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57"/>
  </p:notesMasterIdLst>
  <p:handoutMasterIdLst>
    <p:handoutMasterId r:id="rId58"/>
  </p:handoutMasterIdLst>
  <p:sldIdLst>
    <p:sldId id="344" r:id="rId2"/>
    <p:sldId id="258" r:id="rId3"/>
    <p:sldId id="296" r:id="rId4"/>
    <p:sldId id="259" r:id="rId5"/>
    <p:sldId id="297" r:id="rId6"/>
    <p:sldId id="261" r:id="rId7"/>
    <p:sldId id="295" r:id="rId8"/>
    <p:sldId id="343" r:id="rId9"/>
    <p:sldId id="262" r:id="rId10"/>
    <p:sldId id="320" r:id="rId11"/>
    <p:sldId id="264" r:id="rId12"/>
    <p:sldId id="321" r:id="rId13"/>
    <p:sldId id="265" r:id="rId14"/>
    <p:sldId id="318" r:id="rId15"/>
    <p:sldId id="322" r:id="rId16"/>
    <p:sldId id="323" r:id="rId17"/>
    <p:sldId id="324" r:id="rId18"/>
    <p:sldId id="298" r:id="rId19"/>
    <p:sldId id="299" r:id="rId20"/>
    <p:sldId id="267" r:id="rId21"/>
    <p:sldId id="300" r:id="rId22"/>
    <p:sldId id="302" r:id="rId23"/>
    <p:sldId id="325" r:id="rId24"/>
    <p:sldId id="326" r:id="rId25"/>
    <p:sldId id="303" r:id="rId26"/>
    <p:sldId id="327" r:id="rId27"/>
    <p:sldId id="304" r:id="rId28"/>
    <p:sldId id="270" r:id="rId29"/>
    <p:sldId id="311" r:id="rId30"/>
    <p:sldId id="328" r:id="rId31"/>
    <p:sldId id="273" r:id="rId32"/>
    <p:sldId id="272" r:id="rId33"/>
    <p:sldId id="329" r:id="rId34"/>
    <p:sldId id="307" r:id="rId35"/>
    <p:sldId id="312" r:id="rId36"/>
    <p:sldId id="276" r:id="rId37"/>
    <p:sldId id="330" r:id="rId38"/>
    <p:sldId id="313" r:id="rId39"/>
    <p:sldId id="331" r:id="rId40"/>
    <p:sldId id="332" r:id="rId41"/>
    <p:sldId id="333" r:id="rId42"/>
    <p:sldId id="335" r:id="rId43"/>
    <p:sldId id="334" r:id="rId44"/>
    <p:sldId id="336" r:id="rId45"/>
    <p:sldId id="277" r:id="rId46"/>
    <p:sldId id="314" r:id="rId47"/>
    <p:sldId id="308" r:id="rId48"/>
    <p:sldId id="309" r:id="rId49"/>
    <p:sldId id="337" r:id="rId50"/>
    <p:sldId id="338" r:id="rId51"/>
    <p:sldId id="339" r:id="rId52"/>
    <p:sldId id="340" r:id="rId53"/>
    <p:sldId id="341" r:id="rId54"/>
    <p:sldId id="342" r:id="rId55"/>
    <p:sldId id="317"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39" userDrawn="1">
          <p15:clr>
            <a:srgbClr val="A4A3A4"/>
          </p15:clr>
        </p15:guide>
        <p15:guide id="5" pos="748" userDrawn="1">
          <p15:clr>
            <a:srgbClr val="A4A3A4"/>
          </p15:clr>
        </p15:guide>
        <p15:guide id="6" pos="943" userDrawn="1">
          <p15:clr>
            <a:srgbClr val="A4A3A4"/>
          </p15:clr>
        </p15:guide>
        <p15:guide id="7" orient="horz" pos="1100"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0600" autoAdjust="0"/>
  </p:normalViewPr>
  <p:slideViewPr>
    <p:cSldViewPr>
      <p:cViewPr varScale="1">
        <p:scale>
          <a:sx n="65" d="100"/>
          <a:sy n="65" d="100"/>
        </p:scale>
        <p:origin x="1356" y="72"/>
      </p:cViewPr>
      <p:guideLst>
        <p:guide orient="horz" pos="2160"/>
        <p:guide pos="2880"/>
        <p:guide pos="340"/>
        <p:guide pos="539"/>
        <p:guide pos="748"/>
        <p:guide pos="943"/>
        <p:guide orient="horz" pos="1100"/>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21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32.xml"/><Relationship Id="rId3" Type="http://schemas.openxmlformats.org/officeDocument/2006/relationships/slide" Target="slides/slide5.xml"/><Relationship Id="rId7" Type="http://schemas.openxmlformats.org/officeDocument/2006/relationships/slide" Target="slides/slide11.xml"/><Relationship Id="rId12" Type="http://schemas.openxmlformats.org/officeDocument/2006/relationships/slide" Target="slides/slide31.xml"/><Relationship Id="rId2" Type="http://schemas.openxmlformats.org/officeDocument/2006/relationships/slide" Target="slides/slide4.xml"/><Relationship Id="rId16"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28.xml"/><Relationship Id="rId5" Type="http://schemas.openxmlformats.org/officeDocument/2006/relationships/slide" Target="slides/slide7.xml"/><Relationship Id="rId15" Type="http://schemas.openxmlformats.org/officeDocument/2006/relationships/slide" Target="slides/slide45.xml"/><Relationship Id="rId10" Type="http://schemas.openxmlformats.org/officeDocument/2006/relationships/slide" Target="slides/slide20.xml"/><Relationship Id="rId4" Type="http://schemas.openxmlformats.org/officeDocument/2006/relationships/slide" Target="slides/slide6.xml"/><Relationship Id="rId9" Type="http://schemas.openxmlformats.org/officeDocument/2006/relationships/slide" Target="slides/slide13.xml"/><Relationship Id="rId14"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3E0E5-FB8F-334C-8FE5-62A44FA30DEC}"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183262AA-24DB-9D42-BA49-DFEA9DCEA11E}">
      <dgm:prSet/>
      <dgm:spPr>
        <a:xfrm>
          <a:off x="2415381" y="0"/>
          <a:ext cx="6119018" cy="483076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There are several alternative conventions used to represent negative as well as positive integers</a:t>
          </a:r>
        </a:p>
      </dgm:t>
    </dgm:pt>
    <dgm:pt modelId="{E1AE39EB-9D06-F54A-8B72-CF80C5205387}" type="parTrans" cxnId="{E351E063-CBB2-5C45-88B7-5DFC7C063C58}">
      <dgm:prSet/>
      <dgm:spPr/>
      <dgm:t>
        <a:bodyPr/>
        <a:lstStyle/>
        <a:p>
          <a:endParaRPr lang="en-US"/>
        </a:p>
      </dgm:t>
    </dgm:pt>
    <dgm:pt modelId="{50F1CEAA-FF30-954B-8964-4E6B2EA0FA15}" type="sibTrans" cxnId="{E351E063-CBB2-5C45-88B7-5DFC7C063C58}">
      <dgm:prSet/>
      <dgm:spPr/>
      <dgm:t>
        <a:bodyPr/>
        <a:lstStyle/>
        <a:p>
          <a:endParaRPr lang="en-US"/>
        </a:p>
      </dgm:t>
    </dgm:pt>
    <dgm:pt modelId="{D421B331-5FF1-894D-BC17-510CC556518C}">
      <dgm:prSet/>
      <dgm:spPr>
        <a:xfrm>
          <a:off x="5474890" y="0"/>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All of these alternatives involve treating the most significant (leftmost) bit in the word as a sign bit</a:t>
          </a:r>
        </a:p>
      </dgm:t>
    </dgm:pt>
    <dgm:pt modelId="{F08812C2-D4C2-1D44-B7C3-919E1DF10143}" type="parTrans" cxnId="{C4C79A9E-E948-D343-AD5A-A2169147BC37}">
      <dgm:prSet/>
      <dgm:spPr/>
      <dgm:t>
        <a:bodyPr/>
        <a:lstStyle/>
        <a:p>
          <a:endParaRPr lang="en-US"/>
        </a:p>
      </dgm:t>
    </dgm:pt>
    <dgm:pt modelId="{B998553F-C21F-A245-90B3-D8A962712F85}" type="sibTrans" cxnId="{C4C79A9E-E948-D343-AD5A-A2169147BC37}">
      <dgm:prSet/>
      <dgm:spPr/>
      <dgm:t>
        <a:bodyPr/>
        <a:lstStyle/>
        <a:p>
          <a:endParaRPr lang="en-US"/>
        </a:p>
      </dgm:t>
    </dgm:pt>
    <dgm:pt modelId="{911F3139-331A-9041-947D-2D8029CBE0EE}">
      <dgm:prSet/>
      <dgm:spPr>
        <a:xfrm>
          <a:off x="5474890" y="0"/>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If the sign bit is 0 the number is positive</a:t>
          </a:r>
        </a:p>
      </dgm:t>
    </dgm:pt>
    <dgm:pt modelId="{E2DAEE02-3EF1-D541-9387-EEF1F08CEED9}" type="parTrans" cxnId="{8A0E2ECC-F287-3446-8D89-40787812DADB}">
      <dgm:prSet/>
      <dgm:spPr/>
      <dgm:t>
        <a:bodyPr/>
        <a:lstStyle/>
        <a:p>
          <a:endParaRPr lang="en-US"/>
        </a:p>
      </dgm:t>
    </dgm:pt>
    <dgm:pt modelId="{9EE2FA17-EDB9-C341-B441-2C1ABF5FF487}" type="sibTrans" cxnId="{8A0E2ECC-F287-3446-8D89-40787812DADB}">
      <dgm:prSet/>
      <dgm:spPr/>
      <dgm:t>
        <a:bodyPr/>
        <a:lstStyle/>
        <a:p>
          <a:endParaRPr lang="en-US"/>
        </a:p>
      </dgm:t>
    </dgm:pt>
    <dgm:pt modelId="{9AFCBC0B-96A4-474E-96E6-E21053505CD4}">
      <dgm:prSet/>
      <dgm:spPr>
        <a:xfrm>
          <a:off x="5474890" y="0"/>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If the sign bit is 1 the number is negative</a:t>
          </a:r>
        </a:p>
      </dgm:t>
    </dgm:pt>
    <dgm:pt modelId="{5BAE50B4-1F31-1144-B548-966D89249933}" type="parTrans" cxnId="{A39C2DDB-0E9A-BE4E-B655-8FB6B5CAD655}">
      <dgm:prSet/>
      <dgm:spPr/>
      <dgm:t>
        <a:bodyPr/>
        <a:lstStyle/>
        <a:p>
          <a:endParaRPr lang="en-US"/>
        </a:p>
      </dgm:t>
    </dgm:pt>
    <dgm:pt modelId="{6D51E86B-54A7-D045-A8BA-7ADC2CFEFEEE}" type="sibTrans" cxnId="{A39C2DDB-0E9A-BE4E-B655-8FB6B5CAD655}">
      <dgm:prSet/>
      <dgm:spPr/>
      <dgm:t>
        <a:bodyPr/>
        <a:lstStyle/>
        <a:p>
          <a:endParaRPr lang="en-US"/>
        </a:p>
      </dgm:t>
    </dgm:pt>
    <dgm:pt modelId="{A70A6160-FC13-2848-AED3-12D569DBABD9}">
      <dgm:prSet/>
      <dgm:spPr>
        <a:xfrm>
          <a:off x="2415381" y="1026537"/>
          <a:ext cx="6119018" cy="35626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Sign-magnitude representation is the simplest form that employs a sign bit</a:t>
          </a:r>
        </a:p>
      </dgm:t>
    </dgm:pt>
    <dgm:pt modelId="{86A8D559-4BE4-F946-82B7-23A4E19B377B}" type="parTrans" cxnId="{7D4A7DF4-872E-154D-AE8F-07E2ED4B8CA2}">
      <dgm:prSet/>
      <dgm:spPr/>
      <dgm:t>
        <a:bodyPr/>
        <a:lstStyle/>
        <a:p>
          <a:endParaRPr lang="en-US"/>
        </a:p>
      </dgm:t>
    </dgm:pt>
    <dgm:pt modelId="{6A9AB68E-CE3C-1C46-BF77-B7B1A6791E53}" type="sibTrans" cxnId="{7D4A7DF4-872E-154D-AE8F-07E2ED4B8CA2}">
      <dgm:prSet/>
      <dgm:spPr/>
      <dgm:t>
        <a:bodyPr/>
        <a:lstStyle/>
        <a:p>
          <a:endParaRPr lang="en-US"/>
        </a:p>
      </dgm:t>
    </dgm:pt>
    <dgm:pt modelId="{EA19E746-087D-5747-BD84-D0BDB4D1B743}">
      <dgm:prSet/>
      <dgm:spPr>
        <a:xfrm>
          <a:off x="2415381" y="2053074"/>
          <a:ext cx="6119018" cy="229461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Drawbacks:</a:t>
          </a:r>
        </a:p>
      </dgm:t>
    </dgm:pt>
    <dgm:pt modelId="{509BE407-9AF8-1F4F-BE0E-66AD5658203E}" type="parTrans" cxnId="{C96B6C18-59CC-6C4C-B7AE-C3814D3EEC58}">
      <dgm:prSet/>
      <dgm:spPr/>
      <dgm:t>
        <a:bodyPr/>
        <a:lstStyle/>
        <a:p>
          <a:endParaRPr lang="en-US"/>
        </a:p>
      </dgm:t>
    </dgm:pt>
    <dgm:pt modelId="{625E866C-E9D2-A148-8FDD-3BE0CFDA96B9}" type="sibTrans" cxnId="{C96B6C18-59CC-6C4C-B7AE-C3814D3EEC58}">
      <dgm:prSet/>
      <dgm:spPr/>
      <dgm:t>
        <a:bodyPr/>
        <a:lstStyle/>
        <a:p>
          <a:endParaRPr lang="en-US"/>
        </a:p>
      </dgm:t>
    </dgm:pt>
    <dgm:pt modelId="{78BBE99E-AE62-174F-8840-FE9100F0377A}">
      <dgm:prSet/>
      <dgm:spPr>
        <a:xfrm>
          <a:off x="5474890" y="2053074"/>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Addition and subtraction require a consideration of both the signs of the numbers and their relative magnitudes to carry out the required operation</a:t>
          </a:r>
        </a:p>
      </dgm:t>
    </dgm:pt>
    <dgm:pt modelId="{A0D81AF6-D6D6-2E44-B9F4-0468DEA92C8D}" type="parTrans" cxnId="{E3D02617-B661-984E-A8FD-78837F464085}">
      <dgm:prSet/>
      <dgm:spPr/>
      <dgm:t>
        <a:bodyPr/>
        <a:lstStyle/>
        <a:p>
          <a:endParaRPr lang="en-US"/>
        </a:p>
      </dgm:t>
    </dgm:pt>
    <dgm:pt modelId="{7767C167-0AE8-0445-BD5F-1A9B7BB8BEC2}" type="sibTrans" cxnId="{E3D02617-B661-984E-A8FD-78837F464085}">
      <dgm:prSet/>
      <dgm:spPr/>
      <dgm:t>
        <a:bodyPr/>
        <a:lstStyle/>
        <a:p>
          <a:endParaRPr lang="en-US"/>
        </a:p>
      </dgm:t>
    </dgm:pt>
    <dgm:pt modelId="{AFBFAF41-3241-B94E-B5EC-BF583F9BE04B}">
      <dgm:prSet/>
      <dgm:spPr>
        <a:xfrm>
          <a:off x="5474890" y="2053074"/>
          <a:ext cx="3059509" cy="1026537"/>
        </a:xfrm>
        <a:prstGeom prst="rect">
          <a:avLst/>
        </a:prstGeom>
        <a:noFill/>
        <a:ln w="12700" cap="flat" cmpd="sng" algn="ctr">
          <a:noFill/>
          <a:prstDash val="solid"/>
        </a:ln>
        <a:effectLst/>
        <a:sp3d/>
      </dgm:spPr>
      <dgm:t>
        <a:bodyPr/>
        <a:lstStyle/>
        <a:p>
          <a:pPr rtl="0"/>
          <a:r>
            <a:rPr lang="en-US" dirty="0">
              <a:solidFill>
                <a:sysClr val="windowText" lastClr="000000">
                  <a:hueOff val="0"/>
                  <a:satOff val="0"/>
                  <a:lumOff val="0"/>
                  <a:alphaOff val="0"/>
                </a:sysClr>
              </a:solidFill>
              <a:latin typeface="Rockwell"/>
              <a:ea typeface="+mn-ea"/>
              <a:cs typeface="+mn-cs"/>
            </a:rPr>
            <a:t>There are two representations of 0</a:t>
          </a:r>
        </a:p>
      </dgm:t>
    </dgm:pt>
    <dgm:pt modelId="{B6CC9165-E2A8-DF47-B63D-A92650E204E0}" type="parTrans" cxnId="{12C01CDA-3F30-2B4D-9420-9374A4913455}">
      <dgm:prSet/>
      <dgm:spPr/>
      <dgm:t>
        <a:bodyPr/>
        <a:lstStyle/>
        <a:p>
          <a:endParaRPr lang="en-US"/>
        </a:p>
      </dgm:t>
    </dgm:pt>
    <dgm:pt modelId="{22DD4469-73CD-B949-9383-4B96151B199A}" type="sibTrans" cxnId="{12C01CDA-3F30-2B4D-9420-9374A4913455}">
      <dgm:prSet/>
      <dgm:spPr/>
      <dgm:t>
        <a:bodyPr/>
        <a:lstStyle/>
        <a:p>
          <a:endParaRPr lang="en-US"/>
        </a:p>
      </dgm:t>
    </dgm:pt>
    <dgm:pt modelId="{50457B50-2595-E94F-993C-E177E314EAD1}">
      <dgm:prSet/>
      <dgm:spPr>
        <a:xfrm>
          <a:off x="2415381" y="3079611"/>
          <a:ext cx="6119018" cy="102653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Because of these drawbacks, sign-magnitude representation is rarely used in implementing the integer portion of the ALU</a:t>
          </a:r>
        </a:p>
      </dgm:t>
    </dgm:pt>
    <dgm:pt modelId="{91CC0228-9A2F-C44A-B1D9-A5008F223FA6}" type="parTrans" cxnId="{583FB138-40CE-864F-A1A2-B3C03CD737BB}">
      <dgm:prSet/>
      <dgm:spPr/>
      <dgm:t>
        <a:bodyPr/>
        <a:lstStyle/>
        <a:p>
          <a:endParaRPr lang="en-US"/>
        </a:p>
      </dgm:t>
    </dgm:pt>
    <dgm:pt modelId="{703DCEC5-BE7B-B844-A88E-646907E8DD42}" type="sibTrans" cxnId="{583FB138-40CE-864F-A1A2-B3C03CD737BB}">
      <dgm:prSet/>
      <dgm:spPr/>
      <dgm:t>
        <a:bodyPr/>
        <a:lstStyle/>
        <a:p>
          <a:endParaRPr lang="en-US"/>
        </a:p>
      </dgm:t>
    </dgm:pt>
    <dgm:pt modelId="{6D8D805C-8E27-5546-979C-2760A25D2E93}" type="pres">
      <dgm:prSet presAssocID="{13A3E0E5-FB8F-334C-8FE5-62A44FA30DEC}" presName="Name0" presStyleCnt="0">
        <dgm:presLayoutVars>
          <dgm:chMax val="7"/>
          <dgm:dir/>
          <dgm:animLvl val="lvl"/>
          <dgm:resizeHandles val="exact"/>
        </dgm:presLayoutVars>
      </dgm:prSet>
      <dgm:spPr/>
    </dgm:pt>
    <dgm:pt modelId="{25DB6DD2-519E-7446-8772-54D198A49389}" type="pres">
      <dgm:prSet presAssocID="{183262AA-24DB-9D42-BA49-DFEA9DCEA11E}" presName="circle1" presStyleLbl="node1" presStyleIdx="0" presStyleCnt="4"/>
      <dgm:spPr>
        <a:xfrm>
          <a:off x="0" y="0"/>
          <a:ext cx="4830762" cy="483076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56542A31-4B1D-9F45-8815-EDDE66040362}" type="pres">
      <dgm:prSet presAssocID="{183262AA-24DB-9D42-BA49-DFEA9DCEA11E}" presName="space" presStyleCnt="0"/>
      <dgm:spPr/>
    </dgm:pt>
    <dgm:pt modelId="{E2A66267-F3CA-834C-8E92-73974C118495}" type="pres">
      <dgm:prSet presAssocID="{183262AA-24DB-9D42-BA49-DFEA9DCEA11E}" presName="rect1" presStyleLbl="alignAcc1" presStyleIdx="0" presStyleCnt="4"/>
      <dgm:spPr/>
    </dgm:pt>
    <dgm:pt modelId="{0A4D27A1-7560-5740-BE3A-A4E5BD4614A0}" type="pres">
      <dgm:prSet presAssocID="{A70A6160-FC13-2848-AED3-12D569DBABD9}" presName="vertSpace2" presStyleLbl="node1" presStyleIdx="0" presStyleCnt="4"/>
      <dgm:spPr/>
    </dgm:pt>
    <dgm:pt modelId="{0C739B3D-50AE-C948-B1FB-A51F669FD8C3}" type="pres">
      <dgm:prSet presAssocID="{A70A6160-FC13-2848-AED3-12D569DBABD9}" presName="circle2" presStyleLbl="node1" presStyleIdx="1" presStyleCnt="4"/>
      <dgm:spPr>
        <a:xfrm>
          <a:off x="634037" y="1026537"/>
          <a:ext cx="3562687" cy="3562687"/>
        </a:xfrm>
        <a:prstGeom prst="pie">
          <a:avLst>
            <a:gd name="adj1" fmla="val 5400000"/>
            <a:gd name="adj2" fmla="val 1620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878DAEEC-84D0-1944-9838-89F9AF5AF114}" type="pres">
      <dgm:prSet presAssocID="{A70A6160-FC13-2848-AED3-12D569DBABD9}" presName="rect2" presStyleLbl="alignAcc1" presStyleIdx="1" presStyleCnt="4"/>
      <dgm:spPr/>
    </dgm:pt>
    <dgm:pt modelId="{4BBC67E4-19A9-A948-A2C9-4DFBC2C7C256}" type="pres">
      <dgm:prSet presAssocID="{EA19E746-087D-5747-BD84-D0BDB4D1B743}" presName="vertSpace3" presStyleLbl="node1" presStyleIdx="1" presStyleCnt="4"/>
      <dgm:spPr/>
    </dgm:pt>
    <dgm:pt modelId="{7D370A6D-C41B-1044-8DE0-4F85455A5416}" type="pres">
      <dgm:prSet presAssocID="{EA19E746-087D-5747-BD84-D0BDB4D1B743}" presName="circle3" presStyleLbl="node1" presStyleIdx="2" presStyleCnt="4"/>
      <dgm:spPr>
        <a:xfrm>
          <a:off x="1268075" y="2053074"/>
          <a:ext cx="2294612" cy="2294612"/>
        </a:xfrm>
        <a:prstGeom prst="pie">
          <a:avLst>
            <a:gd name="adj1" fmla="val 5400000"/>
            <a:gd name="adj2" fmla="val 1620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653CC4B6-86EE-DA43-B711-756C2A688905}" type="pres">
      <dgm:prSet presAssocID="{EA19E746-087D-5747-BD84-D0BDB4D1B743}" presName="rect3" presStyleLbl="alignAcc1" presStyleIdx="2" presStyleCnt="4"/>
      <dgm:spPr/>
    </dgm:pt>
    <dgm:pt modelId="{696C117B-0E32-BE4E-9874-CF9A36F4D455}" type="pres">
      <dgm:prSet presAssocID="{50457B50-2595-E94F-993C-E177E314EAD1}" presName="vertSpace4" presStyleLbl="node1" presStyleIdx="2" presStyleCnt="4"/>
      <dgm:spPr/>
    </dgm:pt>
    <dgm:pt modelId="{6AE7970F-AF50-6847-84A4-AC3F27104EDB}" type="pres">
      <dgm:prSet presAssocID="{50457B50-2595-E94F-993C-E177E314EAD1}" presName="circle4" presStyleLbl="node1" presStyleIdx="3" presStyleCnt="4"/>
      <dgm:spPr>
        <a:xfrm>
          <a:off x="1902112" y="3079611"/>
          <a:ext cx="1026537" cy="102653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C5B53DDF-528D-9E4D-BA41-F8C8C0867C49}" type="pres">
      <dgm:prSet presAssocID="{50457B50-2595-E94F-993C-E177E314EAD1}" presName="rect4" presStyleLbl="alignAcc1" presStyleIdx="3" presStyleCnt="4"/>
      <dgm:spPr/>
    </dgm:pt>
    <dgm:pt modelId="{9DBFECD6-8A3D-8547-8DAB-53D12B7D2327}" type="pres">
      <dgm:prSet presAssocID="{183262AA-24DB-9D42-BA49-DFEA9DCEA11E}" presName="rect1ParTx" presStyleLbl="alignAcc1" presStyleIdx="3" presStyleCnt="4">
        <dgm:presLayoutVars>
          <dgm:chMax val="1"/>
          <dgm:bulletEnabled val="1"/>
        </dgm:presLayoutVars>
      </dgm:prSet>
      <dgm:spPr/>
    </dgm:pt>
    <dgm:pt modelId="{9F67836C-3F36-8843-BBCE-92D425CCDC28}" type="pres">
      <dgm:prSet presAssocID="{183262AA-24DB-9D42-BA49-DFEA9DCEA11E}" presName="rect1ChTx" presStyleLbl="alignAcc1" presStyleIdx="3" presStyleCnt="4">
        <dgm:presLayoutVars>
          <dgm:bulletEnabled val="1"/>
        </dgm:presLayoutVars>
      </dgm:prSet>
      <dgm:spPr/>
    </dgm:pt>
    <dgm:pt modelId="{0D15B29A-FC1E-424A-9747-0E0CC8A6C14B}" type="pres">
      <dgm:prSet presAssocID="{A70A6160-FC13-2848-AED3-12D569DBABD9}" presName="rect2ParTx" presStyleLbl="alignAcc1" presStyleIdx="3" presStyleCnt="4">
        <dgm:presLayoutVars>
          <dgm:chMax val="1"/>
          <dgm:bulletEnabled val="1"/>
        </dgm:presLayoutVars>
      </dgm:prSet>
      <dgm:spPr/>
    </dgm:pt>
    <dgm:pt modelId="{DEF3D320-B9E4-D14E-B4C6-590BF47411BC}" type="pres">
      <dgm:prSet presAssocID="{A70A6160-FC13-2848-AED3-12D569DBABD9}" presName="rect2ChTx" presStyleLbl="alignAcc1" presStyleIdx="3" presStyleCnt="4">
        <dgm:presLayoutVars>
          <dgm:bulletEnabled val="1"/>
        </dgm:presLayoutVars>
      </dgm:prSet>
      <dgm:spPr/>
    </dgm:pt>
    <dgm:pt modelId="{1AB44C3C-2B6E-7B4A-B079-9E44E58D790F}" type="pres">
      <dgm:prSet presAssocID="{EA19E746-087D-5747-BD84-D0BDB4D1B743}" presName="rect3ParTx" presStyleLbl="alignAcc1" presStyleIdx="3" presStyleCnt="4">
        <dgm:presLayoutVars>
          <dgm:chMax val="1"/>
          <dgm:bulletEnabled val="1"/>
        </dgm:presLayoutVars>
      </dgm:prSet>
      <dgm:spPr/>
    </dgm:pt>
    <dgm:pt modelId="{51514997-96B0-7948-A8A1-B4F21AD740E0}" type="pres">
      <dgm:prSet presAssocID="{EA19E746-087D-5747-BD84-D0BDB4D1B743}" presName="rect3ChTx" presStyleLbl="alignAcc1" presStyleIdx="3" presStyleCnt="4">
        <dgm:presLayoutVars>
          <dgm:bulletEnabled val="1"/>
        </dgm:presLayoutVars>
      </dgm:prSet>
      <dgm:spPr/>
    </dgm:pt>
    <dgm:pt modelId="{7DB2C070-D570-C24E-B8EC-576E04E7C5D5}" type="pres">
      <dgm:prSet presAssocID="{50457B50-2595-E94F-993C-E177E314EAD1}" presName="rect4ParTx" presStyleLbl="alignAcc1" presStyleIdx="3" presStyleCnt="4">
        <dgm:presLayoutVars>
          <dgm:chMax val="1"/>
          <dgm:bulletEnabled val="1"/>
        </dgm:presLayoutVars>
      </dgm:prSet>
      <dgm:spPr/>
    </dgm:pt>
    <dgm:pt modelId="{5C1F3FBC-96BA-9F4F-9EA1-DAE7432D5E3C}" type="pres">
      <dgm:prSet presAssocID="{50457B50-2595-E94F-993C-E177E314EAD1}" presName="rect4ChTx" presStyleLbl="alignAcc1" presStyleIdx="3" presStyleCnt="4">
        <dgm:presLayoutVars>
          <dgm:bulletEnabled val="1"/>
        </dgm:presLayoutVars>
      </dgm:prSet>
      <dgm:spPr/>
    </dgm:pt>
  </dgm:ptLst>
  <dgm:cxnLst>
    <dgm:cxn modelId="{E3518208-23F7-FE47-8B93-064D11ACD622}" type="presOf" srcId="{183262AA-24DB-9D42-BA49-DFEA9DCEA11E}" destId="{9DBFECD6-8A3D-8547-8DAB-53D12B7D2327}" srcOrd="1" destOrd="0" presId="urn:microsoft.com/office/officeart/2005/8/layout/target3"/>
    <dgm:cxn modelId="{E3D02617-B661-984E-A8FD-78837F464085}" srcId="{EA19E746-087D-5747-BD84-D0BDB4D1B743}" destId="{78BBE99E-AE62-174F-8840-FE9100F0377A}" srcOrd="0" destOrd="0" parTransId="{A0D81AF6-D6D6-2E44-B9F4-0468DEA92C8D}" sibTransId="{7767C167-0AE8-0445-BD5F-1A9B7BB8BEC2}"/>
    <dgm:cxn modelId="{CE575017-5A7C-6847-9B3C-E9EC789A63E9}" type="presOf" srcId="{EA19E746-087D-5747-BD84-D0BDB4D1B743}" destId="{653CC4B6-86EE-DA43-B711-756C2A688905}" srcOrd="0" destOrd="0" presId="urn:microsoft.com/office/officeart/2005/8/layout/target3"/>
    <dgm:cxn modelId="{C96B6C18-59CC-6C4C-B7AE-C3814D3EEC58}" srcId="{13A3E0E5-FB8F-334C-8FE5-62A44FA30DEC}" destId="{EA19E746-087D-5747-BD84-D0BDB4D1B743}" srcOrd="2" destOrd="0" parTransId="{509BE407-9AF8-1F4F-BE0E-66AD5658203E}" sibTransId="{625E866C-E9D2-A148-8FDD-3BE0CFDA96B9}"/>
    <dgm:cxn modelId="{4C0E6F1F-0BDF-0A47-AF91-C5822679907C}" type="presOf" srcId="{13A3E0E5-FB8F-334C-8FE5-62A44FA30DEC}" destId="{6D8D805C-8E27-5546-979C-2760A25D2E93}" srcOrd="0" destOrd="0" presId="urn:microsoft.com/office/officeart/2005/8/layout/target3"/>
    <dgm:cxn modelId="{4E37E628-3543-8841-AD05-754D241D14D6}" type="presOf" srcId="{D421B331-5FF1-894D-BC17-510CC556518C}" destId="{9F67836C-3F36-8843-BBCE-92D425CCDC28}" srcOrd="0" destOrd="0" presId="urn:microsoft.com/office/officeart/2005/8/layout/target3"/>
    <dgm:cxn modelId="{0831772D-BBE5-1240-B42A-90CACA6F6225}" type="presOf" srcId="{A70A6160-FC13-2848-AED3-12D569DBABD9}" destId="{0D15B29A-FC1E-424A-9747-0E0CC8A6C14B}" srcOrd="1" destOrd="0" presId="urn:microsoft.com/office/officeart/2005/8/layout/target3"/>
    <dgm:cxn modelId="{583FB138-40CE-864F-A1A2-B3C03CD737BB}" srcId="{13A3E0E5-FB8F-334C-8FE5-62A44FA30DEC}" destId="{50457B50-2595-E94F-993C-E177E314EAD1}" srcOrd="3" destOrd="0" parTransId="{91CC0228-9A2F-C44A-B1D9-A5008F223FA6}" sibTransId="{703DCEC5-BE7B-B844-A88E-646907E8DD42}"/>
    <dgm:cxn modelId="{173E3261-9FCB-8840-AC4C-D3798FFB7C6D}" type="presOf" srcId="{183262AA-24DB-9D42-BA49-DFEA9DCEA11E}" destId="{E2A66267-F3CA-834C-8E92-73974C118495}" srcOrd="0" destOrd="0" presId="urn:microsoft.com/office/officeart/2005/8/layout/target3"/>
    <dgm:cxn modelId="{199D0F62-8FDE-C04B-B7DD-001C96FFBF73}" type="presOf" srcId="{AFBFAF41-3241-B94E-B5EC-BF583F9BE04B}" destId="{51514997-96B0-7948-A8A1-B4F21AD740E0}" srcOrd="0" destOrd="1" presId="urn:microsoft.com/office/officeart/2005/8/layout/target3"/>
    <dgm:cxn modelId="{E351E063-CBB2-5C45-88B7-5DFC7C063C58}" srcId="{13A3E0E5-FB8F-334C-8FE5-62A44FA30DEC}" destId="{183262AA-24DB-9D42-BA49-DFEA9DCEA11E}" srcOrd="0" destOrd="0" parTransId="{E1AE39EB-9D06-F54A-8B72-CF80C5205387}" sibTransId="{50F1CEAA-FF30-954B-8964-4E6B2EA0FA15}"/>
    <dgm:cxn modelId="{98B0A377-8AF4-B94D-A42A-74CD9E12A765}" type="presOf" srcId="{EA19E746-087D-5747-BD84-D0BDB4D1B743}" destId="{1AB44C3C-2B6E-7B4A-B079-9E44E58D790F}" srcOrd="1" destOrd="0" presId="urn:microsoft.com/office/officeart/2005/8/layout/target3"/>
    <dgm:cxn modelId="{C6E35C7F-9695-304E-A304-65B1C2D424DA}" type="presOf" srcId="{50457B50-2595-E94F-993C-E177E314EAD1}" destId="{C5B53DDF-528D-9E4D-BA41-F8C8C0867C49}" srcOrd="0" destOrd="0" presId="urn:microsoft.com/office/officeart/2005/8/layout/target3"/>
    <dgm:cxn modelId="{8D0AF183-B5D3-514A-A693-3DF3E4222E10}" type="presOf" srcId="{78BBE99E-AE62-174F-8840-FE9100F0377A}" destId="{51514997-96B0-7948-A8A1-B4F21AD740E0}" srcOrd="0" destOrd="0" presId="urn:microsoft.com/office/officeart/2005/8/layout/target3"/>
    <dgm:cxn modelId="{2854C699-79B5-434C-BEFB-49F66AF01A4E}" type="presOf" srcId="{911F3139-331A-9041-947D-2D8029CBE0EE}" destId="{9F67836C-3F36-8843-BBCE-92D425CCDC28}" srcOrd="0" destOrd="1" presId="urn:microsoft.com/office/officeart/2005/8/layout/target3"/>
    <dgm:cxn modelId="{C4C79A9E-E948-D343-AD5A-A2169147BC37}" srcId="{183262AA-24DB-9D42-BA49-DFEA9DCEA11E}" destId="{D421B331-5FF1-894D-BC17-510CC556518C}" srcOrd="0" destOrd="0" parTransId="{F08812C2-D4C2-1D44-B7C3-919E1DF10143}" sibTransId="{B998553F-C21F-A245-90B3-D8A962712F85}"/>
    <dgm:cxn modelId="{E54593CB-2DF0-9E49-9142-45B03E28C977}" type="presOf" srcId="{50457B50-2595-E94F-993C-E177E314EAD1}" destId="{7DB2C070-D570-C24E-B8EC-576E04E7C5D5}" srcOrd="1" destOrd="0" presId="urn:microsoft.com/office/officeart/2005/8/layout/target3"/>
    <dgm:cxn modelId="{8A0E2ECC-F287-3446-8D89-40787812DADB}" srcId="{183262AA-24DB-9D42-BA49-DFEA9DCEA11E}" destId="{911F3139-331A-9041-947D-2D8029CBE0EE}" srcOrd="1" destOrd="0" parTransId="{E2DAEE02-3EF1-D541-9387-EEF1F08CEED9}" sibTransId="{9EE2FA17-EDB9-C341-B441-2C1ABF5FF487}"/>
    <dgm:cxn modelId="{12C01CDA-3F30-2B4D-9420-9374A4913455}" srcId="{EA19E746-087D-5747-BD84-D0BDB4D1B743}" destId="{AFBFAF41-3241-B94E-B5EC-BF583F9BE04B}" srcOrd="1" destOrd="0" parTransId="{B6CC9165-E2A8-DF47-B63D-A92650E204E0}" sibTransId="{22DD4469-73CD-B949-9383-4B96151B199A}"/>
    <dgm:cxn modelId="{A39C2DDB-0E9A-BE4E-B655-8FB6B5CAD655}" srcId="{183262AA-24DB-9D42-BA49-DFEA9DCEA11E}" destId="{9AFCBC0B-96A4-474E-96E6-E21053505CD4}" srcOrd="2" destOrd="0" parTransId="{5BAE50B4-1F31-1144-B548-966D89249933}" sibTransId="{6D51E86B-54A7-D045-A8BA-7ADC2CFEFEEE}"/>
    <dgm:cxn modelId="{5F299CED-45E9-E145-B9FC-2ABC6D53E6BF}" type="presOf" srcId="{A70A6160-FC13-2848-AED3-12D569DBABD9}" destId="{878DAEEC-84D0-1944-9838-89F9AF5AF114}" srcOrd="0" destOrd="0" presId="urn:microsoft.com/office/officeart/2005/8/layout/target3"/>
    <dgm:cxn modelId="{7D4A7DF4-872E-154D-AE8F-07E2ED4B8CA2}" srcId="{13A3E0E5-FB8F-334C-8FE5-62A44FA30DEC}" destId="{A70A6160-FC13-2848-AED3-12D569DBABD9}" srcOrd="1" destOrd="0" parTransId="{86A8D559-4BE4-F946-82B7-23A4E19B377B}" sibTransId="{6A9AB68E-CE3C-1C46-BF77-B7B1A6791E53}"/>
    <dgm:cxn modelId="{452416F5-301B-2048-BFCC-28097B667DB1}" type="presOf" srcId="{9AFCBC0B-96A4-474E-96E6-E21053505CD4}" destId="{9F67836C-3F36-8843-BBCE-92D425CCDC28}" srcOrd="0" destOrd="2" presId="urn:microsoft.com/office/officeart/2005/8/layout/target3"/>
    <dgm:cxn modelId="{6BAEBFCC-D099-5549-A5AB-B2DA3478F324}" type="presParOf" srcId="{6D8D805C-8E27-5546-979C-2760A25D2E93}" destId="{25DB6DD2-519E-7446-8772-54D198A49389}" srcOrd="0" destOrd="0" presId="urn:microsoft.com/office/officeart/2005/8/layout/target3"/>
    <dgm:cxn modelId="{965AF599-0EED-F746-BD6C-C80801E57FC3}" type="presParOf" srcId="{6D8D805C-8E27-5546-979C-2760A25D2E93}" destId="{56542A31-4B1D-9F45-8815-EDDE66040362}" srcOrd="1" destOrd="0" presId="urn:microsoft.com/office/officeart/2005/8/layout/target3"/>
    <dgm:cxn modelId="{F64A5443-C7BD-3A43-AD47-6E170711ABBB}" type="presParOf" srcId="{6D8D805C-8E27-5546-979C-2760A25D2E93}" destId="{E2A66267-F3CA-834C-8E92-73974C118495}" srcOrd="2" destOrd="0" presId="urn:microsoft.com/office/officeart/2005/8/layout/target3"/>
    <dgm:cxn modelId="{9A76D587-83C8-4642-A1A8-8CA88B9FDB5D}" type="presParOf" srcId="{6D8D805C-8E27-5546-979C-2760A25D2E93}" destId="{0A4D27A1-7560-5740-BE3A-A4E5BD4614A0}" srcOrd="3" destOrd="0" presId="urn:microsoft.com/office/officeart/2005/8/layout/target3"/>
    <dgm:cxn modelId="{F03CC62C-614A-9E4B-9560-707F0A2A5F7E}" type="presParOf" srcId="{6D8D805C-8E27-5546-979C-2760A25D2E93}" destId="{0C739B3D-50AE-C948-B1FB-A51F669FD8C3}" srcOrd="4" destOrd="0" presId="urn:microsoft.com/office/officeart/2005/8/layout/target3"/>
    <dgm:cxn modelId="{DA19C3E8-A544-444F-BBBC-ED4BD3CEDC6B}" type="presParOf" srcId="{6D8D805C-8E27-5546-979C-2760A25D2E93}" destId="{878DAEEC-84D0-1944-9838-89F9AF5AF114}" srcOrd="5" destOrd="0" presId="urn:microsoft.com/office/officeart/2005/8/layout/target3"/>
    <dgm:cxn modelId="{1A17D897-2CC3-614D-8E05-9E3C725FEC26}" type="presParOf" srcId="{6D8D805C-8E27-5546-979C-2760A25D2E93}" destId="{4BBC67E4-19A9-A948-A2C9-4DFBC2C7C256}" srcOrd="6" destOrd="0" presId="urn:microsoft.com/office/officeart/2005/8/layout/target3"/>
    <dgm:cxn modelId="{AF8E2E1C-4031-3949-9DD1-D2DC1BA8948A}" type="presParOf" srcId="{6D8D805C-8E27-5546-979C-2760A25D2E93}" destId="{7D370A6D-C41B-1044-8DE0-4F85455A5416}" srcOrd="7" destOrd="0" presId="urn:microsoft.com/office/officeart/2005/8/layout/target3"/>
    <dgm:cxn modelId="{C1213226-0B34-D14E-AB60-B2ED85BE30B8}" type="presParOf" srcId="{6D8D805C-8E27-5546-979C-2760A25D2E93}" destId="{653CC4B6-86EE-DA43-B711-756C2A688905}" srcOrd="8" destOrd="0" presId="urn:microsoft.com/office/officeart/2005/8/layout/target3"/>
    <dgm:cxn modelId="{46C4F7EF-E57E-954C-B64A-86E896345325}" type="presParOf" srcId="{6D8D805C-8E27-5546-979C-2760A25D2E93}" destId="{696C117B-0E32-BE4E-9874-CF9A36F4D455}" srcOrd="9" destOrd="0" presId="urn:microsoft.com/office/officeart/2005/8/layout/target3"/>
    <dgm:cxn modelId="{AB3D7F3F-F0A3-DF47-B58C-9DA111E474BD}" type="presParOf" srcId="{6D8D805C-8E27-5546-979C-2760A25D2E93}" destId="{6AE7970F-AF50-6847-84A4-AC3F27104EDB}" srcOrd="10" destOrd="0" presId="urn:microsoft.com/office/officeart/2005/8/layout/target3"/>
    <dgm:cxn modelId="{615929F9-442E-5740-8C4B-30F1987816C9}" type="presParOf" srcId="{6D8D805C-8E27-5546-979C-2760A25D2E93}" destId="{C5B53DDF-528D-9E4D-BA41-F8C8C0867C49}" srcOrd="11" destOrd="0" presId="urn:microsoft.com/office/officeart/2005/8/layout/target3"/>
    <dgm:cxn modelId="{11805A27-0355-EA40-9665-E416E4FC1644}" type="presParOf" srcId="{6D8D805C-8E27-5546-979C-2760A25D2E93}" destId="{9DBFECD6-8A3D-8547-8DAB-53D12B7D2327}" srcOrd="12" destOrd="0" presId="urn:microsoft.com/office/officeart/2005/8/layout/target3"/>
    <dgm:cxn modelId="{B060024A-40B9-0E46-8686-91B55739A448}" type="presParOf" srcId="{6D8D805C-8E27-5546-979C-2760A25D2E93}" destId="{9F67836C-3F36-8843-BBCE-92D425CCDC28}" srcOrd="13" destOrd="0" presId="urn:microsoft.com/office/officeart/2005/8/layout/target3"/>
    <dgm:cxn modelId="{0859485A-C564-114B-A257-E1DD1597832D}" type="presParOf" srcId="{6D8D805C-8E27-5546-979C-2760A25D2E93}" destId="{0D15B29A-FC1E-424A-9747-0E0CC8A6C14B}" srcOrd="14" destOrd="0" presId="urn:microsoft.com/office/officeart/2005/8/layout/target3"/>
    <dgm:cxn modelId="{F3D17011-4FFB-7647-8CCD-E40F82C51A76}" type="presParOf" srcId="{6D8D805C-8E27-5546-979C-2760A25D2E93}" destId="{DEF3D320-B9E4-D14E-B4C6-590BF47411BC}" srcOrd="15" destOrd="0" presId="urn:microsoft.com/office/officeart/2005/8/layout/target3"/>
    <dgm:cxn modelId="{130659E2-9B03-4446-B7C1-44A4F3DF9F77}" type="presParOf" srcId="{6D8D805C-8E27-5546-979C-2760A25D2E93}" destId="{1AB44C3C-2B6E-7B4A-B079-9E44E58D790F}" srcOrd="16" destOrd="0" presId="urn:microsoft.com/office/officeart/2005/8/layout/target3"/>
    <dgm:cxn modelId="{5E00DA5B-B80E-0542-B3DF-83D69684C7E7}" type="presParOf" srcId="{6D8D805C-8E27-5546-979C-2760A25D2E93}" destId="{51514997-96B0-7948-A8A1-B4F21AD740E0}" srcOrd="17" destOrd="0" presId="urn:microsoft.com/office/officeart/2005/8/layout/target3"/>
    <dgm:cxn modelId="{326D7280-5C82-1B4E-B49A-904BCCC4ACCB}" type="presParOf" srcId="{6D8D805C-8E27-5546-979C-2760A25D2E93}" destId="{7DB2C070-D570-C24E-B8EC-576E04E7C5D5}" srcOrd="18" destOrd="0" presId="urn:microsoft.com/office/officeart/2005/8/layout/target3"/>
    <dgm:cxn modelId="{0FDB77B1-2748-6F40-94F0-D8C338D63983}" type="presParOf" srcId="{6D8D805C-8E27-5546-979C-2760A25D2E93}" destId="{5C1F3FBC-96BA-9F4F-9EA1-DAE7432D5E3C}"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EB0241-7B75-664C-AB5B-A6757C425660}"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B518E1EB-CBF2-9540-B999-4D616A95C873}">
      <dgm:prSet/>
      <dgm:spPr>
        <a:xfrm rot="16200000">
          <a:off x="534" y="559891"/>
          <a:ext cx="4138017" cy="4138017"/>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effectLst>
                <a:outerShdw blurRad="38100" dist="38100" dir="2700000" algn="tl">
                  <a:srgbClr val="000000">
                    <a:alpha val="43137"/>
                  </a:srgbClr>
                </a:outerShdw>
              </a:effectLst>
              <a:latin typeface="Rockwell"/>
              <a:ea typeface="+mn-ea"/>
              <a:cs typeface="+mn-cs"/>
            </a:rPr>
            <a:t>The radix point (binary point) is fixed and assumed to be to the right of the rightmost digit</a:t>
          </a:r>
        </a:p>
      </dgm:t>
    </dgm:pt>
    <dgm:pt modelId="{BDB60844-BCE9-8846-9642-E6512728AAB1}" type="parTrans" cxnId="{52F40BCE-0475-0C4A-8C68-8E9D57985F01}">
      <dgm:prSet/>
      <dgm:spPr/>
      <dgm:t>
        <a:bodyPr/>
        <a:lstStyle/>
        <a:p>
          <a:endParaRPr lang="en-US"/>
        </a:p>
      </dgm:t>
    </dgm:pt>
    <dgm:pt modelId="{4CDA6001-2F17-034D-979D-6CB1D33DF716}" type="sibTrans" cxnId="{52F40BCE-0475-0C4A-8C68-8E9D57985F01}">
      <dgm:prSet/>
      <dgm:spPr/>
      <dgm:t>
        <a:bodyPr/>
        <a:lstStyle/>
        <a:p>
          <a:endParaRPr lang="en-US"/>
        </a:p>
      </dgm:t>
    </dgm:pt>
    <dgm:pt modelId="{89EB655B-D8D9-1B4F-B4D0-1478ED98A5F9}">
      <dgm:prSet/>
      <dgm:spPr>
        <a:xfrm rot="5400000">
          <a:off x="4395847" y="559891"/>
          <a:ext cx="4138017" cy="4138017"/>
        </a:xfrm>
        <a:prstGeom prst="downArrow">
          <a:avLst>
            <a:gd name="adj1" fmla="val 50000"/>
            <a:gd name="adj2" fmla="val 35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rgbClr val="2B142D"/>
              </a:solidFill>
              <a:effectLst/>
              <a:latin typeface="Rockwell"/>
              <a:ea typeface="+mn-ea"/>
              <a:cs typeface="+mn-cs"/>
            </a:rPr>
            <a:t>Programmer can use the same representation for binary fractions by scaling the numbers so that the binary point is implicitly positioned at some other location</a:t>
          </a:r>
        </a:p>
      </dgm:t>
    </dgm:pt>
    <dgm:pt modelId="{1B146E84-C9DA-194B-8543-8F2F2BAEEA7E}" type="parTrans" cxnId="{7ED477C4-A871-FC44-96B6-13BF09207FD5}">
      <dgm:prSet/>
      <dgm:spPr/>
      <dgm:t>
        <a:bodyPr/>
        <a:lstStyle/>
        <a:p>
          <a:endParaRPr lang="en-US"/>
        </a:p>
      </dgm:t>
    </dgm:pt>
    <dgm:pt modelId="{8AD63013-5D68-0E47-9E68-EBF106C339A2}" type="sibTrans" cxnId="{7ED477C4-A871-FC44-96B6-13BF09207FD5}">
      <dgm:prSet/>
      <dgm:spPr/>
      <dgm:t>
        <a:bodyPr/>
        <a:lstStyle/>
        <a:p>
          <a:endParaRPr lang="en-US"/>
        </a:p>
      </dgm:t>
    </dgm:pt>
    <dgm:pt modelId="{DF27235A-7E77-1F43-A1B3-F81760B2306E}" type="pres">
      <dgm:prSet presAssocID="{75EB0241-7B75-664C-AB5B-A6757C425660}" presName="diagram" presStyleCnt="0">
        <dgm:presLayoutVars>
          <dgm:dir/>
          <dgm:resizeHandles val="exact"/>
        </dgm:presLayoutVars>
      </dgm:prSet>
      <dgm:spPr/>
    </dgm:pt>
    <dgm:pt modelId="{4C6DECA0-EBD4-EB42-875C-D33DC431004E}" type="pres">
      <dgm:prSet presAssocID="{B518E1EB-CBF2-9540-B999-4D616A95C873}" presName="arrow" presStyleLbl="node1" presStyleIdx="0" presStyleCnt="2" custScaleX="97263">
        <dgm:presLayoutVars>
          <dgm:bulletEnabled val="1"/>
        </dgm:presLayoutVars>
      </dgm:prSet>
      <dgm:spPr/>
    </dgm:pt>
    <dgm:pt modelId="{E4597F1A-A481-CD46-924C-2AFAF2963D65}" type="pres">
      <dgm:prSet presAssocID="{89EB655B-D8D9-1B4F-B4D0-1478ED98A5F9}" presName="arrow" presStyleLbl="node1" presStyleIdx="1" presStyleCnt="2">
        <dgm:presLayoutVars>
          <dgm:bulletEnabled val="1"/>
        </dgm:presLayoutVars>
      </dgm:prSet>
      <dgm:spPr/>
    </dgm:pt>
  </dgm:ptLst>
  <dgm:cxnLst>
    <dgm:cxn modelId="{5309BA43-25F3-FA4C-BFC5-C32E9DC02BC4}" type="presOf" srcId="{89EB655B-D8D9-1B4F-B4D0-1478ED98A5F9}" destId="{E4597F1A-A481-CD46-924C-2AFAF2963D65}" srcOrd="0" destOrd="0" presId="urn:microsoft.com/office/officeart/2005/8/layout/arrow5"/>
    <dgm:cxn modelId="{9BC0A54B-A4E3-8F4C-820C-FED98D512B78}" type="presOf" srcId="{75EB0241-7B75-664C-AB5B-A6757C425660}" destId="{DF27235A-7E77-1F43-A1B3-F81760B2306E}" srcOrd="0" destOrd="0" presId="urn:microsoft.com/office/officeart/2005/8/layout/arrow5"/>
    <dgm:cxn modelId="{7ED477C4-A871-FC44-96B6-13BF09207FD5}" srcId="{75EB0241-7B75-664C-AB5B-A6757C425660}" destId="{89EB655B-D8D9-1B4F-B4D0-1478ED98A5F9}" srcOrd="1" destOrd="0" parTransId="{1B146E84-C9DA-194B-8543-8F2F2BAEEA7E}" sibTransId="{8AD63013-5D68-0E47-9E68-EBF106C339A2}"/>
    <dgm:cxn modelId="{52F40BCE-0475-0C4A-8C68-8E9D57985F01}" srcId="{75EB0241-7B75-664C-AB5B-A6757C425660}" destId="{B518E1EB-CBF2-9540-B999-4D616A95C873}" srcOrd="0" destOrd="0" parTransId="{BDB60844-BCE9-8846-9642-E6512728AAB1}" sibTransId="{4CDA6001-2F17-034D-979D-6CB1D33DF716}"/>
    <dgm:cxn modelId="{59BEFDF8-868D-F140-870F-DC7AE1BFDCFE}" type="presOf" srcId="{B518E1EB-CBF2-9540-B999-4D616A95C873}" destId="{4C6DECA0-EBD4-EB42-875C-D33DC431004E}" srcOrd="0" destOrd="0" presId="urn:microsoft.com/office/officeart/2005/8/layout/arrow5"/>
    <dgm:cxn modelId="{A5E6724D-1293-F14E-A6B8-CBED798504B2}" type="presParOf" srcId="{DF27235A-7E77-1F43-A1B3-F81760B2306E}" destId="{4C6DECA0-EBD4-EB42-875C-D33DC431004E}" srcOrd="0" destOrd="0" presId="urn:microsoft.com/office/officeart/2005/8/layout/arrow5"/>
    <dgm:cxn modelId="{7E9CB8C8-F973-3049-9422-9EF96C3985F0}" type="presParOf" srcId="{DF27235A-7E77-1F43-A1B3-F81760B2306E}" destId="{E4597F1A-A481-CD46-924C-2AFAF2963D65}"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3614EF-03F6-EE47-A440-A5AC0974FD3C}" type="doc">
      <dgm:prSet loTypeId="urn:microsoft.com/office/officeart/2005/8/layout/default#3" loCatId="list" qsTypeId="urn:microsoft.com/office/officeart/2005/8/quickstyle/simple4" qsCatId="simple" csTypeId="urn:microsoft.com/office/officeart/2005/8/colors/accent4_2" csCatId="accent4"/>
      <dgm:spPr/>
      <dgm:t>
        <a:bodyPr/>
        <a:lstStyle/>
        <a:p>
          <a:endParaRPr lang="en-US"/>
        </a:p>
      </dgm:t>
    </dgm:pt>
    <dgm:pt modelId="{901BB6AE-E184-1A4D-9D18-55CEB75E7328}">
      <dgm:prSet/>
      <dgm:spPr>
        <a:xfrm>
          <a:off x="10944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Most important floating-point representation is defined</a:t>
          </a:r>
        </a:p>
      </dgm:t>
    </dgm:pt>
    <dgm:pt modelId="{EF2EDADC-79B2-0F4F-BF11-DBC38EC96778}" type="parTrans" cxnId="{FA984667-1420-C24F-A598-60734572D68B}">
      <dgm:prSet/>
      <dgm:spPr/>
      <dgm:t>
        <a:bodyPr/>
        <a:lstStyle/>
        <a:p>
          <a:endParaRPr lang="en-US"/>
        </a:p>
      </dgm:t>
    </dgm:pt>
    <dgm:pt modelId="{76A0DEB8-6D26-FE40-BE21-89235B49237C}" type="sibTrans" cxnId="{FA984667-1420-C24F-A598-60734572D68B}">
      <dgm:prSet/>
      <dgm:spPr/>
      <dgm:t>
        <a:bodyPr/>
        <a:lstStyle/>
        <a:p>
          <a:endParaRPr lang="en-US"/>
        </a:p>
      </dgm:t>
    </dgm:pt>
    <dgm:pt modelId="{8C9CBDD2-9F77-3946-A5D8-212BC733031D}">
      <dgm:prSet/>
      <dgm:spPr>
        <a:xfrm>
          <a:off x="442527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Standard was developed to facilitate the portability of programs from one processor to another and to encourage the development of sophisticated, numerically oriented programs</a:t>
          </a:r>
        </a:p>
      </dgm:t>
    </dgm:pt>
    <dgm:pt modelId="{EC651034-11C4-244E-A94D-C0B0E126DFCE}" type="parTrans" cxnId="{A3D4F033-9775-3C4D-A5CC-3614C3CD1AB5}">
      <dgm:prSet/>
      <dgm:spPr/>
      <dgm:t>
        <a:bodyPr/>
        <a:lstStyle/>
        <a:p>
          <a:endParaRPr lang="en-US"/>
        </a:p>
      </dgm:t>
    </dgm:pt>
    <dgm:pt modelId="{7B3FB2F3-C0F0-1F41-AED3-B19DFC99EE64}" type="sibTrans" cxnId="{A3D4F033-9775-3C4D-A5CC-3614C3CD1AB5}">
      <dgm:prSet/>
      <dgm:spPr/>
      <dgm:t>
        <a:bodyPr/>
        <a:lstStyle/>
        <a:p>
          <a:endParaRPr lang="en-US"/>
        </a:p>
      </dgm:t>
    </dgm:pt>
    <dgm:pt modelId="{718B7578-8128-E942-A47B-FDDD2B9C90B7}">
      <dgm:prSet/>
      <dgm:spPr>
        <a:xfrm>
          <a:off x="10944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Standard has been widely adopted and is used on virtually all contemporary processors and arithmetic coprocessors</a:t>
          </a:r>
        </a:p>
      </dgm:t>
    </dgm:pt>
    <dgm:pt modelId="{9B983582-C974-6D40-A974-3D7073083935}" type="parTrans" cxnId="{0A94C6EC-78F0-064E-BBA9-0449A5BBB9DC}">
      <dgm:prSet/>
      <dgm:spPr/>
      <dgm:t>
        <a:bodyPr/>
        <a:lstStyle/>
        <a:p>
          <a:endParaRPr lang="en-US"/>
        </a:p>
      </dgm:t>
    </dgm:pt>
    <dgm:pt modelId="{D360FB3A-CBD4-B54A-91F7-7615D3ED8F37}" type="sibTrans" cxnId="{0A94C6EC-78F0-064E-BBA9-0449A5BBB9DC}">
      <dgm:prSet/>
      <dgm:spPr/>
      <dgm:t>
        <a:bodyPr/>
        <a:lstStyle/>
        <a:p>
          <a:endParaRPr lang="en-US"/>
        </a:p>
      </dgm:t>
    </dgm:pt>
    <dgm:pt modelId="{5B317423-2D44-BE44-8958-7DE825F1254E}">
      <dgm:prSet/>
      <dgm:spPr>
        <a:xfrm>
          <a:off x="442527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Text" lastClr="000000"/>
              </a:solidFill>
              <a:effectLst/>
              <a:latin typeface="Rockwell"/>
              <a:ea typeface="+mn-ea"/>
              <a:cs typeface="+mn-cs"/>
            </a:rPr>
            <a:t>IEEE 754-2008 covers both binary and decimal floating-point representations</a:t>
          </a:r>
        </a:p>
      </dgm:t>
    </dgm:pt>
    <dgm:pt modelId="{DD66BDED-E485-684E-B3DC-F7437A35FC31}" type="parTrans" cxnId="{4166F30E-8158-A54B-8605-49ECFAA86BBA}">
      <dgm:prSet/>
      <dgm:spPr/>
      <dgm:t>
        <a:bodyPr/>
        <a:lstStyle/>
        <a:p>
          <a:endParaRPr lang="en-US"/>
        </a:p>
      </dgm:t>
    </dgm:pt>
    <dgm:pt modelId="{CAC95F42-6898-6E4C-9496-E9DB4D89A4E6}" type="sibTrans" cxnId="{4166F30E-8158-A54B-8605-49ECFAA86BBA}">
      <dgm:prSet/>
      <dgm:spPr/>
      <dgm:t>
        <a:bodyPr/>
        <a:lstStyle/>
        <a:p>
          <a:endParaRPr lang="en-US"/>
        </a:p>
      </dgm:t>
    </dgm:pt>
    <dgm:pt modelId="{8698422B-407F-754B-81E2-91CF2C93B195}" type="pres">
      <dgm:prSet presAssocID="{A33614EF-03F6-EE47-A440-A5AC0974FD3C}" presName="diagram" presStyleCnt="0">
        <dgm:presLayoutVars>
          <dgm:dir/>
          <dgm:resizeHandles val="exact"/>
        </dgm:presLayoutVars>
      </dgm:prSet>
      <dgm:spPr/>
    </dgm:pt>
    <dgm:pt modelId="{30F114A9-6AFD-7840-B867-73BB141505F0}" type="pres">
      <dgm:prSet presAssocID="{901BB6AE-E184-1A4D-9D18-55CEB75E7328}" presName="node" presStyleLbl="node1" presStyleIdx="0" presStyleCnt="4">
        <dgm:presLayoutVars>
          <dgm:bulletEnabled val="1"/>
        </dgm:presLayoutVars>
      </dgm:prSet>
      <dgm:spPr/>
    </dgm:pt>
    <dgm:pt modelId="{BFA72092-49EF-DD4B-B5D2-45802957CC18}" type="pres">
      <dgm:prSet presAssocID="{76A0DEB8-6D26-FE40-BE21-89235B49237C}" presName="sibTrans" presStyleCnt="0"/>
      <dgm:spPr/>
    </dgm:pt>
    <dgm:pt modelId="{2BB56C0B-D45F-504A-B667-E5EEB4DA2FA3}" type="pres">
      <dgm:prSet presAssocID="{8C9CBDD2-9F77-3946-A5D8-212BC733031D}" presName="node" presStyleLbl="node1" presStyleIdx="1" presStyleCnt="4">
        <dgm:presLayoutVars>
          <dgm:bulletEnabled val="1"/>
        </dgm:presLayoutVars>
      </dgm:prSet>
      <dgm:spPr/>
    </dgm:pt>
    <dgm:pt modelId="{1E83F527-9BA7-D842-89CD-9DF677E1127E}" type="pres">
      <dgm:prSet presAssocID="{7B3FB2F3-C0F0-1F41-AED3-B19DFC99EE64}" presName="sibTrans" presStyleCnt="0"/>
      <dgm:spPr/>
    </dgm:pt>
    <dgm:pt modelId="{1C83E496-9E03-0942-932A-A7FAE46D290D}" type="pres">
      <dgm:prSet presAssocID="{718B7578-8128-E942-A47B-FDDD2B9C90B7}" presName="node" presStyleLbl="node1" presStyleIdx="2" presStyleCnt="4">
        <dgm:presLayoutVars>
          <dgm:bulletEnabled val="1"/>
        </dgm:presLayoutVars>
      </dgm:prSet>
      <dgm:spPr/>
    </dgm:pt>
    <dgm:pt modelId="{A14A6A9E-AAC7-CE46-81F9-F2FAC98C4DA4}" type="pres">
      <dgm:prSet presAssocID="{D360FB3A-CBD4-B54A-91F7-7615D3ED8F37}" presName="sibTrans" presStyleCnt="0"/>
      <dgm:spPr/>
    </dgm:pt>
    <dgm:pt modelId="{2C2182FF-AE82-0C45-9D06-7EF473AB29C4}" type="pres">
      <dgm:prSet presAssocID="{5B317423-2D44-BE44-8958-7DE825F1254E}" presName="node" presStyleLbl="node1" presStyleIdx="3" presStyleCnt="4">
        <dgm:presLayoutVars>
          <dgm:bulletEnabled val="1"/>
        </dgm:presLayoutVars>
      </dgm:prSet>
      <dgm:spPr/>
    </dgm:pt>
  </dgm:ptLst>
  <dgm:cxnLst>
    <dgm:cxn modelId="{4166F30E-8158-A54B-8605-49ECFAA86BBA}" srcId="{A33614EF-03F6-EE47-A440-A5AC0974FD3C}" destId="{5B317423-2D44-BE44-8958-7DE825F1254E}" srcOrd="3" destOrd="0" parTransId="{DD66BDED-E485-684E-B3DC-F7437A35FC31}" sibTransId="{CAC95F42-6898-6E4C-9496-E9DB4D89A4E6}"/>
    <dgm:cxn modelId="{96EB8E24-D430-5B47-ACEB-2AA2A58A8B51}" type="presOf" srcId="{718B7578-8128-E942-A47B-FDDD2B9C90B7}" destId="{1C83E496-9E03-0942-932A-A7FAE46D290D}" srcOrd="0" destOrd="0" presId="urn:microsoft.com/office/officeart/2005/8/layout/default#3"/>
    <dgm:cxn modelId="{A3D4F033-9775-3C4D-A5CC-3614C3CD1AB5}" srcId="{A33614EF-03F6-EE47-A440-A5AC0974FD3C}" destId="{8C9CBDD2-9F77-3946-A5D8-212BC733031D}" srcOrd="1" destOrd="0" parTransId="{EC651034-11C4-244E-A94D-C0B0E126DFCE}" sibTransId="{7B3FB2F3-C0F0-1F41-AED3-B19DFC99EE64}"/>
    <dgm:cxn modelId="{FA984667-1420-C24F-A598-60734572D68B}" srcId="{A33614EF-03F6-EE47-A440-A5AC0974FD3C}" destId="{901BB6AE-E184-1A4D-9D18-55CEB75E7328}" srcOrd="0" destOrd="0" parTransId="{EF2EDADC-79B2-0F4F-BF11-DBC38EC96778}" sibTransId="{76A0DEB8-6D26-FE40-BE21-89235B49237C}"/>
    <dgm:cxn modelId="{FE2DA194-E377-BD47-B3FE-848B13B8313F}" type="presOf" srcId="{5B317423-2D44-BE44-8958-7DE825F1254E}" destId="{2C2182FF-AE82-0C45-9D06-7EF473AB29C4}" srcOrd="0" destOrd="0" presId="urn:microsoft.com/office/officeart/2005/8/layout/default#3"/>
    <dgm:cxn modelId="{51D493AF-640B-1243-8748-87E320641A3D}" type="presOf" srcId="{901BB6AE-E184-1A4D-9D18-55CEB75E7328}" destId="{30F114A9-6AFD-7840-B867-73BB141505F0}" srcOrd="0" destOrd="0" presId="urn:microsoft.com/office/officeart/2005/8/layout/default#3"/>
    <dgm:cxn modelId="{C1C000CF-A70E-654D-875E-FAD5DFD1DF87}" type="presOf" srcId="{A33614EF-03F6-EE47-A440-A5AC0974FD3C}" destId="{8698422B-407F-754B-81E2-91CF2C93B195}" srcOrd="0" destOrd="0" presId="urn:microsoft.com/office/officeart/2005/8/layout/default#3"/>
    <dgm:cxn modelId="{0A94C6EC-78F0-064E-BBA9-0449A5BBB9DC}" srcId="{A33614EF-03F6-EE47-A440-A5AC0974FD3C}" destId="{718B7578-8128-E942-A47B-FDDD2B9C90B7}" srcOrd="2" destOrd="0" parTransId="{9B983582-C974-6D40-A974-3D7073083935}" sibTransId="{D360FB3A-CBD4-B54A-91F7-7615D3ED8F37}"/>
    <dgm:cxn modelId="{F34D7FFA-18E8-3C41-B132-9F454D7F7B7C}" type="presOf" srcId="{8C9CBDD2-9F77-3946-A5D8-212BC733031D}" destId="{2BB56C0B-D45F-504A-B667-E5EEB4DA2FA3}" srcOrd="0" destOrd="0" presId="urn:microsoft.com/office/officeart/2005/8/layout/default#3"/>
    <dgm:cxn modelId="{6D24371F-C188-8544-9C9A-77A4A58C29BB}" type="presParOf" srcId="{8698422B-407F-754B-81E2-91CF2C93B195}" destId="{30F114A9-6AFD-7840-B867-73BB141505F0}" srcOrd="0" destOrd="0" presId="urn:microsoft.com/office/officeart/2005/8/layout/default#3"/>
    <dgm:cxn modelId="{925448A7-90A7-1146-A763-A1D356ABA4B3}" type="presParOf" srcId="{8698422B-407F-754B-81E2-91CF2C93B195}" destId="{BFA72092-49EF-DD4B-B5D2-45802957CC18}" srcOrd="1" destOrd="0" presId="urn:microsoft.com/office/officeart/2005/8/layout/default#3"/>
    <dgm:cxn modelId="{9A80EFCD-4199-614A-9964-5A9D37DCE45E}" type="presParOf" srcId="{8698422B-407F-754B-81E2-91CF2C93B195}" destId="{2BB56C0B-D45F-504A-B667-E5EEB4DA2FA3}" srcOrd="2" destOrd="0" presId="urn:microsoft.com/office/officeart/2005/8/layout/default#3"/>
    <dgm:cxn modelId="{BCE09A99-1FC3-F148-939B-AF3DD120B686}" type="presParOf" srcId="{8698422B-407F-754B-81E2-91CF2C93B195}" destId="{1E83F527-9BA7-D842-89CD-9DF677E1127E}" srcOrd="3" destOrd="0" presId="urn:microsoft.com/office/officeart/2005/8/layout/default#3"/>
    <dgm:cxn modelId="{F57C8217-5093-6D4D-8EE2-EDB5CBE4EBB2}" type="presParOf" srcId="{8698422B-407F-754B-81E2-91CF2C93B195}" destId="{1C83E496-9E03-0942-932A-A7FAE46D290D}" srcOrd="4" destOrd="0" presId="urn:microsoft.com/office/officeart/2005/8/layout/default#3"/>
    <dgm:cxn modelId="{96C842E6-7D4C-F644-AF0E-CE0474338CB4}" type="presParOf" srcId="{8698422B-407F-754B-81E2-91CF2C93B195}" destId="{A14A6A9E-AAC7-CE46-81F9-F2FAC98C4DA4}" srcOrd="5" destOrd="0" presId="urn:microsoft.com/office/officeart/2005/8/layout/default#3"/>
    <dgm:cxn modelId="{0A97C549-00E0-4E4B-B553-807D42EEAE82}" type="presParOf" srcId="{8698422B-407F-754B-81E2-91CF2C93B195}" destId="{2C2182FF-AE82-0C45-9D06-7EF473AB29C4}" srcOrd="6"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B6DD2-519E-7446-8772-54D198A49389}">
      <dsp:nvSpPr>
        <dsp:cNvPr id="0" name=""/>
        <dsp:cNvSpPr/>
      </dsp:nvSpPr>
      <dsp:spPr>
        <a:xfrm>
          <a:off x="0" y="0"/>
          <a:ext cx="4830762" cy="4830762"/>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E2A66267-F3CA-834C-8E92-73974C118495}">
      <dsp:nvSpPr>
        <dsp:cNvPr id="0" name=""/>
        <dsp:cNvSpPr/>
      </dsp:nvSpPr>
      <dsp:spPr>
        <a:xfrm>
          <a:off x="2415381" y="0"/>
          <a:ext cx="6119018" cy="483076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There are several alternative conventions used to represent negative as well as positive integers</a:t>
          </a:r>
        </a:p>
      </dsp:txBody>
      <dsp:txXfrm>
        <a:off x="2415381" y="0"/>
        <a:ext cx="3059509" cy="1026537"/>
      </dsp:txXfrm>
    </dsp:sp>
    <dsp:sp modelId="{0C739B3D-50AE-C948-B1FB-A51F669FD8C3}">
      <dsp:nvSpPr>
        <dsp:cNvPr id="0" name=""/>
        <dsp:cNvSpPr/>
      </dsp:nvSpPr>
      <dsp:spPr>
        <a:xfrm>
          <a:off x="634037" y="1026537"/>
          <a:ext cx="3562687" cy="3562687"/>
        </a:xfrm>
        <a:prstGeom prst="pie">
          <a:avLst>
            <a:gd name="adj1" fmla="val 5400000"/>
            <a:gd name="adj2" fmla="val 16200000"/>
          </a:avLst>
        </a:prstGeom>
        <a:solidFill>
          <a:srgbClr val="999966"/>
        </a:solidFill>
        <a:ln>
          <a:solidFill>
            <a:srgbClr val="9999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78DAEEC-84D0-1944-9838-89F9AF5AF114}">
      <dsp:nvSpPr>
        <dsp:cNvPr id="0" name=""/>
        <dsp:cNvSpPr/>
      </dsp:nvSpPr>
      <dsp:spPr>
        <a:xfrm>
          <a:off x="2415381" y="1026537"/>
          <a:ext cx="6119018" cy="356268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Sign-magnitude representation is the simplest form that employs a sign bit</a:t>
          </a:r>
        </a:p>
      </dsp:txBody>
      <dsp:txXfrm>
        <a:off x="2415381" y="1026537"/>
        <a:ext cx="3059509" cy="1026537"/>
      </dsp:txXfrm>
    </dsp:sp>
    <dsp:sp modelId="{7D370A6D-C41B-1044-8DE0-4F85455A5416}">
      <dsp:nvSpPr>
        <dsp:cNvPr id="0" name=""/>
        <dsp:cNvSpPr/>
      </dsp:nvSpPr>
      <dsp:spPr>
        <a:xfrm>
          <a:off x="1268075" y="2053074"/>
          <a:ext cx="2294612" cy="2294612"/>
        </a:xfrm>
        <a:prstGeom prst="pie">
          <a:avLst>
            <a:gd name="adj1" fmla="val 5400000"/>
            <a:gd name="adj2" fmla="val 16200000"/>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53CC4B6-86EE-DA43-B711-756C2A688905}">
      <dsp:nvSpPr>
        <dsp:cNvPr id="0" name=""/>
        <dsp:cNvSpPr/>
      </dsp:nvSpPr>
      <dsp:spPr>
        <a:xfrm>
          <a:off x="2415381" y="2053074"/>
          <a:ext cx="6119018" cy="2294612"/>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Drawbacks:</a:t>
          </a:r>
        </a:p>
      </dsp:txBody>
      <dsp:txXfrm>
        <a:off x="2415381" y="2053074"/>
        <a:ext cx="3059509" cy="1026537"/>
      </dsp:txXfrm>
    </dsp:sp>
    <dsp:sp modelId="{6AE7970F-AF50-6847-84A4-AC3F27104EDB}">
      <dsp:nvSpPr>
        <dsp:cNvPr id="0" name=""/>
        <dsp:cNvSpPr/>
      </dsp:nvSpPr>
      <dsp:spPr>
        <a:xfrm>
          <a:off x="1902112" y="3079611"/>
          <a:ext cx="1026537" cy="1026537"/>
        </a:xfrm>
        <a:prstGeom prst="pie">
          <a:avLst>
            <a:gd name="adj1" fmla="val 5400000"/>
            <a:gd name="adj2" fmla="val 1620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5B53DDF-528D-9E4D-BA41-F8C8C0867C49}">
      <dsp:nvSpPr>
        <dsp:cNvPr id="0" name=""/>
        <dsp:cNvSpPr/>
      </dsp:nvSpPr>
      <dsp:spPr>
        <a:xfrm>
          <a:off x="2415381" y="3079611"/>
          <a:ext cx="6119018" cy="1026537"/>
        </a:xfrm>
        <a:prstGeom prst="rect">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Because of these drawbacks, sign-magnitude representation is rarely used in implementing the integer portion of the ALU</a:t>
          </a:r>
        </a:p>
      </dsp:txBody>
      <dsp:txXfrm>
        <a:off x="2415381" y="3079611"/>
        <a:ext cx="3059509" cy="1026537"/>
      </dsp:txXfrm>
    </dsp:sp>
    <dsp:sp modelId="{9F67836C-3F36-8843-BBCE-92D425CCDC28}">
      <dsp:nvSpPr>
        <dsp:cNvPr id="0" name=""/>
        <dsp:cNvSpPr/>
      </dsp:nvSpPr>
      <dsp:spPr>
        <a:xfrm>
          <a:off x="5474890" y="0"/>
          <a:ext cx="3059509" cy="1026537"/>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All of these alternatives involve treating the most significant (leftmost) bit in the word as a sign bit</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If the sign bit is 0 the number is positive</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If the sign bit is 1 the number is negative</a:t>
          </a:r>
        </a:p>
      </dsp:txBody>
      <dsp:txXfrm>
        <a:off x="5474890" y="0"/>
        <a:ext cx="3059509" cy="1026537"/>
      </dsp:txXfrm>
    </dsp:sp>
    <dsp:sp modelId="{51514997-96B0-7948-A8A1-B4F21AD740E0}">
      <dsp:nvSpPr>
        <dsp:cNvPr id="0" name=""/>
        <dsp:cNvSpPr/>
      </dsp:nvSpPr>
      <dsp:spPr>
        <a:xfrm>
          <a:off x="5474890" y="2053074"/>
          <a:ext cx="3059509" cy="1026537"/>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Addition and subtraction require a consideration of both the signs of the numbers and their relative magnitudes to carry out the required operation</a:t>
          </a:r>
        </a:p>
        <a:p>
          <a:pPr marL="57150" lvl="1" indent="-57150" algn="l" defTabSz="488950" rtl="0">
            <a:lnSpc>
              <a:spcPct val="90000"/>
            </a:lnSpc>
            <a:spcBef>
              <a:spcPct val="0"/>
            </a:spcBef>
            <a:spcAft>
              <a:spcPct val="15000"/>
            </a:spcAft>
            <a:buChar char="•"/>
          </a:pPr>
          <a:r>
            <a:rPr lang="en-US" sz="1100" kern="1200" dirty="0">
              <a:solidFill>
                <a:sysClr val="windowText" lastClr="000000">
                  <a:hueOff val="0"/>
                  <a:satOff val="0"/>
                  <a:lumOff val="0"/>
                  <a:alphaOff val="0"/>
                </a:sysClr>
              </a:solidFill>
              <a:latin typeface="Rockwell"/>
              <a:ea typeface="+mn-ea"/>
              <a:cs typeface="+mn-cs"/>
            </a:rPr>
            <a:t>There are two representations of 0</a:t>
          </a:r>
        </a:p>
      </dsp:txBody>
      <dsp:txXfrm>
        <a:off x="5474890" y="2053074"/>
        <a:ext cx="3059509" cy="102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DECA0-EBD4-EB42-875C-D33DC431004E}">
      <dsp:nvSpPr>
        <dsp:cNvPr id="0" name=""/>
        <dsp:cNvSpPr/>
      </dsp:nvSpPr>
      <dsp:spPr>
        <a:xfrm rot="16200000">
          <a:off x="28849" y="559891"/>
          <a:ext cx="4024759" cy="4138017"/>
        </a:xfrm>
        <a:prstGeom prst="downArrow">
          <a:avLst>
            <a:gd name="adj1" fmla="val 50000"/>
            <a:gd name="adj2" fmla="val 35000"/>
          </a:avLst>
        </a:prstGeom>
        <a:solidFill>
          <a:srgbClr val="666699"/>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ysClr val="window" lastClr="FFFFFF"/>
              </a:solidFill>
              <a:effectLst>
                <a:outerShdw blurRad="38100" dist="38100" dir="2700000" algn="tl">
                  <a:srgbClr val="000000">
                    <a:alpha val="43137"/>
                  </a:srgbClr>
                </a:outerShdw>
              </a:effectLst>
              <a:latin typeface="Rockwell"/>
              <a:ea typeface="+mn-ea"/>
              <a:cs typeface="+mn-cs"/>
            </a:rPr>
            <a:t>The radix point (binary point) is fixed and assumed to be to the right of the rightmost digit</a:t>
          </a:r>
        </a:p>
      </dsp:txBody>
      <dsp:txXfrm rot="5400000">
        <a:off x="-27779" y="1622710"/>
        <a:ext cx="3433684" cy="2012379"/>
      </dsp:txXfrm>
    </dsp:sp>
    <dsp:sp modelId="{E4597F1A-A481-CD46-924C-2AFAF2963D65}">
      <dsp:nvSpPr>
        <dsp:cNvPr id="0" name=""/>
        <dsp:cNvSpPr/>
      </dsp:nvSpPr>
      <dsp:spPr>
        <a:xfrm rot="5400000">
          <a:off x="4367533" y="559891"/>
          <a:ext cx="4138017" cy="4138017"/>
        </a:xfrm>
        <a:prstGeom prst="downArrow">
          <a:avLst>
            <a:gd name="adj1" fmla="val 50000"/>
            <a:gd name="adj2" fmla="val 35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rgbClr val="2B142D"/>
              </a:solidFill>
              <a:effectLst/>
              <a:latin typeface="Rockwell"/>
              <a:ea typeface="+mn-ea"/>
              <a:cs typeface="+mn-cs"/>
            </a:rPr>
            <a:t>Programmer can use the same representation for binary fractions by scaling the numbers so that the binary point is implicitly positioned at some other location</a:t>
          </a:r>
        </a:p>
      </dsp:txBody>
      <dsp:txXfrm rot="-5400000">
        <a:off x="5091687" y="1594395"/>
        <a:ext cx="3413864" cy="20690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114A9-6AFD-7840-B867-73BB141505F0}">
      <dsp:nvSpPr>
        <dsp:cNvPr id="0" name=""/>
        <dsp:cNvSpPr/>
      </dsp:nvSpPr>
      <dsp:spPr>
        <a:xfrm>
          <a:off x="10944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Most important floating-point representation is defined</a:t>
          </a:r>
        </a:p>
      </dsp:txBody>
      <dsp:txXfrm>
        <a:off x="109444" y="2437"/>
        <a:ext cx="3923481" cy="2354088"/>
      </dsp:txXfrm>
    </dsp:sp>
    <dsp:sp modelId="{2BB56C0B-D45F-504A-B667-E5EEB4DA2FA3}">
      <dsp:nvSpPr>
        <dsp:cNvPr id="0" name=""/>
        <dsp:cNvSpPr/>
      </dsp:nvSpPr>
      <dsp:spPr>
        <a:xfrm>
          <a:off x="4425274" y="2437"/>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Standard was developed to facilitate the portability of programs from one processor to another and to encourage the development of sophisticated, numerically oriented programs</a:t>
          </a:r>
        </a:p>
      </dsp:txBody>
      <dsp:txXfrm>
        <a:off x="4425274" y="2437"/>
        <a:ext cx="3923481" cy="2354088"/>
      </dsp:txXfrm>
    </dsp:sp>
    <dsp:sp modelId="{1C83E496-9E03-0942-932A-A7FAE46D290D}">
      <dsp:nvSpPr>
        <dsp:cNvPr id="0" name=""/>
        <dsp:cNvSpPr/>
      </dsp:nvSpPr>
      <dsp:spPr>
        <a:xfrm>
          <a:off x="10944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Standard has been widely adopted and is used on virtually all contemporary processors and arithmetic coprocessors</a:t>
          </a:r>
        </a:p>
      </dsp:txBody>
      <dsp:txXfrm>
        <a:off x="109444" y="2748874"/>
        <a:ext cx="3923481" cy="2354088"/>
      </dsp:txXfrm>
    </dsp:sp>
    <dsp:sp modelId="{2C2182FF-AE82-0C45-9D06-7EF473AB29C4}">
      <dsp:nvSpPr>
        <dsp:cNvPr id="0" name=""/>
        <dsp:cNvSpPr/>
      </dsp:nvSpPr>
      <dsp:spPr>
        <a:xfrm>
          <a:off x="4425274" y="2748874"/>
          <a:ext cx="3923481" cy="2354088"/>
        </a:xfrm>
        <a:prstGeom prst="rect">
          <a:avLst/>
        </a:prstGeom>
        <a:gradFill rotWithShape="0">
          <a:gsLst>
            <a:gs pos="0">
              <a:srgbClr val="999966">
                <a:hueOff val="0"/>
                <a:satOff val="0"/>
                <a:lumOff val="0"/>
                <a:alphaOff val="0"/>
                <a:shade val="40000"/>
                <a:alpha val="100000"/>
                <a:satMod val="150000"/>
                <a:lumMod val="100000"/>
              </a:srgbClr>
            </a:gs>
            <a:gs pos="100000">
              <a:srgbClr val="9999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Text" lastClr="000000"/>
              </a:solidFill>
              <a:effectLst/>
              <a:latin typeface="Rockwell"/>
              <a:ea typeface="+mn-ea"/>
              <a:cs typeface="+mn-cs"/>
            </a:rPr>
            <a:t>IEEE 754-2008 covers both binary and decimal floating-point representations</a:t>
          </a:r>
        </a:p>
      </dsp:txBody>
      <dsp:txXfrm>
        <a:off x="4425274" y="2748874"/>
        <a:ext cx="3923481" cy="235408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16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16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716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A3822172-E39A-944B-933D-3AEB13A92A8B}" type="slidenum">
              <a:rPr lang="en-US"/>
              <a:pPr/>
              <a:t>‹#›</a:t>
            </a:fld>
            <a:endParaRPr lang="en-US" dirty="0"/>
          </a:p>
        </p:txBody>
      </p:sp>
    </p:spTree>
    <p:extLst>
      <p:ext uri="{BB962C8B-B14F-4D97-AF65-F5344CB8AC3E}">
        <p14:creationId xmlns:p14="http://schemas.microsoft.com/office/powerpoint/2010/main" val="13447485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706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a:t>© 2016 Pearson Education, Inc., Upper Saddle River, NJ. All rights reserved.</a:t>
            </a:r>
            <a:endParaRPr lang="en-US" dirty="0"/>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C8AE27EA-A634-9140-BAF9-5BB17D98E520}" type="slidenum">
              <a:rPr lang="en-US"/>
              <a:pPr/>
              <a:t>‹#›</a:t>
            </a:fld>
            <a:endParaRPr lang="en-US" dirty="0"/>
          </a:p>
        </p:txBody>
      </p:sp>
    </p:spTree>
    <p:extLst>
      <p:ext uri="{BB962C8B-B14F-4D97-AF65-F5344CB8AC3E}">
        <p14:creationId xmlns:p14="http://schemas.microsoft.com/office/powerpoint/2010/main" val="164106337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4130390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Finally, we mention that the representations discussed in this section are sometimes</a:t>
            </a:r>
          </a:p>
          <a:p>
            <a:r>
              <a:rPr lang="en-US" sz="1200" kern="1200" baseline="0" dirty="0">
                <a:solidFill>
                  <a:schemeClr val="tx1"/>
                </a:solidFill>
                <a:latin typeface="Times New Roman" pitchFamily="-110" charset="0"/>
                <a:ea typeface="+mn-ea"/>
                <a:cs typeface="+mn-cs"/>
              </a:rPr>
              <a:t>referred to as fixed point. This is because the radix point (binary point) is fixed and</a:t>
            </a:r>
          </a:p>
          <a:p>
            <a:r>
              <a:rPr lang="en-US" sz="1200" kern="1200" baseline="0" dirty="0">
                <a:solidFill>
                  <a:schemeClr val="tx1"/>
                </a:solidFill>
                <a:latin typeface="Times New Roman" pitchFamily="-110" charset="0"/>
                <a:ea typeface="+mn-ea"/>
                <a:cs typeface="+mn-cs"/>
              </a:rPr>
              <a:t>assumed to be to the right of the rightmost digit. The programmer can use the same</a:t>
            </a:r>
          </a:p>
          <a:p>
            <a:r>
              <a:rPr lang="en-US" sz="1200" kern="1200" baseline="0" dirty="0">
                <a:solidFill>
                  <a:schemeClr val="tx1"/>
                </a:solidFill>
                <a:latin typeface="Times New Roman" pitchFamily="-110" charset="0"/>
                <a:ea typeface="+mn-ea"/>
                <a:cs typeface="+mn-cs"/>
              </a:rPr>
              <a:t>representation for binary fractions by scaling the numbers so that the binary point is</a:t>
            </a:r>
          </a:p>
          <a:p>
            <a:r>
              <a:rPr lang="en-US" sz="1200" kern="1200" baseline="0" dirty="0">
                <a:solidFill>
                  <a:schemeClr val="tx1"/>
                </a:solidFill>
                <a:latin typeface="Times New Roman" pitchFamily="-110" charset="0"/>
                <a:ea typeface="+mn-ea"/>
                <a:cs typeface="+mn-cs"/>
              </a:rPr>
              <a:t>implicitly positioned at some other location.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322CD-B268-9C4D-A0E6-532DCE695FA9}" type="slidenum">
              <a:rPr lang="en-US"/>
              <a:pPr/>
              <a:t>11</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sign-magnitude representation, the rule for forming the negation of an integer is</a:t>
            </a:r>
          </a:p>
          <a:p>
            <a:r>
              <a:rPr lang="en-US" sz="1200" kern="1200" baseline="0" dirty="0">
                <a:solidFill>
                  <a:schemeClr val="tx1"/>
                </a:solidFill>
                <a:latin typeface="Times New Roman" pitchFamily="-110" charset="0"/>
                <a:ea typeface="+mn-ea"/>
                <a:cs typeface="+mn-cs"/>
              </a:rPr>
              <a:t>simple: invert the sign bit. In twos complement notation, the negation of an integer</a:t>
            </a:r>
          </a:p>
          <a:p>
            <a:r>
              <a:rPr lang="en-US" sz="1200" kern="1200" baseline="0" dirty="0">
                <a:solidFill>
                  <a:schemeClr val="tx1"/>
                </a:solidFill>
                <a:latin typeface="Times New Roman" pitchFamily="-110" charset="0"/>
                <a:ea typeface="+mn-ea"/>
                <a:cs typeface="+mn-cs"/>
              </a:rPr>
              <a:t>can be formed with the following rules: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Take the Boolean complement of each bit of the integer (including the sign</a:t>
            </a:r>
          </a:p>
          <a:p>
            <a:r>
              <a:rPr lang="en-US" sz="1200" kern="1200" baseline="0" dirty="0">
                <a:solidFill>
                  <a:schemeClr val="tx1"/>
                </a:solidFill>
                <a:latin typeface="Times New Roman" pitchFamily="-110" charset="0"/>
                <a:ea typeface="+mn-ea"/>
                <a:cs typeface="+mn-cs"/>
              </a:rPr>
              <a:t>bit). That is, set each 1 to 0 and each 0 to 1.</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Treating the result as an unsigned binary integer, add 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two-step process is referred to as the </a:t>
            </a:r>
            <a:r>
              <a:rPr lang="en-US" sz="1200" b="1" kern="1200" baseline="0" dirty="0">
                <a:solidFill>
                  <a:schemeClr val="tx1"/>
                </a:solidFill>
                <a:latin typeface="Times New Roman" pitchFamily="-110" charset="0"/>
                <a:ea typeface="+mn-ea"/>
                <a:cs typeface="+mn-cs"/>
              </a:rPr>
              <a:t>twos complement operation, </a:t>
            </a:r>
            <a:r>
              <a:rPr lang="en-US" sz="1200" b="0" kern="1200" baseline="0" dirty="0">
                <a:solidFill>
                  <a:schemeClr val="tx1"/>
                </a:solidFill>
                <a:latin typeface="Times New Roman" pitchFamily="-110" charset="0"/>
                <a:ea typeface="+mn-ea"/>
                <a:cs typeface="+mn-cs"/>
              </a:rPr>
              <a:t>or the taking</a:t>
            </a:r>
          </a:p>
          <a:p>
            <a:r>
              <a:rPr lang="en-US" sz="1200" kern="1200" baseline="0" dirty="0">
                <a:solidFill>
                  <a:schemeClr val="tx1"/>
                </a:solidFill>
                <a:latin typeface="Times New Roman" pitchFamily="-110" charset="0"/>
                <a:ea typeface="+mn-ea"/>
                <a:cs typeface="+mn-cs"/>
              </a:rPr>
              <a:t>of the twos complement of an integer.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As expected, the negative of the negative of that number is itself:</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DAC88-49B1-5946-9E73-FAE8D3D6F5A5}" type="slidenum">
              <a:rPr lang="en-US"/>
              <a:pPr/>
              <a:t>12</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is a </a:t>
            </a:r>
            <a:r>
              <a:rPr lang="en-US" sz="1200" i="1" kern="1200" baseline="0" dirty="0">
                <a:solidFill>
                  <a:schemeClr val="tx1"/>
                </a:solidFill>
                <a:latin typeface="Times New Roman" pitchFamily="-110" charset="0"/>
                <a:ea typeface="+mn-ea"/>
                <a:cs typeface="+mn-cs"/>
              </a:rPr>
              <a:t>carry out </a:t>
            </a:r>
            <a:r>
              <a:rPr lang="en-US" sz="1200" i="0" kern="1200" baseline="0" dirty="0">
                <a:solidFill>
                  <a:schemeClr val="tx1"/>
                </a:solidFill>
                <a:latin typeface="Times New Roman" pitchFamily="-110" charset="0"/>
                <a:ea typeface="+mn-ea"/>
                <a:cs typeface="+mn-cs"/>
              </a:rPr>
              <a:t>of the most significant bit position, which is ignored. The result</a:t>
            </a:r>
          </a:p>
          <a:p>
            <a:r>
              <a:rPr lang="en-US" sz="1200" kern="1200" baseline="0" dirty="0">
                <a:solidFill>
                  <a:schemeClr val="tx1"/>
                </a:solidFill>
                <a:latin typeface="Times New Roman" pitchFamily="-110" charset="0"/>
                <a:ea typeface="+mn-ea"/>
                <a:cs typeface="+mn-cs"/>
              </a:rPr>
              <a:t>is that the negation of 0 is 0, as it should be.</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805B2-C292-4E40-8B36-A0B5846EF683}" type="slidenum">
              <a:rPr lang="en-US"/>
              <a:pPr/>
              <a:t>13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second special case is more of a problem. If we take the negation of the bit</a:t>
            </a:r>
          </a:p>
          <a:p>
            <a:r>
              <a:rPr lang="en-US" sz="1200" kern="1200" baseline="0" dirty="0">
                <a:solidFill>
                  <a:schemeClr val="tx1"/>
                </a:solidFill>
                <a:latin typeface="Times New Roman" pitchFamily="-110" charset="0"/>
                <a:ea typeface="+mn-ea"/>
                <a:cs typeface="+mn-cs"/>
              </a:rPr>
              <a:t>pattern of 1 followed by </a:t>
            </a:r>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zeros, we get back the same number.</a:t>
            </a:r>
            <a:endParaRPr lang="en-GB" i="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Addition in twos complement is illustrated in Figure 11.3. Addition proceeds as if</a:t>
            </a:r>
          </a:p>
          <a:p>
            <a:r>
              <a:rPr lang="en-US" sz="1200" kern="1200" baseline="0" dirty="0">
                <a:solidFill>
                  <a:schemeClr val="tx1"/>
                </a:solidFill>
                <a:latin typeface="Times New Roman" pitchFamily="-110" charset="0"/>
                <a:ea typeface="+mn-ea"/>
                <a:cs typeface="+mn-cs"/>
              </a:rPr>
              <a:t>the two numbers were unsigned integers. The first four examples illustrate successful</a:t>
            </a:r>
          </a:p>
          <a:p>
            <a:r>
              <a:rPr lang="en-US" sz="1200" kern="1200" baseline="0" dirty="0">
                <a:solidFill>
                  <a:schemeClr val="tx1"/>
                </a:solidFill>
                <a:latin typeface="Times New Roman" pitchFamily="-110" charset="0"/>
                <a:ea typeface="+mn-ea"/>
                <a:cs typeface="+mn-cs"/>
              </a:rPr>
              <a:t>operations. If the result of the operation is positive, we get a positive number</a:t>
            </a:r>
          </a:p>
          <a:p>
            <a:r>
              <a:rPr lang="en-US" sz="1200" kern="1200" baseline="0" dirty="0">
                <a:solidFill>
                  <a:schemeClr val="tx1"/>
                </a:solidFill>
                <a:latin typeface="Times New Roman" pitchFamily="-110" charset="0"/>
                <a:ea typeface="+mn-ea"/>
                <a:cs typeface="+mn-cs"/>
              </a:rPr>
              <a:t>in twos complement form, which is the same as in unsigned-integer form. If the</a:t>
            </a:r>
          </a:p>
          <a:p>
            <a:r>
              <a:rPr lang="en-US" sz="1200" kern="1200" baseline="0" dirty="0">
                <a:solidFill>
                  <a:schemeClr val="tx1"/>
                </a:solidFill>
                <a:latin typeface="Times New Roman" pitchFamily="-110" charset="0"/>
                <a:ea typeface="+mn-ea"/>
                <a:cs typeface="+mn-cs"/>
              </a:rPr>
              <a:t>result of the operation is negative, we get a negative number in twos complement</a:t>
            </a:r>
          </a:p>
          <a:p>
            <a:r>
              <a:rPr lang="en-US" sz="1200" kern="1200" baseline="0" dirty="0">
                <a:solidFill>
                  <a:schemeClr val="tx1"/>
                </a:solidFill>
                <a:latin typeface="Times New Roman" pitchFamily="-110" charset="0"/>
                <a:ea typeface="+mn-ea"/>
                <a:cs typeface="+mn-cs"/>
              </a:rPr>
              <a:t>form. Note that, in some instances, there is a carry bit beyond the end of the word</a:t>
            </a:r>
          </a:p>
          <a:p>
            <a:r>
              <a:rPr lang="en-US" sz="1200" kern="1200" baseline="0" dirty="0">
                <a:solidFill>
                  <a:schemeClr val="tx1"/>
                </a:solidFill>
                <a:latin typeface="Times New Roman" pitchFamily="-110" charset="0"/>
                <a:ea typeface="+mn-ea"/>
                <a:cs typeface="+mn-cs"/>
              </a:rPr>
              <a:t>(indicated by shading), which is ignored.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On any addition, the result may be larger than can be held in the word size</a:t>
            </a:r>
          </a:p>
          <a:p>
            <a:r>
              <a:rPr lang="en-US" sz="1200" kern="1200" baseline="0" dirty="0">
                <a:solidFill>
                  <a:schemeClr val="tx1"/>
                </a:solidFill>
                <a:latin typeface="Times New Roman" pitchFamily="-110" charset="0"/>
                <a:ea typeface="+mn-ea"/>
                <a:cs typeface="+mn-cs"/>
              </a:rPr>
              <a:t>being used. This condition is called </a:t>
            </a:r>
            <a:r>
              <a:rPr lang="en-US" sz="1200" b="1" kern="1200" baseline="0" dirty="0">
                <a:solidFill>
                  <a:schemeClr val="tx1"/>
                </a:solidFill>
                <a:latin typeface="Times New Roman" pitchFamily="-110" charset="0"/>
                <a:ea typeface="+mn-ea"/>
                <a:cs typeface="+mn-cs"/>
              </a:rPr>
              <a:t>overflow. </a:t>
            </a:r>
            <a:r>
              <a:rPr lang="en-US" sz="1200" b="0" kern="1200" baseline="0" dirty="0">
                <a:solidFill>
                  <a:schemeClr val="tx1"/>
                </a:solidFill>
                <a:latin typeface="Times New Roman" pitchFamily="-110" charset="0"/>
                <a:ea typeface="+mn-ea"/>
                <a:cs typeface="+mn-cs"/>
              </a:rPr>
              <a:t>When overflow occurs, the ALU must</a:t>
            </a:r>
          </a:p>
          <a:p>
            <a:r>
              <a:rPr lang="en-US" sz="1200" kern="1200" baseline="0" dirty="0">
                <a:solidFill>
                  <a:schemeClr val="tx1"/>
                </a:solidFill>
                <a:latin typeface="Times New Roman" pitchFamily="-110" charset="0"/>
                <a:ea typeface="+mn-ea"/>
                <a:cs typeface="+mn-cs"/>
              </a:rPr>
              <a:t>signal this fact so that no attempt is made to use the result.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Figures 11.3e and f show examples of overflow. Note that overflow can occur</a:t>
            </a:r>
          </a:p>
          <a:p>
            <a:r>
              <a:rPr lang="en-US" sz="1200" kern="1200" baseline="0" dirty="0">
                <a:solidFill>
                  <a:schemeClr val="tx1"/>
                </a:solidFill>
                <a:latin typeface="Times New Roman" pitchFamily="-110" charset="0"/>
                <a:ea typeface="+mn-ea"/>
                <a:cs typeface="+mn-cs"/>
              </a:rPr>
              <a:t>whether or not there is a carry.</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Subtraction rule.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Thus, subtraction is achieved using addition, as illustrated in Figure 11.4. The</a:t>
            </a:r>
          </a:p>
          <a:p>
            <a:r>
              <a:rPr lang="en-US" sz="1200" kern="1200" baseline="0" dirty="0">
                <a:solidFill>
                  <a:schemeClr val="tx1"/>
                </a:solidFill>
                <a:latin typeface="Times New Roman" pitchFamily="-110" charset="0"/>
                <a:ea typeface="+mn-ea"/>
                <a:cs typeface="+mn-cs"/>
              </a:rPr>
              <a:t>last two examples demonstrate that the overflow rule still applies.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6E408-FF27-0043-B8AA-B5DC98CA9B7E}" type="slidenum">
              <a:rPr lang="en-US"/>
              <a:pPr/>
              <a:t>18</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Some insight into twos complement addition and subtraction can be gained by</a:t>
            </a:r>
          </a:p>
          <a:p>
            <a:r>
              <a:rPr lang="en-US" sz="1200" kern="1200" baseline="0" dirty="0">
                <a:solidFill>
                  <a:schemeClr val="tx1"/>
                </a:solidFill>
                <a:latin typeface="Times New Roman" pitchFamily="-110" charset="0"/>
                <a:ea typeface="+mn-ea"/>
                <a:cs typeface="+mn-cs"/>
              </a:rPr>
              <a:t>looking at a geometric depiction [BENH92], as shown in Figure 11.5. The circle in</a:t>
            </a:r>
          </a:p>
          <a:p>
            <a:r>
              <a:rPr lang="en-US" sz="1200" kern="1200" baseline="0" dirty="0">
                <a:solidFill>
                  <a:schemeClr val="tx1"/>
                </a:solidFill>
                <a:latin typeface="Times New Roman" pitchFamily="-110" charset="0"/>
                <a:ea typeface="+mn-ea"/>
                <a:cs typeface="+mn-cs"/>
              </a:rPr>
              <a:t>the upper half of each part of the figure is formed by selecting the appropriate segment</a:t>
            </a:r>
          </a:p>
          <a:p>
            <a:r>
              <a:rPr lang="en-US" sz="1200" kern="1200" baseline="0" dirty="0">
                <a:solidFill>
                  <a:schemeClr val="tx1"/>
                </a:solidFill>
                <a:latin typeface="Times New Roman" pitchFamily="-110" charset="0"/>
                <a:ea typeface="+mn-ea"/>
                <a:cs typeface="+mn-cs"/>
              </a:rPr>
              <a:t>of the number line and joining the endpoints. Note that when the numbers are</a:t>
            </a:r>
          </a:p>
          <a:p>
            <a:r>
              <a:rPr lang="en-US" sz="1200" kern="1200" baseline="0" dirty="0">
                <a:solidFill>
                  <a:schemeClr val="tx1"/>
                </a:solidFill>
                <a:latin typeface="Times New Roman" pitchFamily="-110" charset="0"/>
                <a:ea typeface="+mn-ea"/>
                <a:cs typeface="+mn-cs"/>
              </a:rPr>
              <a:t>laid out on a circle, the twos complement of any number is horizontally opposite that</a:t>
            </a:r>
          </a:p>
          <a:p>
            <a:r>
              <a:rPr lang="en-US" sz="1200" kern="1200" baseline="0" dirty="0">
                <a:solidFill>
                  <a:schemeClr val="tx1"/>
                </a:solidFill>
                <a:latin typeface="Times New Roman" pitchFamily="-110" charset="0"/>
                <a:ea typeface="+mn-ea"/>
                <a:cs typeface="+mn-cs"/>
              </a:rPr>
              <a:t>number (indicated by dashed horizontal lines). Starting at any number on the circle,</a:t>
            </a:r>
          </a:p>
          <a:p>
            <a:r>
              <a:rPr lang="en-US" sz="1200" kern="1200" baseline="0" dirty="0">
                <a:solidFill>
                  <a:schemeClr val="tx1"/>
                </a:solidFill>
                <a:latin typeface="Times New Roman" pitchFamily="-110" charset="0"/>
                <a:ea typeface="+mn-ea"/>
                <a:cs typeface="+mn-cs"/>
              </a:rPr>
              <a:t>we can add positive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or subtract negative</a:t>
            </a:r>
            <a:r>
              <a:rPr lang="en-US" sz="1200" i="1" kern="1200" baseline="0" dirty="0">
                <a:solidFill>
                  <a:schemeClr val="tx1"/>
                </a:solidFill>
                <a:latin typeface="Times New Roman" pitchFamily="-110" charset="0"/>
                <a:ea typeface="+mn-ea"/>
                <a:cs typeface="+mn-cs"/>
              </a:rPr>
              <a:t> k) </a:t>
            </a:r>
            <a:r>
              <a:rPr lang="en-US" sz="1200" i="0" kern="1200" baseline="0" dirty="0">
                <a:solidFill>
                  <a:schemeClr val="tx1"/>
                </a:solidFill>
                <a:latin typeface="Times New Roman" pitchFamily="-110" charset="0"/>
                <a:ea typeface="+mn-ea"/>
                <a:cs typeface="+mn-cs"/>
              </a:rPr>
              <a:t>to that number by moving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positions</a:t>
            </a:r>
          </a:p>
          <a:p>
            <a:r>
              <a:rPr lang="en-US" sz="1200" kern="1200" baseline="0" dirty="0">
                <a:solidFill>
                  <a:schemeClr val="tx1"/>
                </a:solidFill>
                <a:latin typeface="Times New Roman" pitchFamily="-110" charset="0"/>
                <a:ea typeface="+mn-ea"/>
                <a:cs typeface="+mn-cs"/>
              </a:rPr>
              <a:t>clockwise, and we can subtract positive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(or add negativ</a:t>
            </a:r>
            <a:r>
              <a:rPr lang="en-US" sz="1200" i="1" kern="1200" baseline="0" dirty="0">
                <a:solidFill>
                  <a:schemeClr val="tx1"/>
                </a:solidFill>
                <a:latin typeface="Times New Roman" pitchFamily="-110" charset="0"/>
                <a:ea typeface="+mn-ea"/>
                <a:cs typeface="+mn-cs"/>
              </a:rPr>
              <a:t>e k) </a:t>
            </a:r>
            <a:r>
              <a:rPr lang="en-US" sz="1200" i="0" kern="1200" baseline="0" dirty="0">
                <a:solidFill>
                  <a:schemeClr val="tx1"/>
                </a:solidFill>
                <a:latin typeface="Times New Roman" pitchFamily="-110" charset="0"/>
                <a:ea typeface="+mn-ea"/>
                <a:cs typeface="+mn-cs"/>
              </a:rPr>
              <a:t>from that number by</a:t>
            </a:r>
          </a:p>
          <a:p>
            <a:r>
              <a:rPr lang="en-US" sz="1200" kern="1200" baseline="0" dirty="0">
                <a:solidFill>
                  <a:schemeClr val="tx1"/>
                </a:solidFill>
                <a:latin typeface="Times New Roman" pitchFamily="-110" charset="0"/>
                <a:ea typeface="+mn-ea"/>
                <a:cs typeface="+mn-cs"/>
              </a:rPr>
              <a:t>moving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positions counterclockwise. If an arithmetic operation results in traversal</a:t>
            </a:r>
          </a:p>
          <a:p>
            <a:r>
              <a:rPr lang="en-US" sz="1200" kern="1200" baseline="0" dirty="0">
                <a:solidFill>
                  <a:schemeClr val="tx1"/>
                </a:solidFill>
                <a:latin typeface="Times New Roman" pitchFamily="-110" charset="0"/>
                <a:ea typeface="+mn-ea"/>
                <a:cs typeface="+mn-cs"/>
              </a:rPr>
              <a:t>of the point where the endpoints are joined, an incorrect answer is given (overflow).</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6537B-7D9E-7046-86C8-605610BAA9F3}" type="slidenum">
              <a:rPr lang="en-US"/>
              <a:pPr/>
              <a:t>19</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11.6 suggests the data paths and hardware elements needed to accomplish</a:t>
            </a:r>
          </a:p>
          <a:p>
            <a:r>
              <a:rPr lang="en-US" sz="1200" kern="1200" baseline="0" dirty="0">
                <a:solidFill>
                  <a:schemeClr val="tx1"/>
                </a:solidFill>
                <a:latin typeface="Times New Roman" pitchFamily="-110" charset="0"/>
                <a:ea typeface="+mn-ea"/>
                <a:cs typeface="+mn-cs"/>
              </a:rPr>
              <a:t>addition and subtraction. The central element is a binary adder, which is presented</a:t>
            </a:r>
          </a:p>
          <a:p>
            <a:r>
              <a:rPr lang="en-US" sz="1200" kern="1200" baseline="0" dirty="0">
                <a:solidFill>
                  <a:schemeClr val="tx1"/>
                </a:solidFill>
                <a:latin typeface="Times New Roman" pitchFamily="-110" charset="0"/>
                <a:ea typeface="+mn-ea"/>
                <a:cs typeface="+mn-cs"/>
              </a:rPr>
              <a:t>two numbers for addition and produces a sum and an overflow indication.</a:t>
            </a:r>
          </a:p>
          <a:p>
            <a:r>
              <a:rPr lang="en-US" sz="1200" kern="1200" baseline="0" dirty="0">
                <a:solidFill>
                  <a:schemeClr val="tx1"/>
                </a:solidFill>
                <a:latin typeface="Times New Roman" pitchFamily="-110" charset="0"/>
                <a:ea typeface="+mn-ea"/>
                <a:cs typeface="+mn-cs"/>
              </a:rPr>
              <a:t>The binary adder treats the two numbers as unsigned integers. (A logic implementation</a:t>
            </a:r>
          </a:p>
          <a:p>
            <a:r>
              <a:rPr lang="en-US" sz="1200" kern="1200" baseline="0" dirty="0">
                <a:solidFill>
                  <a:schemeClr val="tx1"/>
                </a:solidFill>
                <a:latin typeface="Times New Roman" pitchFamily="-110" charset="0"/>
                <a:ea typeface="+mn-ea"/>
                <a:cs typeface="+mn-cs"/>
              </a:rPr>
              <a:t>of an adder is given in Chapter 12.) For addition, the two numbers are</a:t>
            </a:r>
          </a:p>
          <a:p>
            <a:r>
              <a:rPr lang="en-US" sz="1200" kern="1200" baseline="0" dirty="0">
                <a:solidFill>
                  <a:schemeClr val="tx1"/>
                </a:solidFill>
                <a:latin typeface="Times New Roman" pitchFamily="-110" charset="0"/>
                <a:ea typeface="+mn-ea"/>
                <a:cs typeface="+mn-cs"/>
              </a:rPr>
              <a:t>presented to the adder from two registers, designated in this case as </a:t>
            </a:r>
            <a:r>
              <a:rPr lang="en-US" sz="1200" b="1" kern="1200" baseline="0" dirty="0">
                <a:solidFill>
                  <a:schemeClr val="tx1"/>
                </a:solidFill>
                <a:latin typeface="Times New Roman" pitchFamily="-110" charset="0"/>
                <a:ea typeface="+mn-ea"/>
                <a:cs typeface="+mn-cs"/>
              </a:rPr>
              <a:t>A</a:t>
            </a:r>
            <a:r>
              <a:rPr lang="en-US" sz="1200" kern="1200" baseline="0" dirty="0">
                <a:solidFill>
                  <a:schemeClr val="tx1"/>
                </a:solidFill>
                <a:latin typeface="Times New Roman" pitchFamily="-110" charset="0"/>
                <a:ea typeface="+mn-ea"/>
                <a:cs typeface="+mn-cs"/>
              </a:rPr>
              <a:t> and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 registers.</a:t>
            </a:r>
          </a:p>
          <a:p>
            <a:r>
              <a:rPr lang="en-US" sz="1200" kern="1200" baseline="0" dirty="0">
                <a:solidFill>
                  <a:schemeClr val="tx1"/>
                </a:solidFill>
                <a:latin typeface="Times New Roman" pitchFamily="-110" charset="0"/>
                <a:ea typeface="+mn-ea"/>
                <a:cs typeface="+mn-cs"/>
              </a:rPr>
              <a:t>The result may be stored in one of these registers or in a third. The overflow</a:t>
            </a:r>
          </a:p>
          <a:p>
            <a:r>
              <a:rPr lang="en-US" sz="1200" kern="1200" baseline="0" dirty="0">
                <a:solidFill>
                  <a:schemeClr val="tx1"/>
                </a:solidFill>
                <a:latin typeface="Times New Roman" pitchFamily="-110" charset="0"/>
                <a:ea typeface="+mn-ea"/>
                <a:cs typeface="+mn-cs"/>
              </a:rPr>
              <a:t>indication is stored in a 1-bit overflow flag (0 = no overflow; 1 = overflow). For</a:t>
            </a:r>
          </a:p>
          <a:p>
            <a:r>
              <a:rPr lang="en-US" sz="1200" kern="1200" baseline="0" dirty="0">
                <a:solidFill>
                  <a:schemeClr val="tx1"/>
                </a:solidFill>
                <a:latin typeface="Times New Roman" pitchFamily="-110" charset="0"/>
                <a:ea typeface="+mn-ea"/>
                <a:cs typeface="+mn-cs"/>
              </a:rPr>
              <a:t>subtraction, the subtrahend (</a:t>
            </a:r>
            <a:r>
              <a:rPr lang="en-US" sz="1200" b="1" kern="1200" baseline="0" dirty="0">
                <a:solidFill>
                  <a:schemeClr val="tx1"/>
                </a:solidFill>
                <a:latin typeface="Times New Roman" pitchFamily="-110" charset="0"/>
                <a:ea typeface="+mn-ea"/>
                <a:cs typeface="+mn-cs"/>
              </a:rPr>
              <a:t>B</a:t>
            </a:r>
            <a:r>
              <a:rPr lang="en-US" sz="1200" kern="1200" baseline="0" dirty="0">
                <a:solidFill>
                  <a:schemeClr val="tx1"/>
                </a:solidFill>
                <a:latin typeface="Times New Roman" pitchFamily="-110" charset="0"/>
                <a:ea typeface="+mn-ea"/>
                <a:cs typeface="+mn-cs"/>
              </a:rPr>
              <a:t> register) is passed through a twos complementer</a:t>
            </a:r>
          </a:p>
          <a:p>
            <a:r>
              <a:rPr lang="en-US" sz="1200" kern="1200" baseline="0" dirty="0">
                <a:solidFill>
                  <a:schemeClr val="tx1"/>
                </a:solidFill>
                <a:latin typeface="Times New Roman" pitchFamily="-110" charset="0"/>
                <a:ea typeface="+mn-ea"/>
                <a:cs typeface="+mn-cs"/>
              </a:rPr>
              <a:t>so that its twos complement is presented to the adder. Note that Figure 11.6 only</a:t>
            </a:r>
          </a:p>
          <a:p>
            <a:r>
              <a:rPr lang="en-US" sz="1200" kern="1200" baseline="0" dirty="0">
                <a:solidFill>
                  <a:schemeClr val="tx1"/>
                </a:solidFill>
                <a:latin typeface="Times New Roman" pitchFamily="-110" charset="0"/>
                <a:ea typeface="+mn-ea"/>
                <a:cs typeface="+mn-cs"/>
              </a:rPr>
              <a:t>shows the data paths. Control signals are needed to control whether or not the complementer</a:t>
            </a:r>
          </a:p>
          <a:p>
            <a:r>
              <a:rPr lang="en-US" sz="1200" kern="1200" baseline="0" dirty="0">
                <a:solidFill>
                  <a:schemeClr val="tx1"/>
                </a:solidFill>
                <a:latin typeface="Times New Roman" pitchFamily="-110" charset="0"/>
                <a:ea typeface="+mn-ea"/>
                <a:cs typeface="+mn-cs"/>
              </a:rPr>
              <a:t>is used, depending on whether the operation is addition or subtraction.</a:t>
            </a: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5C514E-DDFD-0E4A-B3F8-829B0E7F37A1}" type="slidenum">
              <a:rPr lang="en-US"/>
              <a:pPr/>
              <a:t>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ALU is that part of the computer that actually performs arithmetic and logical</a:t>
            </a:r>
          </a:p>
          <a:p>
            <a:r>
              <a:rPr lang="en-US" sz="1200" kern="1200" baseline="0" dirty="0">
                <a:solidFill>
                  <a:schemeClr val="tx1"/>
                </a:solidFill>
                <a:latin typeface="Times New Roman" pitchFamily="-110" charset="0"/>
                <a:ea typeface="+mn-ea"/>
                <a:cs typeface="+mn-cs"/>
              </a:rPr>
              <a:t>operations on data. All of the other elements of the computer system—control unit,</a:t>
            </a:r>
          </a:p>
          <a:p>
            <a:r>
              <a:rPr lang="en-US" sz="1200" kern="1200" baseline="0" dirty="0">
                <a:solidFill>
                  <a:schemeClr val="tx1"/>
                </a:solidFill>
                <a:latin typeface="Times New Roman" pitchFamily="-110" charset="0"/>
                <a:ea typeface="+mn-ea"/>
                <a:cs typeface="+mn-cs"/>
              </a:rPr>
              <a:t>registers, memory, I/O—are there mainly to bring data into the ALU for it to process</a:t>
            </a:r>
          </a:p>
          <a:p>
            <a:r>
              <a:rPr lang="en-US" sz="1200" kern="1200" baseline="0" dirty="0">
                <a:solidFill>
                  <a:schemeClr val="tx1"/>
                </a:solidFill>
                <a:latin typeface="Times New Roman" pitchFamily="-110" charset="0"/>
                <a:ea typeface="+mn-ea"/>
                <a:cs typeface="+mn-cs"/>
              </a:rPr>
              <a:t>and then to take the results back out. We have, in a sense, reached the core or</a:t>
            </a:r>
          </a:p>
          <a:p>
            <a:r>
              <a:rPr lang="en-US" sz="1200" kern="1200" baseline="0" dirty="0">
                <a:solidFill>
                  <a:schemeClr val="tx1"/>
                </a:solidFill>
                <a:latin typeface="Times New Roman" pitchFamily="-110" charset="0"/>
                <a:ea typeface="+mn-ea"/>
                <a:cs typeface="+mn-cs"/>
              </a:rPr>
              <a:t>essence of a computer when we consider the ALU.</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An ALU and, indeed, all electronic components in the computer are based on</a:t>
            </a:r>
          </a:p>
          <a:p>
            <a:r>
              <a:rPr lang="en-US" sz="1200" kern="1200" baseline="0" dirty="0">
                <a:solidFill>
                  <a:schemeClr val="tx1"/>
                </a:solidFill>
                <a:latin typeface="Times New Roman" pitchFamily="-110" charset="0"/>
                <a:ea typeface="+mn-ea"/>
                <a:cs typeface="+mn-cs"/>
              </a:rPr>
              <a:t>the use of simple digital logic devices that can store binary digits and perform simple</a:t>
            </a:r>
          </a:p>
          <a:p>
            <a:r>
              <a:rPr lang="en-US" sz="1200" kern="1200" baseline="0" dirty="0">
                <a:solidFill>
                  <a:schemeClr val="tx1"/>
                </a:solidFill>
                <a:latin typeface="Times New Roman" pitchFamily="-110" charset="0"/>
                <a:ea typeface="+mn-ea"/>
                <a:cs typeface="+mn-cs"/>
              </a:rPr>
              <a:t>Boolean logic operations.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B81AD-687E-184A-BB1E-1687D0D8A52A}" type="slidenum">
              <a:rPr lang="en-US"/>
              <a:pPr/>
              <a:t>20</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Compared with addition and subtraction, multiplication is a complex operation,</a:t>
            </a:r>
          </a:p>
          <a:p>
            <a:r>
              <a:rPr lang="en-US" sz="1200" kern="1200" baseline="0" dirty="0">
                <a:solidFill>
                  <a:schemeClr val="tx1"/>
                </a:solidFill>
                <a:latin typeface="Times New Roman" pitchFamily="-110" charset="0"/>
                <a:ea typeface="+mn-ea"/>
                <a:cs typeface="+mn-cs"/>
              </a:rPr>
              <a:t>whether performed in hardware or software. A wide variety of algorithms have been</a:t>
            </a:r>
          </a:p>
          <a:p>
            <a:r>
              <a:rPr lang="en-US" sz="1200" kern="1200" baseline="0" dirty="0">
                <a:solidFill>
                  <a:schemeClr val="tx1"/>
                </a:solidFill>
                <a:latin typeface="Times New Roman" pitchFamily="-110" charset="0"/>
                <a:ea typeface="+mn-ea"/>
                <a:cs typeface="+mn-cs"/>
              </a:rPr>
              <a:t>used in various computers. The purpose of this subsection is to give the reader some</a:t>
            </a:r>
          </a:p>
          <a:p>
            <a:r>
              <a:rPr lang="en-US" sz="1200" kern="1200" baseline="0" dirty="0">
                <a:solidFill>
                  <a:schemeClr val="tx1"/>
                </a:solidFill>
                <a:latin typeface="Times New Roman" pitchFamily="-110" charset="0"/>
                <a:ea typeface="+mn-ea"/>
                <a:cs typeface="+mn-cs"/>
              </a:rPr>
              <a:t>feel for the type of approach typically taken. We begin with the simpler problem of</a:t>
            </a:r>
          </a:p>
          <a:p>
            <a:r>
              <a:rPr lang="en-US" sz="1200" kern="1200" baseline="0" dirty="0">
                <a:solidFill>
                  <a:schemeClr val="tx1"/>
                </a:solidFill>
                <a:latin typeface="Times New Roman" pitchFamily="-110" charset="0"/>
                <a:ea typeface="+mn-ea"/>
                <a:cs typeface="+mn-cs"/>
              </a:rPr>
              <a:t>multiplying two unsigned (nonnegative) integers, and then we look at one of the most</a:t>
            </a:r>
          </a:p>
          <a:p>
            <a:r>
              <a:rPr lang="en-US" sz="1200" kern="1200" baseline="0" dirty="0">
                <a:solidFill>
                  <a:schemeClr val="tx1"/>
                </a:solidFill>
                <a:latin typeface="Times New Roman" pitchFamily="-110" charset="0"/>
                <a:ea typeface="+mn-ea"/>
                <a:cs typeface="+mn-cs"/>
              </a:rPr>
              <a:t>common techniques for multiplication of numbers in twos complement representation.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11.7 illustrates the multiplication of unsigned</a:t>
            </a:r>
          </a:p>
          <a:p>
            <a:r>
              <a:rPr lang="en-US" sz="1200" kern="1200" baseline="0" dirty="0">
                <a:solidFill>
                  <a:schemeClr val="tx1"/>
                </a:solidFill>
                <a:latin typeface="Times New Roman" pitchFamily="-110" charset="0"/>
                <a:ea typeface="+mn-ea"/>
                <a:cs typeface="+mn-cs"/>
              </a:rPr>
              <a:t>binary integers, as might be carried out using paper and pencil. Several important</a:t>
            </a:r>
          </a:p>
          <a:p>
            <a:r>
              <a:rPr lang="en-US" sz="1200" kern="1200" baseline="0" dirty="0">
                <a:solidFill>
                  <a:schemeClr val="tx1"/>
                </a:solidFill>
                <a:latin typeface="Times New Roman" pitchFamily="-110" charset="0"/>
                <a:ea typeface="+mn-ea"/>
                <a:cs typeface="+mn-cs"/>
              </a:rPr>
              <a:t>observations can be made:</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Multiplication involves the generation of partial products, one for each digit in the</a:t>
            </a:r>
          </a:p>
          <a:p>
            <a:r>
              <a:rPr lang="en-US" sz="1200" kern="1200" baseline="0" dirty="0">
                <a:solidFill>
                  <a:schemeClr val="tx1"/>
                </a:solidFill>
                <a:latin typeface="Times New Roman" pitchFamily="-110" charset="0"/>
                <a:ea typeface="+mn-ea"/>
                <a:cs typeface="+mn-cs"/>
              </a:rPr>
              <a:t>multiplier. These partial products are then summed to produce the final product.</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partial products are easily defined. When the multiplier bit is 0, the partial</a:t>
            </a:r>
          </a:p>
          <a:p>
            <a:r>
              <a:rPr lang="en-US" sz="1200" kern="1200" baseline="0" dirty="0">
                <a:solidFill>
                  <a:schemeClr val="tx1"/>
                </a:solidFill>
                <a:latin typeface="Times New Roman" pitchFamily="-110" charset="0"/>
                <a:ea typeface="+mn-ea"/>
                <a:cs typeface="+mn-cs"/>
              </a:rPr>
              <a:t>product is 0. When the multiplier is 1, the partial product is the multiplicand.</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The total product is produced by summing the partial products. For this operation,</a:t>
            </a:r>
          </a:p>
          <a:p>
            <a:r>
              <a:rPr lang="en-US" sz="1200" kern="1200" baseline="0" dirty="0">
                <a:solidFill>
                  <a:schemeClr val="tx1"/>
                </a:solidFill>
                <a:latin typeface="Times New Roman" pitchFamily="-110" charset="0"/>
                <a:ea typeface="+mn-ea"/>
                <a:cs typeface="+mn-cs"/>
              </a:rPr>
              <a:t>each successive partial product is shifted one position to the left relative</a:t>
            </a:r>
          </a:p>
          <a:p>
            <a:r>
              <a:rPr lang="en-US" sz="1200" kern="1200" baseline="0" dirty="0">
                <a:solidFill>
                  <a:schemeClr val="tx1"/>
                </a:solidFill>
                <a:latin typeface="Times New Roman" pitchFamily="-110" charset="0"/>
                <a:ea typeface="+mn-ea"/>
                <a:cs typeface="+mn-cs"/>
              </a:rPr>
              <a:t>to the preceding partial product.</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4. The multiplication of two </a:t>
            </a:r>
            <a:r>
              <a:rPr lang="en-US" sz="1200" b="0" i="1" kern="1200" baseline="0" dirty="0">
                <a:solidFill>
                  <a:schemeClr val="tx1"/>
                </a:solidFill>
                <a:latin typeface="Times New Roman" pitchFamily="-110" charset="0"/>
                <a:ea typeface="+mn-ea"/>
                <a:cs typeface="+mn-cs"/>
              </a:rPr>
              <a:t>n-bit binary integers results in a product of up to 2n</a:t>
            </a:r>
          </a:p>
          <a:p>
            <a:r>
              <a:rPr lang="en-US" sz="1200" kern="1200" baseline="0" dirty="0">
                <a:solidFill>
                  <a:schemeClr val="tx1"/>
                </a:solidFill>
                <a:latin typeface="Times New Roman" pitchFamily="-110" charset="0"/>
                <a:ea typeface="+mn-ea"/>
                <a:cs typeface="+mn-cs"/>
              </a:rPr>
              <a:t>bits in length (e.g., 11 * 11 = 1001).</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Compared with the pencil-and-paper approach, there are several things we can</a:t>
            </a:r>
          </a:p>
          <a:p>
            <a:r>
              <a:rPr lang="en-US" sz="1200" kern="1200" baseline="0" dirty="0">
                <a:solidFill>
                  <a:schemeClr val="tx1"/>
                </a:solidFill>
                <a:latin typeface="Times New Roman" pitchFamily="-110" charset="0"/>
                <a:ea typeface="+mn-ea"/>
                <a:cs typeface="+mn-cs"/>
              </a:rPr>
              <a:t>do to make computerized multiplication more efficient. First, we can perform a running</a:t>
            </a:r>
          </a:p>
          <a:p>
            <a:r>
              <a:rPr lang="en-US" sz="1200" kern="1200" baseline="0" dirty="0">
                <a:solidFill>
                  <a:schemeClr val="tx1"/>
                </a:solidFill>
                <a:latin typeface="Times New Roman" pitchFamily="-110" charset="0"/>
                <a:ea typeface="+mn-ea"/>
                <a:cs typeface="+mn-cs"/>
              </a:rPr>
              <a:t>addition on the partial products rather than waiting until the end. This eliminates</a:t>
            </a:r>
          </a:p>
          <a:p>
            <a:r>
              <a:rPr lang="en-US" sz="1200" kern="1200" baseline="0" dirty="0">
                <a:solidFill>
                  <a:schemeClr val="tx1"/>
                </a:solidFill>
                <a:latin typeface="Times New Roman" pitchFamily="-110" charset="0"/>
                <a:ea typeface="+mn-ea"/>
                <a:cs typeface="+mn-cs"/>
              </a:rPr>
              <a:t>the need for storage of all the partial products; fewer registers are needed. Second,</a:t>
            </a:r>
          </a:p>
          <a:p>
            <a:r>
              <a:rPr lang="en-US" sz="1200" kern="1200" baseline="0" dirty="0">
                <a:solidFill>
                  <a:schemeClr val="tx1"/>
                </a:solidFill>
                <a:latin typeface="Times New Roman" pitchFamily="-110" charset="0"/>
                <a:ea typeface="+mn-ea"/>
                <a:cs typeface="+mn-cs"/>
              </a:rPr>
              <a:t>we can save some time on the generation of partial products. For each 1 on the multiplier,</a:t>
            </a:r>
          </a:p>
          <a:p>
            <a:r>
              <a:rPr lang="en-US" sz="1200" kern="1200" baseline="0" dirty="0">
                <a:solidFill>
                  <a:schemeClr val="tx1"/>
                </a:solidFill>
                <a:latin typeface="Times New Roman" pitchFamily="-110" charset="0"/>
                <a:ea typeface="+mn-ea"/>
                <a:cs typeface="+mn-cs"/>
              </a:rPr>
              <a:t>an add and a shift operation are required; but for each 0, only a shift is required.</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D6C3C-71C0-6247-89F4-1DC1DD7B240A}" type="slidenum">
              <a:rPr lang="en-US"/>
              <a:pPr/>
              <a:t>21</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11.8a shows a possible implementation employing these measures. The</a:t>
            </a:r>
          </a:p>
          <a:p>
            <a:r>
              <a:rPr lang="en-US" sz="1200" kern="1200" baseline="0" dirty="0">
                <a:solidFill>
                  <a:schemeClr val="tx1"/>
                </a:solidFill>
                <a:latin typeface="Times New Roman" pitchFamily="-110" charset="0"/>
                <a:ea typeface="+mn-ea"/>
                <a:cs typeface="+mn-cs"/>
              </a:rPr>
              <a:t>multiplier and multiplicand are loaded into two registers (Q and M). A third register,</a:t>
            </a:r>
          </a:p>
          <a:p>
            <a:r>
              <a:rPr lang="en-US" sz="1200" kern="1200" baseline="0" dirty="0">
                <a:solidFill>
                  <a:schemeClr val="tx1"/>
                </a:solidFill>
                <a:latin typeface="Times New Roman" pitchFamily="-110" charset="0"/>
                <a:ea typeface="+mn-ea"/>
                <a:cs typeface="+mn-cs"/>
              </a:rPr>
              <a:t>the A register, is also needed and is initially set to 0. There is also a 1-bit C register,</a:t>
            </a:r>
          </a:p>
          <a:p>
            <a:r>
              <a:rPr lang="en-US" sz="1200" kern="1200" baseline="0" dirty="0">
                <a:solidFill>
                  <a:schemeClr val="tx1"/>
                </a:solidFill>
                <a:latin typeface="Times New Roman" pitchFamily="-110" charset="0"/>
                <a:ea typeface="+mn-ea"/>
                <a:cs typeface="+mn-cs"/>
              </a:rPr>
              <a:t>initialized to 0, which holds a potential carry bit resulting from addition.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FF392-6089-A84C-8297-209AC25DB4DF}" type="slidenum">
              <a:rPr lang="en-US"/>
              <a:pPr/>
              <a:t>22</a:t>
            </a:fld>
            <a:endParaRPr lang="en-US" dirty="0"/>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operation of the multiplier is as follows. Control logic reads the bits of the</a:t>
            </a:r>
          </a:p>
          <a:p>
            <a:r>
              <a:rPr lang="en-US" sz="1200" kern="1200" baseline="0" dirty="0">
                <a:solidFill>
                  <a:schemeClr val="tx1"/>
                </a:solidFill>
                <a:latin typeface="Times New Roman" pitchFamily="-110" charset="0"/>
                <a:ea typeface="+mn-ea"/>
                <a:cs typeface="+mn-cs"/>
              </a:rPr>
              <a:t>multiplier one at a time. If Q</a:t>
            </a:r>
            <a:r>
              <a:rPr lang="en-US" sz="1200" kern="1200" baseline="-25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is 1, then the multiplicand is added to the A register</a:t>
            </a:r>
          </a:p>
          <a:p>
            <a:r>
              <a:rPr lang="en-US" sz="1200" kern="1200" baseline="0" dirty="0">
                <a:solidFill>
                  <a:schemeClr val="tx1"/>
                </a:solidFill>
                <a:latin typeface="Times New Roman" pitchFamily="-110" charset="0"/>
                <a:ea typeface="+mn-ea"/>
                <a:cs typeface="+mn-cs"/>
              </a:rPr>
              <a:t>and the result is stored in the A register, with the C bit used for overflow. Then all</a:t>
            </a:r>
          </a:p>
          <a:p>
            <a:r>
              <a:rPr lang="en-US" sz="1200" kern="1200" baseline="0" dirty="0">
                <a:solidFill>
                  <a:schemeClr val="tx1"/>
                </a:solidFill>
                <a:latin typeface="Times New Roman" pitchFamily="-110" charset="0"/>
                <a:ea typeface="+mn-ea"/>
                <a:cs typeface="+mn-cs"/>
              </a:rPr>
              <a:t>of the bits of the C, A, and Q registers are shifted to the right one bit, so that the C</a:t>
            </a:r>
          </a:p>
          <a:p>
            <a:r>
              <a:rPr lang="en-US" sz="1200" kern="1200" baseline="0" dirty="0">
                <a:solidFill>
                  <a:schemeClr val="tx1"/>
                </a:solidFill>
                <a:latin typeface="Times New Roman" pitchFamily="-110" charset="0"/>
                <a:ea typeface="+mn-ea"/>
                <a:cs typeface="+mn-cs"/>
              </a:rPr>
              <a:t>bit goes into A</a:t>
            </a:r>
            <a:r>
              <a:rPr lang="en-US" sz="1200" i="1" kern="1200" baseline="-25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goes into Q</a:t>
            </a:r>
            <a:r>
              <a:rPr lang="en-US" sz="1200" i="1" kern="1200" baseline="-25000" dirty="0">
                <a:solidFill>
                  <a:schemeClr val="tx1"/>
                </a:solidFill>
                <a:latin typeface="Times New Roman" pitchFamily="-110" charset="0"/>
                <a:ea typeface="+mn-ea"/>
                <a:cs typeface="+mn-cs"/>
              </a:rPr>
              <a:t>n-1 </a:t>
            </a:r>
            <a:r>
              <a:rPr lang="en-US" sz="1200" i="1" kern="1200" baseline="0" dirty="0">
                <a:solidFill>
                  <a:schemeClr val="tx1"/>
                </a:solidFill>
                <a:latin typeface="Times New Roman" pitchFamily="-110" charset="0"/>
                <a:ea typeface="+mn-ea"/>
                <a:cs typeface="+mn-cs"/>
              </a:rPr>
              <a:t>and Q</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is lost. If Q</a:t>
            </a:r>
            <a:r>
              <a:rPr lang="en-US" sz="1200" i="1" kern="1200" baseline="-25000" dirty="0">
                <a:solidFill>
                  <a:schemeClr val="tx1"/>
                </a:solidFill>
                <a:latin typeface="Times New Roman" pitchFamily="-110" charset="0"/>
                <a:ea typeface="+mn-ea"/>
                <a:cs typeface="+mn-cs"/>
              </a:rPr>
              <a:t>0</a:t>
            </a:r>
            <a:r>
              <a:rPr lang="en-US" sz="1200" i="1" kern="1200" baseline="0" dirty="0">
                <a:solidFill>
                  <a:schemeClr val="tx1"/>
                </a:solidFill>
                <a:latin typeface="Times New Roman" pitchFamily="-110" charset="0"/>
                <a:ea typeface="+mn-ea"/>
                <a:cs typeface="+mn-cs"/>
              </a:rPr>
              <a:t> is 0, then no addition is</a:t>
            </a:r>
          </a:p>
          <a:p>
            <a:r>
              <a:rPr lang="en-US" sz="1200" kern="1200" baseline="0" dirty="0">
                <a:solidFill>
                  <a:schemeClr val="tx1"/>
                </a:solidFill>
                <a:latin typeface="Times New Roman" pitchFamily="-110" charset="0"/>
                <a:ea typeface="+mn-ea"/>
                <a:cs typeface="+mn-cs"/>
              </a:rPr>
              <a:t>performed, just the shift. This process is repeated for each bit of the original multiplier.</a:t>
            </a:r>
          </a:p>
          <a:p>
            <a:r>
              <a:rPr lang="en-US" sz="1200" kern="1200" baseline="0" dirty="0">
                <a:solidFill>
                  <a:schemeClr val="tx1"/>
                </a:solidFill>
                <a:latin typeface="Times New Roman" pitchFamily="-110" charset="0"/>
                <a:ea typeface="+mn-ea"/>
                <a:cs typeface="+mn-cs"/>
              </a:rPr>
              <a:t>The resulting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product is contained in the A and Q registers. A flowchart</a:t>
            </a:r>
          </a:p>
          <a:p>
            <a:r>
              <a:rPr lang="en-US" sz="1200" kern="1200" baseline="0" dirty="0">
                <a:solidFill>
                  <a:schemeClr val="tx1"/>
                </a:solidFill>
                <a:latin typeface="Times New Roman" pitchFamily="-110" charset="0"/>
                <a:ea typeface="+mn-ea"/>
                <a:cs typeface="+mn-cs"/>
              </a:rPr>
              <a:t>of the operation is shown in Figure 11.9, and an example is given in Figure 11.8b.</a:t>
            </a:r>
          </a:p>
          <a:p>
            <a:r>
              <a:rPr lang="en-US" sz="1200" kern="1200" baseline="0" dirty="0">
                <a:solidFill>
                  <a:schemeClr val="tx1"/>
                </a:solidFill>
                <a:latin typeface="Times New Roman" pitchFamily="-110" charset="0"/>
                <a:ea typeface="+mn-ea"/>
                <a:cs typeface="+mn-cs"/>
              </a:rPr>
              <a:t>Note that on the second cycle, when the multiplier bit is 0, there is no add operation.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11.10 recasts Figure 11.7 to make the generation of partial products by multiplication explicit.</a:t>
            </a:r>
          </a:p>
          <a:p>
            <a:r>
              <a:rPr lang="en-US" sz="1200" kern="1200" baseline="0" dirty="0">
                <a:solidFill>
                  <a:schemeClr val="tx1"/>
                </a:solidFill>
                <a:latin typeface="Times New Roman" pitchFamily="-110" charset="0"/>
                <a:ea typeface="+mn-ea"/>
                <a:cs typeface="+mn-cs"/>
              </a:rPr>
              <a:t>The only difference in Figure 11.10 is that it recognizes that the partial products</a:t>
            </a:r>
          </a:p>
          <a:p>
            <a:r>
              <a:rPr lang="en-US" sz="1200" kern="1200" baseline="0" dirty="0">
                <a:solidFill>
                  <a:schemeClr val="tx1"/>
                </a:solidFill>
                <a:latin typeface="Times New Roman" pitchFamily="-110" charset="0"/>
                <a:ea typeface="+mn-ea"/>
                <a:cs typeface="+mn-cs"/>
              </a:rPr>
              <a:t>should be viewed as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numbers generated from the </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multiplicand.</a:t>
            </a:r>
          </a:p>
          <a:p>
            <a:endParaRPr lang="en-US" sz="1200" i="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Thus, as an unsigned integer, the 4-bit multiplicand 1011 is stored in an 8-bit</a:t>
            </a:r>
          </a:p>
          <a:p>
            <a:r>
              <a:rPr lang="en-US" sz="1200" b="0" i="0" u="none" strike="noStrike" kern="1200" baseline="0" dirty="0">
                <a:solidFill>
                  <a:schemeClr val="tx1"/>
                </a:solidFill>
                <a:latin typeface="Times New Roman" pitchFamily="-110" charset="0"/>
                <a:ea typeface="+mn-ea"/>
                <a:cs typeface="+mn-cs"/>
              </a:rPr>
              <a:t>word as 00001011. Each partial product (other than that for 2</a:t>
            </a:r>
            <a:r>
              <a:rPr lang="en-US" sz="1200" b="0" i="0" u="none" strike="noStrike" kern="1200" baseline="30000" dirty="0">
                <a:solidFill>
                  <a:schemeClr val="tx1"/>
                </a:solidFill>
                <a:latin typeface="Times New Roman" pitchFamily="-110" charset="0"/>
                <a:ea typeface="+mn-ea"/>
                <a:cs typeface="+mn-cs"/>
              </a:rPr>
              <a:t>0</a:t>
            </a:r>
            <a:r>
              <a:rPr lang="en-US" sz="1200" b="0" i="0" u="none" strike="noStrike" kern="1200" baseline="0" dirty="0">
                <a:solidFill>
                  <a:schemeClr val="tx1"/>
                </a:solidFill>
                <a:latin typeface="Times New Roman" pitchFamily="-110" charset="0"/>
                <a:ea typeface="+mn-ea"/>
                <a:cs typeface="+mn-cs"/>
              </a:rPr>
              <a:t> ) consists of this number</a:t>
            </a:r>
          </a:p>
          <a:p>
            <a:r>
              <a:rPr lang="en-US" sz="1200" b="0" i="0" u="none" strike="noStrike" kern="1200" baseline="0" dirty="0">
                <a:solidFill>
                  <a:schemeClr val="tx1"/>
                </a:solidFill>
                <a:latin typeface="Times New Roman" pitchFamily="-110" charset="0"/>
                <a:ea typeface="+mn-ea"/>
                <a:cs typeface="+mn-cs"/>
              </a:rPr>
              <a:t>shifted to the left, with the unoccupied positions on the right filled with zeros</a:t>
            </a:r>
          </a:p>
          <a:p>
            <a:r>
              <a:rPr lang="en-US" sz="1200" b="0" i="0" u="none" strike="noStrike" kern="1200" baseline="0" dirty="0">
                <a:solidFill>
                  <a:schemeClr val="tx1"/>
                </a:solidFill>
                <a:latin typeface="Times New Roman" pitchFamily="-110" charset="0"/>
                <a:ea typeface="+mn-ea"/>
                <a:cs typeface="+mn-cs"/>
              </a:rPr>
              <a:t>(e.g., a shift to the left of two places yields 00101100).</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Now we can demonstrate that straightforward multiplication will not work if</a:t>
            </a:r>
          </a:p>
          <a:p>
            <a:r>
              <a:rPr lang="en-US" sz="1200" kern="1200" baseline="0" dirty="0">
                <a:solidFill>
                  <a:schemeClr val="tx1"/>
                </a:solidFill>
                <a:latin typeface="Times New Roman" pitchFamily="-110" charset="0"/>
                <a:ea typeface="+mn-ea"/>
                <a:cs typeface="+mn-cs"/>
              </a:rPr>
              <a:t>the multiplicand is negative. The problem is that each contribution of the negative</a:t>
            </a:r>
          </a:p>
          <a:p>
            <a:r>
              <a:rPr lang="en-US" sz="1200" kern="1200" baseline="0" dirty="0">
                <a:solidFill>
                  <a:schemeClr val="tx1"/>
                </a:solidFill>
                <a:latin typeface="Times New Roman" pitchFamily="-110" charset="0"/>
                <a:ea typeface="+mn-ea"/>
                <a:cs typeface="+mn-cs"/>
              </a:rPr>
              <a:t>multiplicand as a partial product must be a negative number on a 2</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field; the sign</a:t>
            </a:r>
          </a:p>
          <a:p>
            <a:r>
              <a:rPr lang="en-US" sz="1200" kern="1200" baseline="0" dirty="0">
                <a:solidFill>
                  <a:schemeClr val="tx1"/>
                </a:solidFill>
                <a:latin typeface="Times New Roman" pitchFamily="-110" charset="0"/>
                <a:ea typeface="+mn-ea"/>
                <a:cs typeface="+mn-cs"/>
              </a:rPr>
              <a:t>bits of the partial products must line up. This is demonstrated in Figure 11.11, which</a:t>
            </a:r>
          </a:p>
          <a:p>
            <a:r>
              <a:rPr lang="en-US" sz="1200" kern="1200" baseline="0" dirty="0">
                <a:solidFill>
                  <a:schemeClr val="tx1"/>
                </a:solidFill>
                <a:latin typeface="Times New Roman" pitchFamily="-110" charset="0"/>
                <a:ea typeface="+mn-ea"/>
                <a:cs typeface="+mn-cs"/>
              </a:rPr>
              <a:t>shows that multiplication of 1001 by 0011. If these are treated as unsigned integers,</a:t>
            </a:r>
          </a:p>
          <a:p>
            <a:r>
              <a:rPr lang="en-US" sz="1200" kern="1200" baseline="0" dirty="0">
                <a:solidFill>
                  <a:schemeClr val="tx1"/>
                </a:solidFill>
                <a:latin typeface="Times New Roman" pitchFamily="-110" charset="0"/>
                <a:ea typeface="+mn-ea"/>
                <a:cs typeface="+mn-cs"/>
              </a:rPr>
              <a:t>the multiplication of 9 * 3 = 27 proceeds simply. However, if 1001 is interpreted</a:t>
            </a:r>
          </a:p>
          <a:p>
            <a:r>
              <a:rPr lang="en-US" sz="1200" kern="1200" baseline="0" dirty="0">
                <a:solidFill>
                  <a:schemeClr val="tx1"/>
                </a:solidFill>
                <a:latin typeface="Times New Roman" pitchFamily="-110" charset="0"/>
                <a:ea typeface="+mn-ea"/>
                <a:cs typeface="+mn-cs"/>
              </a:rPr>
              <a:t>as the twos complement value -7, then each partial product must be a negative</a:t>
            </a:r>
          </a:p>
          <a:p>
            <a:r>
              <a:rPr lang="en-US" sz="1200" kern="1200" baseline="0" dirty="0">
                <a:solidFill>
                  <a:schemeClr val="tx1"/>
                </a:solidFill>
                <a:latin typeface="Times New Roman" pitchFamily="-110" charset="0"/>
                <a:ea typeface="+mn-ea"/>
                <a:cs typeface="+mn-cs"/>
              </a:rPr>
              <a:t>twos complement number of 2</a:t>
            </a:r>
            <a:r>
              <a:rPr lang="en-US" sz="1200" i="1" kern="1200" baseline="0" dirty="0">
                <a:solidFill>
                  <a:schemeClr val="tx1"/>
                </a:solidFill>
                <a:latin typeface="Times New Roman" pitchFamily="-110" charset="0"/>
                <a:ea typeface="+mn-ea"/>
                <a:cs typeface="+mn-cs"/>
              </a:rPr>
              <a:t>n (8) </a:t>
            </a:r>
            <a:r>
              <a:rPr lang="en-US" sz="1200" i="0" kern="1200" baseline="0" dirty="0">
                <a:solidFill>
                  <a:schemeClr val="tx1"/>
                </a:solidFill>
                <a:latin typeface="Times New Roman" pitchFamily="-110" charset="0"/>
                <a:ea typeface="+mn-ea"/>
                <a:cs typeface="+mn-cs"/>
              </a:rPr>
              <a:t>bits, as shown in Figure 11.11b. Note that this is</a:t>
            </a:r>
          </a:p>
          <a:p>
            <a:r>
              <a:rPr lang="en-US" sz="1200" kern="1200" baseline="0" dirty="0">
                <a:solidFill>
                  <a:schemeClr val="tx1"/>
                </a:solidFill>
                <a:latin typeface="Times New Roman" pitchFamily="-110" charset="0"/>
                <a:ea typeface="+mn-ea"/>
                <a:cs typeface="+mn-cs"/>
              </a:rPr>
              <a:t>accomplished by padding out each partial product to the left with binary 1s.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BEAF7-98B9-424D-8C84-5485C427F3FF}" type="slidenum">
              <a:rPr lang="en-US"/>
              <a:pPr/>
              <a:t>25</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There are a number of ways out of this dilemma. One would be to convert</a:t>
            </a:r>
          </a:p>
          <a:p>
            <a:r>
              <a:rPr lang="en-US" sz="1200" b="0" i="0" u="none" strike="noStrike" kern="1200" baseline="0" dirty="0">
                <a:solidFill>
                  <a:schemeClr val="tx1"/>
                </a:solidFill>
                <a:latin typeface="Times New Roman" pitchFamily="-110" charset="0"/>
                <a:ea typeface="+mn-ea"/>
                <a:cs typeface="+mn-cs"/>
              </a:rPr>
              <a:t>both multiplier and multiplicand to positive numbers, perform the multiplication,</a:t>
            </a:r>
          </a:p>
          <a:p>
            <a:r>
              <a:rPr lang="en-US" sz="1200" b="0" i="0" u="none" strike="noStrike" kern="1200" baseline="0" dirty="0">
                <a:solidFill>
                  <a:schemeClr val="tx1"/>
                </a:solidFill>
                <a:latin typeface="Times New Roman" pitchFamily="-110" charset="0"/>
                <a:ea typeface="+mn-ea"/>
                <a:cs typeface="+mn-cs"/>
              </a:rPr>
              <a:t>and then take the twos complement of the result if and only if the sign of the two</a:t>
            </a:r>
          </a:p>
          <a:p>
            <a:r>
              <a:rPr lang="en-US" sz="1200" b="0" i="0" u="none" strike="noStrike" kern="1200" baseline="0" dirty="0">
                <a:solidFill>
                  <a:schemeClr val="tx1"/>
                </a:solidFill>
                <a:latin typeface="Times New Roman" pitchFamily="-110" charset="0"/>
                <a:ea typeface="+mn-ea"/>
                <a:cs typeface="+mn-cs"/>
              </a:rPr>
              <a:t>original numbers differed. Implementers have preferred to use techniques that</a:t>
            </a:r>
          </a:p>
          <a:p>
            <a:r>
              <a:rPr lang="en-US" sz="1200" b="0" i="0" u="none" strike="noStrike" kern="1200" baseline="0" dirty="0">
                <a:solidFill>
                  <a:schemeClr val="tx1"/>
                </a:solidFill>
                <a:latin typeface="Times New Roman" pitchFamily="-110" charset="0"/>
                <a:ea typeface="+mn-ea"/>
                <a:cs typeface="+mn-cs"/>
              </a:rPr>
              <a:t>do not require this final transformation step. One of the most common of these is</a:t>
            </a:r>
          </a:p>
          <a:p>
            <a:r>
              <a:rPr lang="en-US" sz="1200" b="0" i="0" u="none" strike="noStrike" kern="1200" baseline="0" dirty="0">
                <a:solidFill>
                  <a:schemeClr val="tx1"/>
                </a:solidFill>
                <a:latin typeface="Times New Roman" pitchFamily="-110" charset="0"/>
                <a:ea typeface="+mn-ea"/>
                <a:cs typeface="+mn-cs"/>
              </a:rPr>
              <a:t>Booth’s algorithm [BOOT51]. This algorithm also has the benefit of speeding up</a:t>
            </a:r>
          </a:p>
          <a:p>
            <a:r>
              <a:rPr lang="en-US" sz="1200" b="0" i="0" u="none" strike="noStrike" kern="1200" baseline="0" dirty="0">
                <a:solidFill>
                  <a:schemeClr val="tx1"/>
                </a:solidFill>
                <a:latin typeface="Times New Roman" pitchFamily="-110" charset="0"/>
                <a:ea typeface="+mn-ea"/>
                <a:cs typeface="+mn-cs"/>
              </a:rPr>
              <a:t>the multiplication process, relative to a more straightforward approach.</a:t>
            </a:r>
            <a:endParaRPr lang="en-US" sz="1200" kern="1200" baseline="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Booth’s algorithm is depicted in Figure 11.12 and can be described as follows.</a:t>
            </a:r>
          </a:p>
          <a:p>
            <a:r>
              <a:rPr lang="en-US" sz="1200" kern="1200" baseline="0" dirty="0">
                <a:solidFill>
                  <a:schemeClr val="tx1"/>
                </a:solidFill>
                <a:latin typeface="Times New Roman" pitchFamily="-110" charset="0"/>
                <a:ea typeface="+mn-ea"/>
                <a:cs typeface="+mn-cs"/>
              </a:rPr>
              <a:t>As before, the multiplier and multiplicand are placed in the Q and M registers,</a:t>
            </a:r>
          </a:p>
          <a:p>
            <a:r>
              <a:rPr lang="en-US" sz="1200" kern="1200" baseline="0" dirty="0">
                <a:solidFill>
                  <a:schemeClr val="tx1"/>
                </a:solidFill>
                <a:latin typeface="Times New Roman" pitchFamily="-110" charset="0"/>
                <a:ea typeface="+mn-ea"/>
                <a:cs typeface="+mn-cs"/>
              </a:rPr>
              <a:t>respectively. There is also a 1-bit register placed logically to the right of the least</a:t>
            </a:r>
          </a:p>
          <a:p>
            <a:r>
              <a:rPr lang="en-US" sz="1200" kern="1200" baseline="0" dirty="0">
                <a:solidFill>
                  <a:schemeClr val="tx1"/>
                </a:solidFill>
                <a:latin typeface="Times New Roman" pitchFamily="-110" charset="0"/>
                <a:ea typeface="+mn-ea"/>
                <a:cs typeface="+mn-cs"/>
              </a:rPr>
              <a:t>significant bit (Q</a:t>
            </a:r>
            <a:r>
              <a:rPr lang="en-US" sz="1200" kern="1200" baseline="-25000" dirty="0">
                <a:solidFill>
                  <a:schemeClr val="tx1"/>
                </a:solidFill>
                <a:latin typeface="Times New Roman" pitchFamily="-110" charset="0"/>
                <a:ea typeface="+mn-ea"/>
                <a:cs typeface="+mn-cs"/>
              </a:rPr>
              <a:t>0</a:t>
            </a:r>
            <a:r>
              <a:rPr lang="en-US" sz="1200" kern="1200" baseline="0" dirty="0">
                <a:solidFill>
                  <a:schemeClr val="tx1"/>
                </a:solidFill>
                <a:latin typeface="Times New Roman" pitchFamily="-110" charset="0"/>
                <a:ea typeface="+mn-ea"/>
                <a:cs typeface="+mn-cs"/>
              </a:rPr>
              <a:t>) of the Q register and </a:t>
            </a:r>
            <a:r>
              <a:rPr lang="en-US" sz="8000" kern="1200" baseline="0" dirty="0">
                <a:solidFill>
                  <a:schemeClr val="tx1"/>
                </a:solidFill>
                <a:latin typeface="Times New Roman" pitchFamily="-110" charset="0"/>
                <a:ea typeface="+mn-ea"/>
                <a:cs typeface="+mn-cs"/>
              </a:rPr>
              <a:t>designated Q</a:t>
            </a:r>
            <a:r>
              <a:rPr lang="en-US" sz="8000" kern="1200" baseline="-25000" dirty="0">
                <a:solidFill>
                  <a:schemeClr val="tx1"/>
                </a:solidFill>
                <a:latin typeface="Times New Roman" pitchFamily="-110" charset="0"/>
                <a:ea typeface="+mn-ea"/>
                <a:cs typeface="+mn-cs"/>
              </a:rPr>
              <a:t>-1</a:t>
            </a:r>
            <a:r>
              <a:rPr lang="en-US" sz="8000" kern="1200" baseline="0" dirty="0">
                <a:solidFill>
                  <a:schemeClr val="tx1"/>
                </a:solidFill>
                <a:latin typeface="Times New Roman" pitchFamily="-110" charset="0"/>
                <a:ea typeface="+mn-ea"/>
                <a:cs typeface="+mn-cs"/>
              </a:rPr>
              <a:t> its use is explained </a:t>
            </a:r>
            <a:r>
              <a:rPr lang="en-US" sz="1200" kern="1200" baseline="0" dirty="0">
                <a:solidFill>
                  <a:schemeClr val="tx1"/>
                </a:solidFill>
                <a:latin typeface="Times New Roman" pitchFamily="-110" charset="0"/>
                <a:ea typeface="+mn-ea"/>
                <a:cs typeface="+mn-cs"/>
              </a:rPr>
              <a:t>shortly.</a:t>
            </a:r>
          </a:p>
          <a:p>
            <a:r>
              <a:rPr lang="en-US" sz="1200" kern="1200" baseline="0" dirty="0">
                <a:solidFill>
                  <a:schemeClr val="tx1"/>
                </a:solidFill>
                <a:latin typeface="Times New Roman" pitchFamily="-110" charset="0"/>
                <a:ea typeface="+mn-ea"/>
                <a:cs typeface="+mn-cs"/>
              </a:rPr>
              <a:t>The results of the multiplication will appear in the A and Q registers. A and Q</a:t>
            </a:r>
            <a:r>
              <a:rPr lang="en-US" sz="1200" kern="1200" baseline="-25000" dirty="0">
                <a:solidFill>
                  <a:schemeClr val="tx1"/>
                </a:solidFill>
                <a:latin typeface="Times New Roman" pitchFamily="-110" charset="0"/>
                <a:ea typeface="+mn-ea"/>
                <a:cs typeface="+mn-cs"/>
              </a:rPr>
              <a:t>-1</a:t>
            </a:r>
          </a:p>
          <a:p>
            <a:r>
              <a:rPr lang="en-US" sz="1200" kern="1200" baseline="0" dirty="0">
                <a:solidFill>
                  <a:schemeClr val="tx1"/>
                </a:solidFill>
                <a:latin typeface="Times New Roman" pitchFamily="-110" charset="0"/>
                <a:ea typeface="+mn-ea"/>
                <a:cs typeface="+mn-cs"/>
              </a:rPr>
              <a:t>are initialized to 0. As before, control logic scans the bits of the multiplier one at a</a:t>
            </a:r>
          </a:p>
          <a:p>
            <a:r>
              <a:rPr lang="en-US" sz="1200" kern="1200" baseline="0" dirty="0">
                <a:solidFill>
                  <a:schemeClr val="tx1"/>
                </a:solidFill>
                <a:latin typeface="Times New Roman" pitchFamily="-110" charset="0"/>
                <a:ea typeface="+mn-ea"/>
                <a:cs typeface="+mn-cs"/>
              </a:rPr>
              <a:t>time. Now, as each bit is examined, the bit to its right is also examined. If the two</a:t>
            </a:r>
          </a:p>
          <a:p>
            <a:r>
              <a:rPr lang="en-US" sz="1200" kern="1200" baseline="0" dirty="0">
                <a:solidFill>
                  <a:schemeClr val="tx1"/>
                </a:solidFill>
                <a:latin typeface="Times New Roman" pitchFamily="-110" charset="0"/>
                <a:ea typeface="+mn-ea"/>
                <a:cs typeface="+mn-cs"/>
              </a:rPr>
              <a:t>bits are the same (1–1 or 0–0), then all of the bits of the A, Q, and Q</a:t>
            </a:r>
            <a:r>
              <a:rPr lang="en-US" sz="1200" kern="1200" baseline="-25000" dirty="0">
                <a:solidFill>
                  <a:schemeClr val="tx1"/>
                </a:solidFill>
                <a:latin typeface="Times New Roman" pitchFamily="-110" charset="0"/>
                <a:ea typeface="+mn-ea"/>
                <a:cs typeface="+mn-cs"/>
              </a:rPr>
              <a:t>-1 </a:t>
            </a:r>
            <a:r>
              <a:rPr lang="en-US" sz="1200" kern="1200" baseline="0" dirty="0">
                <a:solidFill>
                  <a:schemeClr val="tx1"/>
                </a:solidFill>
                <a:latin typeface="Times New Roman" pitchFamily="-110" charset="0"/>
                <a:ea typeface="+mn-ea"/>
                <a:cs typeface="+mn-cs"/>
              </a:rPr>
              <a:t>registers are</a:t>
            </a:r>
          </a:p>
          <a:p>
            <a:r>
              <a:rPr lang="en-US" sz="1200" kern="1200" baseline="0" dirty="0">
                <a:solidFill>
                  <a:schemeClr val="tx1"/>
                </a:solidFill>
                <a:latin typeface="Times New Roman" pitchFamily="-110" charset="0"/>
                <a:ea typeface="+mn-ea"/>
                <a:cs typeface="+mn-cs"/>
              </a:rPr>
              <a:t>shifted to the right 1 bit. If the two bits differ, then the multiplicand is added to or</a:t>
            </a:r>
          </a:p>
          <a:p>
            <a:r>
              <a:rPr lang="en-US" sz="1200" kern="1200" baseline="0" dirty="0">
                <a:solidFill>
                  <a:schemeClr val="tx1"/>
                </a:solidFill>
                <a:latin typeface="Times New Roman" pitchFamily="-110" charset="0"/>
                <a:ea typeface="+mn-ea"/>
                <a:cs typeface="+mn-cs"/>
              </a:rPr>
              <a:t>subtracted from the A register, depending on whether the two bits are 0–1 or 1–0.</a:t>
            </a:r>
          </a:p>
          <a:p>
            <a:r>
              <a:rPr lang="en-US" sz="1200" kern="1200" baseline="0" dirty="0">
                <a:solidFill>
                  <a:schemeClr val="tx1"/>
                </a:solidFill>
                <a:latin typeface="Times New Roman" pitchFamily="-110" charset="0"/>
                <a:ea typeface="+mn-ea"/>
                <a:cs typeface="+mn-cs"/>
              </a:rPr>
              <a:t>Following the addition or subtraction, the right shift occurs. In either case, the right</a:t>
            </a:r>
          </a:p>
          <a:p>
            <a:r>
              <a:rPr lang="en-US" sz="1200" kern="1200" baseline="0" dirty="0">
                <a:solidFill>
                  <a:schemeClr val="tx1"/>
                </a:solidFill>
                <a:latin typeface="Times New Roman" pitchFamily="-110" charset="0"/>
                <a:ea typeface="+mn-ea"/>
                <a:cs typeface="+mn-cs"/>
              </a:rPr>
              <a:t>shift is such that the leftmost bit of A, namely</a:t>
            </a:r>
            <a:r>
              <a:rPr lang="en-US" sz="1200" i="1" kern="1200" baseline="0" dirty="0">
                <a:solidFill>
                  <a:schemeClr val="tx1"/>
                </a:solidFill>
                <a:latin typeface="Times New Roman" pitchFamily="-110" charset="0"/>
                <a:ea typeface="+mn-ea"/>
                <a:cs typeface="+mn-cs"/>
              </a:rPr>
              <a:t>,</a:t>
            </a:r>
            <a:r>
              <a:rPr lang="en-US" sz="1200" kern="1200" baseline="0" dirty="0">
                <a:solidFill>
                  <a:schemeClr val="tx1"/>
                </a:solidFill>
                <a:latin typeface="Times New Roman" pitchFamily="-110" charset="0"/>
                <a:ea typeface="+mn-ea"/>
                <a:cs typeface="+mn-cs"/>
              </a:rPr>
              <a:t> A</a:t>
            </a:r>
            <a:r>
              <a:rPr lang="en-US" sz="1200" i="1" kern="1200" baseline="-25000" dirty="0">
                <a:solidFill>
                  <a:schemeClr val="tx1"/>
                </a:solidFill>
                <a:latin typeface="Times New Roman" pitchFamily="-110" charset="0"/>
                <a:ea typeface="+mn-ea"/>
                <a:cs typeface="+mn-cs"/>
              </a:rPr>
              <a:t>n-1 </a:t>
            </a:r>
            <a:r>
              <a:rPr lang="en-US" sz="1200" i="1" kern="1200" baseline="0" dirty="0">
                <a:solidFill>
                  <a:schemeClr val="tx1"/>
                </a:solidFill>
                <a:latin typeface="Times New Roman" pitchFamily="-110" charset="0"/>
                <a:ea typeface="+mn-ea"/>
                <a:cs typeface="+mn-cs"/>
              </a:rPr>
              <a:t>not only is shifted into A</a:t>
            </a:r>
            <a:r>
              <a:rPr lang="en-US" sz="1200" i="1" kern="1200" baseline="-25000" dirty="0">
                <a:solidFill>
                  <a:schemeClr val="tx1"/>
                </a:solidFill>
                <a:latin typeface="Times New Roman" pitchFamily="-110" charset="0"/>
                <a:ea typeface="+mn-ea"/>
                <a:cs typeface="+mn-cs"/>
              </a:rPr>
              <a:t>n-2</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but also remains in A</a:t>
            </a:r>
            <a:r>
              <a:rPr lang="en-US" sz="1200" i="1" kern="1200" baseline="-25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This is required to preserve the sign of the number in A</a:t>
            </a:r>
          </a:p>
          <a:p>
            <a:r>
              <a:rPr lang="en-US" sz="1200" kern="1200" baseline="0" dirty="0">
                <a:solidFill>
                  <a:schemeClr val="tx1"/>
                </a:solidFill>
                <a:latin typeface="Times New Roman" pitchFamily="-110" charset="0"/>
                <a:ea typeface="+mn-ea"/>
                <a:cs typeface="+mn-cs"/>
              </a:rPr>
              <a:t>and Q. It is known as an </a:t>
            </a:r>
            <a:r>
              <a:rPr lang="en-US" sz="1200" b="1" kern="1200" baseline="0" dirty="0">
                <a:solidFill>
                  <a:schemeClr val="tx1"/>
                </a:solidFill>
                <a:latin typeface="Times New Roman" pitchFamily="-110" charset="0"/>
                <a:ea typeface="+mn-ea"/>
                <a:cs typeface="+mn-cs"/>
              </a:rPr>
              <a:t>arithmetic shift, </a:t>
            </a:r>
            <a:r>
              <a:rPr lang="en-US" sz="1200" b="0" kern="1200" baseline="0" dirty="0">
                <a:solidFill>
                  <a:schemeClr val="tx1"/>
                </a:solidFill>
                <a:latin typeface="Times New Roman" pitchFamily="-110" charset="0"/>
                <a:ea typeface="+mn-ea"/>
                <a:cs typeface="+mn-cs"/>
              </a:rPr>
              <a:t>because it preserves the sign bit.</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11.13 shows the sequence of events in Booth’s algorithm for the multiplication</a:t>
            </a:r>
          </a:p>
          <a:p>
            <a:r>
              <a:rPr lang="en-US" sz="1200" kern="1200" baseline="0" dirty="0">
                <a:solidFill>
                  <a:schemeClr val="tx1"/>
                </a:solidFill>
                <a:latin typeface="Times New Roman" pitchFamily="-110" charset="0"/>
                <a:ea typeface="+mn-ea"/>
                <a:cs typeface="+mn-cs"/>
              </a:rPr>
              <a:t>of 7 by 3.</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5418E-B15E-814F-B2BF-1CA92F30A7EA}" type="slidenum">
              <a:rPr lang="en-US"/>
              <a:pPr/>
              <a:t>27</a:t>
            </a:fld>
            <a:endParaRPr lang="en-US" dirty="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More compactly, the same operation is depicted in Figure 11.14a.</a:t>
            </a:r>
          </a:p>
          <a:p>
            <a:r>
              <a:rPr lang="en-US" sz="1200" kern="1200" baseline="0" dirty="0">
                <a:solidFill>
                  <a:schemeClr val="tx1"/>
                </a:solidFill>
                <a:latin typeface="Times New Roman" pitchFamily="-110" charset="0"/>
                <a:ea typeface="+mn-ea"/>
                <a:cs typeface="+mn-cs"/>
              </a:rPr>
              <a:t>The rest of Figure 11.14 gives other examples of the algorithm. As can be seen, it</a:t>
            </a:r>
          </a:p>
          <a:p>
            <a:r>
              <a:rPr lang="en-US" sz="1200" kern="1200" baseline="0" dirty="0">
                <a:solidFill>
                  <a:schemeClr val="tx1"/>
                </a:solidFill>
                <a:latin typeface="Times New Roman" pitchFamily="-110" charset="0"/>
                <a:ea typeface="+mn-ea"/>
                <a:cs typeface="+mn-cs"/>
              </a:rPr>
              <a:t>works with any combination of positive and negative numbers. Note also the efficiency</a:t>
            </a:r>
          </a:p>
          <a:p>
            <a:r>
              <a:rPr lang="en-US" sz="1200" kern="1200" baseline="0" dirty="0">
                <a:solidFill>
                  <a:schemeClr val="tx1"/>
                </a:solidFill>
                <a:latin typeface="Times New Roman" pitchFamily="-110" charset="0"/>
                <a:ea typeface="+mn-ea"/>
                <a:cs typeface="+mn-cs"/>
              </a:rPr>
              <a:t>of the algorithm. Blocks of 1s or 0s are skipped over, with an average of only</a:t>
            </a:r>
          </a:p>
          <a:p>
            <a:r>
              <a:rPr lang="en-US" sz="1200" kern="1200" baseline="0" dirty="0">
                <a:solidFill>
                  <a:schemeClr val="tx1"/>
                </a:solidFill>
                <a:latin typeface="Times New Roman" pitchFamily="-110" charset="0"/>
                <a:ea typeface="+mn-ea"/>
                <a:cs typeface="+mn-cs"/>
              </a:rPr>
              <a:t>one addition or subtraction per block.</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ECDA33-A84D-B442-90D7-954600C6F1E4}" type="slidenum">
              <a:rPr lang="en-US"/>
              <a:pPr/>
              <a:t>28</a:t>
            </a:fld>
            <a:endParaRPr lang="en-US"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Division is somewhat more complex than multiplication but is based on the same</a:t>
            </a:r>
          </a:p>
          <a:p>
            <a:r>
              <a:rPr lang="en-US" sz="1200" kern="1200" baseline="0" dirty="0">
                <a:solidFill>
                  <a:schemeClr val="tx1"/>
                </a:solidFill>
                <a:latin typeface="Times New Roman" pitchFamily="-110" charset="0"/>
                <a:ea typeface="+mn-ea"/>
                <a:cs typeface="+mn-cs"/>
              </a:rPr>
              <a:t>general principles. As before, the basis for the algorithm is the paper-and-pencil</a:t>
            </a:r>
          </a:p>
          <a:p>
            <a:r>
              <a:rPr lang="en-US" sz="1200" kern="1200" baseline="0" dirty="0">
                <a:solidFill>
                  <a:schemeClr val="tx1"/>
                </a:solidFill>
                <a:latin typeface="Times New Roman" pitchFamily="-110" charset="0"/>
                <a:ea typeface="+mn-ea"/>
                <a:cs typeface="+mn-cs"/>
              </a:rPr>
              <a:t>approach, and the operation involves repetitive shifting and addition or subtraction.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11.15 shows an example of the long division of unsigned binary integers.</a:t>
            </a:r>
          </a:p>
          <a:p>
            <a:r>
              <a:rPr lang="en-US" sz="1200" kern="1200" baseline="0" dirty="0">
                <a:solidFill>
                  <a:schemeClr val="tx1"/>
                </a:solidFill>
                <a:latin typeface="Times New Roman" pitchFamily="-110" charset="0"/>
                <a:ea typeface="+mn-ea"/>
                <a:cs typeface="+mn-cs"/>
              </a:rPr>
              <a:t>It is instructive to describe the process in detail. First, the bits of the dividend</a:t>
            </a:r>
          </a:p>
          <a:p>
            <a:r>
              <a:rPr lang="en-US" sz="1200" kern="1200" baseline="0" dirty="0">
                <a:solidFill>
                  <a:schemeClr val="tx1"/>
                </a:solidFill>
                <a:latin typeface="Times New Roman" pitchFamily="-110" charset="0"/>
                <a:ea typeface="+mn-ea"/>
                <a:cs typeface="+mn-cs"/>
              </a:rPr>
              <a:t>are examined from left to right, until the set of bits examined represents a number</a:t>
            </a:r>
          </a:p>
          <a:p>
            <a:r>
              <a:rPr lang="en-US" sz="1200" kern="1200" baseline="0" dirty="0">
                <a:solidFill>
                  <a:schemeClr val="tx1"/>
                </a:solidFill>
                <a:latin typeface="Times New Roman" pitchFamily="-110" charset="0"/>
                <a:ea typeface="+mn-ea"/>
                <a:cs typeface="+mn-cs"/>
              </a:rPr>
              <a:t>greater than or equal to the divisor; this is referred to as the divisor being able to</a:t>
            </a:r>
          </a:p>
          <a:p>
            <a:r>
              <a:rPr lang="en-US" sz="1200" kern="1200" baseline="0" dirty="0">
                <a:solidFill>
                  <a:schemeClr val="tx1"/>
                </a:solidFill>
                <a:latin typeface="Times New Roman" pitchFamily="-110" charset="0"/>
                <a:ea typeface="+mn-ea"/>
                <a:cs typeface="+mn-cs"/>
              </a:rPr>
              <a:t>divide the number. Until this event occurs, 0s are placed in the quotient from left</a:t>
            </a:r>
          </a:p>
          <a:p>
            <a:r>
              <a:rPr lang="en-US" sz="1200" kern="1200" baseline="0" dirty="0">
                <a:solidFill>
                  <a:schemeClr val="tx1"/>
                </a:solidFill>
                <a:latin typeface="Times New Roman" pitchFamily="-110" charset="0"/>
                <a:ea typeface="+mn-ea"/>
                <a:cs typeface="+mn-cs"/>
              </a:rPr>
              <a:t>to right. When the event occurs, a 1 is placed in the quotient and the divisor is subtracted</a:t>
            </a:r>
          </a:p>
          <a:p>
            <a:r>
              <a:rPr lang="en-US" sz="1200" kern="1200" baseline="0" dirty="0">
                <a:solidFill>
                  <a:schemeClr val="tx1"/>
                </a:solidFill>
                <a:latin typeface="Times New Roman" pitchFamily="-110" charset="0"/>
                <a:ea typeface="+mn-ea"/>
                <a:cs typeface="+mn-cs"/>
              </a:rPr>
              <a:t>from the partial dividend. The result is referred to as a </a:t>
            </a:r>
            <a:r>
              <a:rPr lang="en-US" sz="1200" i="1" kern="1200" baseline="0" dirty="0">
                <a:solidFill>
                  <a:schemeClr val="tx1"/>
                </a:solidFill>
                <a:latin typeface="Times New Roman" pitchFamily="-110" charset="0"/>
                <a:ea typeface="+mn-ea"/>
                <a:cs typeface="+mn-cs"/>
              </a:rPr>
              <a:t>partial remainder.</a:t>
            </a:r>
          </a:p>
          <a:p>
            <a:endParaRPr lang="en-US" sz="1200" i="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From this point on, the division follows a cyclic pattern. At each cycle, additional</a:t>
            </a:r>
          </a:p>
          <a:p>
            <a:r>
              <a:rPr lang="en-US" sz="1200" kern="1200" baseline="0" dirty="0">
                <a:solidFill>
                  <a:schemeClr val="tx1"/>
                </a:solidFill>
                <a:latin typeface="Times New Roman" pitchFamily="-110" charset="0"/>
                <a:ea typeface="+mn-ea"/>
                <a:cs typeface="+mn-cs"/>
              </a:rPr>
              <a:t>bits from the dividend are appended to the partial remainder until the result is</a:t>
            </a:r>
          </a:p>
          <a:p>
            <a:r>
              <a:rPr lang="en-US" sz="1200" kern="1200" baseline="0" dirty="0">
                <a:solidFill>
                  <a:schemeClr val="tx1"/>
                </a:solidFill>
                <a:latin typeface="Times New Roman" pitchFamily="-110" charset="0"/>
                <a:ea typeface="+mn-ea"/>
                <a:cs typeface="+mn-cs"/>
              </a:rPr>
              <a:t>greater than or equal to the divisor. As before, the divisor is subtracted from this</a:t>
            </a:r>
          </a:p>
          <a:p>
            <a:r>
              <a:rPr lang="en-US" sz="1200" kern="1200" baseline="0" dirty="0">
                <a:solidFill>
                  <a:schemeClr val="tx1"/>
                </a:solidFill>
                <a:latin typeface="Times New Roman" pitchFamily="-110" charset="0"/>
                <a:ea typeface="+mn-ea"/>
                <a:cs typeface="+mn-cs"/>
              </a:rPr>
              <a:t>number to produce a new partial remainder. The process continues until all the bits</a:t>
            </a:r>
          </a:p>
          <a:p>
            <a:r>
              <a:rPr lang="en-US" sz="1200" kern="1200" baseline="0" dirty="0">
                <a:solidFill>
                  <a:schemeClr val="tx1"/>
                </a:solidFill>
                <a:latin typeface="Times New Roman" pitchFamily="-110" charset="0"/>
                <a:ea typeface="+mn-ea"/>
                <a:cs typeface="+mn-cs"/>
              </a:rPr>
              <a:t>of the dividend are exhausted.</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Figure 11.16 shows a machine algorithm that corresponds to the long division</a:t>
            </a:r>
          </a:p>
          <a:p>
            <a:r>
              <a:rPr lang="en-US" sz="1200" kern="1200" baseline="0" dirty="0">
                <a:solidFill>
                  <a:schemeClr val="tx1"/>
                </a:solidFill>
                <a:latin typeface="Times New Roman" pitchFamily="-110" charset="0"/>
                <a:ea typeface="+mn-ea"/>
                <a:cs typeface="+mn-cs"/>
              </a:rPr>
              <a:t>process.  The </a:t>
            </a:r>
            <a:r>
              <a:rPr lang="en-US" sz="1200" b="0" i="0" u="none" strike="noStrike" kern="1200" baseline="0" dirty="0">
                <a:solidFill>
                  <a:schemeClr val="tx1"/>
                </a:solidFill>
                <a:latin typeface="Times New Roman" pitchFamily="-110" charset="0"/>
                <a:ea typeface="+mn-ea"/>
                <a:cs typeface="+mn-cs"/>
              </a:rPr>
              <a:t>divisor is placed in the M register, the dividend in the Q register. At</a:t>
            </a:r>
          </a:p>
          <a:p>
            <a:r>
              <a:rPr lang="en-US" sz="1200" b="0" i="0" u="none" strike="noStrike" kern="1200" baseline="0" dirty="0">
                <a:solidFill>
                  <a:schemeClr val="tx1"/>
                </a:solidFill>
                <a:latin typeface="Times New Roman" pitchFamily="-110" charset="0"/>
                <a:ea typeface="+mn-ea"/>
                <a:cs typeface="+mn-cs"/>
              </a:rPr>
              <a:t>each step, the A and Q registers together are shifted to the left 1 bit. M is subtracted</a:t>
            </a:r>
          </a:p>
          <a:p>
            <a:r>
              <a:rPr lang="en-US" sz="1200" b="0" i="0" u="none" strike="noStrike" kern="1200" baseline="0" dirty="0">
                <a:solidFill>
                  <a:schemeClr val="tx1"/>
                </a:solidFill>
                <a:latin typeface="Times New Roman" pitchFamily="-110" charset="0"/>
                <a:ea typeface="+mn-ea"/>
                <a:cs typeface="+mn-cs"/>
              </a:rPr>
              <a:t>from A to determine whether A divides the partial remainder.3  If it does, then Q0</a:t>
            </a:r>
          </a:p>
          <a:p>
            <a:r>
              <a:rPr lang="en-US" sz="1200" b="0" i="0" u="none" strike="noStrike" kern="1200" baseline="0" dirty="0">
                <a:solidFill>
                  <a:schemeClr val="tx1"/>
                </a:solidFill>
                <a:latin typeface="Times New Roman" pitchFamily="-110" charset="0"/>
                <a:ea typeface="+mn-ea"/>
                <a:cs typeface="+mn-cs"/>
              </a:rPr>
              <a:t> gets a 1bit. Otherwise, Q0  gets a 0 bit and M must be added back to A to restore the</a:t>
            </a:r>
          </a:p>
          <a:p>
            <a:r>
              <a:rPr lang="en-US" sz="1200" b="0" i="0" u="none" strike="noStrike" kern="1200" baseline="0" dirty="0">
                <a:solidFill>
                  <a:schemeClr val="tx1"/>
                </a:solidFill>
                <a:latin typeface="Times New Roman" pitchFamily="-110" charset="0"/>
                <a:ea typeface="+mn-ea"/>
                <a:cs typeface="+mn-cs"/>
              </a:rPr>
              <a:t>previous value. The count is then decremented, and the process continues for n  steps.</a:t>
            </a:r>
          </a:p>
          <a:p>
            <a:r>
              <a:rPr lang="en-US" sz="1200" b="0" i="0" u="none" strike="noStrike" kern="1200" baseline="0" dirty="0">
                <a:solidFill>
                  <a:schemeClr val="tx1"/>
                </a:solidFill>
                <a:latin typeface="Times New Roman" pitchFamily="-110" charset="0"/>
                <a:ea typeface="+mn-ea"/>
                <a:cs typeface="+mn-cs"/>
              </a:rPr>
              <a:t>At the end, the quotient is in the Q register and the remainder is in the A register.</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051D3E-919C-AB48-B297-5EAA28E5280B}" type="slidenum">
              <a:rPr lang="en-US"/>
              <a:pPr/>
              <a:t>3</a:t>
            </a:fld>
            <a:endParaRPr lang="en-US" dirty="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11.1 indicates, in general terms, how the ALU is interconnected with</a:t>
            </a:r>
          </a:p>
          <a:p>
            <a:r>
              <a:rPr lang="en-US" sz="1200" kern="1200" baseline="0" dirty="0">
                <a:solidFill>
                  <a:schemeClr val="tx1"/>
                </a:solidFill>
                <a:latin typeface="Times New Roman" pitchFamily="-110" charset="0"/>
                <a:ea typeface="+mn-ea"/>
                <a:cs typeface="+mn-cs"/>
              </a:rPr>
              <a:t>the rest of the processor. Operands for arithmetic and logic operations are presented</a:t>
            </a:r>
          </a:p>
          <a:p>
            <a:r>
              <a:rPr lang="en-US" sz="1200" kern="1200" baseline="0" dirty="0">
                <a:solidFill>
                  <a:schemeClr val="tx1"/>
                </a:solidFill>
                <a:latin typeface="Times New Roman" pitchFamily="-110" charset="0"/>
                <a:ea typeface="+mn-ea"/>
                <a:cs typeface="+mn-cs"/>
              </a:rPr>
              <a:t>to the ALU in registers, and the results of an operation are stored in registers.</a:t>
            </a:r>
          </a:p>
          <a:p>
            <a:r>
              <a:rPr lang="en-US" sz="1200" kern="1200" baseline="0" dirty="0">
                <a:solidFill>
                  <a:schemeClr val="tx1"/>
                </a:solidFill>
                <a:latin typeface="Times New Roman" pitchFamily="-110" charset="0"/>
                <a:ea typeface="+mn-ea"/>
                <a:cs typeface="+mn-cs"/>
              </a:rPr>
              <a:t>These registers are temporary storage locations within the processor that are</a:t>
            </a:r>
          </a:p>
          <a:p>
            <a:r>
              <a:rPr lang="en-US" sz="1200" kern="1200" baseline="0" dirty="0">
                <a:solidFill>
                  <a:schemeClr val="tx1"/>
                </a:solidFill>
                <a:latin typeface="Times New Roman" pitchFamily="-110" charset="0"/>
                <a:ea typeface="+mn-ea"/>
                <a:cs typeface="+mn-cs"/>
              </a:rPr>
              <a:t>connected by signal paths to the ALU (e.g., see Figure 1.6). The ALU may also set</a:t>
            </a:r>
          </a:p>
          <a:p>
            <a:r>
              <a:rPr lang="en-US" sz="1200" kern="1200" baseline="0" dirty="0">
                <a:solidFill>
                  <a:schemeClr val="tx1"/>
                </a:solidFill>
                <a:latin typeface="Times New Roman" pitchFamily="-110" charset="0"/>
                <a:ea typeface="+mn-ea"/>
                <a:cs typeface="+mn-cs"/>
              </a:rPr>
              <a:t>flags as the result of an operation. For example, an overflow flag is set to 1 if the</a:t>
            </a:r>
          </a:p>
          <a:p>
            <a:r>
              <a:rPr lang="en-US" sz="1200" kern="1200" baseline="0" dirty="0">
                <a:solidFill>
                  <a:schemeClr val="tx1"/>
                </a:solidFill>
                <a:latin typeface="Times New Roman" pitchFamily="-110" charset="0"/>
                <a:ea typeface="+mn-ea"/>
                <a:cs typeface="+mn-cs"/>
              </a:rPr>
              <a:t>result of a computation exceeds the length of the register into which it is to be stored.</a:t>
            </a:r>
          </a:p>
          <a:p>
            <a:r>
              <a:rPr lang="en-US" sz="1200" kern="1200" baseline="0" dirty="0">
                <a:solidFill>
                  <a:schemeClr val="tx1"/>
                </a:solidFill>
                <a:latin typeface="Times New Roman" pitchFamily="-110" charset="0"/>
                <a:ea typeface="+mn-ea"/>
                <a:cs typeface="+mn-cs"/>
              </a:rPr>
              <a:t>The flag values are also stored in registers within the processor. The processor</a:t>
            </a:r>
          </a:p>
          <a:p>
            <a:r>
              <a:rPr lang="en-US" sz="1200" kern="1200" baseline="0" dirty="0">
                <a:solidFill>
                  <a:schemeClr val="tx1"/>
                </a:solidFill>
                <a:latin typeface="Times New Roman" pitchFamily="-110" charset="0"/>
                <a:ea typeface="+mn-ea"/>
                <a:cs typeface="+mn-cs"/>
              </a:rPr>
              <a:t>provides signals that control the operation of the ALU and the movement of the</a:t>
            </a:r>
          </a:p>
          <a:p>
            <a:r>
              <a:rPr lang="en-US" sz="1200" kern="1200" baseline="0" dirty="0">
                <a:solidFill>
                  <a:schemeClr val="tx1"/>
                </a:solidFill>
                <a:latin typeface="Times New Roman" pitchFamily="-110" charset="0"/>
                <a:ea typeface="+mn-ea"/>
                <a:cs typeface="+mn-cs"/>
              </a:rPr>
              <a:t>data into and out of the ALU.</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Times New Roman" pitchFamily="-110" charset="0"/>
                <a:ea typeface="+mn-ea"/>
                <a:cs typeface="+mn-cs"/>
              </a:rPr>
              <a:t> This process can, with some difficulty, be extended to negative numbers. We</a:t>
            </a:r>
          </a:p>
          <a:p>
            <a:r>
              <a:rPr lang="en-US" sz="1200" b="0" i="0" u="none" strike="noStrike" kern="1200" baseline="0" dirty="0">
                <a:solidFill>
                  <a:schemeClr val="tx1"/>
                </a:solidFill>
                <a:latin typeface="Times New Roman" pitchFamily="-110" charset="0"/>
                <a:ea typeface="+mn-ea"/>
                <a:cs typeface="+mn-cs"/>
              </a:rPr>
              <a:t>give here one approach for twos complement numbers. An example of this approach</a:t>
            </a:r>
          </a:p>
          <a:p>
            <a:r>
              <a:rPr lang="en-US" sz="1200" b="0" i="0" u="none" strike="noStrike" kern="1200" baseline="0" dirty="0">
                <a:solidFill>
                  <a:schemeClr val="tx1"/>
                </a:solidFill>
                <a:latin typeface="Times New Roman" pitchFamily="-110" charset="0"/>
                <a:ea typeface="+mn-ea"/>
                <a:cs typeface="+mn-cs"/>
              </a:rPr>
              <a:t>is shown in Figure 11.17.</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The reader will note from Figure 11.17 that ( -  7)/(3) and (7)/( -  3) produce</a:t>
            </a:r>
          </a:p>
          <a:p>
            <a:r>
              <a:rPr lang="en-US" sz="1200" b="0" i="0" u="none" strike="noStrike" kern="1200" baseline="0" dirty="0">
                <a:solidFill>
                  <a:schemeClr val="tx1"/>
                </a:solidFill>
                <a:latin typeface="Times New Roman" pitchFamily="-110" charset="0"/>
                <a:ea typeface="+mn-ea"/>
                <a:cs typeface="+mn-cs"/>
              </a:rPr>
              <a:t>different remainders. We see that the magnitudes of Q  and R  are unaffected by the</a:t>
            </a:r>
          </a:p>
          <a:p>
            <a:r>
              <a:rPr lang="en-US" sz="1200" b="0" i="0" u="none" strike="noStrike" kern="1200" baseline="0" dirty="0">
                <a:solidFill>
                  <a:schemeClr val="tx1"/>
                </a:solidFill>
                <a:latin typeface="Times New Roman" pitchFamily="-110" charset="0"/>
                <a:ea typeface="+mn-ea"/>
                <a:cs typeface="+mn-cs"/>
              </a:rPr>
              <a:t>input signs and that the signs of Q  and R  are easily derivable from the signs of D  and</a:t>
            </a:r>
          </a:p>
          <a:p>
            <a:r>
              <a:rPr lang="en-US" sz="1200" b="0" i="0" u="none" strike="noStrike" kern="1200" baseline="0" dirty="0">
                <a:solidFill>
                  <a:schemeClr val="tx1"/>
                </a:solidFill>
                <a:latin typeface="Times New Roman" pitchFamily="-110" charset="0"/>
                <a:ea typeface="+mn-ea"/>
                <a:cs typeface="+mn-cs"/>
              </a:rPr>
              <a:t>V.  Specifically, sign(R ) =  sign(D ) and sign(Q ) =  sign(D ) *  sign(V ). Hence, one</a:t>
            </a:r>
          </a:p>
          <a:p>
            <a:r>
              <a:rPr lang="en-US" sz="1200" b="0" i="0" u="none" strike="noStrike" kern="1200" baseline="0" dirty="0">
                <a:solidFill>
                  <a:schemeClr val="tx1"/>
                </a:solidFill>
                <a:latin typeface="Times New Roman" pitchFamily="-110" charset="0"/>
                <a:ea typeface="+mn-ea"/>
                <a:cs typeface="+mn-cs"/>
              </a:rPr>
              <a:t>way to do twos complement division is to convert the operands into unsigned values</a:t>
            </a:r>
          </a:p>
          <a:p>
            <a:r>
              <a:rPr lang="en-US" sz="1200" b="0" i="0" u="none" strike="noStrike" kern="1200" baseline="0" dirty="0">
                <a:solidFill>
                  <a:schemeClr val="tx1"/>
                </a:solidFill>
                <a:latin typeface="Times New Roman" pitchFamily="-110" charset="0"/>
                <a:ea typeface="+mn-ea"/>
                <a:cs typeface="+mn-cs"/>
              </a:rPr>
              <a:t>and, at the end, to account for the signs by complementation where needed. This is</a:t>
            </a:r>
          </a:p>
          <a:p>
            <a:r>
              <a:rPr lang="en-US" sz="1200" b="0" i="0" u="none" strike="noStrike" kern="1200" baseline="0" dirty="0">
                <a:solidFill>
                  <a:schemeClr val="tx1"/>
                </a:solidFill>
                <a:latin typeface="Times New Roman" pitchFamily="-110" charset="0"/>
                <a:ea typeface="+mn-ea"/>
                <a:cs typeface="+mn-cs"/>
              </a:rPr>
              <a:t>the method of choice for the restoring division algorithm [PARH10].</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F6B49-0976-5B4E-A789-1E4F355E5DDF}" type="slidenum">
              <a:rPr lang="en-US"/>
              <a:pPr/>
              <a:t>31</a:t>
            </a:fld>
            <a:endParaRPr lang="en-US" dirty="0"/>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With a fixed-point notation (e.g., twos complement) it is possible to represent a</a:t>
            </a:r>
          </a:p>
          <a:p>
            <a:r>
              <a:rPr lang="en-US" sz="1200" kern="1200" baseline="0" dirty="0">
                <a:solidFill>
                  <a:schemeClr val="tx1"/>
                </a:solidFill>
                <a:latin typeface="Times New Roman" pitchFamily="-110" charset="0"/>
                <a:ea typeface="+mn-ea"/>
                <a:cs typeface="+mn-cs"/>
              </a:rPr>
              <a:t>range of positive and negative integers centered on or near 0. By assuming a fixed</a:t>
            </a:r>
          </a:p>
          <a:p>
            <a:r>
              <a:rPr lang="en-US" sz="1200" kern="1200" baseline="0" dirty="0">
                <a:solidFill>
                  <a:schemeClr val="tx1"/>
                </a:solidFill>
                <a:latin typeface="Times New Roman" pitchFamily="-110" charset="0"/>
                <a:ea typeface="+mn-ea"/>
                <a:cs typeface="+mn-cs"/>
              </a:rPr>
              <a:t>binary or radix point, this format allows the representation of numbers with a fractional</a:t>
            </a:r>
          </a:p>
          <a:p>
            <a:r>
              <a:rPr lang="en-US" sz="1200" kern="1200" baseline="0" dirty="0">
                <a:solidFill>
                  <a:schemeClr val="tx1"/>
                </a:solidFill>
                <a:latin typeface="Times New Roman" pitchFamily="-110" charset="0"/>
                <a:ea typeface="+mn-ea"/>
                <a:cs typeface="+mn-cs"/>
              </a:rPr>
              <a:t>component as well.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approach has limitations. Very large numbers cannot be represented, nor</a:t>
            </a:r>
          </a:p>
          <a:p>
            <a:r>
              <a:rPr lang="en-US" sz="1200" kern="1200" baseline="0" dirty="0">
                <a:solidFill>
                  <a:schemeClr val="tx1"/>
                </a:solidFill>
                <a:latin typeface="Times New Roman" pitchFamily="-110" charset="0"/>
                <a:ea typeface="+mn-ea"/>
                <a:cs typeface="+mn-cs"/>
              </a:rPr>
              <a:t>can very small fractions. Furthermore, the fractional part of the quotient in a division</a:t>
            </a:r>
          </a:p>
          <a:p>
            <a:r>
              <a:rPr lang="en-US" sz="1200" kern="1200" baseline="0" dirty="0">
                <a:solidFill>
                  <a:schemeClr val="tx1"/>
                </a:solidFill>
                <a:latin typeface="Times New Roman" pitchFamily="-110" charset="0"/>
                <a:ea typeface="+mn-ea"/>
                <a:cs typeface="+mn-cs"/>
              </a:rPr>
              <a:t>of two large numbers could be lost.</a:t>
            </a:r>
            <a:endParaRPr lang="en-GB" sz="1200" kern="1200" baseline="0" dirty="0">
              <a:solidFill>
                <a:schemeClr val="tx1"/>
              </a:solidFill>
              <a:latin typeface="Times New Roman" pitchFamily="-110" charset="0"/>
              <a:ea typeface="+mn-ea"/>
              <a:cs typeface="+mn-cs"/>
            </a:endParaRPr>
          </a:p>
          <a:p>
            <a:endParaRPr lang="en-GB"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 For decimal numbers, we get around this limitation by using scientific</a:t>
            </a:r>
          </a:p>
          <a:p>
            <a:r>
              <a:rPr lang="en-US" sz="1200" b="0" i="0" u="none" strike="noStrike" kern="1200" baseline="0" dirty="0">
                <a:solidFill>
                  <a:schemeClr val="tx1"/>
                </a:solidFill>
                <a:latin typeface="Times New Roman" pitchFamily="-110" charset="0"/>
                <a:ea typeface="+mn-ea"/>
                <a:cs typeface="+mn-cs"/>
              </a:rPr>
              <a:t>notation. Thus, 976,000,000,000,000 can be represented as 9.76 *  10</a:t>
            </a:r>
            <a:r>
              <a:rPr lang="en-US" sz="1200" b="0" i="0" u="none" strike="noStrike" kern="1200" baseline="30000" dirty="0">
                <a:solidFill>
                  <a:schemeClr val="tx1"/>
                </a:solidFill>
                <a:latin typeface="Times New Roman" pitchFamily="-110" charset="0"/>
                <a:ea typeface="+mn-ea"/>
                <a:cs typeface="+mn-cs"/>
              </a:rPr>
              <a:t>14</a:t>
            </a:r>
            <a:r>
              <a:rPr lang="en-US" sz="1200" b="0" i="0" u="none" strike="noStrike" kern="1200" baseline="0" dirty="0">
                <a:solidFill>
                  <a:schemeClr val="tx1"/>
                </a:solidFill>
                <a:latin typeface="Times New Roman" pitchFamily="-110" charset="0"/>
                <a:ea typeface="+mn-ea"/>
                <a:cs typeface="+mn-cs"/>
              </a:rPr>
              <a:t> , and</a:t>
            </a:r>
          </a:p>
          <a:p>
            <a:r>
              <a:rPr lang="en-US" sz="1200" b="0" i="0" u="none" strike="noStrike" kern="1200" baseline="0" dirty="0">
                <a:solidFill>
                  <a:schemeClr val="tx1"/>
                </a:solidFill>
                <a:latin typeface="Times New Roman" pitchFamily="-110" charset="0"/>
                <a:ea typeface="+mn-ea"/>
                <a:cs typeface="+mn-cs"/>
              </a:rPr>
              <a:t>0.0000000000000976 can be represented as 9.76 *  10</a:t>
            </a:r>
            <a:r>
              <a:rPr lang="en-US" sz="1400" b="0" i="0" u="none" strike="noStrike" kern="1200" baseline="0" dirty="0">
                <a:solidFill>
                  <a:schemeClr val="tx1"/>
                </a:solidFill>
                <a:latin typeface="Times New Roman" pitchFamily="-110" charset="0"/>
                <a:ea typeface="+mn-ea"/>
                <a:cs typeface="+mn-cs"/>
              </a:rPr>
              <a:t>-</a:t>
            </a:r>
            <a:r>
              <a:rPr lang="en-US" sz="1200" b="0" i="0" u="none" strike="noStrike" kern="1200" baseline="30000" dirty="0">
                <a:solidFill>
                  <a:schemeClr val="tx1"/>
                </a:solidFill>
                <a:latin typeface="Times New Roman" pitchFamily="-110" charset="0"/>
                <a:ea typeface="+mn-ea"/>
                <a:cs typeface="+mn-cs"/>
              </a:rPr>
              <a:t>14</a:t>
            </a:r>
            <a:r>
              <a:rPr lang="en-US" sz="1200" b="0" i="0" u="none" strike="noStrike" kern="1200" baseline="0" dirty="0">
                <a:solidFill>
                  <a:schemeClr val="tx1"/>
                </a:solidFill>
                <a:latin typeface="Times New Roman" pitchFamily="-110" charset="0"/>
                <a:ea typeface="+mn-ea"/>
                <a:cs typeface="+mn-cs"/>
              </a:rPr>
              <a:t> , What we have done, in</a:t>
            </a:r>
          </a:p>
          <a:p>
            <a:r>
              <a:rPr lang="en-US" sz="1200" b="0" i="0" u="none" strike="noStrike" kern="1200" baseline="0" dirty="0">
                <a:solidFill>
                  <a:schemeClr val="tx1"/>
                </a:solidFill>
                <a:latin typeface="Times New Roman" pitchFamily="-110" charset="0"/>
                <a:ea typeface="+mn-ea"/>
                <a:cs typeface="+mn-cs"/>
              </a:rPr>
              <a:t>effect, is dynamically to slide the decimal point to a convenient location and use the</a:t>
            </a:r>
          </a:p>
          <a:p>
            <a:r>
              <a:rPr lang="en-US" sz="1200" b="0" i="0" u="none" strike="noStrike" kern="1200" baseline="0" dirty="0">
                <a:solidFill>
                  <a:schemeClr val="tx1"/>
                </a:solidFill>
                <a:latin typeface="Times New Roman" pitchFamily="-110" charset="0"/>
                <a:ea typeface="+mn-ea"/>
                <a:cs typeface="+mn-cs"/>
              </a:rPr>
              <a:t>exponent of 10 to keep track of that decimal point. This allows a range of very large</a:t>
            </a:r>
          </a:p>
          <a:p>
            <a:r>
              <a:rPr lang="en-US" sz="1200" b="0" i="0" u="none" strike="noStrike" kern="1200" baseline="0" dirty="0">
                <a:solidFill>
                  <a:schemeClr val="tx1"/>
                </a:solidFill>
                <a:latin typeface="Times New Roman" pitchFamily="-110" charset="0"/>
                <a:ea typeface="+mn-ea"/>
                <a:cs typeface="+mn-cs"/>
              </a:rPr>
              <a:t>and very small numbers to be represented with only a few digits.</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This same approach can be taken with binary numbers.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7C2CA4-5592-CB41-A37C-641B33278249}" type="slidenum">
              <a:rPr lang="en-US"/>
              <a:pPr/>
              <a:t>32</a:t>
            </a:fld>
            <a:endParaRPr lang="en-US" dirty="0"/>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principles used in representing binary floating-point numbers are best</a:t>
            </a:r>
          </a:p>
          <a:p>
            <a:r>
              <a:rPr lang="en-US" sz="1200" kern="1200" baseline="0" dirty="0">
                <a:solidFill>
                  <a:schemeClr val="tx1"/>
                </a:solidFill>
                <a:latin typeface="Times New Roman" pitchFamily="-110" charset="0"/>
                <a:ea typeface="+mn-ea"/>
                <a:cs typeface="+mn-cs"/>
              </a:rPr>
              <a:t>explained with an example. Figure 11.18a shows a typical 32-bit floating-point format.</a:t>
            </a:r>
          </a:p>
          <a:p>
            <a:r>
              <a:rPr lang="en-US" sz="1200" kern="1200" baseline="0" dirty="0">
                <a:solidFill>
                  <a:schemeClr val="tx1"/>
                </a:solidFill>
                <a:latin typeface="Times New Roman" pitchFamily="-110" charset="0"/>
                <a:ea typeface="+mn-ea"/>
                <a:cs typeface="+mn-cs"/>
              </a:rPr>
              <a:t>The leftmost bit stores the </a:t>
            </a:r>
            <a:r>
              <a:rPr lang="en-US" sz="1200" b="1" kern="1200" baseline="0" dirty="0">
                <a:solidFill>
                  <a:schemeClr val="tx1"/>
                </a:solidFill>
                <a:latin typeface="Times New Roman" pitchFamily="-110" charset="0"/>
                <a:ea typeface="+mn-ea"/>
                <a:cs typeface="+mn-cs"/>
              </a:rPr>
              <a:t>sign </a:t>
            </a:r>
            <a:r>
              <a:rPr lang="en-US" sz="1200" b="0" kern="1200" baseline="0" dirty="0">
                <a:solidFill>
                  <a:schemeClr val="tx1"/>
                </a:solidFill>
                <a:latin typeface="Times New Roman" pitchFamily="-110" charset="0"/>
                <a:ea typeface="+mn-ea"/>
                <a:cs typeface="+mn-cs"/>
              </a:rPr>
              <a:t>of the number (0 = positive, 1 = negative).</a:t>
            </a:r>
          </a:p>
          <a:p>
            <a:r>
              <a:rPr lang="en-US" sz="1200" kern="1200" baseline="0" dirty="0">
                <a:solidFill>
                  <a:schemeClr val="tx1"/>
                </a:solidFill>
                <a:latin typeface="Times New Roman" pitchFamily="-110" charset="0"/>
                <a:ea typeface="+mn-ea"/>
                <a:cs typeface="+mn-cs"/>
              </a:rPr>
              <a:t>The </a:t>
            </a:r>
            <a:r>
              <a:rPr lang="en-US" sz="1200" b="1" kern="1200" baseline="0" dirty="0">
                <a:solidFill>
                  <a:schemeClr val="tx1"/>
                </a:solidFill>
                <a:latin typeface="Times New Roman" pitchFamily="-110" charset="0"/>
                <a:ea typeface="+mn-ea"/>
                <a:cs typeface="+mn-cs"/>
              </a:rPr>
              <a:t>exponent </a:t>
            </a:r>
            <a:r>
              <a:rPr lang="en-US" sz="1200" b="0" kern="1200" baseline="0" dirty="0">
                <a:solidFill>
                  <a:schemeClr val="tx1"/>
                </a:solidFill>
                <a:latin typeface="Times New Roman" pitchFamily="-110" charset="0"/>
                <a:ea typeface="+mn-ea"/>
                <a:cs typeface="+mn-cs"/>
              </a:rPr>
              <a:t>value is stored in the next 8 bits. The representation used is known as</a:t>
            </a:r>
          </a:p>
          <a:p>
            <a:r>
              <a:rPr lang="en-US" sz="1200" kern="1200" baseline="0" dirty="0">
                <a:solidFill>
                  <a:schemeClr val="tx1"/>
                </a:solidFill>
                <a:latin typeface="Times New Roman" pitchFamily="-110" charset="0"/>
                <a:ea typeface="+mn-ea"/>
                <a:cs typeface="+mn-cs"/>
              </a:rPr>
              <a:t>a </a:t>
            </a:r>
            <a:r>
              <a:rPr lang="en-US" sz="1200" b="1" kern="1200" baseline="0" dirty="0">
                <a:solidFill>
                  <a:schemeClr val="tx1"/>
                </a:solidFill>
                <a:latin typeface="Times New Roman" pitchFamily="-110" charset="0"/>
                <a:ea typeface="+mn-ea"/>
                <a:cs typeface="+mn-cs"/>
              </a:rPr>
              <a:t>biased representation. </a:t>
            </a:r>
            <a:r>
              <a:rPr lang="en-US" sz="1200" b="0" kern="1200" baseline="0" dirty="0">
                <a:solidFill>
                  <a:schemeClr val="tx1"/>
                </a:solidFill>
                <a:latin typeface="Times New Roman" pitchFamily="-110" charset="0"/>
                <a:ea typeface="+mn-ea"/>
                <a:cs typeface="+mn-cs"/>
              </a:rPr>
              <a:t>A fixed value, called the bias, is subtracted from the field</a:t>
            </a:r>
          </a:p>
          <a:p>
            <a:r>
              <a:rPr lang="en-US" sz="1200" kern="1200" baseline="0" dirty="0">
                <a:solidFill>
                  <a:schemeClr val="tx1"/>
                </a:solidFill>
                <a:latin typeface="Times New Roman" pitchFamily="-110" charset="0"/>
                <a:ea typeface="+mn-ea"/>
                <a:cs typeface="+mn-cs"/>
              </a:rPr>
              <a:t>to get the true exponent value. Typically, the bias equals (2</a:t>
            </a:r>
            <a:r>
              <a:rPr lang="en-US" sz="1200" i="1" kern="1200" baseline="30000" dirty="0">
                <a:solidFill>
                  <a:schemeClr val="tx1"/>
                </a:solidFill>
                <a:latin typeface="Times New Roman" pitchFamily="-110" charset="0"/>
                <a:ea typeface="+mn-ea"/>
                <a:cs typeface="+mn-cs"/>
              </a:rPr>
              <a:t>k-1 </a:t>
            </a:r>
            <a:r>
              <a:rPr lang="en-US" sz="1200" i="1" kern="1200" baseline="0" dirty="0">
                <a:solidFill>
                  <a:schemeClr val="tx1"/>
                </a:solidFill>
                <a:latin typeface="Times New Roman" pitchFamily="-110" charset="0"/>
                <a:ea typeface="+mn-ea"/>
                <a:cs typeface="+mn-cs"/>
              </a:rPr>
              <a:t>- 1)</a:t>
            </a:r>
            <a:r>
              <a:rPr lang="en-US" sz="1200" i="0" kern="1200" baseline="0" dirty="0">
                <a:solidFill>
                  <a:schemeClr val="tx1"/>
                </a:solidFill>
                <a:latin typeface="Times New Roman" pitchFamily="-110" charset="0"/>
                <a:ea typeface="+mn-ea"/>
                <a:cs typeface="+mn-cs"/>
              </a:rPr>
              <a:t>, where </a:t>
            </a:r>
            <a:r>
              <a:rPr lang="en-US" sz="1200" i="1" kern="1200" baseline="0" dirty="0">
                <a:solidFill>
                  <a:schemeClr val="tx1"/>
                </a:solidFill>
                <a:latin typeface="Times New Roman" pitchFamily="-110" charset="0"/>
                <a:ea typeface="+mn-ea"/>
                <a:cs typeface="+mn-cs"/>
              </a:rPr>
              <a:t>k </a:t>
            </a:r>
            <a:r>
              <a:rPr lang="en-US" sz="1200" i="0" kern="1200" baseline="0" dirty="0">
                <a:solidFill>
                  <a:schemeClr val="tx1"/>
                </a:solidFill>
                <a:latin typeface="Times New Roman" pitchFamily="-110" charset="0"/>
                <a:ea typeface="+mn-ea"/>
                <a:cs typeface="+mn-cs"/>
              </a:rPr>
              <a:t>is the</a:t>
            </a:r>
          </a:p>
          <a:p>
            <a:r>
              <a:rPr lang="en-US" sz="1200" kern="1200" baseline="0" dirty="0">
                <a:solidFill>
                  <a:schemeClr val="tx1"/>
                </a:solidFill>
                <a:latin typeface="Times New Roman" pitchFamily="-110" charset="0"/>
                <a:ea typeface="+mn-ea"/>
                <a:cs typeface="+mn-cs"/>
              </a:rPr>
              <a:t>number of bits in the binary exponent. In this case, the 8-bit field yields the numbers</a:t>
            </a:r>
          </a:p>
          <a:p>
            <a:r>
              <a:rPr lang="en-US" sz="1200" kern="1200" baseline="0" dirty="0">
                <a:solidFill>
                  <a:schemeClr val="tx1"/>
                </a:solidFill>
                <a:latin typeface="Times New Roman" pitchFamily="-110" charset="0"/>
                <a:ea typeface="+mn-ea"/>
                <a:cs typeface="+mn-cs"/>
              </a:rPr>
              <a:t>0 through 255. With a bias of 127 (2</a:t>
            </a:r>
            <a:r>
              <a:rPr lang="en-US" sz="1200" kern="1200" baseline="30000" dirty="0">
                <a:solidFill>
                  <a:schemeClr val="tx1"/>
                </a:solidFill>
                <a:latin typeface="Times New Roman" pitchFamily="-110" charset="0"/>
                <a:ea typeface="+mn-ea"/>
                <a:cs typeface="+mn-cs"/>
              </a:rPr>
              <a:t>7</a:t>
            </a:r>
            <a:r>
              <a:rPr lang="en-US" sz="1200" kern="1200" baseline="0" dirty="0">
                <a:solidFill>
                  <a:schemeClr val="tx1"/>
                </a:solidFill>
                <a:latin typeface="Times New Roman" pitchFamily="-110" charset="0"/>
                <a:ea typeface="+mn-ea"/>
                <a:cs typeface="+mn-cs"/>
              </a:rPr>
              <a:t> - 1), the true exponent values are in the range</a:t>
            </a:r>
          </a:p>
          <a:p>
            <a:r>
              <a:rPr lang="en-US" sz="1200" kern="1200" baseline="0" dirty="0">
                <a:solidFill>
                  <a:schemeClr val="tx1"/>
                </a:solidFill>
                <a:latin typeface="Times New Roman" pitchFamily="-110" charset="0"/>
                <a:ea typeface="+mn-ea"/>
                <a:cs typeface="+mn-cs"/>
              </a:rPr>
              <a:t>-127 to +128. In this example, the base is assumed to be 2.</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Table 11.2 shows the biased representation for 4-bit integers. Note that when</a:t>
            </a:r>
          </a:p>
          <a:p>
            <a:r>
              <a:rPr lang="en-US" sz="1200" kern="1200" baseline="0" dirty="0">
                <a:solidFill>
                  <a:schemeClr val="tx1"/>
                </a:solidFill>
                <a:latin typeface="Times New Roman" pitchFamily="-110" charset="0"/>
                <a:ea typeface="+mn-ea"/>
                <a:cs typeface="+mn-cs"/>
              </a:rPr>
              <a:t>the bits of a biased representation are treated as unsigned integers, the relative magnitudes</a:t>
            </a:r>
          </a:p>
          <a:p>
            <a:r>
              <a:rPr lang="en-US" sz="1200" kern="1200" baseline="0" dirty="0">
                <a:solidFill>
                  <a:schemeClr val="tx1"/>
                </a:solidFill>
                <a:latin typeface="Times New Roman" pitchFamily="-110" charset="0"/>
                <a:ea typeface="+mn-ea"/>
                <a:cs typeface="+mn-cs"/>
              </a:rPr>
              <a:t>of the numbers do not change. For example, in both biased and unsigned</a:t>
            </a:r>
          </a:p>
          <a:p>
            <a:r>
              <a:rPr lang="en-US" sz="1200" kern="1200" baseline="0" dirty="0">
                <a:solidFill>
                  <a:schemeClr val="tx1"/>
                </a:solidFill>
                <a:latin typeface="Times New Roman" pitchFamily="-110" charset="0"/>
                <a:ea typeface="+mn-ea"/>
                <a:cs typeface="+mn-cs"/>
              </a:rPr>
              <a:t>representations, the largest number is 1111 and the smallest number is 0000. This is</a:t>
            </a:r>
          </a:p>
          <a:p>
            <a:r>
              <a:rPr lang="en-US" sz="1200" kern="1200" baseline="0" dirty="0">
                <a:solidFill>
                  <a:schemeClr val="tx1"/>
                </a:solidFill>
                <a:latin typeface="Times New Roman" pitchFamily="-110" charset="0"/>
                <a:ea typeface="+mn-ea"/>
                <a:cs typeface="+mn-cs"/>
              </a:rPr>
              <a:t>not true of sign-magnitude or twos complement representation. An advantage of</a:t>
            </a:r>
          </a:p>
          <a:p>
            <a:r>
              <a:rPr lang="en-US" sz="1200" kern="1200" baseline="0" dirty="0">
                <a:solidFill>
                  <a:schemeClr val="tx1"/>
                </a:solidFill>
                <a:latin typeface="Times New Roman" pitchFamily="-110" charset="0"/>
                <a:ea typeface="+mn-ea"/>
                <a:cs typeface="+mn-cs"/>
              </a:rPr>
              <a:t>biased representation is that nonnegative floating-point numbers can be treated as</a:t>
            </a:r>
          </a:p>
          <a:p>
            <a:r>
              <a:rPr lang="en-US" sz="1200" kern="1200" baseline="0" dirty="0">
                <a:solidFill>
                  <a:schemeClr val="tx1"/>
                </a:solidFill>
                <a:latin typeface="Times New Roman" pitchFamily="-110" charset="0"/>
                <a:ea typeface="+mn-ea"/>
                <a:cs typeface="+mn-cs"/>
              </a:rPr>
              <a:t>integers for comparison purposes.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final portion of the word (23 bits in this case) is the </a:t>
            </a:r>
            <a:r>
              <a:rPr lang="en-US" sz="1200" b="1" kern="1200" baseline="0" dirty="0">
                <a:solidFill>
                  <a:schemeClr val="tx1"/>
                </a:solidFill>
                <a:latin typeface="Times New Roman" pitchFamily="-110" charset="0"/>
                <a:ea typeface="+mn-ea"/>
                <a:cs typeface="+mn-cs"/>
              </a:rPr>
              <a:t>significand.</a:t>
            </a:r>
          </a:p>
          <a:p>
            <a:r>
              <a:rPr lang="en-US" sz="1200" kern="1200" baseline="0" dirty="0">
                <a:solidFill>
                  <a:schemeClr val="tx1"/>
                </a:solidFill>
                <a:latin typeface="Times New Roman" pitchFamily="-110" charset="0"/>
                <a:ea typeface="+mn-ea"/>
                <a:cs typeface="+mn-cs"/>
              </a:rPr>
              <a:t>Any floating-point number can be expressed in many ways.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To simplify operations on floating-point numbers, it is typically required that they</a:t>
            </a:r>
          </a:p>
          <a:p>
            <a:r>
              <a:rPr lang="en-US" sz="1200" kern="1200" baseline="0" dirty="0">
                <a:solidFill>
                  <a:schemeClr val="tx1"/>
                </a:solidFill>
                <a:latin typeface="Times New Roman" pitchFamily="-110" charset="0"/>
                <a:ea typeface="+mn-ea"/>
                <a:cs typeface="+mn-cs"/>
              </a:rPr>
              <a:t>be normalized. A </a:t>
            </a:r>
            <a:r>
              <a:rPr lang="en-US" sz="1200" b="1" kern="1200" baseline="0" dirty="0">
                <a:solidFill>
                  <a:schemeClr val="tx1"/>
                </a:solidFill>
                <a:latin typeface="Times New Roman" pitchFamily="-110" charset="0"/>
                <a:ea typeface="+mn-ea"/>
                <a:cs typeface="+mn-cs"/>
              </a:rPr>
              <a:t>normal number </a:t>
            </a:r>
            <a:r>
              <a:rPr lang="en-US" sz="1200" b="0" kern="1200" baseline="0" dirty="0">
                <a:solidFill>
                  <a:schemeClr val="tx1"/>
                </a:solidFill>
                <a:latin typeface="Times New Roman" pitchFamily="-110" charset="0"/>
                <a:ea typeface="+mn-ea"/>
                <a:cs typeface="+mn-cs"/>
              </a:rPr>
              <a:t>is one in which the most significant digit of the</a:t>
            </a:r>
          </a:p>
          <a:p>
            <a:r>
              <a:rPr lang="en-US" sz="1200" kern="1200" baseline="0" dirty="0">
                <a:solidFill>
                  <a:schemeClr val="tx1"/>
                </a:solidFill>
                <a:latin typeface="Times New Roman" pitchFamily="-110" charset="0"/>
                <a:ea typeface="+mn-ea"/>
                <a:cs typeface="+mn-cs"/>
              </a:rPr>
              <a:t>significand is nonzero. For base 2 representation, a normal number is therefore one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Times New Roman" pitchFamily="-110" charset="0"/>
                <a:ea typeface="+mn-ea"/>
                <a:cs typeface="+mn-cs"/>
              </a:rPr>
              <a:t>in which the most significant bit of the significand is one.</a:t>
            </a:r>
            <a:endParaRPr lang="en-US" b="0" dirty="0"/>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Figure 11.18b gives some examples of numbers stored in this format. For each</a:t>
            </a:r>
          </a:p>
          <a:p>
            <a:r>
              <a:rPr lang="en-US" sz="1200" kern="1200" dirty="0">
                <a:solidFill>
                  <a:schemeClr val="tx1"/>
                </a:solidFill>
                <a:effectLst/>
                <a:latin typeface="Times New Roman" pitchFamily="-110" charset="0"/>
                <a:ea typeface="+mn-ea"/>
                <a:cs typeface="+mn-cs"/>
              </a:rPr>
              <a:t>example, on the left is the binary number; in the center is the corresponding bit pattern;</a:t>
            </a:r>
          </a:p>
          <a:p>
            <a:r>
              <a:rPr lang="en-US" sz="1200" kern="1200" dirty="0">
                <a:solidFill>
                  <a:schemeClr val="tx1"/>
                </a:solidFill>
                <a:effectLst/>
                <a:latin typeface="Times New Roman" pitchFamily="-110" charset="0"/>
                <a:ea typeface="+mn-ea"/>
                <a:cs typeface="+mn-cs"/>
              </a:rPr>
              <a:t>on the right is the decimal value. Note the following features:</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 The sign is stored in the first bit of the word.</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 The first bit of the true significand is always 1 and need not be stored in the</a:t>
            </a:r>
          </a:p>
          <a:p>
            <a:r>
              <a:rPr lang="en-US" sz="1200" kern="1200" dirty="0">
                <a:solidFill>
                  <a:schemeClr val="tx1"/>
                </a:solidFill>
                <a:effectLst/>
                <a:latin typeface="Times New Roman" pitchFamily="-110" charset="0"/>
                <a:ea typeface="+mn-ea"/>
                <a:cs typeface="+mn-cs"/>
              </a:rPr>
              <a:t>significand field.</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 The value 127 is added to the true exponent to be stored in the exponent field.</a:t>
            </a:r>
          </a:p>
          <a:p>
            <a:endParaRPr lang="en-US" sz="1200" b="1"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 The base is 2.</a:t>
            </a:r>
          </a:p>
        </p:txBody>
      </p:sp>
      <p:sp>
        <p:nvSpPr>
          <p:cNvPr id="4" name="Slide Number Placeholder 3"/>
          <p:cNvSpPr>
            <a:spLocks noGrp="1"/>
          </p:cNvSpPr>
          <p:nvPr>
            <p:ph type="sldNum" sz="quarter" idx="10"/>
          </p:nvPr>
        </p:nvSpPr>
        <p:spPr/>
        <p:txBody>
          <a:bodyPr/>
          <a:lstStyle/>
          <a:p>
            <a:fld id="{C8AE27EA-A634-9140-BAF9-5BB17D98E520}"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429C8-F207-024B-9187-13774FA74CE8}" type="slidenum">
              <a:rPr lang="en-US"/>
              <a:pPr/>
              <a:t>34</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For comparison, Figure 11.19 indicates the range of numbers that can be represented</a:t>
            </a:r>
          </a:p>
          <a:p>
            <a:r>
              <a:rPr lang="en-US" sz="1200" kern="1200" baseline="0" dirty="0">
                <a:solidFill>
                  <a:schemeClr val="tx1"/>
                </a:solidFill>
                <a:latin typeface="Times New Roman" pitchFamily="-110" charset="0"/>
                <a:ea typeface="+mn-ea"/>
                <a:cs typeface="+mn-cs"/>
              </a:rPr>
              <a:t>in a 32-bit word. Using twos complement integer representation, all of the</a:t>
            </a:r>
          </a:p>
          <a:p>
            <a:r>
              <a:rPr lang="en-US" sz="1200" kern="1200" baseline="0" dirty="0">
                <a:solidFill>
                  <a:schemeClr val="tx1"/>
                </a:solidFill>
                <a:latin typeface="Times New Roman" pitchFamily="-110" charset="0"/>
                <a:ea typeface="+mn-ea"/>
                <a:cs typeface="+mn-cs"/>
              </a:rPr>
              <a:t>integers from -2</a:t>
            </a:r>
            <a:r>
              <a:rPr lang="en-US" sz="1200" kern="1200" baseline="30000" dirty="0">
                <a:solidFill>
                  <a:schemeClr val="tx1"/>
                </a:solidFill>
                <a:latin typeface="Times New Roman" pitchFamily="-110" charset="0"/>
                <a:ea typeface="+mn-ea"/>
                <a:cs typeface="+mn-cs"/>
              </a:rPr>
              <a:t>31</a:t>
            </a:r>
            <a:r>
              <a:rPr lang="en-US" sz="1200" kern="1200" baseline="0" dirty="0">
                <a:solidFill>
                  <a:schemeClr val="tx1"/>
                </a:solidFill>
                <a:latin typeface="Times New Roman" pitchFamily="-110" charset="0"/>
                <a:ea typeface="+mn-ea"/>
                <a:cs typeface="+mn-cs"/>
              </a:rPr>
              <a:t> to 2</a:t>
            </a:r>
            <a:r>
              <a:rPr lang="en-US" sz="1200" kern="1200" baseline="30000" dirty="0">
                <a:solidFill>
                  <a:schemeClr val="tx1"/>
                </a:solidFill>
                <a:latin typeface="Times New Roman" pitchFamily="-110" charset="0"/>
                <a:ea typeface="+mn-ea"/>
                <a:cs typeface="+mn-cs"/>
              </a:rPr>
              <a:t>31</a:t>
            </a:r>
            <a:r>
              <a:rPr lang="en-US" sz="1200" kern="1200" baseline="0" dirty="0">
                <a:solidFill>
                  <a:schemeClr val="tx1"/>
                </a:solidFill>
                <a:latin typeface="Times New Roman" pitchFamily="-110" charset="0"/>
                <a:ea typeface="+mn-ea"/>
                <a:cs typeface="+mn-cs"/>
              </a:rPr>
              <a:t> - 1 can be represented, for a total of 2</a:t>
            </a:r>
            <a:r>
              <a:rPr lang="en-US" sz="1200" kern="1200" baseline="30000" dirty="0">
                <a:solidFill>
                  <a:schemeClr val="tx1"/>
                </a:solidFill>
                <a:latin typeface="Times New Roman" pitchFamily="-110" charset="0"/>
                <a:ea typeface="+mn-ea"/>
                <a:cs typeface="+mn-cs"/>
              </a:rPr>
              <a:t>32</a:t>
            </a:r>
            <a:r>
              <a:rPr lang="en-US" sz="1200" kern="1200" baseline="0" dirty="0">
                <a:solidFill>
                  <a:schemeClr val="tx1"/>
                </a:solidFill>
                <a:latin typeface="Times New Roman" pitchFamily="-110" charset="0"/>
                <a:ea typeface="+mn-ea"/>
                <a:cs typeface="+mn-cs"/>
              </a:rPr>
              <a:t> different numbers.</a:t>
            </a:r>
          </a:p>
          <a:p>
            <a:r>
              <a:rPr lang="en-US" sz="1200" kern="1200" baseline="0" dirty="0">
                <a:solidFill>
                  <a:schemeClr val="tx1"/>
                </a:solidFill>
                <a:latin typeface="Times New Roman" pitchFamily="-110" charset="0"/>
                <a:ea typeface="+mn-ea"/>
                <a:cs typeface="+mn-cs"/>
              </a:rPr>
              <a:t>With the example floating-point format of Figure 11.18, the following ranges</a:t>
            </a:r>
          </a:p>
          <a:p>
            <a:r>
              <a:rPr lang="en-US" sz="1200" kern="1200" baseline="0" dirty="0">
                <a:solidFill>
                  <a:schemeClr val="tx1"/>
                </a:solidFill>
                <a:latin typeface="Times New Roman" pitchFamily="-110" charset="0"/>
                <a:ea typeface="+mn-ea"/>
                <a:cs typeface="+mn-cs"/>
              </a:rPr>
              <a:t>of numbers are possible: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between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and -2</a:t>
            </a:r>
            <a:r>
              <a:rPr lang="en-US" sz="1200" kern="1200" baseline="30000" dirty="0">
                <a:solidFill>
                  <a:schemeClr val="tx1"/>
                </a:solidFill>
                <a:latin typeface="Times New Roman" pitchFamily="-110" charset="0"/>
                <a:ea typeface="+mn-ea"/>
                <a:cs typeface="+mn-cs"/>
              </a:rPr>
              <a:t>-127</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between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and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p>
          <a:p>
            <a:endParaRPr lang="en-US" sz="1200" kern="1200" baseline="3000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Five regions on the number line are not included in these ranges: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less than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negative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Negative numbers greater than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negative underflow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Zero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less than 2</a:t>
            </a:r>
            <a:r>
              <a:rPr lang="en-US" sz="1200" kern="1200" baseline="30000" dirty="0">
                <a:solidFill>
                  <a:schemeClr val="tx1"/>
                </a:solidFill>
                <a:latin typeface="Times New Roman" pitchFamily="-110" charset="0"/>
                <a:ea typeface="+mn-ea"/>
                <a:cs typeface="+mn-cs"/>
              </a:rPr>
              <a:t>-127</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positive underflow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Positive numbers greater than (2 - 2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called </a:t>
            </a:r>
            <a:r>
              <a:rPr lang="en-US" sz="1200" b="1" kern="1200" baseline="0" dirty="0">
                <a:solidFill>
                  <a:schemeClr val="tx1"/>
                </a:solidFill>
                <a:latin typeface="Times New Roman" pitchFamily="-110" charset="0"/>
                <a:ea typeface="+mn-ea"/>
                <a:cs typeface="+mn-cs"/>
              </a:rPr>
              <a:t>positive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representation as presented will not accommodate a value of 0.</a:t>
            </a:r>
          </a:p>
          <a:p>
            <a:r>
              <a:rPr lang="en-US" sz="1200" kern="1200" baseline="0" dirty="0">
                <a:solidFill>
                  <a:schemeClr val="tx1"/>
                </a:solidFill>
                <a:latin typeface="Times New Roman" pitchFamily="-110" charset="0"/>
                <a:ea typeface="+mn-ea"/>
                <a:cs typeface="+mn-cs"/>
              </a:rPr>
              <a:t>However, as we shall see, actual floating-point representations include a special</a:t>
            </a:r>
          </a:p>
          <a:p>
            <a:r>
              <a:rPr lang="en-US" sz="1200" kern="1200" baseline="0" dirty="0">
                <a:solidFill>
                  <a:schemeClr val="tx1"/>
                </a:solidFill>
                <a:latin typeface="Times New Roman" pitchFamily="-110" charset="0"/>
                <a:ea typeface="+mn-ea"/>
                <a:cs typeface="+mn-cs"/>
              </a:rPr>
              <a:t>bit pattern to designate zero. Overflow occurs when an arithmetic operation</a:t>
            </a:r>
          </a:p>
          <a:p>
            <a:r>
              <a:rPr lang="en-US" sz="1200" kern="1200" baseline="0" dirty="0">
                <a:solidFill>
                  <a:schemeClr val="tx1"/>
                </a:solidFill>
                <a:latin typeface="Times New Roman" pitchFamily="-110" charset="0"/>
                <a:ea typeface="+mn-ea"/>
                <a:cs typeface="+mn-cs"/>
              </a:rPr>
              <a:t>results in an absolute value greater than can be expressed with an exponent of 128</a:t>
            </a:r>
          </a:p>
          <a:p>
            <a:r>
              <a:rPr lang="en-US" sz="1200" kern="1200" baseline="0" dirty="0">
                <a:solidFill>
                  <a:schemeClr val="tx1"/>
                </a:solidFill>
                <a:latin typeface="Times New Roman" pitchFamily="-110" charset="0"/>
                <a:ea typeface="+mn-ea"/>
                <a:cs typeface="+mn-cs"/>
              </a:rPr>
              <a:t>(e.g., 2</a:t>
            </a:r>
            <a:r>
              <a:rPr lang="en-US" sz="1200" kern="1200" baseline="30000" dirty="0">
                <a:solidFill>
                  <a:schemeClr val="tx1"/>
                </a:solidFill>
                <a:latin typeface="Times New Roman" pitchFamily="-110" charset="0"/>
                <a:ea typeface="+mn-ea"/>
                <a:cs typeface="+mn-cs"/>
              </a:rPr>
              <a:t>120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100</a:t>
            </a:r>
            <a:r>
              <a:rPr lang="en-US" sz="1200" kern="1200" baseline="0" dirty="0">
                <a:solidFill>
                  <a:schemeClr val="tx1"/>
                </a:solidFill>
                <a:latin typeface="Times New Roman" pitchFamily="-110" charset="0"/>
                <a:ea typeface="+mn-ea"/>
                <a:cs typeface="+mn-cs"/>
              </a:rPr>
              <a:t> = 2</a:t>
            </a:r>
            <a:r>
              <a:rPr lang="en-US" sz="1200" kern="1200" baseline="30000" dirty="0">
                <a:solidFill>
                  <a:schemeClr val="tx1"/>
                </a:solidFill>
                <a:latin typeface="Times New Roman" pitchFamily="-110" charset="0"/>
                <a:ea typeface="+mn-ea"/>
                <a:cs typeface="+mn-cs"/>
              </a:rPr>
              <a:t>220</a:t>
            </a:r>
            <a:r>
              <a:rPr lang="en-US" sz="1200" kern="1200" baseline="0" dirty="0">
                <a:solidFill>
                  <a:schemeClr val="tx1"/>
                </a:solidFill>
                <a:latin typeface="Times New Roman" pitchFamily="-110" charset="0"/>
                <a:ea typeface="+mn-ea"/>
                <a:cs typeface="+mn-cs"/>
              </a:rPr>
              <a:t>). Underflow occurs when the fractional magnitude is too</a:t>
            </a:r>
          </a:p>
          <a:p>
            <a:r>
              <a:rPr lang="en-US" sz="1200" kern="1200" baseline="0" dirty="0">
                <a:solidFill>
                  <a:schemeClr val="tx1"/>
                </a:solidFill>
                <a:latin typeface="Times New Roman" pitchFamily="-110" charset="0"/>
                <a:ea typeface="+mn-ea"/>
                <a:cs typeface="+mn-cs"/>
              </a:rPr>
              <a:t>small (e.g., 2</a:t>
            </a:r>
            <a:r>
              <a:rPr lang="en-US" sz="1200" kern="1200" baseline="30000" dirty="0">
                <a:solidFill>
                  <a:schemeClr val="tx1"/>
                </a:solidFill>
                <a:latin typeface="Times New Roman" pitchFamily="-110" charset="0"/>
                <a:ea typeface="+mn-ea"/>
                <a:cs typeface="+mn-cs"/>
              </a:rPr>
              <a:t>-120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-100 </a:t>
            </a:r>
            <a:r>
              <a:rPr lang="en-US" sz="1200" kern="1200" baseline="0" dirty="0">
                <a:solidFill>
                  <a:schemeClr val="tx1"/>
                </a:solidFill>
                <a:latin typeface="Times New Roman" pitchFamily="-110" charset="0"/>
                <a:ea typeface="+mn-ea"/>
                <a:cs typeface="+mn-cs"/>
              </a:rPr>
              <a:t>= 2</a:t>
            </a:r>
            <a:r>
              <a:rPr lang="en-US" sz="1200" kern="1200" baseline="30000" dirty="0">
                <a:solidFill>
                  <a:schemeClr val="tx1"/>
                </a:solidFill>
                <a:latin typeface="Times New Roman" pitchFamily="-110" charset="0"/>
                <a:ea typeface="+mn-ea"/>
                <a:cs typeface="+mn-cs"/>
              </a:rPr>
              <a:t>-220</a:t>
            </a:r>
            <a:r>
              <a:rPr lang="en-US" sz="1200" kern="1200" baseline="0" dirty="0">
                <a:solidFill>
                  <a:schemeClr val="tx1"/>
                </a:solidFill>
                <a:latin typeface="Times New Roman" pitchFamily="-110" charset="0"/>
                <a:ea typeface="+mn-ea"/>
                <a:cs typeface="+mn-cs"/>
              </a:rPr>
              <a:t>). Underflow is a less serious problem because</a:t>
            </a:r>
          </a:p>
          <a:p>
            <a:r>
              <a:rPr lang="en-US" sz="1200" kern="1200" baseline="0" dirty="0">
                <a:solidFill>
                  <a:schemeClr val="tx1"/>
                </a:solidFill>
                <a:latin typeface="Times New Roman" pitchFamily="-110" charset="0"/>
                <a:ea typeface="+mn-ea"/>
                <a:cs typeface="+mn-cs"/>
              </a:rPr>
              <a:t>the result can generally be satisfactorily approximated by 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It is important to note that we are not representing more individual values</a:t>
            </a:r>
          </a:p>
          <a:p>
            <a:r>
              <a:rPr lang="en-US" sz="1200" kern="1200" baseline="0" dirty="0">
                <a:solidFill>
                  <a:schemeClr val="tx1"/>
                </a:solidFill>
                <a:latin typeface="Times New Roman" pitchFamily="-110" charset="0"/>
                <a:ea typeface="+mn-ea"/>
                <a:cs typeface="+mn-cs"/>
              </a:rPr>
              <a:t>with floating-point notation. The maximum number of different values that can be</a:t>
            </a:r>
          </a:p>
          <a:p>
            <a:r>
              <a:rPr lang="en-US" sz="1200" kern="1200" baseline="0" dirty="0">
                <a:solidFill>
                  <a:schemeClr val="tx1"/>
                </a:solidFill>
                <a:latin typeface="Times New Roman" pitchFamily="-110" charset="0"/>
                <a:ea typeface="+mn-ea"/>
                <a:cs typeface="+mn-cs"/>
              </a:rPr>
              <a:t>represented with 32 bits is still 2</a:t>
            </a:r>
            <a:r>
              <a:rPr lang="en-US" sz="1200" kern="1200" baseline="30000" dirty="0">
                <a:solidFill>
                  <a:schemeClr val="tx1"/>
                </a:solidFill>
                <a:latin typeface="Times New Roman" pitchFamily="-110" charset="0"/>
                <a:ea typeface="+mn-ea"/>
                <a:cs typeface="+mn-cs"/>
              </a:rPr>
              <a:t>32</a:t>
            </a:r>
            <a:r>
              <a:rPr lang="en-US" sz="1200" kern="1200" baseline="0" dirty="0">
                <a:solidFill>
                  <a:schemeClr val="tx1"/>
                </a:solidFill>
                <a:latin typeface="Times New Roman" pitchFamily="-110" charset="0"/>
                <a:ea typeface="+mn-ea"/>
                <a:cs typeface="+mn-cs"/>
              </a:rPr>
              <a:t>. What we have done is to spread those numbers</a:t>
            </a:r>
          </a:p>
          <a:p>
            <a:r>
              <a:rPr lang="en-US" sz="1200" kern="1200" baseline="0" dirty="0">
                <a:solidFill>
                  <a:schemeClr val="tx1"/>
                </a:solidFill>
                <a:latin typeface="Times New Roman" pitchFamily="-110" charset="0"/>
                <a:ea typeface="+mn-ea"/>
                <a:cs typeface="+mn-cs"/>
              </a:rPr>
              <a:t>out in two ranges, one positive and one negative. In practice, most floating-point</a:t>
            </a:r>
          </a:p>
          <a:p>
            <a:r>
              <a:rPr lang="en-US" sz="1200" kern="1200" baseline="0" dirty="0">
                <a:solidFill>
                  <a:schemeClr val="tx1"/>
                </a:solidFill>
                <a:latin typeface="Times New Roman" pitchFamily="-110" charset="0"/>
                <a:ea typeface="+mn-ea"/>
                <a:cs typeface="+mn-cs"/>
              </a:rPr>
              <a:t>numbers that one would wish to represent are represented only approximately.</a:t>
            </a:r>
          </a:p>
          <a:p>
            <a:r>
              <a:rPr lang="en-US" sz="1200" kern="1200" baseline="0" dirty="0">
                <a:solidFill>
                  <a:schemeClr val="tx1"/>
                </a:solidFill>
                <a:latin typeface="Times New Roman" pitchFamily="-110" charset="0"/>
                <a:ea typeface="+mn-ea"/>
                <a:cs typeface="+mn-cs"/>
              </a:rPr>
              <a:t>However, for moderate sized integers, the representation is exact.</a:t>
            </a:r>
            <a:endParaRPr lang="en-GB" sz="1200" kern="1200" baseline="3000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Times New Roman" pitchFamily="-110" charset="0"/>
                <a:ea typeface="+mn-ea"/>
                <a:cs typeface="+mn-cs"/>
              </a:rPr>
              <a:t>Also, note that the numbers represented in floating-point notation are not</a:t>
            </a:r>
          </a:p>
          <a:p>
            <a:r>
              <a:rPr lang="en-US" sz="1200" kern="1200" baseline="0" dirty="0">
                <a:solidFill>
                  <a:schemeClr val="tx1"/>
                </a:solidFill>
                <a:latin typeface="Times New Roman" pitchFamily="-110" charset="0"/>
                <a:ea typeface="+mn-ea"/>
                <a:cs typeface="+mn-cs"/>
              </a:rPr>
              <a:t>spaced evenly along the number line, as are fixed-point numbers. The possible values</a:t>
            </a:r>
          </a:p>
          <a:p>
            <a:r>
              <a:rPr lang="en-US" sz="1200" kern="1200" baseline="0" dirty="0">
                <a:solidFill>
                  <a:schemeClr val="tx1"/>
                </a:solidFill>
                <a:latin typeface="Times New Roman" pitchFamily="-110" charset="0"/>
                <a:ea typeface="+mn-ea"/>
                <a:cs typeface="+mn-cs"/>
              </a:rPr>
              <a:t>get closer together near the origin and farther apart as you move away, as shown</a:t>
            </a:r>
          </a:p>
          <a:p>
            <a:r>
              <a:rPr lang="en-US" sz="1200" kern="1200" baseline="0" dirty="0">
                <a:solidFill>
                  <a:schemeClr val="tx1"/>
                </a:solidFill>
                <a:latin typeface="Times New Roman" pitchFamily="-110" charset="0"/>
                <a:ea typeface="+mn-ea"/>
                <a:cs typeface="+mn-cs"/>
              </a:rPr>
              <a:t>in Figure 11.20. This is one of the trade-offs of floating-point math: Many calculations</a:t>
            </a:r>
          </a:p>
          <a:p>
            <a:r>
              <a:rPr lang="en-US" sz="1200" kern="1200" baseline="0" dirty="0">
                <a:solidFill>
                  <a:schemeClr val="tx1"/>
                </a:solidFill>
                <a:latin typeface="Times New Roman" pitchFamily="-110" charset="0"/>
                <a:ea typeface="+mn-ea"/>
                <a:cs typeface="+mn-cs"/>
              </a:rPr>
              <a:t>produce results that are not exact and have to be rounded to the nearest value</a:t>
            </a:r>
          </a:p>
          <a:p>
            <a:r>
              <a:rPr lang="en-US" sz="1200" kern="1200" baseline="0" dirty="0">
                <a:solidFill>
                  <a:schemeClr val="tx1"/>
                </a:solidFill>
                <a:latin typeface="Times New Roman" pitchFamily="-110" charset="0"/>
                <a:ea typeface="+mn-ea"/>
                <a:cs typeface="+mn-cs"/>
              </a:rPr>
              <a:t>that the notation can represent.</a:t>
            </a: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In the type of format depicted in Figure 11.18, there is a trade-off between</a:t>
            </a:r>
          </a:p>
          <a:p>
            <a:r>
              <a:rPr lang="en-US" sz="1200" b="0" i="0" u="none" strike="noStrike" kern="1200" baseline="0" dirty="0">
                <a:solidFill>
                  <a:schemeClr val="tx1"/>
                </a:solidFill>
                <a:latin typeface="Times New Roman" pitchFamily="-110" charset="0"/>
                <a:ea typeface="+mn-ea"/>
                <a:cs typeface="+mn-cs"/>
              </a:rPr>
              <a:t>range and precision. The example shows 8 bits devoted to the exponent and 23 to</a:t>
            </a:r>
          </a:p>
          <a:p>
            <a:r>
              <a:rPr lang="en-US" sz="1200" b="0" i="0" u="none" strike="noStrike" kern="1200" baseline="0" dirty="0">
                <a:solidFill>
                  <a:schemeClr val="tx1"/>
                </a:solidFill>
                <a:latin typeface="Times New Roman" pitchFamily="-110" charset="0"/>
                <a:ea typeface="+mn-ea"/>
                <a:cs typeface="+mn-cs"/>
              </a:rPr>
              <a:t>the </a:t>
            </a:r>
            <a:r>
              <a:rPr lang="en-US" sz="1200" b="0" i="0" u="none" strike="noStrike" kern="1200" baseline="0" dirty="0" err="1">
                <a:solidFill>
                  <a:schemeClr val="tx1"/>
                </a:solidFill>
                <a:latin typeface="Times New Roman" pitchFamily="-110" charset="0"/>
                <a:ea typeface="+mn-ea"/>
                <a:cs typeface="+mn-cs"/>
              </a:rPr>
              <a:t>significand</a:t>
            </a:r>
            <a:r>
              <a:rPr lang="en-US" sz="1200" b="0" i="0" u="none" strike="noStrike" kern="1200" baseline="0" dirty="0">
                <a:solidFill>
                  <a:schemeClr val="tx1"/>
                </a:solidFill>
                <a:latin typeface="Times New Roman" pitchFamily="-110" charset="0"/>
                <a:ea typeface="+mn-ea"/>
                <a:cs typeface="+mn-cs"/>
              </a:rPr>
              <a:t>. If we increase the number of bits in the exponent, we expand the</a:t>
            </a:r>
          </a:p>
          <a:p>
            <a:r>
              <a:rPr lang="en-US" sz="1200" b="0" i="0" u="none" strike="noStrike" kern="1200" baseline="0" dirty="0">
                <a:solidFill>
                  <a:schemeClr val="tx1"/>
                </a:solidFill>
                <a:latin typeface="Times New Roman" pitchFamily="-110" charset="0"/>
                <a:ea typeface="+mn-ea"/>
                <a:cs typeface="+mn-cs"/>
              </a:rPr>
              <a:t>range of expressible numbers. But because only a fixed number of different values</a:t>
            </a:r>
          </a:p>
          <a:p>
            <a:r>
              <a:rPr lang="en-US" sz="1200" b="0" i="0" u="none" strike="noStrike" kern="1200" baseline="0" dirty="0">
                <a:solidFill>
                  <a:schemeClr val="tx1"/>
                </a:solidFill>
                <a:latin typeface="Times New Roman" pitchFamily="-110" charset="0"/>
                <a:ea typeface="+mn-ea"/>
                <a:cs typeface="+mn-cs"/>
              </a:rPr>
              <a:t>can be expressed, we have reduced the density of those numbers and therefore the</a:t>
            </a:r>
          </a:p>
          <a:p>
            <a:r>
              <a:rPr lang="en-US" sz="1200" b="0" i="0" u="none" strike="noStrike" kern="1200" baseline="0" dirty="0">
                <a:solidFill>
                  <a:schemeClr val="tx1"/>
                </a:solidFill>
                <a:latin typeface="Times New Roman" pitchFamily="-110" charset="0"/>
                <a:ea typeface="+mn-ea"/>
                <a:cs typeface="+mn-cs"/>
              </a:rPr>
              <a:t>precision. The only way to increase both range and precision is to use more bits.</a:t>
            </a:r>
          </a:p>
          <a:p>
            <a:r>
              <a:rPr lang="en-US" sz="1200" b="0" i="0" u="none" strike="noStrike" kern="1200" baseline="0" dirty="0">
                <a:solidFill>
                  <a:schemeClr val="tx1"/>
                </a:solidFill>
                <a:latin typeface="Times New Roman" pitchFamily="-110" charset="0"/>
                <a:ea typeface="+mn-ea"/>
                <a:cs typeface="+mn-cs"/>
              </a:rPr>
              <a:t>Thus, most computers offer, at least, single-precision numbers and </a:t>
            </a:r>
            <a:r>
              <a:rPr lang="en-US" sz="1200" b="0" i="0" u="none" strike="noStrike" kern="1200" baseline="0" dirty="0" err="1">
                <a:solidFill>
                  <a:schemeClr val="tx1"/>
                </a:solidFill>
                <a:latin typeface="Times New Roman" pitchFamily="-110" charset="0"/>
                <a:ea typeface="+mn-ea"/>
                <a:cs typeface="+mn-cs"/>
              </a:rPr>
              <a:t>doubleprecision</a:t>
            </a:r>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numbers. For example, a processor could support a single-precision format of</a:t>
            </a:r>
          </a:p>
          <a:p>
            <a:r>
              <a:rPr lang="en-US" sz="1200" b="0" i="0" u="none" strike="noStrike" kern="1200" baseline="0" dirty="0">
                <a:solidFill>
                  <a:schemeClr val="tx1"/>
                </a:solidFill>
                <a:latin typeface="Times New Roman" pitchFamily="-110" charset="0"/>
                <a:ea typeface="+mn-ea"/>
                <a:cs typeface="+mn-cs"/>
              </a:rPr>
              <a:t>64 bits, and a double-precision format of 128 bits.</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So there is a trade-off between the number of bits in the exponent and the</a:t>
            </a:r>
          </a:p>
          <a:p>
            <a:r>
              <a:rPr lang="en-US" sz="1200" b="0" i="0" u="none" strike="noStrike" kern="1200" baseline="0" dirty="0">
                <a:solidFill>
                  <a:schemeClr val="tx1"/>
                </a:solidFill>
                <a:latin typeface="Times New Roman" pitchFamily="-110" charset="0"/>
                <a:ea typeface="+mn-ea"/>
                <a:cs typeface="+mn-cs"/>
              </a:rPr>
              <a:t>number of bits in the </a:t>
            </a:r>
            <a:r>
              <a:rPr lang="en-US" sz="1200" b="0" i="0" u="none" strike="noStrike" kern="1200" baseline="0" dirty="0" err="1">
                <a:solidFill>
                  <a:schemeClr val="tx1"/>
                </a:solidFill>
                <a:latin typeface="Times New Roman" pitchFamily="-110" charset="0"/>
                <a:ea typeface="+mn-ea"/>
                <a:cs typeface="+mn-cs"/>
              </a:rPr>
              <a:t>significand</a:t>
            </a:r>
            <a:r>
              <a:rPr lang="en-US" sz="1200" b="0" i="0" u="none" strike="noStrike" kern="1200" baseline="0" dirty="0">
                <a:solidFill>
                  <a:schemeClr val="tx1"/>
                </a:solidFill>
                <a:latin typeface="Times New Roman" pitchFamily="-110" charset="0"/>
                <a:ea typeface="+mn-ea"/>
                <a:cs typeface="+mn-cs"/>
              </a:rPr>
              <a:t>. But it is even more complicated than that. The</a:t>
            </a:r>
          </a:p>
          <a:p>
            <a:r>
              <a:rPr lang="en-US" sz="1200" b="0" i="0" u="none" strike="noStrike" kern="1200" baseline="0" dirty="0">
                <a:solidFill>
                  <a:schemeClr val="tx1"/>
                </a:solidFill>
                <a:latin typeface="Times New Roman" pitchFamily="-110" charset="0"/>
                <a:ea typeface="+mn-ea"/>
                <a:cs typeface="+mn-cs"/>
              </a:rPr>
              <a:t>implied base of the exponent need not be 2. The IBM S/390 architecture, for</a:t>
            </a:r>
          </a:p>
          <a:p>
            <a:r>
              <a:rPr lang="en-US" sz="1200" b="0" i="0" u="none" strike="noStrike" kern="1200" baseline="0" dirty="0">
                <a:solidFill>
                  <a:schemeClr val="tx1"/>
                </a:solidFill>
                <a:latin typeface="Times New Roman" pitchFamily="-110" charset="0"/>
                <a:ea typeface="+mn-ea"/>
                <a:cs typeface="+mn-cs"/>
              </a:rPr>
              <a:t>example, uses a base of 16 [ANDE67b]. The format consists of a 7-bit exponent and</a:t>
            </a:r>
          </a:p>
          <a:p>
            <a:r>
              <a:rPr lang="en-US" sz="1200" b="0" i="0" u="none" strike="noStrike" kern="1200" baseline="0" dirty="0">
                <a:solidFill>
                  <a:schemeClr val="tx1"/>
                </a:solidFill>
                <a:latin typeface="Times New Roman" pitchFamily="-110" charset="0"/>
                <a:ea typeface="+mn-ea"/>
                <a:cs typeface="+mn-cs"/>
              </a:rPr>
              <a:t>a 24-bit </a:t>
            </a:r>
            <a:r>
              <a:rPr lang="en-US" sz="1200" b="0" i="0" u="none" strike="noStrike" kern="1200" baseline="0" dirty="0" err="1">
                <a:solidFill>
                  <a:schemeClr val="tx1"/>
                </a:solidFill>
                <a:latin typeface="Times New Roman" pitchFamily="-110" charset="0"/>
                <a:ea typeface="+mn-ea"/>
                <a:cs typeface="+mn-cs"/>
              </a:rPr>
              <a:t>significand</a:t>
            </a:r>
            <a:r>
              <a:rPr lang="en-US" sz="1200" b="0" i="0" u="none" strike="noStrike" kern="1200" baseline="0" dirty="0">
                <a:solidFill>
                  <a:schemeClr val="tx1"/>
                </a:solidFill>
                <a:latin typeface="Times New Roman" pitchFamily="-110" charset="0"/>
                <a:ea typeface="+mn-ea"/>
                <a:cs typeface="+mn-cs"/>
              </a:rPr>
              <a:t>.</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The advantage of using a larger exponent is that a greater range can be</a:t>
            </a:r>
          </a:p>
          <a:p>
            <a:r>
              <a:rPr lang="en-US" sz="1200" b="0" i="0" u="none" strike="noStrike" kern="1200" baseline="0" dirty="0">
                <a:solidFill>
                  <a:schemeClr val="tx1"/>
                </a:solidFill>
                <a:latin typeface="Times New Roman" pitchFamily="-110" charset="0"/>
                <a:ea typeface="+mn-ea"/>
                <a:cs typeface="+mn-cs"/>
              </a:rPr>
              <a:t>achieved for the same number of exponent bits. But remember, we have not</a:t>
            </a:r>
          </a:p>
          <a:p>
            <a:r>
              <a:rPr lang="en-US" sz="1200" b="0" i="0" u="none" strike="noStrike" kern="1200" baseline="0" dirty="0">
                <a:solidFill>
                  <a:schemeClr val="tx1"/>
                </a:solidFill>
                <a:latin typeface="Times New Roman" pitchFamily="-110" charset="0"/>
                <a:ea typeface="+mn-ea"/>
                <a:cs typeface="+mn-cs"/>
              </a:rPr>
              <a:t>increased the number of different values that can be represented. Thus, for a fixed</a:t>
            </a:r>
          </a:p>
          <a:p>
            <a:r>
              <a:rPr lang="en-US" sz="1200" b="0" i="0" u="none" strike="noStrike" kern="1200" baseline="0" dirty="0">
                <a:solidFill>
                  <a:schemeClr val="tx1"/>
                </a:solidFill>
                <a:latin typeface="Times New Roman" pitchFamily="-110" charset="0"/>
                <a:ea typeface="+mn-ea"/>
                <a:cs typeface="+mn-cs"/>
              </a:rPr>
              <a:t>format, a larger exponent base gives a greater range at the expense of less precision.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5BF04-A14D-874B-A8CF-9D1B063330CB}" type="slidenum">
              <a:rPr lang="en-US"/>
              <a:pPr/>
              <a:t>36</a:t>
            </a:fld>
            <a:endParaRPr lang="en-US" dirty="0"/>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most important floating-point representation is defined in IEEE Standard 754,</a:t>
            </a:r>
          </a:p>
          <a:p>
            <a:r>
              <a:rPr lang="en-US" sz="1200" kern="1200" baseline="0" dirty="0">
                <a:solidFill>
                  <a:schemeClr val="tx1"/>
                </a:solidFill>
                <a:latin typeface="Times New Roman" pitchFamily="-110" charset="0"/>
                <a:ea typeface="+mn-ea"/>
                <a:cs typeface="+mn-cs"/>
              </a:rPr>
              <a:t>adopted in 1985 and revised in 2008. This standard was developed to facilitate the</a:t>
            </a:r>
          </a:p>
          <a:p>
            <a:r>
              <a:rPr lang="en-US" sz="1200" kern="1200" baseline="0" dirty="0">
                <a:solidFill>
                  <a:schemeClr val="tx1"/>
                </a:solidFill>
                <a:latin typeface="Times New Roman" pitchFamily="-110" charset="0"/>
                <a:ea typeface="+mn-ea"/>
                <a:cs typeface="+mn-cs"/>
              </a:rPr>
              <a:t>portability of programs from one processor to another and to encourage the development</a:t>
            </a:r>
          </a:p>
          <a:p>
            <a:r>
              <a:rPr lang="en-US" sz="1200" kern="1200" baseline="0" dirty="0">
                <a:solidFill>
                  <a:schemeClr val="tx1"/>
                </a:solidFill>
                <a:latin typeface="Times New Roman" pitchFamily="-110" charset="0"/>
                <a:ea typeface="+mn-ea"/>
                <a:cs typeface="+mn-cs"/>
              </a:rPr>
              <a:t>of sophisticated, numerically oriented programs. The standard has been</a:t>
            </a:r>
          </a:p>
          <a:p>
            <a:r>
              <a:rPr lang="en-US" sz="1200" kern="1200" baseline="0" dirty="0">
                <a:solidFill>
                  <a:schemeClr val="tx1"/>
                </a:solidFill>
                <a:latin typeface="Times New Roman" pitchFamily="-110" charset="0"/>
                <a:ea typeface="+mn-ea"/>
                <a:cs typeface="+mn-cs"/>
              </a:rPr>
              <a:t>widely adopted and is used on virtually all contemporary processors and arithmetic</a:t>
            </a:r>
          </a:p>
          <a:p>
            <a:r>
              <a:rPr lang="en-US" sz="1200" kern="1200" baseline="0" dirty="0">
                <a:solidFill>
                  <a:schemeClr val="tx1"/>
                </a:solidFill>
                <a:latin typeface="Times New Roman" pitchFamily="-110" charset="0"/>
                <a:ea typeface="+mn-ea"/>
                <a:cs typeface="+mn-cs"/>
              </a:rPr>
              <a:t>coprocessors. IEEE 754-2008 covers both binary and decimal floating-point representations.</a:t>
            </a:r>
          </a:p>
          <a:p>
            <a:r>
              <a:rPr lang="en-US" sz="1200" kern="1200" baseline="0" dirty="0">
                <a:solidFill>
                  <a:schemeClr val="tx1"/>
                </a:solidFill>
                <a:latin typeface="Times New Roman" pitchFamily="-110" charset="0"/>
                <a:ea typeface="+mn-ea"/>
                <a:cs typeface="+mn-cs"/>
              </a:rPr>
              <a:t>In this chapter, we deal only with binary representations.</a:t>
            </a:r>
          </a:p>
          <a:p>
            <a:endParaRPr lang="en-US" sz="1200" kern="1200" baseline="0" dirty="0">
              <a:solidFill>
                <a:schemeClr val="tx1"/>
              </a:solidFill>
              <a:latin typeface="Times New Roman" pitchFamily="-110" charset="0"/>
              <a:ea typeface="+mn-ea"/>
              <a:cs typeface="+mn-cs"/>
            </a:endParaRPr>
          </a:p>
          <a:p>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IEEE 754-2008 defines the following different types of floating-point formats: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Arithmetic format: </a:t>
            </a:r>
            <a:r>
              <a:rPr lang="en-US" sz="1200" b="0" kern="1200" baseline="0" dirty="0">
                <a:solidFill>
                  <a:schemeClr val="tx1"/>
                </a:solidFill>
                <a:latin typeface="Times New Roman" pitchFamily="-110" charset="0"/>
                <a:ea typeface="+mn-ea"/>
                <a:cs typeface="+mn-cs"/>
              </a:rPr>
              <a:t>All the mandatory operations defined by the standard are</a:t>
            </a:r>
          </a:p>
          <a:p>
            <a:r>
              <a:rPr lang="en-US" sz="1200" kern="1200" baseline="0" dirty="0">
                <a:solidFill>
                  <a:schemeClr val="tx1"/>
                </a:solidFill>
                <a:latin typeface="Times New Roman" pitchFamily="-110" charset="0"/>
                <a:ea typeface="+mn-ea"/>
                <a:cs typeface="+mn-cs"/>
              </a:rPr>
              <a:t>supported by the format. The format may be used to represent floating-point</a:t>
            </a:r>
          </a:p>
          <a:p>
            <a:r>
              <a:rPr lang="en-US" sz="1200" kern="1200" baseline="0" dirty="0">
                <a:solidFill>
                  <a:schemeClr val="tx1"/>
                </a:solidFill>
                <a:latin typeface="Times New Roman" pitchFamily="-110" charset="0"/>
                <a:ea typeface="+mn-ea"/>
                <a:cs typeface="+mn-cs"/>
              </a:rPr>
              <a:t>operands or results for the operations described in the standard.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Basic format: </a:t>
            </a:r>
            <a:r>
              <a:rPr lang="en-US" sz="1200" b="0" kern="1200" baseline="0" dirty="0">
                <a:solidFill>
                  <a:schemeClr val="tx1"/>
                </a:solidFill>
                <a:latin typeface="Times New Roman" pitchFamily="-110" charset="0"/>
                <a:ea typeface="+mn-ea"/>
                <a:cs typeface="+mn-cs"/>
              </a:rPr>
              <a:t>This format covers five floating-point representations, three</a:t>
            </a:r>
          </a:p>
          <a:p>
            <a:r>
              <a:rPr lang="en-US" sz="1200" kern="1200" baseline="0" dirty="0">
                <a:solidFill>
                  <a:schemeClr val="tx1"/>
                </a:solidFill>
                <a:latin typeface="Times New Roman" pitchFamily="-110" charset="0"/>
                <a:ea typeface="+mn-ea"/>
                <a:cs typeface="+mn-cs"/>
              </a:rPr>
              <a:t>binary and two decimal, whose encodings are specified by the standard, and</a:t>
            </a:r>
          </a:p>
          <a:p>
            <a:r>
              <a:rPr lang="en-US" sz="1200" kern="1200" baseline="0" dirty="0">
                <a:solidFill>
                  <a:schemeClr val="tx1"/>
                </a:solidFill>
                <a:latin typeface="Times New Roman" pitchFamily="-110" charset="0"/>
                <a:ea typeface="+mn-ea"/>
                <a:cs typeface="+mn-cs"/>
              </a:rPr>
              <a:t>which can be used for arithmetic. At least one of the basic formats is implemented</a:t>
            </a:r>
          </a:p>
          <a:p>
            <a:r>
              <a:rPr lang="en-US" sz="1200" kern="1200" baseline="0" dirty="0">
                <a:solidFill>
                  <a:schemeClr val="tx1"/>
                </a:solidFill>
                <a:latin typeface="Times New Roman" pitchFamily="-110" charset="0"/>
                <a:ea typeface="+mn-ea"/>
                <a:cs typeface="+mn-cs"/>
              </a:rPr>
              <a:t>in any conforming implementation.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Interchange format: </a:t>
            </a:r>
            <a:r>
              <a:rPr lang="en-US" sz="1200" b="0" kern="1200" baseline="0" dirty="0">
                <a:solidFill>
                  <a:schemeClr val="tx1"/>
                </a:solidFill>
                <a:latin typeface="Times New Roman" pitchFamily="-110" charset="0"/>
                <a:ea typeface="+mn-ea"/>
                <a:cs typeface="+mn-cs"/>
              </a:rPr>
              <a:t>A fully specified, fixed-length binary encoding that allows</a:t>
            </a:r>
          </a:p>
          <a:p>
            <a:r>
              <a:rPr lang="en-US" sz="1200" kern="1200" baseline="0" dirty="0">
                <a:solidFill>
                  <a:schemeClr val="tx1"/>
                </a:solidFill>
                <a:latin typeface="Times New Roman" pitchFamily="-110" charset="0"/>
                <a:ea typeface="+mn-ea"/>
                <a:cs typeface="+mn-cs"/>
              </a:rPr>
              <a:t>data interchange between different platforms and that can be used for storage.</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The three basic binary formats have bit lengths of 32, 64, and 128 bits, with</a:t>
            </a:r>
          </a:p>
          <a:p>
            <a:r>
              <a:rPr lang="en-US" sz="1200" kern="1200" baseline="0" dirty="0">
                <a:solidFill>
                  <a:schemeClr val="tx1"/>
                </a:solidFill>
                <a:latin typeface="Times New Roman" pitchFamily="-110" charset="0"/>
                <a:ea typeface="+mn-ea"/>
                <a:cs typeface="+mn-cs"/>
              </a:rPr>
              <a:t>exponents of 8, 11, and 15 bits, respectively (Figure 11.21).</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11.3 summarizes</a:t>
            </a:r>
          </a:p>
          <a:p>
            <a:r>
              <a:rPr lang="en-US" sz="1200" kern="1200" baseline="0" dirty="0">
                <a:solidFill>
                  <a:schemeClr val="tx1"/>
                </a:solidFill>
                <a:latin typeface="Times New Roman" pitchFamily="-110" charset="0"/>
                <a:ea typeface="+mn-ea"/>
                <a:cs typeface="+mn-cs"/>
              </a:rPr>
              <a:t>the characteristics of the three formats. The two basic decimal formats have bit</a:t>
            </a:r>
          </a:p>
          <a:p>
            <a:r>
              <a:rPr lang="en-US" sz="1200" kern="1200" baseline="0" dirty="0">
                <a:solidFill>
                  <a:schemeClr val="tx1"/>
                </a:solidFill>
                <a:latin typeface="Times New Roman" pitchFamily="-110" charset="0"/>
                <a:ea typeface="+mn-ea"/>
                <a:cs typeface="+mn-cs"/>
              </a:rPr>
              <a:t>lengths of 64 and 128 bits. All of the basic formats are also arithmetic format types</a:t>
            </a:r>
          </a:p>
          <a:p>
            <a:r>
              <a:rPr lang="en-US" sz="1200" kern="1200" baseline="0" dirty="0">
                <a:solidFill>
                  <a:schemeClr val="tx1"/>
                </a:solidFill>
                <a:latin typeface="Times New Roman" pitchFamily="-110" charset="0"/>
                <a:ea typeface="+mn-ea"/>
                <a:cs typeface="+mn-cs"/>
              </a:rPr>
              <a:t>(can be used for arithmetic operations) and interchange format types (platform</a:t>
            </a:r>
          </a:p>
          <a:p>
            <a:r>
              <a:rPr lang="en-US" sz="1200" kern="1200" baseline="0" dirty="0">
                <a:solidFill>
                  <a:schemeClr val="tx1"/>
                </a:solidFill>
                <a:latin typeface="Times New Roman" pitchFamily="-110" charset="0"/>
                <a:ea typeface="+mn-ea"/>
                <a:cs typeface="+mn-cs"/>
              </a:rPr>
              <a:t>independent).</a:t>
            </a: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Several other formats are specified in the standard. The binary16 format is</a:t>
            </a:r>
          </a:p>
          <a:p>
            <a:r>
              <a:rPr lang="en-US" sz="1200" b="0" i="0" u="none" strike="noStrike" kern="1200" baseline="0" dirty="0">
                <a:solidFill>
                  <a:schemeClr val="tx1"/>
                </a:solidFill>
                <a:latin typeface="Times New Roman" pitchFamily="-110" charset="0"/>
                <a:ea typeface="+mn-ea"/>
                <a:cs typeface="+mn-cs"/>
              </a:rPr>
              <a:t>only an interchange format and is intended for storage of values when higher precision</a:t>
            </a:r>
          </a:p>
          <a:p>
            <a:r>
              <a:rPr lang="en-US" sz="1200" b="0" i="0" u="none" strike="noStrike" kern="1200" baseline="0" dirty="0">
                <a:solidFill>
                  <a:schemeClr val="tx1"/>
                </a:solidFill>
                <a:latin typeface="Times New Roman" pitchFamily="-110" charset="0"/>
                <a:ea typeface="+mn-ea"/>
                <a:cs typeface="+mn-cs"/>
              </a:rPr>
              <a:t>is not required. The binary{</a:t>
            </a:r>
            <a:r>
              <a:rPr lang="en-US" sz="1200" b="1" i="0" u="none" strike="noStrike" kern="1200" baseline="0" dirty="0">
                <a:solidFill>
                  <a:schemeClr val="tx1"/>
                </a:solidFill>
                <a:latin typeface="Times New Roman" pitchFamily="-110" charset="0"/>
                <a:ea typeface="+mn-ea"/>
                <a:cs typeface="+mn-cs"/>
              </a:rPr>
              <a:t>k</a:t>
            </a:r>
            <a:r>
              <a:rPr lang="en-US" sz="1200" b="0" i="0" u="none" strike="noStrike" kern="1200" baseline="0" dirty="0">
                <a:solidFill>
                  <a:schemeClr val="tx1"/>
                </a:solidFill>
                <a:latin typeface="Times New Roman" pitchFamily="-110" charset="0"/>
                <a:ea typeface="+mn-ea"/>
                <a:cs typeface="+mn-cs"/>
              </a:rPr>
              <a:t> } format and the decimal{</a:t>
            </a:r>
            <a:r>
              <a:rPr lang="en-US" sz="1200" b="1" i="0" u="none" strike="noStrike" kern="1200" baseline="0" dirty="0">
                <a:solidFill>
                  <a:schemeClr val="tx1"/>
                </a:solidFill>
                <a:latin typeface="Times New Roman" pitchFamily="-110" charset="0"/>
                <a:ea typeface="+mn-ea"/>
                <a:cs typeface="+mn-cs"/>
              </a:rPr>
              <a:t>k</a:t>
            </a:r>
            <a:r>
              <a:rPr lang="en-US" sz="1200" b="0" i="0" u="none" strike="noStrike" kern="1200" baseline="0" dirty="0">
                <a:solidFill>
                  <a:schemeClr val="tx1"/>
                </a:solidFill>
                <a:latin typeface="Times New Roman" pitchFamily="-110" charset="0"/>
                <a:ea typeface="+mn-ea"/>
                <a:cs typeface="+mn-cs"/>
              </a:rPr>
              <a:t> } format are interchange</a:t>
            </a:r>
          </a:p>
          <a:p>
            <a:r>
              <a:rPr lang="en-US" sz="1200" b="0" i="0" u="none" strike="noStrike" kern="1200" baseline="0" dirty="0">
                <a:solidFill>
                  <a:schemeClr val="tx1"/>
                </a:solidFill>
                <a:latin typeface="Times New Roman" pitchFamily="-110" charset="0"/>
                <a:ea typeface="+mn-ea"/>
                <a:cs typeface="+mn-cs"/>
              </a:rPr>
              <a:t>formats with total length </a:t>
            </a:r>
            <a:r>
              <a:rPr lang="en-US" sz="1200" b="1" i="0" u="none" strike="noStrike" kern="1200" baseline="0" dirty="0">
                <a:solidFill>
                  <a:schemeClr val="tx1"/>
                </a:solidFill>
                <a:latin typeface="Times New Roman" pitchFamily="-110" charset="0"/>
                <a:ea typeface="+mn-ea"/>
                <a:cs typeface="+mn-cs"/>
              </a:rPr>
              <a:t>k </a:t>
            </a:r>
            <a:r>
              <a:rPr lang="en-US" sz="1200" b="0" i="0" u="none" strike="noStrike" kern="1200" baseline="0" dirty="0">
                <a:solidFill>
                  <a:schemeClr val="tx1"/>
                </a:solidFill>
                <a:latin typeface="Times New Roman" pitchFamily="-110" charset="0"/>
                <a:ea typeface="+mn-ea"/>
                <a:cs typeface="+mn-cs"/>
              </a:rPr>
              <a:t> bits and with defined lengths for the </a:t>
            </a:r>
            <a:r>
              <a:rPr lang="en-US" sz="1200" b="0" i="0" u="none" strike="noStrike" kern="1200" baseline="0" dirty="0" err="1">
                <a:solidFill>
                  <a:schemeClr val="tx1"/>
                </a:solidFill>
                <a:latin typeface="Times New Roman" pitchFamily="-110" charset="0"/>
                <a:ea typeface="+mn-ea"/>
                <a:cs typeface="+mn-cs"/>
              </a:rPr>
              <a:t>significand</a:t>
            </a:r>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and exponent. The format must be a multiple of 32 bits; thus formats are defined for</a:t>
            </a:r>
          </a:p>
          <a:p>
            <a:r>
              <a:rPr lang="en-US" sz="1200" b="1" i="0" u="none" strike="noStrike" kern="1200" baseline="0" dirty="0">
                <a:solidFill>
                  <a:schemeClr val="tx1"/>
                </a:solidFill>
                <a:latin typeface="Times New Roman" pitchFamily="-110" charset="0"/>
                <a:ea typeface="+mn-ea"/>
                <a:cs typeface="+mn-cs"/>
              </a:rPr>
              <a:t>k </a:t>
            </a:r>
            <a:r>
              <a:rPr lang="en-US" sz="1200" b="0" i="0" u="none" strike="noStrike" kern="1200" baseline="0" dirty="0">
                <a:solidFill>
                  <a:schemeClr val="tx1"/>
                </a:solidFill>
                <a:latin typeface="Times New Roman" pitchFamily="-110" charset="0"/>
                <a:ea typeface="+mn-ea"/>
                <a:cs typeface="+mn-cs"/>
              </a:rPr>
              <a:t>=  160, 192, and so on. These two families of formats are also arithmetic formats.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2521C9-180F-994B-8A62-96D4CD2B6058}" type="slidenum">
              <a:rPr lang="en-US"/>
              <a:pPr/>
              <a:t>4</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the binary number system, arbitrary numbers can be represented with just the</a:t>
            </a:r>
          </a:p>
          <a:p>
            <a:r>
              <a:rPr lang="en-US" sz="1200" kern="1200" baseline="0" dirty="0">
                <a:solidFill>
                  <a:schemeClr val="tx1"/>
                </a:solidFill>
                <a:latin typeface="Times New Roman" pitchFamily="-110" charset="0"/>
                <a:ea typeface="+mn-ea"/>
                <a:cs typeface="+mn-cs"/>
              </a:rPr>
              <a:t>digits zero and one, the minus sign (for negative numbers), and the period, or </a:t>
            </a:r>
            <a:r>
              <a:rPr lang="en-US" sz="1200" b="1" kern="1200" baseline="0" dirty="0">
                <a:solidFill>
                  <a:schemeClr val="tx1"/>
                </a:solidFill>
                <a:latin typeface="Times New Roman" pitchFamily="-110" charset="0"/>
                <a:ea typeface="+mn-ea"/>
                <a:cs typeface="+mn-cs"/>
              </a:rPr>
              <a:t>radix</a:t>
            </a:r>
          </a:p>
          <a:p>
            <a:r>
              <a:rPr lang="en-US" sz="1200" b="1" kern="1200" baseline="0" dirty="0">
                <a:solidFill>
                  <a:schemeClr val="tx1"/>
                </a:solidFill>
                <a:latin typeface="Times New Roman" pitchFamily="-110" charset="0"/>
                <a:ea typeface="+mn-ea"/>
                <a:cs typeface="+mn-cs"/>
              </a:rPr>
              <a:t>point </a:t>
            </a:r>
            <a:r>
              <a:rPr lang="en-US" sz="1200" b="0" kern="1200" baseline="0" dirty="0">
                <a:solidFill>
                  <a:schemeClr val="tx1"/>
                </a:solidFill>
                <a:latin typeface="Times New Roman" pitchFamily="-110" charset="0"/>
                <a:ea typeface="+mn-ea"/>
                <a:cs typeface="+mn-cs"/>
              </a:rPr>
              <a:t>(for numbers with a fractional component).</a:t>
            </a:r>
            <a:endParaRPr lang="en-GB" sz="1200" b="0" kern="1200" baseline="0" dirty="0">
              <a:solidFill>
                <a:schemeClr val="tx1"/>
              </a:solidFill>
              <a:latin typeface="Times New Roman" pitchFamily="-110" charset="0"/>
              <a:ea typeface="+mn-ea"/>
              <a:cs typeface="+mn-cs"/>
            </a:endParaRPr>
          </a:p>
          <a:p>
            <a:endParaRPr lang="en-GB" sz="1200" b="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For purposes of computer storage and processing, however, we do not have the benefit</a:t>
            </a:r>
          </a:p>
          <a:p>
            <a:r>
              <a:rPr lang="en-US" sz="1200" kern="1200" baseline="0" dirty="0">
                <a:solidFill>
                  <a:schemeClr val="tx1"/>
                </a:solidFill>
                <a:latin typeface="Times New Roman" pitchFamily="-110" charset="0"/>
                <a:ea typeface="+mn-ea"/>
                <a:cs typeface="+mn-cs"/>
              </a:rPr>
              <a:t>of special symbols for the minus sign and radix point. Only binary digits (0 and 1)</a:t>
            </a:r>
          </a:p>
          <a:p>
            <a:r>
              <a:rPr lang="en-US" sz="1200" kern="1200" baseline="0" dirty="0">
                <a:solidFill>
                  <a:schemeClr val="tx1"/>
                </a:solidFill>
                <a:latin typeface="Times New Roman" pitchFamily="-110" charset="0"/>
                <a:ea typeface="+mn-ea"/>
                <a:cs typeface="+mn-cs"/>
              </a:rPr>
              <a:t>may be used to represent numbers. If we are limited to nonnegative integers, the</a:t>
            </a:r>
          </a:p>
          <a:p>
            <a:r>
              <a:rPr lang="en-US" sz="1200" kern="1200" baseline="0" dirty="0">
                <a:solidFill>
                  <a:schemeClr val="tx1"/>
                </a:solidFill>
                <a:latin typeface="Times New Roman" pitchFamily="-110" charset="0"/>
                <a:ea typeface="+mn-ea"/>
                <a:cs typeface="+mn-cs"/>
              </a:rPr>
              <a:t>representation is straightforward.</a:t>
            </a:r>
            <a:endParaRPr lang="en-GB" b="0"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Times New Roman" pitchFamily="-110" charset="0"/>
                <a:ea typeface="+mn-ea"/>
                <a:cs typeface="+mn-cs"/>
              </a:rPr>
              <a:t>In addition, the standard defines </a:t>
            </a:r>
            <a:r>
              <a:rPr lang="en-US" sz="1200" b="1" kern="1200" baseline="0" dirty="0">
                <a:solidFill>
                  <a:schemeClr val="tx1"/>
                </a:solidFill>
                <a:latin typeface="Times New Roman" pitchFamily="-110" charset="0"/>
                <a:ea typeface="+mn-ea"/>
                <a:cs typeface="+mn-cs"/>
              </a:rPr>
              <a:t>extended precision formats, </a:t>
            </a:r>
            <a:r>
              <a:rPr lang="en-US" sz="1200" b="0" kern="1200" baseline="0" dirty="0">
                <a:solidFill>
                  <a:schemeClr val="tx1"/>
                </a:solidFill>
                <a:latin typeface="Times New Roman" pitchFamily="-110" charset="0"/>
                <a:ea typeface="+mn-ea"/>
                <a:cs typeface="+mn-cs"/>
              </a:rPr>
              <a:t>which</a:t>
            </a:r>
          </a:p>
          <a:p>
            <a:r>
              <a:rPr lang="en-US" sz="1200" kern="1200" baseline="0" dirty="0">
                <a:solidFill>
                  <a:schemeClr val="tx1"/>
                </a:solidFill>
                <a:latin typeface="Times New Roman" pitchFamily="-110" charset="0"/>
                <a:ea typeface="+mn-ea"/>
                <a:cs typeface="+mn-cs"/>
              </a:rPr>
              <a:t>extend a supported basic format by providing additional bits in the exponent</a:t>
            </a:r>
          </a:p>
          <a:p>
            <a:r>
              <a:rPr lang="en-US" sz="1200" kern="1200" baseline="0" dirty="0">
                <a:solidFill>
                  <a:schemeClr val="tx1"/>
                </a:solidFill>
                <a:latin typeface="Times New Roman" pitchFamily="-110" charset="0"/>
                <a:ea typeface="+mn-ea"/>
                <a:cs typeface="+mn-cs"/>
              </a:rPr>
              <a:t>(extended range) and in the significand (extended precision). The exact format</a:t>
            </a:r>
          </a:p>
          <a:p>
            <a:r>
              <a:rPr lang="en-US" sz="1200" kern="1200" baseline="0" dirty="0">
                <a:solidFill>
                  <a:schemeClr val="tx1"/>
                </a:solidFill>
                <a:latin typeface="Times New Roman" pitchFamily="-110" charset="0"/>
                <a:ea typeface="+mn-ea"/>
                <a:cs typeface="+mn-cs"/>
              </a:rPr>
              <a:t>is implementation dependent, but the standard places certain constraints on the</a:t>
            </a:r>
          </a:p>
          <a:p>
            <a:r>
              <a:rPr lang="en-US" sz="1200" kern="1200" baseline="0" dirty="0">
                <a:solidFill>
                  <a:schemeClr val="tx1"/>
                </a:solidFill>
                <a:latin typeface="Times New Roman" pitchFamily="-110" charset="0"/>
                <a:ea typeface="+mn-ea"/>
                <a:cs typeface="+mn-cs"/>
              </a:rPr>
              <a:t>length of the exponent and significand. These formats are arithmetic format types</a:t>
            </a:r>
          </a:p>
          <a:p>
            <a:r>
              <a:rPr lang="en-US" sz="1200" kern="1200" baseline="0" dirty="0">
                <a:solidFill>
                  <a:schemeClr val="tx1"/>
                </a:solidFill>
                <a:latin typeface="Times New Roman" pitchFamily="-110" charset="0"/>
                <a:ea typeface="+mn-ea"/>
                <a:cs typeface="+mn-cs"/>
              </a:rPr>
              <a:t>but not interchange format types. The extended formats are to be used for intermediate</a:t>
            </a:r>
          </a:p>
          <a:p>
            <a:r>
              <a:rPr lang="en-US" sz="1200" kern="1200" baseline="0" dirty="0">
                <a:solidFill>
                  <a:schemeClr val="tx1"/>
                </a:solidFill>
                <a:latin typeface="Times New Roman" pitchFamily="-110" charset="0"/>
                <a:ea typeface="+mn-ea"/>
                <a:cs typeface="+mn-cs"/>
              </a:rPr>
              <a:t>calculations. With their greater precision, the extended formats lessen the</a:t>
            </a:r>
          </a:p>
          <a:p>
            <a:r>
              <a:rPr lang="en-US" sz="1200" kern="1200" baseline="0" dirty="0">
                <a:solidFill>
                  <a:schemeClr val="tx1"/>
                </a:solidFill>
                <a:latin typeface="Times New Roman" pitchFamily="-110" charset="0"/>
                <a:ea typeface="+mn-ea"/>
                <a:cs typeface="+mn-cs"/>
              </a:rPr>
              <a:t>chance of a final result that has been contaminated by excessive round-off error;</a:t>
            </a:r>
          </a:p>
          <a:p>
            <a:r>
              <a:rPr lang="en-US" sz="1200" kern="1200" baseline="0" dirty="0">
                <a:solidFill>
                  <a:schemeClr val="tx1"/>
                </a:solidFill>
                <a:latin typeface="Times New Roman" pitchFamily="-110" charset="0"/>
                <a:ea typeface="+mn-ea"/>
                <a:cs typeface="+mn-cs"/>
              </a:rPr>
              <a:t>with their greater range, they also lessen the chance of an intermediate overflow</a:t>
            </a:r>
          </a:p>
          <a:p>
            <a:r>
              <a:rPr lang="en-US" sz="1200" kern="1200" baseline="0" dirty="0">
                <a:solidFill>
                  <a:schemeClr val="tx1"/>
                </a:solidFill>
                <a:latin typeface="Times New Roman" pitchFamily="-110" charset="0"/>
                <a:ea typeface="+mn-ea"/>
                <a:cs typeface="+mn-cs"/>
              </a:rPr>
              <a:t>aborting a computation whose final result would have been representable in a basic</a:t>
            </a:r>
          </a:p>
          <a:p>
            <a:r>
              <a:rPr lang="en-US" sz="1200" kern="1200" baseline="0" dirty="0">
                <a:solidFill>
                  <a:schemeClr val="tx1"/>
                </a:solidFill>
                <a:latin typeface="Times New Roman" pitchFamily="-110" charset="0"/>
                <a:ea typeface="+mn-ea"/>
                <a:cs typeface="+mn-cs"/>
              </a:rPr>
              <a:t>format. An additional motivation for the extended format is that it affords some</a:t>
            </a:r>
          </a:p>
          <a:p>
            <a:r>
              <a:rPr lang="en-US" sz="1200" kern="1200" baseline="0" dirty="0">
                <a:solidFill>
                  <a:schemeClr val="tx1"/>
                </a:solidFill>
                <a:latin typeface="Times New Roman" pitchFamily="-110" charset="0"/>
                <a:ea typeface="+mn-ea"/>
                <a:cs typeface="+mn-cs"/>
              </a:rPr>
              <a:t>of the benefits of a larger basic format without incurring the time penalty usually</a:t>
            </a:r>
          </a:p>
          <a:p>
            <a:r>
              <a:rPr lang="en-US" sz="1200" kern="1200" baseline="0" dirty="0">
                <a:solidFill>
                  <a:schemeClr val="tx1"/>
                </a:solidFill>
                <a:latin typeface="Times New Roman" pitchFamily="-110" charset="0"/>
                <a:ea typeface="+mn-ea"/>
                <a:cs typeface="+mn-cs"/>
              </a:rPr>
              <a:t>associated with higher precision.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Finally, IEEE 754-2008 defines an </a:t>
            </a:r>
            <a:r>
              <a:rPr lang="en-US" sz="1200" b="1" kern="1200" baseline="0" dirty="0">
                <a:solidFill>
                  <a:schemeClr val="tx1"/>
                </a:solidFill>
                <a:latin typeface="Times New Roman" pitchFamily="-110" charset="0"/>
                <a:ea typeface="+mn-ea"/>
                <a:cs typeface="+mn-cs"/>
              </a:rPr>
              <a:t>extendable precision format </a:t>
            </a:r>
            <a:r>
              <a:rPr lang="en-US" sz="1200" b="0" kern="1200" baseline="0" dirty="0">
                <a:solidFill>
                  <a:schemeClr val="tx1"/>
                </a:solidFill>
                <a:latin typeface="Times New Roman" pitchFamily="-110" charset="0"/>
                <a:ea typeface="+mn-ea"/>
                <a:cs typeface="+mn-cs"/>
              </a:rPr>
              <a:t>as a format</a:t>
            </a:r>
          </a:p>
          <a:p>
            <a:r>
              <a:rPr lang="en-US" sz="1200" kern="1200" baseline="0" dirty="0">
                <a:solidFill>
                  <a:schemeClr val="tx1"/>
                </a:solidFill>
                <a:latin typeface="Times New Roman" pitchFamily="-110" charset="0"/>
                <a:ea typeface="+mn-ea"/>
                <a:cs typeface="+mn-cs"/>
              </a:rPr>
              <a:t>with a precision and range that are defined under user control. Again, these formats</a:t>
            </a:r>
          </a:p>
          <a:p>
            <a:r>
              <a:rPr lang="en-US" sz="1200" kern="1200" baseline="0" dirty="0">
                <a:solidFill>
                  <a:schemeClr val="tx1"/>
                </a:solidFill>
                <a:latin typeface="Times New Roman" pitchFamily="-110" charset="0"/>
                <a:ea typeface="+mn-ea"/>
                <a:cs typeface="+mn-cs"/>
              </a:rPr>
              <a:t>may be used for intermediate calculations, but the standard places no constraint or</a:t>
            </a:r>
          </a:p>
          <a:p>
            <a:r>
              <a:rPr lang="en-US" sz="1200" kern="1200" baseline="0" dirty="0">
                <a:solidFill>
                  <a:schemeClr val="tx1"/>
                </a:solidFill>
                <a:latin typeface="Times New Roman" pitchFamily="-110" charset="0"/>
                <a:ea typeface="+mn-ea"/>
                <a:cs typeface="+mn-cs"/>
              </a:rPr>
              <a:t>format or length.</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Table 11.4 shows the relationship between defined formats and format types.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Times New Roman" pitchFamily="-110" charset="0"/>
                <a:ea typeface="+mn-ea"/>
                <a:cs typeface="+mn-cs"/>
              </a:rPr>
              <a:t>Not all bit patterns in the IEEE formats are interpreted in the usual way;</a:t>
            </a:r>
          </a:p>
          <a:p>
            <a:r>
              <a:rPr lang="en-US" sz="1200" kern="1200" baseline="0" dirty="0">
                <a:solidFill>
                  <a:schemeClr val="tx1"/>
                </a:solidFill>
                <a:latin typeface="Times New Roman" pitchFamily="-110" charset="0"/>
                <a:ea typeface="+mn-ea"/>
                <a:cs typeface="+mn-cs"/>
              </a:rPr>
              <a:t>instead, some bit patterns are used to represent special values. Table 11.5 indicates</a:t>
            </a:r>
          </a:p>
          <a:p>
            <a:r>
              <a:rPr lang="en-US" sz="1200" kern="1200" baseline="0" dirty="0">
                <a:solidFill>
                  <a:schemeClr val="tx1"/>
                </a:solidFill>
                <a:latin typeface="Times New Roman" pitchFamily="-110" charset="0"/>
                <a:ea typeface="+mn-ea"/>
                <a:cs typeface="+mn-cs"/>
              </a:rPr>
              <a:t>the values assigned to various bit patterns. The exponent values of all zeros (0 bits)</a:t>
            </a:r>
          </a:p>
          <a:p>
            <a:r>
              <a:rPr lang="en-US" sz="1200" kern="1200" baseline="0" dirty="0">
                <a:solidFill>
                  <a:schemeClr val="tx1"/>
                </a:solidFill>
                <a:latin typeface="Times New Roman" pitchFamily="-110" charset="0"/>
                <a:ea typeface="+mn-ea"/>
                <a:cs typeface="+mn-cs"/>
              </a:rPr>
              <a:t>and all ones (1 bits) define special values.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following classes of numbers are represented: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For exponent values in the range of 1 through 254 for 32-bit format, 1 through</a:t>
            </a:r>
          </a:p>
          <a:p>
            <a:r>
              <a:rPr lang="en-US" sz="1200" kern="1200" baseline="0" dirty="0">
                <a:solidFill>
                  <a:schemeClr val="tx1"/>
                </a:solidFill>
                <a:latin typeface="Times New Roman" pitchFamily="-110" charset="0"/>
                <a:ea typeface="+mn-ea"/>
                <a:cs typeface="+mn-cs"/>
              </a:rPr>
              <a:t>2046 for 64-bit format, and 1 through 16382, normal nonzero floating-point</a:t>
            </a:r>
          </a:p>
          <a:p>
            <a:r>
              <a:rPr lang="en-US" sz="1200" kern="1200" baseline="0" dirty="0">
                <a:solidFill>
                  <a:schemeClr val="tx1"/>
                </a:solidFill>
                <a:latin typeface="Times New Roman" pitchFamily="-110" charset="0"/>
                <a:ea typeface="+mn-ea"/>
                <a:cs typeface="+mn-cs"/>
              </a:rPr>
              <a:t>numbers are represented. The exponent is biased, so that the range of exponents</a:t>
            </a:r>
          </a:p>
          <a:p>
            <a:r>
              <a:rPr lang="en-US" sz="1200" kern="1200" baseline="0" dirty="0">
                <a:solidFill>
                  <a:schemeClr val="tx1"/>
                </a:solidFill>
                <a:latin typeface="Times New Roman" pitchFamily="-110" charset="0"/>
                <a:ea typeface="+mn-ea"/>
                <a:cs typeface="+mn-cs"/>
              </a:rPr>
              <a:t>is -126 through +127 for 32-bit format, and so on. A normal number</a:t>
            </a:r>
          </a:p>
          <a:p>
            <a:r>
              <a:rPr lang="en-US" sz="1200" kern="1200" baseline="0" dirty="0">
                <a:solidFill>
                  <a:schemeClr val="tx1"/>
                </a:solidFill>
                <a:latin typeface="Times New Roman" pitchFamily="-110" charset="0"/>
                <a:ea typeface="+mn-ea"/>
                <a:cs typeface="+mn-cs"/>
              </a:rPr>
              <a:t>requires a 1 bit to the left of the binary point; this bit is implied, giving an</a:t>
            </a:r>
          </a:p>
          <a:p>
            <a:r>
              <a:rPr lang="en-US" sz="1200" kern="1200" baseline="0" dirty="0">
                <a:solidFill>
                  <a:schemeClr val="tx1"/>
                </a:solidFill>
                <a:latin typeface="Times New Roman" pitchFamily="-110" charset="0"/>
                <a:ea typeface="+mn-ea"/>
                <a:cs typeface="+mn-cs"/>
              </a:rPr>
              <a:t>effective 24-bit, 53-bit, or 113-bit significand. Because one of the bits is implied,</a:t>
            </a:r>
          </a:p>
          <a:p>
            <a:r>
              <a:rPr lang="en-US" sz="1200" kern="1200" baseline="0" dirty="0">
                <a:solidFill>
                  <a:schemeClr val="tx1"/>
                </a:solidFill>
                <a:latin typeface="Times New Roman" pitchFamily="-110" charset="0"/>
                <a:ea typeface="+mn-ea"/>
                <a:cs typeface="+mn-cs"/>
              </a:rPr>
              <a:t>the corresponding field in the binary format is referred to as the </a:t>
            </a:r>
            <a:r>
              <a:rPr lang="en-US" sz="1200" b="1" kern="1200" baseline="0" dirty="0">
                <a:solidFill>
                  <a:schemeClr val="tx1"/>
                </a:solidFill>
                <a:latin typeface="Times New Roman" pitchFamily="-110" charset="0"/>
                <a:ea typeface="+mn-ea"/>
                <a:cs typeface="+mn-cs"/>
              </a:rPr>
              <a:t>trailing</a:t>
            </a:r>
          </a:p>
          <a:p>
            <a:r>
              <a:rPr lang="en-US" sz="1200" b="1" kern="1200" baseline="0" dirty="0">
                <a:solidFill>
                  <a:schemeClr val="tx1"/>
                </a:solidFill>
                <a:latin typeface="Times New Roman" pitchFamily="-110" charset="0"/>
                <a:ea typeface="+mn-ea"/>
                <a:cs typeface="+mn-cs"/>
              </a:rPr>
              <a:t>significand field.</a:t>
            </a:r>
          </a:p>
          <a:p>
            <a:endParaRPr lang="en-US" sz="1200" b="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zero together with a fraction of zero represents positive or</a:t>
            </a:r>
          </a:p>
          <a:p>
            <a:r>
              <a:rPr lang="en-US" sz="1200" kern="1200" baseline="0" dirty="0">
                <a:solidFill>
                  <a:schemeClr val="tx1"/>
                </a:solidFill>
                <a:latin typeface="Times New Roman" pitchFamily="-110" charset="0"/>
                <a:ea typeface="+mn-ea"/>
                <a:cs typeface="+mn-cs"/>
              </a:rPr>
              <a:t>negative zero, depending on the sign bit. As was mentioned, it is useful to have</a:t>
            </a:r>
          </a:p>
          <a:p>
            <a:r>
              <a:rPr lang="en-US" sz="1200" kern="1200" baseline="0" dirty="0">
                <a:solidFill>
                  <a:schemeClr val="tx1"/>
                </a:solidFill>
                <a:latin typeface="Times New Roman" pitchFamily="-110" charset="0"/>
                <a:ea typeface="+mn-ea"/>
                <a:cs typeface="+mn-cs"/>
              </a:rPr>
              <a:t>an exact value of 0 represented.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all ones together with a fraction of zero represents positive</a:t>
            </a:r>
          </a:p>
          <a:p>
            <a:r>
              <a:rPr lang="en-US" sz="1200" kern="1200" baseline="0" dirty="0">
                <a:solidFill>
                  <a:schemeClr val="tx1"/>
                </a:solidFill>
                <a:latin typeface="Times New Roman" pitchFamily="-110" charset="0"/>
                <a:ea typeface="+mn-ea"/>
                <a:cs typeface="+mn-cs"/>
              </a:rPr>
              <a:t>or negative infinity, depending on the sign bit. It is also useful to have a representation</a:t>
            </a:r>
          </a:p>
          <a:p>
            <a:r>
              <a:rPr lang="en-US" sz="1200" kern="1200" baseline="0" dirty="0">
                <a:solidFill>
                  <a:schemeClr val="tx1"/>
                </a:solidFill>
                <a:latin typeface="Times New Roman" pitchFamily="-110" charset="0"/>
                <a:ea typeface="+mn-ea"/>
                <a:cs typeface="+mn-cs"/>
              </a:rPr>
              <a:t>of infinity. This leaves it up to the user to decide whether to treat</a:t>
            </a:r>
          </a:p>
          <a:p>
            <a:r>
              <a:rPr lang="en-US" sz="1200" kern="1200" baseline="0" dirty="0">
                <a:solidFill>
                  <a:schemeClr val="tx1"/>
                </a:solidFill>
                <a:latin typeface="Times New Roman" pitchFamily="-110" charset="0"/>
                <a:ea typeface="+mn-ea"/>
                <a:cs typeface="+mn-cs"/>
              </a:rPr>
              <a:t>overflow as an error condition or to carry the value  and proceed with whatever</a:t>
            </a:r>
          </a:p>
          <a:p>
            <a:r>
              <a:rPr lang="en-US" sz="1200" kern="1200" baseline="0" dirty="0">
                <a:solidFill>
                  <a:schemeClr val="tx1"/>
                </a:solidFill>
                <a:latin typeface="Times New Roman" pitchFamily="-110" charset="0"/>
                <a:ea typeface="+mn-ea"/>
                <a:cs typeface="+mn-cs"/>
              </a:rPr>
              <a:t>program is being executed.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zero together with a nonzero fraction represents a subnormal</a:t>
            </a:r>
          </a:p>
          <a:p>
            <a:r>
              <a:rPr lang="en-US" sz="1200" kern="1200" baseline="0" dirty="0">
                <a:solidFill>
                  <a:schemeClr val="tx1"/>
                </a:solidFill>
                <a:latin typeface="Times New Roman" pitchFamily="-110" charset="0"/>
                <a:ea typeface="+mn-ea"/>
                <a:cs typeface="+mn-cs"/>
              </a:rPr>
              <a:t>number. In this case, the bit to the left of the binary point is zero and the true</a:t>
            </a:r>
          </a:p>
          <a:p>
            <a:r>
              <a:rPr lang="en-US" sz="1200" kern="1200" baseline="0" dirty="0">
                <a:solidFill>
                  <a:schemeClr val="tx1"/>
                </a:solidFill>
                <a:latin typeface="Times New Roman" pitchFamily="-110" charset="0"/>
                <a:ea typeface="+mn-ea"/>
                <a:cs typeface="+mn-cs"/>
              </a:rPr>
              <a:t>exponent is -126 or -1022. The number is positive or negative depending on</a:t>
            </a:r>
          </a:p>
          <a:p>
            <a:r>
              <a:rPr lang="en-US" sz="1200" kern="1200" baseline="0" dirty="0">
                <a:solidFill>
                  <a:schemeClr val="tx1"/>
                </a:solidFill>
                <a:latin typeface="Times New Roman" pitchFamily="-110" charset="0"/>
                <a:ea typeface="+mn-ea"/>
                <a:cs typeface="+mn-cs"/>
              </a:rPr>
              <a:t>the sign bit.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An exponent of all ones together with a nonzero fraction is given the value</a:t>
            </a:r>
          </a:p>
          <a:p>
            <a:r>
              <a:rPr lang="en-US" sz="1200" kern="1200" baseline="0" dirty="0">
                <a:solidFill>
                  <a:schemeClr val="tx1"/>
                </a:solidFill>
                <a:latin typeface="Times New Roman" pitchFamily="-110" charset="0"/>
                <a:ea typeface="+mn-ea"/>
                <a:cs typeface="+mn-cs"/>
              </a:rPr>
              <a:t>NaN, which means </a:t>
            </a:r>
            <a:r>
              <a:rPr lang="en-US" sz="1200" i="1" kern="1200" baseline="0" dirty="0">
                <a:solidFill>
                  <a:schemeClr val="tx1"/>
                </a:solidFill>
                <a:latin typeface="Times New Roman" pitchFamily="-110" charset="0"/>
                <a:ea typeface="+mn-ea"/>
                <a:cs typeface="+mn-cs"/>
              </a:rPr>
              <a:t>Not a Number, and is used to signal various exception</a:t>
            </a:r>
          </a:p>
          <a:p>
            <a:r>
              <a:rPr lang="en-US" sz="1200" kern="1200" baseline="0" dirty="0">
                <a:solidFill>
                  <a:schemeClr val="tx1"/>
                </a:solidFill>
                <a:latin typeface="Times New Roman" pitchFamily="-110" charset="0"/>
                <a:ea typeface="+mn-ea"/>
                <a:cs typeface="+mn-cs"/>
              </a:rPr>
              <a:t>conditions.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significance of subnormal numbers and NaNs is discussed in Section 11.5.</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11.5</a:t>
            </a:r>
            <a:r>
              <a:rPr lang="en-US" baseline="0" dirty="0"/>
              <a:t> continued.</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11.5 continued.</a:t>
            </a:r>
          </a:p>
        </p:txBody>
      </p:sp>
      <p:sp>
        <p:nvSpPr>
          <p:cNvPr id="4" name="Slide Number Placeholder 3"/>
          <p:cNvSpPr>
            <a:spLocks noGrp="1"/>
          </p:cNvSpPr>
          <p:nvPr>
            <p:ph type="sldNum" sz="quarter" idx="10"/>
          </p:nvPr>
        </p:nvSpPr>
        <p:spPr/>
        <p:txBody>
          <a:bodyPr/>
          <a:lstStyle/>
          <a:p>
            <a:fld id="{C8AE27EA-A634-9140-BAF9-5BB17D98E520}"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BEEFD-6EA7-0048-B452-AD6525C21B64}" type="slidenum">
              <a:rPr lang="en-US"/>
              <a:pPr/>
              <a:t>45</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11.6 summarizes the basic operations for floating-point arithmetic. For addition</a:t>
            </a:r>
          </a:p>
          <a:p>
            <a:r>
              <a:rPr lang="en-US" sz="1200" kern="1200" baseline="0" dirty="0">
                <a:solidFill>
                  <a:schemeClr val="tx1"/>
                </a:solidFill>
                <a:latin typeface="Times New Roman" pitchFamily="-110" charset="0"/>
                <a:ea typeface="+mn-ea"/>
                <a:cs typeface="+mn-cs"/>
              </a:rPr>
              <a:t>and subtraction, it is necessary to ensure that both operands have the same</a:t>
            </a:r>
          </a:p>
          <a:p>
            <a:r>
              <a:rPr lang="en-US" sz="1200" kern="1200" baseline="0" dirty="0">
                <a:solidFill>
                  <a:schemeClr val="tx1"/>
                </a:solidFill>
                <a:latin typeface="Times New Roman" pitchFamily="-110" charset="0"/>
                <a:ea typeface="+mn-ea"/>
                <a:cs typeface="+mn-cs"/>
              </a:rPr>
              <a:t>exponent value. This may require shifting the radix point on one of the operands to</a:t>
            </a:r>
          </a:p>
          <a:p>
            <a:r>
              <a:rPr lang="en-US" sz="1200" kern="1200" baseline="0" dirty="0">
                <a:solidFill>
                  <a:schemeClr val="tx1"/>
                </a:solidFill>
                <a:latin typeface="Times New Roman" pitchFamily="-110" charset="0"/>
                <a:ea typeface="+mn-ea"/>
                <a:cs typeface="+mn-cs"/>
              </a:rPr>
              <a:t>achieve alignment. Multiplication and division are more straightforward.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floating-point operation may produce one of these conditions: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Exponent overflow: </a:t>
            </a:r>
            <a:r>
              <a:rPr lang="en-US" sz="1200" b="0" kern="1200" baseline="0" dirty="0">
                <a:solidFill>
                  <a:schemeClr val="tx1"/>
                </a:solidFill>
                <a:latin typeface="Times New Roman" pitchFamily="-110" charset="0"/>
                <a:ea typeface="+mn-ea"/>
                <a:cs typeface="+mn-cs"/>
              </a:rPr>
              <a:t>A positive exponent exceeds the maximum possible exponent</a:t>
            </a:r>
          </a:p>
          <a:p>
            <a:r>
              <a:rPr lang="en-US" sz="1200" kern="1200" baseline="0" dirty="0">
                <a:solidFill>
                  <a:schemeClr val="tx1"/>
                </a:solidFill>
                <a:latin typeface="Times New Roman" pitchFamily="-110" charset="0"/>
                <a:ea typeface="+mn-ea"/>
                <a:cs typeface="+mn-cs"/>
              </a:rPr>
              <a:t>value. In some systems, this may be designated as +</a:t>
            </a:r>
            <a:r>
              <a:rPr lang="en-US" sz="1200" kern="1200" baseline="30000" dirty="0">
                <a:solidFill>
                  <a:schemeClr val="tx1"/>
                </a:solidFill>
                <a:latin typeface="Times New Roman" pitchFamily="-110" charset="0"/>
                <a:ea typeface="+mn-ea"/>
                <a:cs typeface="+mn-cs"/>
              </a:rPr>
              <a:t> ∞ </a:t>
            </a:r>
            <a:r>
              <a:rPr lang="en-US" sz="1200" kern="1200" baseline="0" dirty="0">
                <a:solidFill>
                  <a:schemeClr val="tx1"/>
                </a:solidFill>
                <a:latin typeface="Times New Roman" pitchFamily="-110" charset="0"/>
                <a:ea typeface="+mn-ea"/>
                <a:cs typeface="+mn-cs"/>
              </a:rPr>
              <a:t>or -</a:t>
            </a:r>
            <a:r>
              <a:rPr lang="en-US" sz="1200" kern="1200" baseline="30000" dirty="0">
                <a:solidFill>
                  <a:schemeClr val="tx1"/>
                </a:solidFill>
                <a:latin typeface="Times New Roman" pitchFamily="-110" charset="0"/>
                <a:ea typeface="+mn-ea"/>
                <a:cs typeface="+mn-cs"/>
              </a:rPr>
              <a:t> ∞</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Exponent underflow: </a:t>
            </a:r>
            <a:r>
              <a:rPr lang="en-US" sz="1200" b="0" kern="1200" baseline="0" dirty="0">
                <a:solidFill>
                  <a:schemeClr val="tx1"/>
                </a:solidFill>
                <a:latin typeface="Times New Roman" pitchFamily="-110" charset="0"/>
                <a:ea typeface="+mn-ea"/>
                <a:cs typeface="+mn-cs"/>
              </a:rPr>
              <a:t>A negative exponent is less than the minimum possible</a:t>
            </a:r>
          </a:p>
          <a:p>
            <a:r>
              <a:rPr lang="en-US" sz="1200" kern="1200" baseline="0" dirty="0">
                <a:solidFill>
                  <a:schemeClr val="tx1"/>
                </a:solidFill>
                <a:latin typeface="Times New Roman" pitchFamily="-110" charset="0"/>
                <a:ea typeface="+mn-ea"/>
                <a:cs typeface="+mn-cs"/>
              </a:rPr>
              <a:t>exponent value (e.g., -200 is less than -127). This means that the number is</a:t>
            </a:r>
          </a:p>
          <a:p>
            <a:r>
              <a:rPr lang="en-US" sz="1200" kern="1200" baseline="0" dirty="0">
                <a:solidFill>
                  <a:schemeClr val="tx1"/>
                </a:solidFill>
                <a:latin typeface="Times New Roman" pitchFamily="-110" charset="0"/>
                <a:ea typeface="+mn-ea"/>
                <a:cs typeface="+mn-cs"/>
              </a:rPr>
              <a:t>too small to be represented, and it may be reported as 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Significand underflow: </a:t>
            </a:r>
            <a:r>
              <a:rPr lang="en-US" sz="1200" b="0" kern="1200" baseline="0" dirty="0">
                <a:solidFill>
                  <a:schemeClr val="tx1"/>
                </a:solidFill>
                <a:latin typeface="Times New Roman" pitchFamily="-110" charset="0"/>
                <a:ea typeface="+mn-ea"/>
                <a:cs typeface="+mn-cs"/>
              </a:rPr>
              <a:t>In the process of aligning significands, digits may flow</a:t>
            </a:r>
          </a:p>
          <a:p>
            <a:r>
              <a:rPr lang="en-US" sz="1200" kern="1200" baseline="0" dirty="0">
                <a:solidFill>
                  <a:schemeClr val="tx1"/>
                </a:solidFill>
                <a:latin typeface="Times New Roman" pitchFamily="-110" charset="0"/>
                <a:ea typeface="+mn-ea"/>
                <a:cs typeface="+mn-cs"/>
              </a:rPr>
              <a:t>off the right end of the significand. As we shall discuss, some form of rounding</a:t>
            </a:r>
          </a:p>
          <a:p>
            <a:r>
              <a:rPr lang="en-US" sz="1200" kern="1200" baseline="0" dirty="0">
                <a:solidFill>
                  <a:schemeClr val="tx1"/>
                </a:solidFill>
                <a:latin typeface="Times New Roman" pitchFamily="-110" charset="0"/>
                <a:ea typeface="+mn-ea"/>
                <a:cs typeface="+mn-cs"/>
              </a:rPr>
              <a:t>is required.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Significand overflow: </a:t>
            </a:r>
            <a:r>
              <a:rPr lang="en-US" sz="1200" b="0" kern="1200" baseline="0" dirty="0">
                <a:solidFill>
                  <a:schemeClr val="tx1"/>
                </a:solidFill>
                <a:latin typeface="Times New Roman" pitchFamily="-110" charset="0"/>
                <a:ea typeface="+mn-ea"/>
                <a:cs typeface="+mn-cs"/>
              </a:rPr>
              <a:t>The addition of two significands of the same sign may</a:t>
            </a:r>
          </a:p>
          <a:p>
            <a:r>
              <a:rPr lang="en-US" sz="1200" b="0" kern="1200" baseline="0" dirty="0">
                <a:solidFill>
                  <a:schemeClr val="tx1"/>
                </a:solidFill>
                <a:latin typeface="Times New Roman" pitchFamily="-110" charset="0"/>
                <a:ea typeface="+mn-ea"/>
                <a:cs typeface="+mn-cs"/>
              </a:rPr>
              <a:t>result in a carry out of the most significant bit. This can be fixed by realignment,</a:t>
            </a:r>
          </a:p>
          <a:p>
            <a:r>
              <a:rPr lang="en-US" sz="1200" kern="1200" baseline="0" dirty="0">
                <a:solidFill>
                  <a:schemeClr val="tx1"/>
                </a:solidFill>
                <a:latin typeface="Times New Roman" pitchFamily="-110" charset="0"/>
                <a:ea typeface="+mn-ea"/>
                <a:cs typeface="+mn-cs"/>
              </a:rPr>
              <a:t>as we shall explain.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kern="1200" baseline="0" dirty="0">
                <a:solidFill>
                  <a:schemeClr val="tx1"/>
                </a:solidFill>
                <a:latin typeface="Times New Roman" pitchFamily="-110" charset="0"/>
                <a:ea typeface="+mn-ea"/>
                <a:cs typeface="+mn-cs"/>
              </a:rPr>
              <a:t>In floating-point arithmetic, addition and subtraction are more complex than multiplication</a:t>
            </a:r>
          </a:p>
          <a:p>
            <a:r>
              <a:rPr lang="en-US" sz="1200" kern="1200" baseline="0" dirty="0">
                <a:solidFill>
                  <a:schemeClr val="tx1"/>
                </a:solidFill>
                <a:latin typeface="Times New Roman" pitchFamily="-110" charset="0"/>
                <a:ea typeface="+mn-ea"/>
                <a:cs typeface="+mn-cs"/>
              </a:rPr>
              <a:t>and division. This is because of the need for alignment. There are four</a:t>
            </a:r>
          </a:p>
          <a:p>
            <a:r>
              <a:rPr lang="en-US" sz="1200" kern="1200" baseline="0" dirty="0">
                <a:solidFill>
                  <a:schemeClr val="tx1"/>
                </a:solidFill>
                <a:latin typeface="Times New Roman" pitchFamily="-110" charset="0"/>
                <a:ea typeface="+mn-ea"/>
                <a:cs typeface="+mn-cs"/>
              </a:rPr>
              <a:t>basic phases of the algorithm for addition and subtraction:</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Check for zeros.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Align the significands.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Add or subtract the significands.</a:t>
            </a:r>
          </a:p>
          <a:p>
            <a:endParaRPr lang="en-US" sz="1200" b="1"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4. Normalize the result.</a:t>
            </a:r>
          </a:p>
          <a:p>
            <a:endParaRPr lang="en-US" sz="1200" b="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typical flowchart is shown in Figure 11.22. A step-by-step narrative highlights</a:t>
            </a:r>
          </a:p>
          <a:p>
            <a:r>
              <a:rPr lang="en-US" sz="1200" kern="1200" baseline="0" dirty="0">
                <a:solidFill>
                  <a:schemeClr val="tx1"/>
                </a:solidFill>
                <a:latin typeface="Times New Roman" pitchFamily="-110" charset="0"/>
                <a:ea typeface="+mn-ea"/>
                <a:cs typeface="+mn-cs"/>
              </a:rPr>
              <a:t>the main functions required for floating-point addition and subtraction. We</a:t>
            </a:r>
          </a:p>
          <a:p>
            <a:r>
              <a:rPr lang="en-US" sz="1200" kern="1200" baseline="0" dirty="0">
                <a:solidFill>
                  <a:schemeClr val="tx1"/>
                </a:solidFill>
                <a:latin typeface="Times New Roman" pitchFamily="-110" charset="0"/>
                <a:ea typeface="+mn-ea"/>
                <a:cs typeface="+mn-cs"/>
              </a:rPr>
              <a:t>assume a format similar to those of Figure 11.21. For the addition or subtraction</a:t>
            </a:r>
          </a:p>
          <a:p>
            <a:r>
              <a:rPr lang="en-US" sz="1200" kern="1200" baseline="0" dirty="0">
                <a:solidFill>
                  <a:schemeClr val="tx1"/>
                </a:solidFill>
                <a:latin typeface="Times New Roman" pitchFamily="-110" charset="0"/>
                <a:ea typeface="+mn-ea"/>
                <a:cs typeface="+mn-cs"/>
              </a:rPr>
              <a:t>operation, the two operands must be transferred to registers that will be used by the</a:t>
            </a:r>
          </a:p>
          <a:p>
            <a:r>
              <a:rPr lang="en-US" sz="1200" kern="1200" baseline="0" dirty="0">
                <a:solidFill>
                  <a:schemeClr val="tx1"/>
                </a:solidFill>
                <a:latin typeface="Times New Roman" pitchFamily="-110" charset="0"/>
                <a:ea typeface="+mn-ea"/>
                <a:cs typeface="+mn-cs"/>
              </a:rPr>
              <a:t>ALU. If the floating-point format includes an implicit significand bit, that bit must</a:t>
            </a:r>
          </a:p>
          <a:p>
            <a:r>
              <a:rPr lang="en-US" sz="1200" kern="1200" baseline="0" dirty="0">
                <a:solidFill>
                  <a:schemeClr val="tx1"/>
                </a:solidFill>
                <a:latin typeface="Times New Roman" pitchFamily="-110" charset="0"/>
                <a:ea typeface="+mn-ea"/>
                <a:cs typeface="+mn-cs"/>
              </a:rPr>
              <a:t>be made explicit for the operation.</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1: Zero check. </a:t>
            </a:r>
            <a:r>
              <a:rPr lang="en-US" sz="1200" b="0" kern="1200" baseline="0" dirty="0">
                <a:solidFill>
                  <a:schemeClr val="tx1"/>
                </a:solidFill>
                <a:latin typeface="Times New Roman" pitchFamily="-110" charset="0"/>
                <a:ea typeface="+mn-ea"/>
                <a:cs typeface="+mn-cs"/>
              </a:rPr>
              <a:t>Because addition and subtraction are identical except</a:t>
            </a:r>
          </a:p>
          <a:p>
            <a:r>
              <a:rPr lang="en-US" sz="1200" kern="1200" baseline="0" dirty="0">
                <a:solidFill>
                  <a:schemeClr val="tx1"/>
                </a:solidFill>
                <a:latin typeface="Times New Roman" pitchFamily="-110" charset="0"/>
                <a:ea typeface="+mn-ea"/>
                <a:cs typeface="+mn-cs"/>
              </a:rPr>
              <a:t>for a sign change, the process begins by changing the sign of the subtrahend if</a:t>
            </a:r>
          </a:p>
          <a:p>
            <a:r>
              <a:rPr lang="en-US" sz="1200" kern="1200" baseline="0" dirty="0">
                <a:solidFill>
                  <a:schemeClr val="tx1"/>
                </a:solidFill>
                <a:latin typeface="Times New Roman" pitchFamily="-110" charset="0"/>
                <a:ea typeface="+mn-ea"/>
                <a:cs typeface="+mn-cs"/>
              </a:rPr>
              <a:t>it is a subtract operation. Next, if either operand is 0, the other is reported as</a:t>
            </a:r>
          </a:p>
          <a:p>
            <a:r>
              <a:rPr lang="en-US" sz="1200" kern="1200" baseline="0" dirty="0">
                <a:solidFill>
                  <a:schemeClr val="tx1"/>
                </a:solidFill>
                <a:latin typeface="Times New Roman" pitchFamily="-110" charset="0"/>
                <a:ea typeface="+mn-ea"/>
                <a:cs typeface="+mn-cs"/>
              </a:rPr>
              <a:t>the result.</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2: Significand alignment. </a:t>
            </a:r>
            <a:r>
              <a:rPr lang="en-US" sz="1200" b="0" kern="1200" baseline="0" dirty="0">
                <a:solidFill>
                  <a:schemeClr val="tx1"/>
                </a:solidFill>
                <a:latin typeface="Times New Roman" pitchFamily="-110" charset="0"/>
                <a:ea typeface="+mn-ea"/>
                <a:cs typeface="+mn-cs"/>
              </a:rPr>
              <a:t>The next phase is to manipulate the numbers</a:t>
            </a:r>
          </a:p>
          <a:p>
            <a:r>
              <a:rPr lang="en-US" sz="1200" kern="1200" baseline="0" dirty="0">
                <a:solidFill>
                  <a:schemeClr val="tx1"/>
                </a:solidFill>
                <a:latin typeface="Times New Roman" pitchFamily="-110" charset="0"/>
                <a:ea typeface="+mn-ea"/>
                <a:cs typeface="+mn-cs"/>
              </a:rPr>
              <a:t>so that the two exponents are equal.</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Alignment may be achieved by shifting either the smaller number to the</a:t>
            </a:r>
          </a:p>
          <a:p>
            <a:r>
              <a:rPr lang="en-US" sz="1200" kern="1200" baseline="0" dirty="0">
                <a:solidFill>
                  <a:schemeClr val="tx1"/>
                </a:solidFill>
                <a:latin typeface="Times New Roman" pitchFamily="-110" charset="0"/>
                <a:ea typeface="+mn-ea"/>
                <a:cs typeface="+mn-cs"/>
              </a:rPr>
              <a:t>right (increasing its exponent) or shifting the larger number to the left. Because</a:t>
            </a:r>
          </a:p>
          <a:p>
            <a:r>
              <a:rPr lang="en-US" sz="1200" kern="1200" baseline="0" dirty="0">
                <a:solidFill>
                  <a:schemeClr val="tx1"/>
                </a:solidFill>
                <a:latin typeface="Times New Roman" pitchFamily="-110" charset="0"/>
                <a:ea typeface="+mn-ea"/>
                <a:cs typeface="+mn-cs"/>
              </a:rPr>
              <a:t>either operation may result in the loss of digits, it is the smaller number that is</a:t>
            </a:r>
          </a:p>
          <a:p>
            <a:r>
              <a:rPr lang="en-US" sz="1200" kern="1200" baseline="0" dirty="0">
                <a:solidFill>
                  <a:schemeClr val="tx1"/>
                </a:solidFill>
                <a:latin typeface="Times New Roman" pitchFamily="-110" charset="0"/>
                <a:ea typeface="+mn-ea"/>
                <a:cs typeface="+mn-cs"/>
              </a:rPr>
              <a:t>shifted; any digits that are lost are therefore of relatively small significance. The</a:t>
            </a:r>
          </a:p>
          <a:p>
            <a:r>
              <a:rPr lang="en-US" sz="1200" kern="1200" baseline="0" dirty="0">
                <a:solidFill>
                  <a:schemeClr val="tx1"/>
                </a:solidFill>
                <a:latin typeface="Times New Roman" pitchFamily="-110" charset="0"/>
                <a:ea typeface="+mn-ea"/>
                <a:cs typeface="+mn-cs"/>
              </a:rPr>
              <a:t>alignment is achieved by repeatedly shifting the magnitude portion of the significand</a:t>
            </a:r>
          </a:p>
          <a:p>
            <a:r>
              <a:rPr lang="en-US" sz="1200" kern="1200" baseline="0" dirty="0">
                <a:solidFill>
                  <a:schemeClr val="tx1"/>
                </a:solidFill>
                <a:latin typeface="Times New Roman" pitchFamily="-110" charset="0"/>
                <a:ea typeface="+mn-ea"/>
                <a:cs typeface="+mn-cs"/>
              </a:rPr>
              <a:t>right 1 digit and incrementing the exponent until the two exponents are</a:t>
            </a:r>
          </a:p>
          <a:p>
            <a:r>
              <a:rPr lang="en-US" sz="1200" kern="1200" baseline="0" dirty="0">
                <a:solidFill>
                  <a:schemeClr val="tx1"/>
                </a:solidFill>
                <a:latin typeface="Times New Roman" pitchFamily="-110" charset="0"/>
                <a:ea typeface="+mn-ea"/>
                <a:cs typeface="+mn-cs"/>
              </a:rPr>
              <a:t>equal. (Note that if the implied base is 16, a shift of 1 digit is a shift of 4 bits.) If this</a:t>
            </a:r>
          </a:p>
          <a:p>
            <a:r>
              <a:rPr lang="en-US" sz="1200" kern="1200" baseline="0" dirty="0">
                <a:solidFill>
                  <a:schemeClr val="tx1"/>
                </a:solidFill>
                <a:latin typeface="Times New Roman" pitchFamily="-110" charset="0"/>
                <a:ea typeface="+mn-ea"/>
                <a:cs typeface="+mn-cs"/>
              </a:rPr>
              <a:t>process results in a 0 value for the significand, then the other number is reported</a:t>
            </a:r>
          </a:p>
          <a:p>
            <a:r>
              <a:rPr lang="en-US" sz="1200" kern="1200" baseline="0" dirty="0">
                <a:solidFill>
                  <a:schemeClr val="tx1"/>
                </a:solidFill>
                <a:latin typeface="Times New Roman" pitchFamily="-110" charset="0"/>
                <a:ea typeface="+mn-ea"/>
                <a:cs typeface="+mn-cs"/>
              </a:rPr>
              <a:t>as the result. Thus, if two numbers have exponents that differ significantly, the</a:t>
            </a:r>
          </a:p>
          <a:p>
            <a:r>
              <a:rPr lang="en-US" sz="1200" kern="1200" baseline="0" dirty="0">
                <a:solidFill>
                  <a:schemeClr val="tx1"/>
                </a:solidFill>
                <a:latin typeface="Times New Roman" pitchFamily="-110" charset="0"/>
                <a:ea typeface="+mn-ea"/>
                <a:cs typeface="+mn-cs"/>
              </a:rPr>
              <a:t>lesser number is lost.</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3: Addition. </a:t>
            </a:r>
            <a:r>
              <a:rPr lang="en-US" sz="1200" b="0" kern="1200" baseline="0" dirty="0">
                <a:solidFill>
                  <a:schemeClr val="tx1"/>
                </a:solidFill>
                <a:latin typeface="Times New Roman" pitchFamily="-110" charset="0"/>
                <a:ea typeface="+mn-ea"/>
                <a:cs typeface="+mn-cs"/>
              </a:rPr>
              <a:t>Next, the two significands are added together, taking into</a:t>
            </a:r>
          </a:p>
          <a:p>
            <a:r>
              <a:rPr lang="en-US" sz="1200" kern="1200" baseline="0" dirty="0">
                <a:solidFill>
                  <a:schemeClr val="tx1"/>
                </a:solidFill>
                <a:latin typeface="Times New Roman" pitchFamily="-110" charset="0"/>
                <a:ea typeface="+mn-ea"/>
                <a:cs typeface="+mn-cs"/>
              </a:rPr>
              <a:t>account their signs. Because the signs may differ, the result may be 0. There</a:t>
            </a:r>
          </a:p>
          <a:p>
            <a:r>
              <a:rPr lang="en-US" sz="1200" kern="1200" baseline="0" dirty="0">
                <a:solidFill>
                  <a:schemeClr val="tx1"/>
                </a:solidFill>
                <a:latin typeface="Times New Roman" pitchFamily="-110" charset="0"/>
                <a:ea typeface="+mn-ea"/>
                <a:cs typeface="+mn-cs"/>
              </a:rPr>
              <a:t>is also the possibility of significand overflow by 1 digit. If so, the significand</a:t>
            </a:r>
          </a:p>
          <a:p>
            <a:r>
              <a:rPr lang="en-US" sz="1200" kern="1200" baseline="0" dirty="0">
                <a:solidFill>
                  <a:schemeClr val="tx1"/>
                </a:solidFill>
                <a:latin typeface="Times New Roman" pitchFamily="-110" charset="0"/>
                <a:ea typeface="+mn-ea"/>
                <a:cs typeface="+mn-cs"/>
              </a:rPr>
              <a:t>of the result is shifted right and the exponent is incremented. An exponent</a:t>
            </a:r>
          </a:p>
          <a:p>
            <a:r>
              <a:rPr lang="en-US" sz="1200" kern="1200" baseline="0" dirty="0">
                <a:solidFill>
                  <a:schemeClr val="tx1"/>
                </a:solidFill>
                <a:latin typeface="Times New Roman" pitchFamily="-110" charset="0"/>
                <a:ea typeface="+mn-ea"/>
                <a:cs typeface="+mn-cs"/>
              </a:rPr>
              <a:t>overflow could occur as a result; this would be reported and the operation</a:t>
            </a:r>
          </a:p>
          <a:p>
            <a:r>
              <a:rPr lang="en-US" sz="1200" kern="1200" baseline="0" dirty="0">
                <a:solidFill>
                  <a:schemeClr val="tx1"/>
                </a:solidFill>
                <a:latin typeface="Times New Roman" pitchFamily="-110" charset="0"/>
                <a:ea typeface="+mn-ea"/>
                <a:cs typeface="+mn-cs"/>
              </a:rPr>
              <a:t>halted.</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Phase 4: Normalization. </a:t>
            </a:r>
            <a:r>
              <a:rPr lang="en-US" sz="1200" b="0" kern="1200" baseline="0" dirty="0">
                <a:solidFill>
                  <a:schemeClr val="tx1"/>
                </a:solidFill>
                <a:latin typeface="Times New Roman" pitchFamily="-110" charset="0"/>
                <a:ea typeface="+mn-ea"/>
                <a:cs typeface="+mn-cs"/>
              </a:rPr>
              <a:t>The final phase normalizes the result. Normalization</a:t>
            </a:r>
          </a:p>
          <a:p>
            <a:r>
              <a:rPr lang="en-US" sz="1200" kern="1200" baseline="0" dirty="0">
                <a:solidFill>
                  <a:schemeClr val="tx1"/>
                </a:solidFill>
                <a:latin typeface="Times New Roman" pitchFamily="-110" charset="0"/>
                <a:ea typeface="+mn-ea"/>
                <a:cs typeface="+mn-cs"/>
              </a:rPr>
              <a:t>consists of shifting significand digits left until the most significant digit (bit, or</a:t>
            </a:r>
          </a:p>
          <a:p>
            <a:r>
              <a:rPr lang="en-US" sz="1200" kern="1200" baseline="0" dirty="0">
                <a:solidFill>
                  <a:schemeClr val="tx1"/>
                </a:solidFill>
                <a:latin typeface="Times New Roman" pitchFamily="-110" charset="0"/>
                <a:ea typeface="+mn-ea"/>
                <a:cs typeface="+mn-cs"/>
              </a:rPr>
              <a:t>4 bits for base-16 exponent) is nonzero. Each shift causes a decrement of the</a:t>
            </a:r>
          </a:p>
          <a:p>
            <a:r>
              <a:rPr lang="en-US" sz="1200" kern="1200" baseline="0" dirty="0">
                <a:solidFill>
                  <a:schemeClr val="tx1"/>
                </a:solidFill>
                <a:latin typeface="Times New Roman" pitchFamily="-110" charset="0"/>
                <a:ea typeface="+mn-ea"/>
                <a:cs typeface="+mn-cs"/>
              </a:rPr>
              <a:t>exponent and thus could cause an exponent underflow. Finally, the result must</a:t>
            </a:r>
          </a:p>
          <a:p>
            <a:r>
              <a:rPr lang="en-US" sz="1200" kern="1200" baseline="0" dirty="0">
                <a:solidFill>
                  <a:schemeClr val="tx1"/>
                </a:solidFill>
                <a:latin typeface="Times New Roman" pitchFamily="-110" charset="0"/>
                <a:ea typeface="+mn-ea"/>
                <a:cs typeface="+mn-cs"/>
              </a:rPr>
              <a:t>be rounded off and then reported. We defer a discussion of rounding until after</a:t>
            </a:r>
          </a:p>
          <a:p>
            <a:r>
              <a:rPr lang="en-US" sz="1200" kern="1200" baseline="0" dirty="0">
                <a:solidFill>
                  <a:schemeClr val="tx1"/>
                </a:solidFill>
                <a:latin typeface="Times New Roman" pitchFamily="-110" charset="0"/>
                <a:ea typeface="+mn-ea"/>
                <a:cs typeface="+mn-cs"/>
              </a:rPr>
              <a:t>a discussion of multiplication and division.</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27B80-8F77-2145-89BA-FF215D116718}" type="slidenum">
              <a:rPr lang="en-US"/>
              <a:pPr/>
              <a:t>47</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Floating-point multiplication and division are much simpler processes than addition</a:t>
            </a:r>
          </a:p>
          <a:p>
            <a:r>
              <a:rPr lang="en-US" sz="1200" kern="1200" baseline="0" dirty="0">
                <a:solidFill>
                  <a:schemeClr val="tx1"/>
                </a:solidFill>
                <a:latin typeface="Times New Roman" pitchFamily="-110" charset="0"/>
                <a:ea typeface="+mn-ea"/>
                <a:cs typeface="+mn-cs"/>
              </a:rPr>
              <a:t>and subtraction, as the following discussion indicates.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We first consider multiplication, illustrated in Figure 11.23. First, if either</a:t>
            </a:r>
          </a:p>
          <a:p>
            <a:r>
              <a:rPr lang="en-US" sz="1200" kern="1200" baseline="0" dirty="0">
                <a:solidFill>
                  <a:schemeClr val="tx1"/>
                </a:solidFill>
                <a:latin typeface="Times New Roman" pitchFamily="-110" charset="0"/>
                <a:ea typeface="+mn-ea"/>
                <a:cs typeface="+mn-cs"/>
              </a:rPr>
              <a:t>operand is 0, 0 is reported as the result. The next step is to add the exponents. If</a:t>
            </a:r>
          </a:p>
          <a:p>
            <a:r>
              <a:rPr lang="en-US" sz="1200" kern="1200" baseline="0" dirty="0">
                <a:solidFill>
                  <a:schemeClr val="tx1"/>
                </a:solidFill>
                <a:latin typeface="Times New Roman" pitchFamily="-110" charset="0"/>
                <a:ea typeface="+mn-ea"/>
                <a:cs typeface="+mn-cs"/>
              </a:rPr>
              <a:t>the exponents are stored in biased form, the exponent sum would have doubled</a:t>
            </a:r>
          </a:p>
          <a:p>
            <a:r>
              <a:rPr lang="en-US" sz="1200" kern="1200" baseline="0" dirty="0">
                <a:solidFill>
                  <a:schemeClr val="tx1"/>
                </a:solidFill>
                <a:latin typeface="Times New Roman" pitchFamily="-110" charset="0"/>
                <a:ea typeface="+mn-ea"/>
                <a:cs typeface="+mn-cs"/>
              </a:rPr>
              <a:t>the bias. Thus, the bias value must be subtracted from the sum. The result could</a:t>
            </a:r>
          </a:p>
          <a:p>
            <a:r>
              <a:rPr lang="en-US" sz="1200" kern="1200" baseline="0" dirty="0">
                <a:solidFill>
                  <a:schemeClr val="tx1"/>
                </a:solidFill>
                <a:latin typeface="Times New Roman" pitchFamily="-110" charset="0"/>
                <a:ea typeface="+mn-ea"/>
                <a:cs typeface="+mn-cs"/>
              </a:rPr>
              <a:t>be either an exponent overflow or underflow, which would be reported, ending the</a:t>
            </a:r>
          </a:p>
          <a:p>
            <a:r>
              <a:rPr lang="en-US" sz="1200" kern="1200" baseline="0" dirty="0">
                <a:solidFill>
                  <a:schemeClr val="tx1"/>
                </a:solidFill>
                <a:latin typeface="Times New Roman" pitchFamily="-110" charset="0"/>
                <a:ea typeface="+mn-ea"/>
                <a:cs typeface="+mn-cs"/>
              </a:rPr>
              <a:t>algorithm.</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If the exponent of the product is within the proper range, the next step is to</a:t>
            </a:r>
          </a:p>
          <a:p>
            <a:r>
              <a:rPr lang="en-US" sz="1200" kern="1200" baseline="0" dirty="0">
                <a:solidFill>
                  <a:schemeClr val="tx1"/>
                </a:solidFill>
                <a:latin typeface="Times New Roman" pitchFamily="-110" charset="0"/>
                <a:ea typeface="+mn-ea"/>
                <a:cs typeface="+mn-cs"/>
              </a:rPr>
              <a:t>multiply the significands, taking into account their signs. The multiplication is performed</a:t>
            </a:r>
          </a:p>
          <a:p>
            <a:r>
              <a:rPr lang="en-US" sz="1200" kern="1200" baseline="0" dirty="0">
                <a:solidFill>
                  <a:schemeClr val="tx1"/>
                </a:solidFill>
                <a:latin typeface="Times New Roman" pitchFamily="-110" charset="0"/>
                <a:ea typeface="+mn-ea"/>
                <a:cs typeface="+mn-cs"/>
              </a:rPr>
              <a:t>in the same way as for integers. In this case, we are dealing with a sign-magnitude</a:t>
            </a:r>
          </a:p>
          <a:p>
            <a:r>
              <a:rPr lang="en-US" sz="1200" kern="1200" baseline="0" dirty="0">
                <a:solidFill>
                  <a:schemeClr val="tx1"/>
                </a:solidFill>
                <a:latin typeface="Times New Roman" pitchFamily="-110" charset="0"/>
                <a:ea typeface="+mn-ea"/>
                <a:cs typeface="+mn-cs"/>
              </a:rPr>
              <a:t>representation, but the details are similar to those for twos complement</a:t>
            </a:r>
          </a:p>
          <a:p>
            <a:r>
              <a:rPr lang="en-US" sz="1200" kern="1200" baseline="0" dirty="0">
                <a:solidFill>
                  <a:schemeClr val="tx1"/>
                </a:solidFill>
                <a:latin typeface="Times New Roman" pitchFamily="-110" charset="0"/>
                <a:ea typeface="+mn-ea"/>
                <a:cs typeface="+mn-cs"/>
              </a:rPr>
              <a:t>representation. The product will be double the length of the multiplier and multiplicand.</a:t>
            </a:r>
          </a:p>
          <a:p>
            <a:r>
              <a:rPr lang="en-US" sz="1200" kern="1200" baseline="0" dirty="0">
                <a:solidFill>
                  <a:schemeClr val="tx1"/>
                </a:solidFill>
                <a:latin typeface="Times New Roman" pitchFamily="-110" charset="0"/>
                <a:ea typeface="+mn-ea"/>
                <a:cs typeface="+mn-cs"/>
              </a:rPr>
              <a:t>The extra bits will be lost during rounding.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After the product is calculated, the result is then normalized and rounded,</a:t>
            </a:r>
          </a:p>
          <a:p>
            <a:r>
              <a:rPr lang="en-US" sz="1200" kern="1200" baseline="0" dirty="0">
                <a:solidFill>
                  <a:schemeClr val="tx1"/>
                </a:solidFill>
                <a:latin typeface="Times New Roman" pitchFamily="-110" charset="0"/>
                <a:ea typeface="+mn-ea"/>
                <a:cs typeface="+mn-cs"/>
              </a:rPr>
              <a:t>as was done for addition and subtraction. Note that normalization could result in</a:t>
            </a:r>
          </a:p>
          <a:p>
            <a:r>
              <a:rPr lang="en-US" sz="1200" kern="1200" baseline="0" dirty="0">
                <a:solidFill>
                  <a:schemeClr val="tx1"/>
                </a:solidFill>
                <a:latin typeface="Times New Roman" pitchFamily="-110" charset="0"/>
                <a:ea typeface="+mn-ea"/>
                <a:cs typeface="+mn-cs"/>
              </a:rPr>
              <a:t>exponent underflow.</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C1E287-4F26-C940-9E72-F97BFB72AF71}" type="slidenum">
              <a:rPr lang="en-US"/>
              <a:pPr/>
              <a:t>48</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Finally, let us consider the flowchart for division depicted in Figure 11.24.</a:t>
            </a:r>
          </a:p>
          <a:p>
            <a:r>
              <a:rPr lang="en-US" sz="1200" kern="1200" baseline="0" dirty="0">
                <a:solidFill>
                  <a:schemeClr val="tx1"/>
                </a:solidFill>
                <a:latin typeface="Times New Roman" pitchFamily="-110" charset="0"/>
                <a:ea typeface="+mn-ea"/>
                <a:cs typeface="+mn-cs"/>
              </a:rPr>
              <a:t>Again, the first step is testing for 0. If the divisor is 0, an error report is issued,</a:t>
            </a:r>
          </a:p>
          <a:p>
            <a:r>
              <a:rPr lang="en-US" sz="1200" kern="1200" baseline="0" dirty="0">
                <a:solidFill>
                  <a:schemeClr val="tx1"/>
                </a:solidFill>
                <a:latin typeface="Times New Roman" pitchFamily="-110" charset="0"/>
                <a:ea typeface="+mn-ea"/>
                <a:cs typeface="+mn-cs"/>
              </a:rPr>
              <a:t>or the result is set to infinity, depending on the implementation. A dividend of 0</a:t>
            </a:r>
          </a:p>
          <a:p>
            <a:r>
              <a:rPr lang="en-US" sz="1200" kern="1200" baseline="0" dirty="0">
                <a:solidFill>
                  <a:schemeClr val="tx1"/>
                </a:solidFill>
                <a:latin typeface="Times New Roman" pitchFamily="-110" charset="0"/>
                <a:ea typeface="+mn-ea"/>
                <a:cs typeface="+mn-cs"/>
              </a:rPr>
              <a:t>results in 0. Next, the divisor exponent is subtracted from the dividend exponent.</a:t>
            </a:r>
          </a:p>
          <a:p>
            <a:r>
              <a:rPr lang="en-US" sz="1200" kern="1200" baseline="0" dirty="0">
                <a:solidFill>
                  <a:schemeClr val="tx1"/>
                </a:solidFill>
                <a:latin typeface="Times New Roman" pitchFamily="-110" charset="0"/>
                <a:ea typeface="+mn-ea"/>
                <a:cs typeface="+mn-cs"/>
              </a:rPr>
              <a:t>This removes the bias, which must be added back in. Tests are then made for exponent</a:t>
            </a:r>
          </a:p>
          <a:p>
            <a:r>
              <a:rPr lang="en-US" sz="1200" kern="1200" baseline="0" dirty="0">
                <a:solidFill>
                  <a:schemeClr val="tx1"/>
                </a:solidFill>
                <a:latin typeface="Times New Roman" pitchFamily="-110" charset="0"/>
                <a:ea typeface="+mn-ea"/>
                <a:cs typeface="+mn-cs"/>
              </a:rPr>
              <a:t>underflow or overflow.</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next step is to divide the significands. This is followed with the usual normalization</a:t>
            </a:r>
          </a:p>
          <a:p>
            <a:r>
              <a:rPr lang="en-US" sz="1200" kern="1200" baseline="0" dirty="0">
                <a:solidFill>
                  <a:schemeClr val="tx1"/>
                </a:solidFill>
                <a:latin typeface="Times New Roman" pitchFamily="-110" charset="0"/>
                <a:ea typeface="+mn-ea"/>
                <a:cs typeface="+mn-cs"/>
              </a:rPr>
              <a:t>and rounding.</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We mentioned that, prior to a floating-point operation, the exponent</a:t>
            </a:r>
          </a:p>
          <a:p>
            <a:r>
              <a:rPr lang="en-US" sz="1200" kern="1200" baseline="0" dirty="0">
                <a:solidFill>
                  <a:schemeClr val="tx1"/>
                </a:solidFill>
                <a:latin typeface="Times New Roman" pitchFamily="-110" charset="0"/>
                <a:ea typeface="+mn-ea"/>
                <a:cs typeface="+mn-cs"/>
              </a:rPr>
              <a:t>and significand of each operand are loaded into ALU registers. In the case of the</a:t>
            </a:r>
          </a:p>
          <a:p>
            <a:r>
              <a:rPr lang="en-US" sz="1200" kern="1200" baseline="0" dirty="0">
                <a:solidFill>
                  <a:schemeClr val="tx1"/>
                </a:solidFill>
                <a:latin typeface="Times New Roman" pitchFamily="-110" charset="0"/>
                <a:ea typeface="+mn-ea"/>
                <a:cs typeface="+mn-cs"/>
              </a:rPr>
              <a:t>significand, the length of the register is almost always greater than the length of the</a:t>
            </a:r>
          </a:p>
          <a:p>
            <a:r>
              <a:rPr lang="en-US" sz="1200" kern="1200" baseline="0" dirty="0">
                <a:solidFill>
                  <a:schemeClr val="tx1"/>
                </a:solidFill>
                <a:latin typeface="Times New Roman" pitchFamily="-110" charset="0"/>
                <a:ea typeface="+mn-ea"/>
                <a:cs typeface="+mn-cs"/>
              </a:rPr>
              <a:t>significand plus an implied bit. The register contains additional bits, called guard</a:t>
            </a:r>
          </a:p>
          <a:p>
            <a:r>
              <a:rPr lang="en-US" sz="1200" kern="1200" baseline="0" dirty="0">
                <a:solidFill>
                  <a:schemeClr val="tx1"/>
                </a:solidFill>
                <a:latin typeface="Times New Roman" pitchFamily="-110" charset="0"/>
                <a:ea typeface="+mn-ea"/>
                <a:cs typeface="+mn-cs"/>
              </a:rPr>
              <a:t>bits, which are used to pad out the right end of the significand with 0s.</a:t>
            </a:r>
          </a:p>
          <a:p>
            <a:endParaRPr lang="en-US" sz="1200"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The reason for the use of guard bits is illustrated in Figure 11.25. Consider numbers in</a:t>
            </a:r>
          </a:p>
          <a:p>
            <a:r>
              <a:rPr lang="en-US" sz="1200" b="0" i="0" u="none" strike="noStrike" kern="1200" baseline="0" dirty="0">
                <a:solidFill>
                  <a:schemeClr val="tx1"/>
                </a:solidFill>
                <a:latin typeface="Times New Roman" pitchFamily="-110" charset="0"/>
                <a:ea typeface="+mn-ea"/>
                <a:cs typeface="+mn-cs"/>
              </a:rPr>
              <a:t>the IEEE format, which has a 24-bit </a:t>
            </a:r>
            <a:r>
              <a:rPr lang="en-US" sz="1200" b="0" i="0" u="none" strike="noStrike" kern="1200" baseline="0" dirty="0" err="1">
                <a:solidFill>
                  <a:schemeClr val="tx1"/>
                </a:solidFill>
                <a:latin typeface="Times New Roman" pitchFamily="-110" charset="0"/>
                <a:ea typeface="+mn-ea"/>
                <a:cs typeface="+mn-cs"/>
              </a:rPr>
              <a:t>significand</a:t>
            </a:r>
            <a:r>
              <a:rPr lang="en-US" sz="1200" b="0" i="0" u="none" strike="noStrike" kern="1200" baseline="0" dirty="0">
                <a:solidFill>
                  <a:schemeClr val="tx1"/>
                </a:solidFill>
                <a:latin typeface="Times New Roman" pitchFamily="-110" charset="0"/>
                <a:ea typeface="+mn-ea"/>
                <a:cs typeface="+mn-cs"/>
              </a:rPr>
              <a:t>, including an implied 1 bit to the left of</a:t>
            </a:r>
          </a:p>
          <a:p>
            <a:r>
              <a:rPr lang="en-US" sz="1200" b="0" i="0" u="none" strike="noStrike" kern="1200" baseline="0" dirty="0">
                <a:solidFill>
                  <a:schemeClr val="tx1"/>
                </a:solidFill>
                <a:latin typeface="Times New Roman" pitchFamily="-110" charset="0"/>
                <a:ea typeface="+mn-ea"/>
                <a:cs typeface="+mn-cs"/>
              </a:rPr>
              <a:t>the binary point. Two numbers that are very close in value are x =  1.00 . . .   00 *  2</a:t>
            </a:r>
            <a:r>
              <a:rPr lang="en-US" sz="1200" b="0" i="0" u="none" strike="noStrike" kern="1200" baseline="30000" dirty="0">
                <a:solidFill>
                  <a:schemeClr val="tx1"/>
                </a:solidFill>
                <a:latin typeface="Times New Roman" pitchFamily="-110" charset="0"/>
                <a:ea typeface="+mn-ea"/>
                <a:cs typeface="+mn-cs"/>
              </a:rPr>
              <a:t>1</a:t>
            </a:r>
          </a:p>
          <a:p>
            <a:r>
              <a:rPr lang="en-US" sz="1200" b="0" i="0" u="none" strike="noStrike" kern="1200" baseline="0" dirty="0">
                <a:solidFill>
                  <a:schemeClr val="tx1"/>
                </a:solidFill>
                <a:latin typeface="Times New Roman" pitchFamily="-110" charset="0"/>
                <a:ea typeface="+mn-ea"/>
                <a:cs typeface="+mn-cs"/>
              </a:rPr>
              <a:t>and y =  1.11 . . .  11 *  2</a:t>
            </a:r>
            <a:r>
              <a:rPr lang="en-US" sz="1200" b="0" i="0" u="none" strike="noStrike" kern="1200" baseline="30000" dirty="0">
                <a:solidFill>
                  <a:schemeClr val="tx1"/>
                </a:solidFill>
                <a:latin typeface="Times New Roman" pitchFamily="-110" charset="0"/>
                <a:ea typeface="+mn-ea"/>
                <a:cs typeface="+mn-cs"/>
              </a:rPr>
              <a:t>0</a:t>
            </a:r>
            <a:r>
              <a:rPr lang="en-US" sz="1200" b="0" i="0" u="none" strike="noStrike" kern="1200" baseline="0" dirty="0">
                <a:solidFill>
                  <a:schemeClr val="tx1"/>
                </a:solidFill>
                <a:latin typeface="Times New Roman" pitchFamily="-110" charset="0"/>
                <a:ea typeface="+mn-ea"/>
                <a:cs typeface="+mn-cs"/>
              </a:rPr>
              <a:t>. If the smaller number is to be subtracted from the larger,</a:t>
            </a:r>
          </a:p>
          <a:p>
            <a:r>
              <a:rPr lang="en-US" sz="1200" b="0" i="0" u="none" strike="noStrike" kern="1200" baseline="0" dirty="0">
                <a:solidFill>
                  <a:schemeClr val="tx1"/>
                </a:solidFill>
                <a:latin typeface="Times New Roman" pitchFamily="-110" charset="0"/>
                <a:ea typeface="+mn-ea"/>
                <a:cs typeface="+mn-cs"/>
              </a:rPr>
              <a:t>it must be shifted right 1 bit to align the exponents. This is shown in Figure 11.25a. In the</a:t>
            </a:r>
          </a:p>
          <a:p>
            <a:r>
              <a:rPr lang="en-US" sz="1200" b="0" i="0" u="none" strike="noStrike" kern="1200" baseline="0" dirty="0">
                <a:solidFill>
                  <a:schemeClr val="tx1"/>
                </a:solidFill>
                <a:latin typeface="Times New Roman" pitchFamily="-110" charset="0"/>
                <a:ea typeface="+mn-ea"/>
                <a:cs typeface="+mn-cs"/>
              </a:rPr>
              <a:t>process, y loses 1 bit of significance; the result is  2</a:t>
            </a:r>
            <a:r>
              <a:rPr lang="en-US" sz="1200" b="0" i="0" u="none" strike="noStrike" kern="1200" baseline="30000" dirty="0">
                <a:solidFill>
                  <a:schemeClr val="tx1"/>
                </a:solidFill>
                <a:latin typeface="Times New Roman" pitchFamily="-110" charset="0"/>
                <a:ea typeface="+mn-ea"/>
                <a:cs typeface="+mn-cs"/>
              </a:rPr>
              <a:t>-22</a:t>
            </a:r>
            <a:r>
              <a:rPr lang="en-US" sz="1200" b="0" i="0" u="none" strike="noStrike" kern="1200" baseline="0" dirty="0">
                <a:solidFill>
                  <a:schemeClr val="tx1"/>
                </a:solidFill>
                <a:latin typeface="Times New Roman" pitchFamily="-110" charset="0"/>
                <a:ea typeface="+mn-ea"/>
                <a:cs typeface="+mn-cs"/>
              </a:rPr>
              <a:t>. The same operation is repeated in</a:t>
            </a:r>
          </a:p>
          <a:p>
            <a:r>
              <a:rPr lang="en-US" sz="1200" b="0" i="0" u="none" strike="noStrike" kern="1200" baseline="0" dirty="0">
                <a:solidFill>
                  <a:schemeClr val="tx1"/>
                </a:solidFill>
                <a:latin typeface="Times New Roman" pitchFamily="-110" charset="0"/>
                <a:ea typeface="+mn-ea"/>
                <a:cs typeface="+mn-cs"/>
              </a:rPr>
              <a:t>part (b) with the addition of guard bits. Now the least significant bit is not lost due to alignment,</a:t>
            </a:r>
          </a:p>
          <a:p>
            <a:r>
              <a:rPr lang="en-US" sz="1200" b="0" i="0" u="none" strike="noStrike" kern="1200" baseline="0" dirty="0">
                <a:solidFill>
                  <a:schemeClr val="tx1"/>
                </a:solidFill>
                <a:latin typeface="Times New Roman" pitchFamily="-110" charset="0"/>
                <a:ea typeface="+mn-ea"/>
                <a:cs typeface="+mn-cs"/>
              </a:rPr>
              <a:t>and the result is  2</a:t>
            </a:r>
            <a:r>
              <a:rPr lang="en-US" sz="1200" b="1" i="0" u="none" strike="noStrike" kern="1200" baseline="30000" dirty="0">
                <a:solidFill>
                  <a:schemeClr val="tx1"/>
                </a:solidFill>
                <a:latin typeface="Times New Roman" pitchFamily="-110" charset="0"/>
                <a:ea typeface="+mn-ea"/>
                <a:cs typeface="+mn-cs"/>
              </a:rPr>
              <a:t>-</a:t>
            </a:r>
            <a:r>
              <a:rPr lang="en-US" sz="1200" b="0" i="0" u="none" strike="noStrike" kern="1200" baseline="30000" dirty="0">
                <a:solidFill>
                  <a:schemeClr val="tx1"/>
                </a:solidFill>
                <a:latin typeface="Times New Roman" pitchFamily="-110" charset="0"/>
                <a:ea typeface="+mn-ea"/>
                <a:cs typeface="+mn-cs"/>
              </a:rPr>
              <a:t>23</a:t>
            </a:r>
            <a:r>
              <a:rPr lang="en-US" sz="1200" b="0" i="0" u="none" strike="noStrike" kern="1200" baseline="0" dirty="0">
                <a:solidFill>
                  <a:schemeClr val="tx1"/>
                </a:solidFill>
                <a:latin typeface="Times New Roman" pitchFamily="-110" charset="0"/>
                <a:ea typeface="+mn-ea"/>
                <a:cs typeface="+mn-cs"/>
              </a:rPr>
              <a:t>, a difference of a factor of 2 from the previous answer. When</a:t>
            </a:r>
          </a:p>
          <a:p>
            <a:r>
              <a:rPr lang="en-US" sz="1200" b="0" i="0" u="none" strike="noStrike" kern="1200" baseline="0" dirty="0">
                <a:solidFill>
                  <a:schemeClr val="tx1"/>
                </a:solidFill>
                <a:latin typeface="Times New Roman" pitchFamily="-110" charset="0"/>
                <a:ea typeface="+mn-ea"/>
                <a:cs typeface="+mn-cs"/>
              </a:rPr>
              <a:t>the radix is 16, the loss of precision can be greater. As Figures 11.25c and d show, the difference</a:t>
            </a:r>
          </a:p>
          <a:p>
            <a:r>
              <a:rPr lang="en-US" sz="1200" b="0" i="0" u="none" strike="noStrike" kern="1200" baseline="0" dirty="0">
                <a:solidFill>
                  <a:schemeClr val="tx1"/>
                </a:solidFill>
                <a:latin typeface="Times New Roman" pitchFamily="-110" charset="0"/>
                <a:ea typeface="+mn-ea"/>
                <a:cs typeface="+mn-cs"/>
              </a:rPr>
              <a:t>can be a factor of 16.</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448AC-8E1C-CC4C-BFB1-A0EEFAD70676}" type="slidenum">
              <a:rPr lang="en-US"/>
              <a:pPr/>
              <a:t>5</a:t>
            </a:fld>
            <a:endParaRPr lang="en-US" dirty="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There are several alternative conventions used to represent negative as well as positive</a:t>
            </a:r>
          </a:p>
          <a:p>
            <a:r>
              <a:rPr lang="en-US" sz="1200" kern="1200" baseline="0" dirty="0">
                <a:solidFill>
                  <a:schemeClr val="tx1"/>
                </a:solidFill>
                <a:latin typeface="Times New Roman" pitchFamily="-110" charset="0"/>
                <a:ea typeface="+mn-ea"/>
                <a:cs typeface="+mn-cs"/>
              </a:rPr>
              <a:t>integers, all of which involve treating the most significant (leftmost) bit in the</a:t>
            </a:r>
          </a:p>
          <a:p>
            <a:r>
              <a:rPr lang="en-US" sz="1200" kern="1200" baseline="0" dirty="0">
                <a:solidFill>
                  <a:schemeClr val="tx1"/>
                </a:solidFill>
                <a:latin typeface="Times New Roman" pitchFamily="-110" charset="0"/>
                <a:ea typeface="+mn-ea"/>
                <a:cs typeface="+mn-cs"/>
              </a:rPr>
              <a:t>word as a sign bit. If the sign bit is 0, the number is positive; if the sign bit is 1, the</a:t>
            </a:r>
          </a:p>
          <a:p>
            <a:r>
              <a:rPr lang="en-US" sz="1200" kern="1200" baseline="0" dirty="0">
                <a:solidFill>
                  <a:schemeClr val="tx1"/>
                </a:solidFill>
                <a:latin typeface="Times New Roman" pitchFamily="-110" charset="0"/>
                <a:ea typeface="+mn-ea"/>
                <a:cs typeface="+mn-cs"/>
              </a:rPr>
              <a:t>number is negative.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simplest form of representation that employs a sign bit is the sign-magnitude</a:t>
            </a:r>
          </a:p>
          <a:p>
            <a:r>
              <a:rPr lang="en-US" sz="1200" kern="1200" baseline="0" dirty="0">
                <a:solidFill>
                  <a:schemeClr val="tx1"/>
                </a:solidFill>
                <a:latin typeface="Times New Roman" pitchFamily="-110" charset="0"/>
                <a:ea typeface="+mn-ea"/>
                <a:cs typeface="+mn-cs"/>
              </a:rPr>
              <a:t>representation. In an </a:t>
            </a:r>
            <a:r>
              <a:rPr lang="en-US" sz="1200" i="1" kern="1200" baseline="0" dirty="0">
                <a:solidFill>
                  <a:schemeClr val="tx1"/>
                </a:solidFill>
                <a:latin typeface="Times New Roman" pitchFamily="-110" charset="0"/>
                <a:ea typeface="+mn-ea"/>
                <a:cs typeface="+mn-cs"/>
              </a:rPr>
              <a:t>n-</a:t>
            </a:r>
            <a:r>
              <a:rPr lang="en-US" sz="1200" i="0" kern="1200" baseline="0" dirty="0">
                <a:solidFill>
                  <a:schemeClr val="tx1"/>
                </a:solidFill>
                <a:latin typeface="Times New Roman" pitchFamily="-110" charset="0"/>
                <a:ea typeface="+mn-ea"/>
                <a:cs typeface="+mn-cs"/>
              </a:rPr>
              <a:t>bit word, the rightmost </a:t>
            </a:r>
            <a:r>
              <a:rPr lang="en-US" sz="1200" i="1" kern="1200" baseline="0" dirty="0">
                <a:solidFill>
                  <a:schemeClr val="tx1"/>
                </a:solidFill>
                <a:latin typeface="Times New Roman" pitchFamily="-110" charset="0"/>
                <a:ea typeface="+mn-ea"/>
                <a:cs typeface="+mn-cs"/>
              </a:rPr>
              <a:t>n - 1 </a:t>
            </a:r>
            <a:r>
              <a:rPr lang="en-US" sz="1200" i="0" kern="1200" baseline="0" dirty="0">
                <a:solidFill>
                  <a:schemeClr val="tx1"/>
                </a:solidFill>
                <a:latin typeface="Times New Roman" pitchFamily="-110" charset="0"/>
                <a:ea typeface="+mn-ea"/>
                <a:cs typeface="+mn-cs"/>
              </a:rPr>
              <a:t>bits hold the</a:t>
            </a:r>
          </a:p>
          <a:p>
            <a:r>
              <a:rPr lang="en-US" sz="1200" kern="1200" baseline="0" dirty="0">
                <a:solidFill>
                  <a:schemeClr val="tx1"/>
                </a:solidFill>
                <a:latin typeface="Times New Roman" pitchFamily="-110" charset="0"/>
                <a:ea typeface="+mn-ea"/>
                <a:cs typeface="+mn-cs"/>
              </a:rPr>
              <a:t>magnitude of the integer.</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There are several drawbacks to sign-magnitude representation. One is that addition</a:t>
            </a:r>
          </a:p>
          <a:p>
            <a:r>
              <a:rPr lang="en-US" sz="1200" kern="1200" baseline="0" dirty="0">
                <a:solidFill>
                  <a:schemeClr val="tx1"/>
                </a:solidFill>
                <a:latin typeface="Times New Roman" pitchFamily="-110" charset="0"/>
                <a:ea typeface="+mn-ea"/>
                <a:cs typeface="+mn-cs"/>
              </a:rPr>
              <a:t>and subtraction require a consideration of both the signs of the numbers and their</a:t>
            </a:r>
          </a:p>
          <a:p>
            <a:r>
              <a:rPr lang="en-US" sz="1200" kern="1200" baseline="0" dirty="0">
                <a:solidFill>
                  <a:schemeClr val="tx1"/>
                </a:solidFill>
                <a:latin typeface="Times New Roman" pitchFamily="-110" charset="0"/>
                <a:ea typeface="+mn-ea"/>
                <a:cs typeface="+mn-cs"/>
              </a:rPr>
              <a:t>relative magnitudes to carry out the required operation. This should become clear in the</a:t>
            </a:r>
          </a:p>
          <a:p>
            <a:r>
              <a:rPr lang="en-US" sz="1200" kern="1200" baseline="0" dirty="0">
                <a:solidFill>
                  <a:schemeClr val="tx1"/>
                </a:solidFill>
                <a:latin typeface="Times New Roman" pitchFamily="-110" charset="0"/>
                <a:ea typeface="+mn-ea"/>
                <a:cs typeface="+mn-cs"/>
              </a:rPr>
              <a:t>discussion in Section 11.3. Another drawback is that there are two representations of 0:</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is inconvenient because it is slightly more difficult to test for 0 (an operation</a:t>
            </a:r>
          </a:p>
          <a:p>
            <a:r>
              <a:rPr lang="en-US" sz="1200" kern="1200" baseline="0" dirty="0">
                <a:solidFill>
                  <a:schemeClr val="tx1"/>
                </a:solidFill>
                <a:latin typeface="Times New Roman" pitchFamily="-110" charset="0"/>
                <a:ea typeface="+mn-ea"/>
                <a:cs typeface="+mn-cs"/>
              </a:rPr>
              <a:t>performed frequently on computers) than if there were a single representation.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Because of these drawbacks, sign-magnitude representation is rarely used in</a:t>
            </a:r>
          </a:p>
          <a:p>
            <a:r>
              <a:rPr lang="en-US" sz="1200" kern="1200" baseline="0" dirty="0">
                <a:solidFill>
                  <a:schemeClr val="tx1"/>
                </a:solidFill>
                <a:latin typeface="Times New Roman" pitchFamily="-110" charset="0"/>
                <a:ea typeface="+mn-ea"/>
                <a:cs typeface="+mn-cs"/>
              </a:rPr>
              <a:t>implementing the integer portion of the ALU. Instead, the most common scheme is</a:t>
            </a:r>
          </a:p>
          <a:p>
            <a:r>
              <a:rPr lang="en-US" sz="1200" kern="1200" baseline="0" dirty="0">
                <a:solidFill>
                  <a:schemeClr val="tx1"/>
                </a:solidFill>
                <a:latin typeface="Times New Roman" pitchFamily="-110" charset="0"/>
                <a:ea typeface="+mn-ea"/>
                <a:cs typeface="+mn-cs"/>
              </a:rPr>
              <a:t>twos complement representation.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Another detail that affects the precision of the result is the rounding</a:t>
            </a:r>
          </a:p>
          <a:p>
            <a:r>
              <a:rPr lang="en-US" sz="1200" kern="1200" baseline="0" dirty="0">
                <a:solidFill>
                  <a:schemeClr val="tx1"/>
                </a:solidFill>
                <a:latin typeface="Times New Roman" pitchFamily="-110" charset="0"/>
                <a:ea typeface="+mn-ea"/>
                <a:cs typeface="+mn-cs"/>
              </a:rPr>
              <a:t>policy. The result of any operation on the significands is generally stored in a longer</a:t>
            </a:r>
          </a:p>
          <a:p>
            <a:r>
              <a:rPr lang="en-US" sz="1200" kern="1200" baseline="0" dirty="0">
                <a:solidFill>
                  <a:schemeClr val="tx1"/>
                </a:solidFill>
                <a:latin typeface="Times New Roman" pitchFamily="-110" charset="0"/>
                <a:ea typeface="+mn-ea"/>
                <a:cs typeface="+mn-cs"/>
              </a:rPr>
              <a:t>register. When the result is put back into the floating-point format, the extra bits</a:t>
            </a:r>
          </a:p>
          <a:p>
            <a:r>
              <a:rPr lang="en-US" sz="1200" kern="1200" baseline="0" dirty="0">
                <a:solidFill>
                  <a:schemeClr val="tx1"/>
                </a:solidFill>
                <a:latin typeface="Times New Roman" pitchFamily="-110" charset="0"/>
                <a:ea typeface="+mn-ea"/>
                <a:cs typeface="+mn-cs"/>
              </a:rPr>
              <a:t>must be eliminated in such a way as to produce a result that is close to the exact</a:t>
            </a:r>
          </a:p>
          <a:p>
            <a:r>
              <a:rPr lang="en-US" sz="1200" kern="1200" baseline="0" dirty="0">
                <a:solidFill>
                  <a:schemeClr val="tx1"/>
                </a:solidFill>
                <a:latin typeface="Times New Roman" pitchFamily="-110" charset="0"/>
                <a:ea typeface="+mn-ea"/>
                <a:cs typeface="+mn-cs"/>
              </a:rPr>
              <a:t>result. This process is called </a:t>
            </a:r>
            <a:r>
              <a:rPr lang="en-US" sz="1200" b="1" kern="1200" baseline="0" dirty="0">
                <a:solidFill>
                  <a:schemeClr val="tx1"/>
                </a:solidFill>
                <a:latin typeface="Times New Roman" pitchFamily="-110" charset="0"/>
                <a:ea typeface="+mn-ea"/>
                <a:cs typeface="+mn-cs"/>
              </a:rPr>
              <a:t>rounding.</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 number of techniques have been explored for performing rounding. In fact,</a:t>
            </a:r>
          </a:p>
          <a:p>
            <a:r>
              <a:rPr lang="en-US" sz="1200" kern="1200" baseline="0" dirty="0">
                <a:solidFill>
                  <a:schemeClr val="tx1"/>
                </a:solidFill>
                <a:latin typeface="Times New Roman" pitchFamily="-110" charset="0"/>
                <a:ea typeface="+mn-ea"/>
                <a:cs typeface="+mn-cs"/>
              </a:rPr>
              <a:t>the IEEE standard lists four alternative approaches: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 nearest: </a:t>
            </a:r>
            <a:r>
              <a:rPr lang="en-US" sz="1200" b="0" kern="1200" baseline="0" dirty="0">
                <a:solidFill>
                  <a:schemeClr val="tx1"/>
                </a:solidFill>
                <a:latin typeface="Times New Roman" pitchFamily="-110" charset="0"/>
                <a:ea typeface="+mn-ea"/>
                <a:cs typeface="+mn-cs"/>
              </a:rPr>
              <a:t>The result is rounded to the nearest representable number.</a:t>
            </a:r>
          </a:p>
          <a:p>
            <a:endParaRPr lang="en-US" sz="120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toward </a:t>
            </a:r>
            <a:r>
              <a:rPr lang="en-US" sz="1200" dirty="0"/>
              <a:t>+∞</a:t>
            </a:r>
            <a:r>
              <a:rPr lang="en-US" sz="1200" baseline="30000" dirty="0"/>
              <a:t> </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result is rounded up toward plus infinity.</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 </a:t>
            </a:r>
            <a:r>
              <a:rPr lang="en-US" sz="1200" b="1" kern="1200" baseline="0" dirty="0">
                <a:solidFill>
                  <a:schemeClr val="tx1"/>
                </a:solidFill>
                <a:latin typeface="Times New Roman" pitchFamily="-110" charset="0"/>
                <a:ea typeface="+mn-ea"/>
                <a:cs typeface="+mn-cs"/>
              </a:rPr>
              <a:t>Round toward </a:t>
            </a:r>
            <a:r>
              <a:rPr lang="en-US" sz="1200" dirty="0"/>
              <a:t>-∞</a:t>
            </a:r>
            <a:r>
              <a:rPr lang="en-US" sz="1200" b="1" kern="1200" baseline="0" dirty="0">
                <a:solidFill>
                  <a:schemeClr val="tx1"/>
                </a:solidFill>
                <a:latin typeface="Times New Roman" pitchFamily="-110" charset="0"/>
                <a:ea typeface="+mn-ea"/>
                <a:cs typeface="+mn-cs"/>
              </a:rPr>
              <a:t>: </a:t>
            </a:r>
            <a:r>
              <a:rPr lang="en-US" sz="1200" b="0" kern="1200" baseline="0" dirty="0">
                <a:solidFill>
                  <a:schemeClr val="tx1"/>
                </a:solidFill>
                <a:latin typeface="Times New Roman" pitchFamily="-110" charset="0"/>
                <a:ea typeface="+mn-ea"/>
                <a:cs typeface="+mn-cs"/>
              </a:rPr>
              <a:t>The result is rounded down toward negative infinity.</a:t>
            </a:r>
          </a:p>
          <a:p>
            <a:endParaRPr lang="en-US" sz="1200" b="0"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 Round toward 0: </a:t>
            </a:r>
            <a:r>
              <a:rPr lang="en-US" sz="1200" b="0" kern="1200" baseline="0" dirty="0">
                <a:solidFill>
                  <a:schemeClr val="tx1"/>
                </a:solidFill>
                <a:latin typeface="Times New Roman" pitchFamily="-110" charset="0"/>
                <a:ea typeface="+mn-ea"/>
                <a:cs typeface="+mn-cs"/>
              </a:rPr>
              <a:t>The result is rounded toward zero.</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Let us consider each of these policies in turn. </a:t>
            </a:r>
            <a:r>
              <a:rPr lang="en-US" sz="1200" b="1" kern="1200" baseline="0" dirty="0">
                <a:solidFill>
                  <a:schemeClr val="tx1"/>
                </a:solidFill>
                <a:latin typeface="Times New Roman" pitchFamily="-110" charset="0"/>
                <a:ea typeface="+mn-ea"/>
                <a:cs typeface="+mn-cs"/>
              </a:rPr>
              <a:t>Round to nearest </a:t>
            </a:r>
            <a:r>
              <a:rPr lang="en-US" sz="1200" b="0" kern="1200" baseline="0" dirty="0">
                <a:solidFill>
                  <a:schemeClr val="tx1"/>
                </a:solidFill>
                <a:latin typeface="Times New Roman" pitchFamily="-110" charset="0"/>
                <a:ea typeface="+mn-ea"/>
                <a:cs typeface="+mn-cs"/>
              </a:rPr>
              <a:t>is the default</a:t>
            </a:r>
          </a:p>
          <a:p>
            <a:r>
              <a:rPr lang="en-US" sz="1200" kern="1200" baseline="0" dirty="0">
                <a:solidFill>
                  <a:schemeClr val="tx1"/>
                </a:solidFill>
                <a:latin typeface="Times New Roman" pitchFamily="-110" charset="0"/>
                <a:ea typeface="+mn-ea"/>
                <a:cs typeface="+mn-cs"/>
              </a:rPr>
              <a:t>rounding mode listed in the standard and is defined as follows: The representable</a:t>
            </a:r>
          </a:p>
          <a:p>
            <a:r>
              <a:rPr lang="en-US" sz="1200" kern="1200" baseline="0" dirty="0">
                <a:solidFill>
                  <a:schemeClr val="tx1"/>
                </a:solidFill>
                <a:latin typeface="Times New Roman" pitchFamily="-110" charset="0"/>
                <a:ea typeface="+mn-ea"/>
                <a:cs typeface="+mn-cs"/>
              </a:rPr>
              <a:t>value nearest to the infinitely precise result shall be delivered.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standard also addresses the special case of extra bits of the form 10000.…</a:t>
            </a:r>
          </a:p>
          <a:p>
            <a:r>
              <a:rPr lang="en-US" sz="1200" kern="1200" baseline="0" dirty="0">
                <a:solidFill>
                  <a:schemeClr val="tx1"/>
                </a:solidFill>
                <a:latin typeface="Times New Roman" pitchFamily="-110" charset="0"/>
                <a:ea typeface="+mn-ea"/>
                <a:cs typeface="+mn-cs"/>
              </a:rPr>
              <a:t>Here the result is exactly halfway between the two possible representable values.</a:t>
            </a:r>
          </a:p>
          <a:p>
            <a:r>
              <a:rPr lang="en-US" sz="1200" kern="1200" baseline="0" dirty="0">
                <a:solidFill>
                  <a:schemeClr val="tx1"/>
                </a:solidFill>
                <a:latin typeface="Times New Roman" pitchFamily="-110" charset="0"/>
                <a:ea typeface="+mn-ea"/>
                <a:cs typeface="+mn-cs"/>
              </a:rPr>
              <a:t>One possible technique here would be to always truncate, as this would be the simplest</a:t>
            </a:r>
          </a:p>
          <a:p>
            <a:r>
              <a:rPr lang="en-US" sz="1200" kern="1200" baseline="0" dirty="0">
                <a:solidFill>
                  <a:schemeClr val="tx1"/>
                </a:solidFill>
                <a:latin typeface="Times New Roman" pitchFamily="-110" charset="0"/>
                <a:ea typeface="+mn-ea"/>
                <a:cs typeface="+mn-cs"/>
              </a:rPr>
              <a:t>operation. However, the difficulty with this simple approach is that it introduces</a:t>
            </a:r>
          </a:p>
          <a:p>
            <a:r>
              <a:rPr lang="en-US" sz="1200" kern="1200" baseline="0" dirty="0">
                <a:solidFill>
                  <a:schemeClr val="tx1"/>
                </a:solidFill>
                <a:latin typeface="Times New Roman" pitchFamily="-110" charset="0"/>
                <a:ea typeface="+mn-ea"/>
                <a:cs typeface="+mn-cs"/>
              </a:rPr>
              <a:t>a small but cumulative bias into a sequence of computations. What is required</a:t>
            </a:r>
          </a:p>
          <a:p>
            <a:r>
              <a:rPr lang="en-US" sz="1200" kern="1200" baseline="0" dirty="0">
                <a:solidFill>
                  <a:schemeClr val="tx1"/>
                </a:solidFill>
                <a:latin typeface="Times New Roman" pitchFamily="-110" charset="0"/>
                <a:ea typeface="+mn-ea"/>
                <a:cs typeface="+mn-cs"/>
              </a:rPr>
              <a:t>is an unbiased method of rounding. One possible approach would be to round up or</a:t>
            </a:r>
          </a:p>
          <a:p>
            <a:r>
              <a:rPr lang="en-US" sz="1200" kern="1200" baseline="0" dirty="0">
                <a:solidFill>
                  <a:schemeClr val="tx1"/>
                </a:solidFill>
                <a:latin typeface="Times New Roman" pitchFamily="-110" charset="0"/>
                <a:ea typeface="+mn-ea"/>
                <a:cs typeface="+mn-cs"/>
              </a:rPr>
              <a:t>down on the basis of a random number so that, on average, the result would be unbiased.</a:t>
            </a:r>
          </a:p>
          <a:p>
            <a:r>
              <a:rPr lang="en-US" sz="1200" kern="1200" baseline="0" dirty="0">
                <a:solidFill>
                  <a:schemeClr val="tx1"/>
                </a:solidFill>
                <a:latin typeface="Times New Roman" pitchFamily="-110" charset="0"/>
                <a:ea typeface="+mn-ea"/>
                <a:cs typeface="+mn-cs"/>
              </a:rPr>
              <a:t>The argument against this approach is that it does not produce predictable,</a:t>
            </a:r>
          </a:p>
          <a:p>
            <a:r>
              <a:rPr lang="en-US" sz="1200" kern="1200" baseline="0" dirty="0">
                <a:solidFill>
                  <a:schemeClr val="tx1"/>
                </a:solidFill>
                <a:latin typeface="Times New Roman" pitchFamily="-110" charset="0"/>
                <a:ea typeface="+mn-ea"/>
                <a:cs typeface="+mn-cs"/>
              </a:rPr>
              <a:t>deterministic results. The approach taken by the IEEE standard is to force the result</a:t>
            </a:r>
          </a:p>
          <a:p>
            <a:r>
              <a:rPr lang="en-US" sz="1200" kern="1200" baseline="0" dirty="0">
                <a:solidFill>
                  <a:schemeClr val="tx1"/>
                </a:solidFill>
                <a:latin typeface="Times New Roman" pitchFamily="-110" charset="0"/>
                <a:ea typeface="+mn-ea"/>
                <a:cs typeface="+mn-cs"/>
              </a:rPr>
              <a:t>to be even: If the result of a computation is exactly midway between two representable</a:t>
            </a:r>
          </a:p>
          <a:p>
            <a:r>
              <a:rPr lang="en-US" sz="1200" kern="1200" baseline="0" dirty="0">
                <a:solidFill>
                  <a:schemeClr val="tx1"/>
                </a:solidFill>
                <a:latin typeface="Times New Roman" pitchFamily="-110" charset="0"/>
                <a:ea typeface="+mn-ea"/>
                <a:cs typeface="+mn-cs"/>
              </a:rPr>
              <a:t>numbers, the value is rounded up if the last representable bit is currently 1 and</a:t>
            </a:r>
          </a:p>
          <a:p>
            <a:r>
              <a:rPr lang="en-US" sz="1200" kern="1200" baseline="0" dirty="0">
                <a:solidFill>
                  <a:schemeClr val="tx1"/>
                </a:solidFill>
                <a:latin typeface="Times New Roman" pitchFamily="-110" charset="0"/>
                <a:ea typeface="+mn-ea"/>
                <a:cs typeface="+mn-cs"/>
              </a:rPr>
              <a:t>not rounded up if it is currently 0.</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Times New Roman" pitchFamily="-110" charset="0"/>
                <a:ea typeface="+mn-ea"/>
                <a:cs typeface="+mn-cs"/>
              </a:rPr>
              <a:t>The next two options, </a:t>
            </a:r>
            <a:r>
              <a:rPr lang="en-US" sz="1200" b="1" kern="1200" baseline="0" dirty="0">
                <a:solidFill>
                  <a:schemeClr val="tx1"/>
                </a:solidFill>
                <a:latin typeface="Times New Roman" pitchFamily="-110" charset="0"/>
                <a:ea typeface="+mn-ea"/>
                <a:cs typeface="+mn-cs"/>
              </a:rPr>
              <a:t>rounding to plus </a:t>
            </a:r>
            <a:r>
              <a:rPr lang="en-US" sz="1200" b="0" kern="1200" baseline="0" dirty="0">
                <a:solidFill>
                  <a:schemeClr val="tx1"/>
                </a:solidFill>
                <a:latin typeface="Times New Roman" pitchFamily="-110" charset="0"/>
                <a:ea typeface="+mn-ea"/>
                <a:cs typeface="+mn-cs"/>
              </a:rPr>
              <a:t>and</a:t>
            </a:r>
            <a:r>
              <a:rPr lang="en-US" sz="1200" b="1" kern="1200" baseline="0" dirty="0">
                <a:solidFill>
                  <a:schemeClr val="tx1"/>
                </a:solidFill>
                <a:latin typeface="Times New Roman" pitchFamily="-110" charset="0"/>
                <a:ea typeface="+mn-ea"/>
                <a:cs typeface="+mn-cs"/>
              </a:rPr>
              <a:t> minus infinity, </a:t>
            </a:r>
            <a:r>
              <a:rPr lang="en-US" sz="1200" b="0" kern="1200" baseline="0" dirty="0">
                <a:solidFill>
                  <a:schemeClr val="tx1"/>
                </a:solidFill>
                <a:latin typeface="Times New Roman" pitchFamily="-110" charset="0"/>
                <a:ea typeface="+mn-ea"/>
                <a:cs typeface="+mn-cs"/>
              </a:rPr>
              <a:t>are useful in implementing</a:t>
            </a:r>
          </a:p>
          <a:p>
            <a:r>
              <a:rPr lang="en-US" sz="1200" kern="1200" baseline="0" dirty="0">
                <a:solidFill>
                  <a:schemeClr val="tx1"/>
                </a:solidFill>
                <a:latin typeface="Times New Roman" pitchFamily="-110" charset="0"/>
                <a:ea typeface="+mn-ea"/>
                <a:cs typeface="+mn-cs"/>
              </a:rPr>
              <a:t>a technique known as interval arithmetic. Interval arithmetic provides an</a:t>
            </a:r>
          </a:p>
          <a:p>
            <a:r>
              <a:rPr lang="en-US" sz="1200" kern="1200" baseline="0" dirty="0">
                <a:solidFill>
                  <a:schemeClr val="tx1"/>
                </a:solidFill>
                <a:latin typeface="Times New Roman" pitchFamily="-110" charset="0"/>
                <a:ea typeface="+mn-ea"/>
                <a:cs typeface="+mn-cs"/>
              </a:rPr>
              <a:t>efficient method for monitoring and controlling errors in floating-point computations</a:t>
            </a:r>
          </a:p>
          <a:p>
            <a:r>
              <a:rPr lang="en-US" sz="1200" kern="1200" baseline="0" dirty="0">
                <a:solidFill>
                  <a:schemeClr val="tx1"/>
                </a:solidFill>
                <a:latin typeface="Times New Roman" pitchFamily="-110" charset="0"/>
                <a:ea typeface="+mn-ea"/>
                <a:cs typeface="+mn-cs"/>
              </a:rPr>
              <a:t>by producing two values for each result. The two values correspond to the</a:t>
            </a:r>
          </a:p>
          <a:p>
            <a:r>
              <a:rPr lang="en-US" sz="1200" kern="1200" baseline="0" dirty="0">
                <a:solidFill>
                  <a:schemeClr val="tx1"/>
                </a:solidFill>
                <a:latin typeface="Times New Roman" pitchFamily="-110" charset="0"/>
                <a:ea typeface="+mn-ea"/>
                <a:cs typeface="+mn-cs"/>
              </a:rPr>
              <a:t>lower and upper endpoints of an interval that contains the true result. The width of</a:t>
            </a:r>
          </a:p>
          <a:p>
            <a:r>
              <a:rPr lang="en-US" sz="1200" kern="1200" baseline="0" dirty="0">
                <a:solidFill>
                  <a:schemeClr val="tx1"/>
                </a:solidFill>
                <a:latin typeface="Times New Roman" pitchFamily="-110" charset="0"/>
                <a:ea typeface="+mn-ea"/>
                <a:cs typeface="+mn-cs"/>
              </a:rPr>
              <a:t>the interval, which is the difference between the upper and lower endpoints, indicates</a:t>
            </a:r>
          </a:p>
          <a:p>
            <a:r>
              <a:rPr lang="en-US" sz="1200" kern="1200" baseline="0" dirty="0">
                <a:solidFill>
                  <a:schemeClr val="tx1"/>
                </a:solidFill>
                <a:latin typeface="Times New Roman" pitchFamily="-110" charset="0"/>
                <a:ea typeface="+mn-ea"/>
                <a:cs typeface="+mn-cs"/>
              </a:rPr>
              <a:t>the accuracy of the result. If the endpoints of an interval are not representable,</a:t>
            </a:r>
          </a:p>
          <a:p>
            <a:r>
              <a:rPr lang="en-US" sz="1200" kern="1200" baseline="0" dirty="0">
                <a:solidFill>
                  <a:schemeClr val="tx1"/>
                </a:solidFill>
                <a:latin typeface="Times New Roman" pitchFamily="-110" charset="0"/>
                <a:ea typeface="+mn-ea"/>
                <a:cs typeface="+mn-cs"/>
              </a:rPr>
              <a:t>then the interval endpoints are rounded down and up, respectively. Although</a:t>
            </a:r>
          </a:p>
          <a:p>
            <a:r>
              <a:rPr lang="en-US" sz="1200" kern="1200" baseline="0" dirty="0">
                <a:solidFill>
                  <a:schemeClr val="tx1"/>
                </a:solidFill>
                <a:latin typeface="Times New Roman" pitchFamily="-110" charset="0"/>
                <a:ea typeface="+mn-ea"/>
                <a:cs typeface="+mn-cs"/>
              </a:rPr>
              <a:t>the width of the interval may vary according to implementation, many algorithms</a:t>
            </a:r>
          </a:p>
          <a:p>
            <a:r>
              <a:rPr lang="en-US" sz="1200" kern="1200" baseline="0" dirty="0">
                <a:solidFill>
                  <a:schemeClr val="tx1"/>
                </a:solidFill>
                <a:latin typeface="Times New Roman" pitchFamily="-110" charset="0"/>
                <a:ea typeface="+mn-ea"/>
                <a:cs typeface="+mn-cs"/>
              </a:rPr>
              <a:t>have been designed to produce narrow intervals. If the range between the upper</a:t>
            </a:r>
          </a:p>
          <a:p>
            <a:r>
              <a:rPr lang="en-US" sz="1200" kern="1200" baseline="0" dirty="0">
                <a:solidFill>
                  <a:schemeClr val="tx1"/>
                </a:solidFill>
                <a:latin typeface="Times New Roman" pitchFamily="-110" charset="0"/>
                <a:ea typeface="+mn-ea"/>
                <a:cs typeface="+mn-cs"/>
              </a:rPr>
              <a:t>and lower bounds is sufficiently narrow, then a sufficiently accurate result has been</a:t>
            </a:r>
          </a:p>
          <a:p>
            <a:r>
              <a:rPr lang="en-US" sz="1200" kern="1200" baseline="0" dirty="0">
                <a:solidFill>
                  <a:schemeClr val="tx1"/>
                </a:solidFill>
                <a:latin typeface="Times New Roman" pitchFamily="-110" charset="0"/>
                <a:ea typeface="+mn-ea"/>
                <a:cs typeface="+mn-cs"/>
              </a:rPr>
              <a:t>obtained. If not, at least we know this and can perform additional analysis.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final technique specified in the standard is </a:t>
            </a:r>
            <a:r>
              <a:rPr lang="en-US" sz="1200" b="1" kern="1200" baseline="0" dirty="0">
                <a:solidFill>
                  <a:schemeClr val="tx1"/>
                </a:solidFill>
                <a:latin typeface="Times New Roman" pitchFamily="-110" charset="0"/>
                <a:ea typeface="+mn-ea"/>
                <a:cs typeface="+mn-cs"/>
              </a:rPr>
              <a:t>round toward zero. </a:t>
            </a:r>
            <a:r>
              <a:rPr lang="en-US" sz="1200" b="0" kern="1200" baseline="0" dirty="0">
                <a:solidFill>
                  <a:schemeClr val="tx1"/>
                </a:solidFill>
                <a:latin typeface="Times New Roman" pitchFamily="-110" charset="0"/>
                <a:ea typeface="+mn-ea"/>
                <a:cs typeface="+mn-cs"/>
              </a:rPr>
              <a:t>This is,</a:t>
            </a:r>
          </a:p>
          <a:p>
            <a:r>
              <a:rPr lang="en-US" sz="1200" kern="1200" baseline="0" dirty="0">
                <a:solidFill>
                  <a:schemeClr val="tx1"/>
                </a:solidFill>
                <a:latin typeface="Times New Roman" pitchFamily="-110" charset="0"/>
                <a:ea typeface="+mn-ea"/>
                <a:cs typeface="+mn-cs"/>
              </a:rPr>
              <a:t>in fact, simple truncation: The extra bits are ignored. This is certainly the simplest</a:t>
            </a:r>
          </a:p>
          <a:p>
            <a:r>
              <a:rPr lang="en-US" sz="1200" kern="1200" baseline="0" dirty="0">
                <a:solidFill>
                  <a:schemeClr val="tx1"/>
                </a:solidFill>
                <a:latin typeface="Times New Roman" pitchFamily="-110" charset="0"/>
                <a:ea typeface="+mn-ea"/>
                <a:cs typeface="+mn-cs"/>
              </a:rPr>
              <a:t>technique. However, the result is that the magnitude of the truncated value is always</a:t>
            </a:r>
          </a:p>
          <a:p>
            <a:r>
              <a:rPr lang="en-US" sz="1200" kern="1200" baseline="0" dirty="0">
                <a:solidFill>
                  <a:schemeClr val="tx1"/>
                </a:solidFill>
                <a:latin typeface="Times New Roman" pitchFamily="-110" charset="0"/>
                <a:ea typeface="+mn-ea"/>
                <a:cs typeface="+mn-cs"/>
              </a:rPr>
              <a:t>less than or equal to the more precise original value, introducing a consistent bias</a:t>
            </a:r>
          </a:p>
          <a:p>
            <a:r>
              <a:rPr lang="en-US" sz="1200" kern="1200" baseline="0" dirty="0">
                <a:solidFill>
                  <a:schemeClr val="tx1"/>
                </a:solidFill>
                <a:latin typeface="Times New Roman" pitchFamily="-110" charset="0"/>
                <a:ea typeface="+mn-ea"/>
                <a:cs typeface="+mn-cs"/>
              </a:rPr>
              <a:t>toward zero in the operation. This is a serious bias because it affects every operation</a:t>
            </a:r>
          </a:p>
          <a:p>
            <a:r>
              <a:rPr lang="en-US" sz="1200" kern="1200" baseline="0" dirty="0">
                <a:solidFill>
                  <a:schemeClr val="tx1"/>
                </a:solidFill>
                <a:latin typeface="Times New Roman" pitchFamily="-110" charset="0"/>
                <a:ea typeface="+mn-ea"/>
                <a:cs typeface="+mn-cs"/>
              </a:rPr>
              <a:t>for which there are nonzero extra bits.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IEEE 754 goes beyond the simple definition of a format to lay down specific practices</a:t>
            </a:r>
          </a:p>
          <a:p>
            <a:r>
              <a:rPr lang="en-US" sz="1200" kern="1200" baseline="0" dirty="0">
                <a:solidFill>
                  <a:schemeClr val="tx1"/>
                </a:solidFill>
                <a:latin typeface="Times New Roman" pitchFamily="-110" charset="0"/>
                <a:ea typeface="+mn-ea"/>
                <a:cs typeface="+mn-cs"/>
              </a:rPr>
              <a:t>and procedures so that floating-point arithmetic produces uniform, predictable</a:t>
            </a:r>
          </a:p>
          <a:p>
            <a:r>
              <a:rPr lang="en-US" sz="1200" kern="1200" baseline="0" dirty="0">
                <a:solidFill>
                  <a:schemeClr val="tx1"/>
                </a:solidFill>
                <a:latin typeface="Times New Roman" pitchFamily="-110" charset="0"/>
                <a:ea typeface="+mn-ea"/>
                <a:cs typeface="+mn-cs"/>
              </a:rPr>
              <a:t>results independent of the hardware platform. One aspect of this has already been</a:t>
            </a:r>
          </a:p>
          <a:p>
            <a:r>
              <a:rPr lang="en-US" sz="1200" kern="1200" baseline="0" dirty="0">
                <a:solidFill>
                  <a:schemeClr val="tx1"/>
                </a:solidFill>
                <a:latin typeface="Times New Roman" pitchFamily="-110" charset="0"/>
                <a:ea typeface="+mn-ea"/>
                <a:cs typeface="+mn-cs"/>
              </a:rPr>
              <a:t>discussed, namely rounding. This subsection looks at three other topics: infinity,</a:t>
            </a:r>
          </a:p>
          <a:p>
            <a:r>
              <a:rPr lang="en-US" sz="1200" kern="1200" baseline="0" dirty="0">
                <a:solidFill>
                  <a:schemeClr val="tx1"/>
                </a:solidFill>
                <a:latin typeface="Times New Roman" pitchFamily="-110" charset="0"/>
                <a:ea typeface="+mn-ea"/>
                <a:cs typeface="+mn-cs"/>
              </a:rPr>
              <a:t>NaNs, and subnormal numbers.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Infinity arithmetic is treated as the limiting case of real arithmetic, with</a:t>
            </a:r>
          </a:p>
          <a:p>
            <a:r>
              <a:rPr lang="en-US" sz="1200" kern="1200" baseline="0" dirty="0">
                <a:solidFill>
                  <a:schemeClr val="tx1"/>
                </a:solidFill>
                <a:latin typeface="Times New Roman" pitchFamily="-110" charset="0"/>
                <a:ea typeface="+mn-ea"/>
                <a:cs typeface="+mn-cs"/>
              </a:rPr>
              <a:t>the infinity values given the following interpretation: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 &lt; (every finite number) &lt; + ∞</a:t>
            </a:r>
            <a:endParaRPr lang="en-US" sz="800" kern="1200" baseline="30000" dirty="0">
              <a:solidFill>
                <a:schemeClr val="tx1"/>
              </a:solidFill>
              <a:latin typeface="Times New Roman" pitchFamily="-110" charset="0"/>
              <a:ea typeface="+mn-ea"/>
              <a:cs typeface="+mn-cs"/>
            </a:endParaRP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With the exception of the special cases discussed subsequently, any arithmetic</a:t>
            </a:r>
          </a:p>
          <a:p>
            <a:r>
              <a:rPr lang="en-US" sz="1200" kern="1200" baseline="0" dirty="0">
                <a:solidFill>
                  <a:schemeClr val="tx1"/>
                </a:solidFill>
                <a:latin typeface="Times New Roman" pitchFamily="-110" charset="0"/>
                <a:ea typeface="+mn-ea"/>
                <a:cs typeface="+mn-cs"/>
              </a:rPr>
              <a:t>operation involving infinity yields the obvious result.</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A NaN is a symbolic entity encoded in floating-point</a:t>
            </a:r>
          </a:p>
          <a:p>
            <a:r>
              <a:rPr lang="en-US" sz="1200" kern="1200" baseline="0" dirty="0">
                <a:solidFill>
                  <a:schemeClr val="tx1"/>
                </a:solidFill>
                <a:latin typeface="Times New Roman" pitchFamily="-110" charset="0"/>
                <a:ea typeface="+mn-ea"/>
                <a:cs typeface="+mn-cs"/>
              </a:rPr>
              <a:t>format, of which there are two types: signaling and quiet. A signaling NaN</a:t>
            </a:r>
          </a:p>
          <a:p>
            <a:r>
              <a:rPr lang="en-US" sz="1200" kern="1200" baseline="0" dirty="0">
                <a:solidFill>
                  <a:schemeClr val="tx1"/>
                </a:solidFill>
                <a:latin typeface="Times New Roman" pitchFamily="-110" charset="0"/>
                <a:ea typeface="+mn-ea"/>
                <a:cs typeface="+mn-cs"/>
              </a:rPr>
              <a:t>signals an invalid operation exception whenever it appears as an operand. Signaling</a:t>
            </a:r>
          </a:p>
          <a:p>
            <a:endParaRPr lang="en-US" dirty="0"/>
          </a:p>
          <a:p>
            <a:r>
              <a:rPr lang="en-US" sz="1200" kern="1200" baseline="0" dirty="0">
                <a:solidFill>
                  <a:schemeClr val="tx1"/>
                </a:solidFill>
                <a:latin typeface="Times New Roman" pitchFamily="-110" charset="0"/>
                <a:ea typeface="+mn-ea"/>
                <a:cs typeface="+mn-cs"/>
              </a:rPr>
              <a:t>NaNs afford values for uninitialized variables and arithmetic-like enhancements</a:t>
            </a:r>
          </a:p>
          <a:p>
            <a:r>
              <a:rPr lang="en-US" sz="1200" kern="1200" baseline="0" dirty="0">
                <a:solidFill>
                  <a:schemeClr val="tx1"/>
                </a:solidFill>
                <a:latin typeface="Times New Roman" pitchFamily="-110" charset="0"/>
                <a:ea typeface="+mn-ea"/>
                <a:cs typeface="+mn-cs"/>
              </a:rPr>
              <a:t>that are not the subject of the standard. A quiet NaN propagates through almost</a:t>
            </a:r>
          </a:p>
          <a:p>
            <a:r>
              <a:rPr lang="en-US" sz="1200" kern="1200" baseline="0" dirty="0">
                <a:solidFill>
                  <a:schemeClr val="tx1"/>
                </a:solidFill>
                <a:latin typeface="Times New Roman" pitchFamily="-110" charset="0"/>
                <a:ea typeface="+mn-ea"/>
                <a:cs typeface="+mn-cs"/>
              </a:rPr>
              <a:t>every arithmetic operation without signaling an exception. Table 11.7 indicates</a:t>
            </a:r>
          </a:p>
          <a:p>
            <a:r>
              <a:rPr lang="en-US" sz="1200" kern="1200" baseline="0" dirty="0">
                <a:solidFill>
                  <a:schemeClr val="tx1"/>
                </a:solidFill>
                <a:latin typeface="Times New Roman" pitchFamily="-110" charset="0"/>
                <a:ea typeface="+mn-ea"/>
                <a:cs typeface="+mn-cs"/>
              </a:rPr>
              <a:t>operations that will produce a quiet NaN.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Note that both types of NaNs have the same general format (Table 11.4): an</a:t>
            </a:r>
          </a:p>
          <a:p>
            <a:r>
              <a:rPr lang="en-US" sz="1200" kern="1200" baseline="0" dirty="0">
                <a:solidFill>
                  <a:schemeClr val="tx1"/>
                </a:solidFill>
                <a:latin typeface="Times New Roman" pitchFamily="-110" charset="0"/>
                <a:ea typeface="+mn-ea"/>
                <a:cs typeface="+mn-cs"/>
              </a:rPr>
              <a:t>exponent of all ones and a nonzero fraction. The actual bit pattern of the nonzero</a:t>
            </a:r>
          </a:p>
          <a:p>
            <a:r>
              <a:rPr lang="en-US" sz="1200" kern="1200" baseline="0" dirty="0">
                <a:solidFill>
                  <a:schemeClr val="tx1"/>
                </a:solidFill>
                <a:latin typeface="Times New Roman" pitchFamily="-110" charset="0"/>
                <a:ea typeface="+mn-ea"/>
                <a:cs typeface="+mn-cs"/>
              </a:rPr>
              <a:t>fraction is implementation dependent; the fraction values can be used to distinguish</a:t>
            </a:r>
          </a:p>
          <a:p>
            <a:r>
              <a:rPr lang="en-US" sz="1200" kern="1200" baseline="0" dirty="0">
                <a:solidFill>
                  <a:schemeClr val="tx1"/>
                </a:solidFill>
                <a:latin typeface="Times New Roman" pitchFamily="-110" charset="0"/>
                <a:ea typeface="+mn-ea"/>
                <a:cs typeface="+mn-cs"/>
              </a:rPr>
              <a:t>quiet NaNs from signaling NaNs and to specify particular exception conditions.</a:t>
            </a:r>
            <a:endParaRPr lang="en-US"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53</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Times New Roman" pitchFamily="-110" charset="0"/>
                <a:ea typeface="+mn-ea"/>
                <a:cs typeface="+mn-cs"/>
              </a:rPr>
              <a:t>Subnormal numbers are included in IEEE 754 to handle</a:t>
            </a:r>
          </a:p>
          <a:p>
            <a:r>
              <a:rPr lang="en-US" sz="1200" kern="1200" baseline="0" dirty="0">
                <a:solidFill>
                  <a:schemeClr val="tx1"/>
                </a:solidFill>
                <a:latin typeface="Times New Roman" pitchFamily="-110" charset="0"/>
                <a:ea typeface="+mn-ea"/>
                <a:cs typeface="+mn-cs"/>
              </a:rPr>
              <a:t>cases of exponent underflow. When the exponent of the result becomes too small</a:t>
            </a:r>
          </a:p>
          <a:p>
            <a:r>
              <a:rPr lang="en-US" sz="1200" kern="1200" baseline="0" dirty="0">
                <a:solidFill>
                  <a:schemeClr val="tx1"/>
                </a:solidFill>
                <a:latin typeface="Times New Roman" pitchFamily="-110" charset="0"/>
                <a:ea typeface="+mn-ea"/>
                <a:cs typeface="+mn-cs"/>
              </a:rPr>
              <a:t>(a negative exponent with too large a magnitude), the result is subnormalized by</a:t>
            </a:r>
          </a:p>
          <a:p>
            <a:r>
              <a:rPr lang="en-US" sz="1200" kern="1200" baseline="0" dirty="0">
                <a:solidFill>
                  <a:schemeClr val="tx1"/>
                </a:solidFill>
                <a:latin typeface="Times New Roman" pitchFamily="-110" charset="0"/>
                <a:ea typeface="+mn-ea"/>
                <a:cs typeface="+mn-cs"/>
              </a:rPr>
              <a:t>right shifting the fraction and incrementing the exponent for each shift until the</a:t>
            </a:r>
          </a:p>
          <a:p>
            <a:r>
              <a:rPr lang="en-US" sz="1200" kern="1200" baseline="0" dirty="0">
                <a:solidFill>
                  <a:schemeClr val="tx1"/>
                </a:solidFill>
                <a:latin typeface="Times New Roman" pitchFamily="-110" charset="0"/>
                <a:ea typeface="+mn-ea"/>
                <a:cs typeface="+mn-cs"/>
              </a:rPr>
              <a:t>exponent is within a representable range.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11.26 illustrates the effect of including subnormal numbers. The representable</a:t>
            </a:r>
          </a:p>
          <a:p>
            <a:r>
              <a:rPr lang="en-US" sz="1200" kern="1200" baseline="0" dirty="0">
                <a:solidFill>
                  <a:schemeClr val="tx1"/>
                </a:solidFill>
                <a:latin typeface="Times New Roman" pitchFamily="-110" charset="0"/>
                <a:ea typeface="+mn-ea"/>
                <a:cs typeface="+mn-cs"/>
              </a:rPr>
              <a:t>numbers can be grouped into intervals of the form [2</a:t>
            </a:r>
            <a:r>
              <a:rPr lang="en-US" sz="1200" i="1" kern="1200" baseline="30000" dirty="0">
                <a:solidFill>
                  <a:schemeClr val="tx1"/>
                </a:solidFill>
                <a:latin typeface="Times New Roman" pitchFamily="-110" charset="0"/>
                <a:ea typeface="+mn-ea"/>
                <a:cs typeface="+mn-cs"/>
              </a:rPr>
              <a:t>n</a:t>
            </a:r>
            <a:r>
              <a:rPr lang="en-US" sz="1200" i="1" kern="1200" baseline="0" dirty="0">
                <a:solidFill>
                  <a:schemeClr val="tx1"/>
                </a:solidFill>
                <a:latin typeface="Times New Roman" pitchFamily="-110" charset="0"/>
                <a:ea typeface="+mn-ea"/>
                <a:cs typeface="+mn-cs"/>
              </a:rPr>
              <a:t>, 2</a:t>
            </a:r>
            <a:r>
              <a:rPr lang="en-US" sz="1200" i="1" kern="1200" baseline="30000" dirty="0">
                <a:solidFill>
                  <a:schemeClr val="tx1"/>
                </a:solidFill>
                <a:latin typeface="Times New Roman" pitchFamily="-110" charset="0"/>
                <a:ea typeface="+mn-ea"/>
                <a:cs typeface="+mn-cs"/>
              </a:rPr>
              <a:t>n+1</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Within each</a:t>
            </a:r>
          </a:p>
          <a:p>
            <a:r>
              <a:rPr lang="en-US" sz="1200" kern="1200" baseline="0" dirty="0">
                <a:solidFill>
                  <a:schemeClr val="tx1"/>
                </a:solidFill>
                <a:latin typeface="Times New Roman" pitchFamily="-110" charset="0"/>
                <a:ea typeface="+mn-ea"/>
                <a:cs typeface="+mn-cs"/>
              </a:rPr>
              <a:t>such interval, the exponent portion of the number remains constant while the fraction</a:t>
            </a:r>
          </a:p>
          <a:p>
            <a:r>
              <a:rPr lang="en-US" sz="1200" kern="1200" baseline="0" dirty="0">
                <a:solidFill>
                  <a:schemeClr val="tx1"/>
                </a:solidFill>
                <a:latin typeface="Times New Roman" pitchFamily="-110" charset="0"/>
                <a:ea typeface="+mn-ea"/>
                <a:cs typeface="+mn-cs"/>
              </a:rPr>
              <a:t>varies, producing a uniform spacing of representable numbers within the interval. As</a:t>
            </a:r>
          </a:p>
          <a:p>
            <a:r>
              <a:rPr lang="en-US" sz="1200" kern="1200" baseline="0" dirty="0">
                <a:solidFill>
                  <a:schemeClr val="tx1"/>
                </a:solidFill>
                <a:latin typeface="Times New Roman" pitchFamily="-110" charset="0"/>
                <a:ea typeface="+mn-ea"/>
                <a:cs typeface="+mn-cs"/>
              </a:rPr>
              <a:t>we get closer to zero, each successive interval is half the width of the preceding interval</a:t>
            </a:r>
          </a:p>
          <a:p>
            <a:r>
              <a:rPr lang="en-US" sz="1200" kern="1200" baseline="0" dirty="0">
                <a:solidFill>
                  <a:schemeClr val="tx1"/>
                </a:solidFill>
                <a:latin typeface="Times New Roman" pitchFamily="-110" charset="0"/>
                <a:ea typeface="+mn-ea"/>
                <a:cs typeface="+mn-cs"/>
              </a:rPr>
              <a:t>but contains the same number of representable numbers. Hence the density of</a:t>
            </a:r>
          </a:p>
          <a:p>
            <a:r>
              <a:rPr lang="en-US" sz="1200" kern="1200" baseline="0" dirty="0">
                <a:solidFill>
                  <a:schemeClr val="tx1"/>
                </a:solidFill>
                <a:latin typeface="Times New Roman" pitchFamily="-110" charset="0"/>
                <a:ea typeface="+mn-ea"/>
                <a:cs typeface="+mn-cs"/>
              </a:rPr>
              <a:t>representable numbers increases as we approach zero. However, if only normal numbers</a:t>
            </a:r>
          </a:p>
          <a:p>
            <a:r>
              <a:rPr lang="en-US" sz="1200" kern="1200" baseline="0" dirty="0">
                <a:solidFill>
                  <a:schemeClr val="tx1"/>
                </a:solidFill>
                <a:latin typeface="Times New Roman" pitchFamily="-110" charset="0"/>
                <a:ea typeface="+mn-ea"/>
                <a:cs typeface="+mn-cs"/>
              </a:rPr>
              <a:t>are used, there is a gap between the smallest normal number and 0. In the case of</a:t>
            </a:r>
          </a:p>
          <a:p>
            <a:r>
              <a:rPr lang="en-US" sz="1200" kern="1200" baseline="0" dirty="0">
                <a:solidFill>
                  <a:schemeClr val="tx1"/>
                </a:solidFill>
                <a:latin typeface="Times New Roman" pitchFamily="-110" charset="0"/>
                <a:ea typeface="+mn-ea"/>
                <a:cs typeface="+mn-cs"/>
              </a:rPr>
              <a:t>the 32-bit IEEE 754 format, there are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representable numbers in each interval, and</a:t>
            </a:r>
          </a:p>
          <a:p>
            <a:r>
              <a:rPr lang="en-US" sz="1200" kern="1200" baseline="0" dirty="0">
                <a:solidFill>
                  <a:schemeClr val="tx1"/>
                </a:solidFill>
                <a:latin typeface="Times New Roman" pitchFamily="-110" charset="0"/>
                <a:ea typeface="+mn-ea"/>
                <a:cs typeface="+mn-cs"/>
              </a:rPr>
              <a:t>the smallest representable positive number is 2</a:t>
            </a:r>
            <a:r>
              <a:rPr lang="en-US" sz="1200" kern="1200" baseline="30000" dirty="0">
                <a:solidFill>
                  <a:schemeClr val="tx1"/>
                </a:solidFill>
                <a:latin typeface="Times New Roman" pitchFamily="-110" charset="0"/>
                <a:ea typeface="+mn-ea"/>
                <a:cs typeface="+mn-cs"/>
              </a:rPr>
              <a:t>-126</a:t>
            </a:r>
            <a:r>
              <a:rPr lang="en-US" sz="1200" kern="1200" baseline="0" dirty="0">
                <a:solidFill>
                  <a:schemeClr val="tx1"/>
                </a:solidFill>
                <a:latin typeface="Times New Roman" pitchFamily="-110" charset="0"/>
                <a:ea typeface="+mn-ea"/>
                <a:cs typeface="+mn-cs"/>
              </a:rPr>
              <a:t>. With the addition of subnormal</a:t>
            </a:r>
          </a:p>
          <a:p>
            <a:r>
              <a:rPr lang="en-US" sz="1200" kern="1200" baseline="0" dirty="0">
                <a:solidFill>
                  <a:schemeClr val="tx1"/>
                </a:solidFill>
                <a:latin typeface="Times New Roman" pitchFamily="-110" charset="0"/>
                <a:ea typeface="+mn-ea"/>
                <a:cs typeface="+mn-cs"/>
              </a:rPr>
              <a:t>numbers, an additional 2</a:t>
            </a:r>
            <a:r>
              <a:rPr lang="en-US" sz="1200" kern="1200" baseline="30000" dirty="0">
                <a:solidFill>
                  <a:schemeClr val="tx1"/>
                </a:solidFill>
                <a:latin typeface="Times New Roman" pitchFamily="-110" charset="0"/>
                <a:ea typeface="+mn-ea"/>
                <a:cs typeface="+mn-cs"/>
              </a:rPr>
              <a:t>23</a:t>
            </a:r>
            <a:r>
              <a:rPr lang="en-US" sz="1200" kern="1200" baseline="0" dirty="0">
                <a:solidFill>
                  <a:schemeClr val="tx1"/>
                </a:solidFill>
                <a:latin typeface="Times New Roman" pitchFamily="-110" charset="0"/>
                <a:ea typeface="+mn-ea"/>
                <a:cs typeface="+mn-cs"/>
              </a:rPr>
              <a:t> - 1 numbers are uniformly added between 0 and 2</a:t>
            </a:r>
            <a:r>
              <a:rPr lang="en-US" sz="1200" kern="1200" baseline="30000" dirty="0">
                <a:solidFill>
                  <a:schemeClr val="tx1"/>
                </a:solidFill>
                <a:latin typeface="Times New Roman" pitchFamily="-110" charset="0"/>
                <a:ea typeface="+mn-ea"/>
                <a:cs typeface="+mn-cs"/>
              </a:rPr>
              <a:t>-126</a:t>
            </a:r>
            <a:r>
              <a:rPr lang="en-US" sz="1200" kern="1200" baseline="0" dirty="0">
                <a:solidFill>
                  <a:schemeClr val="tx1"/>
                </a:solidFill>
                <a:latin typeface="Times New Roman" pitchFamily="-110" charset="0"/>
                <a:ea typeface="+mn-ea"/>
                <a:cs typeface="+mn-cs"/>
              </a:rPr>
              <a: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use of subnormal numbers is referred to as </a:t>
            </a:r>
            <a:r>
              <a:rPr lang="en-US" sz="1200" i="1" kern="1200" baseline="0" dirty="0">
                <a:solidFill>
                  <a:schemeClr val="tx1"/>
                </a:solidFill>
                <a:latin typeface="Times New Roman" pitchFamily="-110" charset="0"/>
                <a:ea typeface="+mn-ea"/>
                <a:cs typeface="+mn-cs"/>
              </a:rPr>
              <a:t>gradual underflow </a:t>
            </a:r>
            <a:r>
              <a:rPr lang="en-US" sz="1200" i="0" kern="1200" baseline="0" dirty="0">
                <a:solidFill>
                  <a:schemeClr val="tx1"/>
                </a:solidFill>
                <a:latin typeface="Times New Roman" pitchFamily="-110" charset="0"/>
                <a:ea typeface="+mn-ea"/>
                <a:cs typeface="+mn-cs"/>
              </a:rPr>
              <a:t>[COON81].</a:t>
            </a:r>
          </a:p>
          <a:p>
            <a:r>
              <a:rPr lang="en-US" sz="1200" kern="1200" baseline="0" dirty="0">
                <a:solidFill>
                  <a:schemeClr val="tx1"/>
                </a:solidFill>
                <a:latin typeface="Times New Roman" pitchFamily="-110" charset="0"/>
                <a:ea typeface="+mn-ea"/>
                <a:cs typeface="+mn-cs"/>
              </a:rPr>
              <a:t>Without subnormal numbers, the gap between the smallest representable nonzero</a:t>
            </a:r>
          </a:p>
          <a:p>
            <a:r>
              <a:rPr lang="en-US" sz="1200" kern="1200" baseline="0" dirty="0">
                <a:solidFill>
                  <a:schemeClr val="tx1"/>
                </a:solidFill>
                <a:latin typeface="Times New Roman" pitchFamily="-110" charset="0"/>
                <a:ea typeface="+mn-ea"/>
                <a:cs typeface="+mn-cs"/>
              </a:rPr>
              <a:t>number and zero is much wider than the gap between the smallest representable</a:t>
            </a:r>
          </a:p>
          <a:p>
            <a:r>
              <a:rPr lang="en-US" sz="1200" kern="1200" baseline="0" dirty="0">
                <a:solidFill>
                  <a:schemeClr val="tx1"/>
                </a:solidFill>
                <a:latin typeface="Times New Roman" pitchFamily="-110" charset="0"/>
                <a:ea typeface="+mn-ea"/>
                <a:cs typeface="+mn-cs"/>
              </a:rPr>
              <a:t>nonzero number and the next larger number. Gradual underflow fills in that gap</a:t>
            </a:r>
          </a:p>
          <a:p>
            <a:r>
              <a:rPr lang="en-US" sz="1200" kern="1200" baseline="0" dirty="0">
                <a:solidFill>
                  <a:schemeClr val="tx1"/>
                </a:solidFill>
                <a:latin typeface="Times New Roman" pitchFamily="-110" charset="0"/>
                <a:ea typeface="+mn-ea"/>
                <a:cs typeface="+mn-cs"/>
              </a:rPr>
              <a:t>and reduces the impact of exponent underflow to a level comparable with roundoff</a:t>
            </a:r>
          </a:p>
          <a:p>
            <a:r>
              <a:rPr lang="en-US" sz="1200" kern="1200" baseline="0" dirty="0">
                <a:solidFill>
                  <a:schemeClr val="tx1"/>
                </a:solidFill>
                <a:latin typeface="Times New Roman" pitchFamily="-110" charset="0"/>
                <a:ea typeface="+mn-ea"/>
                <a:cs typeface="+mn-cs"/>
              </a:rPr>
              <a:t>among the normal numbers.</a:t>
            </a:r>
            <a:endParaRPr lang="en-US" i="0" dirty="0"/>
          </a:p>
        </p:txBody>
      </p:sp>
      <p:sp>
        <p:nvSpPr>
          <p:cNvPr id="4" name="Slide Number Placeholder 3"/>
          <p:cNvSpPr>
            <a:spLocks noGrp="1"/>
          </p:cNvSpPr>
          <p:nvPr>
            <p:ph type="sldNum" sz="quarter" idx="10"/>
          </p:nvPr>
        </p:nvSpPr>
        <p:spPr/>
        <p:txBody>
          <a:bodyPr/>
          <a:lstStyle/>
          <a:p>
            <a:fld id="{C8AE27EA-A634-9140-BAF9-5BB17D98E52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11 summary.</a:t>
            </a:r>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9729C-03CD-2E45-8373-3BD9AF5F8DE3}" type="slidenum">
              <a:rPr lang="en-US"/>
              <a:pPr/>
              <a:t>6</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Like sign magnitude, twos complement representation uses the most significant bit</a:t>
            </a:r>
          </a:p>
          <a:p>
            <a:r>
              <a:rPr lang="en-US" sz="1200" kern="1200" baseline="0" dirty="0">
                <a:solidFill>
                  <a:schemeClr val="tx1"/>
                </a:solidFill>
                <a:latin typeface="Times New Roman" pitchFamily="-110" charset="0"/>
                <a:ea typeface="+mn-ea"/>
                <a:cs typeface="+mn-cs"/>
              </a:rPr>
              <a:t>as a sign bit, making it easy to test whether an integer is positive or negative. It</a:t>
            </a:r>
          </a:p>
          <a:p>
            <a:r>
              <a:rPr lang="en-US" sz="1200" kern="1200" baseline="0" dirty="0">
                <a:solidFill>
                  <a:schemeClr val="tx1"/>
                </a:solidFill>
                <a:latin typeface="Times New Roman" pitchFamily="-110" charset="0"/>
                <a:ea typeface="+mn-ea"/>
                <a:cs typeface="+mn-cs"/>
              </a:rPr>
              <a:t>differs from the use of the sign-magnitude representation in the way that the other</a:t>
            </a:r>
          </a:p>
          <a:p>
            <a:r>
              <a:rPr lang="en-US" sz="1200" kern="1200" baseline="0" dirty="0">
                <a:solidFill>
                  <a:schemeClr val="tx1"/>
                </a:solidFill>
                <a:latin typeface="Times New Roman" pitchFamily="-110" charset="0"/>
                <a:ea typeface="+mn-ea"/>
                <a:cs typeface="+mn-cs"/>
              </a:rPr>
              <a:t>bits are interpreted. Table 11.1 highlights key characteristics of twos complement</a:t>
            </a:r>
          </a:p>
          <a:p>
            <a:r>
              <a:rPr lang="en-US" sz="1200" kern="1200" baseline="0" dirty="0">
                <a:solidFill>
                  <a:schemeClr val="tx1"/>
                </a:solidFill>
                <a:latin typeface="Times New Roman" pitchFamily="-110" charset="0"/>
                <a:ea typeface="+mn-ea"/>
                <a:cs typeface="+mn-cs"/>
              </a:rPr>
              <a:t>representation and arithmetic, which are elaborated in this section and the next.</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Most treatments of twos complement representation focus on the rules for</a:t>
            </a:r>
          </a:p>
          <a:p>
            <a:r>
              <a:rPr lang="en-US" sz="1200" kern="1200" baseline="0" dirty="0">
                <a:solidFill>
                  <a:schemeClr val="tx1"/>
                </a:solidFill>
                <a:latin typeface="Times New Roman" pitchFamily="-110" charset="0"/>
                <a:ea typeface="+mn-ea"/>
                <a:cs typeface="+mn-cs"/>
              </a:rPr>
              <a:t>producing negative numbers, with no formal proof that the scheme is valid. Instead,</a:t>
            </a:r>
          </a:p>
          <a:p>
            <a:r>
              <a:rPr lang="en-US" sz="1200" kern="1200" baseline="0" dirty="0">
                <a:solidFill>
                  <a:schemeClr val="tx1"/>
                </a:solidFill>
                <a:latin typeface="Times New Roman" pitchFamily="-110" charset="0"/>
                <a:ea typeface="+mn-ea"/>
                <a:cs typeface="+mn-cs"/>
              </a:rPr>
              <a:t>our presentation of twos complement integers in this section and in Section 11.3 is</a:t>
            </a:r>
          </a:p>
          <a:p>
            <a:r>
              <a:rPr lang="en-US" sz="1200" kern="1200" baseline="0" dirty="0">
                <a:solidFill>
                  <a:schemeClr val="tx1"/>
                </a:solidFill>
                <a:latin typeface="Times New Roman" pitchFamily="-110" charset="0"/>
                <a:ea typeface="+mn-ea"/>
                <a:cs typeface="+mn-cs"/>
              </a:rPr>
              <a:t>based on [DATT93], which suggests that twos complement representation is best</a:t>
            </a:r>
          </a:p>
          <a:p>
            <a:r>
              <a:rPr lang="en-US" sz="1200" kern="1200" baseline="0" dirty="0">
                <a:solidFill>
                  <a:schemeClr val="tx1"/>
                </a:solidFill>
                <a:latin typeface="Times New Roman" pitchFamily="-110" charset="0"/>
                <a:ea typeface="+mn-ea"/>
                <a:cs typeface="+mn-cs"/>
              </a:rPr>
              <a:t>understood by defining it in terms of a weighted sum of bits, as we did previously</a:t>
            </a:r>
          </a:p>
          <a:p>
            <a:r>
              <a:rPr lang="en-US" sz="1200" kern="1200" baseline="0" dirty="0">
                <a:solidFill>
                  <a:schemeClr val="tx1"/>
                </a:solidFill>
                <a:latin typeface="Times New Roman" pitchFamily="-110" charset="0"/>
                <a:ea typeface="+mn-ea"/>
                <a:cs typeface="+mn-cs"/>
              </a:rPr>
              <a:t>for unsigned and sign-magnitude representations. The advantage of this treatment</a:t>
            </a:r>
          </a:p>
          <a:p>
            <a:r>
              <a:rPr lang="en-US" sz="1200" kern="1200" baseline="0" dirty="0">
                <a:solidFill>
                  <a:schemeClr val="tx1"/>
                </a:solidFill>
                <a:latin typeface="Times New Roman" pitchFamily="-110" charset="0"/>
                <a:ea typeface="+mn-ea"/>
                <a:cs typeface="+mn-cs"/>
              </a:rPr>
              <a:t>is that it does not leave any lingering doubt that the rules for arithmetic operations</a:t>
            </a:r>
          </a:p>
          <a:p>
            <a:r>
              <a:rPr lang="en-US" sz="1200" kern="1200" baseline="0" dirty="0">
                <a:solidFill>
                  <a:schemeClr val="tx1"/>
                </a:solidFill>
                <a:latin typeface="Times New Roman" pitchFamily="-110" charset="0"/>
                <a:ea typeface="+mn-ea"/>
                <a:cs typeface="+mn-cs"/>
              </a:rPr>
              <a:t>in twos complement notation may not work for some special cases.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6BAC1-CBF8-3B4B-A005-25BA2E352600}" type="slidenum">
              <a:rPr lang="en-US"/>
              <a:pPr/>
              <a:t>7</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Table 11.2 compares the sign-magnitude and twos complement representations</a:t>
            </a:r>
          </a:p>
          <a:p>
            <a:r>
              <a:rPr lang="en-US" sz="1200" kern="1200" baseline="0" dirty="0">
                <a:solidFill>
                  <a:schemeClr val="tx1"/>
                </a:solidFill>
                <a:latin typeface="Times New Roman" pitchFamily="-110" charset="0"/>
                <a:ea typeface="+mn-ea"/>
                <a:cs typeface="+mn-cs"/>
              </a:rPr>
              <a:t>for 4-bit integers. Although twos complement is an awkward representation</a:t>
            </a:r>
          </a:p>
          <a:p>
            <a:r>
              <a:rPr lang="en-US" sz="1200" kern="1200" baseline="0" dirty="0">
                <a:solidFill>
                  <a:schemeClr val="tx1"/>
                </a:solidFill>
                <a:latin typeface="Times New Roman" pitchFamily="-110" charset="0"/>
                <a:ea typeface="+mn-ea"/>
                <a:cs typeface="+mn-cs"/>
              </a:rPr>
              <a:t>from the human point of view, we will see that it facilitates the most important arithmetic</a:t>
            </a:r>
          </a:p>
          <a:p>
            <a:r>
              <a:rPr lang="en-US" sz="1200" kern="1200" baseline="0" dirty="0">
                <a:solidFill>
                  <a:schemeClr val="tx1"/>
                </a:solidFill>
                <a:latin typeface="Times New Roman" pitchFamily="-110" charset="0"/>
                <a:ea typeface="+mn-ea"/>
                <a:cs typeface="+mn-cs"/>
              </a:rPr>
              <a:t>operations, addition and subtraction. For this reason, it is almost universally</a:t>
            </a:r>
          </a:p>
          <a:p>
            <a:r>
              <a:rPr lang="en-US" sz="1200" kern="1200" baseline="0" dirty="0">
                <a:solidFill>
                  <a:schemeClr val="tx1"/>
                </a:solidFill>
                <a:latin typeface="Times New Roman" pitchFamily="-110" charset="0"/>
                <a:ea typeface="+mn-ea"/>
                <a:cs typeface="+mn-cs"/>
              </a:rPr>
              <a:t>used as the processor representation for integers.</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mn-ea"/>
                <a:cs typeface="+mn-cs"/>
              </a:rPr>
              <a:t>A useful illustration of the nature of twos complement representation is a</a:t>
            </a:r>
          </a:p>
          <a:p>
            <a:r>
              <a:rPr lang="en-US" sz="1200" b="0" i="0" u="none" strike="noStrike" kern="1200" baseline="0" dirty="0">
                <a:solidFill>
                  <a:schemeClr val="tx1"/>
                </a:solidFill>
                <a:latin typeface="Times New Roman" pitchFamily="-110" charset="0"/>
                <a:ea typeface="+mn-ea"/>
                <a:cs typeface="+mn-cs"/>
              </a:rPr>
              <a:t>value box, in which the value on the far right in the box is 1 (2</a:t>
            </a:r>
            <a:r>
              <a:rPr lang="en-US" sz="1200" b="0" i="0" u="none" strike="noStrike" kern="1200" baseline="30000" dirty="0">
                <a:solidFill>
                  <a:schemeClr val="tx1"/>
                </a:solidFill>
                <a:latin typeface="Times New Roman" pitchFamily="-110" charset="0"/>
                <a:ea typeface="+mn-ea"/>
                <a:cs typeface="+mn-cs"/>
              </a:rPr>
              <a:t>0</a:t>
            </a:r>
            <a:r>
              <a:rPr lang="en-US" sz="1200" b="0" i="0" u="none" strike="noStrike" kern="1200" baseline="0" dirty="0">
                <a:solidFill>
                  <a:schemeClr val="tx1"/>
                </a:solidFill>
                <a:latin typeface="Times New Roman" pitchFamily="-110" charset="0"/>
                <a:ea typeface="+mn-ea"/>
                <a:cs typeface="+mn-cs"/>
              </a:rPr>
              <a:t> ) and each succeeding</a:t>
            </a:r>
          </a:p>
          <a:p>
            <a:r>
              <a:rPr lang="en-US" sz="1200" b="0" i="0" u="none" strike="noStrike" kern="1200" baseline="0" dirty="0">
                <a:solidFill>
                  <a:schemeClr val="tx1"/>
                </a:solidFill>
                <a:latin typeface="Times New Roman" pitchFamily="-110" charset="0"/>
                <a:ea typeface="+mn-ea"/>
                <a:cs typeface="+mn-cs"/>
              </a:rPr>
              <a:t>position to the left is double in value, until the leftmost position, which is negated.</a:t>
            </a:r>
          </a:p>
          <a:p>
            <a:r>
              <a:rPr lang="en-US" sz="1200" b="0" i="0" u="none" strike="noStrike" kern="1200" baseline="0" dirty="0">
                <a:solidFill>
                  <a:schemeClr val="tx1"/>
                </a:solidFill>
                <a:latin typeface="Times New Roman" pitchFamily="-110" charset="0"/>
                <a:ea typeface="+mn-ea"/>
                <a:cs typeface="+mn-cs"/>
              </a:rPr>
              <a:t>As you can see in Figure 11.2a, the most negative twos complement number that</a:t>
            </a:r>
          </a:p>
          <a:p>
            <a:r>
              <a:rPr lang="en-US" sz="1200" b="0" i="0" u="none" strike="noStrike" kern="1200" baseline="0" dirty="0">
                <a:solidFill>
                  <a:schemeClr val="tx1"/>
                </a:solidFill>
                <a:latin typeface="Times New Roman" pitchFamily="-110" charset="0"/>
                <a:ea typeface="+mn-ea"/>
                <a:cs typeface="+mn-cs"/>
              </a:rPr>
              <a:t>can be represented is </a:t>
            </a:r>
            <a:r>
              <a:rPr lang="en-US" sz="1200" b="1" i="0" u="none" strike="noStrike" kern="1200" baseline="0" dirty="0">
                <a:solidFill>
                  <a:schemeClr val="tx1"/>
                </a:solidFill>
                <a:latin typeface="Times New Roman" pitchFamily="-110" charset="0"/>
                <a:ea typeface="+mn-ea"/>
                <a:cs typeface="+mn-cs"/>
              </a:rPr>
              <a:t>-</a:t>
            </a:r>
            <a:r>
              <a:rPr lang="en-US" sz="1200" b="0" i="0" u="none" strike="noStrike" kern="1200" baseline="0" dirty="0">
                <a:solidFill>
                  <a:schemeClr val="tx1"/>
                </a:solidFill>
                <a:latin typeface="Times New Roman" pitchFamily="-110" charset="0"/>
                <a:ea typeface="+mn-ea"/>
                <a:cs typeface="+mn-cs"/>
              </a:rPr>
              <a:t> 2</a:t>
            </a:r>
            <a:r>
              <a:rPr lang="en-US" sz="1200" b="1" i="0" u="none" strike="noStrike" kern="1200" baseline="30000" dirty="0">
                <a:solidFill>
                  <a:schemeClr val="tx1"/>
                </a:solidFill>
                <a:latin typeface="Times New Roman" pitchFamily="-110" charset="0"/>
                <a:ea typeface="+mn-ea"/>
                <a:cs typeface="+mn-cs"/>
              </a:rPr>
              <a:t>n-</a:t>
            </a:r>
            <a:r>
              <a:rPr lang="en-US" sz="1200" b="0" i="0" u="none" strike="noStrike" kern="1200" baseline="30000" dirty="0">
                <a:solidFill>
                  <a:schemeClr val="tx1"/>
                </a:solidFill>
                <a:latin typeface="Times New Roman" pitchFamily="-110" charset="0"/>
                <a:ea typeface="+mn-ea"/>
                <a:cs typeface="+mn-cs"/>
              </a:rPr>
              <a:t>1 </a:t>
            </a:r>
            <a:r>
              <a:rPr lang="en-US" sz="1200" b="0" i="0" u="none" strike="noStrike" kern="1200" baseline="0" dirty="0">
                <a:solidFill>
                  <a:schemeClr val="tx1"/>
                </a:solidFill>
                <a:latin typeface="Times New Roman" pitchFamily="-110" charset="0"/>
                <a:ea typeface="+mn-ea"/>
                <a:cs typeface="+mn-cs"/>
              </a:rPr>
              <a:t>; if any of the bits other than the sign bit is one, it adds a</a:t>
            </a:r>
          </a:p>
          <a:p>
            <a:r>
              <a:rPr lang="en-US" sz="1200" b="0" i="0" u="none" strike="noStrike" kern="1200" baseline="0" dirty="0">
                <a:solidFill>
                  <a:schemeClr val="tx1"/>
                </a:solidFill>
                <a:latin typeface="Times New Roman" pitchFamily="-110" charset="0"/>
                <a:ea typeface="+mn-ea"/>
                <a:cs typeface="+mn-cs"/>
              </a:rPr>
              <a:t>positive amount to the number. Also, it is clear that a negative number must have a</a:t>
            </a:r>
          </a:p>
          <a:p>
            <a:r>
              <a:rPr lang="en-US" sz="1200" b="0" i="0" u="none" strike="noStrike" kern="1200" baseline="0" dirty="0">
                <a:solidFill>
                  <a:schemeClr val="tx1"/>
                </a:solidFill>
                <a:latin typeface="Times New Roman" pitchFamily="-110" charset="0"/>
                <a:ea typeface="+mn-ea"/>
                <a:cs typeface="+mn-cs"/>
              </a:rPr>
              <a:t>1 at its leftmost position and a positive number must have a 0 in that position. Thus,</a:t>
            </a:r>
          </a:p>
          <a:p>
            <a:r>
              <a:rPr lang="en-US" sz="1200" b="0" i="0" u="none" strike="noStrike" kern="1200" baseline="0" dirty="0">
                <a:solidFill>
                  <a:schemeClr val="tx1"/>
                </a:solidFill>
                <a:latin typeface="Times New Roman" pitchFamily="-110" charset="0"/>
                <a:ea typeface="+mn-ea"/>
                <a:cs typeface="+mn-cs"/>
              </a:rPr>
              <a:t>the largest positive number is a 0 followed by all 1s, which equals 2</a:t>
            </a:r>
            <a:r>
              <a:rPr lang="en-US" sz="1200" b="1" i="0" u="none" strike="noStrike" kern="1200" baseline="30000" dirty="0">
                <a:solidFill>
                  <a:schemeClr val="tx1"/>
                </a:solidFill>
                <a:latin typeface="Times New Roman" pitchFamily="-110" charset="0"/>
                <a:ea typeface="+mn-ea"/>
                <a:cs typeface="+mn-cs"/>
              </a:rPr>
              <a:t>n-</a:t>
            </a:r>
            <a:r>
              <a:rPr lang="en-US" sz="1200" b="0" i="0" u="none" strike="noStrike" kern="1200" baseline="30000" dirty="0">
                <a:solidFill>
                  <a:schemeClr val="tx1"/>
                </a:solidFill>
                <a:latin typeface="Times New Roman" pitchFamily="-110" charset="0"/>
                <a:ea typeface="+mn-ea"/>
                <a:cs typeface="+mn-cs"/>
              </a:rPr>
              <a:t>1 </a:t>
            </a:r>
            <a:r>
              <a:rPr lang="en-US" sz="1200" b="1" i="0" u="none" strike="noStrike" kern="1200" baseline="0" dirty="0">
                <a:solidFill>
                  <a:schemeClr val="tx1"/>
                </a:solidFill>
                <a:latin typeface="Times New Roman" pitchFamily="-110" charset="0"/>
                <a:ea typeface="+mn-ea"/>
                <a:cs typeface="+mn-cs"/>
              </a:rPr>
              <a:t>- </a:t>
            </a:r>
            <a:r>
              <a:rPr lang="en-US" sz="1200" b="0" i="0" u="none" strike="noStrike" kern="1200" baseline="0" dirty="0">
                <a:solidFill>
                  <a:schemeClr val="tx1"/>
                </a:solidFill>
                <a:latin typeface="Times New Roman" pitchFamily="-110" charset="0"/>
                <a:ea typeface="+mn-ea"/>
                <a:cs typeface="+mn-cs"/>
              </a:rPr>
              <a:t> 1.</a:t>
            </a:r>
          </a:p>
          <a:p>
            <a:endParaRPr lang="en-US" sz="1200" b="0" i="0" u="none" strike="noStrike" kern="1200" baseline="0" dirty="0">
              <a:solidFill>
                <a:schemeClr val="tx1"/>
              </a:solidFill>
              <a:latin typeface="Times New Roman" pitchFamily="-110" charset="0"/>
              <a:ea typeface="+mn-ea"/>
              <a:cs typeface="+mn-cs"/>
            </a:endParaRPr>
          </a:p>
          <a:p>
            <a:r>
              <a:rPr lang="en-US" sz="1200" b="0" i="0" u="none" strike="noStrike" kern="1200" baseline="0" dirty="0">
                <a:solidFill>
                  <a:schemeClr val="tx1"/>
                </a:solidFill>
                <a:latin typeface="Times New Roman" pitchFamily="-110" charset="0"/>
                <a:ea typeface="+mn-ea"/>
                <a:cs typeface="+mn-cs"/>
              </a:rPr>
              <a:t>The rest of Figure 11.2 illustrates the use of the value box to convert from twos</a:t>
            </a:r>
          </a:p>
          <a:p>
            <a:r>
              <a:rPr lang="en-US" sz="1200" b="0" i="0" u="none" strike="noStrike" kern="1200" baseline="0" dirty="0">
                <a:solidFill>
                  <a:schemeClr val="tx1"/>
                </a:solidFill>
                <a:latin typeface="Times New Roman" pitchFamily="-110" charset="0"/>
                <a:ea typeface="+mn-ea"/>
                <a:cs typeface="+mn-cs"/>
              </a:rPr>
              <a:t>complement to decimal and from decimal to twos complement.</a:t>
            </a:r>
            <a:endParaRPr lang="en-US"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C8AE27EA-A634-9140-BAF9-5BB17D98E520}" type="slidenum">
              <a:rPr lang="en-US" smtClean="0"/>
              <a:pPr/>
              <a:t>8</a:t>
            </a:fld>
            <a:endParaRPr lang="en-US" dirty="0"/>
          </a:p>
        </p:txBody>
      </p:sp>
    </p:spTree>
    <p:extLst>
      <p:ext uri="{BB962C8B-B14F-4D97-AF65-F5344CB8AC3E}">
        <p14:creationId xmlns:p14="http://schemas.microsoft.com/office/powerpoint/2010/main" val="1499371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E1A0C-4E0F-204B-ABAE-B535A498F255}" type="slidenum">
              <a:rPr lang="en-US"/>
              <a:pPr/>
              <a:t>9</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It is sometimes desirable to take an </a:t>
            </a:r>
            <a:r>
              <a:rPr lang="en-US" sz="1200" i="1" kern="1200" baseline="0" dirty="0">
                <a:solidFill>
                  <a:schemeClr val="tx1"/>
                </a:solidFill>
                <a:latin typeface="Times New Roman" pitchFamily="-110" charset="0"/>
                <a:ea typeface="+mn-ea"/>
                <a:cs typeface="+mn-cs"/>
              </a:rPr>
              <a:t>n-bit integer and store it in m bits, where m &gt; n.</a:t>
            </a:r>
          </a:p>
          <a:p>
            <a:r>
              <a:rPr lang="en-US" sz="1200" kern="1200" baseline="0" dirty="0">
                <a:solidFill>
                  <a:schemeClr val="tx1"/>
                </a:solidFill>
                <a:latin typeface="Times New Roman" pitchFamily="-110" charset="0"/>
                <a:ea typeface="+mn-ea"/>
                <a:cs typeface="+mn-cs"/>
              </a:rPr>
              <a:t>This expansion of bit length is referred to as </a:t>
            </a:r>
            <a:r>
              <a:rPr lang="en-US" sz="1200" b="1" kern="1200" baseline="0" dirty="0">
                <a:solidFill>
                  <a:schemeClr val="tx1"/>
                </a:solidFill>
                <a:latin typeface="Times New Roman" pitchFamily="-110" charset="0"/>
                <a:ea typeface="+mn-ea"/>
                <a:cs typeface="+mn-cs"/>
              </a:rPr>
              <a:t>range extension</a:t>
            </a:r>
            <a:r>
              <a:rPr lang="en-US" sz="1200" b="0" kern="1200" baseline="0" dirty="0">
                <a:solidFill>
                  <a:schemeClr val="tx1"/>
                </a:solidFill>
                <a:latin typeface="Times New Roman" pitchFamily="-110" charset="0"/>
                <a:ea typeface="+mn-ea"/>
                <a:cs typeface="+mn-cs"/>
              </a:rPr>
              <a:t>, because the range</a:t>
            </a:r>
          </a:p>
          <a:p>
            <a:r>
              <a:rPr lang="en-US" sz="1200" kern="1200" baseline="0" dirty="0">
                <a:solidFill>
                  <a:schemeClr val="tx1"/>
                </a:solidFill>
                <a:latin typeface="Times New Roman" pitchFamily="-110" charset="0"/>
                <a:ea typeface="+mn-ea"/>
                <a:cs typeface="+mn-cs"/>
              </a:rPr>
              <a:t>of numbers that can be expressed is extended by increasing the bit length.</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 sign-magnitude notation, this is easily accomplished: simply move the sign bit</a:t>
            </a:r>
          </a:p>
          <a:p>
            <a:r>
              <a:rPr lang="en-US" sz="1200" kern="1200" baseline="0" dirty="0">
                <a:solidFill>
                  <a:schemeClr val="tx1"/>
                </a:solidFill>
                <a:latin typeface="Times New Roman" pitchFamily="-110" charset="0"/>
                <a:ea typeface="+mn-ea"/>
                <a:cs typeface="+mn-cs"/>
              </a:rPr>
              <a:t>to the new leftmost position and fill in with zeros.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This procedure will not work for twos complement negative integers.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Instead, the rule for twos complement integers is to move the sign bit to the</a:t>
            </a:r>
          </a:p>
          <a:p>
            <a:r>
              <a:rPr lang="en-US" sz="1200" kern="1200" baseline="0" dirty="0">
                <a:solidFill>
                  <a:schemeClr val="tx1"/>
                </a:solidFill>
                <a:latin typeface="Times New Roman" pitchFamily="-110" charset="0"/>
                <a:ea typeface="+mn-ea"/>
                <a:cs typeface="+mn-cs"/>
              </a:rPr>
              <a:t>new leftmost position and fill in with copies of the sign bit. For positive numbers, fill</a:t>
            </a:r>
          </a:p>
          <a:p>
            <a:r>
              <a:rPr lang="en-US" sz="1200" kern="1200" baseline="0" dirty="0">
                <a:solidFill>
                  <a:schemeClr val="tx1"/>
                </a:solidFill>
                <a:latin typeface="Times New Roman" pitchFamily="-110" charset="0"/>
                <a:ea typeface="+mn-ea"/>
                <a:cs typeface="+mn-cs"/>
              </a:rPr>
              <a:t>in with zeros, and for negative numbers, fill in with ones. This is called sign extension.</a:t>
            </a:r>
            <a:endParaRPr lang="en-GB" dirty="0"/>
          </a:p>
        </p:txBody>
      </p:sp>
      <p:sp>
        <p:nvSpPr>
          <p:cNvPr id="2" name="Footer Placeholder 1"/>
          <p:cNvSpPr>
            <a:spLocks noGrp="1"/>
          </p:cNvSpPr>
          <p:nvPr>
            <p:ph type="ftr" sz="quarter" idx="10"/>
          </p:nvPr>
        </p:nvSpPr>
        <p:spPr/>
        <p:txBody>
          <a:bodyPr/>
          <a:lstStyle/>
          <a:p>
            <a:r>
              <a:rPr lang="en-US"/>
              <a:t>© 2016 Pearson Education, Inc., Upper Saddle River, NJ.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1430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37652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1172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2955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0302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05205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52833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22319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5441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1882460995"/>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11</a:t>
            </a:r>
          </a:p>
        </p:txBody>
      </p:sp>
      <p:sp>
        <p:nvSpPr>
          <p:cNvPr id="13317" name="Text Placeholder 4"/>
          <p:cNvSpPr txBox="1">
            <a:spLocks noGrp="1"/>
          </p:cNvSpPr>
          <p:nvPr>
            <p:ph type="body" idx="3"/>
          </p:nvPr>
        </p:nvSpPr>
        <p:spPr/>
        <p:txBody>
          <a:bodyPr/>
          <a:lstStyle/>
          <a:p>
            <a:pPr>
              <a:spcBef>
                <a:spcPct val="0"/>
              </a:spcBef>
            </a:pPr>
            <a:r>
              <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rPr>
              <a:t>Computer Arithmetic</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3E1D48DF-BDFD-415F-B752-969D8962BAF4}"/>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307245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Fixed-Point Representation</a:t>
            </a:r>
          </a:p>
        </p:txBody>
      </p:sp>
      <p:graphicFrame>
        <p:nvGraphicFramePr>
          <p:cNvPr id="8" name="Content Placeholder 6"/>
          <p:cNvGraphicFramePr>
            <a:graphicFrameLocks/>
          </p:cNvGraphicFramePr>
          <p:nvPr>
            <p:extLst>
              <p:ext uri="{D42A27DB-BD31-4B8C-83A1-F6EECF244321}">
                <p14:modId xmlns:p14="http://schemas.microsoft.com/office/powerpoint/2010/main" val="2836067048"/>
              </p:ext>
            </p:extLst>
          </p:nvPr>
        </p:nvGraphicFramePr>
        <p:xfrm>
          <a:off x="304800" y="1295400"/>
          <a:ext cx="8534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Negation</a:t>
            </a:r>
          </a:p>
        </p:txBody>
      </p:sp>
      <p:sp>
        <p:nvSpPr>
          <p:cNvPr id="12291" name="Rectangle 3"/>
          <p:cNvSpPr>
            <a:spLocks noGrp="1" noChangeArrowheads="1"/>
          </p:cNvSpPr>
          <p:nvPr>
            <p:ph type="body" idx="1"/>
          </p:nvPr>
        </p:nvSpPr>
        <p:spPr/>
        <p:txBody>
          <a:bodyPr/>
          <a:lstStyle/>
          <a:p>
            <a:pPr marL="296863" indent="-296863">
              <a:buClr>
                <a:schemeClr val="tx2"/>
              </a:buClr>
              <a:buFont typeface="Arial" panose="020B0604020202020204" pitchFamily="34" charset="0"/>
              <a:buChar char="•"/>
            </a:pPr>
            <a:r>
              <a:rPr lang="en-US" sz="2200" dirty="0"/>
              <a:t>Twos complement operation</a:t>
            </a:r>
          </a:p>
          <a:p>
            <a:pPr marL="617538" lvl="1" indent="-309563"/>
            <a:r>
              <a:rPr lang="en-US" sz="2000" dirty="0"/>
              <a:t>Take the Boolean complement of each bit of the integer (including the sign bit)</a:t>
            </a:r>
          </a:p>
          <a:p>
            <a:pPr marL="617538" lvl="1" indent="-309563"/>
            <a:r>
              <a:rPr lang="en-US" sz="2000" dirty="0"/>
              <a:t>Treating the result as an unsigned binary integer, add 1</a:t>
            </a:r>
          </a:p>
          <a:p>
            <a:pPr lvl="1">
              <a:buNone/>
            </a:pPr>
            <a:endParaRPr lang="en-US" dirty="0"/>
          </a:p>
          <a:p>
            <a:pPr lvl="1"/>
            <a:endParaRPr lang="en-US" dirty="0"/>
          </a:p>
          <a:p>
            <a:pPr lvl="1"/>
            <a:endParaRPr lang="en-US" dirty="0"/>
          </a:p>
          <a:p>
            <a:pPr lvl="1">
              <a:buNone/>
            </a:pPr>
            <a:endParaRPr lang="en-US" dirty="0"/>
          </a:p>
          <a:p>
            <a:pPr marL="296863" lvl="1" indent="-296863">
              <a:spcBef>
                <a:spcPts val="2000"/>
              </a:spcBef>
              <a:buClr>
                <a:schemeClr val="tx2"/>
              </a:buClr>
              <a:buFont typeface="Arial" panose="020B0604020202020204" pitchFamily="34" charset="0"/>
              <a:buChar char="•"/>
            </a:pPr>
            <a:r>
              <a:rPr lang="en-US" sz="2200" dirty="0"/>
              <a:t>The negative of the negative of that number is itself:</a:t>
            </a:r>
          </a:p>
        </p:txBody>
      </p:sp>
      <p:sp>
        <p:nvSpPr>
          <p:cNvPr id="4" name="Rectangle 3"/>
          <p:cNvSpPr/>
          <p:nvPr/>
        </p:nvSpPr>
        <p:spPr>
          <a:xfrm>
            <a:off x="1538808" y="3272408"/>
            <a:ext cx="6705600" cy="1200329"/>
          </a:xfrm>
          <a:prstGeom prst="rect">
            <a:avLst/>
          </a:prstGeom>
        </p:spPr>
        <p:txBody>
          <a:bodyPr wrap="square">
            <a:spAutoFit/>
          </a:bodyPr>
          <a:lstStyle/>
          <a:p>
            <a:r>
              <a:rPr lang="en-US" sz="1800" dirty="0">
                <a:solidFill>
                  <a:schemeClr val="accent1"/>
                </a:solidFill>
                <a:latin typeface="+mn-lt"/>
              </a:rPr>
              <a:t>                              +18 = 00010010 (twos complement)</a:t>
            </a:r>
          </a:p>
          <a:p>
            <a:r>
              <a:rPr lang="en-US" sz="1800" dirty="0">
                <a:solidFill>
                  <a:schemeClr val="accent1"/>
                </a:solidFill>
                <a:latin typeface="+mn-lt"/>
              </a:rPr>
              <a:t>bitwise complement = 11101101</a:t>
            </a:r>
          </a:p>
          <a:p>
            <a:r>
              <a:rPr lang="en-US" sz="1800" dirty="0">
                <a:solidFill>
                  <a:schemeClr val="accent1"/>
                </a:solidFill>
                <a:latin typeface="+mn-lt"/>
              </a:rPr>
              <a:t>                                         </a:t>
            </a:r>
            <a:r>
              <a:rPr lang="en-US" sz="1800" u="sng" dirty="0">
                <a:solidFill>
                  <a:schemeClr val="accent1"/>
                </a:solidFill>
                <a:latin typeface="+mn-lt"/>
              </a:rPr>
              <a:t>+              1</a:t>
            </a:r>
          </a:p>
          <a:p>
            <a:r>
              <a:rPr lang="en-US" sz="1800" dirty="0">
                <a:solidFill>
                  <a:schemeClr val="accent1"/>
                </a:solidFill>
                <a:latin typeface="+mn-lt"/>
              </a:rPr>
              <a:t>                                          11101110 = -18</a:t>
            </a:r>
          </a:p>
        </p:txBody>
      </p:sp>
      <p:sp>
        <p:nvSpPr>
          <p:cNvPr id="6" name="Rectangle 5"/>
          <p:cNvSpPr/>
          <p:nvPr/>
        </p:nvSpPr>
        <p:spPr>
          <a:xfrm>
            <a:off x="1416280" y="5108991"/>
            <a:ext cx="6629400" cy="1200329"/>
          </a:xfrm>
          <a:prstGeom prst="rect">
            <a:avLst/>
          </a:prstGeom>
        </p:spPr>
        <p:txBody>
          <a:bodyPr wrap="square">
            <a:spAutoFit/>
          </a:bodyPr>
          <a:lstStyle/>
          <a:p>
            <a:r>
              <a:rPr lang="en-US" sz="1800" dirty="0">
                <a:solidFill>
                  <a:schemeClr val="accent1"/>
                </a:solidFill>
                <a:latin typeface="+mn-lt"/>
              </a:rPr>
              <a:t>                                -18 =  11101110 (twos complement)</a:t>
            </a:r>
          </a:p>
          <a:p>
            <a:r>
              <a:rPr lang="en-US" sz="1800" dirty="0">
                <a:solidFill>
                  <a:schemeClr val="accent1"/>
                </a:solidFill>
                <a:latin typeface="+mn-lt"/>
              </a:rPr>
              <a:t>bitwise complement =  00010001</a:t>
            </a:r>
          </a:p>
          <a:p>
            <a:r>
              <a:rPr lang="en-US" sz="1800" dirty="0">
                <a:solidFill>
                  <a:schemeClr val="accent1"/>
                </a:solidFill>
                <a:latin typeface="+mn-lt"/>
              </a:rPr>
              <a:t>                                         </a:t>
            </a:r>
            <a:r>
              <a:rPr lang="en-US" sz="1800" u="sng" dirty="0">
                <a:solidFill>
                  <a:schemeClr val="accent1"/>
                </a:solidFill>
                <a:latin typeface="+mn-lt"/>
              </a:rPr>
              <a:t>+               1</a:t>
            </a:r>
          </a:p>
          <a:p>
            <a:r>
              <a:rPr lang="en-US" sz="1800" dirty="0">
                <a:solidFill>
                  <a:schemeClr val="accent1"/>
                </a:solidFill>
                <a:latin typeface="+mn-lt"/>
              </a:rPr>
              <a:t>                                            00010010 = +18</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Negation Special Case 1</a:t>
            </a:r>
          </a:p>
        </p:txBody>
      </p:sp>
      <p:sp>
        <p:nvSpPr>
          <p:cNvPr id="12291" name="Rectangle 3"/>
          <p:cNvSpPr>
            <a:spLocks noGrp="1" noChangeArrowheads="1"/>
          </p:cNvSpPr>
          <p:nvPr>
            <p:ph type="body" idx="1"/>
          </p:nvPr>
        </p:nvSpPr>
        <p:spPr>
          <a:xfrm>
            <a:off x="457200" y="1600200"/>
            <a:ext cx="8686800" cy="4525963"/>
          </a:xfrm>
        </p:spPr>
        <p:txBody>
          <a:bodyPr/>
          <a:lstStyle/>
          <a:p>
            <a:pPr marL="2600325" indent="-463550">
              <a:buNone/>
            </a:pPr>
            <a:r>
              <a:rPr lang="en-US" dirty="0"/>
              <a:t>   0     =       00000000    (twos complement)</a:t>
            </a:r>
          </a:p>
          <a:p>
            <a:pPr>
              <a:buNone/>
            </a:pPr>
            <a:r>
              <a:rPr lang="en-US" dirty="0"/>
              <a:t>Bitwise complement  =       11111111</a:t>
            </a:r>
          </a:p>
          <a:p>
            <a:pPr>
              <a:buNone/>
            </a:pPr>
            <a:r>
              <a:rPr lang="en-US" dirty="0"/>
              <a:t>Add 1 to LSB                  </a:t>
            </a:r>
            <a:r>
              <a:rPr lang="en-US" u="sng" dirty="0"/>
              <a:t>+                1</a:t>
            </a:r>
          </a:p>
          <a:p>
            <a:pPr>
              <a:buNone/>
            </a:pPr>
            <a:r>
              <a:rPr lang="en-US" dirty="0"/>
              <a:t>Result          			100000000</a:t>
            </a:r>
          </a:p>
          <a:p>
            <a:pPr>
              <a:buNone/>
            </a:pPr>
            <a:endParaRPr lang="en-US" sz="1200" dirty="0"/>
          </a:p>
          <a:p>
            <a:pPr>
              <a:buNone/>
            </a:pPr>
            <a:r>
              <a:rPr lang="en-US" dirty="0"/>
              <a:t>Overflow is ignored, so:</a:t>
            </a:r>
          </a:p>
          <a:p>
            <a:pPr>
              <a:buNone/>
            </a:pPr>
            <a:r>
              <a:rPr lang="en-US" dirty="0"/>
              <a:t>		- 0 = 0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Negation Special Case 2</a:t>
            </a:r>
          </a:p>
        </p:txBody>
      </p:sp>
      <p:sp>
        <p:nvSpPr>
          <p:cNvPr id="13315" name="Rectangle 3"/>
          <p:cNvSpPr>
            <a:spLocks noGrp="1" noChangeArrowheads="1"/>
          </p:cNvSpPr>
          <p:nvPr>
            <p:ph type="body" idx="1"/>
          </p:nvPr>
        </p:nvSpPr>
        <p:spPr>
          <a:xfrm>
            <a:off x="457200" y="1600200"/>
            <a:ext cx="8435280" cy="4525963"/>
          </a:xfrm>
        </p:spPr>
        <p:txBody>
          <a:bodyPr>
            <a:normAutofit/>
          </a:bodyPr>
          <a:lstStyle/>
          <a:p>
            <a:pPr>
              <a:buNone/>
            </a:pPr>
            <a:r>
              <a:rPr lang="en-US" dirty="0"/>
              <a:t>		             -128     =        10000000    (twos complement)</a:t>
            </a:r>
          </a:p>
          <a:p>
            <a:pPr>
              <a:buNone/>
            </a:pPr>
            <a:r>
              <a:rPr lang="en-US" dirty="0"/>
              <a:t>Bitwise complement   =         01111111</a:t>
            </a:r>
          </a:p>
          <a:p>
            <a:pPr>
              <a:buNone/>
            </a:pPr>
            <a:r>
              <a:rPr lang="en-US" dirty="0"/>
              <a:t>Add 1 to LSB                       </a:t>
            </a:r>
            <a:r>
              <a:rPr lang="en-US" u="sng" dirty="0"/>
              <a:t>+              1</a:t>
            </a:r>
          </a:p>
          <a:p>
            <a:pPr>
              <a:buNone/>
            </a:pPr>
            <a:r>
              <a:rPr lang="en-US" dirty="0"/>
              <a:t>Result            		    10000000</a:t>
            </a:r>
          </a:p>
          <a:p>
            <a:pPr>
              <a:buNone/>
            </a:pPr>
            <a:r>
              <a:rPr lang="en-US" dirty="0"/>
              <a:t>So:</a:t>
            </a:r>
          </a:p>
          <a:p>
            <a:pPr>
              <a:buNone/>
            </a:pPr>
            <a:r>
              <a:rPr lang="en-US" dirty="0"/>
              <a:t>-(-128) = -128   X</a:t>
            </a:r>
          </a:p>
          <a:p>
            <a:pPr>
              <a:buNone/>
            </a:pPr>
            <a:r>
              <a:rPr lang="en-US" dirty="0"/>
              <a:t>Monitor MSB (sign bit)</a:t>
            </a:r>
          </a:p>
          <a:p>
            <a:pPr>
              <a:buNone/>
            </a:pPr>
            <a:r>
              <a:rPr lang="en-US" dirty="0"/>
              <a:t>It should change during negation</a:t>
            </a:r>
          </a:p>
          <a:p>
            <a:endParaRPr lang="en-US" dirty="0"/>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52956"/>
            <a:ext cx="8229600" cy="1802243"/>
          </a:xfrm>
        </p:spPr>
        <p:txBody>
          <a:bodyPr/>
          <a:lstStyle/>
          <a:p>
            <a:r>
              <a:rPr lang="en-US" dirty="0"/>
              <a:t>Figure 11.3 </a:t>
            </a:r>
            <a:br>
              <a:rPr lang="en-US" dirty="0"/>
            </a:br>
            <a:r>
              <a:rPr lang="en-US" dirty="0"/>
              <a:t>Addition of Numbers in Twos Complement</a:t>
            </a:r>
            <a:br>
              <a:rPr lang="en-US" dirty="0"/>
            </a:br>
            <a:r>
              <a:rPr lang="en-US" dirty="0"/>
              <a:t>Representation</a:t>
            </a:r>
            <a:endParaRPr lang="en-IN" dirty="0"/>
          </a:p>
        </p:txBody>
      </p:sp>
      <p:pic>
        <p:nvPicPr>
          <p:cNvPr id="2" name="Picture 1" descr="Example a, left parenthesis negative 7 right parenthesis plus left parenthesis plus 5 right parenthesis. Binary representation of negative 7 and 5 is 1 0 0 1 and 0 1 0 1, after addition yields negative 2, which is 1 1 1 0. Example b, left parenthesis negative 4 right parenthesis plus left parenthesis plus 4 right parenthesis. Binary representation of negative 4 and 4 is 1 1 0 0 and 0 1 0 0, after addition yields 0, which is 1 0 0 0 0 and the left end 1 is highlighted to indicate that it is added after twos complement. Example c, left parenthesis plus 3 right parenthesis plus left parenthesis plus 4 right parenthesis. Binary representation of 3 and 4 is 0 0 1 1 and 0 1 0 0, after addition yields 7, which is 0 1 1 1. Example d, left parenthesis negative 4 right parenthesis plus left parenthesis negative 1 right parenthesis. Binary representation of negative 4 and negative 1 is 1 1 0 0 and 1 1 1 1, after addition yields negative 5, which is 1 1 0 1 1 and the left end 1 is highlighted to indicate that it is added after twos complement. Example e, left parenthesis plus 5 right parenthesis plus left parenthesis plus 4 right parenthesis. Binary representation of 5 and 4 is 0 1 0 1 and 0 1 0 0, after addition yields Overflow, which is 1 0 0 1. Example f, left parenthesis negative 7 right parenthesis plus left parenthesis negative 6 right parenthesis. Binary representation of negative 7 and negative 6 is 1 0 0 1 and 1 0 1 0, after addition yields Overflow, which is 1 0 0 1 1 and the left end 1 is highlighted to indicate that it is added after twos complement." title="Six example problems represent twos complement representation for addition of numbers."/>
          <p:cNvPicPr>
            <a:picLocks noChangeAspect="1"/>
          </p:cNvPicPr>
          <p:nvPr/>
        </p:nvPicPr>
        <p:blipFill rotWithShape="1">
          <a:blip r:embed="rId3">
            <a:extLst>
              <a:ext uri="{28A0092B-C50C-407E-A947-70E740481C1C}">
                <a14:useLocalDpi xmlns:a14="http://schemas.microsoft.com/office/drawing/2010/main" val="0"/>
              </a:ext>
            </a:extLst>
          </a:blip>
          <a:srcRect l="20635" t="10824" r="20744" b="53725"/>
          <a:stretch/>
        </p:blipFill>
        <p:spPr>
          <a:xfrm>
            <a:off x="1482494" y="1610649"/>
            <a:ext cx="6179012" cy="4835749"/>
          </a:xfrm>
          <a:prstGeom prst="rect">
            <a:avLst/>
          </a:prstGeom>
        </p:spPr>
      </p:pic>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3951" y="1251344"/>
            <a:ext cx="6000257" cy="3416320"/>
          </a:xfrm>
          <a:prstGeom prst="rect">
            <a:avLst/>
          </a:prstGeom>
        </p:spPr>
        <p:txBody>
          <a:bodyPr wrap="square">
            <a:spAutoFit/>
          </a:bodyPr>
          <a:lstStyle/>
          <a:p>
            <a:endParaRPr lang="en-US" sz="3600" b="1" dirty="0">
              <a:solidFill>
                <a:schemeClr val="accent1"/>
              </a:solidFill>
              <a:latin typeface="+mn-lt"/>
            </a:endParaRPr>
          </a:p>
          <a:p>
            <a:r>
              <a:rPr lang="en-US" sz="3600" dirty="0">
                <a:latin typeface="+mn-lt"/>
              </a:rPr>
              <a:t>If two numbers are added, and they are both positive or both negative, then overflow occurs if and only if the result has the opposite sign.</a:t>
            </a:r>
          </a:p>
        </p:txBody>
      </p:sp>
      <p:sp>
        <p:nvSpPr>
          <p:cNvPr id="2" name="Title 1">
            <a:extLst>
              <a:ext uri="{FF2B5EF4-FFF2-40B4-BE49-F238E27FC236}">
                <a16:creationId xmlns:a16="http://schemas.microsoft.com/office/drawing/2014/main" id="{6D0785EC-459E-4FD3-8E0B-B1DB4CCC441B}"/>
              </a:ext>
            </a:extLst>
          </p:cNvPr>
          <p:cNvSpPr>
            <a:spLocks noGrp="1"/>
          </p:cNvSpPr>
          <p:nvPr>
            <p:ph type="title"/>
          </p:nvPr>
        </p:nvSpPr>
        <p:spPr/>
        <p:txBody>
          <a:bodyPr/>
          <a:lstStyle/>
          <a:p>
            <a:r>
              <a:rPr lang="en-US" dirty="0"/>
              <a:t>Overflow Rule</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0975" y="1257057"/>
            <a:ext cx="5458544" cy="4524315"/>
          </a:xfrm>
          <a:prstGeom prst="rect">
            <a:avLst/>
          </a:prstGeom>
        </p:spPr>
        <p:txBody>
          <a:bodyPr wrap="square">
            <a:spAutoFit/>
          </a:bodyPr>
          <a:lstStyle/>
          <a:p>
            <a:endParaRPr lang="en-US" sz="3600" b="1" dirty="0">
              <a:solidFill>
                <a:schemeClr val="accent1"/>
              </a:solidFill>
              <a:latin typeface="+mn-lt"/>
            </a:endParaRPr>
          </a:p>
          <a:p>
            <a:r>
              <a:rPr lang="en-US" sz="3600" dirty="0">
                <a:latin typeface="+mn-lt"/>
              </a:rPr>
              <a:t>To subtract one number (subtrahend) from another (minuend), take the twos complement (negation) of the subtrahend and add it</a:t>
            </a:r>
          </a:p>
          <a:p>
            <a:r>
              <a:rPr lang="en-US" sz="3600" dirty="0">
                <a:latin typeface="+mn-lt"/>
              </a:rPr>
              <a:t>to the minuend.</a:t>
            </a:r>
          </a:p>
        </p:txBody>
      </p:sp>
      <p:sp>
        <p:nvSpPr>
          <p:cNvPr id="2" name="Title 1">
            <a:extLst>
              <a:ext uri="{FF2B5EF4-FFF2-40B4-BE49-F238E27FC236}">
                <a16:creationId xmlns:a16="http://schemas.microsoft.com/office/drawing/2014/main" id="{7DD00D91-164A-4EF7-834A-1B9CCAD9B927}"/>
              </a:ext>
            </a:extLst>
          </p:cNvPr>
          <p:cNvSpPr>
            <a:spLocks noGrp="1"/>
          </p:cNvSpPr>
          <p:nvPr>
            <p:ph type="title"/>
          </p:nvPr>
        </p:nvSpPr>
        <p:spPr/>
        <p:txBody>
          <a:bodyPr/>
          <a:lstStyle/>
          <a:p>
            <a:r>
              <a:rPr lang="en-US" dirty="0"/>
              <a:t>Subtraction Rule</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71036"/>
            <a:ext cx="8229600" cy="1638403"/>
          </a:xfrm>
        </p:spPr>
        <p:txBody>
          <a:bodyPr/>
          <a:lstStyle/>
          <a:p>
            <a:r>
              <a:rPr lang="en-US" sz="3200" dirty="0"/>
              <a:t>Figure 11.4 </a:t>
            </a:r>
            <a:br>
              <a:rPr lang="en-US" sz="3200" dirty="0"/>
            </a:br>
            <a:r>
              <a:rPr lang="en-US" sz="3200" dirty="0"/>
              <a:t>Subtraction of Numbers in Twos Complement</a:t>
            </a:r>
            <a:br>
              <a:rPr lang="en-US" sz="3200" dirty="0"/>
            </a:br>
            <a:r>
              <a:rPr lang="en-US" sz="3200" dirty="0"/>
              <a:t>Representation (M − S)</a:t>
            </a:r>
            <a:endParaRPr lang="en-IN" sz="3200" dirty="0"/>
          </a:p>
        </p:txBody>
      </p:sp>
      <p:pic>
        <p:nvPicPr>
          <p:cNvPr id="4" name="Picture 3" descr="Example a, represents subtraction of negative 7 from 2 which yields negative 5. Binary representation of 2 and negative 7 is 0 0 1 0 + 1 0 01, as it is twos complemented after negation, yields negative 5, which is 1 0 1 1. The minuend of the example, M equals 2 equals 0 0 1 0, subtrahend S equals 7 equals 0 1 1 1 and the result is negative subtrahend equals 1 0 0 1. Example b, represents subtraction of negative 2 from 5 which yields 3. Binary representation of 5 and negative 2 is 0 1 0 1 + 1 1 1 0, as it is twos complemented after negation, yields 3, which is1 0 0 1 1and the left end 1 is highlighted to indicate that it is added after twos complement. The minuend of the example, M equals 5 equals 0 1 0 1, subtrahend S equals 2 equals 0 0 1 0 and the result is negative subtrahend equals 1 1 1 0. Example c, represents subtraction of negative 2 from negative 5 which yields negative 7. Binary representation of negative 5 and 2 is 1 0 1 1 + 1 1 1 0, as it is twos complemented after negation, yields negative 7, which is1 1 0 0 1and the left end 1 is highlighted to indicate that it is added after twos complement. The minuend of the example, M equals negative 5 equals 1 0 1 1, subtrahend S equals 2 equals 0 0 1 0 and the result is negative subtrahend equals 1 1 1 0. Example d, represents subtraction of 2 from 5 which yield 7. Binary representation of 5 and 2 is 0 1 0 1 + 0 0 1 0, as it is twos complemented after negation, yields 7, which is 0 1 1. The minuend of the example, M equals 5 equals 0 1 0 1, subtrahend S equals negative 2 equals 0 0 1 0 and the result is negative subtrahend equals 0 0 1 0. Example e, represents subtraction of 7 from 7 which yield overflow. Binary representation of 7 and 7 is 0 1 1 1 + 0 1 1 1, yields overflow, which is 1 1 1 0. The minuend of the example, M equals 7 equals 0 1 1 1, subtrahend S equals negative 7 equals 1 0 0 1 and the result is negative subtrahend equals 0 1 1 1. Example f, represents subtraction of negative 4 from negative 6 which yield overflow. Binary representation of negative 6 and negative 4 is 1 0 1 0 + 1 1 0 0, yields overflow, which is 1 0 1 1 0 and the left end 1 is highlighted for indicating twos complement. The minuend of the example, M equals negative 6 equals 1 0 1 0, subtrahend S equals 4 equals 0 1 0 0 and the result is negative subtrahend equals 1 1 0 0." title="Six example problems represent twos complement representation (M minus S) for subtraction of numbers."/>
          <p:cNvPicPr>
            <a:picLocks noChangeAspect="1"/>
          </p:cNvPicPr>
          <p:nvPr/>
        </p:nvPicPr>
        <p:blipFill rotWithShape="1">
          <a:blip r:embed="rId3">
            <a:extLst>
              <a:ext uri="{28A0092B-C50C-407E-A947-70E740481C1C}">
                <a14:useLocalDpi xmlns:a14="http://schemas.microsoft.com/office/drawing/2010/main" val="0"/>
              </a:ext>
            </a:extLst>
          </a:blip>
          <a:srcRect l="13393" t="10664" r="13509" b="36933"/>
          <a:stretch/>
        </p:blipFill>
        <p:spPr>
          <a:xfrm>
            <a:off x="1972262" y="1572577"/>
            <a:ext cx="5199476" cy="4823609"/>
          </a:xfrm>
          <a:prstGeom prst="rect">
            <a:avLst/>
          </a:prstGeom>
        </p:spPr>
      </p:pic>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2405"/>
            <a:ext cx="8229600" cy="1638403"/>
          </a:xfrm>
        </p:spPr>
        <p:txBody>
          <a:bodyPr/>
          <a:lstStyle/>
          <a:p>
            <a:r>
              <a:rPr lang="en-US" dirty="0"/>
              <a:t>Figure 11.5 </a:t>
            </a:r>
            <a:br>
              <a:rPr lang="en-US" dirty="0"/>
            </a:br>
            <a:r>
              <a:rPr lang="en-US" dirty="0"/>
              <a:t>Geometric Depiction of Twos Complement Integers</a:t>
            </a:r>
            <a:endParaRPr lang="en-IN" dirty="0"/>
          </a:p>
        </p:txBody>
      </p:sp>
      <p:pic>
        <p:nvPicPr>
          <p:cNvPr id="4" name="Picture 3" descr="Diagram a illustrates the geometric depiction for 4-bit numbers. The integers are represented inside a circle with their corresponding 4-bit binary values outside the circle. The integers in clock wise direction are as follows. 0, plus 1, plus 2, plus 3, plus 4 plus 5, plus 6, plus 7, negative 8, negative 7, negative 6, negative 5, negative 4, negative 3, negative 2, and negative 1. The corresponding 4-bit binary values in clock wise direction are as follows. 0 0 0 1, 0 0 1 0, 0 0 1 1, 0 1 0 0, 0 1 0 1, 0 1 1 0, 0 1 1 1, 1 0 0 0, 1 0 0 1, 1 0 1 0, 1 0 1 1, 1 1 0 0, 1 1 0 1, 1 1 1 0, and 1 1 1 1. A forward arrow in the clock wise direction of the circle depicts Addition of positive numbers. A forward arrow in the anti-clock wise direction of the circle depicts subtraction of positive numbers. A number line is marked between negative 8 and 7 points toward the integers inside the circle. Diagram b illustrates the geometric depiction for n-bit numbers. The integers are represented inside a circle with their corresponding n-bit binary values outside the circle. The range of positive integers in clock wise direction is as follows. 0, 2 to the power of n minus 2, 2 to the power of n minus 1, minus 1. The range of negative integers in the anti-clock wise direction is as follows. negative 1, negative 2 to the power of n minus 2, negative 2 to the power of n minus 1. The corresponding n-bit binary values in clock wise direction are as follows. 0 0 0 ellipsis 0, 0 1 0 ellipsis 0, 0 1 1 ellipsis 1. The corresponding n-bit binary values in anti-clock wise direction are as follows. 1 1 1 ellipsis 1, 1 1 0 ellipsis 0, 1 0 0 ellipsis 0. A forward arrow in the clock wise direction of the circle depicts Addition of positive numbers. A forward arrow in the anti-clock wise direction of the circle depicts subtraction of positive numbers. A number line is marked between negative 2 to the power of n minus 1 and 2 to the power of n minus 1, minus 1 points toward the integers inside the circle.  " title="Two diagrams illustrate the geometric depiction of twos complement integers."/>
          <p:cNvPicPr>
            <a:picLocks noChangeAspect="1"/>
          </p:cNvPicPr>
          <p:nvPr/>
        </p:nvPicPr>
        <p:blipFill rotWithShape="1">
          <a:blip r:embed="rId3">
            <a:extLst>
              <a:ext uri="{28A0092B-C50C-407E-A947-70E740481C1C}">
                <a14:useLocalDpi xmlns:a14="http://schemas.microsoft.com/office/drawing/2010/main" val="0"/>
              </a:ext>
            </a:extLst>
          </a:blip>
          <a:srcRect l="3739" t="23274" r="4673" b="30507"/>
          <a:stretch/>
        </p:blipFill>
        <p:spPr>
          <a:xfrm>
            <a:off x="1043608" y="1748433"/>
            <a:ext cx="7056784" cy="4608512"/>
          </a:xfrm>
          <a:prstGeom prst="rect">
            <a:avLst/>
          </a:prstGeom>
        </p:spPr>
      </p:pic>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2405"/>
            <a:ext cx="8229600" cy="1638403"/>
          </a:xfrm>
        </p:spPr>
        <p:txBody>
          <a:bodyPr/>
          <a:lstStyle/>
          <a:p>
            <a:r>
              <a:rPr lang="en-US" dirty="0"/>
              <a:t>Figure 11.6 </a:t>
            </a:r>
            <a:br>
              <a:rPr lang="en-US" dirty="0"/>
            </a:br>
            <a:r>
              <a:rPr lang="en-US" dirty="0"/>
              <a:t>Block Diagram of Hardware for Addition and Subtraction</a:t>
            </a:r>
            <a:endParaRPr lang="en-IN" dirty="0"/>
          </a:p>
        </p:txBody>
      </p:sp>
      <p:pic>
        <p:nvPicPr>
          <p:cNvPr id="4" name="Picture 3" descr="Two registers, A and B. B register has two flow lines. The first flow line leads to a complementer which in turn leads to a switch SW. The second flow line leads directly to the switch SW. The switch and register A lead to an Adder which in turn gives an overflow bit O F. The adder loops back to the A register." title="A flowchart depicts diagram of hardware for addition and subtraction."/>
          <p:cNvPicPr>
            <a:picLocks noChangeAspect="1"/>
          </p:cNvPicPr>
          <p:nvPr/>
        </p:nvPicPr>
        <p:blipFill rotWithShape="1">
          <a:blip r:embed="rId3">
            <a:extLst>
              <a:ext uri="{28A0092B-C50C-407E-A947-70E740481C1C}">
                <a14:useLocalDpi xmlns:a14="http://schemas.microsoft.com/office/drawing/2010/main" val="0"/>
              </a:ext>
            </a:extLst>
          </a:blip>
          <a:srcRect l="12562" t="19072" r="19622" b="30708"/>
          <a:stretch/>
        </p:blipFill>
        <p:spPr>
          <a:xfrm>
            <a:off x="1979712" y="1393726"/>
            <a:ext cx="5184576" cy="4968552"/>
          </a:xfrm>
          <a:prstGeom prst="rect">
            <a:avLst/>
          </a:prstGeom>
        </p:spPr>
      </p:pic>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Arithmetic &amp; Logic Unit (ALU)</a:t>
            </a:r>
          </a:p>
        </p:txBody>
      </p:sp>
      <p:sp>
        <p:nvSpPr>
          <p:cNvPr id="6147" name="Rectangle 3"/>
          <p:cNvSpPr>
            <a:spLocks noGrp="1" noChangeArrowheads="1"/>
          </p:cNvSpPr>
          <p:nvPr>
            <p:ph type="body" idx="1"/>
          </p:nvPr>
        </p:nvSpPr>
        <p:spPr>
          <a:xfrm>
            <a:off x="457200" y="1591294"/>
            <a:ext cx="8229600" cy="4558620"/>
          </a:xfrm>
        </p:spPr>
        <p:txBody>
          <a:bodyPr/>
          <a:lstStyle/>
          <a:p>
            <a:pPr marL="296863" indent="-296863"/>
            <a:r>
              <a:rPr lang="en-US" dirty="0"/>
              <a:t>Part of the computer that actually performs arithmetic and logical operations on data</a:t>
            </a:r>
          </a:p>
          <a:p>
            <a:pPr marL="296863" indent="-296863"/>
            <a:r>
              <a:rPr lang="en-US" dirty="0"/>
              <a:t>All of the other elements of the computer system are there mainly to bring data into the ALU for it to process and then to take the results back out</a:t>
            </a:r>
          </a:p>
          <a:p>
            <a:pPr marL="296863" indent="-296863"/>
            <a:r>
              <a:rPr lang="en-US" dirty="0"/>
              <a:t>Based on the use of simple digital logic devices that can store binary digits and perform simple Boolean logic operations</a:t>
            </a:r>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88640"/>
            <a:ext cx="8229600" cy="1119051"/>
          </a:xfrm>
        </p:spPr>
        <p:txBody>
          <a:bodyPr/>
          <a:lstStyle/>
          <a:p>
            <a:r>
              <a:rPr lang="en-US" dirty="0"/>
              <a:t>Figure 11.7 </a:t>
            </a:r>
            <a:br>
              <a:rPr lang="en-US" dirty="0"/>
            </a:br>
            <a:r>
              <a:rPr lang="en-US" dirty="0"/>
              <a:t>Multiplication of Unsigned Binary Integers</a:t>
            </a:r>
            <a:endParaRPr lang="en-IN" dirty="0"/>
          </a:p>
        </p:txBody>
      </p:sp>
      <p:pic>
        <p:nvPicPr>
          <p:cNvPr id="4" name="Picture 3" descr="Multiplicand is 1 0 1 1 whose decimal number is 11 and multiplier is 1 1 0 1 whose decimal number is 13. The partial products have 4 steps. Step 1, multiplicand is multiplied by 1 and the result is 1 0 1 1. Step 2, multiplicand is multiplied by 0 and the result is 0 0 0 0, which is moved one position to the left. Step 3, multiplicand is multiplied by 1 and the result is 1 0 1 1, which is moved two positions to the left. Step 4, multiplicand is multiplied by 1 and the result is 1 0 1 1 which is moved three positions to the left. The final product is the addition of the results of all four steps. It is 1 0 0 0 1 1 1 1, whose decimal value is 143. " title="An illustration depicts multiplication of unsigned binary integers 1 0 1 1 and 1 1 0 1."/>
          <p:cNvPicPr>
            <a:picLocks noChangeAspect="1"/>
          </p:cNvPicPr>
          <p:nvPr/>
        </p:nvPicPr>
        <p:blipFill rotWithShape="1">
          <a:blip r:embed="rId3">
            <a:extLst>
              <a:ext uri="{28A0092B-C50C-407E-A947-70E740481C1C}">
                <a14:useLocalDpi xmlns:a14="http://schemas.microsoft.com/office/drawing/2010/main" val="0"/>
              </a:ext>
            </a:extLst>
          </a:blip>
          <a:srcRect l="27432" t="35737" r="21245" b="40167"/>
          <a:stretch/>
        </p:blipFill>
        <p:spPr>
          <a:xfrm>
            <a:off x="924359" y="1500744"/>
            <a:ext cx="7295283" cy="4432577"/>
          </a:xfrm>
          <a:prstGeom prst="rect">
            <a:avLst/>
          </a:prstGeom>
        </p:spPr>
      </p:pic>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2405"/>
            <a:ext cx="8229600" cy="1638403"/>
          </a:xfrm>
        </p:spPr>
        <p:txBody>
          <a:bodyPr/>
          <a:lstStyle/>
          <a:p>
            <a:r>
              <a:rPr lang="en-US" dirty="0"/>
              <a:t>Figure 11.8 </a:t>
            </a:r>
            <a:br>
              <a:rPr lang="en-US" dirty="0"/>
            </a:br>
            <a:r>
              <a:rPr lang="en-US" dirty="0"/>
              <a:t>Hardware Implementation of Unsigned Binary Multiplication</a:t>
            </a:r>
            <a:endParaRPr lang="en-IN" dirty="0"/>
          </a:p>
        </p:txBody>
      </p:sp>
      <p:pic>
        <p:nvPicPr>
          <p:cNvPr id="4" name="Picture 3" descr="Diagram a, illustrates a block diagram. A multiplicand is loaded into a register M that ranges from M sub 0 to M sub n minus 1 from right to left, leads to a n-bit adder which is turn leads to a register A that ranges from A sub 0 to A sub n minus 1 from right to left. The register A flows back to the n-bit adder. Simultaneously the n-bit adder leads to a C-bit which further leads to register A and register Q. The register Q is the multiplier that ranges from Q sub 0 to Q sub n minus 1 from right to left. Q sub 0 leads to two processes, Shift and add control logic. Addition control is carried out in the n-bit adder and the process Shift logic, shifts register A and Q to the right. Diagram b, Example from Figure 10.7 (product in A, Q). A table has 8 rows and 6 columns. The columns have the following headings from left to right. C, A, Q, M, blank, and blank. The row entries are as follows. Row 1. 0, 0 0 0 0, 1 1 0 1, 1 0 1 1, Initial values. Row 2. 0, 1 0 1 1, 1 1 0 1, 1 0 1 1, Add, First cycle. Row 3. 0, 0 1 0 1, 1 1 1 0, 1 0 1 1, Shift, First cycle. Row 4. 0, 0 0 1 0, 1 1 1 1, 1 0 1 1, Shift, Second cycle. Row 5. 0, 1 1 0 1, 1 1 1 1, 1 0 1 1, Add, Third cycle. Row 6. 0, 0 1 1 0, 1 1 1 1, 1 0 1 1, Shift, Third cycle. Row 7. 1, 0 0 0 1, 1 1 1 1, 1 0 1 1, Add, Fourth cycle. Row 8. 0, 1 0 0 0, 1 1 1 1, 1 0 1 1, Shift, Fourth cycle. " title="Two diagrams illustrate hardware implementation of Unsigned Binary Multiplication."/>
          <p:cNvPicPr>
            <a:picLocks noChangeAspect="1"/>
          </p:cNvPicPr>
          <p:nvPr/>
        </p:nvPicPr>
        <p:blipFill rotWithShape="1">
          <a:blip r:embed="rId3">
            <a:extLst>
              <a:ext uri="{28A0092B-C50C-407E-A947-70E740481C1C}">
                <a14:useLocalDpi xmlns:a14="http://schemas.microsoft.com/office/drawing/2010/main" val="0"/>
              </a:ext>
            </a:extLst>
          </a:blip>
          <a:srcRect l="13158" t="4330" r="6579" b="15346"/>
          <a:stretch/>
        </p:blipFill>
        <p:spPr>
          <a:xfrm>
            <a:off x="2735053" y="1657375"/>
            <a:ext cx="3672196" cy="4755795"/>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69132"/>
            <a:ext cx="8229600" cy="1638403"/>
          </a:xfrm>
        </p:spPr>
        <p:txBody>
          <a:bodyPr/>
          <a:lstStyle/>
          <a:p>
            <a:r>
              <a:rPr lang="en-US" dirty="0"/>
              <a:t>Figure 11.9 </a:t>
            </a:r>
            <a:br>
              <a:rPr lang="en-US" dirty="0"/>
            </a:br>
            <a:r>
              <a:rPr lang="en-US" dirty="0"/>
              <a:t>Flowchart for Unsigned Binary Multiplication</a:t>
            </a:r>
            <a:endParaRPr lang="en-IN" dirty="0"/>
          </a:p>
        </p:txBody>
      </p:sp>
      <p:pic>
        <p:nvPicPr>
          <p:cNvPr id="4" name="Picture 3" descr="The flowchart starts by initializing C and A as 0, Multiplicand M, Multiplier Q, and Count n and checks for a condition, Q sub 0 equals 1. If the condition is false, Shift right C, A, Q and Count as Count minus 1. If the condition is true, set C and A as A + M and then Shift right C, A, Q and Count as Count minus 1. The flow continues to check another condition, Count equals 0. If the second condition is false, it loops back to check the first condition. If the second condition is true, the process ends and product in A, Q. " title="A flowchart represents unsigned binary multiplication."/>
          <p:cNvPicPr>
            <a:picLocks noChangeAspect="1"/>
          </p:cNvPicPr>
          <p:nvPr/>
        </p:nvPicPr>
        <p:blipFill rotWithShape="1">
          <a:blip r:embed="rId3">
            <a:extLst>
              <a:ext uri="{28A0092B-C50C-407E-A947-70E740481C1C}">
                <a14:useLocalDpi xmlns:a14="http://schemas.microsoft.com/office/drawing/2010/main" val="0"/>
              </a:ext>
            </a:extLst>
          </a:blip>
          <a:srcRect l="18934" t="7793" r="12692" b="31244"/>
          <a:stretch/>
        </p:blipFill>
        <p:spPr>
          <a:xfrm>
            <a:off x="2345324" y="1256595"/>
            <a:ext cx="4453353" cy="5138484"/>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39412"/>
            <a:ext cx="8229600" cy="1638403"/>
          </a:xfrm>
        </p:spPr>
        <p:txBody>
          <a:bodyPr/>
          <a:lstStyle/>
          <a:p>
            <a:r>
              <a:rPr lang="en-US" dirty="0"/>
              <a:t>Figure 11.10 </a:t>
            </a:r>
            <a:br>
              <a:rPr lang="en-US" dirty="0"/>
            </a:br>
            <a:r>
              <a:rPr lang="en-US" dirty="0"/>
              <a:t>Multiplication of Two Unsigned 4-Bit Integers Yielding an 8-Bit Result</a:t>
            </a:r>
            <a:endParaRPr lang="en-IN" dirty="0"/>
          </a:p>
        </p:txBody>
      </p:sp>
      <p:pic>
        <p:nvPicPr>
          <p:cNvPr id="2" name="Picture 1" descr="The binary integer 1 0 1 1 is multiplied by the binary integer 1 1 0 1. The partial products have 4 steps. Step 1, 1 0 1 1 multiplied by 1 multiplied by 2 to the power of 0 and the result is 0 0 0 0 1 0 1 1. Step 2, 1 0 1 1 multiplied by 0 multiplied by 2 to the power of 1 and the result is 0 0 0 0 0 0 0 0. Step 3, 1 0 1 1 multiplied by 1 multiplied by 2 to the power of 2 and the result is 0 0 1 0 1 1 0 0. Step 4, 1 0 1 1 multiplied by 1 multiplied by 2 to the power of 3 and the result is 0 1 0 1 1 0 0 0. The final product is the addition of the results of all the four steps. It is 1 0 0 0 1 1 1 1. " title="An illustration depicts multiplication of two unsigned binary integers, 1 0 1 1 and 1 1 0 1."/>
          <p:cNvPicPr>
            <a:picLocks noChangeAspect="1"/>
          </p:cNvPicPr>
          <p:nvPr/>
        </p:nvPicPr>
        <p:blipFill rotWithShape="1">
          <a:blip r:embed="rId3">
            <a:extLst>
              <a:ext uri="{28A0092B-C50C-407E-A947-70E740481C1C}">
                <a14:useLocalDpi xmlns:a14="http://schemas.microsoft.com/office/drawing/2010/main" val="0"/>
              </a:ext>
            </a:extLst>
          </a:blip>
          <a:srcRect l="26102" t="10555" r="26381" b="72379"/>
          <a:stretch/>
        </p:blipFill>
        <p:spPr>
          <a:xfrm>
            <a:off x="1290193" y="1926357"/>
            <a:ext cx="6491606" cy="3017229"/>
          </a:xfrm>
          <a:prstGeom prst="rect">
            <a:avLst/>
          </a:prstGeom>
        </p:spPr>
      </p:pic>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39412"/>
            <a:ext cx="8229600" cy="1638403"/>
          </a:xfrm>
        </p:spPr>
        <p:txBody>
          <a:bodyPr/>
          <a:lstStyle/>
          <a:p>
            <a:r>
              <a:rPr lang="en-US" dirty="0"/>
              <a:t>Figure 11.11 </a:t>
            </a:r>
            <a:br>
              <a:rPr lang="en-US" dirty="0"/>
            </a:br>
            <a:r>
              <a:rPr lang="en-US" dirty="0"/>
              <a:t>Comparison of Multiplication of Unsigned and Twos Complement Integers</a:t>
            </a:r>
            <a:endParaRPr lang="en-IN" dirty="0"/>
          </a:p>
        </p:txBody>
      </p:sp>
      <p:pic>
        <p:nvPicPr>
          <p:cNvPr id="2" name="Picture 1" descr="The first multiplication is for unsigned integers 1 0 0 1, whose decimal number is 9 and 0 0 1 1, whose decimal number is 3. The partial products have 2 steps. Step 1, 1 0 0 1 multiplied by 2 to the power of 0 and the result is 0 0 0 0 1 0 0 1. Step 2, 1 0 0 1 multiplied by 2 to the power of 1, and the result is 0 0 0 1 0 0 1 0. The final product is the addition of the results of the two steps. It is 0 0 0 1 1 0 1 1, whose decimal value is 27. The second multiplication is for twos complement integers 1 0 0 1 whose decimal number is negative 7 and 0 0 1 1 whose decimal number is 3. The partial products have 2 steps. Step 1, left parenthesis negative 7 right parenthesis multiplied by 2 to the power of 0 equals left parenthesis negative 7 right parenthesis and the result is 1 1 1 1 1 0 0 1. Step 2, left parenthesis negative 7 right parenthesis multiplied by 2 to the power of 1 equals left parenthesis negative 14 right parenthesis and the result is 1 1 1 1 0 0 1 0. The final product is the addition of the results of the two steps, which is 1 1 1 0 1 0 1 1, whose decimal value is negative 21. " title="An illustration depicts a comparison of multiplication of unsigned binary integers and twos complement integers."/>
          <p:cNvPicPr>
            <a:picLocks noChangeAspect="1"/>
          </p:cNvPicPr>
          <p:nvPr/>
        </p:nvPicPr>
        <p:blipFill rotWithShape="1">
          <a:blip r:embed="rId3">
            <a:extLst>
              <a:ext uri="{28A0092B-C50C-407E-A947-70E740481C1C}">
                <a14:useLocalDpi xmlns:a14="http://schemas.microsoft.com/office/drawing/2010/main" val="0"/>
              </a:ext>
            </a:extLst>
          </a:blip>
          <a:srcRect l="14198" t="12292" r="14199" b="73875"/>
          <a:stretch/>
        </p:blipFill>
        <p:spPr>
          <a:xfrm>
            <a:off x="395536" y="2386980"/>
            <a:ext cx="8352928" cy="2088232"/>
          </a:xfrm>
          <a:prstGeom prst="rect">
            <a:avLst/>
          </a:prstGeom>
        </p:spPr>
      </p:pic>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40682"/>
            <a:ext cx="8372508" cy="1638403"/>
          </a:xfrm>
        </p:spPr>
        <p:txBody>
          <a:bodyPr/>
          <a:lstStyle/>
          <a:p>
            <a:r>
              <a:rPr lang="en-US" dirty="0"/>
              <a:t>Figure 11.12 </a:t>
            </a:r>
            <a:br>
              <a:rPr lang="en-US" dirty="0"/>
            </a:br>
            <a:r>
              <a:rPr lang="en-US" dirty="0"/>
              <a:t>Booth’s Algorithm for Twos Complement Multiplication</a:t>
            </a:r>
            <a:endParaRPr lang="en-IN" dirty="0"/>
          </a:p>
        </p:txBody>
      </p:sp>
      <p:pic>
        <p:nvPicPr>
          <p:cNvPr id="4" name="Picture 3" descr="The flowchart starts by initializing A as 0, Q sub negative 1 as 0, Multiplicand M, Multiplier Q, and Count n and checks for a condition, Q sub 0, Q sub negative 1. If the condition equals 10 set A as A minus M and then perform Arithmetic shift Right. A, Q, Q sub negative 1 and Count as Count minus 1. If the condition equals 11 or 00, perform Arithmetic shift Right. A, Q, Q sub negative 1 and Count as Count minus 1. If the condition equals 01 set A as A+ M and then perform Arithmetic shift Right. A, Q, Q sub negative 1 and Count as Count minus 1. The flow continues to check another condition, Count equals 0. If the second condition is false, it loops back to check the first condition. If the second condition is true, the process ends. " title="A flowchart represents booth’s algorithm for twos complement multiplication."/>
          <p:cNvPicPr>
            <a:picLocks noChangeAspect="1"/>
          </p:cNvPicPr>
          <p:nvPr/>
        </p:nvPicPr>
        <p:blipFill rotWithShape="1">
          <a:blip r:embed="rId3">
            <a:extLst>
              <a:ext uri="{28A0092B-C50C-407E-A947-70E740481C1C}">
                <a14:useLocalDpi xmlns:a14="http://schemas.microsoft.com/office/drawing/2010/main" val="0"/>
              </a:ext>
            </a:extLst>
          </a:blip>
          <a:srcRect l="18310" t="8045" r="21035" b="30938"/>
          <a:stretch/>
        </p:blipFill>
        <p:spPr>
          <a:xfrm>
            <a:off x="2625433" y="1295857"/>
            <a:ext cx="3893135" cy="5068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11.13 </a:t>
            </a:r>
            <a:br>
              <a:rPr lang="en-US" dirty="0"/>
            </a:br>
            <a:r>
              <a:rPr lang="en-US" dirty="0"/>
              <a:t>Example of Booth’s Algorithm (7 × 3)</a:t>
            </a:r>
            <a:endParaRPr lang="en-IN" dirty="0"/>
          </a:p>
        </p:txBody>
      </p:sp>
      <p:pic>
        <p:nvPicPr>
          <p:cNvPr id="2" name="Picture 1" descr="The columns have the following headings from left to right. A, Q, Q sub negative 1, M, blank, and blank. The row entries are as follows. Row 1. 0 0 0 0, 0 0 1 1, 0, 0 1 1 1, Initial values. Row 2. 1 0 0 1, 0 0 1 1, 0, 0 1 1 1, A as A minus M, First cycle. Row 3. 1 1 0 0, 1 0 0 1, 1, 0 1 1 1, Shift, First cycle. Row 4. 1 1 1 0, 0 1 0 0, 1, 0 1 1 1, Shift, Second cycle. Row 5. 0 1 0 1, 0 1 0 0, 1, 0 1 1 1, A as A plus M, Third cycle. Row 6. 0 0 1 0, 1 0 1 0, 0, 0 1 1 1, Shift, Third cycle. Row 7. 0 0 0 1, 0 1 0 1, 0, 0 1 1 1, Shift, Fourth cycle. " title="A table has 7 rows and 6 columns. "/>
          <p:cNvPicPr>
            <a:picLocks noChangeAspect="1"/>
          </p:cNvPicPr>
          <p:nvPr/>
        </p:nvPicPr>
        <p:blipFill rotWithShape="1">
          <a:blip r:embed="rId3">
            <a:extLst>
              <a:ext uri="{28A0092B-C50C-407E-A947-70E740481C1C}">
                <a14:useLocalDpi xmlns:a14="http://schemas.microsoft.com/office/drawing/2010/main" val="0"/>
              </a:ext>
            </a:extLst>
          </a:blip>
          <a:srcRect l="9051" t="28785" r="6688" b="35313"/>
          <a:stretch/>
        </p:blipFill>
        <p:spPr>
          <a:xfrm>
            <a:off x="710336" y="1628800"/>
            <a:ext cx="7704856" cy="4248472"/>
          </a:xfrm>
          <a:prstGeom prst="rect">
            <a:avLst/>
          </a:prstGeom>
        </p:spPr>
      </p:pic>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11.14 </a:t>
            </a:r>
            <a:br>
              <a:rPr lang="en-US" dirty="0"/>
            </a:br>
            <a:r>
              <a:rPr lang="en-US" dirty="0"/>
              <a:t>Examples Using Booth’s Algorithm</a:t>
            </a:r>
            <a:endParaRPr lang="en-IN" dirty="0"/>
          </a:p>
        </p:txBody>
      </p:sp>
      <p:pic>
        <p:nvPicPr>
          <p:cNvPr id="4" name="Picture 3" descr="Example a, left parenthesis 7 right parenthesis multiplied by left parenthesis 3 right parenthesis equals left parenthesis 21 right parenthesis. The binary value of 7, 0 1 1 1 is multiplied by binary value of 3, 0 0 1 1. The partial products have 3 steps. Step 1, 1 1 1 1 1 0 0 1, the bits of the multiplier are different which is 1-0. Step 2, 0 0 0 0 0 0 0 which is moved one position to the left, the bits of the multiplier are the same 1-1. Step 3, 0 0 0 1 1 1 which is moved two positions to the left, the bits of the multiplier are different which is 0-1. The final product is the addition of all the results of the three steps, which is 0 0 0 1 0 1 0 1, whose decimal value is 21. Example b, left parenthesis 7 right parenthesis multiplied by left parenthesis negative 3 right parenthesis equals left parenthesis negative 21 right parenthesis. The binary value of 7, 0 1 1 1 is multiplied by binary value of negative 3, 1 1 0 1. The partial products have 3 steps. Step 1, 1 1 1 1 1 0 0 1, the bits of the multiplier are different which is 1-0. Step 2, 0 0 0 0 1 1 1 which is moved one position to the left, the bits of the multiplier are different which is 0-1. Step 3, 1 1 1 0 0 1 which is moved two positions to the left, the bits of the multiplier are different which is 1-0. The final product is the addition of all the results of the three steps, which is 1 1 1 0 1 0 1 1, whose decimal value is negative 21. Example c, left parenthesis negative 7 right parenthesis multiplied by left parenthesis 3 right parenthesis equals left parenthesis negative 21 right parenthesis. The binary value of negative 7, 1 0 0 1 is multiplied by binary value of 3, 0 0 1 1. The partial products have 3 steps. Step 1, 0 0 0 0 0 1 1 1, the bits of the multiplier are different which is 1-0. Step 2, 0 0 0 0 0 0 0 which is moved one position to the left, the bits of the multiplier are the same 1-1." title="An illustration depicts four multiplication examples that use Booth’s algorithm. "/>
          <p:cNvPicPr>
            <a:picLocks noChangeAspect="1"/>
          </p:cNvPicPr>
          <p:nvPr/>
        </p:nvPicPr>
        <p:blipFill rotWithShape="1">
          <a:blip r:embed="rId3">
            <a:extLst>
              <a:ext uri="{28A0092B-C50C-407E-A947-70E740481C1C}">
                <a14:useLocalDpi xmlns:a14="http://schemas.microsoft.com/office/drawing/2010/main" val="0"/>
              </a:ext>
            </a:extLst>
          </a:blip>
          <a:srcRect l="14910" t="10659" r="15002" b="58115"/>
          <a:stretch/>
        </p:blipFill>
        <p:spPr>
          <a:xfrm>
            <a:off x="568127" y="1412776"/>
            <a:ext cx="7992889" cy="4608512"/>
          </a:xfrm>
          <a:prstGeom prst="rect">
            <a:avLst/>
          </a:prstGeom>
        </p:spPr>
      </p:pic>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87371"/>
            <a:ext cx="8172250" cy="1638403"/>
          </a:xfrm>
        </p:spPr>
        <p:txBody>
          <a:bodyPr/>
          <a:lstStyle/>
          <a:p>
            <a:r>
              <a:rPr lang="en-US" dirty="0"/>
              <a:t>Figure 11.15 </a:t>
            </a:r>
            <a:br>
              <a:rPr lang="en-US" dirty="0"/>
            </a:br>
            <a:r>
              <a:rPr lang="en-US" dirty="0"/>
              <a:t>Example of Division of Unsigned Binary Integers</a:t>
            </a:r>
            <a:endParaRPr lang="en-IN" dirty="0"/>
          </a:p>
        </p:txBody>
      </p:sp>
      <p:pic>
        <p:nvPicPr>
          <p:cNvPr id="5" name="Picture 4" descr="1 0 0 1 0 in the dividend divided by 1 0 1 1 = 1. Put 1 in the quotient 5 places to the right and insert 4 zeroes in the first four places. 1 times 1 0 1 1 = 1 0 1 1. Subtract 1 0 1 1 from 1 0 0 1 0 in the dividend to get 0 0 1 1 1. Bring down 0 from the dividend to make 0 0 1 1 1 0 which is the first partial remainder. 0 0 1 1 1 0 divided by 1 0 1 1 = 1. Put 1 in the sixth place of the quotient. 1 times 1 0 1 1 = 1 0 1 1. Subtract 1 0 1 1 from 0 0 1 1 1 0 to get 0 0 1 1. Bring down 2 ones from the dividend to make 0 0 1 1 1 1 which is the second partial remainder. 0 0 1 1 1 1 divided by 1 0 1 1 = 1. Put 1 in the eighth place of the quotient, and insert a zero in the seventh place. 1 times 1 0 1 1 = 1 0 1 1. Subtract 1 0 1 1 from 0 0 1 1 1 1 to get 1 0 0. The Quotient is 0 0 0 0 1 1 0 1 and the remainder is 1 0 0." title="An illustration depicts division of unsigned binary integers. 1 0 1 1 is the divisor and 1 0 0 1 0 0 1 1 is the dividend. "/>
          <p:cNvPicPr>
            <a:picLocks noChangeAspect="1"/>
          </p:cNvPicPr>
          <p:nvPr/>
        </p:nvPicPr>
        <p:blipFill rotWithShape="1">
          <a:blip r:embed="rId3">
            <a:extLst>
              <a:ext uri="{28A0092B-C50C-407E-A947-70E740481C1C}">
                <a14:useLocalDpi xmlns:a14="http://schemas.microsoft.com/office/drawing/2010/main" val="0"/>
              </a:ext>
            </a:extLst>
          </a:blip>
          <a:srcRect l="13236" t="35976" r="19484" b="39688"/>
          <a:stretch/>
        </p:blipFill>
        <p:spPr>
          <a:xfrm>
            <a:off x="523786" y="1844824"/>
            <a:ext cx="8096428" cy="3789817"/>
          </a:xfrm>
          <a:prstGeom prst="rect">
            <a:avLst/>
          </a:prstGeom>
        </p:spPr>
      </p:pic>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11.16 </a:t>
            </a:r>
            <a:br>
              <a:rPr lang="en-US" dirty="0"/>
            </a:br>
            <a:r>
              <a:rPr lang="en-US" dirty="0"/>
              <a:t>Flowchart for Unsigned Binary Division</a:t>
            </a:r>
            <a:endParaRPr lang="en-IN" dirty="0"/>
          </a:p>
        </p:txBody>
      </p:sp>
      <p:pic>
        <p:nvPicPr>
          <p:cNvPr id="4" name="Picture 3" descr="The flowchart starts by initializing A as 0, Divisor M, Dividend Q, and Count n. After initializing, Shift left A, Q then assign A as A minus M which further leads to a condition, A less than 0. If the condition is false, set Q sub 0 as 1 and then set Count as Count minus 1. If the condition is true, set Q sub 0 as 0 and A as A as A + M and then set Count as Count minus 1. The flow continues to check another condition, Count equals 0. If the second condition is false, the flow line loops back to Shift left A, Q. If the second condition is true, the process ends and Quotient in A, Remainder in A. " title="A flowchart represents unsigned binary division."/>
          <p:cNvPicPr>
            <a:picLocks noChangeAspect="1"/>
          </p:cNvPicPr>
          <p:nvPr/>
        </p:nvPicPr>
        <p:blipFill rotWithShape="1">
          <a:blip r:embed="rId3">
            <a:extLst>
              <a:ext uri="{28A0092B-C50C-407E-A947-70E740481C1C}">
                <a14:useLocalDpi xmlns:a14="http://schemas.microsoft.com/office/drawing/2010/main" val="0"/>
              </a:ext>
            </a:extLst>
          </a:blip>
          <a:srcRect l="18470" t="7767" r="4889" b="17475"/>
          <a:stretch/>
        </p:blipFill>
        <p:spPr>
          <a:xfrm>
            <a:off x="2529812" y="1247647"/>
            <a:ext cx="4096953" cy="5171563"/>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 </a:t>
            </a:r>
            <a:br>
              <a:rPr lang="en-US" dirty="0"/>
            </a:br>
            <a:r>
              <a:rPr lang="en-US" dirty="0"/>
              <a:t>ALU Inputs and Outputs</a:t>
            </a:r>
            <a:endParaRPr lang="en-IN" dirty="0"/>
          </a:p>
        </p:txBody>
      </p:sp>
      <p:pic>
        <p:nvPicPr>
          <p:cNvPr id="5" name="Picture 4" title="A diagram illustrates arithmetic and logic unit (A L U), which is comprised of control signals and operand registers as inputs, and Flags and Result registers as outputs."/>
          <p:cNvPicPr>
            <a:picLocks noChangeAspect="1"/>
          </p:cNvPicPr>
          <p:nvPr/>
        </p:nvPicPr>
        <p:blipFill rotWithShape="1">
          <a:blip r:embed="rId3">
            <a:extLst>
              <a:ext uri="{28A0092B-C50C-407E-A947-70E740481C1C}">
                <a14:useLocalDpi xmlns:a14="http://schemas.microsoft.com/office/drawing/2010/main" val="0"/>
              </a:ext>
            </a:extLst>
          </a:blip>
          <a:srcRect l="5662" t="30714" r="5564" b="38534"/>
          <a:stretch/>
        </p:blipFill>
        <p:spPr>
          <a:xfrm>
            <a:off x="395536" y="1746250"/>
            <a:ext cx="8352928" cy="3744416"/>
          </a:xfrm>
          <a:prstGeom prst="rect">
            <a:avLst/>
          </a:prstGeom>
        </p:spPr>
      </p:pic>
    </p:spTree>
  </p:cSld>
  <p:clrMapOvr>
    <a:masterClrMapping/>
  </p:clrMapOvr>
  <p:transition spd="med">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7371"/>
            <a:ext cx="8229600" cy="1638403"/>
          </a:xfrm>
        </p:spPr>
        <p:txBody>
          <a:bodyPr/>
          <a:lstStyle/>
          <a:p>
            <a:r>
              <a:rPr lang="en-US" dirty="0"/>
              <a:t>Figure 11.17 </a:t>
            </a:r>
            <a:br>
              <a:rPr lang="en-US" dirty="0"/>
            </a:br>
            <a:r>
              <a:rPr lang="en-US" dirty="0"/>
              <a:t>Example of Restoring Twos Complement Division (7/3)</a:t>
            </a:r>
            <a:endParaRPr lang="en-IN" dirty="0"/>
          </a:p>
        </p:txBody>
      </p:sp>
      <p:pic>
        <p:nvPicPr>
          <p:cNvPr id="2" name="Picture 1" descr="The columns have the following headings from left to right. A, Q, and blank. The row entries are as follows. Row 1. 0 0 0 0, 0 1 1 1, Initial value. Row 2. 0 0 0 0, 1 1 1 0, Shift. Row 3. 1 1 0 1, blank, Use twos complement of 0 0 1 1 for subtraction. Row 4. 1 1 0 1, blank, Subtract. Row 5. 0 0 0 0, 1 1 1 0, Restore, set Q sub 0 equals 0. Row 6. 0 0 0 1, 1 1 0 0, Shift. Row 7. 1 1 0 1, blank, blank. Row 8. 1 1 1 0, blank, Subtract. Row 9. 0 0 0 1, 1 1 0 0, Restore, set Q sub 0 equals 0. Row 10. 0 0 1 1, 1 0 0 0, Shift. Row 11. 1 1 0 1, blank, blank. Row 12. 0 0 0 0, 1 0 0 1, Subtract, set Q sub 0 equals 1. Row 13. 0 0 0 1, 0 0 1 0, Shift. Row 14. 1 1 0 1, blank, blank. Row 15. 1 1 1 0, blank, Subtract. Row 16. 0 0 0 1, 0 0 1 0, Restore, set Q sub 0 equals 0. " title="A table has 16 rows and 3 columns. "/>
          <p:cNvPicPr>
            <a:picLocks noChangeAspect="1"/>
          </p:cNvPicPr>
          <p:nvPr/>
        </p:nvPicPr>
        <p:blipFill rotWithShape="1">
          <a:blip r:embed="rId3">
            <a:extLst>
              <a:ext uri="{28A0092B-C50C-407E-A947-70E740481C1C}">
                <a14:useLocalDpi xmlns:a14="http://schemas.microsoft.com/office/drawing/2010/main" val="0"/>
              </a:ext>
            </a:extLst>
          </a:blip>
          <a:srcRect l="10230" t="10930" r="9976" b="54815"/>
          <a:stretch/>
        </p:blipFill>
        <p:spPr>
          <a:xfrm>
            <a:off x="359532" y="1816249"/>
            <a:ext cx="8424937" cy="4680520"/>
          </a:xfrm>
          <a:prstGeom prst="rect">
            <a:avLst/>
          </a:prstGeom>
        </p:spPr>
      </p:pic>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Floating-Point Representation</a:t>
            </a:r>
          </a:p>
        </p:txBody>
      </p:sp>
      <p:sp>
        <p:nvSpPr>
          <p:cNvPr id="5" name="Text Placeholder 4"/>
          <p:cNvSpPr>
            <a:spLocks noGrp="1"/>
          </p:cNvSpPr>
          <p:nvPr>
            <p:ph type="body" idx="1"/>
          </p:nvPr>
        </p:nvSpPr>
        <p:spPr>
          <a:xfrm>
            <a:off x="332518" y="1600200"/>
            <a:ext cx="8478965" cy="4525963"/>
          </a:xfrm>
        </p:spPr>
        <p:txBody>
          <a:bodyPr/>
          <a:lstStyle/>
          <a:p>
            <a:pPr marL="101600" indent="0">
              <a:buNone/>
            </a:pPr>
            <a:r>
              <a:rPr lang="en-US" sz="3200" dirty="0"/>
              <a:t>Principles</a:t>
            </a:r>
          </a:p>
        </p:txBody>
      </p:sp>
      <p:sp>
        <p:nvSpPr>
          <p:cNvPr id="4" name="Content Placeholder 3"/>
          <p:cNvSpPr>
            <a:spLocks noGrp="1"/>
          </p:cNvSpPr>
          <p:nvPr>
            <p:ph idx="4294967295"/>
          </p:nvPr>
        </p:nvSpPr>
        <p:spPr>
          <a:xfrm>
            <a:off x="460009" y="2164357"/>
            <a:ext cx="7556500" cy="4144963"/>
          </a:xfrm>
        </p:spPr>
        <p:txBody>
          <a:bodyPr>
            <a:normAutofit/>
          </a:bodyPr>
          <a:lstStyle/>
          <a:p>
            <a:pPr marL="285750" indent="-285750">
              <a:buClr>
                <a:schemeClr val="tx2"/>
              </a:buClr>
              <a:buFont typeface="Arial" panose="020B0604020202020204" pitchFamily="34" charset="0"/>
              <a:buChar char="•"/>
            </a:pPr>
            <a:r>
              <a:rPr lang="en-US" sz="1800" dirty="0"/>
              <a:t>With a fixed-point notation it is possible to represent a range of positive and negative integers centered on or near 0</a:t>
            </a:r>
          </a:p>
          <a:p>
            <a:pPr marL="285750" indent="-285750">
              <a:buClr>
                <a:schemeClr val="tx2"/>
              </a:buClr>
              <a:buFont typeface="Arial" panose="020B0604020202020204" pitchFamily="34" charset="0"/>
              <a:buChar char="•"/>
            </a:pPr>
            <a:r>
              <a:rPr lang="en-US" sz="1800" dirty="0"/>
              <a:t>By assuming a fixed binary or radix point, this format allows the representation of numbers with a fractional component as well</a:t>
            </a:r>
          </a:p>
          <a:p>
            <a:pPr marL="285750" indent="-285750">
              <a:buClr>
                <a:schemeClr val="tx2"/>
              </a:buClr>
              <a:buFont typeface="Arial" panose="020B0604020202020204" pitchFamily="34" charset="0"/>
              <a:buChar char="•"/>
            </a:pPr>
            <a:r>
              <a:rPr lang="en-US" sz="1800" dirty="0"/>
              <a:t>Limitations:</a:t>
            </a:r>
          </a:p>
          <a:p>
            <a:pPr marL="628650" lvl="1" indent="-320675">
              <a:buClr>
                <a:schemeClr val="tx2"/>
              </a:buClr>
              <a:buFont typeface="Arial" panose="020B0604020202020204" pitchFamily="34" charset="0"/>
              <a:buChar char="–"/>
            </a:pPr>
            <a:r>
              <a:rPr lang="en-US" sz="1800" dirty="0"/>
              <a:t>Very large numbers cannot be represented nor can very small fractions</a:t>
            </a:r>
          </a:p>
          <a:p>
            <a:pPr marL="628650" lvl="1" indent="-320675">
              <a:buClr>
                <a:schemeClr val="tx2"/>
              </a:buClr>
              <a:buFont typeface="Arial" panose="020B0604020202020204" pitchFamily="34" charset="0"/>
              <a:buChar char="–"/>
            </a:pPr>
            <a:r>
              <a:rPr lang="en-US" sz="1800" dirty="0"/>
              <a:t>The fractional part of the quotient in a division of two large numbers could be lost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11.18 </a:t>
            </a:r>
            <a:br>
              <a:rPr lang="en-US" dirty="0"/>
            </a:br>
            <a:r>
              <a:rPr lang="en-US" dirty="0"/>
              <a:t>Typical 32-Bit Floating-Point Format</a:t>
            </a:r>
            <a:endParaRPr lang="en-IN" dirty="0"/>
          </a:p>
        </p:txBody>
      </p:sp>
      <p:pic>
        <p:nvPicPr>
          <p:cNvPr id="4" name="Picture 3" descr="Diagram a illustrates the format for 32-bit floating point, which is comprised of 3 parts as follows. Sign of significand, Biased exponent 8 bits, and Significand 23 bits. Diagram b illustrates the examples for 32-bit floating point as follows. 1 point 1 0 1 0 0 0 1 multiplied by 2 to the power of 1 0 1 0 0 = 0 1 0 0 1 0 0 1 1 1 0 1 0 0 0 1 0 0 0 0 0 0 0 0 0 0 0 0 0 0 0 0 equals 1 point 6 3 2 8 1 2 5 multiplied by 2 to the power of 20, negative 1 point 1 0 1 0 0 0 1 multiplied by 2 to the power of 1 0 1 0 0 equals 1 1 0 0 1 0 0 1 1 1 0 1 0 0 0 1 0 0 0 0 0 0 0 0 0 0 0 0 0 0 0 0 equals negative 1 point 6 3 2 8 1 2 5 multiplied by 2 to the power of 20, 1 point 1 0 1 0 0 0 1 multiplied by 2 to the power of negative 1 0 1 0 0 equals 0 0 1 1 0 1 0 1 1 1 0 1 0 0 0 1 0 0 0 0 0 0 0 0 0 0 0 0 0 0 0 0 equals 1 point 6328125 multiplied by 2 to the power of negative 20, and negative 1 point 1 0 1 0 0 0 1 multiplied by 2 to the power of 1 0 1 0 0 equals 1 0 1 1 0 1 0 1 1 1 0 1 0 0 0 1 0 0 0 0 0 0 0 0 0 0 0 0 0 0 0 0 equals negative 1 point 6328125 multiplied by 2 to the power of negative 20." title="Two diagrams illustrate a 32-bit floating point."/>
          <p:cNvPicPr>
            <a:picLocks noChangeAspect="1"/>
          </p:cNvPicPr>
          <p:nvPr/>
        </p:nvPicPr>
        <p:blipFill rotWithShape="1">
          <a:blip r:embed="rId3">
            <a:extLst>
              <a:ext uri="{28A0092B-C50C-407E-A947-70E740481C1C}">
                <a14:useLocalDpi xmlns:a14="http://schemas.microsoft.com/office/drawing/2010/main" val="0"/>
              </a:ext>
            </a:extLst>
          </a:blip>
          <a:srcRect l="5229" t="17511" r="11830" b="32797"/>
          <a:stretch/>
        </p:blipFill>
        <p:spPr>
          <a:xfrm>
            <a:off x="683568" y="1628800"/>
            <a:ext cx="7776865" cy="3600400"/>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auto">
          <a:xfrm>
            <a:off x="498474" y="1981200"/>
            <a:ext cx="7745934"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normAutofit fontScale="92500"/>
          </a:bodyPr>
          <a:lstStyle>
            <a:defPPr marR="0" lvl="0" algn="l" rtl="0">
              <a:lnSpc>
                <a:spcPct val="100000"/>
              </a:lnSpc>
              <a:spcBef>
                <a:spcPts val="0"/>
              </a:spcBef>
              <a:spcAft>
                <a:spcPts val="0"/>
              </a:spcAft>
            </a:defPPr>
            <a:lvl1pPr marL="256032" marR="0" lvl="0" indent="-154432" algn="l" rtl="0" eaLnBrk="0" fontAlgn="base" hangingPunct="0">
              <a:spcBef>
                <a:spcPts val="1500"/>
              </a:spcBef>
              <a:spcAft>
                <a:spcPct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eaLnBrk="0" fontAlgn="base" hangingPunct="0">
              <a:spcBef>
                <a:spcPts val="600"/>
              </a:spcBef>
              <a:spcAft>
                <a:spcPct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255588" indent="-255588"/>
            <a:r>
              <a:rPr lang="en-US" kern="0" dirty="0"/>
              <a:t>The final portion of the word</a:t>
            </a:r>
          </a:p>
          <a:p>
            <a:pPr marL="255588" indent="-255588"/>
            <a:r>
              <a:rPr lang="en-US" kern="0" dirty="0"/>
              <a:t>Any floating-point number can be expressed in many ways</a:t>
            </a:r>
          </a:p>
          <a:p>
            <a:endParaRPr lang="en-US" kern="0" dirty="0"/>
          </a:p>
          <a:p>
            <a:endParaRPr lang="en-US" kern="0" dirty="0"/>
          </a:p>
          <a:p>
            <a:endParaRPr lang="en-US" kern="0" dirty="0"/>
          </a:p>
          <a:p>
            <a:endParaRPr lang="en-US" kern="0" dirty="0"/>
          </a:p>
          <a:p>
            <a:endParaRPr lang="en-US" sz="1100" i="1" kern="0" dirty="0"/>
          </a:p>
          <a:p>
            <a:pPr marL="255588" indent="-255588"/>
            <a:r>
              <a:rPr lang="en-US" i="1" kern="0" dirty="0"/>
              <a:t>Normal number</a:t>
            </a:r>
            <a:endParaRPr lang="en-US" kern="0" dirty="0"/>
          </a:p>
          <a:p>
            <a:pPr marL="582613" lvl="1" indent="-320675"/>
            <a:r>
              <a:rPr lang="en-US" sz="1900" kern="0" dirty="0"/>
              <a:t>The most significant digit of the significand is nonzero</a:t>
            </a:r>
          </a:p>
        </p:txBody>
      </p:sp>
      <p:sp>
        <p:nvSpPr>
          <p:cNvPr id="11" name="Rectangle 10"/>
          <p:cNvSpPr/>
          <p:nvPr/>
        </p:nvSpPr>
        <p:spPr>
          <a:xfrm>
            <a:off x="838200" y="3429000"/>
            <a:ext cx="6781800" cy="1631216"/>
          </a:xfrm>
          <a:prstGeom prst="rect">
            <a:avLst/>
          </a:prstGeom>
        </p:spPr>
        <p:txBody>
          <a:bodyPr wrap="square">
            <a:spAutoFit/>
          </a:bodyPr>
          <a:lstStyle/>
          <a:p>
            <a:r>
              <a:rPr lang="en-US" sz="2000" dirty="0">
                <a:solidFill>
                  <a:schemeClr val="tx1">
                    <a:lumMod val="65000"/>
                    <a:lumOff val="35000"/>
                  </a:schemeClr>
                </a:solidFill>
                <a:latin typeface="+mn-lt"/>
              </a:rPr>
              <a:t>The following are equivalent, where the significand is expressed in binary form:</a:t>
            </a:r>
          </a:p>
          <a:p>
            <a:r>
              <a:rPr lang="en-US" sz="2000" dirty="0">
                <a:solidFill>
                  <a:schemeClr val="tx1">
                    <a:lumMod val="65000"/>
                    <a:lumOff val="35000"/>
                  </a:schemeClr>
                </a:solidFill>
                <a:latin typeface="+mn-lt"/>
              </a:rPr>
              <a:t>		0.110 * 2</a:t>
            </a:r>
            <a:r>
              <a:rPr lang="en-US" sz="2000" baseline="30000" dirty="0">
                <a:solidFill>
                  <a:schemeClr val="tx1">
                    <a:lumMod val="65000"/>
                    <a:lumOff val="35000"/>
                  </a:schemeClr>
                </a:solidFill>
                <a:latin typeface="+mn-lt"/>
              </a:rPr>
              <a:t>5</a:t>
            </a:r>
          </a:p>
          <a:p>
            <a:r>
              <a:rPr lang="en-US" sz="2000" dirty="0">
                <a:solidFill>
                  <a:schemeClr val="tx1">
                    <a:lumMod val="65000"/>
                    <a:lumOff val="35000"/>
                  </a:schemeClr>
                </a:solidFill>
                <a:latin typeface="+mn-lt"/>
              </a:rPr>
              <a:t>		   110 * 2</a:t>
            </a:r>
            <a:r>
              <a:rPr lang="en-US" sz="2000" baseline="30000" dirty="0">
                <a:solidFill>
                  <a:schemeClr val="tx1">
                    <a:lumMod val="65000"/>
                    <a:lumOff val="35000"/>
                  </a:schemeClr>
                </a:solidFill>
                <a:latin typeface="+mn-lt"/>
              </a:rPr>
              <a:t>2</a:t>
            </a:r>
          </a:p>
          <a:p>
            <a:r>
              <a:rPr lang="en-US" sz="2000" dirty="0">
                <a:solidFill>
                  <a:schemeClr val="tx1">
                    <a:lumMod val="65000"/>
                    <a:lumOff val="35000"/>
                  </a:schemeClr>
                </a:solidFill>
                <a:latin typeface="+mn-lt"/>
              </a:rPr>
              <a:t>	            0.0110 * 2</a:t>
            </a:r>
            <a:r>
              <a:rPr lang="en-US" sz="2000" baseline="30000" dirty="0">
                <a:solidFill>
                  <a:schemeClr val="tx1">
                    <a:lumMod val="65000"/>
                    <a:lumOff val="35000"/>
                  </a:schemeClr>
                </a:solidFill>
                <a:latin typeface="+mn-lt"/>
              </a:rPr>
              <a:t>6</a:t>
            </a:r>
          </a:p>
        </p:txBody>
      </p:sp>
      <p:sp>
        <p:nvSpPr>
          <p:cNvPr id="15" name="Title 1"/>
          <p:cNvSpPr>
            <a:spLocks noGrp="1"/>
          </p:cNvSpPr>
          <p:nvPr>
            <p:ph type="title"/>
          </p:nvPr>
        </p:nvSpPr>
        <p:spPr>
          <a:xfrm>
            <a:off x="498474" y="193846"/>
            <a:ext cx="7556313" cy="995082"/>
          </a:xfrm>
        </p:spPr>
        <p:txBody>
          <a:bodyPr/>
          <a:lstStyle/>
          <a:p>
            <a:r>
              <a:rPr lang="en-US" dirty="0"/>
              <a:t>Floating-Point</a:t>
            </a:r>
          </a:p>
        </p:txBody>
      </p:sp>
      <p:sp>
        <p:nvSpPr>
          <p:cNvPr id="16" name="Text Placeholder 4"/>
          <p:cNvSpPr>
            <a:spLocks noGrp="1"/>
          </p:cNvSpPr>
          <p:nvPr>
            <p:ph type="body" sz="half" idx="4294967295"/>
          </p:nvPr>
        </p:nvSpPr>
        <p:spPr>
          <a:xfrm>
            <a:off x="498518" y="1129553"/>
            <a:ext cx="7558960" cy="774700"/>
          </a:xfrm>
          <a:prstGeom prst="rect">
            <a:avLst/>
          </a:prstGeom>
        </p:spPr>
        <p:txBody>
          <a:bodyPr/>
          <a:lstStyle/>
          <a:p>
            <a:r>
              <a:rPr lang="en-US" sz="3200" dirty="0"/>
              <a:t>       Significand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p:cNvSpPr>
            <a:spLocks noGrp="1"/>
          </p:cNvSpPr>
          <p:nvPr>
            <p:ph type="title"/>
          </p:nvPr>
        </p:nvSpPr>
        <p:spPr>
          <a:xfrm>
            <a:off x="447964" y="188640"/>
            <a:ext cx="8229600" cy="1638403"/>
          </a:xfrm>
        </p:spPr>
        <p:txBody>
          <a:bodyPr/>
          <a:lstStyle/>
          <a:p>
            <a:r>
              <a:rPr lang="en-US" dirty="0"/>
              <a:t>Figure 11.19 </a:t>
            </a:r>
            <a:br>
              <a:rPr lang="en-US" dirty="0"/>
            </a:br>
            <a:r>
              <a:rPr lang="en-US" dirty="0"/>
              <a:t>Expressible Numbers in Typical 32-Bit Formats</a:t>
            </a:r>
            <a:endParaRPr lang="en-IN" dirty="0"/>
          </a:p>
        </p:txBody>
      </p:sp>
      <p:pic>
        <p:nvPicPr>
          <p:cNvPr id="3" name="Picture 2" descr="Diagram a represents the number line for twos complement integers from negative 2 to the power of 31 to 2 to the power of 31, minus 1 with 0 as the origin. The range from negative 2 to the power of 31 to 2 to the power of 31, minus 1 is labeled, Expressible integers. Diagram a represents the number line for floating point numbers from negative (2 minus 2 to the power of negative 23) multiplied by 2 to the power of 128 to (2 minus 2 to the power of negative 23) multiplied by 2 to the power of 128, with 0 as the origin. A segment to the right side of 0 is 2 to the power of negative 127. A segment to the left side of 0 is negative 2 to the power of negative 127. The range from 0 to 2 to the power of negative 127 is labeled, Positive underflow. The range from 2 to the power of negative 127 to (2 minus 2 to the power of negative 23) multiplied by 2 to the power of 128 is labeled, Expressible positive numbers. The range beyond (2 minus 2 to the power of negative 23) multiplied by 2 to the power of 128 is labeled, Positive overflow. The range from 0 to negative 2 to the power of negative 127 is labeled, Negative underflow. The range from negative 2 to the power of negative 127 to negative (2 minus 2 to the power of negative 23) multiplied by 2 to the power of 128 is labeled, Expressible negative numbers. The range beyond negative (2 minus 2 to the power of negative 23) multiplied by 2 to the power of 128 is labeled, Negative overflow. &#10;&#10;" title="Two diagrams illustrate number line for 32-bit formats."/>
          <p:cNvPicPr>
            <a:picLocks noChangeAspect="1"/>
          </p:cNvPicPr>
          <p:nvPr/>
        </p:nvPicPr>
        <p:blipFill rotWithShape="1">
          <a:blip r:embed="rId3">
            <a:extLst>
              <a:ext uri="{28A0092B-C50C-407E-A947-70E740481C1C}">
                <a14:useLocalDpi xmlns:a14="http://schemas.microsoft.com/office/drawing/2010/main" val="0"/>
              </a:ext>
            </a:extLst>
          </a:blip>
          <a:srcRect l="5460" t="16401" r="4480" b="25851"/>
          <a:stretch/>
        </p:blipFill>
        <p:spPr>
          <a:xfrm>
            <a:off x="575556" y="1746250"/>
            <a:ext cx="7992889" cy="3960440"/>
          </a:xfrm>
          <a:prstGeom prst="rect">
            <a:avLst/>
          </a:prstGeom>
        </p:spPr>
      </p:pic>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11.20 </a:t>
            </a:r>
            <a:br>
              <a:rPr lang="en-US" dirty="0"/>
            </a:br>
            <a:r>
              <a:rPr lang="en-US" dirty="0"/>
              <a:t>Density of Floating-Point Numbers</a:t>
            </a:r>
            <a:endParaRPr lang="en-IN" dirty="0"/>
          </a:p>
        </p:txBody>
      </p:sp>
      <p:pic>
        <p:nvPicPr>
          <p:cNvPr id="4" name="Picture 3" descr="The number line is from negative n to 4 n with 0 as the origin. The line contains the intervals n and 2 n to the right of 0. The duration of the intervals are increasing with time. Intervals negative n to 0 and n to 2 n are equal. " title="A diagram explains the density of floating point numbers by using a number line."/>
          <p:cNvPicPr>
            <a:picLocks noChangeAspect="1"/>
          </p:cNvPicPr>
          <p:nvPr/>
        </p:nvPicPr>
        <p:blipFill rotWithShape="1">
          <a:blip r:embed="rId3">
            <a:extLst>
              <a:ext uri="{28A0092B-C50C-407E-A947-70E740481C1C}">
                <a14:useLocalDpi xmlns:a14="http://schemas.microsoft.com/office/drawing/2010/main" val="0"/>
              </a:ext>
            </a:extLst>
          </a:blip>
          <a:srcRect l="4149" t="25251" r="5909" b="61202"/>
          <a:stretch/>
        </p:blipFill>
        <p:spPr>
          <a:xfrm>
            <a:off x="314292" y="2708920"/>
            <a:ext cx="8496944" cy="1656184"/>
          </a:xfrm>
          <a:prstGeom prst="rect">
            <a:avLst/>
          </a:prstGeom>
        </p:spPr>
      </p:pic>
    </p:spTree>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solidFill>
                  <a:schemeClr val="tx2"/>
                </a:solidFill>
              </a:rPr>
              <a:t>IEEE Standard 754</a:t>
            </a:r>
          </a:p>
        </p:txBody>
      </p:sp>
      <p:graphicFrame>
        <p:nvGraphicFramePr>
          <p:cNvPr id="7" name="Content Placeholder 3"/>
          <p:cNvGraphicFramePr>
            <a:graphicFrameLocks/>
          </p:cNvGraphicFramePr>
          <p:nvPr>
            <p:extLst>
              <p:ext uri="{D42A27DB-BD31-4B8C-83A1-F6EECF244321}">
                <p14:modId xmlns:p14="http://schemas.microsoft.com/office/powerpoint/2010/main" val="3250894065"/>
              </p:ext>
            </p:extLst>
          </p:nvPr>
        </p:nvGraphicFramePr>
        <p:xfrm>
          <a:off x="381000" y="1245009"/>
          <a:ext cx="84582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754-2008</a:t>
            </a:r>
          </a:p>
        </p:txBody>
      </p:sp>
      <p:sp>
        <p:nvSpPr>
          <p:cNvPr id="3" name="Content Placeholder 2"/>
          <p:cNvSpPr>
            <a:spLocks noGrp="1"/>
          </p:cNvSpPr>
          <p:nvPr>
            <p:ph type="body" idx="1"/>
          </p:nvPr>
        </p:nvSpPr>
        <p:spPr/>
        <p:txBody>
          <a:bodyPr>
            <a:normAutofit fontScale="92500"/>
          </a:bodyPr>
          <a:lstStyle/>
          <a:p>
            <a:pPr marL="255588" indent="-255588"/>
            <a:r>
              <a:rPr lang="en-US" dirty="0"/>
              <a:t>Defines the following different types of floating-point formats:</a:t>
            </a:r>
          </a:p>
          <a:p>
            <a:pPr marL="255588" indent="-255588"/>
            <a:r>
              <a:rPr lang="en-US" dirty="0"/>
              <a:t>Arithmetic format</a:t>
            </a:r>
          </a:p>
          <a:p>
            <a:pPr marL="617538" lvl="1" indent="-309563"/>
            <a:r>
              <a:rPr lang="en-US" dirty="0"/>
              <a:t>All the mandatory operations defined by the standard are supported by the format.  The format may be used to represent floating-point operands or results for the operations described in the standard.</a:t>
            </a:r>
          </a:p>
          <a:p>
            <a:pPr marL="255588" indent="-255588"/>
            <a:r>
              <a:rPr lang="en-US" dirty="0"/>
              <a:t>Basic format</a:t>
            </a:r>
          </a:p>
          <a:p>
            <a:pPr marL="617538" lvl="1" indent="-309563"/>
            <a:r>
              <a:rPr lang="en-US" dirty="0"/>
              <a:t>This format covers five floating-point representations, three binary and two decimal, whose encodings are specified by the standard, and which can be used for arithmetic.  At least one of the basic formats is implemented in any conforming implementation.</a:t>
            </a:r>
          </a:p>
          <a:p>
            <a:pPr marL="255588" indent="-255588"/>
            <a:r>
              <a:rPr lang="en-US" dirty="0"/>
              <a:t>Interchange format</a:t>
            </a:r>
          </a:p>
          <a:p>
            <a:pPr marL="617538" lvl="1" indent="-309563"/>
            <a:r>
              <a:rPr lang="en-US" dirty="0"/>
              <a:t>A fully specified, fixed-length binary encoding that allows data interchange between different platforms and that can be used for storage.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11.21 </a:t>
            </a:r>
            <a:br>
              <a:rPr lang="en-US" dirty="0"/>
            </a:br>
            <a:r>
              <a:rPr lang="en-US" dirty="0"/>
              <a:t>IEEE 754 Formats</a:t>
            </a:r>
            <a:endParaRPr lang="en-IN" dirty="0"/>
          </a:p>
        </p:txBody>
      </p:sp>
      <p:pic>
        <p:nvPicPr>
          <p:cNvPr id="4" name="Picture 3" descr="Figure A, Binary 32 format. Contains a sign bit, a biased exponent of 8 bits and a Trailing significand field. Figure B Contains a sign bit, biased exponent of 11 bits and trailing significand field. Figure C Contains a sign bit, biased exponent of 15 bits and Trailing significand field of 112 bits. " title="A diagram illustrates I E E E 754 formats."/>
          <p:cNvPicPr>
            <a:picLocks noChangeAspect="1"/>
          </p:cNvPicPr>
          <p:nvPr/>
        </p:nvPicPr>
        <p:blipFill rotWithShape="1">
          <a:blip r:embed="rId3">
            <a:extLst>
              <a:ext uri="{28A0092B-C50C-407E-A947-70E740481C1C}">
                <a14:useLocalDpi xmlns:a14="http://schemas.microsoft.com/office/drawing/2010/main" val="0"/>
              </a:ext>
            </a:extLst>
          </a:blip>
          <a:srcRect l="4576" t="21521" r="3705" b="29082"/>
          <a:stretch/>
        </p:blipFill>
        <p:spPr>
          <a:xfrm>
            <a:off x="1007604" y="1307691"/>
            <a:ext cx="7128792" cy="4968552"/>
          </a:xfrm>
          <a:prstGeom prst="rect">
            <a:avLst/>
          </a:prstGeom>
        </p:spPr>
      </p:pic>
    </p:spTree>
  </p:cSld>
  <p:clrMapOvr>
    <a:masterClrMapping/>
  </p:clrMapOvr>
  <p:transition spd="med">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88640"/>
            <a:ext cx="8229600" cy="1119051"/>
          </a:xfrm>
        </p:spPr>
        <p:txBody>
          <a:bodyPr/>
          <a:lstStyle/>
          <a:p>
            <a:r>
              <a:rPr lang="en-US" dirty="0"/>
              <a:t>Table 11.3 </a:t>
            </a:r>
            <a:br>
              <a:rPr lang="en-US" dirty="0"/>
            </a:br>
            <a:r>
              <a:rPr lang="en-US" dirty="0"/>
              <a:t>IEEE 754 Format Parameters</a:t>
            </a:r>
            <a:endParaRPr lang="en-IN" dirty="0"/>
          </a:p>
        </p:txBody>
      </p:sp>
      <p:graphicFrame>
        <p:nvGraphicFramePr>
          <p:cNvPr id="5" name="Table 4" descr="The table has 4 columns labeled, parameter, binary 32, binary 64, and binary 128. The rows read as follows. 1. Storage width in bits. 32, 64, 128. 2. Exponent width in bits. 8, 11, 15. 3. 3. Exponent bias. 127, 1023, 16383. 4. Maximum exponent. 127, 1023, 16383. 5. Minimum exponent. Negative 126, negative 1022, negative 16382. 6. Approximate normal number range expressed as base 10. 10 to the power of negative 38 and 10 to the power of plus 38, ten to the power of negative 308 and ten to the power of plus 308, ten to the power of negative 4932 and ten to the power of plus 4932. 7. Trailing significand width in bits. 23, 52, 112. 8. Number of exponents, 254, 2046, 32766. 9. Number of fractions. 2 to the power of 23, 2 to the power of 52, two to the power of 112. 10. Number of values. 1 point 98 times 2 to the power of 31, 1 point 99 times 2 to the power of 63, 1 point 99 times 2 to the power of 128. 11. Smallest positive normal number. 2 to the power of negative 126, 2 to the power of negative 1022, two to the power of negative 16362. 12. Largest positive normal number. 2 to the power of 128 minus 2 to the power of 104, 2 to the power of 1024 minus 2 to the power of 971, 2 to the power of 16384 minus 2 to the power of 16271. 13. Smallest subnormal magnitude. 2 to the power of negative 149, 2 to the power of negative 1074, two to the power of negative 16494." title="A table labeled, I E E E 7 5 4 format parameters."/>
          <p:cNvGraphicFramePr>
            <a:graphicFrameLocks noGrp="1"/>
          </p:cNvGraphicFramePr>
          <p:nvPr>
            <p:extLst>
              <p:ext uri="{D42A27DB-BD31-4B8C-83A1-F6EECF244321}">
                <p14:modId xmlns:p14="http://schemas.microsoft.com/office/powerpoint/2010/main" val="2878731006"/>
              </p:ext>
            </p:extLst>
          </p:nvPr>
        </p:nvGraphicFramePr>
        <p:xfrm>
          <a:off x="1043609" y="1268760"/>
          <a:ext cx="7056782" cy="4921946"/>
        </p:xfrm>
        <a:graphic>
          <a:graphicData uri="http://schemas.openxmlformats.org/drawingml/2006/table">
            <a:tbl>
              <a:tblPr firstRow="1" bandRow="1">
                <a:tableStyleId>{5C22544A-7EE6-4342-B048-85BDC9FD1C3A}</a:tableStyleId>
              </a:tblPr>
              <a:tblGrid>
                <a:gridCol w="2474406">
                  <a:extLst>
                    <a:ext uri="{9D8B030D-6E8A-4147-A177-3AD203B41FA5}">
                      <a16:colId xmlns:a16="http://schemas.microsoft.com/office/drawing/2014/main" val="528802535"/>
                    </a:ext>
                  </a:extLst>
                </a:gridCol>
                <a:gridCol w="1512541">
                  <a:extLst>
                    <a:ext uri="{9D8B030D-6E8A-4147-A177-3AD203B41FA5}">
                      <a16:colId xmlns:a16="http://schemas.microsoft.com/office/drawing/2014/main" val="3102758518"/>
                    </a:ext>
                  </a:extLst>
                </a:gridCol>
                <a:gridCol w="1548744">
                  <a:extLst>
                    <a:ext uri="{9D8B030D-6E8A-4147-A177-3AD203B41FA5}">
                      <a16:colId xmlns:a16="http://schemas.microsoft.com/office/drawing/2014/main" val="2543019389"/>
                    </a:ext>
                  </a:extLst>
                </a:gridCol>
                <a:gridCol w="1521091">
                  <a:extLst>
                    <a:ext uri="{9D8B030D-6E8A-4147-A177-3AD203B41FA5}">
                      <a16:colId xmlns:a16="http://schemas.microsoft.com/office/drawing/2014/main" val="4122312373"/>
                    </a:ext>
                  </a:extLst>
                </a:gridCol>
              </a:tblGrid>
              <a:tr h="271507">
                <a:tc rowSpan="2">
                  <a:txBody>
                    <a:bodyPr/>
                    <a:lstStyle/>
                    <a:p>
                      <a:pPr algn="ctr"/>
                      <a:r>
                        <a:rPr lang="en-IN" sz="1100" dirty="0">
                          <a:solidFill>
                            <a:schemeClr val="tx1"/>
                          </a:solidFill>
                        </a:rPr>
                        <a:t>Parameter</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3">
                  <a:txBody>
                    <a:bodyPr/>
                    <a:lstStyle/>
                    <a:p>
                      <a:pPr algn="ctr"/>
                      <a:r>
                        <a:rPr lang="en-IN" sz="1100" dirty="0">
                          <a:solidFill>
                            <a:schemeClr val="tx1"/>
                          </a:solidFill>
                        </a:rPr>
                        <a:t>Format</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71507">
                <a:tc vMerge="1">
                  <a:txBody>
                    <a:bodyPr/>
                    <a:lstStyle/>
                    <a:p>
                      <a:endParaRPr lang="en-IN"/>
                    </a:p>
                  </a:txBody>
                  <a:tcPr/>
                </a:tc>
                <a:tc>
                  <a:txBody>
                    <a:bodyPr/>
                    <a:lstStyle/>
                    <a:p>
                      <a:pPr algn="ctr"/>
                      <a:r>
                        <a:rPr lang="en-IN" sz="1100" dirty="0">
                          <a:sym typeface="Arial"/>
                        </a:rPr>
                        <a:t>Binary32</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Binary64</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Binary128</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48792"/>
                  </a:ext>
                </a:extLst>
              </a:tr>
              <a:tr h="274145">
                <a:tc>
                  <a:txBody>
                    <a:bodyPr/>
                    <a:lstStyle/>
                    <a:p>
                      <a:r>
                        <a:rPr lang="en-IN" sz="1100" dirty="0">
                          <a:sym typeface="Arial"/>
                        </a:rPr>
                        <a:t>Storage width (bits)</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32</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64</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100" dirty="0"/>
                        <a:t>128</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90227">
                <a:tc>
                  <a:txBody>
                    <a:bodyPr/>
                    <a:lstStyle/>
                    <a:p>
                      <a:r>
                        <a:rPr lang="en-IN" sz="1100" dirty="0">
                          <a:sym typeface="Arial"/>
                        </a:rPr>
                        <a:t>Exponent width (bits)</a:t>
                      </a:r>
                      <a:endParaRPr lang="en-IN" sz="1100" dirty="0"/>
                    </a:p>
                  </a:txBody>
                  <a:tcPr marL="83336" marR="83336" marT="41668" marB="41668"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8</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11</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15</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25608">
                <a:tc>
                  <a:txBody>
                    <a:bodyPr/>
                    <a:lstStyle/>
                    <a:p>
                      <a:r>
                        <a:rPr lang="en-IN" sz="1100" dirty="0">
                          <a:sym typeface="Arial"/>
                        </a:rPr>
                        <a:t>Exponent bias</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127</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1023</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16383</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23286">
                <a:tc>
                  <a:txBody>
                    <a:bodyPr/>
                    <a:lstStyle/>
                    <a:p>
                      <a:r>
                        <a:rPr lang="en-IN" sz="1100" dirty="0">
                          <a:sym typeface="Arial"/>
                        </a:rPr>
                        <a:t>Maximum exponent</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127</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1023</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16383</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23286">
                <a:tc>
                  <a:txBody>
                    <a:bodyPr/>
                    <a:lstStyle/>
                    <a:p>
                      <a:r>
                        <a:rPr lang="en-IN" sz="1100" dirty="0">
                          <a:sym typeface="Arial"/>
                        </a:rPr>
                        <a:t>Minimum exponent</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–126</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–1022</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–16382</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61562">
                <a:tc>
                  <a:txBody>
                    <a:bodyPr/>
                    <a:lstStyle/>
                    <a:p>
                      <a:r>
                        <a:rPr lang="en-IN" sz="1100" dirty="0" err="1">
                          <a:sym typeface="Arial"/>
                        </a:rPr>
                        <a:t>Approx</a:t>
                      </a:r>
                      <a:r>
                        <a:rPr lang="en-IN" sz="1100" dirty="0">
                          <a:sym typeface="Arial"/>
                        </a:rPr>
                        <a:t> normal number range</a:t>
                      </a:r>
                    </a:p>
                    <a:p>
                      <a:r>
                        <a:rPr lang="en-IN" sz="1100" dirty="0">
                          <a:sym typeface="Arial"/>
                        </a:rPr>
                        <a:t>(base 10)</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10</a:t>
                      </a:r>
                      <a:r>
                        <a:rPr lang="en-IN" sz="1100" baseline="30000" dirty="0">
                          <a:sym typeface="Arial"/>
                        </a:rPr>
                        <a:t>-38</a:t>
                      </a:r>
                      <a:r>
                        <a:rPr lang="en-IN" sz="1100" dirty="0">
                          <a:sym typeface="Arial"/>
                        </a:rPr>
                        <a:t>, 10</a:t>
                      </a:r>
                      <a:r>
                        <a:rPr lang="en-IN" sz="1100" baseline="30000" dirty="0">
                          <a:sym typeface="Arial"/>
                        </a:rPr>
                        <a:t>+38</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10</a:t>
                      </a:r>
                      <a:r>
                        <a:rPr lang="en-IN" sz="1100" baseline="30000" dirty="0">
                          <a:sym typeface="Arial"/>
                        </a:rPr>
                        <a:t>-308</a:t>
                      </a:r>
                      <a:r>
                        <a:rPr lang="en-IN" sz="1100" dirty="0">
                          <a:sym typeface="Arial"/>
                        </a:rPr>
                        <a:t>, 10</a:t>
                      </a:r>
                      <a:r>
                        <a:rPr lang="en-IN" sz="1100" baseline="30000" dirty="0">
                          <a:sym typeface="Arial"/>
                        </a:rPr>
                        <a:t>+308</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10</a:t>
                      </a:r>
                      <a:r>
                        <a:rPr lang="en-IN" sz="1100" baseline="30000" dirty="0">
                          <a:sym typeface="Arial"/>
                        </a:rPr>
                        <a:t>-4932</a:t>
                      </a:r>
                      <a:r>
                        <a:rPr lang="en-IN" sz="1100" dirty="0">
                          <a:sym typeface="Arial"/>
                        </a:rPr>
                        <a:t>, 10</a:t>
                      </a:r>
                      <a:r>
                        <a:rPr lang="en-IN" sz="1100" baseline="30000" dirty="0">
                          <a:sym typeface="Arial"/>
                        </a:rPr>
                        <a:t>+4932</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15746829"/>
                  </a:ext>
                </a:extLst>
              </a:tr>
              <a:tr h="323286">
                <a:tc>
                  <a:txBody>
                    <a:bodyPr/>
                    <a:lstStyle/>
                    <a:p>
                      <a:r>
                        <a:rPr lang="en-IN" sz="1100" dirty="0">
                          <a:sym typeface="Arial"/>
                        </a:rPr>
                        <a:t>Trailing significand width (bits)*</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23</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52</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112</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02733007"/>
                  </a:ext>
                </a:extLst>
              </a:tr>
              <a:tr h="323286">
                <a:tc>
                  <a:txBody>
                    <a:bodyPr/>
                    <a:lstStyle/>
                    <a:p>
                      <a:r>
                        <a:rPr lang="en-IN" sz="1100" dirty="0">
                          <a:sym typeface="Arial"/>
                        </a:rPr>
                        <a:t>Number of exponents</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254</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2046</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32766</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057483629"/>
                  </a:ext>
                </a:extLst>
              </a:tr>
              <a:tr h="323286">
                <a:tc>
                  <a:txBody>
                    <a:bodyPr/>
                    <a:lstStyle/>
                    <a:p>
                      <a:r>
                        <a:rPr lang="en-IN" sz="1100" dirty="0">
                          <a:sym typeface="Arial"/>
                        </a:rPr>
                        <a:t>Number of fractions</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a:t>
                      </a:r>
                      <a:r>
                        <a:rPr lang="en-IN" sz="1100" baseline="30000" dirty="0"/>
                        <a:t>23</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a:t>
                      </a:r>
                      <a:r>
                        <a:rPr lang="en-IN" sz="1100" baseline="30000" dirty="0"/>
                        <a:t>52</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2</a:t>
                      </a:r>
                      <a:r>
                        <a:rPr lang="en-IN" sz="1100" baseline="30000" dirty="0"/>
                        <a:t>112</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18827967"/>
                  </a:ext>
                </a:extLst>
              </a:tr>
              <a:tr h="323286">
                <a:tc>
                  <a:txBody>
                    <a:bodyPr/>
                    <a:lstStyle/>
                    <a:p>
                      <a:r>
                        <a:rPr lang="en-IN" sz="1100" dirty="0">
                          <a:sym typeface="Arial"/>
                        </a:rPr>
                        <a:t>Number of values</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t>1.98 </a:t>
                      </a:r>
                      <a:r>
                        <a:rPr lang="en-IN" sz="1100" dirty="0">
                          <a:sym typeface="Symbol" panose="05050102010706020507" pitchFamily="18" charset="2"/>
                        </a:rPr>
                        <a:t></a:t>
                      </a:r>
                      <a:r>
                        <a:rPr lang="en-IN" sz="1100" dirty="0"/>
                        <a:t> 2</a:t>
                      </a:r>
                      <a:r>
                        <a:rPr lang="en-IN" sz="1100" baseline="30000" dirty="0"/>
                        <a:t>31</a:t>
                      </a:r>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1.99 </a:t>
                      </a:r>
                      <a:r>
                        <a:rPr lang="en-IN" sz="1100" dirty="0">
                          <a:sym typeface="Symbol" panose="05050102010706020507" pitchFamily="18" charset="2"/>
                        </a:rPr>
                        <a:t></a:t>
                      </a:r>
                      <a:r>
                        <a:rPr lang="en-IN" sz="1100" dirty="0">
                          <a:sym typeface="Arial"/>
                        </a:rPr>
                        <a:t> 2</a:t>
                      </a:r>
                      <a:r>
                        <a:rPr lang="en-IN" sz="1100" baseline="30000" dirty="0">
                          <a:sym typeface="Arial"/>
                        </a:rPr>
                        <a:t>63</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1.99 </a:t>
                      </a:r>
                      <a:r>
                        <a:rPr lang="en-IN" sz="1100" dirty="0">
                          <a:sym typeface="Symbol" panose="05050102010706020507" pitchFamily="18" charset="2"/>
                        </a:rPr>
                        <a:t></a:t>
                      </a:r>
                      <a:r>
                        <a:rPr lang="en-IN" sz="1100" dirty="0">
                          <a:sym typeface="Arial"/>
                        </a:rPr>
                        <a:t> 2</a:t>
                      </a:r>
                      <a:r>
                        <a:rPr lang="en-IN" sz="1100" baseline="30000" dirty="0">
                          <a:sym typeface="Arial"/>
                        </a:rPr>
                        <a:t>128</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85504103"/>
                  </a:ext>
                </a:extLst>
              </a:tr>
              <a:tr h="441102">
                <a:tc>
                  <a:txBody>
                    <a:bodyPr/>
                    <a:lstStyle/>
                    <a:p>
                      <a:r>
                        <a:rPr lang="en-IN" sz="1100" dirty="0">
                          <a:sym typeface="Arial"/>
                        </a:rPr>
                        <a:t>Smallest positive normal number</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-126</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-1022</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-16362</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56269489"/>
                  </a:ext>
                </a:extLst>
              </a:tr>
              <a:tr h="323286">
                <a:tc>
                  <a:txBody>
                    <a:bodyPr/>
                    <a:lstStyle/>
                    <a:p>
                      <a:r>
                        <a:rPr lang="en-IN" sz="1100" dirty="0">
                          <a:sym typeface="Arial"/>
                        </a:rPr>
                        <a:t>Largest positive normal number</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128</a:t>
                      </a:r>
                      <a:r>
                        <a:rPr lang="en-IN" sz="1100" dirty="0">
                          <a:sym typeface="Arial"/>
                        </a:rPr>
                        <a:t> - 2</a:t>
                      </a:r>
                      <a:r>
                        <a:rPr lang="en-IN" sz="1100" baseline="30000" dirty="0">
                          <a:sym typeface="Arial"/>
                        </a:rPr>
                        <a:t>104</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1024</a:t>
                      </a:r>
                      <a:r>
                        <a:rPr lang="en-IN" sz="1100" dirty="0">
                          <a:sym typeface="Arial"/>
                        </a:rPr>
                        <a:t> - 2</a:t>
                      </a:r>
                      <a:r>
                        <a:rPr lang="en-IN" sz="1100" baseline="30000" dirty="0">
                          <a:sym typeface="Arial"/>
                        </a:rPr>
                        <a:t>971</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16384</a:t>
                      </a:r>
                      <a:r>
                        <a:rPr lang="en-IN" sz="1100" dirty="0">
                          <a:sym typeface="Arial"/>
                        </a:rPr>
                        <a:t> - 2</a:t>
                      </a:r>
                      <a:r>
                        <a:rPr lang="en-IN" sz="1100" baseline="30000" dirty="0">
                          <a:sym typeface="Arial"/>
                        </a:rPr>
                        <a:t>16271</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3051381"/>
                  </a:ext>
                </a:extLst>
              </a:tr>
              <a:tr h="323286">
                <a:tc>
                  <a:txBody>
                    <a:bodyPr/>
                    <a:lstStyle/>
                    <a:p>
                      <a:r>
                        <a:rPr lang="en-IN" sz="1100" dirty="0">
                          <a:sym typeface="Arial"/>
                        </a:rPr>
                        <a:t>Smallest subnormal magnitude</a:t>
                      </a:r>
                      <a:endParaRPr lang="en-IN" sz="11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-149</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-1074</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100" dirty="0">
                          <a:sym typeface="Arial"/>
                        </a:rPr>
                        <a:t>2</a:t>
                      </a:r>
                      <a:r>
                        <a:rPr lang="en-IN" sz="1100" baseline="30000" dirty="0">
                          <a:sym typeface="Arial"/>
                        </a:rPr>
                        <a:t>-16494</a:t>
                      </a:r>
                      <a:endParaRPr lang="en-IN" sz="1100" baseline="30000" dirty="0"/>
                    </a:p>
                  </a:txBody>
                  <a:tcPr marL="83336" marR="83336" marT="41668" marB="41668"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51033416"/>
                  </a:ext>
                </a:extLst>
              </a:tr>
            </a:tbl>
          </a:graphicData>
        </a:graphic>
      </p:graphicFrame>
      <p:sp>
        <p:nvSpPr>
          <p:cNvPr id="3" name="Rectangle 2"/>
          <p:cNvSpPr/>
          <p:nvPr/>
        </p:nvSpPr>
        <p:spPr>
          <a:xfrm>
            <a:off x="948358" y="6199212"/>
            <a:ext cx="7239000" cy="246221"/>
          </a:xfrm>
          <a:prstGeom prst="rect">
            <a:avLst/>
          </a:prstGeom>
        </p:spPr>
        <p:txBody>
          <a:bodyPr wrap="square">
            <a:spAutoFit/>
          </a:bodyPr>
          <a:lstStyle/>
          <a:p>
            <a:r>
              <a:rPr lang="en-US" sz="1000" i="1" dirty="0">
                <a:latin typeface="+mn-lt"/>
              </a:rPr>
              <a:t>Note</a:t>
            </a:r>
            <a:r>
              <a:rPr lang="en-US" sz="1000" dirty="0">
                <a:latin typeface="+mn-lt"/>
              </a:rPr>
              <a:t>: * not including implied bit and not including sign bit.</a:t>
            </a: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Integer Representation</a:t>
            </a:r>
          </a:p>
        </p:txBody>
      </p:sp>
      <p:sp>
        <p:nvSpPr>
          <p:cNvPr id="7171" name="Rectangle 3"/>
          <p:cNvSpPr>
            <a:spLocks noGrp="1" noChangeArrowheads="1"/>
          </p:cNvSpPr>
          <p:nvPr>
            <p:ph type="body" idx="1"/>
          </p:nvPr>
        </p:nvSpPr>
        <p:spPr/>
        <p:txBody>
          <a:bodyPr/>
          <a:lstStyle/>
          <a:p>
            <a:pPr marL="296863" indent="-296863">
              <a:buClr>
                <a:schemeClr val="tx2"/>
              </a:buClr>
              <a:buFont typeface="Arial" panose="020B0604020202020204" pitchFamily="34" charset="0"/>
              <a:buChar char="•"/>
            </a:pPr>
            <a:r>
              <a:rPr lang="en-US" sz="2200" dirty="0"/>
              <a:t>In the binary number system arbitrary numbers can be represented with: </a:t>
            </a:r>
          </a:p>
          <a:p>
            <a:pPr marL="628650" lvl="1" indent="-320675"/>
            <a:r>
              <a:rPr lang="en-US" sz="1800" dirty="0"/>
              <a:t>The digits zero and one</a:t>
            </a:r>
          </a:p>
          <a:p>
            <a:pPr marL="628650" lvl="1" indent="-320675"/>
            <a:r>
              <a:rPr lang="en-US" sz="1800" dirty="0"/>
              <a:t>The minus sign (for negative numbers)</a:t>
            </a:r>
          </a:p>
          <a:p>
            <a:pPr marL="628650" lvl="1" indent="-320675"/>
            <a:r>
              <a:rPr lang="en-US" sz="1800" dirty="0"/>
              <a:t>The period, or </a:t>
            </a:r>
            <a:r>
              <a:rPr lang="en-US" sz="1800" b="1" i="1" dirty="0"/>
              <a:t>radix point </a:t>
            </a:r>
            <a:r>
              <a:rPr lang="en-US" sz="1800" dirty="0"/>
              <a:t>(for numbers with a fractional component)</a:t>
            </a:r>
          </a:p>
          <a:p>
            <a:pPr marL="296863" lvl="1" indent="-296863">
              <a:spcBef>
                <a:spcPts val="2000"/>
              </a:spcBef>
              <a:buClr>
                <a:schemeClr val="tx2"/>
              </a:buClr>
              <a:buFont typeface="Arial" panose="020B0604020202020204" pitchFamily="34" charset="0"/>
              <a:buChar char="•"/>
            </a:pPr>
            <a:r>
              <a:rPr lang="en-US" sz="2200" dirty="0"/>
              <a:t>For purposes of computer storage and processing we do not have the benefit of special symbols for the minus sign and radix point</a:t>
            </a:r>
          </a:p>
          <a:p>
            <a:pPr marL="296863" lvl="1" indent="-296863">
              <a:spcBef>
                <a:spcPts val="2000"/>
              </a:spcBef>
              <a:buClr>
                <a:schemeClr val="tx2"/>
              </a:buClr>
              <a:buFont typeface="Arial" panose="020B0604020202020204" pitchFamily="34" charset="0"/>
              <a:buChar char="•"/>
            </a:pPr>
            <a:r>
              <a:rPr lang="en-US" sz="2200" dirty="0"/>
              <a:t>Only binary digits (0,1) may be used to represent numbers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rPr>
              <a:t>Additional Formats</a:t>
            </a:r>
          </a:p>
        </p:txBody>
      </p:sp>
      <p:sp>
        <p:nvSpPr>
          <p:cNvPr id="5" name="Text Placeholder 4"/>
          <p:cNvSpPr>
            <a:spLocks noGrp="1"/>
          </p:cNvSpPr>
          <p:nvPr>
            <p:ph type="body" idx="1"/>
          </p:nvPr>
        </p:nvSpPr>
        <p:spPr/>
        <p:txBody>
          <a:bodyPr/>
          <a:lstStyle/>
          <a:p>
            <a:pPr marL="101600" indent="0">
              <a:buNone/>
            </a:pPr>
            <a:r>
              <a:rPr lang="en-US" dirty="0"/>
              <a:t>Extended Precision Formats</a:t>
            </a:r>
          </a:p>
        </p:txBody>
      </p:sp>
      <p:sp>
        <p:nvSpPr>
          <p:cNvPr id="6" name="Content Placeholder 5"/>
          <p:cNvSpPr>
            <a:spLocks noGrp="1"/>
          </p:cNvSpPr>
          <p:nvPr>
            <p:ph sz="half" idx="4294967295"/>
          </p:nvPr>
        </p:nvSpPr>
        <p:spPr>
          <a:xfrm>
            <a:off x="438472" y="2133600"/>
            <a:ext cx="3773488" cy="4410075"/>
          </a:xfrm>
        </p:spPr>
        <p:txBody>
          <a:bodyPr>
            <a:noAutofit/>
          </a:bodyPr>
          <a:lstStyle/>
          <a:p>
            <a:pPr marL="285750" indent="-285750">
              <a:lnSpc>
                <a:spcPct val="120000"/>
              </a:lnSpc>
              <a:spcBef>
                <a:spcPts val="1400"/>
              </a:spcBef>
              <a:buClr>
                <a:schemeClr val="tx2"/>
              </a:buClr>
              <a:buFont typeface="Arial" panose="020B0604020202020204" pitchFamily="34" charset="0"/>
              <a:buChar char="•"/>
            </a:pPr>
            <a:r>
              <a:rPr lang="en-US" sz="1400" dirty="0"/>
              <a:t>Provide additional bits in the exponent (extended range) and in the significand (extended precision)</a:t>
            </a:r>
          </a:p>
          <a:p>
            <a:pPr marL="285750" indent="-285750">
              <a:lnSpc>
                <a:spcPct val="120000"/>
              </a:lnSpc>
              <a:spcBef>
                <a:spcPts val="1400"/>
              </a:spcBef>
              <a:buClr>
                <a:schemeClr val="tx2"/>
              </a:buClr>
              <a:buFont typeface="Arial" panose="020B0604020202020204" pitchFamily="34" charset="0"/>
              <a:buChar char="•"/>
            </a:pPr>
            <a:r>
              <a:rPr lang="en-US" sz="1400" dirty="0"/>
              <a:t>Lessens the chance of a final result that has been contaminated by excessive roundoff error</a:t>
            </a:r>
          </a:p>
          <a:p>
            <a:pPr marL="285750" indent="-285750">
              <a:lnSpc>
                <a:spcPct val="120000"/>
              </a:lnSpc>
              <a:spcBef>
                <a:spcPts val="1400"/>
              </a:spcBef>
              <a:buClr>
                <a:schemeClr val="tx2"/>
              </a:buClr>
              <a:buFont typeface="Arial" panose="020B0604020202020204" pitchFamily="34" charset="0"/>
              <a:buChar char="•"/>
            </a:pPr>
            <a:r>
              <a:rPr lang="en-US" sz="1400" dirty="0"/>
              <a:t>Lessens the chance of an intermediate overflow aborting a computation whose final result would have been representable in a basic format</a:t>
            </a:r>
          </a:p>
          <a:p>
            <a:pPr marL="285750" indent="-285750">
              <a:lnSpc>
                <a:spcPct val="120000"/>
              </a:lnSpc>
              <a:spcBef>
                <a:spcPts val="1400"/>
              </a:spcBef>
              <a:buClr>
                <a:schemeClr val="tx2"/>
              </a:buClr>
              <a:buFont typeface="Arial" panose="020B0604020202020204" pitchFamily="34" charset="0"/>
              <a:buChar char="•"/>
            </a:pPr>
            <a:r>
              <a:rPr lang="en-US" sz="1400" dirty="0"/>
              <a:t>Affords some of the benefits of a larger basic format without incurring the time penalty usually associated with higher precision</a:t>
            </a:r>
          </a:p>
        </p:txBody>
      </p:sp>
      <p:sp>
        <p:nvSpPr>
          <p:cNvPr id="7" name="Text Placeholder 6"/>
          <p:cNvSpPr>
            <a:spLocks noGrp="1"/>
          </p:cNvSpPr>
          <p:nvPr>
            <p:ph type="body" sz="quarter" idx="4294967295"/>
          </p:nvPr>
        </p:nvSpPr>
        <p:spPr>
          <a:xfrm>
            <a:off x="4475984" y="1977419"/>
            <a:ext cx="4425696" cy="587485"/>
          </a:xfrm>
        </p:spPr>
        <p:txBody>
          <a:bodyPr/>
          <a:lstStyle/>
          <a:p>
            <a:pPr algn="ctr"/>
            <a:r>
              <a:rPr lang="en-US" sz="2400" dirty="0">
                <a:solidFill>
                  <a:schemeClr val="tx1"/>
                </a:solidFill>
              </a:rPr>
              <a:t>Extendable Precision Format</a:t>
            </a:r>
          </a:p>
        </p:txBody>
      </p:sp>
      <p:sp>
        <p:nvSpPr>
          <p:cNvPr id="8" name="Content Placeholder 7"/>
          <p:cNvSpPr>
            <a:spLocks noGrp="1"/>
          </p:cNvSpPr>
          <p:nvPr>
            <p:ph sz="quarter" idx="4294967295"/>
          </p:nvPr>
        </p:nvSpPr>
        <p:spPr>
          <a:xfrm>
            <a:off x="4716016" y="2636838"/>
            <a:ext cx="3673475" cy="3678237"/>
          </a:xfrm>
        </p:spPr>
        <p:txBody>
          <a:bodyPr>
            <a:normAutofit/>
          </a:bodyPr>
          <a:lstStyle/>
          <a:p>
            <a:pPr marL="285750" indent="-285750">
              <a:buClr>
                <a:schemeClr val="tx2"/>
              </a:buClr>
              <a:buFont typeface="Arial" panose="020B0604020202020204" pitchFamily="34" charset="0"/>
              <a:buChar char="•"/>
            </a:pPr>
            <a:r>
              <a:rPr lang="en-US" sz="1600" dirty="0"/>
              <a:t>Precision and range are defined under user control</a:t>
            </a:r>
          </a:p>
          <a:p>
            <a:pPr marL="285750" indent="-285750">
              <a:buClr>
                <a:schemeClr val="tx2"/>
              </a:buClr>
              <a:buFont typeface="Arial" panose="020B0604020202020204" pitchFamily="34" charset="0"/>
              <a:buChar char="•"/>
            </a:pPr>
            <a:r>
              <a:rPr lang="en-US" sz="1600" dirty="0"/>
              <a:t>May be used for intermediate calculations but the standard places no constraint or format or length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200515"/>
            <a:ext cx="8229600" cy="1119051"/>
          </a:xfrm>
        </p:spPr>
        <p:txBody>
          <a:bodyPr/>
          <a:lstStyle/>
          <a:p>
            <a:r>
              <a:rPr lang="en-US" dirty="0"/>
              <a:t>Table 11.4 </a:t>
            </a:r>
            <a:br>
              <a:rPr lang="en-US" dirty="0"/>
            </a:br>
            <a:r>
              <a:rPr lang="en-US" dirty="0"/>
              <a:t>IEEE Formats</a:t>
            </a:r>
            <a:endParaRPr lang="en-IN" dirty="0"/>
          </a:p>
        </p:txBody>
      </p:sp>
      <p:graphicFrame>
        <p:nvGraphicFramePr>
          <p:cNvPr id="4" name="Table 3" descr="The table has 4 columns labeled, format, arithmetic format, basic format, and interchange format. The rows read as follows. Binary 16, blank, blank, x. Binary 32, x, x, x. Binary 64, x, x, x. Binary 128, x, x, x. Binary bracket k bracket, k equals n times 32 for n is greater than 4, x, blank, x. Decimal 64, x, x, x. decimal 128, x, x, x. decimal bracket k bracket, k equals n times 32 for n is greater than 4, x, blank, x. Extended precision. X, blank, blank. Extendable precision. X, blank, blank." title="A table titled, I E E E formats."/>
          <p:cNvGraphicFramePr>
            <a:graphicFrameLocks noGrp="1"/>
          </p:cNvGraphicFramePr>
          <p:nvPr>
            <p:extLst>
              <p:ext uri="{D42A27DB-BD31-4B8C-83A1-F6EECF244321}">
                <p14:modId xmlns:p14="http://schemas.microsoft.com/office/powerpoint/2010/main" val="3628499429"/>
              </p:ext>
            </p:extLst>
          </p:nvPr>
        </p:nvGraphicFramePr>
        <p:xfrm>
          <a:off x="539552" y="1625488"/>
          <a:ext cx="8136904" cy="4362378"/>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528802535"/>
                    </a:ext>
                  </a:extLst>
                </a:gridCol>
                <a:gridCol w="2142430">
                  <a:extLst>
                    <a:ext uri="{9D8B030D-6E8A-4147-A177-3AD203B41FA5}">
                      <a16:colId xmlns:a16="http://schemas.microsoft.com/office/drawing/2014/main" val="3102758518"/>
                    </a:ext>
                  </a:extLst>
                </a:gridCol>
                <a:gridCol w="1699359">
                  <a:extLst>
                    <a:ext uri="{9D8B030D-6E8A-4147-A177-3AD203B41FA5}">
                      <a16:colId xmlns:a16="http://schemas.microsoft.com/office/drawing/2014/main" val="2543019389"/>
                    </a:ext>
                  </a:extLst>
                </a:gridCol>
                <a:gridCol w="2062867">
                  <a:extLst>
                    <a:ext uri="{9D8B030D-6E8A-4147-A177-3AD203B41FA5}">
                      <a16:colId xmlns:a16="http://schemas.microsoft.com/office/drawing/2014/main" val="4122312373"/>
                    </a:ext>
                  </a:extLst>
                </a:gridCol>
              </a:tblGrid>
              <a:tr h="297911">
                <a:tc rowSpan="2">
                  <a:txBody>
                    <a:bodyPr/>
                    <a:lstStyle/>
                    <a:p>
                      <a:pPr algn="ctr"/>
                      <a:r>
                        <a:rPr lang="en-IN" sz="1400" b="1" dirty="0">
                          <a:solidFill>
                            <a:schemeClr val="tx1"/>
                          </a:solidFill>
                        </a:rPr>
                        <a:t>Format</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3">
                  <a:txBody>
                    <a:bodyPr/>
                    <a:lstStyle/>
                    <a:p>
                      <a:pPr algn="ctr"/>
                      <a:r>
                        <a:rPr lang="en-IN" sz="1400" dirty="0">
                          <a:solidFill>
                            <a:schemeClr val="tx1"/>
                          </a:solidFill>
                        </a:rPr>
                        <a:t>Format Type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pPr algn="ct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97911">
                <a:tc vMerge="1">
                  <a:txBody>
                    <a:bodyPr/>
                    <a:lstStyle/>
                    <a:p>
                      <a:endParaRPr lang="en-IN"/>
                    </a:p>
                  </a:txBody>
                  <a:tcPr/>
                </a:tc>
                <a:tc>
                  <a:txBody>
                    <a:bodyPr/>
                    <a:lstStyle/>
                    <a:p>
                      <a:pPr algn="ctr"/>
                      <a:r>
                        <a:rPr lang="en-IN" sz="1400" b="1" i="0" u="none" strike="noStrike" cap="none" baseline="0" dirty="0">
                          <a:solidFill>
                            <a:schemeClr val="dk1"/>
                          </a:solidFill>
                          <a:latin typeface="+mn-lt"/>
                          <a:ea typeface="+mn-ea"/>
                          <a:cs typeface="+mn-cs"/>
                          <a:sym typeface="Arial"/>
                        </a:rPr>
                        <a:t>Arithmetic Format</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Basic Format</a:t>
                      </a:r>
                      <a:endParaRPr lang="en-IN"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i="0" u="none" strike="noStrike" cap="none" baseline="0" dirty="0">
                          <a:solidFill>
                            <a:schemeClr val="dk1"/>
                          </a:solidFill>
                          <a:latin typeface="+mn-lt"/>
                          <a:ea typeface="+mn-ea"/>
                          <a:cs typeface="+mn-cs"/>
                          <a:sym typeface="Arial"/>
                        </a:rPr>
                        <a:t>Interchange Format</a:t>
                      </a:r>
                      <a:endParaRPr lang="en-IN"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59048792"/>
                  </a:ext>
                </a:extLst>
              </a:tr>
              <a:tr h="300805">
                <a:tc>
                  <a:txBody>
                    <a:bodyPr/>
                    <a:lstStyle/>
                    <a:p>
                      <a:r>
                        <a:rPr lang="en-IN" sz="1400" b="1" i="0" u="none" strike="noStrike" cap="none" baseline="0" dirty="0">
                          <a:solidFill>
                            <a:schemeClr val="dk1"/>
                          </a:solidFill>
                          <a:latin typeface="+mn-lt"/>
                          <a:ea typeface="+mn-ea"/>
                          <a:cs typeface="+mn-cs"/>
                          <a:sym typeface="Arial"/>
                        </a:rPr>
                        <a:t>binary16</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18452">
                <a:tc>
                  <a:txBody>
                    <a:bodyPr/>
                    <a:lstStyle/>
                    <a:p>
                      <a:r>
                        <a:rPr lang="en-IN" sz="1400" b="1" i="0" u="none" strike="noStrike" cap="none" baseline="0" dirty="0">
                          <a:solidFill>
                            <a:schemeClr val="dk1"/>
                          </a:solidFill>
                          <a:latin typeface="+mn-lt"/>
                          <a:ea typeface="+mn-ea"/>
                          <a:cs typeface="+mn-cs"/>
                          <a:sym typeface="Arial"/>
                        </a:rPr>
                        <a:t>binary32</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357273">
                <a:tc>
                  <a:txBody>
                    <a:bodyPr/>
                    <a:lstStyle/>
                    <a:p>
                      <a:r>
                        <a:rPr lang="en-IN" sz="1400" b="1" i="0" u="none" strike="noStrike" cap="none" baseline="0" dirty="0">
                          <a:solidFill>
                            <a:schemeClr val="dk1"/>
                          </a:solidFill>
                          <a:latin typeface="+mn-lt"/>
                          <a:ea typeface="+mn-ea"/>
                          <a:cs typeface="+mn-cs"/>
                          <a:sym typeface="Arial"/>
                        </a:rPr>
                        <a:t>binary64</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354725">
                <a:tc>
                  <a:txBody>
                    <a:bodyPr/>
                    <a:lstStyle/>
                    <a:p>
                      <a:r>
                        <a:rPr lang="en-IN" sz="1400" b="1" i="0" u="none" strike="noStrike" cap="none" baseline="0" dirty="0">
                          <a:solidFill>
                            <a:schemeClr val="dk1"/>
                          </a:solidFill>
                          <a:latin typeface="+mn-lt"/>
                          <a:ea typeface="+mn-ea"/>
                          <a:cs typeface="+mn-cs"/>
                          <a:sym typeface="Arial"/>
                        </a:rPr>
                        <a:t>binary128</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354725">
                <a:tc>
                  <a:txBody>
                    <a:bodyPr/>
                    <a:lstStyle/>
                    <a:p>
                      <a:r>
                        <a:rPr lang="en-IN" sz="1400" b="1" i="0" u="none" strike="noStrike" cap="none" baseline="0" dirty="0">
                          <a:solidFill>
                            <a:schemeClr val="dk1"/>
                          </a:solidFill>
                          <a:latin typeface="+mn-lt"/>
                          <a:ea typeface="+mn-ea"/>
                          <a:cs typeface="+mn-cs"/>
                          <a:sym typeface="Arial"/>
                        </a:rPr>
                        <a:t>binary{</a:t>
                      </a:r>
                      <a:r>
                        <a:rPr lang="en-IN" sz="1400" b="1" i="1" u="none" strike="noStrike" cap="none" baseline="0" dirty="0">
                          <a:solidFill>
                            <a:schemeClr val="dk1"/>
                          </a:solidFill>
                          <a:latin typeface="+mn-lt"/>
                          <a:ea typeface="+mn-ea"/>
                          <a:cs typeface="+mn-cs"/>
                          <a:sym typeface="Arial"/>
                        </a:rPr>
                        <a:t>k</a:t>
                      </a:r>
                      <a:r>
                        <a:rPr lang="en-IN" sz="1400" b="1" i="0" u="none" strike="noStrike" cap="none" baseline="0" dirty="0">
                          <a:solidFill>
                            <a:schemeClr val="dk1"/>
                          </a:solidFill>
                          <a:latin typeface="+mn-lt"/>
                          <a:ea typeface="+mn-ea"/>
                          <a:cs typeface="+mn-cs"/>
                          <a:sym typeface="Arial"/>
                        </a:rPr>
                        <a:t>}</a:t>
                      </a:r>
                    </a:p>
                    <a:p>
                      <a:r>
                        <a:rPr lang="pt-BR" sz="1400" b="1" i="0" u="none" strike="noStrike" cap="none" baseline="0" dirty="0">
                          <a:solidFill>
                            <a:schemeClr val="dk1"/>
                          </a:solidFill>
                          <a:latin typeface="+mn-lt"/>
                          <a:ea typeface="+mn-ea"/>
                          <a:cs typeface="+mn-cs"/>
                          <a:sym typeface="Arial"/>
                        </a:rPr>
                        <a:t>(</a:t>
                      </a:r>
                      <a:r>
                        <a:rPr lang="pt-BR" sz="1400" b="1" i="1" u="none" strike="noStrike" cap="none" baseline="0" dirty="0">
                          <a:solidFill>
                            <a:schemeClr val="dk1"/>
                          </a:solidFill>
                          <a:latin typeface="+mn-lt"/>
                          <a:ea typeface="+mn-ea"/>
                          <a:cs typeface="+mn-cs"/>
                          <a:sym typeface="Arial"/>
                        </a:rPr>
                        <a:t>k </a:t>
                      </a:r>
                      <a:r>
                        <a:rPr lang="pt-BR" sz="1400" b="0" i="0" u="none" strike="noStrike" cap="none" baseline="0" dirty="0">
                          <a:solidFill>
                            <a:schemeClr val="dk1"/>
                          </a:solidFill>
                          <a:latin typeface="+mn-lt"/>
                          <a:ea typeface="+mn-ea"/>
                          <a:cs typeface="+mn-cs"/>
                          <a:sym typeface="Arial"/>
                        </a:rPr>
                        <a:t>= </a:t>
                      </a:r>
                      <a:r>
                        <a:rPr lang="pt-BR" sz="1400" b="1" i="1" u="none" strike="noStrike" cap="none" baseline="0" dirty="0">
                          <a:solidFill>
                            <a:schemeClr val="dk1"/>
                          </a:solidFill>
                          <a:latin typeface="+mn-lt"/>
                          <a:ea typeface="+mn-ea"/>
                          <a:cs typeface="+mn-cs"/>
                          <a:sym typeface="Arial"/>
                        </a:rPr>
                        <a:t>n </a:t>
                      </a:r>
                      <a:r>
                        <a:rPr lang="pt-BR" sz="1400" b="0" i="0" u="none" strike="noStrike" cap="none" baseline="0" dirty="0">
                          <a:solidFill>
                            <a:schemeClr val="dk1"/>
                          </a:solidFill>
                          <a:latin typeface="+mn-lt"/>
                          <a:ea typeface="+mn-ea"/>
                          <a:cs typeface="+mn-cs"/>
                          <a:sym typeface="Symbol" panose="05050102010706020507" pitchFamily="18" charset="2"/>
                        </a:rPr>
                        <a:t></a:t>
                      </a:r>
                      <a:r>
                        <a:rPr lang="pt-BR" sz="1400" b="0" i="0" u="none" strike="noStrike" cap="none" baseline="0" dirty="0">
                          <a:solidFill>
                            <a:schemeClr val="dk1"/>
                          </a:solidFill>
                          <a:latin typeface="+mn-lt"/>
                          <a:ea typeface="+mn-ea"/>
                          <a:cs typeface="+mn-cs"/>
                          <a:sym typeface="Arial"/>
                        </a:rPr>
                        <a:t> </a:t>
                      </a:r>
                      <a:r>
                        <a:rPr lang="pt-BR" sz="1400" b="1" i="0" u="none" strike="noStrike" cap="none" baseline="0" dirty="0">
                          <a:solidFill>
                            <a:schemeClr val="dk1"/>
                          </a:solidFill>
                          <a:latin typeface="+mn-lt"/>
                          <a:ea typeface="+mn-ea"/>
                          <a:cs typeface="+mn-cs"/>
                          <a:sym typeface="Arial"/>
                        </a:rPr>
                        <a:t>32 for </a:t>
                      </a:r>
                      <a:r>
                        <a:rPr lang="pt-BR" sz="1400" b="1" i="1" u="none" strike="noStrike" cap="none" baseline="0" dirty="0">
                          <a:solidFill>
                            <a:schemeClr val="dk1"/>
                          </a:solidFill>
                          <a:latin typeface="+mn-lt"/>
                          <a:ea typeface="+mn-ea"/>
                          <a:cs typeface="+mn-cs"/>
                          <a:sym typeface="Arial"/>
                        </a:rPr>
                        <a:t>n </a:t>
                      </a:r>
                      <a:r>
                        <a:rPr lang="pt-BR" sz="1400" b="0" i="0" u="none" strike="noStrike" cap="none" baseline="0" dirty="0">
                          <a:solidFill>
                            <a:schemeClr val="dk1"/>
                          </a:solidFill>
                          <a:latin typeface="+mn-lt"/>
                          <a:ea typeface="+mn-ea"/>
                          <a:cs typeface="+mn-cs"/>
                          <a:sym typeface="Arial"/>
                        </a:rPr>
                        <a:t>&gt; </a:t>
                      </a:r>
                      <a:r>
                        <a:rPr lang="pt-BR" sz="1400" b="1" i="0" u="none" strike="noStrike" cap="none" baseline="0" dirty="0">
                          <a:solidFill>
                            <a:schemeClr val="dk1"/>
                          </a:solidFill>
                          <a:latin typeface="+mn-lt"/>
                          <a:ea typeface="+mn-ea"/>
                          <a:cs typeface="+mn-cs"/>
                          <a:sym typeface="Arial"/>
                        </a:rPr>
                        <a:t>4)</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345302">
                <a:tc>
                  <a:txBody>
                    <a:bodyPr/>
                    <a:lstStyle/>
                    <a:p>
                      <a:r>
                        <a:rPr lang="en-IN" sz="1400" b="1" i="0" u="none" strike="noStrike" cap="none" baseline="0" dirty="0">
                          <a:solidFill>
                            <a:schemeClr val="dk1"/>
                          </a:solidFill>
                          <a:latin typeface="+mn-lt"/>
                          <a:ea typeface="+mn-ea"/>
                          <a:cs typeface="+mn-cs"/>
                          <a:sym typeface="Arial"/>
                        </a:rPr>
                        <a:t>decimal64</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915746829"/>
                  </a:ext>
                </a:extLst>
              </a:tr>
              <a:tr h="345302">
                <a:tc>
                  <a:txBody>
                    <a:bodyPr/>
                    <a:lstStyle/>
                    <a:p>
                      <a:r>
                        <a:rPr lang="en-IN" sz="1400" b="1" i="0" u="none" strike="noStrike" cap="none" baseline="0" dirty="0">
                          <a:solidFill>
                            <a:schemeClr val="dk1"/>
                          </a:solidFill>
                          <a:latin typeface="+mn-lt"/>
                          <a:ea typeface="+mn-ea"/>
                          <a:cs typeface="+mn-cs"/>
                          <a:sym typeface="Arial"/>
                        </a:rPr>
                        <a:t>decimal128</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366088"/>
                  </a:ext>
                </a:extLst>
              </a:tr>
              <a:tr h="345302">
                <a:tc>
                  <a:txBody>
                    <a:bodyPr/>
                    <a:lstStyle/>
                    <a:p>
                      <a:r>
                        <a:rPr lang="en-IN" sz="1400" b="1" i="0" u="none" strike="noStrike" cap="none" baseline="0" dirty="0">
                          <a:solidFill>
                            <a:schemeClr val="dk1"/>
                          </a:solidFill>
                          <a:latin typeface="+mn-lt"/>
                          <a:ea typeface="+mn-ea"/>
                          <a:cs typeface="+mn-cs"/>
                          <a:sym typeface="Arial"/>
                        </a:rPr>
                        <a:t>decimal{</a:t>
                      </a:r>
                      <a:r>
                        <a:rPr lang="en-IN" sz="1400" b="1" i="1" u="none" strike="noStrike" cap="none" baseline="0" dirty="0">
                          <a:solidFill>
                            <a:schemeClr val="dk1"/>
                          </a:solidFill>
                          <a:latin typeface="+mn-lt"/>
                          <a:ea typeface="+mn-ea"/>
                          <a:cs typeface="+mn-cs"/>
                          <a:sym typeface="Arial"/>
                        </a:rPr>
                        <a:t>k</a:t>
                      </a:r>
                      <a:r>
                        <a:rPr lang="en-IN" sz="1400" b="1" i="0" u="none" strike="noStrike" cap="none" baseline="0" dirty="0">
                          <a:solidFill>
                            <a:schemeClr val="dk1"/>
                          </a:solidFill>
                          <a:latin typeface="+mn-lt"/>
                          <a:ea typeface="+mn-ea"/>
                          <a:cs typeface="+mn-cs"/>
                          <a:sym typeface="Arial"/>
                        </a:rPr>
                        <a:t>}</a:t>
                      </a:r>
                    </a:p>
                    <a:p>
                      <a:r>
                        <a:rPr lang="pt-BR" sz="1400" b="1" i="0" u="none" strike="noStrike" cap="none" baseline="0" dirty="0">
                          <a:solidFill>
                            <a:schemeClr val="dk1"/>
                          </a:solidFill>
                          <a:latin typeface="+mn-lt"/>
                          <a:ea typeface="+mn-ea"/>
                          <a:cs typeface="+mn-cs"/>
                          <a:sym typeface="Arial"/>
                        </a:rPr>
                        <a:t>(</a:t>
                      </a:r>
                      <a:r>
                        <a:rPr lang="pt-BR" sz="1400" b="1" i="1" u="none" strike="noStrike" cap="none" baseline="0" dirty="0">
                          <a:solidFill>
                            <a:schemeClr val="dk1"/>
                          </a:solidFill>
                          <a:latin typeface="+mn-lt"/>
                          <a:ea typeface="+mn-ea"/>
                          <a:cs typeface="+mn-cs"/>
                          <a:sym typeface="Arial"/>
                        </a:rPr>
                        <a:t>k </a:t>
                      </a:r>
                      <a:r>
                        <a:rPr lang="pt-BR" sz="1400" b="0" i="0" u="none" strike="noStrike" cap="none" baseline="0" dirty="0">
                          <a:solidFill>
                            <a:schemeClr val="dk1"/>
                          </a:solidFill>
                          <a:latin typeface="+mn-lt"/>
                          <a:ea typeface="+mn-ea"/>
                          <a:cs typeface="+mn-cs"/>
                          <a:sym typeface="Arial"/>
                        </a:rPr>
                        <a:t>= </a:t>
                      </a:r>
                      <a:r>
                        <a:rPr lang="pt-BR" sz="1400" b="1" i="1" u="none" strike="noStrike" cap="none" baseline="0" dirty="0">
                          <a:solidFill>
                            <a:schemeClr val="dk1"/>
                          </a:solidFill>
                          <a:latin typeface="+mn-lt"/>
                          <a:ea typeface="+mn-ea"/>
                          <a:cs typeface="+mn-cs"/>
                          <a:sym typeface="Arial"/>
                        </a:rPr>
                        <a:t>n </a:t>
                      </a:r>
                      <a:r>
                        <a:rPr lang="pt-BR" sz="1400" b="0" i="0" u="none" strike="noStrike" cap="none" baseline="0" dirty="0">
                          <a:solidFill>
                            <a:schemeClr val="dk1"/>
                          </a:solidFill>
                          <a:latin typeface="+mn-lt"/>
                          <a:ea typeface="+mn-ea"/>
                          <a:cs typeface="+mn-cs"/>
                          <a:sym typeface="Symbol" panose="05050102010706020507" pitchFamily="18" charset="2"/>
                        </a:rPr>
                        <a:t></a:t>
                      </a:r>
                      <a:r>
                        <a:rPr lang="pt-BR" sz="1400" b="0" i="0" u="none" strike="noStrike" cap="none" baseline="0" dirty="0">
                          <a:solidFill>
                            <a:schemeClr val="dk1"/>
                          </a:solidFill>
                          <a:latin typeface="+mn-lt"/>
                          <a:ea typeface="+mn-ea"/>
                          <a:cs typeface="+mn-cs"/>
                          <a:sym typeface="Arial"/>
                        </a:rPr>
                        <a:t> </a:t>
                      </a:r>
                      <a:r>
                        <a:rPr lang="pt-BR" sz="1400" b="1" i="0" u="none" strike="noStrike" cap="none" baseline="0" dirty="0">
                          <a:solidFill>
                            <a:schemeClr val="dk1"/>
                          </a:solidFill>
                          <a:latin typeface="+mn-lt"/>
                          <a:ea typeface="+mn-ea"/>
                          <a:cs typeface="+mn-cs"/>
                          <a:sym typeface="Arial"/>
                        </a:rPr>
                        <a:t>32 for </a:t>
                      </a:r>
                      <a:r>
                        <a:rPr lang="pt-BR" sz="1400" b="1" i="1" u="none" strike="noStrike" cap="none" baseline="0" dirty="0">
                          <a:solidFill>
                            <a:schemeClr val="dk1"/>
                          </a:solidFill>
                          <a:latin typeface="+mn-lt"/>
                          <a:ea typeface="+mn-ea"/>
                          <a:cs typeface="+mn-cs"/>
                          <a:sym typeface="Arial"/>
                        </a:rPr>
                        <a:t>n </a:t>
                      </a:r>
                      <a:r>
                        <a:rPr lang="pt-BR" sz="1400" b="0" i="0" u="none" strike="noStrike" cap="none" baseline="0" dirty="0">
                          <a:solidFill>
                            <a:schemeClr val="dk1"/>
                          </a:solidFill>
                          <a:latin typeface="+mn-lt"/>
                          <a:ea typeface="+mn-ea"/>
                          <a:cs typeface="+mn-cs"/>
                          <a:sym typeface="Arial"/>
                        </a:rPr>
                        <a:t>&gt; </a:t>
                      </a:r>
                      <a:r>
                        <a:rPr lang="pt-BR" sz="1400" b="1" i="0" u="none" strike="noStrike" cap="none" baseline="0" dirty="0">
                          <a:solidFill>
                            <a:schemeClr val="dk1"/>
                          </a:solidFill>
                          <a:latin typeface="+mn-lt"/>
                          <a:ea typeface="+mn-ea"/>
                          <a:cs typeface="+mn-cs"/>
                          <a:sym typeface="Arial"/>
                        </a:rPr>
                        <a:t>4)</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77506189"/>
                  </a:ext>
                </a:extLst>
              </a:tr>
              <a:tr h="345302">
                <a:tc>
                  <a:txBody>
                    <a:bodyPr/>
                    <a:lstStyle/>
                    <a:p>
                      <a:r>
                        <a:rPr lang="en-IN" sz="1400" b="1" i="0" u="none" strike="noStrike" cap="none" baseline="0" dirty="0">
                          <a:solidFill>
                            <a:schemeClr val="dk1"/>
                          </a:solidFill>
                          <a:latin typeface="+mn-lt"/>
                          <a:ea typeface="+mn-ea"/>
                          <a:cs typeface="+mn-cs"/>
                          <a:sym typeface="Arial"/>
                        </a:rPr>
                        <a:t>extended precision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66848539"/>
                  </a:ext>
                </a:extLst>
              </a:tr>
              <a:tr h="345302">
                <a:tc>
                  <a:txBody>
                    <a:bodyPr/>
                    <a:lstStyle/>
                    <a:p>
                      <a:r>
                        <a:rPr lang="en-IN" sz="1400" b="1" i="0" u="none" strike="noStrike" cap="none" baseline="0" dirty="0">
                          <a:solidFill>
                            <a:schemeClr val="dk1"/>
                          </a:solidFill>
                          <a:latin typeface="+mn-lt"/>
                          <a:ea typeface="+mn-ea"/>
                          <a:cs typeface="+mn-cs"/>
                          <a:sym typeface="Arial"/>
                        </a:rPr>
                        <a:t>extendable precision</a:t>
                      </a:r>
                      <a:endParaRPr lang="en-IN" sz="14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aseline="0" dirty="0">
                          <a:solidFill>
                            <a:schemeClr val="tx1"/>
                          </a:solidFill>
                        </a:rPr>
                        <a:t>X</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baseline="30000"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63306787"/>
                  </a:ext>
                </a:extLst>
              </a:tr>
            </a:tbl>
          </a:graphicData>
        </a:graphic>
      </p:graphicFrame>
    </p:spTree>
  </p:cSld>
  <p:clrMapOvr>
    <a:masterClrMapping/>
  </p:clrMapOvr>
  <p:transition spd="med">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a:xfrm>
            <a:off x="447964" y="134413"/>
            <a:ext cx="8229600" cy="1638403"/>
          </a:xfrm>
        </p:spPr>
        <p:txBody>
          <a:bodyPr/>
          <a:lstStyle/>
          <a:p>
            <a:r>
              <a:rPr lang="en-US" dirty="0"/>
              <a:t>Table 11.5 </a:t>
            </a:r>
            <a:br>
              <a:rPr lang="en-US" dirty="0"/>
            </a:br>
            <a:r>
              <a:rPr lang="en-US" dirty="0"/>
              <a:t>Interpretation of IEEE 754 Floating-Point Numbers (1 of 3)</a:t>
            </a:r>
            <a:endParaRPr lang="en-IN" dirty="0"/>
          </a:p>
        </p:txBody>
      </p:sp>
      <p:graphicFrame>
        <p:nvGraphicFramePr>
          <p:cNvPr id="5" name="Table 4" descr="Each table has four columns labeled sign, biased exponent, fraction, and value. The rows for table A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0 is less than e is less than 225, f, 2 to the power of e minus 127 times 1 point f. negative normal nonzero, 1, 0 is less than e, is less than 225, f, negative 2 to the power of e minus 126 times 0 point f. For negative subnormal, 1, 0, f does not equal 0, negative 2 to the power of e minus 126 times 0 point f. The rows for table B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0 is less than e is less than 2047, f, 2 to the power of e minus 1023 times 1 point f. For negative normal nonzero, 1, 0 is less than e is less than 2047, f, negative 2 to the power of e minus 1023 times 1 point f. Positive subnormal, 0, 0, f does not equal zero, 2 to the power of e minus 1022 times 0 point f. negative subnormal, 1, 0, f does not equal 0, negative 2 to the power of e minus 1022 times 0 point f. The rows for table c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all ones, f, 2 to the power of e minus 16383 times 1 point f. For negative normal nonzero, 1, all ones, f, negative 2 to the power of e minus 16383 times 1 point f. For positive subnormal, 0, 0, f does not equal 0, 2 to the power of e minus 16383 times 0 point f. For negative subnormal, 1, 0, f does not equal 0, negative 2 to the power of e minus 16383 times 0 point f." title="3 tables, a, b, and c, are labeled, binary 32 format, binary 64 format, and binary 128 format. "/>
          <p:cNvGraphicFramePr>
            <a:graphicFrameLocks noGrp="1"/>
          </p:cNvGraphicFramePr>
          <p:nvPr>
            <p:extLst>
              <p:ext uri="{D42A27DB-BD31-4B8C-83A1-F6EECF244321}">
                <p14:modId xmlns:p14="http://schemas.microsoft.com/office/powerpoint/2010/main" val="462179512"/>
              </p:ext>
            </p:extLst>
          </p:nvPr>
        </p:nvGraphicFramePr>
        <p:xfrm>
          <a:off x="519674" y="1700808"/>
          <a:ext cx="8300798" cy="4208096"/>
        </p:xfrm>
        <a:graphic>
          <a:graphicData uri="http://schemas.openxmlformats.org/drawingml/2006/table">
            <a:tbl>
              <a:tblPr firstRow="1" bandRow="1">
                <a:tableStyleId>{5C22544A-7EE6-4342-B048-85BDC9FD1C3A}</a:tableStyleId>
              </a:tblPr>
              <a:tblGrid>
                <a:gridCol w="2147778">
                  <a:extLst>
                    <a:ext uri="{9D8B030D-6E8A-4147-A177-3AD203B41FA5}">
                      <a16:colId xmlns:a16="http://schemas.microsoft.com/office/drawing/2014/main" val="528802535"/>
                    </a:ext>
                  </a:extLst>
                </a:gridCol>
                <a:gridCol w="1544508">
                  <a:extLst>
                    <a:ext uri="{9D8B030D-6E8A-4147-A177-3AD203B41FA5}">
                      <a16:colId xmlns:a16="http://schemas.microsoft.com/office/drawing/2014/main" val="3102758518"/>
                    </a:ext>
                  </a:extLst>
                </a:gridCol>
                <a:gridCol w="1728192">
                  <a:extLst>
                    <a:ext uri="{9D8B030D-6E8A-4147-A177-3AD203B41FA5}">
                      <a16:colId xmlns:a16="http://schemas.microsoft.com/office/drawing/2014/main" val="2543019389"/>
                    </a:ext>
                  </a:extLst>
                </a:gridCol>
                <a:gridCol w="1584176">
                  <a:extLst>
                    <a:ext uri="{9D8B030D-6E8A-4147-A177-3AD203B41FA5}">
                      <a16:colId xmlns:a16="http://schemas.microsoft.com/office/drawing/2014/main" val="4122312373"/>
                    </a:ext>
                  </a:extLst>
                </a:gridCol>
                <a:gridCol w="1296144">
                  <a:extLst>
                    <a:ext uri="{9D8B030D-6E8A-4147-A177-3AD203B41FA5}">
                      <a16:colId xmlns:a16="http://schemas.microsoft.com/office/drawing/2014/main" val="3907586976"/>
                    </a:ext>
                  </a:extLst>
                </a:gridCol>
              </a:tblGrid>
              <a:tr h="269764">
                <a:tc>
                  <a:txBody>
                    <a:bodyPr/>
                    <a:lstStyle/>
                    <a:p>
                      <a:endParaRPr lang="en-IN" sz="14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1" i="0" u="none" strike="noStrike" cap="none" baseline="0" dirty="0">
                          <a:solidFill>
                            <a:schemeClr val="tx1"/>
                          </a:solidFill>
                          <a:latin typeface="+mn-lt"/>
                          <a:ea typeface="+mn-ea"/>
                          <a:cs typeface="+mn-cs"/>
                          <a:sym typeface="Arial"/>
                        </a:rPr>
                        <a:t>Sign</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1" i="0" u="none" strike="noStrike" cap="none" baseline="0" dirty="0">
                          <a:solidFill>
                            <a:schemeClr val="tx1"/>
                          </a:solidFill>
                          <a:latin typeface="+mn-lt"/>
                          <a:ea typeface="+mn-ea"/>
                          <a:cs typeface="+mn-cs"/>
                          <a:sym typeface="Arial"/>
                        </a:rPr>
                        <a:t>Biased Exponent</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Fraction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Value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92937">
                <a:tc>
                  <a:txBody>
                    <a:bodyPr/>
                    <a:lstStyle/>
                    <a:p>
                      <a:r>
                        <a:rPr lang="en-IN" sz="1400" b="0" i="0" u="none" strike="noStrike" cap="none" baseline="0" dirty="0">
                          <a:solidFill>
                            <a:schemeClr val="dk1"/>
                          </a:solidFill>
                          <a:latin typeface="+mn-lt"/>
                          <a:ea typeface="+mn-ea"/>
                          <a:cs typeface="+mn-cs"/>
                          <a:sym typeface="Arial"/>
                        </a:rPr>
                        <a:t>positive zero</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r>
                        <a:rPr lang="en-IN" sz="1400" b="0" i="0" u="none" strike="noStrike" cap="none" baseline="0" dirty="0">
                          <a:solidFill>
                            <a:schemeClr val="dk1"/>
                          </a:solidFill>
                          <a:latin typeface="+mn-lt"/>
                          <a:ea typeface="+mn-ea"/>
                          <a:cs typeface="+mn-cs"/>
                          <a:sym typeface="Arial"/>
                        </a:rPr>
                        <a:t>negative 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0040">
                <a:tc>
                  <a:txBody>
                    <a:bodyPr/>
                    <a:lstStyle/>
                    <a:p>
                      <a:r>
                        <a:rPr lang="en-IN" sz="1400" b="0" i="0" u="none" strike="noStrike" cap="none" baseline="0" dirty="0">
                          <a:solidFill>
                            <a:schemeClr val="dk1"/>
                          </a:solidFill>
                          <a:latin typeface="+mn-lt"/>
                          <a:ea typeface="+mn-ea"/>
                          <a:cs typeface="+mn-cs"/>
                          <a:sym typeface="Arial"/>
                        </a:rPr>
                        <a:t>plus infinity</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ym typeface="Symbol" panose="05050102010706020507" pitchFamily="18" charset="2"/>
                        </a:rPr>
                        <a: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r>
                        <a:rPr lang="en-IN" sz="1400" b="0" i="0" u="none" strike="noStrike" cap="none" baseline="0" dirty="0">
                          <a:solidFill>
                            <a:schemeClr val="dk1"/>
                          </a:solidFill>
                          <a:latin typeface="+mn-lt"/>
                          <a:ea typeface="+mn-ea"/>
                          <a:cs typeface="+mn-cs"/>
                          <a:sym typeface="Arial"/>
                        </a:rPr>
                        <a:t>minus infinity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ym typeface="Symbol" panose="05050102010706020507" pitchFamily="18" charset="2"/>
                        </a:rPr>
                        <a: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r>
                        <a:rPr lang="en-IN" sz="1400" b="0" i="0" u="none" strike="noStrike" cap="none" baseline="0" dirty="0">
                          <a:solidFill>
                            <a:schemeClr val="dk1"/>
                          </a:solidFill>
                          <a:latin typeface="+mn-lt"/>
                          <a:ea typeface="+mn-ea"/>
                          <a:cs typeface="+mn-cs"/>
                          <a:sym typeface="Arial"/>
                        </a:rPr>
                        <a:t>quiet </a:t>
                      </a:r>
                      <a:r>
                        <a:rPr lang="en-IN" sz="1400" b="0" i="0" u="none" strike="noStrike" cap="none" baseline="0" dirty="0" err="1">
                          <a:solidFill>
                            <a:schemeClr val="dk1"/>
                          </a:solidFill>
                          <a:latin typeface="+mn-lt"/>
                          <a:ea typeface="+mn-ea"/>
                          <a:cs typeface="+mn-cs"/>
                          <a:sym typeface="Arial"/>
                        </a:rPr>
                        <a:t>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 or</a:t>
                      </a:r>
                      <a:r>
                        <a:rPr lang="en-IN" sz="1400" baseline="0" dirty="0"/>
                        <a:t>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 first bit =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err="1">
                          <a:solidFill>
                            <a:schemeClr val="dk1"/>
                          </a:solidFill>
                          <a:latin typeface="+mn-lt"/>
                          <a:ea typeface="+mn-ea"/>
                          <a:cs typeface="+mn-cs"/>
                          <a:sym typeface="Arial"/>
                        </a:rPr>
                        <a:t>qNaN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r>
                        <a:rPr lang="en-IN" sz="1400" b="0" i="0" u="none" strike="noStrike" cap="none" baseline="0" dirty="0" err="1">
                          <a:solidFill>
                            <a:schemeClr val="dk1"/>
                          </a:solidFill>
                          <a:latin typeface="+mn-lt"/>
                          <a:ea typeface="+mn-ea"/>
                          <a:cs typeface="+mn-cs"/>
                          <a:sym typeface="Arial"/>
                        </a:rPr>
                        <a:t>signaling</a:t>
                      </a:r>
                      <a:r>
                        <a:rPr lang="en-IN" sz="1400" b="0" i="0" u="none" strike="noStrike" cap="none" baseline="0" dirty="0">
                          <a:solidFill>
                            <a:schemeClr val="dk1"/>
                          </a:solidFill>
                          <a:latin typeface="+mn-lt"/>
                          <a:ea typeface="+mn-ea"/>
                          <a:cs typeface="+mn-cs"/>
                          <a:sym typeface="Arial"/>
                        </a:rPr>
                        <a:t> </a:t>
                      </a:r>
                      <a:r>
                        <a:rPr lang="en-IN" sz="1400" b="0" i="0" u="none" strike="noStrike" cap="none" baseline="0" dirty="0" err="1">
                          <a:solidFill>
                            <a:schemeClr val="dk1"/>
                          </a:solidFill>
                          <a:latin typeface="+mn-lt"/>
                          <a:ea typeface="+mn-ea"/>
                          <a:cs typeface="+mn-cs"/>
                          <a:sym typeface="Arial"/>
                        </a:rPr>
                        <a:t>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 or</a:t>
                      </a:r>
                      <a:r>
                        <a:rPr lang="en-IN" sz="1400" baseline="0" dirty="0"/>
                        <a:t>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 first bit =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err="1">
                          <a:solidFill>
                            <a:schemeClr val="dk1"/>
                          </a:solidFill>
                          <a:latin typeface="+mn-lt"/>
                          <a:ea typeface="+mn-ea"/>
                          <a:cs typeface="+mn-cs"/>
                          <a:sym typeface="Arial"/>
                        </a:rPr>
                        <a:t>sNaN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01050">
                <a:tc>
                  <a:txBody>
                    <a:bodyPr/>
                    <a:lstStyle/>
                    <a:p>
                      <a:r>
                        <a:rPr lang="en-IN" sz="1400" b="0" i="0" u="none" strike="noStrike" cap="none" baseline="0" dirty="0">
                          <a:solidFill>
                            <a:schemeClr val="dk1"/>
                          </a:solidFill>
                          <a:latin typeface="+mn-lt"/>
                          <a:ea typeface="+mn-ea"/>
                          <a:cs typeface="+mn-cs"/>
                          <a:sym typeface="Arial"/>
                        </a:rPr>
                        <a:t>positive normal nonzero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0 &lt; e &lt; 225</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f</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-127</a:t>
                      </a:r>
                      <a:r>
                        <a:rPr lang="en-IN" sz="1400" b="0" i="0" u="none" strike="noStrike" cap="none" baseline="0" dirty="0">
                          <a:solidFill>
                            <a:schemeClr val="dk1"/>
                          </a:solidFill>
                          <a:latin typeface="+mn-lt"/>
                          <a:ea typeface="+mn-ea"/>
                          <a:cs typeface="+mn-cs"/>
                          <a:sym typeface="Arial"/>
                        </a:rPr>
                        <a:t>(1.f)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61607312"/>
                  </a:ext>
                </a:extLst>
              </a:tr>
              <a:tr h="401050">
                <a:tc>
                  <a:txBody>
                    <a:bodyPr/>
                    <a:lstStyle/>
                    <a:p>
                      <a:r>
                        <a:rPr lang="en-IN" sz="1400" b="0" i="0" u="none" strike="noStrike" cap="none" baseline="0" dirty="0">
                          <a:solidFill>
                            <a:schemeClr val="dk1"/>
                          </a:solidFill>
                          <a:latin typeface="+mn-lt"/>
                          <a:ea typeface="+mn-ea"/>
                          <a:cs typeface="+mn-cs"/>
                          <a:sym typeface="Arial"/>
                        </a:rPr>
                        <a:t>negative normal nonzero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0 &lt; e &lt; 225</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f</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-127</a:t>
                      </a:r>
                      <a:r>
                        <a:rPr lang="en-IN" sz="1400" b="0" i="0" u="none" strike="noStrike" cap="none" baseline="0" dirty="0">
                          <a:solidFill>
                            <a:schemeClr val="dk1"/>
                          </a:solidFill>
                          <a:latin typeface="+mn-lt"/>
                          <a:ea typeface="+mn-ea"/>
                          <a:cs typeface="+mn-cs"/>
                          <a:sym typeface="Arial"/>
                        </a:rPr>
                        <a:t>(1.f)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54140182"/>
                  </a:ext>
                </a:extLst>
              </a:tr>
              <a:tr h="401050">
                <a:tc>
                  <a:txBody>
                    <a:bodyPr/>
                    <a:lstStyle/>
                    <a:p>
                      <a:r>
                        <a:rPr lang="en-IN" sz="1400" b="0" i="0" u="none" strike="noStrike" cap="none" baseline="0" dirty="0">
                          <a:solidFill>
                            <a:schemeClr val="dk1"/>
                          </a:solidFill>
                          <a:latin typeface="+mn-lt"/>
                          <a:ea typeface="+mn-ea"/>
                          <a:cs typeface="+mn-cs"/>
                          <a:sym typeface="Arial"/>
                        </a:rPr>
                        <a:t>positive subnormal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f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-126</a:t>
                      </a:r>
                      <a:r>
                        <a:rPr lang="en-IN" sz="1400" b="0" i="0" u="none" strike="noStrike" cap="none" baseline="0" dirty="0">
                          <a:solidFill>
                            <a:schemeClr val="dk1"/>
                          </a:solidFill>
                          <a:latin typeface="+mn-lt"/>
                          <a:ea typeface="+mn-ea"/>
                          <a:cs typeface="+mn-cs"/>
                          <a:sym typeface="Arial"/>
                        </a:rPr>
                        <a:t>(0.f)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994307879"/>
                  </a:ext>
                </a:extLst>
              </a:tr>
              <a:tr h="401050">
                <a:tc>
                  <a:txBody>
                    <a:bodyPr/>
                    <a:lstStyle/>
                    <a:p>
                      <a:r>
                        <a:rPr lang="en-IN" sz="1400" b="0" i="0" u="none" strike="noStrike" cap="none" baseline="0" dirty="0">
                          <a:solidFill>
                            <a:schemeClr val="dk1"/>
                          </a:solidFill>
                          <a:latin typeface="+mn-lt"/>
                          <a:ea typeface="+mn-ea"/>
                          <a:cs typeface="+mn-cs"/>
                          <a:sym typeface="Arial"/>
                        </a:rPr>
                        <a:t>negative subnormal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f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-126</a:t>
                      </a:r>
                      <a:r>
                        <a:rPr lang="en-IN" sz="1400" b="0" i="0" u="none" strike="noStrike" cap="none" baseline="0" dirty="0">
                          <a:solidFill>
                            <a:schemeClr val="dk1"/>
                          </a:solidFill>
                          <a:latin typeface="+mn-lt"/>
                          <a:ea typeface="+mn-ea"/>
                          <a:cs typeface="+mn-cs"/>
                          <a:sym typeface="Arial"/>
                        </a:rPr>
                        <a:t>(0.f)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6289379"/>
                  </a:ext>
                </a:extLst>
              </a:tr>
            </a:tbl>
          </a:graphicData>
        </a:graphic>
      </p:graphicFrame>
      <p:sp>
        <p:nvSpPr>
          <p:cNvPr id="8" name="TextBox 7"/>
          <p:cNvSpPr txBox="1"/>
          <p:nvPr/>
        </p:nvSpPr>
        <p:spPr>
          <a:xfrm>
            <a:off x="514582" y="5925530"/>
            <a:ext cx="8114836" cy="400110"/>
          </a:xfrm>
          <a:prstGeom prst="rect">
            <a:avLst/>
          </a:prstGeom>
          <a:noFill/>
        </p:spPr>
        <p:txBody>
          <a:bodyPr wrap="square" rtlCol="0">
            <a:spAutoFit/>
          </a:bodyPr>
          <a:lstStyle/>
          <a:p>
            <a:pPr algn="ctr"/>
            <a:r>
              <a:rPr lang="en-US" sz="2000" dirty="0">
                <a:latin typeface="+mn-lt"/>
              </a:rPr>
              <a:t>(a) binary32 format</a:t>
            </a:r>
          </a:p>
        </p:txBody>
      </p:sp>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134413"/>
            <a:ext cx="8229600" cy="1638403"/>
          </a:xfrm>
        </p:spPr>
        <p:txBody>
          <a:bodyPr/>
          <a:lstStyle/>
          <a:p>
            <a:r>
              <a:rPr lang="en-US" dirty="0"/>
              <a:t>Table 11.5 </a:t>
            </a:r>
            <a:br>
              <a:rPr lang="en-US" dirty="0"/>
            </a:br>
            <a:r>
              <a:rPr lang="en-US" dirty="0"/>
              <a:t>Interpretation of IEEE 754 Floating-Point Numbers (2 of 3)</a:t>
            </a:r>
            <a:endParaRPr lang="en-IN" dirty="0"/>
          </a:p>
        </p:txBody>
      </p:sp>
      <p:graphicFrame>
        <p:nvGraphicFramePr>
          <p:cNvPr id="5" name="Table 4" descr="Each table has four columns labeled sign, biased exponent, fraction, and value. The rows for table A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0 is less than e is less than 225, f, 2 to the power of e minus 127 times 1 point f. negative normal nonzero, 1, 0 is less than e, is less than 225, f, negative 2 to the power of e minus 126 times 0 point f. For negative subnormal, 1, 0, f does not equal 0, negative 2 to the power of e minus 126 times 0 point f. The rows for table B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0 is less than e is less than 2047, f, 2 to the power of e minus 1023 times 1 point f. For negative normal nonzero, 1, 0 is less than e is less than 2047, f, negative 2 to the power of e minus 1023 times 1 point f. Positive subnormal, 0, 0, f does not equal zero, 2 to the power of e minus 1022 times 0 point f. negative subnormal, 1, 0, f does not equal 0, negative 2 to the power of e minus 1022 times 0 point f. The rows for table c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all ones, f, 2 to the power of e minus 16383 times 1 point f. For negative normal nonzero, 1, all ones, f, negative 2 to the power of e minus 16383 times 1 point f. For positive subnormal, 0, 0, f does not equal 0, 2 to the power of e minus 16383 times 0 point f. For negative subnormal, 1, 0, f does not equal 0, negative 2 to the power of e minus 16383 times 0 point f." title="3 tables, a, b, and c, are labeled, binary 32 format, binary 64 format, and binary 128 format. "/>
          <p:cNvGraphicFramePr>
            <a:graphicFrameLocks noGrp="1"/>
          </p:cNvGraphicFramePr>
          <p:nvPr>
            <p:extLst>
              <p:ext uri="{D42A27DB-BD31-4B8C-83A1-F6EECF244321}">
                <p14:modId xmlns:p14="http://schemas.microsoft.com/office/powerpoint/2010/main" val="2261969189"/>
              </p:ext>
            </p:extLst>
          </p:nvPr>
        </p:nvGraphicFramePr>
        <p:xfrm>
          <a:off x="519674" y="1700808"/>
          <a:ext cx="8300798" cy="4208096"/>
        </p:xfrm>
        <a:graphic>
          <a:graphicData uri="http://schemas.openxmlformats.org/drawingml/2006/table">
            <a:tbl>
              <a:tblPr firstRow="1" bandRow="1">
                <a:tableStyleId>{5C22544A-7EE6-4342-B048-85BDC9FD1C3A}</a:tableStyleId>
              </a:tblPr>
              <a:tblGrid>
                <a:gridCol w="2147778">
                  <a:extLst>
                    <a:ext uri="{9D8B030D-6E8A-4147-A177-3AD203B41FA5}">
                      <a16:colId xmlns:a16="http://schemas.microsoft.com/office/drawing/2014/main" val="528802535"/>
                    </a:ext>
                  </a:extLst>
                </a:gridCol>
                <a:gridCol w="1544508">
                  <a:extLst>
                    <a:ext uri="{9D8B030D-6E8A-4147-A177-3AD203B41FA5}">
                      <a16:colId xmlns:a16="http://schemas.microsoft.com/office/drawing/2014/main" val="3102758518"/>
                    </a:ext>
                  </a:extLst>
                </a:gridCol>
                <a:gridCol w="1728192">
                  <a:extLst>
                    <a:ext uri="{9D8B030D-6E8A-4147-A177-3AD203B41FA5}">
                      <a16:colId xmlns:a16="http://schemas.microsoft.com/office/drawing/2014/main" val="2543019389"/>
                    </a:ext>
                  </a:extLst>
                </a:gridCol>
                <a:gridCol w="1584176">
                  <a:extLst>
                    <a:ext uri="{9D8B030D-6E8A-4147-A177-3AD203B41FA5}">
                      <a16:colId xmlns:a16="http://schemas.microsoft.com/office/drawing/2014/main" val="4122312373"/>
                    </a:ext>
                  </a:extLst>
                </a:gridCol>
                <a:gridCol w="1296144">
                  <a:extLst>
                    <a:ext uri="{9D8B030D-6E8A-4147-A177-3AD203B41FA5}">
                      <a16:colId xmlns:a16="http://schemas.microsoft.com/office/drawing/2014/main" val="3907586976"/>
                    </a:ext>
                  </a:extLst>
                </a:gridCol>
              </a:tblGrid>
              <a:tr h="269764">
                <a:tc>
                  <a:txBody>
                    <a:bodyPr/>
                    <a:lstStyle/>
                    <a:p>
                      <a:endParaRPr lang="en-IN" sz="14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1" i="0" u="none" strike="noStrike" cap="none" baseline="0" dirty="0">
                          <a:solidFill>
                            <a:schemeClr val="tx1"/>
                          </a:solidFill>
                          <a:latin typeface="+mn-lt"/>
                          <a:ea typeface="+mn-ea"/>
                          <a:cs typeface="+mn-cs"/>
                          <a:sym typeface="Arial"/>
                        </a:rPr>
                        <a:t>Sign</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1" i="0" u="none" strike="noStrike" cap="none" baseline="0" dirty="0">
                          <a:solidFill>
                            <a:schemeClr val="tx1"/>
                          </a:solidFill>
                          <a:latin typeface="+mn-lt"/>
                          <a:ea typeface="+mn-ea"/>
                          <a:cs typeface="+mn-cs"/>
                          <a:sym typeface="Arial"/>
                        </a:rPr>
                        <a:t>Biased Exponent</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Fraction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Value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92937">
                <a:tc>
                  <a:txBody>
                    <a:bodyPr/>
                    <a:lstStyle/>
                    <a:p>
                      <a:r>
                        <a:rPr lang="en-IN" sz="1400" b="0" i="0" u="none" strike="noStrike" cap="none" baseline="0" dirty="0">
                          <a:solidFill>
                            <a:schemeClr val="dk1"/>
                          </a:solidFill>
                          <a:latin typeface="+mn-lt"/>
                          <a:ea typeface="+mn-ea"/>
                          <a:cs typeface="+mn-cs"/>
                          <a:sym typeface="Arial"/>
                        </a:rPr>
                        <a:t>positive zero</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r>
                        <a:rPr lang="en-IN" sz="1400" b="0" i="0" u="none" strike="noStrike" cap="none" baseline="0" dirty="0">
                          <a:solidFill>
                            <a:schemeClr val="dk1"/>
                          </a:solidFill>
                          <a:latin typeface="+mn-lt"/>
                          <a:ea typeface="+mn-ea"/>
                          <a:cs typeface="+mn-cs"/>
                          <a:sym typeface="Arial"/>
                        </a:rPr>
                        <a:t>negative 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0040">
                <a:tc>
                  <a:txBody>
                    <a:bodyPr/>
                    <a:lstStyle/>
                    <a:p>
                      <a:r>
                        <a:rPr lang="en-IN" sz="1400" b="0" i="0" u="none" strike="noStrike" cap="none" baseline="0" dirty="0">
                          <a:solidFill>
                            <a:schemeClr val="dk1"/>
                          </a:solidFill>
                          <a:latin typeface="+mn-lt"/>
                          <a:ea typeface="+mn-ea"/>
                          <a:cs typeface="+mn-cs"/>
                          <a:sym typeface="Arial"/>
                        </a:rPr>
                        <a:t>plus infinity</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ym typeface="Symbol" panose="05050102010706020507" pitchFamily="18" charset="2"/>
                        </a:rPr>
                        <a: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r>
                        <a:rPr lang="en-IN" sz="1400" b="0" i="0" u="none" strike="noStrike" cap="none" baseline="0" dirty="0">
                          <a:solidFill>
                            <a:schemeClr val="dk1"/>
                          </a:solidFill>
                          <a:latin typeface="+mn-lt"/>
                          <a:ea typeface="+mn-ea"/>
                          <a:cs typeface="+mn-cs"/>
                          <a:sym typeface="Arial"/>
                        </a:rPr>
                        <a:t>minus infinity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ym typeface="Symbol" panose="05050102010706020507" pitchFamily="18" charset="2"/>
                        </a:rPr>
                        <a: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r>
                        <a:rPr lang="en-IN" sz="1400" b="0" i="0" u="none" strike="noStrike" cap="none" baseline="0" dirty="0">
                          <a:solidFill>
                            <a:schemeClr val="dk1"/>
                          </a:solidFill>
                          <a:latin typeface="+mn-lt"/>
                          <a:ea typeface="+mn-ea"/>
                          <a:cs typeface="+mn-cs"/>
                          <a:sym typeface="Arial"/>
                        </a:rPr>
                        <a:t>quiet </a:t>
                      </a:r>
                      <a:r>
                        <a:rPr lang="en-IN" sz="1400" b="0" i="0" u="none" strike="noStrike" cap="none" baseline="0" dirty="0" err="1">
                          <a:solidFill>
                            <a:schemeClr val="dk1"/>
                          </a:solidFill>
                          <a:latin typeface="+mn-lt"/>
                          <a:ea typeface="+mn-ea"/>
                          <a:cs typeface="+mn-cs"/>
                          <a:sym typeface="Arial"/>
                        </a:rPr>
                        <a:t>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 or</a:t>
                      </a:r>
                      <a:r>
                        <a:rPr lang="en-IN" sz="1400" baseline="0" dirty="0"/>
                        <a:t>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 first bit =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err="1">
                          <a:solidFill>
                            <a:schemeClr val="dk1"/>
                          </a:solidFill>
                          <a:latin typeface="+mn-lt"/>
                          <a:ea typeface="+mn-ea"/>
                          <a:cs typeface="+mn-cs"/>
                          <a:sym typeface="Arial"/>
                        </a:rPr>
                        <a:t>qNaN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r>
                        <a:rPr lang="en-IN" sz="1400" b="0" i="0" u="none" strike="noStrike" cap="none" baseline="0" dirty="0" err="1">
                          <a:solidFill>
                            <a:schemeClr val="dk1"/>
                          </a:solidFill>
                          <a:latin typeface="+mn-lt"/>
                          <a:ea typeface="+mn-ea"/>
                          <a:cs typeface="+mn-cs"/>
                          <a:sym typeface="Arial"/>
                        </a:rPr>
                        <a:t>signaling</a:t>
                      </a:r>
                      <a:r>
                        <a:rPr lang="en-IN" sz="1400" b="0" i="0" u="none" strike="noStrike" cap="none" baseline="0" dirty="0">
                          <a:solidFill>
                            <a:schemeClr val="dk1"/>
                          </a:solidFill>
                          <a:latin typeface="+mn-lt"/>
                          <a:ea typeface="+mn-ea"/>
                          <a:cs typeface="+mn-cs"/>
                          <a:sym typeface="Arial"/>
                        </a:rPr>
                        <a:t> </a:t>
                      </a:r>
                      <a:r>
                        <a:rPr lang="en-IN" sz="1400" b="0" i="0" u="none" strike="noStrike" cap="none" baseline="0" dirty="0" err="1">
                          <a:solidFill>
                            <a:schemeClr val="dk1"/>
                          </a:solidFill>
                          <a:latin typeface="+mn-lt"/>
                          <a:ea typeface="+mn-ea"/>
                          <a:cs typeface="+mn-cs"/>
                          <a:sym typeface="Arial"/>
                        </a:rPr>
                        <a:t>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 or</a:t>
                      </a:r>
                      <a:r>
                        <a:rPr lang="en-IN" sz="1400" baseline="0" dirty="0"/>
                        <a:t>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 first bit =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err="1">
                          <a:solidFill>
                            <a:schemeClr val="dk1"/>
                          </a:solidFill>
                          <a:latin typeface="+mn-lt"/>
                          <a:ea typeface="+mn-ea"/>
                          <a:cs typeface="+mn-cs"/>
                          <a:sym typeface="Arial"/>
                        </a:rPr>
                        <a:t>sNaN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01050">
                <a:tc>
                  <a:txBody>
                    <a:bodyPr/>
                    <a:lstStyle/>
                    <a:p>
                      <a:r>
                        <a:rPr lang="en-IN" sz="1400" b="0" i="0" u="none" strike="noStrike" cap="none" baseline="0" dirty="0">
                          <a:solidFill>
                            <a:schemeClr val="dk1"/>
                          </a:solidFill>
                          <a:latin typeface="+mn-lt"/>
                          <a:ea typeface="+mn-ea"/>
                          <a:cs typeface="+mn-cs"/>
                          <a:sym typeface="Arial"/>
                        </a:rPr>
                        <a:t>positive normal nonzero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0 &lt; e &lt; 2047</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f</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-1023</a:t>
                      </a:r>
                      <a:r>
                        <a:rPr lang="en-IN" sz="1400" b="0" i="0" u="none" strike="noStrike" cap="none" baseline="0" dirty="0">
                          <a:solidFill>
                            <a:schemeClr val="dk1"/>
                          </a:solidFill>
                          <a:latin typeface="+mn-lt"/>
                          <a:ea typeface="+mn-ea"/>
                          <a:cs typeface="+mn-cs"/>
                          <a:sym typeface="Arial"/>
                        </a:rPr>
                        <a:t>(1.f)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61607312"/>
                  </a:ext>
                </a:extLst>
              </a:tr>
              <a:tr h="401050">
                <a:tc>
                  <a:txBody>
                    <a:bodyPr/>
                    <a:lstStyle/>
                    <a:p>
                      <a:r>
                        <a:rPr lang="en-IN" sz="1400" b="0" i="0" u="none" strike="noStrike" cap="none" baseline="0" dirty="0">
                          <a:solidFill>
                            <a:schemeClr val="dk1"/>
                          </a:solidFill>
                          <a:latin typeface="+mn-lt"/>
                          <a:ea typeface="+mn-ea"/>
                          <a:cs typeface="+mn-cs"/>
                          <a:sym typeface="Arial"/>
                        </a:rPr>
                        <a:t>negative normal nonzero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0 &lt; e &lt; 2047</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f</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-1023</a:t>
                      </a:r>
                      <a:r>
                        <a:rPr lang="en-IN" sz="1400" b="0" i="0" u="none" strike="noStrike" cap="none" baseline="0" dirty="0">
                          <a:solidFill>
                            <a:schemeClr val="dk1"/>
                          </a:solidFill>
                          <a:latin typeface="+mn-lt"/>
                          <a:ea typeface="+mn-ea"/>
                          <a:cs typeface="+mn-cs"/>
                          <a:sym typeface="Arial"/>
                        </a:rPr>
                        <a:t>(1.f)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54140182"/>
                  </a:ext>
                </a:extLst>
              </a:tr>
              <a:tr h="401050">
                <a:tc>
                  <a:txBody>
                    <a:bodyPr/>
                    <a:lstStyle/>
                    <a:p>
                      <a:r>
                        <a:rPr lang="en-IN" sz="1400" b="0" i="0" u="none" strike="noStrike" cap="none" baseline="0" dirty="0">
                          <a:solidFill>
                            <a:schemeClr val="dk1"/>
                          </a:solidFill>
                          <a:latin typeface="+mn-lt"/>
                          <a:ea typeface="+mn-ea"/>
                          <a:cs typeface="+mn-cs"/>
                          <a:sym typeface="Arial"/>
                        </a:rPr>
                        <a:t>positive subnormal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f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-1022</a:t>
                      </a:r>
                      <a:r>
                        <a:rPr lang="en-IN" sz="1400" b="0" i="0" u="none" strike="noStrike" cap="none" baseline="0" dirty="0">
                          <a:solidFill>
                            <a:schemeClr val="dk1"/>
                          </a:solidFill>
                          <a:latin typeface="+mn-lt"/>
                          <a:ea typeface="+mn-ea"/>
                          <a:cs typeface="+mn-cs"/>
                          <a:sym typeface="Arial"/>
                        </a:rPr>
                        <a:t>(0.f)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994307879"/>
                  </a:ext>
                </a:extLst>
              </a:tr>
              <a:tr h="401050">
                <a:tc>
                  <a:txBody>
                    <a:bodyPr/>
                    <a:lstStyle/>
                    <a:p>
                      <a:r>
                        <a:rPr lang="en-IN" sz="1400" b="0" i="0" u="none" strike="noStrike" cap="none" baseline="0" dirty="0">
                          <a:solidFill>
                            <a:schemeClr val="dk1"/>
                          </a:solidFill>
                          <a:latin typeface="+mn-lt"/>
                          <a:ea typeface="+mn-ea"/>
                          <a:cs typeface="+mn-cs"/>
                          <a:sym typeface="Arial"/>
                        </a:rPr>
                        <a:t>negative subnormal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f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-1022</a:t>
                      </a:r>
                      <a:r>
                        <a:rPr lang="en-IN" sz="1400" b="0" i="0" u="none" strike="noStrike" cap="none" baseline="0" dirty="0">
                          <a:solidFill>
                            <a:schemeClr val="dk1"/>
                          </a:solidFill>
                          <a:latin typeface="+mn-lt"/>
                          <a:ea typeface="+mn-ea"/>
                          <a:cs typeface="+mn-cs"/>
                          <a:sym typeface="Arial"/>
                        </a:rPr>
                        <a:t>(0.f)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6289379"/>
                  </a:ext>
                </a:extLst>
              </a:tr>
            </a:tbl>
          </a:graphicData>
        </a:graphic>
      </p:graphicFrame>
      <p:sp>
        <p:nvSpPr>
          <p:cNvPr id="9" name="Rectangle 8"/>
          <p:cNvSpPr/>
          <p:nvPr/>
        </p:nvSpPr>
        <p:spPr>
          <a:xfrm>
            <a:off x="0" y="5932960"/>
            <a:ext cx="9144000" cy="400110"/>
          </a:xfrm>
          <a:prstGeom prst="rect">
            <a:avLst/>
          </a:prstGeom>
        </p:spPr>
        <p:txBody>
          <a:bodyPr wrap="square">
            <a:spAutoFit/>
          </a:bodyPr>
          <a:lstStyle/>
          <a:p>
            <a:pPr algn="ctr"/>
            <a:r>
              <a:rPr lang="en-US" sz="2000" dirty="0">
                <a:latin typeface="+mj-lt"/>
              </a:rPr>
              <a:t>(b) binary64 format</a:t>
            </a:r>
          </a:p>
        </p:txBody>
      </p:sp>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a:spLocks noGrp="1"/>
          </p:cNvSpPr>
          <p:nvPr>
            <p:ph type="title"/>
          </p:nvPr>
        </p:nvSpPr>
        <p:spPr>
          <a:xfrm>
            <a:off x="447964" y="134413"/>
            <a:ext cx="8229600" cy="1638403"/>
          </a:xfrm>
        </p:spPr>
        <p:txBody>
          <a:bodyPr/>
          <a:lstStyle/>
          <a:p>
            <a:r>
              <a:rPr lang="en-US" dirty="0"/>
              <a:t>Table 11.5 </a:t>
            </a:r>
            <a:br>
              <a:rPr lang="en-US" dirty="0"/>
            </a:br>
            <a:r>
              <a:rPr lang="en-US" dirty="0"/>
              <a:t>Interpretation of IEEE 754 Floating-Point Numbers (3 of 3)</a:t>
            </a:r>
            <a:endParaRPr lang="en-IN" dirty="0"/>
          </a:p>
        </p:txBody>
      </p:sp>
      <p:graphicFrame>
        <p:nvGraphicFramePr>
          <p:cNvPr id="5" name="Table 4" descr="Each table has four columns labeled sign, biased exponent, fraction, and value. The rows for table A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0 is less than e is less than 225, f, 2 to the power of e minus 127 times 1 point f. negative normal nonzero, 1, 0 is less than e, is less than 225, f, negative 2 to the power of e minus 126 times 0 point f. For negative subnormal, 1, 0, f does not equal 0, negative 2 to the power of e minus 126 times 0 point f. The rows for table B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0 is less than e is less than 2047, f, 2 to the power of e minus 1023 times 1 point f. For negative normal nonzero, 1, 0 is less than e is less than 2047, f, negative 2 to the power of e minus 1023 times 1 point f. Positive subnormal, 0, 0, f does not equal zero, 2 to the power of e minus 1022 times 0 point f. negative subnormal, 1, 0, f does not equal 0, negative 2 to the power of e minus 1022 times 0 point f. The rows for table c read as follows. For positive zero, 0, 0, 0, 0. For negative zero, 1 0 0 negative 0. For plus infinity, 0, all ones, 0, infinity. For minus infinity, 1, all ones, 0, negative infinity. For quiet N a N, 0 or 1, all ones, does not equal 0 first bit equals 1, 1 n a n. For signaling n a n, 0 or 1, all ones, does not equal zero first bit equals 0, s n a n. For positive normal nonzero, 0, all ones, f, 2 to the power of e minus 16383 times 1 point f. For negative normal nonzero, 1, all ones, f, negative 2 to the power of e minus 16383 times 1 point f. For positive subnormal, 0, 0, f does not equal 0, 2 to the power of e minus 16383 times 0 point f. For negative subnormal, 1, 0, f does not equal 0, negative 2 to the power of e minus 16383 times 0 point f." title="3 tables, a, b, and c, are labeled, binary 32 format, binary 64 format, and binary 128 format. "/>
          <p:cNvGraphicFramePr>
            <a:graphicFrameLocks noGrp="1"/>
          </p:cNvGraphicFramePr>
          <p:nvPr>
            <p:extLst>
              <p:ext uri="{D42A27DB-BD31-4B8C-83A1-F6EECF244321}">
                <p14:modId xmlns:p14="http://schemas.microsoft.com/office/powerpoint/2010/main" val="611862982"/>
              </p:ext>
            </p:extLst>
          </p:nvPr>
        </p:nvGraphicFramePr>
        <p:xfrm>
          <a:off x="519674" y="1700808"/>
          <a:ext cx="8300798" cy="4208096"/>
        </p:xfrm>
        <a:graphic>
          <a:graphicData uri="http://schemas.openxmlformats.org/drawingml/2006/table">
            <a:tbl>
              <a:tblPr firstRow="1" bandRow="1">
                <a:tableStyleId>{5C22544A-7EE6-4342-B048-85BDC9FD1C3A}</a:tableStyleId>
              </a:tblPr>
              <a:tblGrid>
                <a:gridCol w="2147778">
                  <a:extLst>
                    <a:ext uri="{9D8B030D-6E8A-4147-A177-3AD203B41FA5}">
                      <a16:colId xmlns:a16="http://schemas.microsoft.com/office/drawing/2014/main" val="528802535"/>
                    </a:ext>
                  </a:extLst>
                </a:gridCol>
                <a:gridCol w="1544508">
                  <a:extLst>
                    <a:ext uri="{9D8B030D-6E8A-4147-A177-3AD203B41FA5}">
                      <a16:colId xmlns:a16="http://schemas.microsoft.com/office/drawing/2014/main" val="3102758518"/>
                    </a:ext>
                  </a:extLst>
                </a:gridCol>
                <a:gridCol w="1728192">
                  <a:extLst>
                    <a:ext uri="{9D8B030D-6E8A-4147-A177-3AD203B41FA5}">
                      <a16:colId xmlns:a16="http://schemas.microsoft.com/office/drawing/2014/main" val="2543019389"/>
                    </a:ext>
                  </a:extLst>
                </a:gridCol>
                <a:gridCol w="1584176">
                  <a:extLst>
                    <a:ext uri="{9D8B030D-6E8A-4147-A177-3AD203B41FA5}">
                      <a16:colId xmlns:a16="http://schemas.microsoft.com/office/drawing/2014/main" val="4122312373"/>
                    </a:ext>
                  </a:extLst>
                </a:gridCol>
                <a:gridCol w="1296144">
                  <a:extLst>
                    <a:ext uri="{9D8B030D-6E8A-4147-A177-3AD203B41FA5}">
                      <a16:colId xmlns:a16="http://schemas.microsoft.com/office/drawing/2014/main" val="3907586976"/>
                    </a:ext>
                  </a:extLst>
                </a:gridCol>
              </a:tblGrid>
              <a:tr h="269764">
                <a:tc>
                  <a:txBody>
                    <a:bodyPr/>
                    <a:lstStyle/>
                    <a:p>
                      <a:endParaRPr lang="en-IN" sz="1400" dirty="0">
                        <a:solidFill>
                          <a:schemeClr val="tx1"/>
                        </a:solidFill>
                      </a:endParaRPr>
                    </a:p>
                  </a:txBody>
                  <a:tcPr>
                    <a:lnL w="12700" cap="flat" cmpd="sng" algn="ctr">
                      <a:no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b="1" i="0" u="none" strike="noStrike" cap="none" baseline="0" dirty="0">
                          <a:solidFill>
                            <a:schemeClr val="tx1"/>
                          </a:solidFill>
                          <a:latin typeface="+mn-lt"/>
                          <a:ea typeface="+mn-ea"/>
                          <a:cs typeface="+mn-cs"/>
                          <a:sym typeface="Arial"/>
                        </a:rPr>
                        <a:t>Sign</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1" i="0" u="none" strike="noStrike" cap="none" baseline="0" dirty="0">
                          <a:solidFill>
                            <a:schemeClr val="tx1"/>
                          </a:solidFill>
                          <a:latin typeface="+mn-lt"/>
                          <a:ea typeface="+mn-ea"/>
                          <a:cs typeface="+mn-cs"/>
                          <a:sym typeface="Arial"/>
                        </a:rPr>
                        <a:t>Biased Exponent</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Fraction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1" dirty="0">
                          <a:solidFill>
                            <a:schemeClr val="tx1"/>
                          </a:solidFill>
                        </a:rPr>
                        <a:t>Value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392937">
                <a:tc>
                  <a:txBody>
                    <a:bodyPr/>
                    <a:lstStyle/>
                    <a:p>
                      <a:r>
                        <a:rPr lang="en-IN" sz="1400" b="0" i="0" u="none" strike="noStrike" cap="none" baseline="0" dirty="0">
                          <a:solidFill>
                            <a:schemeClr val="dk1"/>
                          </a:solidFill>
                          <a:latin typeface="+mn-lt"/>
                          <a:ea typeface="+mn-ea"/>
                          <a:cs typeface="+mn-cs"/>
                          <a:sym typeface="Arial"/>
                        </a:rPr>
                        <a:t>positive zero</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r>
                        <a:rPr lang="en-IN" sz="1400" b="0" i="0" u="none" strike="noStrike" cap="none" baseline="0" dirty="0">
                          <a:solidFill>
                            <a:schemeClr val="dk1"/>
                          </a:solidFill>
                          <a:latin typeface="+mn-lt"/>
                          <a:ea typeface="+mn-ea"/>
                          <a:cs typeface="+mn-cs"/>
                          <a:sym typeface="Arial"/>
                        </a:rPr>
                        <a:t>negative 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0040">
                <a:tc>
                  <a:txBody>
                    <a:bodyPr/>
                    <a:lstStyle/>
                    <a:p>
                      <a:r>
                        <a:rPr lang="en-IN" sz="1400" b="0" i="0" u="none" strike="noStrike" cap="none" baseline="0" dirty="0">
                          <a:solidFill>
                            <a:schemeClr val="dk1"/>
                          </a:solidFill>
                          <a:latin typeface="+mn-lt"/>
                          <a:ea typeface="+mn-ea"/>
                          <a:cs typeface="+mn-cs"/>
                          <a:sym typeface="Arial"/>
                        </a:rPr>
                        <a:t>plus infinity</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ym typeface="Symbol" panose="05050102010706020507" pitchFamily="18" charset="2"/>
                        </a:rPr>
                        <a: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r>
                        <a:rPr lang="en-IN" sz="1400" b="0" i="0" u="none" strike="noStrike" cap="none" baseline="0" dirty="0">
                          <a:solidFill>
                            <a:schemeClr val="dk1"/>
                          </a:solidFill>
                          <a:latin typeface="+mn-lt"/>
                          <a:ea typeface="+mn-ea"/>
                          <a:cs typeface="+mn-cs"/>
                          <a:sym typeface="Arial"/>
                        </a:rPr>
                        <a:t>minus infinity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ym typeface="Symbol" panose="05050102010706020507" pitchFamily="18" charset="2"/>
                        </a:rPr>
                        <a: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r>
                        <a:rPr lang="en-IN" sz="1400" b="0" i="0" u="none" strike="noStrike" cap="none" baseline="0" dirty="0">
                          <a:solidFill>
                            <a:schemeClr val="dk1"/>
                          </a:solidFill>
                          <a:latin typeface="+mn-lt"/>
                          <a:ea typeface="+mn-ea"/>
                          <a:cs typeface="+mn-cs"/>
                          <a:sym typeface="Arial"/>
                        </a:rPr>
                        <a:t>quiet </a:t>
                      </a:r>
                      <a:r>
                        <a:rPr lang="en-IN" sz="1400" b="0" i="0" u="none" strike="noStrike" cap="none" baseline="0" dirty="0" err="1">
                          <a:solidFill>
                            <a:schemeClr val="dk1"/>
                          </a:solidFill>
                          <a:latin typeface="+mn-lt"/>
                          <a:ea typeface="+mn-ea"/>
                          <a:cs typeface="+mn-cs"/>
                          <a:sym typeface="Arial"/>
                        </a:rPr>
                        <a:t>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 or</a:t>
                      </a:r>
                      <a:r>
                        <a:rPr lang="en-IN" sz="1400" baseline="0" dirty="0"/>
                        <a:t>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 first bit =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err="1">
                          <a:solidFill>
                            <a:schemeClr val="dk1"/>
                          </a:solidFill>
                          <a:latin typeface="+mn-lt"/>
                          <a:ea typeface="+mn-ea"/>
                          <a:cs typeface="+mn-cs"/>
                          <a:sym typeface="Arial"/>
                        </a:rPr>
                        <a:t>qNaN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r>
                        <a:rPr lang="en-IN" sz="1400" b="0" i="0" u="none" strike="noStrike" cap="none" baseline="0" dirty="0" err="1">
                          <a:solidFill>
                            <a:schemeClr val="dk1"/>
                          </a:solidFill>
                          <a:latin typeface="+mn-lt"/>
                          <a:ea typeface="+mn-ea"/>
                          <a:cs typeface="+mn-cs"/>
                          <a:sym typeface="Arial"/>
                        </a:rPr>
                        <a:t>signaling</a:t>
                      </a:r>
                      <a:r>
                        <a:rPr lang="en-IN" sz="1400" b="0" i="0" u="none" strike="noStrike" cap="none" baseline="0" dirty="0">
                          <a:solidFill>
                            <a:schemeClr val="dk1"/>
                          </a:solidFill>
                          <a:latin typeface="+mn-lt"/>
                          <a:ea typeface="+mn-ea"/>
                          <a:cs typeface="+mn-cs"/>
                          <a:sym typeface="Arial"/>
                        </a:rPr>
                        <a:t> </a:t>
                      </a:r>
                      <a:r>
                        <a:rPr lang="en-IN" sz="1400" b="0" i="0" u="none" strike="noStrike" cap="none" baseline="0" dirty="0" err="1">
                          <a:solidFill>
                            <a:schemeClr val="dk1"/>
                          </a:solidFill>
                          <a:latin typeface="+mn-lt"/>
                          <a:ea typeface="+mn-ea"/>
                          <a:cs typeface="+mn-cs"/>
                          <a:sym typeface="Arial"/>
                        </a:rPr>
                        <a:t>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0 or</a:t>
                      </a:r>
                      <a:r>
                        <a:rPr lang="en-IN" sz="1400" baseline="0" dirty="0"/>
                        <a:t> 1</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 first bit =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err="1">
                          <a:solidFill>
                            <a:schemeClr val="dk1"/>
                          </a:solidFill>
                          <a:latin typeface="+mn-lt"/>
                          <a:ea typeface="+mn-ea"/>
                          <a:cs typeface="+mn-cs"/>
                          <a:sym typeface="Arial"/>
                        </a:rPr>
                        <a:t>sNaN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01050">
                <a:tc>
                  <a:txBody>
                    <a:bodyPr/>
                    <a:lstStyle/>
                    <a:p>
                      <a:r>
                        <a:rPr lang="en-IN" sz="1400" b="0" i="0" u="none" strike="noStrike" cap="none" baseline="0" dirty="0">
                          <a:solidFill>
                            <a:schemeClr val="dk1"/>
                          </a:solidFill>
                          <a:latin typeface="+mn-lt"/>
                          <a:ea typeface="+mn-ea"/>
                          <a:cs typeface="+mn-cs"/>
                          <a:sym typeface="Arial"/>
                        </a:rPr>
                        <a:t>positive normal nonzero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f</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-16383</a:t>
                      </a:r>
                      <a:r>
                        <a:rPr lang="en-IN" sz="1400" b="0" i="0" u="none" strike="noStrike" cap="none" baseline="0" dirty="0">
                          <a:solidFill>
                            <a:schemeClr val="dk1"/>
                          </a:solidFill>
                          <a:latin typeface="+mn-lt"/>
                          <a:ea typeface="+mn-ea"/>
                          <a:cs typeface="+mn-cs"/>
                          <a:sym typeface="Arial"/>
                        </a:rPr>
                        <a:t>(1.f)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61607312"/>
                  </a:ext>
                </a:extLst>
              </a:tr>
              <a:tr h="401050">
                <a:tc>
                  <a:txBody>
                    <a:bodyPr/>
                    <a:lstStyle/>
                    <a:p>
                      <a:r>
                        <a:rPr lang="en-IN" sz="1400" b="0" i="0" u="none" strike="noStrike" cap="none" baseline="0" dirty="0">
                          <a:solidFill>
                            <a:schemeClr val="dk1"/>
                          </a:solidFill>
                          <a:latin typeface="+mn-lt"/>
                          <a:ea typeface="+mn-ea"/>
                          <a:cs typeface="+mn-cs"/>
                          <a:sym typeface="Arial"/>
                        </a:rPr>
                        <a:t>negative normal nonzero</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dk1"/>
                          </a:solidFill>
                          <a:latin typeface="+mn-lt"/>
                          <a:ea typeface="+mn-ea"/>
                          <a:cs typeface="+mn-cs"/>
                          <a:sym typeface="Arial"/>
                        </a:rPr>
                        <a:t>all 1s</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f</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-16383</a:t>
                      </a:r>
                      <a:r>
                        <a:rPr lang="en-IN" sz="1400" b="0" i="0" u="none" strike="noStrike" cap="none" baseline="0" dirty="0">
                          <a:solidFill>
                            <a:schemeClr val="dk1"/>
                          </a:solidFill>
                          <a:latin typeface="+mn-lt"/>
                          <a:ea typeface="+mn-ea"/>
                          <a:cs typeface="+mn-cs"/>
                          <a:sym typeface="Arial"/>
                        </a:rPr>
                        <a:t>(1.f)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54140182"/>
                  </a:ext>
                </a:extLst>
              </a:tr>
              <a:tr h="401050">
                <a:tc>
                  <a:txBody>
                    <a:bodyPr/>
                    <a:lstStyle/>
                    <a:p>
                      <a:r>
                        <a:rPr lang="en-IN" sz="1400" b="0" i="0" u="none" strike="noStrike" cap="none" baseline="0" dirty="0">
                          <a:solidFill>
                            <a:schemeClr val="dk1"/>
                          </a:solidFill>
                          <a:latin typeface="+mn-lt"/>
                          <a:ea typeface="+mn-ea"/>
                          <a:cs typeface="+mn-cs"/>
                          <a:sym typeface="Arial"/>
                        </a:rPr>
                        <a:t>positive subnormal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f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-16383</a:t>
                      </a:r>
                      <a:r>
                        <a:rPr lang="en-IN" sz="1400" b="0" i="0" u="none" strike="noStrike" cap="none" baseline="0" dirty="0">
                          <a:solidFill>
                            <a:schemeClr val="dk1"/>
                          </a:solidFill>
                          <a:latin typeface="+mn-lt"/>
                          <a:ea typeface="+mn-ea"/>
                          <a:cs typeface="+mn-cs"/>
                          <a:sym typeface="Arial"/>
                        </a:rPr>
                        <a:t>(0.f)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994307879"/>
                  </a:ext>
                </a:extLst>
              </a:tr>
              <a:tr h="401050">
                <a:tc>
                  <a:txBody>
                    <a:bodyPr/>
                    <a:lstStyle/>
                    <a:p>
                      <a:r>
                        <a:rPr lang="en-IN" sz="1400" b="0" i="0" u="none" strike="noStrike" cap="none" baseline="0" dirty="0">
                          <a:solidFill>
                            <a:schemeClr val="dk1"/>
                          </a:solidFill>
                          <a:latin typeface="+mn-lt"/>
                          <a:ea typeface="+mn-ea"/>
                          <a:cs typeface="+mn-cs"/>
                          <a:sym typeface="Arial"/>
                        </a:rPr>
                        <a:t>negative subnormal</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1</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t>0</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f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–2</a:t>
                      </a:r>
                      <a:r>
                        <a:rPr lang="en-IN" sz="1400" b="0" i="1" u="none" strike="noStrike" cap="none" baseline="30000" dirty="0">
                          <a:solidFill>
                            <a:schemeClr val="dk1"/>
                          </a:solidFill>
                          <a:latin typeface="+mn-lt"/>
                          <a:ea typeface="+mn-ea"/>
                          <a:cs typeface="+mn-cs"/>
                          <a:sym typeface="Arial"/>
                        </a:rPr>
                        <a:t>e</a:t>
                      </a:r>
                      <a:r>
                        <a:rPr lang="en-IN" sz="1400" b="0" i="0" u="none" strike="noStrike" cap="none" baseline="30000" dirty="0">
                          <a:solidFill>
                            <a:schemeClr val="dk1"/>
                          </a:solidFill>
                          <a:latin typeface="+mn-lt"/>
                          <a:ea typeface="+mn-ea"/>
                          <a:cs typeface="+mn-cs"/>
                          <a:sym typeface="Arial"/>
                        </a:rPr>
                        <a:t>-16383</a:t>
                      </a:r>
                      <a:r>
                        <a:rPr lang="en-IN" sz="1400" b="0" i="0" u="none" strike="noStrike" cap="none" baseline="0" dirty="0">
                          <a:solidFill>
                            <a:schemeClr val="dk1"/>
                          </a:solidFill>
                          <a:latin typeface="+mn-lt"/>
                          <a:ea typeface="+mn-ea"/>
                          <a:cs typeface="+mn-cs"/>
                          <a:sym typeface="Arial"/>
                        </a:rPr>
                        <a:t>(0.f)</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666289379"/>
                  </a:ext>
                </a:extLst>
              </a:tr>
            </a:tbl>
          </a:graphicData>
        </a:graphic>
      </p:graphicFrame>
      <p:sp>
        <p:nvSpPr>
          <p:cNvPr id="9" name="Rectangle 8"/>
          <p:cNvSpPr/>
          <p:nvPr/>
        </p:nvSpPr>
        <p:spPr>
          <a:xfrm>
            <a:off x="514582" y="5909210"/>
            <a:ext cx="8114836" cy="400110"/>
          </a:xfrm>
          <a:prstGeom prst="rect">
            <a:avLst/>
          </a:prstGeom>
        </p:spPr>
        <p:txBody>
          <a:bodyPr wrap="square">
            <a:spAutoFit/>
          </a:bodyPr>
          <a:lstStyle/>
          <a:p>
            <a:pPr algn="ctr"/>
            <a:r>
              <a:rPr lang="en-US" sz="2000" dirty="0">
                <a:latin typeface="+mj-lt"/>
              </a:rPr>
              <a:t>(c) binary128 format</a:t>
            </a:r>
          </a:p>
        </p:txBody>
      </p:sp>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8"/>
          <p:cNvSpPr>
            <a:spLocks noGrp="1"/>
          </p:cNvSpPr>
          <p:nvPr>
            <p:ph type="title"/>
          </p:nvPr>
        </p:nvSpPr>
        <p:spPr>
          <a:xfrm>
            <a:off x="447964" y="134413"/>
            <a:ext cx="8229600" cy="1638403"/>
          </a:xfrm>
        </p:spPr>
        <p:txBody>
          <a:bodyPr/>
          <a:lstStyle/>
          <a:p>
            <a:r>
              <a:rPr lang="en-US" dirty="0"/>
              <a:t>Table 11.6 </a:t>
            </a:r>
            <a:br>
              <a:rPr lang="en-US" dirty="0"/>
            </a:br>
            <a:r>
              <a:rPr lang="en-US" dirty="0"/>
              <a:t>Floating-Point Numbers and Arithmetic Operations</a:t>
            </a:r>
            <a:endParaRPr lang="en-IN" dirty="0"/>
          </a:p>
        </p:txBody>
      </p:sp>
      <p:graphicFrame>
        <p:nvGraphicFramePr>
          <p:cNvPr id="5" name="Table 4" descr="The table has two categories listed, floating point numbers and arithmetic operations. The following equations are listed under floating point numbers. X equals x sub s times b to the power of x sub e. Y equals y sub s times b to the power of y sub e. The following equations are listed under floating point numbers. X plus y equals left parenthesis x sub s times b to the power of x sub e minus y sub e, plus y sub s right parenthesis times b to the power of y sub e. X minus y equals left parenthesis x sub s times b to the power of x sub e minus y sub e minus y sub s right parenthesis times b to the power of y sub e. The preceding two equations are connected under a bracket with the equation x sub e is less than or equal to y sub e. The equations continue, x times y equals left parenthesis x sub s times y sub s right parenthesis times b to the power of x sub e plus y sub e. X over y equals left parenthesis, start fraction, x sub s over y sub s, end fraction right parenthesis times b to the power of x sub e minus y sub e." title="A table is titled, floating point numbers and arithmetic operations."/>
          <p:cNvGraphicFramePr>
            <a:graphicFrameLocks noGrp="1"/>
          </p:cNvGraphicFramePr>
          <p:nvPr>
            <p:extLst>
              <p:ext uri="{D42A27DB-BD31-4B8C-83A1-F6EECF244321}">
                <p14:modId xmlns:p14="http://schemas.microsoft.com/office/powerpoint/2010/main" val="1003585010"/>
              </p:ext>
            </p:extLst>
          </p:nvPr>
        </p:nvGraphicFramePr>
        <p:xfrm>
          <a:off x="859836" y="1835299"/>
          <a:ext cx="7888628" cy="2376264"/>
        </p:xfrm>
        <a:graphic>
          <a:graphicData uri="http://schemas.openxmlformats.org/drawingml/2006/table">
            <a:tbl>
              <a:tblPr firstRow="1" bandRow="1">
                <a:tableStyleId>{5C22544A-7EE6-4342-B048-85BDC9FD1C3A}</a:tableStyleId>
              </a:tblPr>
              <a:tblGrid>
                <a:gridCol w="2862170">
                  <a:extLst>
                    <a:ext uri="{9D8B030D-6E8A-4147-A177-3AD203B41FA5}">
                      <a16:colId xmlns:a16="http://schemas.microsoft.com/office/drawing/2014/main" val="528802535"/>
                    </a:ext>
                  </a:extLst>
                </a:gridCol>
                <a:gridCol w="5026458">
                  <a:extLst>
                    <a:ext uri="{9D8B030D-6E8A-4147-A177-3AD203B41FA5}">
                      <a16:colId xmlns:a16="http://schemas.microsoft.com/office/drawing/2014/main" val="3102758518"/>
                    </a:ext>
                  </a:extLst>
                </a:gridCol>
              </a:tblGrid>
              <a:tr h="537614">
                <a:tc>
                  <a:txBody>
                    <a:bodyPr/>
                    <a:lstStyle/>
                    <a:p>
                      <a:r>
                        <a:rPr lang="en-IN" sz="1400" dirty="0">
                          <a:solidFill>
                            <a:schemeClr val="tx1"/>
                          </a:solidFill>
                        </a:rPr>
                        <a:t>Floating-Point Numbers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solidFill>
                            <a:schemeClr val="tx1"/>
                          </a:solidFill>
                        </a:rPr>
                        <a:t>Arithmetic Operations</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1838650">
                <a:tc>
                  <a:txBody>
                    <a:bodyPr/>
                    <a:lstStyle/>
                    <a:p>
                      <a:r>
                        <a:rPr lang="en-IN" sz="1800" b="0" i="1" u="none" strike="noStrike" cap="none" baseline="0" dirty="0">
                          <a:solidFill>
                            <a:schemeClr val="dk1"/>
                          </a:solidFill>
                          <a:latin typeface="+mn-lt"/>
                          <a:ea typeface="+mn-ea"/>
                          <a:cs typeface="+mn-cs"/>
                          <a:sym typeface="Arial"/>
                        </a:rPr>
                        <a:t>X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X</a:t>
                      </a:r>
                      <a:r>
                        <a:rPr lang="en-IN" sz="1800" b="0" i="1" u="none" strike="noStrike" cap="none" baseline="-25000" dirty="0">
                          <a:solidFill>
                            <a:schemeClr val="dk1"/>
                          </a:solidFill>
                          <a:latin typeface="+mn-lt"/>
                          <a:ea typeface="+mn-ea"/>
                          <a:cs typeface="+mn-cs"/>
                          <a:sym typeface="Arial"/>
                        </a:rPr>
                        <a:t>S</a:t>
                      </a:r>
                      <a:r>
                        <a:rPr lang="en-IN" sz="1800" b="0" i="1"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B</a:t>
                      </a:r>
                      <a:r>
                        <a:rPr lang="en-IN" sz="1800" b="0" i="1" u="none" strike="noStrike" cap="none" baseline="30000" dirty="0">
                          <a:solidFill>
                            <a:schemeClr val="dk1"/>
                          </a:solidFill>
                          <a:latin typeface="+mn-lt"/>
                          <a:ea typeface="+mn-ea"/>
                          <a:cs typeface="+mn-cs"/>
                          <a:sym typeface="Arial"/>
                        </a:rPr>
                        <a:t>X</a:t>
                      </a:r>
                      <a:r>
                        <a:rPr lang="en-IN" sz="1800" b="0" i="1" u="none" strike="noStrike" cap="none" baseline="10000" dirty="0">
                          <a:solidFill>
                            <a:schemeClr val="dk1"/>
                          </a:solidFill>
                          <a:latin typeface="+mn-lt"/>
                          <a:ea typeface="+mn-ea"/>
                          <a:cs typeface="+mn-cs"/>
                          <a:sym typeface="Arial"/>
                        </a:rPr>
                        <a:t>E</a:t>
                      </a:r>
                    </a:p>
                    <a:p>
                      <a:r>
                        <a:rPr lang="en-IN" sz="1800" b="0" i="1" u="none" strike="noStrike" cap="none" baseline="0" dirty="0">
                          <a:solidFill>
                            <a:schemeClr val="dk1"/>
                          </a:solidFill>
                          <a:latin typeface="+mn-lt"/>
                          <a:ea typeface="+mn-ea"/>
                          <a:cs typeface="+mn-cs"/>
                          <a:sym typeface="Arial"/>
                        </a:rPr>
                        <a:t>Y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Y</a:t>
                      </a:r>
                      <a:r>
                        <a:rPr lang="en-IN" sz="1800" b="0" i="1" u="none" strike="noStrike" cap="none" baseline="-25000" dirty="0">
                          <a:solidFill>
                            <a:schemeClr val="dk1"/>
                          </a:solidFill>
                          <a:latin typeface="+mn-lt"/>
                          <a:ea typeface="+mn-ea"/>
                          <a:cs typeface="+mn-cs"/>
                          <a:sym typeface="Arial"/>
                        </a:rPr>
                        <a:t>S</a:t>
                      </a:r>
                      <a:r>
                        <a:rPr lang="en-IN" sz="1800" b="0" i="1"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B</a:t>
                      </a:r>
                      <a:r>
                        <a:rPr lang="en-IN" sz="1800" b="0" i="1" u="none" strike="noStrike" cap="none" baseline="30000" dirty="0">
                          <a:solidFill>
                            <a:schemeClr val="dk1"/>
                          </a:solidFill>
                          <a:latin typeface="+mn-lt"/>
                          <a:ea typeface="+mn-ea"/>
                          <a:cs typeface="+mn-cs"/>
                          <a:sym typeface="Arial"/>
                        </a:rPr>
                        <a:t>Y</a:t>
                      </a:r>
                      <a:r>
                        <a:rPr lang="en-IN" sz="1800" b="0" i="1" u="none" strike="noStrike" cap="none" baseline="10000" dirty="0">
                          <a:solidFill>
                            <a:schemeClr val="dk1"/>
                          </a:solidFill>
                          <a:latin typeface="+mn-lt"/>
                          <a:ea typeface="+mn-ea"/>
                          <a:cs typeface="+mn-cs"/>
                          <a:sym typeface="Arial"/>
                        </a:rPr>
                        <a:t>E</a:t>
                      </a:r>
                      <a:endParaRPr lang="en-IN" sz="1800" baseline="100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spcBef>
                          <a:spcPts val="600"/>
                        </a:spcBef>
                      </a:pPr>
                      <a:r>
                        <a:rPr lang="en-IN" sz="1800" b="0" i="1" u="none" strike="noStrike" cap="none" baseline="0" dirty="0">
                          <a:solidFill>
                            <a:schemeClr val="dk1"/>
                          </a:solidFill>
                          <a:latin typeface="+mn-lt"/>
                          <a:ea typeface="+mn-ea"/>
                          <a:cs typeface="+mn-cs"/>
                          <a:sym typeface="Arial"/>
                        </a:rPr>
                        <a:t>X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Y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X</a:t>
                      </a:r>
                      <a:r>
                        <a:rPr lang="en-IN" sz="1800" b="0" i="1" u="none" strike="noStrike" cap="none" baseline="-25000" dirty="0">
                          <a:solidFill>
                            <a:schemeClr val="dk1"/>
                          </a:solidFill>
                          <a:latin typeface="+mn-lt"/>
                          <a:ea typeface="+mn-ea"/>
                          <a:cs typeface="+mn-cs"/>
                          <a:sym typeface="Arial"/>
                        </a:rPr>
                        <a:t>S</a:t>
                      </a:r>
                      <a:r>
                        <a:rPr lang="en-IN" sz="1800" b="0" i="1"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B</a:t>
                      </a:r>
                      <a:r>
                        <a:rPr lang="en-IN" sz="1800" b="0" i="1" u="none" strike="noStrike" cap="none" baseline="30000" dirty="0">
                          <a:solidFill>
                            <a:schemeClr val="dk1"/>
                          </a:solidFill>
                          <a:latin typeface="+mn-lt"/>
                          <a:ea typeface="+mn-ea"/>
                          <a:cs typeface="+mn-cs"/>
                          <a:sym typeface="Arial"/>
                        </a:rPr>
                        <a:t>X</a:t>
                      </a:r>
                      <a:r>
                        <a:rPr lang="en-IN" sz="1400" b="0" i="1" u="none" strike="noStrike" cap="none" baseline="10000" dirty="0">
                          <a:solidFill>
                            <a:schemeClr val="dk1"/>
                          </a:solidFill>
                          <a:latin typeface="+mn-lt"/>
                          <a:ea typeface="+mn-ea"/>
                          <a:cs typeface="+mn-cs"/>
                          <a:sym typeface="Arial"/>
                        </a:rPr>
                        <a:t>E</a:t>
                      </a:r>
                      <a:r>
                        <a:rPr lang="en-IN" sz="1800" b="0" i="0" u="none" strike="noStrike" cap="none" baseline="30000" dirty="0">
                          <a:solidFill>
                            <a:schemeClr val="dk1"/>
                          </a:solidFill>
                          <a:latin typeface="+mn-lt"/>
                          <a:ea typeface="+mn-ea"/>
                          <a:cs typeface="+mn-cs"/>
                          <a:sym typeface="Arial"/>
                        </a:rPr>
                        <a:t>-</a:t>
                      </a:r>
                      <a:r>
                        <a:rPr lang="en-IN" sz="1800" b="0" i="1" u="none" strike="noStrike" cap="none" baseline="30000" dirty="0">
                          <a:solidFill>
                            <a:schemeClr val="dk1"/>
                          </a:solidFill>
                          <a:latin typeface="+mn-lt"/>
                          <a:ea typeface="+mn-ea"/>
                          <a:cs typeface="+mn-cs"/>
                          <a:sym typeface="Arial"/>
                        </a:rPr>
                        <a:t>Y</a:t>
                      </a:r>
                      <a:r>
                        <a:rPr lang="en-IN" sz="1400" b="0" i="1" u="none" strike="noStrike" cap="none" baseline="10000" dirty="0">
                          <a:solidFill>
                            <a:schemeClr val="dk1"/>
                          </a:solidFill>
                          <a:latin typeface="+mn-lt"/>
                          <a:ea typeface="+mn-ea"/>
                          <a:cs typeface="+mn-cs"/>
                          <a:sym typeface="Arial"/>
                        </a:rPr>
                        <a:t>E</a:t>
                      </a:r>
                      <a:r>
                        <a:rPr lang="en-IN" sz="1800" b="0" i="1"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Y</a:t>
                      </a:r>
                      <a:r>
                        <a:rPr lang="en-IN" sz="1800" b="0" i="1" u="none" strike="noStrike" cap="none" baseline="-25000" dirty="0">
                          <a:solidFill>
                            <a:schemeClr val="dk1"/>
                          </a:solidFill>
                          <a:latin typeface="+mn-lt"/>
                          <a:ea typeface="+mn-ea"/>
                          <a:cs typeface="+mn-cs"/>
                          <a:sym typeface="Arial"/>
                        </a:rPr>
                        <a:t>S</a:t>
                      </a:r>
                      <a:r>
                        <a:rPr lang="en-IN" sz="1800" b="0" i="0"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B</a:t>
                      </a:r>
                      <a:r>
                        <a:rPr lang="en-IN" sz="1800" b="0" i="1" u="none" strike="noStrike" cap="none" baseline="30000" dirty="0">
                          <a:solidFill>
                            <a:schemeClr val="dk1"/>
                          </a:solidFill>
                          <a:latin typeface="+mn-lt"/>
                          <a:ea typeface="+mn-ea"/>
                          <a:cs typeface="+mn-cs"/>
                          <a:sym typeface="Arial"/>
                        </a:rPr>
                        <a:t>Y</a:t>
                      </a:r>
                      <a:r>
                        <a:rPr lang="en-IN" sz="1800" b="0" i="1" u="none" strike="noStrike" cap="none" baseline="10000" dirty="0">
                          <a:solidFill>
                            <a:schemeClr val="dk1"/>
                          </a:solidFill>
                          <a:latin typeface="+mn-lt"/>
                          <a:ea typeface="+mn-ea"/>
                          <a:cs typeface="+mn-cs"/>
                          <a:sym typeface="Arial"/>
                        </a:rPr>
                        <a:t>E</a:t>
                      </a:r>
                    </a:p>
                    <a:p>
                      <a:pPr>
                        <a:spcBef>
                          <a:spcPts val="600"/>
                        </a:spcBef>
                      </a:pPr>
                      <a:r>
                        <a:rPr lang="en-IN" sz="1800" b="0" i="1" u="none" strike="noStrike" cap="none" baseline="0" dirty="0">
                          <a:solidFill>
                            <a:schemeClr val="dk1"/>
                          </a:solidFill>
                          <a:latin typeface="+mn-lt"/>
                          <a:ea typeface="+mn-ea"/>
                          <a:cs typeface="+mn-cs"/>
                          <a:sym typeface="Arial"/>
                        </a:rPr>
                        <a:t>X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Y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X</a:t>
                      </a:r>
                      <a:r>
                        <a:rPr lang="en-IN" sz="1800" b="0" i="1" u="none" strike="noStrike" cap="none" baseline="-25000" dirty="0">
                          <a:solidFill>
                            <a:schemeClr val="dk1"/>
                          </a:solidFill>
                          <a:latin typeface="+mn-lt"/>
                          <a:ea typeface="+mn-ea"/>
                          <a:cs typeface="+mn-cs"/>
                          <a:sym typeface="Arial"/>
                        </a:rPr>
                        <a:t>S</a:t>
                      </a:r>
                      <a:r>
                        <a:rPr lang="en-IN" sz="1800" b="0" i="1"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B</a:t>
                      </a:r>
                      <a:r>
                        <a:rPr lang="en-IN" sz="1800" b="0" i="1" u="none" strike="noStrike" cap="none" baseline="30000" dirty="0">
                          <a:solidFill>
                            <a:schemeClr val="dk1"/>
                          </a:solidFill>
                          <a:latin typeface="+mn-lt"/>
                          <a:ea typeface="+mn-ea"/>
                          <a:cs typeface="+mn-cs"/>
                          <a:sym typeface="Arial"/>
                        </a:rPr>
                        <a:t>X</a:t>
                      </a:r>
                      <a:r>
                        <a:rPr lang="en-IN" sz="1400" b="0" i="1" u="none" strike="noStrike" cap="none" baseline="10000" dirty="0">
                          <a:solidFill>
                            <a:schemeClr val="dk1"/>
                          </a:solidFill>
                          <a:latin typeface="+mn-lt"/>
                          <a:ea typeface="+mn-ea"/>
                          <a:cs typeface="+mn-cs"/>
                          <a:sym typeface="Arial"/>
                        </a:rPr>
                        <a:t>E</a:t>
                      </a:r>
                      <a:r>
                        <a:rPr lang="en-IN" sz="1800" b="0" i="0" u="none" strike="noStrike" cap="none" baseline="30000" dirty="0">
                          <a:solidFill>
                            <a:schemeClr val="dk1"/>
                          </a:solidFill>
                          <a:latin typeface="+mn-lt"/>
                          <a:ea typeface="+mn-ea"/>
                          <a:cs typeface="+mn-cs"/>
                          <a:sym typeface="Arial"/>
                        </a:rPr>
                        <a:t>-</a:t>
                      </a:r>
                      <a:r>
                        <a:rPr lang="en-IN" sz="1800" b="0" i="1" u="none" strike="noStrike" cap="none" baseline="30000" dirty="0">
                          <a:solidFill>
                            <a:schemeClr val="dk1"/>
                          </a:solidFill>
                          <a:latin typeface="+mn-lt"/>
                          <a:ea typeface="+mn-ea"/>
                          <a:cs typeface="+mn-cs"/>
                          <a:sym typeface="Arial"/>
                        </a:rPr>
                        <a:t>Y</a:t>
                      </a:r>
                      <a:r>
                        <a:rPr lang="en-IN" sz="1400" b="0" i="1" u="none" strike="noStrike" cap="none" baseline="10000" dirty="0">
                          <a:solidFill>
                            <a:schemeClr val="dk1"/>
                          </a:solidFill>
                          <a:latin typeface="+mn-lt"/>
                          <a:ea typeface="+mn-ea"/>
                          <a:cs typeface="+mn-cs"/>
                          <a:sym typeface="Arial"/>
                        </a:rPr>
                        <a:t>E</a:t>
                      </a:r>
                      <a:r>
                        <a:rPr lang="en-IN" sz="1800" b="0" i="1"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Y</a:t>
                      </a:r>
                      <a:r>
                        <a:rPr lang="en-IN" sz="1800" b="0" i="1" u="none" strike="noStrike" cap="none" baseline="-25000" dirty="0">
                          <a:solidFill>
                            <a:schemeClr val="dk1"/>
                          </a:solidFill>
                          <a:latin typeface="+mn-lt"/>
                          <a:ea typeface="+mn-ea"/>
                          <a:cs typeface="+mn-cs"/>
                          <a:sym typeface="Arial"/>
                        </a:rPr>
                        <a:t>S</a:t>
                      </a:r>
                      <a:r>
                        <a:rPr lang="en-IN" sz="1800" b="0" i="0"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B</a:t>
                      </a:r>
                      <a:r>
                        <a:rPr lang="en-IN" sz="1800" b="0" i="1" u="none" strike="noStrike" cap="none" baseline="30000" dirty="0">
                          <a:solidFill>
                            <a:schemeClr val="dk1"/>
                          </a:solidFill>
                          <a:latin typeface="+mn-lt"/>
                          <a:ea typeface="+mn-ea"/>
                          <a:cs typeface="+mn-cs"/>
                          <a:sym typeface="Arial"/>
                        </a:rPr>
                        <a:t>Y</a:t>
                      </a:r>
                      <a:r>
                        <a:rPr lang="en-IN" sz="1800" b="0" i="1" u="none" strike="noStrike" cap="none" baseline="10000" dirty="0">
                          <a:solidFill>
                            <a:schemeClr val="dk1"/>
                          </a:solidFill>
                          <a:latin typeface="+mn-lt"/>
                          <a:ea typeface="+mn-ea"/>
                          <a:cs typeface="+mn-cs"/>
                          <a:sym typeface="Arial"/>
                        </a:rPr>
                        <a:t>E</a:t>
                      </a:r>
                    </a:p>
                    <a:p>
                      <a:pPr>
                        <a:spcBef>
                          <a:spcPts val="600"/>
                        </a:spcBef>
                      </a:pPr>
                      <a:r>
                        <a:rPr lang="en-IN" sz="1800" b="0" i="1" u="none" strike="noStrike" cap="none" baseline="0" dirty="0">
                          <a:solidFill>
                            <a:schemeClr val="dk1"/>
                          </a:solidFill>
                          <a:latin typeface="+mn-lt"/>
                          <a:ea typeface="+mn-ea"/>
                          <a:cs typeface="+mn-cs"/>
                          <a:sym typeface="Arial"/>
                        </a:rPr>
                        <a:t>X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Y </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X</a:t>
                      </a:r>
                      <a:r>
                        <a:rPr lang="en-IN" sz="1800" b="0" i="1" u="none" strike="noStrike" cap="none" baseline="-25000" dirty="0">
                          <a:solidFill>
                            <a:schemeClr val="dk1"/>
                          </a:solidFill>
                          <a:latin typeface="+mn-lt"/>
                          <a:ea typeface="+mn-ea"/>
                          <a:cs typeface="+mn-cs"/>
                          <a:sym typeface="Arial"/>
                        </a:rPr>
                        <a:t>S</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1" u="none" strike="noStrike" cap="none" baseline="0" dirty="0">
                          <a:solidFill>
                            <a:schemeClr val="dk1"/>
                          </a:solidFill>
                          <a:latin typeface="+mn-lt"/>
                          <a:ea typeface="+mn-ea"/>
                          <a:cs typeface="+mn-cs"/>
                          <a:sym typeface="Arial"/>
                        </a:rPr>
                        <a:t>Y</a:t>
                      </a:r>
                      <a:r>
                        <a:rPr lang="en-IN" sz="1800" b="0" i="1" u="none" strike="noStrike" cap="none" baseline="-25000" dirty="0">
                          <a:solidFill>
                            <a:schemeClr val="dk1"/>
                          </a:solidFill>
                          <a:latin typeface="+mn-lt"/>
                          <a:ea typeface="+mn-ea"/>
                          <a:cs typeface="+mn-cs"/>
                          <a:sym typeface="Arial"/>
                        </a:rPr>
                        <a:t>S</a:t>
                      </a:r>
                      <a:r>
                        <a:rPr lang="en-IN" sz="1800" b="0" i="0" u="none" strike="noStrike" cap="none" baseline="0" dirty="0">
                          <a:solidFill>
                            <a:schemeClr val="dk1"/>
                          </a:solidFill>
                          <a:latin typeface="+mn-lt"/>
                          <a:ea typeface="+mn-ea"/>
                          <a:cs typeface="+mn-cs"/>
                          <a:sym typeface="Arial"/>
                        </a:rPr>
                        <a:t>) </a:t>
                      </a:r>
                      <a:r>
                        <a:rPr lang="en-IN" sz="1800" b="0" i="0" u="none" strike="noStrike" cap="none" baseline="0" dirty="0">
                          <a:solidFill>
                            <a:schemeClr val="dk1"/>
                          </a:solidFill>
                          <a:latin typeface="+mn-lt"/>
                          <a:ea typeface="+mn-ea"/>
                          <a:cs typeface="+mn-cs"/>
                          <a:sym typeface="Symbol" panose="05050102010706020507" pitchFamily="18" charset="2"/>
                        </a:rPr>
                        <a:t></a:t>
                      </a:r>
                      <a:r>
                        <a:rPr lang="en-IN" sz="1800" b="0" i="0" u="none" strike="noStrike" cap="none" baseline="0" dirty="0">
                          <a:solidFill>
                            <a:schemeClr val="dk1"/>
                          </a:solidFill>
                          <a:latin typeface="+mn-lt"/>
                          <a:ea typeface="+mn-ea"/>
                          <a:cs typeface="+mn-cs"/>
                          <a:sym typeface="Arial"/>
                        </a:rPr>
                        <a:t> </a:t>
                      </a:r>
                      <a:r>
                        <a:rPr lang="en-IN" sz="1800" b="0" i="1" u="none" strike="noStrike" cap="none" baseline="0" dirty="0">
                          <a:solidFill>
                            <a:schemeClr val="dk1"/>
                          </a:solidFill>
                          <a:latin typeface="+mn-lt"/>
                          <a:ea typeface="+mn-ea"/>
                          <a:cs typeface="+mn-cs"/>
                          <a:sym typeface="Arial"/>
                        </a:rPr>
                        <a:t>B</a:t>
                      </a:r>
                      <a:r>
                        <a:rPr lang="en-IN" sz="1800" b="0" i="1" u="none" strike="noStrike" cap="none" baseline="30000" dirty="0">
                          <a:solidFill>
                            <a:schemeClr val="dk1"/>
                          </a:solidFill>
                          <a:latin typeface="+mn-lt"/>
                          <a:ea typeface="+mn-ea"/>
                          <a:cs typeface="+mn-cs"/>
                          <a:sym typeface="Arial"/>
                        </a:rPr>
                        <a:t>X</a:t>
                      </a:r>
                      <a:r>
                        <a:rPr lang="en-IN" sz="1400" b="0" i="1" u="none" strike="noStrike" cap="none" baseline="10000" dirty="0">
                          <a:solidFill>
                            <a:schemeClr val="dk1"/>
                          </a:solidFill>
                          <a:latin typeface="+mn-lt"/>
                          <a:ea typeface="+mn-ea"/>
                          <a:cs typeface="+mn-cs"/>
                          <a:sym typeface="Arial"/>
                        </a:rPr>
                        <a:t>E</a:t>
                      </a:r>
                      <a:r>
                        <a:rPr lang="en-IN" sz="1800" b="0" i="0" u="none" strike="noStrike" cap="none" baseline="30000" dirty="0">
                          <a:solidFill>
                            <a:schemeClr val="dk1"/>
                          </a:solidFill>
                          <a:latin typeface="+mn-lt"/>
                          <a:ea typeface="+mn-ea"/>
                          <a:cs typeface="+mn-cs"/>
                          <a:sym typeface="Arial"/>
                        </a:rPr>
                        <a:t>+</a:t>
                      </a:r>
                      <a:r>
                        <a:rPr lang="en-IN" sz="1800" b="0" i="1" u="none" strike="noStrike" cap="none" baseline="30000" dirty="0">
                          <a:solidFill>
                            <a:schemeClr val="dk1"/>
                          </a:solidFill>
                          <a:latin typeface="+mn-lt"/>
                          <a:ea typeface="+mn-ea"/>
                          <a:cs typeface="+mn-cs"/>
                          <a:sym typeface="Arial"/>
                        </a:rPr>
                        <a:t>Y</a:t>
                      </a:r>
                      <a:r>
                        <a:rPr lang="en-IN" sz="1400" b="0" i="1" u="none" strike="noStrike" cap="none" baseline="10000" dirty="0">
                          <a:solidFill>
                            <a:schemeClr val="dk1"/>
                          </a:solidFill>
                          <a:latin typeface="+mn-lt"/>
                          <a:ea typeface="+mn-ea"/>
                          <a:cs typeface="+mn-cs"/>
                          <a:sym typeface="Arial"/>
                        </a:rPr>
                        <a:t>E</a:t>
                      </a:r>
                    </a:p>
                    <a:p>
                      <a:endParaRPr lang="en-IN" sz="1800" b="0" i="1" u="none" strike="noStrike" cap="none" baseline="0" dirty="0">
                        <a:solidFill>
                          <a:schemeClr val="dk1"/>
                        </a:solidFill>
                        <a:latin typeface="+mn-lt"/>
                        <a:ea typeface="+mn-ea"/>
                        <a:cs typeface="+mn-cs"/>
                        <a:sym typeface="Arial"/>
                      </a:endParaRPr>
                    </a:p>
                    <a:p>
                      <a:endParaRPr lang="en-IN" sz="1400" dirty="0">
                        <a:solidFill>
                          <a:schemeClr val="tx1"/>
                        </a:solidFill>
                      </a:endParaRPr>
                    </a:p>
                  </a:txBody>
                  <a:tcP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bl>
          </a:graphicData>
        </a:graphic>
      </p:graphicFrame>
      <p:grpSp>
        <p:nvGrpSpPr>
          <p:cNvPr id="22" name="Group 21"/>
          <p:cNvGrpSpPr/>
          <p:nvPr/>
        </p:nvGrpSpPr>
        <p:grpSpPr>
          <a:xfrm>
            <a:off x="3707904" y="2231722"/>
            <a:ext cx="4524629" cy="1873311"/>
            <a:chOff x="3707904" y="1521167"/>
            <a:chExt cx="4524629" cy="1873311"/>
          </a:xfrm>
        </p:grpSpPr>
        <p:grpSp>
          <p:nvGrpSpPr>
            <p:cNvPr id="20" name="Group 19"/>
            <p:cNvGrpSpPr/>
            <p:nvPr/>
          </p:nvGrpSpPr>
          <p:grpSpPr>
            <a:xfrm>
              <a:off x="6876255" y="1521167"/>
              <a:ext cx="1356278" cy="923330"/>
              <a:chOff x="6876255" y="1521167"/>
              <a:chExt cx="1356278" cy="923330"/>
            </a:xfrm>
          </p:grpSpPr>
          <p:sp>
            <p:nvSpPr>
              <p:cNvPr id="6" name="TextBox 5"/>
              <p:cNvSpPr txBox="1"/>
              <p:nvPr/>
            </p:nvSpPr>
            <p:spPr>
              <a:xfrm>
                <a:off x="6876255" y="1521167"/>
                <a:ext cx="492181" cy="923330"/>
              </a:xfrm>
              <a:prstGeom prst="rect">
                <a:avLst/>
              </a:prstGeom>
              <a:noFill/>
            </p:spPr>
            <p:txBody>
              <a:bodyPr wrap="square" rtlCol="0">
                <a:spAutoFit/>
              </a:bodyPr>
              <a:lstStyle/>
              <a:p>
                <a:r>
                  <a:rPr lang="en-IN" sz="5400" dirty="0">
                    <a:sym typeface="Symbol" panose="05050102010706020507" pitchFamily="18" charset="2"/>
                  </a:rPr>
                  <a:t></a:t>
                </a:r>
                <a:endParaRPr lang="en-IN" sz="5400" dirty="0"/>
              </a:p>
            </p:txBody>
          </p:sp>
          <p:sp>
            <p:nvSpPr>
              <p:cNvPr id="10" name="TextBox 9"/>
              <p:cNvSpPr txBox="1"/>
              <p:nvPr/>
            </p:nvSpPr>
            <p:spPr>
              <a:xfrm>
                <a:off x="7222320" y="1865127"/>
                <a:ext cx="1010213" cy="369332"/>
              </a:xfrm>
              <a:prstGeom prst="rect">
                <a:avLst/>
              </a:prstGeom>
              <a:noFill/>
            </p:spPr>
            <p:txBody>
              <a:bodyPr wrap="none" rtlCol="0">
                <a:spAutoFit/>
              </a:bodyPr>
              <a:lstStyle/>
              <a:p>
                <a:r>
                  <a:rPr lang="en-IN" sz="1800" i="1" dirty="0">
                    <a:latin typeface="+mj-lt"/>
                  </a:rPr>
                  <a:t>X</a:t>
                </a:r>
                <a:r>
                  <a:rPr lang="en-IN" sz="1800" i="1" baseline="-25000" dirty="0">
                    <a:latin typeface="+mj-lt"/>
                  </a:rPr>
                  <a:t>E</a:t>
                </a:r>
                <a:r>
                  <a:rPr lang="en-IN" sz="1800" i="1" dirty="0">
                    <a:latin typeface="+mj-lt"/>
                  </a:rPr>
                  <a:t> </a:t>
                </a:r>
                <a:r>
                  <a:rPr lang="en-IN" sz="1800" dirty="0">
                    <a:latin typeface="+mj-lt"/>
                    <a:sym typeface="Symbol" panose="05050102010706020507" pitchFamily="18" charset="2"/>
                  </a:rPr>
                  <a:t></a:t>
                </a:r>
                <a:r>
                  <a:rPr lang="en-IN" sz="1800" dirty="0">
                    <a:latin typeface="+mj-lt"/>
                  </a:rPr>
                  <a:t> </a:t>
                </a:r>
                <a:r>
                  <a:rPr lang="en-IN" sz="1800" i="1" dirty="0">
                    <a:latin typeface="+mj-lt"/>
                  </a:rPr>
                  <a:t>Y</a:t>
                </a:r>
                <a:r>
                  <a:rPr lang="en-IN" sz="1800" i="1" baseline="-25000" dirty="0">
                    <a:latin typeface="+mj-lt"/>
                  </a:rPr>
                  <a:t>E</a:t>
                </a:r>
                <a:endParaRPr lang="en-IN" sz="1800" baseline="-25000" dirty="0">
                  <a:latin typeface="+mj-lt"/>
                </a:endParaRPr>
              </a:p>
            </p:txBody>
          </p:sp>
        </p:grpSp>
        <p:grpSp>
          <p:nvGrpSpPr>
            <p:cNvPr id="21" name="Group 20"/>
            <p:cNvGrpSpPr/>
            <p:nvPr/>
          </p:nvGrpSpPr>
          <p:grpSpPr>
            <a:xfrm>
              <a:off x="3707904" y="2625037"/>
              <a:ext cx="2170450" cy="769441"/>
              <a:chOff x="3707904" y="2870627"/>
              <a:chExt cx="2170450" cy="769441"/>
            </a:xfrm>
          </p:grpSpPr>
          <p:sp>
            <p:nvSpPr>
              <p:cNvPr id="11" name="TextBox 10"/>
              <p:cNvSpPr txBox="1"/>
              <p:nvPr/>
            </p:nvSpPr>
            <p:spPr>
              <a:xfrm>
                <a:off x="3707904" y="2981037"/>
                <a:ext cx="338554" cy="646331"/>
              </a:xfrm>
              <a:prstGeom prst="rect">
                <a:avLst/>
              </a:prstGeom>
              <a:noFill/>
            </p:spPr>
            <p:txBody>
              <a:bodyPr wrap="none" rtlCol="0">
                <a:spAutoFit/>
              </a:bodyPr>
              <a:lstStyle/>
              <a:p>
                <a:r>
                  <a:rPr lang="en-IN" sz="1800" i="1" dirty="0">
                    <a:latin typeface="+mj-lt"/>
                  </a:rPr>
                  <a:t>X</a:t>
                </a:r>
                <a:endParaRPr lang="en-IN" sz="1800" i="1" baseline="-25000" dirty="0">
                  <a:latin typeface="+mj-lt"/>
                </a:endParaRPr>
              </a:p>
              <a:p>
                <a:r>
                  <a:rPr lang="en-IN" sz="1800" i="1" dirty="0">
                    <a:latin typeface="+mj-lt"/>
                  </a:rPr>
                  <a:t>Y</a:t>
                </a:r>
                <a:endParaRPr lang="en-IN" sz="1400" baseline="-25000" dirty="0">
                  <a:latin typeface="+mj-lt"/>
                </a:endParaRPr>
              </a:p>
            </p:txBody>
          </p:sp>
          <p:sp>
            <p:nvSpPr>
              <p:cNvPr id="12" name="TextBox 11"/>
              <p:cNvSpPr txBox="1"/>
              <p:nvPr/>
            </p:nvSpPr>
            <p:spPr>
              <a:xfrm>
                <a:off x="4351427" y="2961987"/>
                <a:ext cx="441146" cy="646331"/>
              </a:xfrm>
              <a:prstGeom prst="rect">
                <a:avLst/>
              </a:prstGeom>
              <a:noFill/>
            </p:spPr>
            <p:txBody>
              <a:bodyPr wrap="none" rtlCol="0">
                <a:spAutoFit/>
              </a:bodyPr>
              <a:lstStyle/>
              <a:p>
                <a:r>
                  <a:rPr lang="en-IN" sz="1800" i="1" dirty="0">
                    <a:latin typeface="+mj-lt"/>
                  </a:rPr>
                  <a:t>X</a:t>
                </a:r>
                <a:r>
                  <a:rPr lang="en-IN" sz="1800" i="1" baseline="-25000" dirty="0">
                    <a:latin typeface="+mj-lt"/>
                  </a:rPr>
                  <a:t>S</a:t>
                </a:r>
              </a:p>
              <a:p>
                <a:r>
                  <a:rPr lang="en-IN" sz="1800" i="1" dirty="0">
                    <a:latin typeface="+mj-lt"/>
                  </a:rPr>
                  <a:t>Y</a:t>
                </a:r>
                <a:r>
                  <a:rPr lang="en-IN" sz="1800" i="1" baseline="-25000" dirty="0">
                    <a:latin typeface="+mj-lt"/>
                  </a:rPr>
                  <a:t>S</a:t>
                </a:r>
                <a:endParaRPr lang="en-IN" sz="1400" baseline="-25000" dirty="0">
                  <a:latin typeface="+mj-lt"/>
                </a:endParaRPr>
              </a:p>
            </p:txBody>
          </p:sp>
          <p:sp>
            <p:nvSpPr>
              <p:cNvPr id="13" name="TextBox 12"/>
              <p:cNvSpPr txBox="1"/>
              <p:nvPr/>
            </p:nvSpPr>
            <p:spPr>
              <a:xfrm>
                <a:off x="3948180" y="3116393"/>
                <a:ext cx="319318" cy="369332"/>
              </a:xfrm>
              <a:prstGeom prst="rect">
                <a:avLst/>
              </a:prstGeom>
              <a:noFill/>
            </p:spPr>
            <p:txBody>
              <a:bodyPr wrap="none" rtlCol="0">
                <a:spAutoFit/>
              </a:bodyPr>
              <a:lstStyle/>
              <a:p>
                <a:r>
                  <a:rPr lang="en-IN" sz="1800" i="1" dirty="0">
                    <a:latin typeface="+mj-lt"/>
                  </a:rPr>
                  <a:t>=</a:t>
                </a:r>
                <a:endParaRPr lang="en-IN" sz="1400" baseline="-25000" dirty="0">
                  <a:latin typeface="+mj-lt"/>
                </a:endParaRPr>
              </a:p>
            </p:txBody>
          </p:sp>
          <p:sp>
            <p:nvSpPr>
              <p:cNvPr id="14" name="TextBox 13"/>
              <p:cNvSpPr txBox="1"/>
              <p:nvPr/>
            </p:nvSpPr>
            <p:spPr>
              <a:xfrm>
                <a:off x="5071723" y="3089276"/>
                <a:ext cx="806631" cy="400110"/>
              </a:xfrm>
              <a:prstGeom prst="rect">
                <a:avLst/>
              </a:prstGeom>
              <a:noFill/>
            </p:spPr>
            <p:txBody>
              <a:bodyPr wrap="none" rtlCol="0">
                <a:spAutoFit/>
              </a:bodyPr>
              <a:lstStyle/>
              <a:p>
                <a:r>
                  <a:rPr lang="en-IN" sz="2000" i="1" dirty="0"/>
                  <a:t>B</a:t>
                </a:r>
                <a:r>
                  <a:rPr lang="en-IN" sz="2000" i="1" baseline="30000" dirty="0"/>
                  <a:t>X</a:t>
                </a:r>
                <a:r>
                  <a:rPr lang="en-IN" sz="2000" i="1" baseline="10000" dirty="0"/>
                  <a:t>E</a:t>
                </a:r>
                <a:r>
                  <a:rPr lang="en-IN" sz="2000" i="1" baseline="30000" dirty="0"/>
                  <a:t>-Y</a:t>
                </a:r>
                <a:r>
                  <a:rPr lang="en-IN" sz="2000" i="1" baseline="10000" dirty="0"/>
                  <a:t>E</a:t>
                </a:r>
                <a:endParaRPr lang="en-IN" sz="1200" baseline="10000" dirty="0">
                  <a:latin typeface="+mj-lt"/>
                </a:endParaRPr>
              </a:p>
            </p:txBody>
          </p:sp>
          <p:sp>
            <p:nvSpPr>
              <p:cNvPr id="15" name="TextBox 14"/>
              <p:cNvSpPr txBox="1"/>
              <p:nvPr/>
            </p:nvSpPr>
            <p:spPr>
              <a:xfrm>
                <a:off x="4137715" y="2870627"/>
                <a:ext cx="873957" cy="769441"/>
              </a:xfrm>
              <a:prstGeom prst="rect">
                <a:avLst/>
              </a:prstGeom>
              <a:noFill/>
            </p:spPr>
            <p:txBody>
              <a:bodyPr wrap="none" rtlCol="0">
                <a:spAutoFit/>
              </a:bodyPr>
              <a:lstStyle/>
              <a:p>
                <a:r>
                  <a:rPr lang="en-IN" sz="4400" dirty="0">
                    <a:latin typeface="+mj-lt"/>
                  </a:rPr>
                  <a:t>(  )</a:t>
                </a:r>
                <a:endParaRPr lang="en-IN" sz="2800" baseline="10000" dirty="0">
                  <a:latin typeface="+mj-lt"/>
                </a:endParaRPr>
              </a:p>
            </p:txBody>
          </p:sp>
          <p:cxnSp>
            <p:nvCxnSpPr>
              <p:cNvPr id="17" name="Straight Connector 16"/>
              <p:cNvCxnSpPr/>
              <p:nvPr/>
            </p:nvCxnSpPr>
            <p:spPr>
              <a:xfrm>
                <a:off x="3782348" y="3301059"/>
                <a:ext cx="194538" cy="3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75822" y="3087818"/>
                <a:ext cx="311304" cy="369332"/>
              </a:xfrm>
              <a:prstGeom prst="rect">
                <a:avLst/>
              </a:prstGeom>
              <a:noFill/>
            </p:spPr>
            <p:txBody>
              <a:bodyPr wrap="none" rtlCol="0">
                <a:spAutoFit/>
              </a:bodyPr>
              <a:lstStyle/>
              <a:p>
                <a:r>
                  <a:rPr lang="en-IN" sz="1800" dirty="0">
                    <a:latin typeface="+mj-lt"/>
                    <a:sym typeface="Symbol" panose="05050102010706020507" pitchFamily="18" charset="2"/>
                  </a:rPr>
                  <a:t></a:t>
                </a:r>
                <a:endParaRPr lang="en-IN" sz="1400" baseline="-25000" dirty="0">
                  <a:latin typeface="+mj-lt"/>
                </a:endParaRPr>
              </a:p>
            </p:txBody>
          </p:sp>
          <p:cxnSp>
            <p:nvCxnSpPr>
              <p:cNvPr id="19" name="Straight Connector 18"/>
              <p:cNvCxnSpPr/>
              <p:nvPr/>
            </p:nvCxnSpPr>
            <p:spPr>
              <a:xfrm>
                <a:off x="4434747" y="3308263"/>
                <a:ext cx="217040" cy="3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extBox 1"/>
          <p:cNvSpPr txBox="1"/>
          <p:nvPr/>
        </p:nvSpPr>
        <p:spPr>
          <a:xfrm>
            <a:off x="755576" y="4206567"/>
            <a:ext cx="6434967" cy="2246769"/>
          </a:xfrm>
          <a:prstGeom prst="rect">
            <a:avLst/>
          </a:prstGeom>
          <a:noFill/>
        </p:spPr>
        <p:txBody>
          <a:bodyPr wrap="none" rtlCol="0">
            <a:spAutoFit/>
          </a:bodyPr>
          <a:lstStyle/>
          <a:p>
            <a:r>
              <a:rPr lang="en-IN" sz="2000" dirty="0">
                <a:latin typeface="+mn-lt"/>
              </a:rPr>
              <a:t>Examples:</a:t>
            </a:r>
          </a:p>
          <a:p>
            <a:r>
              <a:rPr lang="en-IN" sz="2000" i="1" dirty="0">
                <a:latin typeface="+mn-lt"/>
              </a:rPr>
              <a:t>X </a:t>
            </a:r>
            <a:r>
              <a:rPr lang="en-IN" sz="2000" dirty="0">
                <a:latin typeface="+mn-lt"/>
              </a:rPr>
              <a:t>= 0.3 </a:t>
            </a:r>
            <a:r>
              <a:rPr lang="en-IN" sz="2000" b="1" dirty="0">
                <a:latin typeface="+mn-lt"/>
                <a:sym typeface="Symbol" panose="05050102010706020507" pitchFamily="18" charset="2"/>
              </a:rPr>
              <a:t></a:t>
            </a:r>
            <a:r>
              <a:rPr lang="en-IN" sz="2000" dirty="0">
                <a:latin typeface="+mn-lt"/>
              </a:rPr>
              <a:t> 10</a:t>
            </a:r>
            <a:r>
              <a:rPr lang="en-IN" sz="2000" baseline="30000" dirty="0">
                <a:latin typeface="+mn-lt"/>
              </a:rPr>
              <a:t>2</a:t>
            </a:r>
            <a:r>
              <a:rPr lang="en-IN" sz="700" dirty="0">
                <a:latin typeface="+mn-lt"/>
              </a:rPr>
              <a:t> </a:t>
            </a:r>
            <a:r>
              <a:rPr lang="en-IN" sz="2000" dirty="0">
                <a:latin typeface="+mn-lt"/>
              </a:rPr>
              <a:t>= 30</a:t>
            </a:r>
          </a:p>
          <a:p>
            <a:r>
              <a:rPr lang="en-IN" sz="2000" i="1" dirty="0">
                <a:latin typeface="+mn-lt"/>
              </a:rPr>
              <a:t>Y </a:t>
            </a:r>
            <a:r>
              <a:rPr lang="en-IN" sz="2000" dirty="0">
                <a:latin typeface="+mn-lt"/>
              </a:rPr>
              <a:t>= 0.2 </a:t>
            </a:r>
            <a:r>
              <a:rPr lang="en-IN" sz="2000" dirty="0">
                <a:latin typeface="+mn-lt"/>
                <a:sym typeface="Symbol" panose="05050102010706020507" pitchFamily="18" charset="2"/>
              </a:rPr>
              <a:t></a:t>
            </a:r>
            <a:r>
              <a:rPr lang="en-IN" sz="2000" dirty="0">
                <a:latin typeface="+mn-lt"/>
              </a:rPr>
              <a:t> 10</a:t>
            </a:r>
            <a:r>
              <a:rPr lang="en-IN" sz="2000" baseline="30000" dirty="0">
                <a:latin typeface="+mn-lt"/>
              </a:rPr>
              <a:t>3</a:t>
            </a:r>
            <a:r>
              <a:rPr lang="en-IN" sz="700" dirty="0">
                <a:latin typeface="+mn-lt"/>
              </a:rPr>
              <a:t> </a:t>
            </a:r>
            <a:r>
              <a:rPr lang="en-IN" sz="2000" dirty="0">
                <a:latin typeface="+mn-lt"/>
              </a:rPr>
              <a:t>= 200</a:t>
            </a:r>
          </a:p>
          <a:p>
            <a:r>
              <a:rPr lang="es-ES" sz="2000" i="1" dirty="0">
                <a:latin typeface="+mn-lt"/>
              </a:rPr>
              <a:t>X </a:t>
            </a:r>
            <a:r>
              <a:rPr lang="es-ES" sz="2000" dirty="0">
                <a:latin typeface="+mn-lt"/>
              </a:rPr>
              <a:t>+ </a:t>
            </a:r>
            <a:r>
              <a:rPr lang="es-ES" sz="2000" i="1" dirty="0">
                <a:latin typeface="+mn-lt"/>
              </a:rPr>
              <a:t>Y </a:t>
            </a:r>
            <a:r>
              <a:rPr lang="es-ES" sz="2000" dirty="0">
                <a:latin typeface="+mn-lt"/>
              </a:rPr>
              <a:t>= (0.3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2-3</a:t>
            </a:r>
            <a:r>
              <a:rPr lang="es-ES" sz="700" dirty="0">
                <a:latin typeface="+mn-lt"/>
              </a:rPr>
              <a:t> </a:t>
            </a:r>
            <a:r>
              <a:rPr lang="es-ES" sz="2000" dirty="0">
                <a:latin typeface="+mn-lt"/>
              </a:rPr>
              <a:t>+ 0.2)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3</a:t>
            </a:r>
            <a:r>
              <a:rPr lang="es-ES" sz="700" dirty="0">
                <a:latin typeface="+mn-lt"/>
              </a:rPr>
              <a:t> </a:t>
            </a:r>
            <a:r>
              <a:rPr lang="es-ES" sz="2000" dirty="0">
                <a:latin typeface="+mn-lt"/>
              </a:rPr>
              <a:t>= 0.23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3</a:t>
            </a:r>
            <a:r>
              <a:rPr lang="es-ES" sz="700" dirty="0">
                <a:latin typeface="+mn-lt"/>
              </a:rPr>
              <a:t> </a:t>
            </a:r>
            <a:r>
              <a:rPr lang="es-ES" sz="2000" dirty="0">
                <a:latin typeface="+mn-lt"/>
              </a:rPr>
              <a:t>= 230</a:t>
            </a:r>
          </a:p>
          <a:p>
            <a:r>
              <a:rPr lang="es-ES" sz="2000" i="1" dirty="0">
                <a:latin typeface="+mn-lt"/>
              </a:rPr>
              <a:t>X </a:t>
            </a:r>
            <a:r>
              <a:rPr lang="es-ES" sz="2000" dirty="0">
                <a:latin typeface="+mn-lt"/>
              </a:rPr>
              <a:t>– </a:t>
            </a:r>
            <a:r>
              <a:rPr lang="es-ES" sz="2000" i="1" dirty="0">
                <a:latin typeface="+mn-lt"/>
              </a:rPr>
              <a:t>Y </a:t>
            </a:r>
            <a:r>
              <a:rPr lang="es-ES" sz="2000" dirty="0">
                <a:latin typeface="+mn-lt"/>
              </a:rPr>
              <a:t>= (0.3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2-3</a:t>
            </a:r>
            <a:r>
              <a:rPr lang="es-ES" sz="700" dirty="0">
                <a:latin typeface="+mn-lt"/>
              </a:rPr>
              <a:t> </a:t>
            </a:r>
            <a:r>
              <a:rPr lang="es-ES" sz="2000" dirty="0">
                <a:latin typeface="+mn-lt"/>
              </a:rPr>
              <a:t>– 0.2)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3</a:t>
            </a:r>
            <a:r>
              <a:rPr lang="es-ES" sz="700" dirty="0">
                <a:latin typeface="+mn-lt"/>
              </a:rPr>
              <a:t> </a:t>
            </a:r>
            <a:r>
              <a:rPr lang="es-ES" sz="2000" dirty="0">
                <a:latin typeface="+mn-lt"/>
              </a:rPr>
              <a:t>= ( – 0.17)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3</a:t>
            </a:r>
            <a:r>
              <a:rPr lang="es-ES" sz="700" dirty="0">
                <a:latin typeface="+mn-lt"/>
              </a:rPr>
              <a:t> </a:t>
            </a:r>
            <a:r>
              <a:rPr lang="es-ES" sz="2000" dirty="0">
                <a:latin typeface="+mn-lt"/>
              </a:rPr>
              <a:t>= –170</a:t>
            </a:r>
          </a:p>
          <a:p>
            <a:r>
              <a:rPr lang="es-ES" sz="2000" i="1" dirty="0">
                <a:latin typeface="+mn-lt"/>
              </a:rPr>
              <a:t>X </a:t>
            </a:r>
            <a:r>
              <a:rPr lang="es-ES" sz="2000" dirty="0">
                <a:latin typeface="+mn-lt"/>
                <a:sym typeface="Symbol" panose="05050102010706020507" pitchFamily="18" charset="2"/>
              </a:rPr>
              <a:t></a:t>
            </a:r>
            <a:r>
              <a:rPr lang="es-ES" sz="2000" dirty="0">
                <a:latin typeface="+mn-lt"/>
              </a:rPr>
              <a:t> </a:t>
            </a:r>
            <a:r>
              <a:rPr lang="es-ES" sz="2000" i="1" dirty="0">
                <a:latin typeface="+mn-lt"/>
              </a:rPr>
              <a:t>Y </a:t>
            </a:r>
            <a:r>
              <a:rPr lang="es-ES" sz="2000" dirty="0">
                <a:latin typeface="+mn-lt"/>
              </a:rPr>
              <a:t>= (0.3 </a:t>
            </a:r>
            <a:r>
              <a:rPr lang="es-ES" sz="2000" dirty="0">
                <a:latin typeface="+mn-lt"/>
                <a:sym typeface="Symbol" panose="05050102010706020507" pitchFamily="18" charset="2"/>
              </a:rPr>
              <a:t></a:t>
            </a:r>
            <a:r>
              <a:rPr lang="es-ES" sz="2000" dirty="0">
                <a:latin typeface="+mn-lt"/>
              </a:rPr>
              <a:t> 0.2)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2+3</a:t>
            </a:r>
            <a:r>
              <a:rPr lang="es-ES" sz="700" dirty="0">
                <a:latin typeface="+mn-lt"/>
              </a:rPr>
              <a:t> </a:t>
            </a:r>
            <a:r>
              <a:rPr lang="es-ES" sz="2000" dirty="0">
                <a:latin typeface="+mn-lt"/>
              </a:rPr>
              <a:t>= 0.06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5</a:t>
            </a:r>
            <a:r>
              <a:rPr lang="es-ES" sz="700" dirty="0">
                <a:latin typeface="+mn-lt"/>
              </a:rPr>
              <a:t> </a:t>
            </a:r>
            <a:r>
              <a:rPr lang="es-ES" sz="2000" dirty="0">
                <a:latin typeface="+mn-lt"/>
              </a:rPr>
              <a:t>= 6000</a:t>
            </a:r>
          </a:p>
          <a:p>
            <a:r>
              <a:rPr lang="es-ES" sz="2000" i="1" dirty="0">
                <a:latin typeface="+mn-lt"/>
              </a:rPr>
              <a:t>X </a:t>
            </a:r>
            <a:r>
              <a:rPr lang="es-ES" sz="2000" dirty="0">
                <a:latin typeface="+mn-lt"/>
                <a:sym typeface="Symbol" panose="05050102010706020507" pitchFamily="18" charset="2"/>
              </a:rPr>
              <a:t></a:t>
            </a:r>
            <a:r>
              <a:rPr lang="es-ES" sz="2000" dirty="0">
                <a:latin typeface="+mn-lt"/>
              </a:rPr>
              <a:t> </a:t>
            </a:r>
            <a:r>
              <a:rPr lang="es-ES" sz="2000" i="1" dirty="0">
                <a:latin typeface="+mn-lt"/>
              </a:rPr>
              <a:t>Y </a:t>
            </a:r>
            <a:r>
              <a:rPr lang="es-ES" sz="2000" dirty="0">
                <a:latin typeface="+mn-lt"/>
              </a:rPr>
              <a:t>= (0.3 </a:t>
            </a:r>
            <a:r>
              <a:rPr lang="es-ES" sz="2000" dirty="0">
                <a:latin typeface="+mn-lt"/>
                <a:sym typeface="Symbol" panose="05050102010706020507" pitchFamily="18" charset="2"/>
              </a:rPr>
              <a:t></a:t>
            </a:r>
            <a:r>
              <a:rPr lang="es-ES" sz="2000" dirty="0">
                <a:latin typeface="+mn-lt"/>
              </a:rPr>
              <a:t> 0.2)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2-3</a:t>
            </a:r>
            <a:r>
              <a:rPr lang="es-ES" sz="700" dirty="0">
                <a:latin typeface="+mn-lt"/>
              </a:rPr>
              <a:t> </a:t>
            </a:r>
            <a:r>
              <a:rPr lang="es-ES" sz="2000" dirty="0">
                <a:latin typeface="+mn-lt"/>
              </a:rPr>
              <a:t>= 1.5 </a:t>
            </a:r>
            <a:r>
              <a:rPr lang="es-ES" sz="2000" dirty="0">
                <a:latin typeface="+mn-lt"/>
                <a:sym typeface="Symbol" panose="05050102010706020507" pitchFamily="18" charset="2"/>
              </a:rPr>
              <a:t></a:t>
            </a:r>
            <a:r>
              <a:rPr lang="es-ES" sz="2000" dirty="0">
                <a:latin typeface="+mn-lt"/>
              </a:rPr>
              <a:t> 10</a:t>
            </a:r>
            <a:r>
              <a:rPr lang="es-ES" sz="2000" baseline="30000" dirty="0">
                <a:latin typeface="+mn-lt"/>
              </a:rPr>
              <a:t>-1</a:t>
            </a:r>
            <a:r>
              <a:rPr lang="es-ES" sz="700" dirty="0">
                <a:latin typeface="+mn-lt"/>
              </a:rPr>
              <a:t> </a:t>
            </a:r>
            <a:r>
              <a:rPr lang="es-ES" sz="2000" dirty="0">
                <a:latin typeface="+mn-lt"/>
              </a:rPr>
              <a:t>= 0.15</a:t>
            </a:r>
            <a:endParaRPr lang="en-IN" sz="2000" dirty="0">
              <a:latin typeface="+mn-lt"/>
            </a:endParaRPr>
          </a:p>
        </p:txBody>
      </p:sp>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206421"/>
            <a:ext cx="8229600" cy="1638403"/>
          </a:xfrm>
        </p:spPr>
        <p:txBody>
          <a:bodyPr/>
          <a:lstStyle/>
          <a:p>
            <a:r>
              <a:rPr lang="en-US" dirty="0"/>
              <a:t>Figure 11.22 </a:t>
            </a:r>
            <a:br>
              <a:rPr lang="en-US" dirty="0"/>
            </a:br>
            <a:r>
              <a:rPr lang="en-US" dirty="0"/>
              <a:t>Floating-Point Addition and Subtraction </a:t>
            </a:r>
            <a:br>
              <a:rPr lang="en-US" dirty="0"/>
            </a:br>
            <a:r>
              <a:rPr lang="en-US" dirty="0"/>
              <a:t>(Z </a:t>
            </a:r>
            <a:r>
              <a:rPr lang="en-US" dirty="0">
                <a:sym typeface="Symbol" panose="05050102010706020507" pitchFamily="18" charset="2"/>
              </a:rPr>
              <a:t></a:t>
            </a:r>
            <a:r>
              <a:rPr lang="en-US" dirty="0"/>
              <a:t> X </a:t>
            </a:r>
            <a:r>
              <a:rPr lang="en-US" dirty="0">
                <a:sym typeface="Symbol" panose="05050102010706020507" pitchFamily="18" charset="2"/>
              </a:rPr>
              <a:t></a:t>
            </a:r>
            <a:r>
              <a:rPr lang="en-US" dirty="0"/>
              <a:t> Y)</a:t>
            </a:r>
            <a:endParaRPr lang="en-IN" dirty="0"/>
          </a:p>
        </p:txBody>
      </p:sp>
      <p:pic>
        <p:nvPicPr>
          <p:cNvPr id="4" name="Picture 3" descr="ADD instruction SUBTRACT instruction (change sign of y) are sent to a decision block. If X = 0 then Y points at Z, which will lead to return. If not, check for Y equals 0. If yes, X points at Z and the program will return. If not, check whether the exponents are equal. If they are add signed significands. If the significand equals 0, then 0 points at 0 and the program will return. If the significand is not equal to 0, then check for significand overflow. If there is overflow shift significand right and increment the exponent. Then check for exponent overflow. If there is overflow, report overflow and the program will return. If there is no exponent overflow then check whether the results are normalized. If they are, round the result. If the results are not normalized, shift significand left and decrement the exponent. If there is exponent underflow the program will return to the overflow pathway. If there is exponent underflow, then report underflow and the program will return." title="A flowchart explains the floating-Point Addition and Subtraction process."/>
          <p:cNvPicPr>
            <a:picLocks noChangeAspect="1"/>
          </p:cNvPicPr>
          <p:nvPr/>
        </p:nvPicPr>
        <p:blipFill rotWithShape="1">
          <a:blip r:embed="rId3">
            <a:extLst>
              <a:ext uri="{28A0092B-C50C-407E-A947-70E740481C1C}">
                <a14:useLocalDpi xmlns:a14="http://schemas.microsoft.com/office/drawing/2010/main" val="0"/>
              </a:ext>
            </a:extLst>
          </a:blip>
          <a:srcRect l="2395" t="10545" r="2269" b="21048"/>
          <a:stretch/>
        </p:blipFill>
        <p:spPr>
          <a:xfrm>
            <a:off x="1722939" y="1143483"/>
            <a:ext cx="5698122" cy="5291114"/>
          </a:xfrm>
          <a:prstGeom prst="rect">
            <a:avLst/>
          </a:prstGeom>
        </p:spPr>
      </p:pic>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11.23 </a:t>
            </a:r>
            <a:br>
              <a:rPr lang="en-US" dirty="0"/>
            </a:br>
            <a:r>
              <a:rPr lang="en-US" dirty="0"/>
              <a:t>Floating-Point Multiplication (Z </a:t>
            </a:r>
            <a:r>
              <a:rPr lang="en-US" dirty="0">
                <a:sym typeface="Symbol" panose="05050102010706020507" pitchFamily="18" charset="2"/>
              </a:rPr>
              <a:t></a:t>
            </a:r>
            <a:r>
              <a:rPr lang="en-US" dirty="0"/>
              <a:t> X </a:t>
            </a:r>
            <a:r>
              <a:rPr lang="en-US" dirty="0">
                <a:sym typeface="Symbol" panose="05050102010706020507" pitchFamily="18" charset="2"/>
              </a:rPr>
              <a:t></a:t>
            </a:r>
            <a:r>
              <a:rPr lang="en-US" dirty="0"/>
              <a:t> Y)</a:t>
            </a:r>
            <a:endParaRPr lang="en-IN" dirty="0"/>
          </a:p>
        </p:txBody>
      </p:sp>
      <p:pic>
        <p:nvPicPr>
          <p:cNvPr id="4" name="Picture 3" descr="Post multiplication, if X equals 0, then Z then indicates 0 and the program moves to return. If not, then check for Y equals 0. If yes then it ranges up to infinity. If not, check for subtract exponents. Then add bias, if there is exponent overflow, then report overflow which will lead to return. If not check for exponent underflow. Then divide significands, normalize and round off. This will eventually lead to return." title="A flowchart depicts floating point multiplication."/>
          <p:cNvPicPr>
            <a:picLocks noChangeAspect="1"/>
          </p:cNvPicPr>
          <p:nvPr/>
        </p:nvPicPr>
        <p:blipFill rotWithShape="1">
          <a:blip r:embed="rId3">
            <a:extLst>
              <a:ext uri="{28A0092B-C50C-407E-A947-70E740481C1C}">
                <a14:useLocalDpi xmlns:a14="http://schemas.microsoft.com/office/drawing/2010/main" val="0"/>
              </a:ext>
            </a:extLst>
          </a:blip>
          <a:srcRect l="5293" t="8364" r="4728" b="15970"/>
          <a:stretch/>
        </p:blipFill>
        <p:spPr>
          <a:xfrm>
            <a:off x="2219259" y="1275213"/>
            <a:ext cx="4705482" cy="5120673"/>
          </a:xfrm>
          <a:prstGeom prst="rect">
            <a:avLst/>
          </a:prstGeom>
        </p:spPr>
      </p:pic>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11.24 </a:t>
            </a:r>
            <a:br>
              <a:rPr lang="en-US" dirty="0"/>
            </a:br>
            <a:r>
              <a:rPr lang="en-US" dirty="0"/>
              <a:t>Floating-Point Division (Z </a:t>
            </a:r>
            <a:r>
              <a:rPr lang="en-US" dirty="0">
                <a:sym typeface="Symbol" panose="05050102010706020507" pitchFamily="18" charset="2"/>
              </a:rPr>
              <a:t></a:t>
            </a:r>
            <a:r>
              <a:rPr lang="en-US" dirty="0"/>
              <a:t> X/Y)</a:t>
            </a:r>
            <a:endParaRPr lang="en-IN" dirty="0"/>
          </a:p>
        </p:txBody>
      </p:sp>
      <p:pic>
        <p:nvPicPr>
          <p:cNvPr id="4" name="Picture 3" descr="Post division if X equals 0, then Z then indicates 0 and the program moves to return. If not, then check for Y equals 0. If yes then is up to infinity. If not, check for subtract exponents. Then add bias, if there is exponent overflow, then report overflow which will lead to return. If not check for exponent underflow. Then divide significands, normalize and round off. This will eventually lead to return." title="A flowchart depicts floating point division."/>
          <p:cNvPicPr>
            <a:picLocks noChangeAspect="1"/>
          </p:cNvPicPr>
          <p:nvPr/>
        </p:nvPicPr>
        <p:blipFill rotWithShape="1">
          <a:blip r:embed="rId3">
            <a:extLst>
              <a:ext uri="{28A0092B-C50C-407E-A947-70E740481C1C}">
                <a14:useLocalDpi xmlns:a14="http://schemas.microsoft.com/office/drawing/2010/main" val="0"/>
              </a:ext>
            </a:extLst>
          </a:blip>
          <a:srcRect l="5246" t="8000" r="3713" b="15351"/>
          <a:stretch/>
        </p:blipFill>
        <p:spPr>
          <a:xfrm>
            <a:off x="2230677" y="1283575"/>
            <a:ext cx="4682647" cy="5101989"/>
          </a:xfrm>
          <a:prstGeom prst="rect">
            <a:avLst/>
          </a:prstGeom>
        </p:spPr>
      </p:pic>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119051"/>
          </a:xfrm>
        </p:spPr>
        <p:txBody>
          <a:bodyPr/>
          <a:lstStyle/>
          <a:p>
            <a:r>
              <a:rPr lang="en-US" dirty="0"/>
              <a:t>Figure 11.25 </a:t>
            </a:r>
            <a:br>
              <a:rPr lang="en-US" dirty="0"/>
            </a:br>
            <a:r>
              <a:rPr lang="en-US" dirty="0"/>
              <a:t>The Use of Guard Bits</a:t>
            </a:r>
            <a:endParaRPr lang="en-IN" dirty="0"/>
          </a:p>
        </p:txBody>
      </p:sp>
      <p:pic>
        <p:nvPicPr>
          <p:cNvPr id="4" name="Picture 3" descr="Figure A, Binary example without guard bits. x equals 1 point 000 and so on 0 0 multiplied with 2 to the power 1. y equals 0 point 1 1 1 and so on 1 1 multiplied with 2 to the power 1. x minus y equals z. z equals 0 point 0 0 0 and so on 0 1 multiplied with 2 to the power 1 which equals 1 point 0 0 0 and so on 0 0 multiplied with 2 to the power negative 22. Figure B Binary example, with guard bits. x equals 1 point 0 0 0 and so on 0 0 0 0 0 0 multiplied with 2 to the power 1. y equals 0 point 1 1 1 and so on 1 1 1 0 0 0 is multiplied with 2 to the power 1. x minus y equals z. z equals 0 point 0 0 0 and so on 0 0 1 0 0 0 multiplied with 2 to the power 1, which equals 1 point 0 0 0 and so on 0 0 0 0 0 0 multiplied with 2 to the power negative 23. Figure C Hexadecimal example, without guard bits. x equals point 1 0 0 0 0 0 multiplied with 16 to the power 1. y equals point 0 F F F F F multiplied with 16 to the power 1. z equals point 0 0 0 0 0 1 multiplied with 16 to the power 1 which equals point 1 0 0 0 0 0 multiplied with 16 to the power minus 4. Figure D Hexadecimal example, with guard bits. x equals point 1 0 0 0 0 0 0 0 multiplied with 16 to the power 1, y equals point 0 F F F F F F 0 multiplied with 16 to the power 1. z equals point 0 0 0 0 0 0 1 0 multiplied with 16 to the power 1, which equals point 1 0 0 0 0 0 0 0 multiplied with 16 to the power negative 5." title="A diagram explains the use of guard bits."/>
          <p:cNvPicPr>
            <a:picLocks noChangeAspect="1"/>
          </p:cNvPicPr>
          <p:nvPr/>
        </p:nvPicPr>
        <p:blipFill rotWithShape="1">
          <a:blip r:embed="rId3">
            <a:extLst>
              <a:ext uri="{28A0092B-C50C-407E-A947-70E740481C1C}">
                <a14:useLocalDpi xmlns:a14="http://schemas.microsoft.com/office/drawing/2010/main" val="0"/>
              </a:ext>
            </a:extLst>
          </a:blip>
          <a:srcRect l="10087" t="10057" r="9214" b="67213"/>
          <a:stretch/>
        </p:blipFill>
        <p:spPr>
          <a:xfrm>
            <a:off x="251520" y="1719476"/>
            <a:ext cx="8640960" cy="31496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Sign-Magnitude Representation</a:t>
            </a:r>
          </a:p>
        </p:txBody>
      </p:sp>
      <p:graphicFrame>
        <p:nvGraphicFramePr>
          <p:cNvPr id="7" name="Content Placeholder 7"/>
          <p:cNvGraphicFramePr>
            <a:graphicFrameLocks/>
          </p:cNvGraphicFramePr>
          <p:nvPr>
            <p:extLst>
              <p:ext uri="{D42A27DB-BD31-4B8C-83A1-F6EECF244321}">
                <p14:modId xmlns:p14="http://schemas.microsoft.com/office/powerpoint/2010/main" val="2487343915"/>
              </p:ext>
            </p:extLst>
          </p:nvPr>
        </p:nvGraphicFramePr>
        <p:xfrm>
          <a:off x="304800" y="1552698"/>
          <a:ext cx="8534400" cy="4830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Precision Considerations</a:t>
            </a:r>
          </a:p>
        </p:txBody>
      </p:sp>
      <p:sp>
        <p:nvSpPr>
          <p:cNvPr id="8" name="Content Placeholder 7"/>
          <p:cNvSpPr>
            <a:spLocks noGrp="1"/>
          </p:cNvSpPr>
          <p:nvPr>
            <p:ph idx="4294967295"/>
          </p:nvPr>
        </p:nvSpPr>
        <p:spPr>
          <a:xfrm>
            <a:off x="424384" y="1844824"/>
            <a:ext cx="7556500" cy="4144963"/>
          </a:xfrm>
        </p:spPr>
        <p:txBody>
          <a:bodyPr>
            <a:normAutofit lnSpcReduction="10000"/>
          </a:bodyPr>
          <a:lstStyle/>
          <a:p>
            <a:pPr marL="331788" indent="-331788">
              <a:spcAft>
                <a:spcPts val="1200"/>
              </a:spcAft>
              <a:buClr>
                <a:schemeClr val="tx2"/>
              </a:buClr>
              <a:buFont typeface="Arial" panose="020B0604020202020204" pitchFamily="34" charset="0"/>
              <a:buChar char="•"/>
            </a:pPr>
            <a:r>
              <a:rPr lang="en-US" sz="2600" dirty="0"/>
              <a:t>IEEE standard approaches:</a:t>
            </a:r>
          </a:p>
          <a:p>
            <a:pPr marL="674688" lvl="1" indent="-342900">
              <a:lnSpc>
                <a:spcPct val="80000"/>
              </a:lnSpc>
              <a:spcBef>
                <a:spcPts val="1200"/>
              </a:spcBef>
              <a:buClr>
                <a:schemeClr val="tx2"/>
              </a:buClr>
              <a:buFont typeface="Arial" panose="020B0604020202020204" pitchFamily="34" charset="0"/>
              <a:buChar char="–"/>
            </a:pPr>
            <a:r>
              <a:rPr lang="en-US" sz="2400" dirty="0"/>
              <a:t>Round to nearest: </a:t>
            </a:r>
          </a:p>
          <a:p>
            <a:pPr marL="973138" lvl="2" indent="-307975">
              <a:lnSpc>
                <a:spcPct val="80000"/>
              </a:lnSpc>
              <a:spcBef>
                <a:spcPts val="1200"/>
              </a:spcBef>
              <a:buClr>
                <a:srgbClr val="007FA3"/>
              </a:buClr>
              <a:buFont typeface="Wingdings" panose="05000000000000000000" pitchFamily="2" charset="2"/>
              <a:buChar char="§"/>
            </a:pPr>
            <a:r>
              <a:rPr lang="en-US" sz="2000" dirty="0"/>
              <a:t>The result is rounded to the nearest representable number.</a:t>
            </a:r>
          </a:p>
          <a:p>
            <a:pPr marL="674688" lvl="1" indent="-342900">
              <a:lnSpc>
                <a:spcPct val="80000"/>
              </a:lnSpc>
              <a:spcBef>
                <a:spcPts val="1200"/>
              </a:spcBef>
              <a:buClr>
                <a:schemeClr val="tx2"/>
              </a:buClr>
              <a:buFont typeface="Arial" panose="020B0604020202020204" pitchFamily="34" charset="0"/>
              <a:buChar char="–"/>
            </a:pPr>
            <a:r>
              <a:rPr lang="en-US" sz="2400" dirty="0"/>
              <a:t>Round toward +∞</a:t>
            </a:r>
            <a:r>
              <a:rPr lang="en-US" sz="2400" baseline="30000" dirty="0"/>
              <a:t> </a:t>
            </a:r>
            <a:r>
              <a:rPr lang="en-US" sz="2400" dirty="0"/>
              <a:t>:</a:t>
            </a:r>
          </a:p>
          <a:p>
            <a:pPr marL="973138" lvl="2" indent="-307975">
              <a:lnSpc>
                <a:spcPct val="80000"/>
              </a:lnSpc>
              <a:spcBef>
                <a:spcPts val="1200"/>
              </a:spcBef>
              <a:buClr>
                <a:srgbClr val="007FA3"/>
              </a:buClr>
              <a:buFont typeface="Wingdings" panose="05000000000000000000" pitchFamily="2" charset="2"/>
              <a:buChar char="§"/>
            </a:pPr>
            <a:r>
              <a:rPr lang="en-US" sz="2000" dirty="0"/>
              <a:t>The result is rounded up toward plus infinity.</a:t>
            </a:r>
          </a:p>
          <a:p>
            <a:pPr marL="674688" lvl="1" indent="-342900">
              <a:lnSpc>
                <a:spcPct val="80000"/>
              </a:lnSpc>
              <a:spcBef>
                <a:spcPts val="1200"/>
              </a:spcBef>
              <a:buClr>
                <a:schemeClr val="tx2"/>
              </a:buClr>
              <a:buFont typeface="Arial" panose="020B0604020202020204" pitchFamily="34" charset="0"/>
              <a:buChar char="–"/>
            </a:pPr>
            <a:r>
              <a:rPr lang="en-US" sz="2400" dirty="0"/>
              <a:t>Round toward -∞: </a:t>
            </a:r>
          </a:p>
          <a:p>
            <a:pPr marL="973138" lvl="2" indent="-307975">
              <a:lnSpc>
                <a:spcPct val="80000"/>
              </a:lnSpc>
              <a:spcBef>
                <a:spcPts val="1200"/>
              </a:spcBef>
              <a:buClr>
                <a:srgbClr val="007FA3"/>
              </a:buClr>
              <a:buFont typeface="Wingdings" panose="05000000000000000000" pitchFamily="2" charset="2"/>
              <a:buChar char="§"/>
            </a:pPr>
            <a:r>
              <a:rPr lang="en-US" sz="2000" dirty="0"/>
              <a:t>The result is rounded down toward negative infinity.</a:t>
            </a:r>
          </a:p>
          <a:p>
            <a:pPr marL="674688" lvl="1" indent="-342900">
              <a:lnSpc>
                <a:spcPct val="80000"/>
              </a:lnSpc>
              <a:spcBef>
                <a:spcPts val="1200"/>
              </a:spcBef>
              <a:buClr>
                <a:schemeClr val="tx2"/>
              </a:buClr>
              <a:buFont typeface="Arial" panose="020B0604020202020204" pitchFamily="34" charset="0"/>
              <a:buChar char="–"/>
            </a:pPr>
            <a:r>
              <a:rPr lang="en-US" sz="2400" dirty="0"/>
              <a:t>Round toward 0: </a:t>
            </a:r>
          </a:p>
          <a:p>
            <a:pPr marL="973138" lvl="2" indent="-307975">
              <a:lnSpc>
                <a:spcPct val="80000"/>
              </a:lnSpc>
              <a:spcBef>
                <a:spcPts val="1200"/>
              </a:spcBef>
              <a:buClr>
                <a:srgbClr val="007FA3"/>
              </a:buClr>
              <a:buFont typeface="Wingdings" panose="05000000000000000000" pitchFamily="2" charset="2"/>
              <a:buChar char="§"/>
            </a:pPr>
            <a:r>
              <a:rPr lang="en-US" sz="2000" dirty="0"/>
              <a:t>The result is rounded toward zero.</a:t>
            </a:r>
          </a:p>
        </p:txBody>
      </p:sp>
      <p:sp>
        <p:nvSpPr>
          <p:cNvPr id="6" name="Text Placeholder 8"/>
          <p:cNvSpPr txBox="1">
            <a:spLocks/>
          </p:cNvSpPr>
          <p:nvPr/>
        </p:nvSpPr>
        <p:spPr>
          <a:xfrm>
            <a:off x="498518" y="1219201"/>
            <a:ext cx="7558960" cy="685052"/>
          </a:xfrm>
          <a:prstGeom prst="rect">
            <a:avLst/>
          </a:prstGeom>
        </p:spPr>
        <p:txBody>
          <a:bodyPr/>
          <a:lst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3200" kern="0"/>
              <a:t>	Rounding</a:t>
            </a:r>
            <a:endParaRPr lang="en-US" sz="3200" kern="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2563"/>
            <a:ext cx="8229600" cy="681324"/>
          </a:xfrm>
        </p:spPr>
        <p:txBody>
          <a:bodyPr/>
          <a:lstStyle/>
          <a:p>
            <a:r>
              <a:rPr lang="en-US" dirty="0">
                <a:solidFill>
                  <a:schemeClr val="tx2"/>
                </a:solidFill>
              </a:rPr>
              <a:t>Interval Arithmetic		</a:t>
            </a:r>
          </a:p>
        </p:txBody>
      </p:sp>
      <p:sp>
        <p:nvSpPr>
          <p:cNvPr id="6" name="Content Placeholder 5"/>
          <p:cNvSpPr>
            <a:spLocks noGrp="1"/>
          </p:cNvSpPr>
          <p:nvPr>
            <p:ph sz="half" idx="4294967295"/>
          </p:nvPr>
        </p:nvSpPr>
        <p:spPr>
          <a:xfrm>
            <a:off x="447427" y="1447800"/>
            <a:ext cx="3692525" cy="4953000"/>
          </a:xfrm>
        </p:spPr>
        <p:txBody>
          <a:bodyPr>
            <a:normAutofit/>
          </a:bodyPr>
          <a:lstStyle/>
          <a:p>
            <a:pPr marL="285750" indent="-285750">
              <a:spcAft>
                <a:spcPts val="600"/>
              </a:spcAft>
              <a:buClr>
                <a:schemeClr val="tx2"/>
              </a:buClr>
              <a:buFont typeface="Arial" panose="020B0604020202020204" pitchFamily="34" charset="0"/>
              <a:buChar char="•"/>
            </a:pPr>
            <a:r>
              <a:rPr lang="en-US" sz="1600" dirty="0"/>
              <a:t>Provides an efficient method for monitoring and controlling errors in floating-point computations by producing two values for each result</a:t>
            </a:r>
          </a:p>
          <a:p>
            <a:pPr marL="285750" indent="-285750">
              <a:spcAft>
                <a:spcPts val="600"/>
              </a:spcAft>
              <a:buClr>
                <a:schemeClr val="tx2"/>
              </a:buClr>
              <a:buFont typeface="Arial" panose="020B0604020202020204" pitchFamily="34" charset="0"/>
              <a:buChar char="•"/>
            </a:pPr>
            <a:r>
              <a:rPr lang="en-US" sz="1600" dirty="0"/>
              <a:t>The two values correspond to the lower and upper endpoints of an interval that contains the true result</a:t>
            </a:r>
          </a:p>
          <a:p>
            <a:pPr marL="285750" indent="-285750">
              <a:spcAft>
                <a:spcPts val="600"/>
              </a:spcAft>
              <a:buClr>
                <a:schemeClr val="tx2"/>
              </a:buClr>
              <a:buFont typeface="Arial" panose="020B0604020202020204" pitchFamily="34" charset="0"/>
              <a:buChar char="•"/>
            </a:pPr>
            <a:r>
              <a:rPr lang="en-US" sz="1600" dirty="0"/>
              <a:t>The width of the interval indicates the accuracy of the result</a:t>
            </a:r>
          </a:p>
          <a:p>
            <a:pPr marL="285750" indent="-285750">
              <a:spcAft>
                <a:spcPts val="600"/>
              </a:spcAft>
              <a:buClr>
                <a:schemeClr val="tx2"/>
              </a:buClr>
              <a:buFont typeface="Arial" panose="020B0604020202020204" pitchFamily="34" charset="0"/>
              <a:buChar char="•"/>
            </a:pPr>
            <a:r>
              <a:rPr lang="en-US" sz="1600" dirty="0"/>
              <a:t>If the endpoints are not representable then the interval endpoints are rounded down and up respectively</a:t>
            </a:r>
          </a:p>
          <a:p>
            <a:pPr marL="285750" indent="-285750">
              <a:buClr>
                <a:schemeClr val="tx2"/>
              </a:buClr>
              <a:buFont typeface="Arial" panose="020B0604020202020204" pitchFamily="34" charset="0"/>
              <a:buChar char="•"/>
            </a:pPr>
            <a:r>
              <a:rPr lang="en-US" sz="1600" dirty="0"/>
              <a:t>If the range between the upper and lower bounds is sufficiently narrow then a sufficiently accurate result has been obtained</a:t>
            </a:r>
          </a:p>
        </p:txBody>
      </p:sp>
      <p:sp>
        <p:nvSpPr>
          <p:cNvPr id="5" name="Content Placeholder 4"/>
          <p:cNvSpPr>
            <a:spLocks noGrp="1"/>
          </p:cNvSpPr>
          <p:nvPr>
            <p:ph type="body" idx="1"/>
          </p:nvPr>
        </p:nvSpPr>
        <p:spPr>
          <a:xfrm>
            <a:off x="4381362" y="1600200"/>
            <a:ext cx="4223086" cy="4525963"/>
          </a:xfrm>
        </p:spPr>
        <p:txBody>
          <a:bodyPr/>
          <a:lstStyle/>
          <a:p>
            <a:pPr marL="392113" indent="-290513"/>
            <a:r>
              <a:rPr lang="en-US" sz="1800" i="1" dirty="0"/>
              <a:t>Minus infinity </a:t>
            </a:r>
            <a:r>
              <a:rPr lang="en-US" sz="1800" dirty="0"/>
              <a:t>and </a:t>
            </a:r>
            <a:r>
              <a:rPr lang="en-US" sz="1800" i="1" dirty="0"/>
              <a:t>rounding to plus </a:t>
            </a:r>
            <a:r>
              <a:rPr lang="en-US" sz="1800" dirty="0"/>
              <a:t>are useful in implementing interval arithmetic</a:t>
            </a:r>
            <a:endParaRPr lang="en-US" sz="1800" i="1" dirty="0"/>
          </a:p>
        </p:txBody>
      </p:sp>
      <p:sp>
        <p:nvSpPr>
          <p:cNvPr id="8" name="Rectangle 7"/>
          <p:cNvSpPr/>
          <p:nvPr/>
        </p:nvSpPr>
        <p:spPr>
          <a:xfrm>
            <a:off x="5334000" y="2819400"/>
            <a:ext cx="2514600" cy="646331"/>
          </a:xfrm>
          <a:prstGeom prst="rect">
            <a:avLst/>
          </a:prstGeom>
        </p:spPr>
        <p:txBody>
          <a:bodyPr wrap="square">
            <a:spAutoFit/>
          </a:bodyPr>
          <a:lstStyle/>
          <a:p>
            <a:r>
              <a:rPr lang="en-US" sz="3600" dirty="0">
                <a:solidFill>
                  <a:schemeClr val="tx2"/>
                </a:solidFill>
                <a:latin typeface="+mj-lt"/>
                <a:ea typeface="+mj-ea"/>
                <a:cs typeface="+mj-cs"/>
              </a:rPr>
              <a:t>Truncation</a:t>
            </a:r>
          </a:p>
        </p:txBody>
      </p:sp>
      <p:sp>
        <p:nvSpPr>
          <p:cNvPr id="7" name="Content Placeholder 6"/>
          <p:cNvSpPr>
            <a:spLocks noGrp="1"/>
          </p:cNvSpPr>
          <p:nvPr>
            <p:ph sz="half" idx="4294967295"/>
          </p:nvPr>
        </p:nvSpPr>
        <p:spPr>
          <a:xfrm>
            <a:off x="5004048" y="3657600"/>
            <a:ext cx="3995936" cy="2895600"/>
          </a:xfrm>
        </p:spPr>
        <p:txBody>
          <a:bodyPr>
            <a:normAutofit/>
          </a:bodyPr>
          <a:lstStyle/>
          <a:p>
            <a:pPr marL="285750" indent="-285750">
              <a:buClr>
                <a:schemeClr val="tx2"/>
              </a:buClr>
              <a:buFont typeface="Arial" panose="020B0604020202020204" pitchFamily="34" charset="0"/>
              <a:buChar char="•"/>
            </a:pPr>
            <a:r>
              <a:rPr lang="en-US" sz="1800" i="1" dirty="0"/>
              <a:t>Round toward zero</a:t>
            </a:r>
          </a:p>
          <a:p>
            <a:pPr marL="285750" indent="-285750">
              <a:buClr>
                <a:schemeClr val="tx2"/>
              </a:buClr>
              <a:buFont typeface="Arial" panose="020B0604020202020204" pitchFamily="34" charset="0"/>
              <a:buChar char="•"/>
            </a:pPr>
            <a:r>
              <a:rPr lang="en-US" sz="1800" dirty="0"/>
              <a:t>Extra bits are ignored</a:t>
            </a:r>
          </a:p>
          <a:p>
            <a:pPr marL="285750" indent="-285750">
              <a:buClr>
                <a:schemeClr val="tx2"/>
              </a:buClr>
              <a:buFont typeface="Arial" panose="020B0604020202020204" pitchFamily="34" charset="0"/>
              <a:buChar char="•"/>
            </a:pPr>
            <a:r>
              <a:rPr lang="en-US" sz="1800" dirty="0"/>
              <a:t>Simplest technique</a:t>
            </a:r>
          </a:p>
          <a:p>
            <a:pPr marL="285750" indent="-285750">
              <a:buClr>
                <a:schemeClr val="tx2"/>
              </a:buClr>
              <a:buFont typeface="Arial" panose="020B0604020202020204" pitchFamily="34" charset="0"/>
              <a:buChar char="•"/>
            </a:pPr>
            <a:r>
              <a:rPr lang="en-US" sz="1800" dirty="0"/>
              <a:t>A consistent bias toward zero in the operation</a:t>
            </a:r>
          </a:p>
          <a:p>
            <a:pPr marL="547687" lvl="1" indent="-285750">
              <a:buClr>
                <a:schemeClr val="tx2"/>
              </a:buClr>
              <a:buFont typeface="Arial" panose="020B0604020202020204" pitchFamily="34" charset="0"/>
              <a:buChar char="–"/>
            </a:pPr>
            <a:r>
              <a:rPr lang="en-US" sz="1800" dirty="0"/>
              <a:t>Serious bias because it affects every operation for which there are nonzero extra bits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IEEE Standard for Binary Floating-Point Arithmetic</a:t>
            </a:r>
          </a:p>
        </p:txBody>
      </p:sp>
      <p:sp>
        <p:nvSpPr>
          <p:cNvPr id="11" name="Text Placeholder 4"/>
          <p:cNvSpPr>
            <a:spLocks noGrp="1"/>
          </p:cNvSpPr>
          <p:nvPr>
            <p:ph type="body" sz="half" idx="4294967295"/>
          </p:nvPr>
        </p:nvSpPr>
        <p:spPr>
          <a:xfrm>
            <a:off x="498518" y="1309898"/>
            <a:ext cx="7558960" cy="774700"/>
          </a:xfrm>
          <a:prstGeom prst="rect">
            <a:avLst/>
          </a:prstGeom>
        </p:spPr>
        <p:txBody>
          <a:bodyPr>
            <a:noAutofit/>
          </a:bodyPr>
          <a:lstStyle/>
          <a:p>
            <a:pPr marL="228600" indent="-228600">
              <a:spcBef>
                <a:spcPts val="2000"/>
              </a:spcBef>
              <a:spcAft>
                <a:spcPts val="1200"/>
              </a:spcAft>
            </a:pPr>
            <a:r>
              <a:rPr lang="en-US" sz="3200" dirty="0"/>
              <a:t>		Infinity</a:t>
            </a:r>
          </a:p>
        </p:txBody>
      </p:sp>
      <p:sp>
        <p:nvSpPr>
          <p:cNvPr id="9" name="Content Placeholder 8"/>
          <p:cNvSpPr>
            <a:spLocks noGrp="1"/>
          </p:cNvSpPr>
          <p:nvPr>
            <p:ph idx="4294967295"/>
          </p:nvPr>
        </p:nvSpPr>
        <p:spPr>
          <a:xfrm>
            <a:off x="793750" y="1916832"/>
            <a:ext cx="7556500" cy="1320713"/>
          </a:xfrm>
        </p:spPr>
        <p:txBody>
          <a:bodyPr/>
          <a:lstStyle/>
          <a:p>
            <a:pPr>
              <a:buNone/>
            </a:pPr>
            <a:r>
              <a:rPr lang="en-US" sz="1800" dirty="0"/>
              <a:t>Is treated as the limiting case of real arithmetic, with the infinity values given the following interpretation:</a:t>
            </a:r>
          </a:p>
          <a:p>
            <a:pPr lvl="1">
              <a:buNone/>
            </a:pPr>
            <a:endParaRPr lang="en-US" sz="1800" dirty="0"/>
          </a:p>
          <a:p>
            <a:pPr lvl="1">
              <a:buNone/>
            </a:pPr>
            <a:r>
              <a:rPr lang="en-US" sz="1800" dirty="0"/>
              <a:t>			- ∞ &lt; (every finite number) &lt; + ∞</a:t>
            </a:r>
          </a:p>
          <a:p>
            <a:pPr lvl="1">
              <a:buNone/>
            </a:pPr>
            <a:endParaRPr lang="en-US" sz="1800" dirty="0"/>
          </a:p>
          <a:p>
            <a:pPr lvl="1">
              <a:buNone/>
            </a:pPr>
            <a:endParaRPr lang="en-US" sz="1800" dirty="0"/>
          </a:p>
        </p:txBody>
      </p:sp>
      <p:sp>
        <p:nvSpPr>
          <p:cNvPr id="10" name="TextBox 9"/>
          <p:cNvSpPr txBox="1"/>
          <p:nvPr/>
        </p:nvSpPr>
        <p:spPr>
          <a:xfrm>
            <a:off x="755576" y="3321367"/>
            <a:ext cx="7696200" cy="2451953"/>
          </a:xfrm>
          <a:prstGeom prst="rect">
            <a:avLst/>
          </a:prstGeom>
          <a:noFill/>
        </p:spPr>
        <p:txBody>
          <a:bodyPr wrap="square" rtlCol="0">
            <a:spAutoFit/>
          </a:bodyPr>
          <a:lstStyle/>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For example:</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5÷ (+ ∞ ) 	 = +0</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a:t>
            </a:r>
          </a:p>
          <a:p>
            <a:pPr marL="228600" indent="-228600" eaLnBrk="1" hangingPunct="1">
              <a:spcBef>
                <a:spcPts val="800"/>
              </a:spcBef>
              <a:buClr>
                <a:schemeClr val="accent1"/>
              </a:buClr>
              <a:buSzPct val="75000"/>
            </a:pPr>
            <a:r>
              <a:rPr lang="en-US" sz="2000" dirty="0">
                <a:solidFill>
                  <a:schemeClr val="tx1">
                    <a:lumMod val="65000"/>
                    <a:lumOff val="35000"/>
                  </a:schemeClr>
                </a:solidFill>
                <a:latin typeface="+mn-lt"/>
              </a:rPr>
              <a:t>5 * (+ ∞ )  = + ∞ 		   (+ ∞ ) - (- ∞ )     = +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8"/>
          <p:cNvSpPr>
            <a:spLocks noGrp="1"/>
          </p:cNvSpPr>
          <p:nvPr>
            <p:ph type="title"/>
          </p:nvPr>
        </p:nvSpPr>
        <p:spPr>
          <a:xfrm>
            <a:off x="447964" y="188640"/>
            <a:ext cx="8229600" cy="1119051"/>
          </a:xfrm>
        </p:spPr>
        <p:txBody>
          <a:bodyPr/>
          <a:lstStyle/>
          <a:p>
            <a:r>
              <a:rPr lang="en-US" dirty="0"/>
              <a:t>Table 11.7 </a:t>
            </a:r>
            <a:br>
              <a:rPr lang="en-US" dirty="0"/>
            </a:br>
            <a:r>
              <a:rPr lang="en-US" dirty="0"/>
              <a:t>Operations that Produce a Quiet </a:t>
            </a:r>
            <a:r>
              <a:rPr lang="en-US" dirty="0" err="1"/>
              <a:t>NaN</a:t>
            </a:r>
            <a:endParaRPr lang="en-IN" dirty="0"/>
          </a:p>
        </p:txBody>
      </p:sp>
      <p:graphicFrame>
        <p:nvGraphicFramePr>
          <p:cNvPr id="4" name="Table 3" descr="The table has two columns titled, operation and quiet n a n produced by. The rows of the table read as follows from left to right. 1. Any. any operation on a signaling n a n. 2. Add or subtract. Magnitude subtraction of infinites, namely positive infinity plus negative infinity, negative infinity plus positive infinity, positive infinity minus positive infinity, and negative infinity minus negative infinity. 3. Multiply. 0 times infinity. 4. Division. 0 over 0 or infinity over infinity. 5. Remainder. X R E M 0 or infinity R E M y. 6. Square root. The square root of x, where x is less than 0." title="A table is titled, operations that produce a quiet n a n."/>
          <p:cNvGraphicFramePr>
            <a:graphicFrameLocks noGrp="1"/>
          </p:cNvGraphicFramePr>
          <p:nvPr>
            <p:extLst>
              <p:ext uri="{D42A27DB-BD31-4B8C-83A1-F6EECF244321}">
                <p14:modId xmlns:p14="http://schemas.microsoft.com/office/powerpoint/2010/main" val="3812204417"/>
              </p:ext>
            </p:extLst>
          </p:nvPr>
        </p:nvGraphicFramePr>
        <p:xfrm>
          <a:off x="850371" y="1754179"/>
          <a:ext cx="7816620" cy="3615456"/>
        </p:xfrm>
        <a:graphic>
          <a:graphicData uri="http://schemas.openxmlformats.org/drawingml/2006/table">
            <a:tbl>
              <a:tblPr firstRow="1" bandRow="1">
                <a:tableStyleId>{5C22544A-7EE6-4342-B048-85BDC9FD1C3A}</a:tableStyleId>
              </a:tblPr>
              <a:tblGrid>
                <a:gridCol w="2909223">
                  <a:extLst>
                    <a:ext uri="{9D8B030D-6E8A-4147-A177-3AD203B41FA5}">
                      <a16:colId xmlns:a16="http://schemas.microsoft.com/office/drawing/2014/main" val="528802535"/>
                    </a:ext>
                  </a:extLst>
                </a:gridCol>
                <a:gridCol w="4907397">
                  <a:extLst>
                    <a:ext uri="{9D8B030D-6E8A-4147-A177-3AD203B41FA5}">
                      <a16:colId xmlns:a16="http://schemas.microsoft.com/office/drawing/2014/main" val="3102758518"/>
                    </a:ext>
                  </a:extLst>
                </a:gridCol>
              </a:tblGrid>
              <a:tr h="392937">
                <a:tc>
                  <a:txBody>
                    <a:bodyPr/>
                    <a:lstStyle/>
                    <a:p>
                      <a:pPr algn="ctr"/>
                      <a:r>
                        <a:rPr lang="en-IN" sz="1400" b="1" dirty="0">
                          <a:solidFill>
                            <a:schemeClr val="tx1"/>
                          </a:solidFill>
                        </a:rPr>
                        <a:t>Operation</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dirty="0">
                          <a:solidFill>
                            <a:schemeClr val="tx1"/>
                          </a:solidFill>
                        </a:rPr>
                        <a:t>Quiet </a:t>
                      </a:r>
                      <a:r>
                        <a:rPr lang="en-IN" sz="1400" dirty="0" err="1">
                          <a:solidFill>
                            <a:schemeClr val="tx1"/>
                          </a:solidFill>
                        </a:rPr>
                        <a:t>NaN</a:t>
                      </a:r>
                      <a:r>
                        <a:rPr lang="en-IN" sz="1400" dirty="0">
                          <a:solidFill>
                            <a:schemeClr val="tx1"/>
                          </a:solidFill>
                        </a:rPr>
                        <a:t> Produced By</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40088">
                <a:tc>
                  <a:txBody>
                    <a:bodyPr/>
                    <a:lstStyle/>
                    <a:p>
                      <a:pPr algn="ctr"/>
                      <a:r>
                        <a:rPr lang="en-IN" sz="1400" b="0" i="0" u="none" strike="noStrike" cap="none" baseline="0" dirty="0">
                          <a:solidFill>
                            <a:schemeClr val="dk1"/>
                          </a:solidFill>
                          <a:latin typeface="+mn-lt"/>
                          <a:ea typeface="+mn-ea"/>
                          <a:cs typeface="+mn-cs"/>
                          <a:sym typeface="Arial"/>
                        </a:rPr>
                        <a:t>Any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Arial"/>
                        </a:rPr>
                        <a:t>Any operation on a signaling </a:t>
                      </a:r>
                      <a:r>
                        <a:rPr lang="en-US" sz="1400" b="0" i="0" u="none" strike="noStrike" cap="none" baseline="0" dirty="0" err="1">
                          <a:solidFill>
                            <a:schemeClr val="dk1"/>
                          </a:solidFill>
                          <a:latin typeface="+mn-lt"/>
                          <a:ea typeface="+mn-ea"/>
                          <a:cs typeface="+mn-cs"/>
                          <a:sym typeface="Arial"/>
                        </a:rPr>
                        <a:t>NaN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60040">
                <a:tc>
                  <a:txBody>
                    <a:bodyPr/>
                    <a:lstStyle/>
                    <a:p>
                      <a:pPr algn="ctr"/>
                      <a:r>
                        <a:rPr lang="en-IN" sz="1400" b="0" i="0" u="none" strike="noStrike" cap="none" baseline="0" dirty="0">
                          <a:solidFill>
                            <a:schemeClr val="dk1"/>
                          </a:solidFill>
                          <a:latin typeface="+mn-lt"/>
                          <a:ea typeface="+mn-ea"/>
                          <a:cs typeface="+mn-cs"/>
                          <a:sym typeface="Arial"/>
                        </a:rPr>
                        <a:t>Add or subtract</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Magnitude subtraction of infinities:</a:t>
                      </a:r>
                    </a:p>
                    <a:p>
                      <a:pPr algn="ctr"/>
                      <a:r>
                        <a:rPr lang="en-IN" sz="1400" b="0" i="0" u="none" strike="noStrike" cap="none" baseline="0" dirty="0">
                          <a:solidFill>
                            <a:schemeClr val="dk1"/>
                          </a:solidFill>
                          <a:latin typeface="+mn-lt"/>
                          <a:ea typeface="+mn-ea"/>
                          <a:cs typeface="+mn-cs"/>
                          <a:sym typeface="Arial"/>
                        </a:rPr>
                        <a:t>(+ ∞) + (– ∞)</a:t>
                      </a:r>
                    </a:p>
                    <a:p>
                      <a:pPr algn="ctr"/>
                      <a:r>
                        <a:rPr lang="en-IN" sz="1400" b="0" i="0" u="none" strike="noStrike" cap="none" baseline="0" dirty="0">
                          <a:solidFill>
                            <a:schemeClr val="dk1"/>
                          </a:solidFill>
                          <a:latin typeface="+mn-lt"/>
                          <a:ea typeface="+mn-ea"/>
                          <a:cs typeface="+mn-cs"/>
                          <a:sym typeface="Arial"/>
                        </a:rPr>
                        <a:t>(– ∞) + (+ ∞)</a:t>
                      </a:r>
                    </a:p>
                    <a:p>
                      <a:pPr algn="ctr"/>
                      <a:r>
                        <a:rPr lang="en-IN" sz="1400" b="0" i="0" u="none" strike="noStrike" cap="none" baseline="0" dirty="0">
                          <a:solidFill>
                            <a:schemeClr val="dk1"/>
                          </a:solidFill>
                          <a:latin typeface="+mn-lt"/>
                          <a:ea typeface="+mn-ea"/>
                          <a:cs typeface="+mn-cs"/>
                          <a:sym typeface="Arial"/>
                        </a:rPr>
                        <a:t>(+ ∞) – (+ ∞)</a:t>
                      </a:r>
                    </a:p>
                    <a:p>
                      <a:pPr algn="ctr"/>
                      <a:r>
                        <a:rPr lang="en-IN" sz="1400" b="0" i="0" u="none" strike="noStrike" cap="none" baseline="0" dirty="0">
                          <a:solidFill>
                            <a:schemeClr val="dk1"/>
                          </a:solidFill>
                          <a:latin typeface="+mn-lt"/>
                          <a:ea typeface="+mn-ea"/>
                          <a:cs typeface="+mn-cs"/>
                          <a:sym typeface="Arial"/>
                        </a:rPr>
                        <a:t>(– ∞) – (– ∞)</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03931">
                <a:tc>
                  <a:txBody>
                    <a:bodyPr/>
                    <a:lstStyle/>
                    <a:p>
                      <a:pPr algn="ctr"/>
                      <a:r>
                        <a:rPr lang="en-IN" sz="1400" b="0" i="0" u="none" strike="noStrike" cap="none" baseline="0" dirty="0">
                          <a:solidFill>
                            <a:schemeClr val="dk1"/>
                          </a:solidFill>
                          <a:latin typeface="+mn-lt"/>
                          <a:ea typeface="+mn-ea"/>
                          <a:cs typeface="+mn-cs"/>
                          <a:sym typeface="Arial"/>
                        </a:rPr>
                        <a:t>Multiply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400" b="0" i="0" u="none" strike="noStrike" cap="none" baseline="0" dirty="0">
                          <a:solidFill>
                            <a:schemeClr val="dk1"/>
                          </a:solidFill>
                          <a:latin typeface="+mn-lt"/>
                          <a:ea typeface="+mn-ea"/>
                          <a:cs typeface="+mn-cs"/>
                          <a:sym typeface="Arial"/>
                        </a:rPr>
                        <a:t>0 </a:t>
                      </a:r>
                      <a:r>
                        <a:rPr lang="en-IN" sz="1400" b="0" i="0" u="none" strike="noStrike" cap="none" baseline="0" dirty="0">
                          <a:solidFill>
                            <a:schemeClr val="dk1"/>
                          </a:solidFill>
                          <a:latin typeface="+mn-lt"/>
                          <a:ea typeface="+mn-ea"/>
                          <a:cs typeface="+mn-cs"/>
                          <a:sym typeface="Symbol" panose="05050102010706020507" pitchFamily="18" charset="2"/>
                        </a:rPr>
                        <a:t></a:t>
                      </a:r>
                      <a:r>
                        <a:rPr lang="en-IN" sz="1400" b="0" i="0" u="none" strike="noStrike" cap="none" baseline="0" dirty="0">
                          <a:solidFill>
                            <a:schemeClr val="dk1"/>
                          </a:solidFill>
                          <a:latin typeface="+mn-lt"/>
                          <a:ea typeface="+mn-ea"/>
                          <a:cs typeface="+mn-cs"/>
                          <a:sym typeface="Arial"/>
                        </a:rPr>
                        <a:t> ∞</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01050">
                <a:tc>
                  <a:txBody>
                    <a:bodyPr/>
                    <a:lstStyle/>
                    <a:p>
                      <a:pPr algn="ctr"/>
                      <a:r>
                        <a:rPr lang="en-IN" sz="1400" b="0" i="0" u="none" strike="noStrike" cap="none" baseline="0" dirty="0">
                          <a:solidFill>
                            <a:schemeClr val="dk1"/>
                          </a:solidFill>
                          <a:latin typeface="+mn-lt"/>
                          <a:ea typeface="+mn-ea"/>
                          <a:cs typeface="+mn-cs"/>
                          <a:sym typeface="Arial"/>
                        </a:rPr>
                        <a:t>Division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IN" sz="1400" dirty="0"/>
                    </a:p>
                    <a:p>
                      <a:pPr algn="ct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401050">
                <a:tc>
                  <a:txBody>
                    <a:bodyPr/>
                    <a:lstStyle/>
                    <a:p>
                      <a:pPr algn="ctr"/>
                      <a:r>
                        <a:rPr lang="en-IN" sz="1400" b="0" i="0" u="none" strike="noStrike" cap="none" baseline="0" dirty="0">
                          <a:solidFill>
                            <a:schemeClr val="dk1"/>
                          </a:solidFill>
                          <a:latin typeface="+mn-lt"/>
                          <a:ea typeface="+mn-ea"/>
                          <a:cs typeface="+mn-cs"/>
                          <a:sym typeface="Arial"/>
                        </a:rPr>
                        <a:t>Remainder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1" u="none" strike="noStrike" cap="none" baseline="0" dirty="0">
                          <a:solidFill>
                            <a:schemeClr val="dk1"/>
                          </a:solidFill>
                          <a:latin typeface="+mn-lt"/>
                          <a:ea typeface="+mn-ea"/>
                          <a:cs typeface="+mn-cs"/>
                          <a:sym typeface="Arial"/>
                        </a:rPr>
                        <a:t>x </a:t>
                      </a:r>
                      <a:r>
                        <a:rPr lang="en-US" sz="1400" b="0" i="0" u="none" strike="noStrike" cap="none" baseline="0" dirty="0">
                          <a:solidFill>
                            <a:schemeClr val="dk1"/>
                          </a:solidFill>
                          <a:latin typeface="+mn-lt"/>
                          <a:ea typeface="+mn-ea"/>
                          <a:cs typeface="+mn-cs"/>
                          <a:sym typeface="Arial"/>
                        </a:rPr>
                        <a:t>REM 0 or ∞ REM </a:t>
                      </a:r>
                      <a:r>
                        <a:rPr lang="en-US" sz="1400" b="0" i="1" u="none" strike="noStrike" cap="none" baseline="0" dirty="0">
                          <a:solidFill>
                            <a:schemeClr val="dk1"/>
                          </a:solidFill>
                          <a:latin typeface="+mn-lt"/>
                          <a:ea typeface="+mn-ea"/>
                          <a:cs typeface="+mn-cs"/>
                          <a:sym typeface="Arial"/>
                        </a:rPr>
                        <a:t>y</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62666875"/>
                  </a:ext>
                </a:extLst>
              </a:tr>
              <a:tr h="401050">
                <a:tc>
                  <a:txBody>
                    <a:bodyPr/>
                    <a:lstStyle/>
                    <a:p>
                      <a:pPr algn="ctr"/>
                      <a:r>
                        <a:rPr lang="en-IN" sz="1400" b="0" i="0" u="none" strike="noStrike" cap="none" baseline="0" dirty="0">
                          <a:solidFill>
                            <a:schemeClr val="dk1"/>
                          </a:solidFill>
                          <a:latin typeface="+mn-lt"/>
                          <a:ea typeface="+mn-ea"/>
                          <a:cs typeface="+mn-cs"/>
                          <a:sym typeface="Arial"/>
                        </a:rPr>
                        <a:t>Square root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US" sz="1400" b="0" i="0" u="none" strike="noStrike" cap="none" baseline="0" dirty="0">
                          <a:solidFill>
                            <a:schemeClr val="dk1"/>
                          </a:solidFill>
                          <a:latin typeface="+mn-lt"/>
                          <a:ea typeface="+mn-ea"/>
                          <a:cs typeface="+mn-cs"/>
                          <a:sym typeface="Symbol" panose="05050102010706020507" pitchFamily="18" charset="2"/>
                        </a:rPr>
                        <a:t></a:t>
                      </a:r>
                      <a:r>
                        <a:rPr lang="en-US" sz="1400" b="0" i="1" u="none" strike="noStrike" cap="none" baseline="0" dirty="0">
                          <a:solidFill>
                            <a:schemeClr val="dk1"/>
                          </a:solidFill>
                          <a:latin typeface="+mn-lt"/>
                          <a:ea typeface="+mn-ea"/>
                          <a:cs typeface="+mn-cs"/>
                          <a:sym typeface="Arial"/>
                        </a:rPr>
                        <a:t>x</a:t>
                      </a:r>
                      <a:r>
                        <a:rPr lang="en-US" sz="1400" b="0" i="0" u="none" strike="noStrike" cap="none" baseline="0" dirty="0">
                          <a:solidFill>
                            <a:schemeClr val="dk1"/>
                          </a:solidFill>
                          <a:latin typeface="+mn-lt"/>
                          <a:ea typeface="+mn-ea"/>
                          <a:cs typeface="+mn-cs"/>
                          <a:sym typeface="Arial"/>
                        </a:rPr>
                        <a:t>, where </a:t>
                      </a:r>
                      <a:r>
                        <a:rPr lang="en-US" sz="1400" b="0" i="1" u="none" strike="noStrike" cap="none" baseline="0" dirty="0">
                          <a:solidFill>
                            <a:schemeClr val="dk1"/>
                          </a:solidFill>
                          <a:latin typeface="+mn-lt"/>
                          <a:ea typeface="+mn-ea"/>
                          <a:cs typeface="+mn-cs"/>
                          <a:sym typeface="Arial"/>
                        </a:rPr>
                        <a:t>x </a:t>
                      </a:r>
                      <a:r>
                        <a:rPr lang="en-US" sz="1400" b="0" i="0" u="none" strike="noStrike" cap="none" baseline="0" dirty="0">
                          <a:solidFill>
                            <a:schemeClr val="dk1"/>
                          </a:solidFill>
                          <a:latin typeface="+mn-lt"/>
                          <a:ea typeface="+mn-ea"/>
                          <a:cs typeface="+mn-cs"/>
                          <a:sym typeface="Arial"/>
                        </a:rPr>
                        <a:t>&lt; 0</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83995331"/>
                  </a:ext>
                </a:extLst>
              </a:tr>
            </a:tbl>
          </a:graphicData>
        </a:graphic>
      </p:graphicFrame>
      <p:grpSp>
        <p:nvGrpSpPr>
          <p:cNvPr id="10" name="Group 9"/>
          <p:cNvGrpSpPr/>
          <p:nvPr/>
        </p:nvGrpSpPr>
        <p:grpSpPr>
          <a:xfrm>
            <a:off x="5925294" y="4014589"/>
            <a:ext cx="812933" cy="584775"/>
            <a:chOff x="5925294" y="4014589"/>
            <a:chExt cx="812933" cy="584775"/>
          </a:xfrm>
        </p:grpSpPr>
        <p:sp>
          <p:nvSpPr>
            <p:cNvPr id="2" name="TextBox 1"/>
            <p:cNvSpPr txBox="1"/>
            <p:nvPr/>
          </p:nvSpPr>
          <p:spPr>
            <a:xfrm>
              <a:off x="5925294" y="4014589"/>
              <a:ext cx="812933" cy="584775"/>
            </a:xfrm>
            <a:prstGeom prst="rect">
              <a:avLst/>
            </a:prstGeom>
            <a:noFill/>
          </p:spPr>
          <p:txBody>
            <a:bodyPr wrap="square" rtlCol="0">
              <a:spAutoFit/>
            </a:bodyPr>
            <a:lstStyle/>
            <a:p>
              <a:r>
                <a:rPr lang="en-IN" sz="1600" dirty="0"/>
                <a:t>0     ∞</a:t>
              </a:r>
            </a:p>
            <a:p>
              <a:r>
                <a:rPr lang="en-IN" sz="1600" dirty="0"/>
                <a:t>0     ∞</a:t>
              </a:r>
            </a:p>
          </p:txBody>
        </p:sp>
        <p:sp>
          <p:nvSpPr>
            <p:cNvPr id="6" name="TextBox 5"/>
            <p:cNvSpPr txBox="1"/>
            <p:nvPr/>
          </p:nvSpPr>
          <p:spPr>
            <a:xfrm>
              <a:off x="6070972" y="4118649"/>
              <a:ext cx="400925" cy="338554"/>
            </a:xfrm>
            <a:prstGeom prst="rect">
              <a:avLst/>
            </a:prstGeom>
            <a:noFill/>
          </p:spPr>
          <p:txBody>
            <a:bodyPr wrap="square" rtlCol="0">
              <a:spAutoFit/>
            </a:bodyPr>
            <a:lstStyle/>
            <a:p>
              <a:r>
                <a:rPr lang="en-IN" sz="1600" dirty="0"/>
                <a:t>or</a:t>
              </a:r>
            </a:p>
          </p:txBody>
        </p:sp>
        <p:cxnSp>
          <p:nvCxnSpPr>
            <p:cNvPr id="7" name="Straight Connector 6"/>
            <p:cNvCxnSpPr/>
            <p:nvPr/>
          </p:nvCxnSpPr>
          <p:spPr>
            <a:xfrm flipV="1">
              <a:off x="5982444" y="4306976"/>
              <a:ext cx="14567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373845" y="4306976"/>
              <a:ext cx="14567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p:nvCxnSpPr>
        <p:spPr>
          <a:xfrm>
            <a:off x="5724128" y="5069944"/>
            <a:ext cx="14401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553532" cy="1119051"/>
          </a:xfrm>
        </p:spPr>
        <p:txBody>
          <a:bodyPr/>
          <a:lstStyle/>
          <a:p>
            <a:r>
              <a:rPr lang="en-US" dirty="0"/>
              <a:t>Figure 11.26 </a:t>
            </a:r>
            <a:br>
              <a:rPr lang="en-US" dirty="0"/>
            </a:br>
            <a:r>
              <a:rPr lang="en-US" dirty="0"/>
              <a:t>The Effect of IEEE 754 Subnormal Numbers</a:t>
            </a:r>
            <a:endParaRPr lang="en-IN" dirty="0"/>
          </a:p>
        </p:txBody>
      </p:sp>
      <p:pic>
        <p:nvPicPr>
          <p:cNvPr id="4" name="Picture 3" descr="Diagram A 32-bit format without subnormal numbers. The form contains the following intervals. 2 to the power negative 126, 2 to the power negative 125, 2 to the power negative 124 and 2 to the power negative 123. There is a Gap between 0 and 2 to the power negative 126. Diagram B 32-bit format with subnormal numbers. The form contains the following intervals. 2 to the power negative 126, 2 to the power negative 125, 2 to the power negative 124 and 2 to the power negative 123. Uniform spacing is used between the intervals O and 2 to the power negative 126 and 2 to the power negative 126 and 2 to the power negative 125." title="A diagram explains the Effect of IEEE 754 Subnormal Numbers. "/>
          <p:cNvPicPr>
            <a:picLocks noChangeAspect="1"/>
          </p:cNvPicPr>
          <p:nvPr/>
        </p:nvPicPr>
        <p:blipFill rotWithShape="1">
          <a:blip r:embed="rId3">
            <a:extLst>
              <a:ext uri="{28A0092B-C50C-407E-A947-70E740481C1C}">
                <a14:useLocalDpi xmlns:a14="http://schemas.microsoft.com/office/drawing/2010/main" val="0"/>
              </a:ext>
            </a:extLst>
          </a:blip>
          <a:srcRect l="10328" t="15350" r="10159" b="29000"/>
          <a:stretch/>
        </p:blipFill>
        <p:spPr>
          <a:xfrm>
            <a:off x="596119" y="1537173"/>
            <a:ext cx="7951762" cy="430044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dirty="0"/>
              <a:t>Summary</a:t>
            </a:r>
          </a:p>
        </p:txBody>
      </p:sp>
      <p:sp>
        <p:nvSpPr>
          <p:cNvPr id="44035" name="Rectangle 3"/>
          <p:cNvSpPr>
            <a:spLocks noGrp="1" noChangeArrowheads="1"/>
          </p:cNvSpPr>
          <p:nvPr>
            <p:ph type="body" idx="1"/>
          </p:nvPr>
        </p:nvSpPr>
        <p:spPr>
          <a:xfrm>
            <a:off x="332518" y="1256885"/>
            <a:ext cx="8478965" cy="4525963"/>
          </a:xfrm>
        </p:spPr>
        <p:txBody>
          <a:bodyPr>
            <a:normAutofit/>
          </a:bodyPr>
          <a:lstStyle/>
          <a:p>
            <a:pPr marL="101600" indent="0">
              <a:buNone/>
            </a:pPr>
            <a:r>
              <a:rPr lang="en-US" sz="3200" dirty="0">
                <a:solidFill>
                  <a:srgbClr val="007FA3"/>
                </a:solidFill>
              </a:rPr>
              <a:t>Chapter 11</a:t>
            </a:r>
          </a:p>
          <a:p>
            <a:endParaRPr lang="en-US" dirty="0"/>
          </a:p>
        </p:txBody>
      </p:sp>
      <p:sp>
        <p:nvSpPr>
          <p:cNvPr id="30" name="Content Placeholder 29"/>
          <p:cNvSpPr>
            <a:spLocks noGrp="1"/>
          </p:cNvSpPr>
          <p:nvPr>
            <p:ph sz="half" idx="4294967295"/>
          </p:nvPr>
        </p:nvSpPr>
        <p:spPr>
          <a:xfrm>
            <a:off x="445943" y="1965920"/>
            <a:ext cx="4486097" cy="4343400"/>
          </a:xfrm>
        </p:spPr>
        <p:txBody>
          <a:bodyPr>
            <a:noAutofit/>
          </a:bodyPr>
          <a:lstStyle/>
          <a:p>
            <a:pPr marL="296863" indent="-296863">
              <a:spcBef>
                <a:spcPts val="0"/>
              </a:spcBef>
              <a:buClr>
                <a:schemeClr val="tx2"/>
              </a:buClr>
              <a:buFont typeface="Arial" panose="020B0604020202020204" pitchFamily="34" charset="0"/>
              <a:buChar char="•"/>
            </a:pPr>
            <a:r>
              <a:rPr lang="en-US" sz="2200" dirty="0"/>
              <a:t>ALU</a:t>
            </a:r>
          </a:p>
          <a:p>
            <a:pPr marL="296863" indent="-296863">
              <a:spcBef>
                <a:spcPts val="0"/>
              </a:spcBef>
              <a:buClr>
                <a:schemeClr val="tx2"/>
              </a:buClr>
              <a:buFont typeface="Arial" panose="020B0604020202020204" pitchFamily="34" charset="0"/>
              <a:buChar char="•"/>
            </a:pPr>
            <a:r>
              <a:rPr lang="en-US" sz="2200" dirty="0"/>
              <a:t>Integer representation</a:t>
            </a:r>
          </a:p>
          <a:p>
            <a:pPr marL="638175" lvl="1" indent="-317500">
              <a:buClr>
                <a:schemeClr val="tx2"/>
              </a:buClr>
              <a:buFont typeface="Arial" panose="020B0604020202020204" pitchFamily="34" charset="0"/>
              <a:buChar char="–"/>
            </a:pPr>
            <a:r>
              <a:rPr lang="en-US" sz="2200" dirty="0"/>
              <a:t>Sign-magnitude representation</a:t>
            </a:r>
          </a:p>
          <a:p>
            <a:pPr marL="638175" lvl="1" indent="-317500">
              <a:buClr>
                <a:schemeClr val="tx2"/>
              </a:buClr>
              <a:buFont typeface="Arial" panose="020B0604020202020204" pitchFamily="34" charset="0"/>
              <a:buChar char="–"/>
            </a:pPr>
            <a:r>
              <a:rPr lang="en-US" sz="2200" dirty="0"/>
              <a:t>Twos complement representation</a:t>
            </a:r>
          </a:p>
          <a:p>
            <a:pPr marL="638175" lvl="1" indent="-317500">
              <a:buClr>
                <a:schemeClr val="tx2"/>
              </a:buClr>
              <a:buFont typeface="Arial" panose="020B0604020202020204" pitchFamily="34" charset="0"/>
              <a:buChar char="–"/>
            </a:pPr>
            <a:r>
              <a:rPr lang="en-US" sz="2200" dirty="0"/>
              <a:t>Range extension</a:t>
            </a:r>
          </a:p>
          <a:p>
            <a:pPr marL="638175" lvl="1" indent="-317500">
              <a:buClr>
                <a:schemeClr val="tx2"/>
              </a:buClr>
              <a:buFont typeface="Arial" panose="020B0604020202020204" pitchFamily="34" charset="0"/>
              <a:buChar char="–"/>
            </a:pPr>
            <a:r>
              <a:rPr lang="en-US" sz="2200" dirty="0"/>
              <a:t>Fixed-point representation</a:t>
            </a:r>
          </a:p>
          <a:p>
            <a:pPr marL="296863" lvl="1" indent="-296863">
              <a:buClr>
                <a:schemeClr val="tx2"/>
              </a:buClr>
              <a:buFont typeface="Arial" panose="020B0604020202020204" pitchFamily="34" charset="0"/>
              <a:buChar char="•"/>
            </a:pPr>
            <a:r>
              <a:rPr lang="en-US" sz="2200" dirty="0"/>
              <a:t>Floating-point representation</a:t>
            </a:r>
          </a:p>
          <a:p>
            <a:pPr marL="638175" lvl="1" indent="-317500">
              <a:buClr>
                <a:schemeClr val="tx2"/>
              </a:buClr>
              <a:buFont typeface="Arial" panose="020B0604020202020204" pitchFamily="34" charset="0"/>
              <a:buChar char="–"/>
            </a:pPr>
            <a:r>
              <a:rPr lang="en-US" sz="2200" dirty="0"/>
              <a:t>Principles</a:t>
            </a:r>
          </a:p>
          <a:p>
            <a:pPr marL="638175" lvl="1" indent="-317500">
              <a:buClr>
                <a:schemeClr val="tx2"/>
              </a:buClr>
              <a:buFont typeface="Arial" panose="020B0604020202020204" pitchFamily="34" charset="0"/>
              <a:buChar char="–"/>
            </a:pPr>
            <a:r>
              <a:rPr lang="en-US" sz="2200" dirty="0"/>
              <a:t>IEEE standard for binary floating-point representation</a:t>
            </a:r>
          </a:p>
        </p:txBody>
      </p:sp>
      <p:sp>
        <p:nvSpPr>
          <p:cNvPr id="31" name="Text Placeholder 30"/>
          <p:cNvSpPr>
            <a:spLocks noGrp="1"/>
          </p:cNvSpPr>
          <p:nvPr>
            <p:ph type="body" sz="quarter" idx="4294967295"/>
          </p:nvPr>
        </p:nvSpPr>
        <p:spPr>
          <a:xfrm>
            <a:off x="4572000" y="499330"/>
            <a:ext cx="3657600" cy="1166690"/>
          </a:xfrm>
        </p:spPr>
        <p:txBody>
          <a:bodyPr/>
          <a:lstStyle/>
          <a:p>
            <a:pPr algn="ctr"/>
            <a:r>
              <a:rPr lang="en-US" sz="3200" dirty="0">
                <a:solidFill>
                  <a:srgbClr val="007FA3"/>
                </a:solidFill>
                <a:latin typeface="+mj-lt"/>
                <a:ea typeface="+mj-ea"/>
                <a:cs typeface="+mj-cs"/>
              </a:rPr>
              <a:t>Computer </a:t>
            </a:r>
          </a:p>
          <a:p>
            <a:pPr algn="ctr"/>
            <a:r>
              <a:rPr lang="en-US" sz="3200" dirty="0">
                <a:solidFill>
                  <a:srgbClr val="007FA3"/>
                </a:solidFill>
                <a:latin typeface="+mj-lt"/>
                <a:ea typeface="+mj-ea"/>
                <a:cs typeface="+mj-cs"/>
              </a:rPr>
              <a:t>Arithmetic</a:t>
            </a:r>
            <a:endParaRPr lang="en-US" sz="3200" dirty="0">
              <a:solidFill>
                <a:srgbClr val="007FA3"/>
              </a:solidFill>
            </a:endParaRPr>
          </a:p>
        </p:txBody>
      </p:sp>
      <p:sp>
        <p:nvSpPr>
          <p:cNvPr id="32" name="Content Placeholder 31"/>
          <p:cNvSpPr>
            <a:spLocks noGrp="1"/>
          </p:cNvSpPr>
          <p:nvPr>
            <p:ph sz="quarter" idx="4294967295"/>
          </p:nvPr>
        </p:nvSpPr>
        <p:spPr>
          <a:xfrm>
            <a:off x="4788024" y="1728936"/>
            <a:ext cx="4058452" cy="4724400"/>
          </a:xfrm>
        </p:spPr>
        <p:txBody>
          <a:bodyPr>
            <a:normAutofit/>
          </a:bodyPr>
          <a:lstStyle/>
          <a:p>
            <a:pPr marL="273050" lvl="1" indent="-273050">
              <a:spcBef>
                <a:spcPts val="1800"/>
              </a:spcBef>
              <a:buClr>
                <a:schemeClr val="tx2"/>
              </a:buClr>
              <a:buFont typeface="Arial" panose="020B0604020202020204" pitchFamily="34" charset="0"/>
              <a:buChar char="•"/>
            </a:pPr>
            <a:r>
              <a:rPr lang="en-US" sz="2200" dirty="0"/>
              <a:t>Integer arithmetic</a:t>
            </a:r>
          </a:p>
          <a:p>
            <a:pPr marL="665163" lvl="1" indent="-357188">
              <a:buClr>
                <a:schemeClr val="tx2"/>
              </a:buClr>
              <a:buFont typeface="Arial" panose="020B0604020202020204" pitchFamily="34" charset="0"/>
              <a:buChar char="–"/>
            </a:pPr>
            <a:r>
              <a:rPr lang="en-US" sz="2200" dirty="0"/>
              <a:t>Negation</a:t>
            </a:r>
          </a:p>
          <a:p>
            <a:pPr marL="665163" lvl="1" indent="-357188">
              <a:buClr>
                <a:schemeClr val="tx2"/>
              </a:buClr>
              <a:buFont typeface="Arial" panose="020B0604020202020204" pitchFamily="34" charset="0"/>
              <a:buChar char="–"/>
            </a:pPr>
            <a:r>
              <a:rPr lang="en-US" sz="2200" dirty="0"/>
              <a:t>Addition and subtraction</a:t>
            </a:r>
          </a:p>
          <a:p>
            <a:pPr marL="665163" lvl="1" indent="-357188">
              <a:buClr>
                <a:schemeClr val="tx2"/>
              </a:buClr>
              <a:buFont typeface="Arial" panose="020B0604020202020204" pitchFamily="34" charset="0"/>
              <a:buChar char="–"/>
            </a:pPr>
            <a:r>
              <a:rPr lang="en-US" sz="2200" dirty="0"/>
              <a:t>Multiplication</a:t>
            </a:r>
          </a:p>
          <a:p>
            <a:pPr marL="665163" lvl="1" indent="-357188">
              <a:buClr>
                <a:schemeClr val="tx2"/>
              </a:buClr>
              <a:buFont typeface="Arial" panose="020B0604020202020204" pitchFamily="34" charset="0"/>
              <a:buChar char="–"/>
            </a:pPr>
            <a:r>
              <a:rPr lang="en-US" sz="2200" dirty="0"/>
              <a:t>Division</a:t>
            </a:r>
          </a:p>
          <a:p>
            <a:pPr marL="273050" lvl="1" indent="-273050">
              <a:buClr>
                <a:schemeClr val="tx2"/>
              </a:buClr>
              <a:buFont typeface="Arial" panose="020B0604020202020204" pitchFamily="34" charset="0"/>
              <a:buChar char="•"/>
            </a:pPr>
            <a:r>
              <a:rPr lang="en-US" sz="2200" dirty="0"/>
              <a:t>Floating-point arithmetic</a:t>
            </a:r>
          </a:p>
          <a:p>
            <a:pPr marL="665163" lvl="1" indent="-357188">
              <a:buClr>
                <a:schemeClr val="tx2"/>
              </a:buClr>
              <a:buFont typeface="Arial" panose="020B0604020202020204" pitchFamily="34" charset="0"/>
              <a:buChar char="–"/>
            </a:pPr>
            <a:r>
              <a:rPr lang="en-US" sz="2200" dirty="0"/>
              <a:t>Addition and subtraction</a:t>
            </a:r>
          </a:p>
          <a:p>
            <a:pPr marL="665163" lvl="1" indent="-357188">
              <a:buClr>
                <a:schemeClr val="tx2"/>
              </a:buClr>
              <a:buFont typeface="Arial" panose="020B0604020202020204" pitchFamily="34" charset="0"/>
              <a:buChar char="–"/>
            </a:pPr>
            <a:r>
              <a:rPr lang="en-US" sz="2200" dirty="0"/>
              <a:t>Multiplication and division</a:t>
            </a:r>
          </a:p>
          <a:p>
            <a:pPr marL="665163" lvl="1" indent="-357188">
              <a:buClr>
                <a:schemeClr val="tx2"/>
              </a:buClr>
              <a:buFont typeface="Arial" panose="020B0604020202020204" pitchFamily="34" charset="0"/>
              <a:buChar char="–"/>
            </a:pPr>
            <a:r>
              <a:rPr lang="en-US" sz="2200" dirty="0"/>
              <a:t>Precision consideration</a:t>
            </a:r>
          </a:p>
          <a:p>
            <a:pPr marL="665163" lvl="1" indent="-357188">
              <a:buClr>
                <a:schemeClr val="tx2"/>
              </a:buClr>
              <a:buFont typeface="Arial" panose="020B0604020202020204" pitchFamily="34" charset="0"/>
              <a:buChar char="–"/>
            </a:pPr>
            <a:r>
              <a:rPr lang="en-US" sz="2200" dirty="0"/>
              <a:t>IEEE standard for binary floating-point arithmetic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188640"/>
            <a:ext cx="8229600" cy="1638403"/>
          </a:xfrm>
        </p:spPr>
        <p:txBody>
          <a:bodyPr/>
          <a:lstStyle/>
          <a:p>
            <a:r>
              <a:rPr lang="en-US" dirty="0"/>
              <a:t>Table 11.1 </a:t>
            </a:r>
            <a:br>
              <a:rPr lang="en-US" dirty="0"/>
            </a:br>
            <a:r>
              <a:rPr lang="en-US" dirty="0"/>
              <a:t>Characteristics of Twos Complement Representation and Arithmetic</a:t>
            </a:r>
            <a:endParaRPr lang="en-IN" dirty="0"/>
          </a:p>
        </p:txBody>
      </p:sp>
      <p:graphicFrame>
        <p:nvGraphicFramePr>
          <p:cNvPr id="4" name="Table 3" descr="The list reads as follows. 1. Range. Negative 2 to the power of n minus 1  through 2 to the power of n minus one, minus one. 2. Number of Representations of Zero. One. 3. Negation. Take the Boolean complement of each bit of the corresponding positive number, then add 1 to the resulting bit pattern viewed as an unsigned integer. 4. Expansion of Bit Length. Add additional bit positions to the left and fill in with the value of the original sign bit. Overflow Rule. If two numbers with the same sign (both positive or both negative) are added, then overflow occurs if and only if the result has the opposite sign. Subtraction Rule. To subtract B from A, take the twos complement of B and add it to A." title="A list presents characteristics of twos complement representation and arithmetic."/>
          <p:cNvGraphicFramePr>
            <a:graphicFrameLocks noGrp="1"/>
          </p:cNvGraphicFramePr>
          <p:nvPr>
            <p:extLst>
              <p:ext uri="{D42A27DB-BD31-4B8C-83A1-F6EECF244321}">
                <p14:modId xmlns:p14="http://schemas.microsoft.com/office/powerpoint/2010/main" val="2058534233"/>
              </p:ext>
            </p:extLst>
          </p:nvPr>
        </p:nvGraphicFramePr>
        <p:xfrm>
          <a:off x="591682" y="1988840"/>
          <a:ext cx="7960636" cy="3349726"/>
        </p:xfrm>
        <a:graphic>
          <a:graphicData uri="http://schemas.openxmlformats.org/drawingml/2006/table">
            <a:tbl>
              <a:tblPr firstRow="1" bandRow="1">
                <a:tableStyleId>{5C22544A-7EE6-4342-B048-85BDC9FD1C3A}</a:tableStyleId>
              </a:tblPr>
              <a:tblGrid>
                <a:gridCol w="2560036">
                  <a:extLst>
                    <a:ext uri="{9D8B030D-6E8A-4147-A177-3AD203B41FA5}">
                      <a16:colId xmlns:a16="http://schemas.microsoft.com/office/drawing/2014/main" val="2543019389"/>
                    </a:ext>
                  </a:extLst>
                </a:gridCol>
                <a:gridCol w="5400600">
                  <a:extLst>
                    <a:ext uri="{9D8B030D-6E8A-4147-A177-3AD203B41FA5}">
                      <a16:colId xmlns:a16="http://schemas.microsoft.com/office/drawing/2014/main" val="4122312373"/>
                    </a:ext>
                  </a:extLst>
                </a:gridCol>
              </a:tblGrid>
              <a:tr h="332206">
                <a:tc>
                  <a:txBody>
                    <a:bodyPr/>
                    <a:lstStyle/>
                    <a:p>
                      <a:pPr algn="l"/>
                      <a:r>
                        <a:rPr lang="en-IN" sz="1400" b="1" dirty="0">
                          <a:solidFill>
                            <a:schemeClr val="tx1"/>
                          </a:solidFill>
                        </a:rPr>
                        <a:t>Range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b="0" i="0" u="none" strike="noStrike" cap="none" baseline="0" dirty="0">
                          <a:solidFill>
                            <a:schemeClr val="tx1"/>
                          </a:solidFill>
                          <a:latin typeface="+mn-lt"/>
                          <a:ea typeface="+mn-ea"/>
                          <a:cs typeface="+mn-cs"/>
                          <a:sym typeface="Arial"/>
                        </a:rPr>
                        <a:t>-2</a:t>
                      </a:r>
                      <a:r>
                        <a:rPr lang="en-IN" sz="1400" b="0" i="1" u="none" strike="noStrike" cap="none" baseline="30000" dirty="0">
                          <a:solidFill>
                            <a:schemeClr val="tx1"/>
                          </a:solidFill>
                          <a:latin typeface="+mn-lt"/>
                          <a:ea typeface="+mn-ea"/>
                          <a:cs typeface="+mn-cs"/>
                          <a:sym typeface="Arial"/>
                        </a:rPr>
                        <a:t>n</a:t>
                      </a:r>
                      <a:r>
                        <a:rPr lang="en-IN" sz="1400" b="0" i="0" u="none" strike="noStrike" cap="none" baseline="30000" dirty="0">
                          <a:solidFill>
                            <a:schemeClr val="tx1"/>
                          </a:solidFill>
                          <a:latin typeface="+mn-lt"/>
                          <a:ea typeface="+mn-ea"/>
                          <a:cs typeface="+mn-cs"/>
                          <a:sym typeface="Arial"/>
                        </a:rPr>
                        <a:t>-1</a:t>
                      </a:r>
                      <a:r>
                        <a:rPr lang="en-IN" sz="1400" b="0" i="0" u="none" strike="noStrike" cap="none" baseline="0" dirty="0">
                          <a:solidFill>
                            <a:schemeClr val="tx1"/>
                          </a:solidFill>
                          <a:latin typeface="+mn-lt"/>
                          <a:ea typeface="+mn-ea"/>
                          <a:cs typeface="+mn-cs"/>
                          <a:sym typeface="Arial"/>
                        </a:rPr>
                        <a:t> through 2</a:t>
                      </a:r>
                      <a:r>
                        <a:rPr lang="en-IN" sz="1400" b="0" i="1" u="none" strike="noStrike" cap="none" baseline="30000" dirty="0">
                          <a:solidFill>
                            <a:schemeClr val="tx1"/>
                          </a:solidFill>
                          <a:latin typeface="+mn-lt"/>
                          <a:ea typeface="+mn-ea"/>
                          <a:cs typeface="+mn-cs"/>
                          <a:sym typeface="Arial"/>
                        </a:rPr>
                        <a:t>n</a:t>
                      </a:r>
                      <a:r>
                        <a:rPr lang="en-IN" sz="1400" b="0" i="0" u="none" strike="noStrike" cap="none" baseline="30000" dirty="0">
                          <a:solidFill>
                            <a:schemeClr val="tx1"/>
                          </a:solidFill>
                          <a:latin typeface="+mn-lt"/>
                          <a:ea typeface="+mn-ea"/>
                          <a:cs typeface="+mn-cs"/>
                          <a:sym typeface="Arial"/>
                        </a:rPr>
                        <a:t>-1</a:t>
                      </a:r>
                      <a:r>
                        <a:rPr lang="en-IN" sz="1400" b="0" i="0" u="none" strike="noStrike" cap="none" baseline="0" dirty="0">
                          <a:solidFill>
                            <a:schemeClr val="tx1"/>
                          </a:solidFill>
                          <a:latin typeface="+mn-lt"/>
                          <a:ea typeface="+mn-ea"/>
                          <a:cs typeface="+mn-cs"/>
                          <a:sym typeface="Arial"/>
                        </a:rPr>
                        <a:t> - 1</a:t>
                      </a:r>
                      <a:endParaRPr lang="en-IN" sz="1400" b="1" dirty="0">
                        <a:solidFill>
                          <a:schemeClr val="tx1"/>
                        </a:solidFill>
                      </a:endParaRP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428268">
                <a:tc>
                  <a:txBody>
                    <a:bodyPr/>
                    <a:lstStyle/>
                    <a:p>
                      <a:r>
                        <a:rPr lang="en-IN" sz="1400" b="1" i="0" u="none" strike="noStrike" cap="none" baseline="0" dirty="0">
                          <a:solidFill>
                            <a:schemeClr val="dk1"/>
                          </a:solidFill>
                          <a:latin typeface="+mn-lt"/>
                          <a:ea typeface="+mn-ea"/>
                          <a:cs typeface="+mn-cs"/>
                          <a:sym typeface="Arial"/>
                        </a:rPr>
                        <a:t>Number of Representations</a:t>
                      </a:r>
                    </a:p>
                    <a:p>
                      <a:r>
                        <a:rPr lang="en-IN" sz="1400" b="1" i="0" u="none" strike="noStrike" cap="none" baseline="0" dirty="0">
                          <a:solidFill>
                            <a:schemeClr val="dk1"/>
                          </a:solidFill>
                          <a:latin typeface="+mn-lt"/>
                          <a:ea typeface="+mn-ea"/>
                          <a:cs typeface="+mn-cs"/>
                          <a:sym typeface="Arial"/>
                        </a:rPr>
                        <a:t>of Zero</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a:r>
                        <a:rPr lang="en-IN" sz="1400" dirty="0"/>
                        <a:t>One</a:t>
                      </a:r>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3706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cap="none" baseline="0" dirty="0">
                          <a:solidFill>
                            <a:schemeClr val="dk1"/>
                          </a:solidFill>
                          <a:latin typeface="+mn-lt"/>
                          <a:ea typeface="+mn-ea"/>
                          <a:cs typeface="+mn-cs"/>
                          <a:sym typeface="Arial"/>
                        </a:rPr>
                        <a:t>Negation</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Take the Boolean complement of each bit of the corresponding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positive number, then add 1 to the resulting bit pattern viewed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as an unsigned integer.</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392413">
                <a:tc>
                  <a:txBody>
                    <a:bodyPr/>
                    <a:lstStyle/>
                    <a:p>
                      <a:pPr algn="l"/>
                      <a:r>
                        <a:rPr lang="en-IN" sz="1400" b="1" i="0" u="none" strike="noStrike" cap="none" baseline="0" dirty="0">
                          <a:solidFill>
                            <a:schemeClr val="dk1"/>
                          </a:solidFill>
                          <a:latin typeface="+mn-lt"/>
                          <a:ea typeface="+mn-ea"/>
                          <a:cs typeface="+mn-cs"/>
                          <a:sym typeface="Arial"/>
                        </a:rPr>
                        <a:t>Expansion of Bit Length</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Add additional bit positions to the left and fill in with the value</a:t>
                      </a:r>
                    </a:p>
                    <a:p>
                      <a:r>
                        <a:rPr lang="en-US" sz="1400" b="0" i="0" u="none" strike="noStrike" cap="none" baseline="0" dirty="0">
                          <a:solidFill>
                            <a:schemeClr val="dk1"/>
                          </a:solidFill>
                          <a:latin typeface="+mn-lt"/>
                          <a:ea typeface="+mn-ea"/>
                          <a:cs typeface="+mn-cs"/>
                          <a:sym typeface="Arial"/>
                        </a:rPr>
                        <a:t>of the original sign bit.</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440250">
                <a:tc>
                  <a:txBody>
                    <a:bodyPr/>
                    <a:lstStyle/>
                    <a:p>
                      <a:pPr algn="l"/>
                      <a:r>
                        <a:rPr lang="en-IN" sz="1400" b="1" i="0" u="none" strike="noStrike" cap="none" baseline="0" dirty="0">
                          <a:solidFill>
                            <a:schemeClr val="dk1"/>
                          </a:solidFill>
                          <a:latin typeface="+mn-lt"/>
                          <a:ea typeface="+mn-ea"/>
                          <a:cs typeface="+mn-cs"/>
                          <a:sym typeface="Arial"/>
                        </a:rPr>
                        <a:t>Overflow Rule</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If two numbers with the same sign (both positive or both </a:t>
                      </a:r>
                      <a:r>
                        <a:rPr lang="en-US" sz="1400" b="0" i="0" u="none" strike="noStrike" cap="none" baseline="0" dirty="0" err="1">
                          <a:solidFill>
                            <a:schemeClr val="dk1"/>
                          </a:solidFill>
                          <a:latin typeface="+mn-lt"/>
                          <a:ea typeface="+mn-ea"/>
                          <a:cs typeface="+mn-cs"/>
                          <a:sym typeface="Arial"/>
                        </a:rPr>
                        <a:t>nega</a:t>
                      </a:r>
                      <a:r>
                        <a:rPr lang="en-US" sz="1400" b="0" i="0" u="none" strike="noStrike" cap="none" baseline="0" dirty="0">
                          <a:solidFill>
                            <a:schemeClr val="dk1"/>
                          </a:solidFill>
                          <a:latin typeface="+mn-lt"/>
                          <a:ea typeface="+mn-ea"/>
                          <a:cs typeface="+mn-cs"/>
                          <a:sym typeface="Arial"/>
                        </a:rPr>
                        <a:t>-</a:t>
                      </a:r>
                    </a:p>
                    <a:p>
                      <a:r>
                        <a:rPr lang="en-US" sz="1400" b="0" i="0" u="none" strike="noStrike" cap="none" baseline="0" dirty="0" err="1">
                          <a:solidFill>
                            <a:schemeClr val="dk1"/>
                          </a:solidFill>
                          <a:latin typeface="+mn-lt"/>
                          <a:ea typeface="+mn-ea"/>
                          <a:cs typeface="+mn-cs"/>
                          <a:sym typeface="Arial"/>
                        </a:rPr>
                        <a:t>tive</a:t>
                      </a:r>
                      <a:r>
                        <a:rPr lang="en-US" sz="1400" b="0" i="0" u="none" strike="noStrike" cap="none" baseline="0" dirty="0">
                          <a:solidFill>
                            <a:schemeClr val="dk1"/>
                          </a:solidFill>
                          <a:latin typeface="+mn-lt"/>
                          <a:ea typeface="+mn-ea"/>
                          <a:cs typeface="+mn-cs"/>
                          <a:sym typeface="Arial"/>
                        </a:rPr>
                        <a:t>) are added, then overflow occurs if and only if the result has</a:t>
                      </a:r>
                    </a:p>
                    <a:p>
                      <a:r>
                        <a:rPr lang="en-IN" sz="1400" b="0" i="0" u="none" strike="noStrike" cap="none" baseline="0" dirty="0">
                          <a:solidFill>
                            <a:schemeClr val="dk1"/>
                          </a:solidFill>
                          <a:latin typeface="+mn-lt"/>
                          <a:ea typeface="+mn-ea"/>
                          <a:cs typeface="+mn-cs"/>
                          <a:sym typeface="Arial"/>
                        </a:rPr>
                        <a:t>the opposite sign.</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437110">
                <a:tc>
                  <a:txBody>
                    <a:bodyPr/>
                    <a:lstStyle/>
                    <a:p>
                      <a:pPr algn="l"/>
                      <a:r>
                        <a:rPr lang="en-IN" sz="1400" b="1" i="0" u="none" strike="noStrike" cap="none" baseline="0" dirty="0">
                          <a:solidFill>
                            <a:schemeClr val="dk1"/>
                          </a:solidFill>
                          <a:latin typeface="+mn-lt"/>
                          <a:ea typeface="+mn-ea"/>
                          <a:cs typeface="+mn-cs"/>
                          <a:sym typeface="Arial"/>
                        </a:rPr>
                        <a:t>Subtraction Rule</a:t>
                      </a:r>
                      <a:endParaRPr lang="en-IN" sz="1400" b="1"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400" b="0" i="0" u="none" strike="noStrike" cap="none" baseline="0" dirty="0">
                          <a:solidFill>
                            <a:schemeClr val="dk1"/>
                          </a:solidFill>
                          <a:latin typeface="+mn-lt"/>
                          <a:ea typeface="+mn-ea"/>
                          <a:cs typeface="+mn-cs"/>
                          <a:sym typeface="Arial"/>
                        </a:rPr>
                        <a:t>To subtract </a:t>
                      </a:r>
                      <a:r>
                        <a:rPr lang="en-US" sz="1400" b="0" i="1" u="none" strike="noStrike" cap="none" baseline="0" dirty="0">
                          <a:solidFill>
                            <a:schemeClr val="dk1"/>
                          </a:solidFill>
                          <a:latin typeface="+mn-lt"/>
                          <a:ea typeface="+mn-ea"/>
                          <a:cs typeface="+mn-cs"/>
                          <a:sym typeface="Arial"/>
                        </a:rPr>
                        <a:t>B </a:t>
                      </a:r>
                      <a:r>
                        <a:rPr lang="en-US" sz="1400" b="0" i="0" u="none" strike="noStrike" cap="none" baseline="0" dirty="0">
                          <a:solidFill>
                            <a:schemeClr val="dk1"/>
                          </a:solidFill>
                          <a:latin typeface="+mn-lt"/>
                          <a:ea typeface="+mn-ea"/>
                          <a:cs typeface="+mn-cs"/>
                          <a:sym typeface="Arial"/>
                        </a:rPr>
                        <a:t>from </a:t>
                      </a:r>
                      <a:r>
                        <a:rPr lang="en-US" sz="1400" b="0" i="1" u="none" strike="noStrike" cap="none" baseline="0" dirty="0">
                          <a:solidFill>
                            <a:schemeClr val="dk1"/>
                          </a:solidFill>
                          <a:latin typeface="+mn-lt"/>
                          <a:ea typeface="+mn-ea"/>
                          <a:cs typeface="+mn-cs"/>
                          <a:sym typeface="Arial"/>
                        </a:rPr>
                        <a:t>A</a:t>
                      </a:r>
                      <a:r>
                        <a:rPr lang="en-US" sz="1400" b="0" i="0" u="none" strike="noStrike" cap="none" baseline="0" dirty="0">
                          <a:solidFill>
                            <a:schemeClr val="dk1"/>
                          </a:solidFill>
                          <a:latin typeface="+mn-lt"/>
                          <a:ea typeface="+mn-ea"/>
                          <a:cs typeface="+mn-cs"/>
                          <a:sym typeface="Arial"/>
                        </a:rPr>
                        <a:t>, take the twos complement of </a:t>
                      </a:r>
                      <a:r>
                        <a:rPr lang="en-US" sz="1400" b="0" i="1" u="none" strike="noStrike" cap="none" baseline="0" dirty="0">
                          <a:solidFill>
                            <a:schemeClr val="dk1"/>
                          </a:solidFill>
                          <a:latin typeface="+mn-lt"/>
                          <a:ea typeface="+mn-ea"/>
                          <a:cs typeface="+mn-cs"/>
                          <a:sym typeface="Arial"/>
                        </a:rPr>
                        <a:t>B </a:t>
                      </a:r>
                      <a:r>
                        <a:rPr lang="en-US" sz="1400" b="0" i="0" u="none" strike="noStrike" cap="none" baseline="0" dirty="0">
                          <a:solidFill>
                            <a:schemeClr val="dk1"/>
                          </a:solidFill>
                          <a:latin typeface="+mn-lt"/>
                          <a:ea typeface="+mn-ea"/>
                          <a:cs typeface="+mn-cs"/>
                          <a:sym typeface="Arial"/>
                        </a:rPr>
                        <a:t>and add</a:t>
                      </a:r>
                    </a:p>
                    <a:p>
                      <a:r>
                        <a:rPr lang="en-IN" sz="1400" b="0" i="0" u="none" strike="noStrike" cap="none" baseline="0" dirty="0">
                          <a:solidFill>
                            <a:schemeClr val="dk1"/>
                          </a:solidFill>
                          <a:latin typeface="+mn-lt"/>
                          <a:ea typeface="+mn-ea"/>
                          <a:cs typeface="+mn-cs"/>
                          <a:sym typeface="Arial"/>
                        </a:rPr>
                        <a:t>it to </a:t>
                      </a:r>
                      <a:r>
                        <a:rPr lang="en-IN" sz="1400" b="0" i="1" u="none" strike="noStrike" cap="none" baseline="0" dirty="0">
                          <a:solidFill>
                            <a:schemeClr val="dk1"/>
                          </a:solidFill>
                          <a:latin typeface="+mn-lt"/>
                          <a:ea typeface="+mn-ea"/>
                          <a:cs typeface="+mn-cs"/>
                          <a:sym typeface="Arial"/>
                        </a:rPr>
                        <a:t>A.</a:t>
                      </a:r>
                      <a:endParaRPr lang="en-IN" sz="1400" dirty="0"/>
                    </a:p>
                  </a:txBody>
                  <a:tcPr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bl>
          </a:graphicData>
        </a:graphic>
      </p:graphicFrame>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8"/>
          <p:cNvSpPr>
            <a:spLocks noGrp="1"/>
          </p:cNvSpPr>
          <p:nvPr>
            <p:ph type="title"/>
          </p:nvPr>
        </p:nvSpPr>
        <p:spPr>
          <a:xfrm>
            <a:off x="447964" y="-8334"/>
            <a:ext cx="8229600" cy="1017319"/>
          </a:xfrm>
        </p:spPr>
        <p:txBody>
          <a:bodyPr/>
          <a:lstStyle/>
          <a:p>
            <a:r>
              <a:rPr lang="en-US" sz="3000" dirty="0"/>
              <a:t>Table 11.2 </a:t>
            </a:r>
            <a:br>
              <a:rPr lang="en-US" sz="3000" dirty="0"/>
            </a:br>
            <a:r>
              <a:rPr lang="en-US" sz="3000" dirty="0"/>
              <a:t>Alternative Representations for 4-Bit Integers</a:t>
            </a:r>
            <a:endParaRPr lang="en-IN" sz="3000" dirty="0"/>
          </a:p>
        </p:txBody>
      </p:sp>
      <p:graphicFrame>
        <p:nvGraphicFramePr>
          <p:cNvPr id="4" name="Table 3" descr="The table has the following four columns. Decimal representation, sign magnitude representation, twos complement representation, and biased representation. Row 1. Plus 8, blank, blank, 1 1 1 1. Row 2. Plus 7. 0 1 1 1, 0 1 1 1, 1 1 1 0. Row 3. Plus 6. 0 1 1 0, 0 1 1 0. 1 1 0 1. Row 4. Plus five. 0 1 0 1, 0 1 0 1, 1 1 0 0. Row 5. Plus 4. 0 1 0 0, 0 1 0 0, 1 0 1 1. Row 6. Plus 3. 0 0 1 1, 0 0 1 1, 1 0 1 0. Row 7. Plus 2. 0 0 1 0, 0 0 1 0, 1 0 0 1. Row 8. Plus 1. 0 0 0 1, 0 0 0 1, 1 0 0 0. Row 9. Plus 0. 0 0 0 0, 0 0 0 0, 0 1 1 1. Row 10. Minus 0. 1 0 0 0, blank, blank. Row 11. Minus 1. 1 0 0 1, 1 1 1 1, 0 1 1 0. Row 12. Minus 2. 1 0 1 0, 1 1 1 0, 0 1 0 1. Row 13, minus 3. 1 0 1 1, 1 1 0 1, 0 1 0 0. Row 14. Minus 4. 1 1 0 0, 1 1 0 0, 0 0 1 1. Row 15. Minus 5. 1 1 0 1, 1 0 1 1, 0 0 1 0. Row 16. Minus 6. 1 1 1 0, 1 0 1 0, 0 0 0 1. Row 17. Minus 7. 1 1 1 1, 1 0 0 1, 0 0 0 0. Row 18. Minus 8. Blank, 1 0 0 0, blank." title="A table with the title, alternative representations for 4 bit integers. "/>
          <p:cNvGraphicFramePr>
            <a:graphicFrameLocks noGrp="1"/>
          </p:cNvGraphicFramePr>
          <p:nvPr>
            <p:extLst>
              <p:ext uri="{D42A27DB-BD31-4B8C-83A1-F6EECF244321}">
                <p14:modId xmlns:p14="http://schemas.microsoft.com/office/powerpoint/2010/main" val="289484612"/>
              </p:ext>
            </p:extLst>
          </p:nvPr>
        </p:nvGraphicFramePr>
        <p:xfrm>
          <a:off x="813613" y="991271"/>
          <a:ext cx="7516774" cy="5390057"/>
        </p:xfrm>
        <a:graphic>
          <a:graphicData uri="http://schemas.openxmlformats.org/drawingml/2006/table">
            <a:tbl>
              <a:tblPr firstRow="1" bandRow="1">
                <a:tableStyleId>{5C22544A-7EE6-4342-B048-85BDC9FD1C3A}</a:tableStyleId>
              </a:tblPr>
              <a:tblGrid>
                <a:gridCol w="2166206">
                  <a:extLst>
                    <a:ext uri="{9D8B030D-6E8A-4147-A177-3AD203B41FA5}">
                      <a16:colId xmlns:a16="http://schemas.microsoft.com/office/drawing/2014/main" val="528802535"/>
                    </a:ext>
                  </a:extLst>
                </a:gridCol>
                <a:gridCol w="1957526">
                  <a:extLst>
                    <a:ext uri="{9D8B030D-6E8A-4147-A177-3AD203B41FA5}">
                      <a16:colId xmlns:a16="http://schemas.microsoft.com/office/drawing/2014/main" val="3102758518"/>
                    </a:ext>
                  </a:extLst>
                </a:gridCol>
                <a:gridCol w="1696521">
                  <a:extLst>
                    <a:ext uri="{9D8B030D-6E8A-4147-A177-3AD203B41FA5}">
                      <a16:colId xmlns:a16="http://schemas.microsoft.com/office/drawing/2014/main" val="2543019389"/>
                    </a:ext>
                  </a:extLst>
                </a:gridCol>
                <a:gridCol w="1696521">
                  <a:extLst>
                    <a:ext uri="{9D8B030D-6E8A-4147-A177-3AD203B41FA5}">
                      <a16:colId xmlns:a16="http://schemas.microsoft.com/office/drawing/2014/main" val="4122312373"/>
                    </a:ext>
                  </a:extLst>
                </a:gridCol>
              </a:tblGrid>
              <a:tr h="465131">
                <a:tc>
                  <a:txBody>
                    <a:bodyPr/>
                    <a:lstStyle/>
                    <a:p>
                      <a:pPr algn="ctr"/>
                      <a:r>
                        <a:rPr lang="en-IN" sz="1200" b="1" dirty="0">
                          <a:solidFill>
                            <a:schemeClr val="tx1"/>
                          </a:solidFill>
                        </a:rPr>
                        <a:t>Decimal</a:t>
                      </a:r>
                    </a:p>
                    <a:p>
                      <a:pPr algn="ctr"/>
                      <a:r>
                        <a:rPr lang="en-IN" sz="1200" b="1" dirty="0">
                          <a:solidFill>
                            <a:schemeClr val="tx1"/>
                          </a:solidFill>
                        </a:rPr>
                        <a:t>Representation</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Sign-Magnitude</a:t>
                      </a:r>
                    </a:p>
                    <a:p>
                      <a:pPr algn="ctr"/>
                      <a:r>
                        <a:rPr lang="en-IN" sz="1200" b="1" i="0" u="none" strike="noStrike" cap="none" baseline="0" dirty="0">
                          <a:solidFill>
                            <a:schemeClr val="dk1"/>
                          </a:solidFill>
                          <a:latin typeface="+mn-lt"/>
                          <a:ea typeface="+mn-ea"/>
                          <a:cs typeface="+mn-cs"/>
                          <a:sym typeface="Arial"/>
                        </a:rPr>
                        <a:t>Representation</a:t>
                      </a:r>
                      <a:endParaRPr lang="en-IN" sz="1200" b="1" dirty="0"/>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Twos Complement</a:t>
                      </a:r>
                    </a:p>
                    <a:p>
                      <a:pPr algn="ctr"/>
                      <a:r>
                        <a:rPr lang="en-IN" sz="1200" b="1" i="0" u="none" strike="noStrike" cap="none" baseline="0" dirty="0">
                          <a:solidFill>
                            <a:schemeClr val="dk1"/>
                          </a:solidFill>
                          <a:latin typeface="+mn-lt"/>
                          <a:ea typeface="+mn-ea"/>
                          <a:cs typeface="+mn-cs"/>
                          <a:sym typeface="Arial"/>
                        </a:rPr>
                        <a:t>Representation</a:t>
                      </a:r>
                      <a:endParaRPr lang="en-IN" sz="1200" b="1" dirty="0"/>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b="1" i="0" u="none" strike="noStrike" cap="none" baseline="0" dirty="0">
                          <a:solidFill>
                            <a:schemeClr val="dk1"/>
                          </a:solidFill>
                          <a:latin typeface="+mn-lt"/>
                          <a:ea typeface="+mn-ea"/>
                          <a:cs typeface="+mn-cs"/>
                          <a:sym typeface="Arial"/>
                        </a:rPr>
                        <a:t>Biased</a:t>
                      </a:r>
                    </a:p>
                    <a:p>
                      <a:pPr algn="ctr"/>
                      <a:r>
                        <a:rPr lang="en-IN" sz="1200" b="1" i="0" u="none" strike="noStrike" cap="none" baseline="0" dirty="0">
                          <a:solidFill>
                            <a:schemeClr val="dk1"/>
                          </a:solidFill>
                          <a:latin typeface="+mn-lt"/>
                          <a:ea typeface="+mn-ea"/>
                          <a:cs typeface="+mn-cs"/>
                          <a:sym typeface="Arial"/>
                        </a:rPr>
                        <a:t>Representation</a:t>
                      </a:r>
                      <a:endParaRPr lang="en-IN" sz="1200" b="1" dirty="0"/>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273607">
                <a:tc>
                  <a:txBody>
                    <a:bodyPr/>
                    <a:lstStyle/>
                    <a:p>
                      <a:pPr algn="ctr"/>
                      <a:r>
                        <a:rPr lang="en-IN" sz="1200" dirty="0"/>
                        <a:t>+8</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273607">
                <a:tc>
                  <a:txBody>
                    <a:bodyPr/>
                    <a:lstStyle/>
                    <a:p>
                      <a:pPr algn="ctr"/>
                      <a:r>
                        <a:rPr lang="en-IN" sz="1200" dirty="0"/>
                        <a:t>+7</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264865127"/>
                  </a:ext>
                </a:extLst>
              </a:tr>
              <a:tr h="273607">
                <a:tc>
                  <a:txBody>
                    <a:bodyPr/>
                    <a:lstStyle/>
                    <a:p>
                      <a:pPr algn="ctr"/>
                      <a:r>
                        <a:rPr lang="en-IN" sz="1200" dirty="0"/>
                        <a:t>+6</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385237"/>
                  </a:ext>
                </a:extLst>
              </a:tr>
              <a:tr h="273607">
                <a:tc>
                  <a:txBody>
                    <a:bodyPr/>
                    <a:lstStyle/>
                    <a:p>
                      <a:pPr algn="ctr"/>
                      <a:r>
                        <a:rPr lang="en-IN" sz="1200" dirty="0"/>
                        <a:t>+5</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26725302"/>
                  </a:ext>
                </a:extLst>
              </a:tr>
              <a:tr h="273607">
                <a:tc>
                  <a:txBody>
                    <a:bodyPr/>
                    <a:lstStyle/>
                    <a:p>
                      <a:pPr algn="ctr"/>
                      <a:r>
                        <a:rPr lang="en-IN" sz="1200" dirty="0"/>
                        <a:t>+4</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92676054"/>
                  </a:ext>
                </a:extLst>
              </a:tr>
              <a:tr h="273607">
                <a:tc>
                  <a:txBody>
                    <a:bodyPr/>
                    <a:lstStyle/>
                    <a:p>
                      <a:pPr algn="ctr"/>
                      <a:r>
                        <a:rPr lang="en-IN" sz="1200" dirty="0"/>
                        <a:t>+3</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80425484"/>
                  </a:ext>
                </a:extLst>
              </a:tr>
              <a:tr h="273607">
                <a:tc>
                  <a:txBody>
                    <a:bodyPr/>
                    <a:lstStyle/>
                    <a:p>
                      <a:pPr algn="ctr"/>
                      <a:r>
                        <a:rPr lang="en-IN" sz="1200" dirty="0"/>
                        <a:t>+2</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33322794"/>
                  </a:ext>
                </a:extLst>
              </a:tr>
              <a:tr h="273607">
                <a:tc>
                  <a:txBody>
                    <a:bodyPr/>
                    <a:lstStyle/>
                    <a:p>
                      <a:pPr algn="ctr"/>
                      <a:r>
                        <a:rPr lang="en-IN" sz="1200" dirty="0"/>
                        <a:t>+1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77653307"/>
                  </a:ext>
                </a:extLst>
              </a:tr>
              <a:tr h="273607">
                <a:tc>
                  <a:txBody>
                    <a:bodyPr/>
                    <a:lstStyle/>
                    <a:p>
                      <a:pPr algn="ctr"/>
                      <a:r>
                        <a:rPr lang="en-IN" sz="1200" dirty="0"/>
                        <a:t>–0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0000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143131145"/>
                  </a:ext>
                </a:extLst>
              </a:tr>
              <a:tr h="273607">
                <a:tc>
                  <a:txBody>
                    <a:bodyPr/>
                    <a:lstStyle/>
                    <a:p>
                      <a:pPr algn="ctr"/>
                      <a:r>
                        <a:rPr lang="en-IN" sz="1200" dirty="0"/>
                        <a:t>+0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43440825"/>
                  </a:ext>
                </a:extLst>
              </a:tr>
              <a:tr h="273607">
                <a:tc>
                  <a:txBody>
                    <a:bodyPr/>
                    <a:lstStyle/>
                    <a:p>
                      <a:pPr algn="ctr"/>
                      <a:r>
                        <a:rPr lang="en-IN" sz="1200" dirty="0"/>
                        <a:t>–1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700728759"/>
                  </a:ext>
                </a:extLst>
              </a:tr>
              <a:tr h="273607">
                <a:tc>
                  <a:txBody>
                    <a:bodyPr/>
                    <a:lstStyle/>
                    <a:p>
                      <a:pPr algn="ctr"/>
                      <a:r>
                        <a:rPr lang="en-IN" sz="1200" dirty="0"/>
                        <a:t>–2</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0838269"/>
                  </a:ext>
                </a:extLst>
              </a:tr>
              <a:tr h="273607">
                <a:tc>
                  <a:txBody>
                    <a:bodyPr/>
                    <a:lstStyle/>
                    <a:p>
                      <a:pPr algn="ctr"/>
                      <a:r>
                        <a:rPr lang="en-IN" sz="1200" dirty="0"/>
                        <a:t>–3</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913260797"/>
                  </a:ext>
                </a:extLst>
              </a:tr>
              <a:tr h="273607">
                <a:tc>
                  <a:txBody>
                    <a:bodyPr/>
                    <a:lstStyle/>
                    <a:p>
                      <a:pPr algn="ctr"/>
                      <a:r>
                        <a:rPr lang="en-IN" sz="1200" dirty="0"/>
                        <a:t>–4</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1100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61371458"/>
                  </a:ext>
                </a:extLst>
              </a:tr>
              <a:tr h="273607">
                <a:tc>
                  <a:txBody>
                    <a:bodyPr/>
                    <a:lstStyle/>
                    <a:p>
                      <a:pPr algn="ctr"/>
                      <a:r>
                        <a:rPr lang="en-IN" sz="1200" dirty="0"/>
                        <a:t>–5</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570079917"/>
                  </a:ext>
                </a:extLst>
              </a:tr>
              <a:tr h="273607">
                <a:tc>
                  <a:txBody>
                    <a:bodyPr/>
                    <a:lstStyle/>
                    <a:p>
                      <a:pPr algn="ctr"/>
                      <a:r>
                        <a:rPr lang="en-IN" sz="1200" dirty="0"/>
                        <a:t>–6</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1010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41931683"/>
                  </a:ext>
                </a:extLst>
              </a:tr>
              <a:tr h="273607">
                <a:tc>
                  <a:txBody>
                    <a:bodyPr/>
                    <a:lstStyle/>
                    <a:p>
                      <a:pPr algn="ctr"/>
                      <a:r>
                        <a:rPr lang="en-IN" sz="1200" dirty="0"/>
                        <a:t>–7</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1111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1001</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0000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16820099"/>
                  </a:ext>
                </a:extLst>
              </a:tr>
              <a:tr h="273607">
                <a:tc>
                  <a:txBody>
                    <a:bodyPr/>
                    <a:lstStyle/>
                    <a:p>
                      <a:pPr algn="ctr"/>
                      <a:r>
                        <a:rPr lang="en-IN" sz="1200" dirty="0"/>
                        <a:t>–8</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1000</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t>–</a:t>
                      </a:r>
                    </a:p>
                  </a:txBody>
                  <a:tcPr marL="87751" marR="87751" marT="43876" marB="43876" anchor="ctr">
                    <a:lnL w="12700" cap="flat" cmpd="sng" algn="ctr">
                      <a:solidFill>
                        <a:srgbClr val="007FA3"/>
                      </a:solidFill>
                      <a:prstDash val="solid"/>
                      <a:round/>
                      <a:headEnd type="none" w="med" len="med"/>
                      <a:tailEnd type="none" w="med" len="med"/>
                    </a:lnL>
                    <a:lnR w="12700" cap="flat" cmpd="sng" algn="ctr">
                      <a:solidFill>
                        <a:srgbClr val="007FA3"/>
                      </a:solidFill>
                      <a:prstDash val="solid"/>
                      <a:round/>
                      <a:headEnd type="none" w="med" len="med"/>
                      <a:tailEnd type="none" w="med" len="med"/>
                    </a:lnR>
                    <a:lnT w="12700" cap="flat" cmpd="sng" algn="ctr">
                      <a:solidFill>
                        <a:srgbClr val="007FA3"/>
                      </a:solidFill>
                      <a:prstDash val="solid"/>
                      <a:round/>
                      <a:headEnd type="none" w="med" len="med"/>
                      <a:tailEnd type="none" w="med" len="med"/>
                    </a:lnT>
                    <a:lnB w="12700" cap="flat" cmpd="sng" algn="ctr">
                      <a:solidFill>
                        <a:srgbClr val="007FA3"/>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33093383"/>
                  </a:ext>
                </a:extLst>
              </a:tr>
            </a:tbl>
          </a:graphicData>
        </a:graphic>
      </p:graphicFrame>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a:spLocks noGrp="1"/>
          </p:cNvSpPr>
          <p:nvPr>
            <p:ph type="title"/>
          </p:nvPr>
        </p:nvSpPr>
        <p:spPr>
          <a:xfrm>
            <a:off x="447964" y="188640"/>
            <a:ext cx="8229600" cy="1638403"/>
          </a:xfrm>
        </p:spPr>
        <p:txBody>
          <a:bodyPr/>
          <a:lstStyle/>
          <a:p>
            <a:r>
              <a:rPr lang="en-US" dirty="0"/>
              <a:t>Figure 11.2 </a:t>
            </a:r>
            <a:br>
              <a:rPr lang="en-US" dirty="0"/>
            </a:br>
            <a:r>
              <a:rPr lang="en-US" dirty="0"/>
              <a:t>Use of a Value Box for Conversion between Twos Complement Binary and Decimal</a:t>
            </a:r>
            <a:endParaRPr lang="en-IN" dirty="0"/>
          </a:p>
        </p:txBody>
      </p:sp>
      <p:pic>
        <p:nvPicPr>
          <p:cNvPr id="4" name="Picture 3" descr="Diagram a, an eight-position twos complement value box has the following place values from right to left. 1, 2, 4, 8, 16, 32, 64, and negative 128. Diagram b, Convert binary 1 0 0 0 0 0 1 1 to decimal. The binary number and the corresponding place values from left to right are as follows. 1, 1, 1, 2, 0, 4, 0, 8, 0, 16, 0, 32, 0, 64, 1, negative 128. The place values are multiplied with the corresponding binary value to get the decimal number. Negative 128 plus 2 plus 1 equals negative 125. Diagram c, Convert decimal negative 120 to binary. The binary number and the corresponding place values from left to right are as follows. 1, 1, 0, 2, 0, 4, 1, 8, 0, 16, 0, 32, 0, 64, 1, negative 128. Negative 120 equals negative 128 plus 8." title="Three diagrams illustrate a value box for conversion from binary to decimal."/>
          <p:cNvPicPr>
            <a:picLocks noChangeAspect="1"/>
          </p:cNvPicPr>
          <p:nvPr/>
        </p:nvPicPr>
        <p:blipFill rotWithShape="1">
          <a:blip r:embed="rId3">
            <a:extLst>
              <a:ext uri="{28A0092B-C50C-407E-A947-70E740481C1C}">
                <a14:useLocalDpi xmlns:a14="http://schemas.microsoft.com/office/drawing/2010/main" val="0"/>
              </a:ext>
            </a:extLst>
          </a:blip>
          <a:srcRect l="17184" t="9761" r="18603" b="39921"/>
          <a:stretch/>
        </p:blipFill>
        <p:spPr>
          <a:xfrm>
            <a:off x="2316651" y="1825834"/>
            <a:ext cx="4492225" cy="4555494"/>
          </a:xfrm>
          <a:prstGeom prst="rect">
            <a:avLst/>
          </a:prstGeom>
        </p:spPr>
      </p:pic>
    </p:spTree>
    <p:extLst>
      <p:ext uri="{BB962C8B-B14F-4D97-AF65-F5344CB8AC3E}">
        <p14:creationId xmlns:p14="http://schemas.microsoft.com/office/powerpoint/2010/main" val="412037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Range Extension</a:t>
            </a:r>
          </a:p>
        </p:txBody>
      </p:sp>
      <p:sp>
        <p:nvSpPr>
          <p:cNvPr id="10243" name="Rectangle 3"/>
          <p:cNvSpPr>
            <a:spLocks noGrp="1" noChangeArrowheads="1"/>
          </p:cNvSpPr>
          <p:nvPr>
            <p:ph type="body" idx="1"/>
          </p:nvPr>
        </p:nvSpPr>
        <p:spPr/>
        <p:txBody>
          <a:bodyPr>
            <a:normAutofit/>
          </a:bodyPr>
          <a:lstStyle/>
          <a:p>
            <a:pPr marL="296863" lvl="1" indent="-296863">
              <a:spcBef>
                <a:spcPts val="2000"/>
              </a:spcBef>
              <a:buClr>
                <a:schemeClr val="tx2"/>
              </a:buClr>
              <a:buFont typeface="Arial" panose="020B0604020202020204" pitchFamily="34" charset="0"/>
              <a:buChar char="•"/>
            </a:pPr>
            <a:r>
              <a:rPr lang="en-US" sz="2000" dirty="0"/>
              <a:t>Range of numbers that can be expressed is extended by increasing the bit length</a:t>
            </a:r>
          </a:p>
          <a:p>
            <a:pPr marL="296863" lvl="1" indent="-296863">
              <a:spcBef>
                <a:spcPts val="2000"/>
              </a:spcBef>
              <a:buClr>
                <a:schemeClr val="tx2"/>
              </a:buClr>
              <a:buFont typeface="Arial" panose="020B0604020202020204" pitchFamily="34" charset="0"/>
              <a:buChar char="•"/>
            </a:pPr>
            <a:r>
              <a:rPr lang="en-US" sz="2000" dirty="0"/>
              <a:t>In sign-magnitude notation this is accomplished by moving the sign bit to the new leftmost position and fill in with zeros</a:t>
            </a:r>
          </a:p>
          <a:p>
            <a:pPr marL="296863" lvl="1" indent="-296863">
              <a:spcBef>
                <a:spcPts val="2000"/>
              </a:spcBef>
              <a:buClr>
                <a:schemeClr val="tx2"/>
              </a:buClr>
              <a:buFont typeface="Arial" panose="020B0604020202020204" pitchFamily="34" charset="0"/>
              <a:buChar char="•"/>
            </a:pPr>
            <a:r>
              <a:rPr lang="en-US" sz="2000" dirty="0"/>
              <a:t>This procedure will not work for twos complement negative integers</a:t>
            </a:r>
          </a:p>
          <a:p>
            <a:pPr marL="628650" lvl="1" indent="-331788"/>
            <a:r>
              <a:rPr lang="en-US" sz="1800" dirty="0"/>
              <a:t>Rule is to move the sign bit to the new leftmost position and fill in with copies of the sign bit</a:t>
            </a:r>
          </a:p>
          <a:p>
            <a:pPr marL="628650" lvl="1" indent="-331788"/>
            <a:r>
              <a:rPr lang="en-US" sz="1800" dirty="0"/>
              <a:t>For positive numbers, fill in with zeros, and for negative numbers, fill in with ones</a:t>
            </a:r>
          </a:p>
          <a:p>
            <a:pPr marL="628650" lvl="1" indent="-331788"/>
            <a:r>
              <a:rPr lang="en-US" sz="1800" dirty="0"/>
              <a:t>This is called </a:t>
            </a:r>
            <a:r>
              <a:rPr lang="en-US" sz="1800" i="1" dirty="0"/>
              <a:t>sign extension</a:t>
            </a:r>
            <a:endParaRPr lang="en-US" sz="1800" dirty="0"/>
          </a:p>
          <a:p>
            <a:pPr marL="228600" lvl="1">
              <a:spcBef>
                <a:spcPts val="2000"/>
              </a:spcBef>
              <a:buClr>
                <a:schemeClr val="accent1"/>
              </a:buClr>
            </a:pPr>
            <a:endParaRPr lang="en-US" sz="2000" dirty="0"/>
          </a:p>
        </p:txBody>
      </p:sp>
    </p:spTree>
  </p:cSld>
  <p:clrMapOvr>
    <a:masterClrMapping/>
  </p:clrMapOvr>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5392</TotalTime>
  <Words>12328</Words>
  <Application>Microsoft Office PowerPoint</Application>
  <PresentationFormat>On-screen Show (4:3)</PresentationFormat>
  <Paragraphs>1430</Paragraphs>
  <Slides>55</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Noto Sans Symbols</vt:lpstr>
      <vt:lpstr>Rockwell</vt:lpstr>
      <vt:lpstr>Symbol</vt:lpstr>
      <vt:lpstr>Times New Roman</vt:lpstr>
      <vt:lpstr>Verdana</vt:lpstr>
      <vt:lpstr>Wingdings</vt:lpstr>
      <vt:lpstr>2_508 Lecture</vt:lpstr>
      <vt:lpstr>Computer Organization and Architecture Designing for Performance</vt:lpstr>
      <vt:lpstr>Arithmetic &amp; Logic Unit (ALU)</vt:lpstr>
      <vt:lpstr>Figure 11.1  ALU Inputs and Outputs</vt:lpstr>
      <vt:lpstr>Integer Representation</vt:lpstr>
      <vt:lpstr>Sign-Magnitude Representation</vt:lpstr>
      <vt:lpstr>Table 11.1  Characteristics of Twos Complement Representation and Arithmetic</vt:lpstr>
      <vt:lpstr>Table 11.2  Alternative Representations for 4-Bit Integers</vt:lpstr>
      <vt:lpstr>Figure 11.2  Use of a Value Box for Conversion between Twos Complement Binary and Decimal</vt:lpstr>
      <vt:lpstr>Range Extension</vt:lpstr>
      <vt:lpstr>Fixed-Point Representation</vt:lpstr>
      <vt:lpstr>Negation</vt:lpstr>
      <vt:lpstr>Negation Special Case 1</vt:lpstr>
      <vt:lpstr>Negation Special Case 2</vt:lpstr>
      <vt:lpstr>Figure 11.3  Addition of Numbers in Twos Complement Representation</vt:lpstr>
      <vt:lpstr>Overflow Rule</vt:lpstr>
      <vt:lpstr>Subtraction Rule</vt:lpstr>
      <vt:lpstr>Figure 11.4  Subtraction of Numbers in Twos Complement Representation (M − S)</vt:lpstr>
      <vt:lpstr>Figure 11.5  Geometric Depiction of Twos Complement Integers</vt:lpstr>
      <vt:lpstr>Figure 11.6  Block Diagram of Hardware for Addition and Subtraction</vt:lpstr>
      <vt:lpstr>Figure 11.7  Multiplication of Unsigned Binary Integers</vt:lpstr>
      <vt:lpstr>Figure 11.8  Hardware Implementation of Unsigned Binary Multiplication</vt:lpstr>
      <vt:lpstr>Figure 11.9  Flowchart for Unsigned Binary Multiplication</vt:lpstr>
      <vt:lpstr>Figure 11.10  Multiplication of Two Unsigned 4-Bit Integers Yielding an 8-Bit Result</vt:lpstr>
      <vt:lpstr>Figure 11.11  Comparison of Multiplication of Unsigned and Twos Complement Integers</vt:lpstr>
      <vt:lpstr>Figure 11.12  Booth’s Algorithm for Twos Complement Multiplication</vt:lpstr>
      <vt:lpstr>Figure 11.13  Example of Booth’s Algorithm (7 × 3)</vt:lpstr>
      <vt:lpstr>Figure 11.14  Examples Using Booth’s Algorithm</vt:lpstr>
      <vt:lpstr>Figure 11.15  Example of Division of Unsigned Binary Integers</vt:lpstr>
      <vt:lpstr>Figure 11.16  Flowchart for Unsigned Binary Division</vt:lpstr>
      <vt:lpstr>Figure 11.17  Example of Restoring Twos Complement Division (7/3)</vt:lpstr>
      <vt:lpstr>Floating-Point Representation</vt:lpstr>
      <vt:lpstr>Figure 11.18  Typical 32-Bit Floating-Point Format</vt:lpstr>
      <vt:lpstr>Floating-Point</vt:lpstr>
      <vt:lpstr>Figure 11.19  Expressible Numbers in Typical 32-Bit Formats</vt:lpstr>
      <vt:lpstr>Figure 11.20  Density of Floating-Point Numbers</vt:lpstr>
      <vt:lpstr>IEEE Standard 754</vt:lpstr>
      <vt:lpstr>IEEE 754-2008</vt:lpstr>
      <vt:lpstr>Figure 11.21  IEEE 754 Formats</vt:lpstr>
      <vt:lpstr>Table 11.3  IEEE 754 Format Parameters</vt:lpstr>
      <vt:lpstr>Additional Formats</vt:lpstr>
      <vt:lpstr>Table 11.4  IEEE Formats</vt:lpstr>
      <vt:lpstr>Table 11.5  Interpretation of IEEE 754 Floating-Point Numbers (1 of 3)</vt:lpstr>
      <vt:lpstr>Table 11.5  Interpretation of IEEE 754 Floating-Point Numbers (2 of 3)</vt:lpstr>
      <vt:lpstr>Table 11.5  Interpretation of IEEE 754 Floating-Point Numbers (3 of 3)</vt:lpstr>
      <vt:lpstr>Table 11.6  Floating-Point Numbers and Arithmetic Operations</vt:lpstr>
      <vt:lpstr>Figure 11.22  Floating-Point Addition and Subtraction  (Z  X  Y)</vt:lpstr>
      <vt:lpstr>Figure 11.23  Floating-Point Multiplication (Z  X  Y)</vt:lpstr>
      <vt:lpstr>Figure 11.24  Floating-Point Division (Z  X/Y)</vt:lpstr>
      <vt:lpstr>Figure 11.25  The Use of Guard Bits</vt:lpstr>
      <vt:lpstr>Precision Considerations</vt:lpstr>
      <vt:lpstr>Interval Arithmetic  </vt:lpstr>
      <vt:lpstr>IEEE Standard for Binary Floating-Point Arithmetic</vt:lpstr>
      <vt:lpstr>Table 11.7  Operations that Produce a Quiet NaN</vt:lpstr>
      <vt:lpstr>Figure 11.26  The Effect of IEEE 754 Subnormal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Arithmetic</dc:title>
  <dc:creator>Adrian J Pullin</dc:creator>
  <cp:lastModifiedBy>Shankar, Nitin</cp:lastModifiedBy>
  <cp:revision>185</cp:revision>
  <dcterms:created xsi:type="dcterms:W3CDTF">2012-07-03T02:46:08Z</dcterms:created>
  <dcterms:modified xsi:type="dcterms:W3CDTF">2021-10-24T19:39:45Z</dcterms:modified>
</cp:coreProperties>
</file>