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Lst>
  <p:notesMasterIdLst>
    <p:notesMasterId r:id="rId36"/>
  </p:notesMasterIdLst>
  <p:handoutMasterIdLst>
    <p:handoutMasterId r:id="rId37"/>
  </p:handoutMasterIdLst>
  <p:sldIdLst>
    <p:sldId id="344" r:id="rId2"/>
    <p:sldId id="337" r:id="rId3"/>
    <p:sldId id="338" r:id="rId4"/>
    <p:sldId id="339" r:id="rId5"/>
    <p:sldId id="258" r:id="rId6"/>
    <p:sldId id="260" r:id="rId7"/>
    <p:sldId id="262" r:id="rId8"/>
    <p:sldId id="265" r:id="rId9"/>
    <p:sldId id="268" r:id="rId10"/>
    <p:sldId id="270" r:id="rId11"/>
    <p:sldId id="272" r:id="rId12"/>
    <p:sldId id="273" r:id="rId13"/>
    <p:sldId id="274" r:id="rId14"/>
    <p:sldId id="276" r:id="rId15"/>
    <p:sldId id="310" r:id="rId16"/>
    <p:sldId id="340" r:id="rId17"/>
    <p:sldId id="320" r:id="rId18"/>
    <p:sldId id="324" r:id="rId19"/>
    <p:sldId id="326" r:id="rId20"/>
    <p:sldId id="305" r:id="rId21"/>
    <p:sldId id="306" r:id="rId22"/>
    <p:sldId id="307" r:id="rId23"/>
    <p:sldId id="313" r:id="rId24"/>
    <p:sldId id="314" r:id="rId25"/>
    <p:sldId id="341" r:id="rId26"/>
    <p:sldId id="315" r:id="rId27"/>
    <p:sldId id="316" r:id="rId28"/>
    <p:sldId id="317" r:id="rId29"/>
    <p:sldId id="318" r:id="rId30"/>
    <p:sldId id="322" r:id="rId31"/>
    <p:sldId id="327" r:id="rId32"/>
    <p:sldId id="342" r:id="rId33"/>
    <p:sldId id="343" r:id="rId34"/>
    <p:sldId id="336" r:id="rId3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39" userDrawn="1">
          <p15:clr>
            <a:srgbClr val="A4A3A4"/>
          </p15:clr>
        </p15:guide>
        <p15:guide id="5" pos="726" userDrawn="1">
          <p15:clr>
            <a:srgbClr val="A4A3A4"/>
          </p15:clr>
        </p15:guide>
        <p15:guide id="6" pos="913" userDrawn="1">
          <p15:clr>
            <a:srgbClr val="A4A3A4"/>
          </p15:clr>
        </p15:guide>
        <p15:guide id="7" orient="horz" pos="704" userDrawn="1">
          <p15:clr>
            <a:srgbClr val="A4A3A4"/>
          </p15:clr>
        </p15:guide>
        <p15:guide id="8" orient="horz" pos="108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3" autoAdjust="0"/>
    <p:restoredTop sz="93600" autoAdjust="0"/>
  </p:normalViewPr>
  <p:slideViewPr>
    <p:cSldViewPr>
      <p:cViewPr varScale="1">
        <p:scale>
          <a:sx n="67" d="100"/>
          <a:sy n="67" d="100"/>
        </p:scale>
        <p:origin x="1446" y="78"/>
      </p:cViewPr>
      <p:guideLst>
        <p:guide orient="horz" pos="2160"/>
        <p:guide pos="2880"/>
        <p:guide pos="340"/>
        <p:guide pos="539"/>
        <p:guide pos="726"/>
        <p:guide pos="913"/>
        <p:guide orient="horz" pos="704"/>
        <p:guide orient="horz" pos="108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2.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21.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20.xml"/><Relationship Id="rId5" Type="http://schemas.openxmlformats.org/officeDocument/2006/relationships/slide" Target="slides/slide9.xml"/><Relationship Id="rId10" Type="http://schemas.openxmlformats.org/officeDocument/2006/relationships/slide" Target="slides/slide14.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5B34CF-B405-0447-8EC6-2C6526248AC0}" type="doc">
      <dgm:prSet loTypeId="urn:microsoft.com/office/officeart/2008/layout/VerticalCurvedList" loCatId="" qsTypeId="urn:microsoft.com/office/officeart/2005/8/quickstyle/simple5" qsCatId="simple" csTypeId="urn:microsoft.com/office/officeart/2005/8/colors/accent2_2" csCatId="accent2"/>
      <dgm:spPr/>
      <dgm:t>
        <a:bodyPr/>
        <a:lstStyle/>
        <a:p>
          <a:endParaRPr lang="en-US"/>
        </a:p>
      </dgm:t>
    </dgm:pt>
    <dgm:pt modelId="{75777834-3F7A-2F43-BE45-D815F4554D66}">
      <dgm:prSet/>
      <dgm:spPr>
        <a:xfrm>
          <a:off x="378857" y="245514"/>
          <a:ext cx="6137267"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a:solidFill>
                <a:sysClr val="window" lastClr="FFFFFF"/>
              </a:solidFill>
              <a:latin typeface="Rockwell"/>
              <a:ea typeface="+mn-ea"/>
              <a:cs typeface="+mn-cs"/>
            </a:rPr>
            <a:t>Immediate</a:t>
          </a:r>
        </a:p>
      </dgm:t>
    </dgm:pt>
    <dgm:pt modelId="{11D29F2F-DFD6-1143-B96C-9C759243A728}" type="parTrans" cxnId="{A1795E97-8CE8-0147-AD8B-8B73F25387F8}">
      <dgm:prSet/>
      <dgm:spPr/>
      <dgm:t>
        <a:bodyPr/>
        <a:lstStyle/>
        <a:p>
          <a:endParaRPr lang="en-US"/>
        </a:p>
      </dgm:t>
    </dgm:pt>
    <dgm:pt modelId="{EA574351-70BD-7A4A-B8BF-146C3F3BF2CE}" type="sibTrans" cxnId="{A1795E97-8CE8-0147-AD8B-8B73F25387F8}">
      <dgm:prSet/>
      <dgm:spPr>
        <a:xfrm>
          <a:off x="-6102426" y="-934316"/>
          <a:ext cx="7269307" cy="7269307"/>
        </a:xfrm>
        <a:prstGeom prst="blockArc">
          <a:avLst>
            <a:gd name="adj1" fmla="val 18900000"/>
            <a:gd name="adj2" fmla="val 2700000"/>
            <a:gd name="adj3" fmla="val 297"/>
          </a:avLst>
        </a:prstGeom>
        <a:noFill/>
        <a:ln w="25400" cap="flat" cmpd="sng" algn="ctr">
          <a:solidFill>
            <a:srgbClr val="330F42">
              <a:shade val="60000"/>
              <a:hueOff val="0"/>
              <a:satOff val="0"/>
              <a:lumOff val="0"/>
              <a:alphaOff val="0"/>
            </a:srgbClr>
          </a:solidFill>
          <a:prstDash val="solid"/>
        </a:ln>
        <a:effectLst/>
      </dgm:spPr>
      <dgm:t>
        <a:bodyPr/>
        <a:lstStyle/>
        <a:p>
          <a:endParaRPr lang="en-US"/>
        </a:p>
      </dgm:t>
    </dgm:pt>
    <dgm:pt modelId="{E1500156-C505-0340-B1C2-444C9BA21F81}">
      <dgm:prSet/>
      <dgm:spPr>
        <a:xfrm>
          <a:off x="823332" y="982166"/>
          <a:ext cx="5692792"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dirty="0">
              <a:solidFill>
                <a:sysClr val="window" lastClr="FFFFFF"/>
              </a:solidFill>
              <a:latin typeface="Rockwell"/>
              <a:ea typeface="+mn-ea"/>
              <a:cs typeface="+mn-cs"/>
            </a:rPr>
            <a:t>Direct</a:t>
          </a:r>
        </a:p>
      </dgm:t>
    </dgm:pt>
    <dgm:pt modelId="{DE566744-A8CB-5B43-B79D-18D99AE5885A}" type="parTrans" cxnId="{B052D315-16E3-CF43-A041-D73359FFB62E}">
      <dgm:prSet/>
      <dgm:spPr/>
      <dgm:t>
        <a:bodyPr/>
        <a:lstStyle/>
        <a:p>
          <a:endParaRPr lang="en-US"/>
        </a:p>
      </dgm:t>
    </dgm:pt>
    <dgm:pt modelId="{5A293972-3D43-0346-B020-263B3F3BA174}" type="sibTrans" cxnId="{B052D315-16E3-CF43-A041-D73359FFB62E}">
      <dgm:prSet/>
      <dgm:spPr/>
      <dgm:t>
        <a:bodyPr/>
        <a:lstStyle/>
        <a:p>
          <a:endParaRPr lang="en-US"/>
        </a:p>
      </dgm:t>
    </dgm:pt>
    <dgm:pt modelId="{20520F51-CCC2-9E4B-A032-43DFA1E2C8E0}">
      <dgm:prSet/>
      <dgm:spPr>
        <a:xfrm>
          <a:off x="1066903" y="1718278"/>
          <a:ext cx="5449221"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dirty="0">
              <a:solidFill>
                <a:sysClr val="window" lastClr="FFFFFF"/>
              </a:solidFill>
              <a:latin typeface="Rockwell"/>
              <a:ea typeface="+mn-ea"/>
              <a:cs typeface="+mn-cs"/>
            </a:rPr>
            <a:t>Indirect</a:t>
          </a:r>
        </a:p>
      </dgm:t>
    </dgm:pt>
    <dgm:pt modelId="{8D512923-0E7E-6F48-B6AE-184DD114E0A6}" type="parTrans" cxnId="{A497AAEE-E439-954D-AE1D-78DED91858F7}">
      <dgm:prSet/>
      <dgm:spPr/>
      <dgm:t>
        <a:bodyPr/>
        <a:lstStyle/>
        <a:p>
          <a:endParaRPr lang="en-US"/>
        </a:p>
      </dgm:t>
    </dgm:pt>
    <dgm:pt modelId="{2C8A7E30-41C7-814D-B78E-8BC06DAC36AC}" type="sibTrans" cxnId="{A497AAEE-E439-954D-AE1D-78DED91858F7}">
      <dgm:prSet/>
      <dgm:spPr/>
      <dgm:t>
        <a:bodyPr/>
        <a:lstStyle/>
        <a:p>
          <a:endParaRPr lang="en-US"/>
        </a:p>
      </dgm:t>
    </dgm:pt>
    <dgm:pt modelId="{2418038E-2F04-9949-8BE2-1CA7FA4B55E6}">
      <dgm:prSet/>
      <dgm:spPr>
        <a:xfrm>
          <a:off x="1144673" y="2454930"/>
          <a:ext cx="5371451"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dirty="0">
              <a:solidFill>
                <a:sysClr val="window" lastClr="FFFFFF"/>
              </a:solidFill>
              <a:latin typeface="Rockwell"/>
              <a:ea typeface="+mn-ea"/>
              <a:cs typeface="+mn-cs"/>
            </a:rPr>
            <a:t>Register</a:t>
          </a:r>
        </a:p>
      </dgm:t>
    </dgm:pt>
    <dgm:pt modelId="{3BBDB8D6-7F56-974A-AB27-B4FAB6258733}" type="parTrans" cxnId="{3E4E289B-F248-1643-95BA-259F8AB1200F}">
      <dgm:prSet/>
      <dgm:spPr/>
      <dgm:t>
        <a:bodyPr/>
        <a:lstStyle/>
        <a:p>
          <a:endParaRPr lang="en-US"/>
        </a:p>
      </dgm:t>
    </dgm:pt>
    <dgm:pt modelId="{93247139-16B3-034C-866C-05023D4BEAE6}" type="sibTrans" cxnId="{3E4E289B-F248-1643-95BA-259F8AB1200F}">
      <dgm:prSet/>
      <dgm:spPr/>
      <dgm:t>
        <a:bodyPr/>
        <a:lstStyle/>
        <a:p>
          <a:endParaRPr lang="en-US"/>
        </a:p>
      </dgm:t>
    </dgm:pt>
    <dgm:pt modelId="{4A740C7F-980A-BA4C-9F10-B977C354A1EF}">
      <dgm:prSet/>
      <dgm:spPr>
        <a:xfrm>
          <a:off x="1066903" y="3191582"/>
          <a:ext cx="5449221"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dirty="0">
              <a:solidFill>
                <a:sysClr val="window" lastClr="FFFFFF"/>
              </a:solidFill>
              <a:latin typeface="Rockwell"/>
              <a:ea typeface="+mn-ea"/>
              <a:cs typeface="+mn-cs"/>
            </a:rPr>
            <a:t>Register indirect</a:t>
          </a:r>
        </a:p>
      </dgm:t>
    </dgm:pt>
    <dgm:pt modelId="{F7B9919E-504F-E74C-B1B3-9411DA73D15C}" type="parTrans" cxnId="{C871AAC2-21AB-C240-A4F4-27C8F1CFFDA6}">
      <dgm:prSet/>
      <dgm:spPr/>
      <dgm:t>
        <a:bodyPr/>
        <a:lstStyle/>
        <a:p>
          <a:endParaRPr lang="en-US"/>
        </a:p>
      </dgm:t>
    </dgm:pt>
    <dgm:pt modelId="{7769C3F9-7290-764B-BF8B-C4661331C5D3}" type="sibTrans" cxnId="{C871AAC2-21AB-C240-A4F4-27C8F1CFFDA6}">
      <dgm:prSet/>
      <dgm:spPr/>
      <dgm:t>
        <a:bodyPr/>
        <a:lstStyle/>
        <a:p>
          <a:endParaRPr lang="en-US"/>
        </a:p>
      </dgm:t>
    </dgm:pt>
    <dgm:pt modelId="{94C8CEAA-7A40-CA41-9257-05B9BB741D06}">
      <dgm:prSet/>
      <dgm:spPr>
        <a:xfrm>
          <a:off x="823332" y="3927694"/>
          <a:ext cx="5692792"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dirty="0">
              <a:solidFill>
                <a:sysClr val="window" lastClr="FFFFFF"/>
              </a:solidFill>
              <a:latin typeface="Rockwell"/>
              <a:ea typeface="+mn-ea"/>
              <a:cs typeface="+mn-cs"/>
            </a:rPr>
            <a:t>Displacement</a:t>
          </a:r>
        </a:p>
      </dgm:t>
    </dgm:pt>
    <dgm:pt modelId="{9A4C0EF4-82A6-1749-8E32-E8606E3B3EF4}" type="parTrans" cxnId="{3E50F95F-4CC5-BF4A-9650-F7880777B8DE}">
      <dgm:prSet/>
      <dgm:spPr/>
      <dgm:t>
        <a:bodyPr/>
        <a:lstStyle/>
        <a:p>
          <a:endParaRPr lang="en-US"/>
        </a:p>
      </dgm:t>
    </dgm:pt>
    <dgm:pt modelId="{A75747F9-F737-4245-B9DB-39A5B1BAA618}" type="sibTrans" cxnId="{3E50F95F-4CC5-BF4A-9650-F7880777B8DE}">
      <dgm:prSet/>
      <dgm:spPr/>
      <dgm:t>
        <a:bodyPr/>
        <a:lstStyle/>
        <a:p>
          <a:endParaRPr lang="en-US"/>
        </a:p>
      </dgm:t>
    </dgm:pt>
    <dgm:pt modelId="{9F0B8155-4C3C-F64F-B1FE-C8CED244BD19}">
      <dgm:prSet/>
      <dgm:spPr>
        <a:xfrm>
          <a:off x="378857" y="4664346"/>
          <a:ext cx="6137267"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a:solidFill>
                <a:sysClr val="window" lastClr="FFFFFF"/>
              </a:solidFill>
              <a:latin typeface="Rockwell"/>
              <a:ea typeface="+mn-ea"/>
              <a:cs typeface="+mn-cs"/>
            </a:rPr>
            <a:t>Stack</a:t>
          </a:r>
        </a:p>
      </dgm:t>
    </dgm:pt>
    <dgm:pt modelId="{698B982D-6F08-F54E-8511-4591CFEFCAF5}" type="parTrans" cxnId="{9EAD2DB7-63A3-2440-91D0-BC350B92F6DC}">
      <dgm:prSet/>
      <dgm:spPr/>
      <dgm:t>
        <a:bodyPr/>
        <a:lstStyle/>
        <a:p>
          <a:endParaRPr lang="en-US"/>
        </a:p>
      </dgm:t>
    </dgm:pt>
    <dgm:pt modelId="{C6CCB07B-4177-4B43-9014-D319D7A125EA}" type="sibTrans" cxnId="{9EAD2DB7-63A3-2440-91D0-BC350B92F6DC}">
      <dgm:prSet/>
      <dgm:spPr/>
      <dgm:t>
        <a:bodyPr/>
        <a:lstStyle/>
        <a:p>
          <a:endParaRPr lang="en-US"/>
        </a:p>
      </dgm:t>
    </dgm:pt>
    <dgm:pt modelId="{BF9DF738-98B0-C944-A412-20FF9E615998}" type="pres">
      <dgm:prSet presAssocID="{C25B34CF-B405-0447-8EC6-2C6526248AC0}" presName="Name0" presStyleCnt="0">
        <dgm:presLayoutVars>
          <dgm:chMax val="7"/>
          <dgm:chPref val="7"/>
          <dgm:dir/>
        </dgm:presLayoutVars>
      </dgm:prSet>
      <dgm:spPr/>
    </dgm:pt>
    <dgm:pt modelId="{0C1F5FA3-3E5A-5349-B0E3-90B9E10C8F6B}" type="pres">
      <dgm:prSet presAssocID="{C25B34CF-B405-0447-8EC6-2C6526248AC0}" presName="Name1" presStyleCnt="0"/>
      <dgm:spPr/>
    </dgm:pt>
    <dgm:pt modelId="{390377C0-EA45-864D-9090-7408DAC540B9}" type="pres">
      <dgm:prSet presAssocID="{C25B34CF-B405-0447-8EC6-2C6526248AC0}" presName="cycle" presStyleCnt="0"/>
      <dgm:spPr/>
    </dgm:pt>
    <dgm:pt modelId="{A22BC15C-92F7-384A-AB55-067CDF731EFB}" type="pres">
      <dgm:prSet presAssocID="{C25B34CF-B405-0447-8EC6-2C6526248AC0}" presName="srcNode" presStyleLbl="node1" presStyleIdx="0" presStyleCnt="7"/>
      <dgm:spPr/>
    </dgm:pt>
    <dgm:pt modelId="{FC3FD2E1-6A44-304A-8ABE-D29421750942}" type="pres">
      <dgm:prSet presAssocID="{C25B34CF-B405-0447-8EC6-2C6526248AC0}" presName="conn" presStyleLbl="parChTrans1D2" presStyleIdx="0" presStyleCnt="1"/>
      <dgm:spPr/>
    </dgm:pt>
    <dgm:pt modelId="{1E8EAFC8-E1D4-0941-8651-CB27FA331F82}" type="pres">
      <dgm:prSet presAssocID="{C25B34CF-B405-0447-8EC6-2C6526248AC0}" presName="extraNode" presStyleLbl="node1" presStyleIdx="0" presStyleCnt="7"/>
      <dgm:spPr/>
    </dgm:pt>
    <dgm:pt modelId="{CC817098-3CCC-444C-9823-1DD65A190247}" type="pres">
      <dgm:prSet presAssocID="{C25B34CF-B405-0447-8EC6-2C6526248AC0}" presName="dstNode" presStyleLbl="node1" presStyleIdx="0" presStyleCnt="7"/>
      <dgm:spPr/>
    </dgm:pt>
    <dgm:pt modelId="{2CBD8BE2-2890-524A-8B30-4BF8372329EA}" type="pres">
      <dgm:prSet presAssocID="{75777834-3F7A-2F43-BE45-D815F4554D66}" presName="text_1" presStyleLbl="node1" presStyleIdx="0" presStyleCnt="7">
        <dgm:presLayoutVars>
          <dgm:bulletEnabled val="1"/>
        </dgm:presLayoutVars>
      </dgm:prSet>
      <dgm:spPr/>
    </dgm:pt>
    <dgm:pt modelId="{6F8CBFA9-534D-A043-9BE5-F1EC16A0742C}" type="pres">
      <dgm:prSet presAssocID="{75777834-3F7A-2F43-BE45-D815F4554D66}" presName="accent_1" presStyleCnt="0"/>
      <dgm:spPr/>
    </dgm:pt>
    <dgm:pt modelId="{3A908DAF-12B2-5D4A-8B94-244EFBE3757C}" type="pres">
      <dgm:prSet presAssocID="{75777834-3F7A-2F43-BE45-D815F4554D66}" presName="accentRepeatNode" presStyleLbl="solidFgAcc1" presStyleIdx="0" presStyleCnt="7"/>
      <dgm:spPr>
        <a:xfrm>
          <a:off x="72099" y="184163"/>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5D6CDD84-B3EF-9C46-B0CB-2C51976A425F}" type="pres">
      <dgm:prSet presAssocID="{E1500156-C505-0340-B1C2-444C9BA21F81}" presName="text_2" presStyleLbl="node1" presStyleIdx="1" presStyleCnt="7">
        <dgm:presLayoutVars>
          <dgm:bulletEnabled val="1"/>
        </dgm:presLayoutVars>
      </dgm:prSet>
      <dgm:spPr/>
    </dgm:pt>
    <dgm:pt modelId="{00EEC159-23E5-5743-93EE-2C82B101D40C}" type="pres">
      <dgm:prSet presAssocID="{E1500156-C505-0340-B1C2-444C9BA21F81}" presName="accent_2" presStyleCnt="0"/>
      <dgm:spPr/>
    </dgm:pt>
    <dgm:pt modelId="{C8DBD8D7-7921-8E46-8701-0CB59E7E5B84}" type="pres">
      <dgm:prSet presAssocID="{E1500156-C505-0340-B1C2-444C9BA21F81}" presName="accentRepeatNode" presStyleLbl="solidFgAcc1" presStyleIdx="1" presStyleCnt="7"/>
      <dgm:spPr>
        <a:xfrm>
          <a:off x="516574" y="920815"/>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D1813CF1-15BD-1746-9C06-CB67253200BC}" type="pres">
      <dgm:prSet presAssocID="{20520F51-CCC2-9E4B-A032-43DFA1E2C8E0}" presName="text_3" presStyleLbl="node1" presStyleIdx="2" presStyleCnt="7">
        <dgm:presLayoutVars>
          <dgm:bulletEnabled val="1"/>
        </dgm:presLayoutVars>
      </dgm:prSet>
      <dgm:spPr/>
    </dgm:pt>
    <dgm:pt modelId="{C85A44EB-BB52-3541-8A55-4858852D8C50}" type="pres">
      <dgm:prSet presAssocID="{20520F51-CCC2-9E4B-A032-43DFA1E2C8E0}" presName="accent_3" presStyleCnt="0"/>
      <dgm:spPr/>
    </dgm:pt>
    <dgm:pt modelId="{2DEFCA7B-7A11-FF43-8F11-DDD566601285}" type="pres">
      <dgm:prSet presAssocID="{20520F51-CCC2-9E4B-A032-43DFA1E2C8E0}" presName="accentRepeatNode" presStyleLbl="solidFgAcc1" presStyleIdx="2" presStyleCnt="7"/>
      <dgm:spPr>
        <a:xfrm>
          <a:off x="760145" y="1656927"/>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4CE707F1-C341-234F-A380-871D988B9892}" type="pres">
      <dgm:prSet presAssocID="{2418038E-2F04-9949-8BE2-1CA7FA4B55E6}" presName="text_4" presStyleLbl="node1" presStyleIdx="3" presStyleCnt="7">
        <dgm:presLayoutVars>
          <dgm:bulletEnabled val="1"/>
        </dgm:presLayoutVars>
      </dgm:prSet>
      <dgm:spPr/>
    </dgm:pt>
    <dgm:pt modelId="{1D0C338F-F7B7-5848-86DA-8E93F7C650CE}" type="pres">
      <dgm:prSet presAssocID="{2418038E-2F04-9949-8BE2-1CA7FA4B55E6}" presName="accent_4" presStyleCnt="0"/>
      <dgm:spPr/>
    </dgm:pt>
    <dgm:pt modelId="{B3B8FADB-2792-7E42-B1BB-E58F1512CC74}" type="pres">
      <dgm:prSet presAssocID="{2418038E-2F04-9949-8BE2-1CA7FA4B55E6}" presName="accentRepeatNode" presStyleLbl="solidFgAcc1" presStyleIdx="3" presStyleCnt="7"/>
      <dgm:spPr>
        <a:xfrm>
          <a:off x="837914" y="2393579"/>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5B2C71B8-E792-594F-A81D-941C9F99CA12}" type="pres">
      <dgm:prSet presAssocID="{4A740C7F-980A-BA4C-9F10-B977C354A1EF}" presName="text_5" presStyleLbl="node1" presStyleIdx="4" presStyleCnt="7">
        <dgm:presLayoutVars>
          <dgm:bulletEnabled val="1"/>
        </dgm:presLayoutVars>
      </dgm:prSet>
      <dgm:spPr/>
    </dgm:pt>
    <dgm:pt modelId="{1F172A6A-1856-0241-8841-1734DE3F27E5}" type="pres">
      <dgm:prSet presAssocID="{4A740C7F-980A-BA4C-9F10-B977C354A1EF}" presName="accent_5" presStyleCnt="0"/>
      <dgm:spPr/>
    </dgm:pt>
    <dgm:pt modelId="{61DA8E63-1670-9440-9A3A-B95BACF707FE}" type="pres">
      <dgm:prSet presAssocID="{4A740C7F-980A-BA4C-9F10-B977C354A1EF}" presName="accentRepeatNode" presStyleLbl="solidFgAcc1" presStyleIdx="4" presStyleCnt="7"/>
      <dgm:spPr>
        <a:xfrm>
          <a:off x="760145" y="3130231"/>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827B38F0-B7C1-DA48-9512-1FA3389CDEAE}" type="pres">
      <dgm:prSet presAssocID="{94C8CEAA-7A40-CA41-9257-05B9BB741D06}" presName="text_6" presStyleLbl="node1" presStyleIdx="5" presStyleCnt="7">
        <dgm:presLayoutVars>
          <dgm:bulletEnabled val="1"/>
        </dgm:presLayoutVars>
      </dgm:prSet>
      <dgm:spPr/>
    </dgm:pt>
    <dgm:pt modelId="{4908F7C0-B955-7447-83E5-3A2BB242F7C3}" type="pres">
      <dgm:prSet presAssocID="{94C8CEAA-7A40-CA41-9257-05B9BB741D06}" presName="accent_6" presStyleCnt="0"/>
      <dgm:spPr/>
    </dgm:pt>
    <dgm:pt modelId="{C2157EE5-7641-3341-B2E7-021F543816F9}" type="pres">
      <dgm:prSet presAssocID="{94C8CEAA-7A40-CA41-9257-05B9BB741D06}" presName="accentRepeatNode" presStyleLbl="solidFgAcc1" presStyleIdx="5" presStyleCnt="7"/>
      <dgm:spPr>
        <a:xfrm>
          <a:off x="516574" y="3866343"/>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9F226AE9-ADF4-EB4F-8906-BCCD10502E1B}" type="pres">
      <dgm:prSet presAssocID="{9F0B8155-4C3C-F64F-B1FE-C8CED244BD19}" presName="text_7" presStyleLbl="node1" presStyleIdx="6" presStyleCnt="7">
        <dgm:presLayoutVars>
          <dgm:bulletEnabled val="1"/>
        </dgm:presLayoutVars>
      </dgm:prSet>
      <dgm:spPr/>
    </dgm:pt>
    <dgm:pt modelId="{F8CCDF48-6C40-1741-A25C-ED15D2026B7E}" type="pres">
      <dgm:prSet presAssocID="{9F0B8155-4C3C-F64F-B1FE-C8CED244BD19}" presName="accent_7" presStyleCnt="0"/>
      <dgm:spPr/>
    </dgm:pt>
    <dgm:pt modelId="{757B9E9D-E0EF-514A-8620-B12728BAF68D}" type="pres">
      <dgm:prSet presAssocID="{9F0B8155-4C3C-F64F-B1FE-C8CED244BD19}" presName="accentRepeatNode" presStyleLbl="solidFgAcc1" presStyleIdx="6" presStyleCnt="7"/>
      <dgm:spPr>
        <a:xfrm>
          <a:off x="72099" y="4602995"/>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Lst>
  <dgm:cxnLst>
    <dgm:cxn modelId="{B716AE0B-D3BC-FD4B-9465-68EAEA1A82A4}" type="presOf" srcId="{9F0B8155-4C3C-F64F-B1FE-C8CED244BD19}" destId="{9F226AE9-ADF4-EB4F-8906-BCCD10502E1B}" srcOrd="0" destOrd="0" presId="urn:microsoft.com/office/officeart/2008/layout/VerticalCurvedList"/>
    <dgm:cxn modelId="{87E96314-9C77-F54C-8966-CEA96EEFF7FF}" type="presOf" srcId="{E1500156-C505-0340-B1C2-444C9BA21F81}" destId="{5D6CDD84-B3EF-9C46-B0CB-2C51976A425F}" srcOrd="0" destOrd="0" presId="urn:microsoft.com/office/officeart/2008/layout/VerticalCurvedList"/>
    <dgm:cxn modelId="{B052D315-16E3-CF43-A041-D73359FFB62E}" srcId="{C25B34CF-B405-0447-8EC6-2C6526248AC0}" destId="{E1500156-C505-0340-B1C2-444C9BA21F81}" srcOrd="1" destOrd="0" parTransId="{DE566744-A8CB-5B43-B79D-18D99AE5885A}" sibTransId="{5A293972-3D43-0346-B020-263B3F3BA174}"/>
    <dgm:cxn modelId="{B77F3117-5412-5144-A8D9-4431361D845E}" type="presOf" srcId="{75777834-3F7A-2F43-BE45-D815F4554D66}" destId="{2CBD8BE2-2890-524A-8B30-4BF8372329EA}" srcOrd="0" destOrd="0" presId="urn:microsoft.com/office/officeart/2008/layout/VerticalCurvedList"/>
    <dgm:cxn modelId="{F1DE4D36-1634-1F4A-9E8E-93359229FD09}" type="presOf" srcId="{20520F51-CCC2-9E4B-A032-43DFA1E2C8E0}" destId="{D1813CF1-15BD-1746-9C06-CB67253200BC}" srcOrd="0" destOrd="0" presId="urn:microsoft.com/office/officeart/2008/layout/VerticalCurvedList"/>
    <dgm:cxn modelId="{3E50F95F-4CC5-BF4A-9650-F7880777B8DE}" srcId="{C25B34CF-B405-0447-8EC6-2C6526248AC0}" destId="{94C8CEAA-7A40-CA41-9257-05B9BB741D06}" srcOrd="5" destOrd="0" parTransId="{9A4C0EF4-82A6-1749-8E32-E8606E3B3EF4}" sibTransId="{A75747F9-F737-4245-B9DB-39A5B1BAA618}"/>
    <dgm:cxn modelId="{31B4C958-FC09-3A46-B986-DC56CA521E13}" type="presOf" srcId="{94C8CEAA-7A40-CA41-9257-05B9BB741D06}" destId="{827B38F0-B7C1-DA48-9512-1FA3389CDEAE}" srcOrd="0" destOrd="0" presId="urn:microsoft.com/office/officeart/2008/layout/VerticalCurvedList"/>
    <dgm:cxn modelId="{8726F796-B15C-2B43-8C89-7BB56B5001AD}" type="presOf" srcId="{4A740C7F-980A-BA4C-9F10-B977C354A1EF}" destId="{5B2C71B8-E792-594F-A81D-941C9F99CA12}" srcOrd="0" destOrd="0" presId="urn:microsoft.com/office/officeart/2008/layout/VerticalCurvedList"/>
    <dgm:cxn modelId="{A1795E97-8CE8-0147-AD8B-8B73F25387F8}" srcId="{C25B34CF-B405-0447-8EC6-2C6526248AC0}" destId="{75777834-3F7A-2F43-BE45-D815F4554D66}" srcOrd="0" destOrd="0" parTransId="{11D29F2F-DFD6-1143-B96C-9C759243A728}" sibTransId="{EA574351-70BD-7A4A-B8BF-146C3F3BF2CE}"/>
    <dgm:cxn modelId="{3E4E289B-F248-1643-95BA-259F8AB1200F}" srcId="{C25B34CF-B405-0447-8EC6-2C6526248AC0}" destId="{2418038E-2F04-9949-8BE2-1CA7FA4B55E6}" srcOrd="3" destOrd="0" parTransId="{3BBDB8D6-7F56-974A-AB27-B4FAB6258733}" sibTransId="{93247139-16B3-034C-866C-05023D4BEAE6}"/>
    <dgm:cxn modelId="{9EAD2DB7-63A3-2440-91D0-BC350B92F6DC}" srcId="{C25B34CF-B405-0447-8EC6-2C6526248AC0}" destId="{9F0B8155-4C3C-F64F-B1FE-C8CED244BD19}" srcOrd="6" destOrd="0" parTransId="{698B982D-6F08-F54E-8511-4591CFEFCAF5}" sibTransId="{C6CCB07B-4177-4B43-9014-D319D7A125EA}"/>
    <dgm:cxn modelId="{8CC330BA-596B-4A43-8EC2-40A6E0914124}" type="presOf" srcId="{C25B34CF-B405-0447-8EC6-2C6526248AC0}" destId="{BF9DF738-98B0-C944-A412-20FF9E615998}" srcOrd="0" destOrd="0" presId="urn:microsoft.com/office/officeart/2008/layout/VerticalCurvedList"/>
    <dgm:cxn modelId="{C871AAC2-21AB-C240-A4F4-27C8F1CFFDA6}" srcId="{C25B34CF-B405-0447-8EC6-2C6526248AC0}" destId="{4A740C7F-980A-BA4C-9F10-B977C354A1EF}" srcOrd="4" destOrd="0" parTransId="{F7B9919E-504F-E74C-B1B3-9411DA73D15C}" sibTransId="{7769C3F9-7290-764B-BF8B-C4661331C5D3}"/>
    <dgm:cxn modelId="{C96E4DC7-A6D9-514C-AA50-DE773F2C8108}" type="presOf" srcId="{2418038E-2F04-9949-8BE2-1CA7FA4B55E6}" destId="{4CE707F1-C341-234F-A380-871D988B9892}" srcOrd="0" destOrd="0" presId="urn:microsoft.com/office/officeart/2008/layout/VerticalCurvedList"/>
    <dgm:cxn modelId="{45A711ED-414A-E84D-A209-553BBA4D9CAE}" type="presOf" srcId="{EA574351-70BD-7A4A-B8BF-146C3F3BF2CE}" destId="{FC3FD2E1-6A44-304A-8ABE-D29421750942}" srcOrd="0" destOrd="0" presId="urn:microsoft.com/office/officeart/2008/layout/VerticalCurvedList"/>
    <dgm:cxn modelId="{A497AAEE-E439-954D-AE1D-78DED91858F7}" srcId="{C25B34CF-B405-0447-8EC6-2C6526248AC0}" destId="{20520F51-CCC2-9E4B-A032-43DFA1E2C8E0}" srcOrd="2" destOrd="0" parTransId="{8D512923-0E7E-6F48-B6AE-184DD114E0A6}" sibTransId="{2C8A7E30-41C7-814D-B78E-8BC06DAC36AC}"/>
    <dgm:cxn modelId="{43F3A8F5-ADE0-9E43-BB27-454A678C0DD6}" type="presParOf" srcId="{BF9DF738-98B0-C944-A412-20FF9E615998}" destId="{0C1F5FA3-3E5A-5349-B0E3-90B9E10C8F6B}" srcOrd="0" destOrd="0" presId="urn:microsoft.com/office/officeart/2008/layout/VerticalCurvedList"/>
    <dgm:cxn modelId="{02E6CE72-D7C1-6A44-BB23-ABFCAA59152C}" type="presParOf" srcId="{0C1F5FA3-3E5A-5349-B0E3-90B9E10C8F6B}" destId="{390377C0-EA45-864D-9090-7408DAC540B9}" srcOrd="0" destOrd="0" presId="urn:microsoft.com/office/officeart/2008/layout/VerticalCurvedList"/>
    <dgm:cxn modelId="{EA2ABC66-1B95-554A-830A-A7A38D3D0917}" type="presParOf" srcId="{390377C0-EA45-864D-9090-7408DAC540B9}" destId="{A22BC15C-92F7-384A-AB55-067CDF731EFB}" srcOrd="0" destOrd="0" presId="urn:microsoft.com/office/officeart/2008/layout/VerticalCurvedList"/>
    <dgm:cxn modelId="{B3B2DF92-BCD2-464B-BB62-1F906F7C28DC}" type="presParOf" srcId="{390377C0-EA45-864D-9090-7408DAC540B9}" destId="{FC3FD2E1-6A44-304A-8ABE-D29421750942}" srcOrd="1" destOrd="0" presId="urn:microsoft.com/office/officeart/2008/layout/VerticalCurvedList"/>
    <dgm:cxn modelId="{2162EBD7-94EE-274E-A1ED-0FAAA44422E3}" type="presParOf" srcId="{390377C0-EA45-864D-9090-7408DAC540B9}" destId="{1E8EAFC8-E1D4-0941-8651-CB27FA331F82}" srcOrd="2" destOrd="0" presId="urn:microsoft.com/office/officeart/2008/layout/VerticalCurvedList"/>
    <dgm:cxn modelId="{39EEB6B6-FC3C-2E41-89B0-67D0DF59AAD0}" type="presParOf" srcId="{390377C0-EA45-864D-9090-7408DAC540B9}" destId="{CC817098-3CCC-444C-9823-1DD65A190247}" srcOrd="3" destOrd="0" presId="urn:microsoft.com/office/officeart/2008/layout/VerticalCurvedList"/>
    <dgm:cxn modelId="{1D97750C-6FA7-5441-8698-077E6C6C74AC}" type="presParOf" srcId="{0C1F5FA3-3E5A-5349-B0E3-90B9E10C8F6B}" destId="{2CBD8BE2-2890-524A-8B30-4BF8372329EA}" srcOrd="1" destOrd="0" presId="urn:microsoft.com/office/officeart/2008/layout/VerticalCurvedList"/>
    <dgm:cxn modelId="{8B2B6577-FF6F-CB46-8A8C-53781C1D4E2C}" type="presParOf" srcId="{0C1F5FA3-3E5A-5349-B0E3-90B9E10C8F6B}" destId="{6F8CBFA9-534D-A043-9BE5-F1EC16A0742C}" srcOrd="2" destOrd="0" presId="urn:microsoft.com/office/officeart/2008/layout/VerticalCurvedList"/>
    <dgm:cxn modelId="{758FD0DD-B8AE-B743-B7EA-B207A2B3ED7A}" type="presParOf" srcId="{6F8CBFA9-534D-A043-9BE5-F1EC16A0742C}" destId="{3A908DAF-12B2-5D4A-8B94-244EFBE3757C}" srcOrd="0" destOrd="0" presId="urn:microsoft.com/office/officeart/2008/layout/VerticalCurvedList"/>
    <dgm:cxn modelId="{85ED3B53-E1B4-FA45-B4DF-AB6C8449B76D}" type="presParOf" srcId="{0C1F5FA3-3E5A-5349-B0E3-90B9E10C8F6B}" destId="{5D6CDD84-B3EF-9C46-B0CB-2C51976A425F}" srcOrd="3" destOrd="0" presId="urn:microsoft.com/office/officeart/2008/layout/VerticalCurvedList"/>
    <dgm:cxn modelId="{AACFFF4A-7118-7D46-87C1-90ABAAEF8A55}" type="presParOf" srcId="{0C1F5FA3-3E5A-5349-B0E3-90B9E10C8F6B}" destId="{00EEC159-23E5-5743-93EE-2C82B101D40C}" srcOrd="4" destOrd="0" presId="urn:microsoft.com/office/officeart/2008/layout/VerticalCurvedList"/>
    <dgm:cxn modelId="{9FAA9268-AEC0-1C4A-A893-1F88FDC2286C}" type="presParOf" srcId="{00EEC159-23E5-5743-93EE-2C82B101D40C}" destId="{C8DBD8D7-7921-8E46-8701-0CB59E7E5B84}" srcOrd="0" destOrd="0" presId="urn:microsoft.com/office/officeart/2008/layout/VerticalCurvedList"/>
    <dgm:cxn modelId="{78311103-C15B-7A46-ADDB-8EEA0FDF5CE0}" type="presParOf" srcId="{0C1F5FA3-3E5A-5349-B0E3-90B9E10C8F6B}" destId="{D1813CF1-15BD-1746-9C06-CB67253200BC}" srcOrd="5" destOrd="0" presId="urn:microsoft.com/office/officeart/2008/layout/VerticalCurvedList"/>
    <dgm:cxn modelId="{A9900B67-D7E6-CD47-AD55-2BA7AA313FEF}" type="presParOf" srcId="{0C1F5FA3-3E5A-5349-B0E3-90B9E10C8F6B}" destId="{C85A44EB-BB52-3541-8A55-4858852D8C50}" srcOrd="6" destOrd="0" presId="urn:microsoft.com/office/officeart/2008/layout/VerticalCurvedList"/>
    <dgm:cxn modelId="{014AABDD-1550-3E45-B75F-CDBBF5083CEB}" type="presParOf" srcId="{C85A44EB-BB52-3541-8A55-4858852D8C50}" destId="{2DEFCA7B-7A11-FF43-8F11-DDD566601285}" srcOrd="0" destOrd="0" presId="urn:microsoft.com/office/officeart/2008/layout/VerticalCurvedList"/>
    <dgm:cxn modelId="{03643C16-DBA0-C643-A390-A72071E5C67E}" type="presParOf" srcId="{0C1F5FA3-3E5A-5349-B0E3-90B9E10C8F6B}" destId="{4CE707F1-C341-234F-A380-871D988B9892}" srcOrd="7" destOrd="0" presId="urn:microsoft.com/office/officeart/2008/layout/VerticalCurvedList"/>
    <dgm:cxn modelId="{3351EE72-2596-4A42-8241-CB2D2A8754F5}" type="presParOf" srcId="{0C1F5FA3-3E5A-5349-B0E3-90B9E10C8F6B}" destId="{1D0C338F-F7B7-5848-86DA-8E93F7C650CE}" srcOrd="8" destOrd="0" presId="urn:microsoft.com/office/officeart/2008/layout/VerticalCurvedList"/>
    <dgm:cxn modelId="{08D4E3FF-D787-5B49-8E92-EA3E51305786}" type="presParOf" srcId="{1D0C338F-F7B7-5848-86DA-8E93F7C650CE}" destId="{B3B8FADB-2792-7E42-B1BB-E58F1512CC74}" srcOrd="0" destOrd="0" presId="urn:microsoft.com/office/officeart/2008/layout/VerticalCurvedList"/>
    <dgm:cxn modelId="{84B1A9EB-37FD-E04E-A016-695024A84F92}" type="presParOf" srcId="{0C1F5FA3-3E5A-5349-B0E3-90B9E10C8F6B}" destId="{5B2C71B8-E792-594F-A81D-941C9F99CA12}" srcOrd="9" destOrd="0" presId="urn:microsoft.com/office/officeart/2008/layout/VerticalCurvedList"/>
    <dgm:cxn modelId="{5004F275-2FD4-4D4B-84D5-685D71FD262F}" type="presParOf" srcId="{0C1F5FA3-3E5A-5349-B0E3-90B9E10C8F6B}" destId="{1F172A6A-1856-0241-8841-1734DE3F27E5}" srcOrd="10" destOrd="0" presId="urn:microsoft.com/office/officeart/2008/layout/VerticalCurvedList"/>
    <dgm:cxn modelId="{DFFB5A0F-E9C2-AB4A-AC62-7D74854CF91E}" type="presParOf" srcId="{1F172A6A-1856-0241-8841-1734DE3F27E5}" destId="{61DA8E63-1670-9440-9A3A-B95BACF707FE}" srcOrd="0" destOrd="0" presId="urn:microsoft.com/office/officeart/2008/layout/VerticalCurvedList"/>
    <dgm:cxn modelId="{F7300B60-C7F8-6A49-B149-E55666BB41FF}" type="presParOf" srcId="{0C1F5FA3-3E5A-5349-B0E3-90B9E10C8F6B}" destId="{827B38F0-B7C1-DA48-9512-1FA3389CDEAE}" srcOrd="11" destOrd="0" presId="urn:microsoft.com/office/officeart/2008/layout/VerticalCurvedList"/>
    <dgm:cxn modelId="{CAF84750-6409-5943-820D-2F058E20AAFF}" type="presParOf" srcId="{0C1F5FA3-3E5A-5349-B0E3-90B9E10C8F6B}" destId="{4908F7C0-B955-7447-83E5-3A2BB242F7C3}" srcOrd="12" destOrd="0" presId="urn:microsoft.com/office/officeart/2008/layout/VerticalCurvedList"/>
    <dgm:cxn modelId="{BBFA622B-29A3-7D42-A4FB-4EB8588B1923}" type="presParOf" srcId="{4908F7C0-B955-7447-83E5-3A2BB242F7C3}" destId="{C2157EE5-7641-3341-B2E7-021F543816F9}" srcOrd="0" destOrd="0" presId="urn:microsoft.com/office/officeart/2008/layout/VerticalCurvedList"/>
    <dgm:cxn modelId="{85EF2877-D94E-CD48-B404-E03C48BF88A6}" type="presParOf" srcId="{0C1F5FA3-3E5A-5349-B0E3-90B9E10C8F6B}" destId="{9F226AE9-ADF4-EB4F-8906-BCCD10502E1B}" srcOrd="13" destOrd="0" presId="urn:microsoft.com/office/officeart/2008/layout/VerticalCurvedList"/>
    <dgm:cxn modelId="{02E11A36-F209-7A4A-9718-5B5179B8428F}" type="presParOf" srcId="{0C1F5FA3-3E5A-5349-B0E3-90B9E10C8F6B}" destId="{F8CCDF48-6C40-1741-A25C-ED15D2026B7E}" srcOrd="14" destOrd="0" presId="urn:microsoft.com/office/officeart/2008/layout/VerticalCurvedList"/>
    <dgm:cxn modelId="{ABE8CFD7-36B0-3445-8366-16EA50ADE633}" type="presParOf" srcId="{F8CCDF48-6C40-1741-A25C-ED15D2026B7E}" destId="{757B9E9D-E0EF-514A-8620-B12728BAF68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68AB26D-4CFD-9E4C-A174-AB8867C02A29}">
      <dgm:prSet/>
      <dgm:spPr>
        <a:xfrm>
          <a:off x="237623" y="300061"/>
          <a:ext cx="1434118" cy="9106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Address field contains the effective address of the operand</a:t>
          </a:r>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dgm:spPr>
        <a:xfrm>
          <a:off x="1959745" y="1082842"/>
          <a:ext cx="1434118" cy="9106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Effective address (EA) = address field (A)</a:t>
          </a:r>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dgm:spPr>
        <a:xfrm>
          <a:off x="3667913" y="2211156"/>
          <a:ext cx="1434118" cy="9106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Was common in earlier generations of computers </a:t>
          </a:r>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dgm:spPr>
        <a:xfrm>
          <a:off x="5403989" y="3352912"/>
          <a:ext cx="1434118" cy="9106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Requires only one memory reference and no special calculation</a:t>
          </a:r>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dgm:spPr>
        <a:xfrm>
          <a:off x="7176481" y="4270934"/>
          <a:ext cx="1434118" cy="9106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Limitation is that it provides only a limited address space</a:t>
          </a:r>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a:xfrm>
          <a:off x="78277" y="148682"/>
          <a:ext cx="1434118" cy="9106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913AF7D1-B9F3-6846-94A7-D99908AC9A87}" type="pres">
      <dgm:prSet presAssocID="{068AB26D-4CFD-9E4C-A174-AB8867C02A29}" presName="text" presStyleLbl="fgAcc0" presStyleIdx="0" presStyleCnt="5" custLinFactY="-100000" custLinFactNeighborX="5253" custLinFactNeighborY="-109857">
        <dgm:presLayoutVars>
          <dgm:chPref val="3"/>
        </dgm:presLayoutVars>
      </dgm:prSet>
      <dgm:spPr/>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a:xfrm>
          <a:off x="1800399" y="931462"/>
          <a:ext cx="1434118" cy="9106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6D46C026-68A7-5742-AF4E-074BC1F884E1}" type="pres">
      <dgm:prSet presAssocID="{B61EB01F-3255-E448-843C-0813C908709C}" presName="text" presStyleLbl="fgAcc0" presStyleIdx="1" presStyleCnt="5" custLinFactY="-23900" custLinFactNeighborX="3113" custLinFactNeighborY="-100000">
        <dgm:presLayoutVars>
          <dgm:chPref val="3"/>
        </dgm:presLayoutVars>
      </dgm:prSet>
      <dgm:spPr/>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a:xfrm>
          <a:off x="3508567" y="2059777"/>
          <a:ext cx="1434118" cy="9106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297D322A-B2A9-5C43-975C-6419BB181B8E}" type="pres">
      <dgm:prSet presAssocID="{6061AE15-8788-1048-B0F2-AB4BFD703868}" presName="text" presStyleLbl="fgAcc0" presStyleIdx="2" presStyleCnt="5">
        <dgm:presLayoutVars>
          <dgm:chPref val="3"/>
        </dgm:presLayoutVars>
      </dgm:prSet>
      <dgm:spPr/>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a:xfrm>
          <a:off x="5244643" y="3201533"/>
          <a:ext cx="1434118" cy="9106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FE5F2D3A-07E8-5B4E-88DF-D345FCC274BF}" type="pres">
      <dgm:prSet presAssocID="{895AE01B-6F9C-BB4E-A002-7ABAE5B78A16}" presName="text" presStyleLbl="fgAcc0" presStyleIdx="3" presStyleCnt="5" custLinFactY="25376" custLinFactNeighborX="-1167" custLinFactNeighborY="100000">
        <dgm:presLayoutVars>
          <dgm:chPref val="3"/>
        </dgm:presLayoutVars>
      </dgm:prSet>
      <dgm:spPr/>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a:xfrm>
          <a:off x="7017134" y="4119555"/>
          <a:ext cx="1434118" cy="9106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AB8A0B0-B803-DC4A-A0A0-7E45D900705C}" type="pres">
      <dgm:prSet presAssocID="{E7959769-F8B0-3448-94F6-C6A9B40CA168}" presName="text" presStyleLbl="fgAcc0" presStyleIdx="4" presStyleCnt="5" custLinFactY="100000" custLinFactNeighborX="2151" custLinFactNeighborY="154312">
        <dgm:presLayoutVars>
          <dgm:chPref val="3"/>
        </dgm:presLayoutVars>
      </dgm:prSet>
      <dgm:spPr/>
    </dgm:pt>
    <dgm:pt modelId="{F1E07AB8-D1E0-C947-8D7D-8AB75D3F23C4}" type="pres">
      <dgm:prSet presAssocID="{E7959769-F8B0-3448-94F6-C6A9B40CA168}" presName="hierChild2" presStyleCnt="0"/>
      <dgm:spPr/>
    </dgm:pt>
  </dgm:ptLst>
  <dgm:cxnLst>
    <dgm:cxn modelId="{E279E903-9A7E-B34F-9661-DE17B3F21575}" type="presOf" srcId="{B61EB01F-3255-E448-843C-0813C908709C}" destId="{6D46C026-68A7-5742-AF4E-074BC1F884E1}" srcOrd="0" destOrd="0" presId="urn:microsoft.com/office/officeart/2005/8/layout/hierarchy1"/>
    <dgm:cxn modelId="{A7F95E04-5640-9F40-85BF-0CEA1BFA3741}" srcId="{92FA89BD-1116-324D-97C8-88FE2DB3F9E8}" destId="{895AE01B-6F9C-BB4E-A002-7ABAE5B78A16}" srcOrd="3" destOrd="0" parTransId="{729079CE-ECB0-7A45-9179-F79E02618CD5}" sibTransId="{232DA005-3DB1-E04A-99C6-A9434DDE18D3}"/>
    <dgm:cxn modelId="{91A7630B-B744-574C-9D37-FE7F3546AF68}" type="presOf" srcId="{068AB26D-4CFD-9E4C-A174-AB8867C02A29}" destId="{913AF7D1-B9F3-6846-94A7-D99908AC9A87}" srcOrd="0" destOrd="0" presId="urn:microsoft.com/office/officeart/2005/8/layout/hierarchy1"/>
    <dgm:cxn modelId="{BB6D603F-0613-7247-A8C0-0F994BE8C913}" srcId="{92FA89BD-1116-324D-97C8-88FE2DB3F9E8}" destId="{E7959769-F8B0-3448-94F6-C6A9B40CA168}" srcOrd="4" destOrd="0" parTransId="{6B7CE556-39CD-C641-8A79-E73956A1C253}" sibTransId="{31922106-302F-0E44-A313-6D3EA063490B}"/>
    <dgm:cxn modelId="{2F13B68C-D465-5C48-AD8E-698DC33478E5}" srcId="{92FA89BD-1116-324D-97C8-88FE2DB3F9E8}" destId="{6061AE15-8788-1048-B0F2-AB4BFD703868}" srcOrd="2" destOrd="0" parTransId="{ED0C1CDD-0CC2-1640-8034-B4A5B9EFCD7A}" sibTransId="{E60C307D-090B-5B41-BDBF-5D633537D7BD}"/>
    <dgm:cxn modelId="{1985FEC8-0546-8649-8743-6A74CF30190E}" type="presOf" srcId="{E7959769-F8B0-3448-94F6-C6A9B40CA168}" destId="{8AB8A0B0-B803-DC4A-A0A0-7E45D900705C}" srcOrd="0" destOrd="0" presId="urn:microsoft.com/office/officeart/2005/8/layout/hierarchy1"/>
    <dgm:cxn modelId="{02397ACA-8E98-294D-98DF-0E68072B417E}" type="presOf" srcId="{895AE01B-6F9C-BB4E-A002-7ABAE5B78A16}" destId="{FE5F2D3A-07E8-5B4E-88DF-D345FCC274BF}" srcOrd="0" destOrd="0" presId="urn:microsoft.com/office/officeart/2005/8/layout/hierarchy1"/>
    <dgm:cxn modelId="{CE0D4EDE-2517-FA42-8909-C851D9A1E132}" srcId="{92FA89BD-1116-324D-97C8-88FE2DB3F9E8}" destId="{B61EB01F-3255-E448-843C-0813C908709C}" srcOrd="1" destOrd="0" parTransId="{B3781EA8-B71B-414E-8CE3-304268965574}" sibTransId="{48C15F19-CC9A-FA4E-98CB-651D3D84BA1A}"/>
    <dgm:cxn modelId="{14F81DE7-E285-5041-BD7D-1C6C0E0658B0}" srcId="{92FA89BD-1116-324D-97C8-88FE2DB3F9E8}" destId="{068AB26D-4CFD-9E4C-A174-AB8867C02A29}" srcOrd="0" destOrd="0" parTransId="{502DAB36-1928-9E4E-8ECF-F64517C71482}" sibTransId="{93BF055A-D774-684E-97E6-98DE66B0102C}"/>
    <dgm:cxn modelId="{9D7577EB-867C-5B47-ABC3-669FE2836611}" type="presOf" srcId="{92FA89BD-1116-324D-97C8-88FE2DB3F9E8}" destId="{9F3805DB-70C8-BD4E-8D37-61EBD4D9E5E6}" srcOrd="0" destOrd="0" presId="urn:microsoft.com/office/officeart/2005/8/layout/hierarchy1"/>
    <dgm:cxn modelId="{963393FE-A5B7-AD4E-A666-7833361FC71E}" type="presOf" srcId="{6061AE15-8788-1048-B0F2-AB4BFD703868}" destId="{297D322A-B2A9-5C43-975C-6419BB181B8E}" srcOrd="0" destOrd="0" presId="urn:microsoft.com/office/officeart/2005/8/layout/hierarchy1"/>
    <dgm:cxn modelId="{DC3D77B5-8C4B-2B4D-8191-ED44C6CCF2E6}" type="presParOf" srcId="{9F3805DB-70C8-BD4E-8D37-61EBD4D9E5E6}" destId="{E42C87E1-7929-CA48-A7F8-C039368070D9}" srcOrd="0" destOrd="0" presId="urn:microsoft.com/office/officeart/2005/8/layout/hierarchy1"/>
    <dgm:cxn modelId="{C8092223-B438-DF4B-985F-8E5B62E334E9}" type="presParOf" srcId="{E42C87E1-7929-CA48-A7F8-C039368070D9}" destId="{931FC99A-3F62-9146-A872-FB474F6A460C}" srcOrd="0" destOrd="0" presId="urn:microsoft.com/office/officeart/2005/8/layout/hierarchy1"/>
    <dgm:cxn modelId="{3C55B9EE-A4ED-BB43-9AC8-4D1B34D6509A}" type="presParOf" srcId="{931FC99A-3F62-9146-A872-FB474F6A460C}" destId="{AA48DA74-07C8-5A45-AC22-9059F1952567}" srcOrd="0" destOrd="0" presId="urn:microsoft.com/office/officeart/2005/8/layout/hierarchy1"/>
    <dgm:cxn modelId="{76F6004B-10E0-824A-9DB5-EABE4CCD647E}" type="presParOf" srcId="{931FC99A-3F62-9146-A872-FB474F6A460C}" destId="{913AF7D1-B9F3-6846-94A7-D99908AC9A87}" srcOrd="1" destOrd="0" presId="urn:microsoft.com/office/officeart/2005/8/layout/hierarchy1"/>
    <dgm:cxn modelId="{8939BDE6-F010-8845-B45B-6D197A721C0D}" type="presParOf" srcId="{E42C87E1-7929-CA48-A7F8-C039368070D9}" destId="{3448DE12-6E0A-3745-A0E4-AE081ADBBD81}" srcOrd="1" destOrd="0" presId="urn:microsoft.com/office/officeart/2005/8/layout/hierarchy1"/>
    <dgm:cxn modelId="{A903BA56-3CB8-A848-A7BA-D17559D86B5B}" type="presParOf" srcId="{9F3805DB-70C8-BD4E-8D37-61EBD4D9E5E6}" destId="{7C05869D-DCE5-224E-9A1D-1E964D1EC942}" srcOrd="1" destOrd="0" presId="urn:microsoft.com/office/officeart/2005/8/layout/hierarchy1"/>
    <dgm:cxn modelId="{A0673883-AA21-B147-BAE0-D60B8832DC02}" type="presParOf" srcId="{7C05869D-DCE5-224E-9A1D-1E964D1EC942}" destId="{712FC35D-374A-B145-ADBF-F81021E6AAED}" srcOrd="0" destOrd="0" presId="urn:microsoft.com/office/officeart/2005/8/layout/hierarchy1"/>
    <dgm:cxn modelId="{4F02EE5B-49CB-0946-BC4F-C46CFC361691}" type="presParOf" srcId="{712FC35D-374A-B145-ADBF-F81021E6AAED}" destId="{12211905-1138-A64D-A172-424F7AF19CF4}" srcOrd="0" destOrd="0" presId="urn:microsoft.com/office/officeart/2005/8/layout/hierarchy1"/>
    <dgm:cxn modelId="{589C6880-325D-0847-8F85-204ABB59CEFF}" type="presParOf" srcId="{712FC35D-374A-B145-ADBF-F81021E6AAED}" destId="{6D46C026-68A7-5742-AF4E-074BC1F884E1}" srcOrd="1" destOrd="0" presId="urn:microsoft.com/office/officeart/2005/8/layout/hierarchy1"/>
    <dgm:cxn modelId="{6B0433FC-C803-EF4C-A957-FA0914B722E3}" type="presParOf" srcId="{7C05869D-DCE5-224E-9A1D-1E964D1EC942}" destId="{092DFB7B-E14C-BF4B-A228-DFBBA633F7EC}" srcOrd="1" destOrd="0" presId="urn:microsoft.com/office/officeart/2005/8/layout/hierarchy1"/>
    <dgm:cxn modelId="{D07AF4CA-358D-B54B-9CFD-5441A294A762}" type="presParOf" srcId="{9F3805DB-70C8-BD4E-8D37-61EBD4D9E5E6}" destId="{3C73DDA4-5490-F240-9461-3B45FE3D6ADC}" srcOrd="2" destOrd="0" presId="urn:microsoft.com/office/officeart/2005/8/layout/hierarchy1"/>
    <dgm:cxn modelId="{34751E35-06EB-EF48-91BF-FAE972F25B95}" type="presParOf" srcId="{3C73DDA4-5490-F240-9461-3B45FE3D6ADC}" destId="{11D0DCB3-FD71-3F48-A37C-72F2FE4D1034}" srcOrd="0" destOrd="0" presId="urn:microsoft.com/office/officeart/2005/8/layout/hierarchy1"/>
    <dgm:cxn modelId="{D79BDA91-912C-D943-97E1-3CFFFE88C00F}" type="presParOf" srcId="{11D0DCB3-FD71-3F48-A37C-72F2FE4D1034}" destId="{C5144ED8-933C-1B48-8D11-257811EF2561}" srcOrd="0" destOrd="0" presId="urn:microsoft.com/office/officeart/2005/8/layout/hierarchy1"/>
    <dgm:cxn modelId="{B4D0C556-6648-614C-AA9D-6E3B876A532A}" type="presParOf" srcId="{11D0DCB3-FD71-3F48-A37C-72F2FE4D1034}" destId="{297D322A-B2A9-5C43-975C-6419BB181B8E}" srcOrd="1" destOrd="0" presId="urn:microsoft.com/office/officeart/2005/8/layout/hierarchy1"/>
    <dgm:cxn modelId="{1B94BD15-BA6D-2A4D-A16E-2B08B6409EB0}" type="presParOf" srcId="{3C73DDA4-5490-F240-9461-3B45FE3D6ADC}" destId="{B3B8C628-2C1D-C341-987F-15C3698181B5}" srcOrd="1" destOrd="0" presId="urn:microsoft.com/office/officeart/2005/8/layout/hierarchy1"/>
    <dgm:cxn modelId="{5A01DFF1-C87C-0B44-A4E9-7F9F0231C875}" type="presParOf" srcId="{9F3805DB-70C8-BD4E-8D37-61EBD4D9E5E6}" destId="{EA4250D9-34D5-5E4E-A24E-38A4F95D2913}" srcOrd="3" destOrd="0" presId="urn:microsoft.com/office/officeart/2005/8/layout/hierarchy1"/>
    <dgm:cxn modelId="{CB5CCB35-2A17-7F43-80F3-254C0F99B694}" type="presParOf" srcId="{EA4250D9-34D5-5E4E-A24E-38A4F95D2913}" destId="{04569210-A2AC-2A45-8E19-DD23236ABF8D}" srcOrd="0" destOrd="0" presId="urn:microsoft.com/office/officeart/2005/8/layout/hierarchy1"/>
    <dgm:cxn modelId="{CF2CCA79-D534-274A-93C8-EB8A2FD6324E}" type="presParOf" srcId="{04569210-A2AC-2A45-8E19-DD23236ABF8D}" destId="{C6195375-255E-164A-A511-E4D563E7E84E}" srcOrd="0" destOrd="0" presId="urn:microsoft.com/office/officeart/2005/8/layout/hierarchy1"/>
    <dgm:cxn modelId="{006A7ECB-DD27-F847-A16F-9351096735FF}" type="presParOf" srcId="{04569210-A2AC-2A45-8E19-DD23236ABF8D}" destId="{FE5F2D3A-07E8-5B4E-88DF-D345FCC274BF}" srcOrd="1" destOrd="0" presId="urn:microsoft.com/office/officeart/2005/8/layout/hierarchy1"/>
    <dgm:cxn modelId="{75DC0981-8CB5-7C4C-A336-8074D0A284F7}" type="presParOf" srcId="{EA4250D9-34D5-5E4E-A24E-38A4F95D2913}" destId="{7982E46A-28C7-D842-B2FB-17E37C9E6040}" srcOrd="1" destOrd="0" presId="urn:microsoft.com/office/officeart/2005/8/layout/hierarchy1"/>
    <dgm:cxn modelId="{212E048D-46B2-9440-B10C-3DDDE27C9453}" type="presParOf" srcId="{9F3805DB-70C8-BD4E-8D37-61EBD4D9E5E6}" destId="{7789F0FC-5FCE-1345-823B-071DB6BDEA9F}" srcOrd="4" destOrd="0" presId="urn:microsoft.com/office/officeart/2005/8/layout/hierarchy1"/>
    <dgm:cxn modelId="{CCE7D8CE-F785-EB40-8F9F-4711BD2D4A45}" type="presParOf" srcId="{7789F0FC-5FCE-1345-823B-071DB6BDEA9F}" destId="{43907289-1915-814A-860C-3E18FAF916D8}" srcOrd="0" destOrd="0" presId="urn:microsoft.com/office/officeart/2005/8/layout/hierarchy1"/>
    <dgm:cxn modelId="{EA3E0537-72C1-6043-A11D-A8DCCD8CAD5A}" type="presParOf" srcId="{43907289-1915-814A-860C-3E18FAF916D8}" destId="{CDE3062D-FF32-8E4E-9EF4-D87D53435C1F}" srcOrd="0" destOrd="0" presId="urn:microsoft.com/office/officeart/2005/8/layout/hierarchy1"/>
    <dgm:cxn modelId="{4CBCF4FA-8A04-B94A-88E3-C6EBDF524786}" type="presParOf" srcId="{43907289-1915-814A-860C-3E18FAF916D8}" destId="{8AB8A0B0-B803-DC4A-A0A0-7E45D900705C}" srcOrd="1" destOrd="0" presId="urn:microsoft.com/office/officeart/2005/8/layout/hierarchy1"/>
    <dgm:cxn modelId="{94CBC341-2820-9E49-84AE-89C3EEE05CFE}" type="presParOf" srcId="{7789F0FC-5FCE-1345-823B-071DB6BDEA9F}" destId="{F1E07AB8-D1E0-C947-8D7D-8AB75D3F23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FFC2AD-2120-3042-8A32-31F9309CC9FB}" type="doc">
      <dgm:prSet loTypeId="urn:microsoft.com/office/officeart/2005/8/layout/matrix2" loCatId="" qsTypeId="urn:microsoft.com/office/officeart/2005/8/quickstyle/simple5" qsCatId="simple" csTypeId="urn:microsoft.com/office/officeart/2005/8/colors/accent3_5" csCatId="accent3"/>
      <dgm:spPr/>
      <dgm:t>
        <a:bodyPr/>
        <a:lstStyle/>
        <a:p>
          <a:endParaRPr lang="en-US"/>
        </a:p>
      </dgm:t>
    </dgm:pt>
    <dgm:pt modelId="{842866CA-E23A-694A-9984-25A7E8AED435}">
      <dgm:prSet/>
      <dgm:spPr>
        <a:xfrm>
          <a:off x="1839486" y="327636"/>
          <a:ext cx="2016224" cy="2016224"/>
        </a:xfrm>
        <a:prstGeom prst="roundRect">
          <a:avLst/>
        </a:prstGeom>
        <a:gradFill rotWithShape="0">
          <a:gsLst>
            <a:gs pos="0">
              <a:srgbClr val="666699">
                <a:alpha val="90000"/>
                <a:hueOff val="0"/>
                <a:satOff val="0"/>
                <a:lumOff val="0"/>
                <a:alphaOff val="0"/>
                <a:shade val="40000"/>
                <a:alpha val="100000"/>
                <a:satMod val="150000"/>
                <a:lumMod val="100000"/>
              </a:srgbClr>
            </a:gs>
            <a:gs pos="100000">
              <a:srgbClr val="666699">
                <a:alpha val="90000"/>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dirty="0">
              <a:solidFill>
                <a:sysClr val="window" lastClr="FFFFFF"/>
              </a:solidFill>
              <a:latin typeface="Rockwell"/>
              <a:ea typeface="+mn-ea"/>
              <a:cs typeface="+mn-cs"/>
            </a:rPr>
            <a:t>Address field refers to a register rather than a main     memory address</a:t>
          </a:r>
        </a:p>
      </dgm:t>
    </dgm:pt>
    <dgm:pt modelId="{F1D45151-0E8F-1045-911C-85CF77258AC9}" type="parTrans" cxnId="{081224EF-5D8D-ED42-811C-E1522E33D711}">
      <dgm:prSet/>
      <dgm:spPr/>
      <dgm:t>
        <a:bodyPr/>
        <a:lstStyle/>
        <a:p>
          <a:endParaRPr lang="en-US"/>
        </a:p>
      </dgm:t>
    </dgm:pt>
    <dgm:pt modelId="{2AB330EA-A51B-4F4E-A6B6-CEF82F92C81D}" type="sibTrans" cxnId="{081224EF-5D8D-ED42-811C-E1522E33D711}">
      <dgm:prSet/>
      <dgm:spPr/>
      <dgm:t>
        <a:bodyPr/>
        <a:lstStyle/>
        <a:p>
          <a:endParaRPr lang="en-US"/>
        </a:p>
      </dgm:t>
    </dgm:pt>
    <dgm:pt modelId="{5D840648-1FBF-6E4D-AC0C-1EC503D4D81A}">
      <dgm:prSet/>
      <dgm:spPr>
        <a:xfrm>
          <a:off x="4208549" y="327636"/>
          <a:ext cx="2016224" cy="2016224"/>
        </a:xfrm>
        <a:prstGeom prst="roundRect">
          <a:avLst/>
        </a:prstGeom>
        <a:gradFill rotWithShape="0">
          <a:gsLst>
            <a:gs pos="0">
              <a:srgbClr val="666699">
                <a:alpha val="90000"/>
                <a:hueOff val="0"/>
                <a:satOff val="0"/>
                <a:lumOff val="0"/>
                <a:alphaOff val="-13333"/>
                <a:shade val="40000"/>
                <a:alpha val="100000"/>
                <a:satMod val="150000"/>
                <a:lumMod val="100000"/>
              </a:srgbClr>
            </a:gs>
            <a:gs pos="100000">
              <a:srgbClr val="666699">
                <a:alpha val="90000"/>
                <a:hueOff val="0"/>
                <a:satOff val="0"/>
                <a:lumOff val="0"/>
                <a:alphaOff val="-13333"/>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a:solidFill>
                <a:sysClr val="window" lastClr="FFFFFF"/>
              </a:solidFill>
              <a:latin typeface="Rockwell"/>
              <a:ea typeface="+mn-ea"/>
              <a:cs typeface="+mn-cs"/>
            </a:rPr>
            <a:t>EA = R</a:t>
          </a:r>
        </a:p>
      </dgm:t>
    </dgm:pt>
    <dgm:pt modelId="{5BB619D8-1F9C-9546-980F-B77695D15651}" type="parTrans" cxnId="{B555B3F5-ED66-E840-A36F-07BA2E2A9CF7}">
      <dgm:prSet/>
      <dgm:spPr/>
      <dgm:t>
        <a:bodyPr/>
        <a:lstStyle/>
        <a:p>
          <a:endParaRPr lang="en-US"/>
        </a:p>
      </dgm:t>
    </dgm:pt>
    <dgm:pt modelId="{A3383831-092E-2B48-A77C-80075FC87C45}" type="sibTrans" cxnId="{B555B3F5-ED66-E840-A36F-07BA2E2A9CF7}">
      <dgm:prSet/>
      <dgm:spPr/>
      <dgm:t>
        <a:bodyPr/>
        <a:lstStyle/>
        <a:p>
          <a:endParaRPr lang="en-US"/>
        </a:p>
      </dgm:t>
    </dgm:pt>
    <dgm:pt modelId="{19414C10-82B8-A14A-B37F-2F3AC36FA104}">
      <dgm:prSet/>
      <dgm:spPr>
        <a:xfrm>
          <a:off x="1839486" y="2696699"/>
          <a:ext cx="2016224" cy="2016224"/>
        </a:xfrm>
        <a:prstGeom prst="roundRect">
          <a:avLst/>
        </a:prstGeom>
        <a:gradFill rotWithShape="0">
          <a:gsLst>
            <a:gs pos="0">
              <a:srgbClr val="666699">
                <a:alpha val="90000"/>
                <a:hueOff val="0"/>
                <a:satOff val="0"/>
                <a:lumOff val="0"/>
                <a:alphaOff val="-26667"/>
                <a:shade val="40000"/>
                <a:alpha val="100000"/>
                <a:satMod val="150000"/>
                <a:lumMod val="100000"/>
              </a:srgbClr>
            </a:gs>
            <a:gs pos="100000">
              <a:srgbClr val="666699">
                <a:alpha val="90000"/>
                <a:hueOff val="0"/>
                <a:satOff val="0"/>
                <a:lumOff val="0"/>
                <a:alphaOff val="-26667"/>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a:solidFill>
                <a:sysClr val="window" lastClr="FFFFFF"/>
              </a:solidFill>
              <a:latin typeface="Rockwell"/>
              <a:ea typeface="+mn-ea"/>
              <a:cs typeface="+mn-cs"/>
            </a:rPr>
            <a:t>Advantages:</a:t>
          </a:r>
        </a:p>
      </dgm:t>
    </dgm:pt>
    <dgm:pt modelId="{935CB947-14A1-444E-A8E1-F72DE166BA78}" type="parTrans" cxnId="{F6B3471A-F94B-E94E-B185-945F5DF348DB}">
      <dgm:prSet/>
      <dgm:spPr/>
      <dgm:t>
        <a:bodyPr/>
        <a:lstStyle/>
        <a:p>
          <a:endParaRPr lang="en-US"/>
        </a:p>
      </dgm:t>
    </dgm:pt>
    <dgm:pt modelId="{17287A93-A9CD-6040-B20F-7111E578754B}" type="sibTrans" cxnId="{F6B3471A-F94B-E94E-B185-945F5DF348DB}">
      <dgm:prSet/>
      <dgm:spPr/>
      <dgm:t>
        <a:bodyPr/>
        <a:lstStyle/>
        <a:p>
          <a:endParaRPr lang="en-US"/>
        </a:p>
      </dgm:t>
    </dgm:pt>
    <dgm:pt modelId="{228B42B7-D12A-0345-909A-CA849FEC2EA5}">
      <dgm:prSet/>
      <dgm:spPr>
        <a:xfrm>
          <a:off x="1839486" y="2696699"/>
          <a:ext cx="2016224" cy="2016224"/>
        </a:xfrm>
        <a:prstGeom prst="roundRect">
          <a:avLst/>
        </a:prstGeom>
        <a:gradFill rotWithShape="0">
          <a:gsLst>
            <a:gs pos="0">
              <a:srgbClr val="666699">
                <a:alpha val="90000"/>
                <a:hueOff val="0"/>
                <a:satOff val="0"/>
                <a:lumOff val="0"/>
                <a:alphaOff val="-26667"/>
                <a:shade val="40000"/>
                <a:alpha val="100000"/>
                <a:satMod val="150000"/>
                <a:lumMod val="100000"/>
              </a:srgbClr>
            </a:gs>
            <a:gs pos="100000">
              <a:srgbClr val="666699">
                <a:alpha val="90000"/>
                <a:hueOff val="0"/>
                <a:satOff val="0"/>
                <a:lumOff val="0"/>
                <a:alphaOff val="-26667"/>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a:solidFill>
                <a:sysClr val="window" lastClr="FFFFFF"/>
              </a:solidFill>
              <a:latin typeface="Rockwell"/>
              <a:ea typeface="+mn-ea"/>
              <a:cs typeface="+mn-cs"/>
            </a:rPr>
            <a:t>Only a small address field is needed in the instruction</a:t>
          </a:r>
        </a:p>
      </dgm:t>
    </dgm:pt>
    <dgm:pt modelId="{C5CC4FE1-85C4-5848-A85D-F3AA97448FB9}" type="parTrans" cxnId="{6357D273-498F-2246-B94A-055EE446F2DB}">
      <dgm:prSet/>
      <dgm:spPr/>
      <dgm:t>
        <a:bodyPr/>
        <a:lstStyle/>
        <a:p>
          <a:endParaRPr lang="en-US"/>
        </a:p>
      </dgm:t>
    </dgm:pt>
    <dgm:pt modelId="{86F8A5FF-6E75-6248-9D02-EE0D0C42A4FF}" type="sibTrans" cxnId="{6357D273-498F-2246-B94A-055EE446F2DB}">
      <dgm:prSet/>
      <dgm:spPr/>
      <dgm:t>
        <a:bodyPr/>
        <a:lstStyle/>
        <a:p>
          <a:endParaRPr lang="en-US"/>
        </a:p>
      </dgm:t>
    </dgm:pt>
    <dgm:pt modelId="{94B01D7F-C84F-7447-B636-1B66BF02BF30}">
      <dgm:prSet/>
      <dgm:spPr>
        <a:xfrm>
          <a:off x="1839486" y="2696699"/>
          <a:ext cx="2016224" cy="2016224"/>
        </a:xfrm>
        <a:prstGeom prst="roundRect">
          <a:avLst/>
        </a:prstGeom>
        <a:gradFill rotWithShape="0">
          <a:gsLst>
            <a:gs pos="0">
              <a:srgbClr val="666699">
                <a:alpha val="90000"/>
                <a:hueOff val="0"/>
                <a:satOff val="0"/>
                <a:lumOff val="0"/>
                <a:alphaOff val="-26667"/>
                <a:shade val="40000"/>
                <a:alpha val="100000"/>
                <a:satMod val="150000"/>
                <a:lumMod val="100000"/>
              </a:srgbClr>
            </a:gs>
            <a:gs pos="100000">
              <a:srgbClr val="666699">
                <a:alpha val="90000"/>
                <a:hueOff val="0"/>
                <a:satOff val="0"/>
                <a:lumOff val="0"/>
                <a:alphaOff val="-26667"/>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a:solidFill>
                <a:sysClr val="window" lastClr="FFFFFF"/>
              </a:solidFill>
              <a:latin typeface="Rockwell"/>
              <a:ea typeface="+mn-ea"/>
              <a:cs typeface="+mn-cs"/>
            </a:rPr>
            <a:t>No time-consuming memory references are required</a:t>
          </a:r>
        </a:p>
      </dgm:t>
    </dgm:pt>
    <dgm:pt modelId="{C2D1B592-94B5-6A4A-86C2-BC45ADC9953E}" type="parTrans" cxnId="{3FAC1522-DB11-6140-8746-48B742FDCD27}">
      <dgm:prSet/>
      <dgm:spPr/>
      <dgm:t>
        <a:bodyPr/>
        <a:lstStyle/>
        <a:p>
          <a:endParaRPr lang="en-US"/>
        </a:p>
      </dgm:t>
    </dgm:pt>
    <dgm:pt modelId="{037A529D-AD8D-094C-B91D-5FFE55990DC1}" type="sibTrans" cxnId="{3FAC1522-DB11-6140-8746-48B742FDCD27}">
      <dgm:prSet/>
      <dgm:spPr/>
      <dgm:t>
        <a:bodyPr/>
        <a:lstStyle/>
        <a:p>
          <a:endParaRPr lang="en-US"/>
        </a:p>
      </dgm:t>
    </dgm:pt>
    <dgm:pt modelId="{71B0F529-214F-E54F-AC27-3D0E4C6CFD22}">
      <dgm:prSet/>
      <dgm:spPr>
        <a:xfrm>
          <a:off x="4208549" y="2696699"/>
          <a:ext cx="2016224" cy="2016224"/>
        </a:xfrm>
        <a:prstGeom prst="roundRect">
          <a:avLst/>
        </a:prstGeom>
        <a:gradFill rotWithShape="0">
          <a:gsLst>
            <a:gs pos="0">
              <a:srgbClr val="666699">
                <a:alpha val="90000"/>
                <a:hueOff val="0"/>
                <a:satOff val="0"/>
                <a:lumOff val="0"/>
                <a:alphaOff val="-40000"/>
                <a:shade val="40000"/>
                <a:alpha val="100000"/>
                <a:satMod val="150000"/>
                <a:lumMod val="100000"/>
              </a:srgbClr>
            </a:gs>
            <a:gs pos="100000">
              <a:srgbClr val="666699">
                <a:alpha val="90000"/>
                <a:hueOff val="0"/>
                <a:satOff val="0"/>
                <a:lumOff val="0"/>
                <a:alphaOff val="-4000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a:solidFill>
                <a:sysClr val="window" lastClr="FFFFFF"/>
              </a:solidFill>
              <a:latin typeface="Rockwell"/>
              <a:ea typeface="+mn-ea"/>
              <a:cs typeface="+mn-cs"/>
            </a:rPr>
            <a:t>Disadvantage:</a:t>
          </a:r>
        </a:p>
      </dgm:t>
    </dgm:pt>
    <dgm:pt modelId="{A524F364-DF01-C247-9424-B1930DCD15EC}" type="parTrans" cxnId="{FF1CE0EB-9B4A-F44E-9C77-1570AB00696E}">
      <dgm:prSet/>
      <dgm:spPr/>
      <dgm:t>
        <a:bodyPr/>
        <a:lstStyle/>
        <a:p>
          <a:endParaRPr lang="en-US"/>
        </a:p>
      </dgm:t>
    </dgm:pt>
    <dgm:pt modelId="{6239FD61-458F-6146-8BC3-7A6A5CAFC9DB}" type="sibTrans" cxnId="{FF1CE0EB-9B4A-F44E-9C77-1570AB00696E}">
      <dgm:prSet/>
      <dgm:spPr/>
      <dgm:t>
        <a:bodyPr/>
        <a:lstStyle/>
        <a:p>
          <a:endParaRPr lang="en-US"/>
        </a:p>
      </dgm:t>
    </dgm:pt>
    <dgm:pt modelId="{72928E03-60C9-2740-8035-0D953A6AE95E}">
      <dgm:prSet/>
      <dgm:spPr>
        <a:xfrm>
          <a:off x="4208549" y="2696699"/>
          <a:ext cx="2016224" cy="2016224"/>
        </a:xfrm>
        <a:prstGeom prst="roundRect">
          <a:avLst/>
        </a:prstGeom>
        <a:gradFill rotWithShape="0">
          <a:gsLst>
            <a:gs pos="0">
              <a:srgbClr val="666699">
                <a:alpha val="90000"/>
                <a:hueOff val="0"/>
                <a:satOff val="0"/>
                <a:lumOff val="0"/>
                <a:alphaOff val="-40000"/>
                <a:shade val="40000"/>
                <a:alpha val="100000"/>
                <a:satMod val="150000"/>
                <a:lumMod val="100000"/>
              </a:srgbClr>
            </a:gs>
            <a:gs pos="100000">
              <a:srgbClr val="666699">
                <a:alpha val="90000"/>
                <a:hueOff val="0"/>
                <a:satOff val="0"/>
                <a:lumOff val="0"/>
                <a:alphaOff val="-4000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gm:spPr>
      <dgm:t>
        <a:bodyPr/>
        <a:lstStyle/>
        <a:p>
          <a:pPr rtl="0"/>
          <a:r>
            <a:rPr lang="en-US">
              <a:solidFill>
                <a:sysClr val="window" lastClr="FFFFFF"/>
              </a:solidFill>
              <a:latin typeface="Rockwell"/>
              <a:ea typeface="+mn-ea"/>
              <a:cs typeface="+mn-cs"/>
            </a:rPr>
            <a:t>The address space is very limited</a:t>
          </a:r>
        </a:p>
      </dgm:t>
    </dgm:pt>
    <dgm:pt modelId="{26724497-22DB-3140-ABA4-F93A95C272D1}" type="parTrans" cxnId="{6994A015-636B-8948-96D8-E4E3B0BA5C80}">
      <dgm:prSet/>
      <dgm:spPr/>
      <dgm:t>
        <a:bodyPr/>
        <a:lstStyle/>
        <a:p>
          <a:endParaRPr lang="en-US"/>
        </a:p>
      </dgm:t>
    </dgm:pt>
    <dgm:pt modelId="{A00AEF3A-9F30-E84E-AB6A-551D8E3AE0C3}" type="sibTrans" cxnId="{6994A015-636B-8948-96D8-E4E3B0BA5C80}">
      <dgm:prSet/>
      <dgm:spPr/>
      <dgm:t>
        <a:bodyPr/>
        <a:lstStyle/>
        <a:p>
          <a:endParaRPr lang="en-US"/>
        </a:p>
      </dgm:t>
    </dgm:pt>
    <dgm:pt modelId="{BF57F61A-A915-AE4D-85A1-3D51196DC795}" type="pres">
      <dgm:prSet presAssocID="{C3FFC2AD-2120-3042-8A32-31F9309CC9FB}" presName="matrix" presStyleCnt="0">
        <dgm:presLayoutVars>
          <dgm:chMax val="1"/>
          <dgm:dir/>
          <dgm:resizeHandles val="exact"/>
        </dgm:presLayoutVars>
      </dgm:prSet>
      <dgm:spPr/>
    </dgm:pt>
    <dgm:pt modelId="{A50EB2B9-06E1-6345-90F8-9577C98DD49A}" type="pres">
      <dgm:prSet presAssocID="{C3FFC2AD-2120-3042-8A32-31F9309CC9FB}" presName="axisShape" presStyleLbl="bgShp" presStyleIdx="0" presStyleCnt="1"/>
      <dgm:spPr>
        <a:xfrm>
          <a:off x="1511850" y="0"/>
          <a:ext cx="5040560" cy="5040560"/>
        </a:xfrm>
        <a:prstGeom prst="quadArrow">
          <a:avLst>
            <a:gd name="adj1" fmla="val 2000"/>
            <a:gd name="adj2" fmla="val 4000"/>
            <a:gd name="adj3" fmla="val 5000"/>
          </a:avLst>
        </a:prstGeom>
        <a:solidFill>
          <a:srgbClr val="666699">
            <a:tint val="40000"/>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0C4F3843-8CA9-7B47-94BF-4616B2186CF3}" type="pres">
      <dgm:prSet presAssocID="{C3FFC2AD-2120-3042-8A32-31F9309CC9FB}" presName="rect1" presStyleLbl="node1" presStyleIdx="0" presStyleCnt="4">
        <dgm:presLayoutVars>
          <dgm:chMax val="0"/>
          <dgm:chPref val="0"/>
          <dgm:bulletEnabled val="1"/>
        </dgm:presLayoutVars>
      </dgm:prSet>
      <dgm:spPr/>
    </dgm:pt>
    <dgm:pt modelId="{4994DBF4-399F-B847-B5E1-56CF3D810B3F}" type="pres">
      <dgm:prSet presAssocID="{C3FFC2AD-2120-3042-8A32-31F9309CC9FB}" presName="rect2" presStyleLbl="node1" presStyleIdx="1" presStyleCnt="4">
        <dgm:presLayoutVars>
          <dgm:chMax val="0"/>
          <dgm:chPref val="0"/>
          <dgm:bulletEnabled val="1"/>
        </dgm:presLayoutVars>
      </dgm:prSet>
      <dgm:spPr/>
    </dgm:pt>
    <dgm:pt modelId="{70BCC0E4-5247-B048-ACFC-F17CBC026825}" type="pres">
      <dgm:prSet presAssocID="{C3FFC2AD-2120-3042-8A32-31F9309CC9FB}" presName="rect3" presStyleLbl="node1" presStyleIdx="2" presStyleCnt="4">
        <dgm:presLayoutVars>
          <dgm:chMax val="0"/>
          <dgm:chPref val="0"/>
          <dgm:bulletEnabled val="1"/>
        </dgm:presLayoutVars>
      </dgm:prSet>
      <dgm:spPr/>
    </dgm:pt>
    <dgm:pt modelId="{A3664F60-92EC-F04A-A8E6-72B11CB21727}" type="pres">
      <dgm:prSet presAssocID="{C3FFC2AD-2120-3042-8A32-31F9309CC9FB}" presName="rect4" presStyleLbl="node1" presStyleIdx="3" presStyleCnt="4">
        <dgm:presLayoutVars>
          <dgm:chMax val="0"/>
          <dgm:chPref val="0"/>
          <dgm:bulletEnabled val="1"/>
        </dgm:presLayoutVars>
      </dgm:prSet>
      <dgm:spPr/>
    </dgm:pt>
  </dgm:ptLst>
  <dgm:cxnLst>
    <dgm:cxn modelId="{6994A015-636B-8948-96D8-E4E3B0BA5C80}" srcId="{71B0F529-214F-E54F-AC27-3D0E4C6CFD22}" destId="{72928E03-60C9-2740-8035-0D953A6AE95E}" srcOrd="0" destOrd="0" parTransId="{26724497-22DB-3140-ABA4-F93A95C272D1}" sibTransId="{A00AEF3A-9F30-E84E-AB6A-551D8E3AE0C3}"/>
    <dgm:cxn modelId="{F6B3471A-F94B-E94E-B185-945F5DF348DB}" srcId="{C3FFC2AD-2120-3042-8A32-31F9309CC9FB}" destId="{19414C10-82B8-A14A-B37F-2F3AC36FA104}" srcOrd="2" destOrd="0" parTransId="{935CB947-14A1-444E-A8E1-F72DE166BA78}" sibTransId="{17287A93-A9CD-6040-B20F-7111E578754B}"/>
    <dgm:cxn modelId="{3FAC1522-DB11-6140-8746-48B742FDCD27}" srcId="{19414C10-82B8-A14A-B37F-2F3AC36FA104}" destId="{94B01D7F-C84F-7447-B636-1B66BF02BF30}" srcOrd="1" destOrd="0" parTransId="{C2D1B592-94B5-6A4A-86C2-BC45ADC9953E}" sibTransId="{037A529D-AD8D-094C-B91D-5FFE55990DC1}"/>
    <dgm:cxn modelId="{B2DB5E2F-911E-484B-8F42-20247F306EBC}" type="presOf" srcId="{72928E03-60C9-2740-8035-0D953A6AE95E}" destId="{A3664F60-92EC-F04A-A8E6-72B11CB21727}" srcOrd="0" destOrd="1" presId="urn:microsoft.com/office/officeart/2005/8/layout/matrix2"/>
    <dgm:cxn modelId="{EE9CC55F-0BA5-BF40-BB64-A052357EDF88}" type="presOf" srcId="{5D840648-1FBF-6E4D-AC0C-1EC503D4D81A}" destId="{4994DBF4-399F-B847-B5E1-56CF3D810B3F}" srcOrd="0" destOrd="0" presId="urn:microsoft.com/office/officeart/2005/8/layout/matrix2"/>
    <dgm:cxn modelId="{C0500252-ED8B-5F4D-8C12-37A636124CB3}" type="presOf" srcId="{228B42B7-D12A-0345-909A-CA849FEC2EA5}" destId="{70BCC0E4-5247-B048-ACFC-F17CBC026825}" srcOrd="0" destOrd="1" presId="urn:microsoft.com/office/officeart/2005/8/layout/matrix2"/>
    <dgm:cxn modelId="{6357D273-498F-2246-B94A-055EE446F2DB}" srcId="{19414C10-82B8-A14A-B37F-2F3AC36FA104}" destId="{228B42B7-D12A-0345-909A-CA849FEC2EA5}" srcOrd="0" destOrd="0" parTransId="{C5CC4FE1-85C4-5848-A85D-F3AA97448FB9}" sibTransId="{86F8A5FF-6E75-6248-9D02-EE0D0C42A4FF}"/>
    <dgm:cxn modelId="{E8A85680-B06B-394C-A47B-A29F297AEDE8}" type="presOf" srcId="{C3FFC2AD-2120-3042-8A32-31F9309CC9FB}" destId="{BF57F61A-A915-AE4D-85A1-3D51196DC795}" srcOrd="0" destOrd="0" presId="urn:microsoft.com/office/officeart/2005/8/layout/matrix2"/>
    <dgm:cxn modelId="{D37A96CB-6093-A244-91C7-DF2ADB4F1C71}" type="presOf" srcId="{842866CA-E23A-694A-9984-25A7E8AED435}" destId="{0C4F3843-8CA9-7B47-94BF-4616B2186CF3}" srcOrd="0" destOrd="0" presId="urn:microsoft.com/office/officeart/2005/8/layout/matrix2"/>
    <dgm:cxn modelId="{6A2DD2D3-2053-724F-88BD-C234932EF65E}" type="presOf" srcId="{94B01D7F-C84F-7447-B636-1B66BF02BF30}" destId="{70BCC0E4-5247-B048-ACFC-F17CBC026825}" srcOrd="0" destOrd="2" presId="urn:microsoft.com/office/officeart/2005/8/layout/matrix2"/>
    <dgm:cxn modelId="{2DC2E8D8-77DA-684C-AD40-06B92D3BEF5D}" type="presOf" srcId="{71B0F529-214F-E54F-AC27-3D0E4C6CFD22}" destId="{A3664F60-92EC-F04A-A8E6-72B11CB21727}" srcOrd="0" destOrd="0" presId="urn:microsoft.com/office/officeart/2005/8/layout/matrix2"/>
    <dgm:cxn modelId="{3C183CE5-EF37-104E-A289-3DA79A7826F0}" type="presOf" srcId="{19414C10-82B8-A14A-B37F-2F3AC36FA104}" destId="{70BCC0E4-5247-B048-ACFC-F17CBC026825}" srcOrd="0" destOrd="0" presId="urn:microsoft.com/office/officeart/2005/8/layout/matrix2"/>
    <dgm:cxn modelId="{FF1CE0EB-9B4A-F44E-9C77-1570AB00696E}" srcId="{C3FFC2AD-2120-3042-8A32-31F9309CC9FB}" destId="{71B0F529-214F-E54F-AC27-3D0E4C6CFD22}" srcOrd="3" destOrd="0" parTransId="{A524F364-DF01-C247-9424-B1930DCD15EC}" sibTransId="{6239FD61-458F-6146-8BC3-7A6A5CAFC9DB}"/>
    <dgm:cxn modelId="{081224EF-5D8D-ED42-811C-E1522E33D711}" srcId="{C3FFC2AD-2120-3042-8A32-31F9309CC9FB}" destId="{842866CA-E23A-694A-9984-25A7E8AED435}" srcOrd="0" destOrd="0" parTransId="{F1D45151-0E8F-1045-911C-85CF77258AC9}" sibTransId="{2AB330EA-A51B-4F4E-A6B6-CEF82F92C81D}"/>
    <dgm:cxn modelId="{B555B3F5-ED66-E840-A36F-07BA2E2A9CF7}" srcId="{C3FFC2AD-2120-3042-8A32-31F9309CC9FB}" destId="{5D840648-1FBF-6E4D-AC0C-1EC503D4D81A}" srcOrd="1" destOrd="0" parTransId="{5BB619D8-1F9C-9546-980F-B77695D15651}" sibTransId="{A3383831-092E-2B48-A77C-80075FC87C45}"/>
    <dgm:cxn modelId="{496BBC38-16E3-A941-9157-018F04A5149F}" type="presParOf" srcId="{BF57F61A-A915-AE4D-85A1-3D51196DC795}" destId="{A50EB2B9-06E1-6345-90F8-9577C98DD49A}" srcOrd="0" destOrd="0" presId="urn:microsoft.com/office/officeart/2005/8/layout/matrix2"/>
    <dgm:cxn modelId="{F4BB2BC2-623B-C746-BC6F-3B4C7681BFE8}" type="presParOf" srcId="{BF57F61A-A915-AE4D-85A1-3D51196DC795}" destId="{0C4F3843-8CA9-7B47-94BF-4616B2186CF3}" srcOrd="1" destOrd="0" presId="urn:microsoft.com/office/officeart/2005/8/layout/matrix2"/>
    <dgm:cxn modelId="{2FCE28E6-A930-7740-945B-5E4687284486}" type="presParOf" srcId="{BF57F61A-A915-AE4D-85A1-3D51196DC795}" destId="{4994DBF4-399F-B847-B5E1-56CF3D810B3F}" srcOrd="2" destOrd="0" presId="urn:microsoft.com/office/officeart/2005/8/layout/matrix2"/>
    <dgm:cxn modelId="{CA973C86-54AE-EE48-894E-43328396BDA3}" type="presParOf" srcId="{BF57F61A-A915-AE4D-85A1-3D51196DC795}" destId="{70BCC0E4-5247-B048-ACFC-F17CBC026825}" srcOrd="3" destOrd="0" presId="urn:microsoft.com/office/officeart/2005/8/layout/matrix2"/>
    <dgm:cxn modelId="{9B5BF20E-5CEF-BB4D-87D4-B602CBD78C6C}" type="presParOf" srcId="{BF57F61A-A915-AE4D-85A1-3D51196DC795}" destId="{A3664F60-92EC-F04A-A8E6-72B11CB21727}"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F248E7-38A3-224F-A4F3-AE55B097C879}" type="doc">
      <dgm:prSet loTypeId="urn:microsoft.com/office/officeart/2005/8/layout/vList2" loCatId="" qsTypeId="urn:microsoft.com/office/officeart/2005/8/quickstyle/simple4" qsCatId="simple" csTypeId="urn:microsoft.com/office/officeart/2005/8/colors/accent4_2" csCatId="accent4"/>
      <dgm:spPr/>
      <dgm:t>
        <a:bodyPr/>
        <a:lstStyle/>
        <a:p>
          <a:endParaRPr lang="en-US"/>
        </a:p>
      </dgm:t>
    </dgm:pt>
    <dgm:pt modelId="{A8B2DE56-E158-8A4B-99C6-7C7FF05DFB55}">
      <dgm:prSet/>
      <dgm:spPr>
        <a:xfrm>
          <a:off x="0" y="508501"/>
          <a:ext cx="8928992" cy="891393"/>
        </a:xfrm>
        <a:prstGeom prst="round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The implicitly referenced register is the program counter (PC)</a:t>
          </a:r>
        </a:p>
      </dgm:t>
    </dgm:pt>
    <dgm:pt modelId="{1C4E7D2F-120A-9C42-8C03-8E1CF4E1D371}" type="parTrans" cxnId="{6CD74F0F-D712-A545-8A2D-BB4F16C81E95}">
      <dgm:prSet/>
      <dgm:spPr/>
      <dgm:t>
        <a:bodyPr/>
        <a:lstStyle/>
        <a:p>
          <a:endParaRPr lang="en-US"/>
        </a:p>
      </dgm:t>
    </dgm:pt>
    <dgm:pt modelId="{75E6ADF4-2DBA-574D-91C6-3DC2F6502AAB}" type="sibTrans" cxnId="{6CD74F0F-D712-A545-8A2D-BB4F16C81E95}">
      <dgm:prSet/>
      <dgm:spPr/>
      <dgm:t>
        <a:bodyPr/>
        <a:lstStyle/>
        <a:p>
          <a:endParaRPr lang="en-US"/>
        </a:p>
      </dgm:t>
    </dgm:pt>
    <dgm:pt modelId="{DF4BFC8F-0AC4-3645-BA66-3C4C28C12E92}">
      <dgm:prSet/>
      <dgm:spPr>
        <a:xfrm>
          <a:off x="0" y="1399895"/>
          <a:ext cx="8928992" cy="1380690"/>
        </a:xfrm>
        <a:prstGeom prst="rect">
          <a:avLst/>
        </a:prstGeom>
        <a:noFill/>
        <a:ln>
          <a:noFill/>
        </a:ln>
        <a:effectLst/>
      </dgm:spPr>
      <dgm:t>
        <a:bodyPr/>
        <a:lstStyle/>
        <a:p>
          <a:pPr rtl="0"/>
          <a:r>
            <a:rPr lang="en-US" dirty="0">
              <a:solidFill>
                <a:srgbClr val="330F42"/>
              </a:solidFill>
              <a:latin typeface="Rockwell"/>
              <a:ea typeface="+mn-ea"/>
              <a:cs typeface="+mn-cs"/>
            </a:rPr>
            <a:t>The next instruction address is added to the address field to produce the EA</a:t>
          </a:r>
        </a:p>
      </dgm:t>
    </dgm:pt>
    <dgm:pt modelId="{CA9921EC-4CD8-0246-8015-BC5DA2B51794}" type="parTrans" cxnId="{653D4174-894A-3049-90F5-FC87D757A735}">
      <dgm:prSet/>
      <dgm:spPr/>
      <dgm:t>
        <a:bodyPr/>
        <a:lstStyle/>
        <a:p>
          <a:endParaRPr lang="en-US"/>
        </a:p>
      </dgm:t>
    </dgm:pt>
    <dgm:pt modelId="{DE3ACFA9-3F0E-454F-8717-2A67461649BE}" type="sibTrans" cxnId="{653D4174-894A-3049-90F5-FC87D757A735}">
      <dgm:prSet/>
      <dgm:spPr/>
      <dgm:t>
        <a:bodyPr/>
        <a:lstStyle/>
        <a:p>
          <a:endParaRPr lang="en-US"/>
        </a:p>
      </dgm:t>
    </dgm:pt>
    <dgm:pt modelId="{6D26E3B8-2472-2543-A1C5-A224C0A4AF1B}">
      <dgm:prSet/>
      <dgm:spPr>
        <a:xfrm>
          <a:off x="0" y="1399895"/>
          <a:ext cx="8928992" cy="1380690"/>
        </a:xfrm>
        <a:prstGeom prst="rect">
          <a:avLst/>
        </a:prstGeom>
        <a:noFill/>
        <a:ln>
          <a:noFill/>
        </a:ln>
        <a:effectLst/>
      </dgm:spPr>
      <dgm:t>
        <a:bodyPr/>
        <a:lstStyle/>
        <a:p>
          <a:pPr rtl="0"/>
          <a:r>
            <a:rPr lang="en-US" dirty="0">
              <a:solidFill>
                <a:srgbClr val="330F42"/>
              </a:solidFill>
              <a:latin typeface="Rockwell"/>
              <a:ea typeface="+mn-ea"/>
              <a:cs typeface="+mn-cs"/>
            </a:rPr>
            <a:t>Typically the address field is treated as a twos complement number for this operation</a:t>
          </a:r>
        </a:p>
      </dgm:t>
    </dgm:pt>
    <dgm:pt modelId="{BD6B5B1C-437C-4445-A947-FE3AF13FADF3}" type="parTrans" cxnId="{3001C15F-9F45-CF49-9BE3-414EEF518B58}">
      <dgm:prSet/>
      <dgm:spPr/>
      <dgm:t>
        <a:bodyPr/>
        <a:lstStyle/>
        <a:p>
          <a:endParaRPr lang="en-US"/>
        </a:p>
      </dgm:t>
    </dgm:pt>
    <dgm:pt modelId="{4B13B619-FBC0-D64F-B5BC-2AF857120600}" type="sibTrans" cxnId="{3001C15F-9F45-CF49-9BE3-414EEF518B58}">
      <dgm:prSet/>
      <dgm:spPr/>
      <dgm:t>
        <a:bodyPr/>
        <a:lstStyle/>
        <a:p>
          <a:endParaRPr lang="en-US"/>
        </a:p>
      </dgm:t>
    </dgm:pt>
    <dgm:pt modelId="{F4509CA9-19E8-F64F-8E5D-B29815E39207}">
      <dgm:prSet/>
      <dgm:spPr>
        <a:xfrm>
          <a:off x="0" y="1399895"/>
          <a:ext cx="8928992" cy="1380690"/>
        </a:xfrm>
        <a:prstGeom prst="rect">
          <a:avLst/>
        </a:prstGeom>
        <a:noFill/>
        <a:ln>
          <a:noFill/>
        </a:ln>
        <a:effectLst/>
      </dgm:spPr>
      <dgm:t>
        <a:bodyPr/>
        <a:lstStyle/>
        <a:p>
          <a:pPr rtl="0"/>
          <a:r>
            <a:rPr lang="en-US" dirty="0">
              <a:solidFill>
                <a:srgbClr val="330F42"/>
              </a:solidFill>
              <a:latin typeface="Rockwell"/>
              <a:ea typeface="+mn-ea"/>
              <a:cs typeface="+mn-cs"/>
            </a:rPr>
            <a:t>Thus the effective address is a displacement relative to the address of the instruction</a:t>
          </a:r>
        </a:p>
      </dgm:t>
    </dgm:pt>
    <dgm:pt modelId="{D2EFCA56-05DD-7045-8B0F-54220903B8BA}" type="parTrans" cxnId="{DA3A93A5-6473-CC45-B1A7-DDE05632E43B}">
      <dgm:prSet/>
      <dgm:spPr/>
      <dgm:t>
        <a:bodyPr/>
        <a:lstStyle/>
        <a:p>
          <a:endParaRPr lang="en-US"/>
        </a:p>
      </dgm:t>
    </dgm:pt>
    <dgm:pt modelId="{47E41E3F-43D0-4B43-A674-539EA23174CF}" type="sibTrans" cxnId="{DA3A93A5-6473-CC45-B1A7-DDE05632E43B}">
      <dgm:prSet/>
      <dgm:spPr/>
      <dgm:t>
        <a:bodyPr/>
        <a:lstStyle/>
        <a:p>
          <a:endParaRPr lang="en-US"/>
        </a:p>
      </dgm:t>
    </dgm:pt>
    <dgm:pt modelId="{E7A40534-3225-D346-93F2-FF53386452EB}">
      <dgm:prSet/>
      <dgm:spPr>
        <a:xfrm>
          <a:off x="0" y="2780585"/>
          <a:ext cx="8928992" cy="891393"/>
        </a:xfrm>
        <a:prstGeom prst="round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Exploits the concept of locality</a:t>
          </a:r>
        </a:p>
      </dgm:t>
    </dgm:pt>
    <dgm:pt modelId="{7F6F1515-7DB9-6F47-B462-F019D1A0B198}" type="parTrans" cxnId="{4CD8DEF7-1A28-B346-A18C-5BF31062834F}">
      <dgm:prSet/>
      <dgm:spPr/>
      <dgm:t>
        <a:bodyPr/>
        <a:lstStyle/>
        <a:p>
          <a:endParaRPr lang="en-US"/>
        </a:p>
      </dgm:t>
    </dgm:pt>
    <dgm:pt modelId="{CA07F961-3EC7-924B-8DD6-6C0C325385B7}" type="sibTrans" cxnId="{4CD8DEF7-1A28-B346-A18C-5BF31062834F}">
      <dgm:prSet/>
      <dgm:spPr/>
      <dgm:t>
        <a:bodyPr/>
        <a:lstStyle/>
        <a:p>
          <a:endParaRPr lang="en-US"/>
        </a:p>
      </dgm:t>
    </dgm:pt>
    <dgm:pt modelId="{B836D070-0251-B34F-AC84-AB06566273EA}">
      <dgm:prSet/>
      <dgm:spPr>
        <a:xfrm>
          <a:off x="0" y="3738218"/>
          <a:ext cx="8928992" cy="891393"/>
        </a:xfrm>
        <a:prstGeom prst="round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Saves address bits in the instruction if most memory references are relatively near to the instruction being executed</a:t>
          </a:r>
        </a:p>
      </dgm:t>
    </dgm:pt>
    <dgm:pt modelId="{72E8DAF6-FF75-8641-8D2D-167BB5F71979}" type="parTrans" cxnId="{3DF2400B-3472-D849-B4CC-7D7B8ED57377}">
      <dgm:prSet/>
      <dgm:spPr/>
      <dgm:t>
        <a:bodyPr/>
        <a:lstStyle/>
        <a:p>
          <a:endParaRPr lang="en-US"/>
        </a:p>
      </dgm:t>
    </dgm:pt>
    <dgm:pt modelId="{BE565BDC-3C56-C743-9CD9-3C2CF3646880}" type="sibTrans" cxnId="{3DF2400B-3472-D849-B4CC-7D7B8ED57377}">
      <dgm:prSet/>
      <dgm:spPr/>
      <dgm:t>
        <a:bodyPr/>
        <a:lstStyle/>
        <a:p>
          <a:endParaRPr lang="en-US"/>
        </a:p>
      </dgm:t>
    </dgm:pt>
    <dgm:pt modelId="{FF0C24AB-4797-5F4C-B34E-3FF98558FD55}" type="pres">
      <dgm:prSet presAssocID="{63F248E7-38A3-224F-A4F3-AE55B097C879}" presName="linear" presStyleCnt="0">
        <dgm:presLayoutVars>
          <dgm:animLvl val="lvl"/>
          <dgm:resizeHandles val="exact"/>
        </dgm:presLayoutVars>
      </dgm:prSet>
      <dgm:spPr/>
    </dgm:pt>
    <dgm:pt modelId="{514B404A-71F5-8646-9057-29EE6A4460B4}" type="pres">
      <dgm:prSet presAssocID="{A8B2DE56-E158-8A4B-99C6-7C7FF05DFB55}" presName="parentText" presStyleLbl="node1" presStyleIdx="0" presStyleCnt="3">
        <dgm:presLayoutVars>
          <dgm:chMax val="0"/>
          <dgm:bulletEnabled val="1"/>
        </dgm:presLayoutVars>
      </dgm:prSet>
      <dgm:spPr/>
    </dgm:pt>
    <dgm:pt modelId="{74C93090-5590-084D-A2AB-DAEF051BCBCD}" type="pres">
      <dgm:prSet presAssocID="{A8B2DE56-E158-8A4B-99C6-7C7FF05DFB55}" presName="childText" presStyleLbl="revTx" presStyleIdx="0" presStyleCnt="1">
        <dgm:presLayoutVars>
          <dgm:bulletEnabled val="1"/>
        </dgm:presLayoutVars>
      </dgm:prSet>
      <dgm:spPr/>
    </dgm:pt>
    <dgm:pt modelId="{B0BC29CD-AE8B-E844-A0F5-72CC0367FA5A}" type="pres">
      <dgm:prSet presAssocID="{E7A40534-3225-D346-93F2-FF53386452EB}" presName="parentText" presStyleLbl="node1" presStyleIdx="1" presStyleCnt="3">
        <dgm:presLayoutVars>
          <dgm:chMax val="0"/>
          <dgm:bulletEnabled val="1"/>
        </dgm:presLayoutVars>
      </dgm:prSet>
      <dgm:spPr/>
    </dgm:pt>
    <dgm:pt modelId="{62A9B9AA-3EAC-CB42-A578-F81E5083D809}" type="pres">
      <dgm:prSet presAssocID="{CA07F961-3EC7-924B-8DD6-6C0C325385B7}" presName="spacer" presStyleCnt="0"/>
      <dgm:spPr/>
    </dgm:pt>
    <dgm:pt modelId="{B65E83E5-C0CA-A94B-B54D-A9C7464AF21E}" type="pres">
      <dgm:prSet presAssocID="{B836D070-0251-B34F-AC84-AB06566273EA}" presName="parentText" presStyleLbl="node1" presStyleIdx="2" presStyleCnt="3">
        <dgm:presLayoutVars>
          <dgm:chMax val="0"/>
          <dgm:bulletEnabled val="1"/>
        </dgm:presLayoutVars>
      </dgm:prSet>
      <dgm:spPr/>
    </dgm:pt>
  </dgm:ptLst>
  <dgm:cxnLst>
    <dgm:cxn modelId="{3DF2400B-3472-D849-B4CC-7D7B8ED57377}" srcId="{63F248E7-38A3-224F-A4F3-AE55B097C879}" destId="{B836D070-0251-B34F-AC84-AB06566273EA}" srcOrd="2" destOrd="0" parTransId="{72E8DAF6-FF75-8641-8D2D-167BB5F71979}" sibTransId="{BE565BDC-3C56-C743-9CD9-3C2CF3646880}"/>
    <dgm:cxn modelId="{6CD74F0F-D712-A545-8A2D-BB4F16C81E95}" srcId="{63F248E7-38A3-224F-A4F3-AE55B097C879}" destId="{A8B2DE56-E158-8A4B-99C6-7C7FF05DFB55}" srcOrd="0" destOrd="0" parTransId="{1C4E7D2F-120A-9C42-8C03-8E1CF4E1D371}" sibTransId="{75E6ADF4-2DBA-574D-91C6-3DC2F6502AAB}"/>
    <dgm:cxn modelId="{3001C15F-9F45-CF49-9BE3-414EEF518B58}" srcId="{A8B2DE56-E158-8A4B-99C6-7C7FF05DFB55}" destId="{6D26E3B8-2472-2543-A1C5-A224C0A4AF1B}" srcOrd="1" destOrd="0" parTransId="{BD6B5B1C-437C-4445-A947-FE3AF13FADF3}" sibTransId="{4B13B619-FBC0-D64F-B5BC-2AF857120600}"/>
    <dgm:cxn modelId="{653D4174-894A-3049-90F5-FC87D757A735}" srcId="{A8B2DE56-E158-8A4B-99C6-7C7FF05DFB55}" destId="{DF4BFC8F-0AC4-3645-BA66-3C4C28C12E92}" srcOrd="0" destOrd="0" parTransId="{CA9921EC-4CD8-0246-8015-BC5DA2B51794}" sibTransId="{DE3ACFA9-3F0E-454F-8717-2A67461649BE}"/>
    <dgm:cxn modelId="{7CAD767C-FD26-D249-AEFB-14096EEF08D5}" type="presOf" srcId="{A8B2DE56-E158-8A4B-99C6-7C7FF05DFB55}" destId="{514B404A-71F5-8646-9057-29EE6A4460B4}" srcOrd="0" destOrd="0" presId="urn:microsoft.com/office/officeart/2005/8/layout/vList2"/>
    <dgm:cxn modelId="{89A14288-FAE2-B942-BEBD-24E3C4DAA8E1}" type="presOf" srcId="{DF4BFC8F-0AC4-3645-BA66-3C4C28C12E92}" destId="{74C93090-5590-084D-A2AB-DAEF051BCBCD}" srcOrd="0" destOrd="0" presId="urn:microsoft.com/office/officeart/2005/8/layout/vList2"/>
    <dgm:cxn modelId="{68D9F09A-182D-0241-A0CB-1252890E57D9}" type="presOf" srcId="{B836D070-0251-B34F-AC84-AB06566273EA}" destId="{B65E83E5-C0CA-A94B-B54D-A9C7464AF21E}" srcOrd="0" destOrd="0" presId="urn:microsoft.com/office/officeart/2005/8/layout/vList2"/>
    <dgm:cxn modelId="{DA3A93A5-6473-CC45-B1A7-DDE05632E43B}" srcId="{A8B2DE56-E158-8A4B-99C6-7C7FF05DFB55}" destId="{F4509CA9-19E8-F64F-8E5D-B29815E39207}" srcOrd="2" destOrd="0" parTransId="{D2EFCA56-05DD-7045-8B0F-54220903B8BA}" sibTransId="{47E41E3F-43D0-4B43-A674-539EA23174CF}"/>
    <dgm:cxn modelId="{A384FAAA-B54D-8341-A868-DA66AB22A8A4}" type="presOf" srcId="{63F248E7-38A3-224F-A4F3-AE55B097C879}" destId="{FF0C24AB-4797-5F4C-B34E-3FF98558FD55}" srcOrd="0" destOrd="0" presId="urn:microsoft.com/office/officeart/2005/8/layout/vList2"/>
    <dgm:cxn modelId="{FA1412E2-96EB-E247-A614-20821E9E1AE7}" type="presOf" srcId="{6D26E3B8-2472-2543-A1C5-A224C0A4AF1B}" destId="{74C93090-5590-084D-A2AB-DAEF051BCBCD}" srcOrd="0" destOrd="1" presId="urn:microsoft.com/office/officeart/2005/8/layout/vList2"/>
    <dgm:cxn modelId="{C632C7E2-577A-E14F-BB9C-77EAC1DD614A}" type="presOf" srcId="{E7A40534-3225-D346-93F2-FF53386452EB}" destId="{B0BC29CD-AE8B-E844-A0F5-72CC0367FA5A}" srcOrd="0" destOrd="0" presId="urn:microsoft.com/office/officeart/2005/8/layout/vList2"/>
    <dgm:cxn modelId="{9BDC13EA-6676-3545-AEA4-BD7127DECB8E}" type="presOf" srcId="{F4509CA9-19E8-F64F-8E5D-B29815E39207}" destId="{74C93090-5590-084D-A2AB-DAEF051BCBCD}" srcOrd="0" destOrd="2" presId="urn:microsoft.com/office/officeart/2005/8/layout/vList2"/>
    <dgm:cxn modelId="{4CD8DEF7-1A28-B346-A18C-5BF31062834F}" srcId="{63F248E7-38A3-224F-A4F3-AE55B097C879}" destId="{E7A40534-3225-D346-93F2-FF53386452EB}" srcOrd="1" destOrd="0" parTransId="{7F6F1515-7DB9-6F47-B462-F019D1A0B198}" sibTransId="{CA07F961-3EC7-924B-8DD6-6C0C325385B7}"/>
    <dgm:cxn modelId="{C7987BBB-3DC0-D244-A1DD-B60831714F73}" type="presParOf" srcId="{FF0C24AB-4797-5F4C-B34E-3FF98558FD55}" destId="{514B404A-71F5-8646-9057-29EE6A4460B4}" srcOrd="0" destOrd="0" presId="urn:microsoft.com/office/officeart/2005/8/layout/vList2"/>
    <dgm:cxn modelId="{B91997AC-2F0D-5848-B404-7B89EDE9C005}" type="presParOf" srcId="{FF0C24AB-4797-5F4C-B34E-3FF98558FD55}" destId="{74C93090-5590-084D-A2AB-DAEF051BCBCD}" srcOrd="1" destOrd="0" presId="urn:microsoft.com/office/officeart/2005/8/layout/vList2"/>
    <dgm:cxn modelId="{F860EAD6-C970-0944-A4D9-94A9A89386C4}" type="presParOf" srcId="{FF0C24AB-4797-5F4C-B34E-3FF98558FD55}" destId="{B0BC29CD-AE8B-E844-A0F5-72CC0367FA5A}" srcOrd="2" destOrd="0" presId="urn:microsoft.com/office/officeart/2005/8/layout/vList2"/>
    <dgm:cxn modelId="{E2102BFC-9D7C-F64E-BBD3-1CECBC55D23B}" type="presParOf" srcId="{FF0C24AB-4797-5F4C-B34E-3FF98558FD55}" destId="{62A9B9AA-3EAC-CB42-A578-F81E5083D809}" srcOrd="3" destOrd="0" presId="urn:microsoft.com/office/officeart/2005/8/layout/vList2"/>
    <dgm:cxn modelId="{EAF4A70D-FE87-8445-9EEE-0BB3C2666998}" type="presParOf" srcId="{FF0C24AB-4797-5F4C-B34E-3FF98558FD55}" destId="{B65E83E5-C0CA-A94B-B54D-A9C7464AF21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78372B-9238-364C-81C3-3497B789A77C}" type="doc">
      <dgm:prSet loTypeId="urn:microsoft.com/office/officeart/2005/8/layout/hList6" loCatId="list" qsTypeId="urn:microsoft.com/office/officeart/2005/8/quickstyle/simple4" qsCatId="simple" csTypeId="urn:microsoft.com/office/officeart/2005/8/colors/colorful4" csCatId="colorful"/>
      <dgm:spPr/>
      <dgm:t>
        <a:bodyPr/>
        <a:lstStyle/>
        <a:p>
          <a:endParaRPr lang="en-US"/>
        </a:p>
      </dgm:t>
    </dgm:pt>
    <dgm:pt modelId="{A84DDF75-04FC-C749-87DB-D94F9CC939FC}">
      <dgm:prSet/>
      <dgm:spPr>
        <a:xfrm rot="16200000">
          <a:off x="-1170713" y="1171699"/>
          <a:ext cx="4906962" cy="2563564"/>
        </a:xfrm>
        <a:prstGeom prst="flowChartManualOperation">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Define the layout of the bits of an instruction, in terms of its constituent fields</a:t>
          </a:r>
        </a:p>
      </dgm:t>
    </dgm:pt>
    <dgm:pt modelId="{A2A25EBD-F6B1-DB40-835E-390C46DF6020}" type="parTrans" cxnId="{1CC99B2A-D711-4C42-901E-A6F1850441E0}">
      <dgm:prSet/>
      <dgm:spPr/>
      <dgm:t>
        <a:bodyPr/>
        <a:lstStyle/>
        <a:p>
          <a:endParaRPr lang="en-US"/>
        </a:p>
      </dgm:t>
    </dgm:pt>
    <dgm:pt modelId="{2BCE1379-D0CF-9D49-BBCB-2DD9B41358AF}" type="sibTrans" cxnId="{1CC99B2A-D711-4C42-901E-A6F1850441E0}">
      <dgm:prSet/>
      <dgm:spPr/>
      <dgm:t>
        <a:bodyPr/>
        <a:lstStyle/>
        <a:p>
          <a:endParaRPr lang="en-US"/>
        </a:p>
      </dgm:t>
    </dgm:pt>
    <dgm:pt modelId="{E52EECE0-E083-6E4D-88A7-8ED519498F8F}">
      <dgm:prSet/>
      <dgm:spPr>
        <a:xfrm rot="16200000">
          <a:off x="1585118" y="1171699"/>
          <a:ext cx="4906962" cy="2563564"/>
        </a:xfrm>
        <a:prstGeom prst="flowChartManualOperation">
          <a:avLst/>
        </a:prstGeom>
        <a:gradFill rotWithShape="0">
          <a:gsLst>
            <a:gs pos="0">
              <a:srgbClr val="999966">
                <a:hueOff val="-854369"/>
                <a:satOff val="36567"/>
                <a:lumOff val="2156"/>
                <a:alphaOff val="0"/>
                <a:shade val="40000"/>
                <a:alpha val="100000"/>
                <a:satMod val="150000"/>
                <a:lumMod val="100000"/>
              </a:srgbClr>
            </a:gs>
            <a:gs pos="100000">
              <a:srgbClr val="999966">
                <a:hueOff val="-854369"/>
                <a:satOff val="36567"/>
                <a:lumOff val="2156"/>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Must include an opcode and, implicitly or explicitly, indicate the addressing mode for each operand</a:t>
          </a:r>
        </a:p>
      </dgm:t>
    </dgm:pt>
    <dgm:pt modelId="{1E64E5D5-F98E-B040-980C-DC21ADEC3D4E}" type="parTrans" cxnId="{4A1396E4-C0A5-C344-A231-865DD8A2268E}">
      <dgm:prSet/>
      <dgm:spPr/>
      <dgm:t>
        <a:bodyPr/>
        <a:lstStyle/>
        <a:p>
          <a:endParaRPr lang="en-US"/>
        </a:p>
      </dgm:t>
    </dgm:pt>
    <dgm:pt modelId="{DE6DFE48-F63D-3F4F-A1AC-F5540F50A00B}" type="sibTrans" cxnId="{4A1396E4-C0A5-C344-A231-865DD8A2268E}">
      <dgm:prSet/>
      <dgm:spPr/>
      <dgm:t>
        <a:bodyPr/>
        <a:lstStyle/>
        <a:p>
          <a:endParaRPr lang="en-US"/>
        </a:p>
      </dgm:t>
    </dgm:pt>
    <dgm:pt modelId="{A61C6F7B-D81F-D246-8E70-7D0563A0E411}">
      <dgm:prSet/>
      <dgm:spPr>
        <a:xfrm rot="16200000">
          <a:off x="4340950" y="1171699"/>
          <a:ext cx="4906962" cy="2563564"/>
        </a:xfrm>
        <a:prstGeom prst="flowChartManualOperation">
          <a:avLst/>
        </a:prstGeom>
        <a:gradFill rotWithShape="0">
          <a:gsLst>
            <a:gs pos="0">
              <a:srgbClr val="999966">
                <a:hueOff val="-1708738"/>
                <a:satOff val="73133"/>
                <a:lumOff val="4313"/>
                <a:alphaOff val="0"/>
                <a:shade val="40000"/>
                <a:alpha val="100000"/>
                <a:satMod val="150000"/>
                <a:lumMod val="100000"/>
              </a:srgbClr>
            </a:gs>
            <a:gs pos="100000">
              <a:srgbClr val="999966">
                <a:hueOff val="-1708738"/>
                <a:satOff val="73133"/>
                <a:lumOff val="4313"/>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For most instruction sets more than one instruction format is used</a:t>
          </a:r>
        </a:p>
      </dgm:t>
    </dgm:pt>
    <dgm:pt modelId="{F15AE2EB-4028-A44F-AABC-E78CC77CC24C}" type="parTrans" cxnId="{7322B393-6AA8-9243-AE81-180FAB8B3074}">
      <dgm:prSet/>
      <dgm:spPr/>
      <dgm:t>
        <a:bodyPr/>
        <a:lstStyle/>
        <a:p>
          <a:endParaRPr lang="en-US"/>
        </a:p>
      </dgm:t>
    </dgm:pt>
    <dgm:pt modelId="{0BB87ACD-2A9D-AA41-9463-420EE7A7C066}" type="sibTrans" cxnId="{7322B393-6AA8-9243-AE81-180FAB8B3074}">
      <dgm:prSet/>
      <dgm:spPr/>
      <dgm:t>
        <a:bodyPr/>
        <a:lstStyle/>
        <a:p>
          <a:endParaRPr lang="en-US"/>
        </a:p>
      </dgm:t>
    </dgm:pt>
    <dgm:pt modelId="{4D1EA63D-B30E-3848-9AA2-AA5A58F507AD}" type="pres">
      <dgm:prSet presAssocID="{5978372B-9238-364C-81C3-3497B789A77C}" presName="Name0" presStyleCnt="0">
        <dgm:presLayoutVars>
          <dgm:dir/>
          <dgm:resizeHandles val="exact"/>
        </dgm:presLayoutVars>
      </dgm:prSet>
      <dgm:spPr/>
    </dgm:pt>
    <dgm:pt modelId="{E839FB02-6AB5-C645-8052-5011DD110ED1}" type="pres">
      <dgm:prSet presAssocID="{A84DDF75-04FC-C749-87DB-D94F9CC939FC}" presName="node" presStyleLbl="node1" presStyleIdx="0" presStyleCnt="3">
        <dgm:presLayoutVars>
          <dgm:bulletEnabled val="1"/>
        </dgm:presLayoutVars>
      </dgm:prSet>
      <dgm:spPr/>
    </dgm:pt>
    <dgm:pt modelId="{02CFCACE-554D-C74A-91CF-5CC2083A97F7}" type="pres">
      <dgm:prSet presAssocID="{2BCE1379-D0CF-9D49-BBCB-2DD9B41358AF}" presName="sibTrans" presStyleCnt="0"/>
      <dgm:spPr/>
    </dgm:pt>
    <dgm:pt modelId="{9C22D813-78A6-F44B-A184-BA63B43415D4}" type="pres">
      <dgm:prSet presAssocID="{E52EECE0-E083-6E4D-88A7-8ED519498F8F}" presName="node" presStyleLbl="node1" presStyleIdx="1" presStyleCnt="3">
        <dgm:presLayoutVars>
          <dgm:bulletEnabled val="1"/>
        </dgm:presLayoutVars>
      </dgm:prSet>
      <dgm:spPr/>
    </dgm:pt>
    <dgm:pt modelId="{479C62A6-4DE6-2340-8AAB-AEF4A604ABB8}" type="pres">
      <dgm:prSet presAssocID="{DE6DFE48-F63D-3F4F-A1AC-F5540F50A00B}" presName="sibTrans" presStyleCnt="0"/>
      <dgm:spPr/>
    </dgm:pt>
    <dgm:pt modelId="{11DA530E-381C-884C-92DD-C175D8033C96}" type="pres">
      <dgm:prSet presAssocID="{A61C6F7B-D81F-D246-8E70-7D0563A0E411}" presName="node" presStyleLbl="node1" presStyleIdx="2" presStyleCnt="3">
        <dgm:presLayoutVars>
          <dgm:bulletEnabled val="1"/>
        </dgm:presLayoutVars>
      </dgm:prSet>
      <dgm:spPr/>
    </dgm:pt>
  </dgm:ptLst>
  <dgm:cxnLst>
    <dgm:cxn modelId="{1CC99B2A-D711-4C42-901E-A6F1850441E0}" srcId="{5978372B-9238-364C-81C3-3497B789A77C}" destId="{A84DDF75-04FC-C749-87DB-D94F9CC939FC}" srcOrd="0" destOrd="0" parTransId="{A2A25EBD-F6B1-DB40-835E-390C46DF6020}" sibTransId="{2BCE1379-D0CF-9D49-BBCB-2DD9B41358AF}"/>
    <dgm:cxn modelId="{3487D38A-4453-9244-9625-117A5AD13F19}" type="presOf" srcId="{5978372B-9238-364C-81C3-3497B789A77C}" destId="{4D1EA63D-B30E-3848-9AA2-AA5A58F507AD}" srcOrd="0" destOrd="0" presId="urn:microsoft.com/office/officeart/2005/8/layout/hList6"/>
    <dgm:cxn modelId="{7322B393-6AA8-9243-AE81-180FAB8B3074}" srcId="{5978372B-9238-364C-81C3-3497B789A77C}" destId="{A61C6F7B-D81F-D246-8E70-7D0563A0E411}" srcOrd="2" destOrd="0" parTransId="{F15AE2EB-4028-A44F-AABC-E78CC77CC24C}" sibTransId="{0BB87ACD-2A9D-AA41-9463-420EE7A7C066}"/>
    <dgm:cxn modelId="{A7A330B4-3D0E-664B-B1A1-084CA6DCA15E}" type="presOf" srcId="{E52EECE0-E083-6E4D-88A7-8ED519498F8F}" destId="{9C22D813-78A6-F44B-A184-BA63B43415D4}" srcOrd="0" destOrd="0" presId="urn:microsoft.com/office/officeart/2005/8/layout/hList6"/>
    <dgm:cxn modelId="{6FF957D8-C305-4B4E-8994-7453F5EEBE2D}" type="presOf" srcId="{A61C6F7B-D81F-D246-8E70-7D0563A0E411}" destId="{11DA530E-381C-884C-92DD-C175D8033C96}" srcOrd="0" destOrd="0" presId="urn:microsoft.com/office/officeart/2005/8/layout/hList6"/>
    <dgm:cxn modelId="{4A1396E4-C0A5-C344-A231-865DD8A2268E}" srcId="{5978372B-9238-364C-81C3-3497B789A77C}" destId="{E52EECE0-E083-6E4D-88A7-8ED519498F8F}" srcOrd="1" destOrd="0" parTransId="{1E64E5D5-F98E-B040-980C-DC21ADEC3D4E}" sibTransId="{DE6DFE48-F63D-3F4F-A1AC-F5540F50A00B}"/>
    <dgm:cxn modelId="{AB1AE5FA-9F41-5C4B-9F00-F11A469F950F}" type="presOf" srcId="{A84DDF75-04FC-C749-87DB-D94F9CC939FC}" destId="{E839FB02-6AB5-C645-8052-5011DD110ED1}" srcOrd="0" destOrd="0" presId="urn:microsoft.com/office/officeart/2005/8/layout/hList6"/>
    <dgm:cxn modelId="{7E7F9B36-5C61-CB4C-A077-2A93964CE9CB}" type="presParOf" srcId="{4D1EA63D-B30E-3848-9AA2-AA5A58F507AD}" destId="{E839FB02-6AB5-C645-8052-5011DD110ED1}" srcOrd="0" destOrd="0" presId="urn:microsoft.com/office/officeart/2005/8/layout/hList6"/>
    <dgm:cxn modelId="{E038BDF2-6E4D-6941-8F58-802212B60D2C}" type="presParOf" srcId="{4D1EA63D-B30E-3848-9AA2-AA5A58F507AD}" destId="{02CFCACE-554D-C74A-91CF-5CC2083A97F7}" srcOrd="1" destOrd="0" presId="urn:microsoft.com/office/officeart/2005/8/layout/hList6"/>
    <dgm:cxn modelId="{BD562AEA-96CD-7543-84B2-DC5858ABC0D8}" type="presParOf" srcId="{4D1EA63D-B30E-3848-9AA2-AA5A58F507AD}" destId="{9C22D813-78A6-F44B-A184-BA63B43415D4}" srcOrd="2" destOrd="0" presId="urn:microsoft.com/office/officeart/2005/8/layout/hList6"/>
    <dgm:cxn modelId="{11A381D9-0323-DD40-88FD-9F4AE4282261}" type="presParOf" srcId="{4D1EA63D-B30E-3848-9AA2-AA5A58F507AD}" destId="{479C62A6-4DE6-2340-8AAB-AEF4A604ABB8}" srcOrd="3" destOrd="0" presId="urn:microsoft.com/office/officeart/2005/8/layout/hList6"/>
    <dgm:cxn modelId="{773838D9-EEC3-BD43-A837-7F6EE739BCC6}" type="presParOf" srcId="{4D1EA63D-B30E-3848-9AA2-AA5A58F507AD}" destId="{11DA530E-381C-884C-92DD-C175D8033C9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D17FB3-E440-6A4F-B7D3-293DE85510F6}" type="doc">
      <dgm:prSet loTypeId="urn:microsoft.com/office/officeart/2005/8/layout/default" loCatId="" qsTypeId="urn:microsoft.com/office/officeart/2005/8/quickstyle/simple4" qsCatId="simple" csTypeId="urn:microsoft.com/office/officeart/2005/8/colors/colorful4" csCatId="colorful"/>
      <dgm:spPr/>
      <dgm:t>
        <a:bodyPr/>
        <a:lstStyle/>
        <a:p>
          <a:endParaRPr lang="en-US"/>
        </a:p>
      </dgm:t>
    </dgm:pt>
    <dgm:pt modelId="{9AEE2E66-27AF-D94B-8E74-F7EC8B7B4107}">
      <dgm:prSet/>
      <dgm:spPr>
        <a:xfrm>
          <a:off x="0" y="738558"/>
          <a:ext cx="2716998" cy="163019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Number of addressing modes	</a:t>
          </a:r>
        </a:p>
      </dgm:t>
    </dgm:pt>
    <dgm:pt modelId="{8AB2495B-FDED-A542-8D70-3786670ABA01}" type="parTrans" cxnId="{739F25D3-223E-5445-85A9-60FC4C82EB58}">
      <dgm:prSet/>
      <dgm:spPr/>
      <dgm:t>
        <a:bodyPr/>
        <a:lstStyle/>
        <a:p>
          <a:endParaRPr lang="en-US"/>
        </a:p>
      </dgm:t>
    </dgm:pt>
    <dgm:pt modelId="{ABB20859-8428-F14E-B216-7154F1AE07D4}" type="sibTrans" cxnId="{739F25D3-223E-5445-85A9-60FC4C82EB58}">
      <dgm:prSet/>
      <dgm:spPr/>
      <dgm:t>
        <a:bodyPr/>
        <a:lstStyle/>
        <a:p>
          <a:endParaRPr lang="en-US"/>
        </a:p>
      </dgm:t>
    </dgm:pt>
    <dgm:pt modelId="{B297A6D1-6B6F-FB43-9466-D800DE79CC4D}">
      <dgm:prSet/>
      <dgm:spPr>
        <a:xfrm>
          <a:off x="2988697" y="738558"/>
          <a:ext cx="2716998" cy="1630198"/>
        </a:xfrm>
        <a:prstGeom prst="rect">
          <a:avLst/>
        </a:prstGeom>
        <a:gradFill rotWithShape="0">
          <a:gsLst>
            <a:gs pos="0">
              <a:srgbClr val="999966">
                <a:hueOff val="-341748"/>
                <a:satOff val="14627"/>
                <a:lumOff val="863"/>
                <a:alphaOff val="0"/>
                <a:shade val="40000"/>
                <a:alpha val="100000"/>
                <a:satMod val="150000"/>
                <a:lumMod val="100000"/>
              </a:srgbClr>
            </a:gs>
            <a:gs pos="100000">
              <a:srgbClr val="999966">
                <a:hueOff val="-341748"/>
                <a:satOff val="14627"/>
                <a:lumOff val="863"/>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Number of operands</a:t>
          </a:r>
        </a:p>
      </dgm:t>
    </dgm:pt>
    <dgm:pt modelId="{92415BC5-8E50-4343-9DC9-9F973C7DCC25}" type="parTrans" cxnId="{CD218FB7-8135-684C-BF8A-4273A7C96E45}">
      <dgm:prSet/>
      <dgm:spPr/>
      <dgm:t>
        <a:bodyPr/>
        <a:lstStyle/>
        <a:p>
          <a:endParaRPr lang="en-US"/>
        </a:p>
      </dgm:t>
    </dgm:pt>
    <dgm:pt modelId="{CDAB6B77-D360-BC4F-804B-B717691E54CB}" type="sibTrans" cxnId="{CD218FB7-8135-684C-BF8A-4273A7C96E45}">
      <dgm:prSet/>
      <dgm:spPr/>
      <dgm:t>
        <a:bodyPr/>
        <a:lstStyle/>
        <a:p>
          <a:endParaRPr lang="en-US"/>
        </a:p>
      </dgm:t>
    </dgm:pt>
    <dgm:pt modelId="{F50C517B-16D1-B849-8EF0-8C98FA877BEA}">
      <dgm:prSet/>
      <dgm:spPr>
        <a:xfrm>
          <a:off x="5977395" y="738558"/>
          <a:ext cx="2716998" cy="1630198"/>
        </a:xfrm>
        <a:prstGeom prst="rect">
          <a:avLst/>
        </a:prstGeom>
        <a:gradFill rotWithShape="0">
          <a:gsLst>
            <a:gs pos="0">
              <a:srgbClr val="999966">
                <a:hueOff val="-683495"/>
                <a:satOff val="29253"/>
                <a:lumOff val="1725"/>
                <a:alphaOff val="0"/>
                <a:shade val="40000"/>
                <a:alpha val="100000"/>
                <a:satMod val="150000"/>
                <a:lumMod val="100000"/>
              </a:srgbClr>
            </a:gs>
            <a:gs pos="100000">
              <a:srgbClr val="999966">
                <a:hueOff val="-683495"/>
                <a:satOff val="29253"/>
                <a:lumOff val="1725"/>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Register versus memory</a:t>
          </a:r>
        </a:p>
      </dgm:t>
    </dgm:pt>
    <dgm:pt modelId="{07B03D8D-888B-D34C-BB8D-283A164FD355}" type="parTrans" cxnId="{6E9F6A7E-4D7D-5141-94F8-0EC2FFEBC30F}">
      <dgm:prSet/>
      <dgm:spPr/>
      <dgm:t>
        <a:bodyPr/>
        <a:lstStyle/>
        <a:p>
          <a:endParaRPr lang="en-US"/>
        </a:p>
      </dgm:t>
    </dgm:pt>
    <dgm:pt modelId="{4586DD4F-8D61-9F43-9475-92257A1A256A}" type="sibTrans" cxnId="{6E9F6A7E-4D7D-5141-94F8-0EC2FFEBC30F}">
      <dgm:prSet/>
      <dgm:spPr/>
      <dgm:t>
        <a:bodyPr/>
        <a:lstStyle/>
        <a:p>
          <a:endParaRPr lang="en-US"/>
        </a:p>
      </dgm:t>
    </dgm:pt>
    <dgm:pt modelId="{E8124A79-2EB2-8346-8789-DF8D254E1437}">
      <dgm:prSet/>
      <dgm:spPr>
        <a:xfrm>
          <a:off x="0" y="2640456"/>
          <a:ext cx="2716998" cy="1630198"/>
        </a:xfrm>
        <a:prstGeom prst="rect">
          <a:avLst/>
        </a:prstGeom>
        <a:gradFill rotWithShape="0">
          <a:gsLst>
            <a:gs pos="0">
              <a:srgbClr val="999966">
                <a:hueOff val="-1025243"/>
                <a:satOff val="43880"/>
                <a:lumOff val="2588"/>
                <a:alphaOff val="0"/>
                <a:shade val="40000"/>
                <a:alpha val="100000"/>
                <a:satMod val="150000"/>
                <a:lumMod val="100000"/>
              </a:srgbClr>
            </a:gs>
            <a:gs pos="100000">
              <a:srgbClr val="999966">
                <a:hueOff val="-1025243"/>
                <a:satOff val="43880"/>
                <a:lumOff val="2588"/>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Number of register sets</a:t>
          </a:r>
        </a:p>
      </dgm:t>
    </dgm:pt>
    <dgm:pt modelId="{94387FF2-DB90-2847-8C78-4FB43C18C44C}" type="parTrans" cxnId="{1A30B05A-B014-4F43-889E-ADA64EF2C06D}">
      <dgm:prSet/>
      <dgm:spPr/>
      <dgm:t>
        <a:bodyPr/>
        <a:lstStyle/>
        <a:p>
          <a:endParaRPr lang="en-US"/>
        </a:p>
      </dgm:t>
    </dgm:pt>
    <dgm:pt modelId="{9FE48CF8-4E9B-D84B-B124-EF4F004DFAAF}" type="sibTrans" cxnId="{1A30B05A-B014-4F43-889E-ADA64EF2C06D}">
      <dgm:prSet/>
      <dgm:spPr/>
      <dgm:t>
        <a:bodyPr/>
        <a:lstStyle/>
        <a:p>
          <a:endParaRPr lang="en-US"/>
        </a:p>
      </dgm:t>
    </dgm:pt>
    <dgm:pt modelId="{98FFAAB8-4D35-0D40-9511-077DABD5C852}">
      <dgm:prSet/>
      <dgm:spPr>
        <a:xfrm>
          <a:off x="2988697" y="2640456"/>
          <a:ext cx="2716998" cy="1630198"/>
        </a:xfrm>
        <a:prstGeom prst="rect">
          <a:avLst/>
        </a:prstGeom>
        <a:gradFill rotWithShape="0">
          <a:gsLst>
            <a:gs pos="0">
              <a:srgbClr val="999966">
                <a:hueOff val="-1366990"/>
                <a:satOff val="58506"/>
                <a:lumOff val="3450"/>
                <a:alphaOff val="0"/>
                <a:shade val="40000"/>
                <a:alpha val="100000"/>
                <a:satMod val="150000"/>
                <a:lumMod val="100000"/>
              </a:srgbClr>
            </a:gs>
            <a:gs pos="100000">
              <a:srgbClr val="999966">
                <a:hueOff val="-1366990"/>
                <a:satOff val="58506"/>
                <a:lumOff val="345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Address range</a:t>
          </a:r>
        </a:p>
      </dgm:t>
    </dgm:pt>
    <dgm:pt modelId="{100A0CDE-A711-314D-B275-1C97838FF1E4}" type="parTrans" cxnId="{ECDDB5C4-8450-9A49-BB13-E47F98B26223}">
      <dgm:prSet/>
      <dgm:spPr/>
      <dgm:t>
        <a:bodyPr/>
        <a:lstStyle/>
        <a:p>
          <a:endParaRPr lang="en-US"/>
        </a:p>
      </dgm:t>
    </dgm:pt>
    <dgm:pt modelId="{4D5871A4-6BEE-2348-8A4E-DCAD835EBD7E}" type="sibTrans" cxnId="{ECDDB5C4-8450-9A49-BB13-E47F98B26223}">
      <dgm:prSet/>
      <dgm:spPr/>
      <dgm:t>
        <a:bodyPr/>
        <a:lstStyle/>
        <a:p>
          <a:endParaRPr lang="en-US"/>
        </a:p>
      </dgm:t>
    </dgm:pt>
    <dgm:pt modelId="{86BF62D0-CCA8-2B4A-A711-8DFB4CCE5363}">
      <dgm:prSet/>
      <dgm:spPr>
        <a:xfrm>
          <a:off x="5977395" y="2640456"/>
          <a:ext cx="2716998" cy="1630198"/>
        </a:xfrm>
        <a:prstGeom prst="rect">
          <a:avLst/>
        </a:prstGeom>
        <a:gradFill rotWithShape="0">
          <a:gsLst>
            <a:gs pos="0">
              <a:srgbClr val="999966">
                <a:hueOff val="-1708738"/>
                <a:satOff val="73133"/>
                <a:lumOff val="4313"/>
                <a:alphaOff val="0"/>
                <a:shade val="40000"/>
                <a:alpha val="100000"/>
                <a:satMod val="150000"/>
                <a:lumMod val="100000"/>
              </a:srgbClr>
            </a:gs>
            <a:gs pos="100000">
              <a:srgbClr val="999966">
                <a:hueOff val="-1708738"/>
                <a:satOff val="73133"/>
                <a:lumOff val="4313"/>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330F42"/>
              </a:solidFill>
              <a:latin typeface="Rockwell"/>
              <a:ea typeface="+mn-ea"/>
              <a:cs typeface="+mn-cs"/>
            </a:rPr>
            <a:t>Address granularity</a:t>
          </a:r>
        </a:p>
      </dgm:t>
    </dgm:pt>
    <dgm:pt modelId="{B4377790-0992-4B4D-8B4B-58342305303F}" type="parTrans" cxnId="{ACB0D45A-FBFD-2A47-BB69-960B1D9DAD8C}">
      <dgm:prSet/>
      <dgm:spPr/>
      <dgm:t>
        <a:bodyPr/>
        <a:lstStyle/>
        <a:p>
          <a:endParaRPr lang="en-US"/>
        </a:p>
      </dgm:t>
    </dgm:pt>
    <dgm:pt modelId="{7A84B130-D757-9C4E-AF3E-D970F8D8910D}" type="sibTrans" cxnId="{ACB0D45A-FBFD-2A47-BB69-960B1D9DAD8C}">
      <dgm:prSet/>
      <dgm:spPr/>
      <dgm:t>
        <a:bodyPr/>
        <a:lstStyle/>
        <a:p>
          <a:endParaRPr lang="en-US"/>
        </a:p>
      </dgm:t>
    </dgm:pt>
    <dgm:pt modelId="{76757134-4DD3-DD42-980C-793F2415FCA7}" type="pres">
      <dgm:prSet presAssocID="{F5D17FB3-E440-6A4F-B7D3-293DE85510F6}" presName="diagram" presStyleCnt="0">
        <dgm:presLayoutVars>
          <dgm:dir/>
          <dgm:resizeHandles val="exact"/>
        </dgm:presLayoutVars>
      </dgm:prSet>
      <dgm:spPr/>
    </dgm:pt>
    <dgm:pt modelId="{C35741C0-AF00-CA44-9BD7-897AD833618C}" type="pres">
      <dgm:prSet presAssocID="{9AEE2E66-27AF-D94B-8E74-F7EC8B7B4107}" presName="node" presStyleLbl="node1" presStyleIdx="0" presStyleCnt="6">
        <dgm:presLayoutVars>
          <dgm:bulletEnabled val="1"/>
        </dgm:presLayoutVars>
      </dgm:prSet>
      <dgm:spPr/>
    </dgm:pt>
    <dgm:pt modelId="{6A10D592-1828-B54B-8EC0-C92E61B4C478}" type="pres">
      <dgm:prSet presAssocID="{ABB20859-8428-F14E-B216-7154F1AE07D4}" presName="sibTrans" presStyleCnt="0"/>
      <dgm:spPr/>
    </dgm:pt>
    <dgm:pt modelId="{72BB6A60-8F22-2D4E-BC0F-3DC0A691A29B}" type="pres">
      <dgm:prSet presAssocID="{B297A6D1-6B6F-FB43-9466-D800DE79CC4D}" presName="node" presStyleLbl="node1" presStyleIdx="1" presStyleCnt="6">
        <dgm:presLayoutVars>
          <dgm:bulletEnabled val="1"/>
        </dgm:presLayoutVars>
      </dgm:prSet>
      <dgm:spPr/>
    </dgm:pt>
    <dgm:pt modelId="{0D0F39F2-3712-B149-92BA-64A063C01F53}" type="pres">
      <dgm:prSet presAssocID="{CDAB6B77-D360-BC4F-804B-B717691E54CB}" presName="sibTrans" presStyleCnt="0"/>
      <dgm:spPr/>
    </dgm:pt>
    <dgm:pt modelId="{352CB0F1-5B6C-6945-ABF3-ED695AFC0D9A}" type="pres">
      <dgm:prSet presAssocID="{F50C517B-16D1-B849-8EF0-8C98FA877BEA}" presName="node" presStyleLbl="node1" presStyleIdx="2" presStyleCnt="6">
        <dgm:presLayoutVars>
          <dgm:bulletEnabled val="1"/>
        </dgm:presLayoutVars>
      </dgm:prSet>
      <dgm:spPr/>
    </dgm:pt>
    <dgm:pt modelId="{9DC73B5F-9AD7-DB4C-926D-095824A3E567}" type="pres">
      <dgm:prSet presAssocID="{4586DD4F-8D61-9F43-9475-92257A1A256A}" presName="sibTrans" presStyleCnt="0"/>
      <dgm:spPr/>
    </dgm:pt>
    <dgm:pt modelId="{9B9E5E99-5AE5-724E-A77F-FCC711EA4601}" type="pres">
      <dgm:prSet presAssocID="{E8124A79-2EB2-8346-8789-DF8D254E1437}" presName="node" presStyleLbl="node1" presStyleIdx="3" presStyleCnt="6">
        <dgm:presLayoutVars>
          <dgm:bulletEnabled val="1"/>
        </dgm:presLayoutVars>
      </dgm:prSet>
      <dgm:spPr/>
    </dgm:pt>
    <dgm:pt modelId="{55F43FCC-DCC4-744D-A032-3564F25AC41D}" type="pres">
      <dgm:prSet presAssocID="{9FE48CF8-4E9B-D84B-B124-EF4F004DFAAF}" presName="sibTrans" presStyleCnt="0"/>
      <dgm:spPr/>
    </dgm:pt>
    <dgm:pt modelId="{07111F0A-146D-B74B-93B1-03C3088F22D2}" type="pres">
      <dgm:prSet presAssocID="{98FFAAB8-4D35-0D40-9511-077DABD5C852}" presName="node" presStyleLbl="node1" presStyleIdx="4" presStyleCnt="6">
        <dgm:presLayoutVars>
          <dgm:bulletEnabled val="1"/>
        </dgm:presLayoutVars>
      </dgm:prSet>
      <dgm:spPr/>
    </dgm:pt>
    <dgm:pt modelId="{E1804273-11B9-3C4E-847F-9C3BCD1AC050}" type="pres">
      <dgm:prSet presAssocID="{4D5871A4-6BEE-2348-8A4E-DCAD835EBD7E}" presName="sibTrans" presStyleCnt="0"/>
      <dgm:spPr/>
    </dgm:pt>
    <dgm:pt modelId="{2C13FBC5-B362-E34C-81FE-4DAA45A75724}" type="pres">
      <dgm:prSet presAssocID="{86BF62D0-CCA8-2B4A-A711-8DFB4CCE5363}" presName="node" presStyleLbl="node1" presStyleIdx="5" presStyleCnt="6">
        <dgm:presLayoutVars>
          <dgm:bulletEnabled val="1"/>
        </dgm:presLayoutVars>
      </dgm:prSet>
      <dgm:spPr/>
    </dgm:pt>
  </dgm:ptLst>
  <dgm:cxnLst>
    <dgm:cxn modelId="{6F973F10-FDCB-3043-8FA0-CA1B3F75EC4C}" type="presOf" srcId="{98FFAAB8-4D35-0D40-9511-077DABD5C852}" destId="{07111F0A-146D-B74B-93B1-03C3088F22D2}" srcOrd="0" destOrd="0" presId="urn:microsoft.com/office/officeart/2005/8/layout/default"/>
    <dgm:cxn modelId="{95D16435-CFF6-A340-B7E0-6E166A9B2CE8}" type="presOf" srcId="{E8124A79-2EB2-8346-8789-DF8D254E1437}" destId="{9B9E5E99-5AE5-724E-A77F-FCC711EA4601}" srcOrd="0" destOrd="0" presId="urn:microsoft.com/office/officeart/2005/8/layout/default"/>
    <dgm:cxn modelId="{F83B4C3E-B224-E84C-8336-0334A67B4454}" type="presOf" srcId="{86BF62D0-CCA8-2B4A-A711-8DFB4CCE5363}" destId="{2C13FBC5-B362-E34C-81FE-4DAA45A75724}" srcOrd="0" destOrd="0" presId="urn:microsoft.com/office/officeart/2005/8/layout/default"/>
    <dgm:cxn modelId="{48731B42-14E9-C245-B8AD-2EB34CEFDE91}" type="presOf" srcId="{9AEE2E66-27AF-D94B-8E74-F7EC8B7B4107}" destId="{C35741C0-AF00-CA44-9BD7-897AD833618C}" srcOrd="0" destOrd="0" presId="urn:microsoft.com/office/officeart/2005/8/layout/default"/>
    <dgm:cxn modelId="{1A30B05A-B014-4F43-889E-ADA64EF2C06D}" srcId="{F5D17FB3-E440-6A4F-B7D3-293DE85510F6}" destId="{E8124A79-2EB2-8346-8789-DF8D254E1437}" srcOrd="3" destOrd="0" parTransId="{94387FF2-DB90-2847-8C78-4FB43C18C44C}" sibTransId="{9FE48CF8-4E9B-D84B-B124-EF4F004DFAAF}"/>
    <dgm:cxn modelId="{ACB0D45A-FBFD-2A47-BB69-960B1D9DAD8C}" srcId="{F5D17FB3-E440-6A4F-B7D3-293DE85510F6}" destId="{86BF62D0-CCA8-2B4A-A711-8DFB4CCE5363}" srcOrd="5" destOrd="0" parTransId="{B4377790-0992-4B4D-8B4B-58342305303F}" sibTransId="{7A84B130-D757-9C4E-AF3E-D970F8D8910D}"/>
    <dgm:cxn modelId="{6E9F6A7E-4D7D-5141-94F8-0EC2FFEBC30F}" srcId="{F5D17FB3-E440-6A4F-B7D3-293DE85510F6}" destId="{F50C517B-16D1-B849-8EF0-8C98FA877BEA}" srcOrd="2" destOrd="0" parTransId="{07B03D8D-888B-D34C-BB8D-283A164FD355}" sibTransId="{4586DD4F-8D61-9F43-9475-92257A1A256A}"/>
    <dgm:cxn modelId="{BFCFBFAE-C4E7-F14B-9086-841E6FF1B2DE}" type="presOf" srcId="{F50C517B-16D1-B849-8EF0-8C98FA877BEA}" destId="{352CB0F1-5B6C-6945-ABF3-ED695AFC0D9A}" srcOrd="0" destOrd="0" presId="urn:microsoft.com/office/officeart/2005/8/layout/default"/>
    <dgm:cxn modelId="{598E6AB1-129F-E34D-B3AD-AD31EC31775C}" type="presOf" srcId="{B297A6D1-6B6F-FB43-9466-D800DE79CC4D}" destId="{72BB6A60-8F22-2D4E-BC0F-3DC0A691A29B}" srcOrd="0" destOrd="0" presId="urn:microsoft.com/office/officeart/2005/8/layout/default"/>
    <dgm:cxn modelId="{CD218FB7-8135-684C-BF8A-4273A7C96E45}" srcId="{F5D17FB3-E440-6A4F-B7D3-293DE85510F6}" destId="{B297A6D1-6B6F-FB43-9466-D800DE79CC4D}" srcOrd="1" destOrd="0" parTransId="{92415BC5-8E50-4343-9DC9-9F973C7DCC25}" sibTransId="{CDAB6B77-D360-BC4F-804B-B717691E54CB}"/>
    <dgm:cxn modelId="{ECDDB5C4-8450-9A49-BB13-E47F98B26223}" srcId="{F5D17FB3-E440-6A4F-B7D3-293DE85510F6}" destId="{98FFAAB8-4D35-0D40-9511-077DABD5C852}" srcOrd="4" destOrd="0" parTransId="{100A0CDE-A711-314D-B275-1C97838FF1E4}" sibTransId="{4D5871A4-6BEE-2348-8A4E-DCAD835EBD7E}"/>
    <dgm:cxn modelId="{739F25D3-223E-5445-85A9-60FC4C82EB58}" srcId="{F5D17FB3-E440-6A4F-B7D3-293DE85510F6}" destId="{9AEE2E66-27AF-D94B-8E74-F7EC8B7B4107}" srcOrd="0" destOrd="0" parTransId="{8AB2495B-FDED-A542-8D70-3786670ABA01}" sibTransId="{ABB20859-8428-F14E-B216-7154F1AE07D4}"/>
    <dgm:cxn modelId="{CE1CB6FB-1029-1C44-8B80-BEF4E1D74A26}" type="presOf" srcId="{F5D17FB3-E440-6A4F-B7D3-293DE85510F6}" destId="{76757134-4DD3-DD42-980C-793F2415FCA7}" srcOrd="0" destOrd="0" presId="urn:microsoft.com/office/officeart/2005/8/layout/default"/>
    <dgm:cxn modelId="{FA57E072-0BA8-1B40-9A0E-8185B04B0684}" type="presParOf" srcId="{76757134-4DD3-DD42-980C-793F2415FCA7}" destId="{C35741C0-AF00-CA44-9BD7-897AD833618C}" srcOrd="0" destOrd="0" presId="urn:microsoft.com/office/officeart/2005/8/layout/default"/>
    <dgm:cxn modelId="{89F33706-E8F9-AC49-A54C-227998F0AC5A}" type="presParOf" srcId="{76757134-4DD3-DD42-980C-793F2415FCA7}" destId="{6A10D592-1828-B54B-8EC0-C92E61B4C478}" srcOrd="1" destOrd="0" presId="urn:microsoft.com/office/officeart/2005/8/layout/default"/>
    <dgm:cxn modelId="{B03EC9B0-5E33-3945-87B8-0056B8157ED8}" type="presParOf" srcId="{76757134-4DD3-DD42-980C-793F2415FCA7}" destId="{72BB6A60-8F22-2D4E-BC0F-3DC0A691A29B}" srcOrd="2" destOrd="0" presId="urn:microsoft.com/office/officeart/2005/8/layout/default"/>
    <dgm:cxn modelId="{732091F9-351C-C84D-B492-30FC6AF7D26F}" type="presParOf" srcId="{76757134-4DD3-DD42-980C-793F2415FCA7}" destId="{0D0F39F2-3712-B149-92BA-64A063C01F53}" srcOrd="3" destOrd="0" presId="urn:microsoft.com/office/officeart/2005/8/layout/default"/>
    <dgm:cxn modelId="{C60D1BC4-9DDC-2943-BB12-B3424E65CB76}" type="presParOf" srcId="{76757134-4DD3-DD42-980C-793F2415FCA7}" destId="{352CB0F1-5B6C-6945-ABF3-ED695AFC0D9A}" srcOrd="4" destOrd="0" presId="urn:microsoft.com/office/officeart/2005/8/layout/default"/>
    <dgm:cxn modelId="{EDE21C9C-09A6-EA4B-8FAE-7BC199CDCBF9}" type="presParOf" srcId="{76757134-4DD3-DD42-980C-793F2415FCA7}" destId="{9DC73B5F-9AD7-DB4C-926D-095824A3E567}" srcOrd="5" destOrd="0" presId="urn:microsoft.com/office/officeart/2005/8/layout/default"/>
    <dgm:cxn modelId="{6A9FAA32-2A6C-7D47-B0C8-911DE8B82DB3}" type="presParOf" srcId="{76757134-4DD3-DD42-980C-793F2415FCA7}" destId="{9B9E5E99-5AE5-724E-A77F-FCC711EA4601}" srcOrd="6" destOrd="0" presId="urn:microsoft.com/office/officeart/2005/8/layout/default"/>
    <dgm:cxn modelId="{00106AF4-834A-A045-A012-AC3533D1E3E5}" type="presParOf" srcId="{76757134-4DD3-DD42-980C-793F2415FCA7}" destId="{55F43FCC-DCC4-744D-A032-3564F25AC41D}" srcOrd="7" destOrd="0" presId="urn:microsoft.com/office/officeart/2005/8/layout/default"/>
    <dgm:cxn modelId="{497A1725-C285-6C40-80C5-A6F0F9A51A62}" type="presParOf" srcId="{76757134-4DD3-DD42-980C-793F2415FCA7}" destId="{07111F0A-146D-B74B-93B1-03C3088F22D2}" srcOrd="8" destOrd="0" presId="urn:microsoft.com/office/officeart/2005/8/layout/default"/>
    <dgm:cxn modelId="{CD14BDD2-5FCF-1E4A-B94A-99215A7A7952}" type="presParOf" srcId="{76757134-4DD3-DD42-980C-793F2415FCA7}" destId="{E1804273-11B9-3C4E-847F-9C3BCD1AC050}" srcOrd="9" destOrd="0" presId="urn:microsoft.com/office/officeart/2005/8/layout/default"/>
    <dgm:cxn modelId="{73A742AC-FC5D-4741-977E-A10DDA75E707}" type="presParOf" srcId="{76757134-4DD3-DD42-980C-793F2415FCA7}" destId="{2C13FBC5-B362-E34C-81FE-4DAA45A7572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FD2E1-6A44-304A-8ABE-D29421750942}">
      <dsp:nvSpPr>
        <dsp:cNvPr id="0" name=""/>
        <dsp:cNvSpPr/>
      </dsp:nvSpPr>
      <dsp:spPr>
        <a:xfrm>
          <a:off x="-6102426" y="-934316"/>
          <a:ext cx="7269307" cy="7269307"/>
        </a:xfrm>
        <a:prstGeom prst="blockArc">
          <a:avLst>
            <a:gd name="adj1" fmla="val 18900000"/>
            <a:gd name="adj2" fmla="val 2700000"/>
            <a:gd name="adj3" fmla="val 297"/>
          </a:avLst>
        </a:prstGeom>
        <a:noFill/>
        <a:ln w="25400" cap="flat" cmpd="sng" algn="ctr">
          <a:solidFill>
            <a:srgbClr val="330F42">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CBD8BE2-2890-524A-8B30-4BF8372329EA}">
      <dsp:nvSpPr>
        <dsp:cNvPr id="0" name=""/>
        <dsp:cNvSpPr/>
      </dsp:nvSpPr>
      <dsp:spPr>
        <a:xfrm>
          <a:off x="378857" y="245514"/>
          <a:ext cx="6137267"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solidFill>
                <a:sysClr val="window" lastClr="FFFFFF"/>
              </a:solidFill>
              <a:latin typeface="Rockwell"/>
              <a:ea typeface="+mn-ea"/>
              <a:cs typeface="+mn-cs"/>
            </a:rPr>
            <a:t>Immediate</a:t>
          </a:r>
        </a:p>
      </dsp:txBody>
      <dsp:txXfrm>
        <a:off x="378857" y="245514"/>
        <a:ext cx="6137267" cy="490813"/>
      </dsp:txXfrm>
    </dsp:sp>
    <dsp:sp modelId="{3A908DAF-12B2-5D4A-8B94-244EFBE3757C}">
      <dsp:nvSpPr>
        <dsp:cNvPr id="0" name=""/>
        <dsp:cNvSpPr/>
      </dsp:nvSpPr>
      <dsp:spPr>
        <a:xfrm>
          <a:off x="72099" y="184163"/>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5D6CDD84-B3EF-9C46-B0CB-2C51976A425F}">
      <dsp:nvSpPr>
        <dsp:cNvPr id="0" name=""/>
        <dsp:cNvSpPr/>
      </dsp:nvSpPr>
      <dsp:spPr>
        <a:xfrm>
          <a:off x="823332" y="982166"/>
          <a:ext cx="5692792"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solidFill>
                <a:sysClr val="window" lastClr="FFFFFF"/>
              </a:solidFill>
              <a:latin typeface="Rockwell"/>
              <a:ea typeface="+mn-ea"/>
              <a:cs typeface="+mn-cs"/>
            </a:rPr>
            <a:t>Direct</a:t>
          </a:r>
        </a:p>
      </dsp:txBody>
      <dsp:txXfrm>
        <a:off x="823332" y="982166"/>
        <a:ext cx="5692792" cy="490813"/>
      </dsp:txXfrm>
    </dsp:sp>
    <dsp:sp modelId="{C8DBD8D7-7921-8E46-8701-0CB59E7E5B84}">
      <dsp:nvSpPr>
        <dsp:cNvPr id="0" name=""/>
        <dsp:cNvSpPr/>
      </dsp:nvSpPr>
      <dsp:spPr>
        <a:xfrm>
          <a:off x="516574" y="920815"/>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D1813CF1-15BD-1746-9C06-CB67253200BC}">
      <dsp:nvSpPr>
        <dsp:cNvPr id="0" name=""/>
        <dsp:cNvSpPr/>
      </dsp:nvSpPr>
      <dsp:spPr>
        <a:xfrm>
          <a:off x="1066903" y="1718278"/>
          <a:ext cx="5449221"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solidFill>
                <a:sysClr val="window" lastClr="FFFFFF"/>
              </a:solidFill>
              <a:latin typeface="Rockwell"/>
              <a:ea typeface="+mn-ea"/>
              <a:cs typeface="+mn-cs"/>
            </a:rPr>
            <a:t>Indirect</a:t>
          </a:r>
        </a:p>
      </dsp:txBody>
      <dsp:txXfrm>
        <a:off x="1066903" y="1718278"/>
        <a:ext cx="5449221" cy="490813"/>
      </dsp:txXfrm>
    </dsp:sp>
    <dsp:sp modelId="{2DEFCA7B-7A11-FF43-8F11-DDD566601285}">
      <dsp:nvSpPr>
        <dsp:cNvPr id="0" name=""/>
        <dsp:cNvSpPr/>
      </dsp:nvSpPr>
      <dsp:spPr>
        <a:xfrm>
          <a:off x="760145" y="1656927"/>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4CE707F1-C341-234F-A380-871D988B9892}">
      <dsp:nvSpPr>
        <dsp:cNvPr id="0" name=""/>
        <dsp:cNvSpPr/>
      </dsp:nvSpPr>
      <dsp:spPr>
        <a:xfrm>
          <a:off x="1144673" y="2454930"/>
          <a:ext cx="5371451"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solidFill>
                <a:sysClr val="window" lastClr="FFFFFF"/>
              </a:solidFill>
              <a:latin typeface="Rockwell"/>
              <a:ea typeface="+mn-ea"/>
              <a:cs typeface="+mn-cs"/>
            </a:rPr>
            <a:t>Register</a:t>
          </a:r>
        </a:p>
      </dsp:txBody>
      <dsp:txXfrm>
        <a:off x="1144673" y="2454930"/>
        <a:ext cx="5371451" cy="490813"/>
      </dsp:txXfrm>
    </dsp:sp>
    <dsp:sp modelId="{B3B8FADB-2792-7E42-B1BB-E58F1512CC74}">
      <dsp:nvSpPr>
        <dsp:cNvPr id="0" name=""/>
        <dsp:cNvSpPr/>
      </dsp:nvSpPr>
      <dsp:spPr>
        <a:xfrm>
          <a:off x="837914" y="2393579"/>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5B2C71B8-E792-594F-A81D-941C9F99CA12}">
      <dsp:nvSpPr>
        <dsp:cNvPr id="0" name=""/>
        <dsp:cNvSpPr/>
      </dsp:nvSpPr>
      <dsp:spPr>
        <a:xfrm>
          <a:off x="1066903" y="3191582"/>
          <a:ext cx="5449221"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solidFill>
                <a:sysClr val="window" lastClr="FFFFFF"/>
              </a:solidFill>
              <a:latin typeface="Rockwell"/>
              <a:ea typeface="+mn-ea"/>
              <a:cs typeface="+mn-cs"/>
            </a:rPr>
            <a:t>Register indirect</a:t>
          </a:r>
        </a:p>
      </dsp:txBody>
      <dsp:txXfrm>
        <a:off x="1066903" y="3191582"/>
        <a:ext cx="5449221" cy="490813"/>
      </dsp:txXfrm>
    </dsp:sp>
    <dsp:sp modelId="{61DA8E63-1670-9440-9A3A-B95BACF707FE}">
      <dsp:nvSpPr>
        <dsp:cNvPr id="0" name=""/>
        <dsp:cNvSpPr/>
      </dsp:nvSpPr>
      <dsp:spPr>
        <a:xfrm>
          <a:off x="760145" y="3130231"/>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827B38F0-B7C1-DA48-9512-1FA3389CDEAE}">
      <dsp:nvSpPr>
        <dsp:cNvPr id="0" name=""/>
        <dsp:cNvSpPr/>
      </dsp:nvSpPr>
      <dsp:spPr>
        <a:xfrm>
          <a:off x="823332" y="3927694"/>
          <a:ext cx="5692792"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solidFill>
                <a:sysClr val="window" lastClr="FFFFFF"/>
              </a:solidFill>
              <a:latin typeface="Rockwell"/>
              <a:ea typeface="+mn-ea"/>
              <a:cs typeface="+mn-cs"/>
            </a:rPr>
            <a:t>Displacement</a:t>
          </a:r>
        </a:p>
      </dsp:txBody>
      <dsp:txXfrm>
        <a:off x="823332" y="3927694"/>
        <a:ext cx="5692792" cy="490813"/>
      </dsp:txXfrm>
    </dsp:sp>
    <dsp:sp modelId="{C2157EE5-7641-3341-B2E7-021F543816F9}">
      <dsp:nvSpPr>
        <dsp:cNvPr id="0" name=""/>
        <dsp:cNvSpPr/>
      </dsp:nvSpPr>
      <dsp:spPr>
        <a:xfrm>
          <a:off x="516574" y="3866343"/>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9F226AE9-ADF4-EB4F-8906-BCCD10502E1B}">
      <dsp:nvSpPr>
        <dsp:cNvPr id="0" name=""/>
        <dsp:cNvSpPr/>
      </dsp:nvSpPr>
      <dsp:spPr>
        <a:xfrm>
          <a:off x="378857" y="4664346"/>
          <a:ext cx="6137267" cy="490813"/>
        </a:xfrm>
        <a:prstGeom prst="rect">
          <a:avLst/>
        </a:prstGeom>
        <a:gradFill rotWithShape="0">
          <a:gsLst>
            <a:gs pos="0">
              <a:srgbClr val="330F42">
                <a:hueOff val="0"/>
                <a:satOff val="0"/>
                <a:lumOff val="0"/>
                <a:alphaOff val="0"/>
                <a:shade val="40000"/>
                <a:alpha val="100000"/>
                <a:satMod val="150000"/>
                <a:lumMod val="100000"/>
              </a:srgbClr>
            </a:gs>
            <a:gs pos="100000">
              <a:srgbClr val="330F42">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solidFill>
                <a:sysClr val="window" lastClr="FFFFFF"/>
              </a:solidFill>
              <a:latin typeface="Rockwell"/>
              <a:ea typeface="+mn-ea"/>
              <a:cs typeface="+mn-cs"/>
            </a:rPr>
            <a:t>Stack</a:t>
          </a:r>
        </a:p>
      </dsp:txBody>
      <dsp:txXfrm>
        <a:off x="378857" y="4664346"/>
        <a:ext cx="6137267" cy="490813"/>
      </dsp:txXfrm>
    </dsp:sp>
    <dsp:sp modelId="{757B9E9D-E0EF-514A-8620-B12728BAF68D}">
      <dsp:nvSpPr>
        <dsp:cNvPr id="0" name=""/>
        <dsp:cNvSpPr/>
      </dsp:nvSpPr>
      <dsp:spPr>
        <a:xfrm>
          <a:off x="72099" y="4602995"/>
          <a:ext cx="613516" cy="613516"/>
        </a:xfrm>
        <a:prstGeom prst="ellipse">
          <a:avLst/>
        </a:prstGeom>
        <a:solidFill>
          <a:sysClr val="window" lastClr="FFFFFF">
            <a:hueOff val="0"/>
            <a:satOff val="0"/>
            <a:lumOff val="0"/>
            <a:alphaOff val="0"/>
          </a:sysClr>
        </a:solidFill>
        <a:ln w="12700" cap="flat" cmpd="sng" algn="ctr">
          <a:solidFill>
            <a:srgbClr val="330F42">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8DA74-07C8-5A45-AC22-9059F1952567}">
      <dsp:nvSpPr>
        <dsp:cNvPr id="0" name=""/>
        <dsp:cNvSpPr/>
      </dsp:nvSpPr>
      <dsp:spPr>
        <a:xfrm>
          <a:off x="77414" y="147042"/>
          <a:ext cx="1418308" cy="9006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5004" y="296753"/>
          <a:ext cx="1418308" cy="9006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Rockwell"/>
              <a:ea typeface="+mn-ea"/>
              <a:cs typeface="+mn-cs"/>
            </a:rPr>
            <a:t>Address field contains the effective address of the operand</a:t>
          </a:r>
        </a:p>
      </dsp:txBody>
      <dsp:txXfrm>
        <a:off x="261382" y="323131"/>
        <a:ext cx="1365552" cy="847869"/>
      </dsp:txXfrm>
    </dsp:sp>
    <dsp:sp modelId="{12211905-1138-A64D-A172-424F7AF19CF4}">
      <dsp:nvSpPr>
        <dsp:cNvPr id="0" name=""/>
        <dsp:cNvSpPr/>
      </dsp:nvSpPr>
      <dsp:spPr>
        <a:xfrm>
          <a:off x="1780550" y="921193"/>
          <a:ext cx="1418308" cy="9006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38140" y="1070904"/>
          <a:ext cx="1418308" cy="9006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Rockwell"/>
              <a:ea typeface="+mn-ea"/>
              <a:cs typeface="+mn-cs"/>
            </a:rPr>
            <a:t>Effective address (EA) = address field (A)</a:t>
          </a:r>
        </a:p>
      </dsp:txBody>
      <dsp:txXfrm>
        <a:off x="1964518" y="1097282"/>
        <a:ext cx="1365552" cy="847869"/>
      </dsp:txXfrm>
    </dsp:sp>
    <dsp:sp modelId="{C5144ED8-933C-1B48-8D11-257811EF2561}">
      <dsp:nvSpPr>
        <dsp:cNvPr id="0" name=""/>
        <dsp:cNvSpPr/>
      </dsp:nvSpPr>
      <dsp:spPr>
        <a:xfrm>
          <a:off x="3469886" y="2037069"/>
          <a:ext cx="1418308" cy="9006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27476" y="2186779"/>
          <a:ext cx="1418308" cy="9006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Rockwell"/>
              <a:ea typeface="+mn-ea"/>
              <a:cs typeface="+mn-cs"/>
            </a:rPr>
            <a:t>Was common in earlier generations of computers </a:t>
          </a:r>
        </a:p>
      </dsp:txBody>
      <dsp:txXfrm>
        <a:off x="3653854" y="2213157"/>
        <a:ext cx="1365552" cy="847869"/>
      </dsp:txXfrm>
    </dsp:sp>
    <dsp:sp modelId="{C6195375-255E-164A-A511-E4D563E7E84E}">
      <dsp:nvSpPr>
        <dsp:cNvPr id="0" name=""/>
        <dsp:cNvSpPr/>
      </dsp:nvSpPr>
      <dsp:spPr>
        <a:xfrm>
          <a:off x="5186823" y="3166238"/>
          <a:ext cx="1418308" cy="9006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344413" y="3315948"/>
          <a:ext cx="1418308" cy="9006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Rockwell"/>
              <a:ea typeface="+mn-ea"/>
              <a:cs typeface="+mn-cs"/>
            </a:rPr>
            <a:t>Requires only one memory reference and no special calculation</a:t>
          </a:r>
        </a:p>
      </dsp:txBody>
      <dsp:txXfrm>
        <a:off x="5370791" y="3342326"/>
        <a:ext cx="1365552" cy="847869"/>
      </dsp:txXfrm>
    </dsp:sp>
    <dsp:sp modelId="{CDE3062D-FF32-8E4E-9EF4-D87D53435C1F}">
      <dsp:nvSpPr>
        <dsp:cNvPr id="0" name=""/>
        <dsp:cNvSpPr/>
      </dsp:nvSpPr>
      <dsp:spPr>
        <a:xfrm>
          <a:off x="6939773" y="4074138"/>
          <a:ext cx="1418308" cy="90062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097363" y="4223849"/>
          <a:ext cx="1418308" cy="90062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Rockwell"/>
              <a:ea typeface="+mn-ea"/>
              <a:cs typeface="+mn-cs"/>
            </a:rPr>
            <a:t>Limitation is that it provides only a limited address space</a:t>
          </a:r>
        </a:p>
      </dsp:txBody>
      <dsp:txXfrm>
        <a:off x="7123741" y="4250227"/>
        <a:ext cx="1365552" cy="847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EB2B9-06E1-6345-90F8-9577C98DD49A}">
      <dsp:nvSpPr>
        <dsp:cNvPr id="0" name=""/>
        <dsp:cNvSpPr/>
      </dsp:nvSpPr>
      <dsp:spPr>
        <a:xfrm>
          <a:off x="1511850" y="0"/>
          <a:ext cx="5040560" cy="5040560"/>
        </a:xfrm>
        <a:prstGeom prst="quadArrow">
          <a:avLst>
            <a:gd name="adj1" fmla="val 2000"/>
            <a:gd name="adj2" fmla="val 4000"/>
            <a:gd name="adj3" fmla="val 5000"/>
          </a:avLst>
        </a:prstGeom>
        <a:solidFill>
          <a:srgbClr val="666699">
            <a:tint val="40000"/>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0C4F3843-8CA9-7B47-94BF-4616B2186CF3}">
      <dsp:nvSpPr>
        <dsp:cNvPr id="0" name=""/>
        <dsp:cNvSpPr/>
      </dsp:nvSpPr>
      <dsp:spPr>
        <a:xfrm>
          <a:off x="1839486" y="327636"/>
          <a:ext cx="2016224" cy="2016224"/>
        </a:xfrm>
        <a:prstGeom prst="roundRect">
          <a:avLst/>
        </a:prstGeom>
        <a:gradFill rotWithShape="0">
          <a:gsLst>
            <a:gs pos="0">
              <a:srgbClr val="666699">
                <a:alpha val="90000"/>
                <a:hueOff val="0"/>
                <a:satOff val="0"/>
                <a:lumOff val="0"/>
                <a:alphaOff val="0"/>
                <a:shade val="40000"/>
                <a:alpha val="100000"/>
                <a:satMod val="150000"/>
                <a:lumMod val="100000"/>
              </a:srgbClr>
            </a:gs>
            <a:gs pos="100000">
              <a:srgbClr val="666699">
                <a:alpha val="90000"/>
                <a:hueOff val="0"/>
                <a:satOff val="0"/>
                <a:lumOff val="0"/>
                <a:alphaOff val="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latin typeface="Rockwell"/>
              <a:ea typeface="+mn-ea"/>
              <a:cs typeface="+mn-cs"/>
            </a:rPr>
            <a:t>Address field refers to a register rather than a main     memory address</a:t>
          </a:r>
        </a:p>
      </dsp:txBody>
      <dsp:txXfrm>
        <a:off x="1937910" y="426060"/>
        <a:ext cx="1819376" cy="1819376"/>
      </dsp:txXfrm>
    </dsp:sp>
    <dsp:sp modelId="{4994DBF4-399F-B847-B5E1-56CF3D810B3F}">
      <dsp:nvSpPr>
        <dsp:cNvPr id="0" name=""/>
        <dsp:cNvSpPr/>
      </dsp:nvSpPr>
      <dsp:spPr>
        <a:xfrm>
          <a:off x="4208549" y="327636"/>
          <a:ext cx="2016224" cy="2016224"/>
        </a:xfrm>
        <a:prstGeom prst="roundRect">
          <a:avLst/>
        </a:prstGeom>
        <a:gradFill rotWithShape="0">
          <a:gsLst>
            <a:gs pos="0">
              <a:srgbClr val="666699">
                <a:alpha val="90000"/>
                <a:hueOff val="0"/>
                <a:satOff val="0"/>
                <a:lumOff val="0"/>
                <a:alphaOff val="-13333"/>
                <a:shade val="40000"/>
                <a:alpha val="100000"/>
                <a:satMod val="150000"/>
                <a:lumMod val="100000"/>
              </a:srgbClr>
            </a:gs>
            <a:gs pos="100000">
              <a:srgbClr val="666699">
                <a:alpha val="90000"/>
                <a:hueOff val="0"/>
                <a:satOff val="0"/>
                <a:lumOff val="0"/>
                <a:alphaOff val="-13333"/>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solidFill>
                <a:sysClr val="window" lastClr="FFFFFF"/>
              </a:solidFill>
              <a:latin typeface="Rockwell"/>
              <a:ea typeface="+mn-ea"/>
              <a:cs typeface="+mn-cs"/>
            </a:rPr>
            <a:t>EA = R</a:t>
          </a:r>
        </a:p>
      </dsp:txBody>
      <dsp:txXfrm>
        <a:off x="4306973" y="426060"/>
        <a:ext cx="1819376" cy="1819376"/>
      </dsp:txXfrm>
    </dsp:sp>
    <dsp:sp modelId="{70BCC0E4-5247-B048-ACFC-F17CBC026825}">
      <dsp:nvSpPr>
        <dsp:cNvPr id="0" name=""/>
        <dsp:cNvSpPr/>
      </dsp:nvSpPr>
      <dsp:spPr>
        <a:xfrm>
          <a:off x="1839486" y="2696699"/>
          <a:ext cx="2016224" cy="2016224"/>
        </a:xfrm>
        <a:prstGeom prst="roundRect">
          <a:avLst/>
        </a:prstGeom>
        <a:gradFill rotWithShape="0">
          <a:gsLst>
            <a:gs pos="0">
              <a:srgbClr val="666699">
                <a:alpha val="90000"/>
                <a:hueOff val="0"/>
                <a:satOff val="0"/>
                <a:lumOff val="0"/>
                <a:alphaOff val="-26667"/>
                <a:shade val="40000"/>
                <a:alpha val="100000"/>
                <a:satMod val="150000"/>
                <a:lumMod val="100000"/>
              </a:srgbClr>
            </a:gs>
            <a:gs pos="100000">
              <a:srgbClr val="666699">
                <a:alpha val="90000"/>
                <a:hueOff val="0"/>
                <a:satOff val="0"/>
                <a:lumOff val="0"/>
                <a:alphaOff val="-26667"/>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a:solidFill>
                <a:sysClr val="window" lastClr="FFFFFF"/>
              </a:solidFill>
              <a:latin typeface="Rockwell"/>
              <a:ea typeface="+mn-ea"/>
              <a:cs typeface="+mn-cs"/>
            </a:rPr>
            <a:t>Advantages:</a:t>
          </a:r>
        </a:p>
        <a:p>
          <a:pPr marL="114300" lvl="1" indent="-114300" algn="l" defTabSz="577850" rtl="0">
            <a:lnSpc>
              <a:spcPct val="90000"/>
            </a:lnSpc>
            <a:spcBef>
              <a:spcPct val="0"/>
            </a:spcBef>
            <a:spcAft>
              <a:spcPct val="15000"/>
            </a:spcAft>
            <a:buChar char="•"/>
          </a:pPr>
          <a:r>
            <a:rPr lang="en-US" sz="1300" kern="1200">
              <a:solidFill>
                <a:sysClr val="window" lastClr="FFFFFF"/>
              </a:solidFill>
              <a:latin typeface="Rockwell"/>
              <a:ea typeface="+mn-ea"/>
              <a:cs typeface="+mn-cs"/>
            </a:rPr>
            <a:t>Only a small address field is needed in the instruction</a:t>
          </a:r>
        </a:p>
        <a:p>
          <a:pPr marL="114300" lvl="1" indent="-114300" algn="l" defTabSz="577850" rtl="0">
            <a:lnSpc>
              <a:spcPct val="90000"/>
            </a:lnSpc>
            <a:spcBef>
              <a:spcPct val="0"/>
            </a:spcBef>
            <a:spcAft>
              <a:spcPct val="15000"/>
            </a:spcAft>
            <a:buChar char="•"/>
          </a:pPr>
          <a:r>
            <a:rPr lang="en-US" sz="1300" kern="1200">
              <a:solidFill>
                <a:sysClr val="window" lastClr="FFFFFF"/>
              </a:solidFill>
              <a:latin typeface="Rockwell"/>
              <a:ea typeface="+mn-ea"/>
              <a:cs typeface="+mn-cs"/>
            </a:rPr>
            <a:t>No time-consuming memory references are required</a:t>
          </a:r>
        </a:p>
      </dsp:txBody>
      <dsp:txXfrm>
        <a:off x="1937910" y="2795123"/>
        <a:ext cx="1819376" cy="1819376"/>
      </dsp:txXfrm>
    </dsp:sp>
    <dsp:sp modelId="{A3664F60-92EC-F04A-A8E6-72B11CB21727}">
      <dsp:nvSpPr>
        <dsp:cNvPr id="0" name=""/>
        <dsp:cNvSpPr/>
      </dsp:nvSpPr>
      <dsp:spPr>
        <a:xfrm>
          <a:off x="4208549" y="2696699"/>
          <a:ext cx="2016224" cy="2016224"/>
        </a:xfrm>
        <a:prstGeom prst="roundRect">
          <a:avLst/>
        </a:prstGeom>
        <a:gradFill rotWithShape="0">
          <a:gsLst>
            <a:gs pos="0">
              <a:srgbClr val="666699">
                <a:alpha val="90000"/>
                <a:hueOff val="0"/>
                <a:satOff val="0"/>
                <a:lumOff val="0"/>
                <a:alphaOff val="-40000"/>
                <a:shade val="40000"/>
                <a:alpha val="100000"/>
                <a:satMod val="150000"/>
                <a:lumMod val="100000"/>
              </a:srgbClr>
            </a:gs>
            <a:gs pos="100000">
              <a:srgbClr val="666699">
                <a:alpha val="90000"/>
                <a:hueOff val="0"/>
                <a:satOff val="0"/>
                <a:lumOff val="0"/>
                <a:alphaOff val="-40000"/>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a:solidFill>
                <a:sysClr val="window" lastClr="FFFFFF"/>
              </a:solidFill>
              <a:latin typeface="Rockwell"/>
              <a:ea typeface="+mn-ea"/>
              <a:cs typeface="+mn-cs"/>
            </a:rPr>
            <a:t>Disadvantage:</a:t>
          </a:r>
        </a:p>
        <a:p>
          <a:pPr marL="114300" lvl="1" indent="-114300" algn="l" defTabSz="577850" rtl="0">
            <a:lnSpc>
              <a:spcPct val="90000"/>
            </a:lnSpc>
            <a:spcBef>
              <a:spcPct val="0"/>
            </a:spcBef>
            <a:spcAft>
              <a:spcPct val="15000"/>
            </a:spcAft>
            <a:buChar char="•"/>
          </a:pPr>
          <a:r>
            <a:rPr lang="en-US" sz="1300" kern="1200">
              <a:solidFill>
                <a:sysClr val="window" lastClr="FFFFFF"/>
              </a:solidFill>
              <a:latin typeface="Rockwell"/>
              <a:ea typeface="+mn-ea"/>
              <a:cs typeface="+mn-cs"/>
            </a:rPr>
            <a:t>The address space is very limited</a:t>
          </a:r>
        </a:p>
      </dsp:txBody>
      <dsp:txXfrm>
        <a:off x="4306973" y="2795123"/>
        <a:ext cx="1819376" cy="1819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B404A-71F5-8646-9057-29EE6A4460B4}">
      <dsp:nvSpPr>
        <dsp:cNvPr id="0" name=""/>
        <dsp:cNvSpPr/>
      </dsp:nvSpPr>
      <dsp:spPr>
        <a:xfrm>
          <a:off x="0" y="508501"/>
          <a:ext cx="8928992" cy="891393"/>
        </a:xfrm>
        <a:prstGeom prst="round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solidFill>
                <a:srgbClr val="330F42"/>
              </a:solidFill>
              <a:latin typeface="Rockwell"/>
              <a:ea typeface="+mn-ea"/>
              <a:cs typeface="+mn-cs"/>
            </a:rPr>
            <a:t>The implicitly referenced register is the program counter (PC)</a:t>
          </a:r>
        </a:p>
      </dsp:txBody>
      <dsp:txXfrm>
        <a:off x="43514" y="552015"/>
        <a:ext cx="8841964" cy="804365"/>
      </dsp:txXfrm>
    </dsp:sp>
    <dsp:sp modelId="{74C93090-5590-084D-A2AB-DAEF051BCBCD}">
      <dsp:nvSpPr>
        <dsp:cNvPr id="0" name=""/>
        <dsp:cNvSpPr/>
      </dsp:nvSpPr>
      <dsp:spPr>
        <a:xfrm>
          <a:off x="0" y="1399895"/>
          <a:ext cx="8928992" cy="1380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495"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a:solidFill>
                <a:srgbClr val="330F42"/>
              </a:solidFill>
              <a:latin typeface="Rockwell"/>
              <a:ea typeface="+mn-ea"/>
              <a:cs typeface="+mn-cs"/>
            </a:rPr>
            <a:t>The next instruction address is added to the address field to produce the EA</a:t>
          </a:r>
        </a:p>
        <a:p>
          <a:pPr marL="171450" lvl="1" indent="-171450" algn="l" defTabSz="800100" rtl="0">
            <a:lnSpc>
              <a:spcPct val="90000"/>
            </a:lnSpc>
            <a:spcBef>
              <a:spcPct val="0"/>
            </a:spcBef>
            <a:spcAft>
              <a:spcPct val="20000"/>
            </a:spcAft>
            <a:buChar char="•"/>
          </a:pPr>
          <a:r>
            <a:rPr lang="en-US" sz="1800" kern="1200" dirty="0">
              <a:solidFill>
                <a:srgbClr val="330F42"/>
              </a:solidFill>
              <a:latin typeface="Rockwell"/>
              <a:ea typeface="+mn-ea"/>
              <a:cs typeface="+mn-cs"/>
            </a:rPr>
            <a:t>Typically the address field is treated as a twos complement number for this operation</a:t>
          </a:r>
        </a:p>
        <a:p>
          <a:pPr marL="171450" lvl="1" indent="-171450" algn="l" defTabSz="800100" rtl="0">
            <a:lnSpc>
              <a:spcPct val="90000"/>
            </a:lnSpc>
            <a:spcBef>
              <a:spcPct val="0"/>
            </a:spcBef>
            <a:spcAft>
              <a:spcPct val="20000"/>
            </a:spcAft>
            <a:buChar char="•"/>
          </a:pPr>
          <a:r>
            <a:rPr lang="en-US" sz="1800" kern="1200" dirty="0">
              <a:solidFill>
                <a:srgbClr val="330F42"/>
              </a:solidFill>
              <a:latin typeface="Rockwell"/>
              <a:ea typeface="+mn-ea"/>
              <a:cs typeface="+mn-cs"/>
            </a:rPr>
            <a:t>Thus the effective address is a displacement relative to the address of the instruction</a:t>
          </a:r>
        </a:p>
      </dsp:txBody>
      <dsp:txXfrm>
        <a:off x="0" y="1399895"/>
        <a:ext cx="8928992" cy="1380690"/>
      </dsp:txXfrm>
    </dsp:sp>
    <dsp:sp modelId="{B0BC29CD-AE8B-E844-A0F5-72CC0367FA5A}">
      <dsp:nvSpPr>
        <dsp:cNvPr id="0" name=""/>
        <dsp:cNvSpPr/>
      </dsp:nvSpPr>
      <dsp:spPr>
        <a:xfrm>
          <a:off x="0" y="2780585"/>
          <a:ext cx="8928992" cy="891393"/>
        </a:xfrm>
        <a:prstGeom prst="round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solidFill>
                <a:srgbClr val="330F42"/>
              </a:solidFill>
              <a:latin typeface="Rockwell"/>
              <a:ea typeface="+mn-ea"/>
              <a:cs typeface="+mn-cs"/>
            </a:rPr>
            <a:t>Exploits the concept of locality</a:t>
          </a:r>
        </a:p>
      </dsp:txBody>
      <dsp:txXfrm>
        <a:off x="43514" y="2824099"/>
        <a:ext cx="8841964" cy="804365"/>
      </dsp:txXfrm>
    </dsp:sp>
    <dsp:sp modelId="{B65E83E5-C0CA-A94B-B54D-A9C7464AF21E}">
      <dsp:nvSpPr>
        <dsp:cNvPr id="0" name=""/>
        <dsp:cNvSpPr/>
      </dsp:nvSpPr>
      <dsp:spPr>
        <a:xfrm>
          <a:off x="0" y="3738218"/>
          <a:ext cx="8928992" cy="891393"/>
        </a:xfrm>
        <a:prstGeom prst="round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solidFill>
                <a:srgbClr val="330F42"/>
              </a:solidFill>
              <a:latin typeface="Rockwell"/>
              <a:ea typeface="+mn-ea"/>
              <a:cs typeface="+mn-cs"/>
            </a:rPr>
            <a:t>Saves address bits in the instruction if most memory references are relatively near to the instruction being executed</a:t>
          </a:r>
        </a:p>
      </dsp:txBody>
      <dsp:txXfrm>
        <a:off x="43514" y="3781732"/>
        <a:ext cx="8841964" cy="8043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9FB02-6AB5-C645-8052-5011DD110ED1}">
      <dsp:nvSpPr>
        <dsp:cNvPr id="0" name=""/>
        <dsp:cNvSpPr/>
      </dsp:nvSpPr>
      <dsp:spPr>
        <a:xfrm rot="16200000">
          <a:off x="-1170713" y="1171699"/>
          <a:ext cx="4906962" cy="2563564"/>
        </a:xfrm>
        <a:prstGeom prst="flowChartManualOperation">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rgbClr val="330F42"/>
              </a:solidFill>
              <a:latin typeface="Rockwell"/>
              <a:ea typeface="+mn-ea"/>
              <a:cs typeface="+mn-cs"/>
            </a:rPr>
            <a:t>Define the layout of the bits of an instruction, in terms of its constituent fields</a:t>
          </a:r>
        </a:p>
      </dsp:txBody>
      <dsp:txXfrm rot="5400000">
        <a:off x="986" y="981392"/>
        <a:ext cx="2563564" cy="2944178"/>
      </dsp:txXfrm>
    </dsp:sp>
    <dsp:sp modelId="{9C22D813-78A6-F44B-A184-BA63B43415D4}">
      <dsp:nvSpPr>
        <dsp:cNvPr id="0" name=""/>
        <dsp:cNvSpPr/>
      </dsp:nvSpPr>
      <dsp:spPr>
        <a:xfrm rot="16200000">
          <a:off x="1585118" y="1171699"/>
          <a:ext cx="4906962" cy="2563564"/>
        </a:xfrm>
        <a:prstGeom prst="flowChartManualOperation">
          <a:avLst/>
        </a:prstGeom>
        <a:gradFill rotWithShape="0">
          <a:gsLst>
            <a:gs pos="0">
              <a:srgbClr val="999966">
                <a:hueOff val="-854369"/>
                <a:satOff val="36567"/>
                <a:lumOff val="2156"/>
                <a:alphaOff val="0"/>
                <a:shade val="40000"/>
                <a:alpha val="100000"/>
                <a:satMod val="150000"/>
                <a:lumMod val="100000"/>
              </a:srgbClr>
            </a:gs>
            <a:gs pos="100000">
              <a:srgbClr val="999966">
                <a:hueOff val="-854369"/>
                <a:satOff val="36567"/>
                <a:lumOff val="2156"/>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rgbClr val="330F42"/>
              </a:solidFill>
              <a:latin typeface="Rockwell"/>
              <a:ea typeface="+mn-ea"/>
              <a:cs typeface="+mn-cs"/>
            </a:rPr>
            <a:t>Must include an opcode and, implicitly or explicitly, indicate the addressing mode for each operand</a:t>
          </a:r>
        </a:p>
      </dsp:txBody>
      <dsp:txXfrm rot="5400000">
        <a:off x="2756817" y="981392"/>
        <a:ext cx="2563564" cy="2944178"/>
      </dsp:txXfrm>
    </dsp:sp>
    <dsp:sp modelId="{11DA530E-381C-884C-92DD-C175D8033C96}">
      <dsp:nvSpPr>
        <dsp:cNvPr id="0" name=""/>
        <dsp:cNvSpPr/>
      </dsp:nvSpPr>
      <dsp:spPr>
        <a:xfrm rot="16200000">
          <a:off x="4340950" y="1171699"/>
          <a:ext cx="4906962" cy="2563564"/>
        </a:xfrm>
        <a:prstGeom prst="flowChartManualOperation">
          <a:avLst/>
        </a:prstGeom>
        <a:gradFill rotWithShape="0">
          <a:gsLst>
            <a:gs pos="0">
              <a:srgbClr val="999966">
                <a:hueOff val="-1708738"/>
                <a:satOff val="73133"/>
                <a:lumOff val="4313"/>
                <a:alphaOff val="0"/>
                <a:shade val="40000"/>
                <a:alpha val="100000"/>
                <a:satMod val="150000"/>
                <a:lumMod val="100000"/>
              </a:srgbClr>
            </a:gs>
            <a:gs pos="100000">
              <a:srgbClr val="999966">
                <a:hueOff val="-1708738"/>
                <a:satOff val="73133"/>
                <a:lumOff val="4313"/>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rgbClr val="330F42"/>
              </a:solidFill>
              <a:latin typeface="Rockwell"/>
              <a:ea typeface="+mn-ea"/>
              <a:cs typeface="+mn-cs"/>
            </a:rPr>
            <a:t>For most instruction sets more than one instruction format is used</a:t>
          </a:r>
        </a:p>
      </dsp:txBody>
      <dsp:txXfrm rot="5400000">
        <a:off x="5512649" y="981392"/>
        <a:ext cx="2563564" cy="2944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741C0-AF00-CA44-9BD7-897AD833618C}">
      <dsp:nvSpPr>
        <dsp:cNvPr id="0" name=""/>
        <dsp:cNvSpPr/>
      </dsp:nvSpPr>
      <dsp:spPr>
        <a:xfrm>
          <a:off x="0" y="738558"/>
          <a:ext cx="2716998" cy="163019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rgbClr val="330F42"/>
              </a:solidFill>
              <a:latin typeface="Rockwell"/>
              <a:ea typeface="+mn-ea"/>
              <a:cs typeface="+mn-cs"/>
            </a:rPr>
            <a:t>Number of addressing modes	</a:t>
          </a:r>
        </a:p>
      </dsp:txBody>
      <dsp:txXfrm>
        <a:off x="0" y="738558"/>
        <a:ext cx="2716998" cy="1630198"/>
      </dsp:txXfrm>
    </dsp:sp>
    <dsp:sp modelId="{72BB6A60-8F22-2D4E-BC0F-3DC0A691A29B}">
      <dsp:nvSpPr>
        <dsp:cNvPr id="0" name=""/>
        <dsp:cNvSpPr/>
      </dsp:nvSpPr>
      <dsp:spPr>
        <a:xfrm>
          <a:off x="2988697" y="738558"/>
          <a:ext cx="2716998" cy="1630198"/>
        </a:xfrm>
        <a:prstGeom prst="rect">
          <a:avLst/>
        </a:prstGeom>
        <a:gradFill rotWithShape="0">
          <a:gsLst>
            <a:gs pos="0">
              <a:srgbClr val="999966">
                <a:hueOff val="-341748"/>
                <a:satOff val="14627"/>
                <a:lumOff val="863"/>
                <a:alphaOff val="0"/>
                <a:shade val="40000"/>
                <a:alpha val="100000"/>
                <a:satMod val="150000"/>
                <a:lumMod val="100000"/>
              </a:srgbClr>
            </a:gs>
            <a:gs pos="100000">
              <a:srgbClr val="999966">
                <a:hueOff val="-341748"/>
                <a:satOff val="14627"/>
                <a:lumOff val="863"/>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rgbClr val="330F42"/>
              </a:solidFill>
              <a:latin typeface="Rockwell"/>
              <a:ea typeface="+mn-ea"/>
              <a:cs typeface="+mn-cs"/>
            </a:rPr>
            <a:t>Number of operands</a:t>
          </a:r>
        </a:p>
      </dsp:txBody>
      <dsp:txXfrm>
        <a:off x="2988697" y="738558"/>
        <a:ext cx="2716998" cy="1630198"/>
      </dsp:txXfrm>
    </dsp:sp>
    <dsp:sp modelId="{352CB0F1-5B6C-6945-ABF3-ED695AFC0D9A}">
      <dsp:nvSpPr>
        <dsp:cNvPr id="0" name=""/>
        <dsp:cNvSpPr/>
      </dsp:nvSpPr>
      <dsp:spPr>
        <a:xfrm>
          <a:off x="5977395" y="738558"/>
          <a:ext cx="2716998" cy="1630198"/>
        </a:xfrm>
        <a:prstGeom prst="rect">
          <a:avLst/>
        </a:prstGeom>
        <a:gradFill rotWithShape="0">
          <a:gsLst>
            <a:gs pos="0">
              <a:srgbClr val="999966">
                <a:hueOff val="-683495"/>
                <a:satOff val="29253"/>
                <a:lumOff val="1725"/>
                <a:alphaOff val="0"/>
                <a:shade val="40000"/>
                <a:alpha val="100000"/>
                <a:satMod val="150000"/>
                <a:lumMod val="100000"/>
              </a:srgbClr>
            </a:gs>
            <a:gs pos="100000">
              <a:srgbClr val="999966">
                <a:hueOff val="-683495"/>
                <a:satOff val="29253"/>
                <a:lumOff val="1725"/>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rgbClr val="330F42"/>
              </a:solidFill>
              <a:latin typeface="Rockwell"/>
              <a:ea typeface="+mn-ea"/>
              <a:cs typeface="+mn-cs"/>
            </a:rPr>
            <a:t>Register versus memory</a:t>
          </a:r>
        </a:p>
      </dsp:txBody>
      <dsp:txXfrm>
        <a:off x="5977395" y="738558"/>
        <a:ext cx="2716998" cy="1630198"/>
      </dsp:txXfrm>
    </dsp:sp>
    <dsp:sp modelId="{9B9E5E99-5AE5-724E-A77F-FCC711EA4601}">
      <dsp:nvSpPr>
        <dsp:cNvPr id="0" name=""/>
        <dsp:cNvSpPr/>
      </dsp:nvSpPr>
      <dsp:spPr>
        <a:xfrm>
          <a:off x="0" y="2640456"/>
          <a:ext cx="2716998" cy="1630198"/>
        </a:xfrm>
        <a:prstGeom prst="rect">
          <a:avLst/>
        </a:prstGeom>
        <a:gradFill rotWithShape="0">
          <a:gsLst>
            <a:gs pos="0">
              <a:srgbClr val="999966">
                <a:hueOff val="-1025243"/>
                <a:satOff val="43880"/>
                <a:lumOff val="2588"/>
                <a:alphaOff val="0"/>
                <a:shade val="40000"/>
                <a:alpha val="100000"/>
                <a:satMod val="150000"/>
                <a:lumMod val="100000"/>
              </a:srgbClr>
            </a:gs>
            <a:gs pos="100000">
              <a:srgbClr val="999966">
                <a:hueOff val="-1025243"/>
                <a:satOff val="43880"/>
                <a:lumOff val="2588"/>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rgbClr val="330F42"/>
              </a:solidFill>
              <a:latin typeface="Rockwell"/>
              <a:ea typeface="+mn-ea"/>
              <a:cs typeface="+mn-cs"/>
            </a:rPr>
            <a:t>Number of register sets</a:t>
          </a:r>
        </a:p>
      </dsp:txBody>
      <dsp:txXfrm>
        <a:off x="0" y="2640456"/>
        <a:ext cx="2716998" cy="1630198"/>
      </dsp:txXfrm>
    </dsp:sp>
    <dsp:sp modelId="{07111F0A-146D-B74B-93B1-03C3088F22D2}">
      <dsp:nvSpPr>
        <dsp:cNvPr id="0" name=""/>
        <dsp:cNvSpPr/>
      </dsp:nvSpPr>
      <dsp:spPr>
        <a:xfrm>
          <a:off x="2988697" y="2640456"/>
          <a:ext cx="2716998" cy="1630198"/>
        </a:xfrm>
        <a:prstGeom prst="rect">
          <a:avLst/>
        </a:prstGeom>
        <a:gradFill rotWithShape="0">
          <a:gsLst>
            <a:gs pos="0">
              <a:srgbClr val="999966">
                <a:hueOff val="-1366990"/>
                <a:satOff val="58506"/>
                <a:lumOff val="3450"/>
                <a:alphaOff val="0"/>
                <a:shade val="40000"/>
                <a:alpha val="100000"/>
                <a:satMod val="150000"/>
                <a:lumMod val="100000"/>
              </a:srgbClr>
            </a:gs>
            <a:gs pos="100000">
              <a:srgbClr val="999966">
                <a:hueOff val="-1366990"/>
                <a:satOff val="58506"/>
                <a:lumOff val="345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rgbClr val="330F42"/>
              </a:solidFill>
              <a:latin typeface="Rockwell"/>
              <a:ea typeface="+mn-ea"/>
              <a:cs typeface="+mn-cs"/>
            </a:rPr>
            <a:t>Address range</a:t>
          </a:r>
        </a:p>
      </dsp:txBody>
      <dsp:txXfrm>
        <a:off x="2988697" y="2640456"/>
        <a:ext cx="2716998" cy="1630198"/>
      </dsp:txXfrm>
    </dsp:sp>
    <dsp:sp modelId="{2C13FBC5-B362-E34C-81FE-4DAA45A75724}">
      <dsp:nvSpPr>
        <dsp:cNvPr id="0" name=""/>
        <dsp:cNvSpPr/>
      </dsp:nvSpPr>
      <dsp:spPr>
        <a:xfrm>
          <a:off x="5977395" y="2640456"/>
          <a:ext cx="2716998" cy="1630198"/>
        </a:xfrm>
        <a:prstGeom prst="rect">
          <a:avLst/>
        </a:prstGeom>
        <a:gradFill rotWithShape="0">
          <a:gsLst>
            <a:gs pos="0">
              <a:srgbClr val="999966">
                <a:hueOff val="-1708738"/>
                <a:satOff val="73133"/>
                <a:lumOff val="4313"/>
                <a:alphaOff val="0"/>
                <a:shade val="40000"/>
                <a:alpha val="100000"/>
                <a:satMod val="150000"/>
                <a:lumMod val="100000"/>
              </a:srgbClr>
            </a:gs>
            <a:gs pos="100000">
              <a:srgbClr val="999966">
                <a:hueOff val="-1708738"/>
                <a:satOff val="73133"/>
                <a:lumOff val="4313"/>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rgbClr val="330F42"/>
              </a:solidFill>
              <a:latin typeface="Rockwell"/>
              <a:ea typeface="+mn-ea"/>
              <a:cs typeface="+mn-cs"/>
            </a:rPr>
            <a:t>Address granularity</a:t>
          </a:r>
        </a:p>
      </dsp:txBody>
      <dsp:txXfrm>
        <a:off x="5977395" y="2640456"/>
        <a:ext cx="2716998" cy="163019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12680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2987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375984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EA = A + (</a:t>
            </a:r>
            <a:r>
              <a:rPr lang="en-US" sz="1200" b="0" kern="1200" baseline="0" dirty="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We will describe three of the most common uses of displacement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Relative addressing</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Base-register addressing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Indexing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17</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relative addressing, also called PC-relative addressing, the implicitly referenced register is the program counter (PC). That is, the next instruction address is added to the address field to produce the EA. Typically, the address field is treated as a twos complement number for this operation. Thus, the effective address is a displacement relative to the address of the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Relative addressing exploits the concept of locality that was discussed in Chapters 4 and 9. If most memory references are relatively near to the instruction being executed, then the use of relative addressing saves address bits in the instruction. </a:t>
            </a:r>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a:t>
            </a:r>
            <a:r>
              <a:rPr lang="en-US" sz="1200" b="1" kern="1200" dirty="0">
                <a:solidFill>
                  <a:schemeClr val="tx1"/>
                </a:solidFill>
                <a:latin typeface="Times New Roman" pitchFamily="-1" charset="0"/>
                <a:ea typeface="+mn-ea"/>
                <a:cs typeface="+mn-cs"/>
              </a:rPr>
              <a:t>base-register addressing, </a:t>
            </a:r>
            <a:r>
              <a:rPr lang="en-US" sz="1200" kern="1200" dirty="0">
                <a:solidFill>
                  <a:schemeClr val="tx1"/>
                </a:solidFill>
                <a:latin typeface="Times New Roman" pitchFamily="-1" charset="0"/>
                <a:ea typeface="+mn-ea"/>
                <a:cs typeface="+mn-cs"/>
              </a:rPr>
              <a:t>the interpretation is the following: The referenced register contains a main memory address, and the address field contains a displacement (usually an unsigned integer representation) from that address. The register reference may be explicit or implicit.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Base-register addressing also exploits the locality of memory references. It is a convenient means of implementing segmentation, which was discussed in Chapter 9. In some implementations, a single segment-base register is employed and is used implicitly. In others, the programmer may choose a register to hold the base address of a segment, and the instruction must reference it explicitly. In this latter case, if the length of the address field is </a:t>
            </a:r>
            <a:r>
              <a:rPr lang="en-US" sz="1200" i="1" kern="1200" dirty="0">
                <a:solidFill>
                  <a:schemeClr val="tx1"/>
                </a:solidFill>
                <a:latin typeface="Times New Roman" pitchFamily="-1" charset="0"/>
                <a:ea typeface="+mn-ea"/>
                <a:cs typeface="+mn-cs"/>
              </a:rPr>
              <a:t>K </a:t>
            </a:r>
            <a:r>
              <a:rPr lang="en-US" sz="1200" kern="1200" dirty="0">
                <a:solidFill>
                  <a:schemeClr val="tx1"/>
                </a:solidFill>
                <a:latin typeface="Times New Roman" pitchFamily="-1" charset="0"/>
                <a:ea typeface="+mn-ea"/>
                <a:cs typeface="+mn-cs"/>
              </a:rPr>
              <a:t>and the number of possible registers is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then one instruction can reference any one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areas of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words. </a:t>
            </a: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indexing, the interpretation is typically the following: The address field references a main memory address, and the referenced register contains a positive displacement from that address. Note that this usage is just the opposite of the interpretation for base-register addressing. Of course, it is more than just a matter of user interpretation. Because the address field is considered to be a memory address in indexing, it generally contains more bits than an address field in a comparable base-register instruction. Also, we shall see that there are some refinements to indexing that would not be as useful in the base-register context. Nevertheless, the method of calculating the EA is the same for both base-register addressing and indexing, and in both cases the register reference is sometimes explicit and sometimes implicit (for different processor types).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 important use of indexing is to provide an efficient mechanism for per- forming iterative operations. Consider, for example, a list of numbers stored starting at location A. Suppose that we would like to add 1 to each element on the list. We need to fetch each value, add 1 to it, and store it back. The sequence of effective addresses that we need is A, A + 1, A + 2,..., up to the last location on the list. With indexing, this is easily done. The value A is stored in the instruction’s address field, and the chosen register, called an </a:t>
            </a:r>
            <a:r>
              <a:rPr lang="en-US" sz="1200" i="1" kern="1200" dirty="0">
                <a:solidFill>
                  <a:schemeClr val="tx1"/>
                </a:solidFill>
                <a:latin typeface="Times New Roman" pitchFamily="-1" charset="0"/>
                <a:ea typeface="+mn-ea"/>
                <a:cs typeface="+mn-cs"/>
              </a:rPr>
              <a:t>index register, </a:t>
            </a:r>
            <a:r>
              <a:rPr lang="en-US" sz="1200" kern="1200" dirty="0">
                <a:solidFill>
                  <a:schemeClr val="tx1"/>
                </a:solidFill>
                <a:latin typeface="Times New Roman" pitchFamily="-1" charset="0"/>
                <a:ea typeface="+mn-ea"/>
                <a:cs typeface="+mn-cs"/>
              </a:rPr>
              <a:t>is initialized to 0. After each operation, the index register is incremented by 1.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Because index registers are commonly used for such iterative tasks, it is typical that there is a need to increment or decrement the index register after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reference to it. Because this is such a common operation, some systems will automatically do this as part of the same instruction cycle. This is known as </a:t>
            </a:r>
            <a:r>
              <a:rPr lang="en-US" sz="1200" b="1" kern="1200" dirty="0">
                <a:solidFill>
                  <a:schemeClr val="tx1"/>
                </a:solidFill>
                <a:latin typeface="Times New Roman" pitchFamily="-1" charset="0"/>
                <a:ea typeface="+mn-ea"/>
                <a:cs typeface="+mn-cs"/>
              </a:rPr>
              <a:t>autoindexing. </a:t>
            </a:r>
            <a:r>
              <a:rPr lang="en-US" sz="1200" kern="1200" dirty="0">
                <a:solidFill>
                  <a:schemeClr val="tx1"/>
                </a:solidFill>
                <a:latin typeface="Times New Roman" pitchFamily="-1" charset="0"/>
                <a:ea typeface="+mn-ea"/>
                <a:cs typeface="+mn-cs"/>
              </a:rPr>
              <a:t>If certain registers are devoted exclusively to indexing, then autoindexing can be invoked implicitly and automatically. If general-purpose registers are used, the autoindex operation may need to be signaled by a bit in the instruction.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some machines, both indirect addressing and indexing are provided, and it is possible to employ both in the same instruction. There are two possibilities: the indexing is performed either before or after the indirection.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indexing is performed after the indirection, it is termed </a:t>
            </a:r>
            <a:r>
              <a:rPr lang="en-US" sz="1200" b="1" kern="1200" dirty="0">
                <a:solidFill>
                  <a:schemeClr val="tx1"/>
                </a:solidFill>
                <a:latin typeface="Times New Roman" pitchFamily="-1" charset="0"/>
                <a:ea typeface="+mn-ea"/>
                <a:cs typeface="+mn-cs"/>
              </a:rPr>
              <a:t>postindexing.</a:t>
            </a:r>
          </a:p>
          <a:p>
            <a:endParaRPr lang="en-US" sz="1200" b="1"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First, the contents of the address field are used to access a memory location containing a direct address. This address is then indexed by the register value. This technique is useful for accessing one of a number of blocks of data of a fixed format. For example, it was described in Chapter 8 that the operating system needs to employ a process control block for each process. The operations performed are the same regardless of which block is being manipulated. Thus, the addresses in the instructions that reference the block could point to a location (value = A) containing a variable pointer to the start of a process control block. The index register contains the displacement within the block.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With </a:t>
            </a:r>
            <a:r>
              <a:rPr lang="en-US" sz="1200" b="1" kern="1200" dirty="0">
                <a:solidFill>
                  <a:schemeClr val="tx1"/>
                </a:solidFill>
                <a:latin typeface="Times New Roman" pitchFamily="-1" charset="0"/>
                <a:ea typeface="+mn-ea"/>
                <a:cs typeface="+mn-cs"/>
              </a:rPr>
              <a:t>preindexing, </a:t>
            </a:r>
            <a:r>
              <a:rPr lang="en-US" sz="1200" kern="1200" dirty="0">
                <a:solidFill>
                  <a:schemeClr val="tx1"/>
                </a:solidFill>
                <a:latin typeface="Times New Roman" pitchFamily="-1" charset="0"/>
                <a:ea typeface="+mn-ea"/>
                <a:cs typeface="+mn-cs"/>
              </a:rPr>
              <a:t>the indexing is performed before the indirection.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 address is calculated as with simple indexing. In this case, however, the calculated address contains not the operand, but the address of the operand. An example of the use of this technique is to construct a multiway branch table. At a particular point in a program, there may be a branch to one of a number of locations depending on conditions. A table of addresses can be set up starting at location A. By indexing into this table, the required location can be found.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Typically, an instruction set will not include both preindexing and postindexing. </a:t>
            </a:r>
            <a:endParaRPr lang="en-US" dirty="0"/>
          </a:p>
          <a:p>
            <a:endParaRPr lang="en-US" dirty="0"/>
          </a:p>
          <a:p>
            <a:r>
              <a:rPr lang="en-US" sz="1200" b="1" kern="1200" dirty="0">
                <a:solidFill>
                  <a:schemeClr val="tx1"/>
                </a:solidFill>
                <a:latin typeface="Times New Roman" pitchFamily="-1" charset="0"/>
                <a:ea typeface="+mn-ea"/>
                <a:cs typeface="+mn-cs"/>
              </a:rPr>
              <a: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final addressing mode that we consider is stack addressing. As defined in Appendix E, a stack is a linear array of locations. It is sometimes referred to as a </a:t>
            </a:r>
            <a:r>
              <a:rPr lang="en-US" sz="1200" i="1" kern="1200" dirty="0">
                <a:solidFill>
                  <a:schemeClr val="tx1"/>
                </a:solidFill>
                <a:latin typeface="Times New Roman" pitchFamily="-1" charset="0"/>
                <a:ea typeface="+mn-ea"/>
                <a:cs typeface="+mn-cs"/>
              </a:rPr>
              <a:t>pushdown list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last-in-first-out queue. </a:t>
            </a:r>
            <a:r>
              <a:rPr lang="en-US" sz="1200" kern="1200" dirty="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Recall from Figure 9.21 that the x86 address translation mechanism produces an address, called a virtual or effective address, that is an offset into a segment. The sum of the starting address of the segment and the effective address produces a linear address. If paging is being used, this linear address must pass through a page- translation mechanism to produce a physical address. In what follows, we ignore this last step because it is transparent to the instruction set and to the programmer.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x86 is equipped with a variety of addressing modes intended to allow the efficient execution of high-level languages. Figure 14.2 indicates the logic involved. The segment register determines the segment that is the subject of the reference. There are six segment registers; the one being used for a particular reference depends on the context of execution and the instruction. Each segment register holds an index into the segment descriptor table (Figure 9.20), which holds the starting address of the corresponding segments. Associated with each user-visible segment register is a segment descriptor register (not programmer visible), which records the access rights for the segment as well as the starting address and limit (length) of the segment. In addition, there are two registers that may be used in constructing an address: the base register and the index register.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40000" lnSpcReduction="20000"/>
          </a:bodyPr>
          <a:lstStyle/>
          <a:p>
            <a:r>
              <a:rPr lang="en-US" sz="1200" kern="1200" dirty="0">
                <a:solidFill>
                  <a:schemeClr val="tx1"/>
                </a:solidFill>
                <a:latin typeface="Times New Roman" pitchFamily="-1" charset="0"/>
                <a:ea typeface="+mn-ea"/>
                <a:cs typeface="+mn-cs"/>
              </a:rPr>
              <a:t>Table 14.2 lists the x86 addressing modes. Let us consider each of these in turn.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the </a:t>
            </a:r>
            <a:r>
              <a:rPr lang="en-US" sz="1200" b="1" kern="1200" dirty="0">
                <a:solidFill>
                  <a:schemeClr val="tx1"/>
                </a:solidFill>
                <a:latin typeface="Times New Roman" pitchFamily="-1" charset="0"/>
                <a:ea typeface="+mn-ea"/>
                <a:cs typeface="+mn-cs"/>
              </a:rPr>
              <a:t>immediate mode, </a:t>
            </a:r>
            <a:r>
              <a:rPr lang="en-US" sz="1200" kern="1200" dirty="0">
                <a:solidFill>
                  <a:schemeClr val="tx1"/>
                </a:solidFill>
                <a:latin typeface="Times New Roman" pitchFamily="-1" charset="0"/>
                <a:ea typeface="+mn-ea"/>
                <a:cs typeface="+mn-cs"/>
              </a:rPr>
              <a:t>the operand is included in the instruction. The operand can be a byte, word, or doubleword of data.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t>
            </a:r>
            <a:r>
              <a:rPr lang="en-US" sz="1200" b="1" kern="1200" dirty="0">
                <a:solidFill>
                  <a:schemeClr val="tx1"/>
                </a:solidFill>
                <a:latin typeface="Times New Roman" pitchFamily="-1" charset="0"/>
                <a:ea typeface="+mn-ea"/>
                <a:cs typeface="+mn-cs"/>
              </a:rPr>
              <a:t>register operand mode, </a:t>
            </a:r>
            <a:r>
              <a:rPr lang="en-US" sz="1200" kern="1200" dirty="0">
                <a:solidFill>
                  <a:schemeClr val="tx1"/>
                </a:solidFill>
                <a:latin typeface="Times New Roman" pitchFamily="-1" charset="0"/>
                <a:ea typeface="+mn-ea"/>
                <a:cs typeface="+mn-cs"/>
              </a:rPr>
              <a:t>the operand is located in a register. For general instructions, such as data transfer, arithmetic, and logical instructions, the operand can be one of the 32-bit general registers (EAX, EBX, ECX, EDX, ESI, EDI, ESP, EBP), one of the 16-bit general registers (AX, BX, CX, DX, SI, DI, SP, BP), or one of the 8-bit general registers (AH, BH, CH, DH, AL, BL, CL, DL). There are also some instructions that reference the segment selector registers (CS, DS, ES, SS, FS, GS).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remaining addressing modes reference locations in memory. The memory location must be specified in terms of the segment containing the location and the off- set from the beginning of the segment. In some cases, a segment is specified explicitly; in others, the segment is specified by simple rules that assign a segment by default.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the </a:t>
            </a:r>
            <a:r>
              <a:rPr lang="en-US" sz="1200" b="1" kern="1200" dirty="0">
                <a:solidFill>
                  <a:schemeClr val="tx1"/>
                </a:solidFill>
                <a:latin typeface="Times New Roman" pitchFamily="-1" charset="0"/>
                <a:ea typeface="+mn-ea"/>
                <a:cs typeface="+mn-cs"/>
              </a:rPr>
              <a:t>displacement mode, </a:t>
            </a:r>
            <a:r>
              <a:rPr lang="en-US" sz="1200" kern="1200" dirty="0">
                <a:solidFill>
                  <a:schemeClr val="tx1"/>
                </a:solidFill>
                <a:latin typeface="Times New Roman" pitchFamily="-1" charset="0"/>
                <a:ea typeface="+mn-ea"/>
                <a:cs typeface="+mn-cs"/>
              </a:rPr>
              <a:t>the operand’s offset (the effective address of Figure14.2) is contained as part of the instruction as an 8-, 16-, or 32-bit displacement. With segmentation, all addresses in instructions refer merely to an offset in a segment. The displacement addressing mode is found on few machines because, as mentioned earlier, it leads to long instructions. In the case of the x86, the displacement value can be as long as 32 bits, making for a 6-byte instruction. Displacement addressing can be useful for referencing global variables.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remaining addressing modes are indirect, in the sense that the address portion of the instruction tells the processor where to look to find the address. The </a:t>
            </a:r>
            <a:r>
              <a:rPr lang="en-US" sz="1200" b="1" kern="1200" dirty="0">
                <a:solidFill>
                  <a:schemeClr val="tx1"/>
                </a:solidFill>
                <a:latin typeface="Times New Roman" pitchFamily="-1" charset="0"/>
                <a:ea typeface="+mn-ea"/>
                <a:cs typeface="+mn-cs"/>
              </a:rPr>
              <a:t>base mode </a:t>
            </a:r>
            <a:r>
              <a:rPr lang="en-US" sz="1200" kern="1200" dirty="0">
                <a:solidFill>
                  <a:schemeClr val="tx1"/>
                </a:solidFill>
                <a:latin typeface="Times New Roman" pitchFamily="-1" charset="0"/>
                <a:ea typeface="+mn-ea"/>
                <a:cs typeface="+mn-cs"/>
              </a:rPr>
              <a:t>specifies that one of the 8-, 16-, or 32-bit registers contains the effective address. This is equivalent to what we have referred to as register 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the </a:t>
            </a:r>
            <a:r>
              <a:rPr lang="en-US" sz="1200" b="1" kern="1200" dirty="0">
                <a:solidFill>
                  <a:schemeClr val="tx1"/>
                </a:solidFill>
                <a:latin typeface="Times New Roman" pitchFamily="-1" charset="0"/>
                <a:ea typeface="+mn-ea"/>
                <a:cs typeface="+mn-cs"/>
              </a:rPr>
              <a:t>base with displacement mode, </a:t>
            </a:r>
            <a:r>
              <a:rPr lang="en-US" sz="1200" kern="1200" dirty="0">
                <a:solidFill>
                  <a:schemeClr val="tx1"/>
                </a:solidFill>
                <a:latin typeface="Times New Roman" pitchFamily="-1" charset="0"/>
                <a:ea typeface="+mn-ea"/>
                <a:cs typeface="+mn-cs"/>
              </a:rPr>
              <a:t>the instruction includes a displacement to be added to a base register, which may be any of the general-purpose registers. Examples of uses of this mode are as follows: </a:t>
            </a:r>
            <a:endParaRPr lang="en-US" dirty="0"/>
          </a:p>
          <a:p>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Used by a compiler to point to the start of a local variable area. For example, the base register could point to the beginning of a stack frame, which contains the local variables for the corresponding procedure. </a:t>
            </a:r>
          </a:p>
          <a:p>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Used to index into an array when the element size is not 1, 2, 4, or 8 bytes and which therefore cannot be indexed using an index register. In this case, the displacement points to the beginning of the array, and the base register holds the results of a calculation to determine the offset to a specific element within the array. </a:t>
            </a:r>
          </a:p>
          <a:p>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Used to access a field of a record. The base register points to the beginning of the record, while the displacement is an offset to the field.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the </a:t>
            </a:r>
            <a:r>
              <a:rPr lang="en-US" sz="1200" b="1" kern="1200" dirty="0">
                <a:solidFill>
                  <a:schemeClr val="tx1"/>
                </a:solidFill>
                <a:latin typeface="Times New Roman" pitchFamily="-1" charset="0"/>
                <a:ea typeface="+mn-ea"/>
                <a:cs typeface="+mn-cs"/>
              </a:rPr>
              <a:t>scaled index with displacement mode, </a:t>
            </a:r>
            <a:r>
              <a:rPr lang="en-US" sz="1200" kern="1200" dirty="0">
                <a:solidFill>
                  <a:schemeClr val="tx1"/>
                </a:solidFill>
                <a:latin typeface="Times New Roman" pitchFamily="-1" charset="0"/>
                <a:ea typeface="+mn-ea"/>
                <a:cs typeface="+mn-cs"/>
              </a:rPr>
              <a:t>the instruction includes a displacement to be added to a register, in this case called an index register. The index register may be any of the general-purpose registers except the one called ESP, which is generally used for stack processing. In calculating the effective address, the contents of the index register are multiplied by a scaling factor of 1, 2, 4, or 8, and then added to a displacement. This mode is very convenient for indexing arrays. A scaling factor of 2 can be used for an array of 16-bit integers. A scaling factor of 4 can be used for 32-bit integers or floating-point numbers. Finally, a scaling factor of 8 can be used for an array of double-precision floating-point numbers.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t>
            </a:r>
            <a:r>
              <a:rPr lang="en-US" sz="1200" b="1" kern="1200" dirty="0">
                <a:solidFill>
                  <a:schemeClr val="tx1"/>
                </a:solidFill>
                <a:latin typeface="Times New Roman" pitchFamily="-1" charset="0"/>
                <a:ea typeface="+mn-ea"/>
                <a:cs typeface="+mn-cs"/>
              </a:rPr>
              <a:t>base with index and displacement mode </a:t>
            </a:r>
            <a:r>
              <a:rPr lang="en-US" sz="1200" kern="1200" dirty="0">
                <a:solidFill>
                  <a:schemeClr val="tx1"/>
                </a:solidFill>
                <a:latin typeface="Times New Roman" pitchFamily="-1" charset="0"/>
                <a:ea typeface="+mn-ea"/>
                <a:cs typeface="+mn-cs"/>
              </a:rPr>
              <a:t>sums the contents of the base register, the index register, and a displacement to form the effective address. Again, the base register can be any general-purpose register and the index register can be any general-purpose register except ESP. As an example, this addressing mode could be used for accessing a local array on a stack frame. This mode can also be used to support a two-dimensional array; in this case, the displacement points to the beginning of the array, and each register handles one dimension of the array.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t>
            </a:r>
            <a:r>
              <a:rPr lang="en-US" sz="1200" b="1" kern="1200" dirty="0">
                <a:solidFill>
                  <a:schemeClr val="tx1"/>
                </a:solidFill>
                <a:latin typeface="Times New Roman" pitchFamily="-1" charset="0"/>
                <a:ea typeface="+mn-ea"/>
                <a:cs typeface="+mn-cs"/>
              </a:rPr>
              <a:t>based scaled index with displacement mode </a:t>
            </a:r>
            <a:r>
              <a:rPr lang="en-US" sz="1200" kern="1200" dirty="0">
                <a:solidFill>
                  <a:schemeClr val="tx1"/>
                </a:solidFill>
                <a:latin typeface="Times New Roman" pitchFamily="-1" charset="0"/>
                <a:ea typeface="+mn-ea"/>
                <a:cs typeface="+mn-cs"/>
              </a:rPr>
              <a:t>sums the contents of the index register multiplied by a scaling factor, the contents of the base register, and the displacement. This is useful if an array is stored in a stack frame; in this case, the array elements would be 2, 4, or 8 bytes each in length. This mode also provides efficient indexing of a two-dimensional array when the array elements are 2, 4, or 8 bytes in length.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Finally, </a:t>
            </a:r>
            <a:r>
              <a:rPr lang="en-US" sz="1200" b="1" kern="1200" dirty="0">
                <a:solidFill>
                  <a:schemeClr val="tx1"/>
                </a:solidFill>
                <a:latin typeface="Times New Roman" pitchFamily="-1" charset="0"/>
                <a:ea typeface="+mn-ea"/>
                <a:cs typeface="+mn-cs"/>
              </a:rPr>
              <a:t>relative addressing </a:t>
            </a:r>
            <a:r>
              <a:rPr lang="en-US" sz="1200" kern="1200" dirty="0">
                <a:solidFill>
                  <a:schemeClr val="tx1"/>
                </a:solidFill>
                <a:latin typeface="Times New Roman" pitchFamily="-1" charset="0"/>
                <a:ea typeface="+mn-ea"/>
                <a:cs typeface="+mn-cs"/>
              </a:rPr>
              <a:t>can be used in transfer-of-control instructions. A displacement is added to the value of the program counter, which points to the next instruction. In this case, the displacement is treated as a signed byte, word, or doubleword value, and that value either increases or decreases the address in the program counter. </a:t>
            </a:r>
          </a:p>
          <a:p>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1" charset="0"/>
                <a:ea typeface="+mn-ea"/>
                <a:cs typeface="+mn-cs"/>
              </a:rPr>
              <a:t>Load and store instructions are the only instructions that reference memory. This is always done indirectly through a base register plus offset. There are three alternatives with respect to indexing (Figure 14.3):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Offset: </a:t>
            </a:r>
            <a:r>
              <a:rPr lang="en-US" sz="1200" kern="1200" dirty="0">
                <a:solidFill>
                  <a:schemeClr val="tx1"/>
                </a:solidFill>
                <a:latin typeface="Times New Roman" pitchFamily="-1" charset="0"/>
                <a:ea typeface="+mn-ea"/>
                <a:cs typeface="+mn-cs"/>
              </a:rPr>
              <a:t>For this addressing method, </a:t>
            </a:r>
            <a:r>
              <a:rPr lang="en-US" sz="1200" b="1" kern="1200" dirty="0">
                <a:solidFill>
                  <a:schemeClr val="tx1"/>
                </a:solidFill>
                <a:latin typeface="Times New Roman" pitchFamily="-1" charset="0"/>
                <a:ea typeface="+mn-ea"/>
                <a:cs typeface="+mn-cs"/>
              </a:rPr>
              <a:t>indexing </a:t>
            </a:r>
            <a:r>
              <a:rPr lang="en-US" sz="1200" kern="1200" dirty="0">
                <a:solidFill>
                  <a:schemeClr val="tx1"/>
                </a:solidFill>
                <a:latin typeface="Times New Roman" pitchFamily="-1" charset="0"/>
                <a:ea typeface="+mn-ea"/>
                <a:cs typeface="+mn-cs"/>
              </a:rPr>
              <a:t>is not used. An offset value is added to or subtracted from the value in the base register to form the memory address. As an example Figure 14.3a illustrates this method with the assembly language instruction STRB r0, [r1, #12]. This is the store byte instruction. In this case the base address is in register r1 and the displacement is an immediate value of decimal 12. The resulting address (base plus offset) is the location where the least significant byte from r0 is to be stored.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Preindex: </a:t>
            </a:r>
            <a:r>
              <a:rPr lang="en-US" sz="1200" b="0" kern="1200" dirty="0">
                <a:solidFill>
                  <a:schemeClr val="tx1"/>
                </a:solidFill>
                <a:latin typeface="Times New Roman" pitchFamily="-1" charset="0"/>
                <a:ea typeface="+mn-ea"/>
                <a:cs typeface="+mn-cs"/>
              </a:rPr>
              <a:t>The memory address is formed in the same way as for off set address</a:t>
            </a:r>
            <a:r>
              <a:rPr lang="en-US" sz="1200" kern="1200" dirty="0">
                <a:solidFill>
                  <a:schemeClr val="tx1"/>
                </a:solidFill>
                <a:latin typeface="Times New Roman" pitchFamily="-1" charset="0"/>
                <a:ea typeface="+mn-ea"/>
                <a:cs typeface="+mn-cs"/>
              </a:rPr>
              <a:t>ing. The memory address is also written back to the base register. In other words, the base register value is incremented or decremented by the offset value. Figure 14.3b illustrates this method with the assembly language instruction STRB r0, [r1, #12]!. The exclamation point signifies preindexing.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Postindex: </a:t>
            </a:r>
            <a:r>
              <a:rPr lang="en-US" sz="1200" kern="1200" dirty="0">
                <a:solidFill>
                  <a:schemeClr val="tx1"/>
                </a:solidFill>
                <a:latin typeface="Times New Roman" pitchFamily="-1" charset="0"/>
                <a:ea typeface="+mn-ea"/>
                <a:cs typeface="+mn-cs"/>
              </a:rPr>
              <a:t>The memory address is the base register value. An offset is added to or subtracted from the base register value and the result is written back to the base register. Figure 14.3c illustrates this method with the assembly language instruction STRB r0, [r1], #12.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Note that what ARM refers to as a base register acts as an index register for preindex and postindex addressing. The offset value can either be an immediate value stored in the instruction or it can be in another register. If the offset value is in a register, another useful feature is available: scaled register addressing. The value in the offset register is scaled by one of the shift operators: Logical Shift Left, Logical Shift Right, Arithmetic Shift Right, Rotate Right, or Rotate Right Extended (which includes the carry bit in the rotation). The amount of the shift is specified as an immediate value in the instruction. </a:t>
            </a:r>
            <a:endParaRPr lang="en-US" dirty="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Data processing instructions use either register addressing or a mixture of register and immediate addressing. For register addressing, the value in one of the register operands may be scaled using one of the five shift operators defined in the preceding paragraph.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only form of addressing for branch instructions is immediate addressing. The branch instruction contains a 24-bit value. For address calculation, this value is shifted left 2 bits, so that the address is on a word boundary. Thus the effective address range is ± 32 MB from the program counter. </a:t>
            </a:r>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Load Multiple instructions load a subset (possibly all) of the general-purpose registers from memory. Store Multiple instructions store a subset (possibly all) of the general-purpose registers to memory. The list of registers for the load or store is specified in a 16-bit field in the instruction with each bit corresponding to one of the 16 registers. Load and Store Multiple addressing modes produce a sequential range of memory addresses. The lowest-numbered register is stored at the lowest memory address and the highest- numbered register at the highest memory address. Four addressing modes are used  (Figure 14.4): increment after, increment before, decrement after, and decrement before. A base register specifies a main memory address where register values are stored in or loaded from in ascending (increment) or descending (decrement) word locations. Incrementing or decrementing starts either before or after the first memory access.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These instructions are useful for block loads or stores, stack operations, and procedure exit sequences.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Immediate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Direct</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Indirect</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Register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Register indirect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Displacement</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Stack </a:t>
            </a:r>
            <a:endParaRPr lang="en-US" dirty="0"/>
          </a:p>
          <a:p>
            <a:endParaRPr lang="en-US" dirty="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Rot="1" noChangeAspect="1" noChangeArrowheads="1" noTextEdit="1"/>
          </p:cNvSpPr>
          <p:nvPr>
            <p:ph type="sldImg"/>
          </p:nvPr>
        </p:nvSpPr>
        <p:spPr>
          <a:xfrm>
            <a:off x="1150938" y="692150"/>
            <a:ext cx="4556125" cy="3416300"/>
          </a:xfrm>
          <a:ln/>
        </p:spPr>
      </p:sp>
      <p:sp>
        <p:nvSpPr>
          <p:cNvPr id="110595" name="Rectangle 1027"/>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14.1. The format must, implicitly or explicitly, indicate the addressing mode for each operand. For most instruction sets, more than one instruction format is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design of an instruction format is a complex art, and an amazing variety of designs have been implemented. We examine the key design issues, looking briefly at some designs to illustrate points, and then we examine the x86 and ARM solutions in detail. </a:t>
            </a:r>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lang="en-US" sz="1200" i="1" kern="1200" dirty="0">
                <a:solidFill>
                  <a:schemeClr val="tx1"/>
                </a:solidFill>
                <a:latin typeface="Times New Roman" pitchFamily="-1" charset="0"/>
                <a:ea typeface="+mn-ea"/>
                <a:cs typeface="+mn-cs"/>
              </a:rPr>
              <a:t>word </a:t>
            </a:r>
            <a:r>
              <a:rPr lang="en-US" sz="1200" kern="1200" dirty="0">
                <a:solidFill>
                  <a:schemeClr val="tx1"/>
                </a:solidFill>
                <a:latin typeface="Times New Roman" pitchFamily="-1" charset="0"/>
                <a:ea typeface="+mn-ea"/>
                <a:cs typeface="+mn-cs"/>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lang="en-US" dirty="0"/>
          </a:p>
          <a:p>
            <a:endParaRPr lang="en-US" dirty="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We’ve looked at some of the factors that go into deciding the length of the instruction format. An equally difficult issue is how to allocate the bits in that format. The trade-offs here are complex.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following interrelated factors go into determining the use of the addressing bits.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addressing modes: </a:t>
            </a:r>
            <a:r>
              <a:rPr lang="en-US" sz="1200" kern="1200" dirty="0">
                <a:solidFill>
                  <a:schemeClr val="tx1"/>
                </a:solidFill>
                <a:latin typeface="Times New Roman" pitchFamily="-1" charset="0"/>
                <a:ea typeface="+mn-ea"/>
                <a:cs typeface="+mn-cs"/>
              </a:rPr>
              <a:t>Sometimes an addressing mode can be indicated implicitly. For example, certain opcodes might always call for indexing. In other cases, the addressing modes must be explicit, and one or more mode bits will be needed.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operands: </a:t>
            </a:r>
            <a:r>
              <a:rPr lang="en-US" sz="1200" b="0" kern="1200" dirty="0">
                <a:solidFill>
                  <a:schemeClr val="tx1"/>
                </a:solidFill>
                <a:latin typeface="Times New Roman" pitchFamily="-1" charset="0"/>
                <a:ea typeface="+mn-ea"/>
                <a:cs typeface="+mn-cs"/>
              </a:rPr>
              <a:t>We have seen that fewer addresses can make for longer, </a:t>
            </a:r>
            <a:r>
              <a:rPr lang="en-US" sz="1200" kern="1200" dirty="0">
                <a:solidFill>
                  <a:schemeClr val="tx1"/>
                </a:solidFill>
                <a:latin typeface="Times New Roman" pitchFamily="-1" charset="0"/>
                <a:ea typeface="+mn-ea"/>
                <a:cs typeface="+mn-cs"/>
              </a:rPr>
              <a:t>more awkward programs (e.g., Figure 13.3). Typical instruction formats on today’s machines include two operands. Each operand address in the instruction might require its own mode indicator, or the use of a mode indicator could be limited to just one of the address fields.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Register versus memory: </a:t>
            </a:r>
            <a:r>
              <a:rPr lang="en-US" sz="1200" kern="1200" dirty="0">
                <a:solidFill>
                  <a:schemeClr val="tx1"/>
                </a:solidFill>
                <a:latin typeface="Times New Roman" pitchFamily="-1" charset="0"/>
                <a:ea typeface="+mn-ea"/>
                <a:cs typeface="+mn-cs"/>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register sets: </a:t>
            </a:r>
            <a:r>
              <a:rPr lang="en-US" sz="1200" b="0" kern="1200" dirty="0">
                <a:solidFill>
                  <a:schemeClr val="tx1"/>
                </a:solidFill>
                <a:latin typeface="Times New Roman" pitchFamily="-1" charset="0"/>
                <a:ea typeface="+mn-ea"/>
                <a:cs typeface="+mn-cs"/>
              </a:rPr>
              <a:t>Most contemporary machines have one set of general- </a:t>
            </a:r>
            <a:r>
              <a:rPr lang="en-US" sz="1200" kern="1200" dirty="0">
                <a:solidFill>
                  <a:schemeClr val="tx1"/>
                </a:solidFill>
                <a:latin typeface="Times New Roman" pitchFamily="-1" charset="0"/>
                <a:ea typeface="+mn-ea"/>
                <a:cs typeface="+mn-cs"/>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 range: </a:t>
            </a:r>
            <a:r>
              <a:rPr lang="en-US" sz="1200" kern="1200" dirty="0">
                <a:solidFill>
                  <a:schemeClr val="tx1"/>
                </a:solidFill>
                <a:latin typeface="Times New Roman" pitchFamily="-1" charset="0"/>
                <a:ea typeface="+mn-ea"/>
                <a:cs typeface="+mn-cs"/>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 granularity: </a:t>
            </a:r>
            <a:r>
              <a:rPr lang="en-US" sz="1200" kern="1200" dirty="0">
                <a:solidFill>
                  <a:schemeClr val="tx1"/>
                </a:solidFill>
                <a:latin typeface="Times New Roman" pitchFamily="-1" charset="0"/>
                <a:ea typeface="+mn-ea"/>
                <a:cs typeface="+mn-cs"/>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Thus, the designer is faced with a host of factors to consider and balance.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lang="en-US" dirty="0"/>
          </a:p>
          <a:p>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1" charset="0"/>
                <a:ea typeface="+mn-ea"/>
                <a:cs typeface="+mn-cs"/>
              </a:rPr>
              <a:t>One of the simplest instruction designs for a general-purpose computer was for the PDP-8 [BELL78b]. The PDP-8 uses 12-bit instructions and operates on 12-bit words. There is a single general-purpose register, the accumulator.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Despite the limitations of this design, the addressing is quite flexible. Each memory reference consists of 7 bits plus two 1-bit modifiers. The memory is divided into fixed-length pages of 2</a:t>
            </a:r>
            <a:r>
              <a:rPr lang="en-US" sz="1200" kern="1200" baseline="30000" dirty="0">
                <a:solidFill>
                  <a:schemeClr val="tx1"/>
                </a:solidFill>
                <a:latin typeface="Times New Roman" pitchFamily="-1" charset="0"/>
                <a:ea typeface="+mn-ea"/>
                <a:cs typeface="+mn-cs"/>
              </a:rPr>
              <a:t>7</a:t>
            </a:r>
            <a:r>
              <a:rPr lang="en-US" sz="1200" kern="1200" dirty="0">
                <a:solidFill>
                  <a:schemeClr val="tx1"/>
                </a:solidFill>
                <a:latin typeface="Times New Roman" pitchFamily="-1" charset="0"/>
                <a:ea typeface="+mn-ea"/>
                <a:cs typeface="+mn-cs"/>
              </a:rPr>
              <a:t> = 128 words each. Address calculation is based on references to page 0 or the current page (page containing this instruction) as determined by the page bit. The second modifier bit indicates whether direct or indirect addressing is to be used. These two modes can be used in combination, so that an indirect address is a 12-bit address contained in a word of page 0 or the current page. In addition, 8 dedicated words on page 0 are autoindex “registers.” When an indirect reference is made to one of these locations, preindexing occurs.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14.5 shows the PDP-8 instruction format. There are a 3-bit opcode and three types of instructions. For opcodes 0 through 5, the format is a single-address memory reference instruction including a page bit and an indirect bit. Thus, there are only six basic operations. To enlarge the group of operations, opcode 7 defines a register reference or </a:t>
            </a:r>
            <a:r>
              <a:rPr lang="en-US" sz="1200" i="1" kern="1200" dirty="0">
                <a:solidFill>
                  <a:schemeClr val="tx1"/>
                </a:solidFill>
                <a:latin typeface="Times New Roman" pitchFamily="-1" charset="0"/>
                <a:ea typeface="+mn-ea"/>
                <a:cs typeface="+mn-cs"/>
              </a:rPr>
              <a:t>microinstruction. </a:t>
            </a:r>
            <a:r>
              <a:rPr lang="en-US" sz="1200" kern="1200" dirty="0">
                <a:solidFill>
                  <a:schemeClr val="tx1"/>
                </a:solidFill>
                <a:latin typeface="Times New Roman" pitchFamily="-1" charset="0"/>
                <a:ea typeface="+mn-ea"/>
                <a:cs typeface="+mn-cs"/>
              </a:rPr>
              <a:t>In this format, the remaining bits are used to encode additional operations. In general, each bit defines a specific operation (e.g., clear accumulator), and these bits can be combined in a single instruction. The microinstruction strategy was used as far back as the PDP-1 by DEC and is, in a sense, a forerunner of today’s microprogrammed machines, to be discussed in Part Four. Opcode 6 is the I/O operation; 6 bits are used to select one of 64 devices, and 3 bits specify a particular I/O command.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PDP-8 instruction format is remarkably efficient. It supports indirect addressing, displacement addressing, and indexing. With the use of the opcode extension, it supports a total of approximately 35 instructions. Given the constraints of a 12-bit instruction length, the designers could hardly have done better.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Times New Roman" pitchFamily="-1" charset="0"/>
                <a:ea typeface="+mn-ea"/>
                <a:cs typeface="+mn-cs"/>
              </a:rPr>
              <a:t>A sharp contrast to the instruction set of the PDP-8 is that of the PDP-10. The PDP-10 was designed to be a large-scale time-shared system, with an emphasis on making the system easy to program, even if additional hardware expense was involved.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Among the design principles employed in designing the instruction set were the following [BELL78c]: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Orthogonality: </a:t>
            </a:r>
            <a:r>
              <a:rPr lang="en-US" sz="1200" kern="1200" dirty="0">
                <a:solidFill>
                  <a:schemeClr val="tx1"/>
                </a:solidFill>
                <a:latin typeface="Times New Roman" pitchFamily="-1" charset="0"/>
                <a:ea typeface="+mn-ea"/>
                <a:cs typeface="+mn-cs"/>
              </a:rPr>
              <a:t>Orthogonality is a principle by which two variables are independent of each other. In the context of an instruction set, the term indicates that other elements of an instruction are independent of (not determined by) the opcode. The PDP-10 designers use the term to describe the fact that an address is always computed in the same way, independent of the opcode. This is in contrast to many machines, where the address mode sometimes depends implicitly on the operator being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Completeness: </a:t>
            </a:r>
            <a:r>
              <a:rPr lang="en-US" sz="1200" kern="1200" dirty="0">
                <a:solidFill>
                  <a:schemeClr val="tx1"/>
                </a:solidFill>
                <a:latin typeface="Times New Roman" pitchFamily="-1" charset="0"/>
                <a:ea typeface="+mn-ea"/>
                <a:cs typeface="+mn-cs"/>
              </a:rPr>
              <a:t>Each arithmetic data type (integer, fixed-point, floating-point) should have a complete and identical set of operations.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Direct addressing: </a:t>
            </a:r>
            <a:r>
              <a:rPr lang="en-US" sz="1200" kern="1200" dirty="0">
                <a:solidFill>
                  <a:schemeClr val="tx1"/>
                </a:solidFill>
                <a:latin typeface="Times New Roman" pitchFamily="-1" charset="0"/>
                <a:ea typeface="+mn-ea"/>
                <a:cs typeface="+mn-cs"/>
              </a:rPr>
              <a:t>Base plus displacement addressing, which places a memory organization burden on the programmer, was avoided in favor of 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Each of these principles advances the main goal of ease of programming.</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PDP-10 has a 36-bit word length and a 36-bit instruction length. The fixed instruction format is shown in Figure 14.6. The opcode occupies 9 bits, allowing up to 512 operations. In fact, a total of 365 different instructions are defined. Most instructions have two addresses, one of which is one of 16 general-purpose registers. Thus, this operand reference occupies 4 bits. The other operand reference starts with an 18-bit memory address field. This can be used as an immediate operand or a memory address. In the latter usage, both indexing and indirect addressing are </a:t>
            </a:r>
            <a:endParaRPr lang="en-US" dirty="0"/>
          </a:p>
          <a:p>
            <a:r>
              <a:rPr lang="en-US" sz="1200" kern="1200" dirty="0">
                <a:solidFill>
                  <a:schemeClr val="tx1"/>
                </a:solidFill>
                <a:latin typeface="Times New Roman" pitchFamily="-1" charset="0"/>
                <a:ea typeface="+mn-ea"/>
                <a:cs typeface="+mn-cs"/>
              </a:rPr>
              <a:t>allowed. The same general-purpose registers are also used as index registers.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36-bit instruction length is true luxury. There is no need to do clever things to get more opcodes; a 9-bit opcode field is more than adequate. Addressing is also straightforward. An 18-bit address field makes direct addressing desirable. For memory sizes greater than 2</a:t>
            </a:r>
            <a:r>
              <a:rPr lang="en-US" sz="1200" kern="1200" baseline="30000" dirty="0">
                <a:solidFill>
                  <a:schemeClr val="tx1"/>
                </a:solidFill>
                <a:latin typeface="Times New Roman" pitchFamily="-1" charset="0"/>
                <a:ea typeface="+mn-ea"/>
                <a:cs typeface="+mn-cs"/>
              </a:rPr>
              <a:t>18</a:t>
            </a:r>
            <a:r>
              <a:rPr lang="en-US" sz="1200" kern="1200" dirty="0">
                <a:solidFill>
                  <a:schemeClr val="tx1"/>
                </a:solidFill>
                <a:latin typeface="Times New Roman" pitchFamily="-1" charset="0"/>
                <a:ea typeface="+mn-ea"/>
                <a:cs typeface="+mn-cs"/>
              </a:rPr>
              <a:t>, indirection is provided. For the ease of the programmer, indexing is provided for table manipulation and iterative programs. Also, with an 18-bit operand field, immediate addressing becomes attractive.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PDP-10 instruction set design does accomplish the objectives listed earlier [LUND77]. It eases the task of the programmer or compiler at the expense of an inefficient utilization of space. This was a conscious choice made by the designers and therefore cannot be faulted as poor design. </a:t>
            </a:r>
            <a:endParaRPr lang="en-US" dirty="0"/>
          </a:p>
          <a:p>
            <a:endParaRPr lang="en-US" dirty="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1" charset="0"/>
                <a:ea typeface="+mn-ea"/>
                <a:cs typeface="+mn-cs"/>
              </a:rPr>
              <a:t>The examples we have looked at so far have used a single fixed instruction length, and we have implicitly discussed trade-offs in that context. But the designer may choose instead to provide a variety of instruction formats of different lengths. This tactic makes it easy to provide a large repertoire of opcodes, with different opcode lengths. Addressing can be more flexible, with various combinations of register and memory references plus addressing modes. With variable-length instructions, these many variations can be provided efficiently and compactly.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principal price to pay for variable-length instructions is an increase in the complexity of the processor. Falling hardware prices, the use of microprogramming (discussed in Part Four), and a general increase in understanding the principles of processor design have all contributed to making this a small price to pay. However, we will see that RISC and superscalar machines can exploit the use of fixed-length instructions to provide improved performance.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variable-length instructions does not remove the desirability of making all of the instruction lengths integrally related to the word length. Because the processor does not know the length of the next instruction to be fetched, a typical strategy is to fetch a number of bytes or words equal to at least the longest possible instruction. This means that sometimes multiple instructions are fetched. However, as we shall see in Chapter 16, this is a good strategy to follow in any case. </a:t>
            </a: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1" charset="0"/>
                <a:ea typeface="+mn-ea"/>
                <a:cs typeface="+mn-cs"/>
              </a:rPr>
              <a:t>The PDP-11 was designed to provide a powerful and flexible instruction set within the constraints of a 16-bit minicomputer [BELL70].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PDP-11 employs a set of eight 16-bit general-purpose registers. Two of these registers have additional significance: one is used as a stack pointer for special-purpose stack operations, and one is used as the program counter, which contains the address of the next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14.7 shows the PDP-11 instruction formats. Thirteen different formats are used, encompassing zero-, one-, and two-address instruction types. The opcode can vary from 4 to 16 bits in length. Register references are 6 bits in length. Three bits identify the register, and the remaining 3 bits identify the addressing mode. The PDP-11 is endowed with a rich set of addressing modes. One advantage of linking the addressing mode to the operand rather than the opcode, as is sometimes done, is that any addressing mode can be used with any opcode. As was mentioned, this independence is referred to as </a:t>
            </a:r>
            <a:r>
              <a:rPr lang="en-US" sz="1200" i="1" kern="1200" dirty="0">
                <a:solidFill>
                  <a:schemeClr val="tx1"/>
                </a:solidFill>
                <a:latin typeface="Times New Roman" pitchFamily="-1" charset="0"/>
                <a:ea typeface="+mn-ea"/>
                <a:cs typeface="+mn-cs"/>
              </a:rPr>
              <a:t>orthogonality. </a:t>
            </a:r>
          </a:p>
          <a:p>
            <a:endParaRPr lang="en-US" sz="1200" i="1"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PDP-11 instructions are usually one word (16 bits) long. For some instructions, one or two memory addresses are appended, so that 32-bit and 48-bit instructions are part of the repertoire. This provides for further flexibility in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PDP-11 instruction set and addressing capability are complex. This increases both hardware cost and programming complexity. The advantage is that more efficient or compact programs can be developed. </a:t>
            </a:r>
            <a:endParaRPr lang="en-US" dirty="0"/>
          </a:p>
          <a:p>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Times New Roman" pitchFamily="-1" charset="0"/>
                <a:ea typeface="+mn-ea"/>
                <a:cs typeface="+mn-cs"/>
              </a:rPr>
              <a:t>Most architectures provide a relatively small number of fixed instruction formats. This can cause two problems for the programmer. First, addressing mode and opcode are not orthogonal. For example, for a given operation, one operand must come from a register and another from memory, or both from registers, and so on. Second, only a limited number of operands can be accommodated: typically up to two or three. Because some operations inherently require more operands, various strategies must be used to achieve the desired result using two or more instructions.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avoid these problems, two criteria were used in designing the VAX instruction format [STRE78]: </a:t>
            </a:r>
            <a:endParaRPr lang="en-US" dirty="0"/>
          </a:p>
          <a:p>
            <a:endParaRPr lang="en-US" sz="1200" b="1" kern="1200" dirty="0">
              <a:solidFill>
                <a:schemeClr val="tx1"/>
              </a:solidFill>
              <a:latin typeface="Times New Roman" pitchFamily="-1" charset="0"/>
              <a:ea typeface="+mn-ea"/>
              <a:cs typeface="+mn-cs"/>
            </a:endParaRPr>
          </a:p>
          <a:p>
            <a:pPr marL="228600" indent="-228600">
              <a:buFont typeface="+mj-lt"/>
              <a:buAutoNum type="arabicPeriod"/>
            </a:pPr>
            <a:r>
              <a:rPr lang="en-US" sz="1200" b="0" kern="1200" dirty="0">
                <a:solidFill>
                  <a:schemeClr val="tx1"/>
                </a:solidFill>
                <a:latin typeface="Times New Roman" pitchFamily="-1" charset="0"/>
                <a:ea typeface="+mn-ea"/>
                <a:cs typeface="+mn-cs"/>
              </a:rPr>
              <a:t>All instructions should have the “natural” number of operands. </a:t>
            </a:r>
          </a:p>
          <a:p>
            <a:pPr marL="228600" indent="-228600">
              <a:buFont typeface="+mj-lt"/>
              <a:buAutoNum type="arabicPeriod"/>
            </a:pPr>
            <a:endParaRPr lang="en-US" sz="1200" b="0" kern="1200" dirty="0">
              <a:solidFill>
                <a:schemeClr val="tx1"/>
              </a:solidFill>
              <a:latin typeface="Times New Roman" pitchFamily="-1" charset="0"/>
              <a:ea typeface="+mn-ea"/>
              <a:cs typeface="+mn-cs"/>
            </a:endParaRPr>
          </a:p>
          <a:p>
            <a:pPr marL="228600" indent="-228600">
              <a:buFont typeface="+mj-lt"/>
              <a:buAutoNum type="arabicPeriod"/>
            </a:pPr>
            <a:r>
              <a:rPr lang="en-US" sz="1200" b="0" kern="1200" dirty="0">
                <a:solidFill>
                  <a:schemeClr val="tx1"/>
                </a:solidFill>
                <a:latin typeface="Times New Roman" pitchFamily="-1" charset="0"/>
                <a:ea typeface="+mn-ea"/>
                <a:cs typeface="+mn-cs"/>
              </a:rPr>
              <a:t>All operands should have the same generality in specification</a:t>
            </a:r>
            <a:r>
              <a:rPr lang="en-US" sz="1200" b="1" kern="1200" dirty="0">
                <a:solidFill>
                  <a:schemeClr val="tx1"/>
                </a:solidFill>
                <a:latin typeface="Times New Roman" pitchFamily="-1" charset="0"/>
                <a:ea typeface="+mn-ea"/>
                <a:cs typeface="+mn-cs"/>
              </a:rPr>
              <a: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result is a highly variable instruction format. An instruction consists of a 1- or 2-byte opcode followed by from zero to six operand specifiers, depending on the opcode. The minimal instruction length is 1 byte, and instructions up to 37 bytes can be constructed. Figure 14.8 gives a few examples.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VAX instruction begins with a 1-byte opcode. This suffices to handle most VAX instructions. However, as there are over 300 different instructions, 8 bits are not enough. The hexadecimal codes FD and FF indicate an extended opcode, with the actual opcode being specified in the second byte.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remainder of the instruction consists of up to six operand specifiers. An operand specifier is, at minimum, a 1-byte format in which the leftmost 4 bits are the address mode specifier. The only exception to this rule is the literal mode, which is signaled by the pattern 00 in the leftmost 2 bits, leaving space for a 6-bit literal. Because of this exception, a total of 12 different addressing modes can be specified.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 operand specifier often consists of just one byte, with the rightmost 4 bits specifying one of 16 general-purpose registers. The length of the operand specifier can be extended in one of two ways. First, a constant value of one or more bytes may immediately follow the first byte of the operand specifier. An example of this is the displacement mode, in which an 8-, 16-, or 32-bit displacement is used. Second, an index mode of addressing may be used. In this case, the first byte of the operand specifier consists of the 4-bit addressing mode code of 0100 and a 4-bit index register identifier. The remainder of the operand specifier consists of the base address specifier, which may itself be one or more bytes in length.</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VAX instruction set provides for a wide variety of operations and addressing modes. This gives a programmer, such as a compiler writer, a very powerful and flexible tool for developing programs. In theory, this should lead to efficient machine-language compilations of high-level language programs and, in general, to effective and efficient use of processor resources. The penalty to be paid for these benefits is the increased complexity of the processor compared with a processor with a simpler instruction set and format.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2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x86 is equipped with a variety of instruction formats. Of the elements described in this subsection, only the opcode field is always present. Figure 14.9 illustrates the general instruction format. Instructions are made up of from zero to four optional instruction prefixes, a 1- or 2-byte opcode, an optional address specifier (which consists of the ModR/M byte and the Scale Index Base byte) an optional displacement, and an optional immediate field.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Let us first consider the prefix bytes: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Instruction prefixes:  </a:t>
            </a:r>
            <a:r>
              <a:rPr lang="en-US" sz="1200" b="0" i="0" u="none" strike="noStrike" kern="1200" baseline="0" dirty="0">
                <a:solidFill>
                  <a:schemeClr val="tx1"/>
                </a:solidFill>
                <a:latin typeface="Times New Roman" pitchFamily="-1" charset="0"/>
                <a:ea typeface="+mn-ea"/>
                <a:cs typeface="+mn-cs"/>
              </a:rPr>
              <a:t>The instruction prefix, if present, consists of the LOCK</a:t>
            </a:r>
          </a:p>
          <a:p>
            <a:r>
              <a:rPr lang="en-US" sz="1200" b="0" i="0" u="none" strike="noStrike" kern="1200" baseline="0" dirty="0">
                <a:solidFill>
                  <a:schemeClr val="tx1"/>
                </a:solidFill>
                <a:latin typeface="Times New Roman" pitchFamily="-1" charset="0"/>
                <a:ea typeface="+mn-ea"/>
                <a:cs typeface="+mn-cs"/>
              </a:rPr>
              <a:t>prefix or one of the repeat prefixes. The LOCK prefix is used to ensure exclusive</a:t>
            </a:r>
          </a:p>
          <a:p>
            <a:r>
              <a:rPr lang="en-US" sz="1200" b="0" i="0" u="none" strike="noStrike" kern="1200" baseline="0" dirty="0">
                <a:solidFill>
                  <a:schemeClr val="tx1"/>
                </a:solidFill>
                <a:latin typeface="Times New Roman" pitchFamily="-1" charset="0"/>
                <a:ea typeface="+mn-ea"/>
                <a:cs typeface="+mn-cs"/>
              </a:rPr>
              <a:t>use of shared memory in multiprocessor environments. The repeat prefixes</a:t>
            </a:r>
          </a:p>
          <a:p>
            <a:r>
              <a:rPr lang="en-US" sz="1200" b="0" i="0" u="none" strike="noStrike" kern="1200" baseline="0" dirty="0">
                <a:solidFill>
                  <a:schemeClr val="tx1"/>
                </a:solidFill>
                <a:latin typeface="Times New Roman" pitchFamily="-1" charset="0"/>
                <a:ea typeface="+mn-ea"/>
                <a:cs typeface="+mn-cs"/>
              </a:rPr>
              <a:t>specify repeated operation of a string, which enables the x86 to process strings</a:t>
            </a:r>
          </a:p>
          <a:p>
            <a:r>
              <a:rPr lang="en-US" sz="1200" b="0" i="0" u="none" strike="noStrike" kern="1200" baseline="0" dirty="0">
                <a:solidFill>
                  <a:schemeClr val="tx1"/>
                </a:solidFill>
                <a:latin typeface="Times New Roman" pitchFamily="-1" charset="0"/>
                <a:ea typeface="+mn-ea"/>
                <a:cs typeface="+mn-cs"/>
              </a:rPr>
              <a:t>much faster than with a regular software loop. There are five different repeat</a:t>
            </a:r>
          </a:p>
          <a:p>
            <a:r>
              <a:rPr lang="en-US" sz="1200" b="0" i="0" u="none" strike="noStrike" kern="1200" baseline="0" dirty="0">
                <a:solidFill>
                  <a:schemeClr val="tx1"/>
                </a:solidFill>
                <a:latin typeface="Times New Roman" pitchFamily="-1" charset="0"/>
                <a:ea typeface="+mn-ea"/>
                <a:cs typeface="+mn-cs"/>
              </a:rPr>
              <a:t>prefixes: REP, REPE, REPZ, REPNE, and REPNZ. When the absolute REP</a:t>
            </a:r>
          </a:p>
          <a:p>
            <a:r>
              <a:rPr lang="en-US" sz="1200" b="0" i="0" u="none" strike="noStrike" kern="1200" baseline="0" dirty="0">
                <a:solidFill>
                  <a:schemeClr val="tx1"/>
                </a:solidFill>
                <a:latin typeface="Times New Roman" pitchFamily="-1" charset="0"/>
                <a:ea typeface="+mn-ea"/>
                <a:cs typeface="+mn-cs"/>
              </a:rPr>
              <a:t>prefix is present, the operation specified in the instruction is executed repeatedly</a:t>
            </a:r>
          </a:p>
          <a:p>
            <a:r>
              <a:rPr lang="en-US" sz="1200" b="0" i="0" u="none" strike="noStrike" kern="1200" baseline="0" dirty="0">
                <a:solidFill>
                  <a:schemeClr val="tx1"/>
                </a:solidFill>
                <a:latin typeface="Times New Roman" pitchFamily="-1" charset="0"/>
                <a:ea typeface="+mn-ea"/>
                <a:cs typeface="+mn-cs"/>
              </a:rPr>
              <a:t>on successive elements of the string; the number of repetitions is specified</a:t>
            </a:r>
          </a:p>
          <a:p>
            <a:r>
              <a:rPr lang="en-US" sz="1200" b="0" i="0" u="none" strike="noStrike" kern="1200" baseline="0" dirty="0">
                <a:solidFill>
                  <a:schemeClr val="tx1"/>
                </a:solidFill>
                <a:latin typeface="Times New Roman" pitchFamily="-1" charset="0"/>
                <a:ea typeface="+mn-ea"/>
                <a:cs typeface="+mn-cs"/>
              </a:rPr>
              <a:t>in register CX. The conditional REP prefix causes the instruction to repeat</a:t>
            </a:r>
          </a:p>
          <a:p>
            <a:r>
              <a:rPr lang="en-US" sz="1200" b="0" i="0" u="none" strike="noStrike" kern="1200" baseline="0" dirty="0">
                <a:solidFill>
                  <a:schemeClr val="tx1"/>
                </a:solidFill>
                <a:latin typeface="Times New Roman" pitchFamily="-1" charset="0"/>
                <a:ea typeface="+mn-ea"/>
                <a:cs typeface="+mn-cs"/>
              </a:rPr>
              <a:t>until the count in CX goes to zero or until the condition is met.</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Segment override:  </a:t>
            </a:r>
            <a:r>
              <a:rPr lang="en-US" sz="1200" b="0" i="0" u="none" strike="noStrike" kern="1200" baseline="0" dirty="0">
                <a:solidFill>
                  <a:schemeClr val="tx1"/>
                </a:solidFill>
                <a:latin typeface="Times New Roman" pitchFamily="-1" charset="0"/>
                <a:ea typeface="+mn-ea"/>
                <a:cs typeface="+mn-cs"/>
              </a:rPr>
              <a:t>Explicitly specifies which segment register an instruction</a:t>
            </a:r>
          </a:p>
          <a:p>
            <a:r>
              <a:rPr lang="en-US" sz="1200" b="0" i="0" u="none" strike="noStrike" kern="1200" baseline="0" dirty="0">
                <a:solidFill>
                  <a:schemeClr val="tx1"/>
                </a:solidFill>
                <a:latin typeface="Times New Roman" pitchFamily="-1" charset="0"/>
                <a:ea typeface="+mn-ea"/>
                <a:cs typeface="+mn-cs"/>
              </a:rPr>
              <a:t>should use, overriding the default segment-register selection generated by the</a:t>
            </a:r>
          </a:p>
          <a:p>
            <a:r>
              <a:rPr lang="en-US" sz="1200" b="0" i="0" u="none" strike="noStrike" kern="1200" baseline="0" dirty="0">
                <a:solidFill>
                  <a:schemeClr val="tx1"/>
                </a:solidFill>
                <a:latin typeface="Times New Roman" pitchFamily="-1" charset="0"/>
                <a:ea typeface="+mn-ea"/>
                <a:cs typeface="+mn-cs"/>
              </a:rPr>
              <a:t>x86 for that instruction.</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Operand size</a:t>
            </a:r>
            <a:r>
              <a:rPr lang="en-US" sz="1200" b="0" i="0" u="none" strike="noStrike" kern="1200" baseline="0" dirty="0">
                <a:solidFill>
                  <a:schemeClr val="tx1"/>
                </a:solidFill>
                <a:latin typeface="Times New Roman" pitchFamily="-1" charset="0"/>
                <a:ea typeface="+mn-ea"/>
                <a:cs typeface="+mn-cs"/>
              </a:rPr>
              <a:t>:  An instruction has a default operand size of 16 or 32 bits, and</a:t>
            </a:r>
          </a:p>
          <a:p>
            <a:r>
              <a:rPr lang="en-US" sz="1200" b="0" i="0" u="none" strike="noStrike" kern="1200" baseline="0" dirty="0">
                <a:solidFill>
                  <a:schemeClr val="tx1"/>
                </a:solidFill>
                <a:latin typeface="Times New Roman" pitchFamily="-1" charset="0"/>
                <a:ea typeface="+mn-ea"/>
                <a:cs typeface="+mn-cs"/>
              </a:rPr>
              <a:t>the operand prefix switches between 32-bit and 16-bit operands.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Address size:  </a:t>
            </a:r>
            <a:r>
              <a:rPr lang="en-US" sz="1200" b="0" i="0" u="none" strike="noStrike" kern="1200" baseline="0" dirty="0">
                <a:solidFill>
                  <a:schemeClr val="tx1"/>
                </a:solidFill>
                <a:latin typeface="Times New Roman" pitchFamily="-1" charset="0"/>
                <a:ea typeface="+mn-ea"/>
                <a:cs typeface="+mn-cs"/>
              </a:rPr>
              <a:t>The processor can address memory using either 16- or 32-bit</a:t>
            </a:r>
          </a:p>
          <a:p>
            <a:r>
              <a:rPr lang="en-US" sz="1200" b="0" i="0" u="none" strike="noStrike" kern="1200" baseline="0" dirty="0">
                <a:solidFill>
                  <a:schemeClr val="tx1"/>
                </a:solidFill>
                <a:latin typeface="Times New Roman" pitchFamily="-1" charset="0"/>
                <a:ea typeface="+mn-ea"/>
                <a:cs typeface="+mn-cs"/>
              </a:rPr>
              <a:t>addresses. The address size determines the displacement size in instructions</a:t>
            </a:r>
          </a:p>
          <a:p>
            <a:r>
              <a:rPr lang="en-US" sz="1200" b="0" i="0" u="none" strike="noStrike" kern="1200" baseline="0" dirty="0">
                <a:solidFill>
                  <a:schemeClr val="tx1"/>
                </a:solidFill>
                <a:latin typeface="Times New Roman" pitchFamily="-1" charset="0"/>
                <a:ea typeface="+mn-ea"/>
                <a:cs typeface="+mn-cs"/>
              </a:rPr>
              <a:t>and the size of address offsets generated during effective address calculation.</a:t>
            </a:r>
          </a:p>
          <a:p>
            <a:r>
              <a:rPr lang="en-US" sz="1200" b="0" i="0" u="none" strike="noStrike" kern="1200" baseline="0" dirty="0">
                <a:solidFill>
                  <a:schemeClr val="tx1"/>
                </a:solidFill>
                <a:latin typeface="Times New Roman" pitchFamily="-1" charset="0"/>
                <a:ea typeface="+mn-ea"/>
                <a:cs typeface="+mn-cs"/>
              </a:rPr>
              <a:t>One of these sizes is designated as default, and the address size prefix switches</a:t>
            </a:r>
          </a:p>
          <a:p>
            <a:r>
              <a:rPr lang="en-US" sz="1200" b="0" i="0" u="none" strike="noStrike" kern="1200" baseline="0" dirty="0">
                <a:solidFill>
                  <a:schemeClr val="tx1"/>
                </a:solidFill>
                <a:latin typeface="Times New Roman" pitchFamily="-1" charset="0"/>
                <a:ea typeface="+mn-ea"/>
                <a:cs typeface="+mn-cs"/>
              </a:rPr>
              <a:t>between 32-bit and 16-bit address generation.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instruction itself includes the following fields: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1" i="0" u="none" strike="noStrike" kern="1200" baseline="0" dirty="0" err="1">
                <a:solidFill>
                  <a:schemeClr val="tx1"/>
                </a:solidFill>
                <a:latin typeface="Times New Roman" pitchFamily="-1" charset="0"/>
                <a:ea typeface="+mn-ea"/>
                <a:cs typeface="+mn-cs"/>
              </a:rPr>
              <a:t>Opcode</a:t>
            </a:r>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field is 1, 2, or 3 bytes in length. The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may also</a:t>
            </a:r>
          </a:p>
          <a:p>
            <a:r>
              <a:rPr lang="en-US" sz="1200" b="0" i="0" u="none" strike="noStrike" kern="1200" baseline="0" dirty="0">
                <a:solidFill>
                  <a:schemeClr val="tx1"/>
                </a:solidFill>
                <a:latin typeface="Times New Roman" pitchFamily="-1" charset="0"/>
                <a:ea typeface="+mn-ea"/>
                <a:cs typeface="+mn-cs"/>
              </a:rPr>
              <a:t>include bits that specify if data is byte-</a:t>
            </a:r>
            <a:r>
              <a:rPr lang="en-US" sz="1200" b="0" i="0" u="none" strike="noStrike" kern="1200" baseline="0" dirty="0" err="1">
                <a:solidFill>
                  <a:schemeClr val="tx1"/>
                </a:solidFill>
                <a:latin typeface="Times New Roman" pitchFamily="-1" charset="0"/>
                <a:ea typeface="+mn-ea"/>
                <a:cs typeface="+mn-cs"/>
              </a:rPr>
              <a:t>orfull</a:t>
            </a:r>
            <a:r>
              <a:rPr lang="en-US" sz="1200" b="0" i="0" u="none" strike="noStrike" kern="1200" baseline="0" dirty="0">
                <a:solidFill>
                  <a:schemeClr val="tx1"/>
                </a:solidFill>
                <a:latin typeface="Times New Roman" pitchFamily="-1" charset="0"/>
                <a:ea typeface="+mn-ea"/>
                <a:cs typeface="+mn-cs"/>
              </a:rPr>
              <a:t>-size (16 or 32 bits depending on</a:t>
            </a:r>
          </a:p>
          <a:p>
            <a:r>
              <a:rPr lang="en-US" sz="1200" b="0" i="0" u="none" strike="noStrike" kern="1200" baseline="0" dirty="0">
                <a:solidFill>
                  <a:schemeClr val="tx1"/>
                </a:solidFill>
                <a:latin typeface="Times New Roman" pitchFamily="-1" charset="0"/>
                <a:ea typeface="+mn-ea"/>
                <a:cs typeface="+mn-cs"/>
              </a:rPr>
              <a:t>context), direction of data operation (to or from memory), and whether an</a:t>
            </a:r>
          </a:p>
          <a:p>
            <a:r>
              <a:rPr lang="en-US" sz="1200" b="0" i="0" u="none" strike="noStrike" kern="1200" baseline="0" dirty="0">
                <a:solidFill>
                  <a:schemeClr val="tx1"/>
                </a:solidFill>
                <a:latin typeface="Times New Roman" pitchFamily="-1" charset="0"/>
                <a:ea typeface="+mn-ea"/>
                <a:cs typeface="+mn-cs"/>
              </a:rPr>
              <a:t>immediate data field must be sign extended.</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1" i="0" u="none" strike="noStrike" kern="1200" baseline="0" dirty="0" err="1">
                <a:solidFill>
                  <a:schemeClr val="tx1"/>
                </a:solidFill>
                <a:latin typeface="Times New Roman" pitchFamily="-1" charset="0"/>
                <a:ea typeface="+mn-ea"/>
                <a:cs typeface="+mn-cs"/>
              </a:rPr>
              <a:t>ModR</a:t>
            </a:r>
            <a:r>
              <a:rPr lang="en-US" sz="1200" b="1" i="0" u="none" strike="noStrike" kern="1200" baseline="0" dirty="0">
                <a:solidFill>
                  <a:schemeClr val="tx1"/>
                </a:solidFill>
                <a:latin typeface="Times New Roman" pitchFamily="-1" charset="0"/>
                <a:ea typeface="+mn-ea"/>
                <a:cs typeface="+mn-cs"/>
              </a:rPr>
              <a:t>/M</a:t>
            </a:r>
            <a:r>
              <a:rPr lang="en-US" sz="1200" b="0" i="0" u="none" strike="noStrike" kern="1200" baseline="0" dirty="0">
                <a:solidFill>
                  <a:schemeClr val="tx1"/>
                </a:solidFill>
                <a:latin typeface="Times New Roman" pitchFamily="-1" charset="0"/>
                <a:ea typeface="+mn-ea"/>
                <a:cs typeface="+mn-cs"/>
              </a:rPr>
              <a:t>:  This byte, and the next, provide addressing information. The</a:t>
            </a:r>
          </a:p>
          <a:p>
            <a:r>
              <a:rPr lang="en-US" sz="1200" b="0" i="0" u="none" strike="noStrike" kern="1200" baseline="0" dirty="0" err="1">
                <a:solidFill>
                  <a:schemeClr val="tx1"/>
                </a:solidFill>
                <a:latin typeface="Times New Roman" pitchFamily="-1" charset="0"/>
                <a:ea typeface="+mn-ea"/>
                <a:cs typeface="+mn-cs"/>
              </a:rPr>
              <a:t>ModR</a:t>
            </a:r>
            <a:r>
              <a:rPr lang="en-US" sz="1200" b="0" i="0" u="none" strike="noStrike" kern="1200" baseline="0" dirty="0">
                <a:solidFill>
                  <a:schemeClr val="tx1"/>
                </a:solidFill>
                <a:latin typeface="Times New Roman" pitchFamily="-1" charset="0"/>
                <a:ea typeface="+mn-ea"/>
                <a:cs typeface="+mn-cs"/>
              </a:rPr>
              <a:t>/M byte specifies whether an operand is in a register or in memory; if</a:t>
            </a:r>
          </a:p>
          <a:p>
            <a:r>
              <a:rPr lang="en-US" sz="1200" b="0" i="0" u="none" strike="noStrike" kern="1200" baseline="0" dirty="0">
                <a:solidFill>
                  <a:schemeClr val="tx1"/>
                </a:solidFill>
                <a:latin typeface="Times New Roman" pitchFamily="-1" charset="0"/>
                <a:ea typeface="+mn-ea"/>
                <a:cs typeface="+mn-cs"/>
              </a:rPr>
              <a:t>it is in memory, then fields within the byte specify the addressing mode to</a:t>
            </a:r>
          </a:p>
          <a:p>
            <a:r>
              <a:rPr lang="en-US" sz="1200" b="0" i="0" u="none" strike="noStrike" kern="1200" baseline="0" dirty="0">
                <a:solidFill>
                  <a:schemeClr val="tx1"/>
                </a:solidFill>
                <a:latin typeface="Times New Roman" pitchFamily="-1" charset="0"/>
                <a:ea typeface="+mn-ea"/>
                <a:cs typeface="+mn-cs"/>
              </a:rPr>
              <a:t>be used. The </a:t>
            </a:r>
            <a:r>
              <a:rPr lang="en-US" sz="1200" b="0" i="0" u="none" strike="noStrike" kern="1200" baseline="0" dirty="0" err="1">
                <a:solidFill>
                  <a:schemeClr val="tx1"/>
                </a:solidFill>
                <a:latin typeface="Times New Roman" pitchFamily="-1" charset="0"/>
                <a:ea typeface="+mn-ea"/>
                <a:cs typeface="+mn-cs"/>
              </a:rPr>
              <a:t>ModR</a:t>
            </a:r>
            <a:r>
              <a:rPr lang="en-US" sz="1200" b="0" i="0" u="none" strike="noStrike" kern="1200" baseline="0" dirty="0">
                <a:solidFill>
                  <a:schemeClr val="tx1"/>
                </a:solidFill>
                <a:latin typeface="Times New Roman" pitchFamily="-1" charset="0"/>
                <a:ea typeface="+mn-ea"/>
                <a:cs typeface="+mn-cs"/>
              </a:rPr>
              <a:t>/M byte consists of three fields: The Mod field (2 bits)</a:t>
            </a:r>
          </a:p>
          <a:p>
            <a:r>
              <a:rPr lang="en-US" sz="1200" b="0" i="0" u="none" strike="noStrike" kern="1200" baseline="0" dirty="0">
                <a:solidFill>
                  <a:schemeClr val="tx1"/>
                </a:solidFill>
                <a:latin typeface="Times New Roman" pitchFamily="-1" charset="0"/>
                <a:ea typeface="+mn-ea"/>
                <a:cs typeface="+mn-cs"/>
              </a:rPr>
              <a:t>combines with the R/M field to form 32 possible values: 8 registers and 24</a:t>
            </a:r>
          </a:p>
          <a:p>
            <a:r>
              <a:rPr lang="en-US" sz="1200" b="0" i="0" u="none" strike="noStrike" kern="1200" baseline="0" dirty="0">
                <a:solidFill>
                  <a:schemeClr val="tx1"/>
                </a:solidFill>
                <a:latin typeface="Times New Roman" pitchFamily="-1" charset="0"/>
                <a:ea typeface="+mn-ea"/>
                <a:cs typeface="+mn-cs"/>
              </a:rPr>
              <a:t>indexing modes; the </a:t>
            </a:r>
            <a:r>
              <a:rPr lang="en-US" sz="1200" b="0" i="0" u="none" strike="noStrike" kern="1200" baseline="0" dirty="0" err="1">
                <a:solidFill>
                  <a:schemeClr val="tx1"/>
                </a:solidFill>
                <a:latin typeface="Times New Roman" pitchFamily="-1" charset="0"/>
                <a:ea typeface="+mn-ea"/>
                <a:cs typeface="+mn-cs"/>
              </a:rPr>
              <a:t>Reg</a:t>
            </a:r>
            <a:r>
              <a:rPr lang="en-US" sz="1200" b="0" i="0" u="none" strike="noStrike" kern="1200" baseline="0" dirty="0">
                <a:solidFill>
                  <a:schemeClr val="tx1"/>
                </a:solidFill>
                <a:latin typeface="Times New Roman" pitchFamily="-1" charset="0"/>
                <a:ea typeface="+mn-ea"/>
                <a:cs typeface="+mn-cs"/>
              </a:rPr>
              <a:t>/</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field (3 bits) specifies either a register number</a:t>
            </a:r>
          </a:p>
          <a:p>
            <a:r>
              <a:rPr lang="en-US" sz="1200" b="0" i="0" u="none" strike="noStrike" kern="1200" baseline="0" dirty="0">
                <a:solidFill>
                  <a:schemeClr val="tx1"/>
                </a:solidFill>
                <a:latin typeface="Times New Roman" pitchFamily="-1" charset="0"/>
                <a:ea typeface="+mn-ea"/>
                <a:cs typeface="+mn-cs"/>
              </a:rPr>
              <a:t>or three more bits of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information; the R/M field (3 bits) can specify</a:t>
            </a:r>
          </a:p>
          <a:p>
            <a:r>
              <a:rPr lang="en-US" sz="1200" b="0" i="0" u="none" strike="noStrike" kern="1200" baseline="0" dirty="0">
                <a:solidFill>
                  <a:schemeClr val="tx1"/>
                </a:solidFill>
                <a:latin typeface="Times New Roman" pitchFamily="-1" charset="0"/>
                <a:ea typeface="+mn-ea"/>
                <a:cs typeface="+mn-cs"/>
              </a:rPr>
              <a:t>a register as the location of an operand, or it can form part of the addressing-</a:t>
            </a:r>
          </a:p>
          <a:p>
            <a:r>
              <a:rPr lang="en-US" sz="1200" b="0" i="0" u="none" strike="noStrike" kern="1200" baseline="0" dirty="0">
                <a:solidFill>
                  <a:schemeClr val="tx1"/>
                </a:solidFill>
                <a:latin typeface="Times New Roman" pitchFamily="-1" charset="0"/>
                <a:ea typeface="+mn-ea"/>
                <a:cs typeface="+mn-cs"/>
              </a:rPr>
              <a:t>mode encoding in combination with the Mod field.</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SIB</a:t>
            </a:r>
            <a:r>
              <a:rPr lang="en-US" sz="1200" b="0" i="0" u="none" strike="noStrike" kern="1200" baseline="0" dirty="0">
                <a:solidFill>
                  <a:schemeClr val="tx1"/>
                </a:solidFill>
                <a:latin typeface="Times New Roman" pitchFamily="-1" charset="0"/>
                <a:ea typeface="+mn-ea"/>
                <a:cs typeface="+mn-cs"/>
              </a:rPr>
              <a:t>:  Certain encoding of the </a:t>
            </a:r>
            <a:r>
              <a:rPr lang="en-US" sz="1200" b="0" i="0" u="none" strike="noStrike" kern="1200" baseline="0" dirty="0" err="1">
                <a:solidFill>
                  <a:schemeClr val="tx1"/>
                </a:solidFill>
                <a:latin typeface="Times New Roman" pitchFamily="-1" charset="0"/>
                <a:ea typeface="+mn-ea"/>
                <a:cs typeface="+mn-cs"/>
              </a:rPr>
              <a:t>ModR</a:t>
            </a:r>
            <a:r>
              <a:rPr lang="en-US" sz="1200" b="0" i="0" u="none" strike="noStrike" kern="1200" baseline="0" dirty="0">
                <a:solidFill>
                  <a:schemeClr val="tx1"/>
                </a:solidFill>
                <a:latin typeface="Times New Roman" pitchFamily="-1" charset="0"/>
                <a:ea typeface="+mn-ea"/>
                <a:cs typeface="+mn-cs"/>
              </a:rPr>
              <a:t>/M byte specifies the inclusion of the SIB byte</a:t>
            </a:r>
          </a:p>
          <a:p>
            <a:r>
              <a:rPr lang="en-US" sz="1200" b="0" i="0" u="none" strike="noStrike" kern="1200" baseline="0" dirty="0">
                <a:solidFill>
                  <a:schemeClr val="tx1"/>
                </a:solidFill>
                <a:latin typeface="Times New Roman" pitchFamily="-1" charset="0"/>
                <a:ea typeface="+mn-ea"/>
                <a:cs typeface="+mn-cs"/>
              </a:rPr>
              <a:t>to specify fully the addressing mode. The SIB byte consists of three fields: The</a:t>
            </a:r>
          </a:p>
          <a:p>
            <a:r>
              <a:rPr lang="en-US" sz="1200" b="0" i="0" u="none" strike="noStrike" kern="1200" baseline="0" dirty="0">
                <a:solidFill>
                  <a:schemeClr val="tx1"/>
                </a:solidFill>
                <a:latin typeface="Times New Roman" pitchFamily="-1" charset="0"/>
                <a:ea typeface="+mn-ea"/>
                <a:cs typeface="+mn-cs"/>
              </a:rPr>
              <a:t>Scale field (2 bits) specifies the scale factor for scaled indexing; the Index field (3</a:t>
            </a:r>
          </a:p>
          <a:p>
            <a:r>
              <a:rPr lang="en-US" sz="1200" b="0" i="0" u="none" strike="noStrike" kern="1200" baseline="0" dirty="0">
                <a:solidFill>
                  <a:schemeClr val="tx1"/>
                </a:solidFill>
                <a:latin typeface="Times New Roman" pitchFamily="-1" charset="0"/>
                <a:ea typeface="+mn-ea"/>
                <a:cs typeface="+mn-cs"/>
              </a:rPr>
              <a:t>bits) specifies the index register; the Base field (3 bits) specifies the base register.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Displacement:  </a:t>
            </a:r>
            <a:r>
              <a:rPr lang="en-US" sz="1200" b="0" i="0" u="none" strike="noStrike" kern="1200" baseline="0" dirty="0">
                <a:solidFill>
                  <a:schemeClr val="tx1"/>
                </a:solidFill>
                <a:latin typeface="Times New Roman" pitchFamily="-1" charset="0"/>
                <a:ea typeface="+mn-ea"/>
                <a:cs typeface="+mn-cs"/>
              </a:rPr>
              <a:t>When the addressing-mode specifier indicates that a displacement</a:t>
            </a:r>
          </a:p>
          <a:p>
            <a:r>
              <a:rPr lang="en-US" sz="1200" b="0" i="0" u="none" strike="noStrike" kern="1200" baseline="0" dirty="0">
                <a:solidFill>
                  <a:schemeClr val="tx1"/>
                </a:solidFill>
                <a:latin typeface="Times New Roman" pitchFamily="-1" charset="0"/>
                <a:ea typeface="+mn-ea"/>
                <a:cs typeface="+mn-cs"/>
              </a:rPr>
              <a:t>is used, an 8-, 16-, or 32-bit signed integer displacement field is added.</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Immediate</a:t>
            </a:r>
            <a:r>
              <a:rPr lang="en-US" sz="1200" b="0" i="0" u="none" strike="noStrike" kern="1200" baseline="0" dirty="0">
                <a:solidFill>
                  <a:schemeClr val="tx1"/>
                </a:solidFill>
                <a:latin typeface="Times New Roman" pitchFamily="-1" charset="0"/>
                <a:ea typeface="+mn-ea"/>
                <a:cs typeface="+mn-cs"/>
              </a:rPr>
              <a:t>:  Provides the value of an 8-, 16-, or 32-bit operand.</a:t>
            </a: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Several comparisons may be useful here. In the x86 format, the addressing</a:t>
            </a:r>
          </a:p>
          <a:p>
            <a:r>
              <a:rPr lang="en-US" sz="1200" b="0" i="0" u="none" strike="noStrike" kern="1200" baseline="0" dirty="0">
                <a:solidFill>
                  <a:schemeClr val="tx1"/>
                </a:solidFill>
                <a:latin typeface="Times New Roman" pitchFamily="-1" charset="0"/>
                <a:ea typeface="+mn-ea"/>
                <a:cs typeface="+mn-cs"/>
              </a:rPr>
              <a:t>mode is provided as part of the opcode sequence rather than with each operand.</a:t>
            </a: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Because only one operand can have address-mode information, only one memory</a:t>
            </a:r>
          </a:p>
          <a:p>
            <a:r>
              <a:rPr lang="en-US" sz="1200" b="0" i="0" u="none" strike="noStrike" kern="1200" baseline="0" dirty="0">
                <a:solidFill>
                  <a:schemeClr val="tx1"/>
                </a:solidFill>
                <a:latin typeface="Times New Roman" pitchFamily="-1" charset="0"/>
                <a:ea typeface="+mn-ea"/>
                <a:cs typeface="+mn-cs"/>
              </a:rPr>
              <a:t>operand can be referenced in an instruction. In contrast, the VAX carries</a:t>
            </a:r>
          </a:p>
          <a:p>
            <a:r>
              <a:rPr lang="en-US" sz="1200" b="0" i="0" u="none" strike="noStrike" kern="1200" baseline="0" dirty="0">
                <a:solidFill>
                  <a:schemeClr val="tx1"/>
                </a:solidFill>
                <a:latin typeface="Times New Roman" pitchFamily="-1" charset="0"/>
                <a:ea typeface="+mn-ea"/>
                <a:cs typeface="+mn-cs"/>
              </a:rPr>
              <a:t>the address-mode information with each operand, allowing memory-to-memory</a:t>
            </a:r>
          </a:p>
          <a:p>
            <a:r>
              <a:rPr lang="en-US" sz="1200" b="0" i="0" u="none" strike="noStrike" kern="1200" baseline="0" dirty="0">
                <a:solidFill>
                  <a:schemeClr val="tx1"/>
                </a:solidFill>
                <a:latin typeface="Times New Roman" pitchFamily="-1" charset="0"/>
                <a:ea typeface="+mn-ea"/>
                <a:cs typeface="+mn-cs"/>
              </a:rPr>
              <a:t>operations. The x86 instructions are therefore more compact. However, if a</a:t>
            </a:r>
          </a:p>
          <a:p>
            <a:r>
              <a:rPr lang="en-US" sz="1200" b="0" i="0" u="none" strike="noStrike" kern="1200" baseline="0" dirty="0">
                <a:solidFill>
                  <a:schemeClr val="tx1"/>
                </a:solidFill>
                <a:latin typeface="Times New Roman" pitchFamily="-1" charset="0"/>
                <a:ea typeface="+mn-ea"/>
                <a:cs typeface="+mn-cs"/>
              </a:rPr>
              <a:t>Memory-to-memory operation is required, the VAX can accomplish this in a</a:t>
            </a:r>
          </a:p>
          <a:p>
            <a:r>
              <a:rPr lang="en-US" sz="1200" b="0" i="0" u="none" strike="noStrike" kern="1200" baseline="0" dirty="0">
                <a:solidFill>
                  <a:schemeClr val="tx1"/>
                </a:solidFill>
                <a:latin typeface="Times New Roman" pitchFamily="-1" charset="0"/>
                <a:ea typeface="+mn-ea"/>
                <a:cs typeface="+mn-cs"/>
              </a:rPr>
              <a:t>single instruction.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x86 format allows the use of not only 1-byte, but also 2-byte and 4-byte</a:t>
            </a:r>
          </a:p>
          <a:p>
            <a:r>
              <a:rPr lang="en-US" sz="1200" b="0" i="0" u="none" strike="noStrike" kern="1200" baseline="0" dirty="0">
                <a:solidFill>
                  <a:schemeClr val="tx1"/>
                </a:solidFill>
                <a:latin typeface="Times New Roman" pitchFamily="-1" charset="0"/>
                <a:ea typeface="+mn-ea"/>
                <a:cs typeface="+mn-cs"/>
              </a:rPr>
              <a:t>offsets for indexing. Although the use of the larger index offsets results in longer</a:t>
            </a:r>
          </a:p>
          <a:p>
            <a:r>
              <a:rPr lang="en-US" sz="1200" b="0" i="0" u="none" strike="noStrike" kern="1200" baseline="0" dirty="0">
                <a:solidFill>
                  <a:schemeClr val="tx1"/>
                </a:solidFill>
                <a:latin typeface="Times New Roman" pitchFamily="-1" charset="0"/>
                <a:ea typeface="+mn-ea"/>
                <a:cs typeface="+mn-cs"/>
              </a:rPr>
              <a:t>instructions, this feature provides needed flexibility. For example, it is useful in</a:t>
            </a:r>
          </a:p>
          <a:p>
            <a:r>
              <a:rPr lang="en-US" sz="1200" b="0" i="0" u="none" strike="noStrike" kern="1200" baseline="0" dirty="0">
                <a:solidFill>
                  <a:schemeClr val="tx1"/>
                </a:solidFill>
                <a:latin typeface="Times New Roman" pitchFamily="-1" charset="0"/>
                <a:ea typeface="+mn-ea"/>
                <a:cs typeface="+mn-cs"/>
              </a:rPr>
              <a:t>addressing large arrays or large stack frames. In contrast, the IBM S/370 instruction</a:t>
            </a:r>
          </a:p>
          <a:p>
            <a:r>
              <a:rPr lang="en-US" sz="1200" b="0" i="0" u="none" strike="noStrike" kern="1200" baseline="0" dirty="0">
                <a:solidFill>
                  <a:schemeClr val="tx1"/>
                </a:solidFill>
                <a:latin typeface="Times New Roman" pitchFamily="-1" charset="0"/>
                <a:ea typeface="+mn-ea"/>
                <a:cs typeface="+mn-cs"/>
              </a:rPr>
              <a:t>format allows offsets no greater than 4 Kbytes (12 bits of offset information),</a:t>
            </a:r>
          </a:p>
          <a:p>
            <a:r>
              <a:rPr lang="en-US" sz="1200" b="0" i="0" u="none" strike="noStrike" kern="1200" baseline="0" dirty="0">
                <a:solidFill>
                  <a:schemeClr val="tx1"/>
                </a:solidFill>
                <a:latin typeface="Times New Roman" pitchFamily="-1" charset="0"/>
                <a:ea typeface="+mn-ea"/>
                <a:cs typeface="+mn-cs"/>
              </a:rPr>
              <a:t>and the offset must be positive. When a location is not in reach of this offset, the</a:t>
            </a:r>
          </a:p>
          <a:p>
            <a:r>
              <a:rPr lang="en-US" sz="1200" b="0" i="0" u="none" strike="noStrike" kern="1200" baseline="0" dirty="0">
                <a:solidFill>
                  <a:schemeClr val="tx1"/>
                </a:solidFill>
                <a:latin typeface="Times New Roman" pitchFamily="-1" charset="0"/>
                <a:ea typeface="+mn-ea"/>
                <a:cs typeface="+mn-cs"/>
              </a:rPr>
              <a:t>compiler must generate extra code to generate the needed address. This problem is</a:t>
            </a:r>
          </a:p>
          <a:p>
            <a:r>
              <a:rPr lang="en-US" sz="1200" b="0" i="0" u="none" strike="noStrike" kern="1200" baseline="0" dirty="0">
                <a:solidFill>
                  <a:schemeClr val="tx1"/>
                </a:solidFill>
                <a:latin typeface="Times New Roman" pitchFamily="-1" charset="0"/>
                <a:ea typeface="+mn-ea"/>
                <a:cs typeface="+mn-cs"/>
              </a:rPr>
              <a:t>especially apparent in dealing with stack frames that have local variables occupying</a:t>
            </a:r>
          </a:p>
          <a:p>
            <a:r>
              <a:rPr lang="en-US" sz="1200" b="0" i="0" u="none" strike="noStrike" kern="1200" baseline="0" dirty="0">
                <a:solidFill>
                  <a:schemeClr val="tx1"/>
                </a:solidFill>
                <a:latin typeface="Times New Roman" pitchFamily="-1" charset="0"/>
                <a:ea typeface="+mn-ea"/>
                <a:cs typeface="+mn-cs"/>
              </a:rPr>
              <a:t>in excess of 4 Kbytes. As [DEWA90] puts it, “generating code for the 370 is so painful</a:t>
            </a:r>
          </a:p>
          <a:p>
            <a:r>
              <a:rPr lang="en-US" sz="1200" b="0" i="0" u="none" strike="noStrike" kern="1200" baseline="0" dirty="0">
                <a:solidFill>
                  <a:schemeClr val="tx1"/>
                </a:solidFill>
                <a:latin typeface="Times New Roman" pitchFamily="-1" charset="0"/>
                <a:ea typeface="+mn-ea"/>
                <a:cs typeface="+mn-cs"/>
              </a:rPr>
              <a:t>as a result of that restriction that there have even been compilers for the 370 that</a:t>
            </a:r>
          </a:p>
          <a:p>
            <a:r>
              <a:rPr lang="en-US" sz="1200" b="0" i="0" u="none" strike="noStrike" kern="1200" baseline="0" dirty="0">
                <a:solidFill>
                  <a:schemeClr val="tx1"/>
                </a:solidFill>
                <a:latin typeface="Times New Roman" pitchFamily="-1" charset="0"/>
                <a:ea typeface="+mn-ea"/>
                <a:cs typeface="+mn-cs"/>
              </a:rPr>
              <a:t>simply chose to limit the size of the stack frame to 4 Kbytes.”</a:t>
            </a: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As can be seen, the encoding of the x86 instruction set is very complex. This has to do partly with the need to be backward compatible with the 8086 machine and partly with a desire on the part of the designers to provide every possible assistance to the compiler writer in producing efficient code. It is a matter of some debate whether an instruction set as complex as this is preferable to the opposite extreme of the RISC instruction sets.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Times New Roman" pitchFamily="-1" charset="0"/>
                <a:ea typeface="+mn-ea"/>
                <a:cs typeface="+mn-cs"/>
              </a:rPr>
              <a:t> All instructions in the ARM architecture are 32 bits long and follow a regular format</a:t>
            </a:r>
          </a:p>
          <a:p>
            <a:r>
              <a:rPr lang="en-US" sz="1200" b="0" i="0" u="none" strike="noStrike" kern="1200" baseline="0" dirty="0">
                <a:solidFill>
                  <a:schemeClr val="tx1"/>
                </a:solidFill>
                <a:latin typeface="Times New Roman" pitchFamily="-1" charset="0"/>
                <a:ea typeface="+mn-ea"/>
                <a:cs typeface="+mn-cs"/>
              </a:rPr>
              <a:t>(Figure 14.10). The first four bits of an instruction are the condition code. As discussed</a:t>
            </a:r>
          </a:p>
          <a:p>
            <a:r>
              <a:rPr lang="en-US" sz="1200" b="0" i="0" u="none" strike="noStrike" kern="1200" baseline="0" dirty="0">
                <a:solidFill>
                  <a:schemeClr val="tx1"/>
                </a:solidFill>
                <a:latin typeface="Times New Roman" pitchFamily="-1" charset="0"/>
                <a:ea typeface="+mn-ea"/>
                <a:cs typeface="+mn-cs"/>
              </a:rPr>
              <a:t>in Chapter 13, virtually all ARM instructions can be conditionally executed.</a:t>
            </a:r>
          </a:p>
          <a:p>
            <a:r>
              <a:rPr lang="en-US" sz="1200" b="0" i="0" u="none" strike="noStrike" kern="1200" baseline="0" dirty="0">
                <a:solidFill>
                  <a:schemeClr val="tx1"/>
                </a:solidFill>
                <a:latin typeface="Times New Roman" pitchFamily="-1" charset="0"/>
                <a:ea typeface="+mn-ea"/>
                <a:cs typeface="+mn-cs"/>
              </a:rPr>
              <a:t>The next three bits specify the general type of instruction. For most instructions</a:t>
            </a:r>
          </a:p>
          <a:p>
            <a:r>
              <a:rPr lang="en-US" sz="1200" b="0" i="0" u="none" strike="noStrike" kern="1200" baseline="0" dirty="0">
                <a:solidFill>
                  <a:schemeClr val="tx1"/>
                </a:solidFill>
                <a:latin typeface="Times New Roman" pitchFamily="-1" charset="0"/>
                <a:ea typeface="+mn-ea"/>
                <a:cs typeface="+mn-cs"/>
              </a:rPr>
              <a:t>other than branch instructions, the next five bits constitute an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and/or modifier</a:t>
            </a:r>
          </a:p>
          <a:p>
            <a:r>
              <a:rPr lang="en-US" sz="1200" b="0" i="0" u="none" strike="noStrike" kern="1200" baseline="0" dirty="0">
                <a:solidFill>
                  <a:schemeClr val="tx1"/>
                </a:solidFill>
                <a:latin typeface="Times New Roman" pitchFamily="-1" charset="0"/>
                <a:ea typeface="+mn-ea"/>
                <a:cs typeface="+mn-cs"/>
              </a:rPr>
              <a:t>bits for the operation. The remaining 20 bits are for operand addressing. The regular</a:t>
            </a:r>
          </a:p>
          <a:p>
            <a:r>
              <a:rPr lang="en-US" sz="1200" b="0" i="0" u="none" strike="noStrike" kern="1200" baseline="0" dirty="0">
                <a:solidFill>
                  <a:schemeClr val="tx1"/>
                </a:solidFill>
                <a:latin typeface="Times New Roman" pitchFamily="-1" charset="0"/>
                <a:ea typeface="+mn-ea"/>
                <a:cs typeface="+mn-cs"/>
              </a:rPr>
              <a:t>structure of the instruction formats eases the job of the instruction decode units.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These modes are illustrated in Figure 14.1. In this section, we use the following notation: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 contents of an address field in the instruction</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R = contents of an address field in the instruction that refers to a register </a:t>
            </a:r>
            <a:endParaRPr lang="en-US" dirty="0"/>
          </a:p>
          <a:p>
            <a:r>
              <a:rPr lang="en-US" sz="1200" kern="1200" dirty="0">
                <a:solidFill>
                  <a:schemeClr val="tx1"/>
                </a:solidFill>
                <a:latin typeface="Times New Roman" pitchFamily="-1" charset="0"/>
                <a:ea typeface="+mn-ea"/>
                <a:cs typeface="+mn-cs"/>
              </a:rPr>
              <a:t>EA = actual (effective) address of the location containing the referenced operand </a:t>
            </a:r>
            <a:endParaRPr lang="en-US" dirty="0"/>
          </a:p>
          <a:p>
            <a:r>
              <a:rPr lang="en-US" sz="1200" kern="1200" dirty="0">
                <a:solidFill>
                  <a:schemeClr val="tx1"/>
                </a:solidFill>
                <a:latin typeface="Times New Roman" pitchFamily="-1" charset="0"/>
                <a:ea typeface="+mn-ea"/>
                <a:cs typeface="+mn-cs"/>
              </a:rPr>
              <a:t>(X) = contents of memory location X or register X</a:t>
            </a:r>
            <a:br>
              <a:rPr lang="en-US" sz="1200" kern="1200" dirty="0">
                <a:solidFill>
                  <a:schemeClr val="tx1"/>
                </a:solidFill>
                <a:latin typeface="Times New Roman" pitchFamily="-1" charset="0"/>
                <a:ea typeface="+mn-ea"/>
                <a:cs typeface="+mn-cs"/>
              </a:rPr>
            </a:br>
            <a:endParaRPr lang="en-US" dirty="0"/>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To achieve a greater range of immediate values, the data processing immediate format specifies both an immediate value and a rotate value. The 8-bit immediate value is expanded to 32 bits and then rotated right by a number of bits equal to twice the 4-bit rotate value. Several examples are shown in Figure 14.11. </a:t>
            </a:r>
            <a:endParaRPr lang="en-US" dirty="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1" charset="0"/>
                <a:ea typeface="+mn-ea"/>
                <a:cs typeface="+mn-cs"/>
              </a:rPr>
              <a:t>The Thumb instruction set is a re-encoded subset of the ARM instruction set. Thumb is designed to increase the performance of ARM implementations that use a 16-bit or narrower memory data bus and to allow better code density than provided by the ARM instruction set. The Thumb instruction set contains a subset of the ARM 32-bit instruction set recoded into 16-bit instructions. The savings is achieved in the following way: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1.  Thumb instructions are unconditional, so the condition code field is not used. Also, all Thumb arithmetic and logic instructions update the condition flags, so that the update-flag bit is not needed. Savings: 5 bits.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2.  Thumb has only a subset of the operations in the full instruction set and uses only a 2-bit opcode field, plus a 3-bit type field. Savings: 2 bits.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3.  The remaining savings of 9 bits comes from reductions in the operand specifications. For example, Thumb instructions reference only registers r0 through r7, so only 3 bits are required for register references, rather than 4 bits. Immediate values do not include a 4-bit rotate field.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The ARM processor can execute a program consisting of a mixture of Thumb </a:t>
            </a:r>
          </a:p>
          <a:p>
            <a:r>
              <a:rPr lang="en-US" sz="1200" b="0" kern="1200" dirty="0">
                <a:solidFill>
                  <a:schemeClr val="tx1"/>
                </a:solidFill>
                <a:latin typeface="Times New Roman" pitchFamily="-1" charset="0"/>
                <a:ea typeface="+mn-ea"/>
                <a:cs typeface="+mn-cs"/>
              </a:rPr>
              <a:t>instructions and 32-bit ARM instructions. A bit in the processor control register determines which type of instruction is currently being executed. Figure 14.12 shows an example. The figure shows both the general format and a specific instance of an instruction in both 16-bit and 32-bit formats. </a:t>
            </a:r>
            <a:endParaRPr lang="en-US" b="0" dirty="0"/>
          </a:p>
          <a:p>
            <a:endParaRPr lang="en-US" b="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With the introduction of the Thumb instruction set,</a:t>
            </a:r>
          </a:p>
          <a:p>
            <a:r>
              <a:rPr lang="en-US" sz="1200" b="0" i="0" u="none" strike="noStrike" kern="1200" baseline="0" dirty="0">
                <a:solidFill>
                  <a:schemeClr val="tx1"/>
                </a:solidFill>
                <a:latin typeface="Times New Roman" pitchFamily="-1" charset="0"/>
                <a:ea typeface="+mn-ea"/>
                <a:cs typeface="+mn-cs"/>
              </a:rPr>
              <a:t>the user was required to blend instruction sets by compiling performance critical</a:t>
            </a:r>
          </a:p>
          <a:p>
            <a:r>
              <a:rPr lang="en-US" sz="1200" b="0" i="0" u="none" strike="noStrike" kern="1200" baseline="0" dirty="0">
                <a:solidFill>
                  <a:schemeClr val="tx1"/>
                </a:solidFill>
                <a:latin typeface="Times New Roman" pitchFamily="-1" charset="0"/>
                <a:ea typeface="+mn-ea"/>
                <a:cs typeface="+mn-cs"/>
              </a:rPr>
              <a:t>code to ARM and the rest to Thumb. This manual code blending requires additional</a:t>
            </a:r>
          </a:p>
          <a:p>
            <a:r>
              <a:rPr lang="en-US" sz="1200" b="0" i="0" u="none" strike="noStrike" kern="1200" baseline="0" dirty="0">
                <a:solidFill>
                  <a:schemeClr val="tx1"/>
                </a:solidFill>
                <a:latin typeface="Times New Roman" pitchFamily="-1" charset="0"/>
                <a:ea typeface="+mn-ea"/>
                <a:cs typeface="+mn-cs"/>
              </a:rPr>
              <a:t>effort and it is difficult to achieve optimal results. To overcome these problems,</a:t>
            </a:r>
          </a:p>
          <a:p>
            <a:r>
              <a:rPr lang="en-US" sz="1200" b="0" i="0" u="none" strike="noStrike" kern="1200" baseline="0" dirty="0">
                <a:solidFill>
                  <a:schemeClr val="tx1"/>
                </a:solidFill>
                <a:latin typeface="Times New Roman" pitchFamily="-1" charset="0"/>
                <a:ea typeface="+mn-ea"/>
                <a:cs typeface="+mn-cs"/>
              </a:rPr>
              <a:t>ARM developed the Thumb-2 instruction set, which is the only instruction set</a:t>
            </a:r>
          </a:p>
          <a:p>
            <a:r>
              <a:rPr lang="en-US" sz="1200" b="0" i="0" u="none" strike="noStrike" kern="1200" baseline="0" dirty="0">
                <a:solidFill>
                  <a:schemeClr val="tx1"/>
                </a:solidFill>
                <a:latin typeface="Times New Roman" pitchFamily="-1" charset="0"/>
                <a:ea typeface="+mn-ea"/>
                <a:cs typeface="+mn-cs"/>
              </a:rPr>
              <a:t>available on the Cortex-M microcontroller products.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Thumb-2 is a major enhancement to the Thumb instruction set architecture (ISA).</a:t>
            </a:r>
          </a:p>
          <a:p>
            <a:r>
              <a:rPr lang="en-US" sz="1200" b="0" i="0" u="none" strike="noStrike" kern="1200" baseline="0" dirty="0">
                <a:solidFill>
                  <a:schemeClr val="tx1"/>
                </a:solidFill>
                <a:latin typeface="Times New Roman" pitchFamily="-1" charset="0"/>
                <a:ea typeface="+mn-ea"/>
                <a:cs typeface="+mn-cs"/>
              </a:rPr>
              <a:t>It introduces 32-bit instructions that can be intermixed freely with the older 16-bit</a:t>
            </a:r>
          </a:p>
          <a:p>
            <a:r>
              <a:rPr lang="en-US" sz="1200" b="0" i="0" u="none" strike="noStrike" kern="1200" baseline="0" dirty="0">
                <a:solidFill>
                  <a:schemeClr val="tx1"/>
                </a:solidFill>
                <a:latin typeface="Times New Roman" pitchFamily="-1" charset="0"/>
                <a:ea typeface="+mn-ea"/>
                <a:cs typeface="+mn-cs"/>
              </a:rPr>
              <a:t>Thumb instructions. These new 32-bit instructions cover almost all the functionality</a:t>
            </a:r>
          </a:p>
          <a:p>
            <a:r>
              <a:rPr lang="en-US" sz="1200" b="0" i="0" u="none" strike="noStrike" kern="1200" baseline="0" dirty="0">
                <a:solidFill>
                  <a:schemeClr val="tx1"/>
                </a:solidFill>
                <a:latin typeface="Times New Roman" pitchFamily="-1" charset="0"/>
                <a:ea typeface="+mn-ea"/>
                <a:cs typeface="+mn-cs"/>
              </a:rPr>
              <a:t>of the ARM instruction set. The most important difference between the Thumb ISA</a:t>
            </a:r>
          </a:p>
          <a:p>
            <a:r>
              <a:rPr lang="en-US" sz="1200" b="0" i="0" u="none" strike="noStrike" kern="1200" baseline="0" dirty="0">
                <a:solidFill>
                  <a:schemeClr val="tx1"/>
                </a:solidFill>
                <a:latin typeface="Times New Roman" pitchFamily="-1" charset="0"/>
                <a:ea typeface="+mn-ea"/>
                <a:cs typeface="+mn-cs"/>
              </a:rPr>
              <a:t>and the ARM ISA is that most 32-bit Thumb instructions are unconditional, whereas</a:t>
            </a:r>
          </a:p>
          <a:p>
            <a:r>
              <a:rPr lang="en-US" sz="1200" b="0" i="0" u="none" strike="noStrike" kern="1200" baseline="0" dirty="0">
                <a:solidFill>
                  <a:schemeClr val="tx1"/>
                </a:solidFill>
                <a:latin typeface="Times New Roman" pitchFamily="-1" charset="0"/>
                <a:ea typeface="+mn-ea"/>
                <a:cs typeface="+mn-cs"/>
              </a:rPr>
              <a:t>almost all ARM instructions can be conditional. However, Thumb-2 introduces a new</a:t>
            </a:r>
          </a:p>
          <a:p>
            <a:r>
              <a:rPr lang="en-US" sz="1200" b="0" i="0" u="none" strike="noStrike" kern="1200" baseline="0" dirty="0">
                <a:solidFill>
                  <a:schemeClr val="tx1"/>
                </a:solidFill>
                <a:latin typeface="Times New Roman" pitchFamily="-1" charset="0"/>
                <a:ea typeface="+mn-ea"/>
                <a:cs typeface="+mn-cs"/>
              </a:rPr>
              <a:t>If-Then (IT) instruction that delivers much of the functionality of the condition field</a:t>
            </a:r>
          </a:p>
          <a:p>
            <a:r>
              <a:rPr lang="en-US" sz="1200" b="0" i="0" u="none" strike="noStrike" kern="1200" baseline="0" dirty="0">
                <a:solidFill>
                  <a:schemeClr val="tx1"/>
                </a:solidFill>
                <a:latin typeface="Times New Roman" pitchFamily="-1" charset="0"/>
                <a:ea typeface="+mn-ea"/>
                <a:cs typeface="+mn-cs"/>
              </a:rPr>
              <a:t>in ARM instructions. Thumb-2 delivers overall code density comparable with Thumb,</a:t>
            </a:r>
          </a:p>
          <a:p>
            <a:r>
              <a:rPr lang="en-US" sz="1200" b="0" i="0" u="none" strike="noStrike" kern="1200" baseline="0" dirty="0">
                <a:solidFill>
                  <a:schemeClr val="tx1"/>
                </a:solidFill>
                <a:latin typeface="Times New Roman" pitchFamily="-1" charset="0"/>
                <a:ea typeface="+mn-ea"/>
                <a:cs typeface="+mn-cs"/>
              </a:rPr>
              <a:t>together with the performance levels associated with the ARM ISA. Before Thumb-2,</a:t>
            </a:r>
          </a:p>
          <a:p>
            <a:r>
              <a:rPr lang="en-US" sz="1200" b="0" i="0" u="none" strike="noStrike" kern="1200" baseline="0" dirty="0">
                <a:solidFill>
                  <a:schemeClr val="tx1"/>
                </a:solidFill>
                <a:latin typeface="Times New Roman" pitchFamily="-1" charset="0"/>
                <a:ea typeface="+mn-ea"/>
                <a:cs typeface="+mn-cs"/>
              </a:rPr>
              <a:t>developers had to choose between Thumb for size and ARM for performance.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[ROBI07] reports on an analysis of the Thumb-2 instruction set compared</a:t>
            </a:r>
          </a:p>
          <a:p>
            <a:r>
              <a:rPr lang="en-US" sz="1200" b="0" i="0" u="none" strike="noStrike" kern="1200" baseline="0" dirty="0">
                <a:solidFill>
                  <a:schemeClr val="tx1"/>
                </a:solidFill>
                <a:latin typeface="Times New Roman" pitchFamily="-1" charset="0"/>
                <a:ea typeface="+mn-ea"/>
                <a:cs typeface="+mn-cs"/>
              </a:rPr>
              <a:t>with the ARM and original Thumb instruction sets. The analysis involved compiling</a:t>
            </a:r>
          </a:p>
          <a:p>
            <a:r>
              <a:rPr lang="en-US" sz="1200" b="0" i="0" u="none" strike="noStrike" kern="1200" baseline="0" dirty="0">
                <a:solidFill>
                  <a:schemeClr val="tx1"/>
                </a:solidFill>
                <a:latin typeface="Times New Roman" pitchFamily="-1" charset="0"/>
                <a:ea typeface="+mn-ea"/>
                <a:cs typeface="+mn-cs"/>
              </a:rPr>
              <a:t>and executing the Embedded Microprocessor Benchmark Consortium (EEMBC)</a:t>
            </a:r>
          </a:p>
          <a:p>
            <a:r>
              <a:rPr lang="en-US" sz="1200" b="0" i="0" u="none" strike="noStrike" kern="1200" baseline="0" dirty="0">
                <a:solidFill>
                  <a:schemeClr val="tx1"/>
                </a:solidFill>
                <a:latin typeface="Times New Roman" pitchFamily="-1" charset="0"/>
                <a:ea typeface="+mn-ea"/>
                <a:cs typeface="+mn-cs"/>
              </a:rPr>
              <a:t>benchmark suite using the three instruction sets, with the following results: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With compilers optimized for performance, Thumb-2 size was 26% smaller than ARM, and slightly larger than original Thumb.</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With compilers optimized for space, Thumb-2 size was 32% smaller than ARM, and slightly smaller than original Thumb.</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With compilers optimized for performance, Thumb-2 performance on the</a:t>
            </a:r>
          </a:p>
          <a:p>
            <a:r>
              <a:rPr lang="en-US" sz="1200" b="0" i="0" u="none" strike="noStrike" kern="1200" baseline="0" dirty="0">
                <a:solidFill>
                  <a:schemeClr val="tx1"/>
                </a:solidFill>
                <a:latin typeface="Times New Roman" pitchFamily="-1" charset="0"/>
                <a:ea typeface="+mn-ea"/>
                <a:cs typeface="+mn-cs"/>
              </a:rPr>
              <a:t>benchmark suite was 98% of ARM performance and 125% of original Thumb performance.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These results confirm that Thumb-2 meets its design objectives.</a:t>
            </a:r>
          </a:p>
          <a:p>
            <a:endParaRPr lang="en-US" dirty="0"/>
          </a:p>
        </p:txBody>
      </p:sp>
    </p:spTree>
    <p:extLst>
      <p:ext uri="{BB962C8B-B14F-4D97-AF65-F5344CB8AC3E}">
        <p14:creationId xmlns:p14="http://schemas.microsoft.com/office/powerpoint/2010/main" val="3673382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Figure 14.13 shows how the new 32-bit Thumb instructions are encoded. The</a:t>
            </a:r>
          </a:p>
          <a:p>
            <a:r>
              <a:rPr lang="en-US" sz="1200" b="0" i="0" u="none" strike="noStrike" kern="1200" baseline="0" dirty="0">
                <a:solidFill>
                  <a:schemeClr val="tx1"/>
                </a:solidFill>
                <a:latin typeface="Times New Roman" pitchFamily="-1" charset="0"/>
                <a:ea typeface="+mn-ea"/>
                <a:cs typeface="+mn-cs"/>
              </a:rPr>
              <a:t>encoding is compatible with the existing Thumb unconditional branch instructions,</a:t>
            </a:r>
          </a:p>
          <a:p>
            <a:r>
              <a:rPr lang="en-US" sz="1200" b="0" i="0" u="none" strike="noStrike" kern="1200" baseline="0" dirty="0">
                <a:solidFill>
                  <a:schemeClr val="tx1"/>
                </a:solidFill>
                <a:latin typeface="Times New Roman" pitchFamily="-1" charset="0"/>
                <a:ea typeface="+mn-ea"/>
                <a:cs typeface="+mn-cs"/>
              </a:rPr>
              <a:t>which has the bit pattern 11100 in the five leftmost bits of the instruction. No other</a:t>
            </a:r>
          </a:p>
          <a:p>
            <a:r>
              <a:rPr lang="en-US" sz="1200" b="0" i="0" u="none" strike="noStrike" kern="1200" baseline="0" dirty="0">
                <a:solidFill>
                  <a:schemeClr val="tx1"/>
                </a:solidFill>
                <a:latin typeface="Times New Roman" pitchFamily="-1" charset="0"/>
                <a:ea typeface="+mn-ea"/>
                <a:cs typeface="+mn-cs"/>
              </a:rPr>
              <a:t>16-bit instruction begins with the pattern 111 in the three leftmost bits, so the bit</a:t>
            </a:r>
          </a:p>
          <a:p>
            <a:r>
              <a:rPr lang="en-US" sz="1200" b="0" i="0" u="none" strike="noStrike" kern="1200" baseline="0" dirty="0">
                <a:solidFill>
                  <a:schemeClr val="tx1"/>
                </a:solidFill>
                <a:latin typeface="Times New Roman" pitchFamily="-1" charset="0"/>
                <a:ea typeface="+mn-ea"/>
                <a:cs typeface="+mn-cs"/>
              </a:rPr>
              <a:t>patterns 11101, 11110, and 11111 indicate that this is a 32-bit Thumb instruction.</a:t>
            </a:r>
            <a:endParaRPr lang="en-US" dirty="0"/>
          </a:p>
        </p:txBody>
      </p:sp>
    </p:spTree>
    <p:extLst>
      <p:ext uri="{BB962C8B-B14F-4D97-AF65-F5344CB8AC3E}">
        <p14:creationId xmlns:p14="http://schemas.microsoft.com/office/powerpoint/2010/main" val="3088160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14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Table 14.1 indicates the address calculation performed for each addressing  mode. </a:t>
            </a:r>
            <a:endParaRPr lang="en-US" dirty="0"/>
          </a:p>
          <a:p>
            <a:endParaRPr lang="en-US" dirty="0"/>
          </a:p>
          <a:p>
            <a:r>
              <a:rPr lang="en-US" sz="1200" kern="1200" dirty="0">
                <a:solidFill>
                  <a:schemeClr val="tx1"/>
                </a:solidFill>
                <a:latin typeface="Times New Roman" pitchFamily="-1" charset="0"/>
                <a:ea typeface="+mn-ea"/>
                <a:cs typeface="+mn-cs"/>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a:solidFill>
                  <a:schemeClr val="tx1"/>
                </a:solidFill>
                <a:latin typeface="Times New Roman" pitchFamily="-1" charset="0"/>
                <a:ea typeface="+mn-ea"/>
                <a:cs typeface="+mn-cs"/>
              </a:rPr>
              <a:t>mode field. </a:t>
            </a:r>
            <a:r>
              <a:rPr lang="en-US" sz="1200" kern="1200" dirty="0">
                <a:solidFill>
                  <a:schemeClr val="tx1"/>
                </a:solidFill>
                <a:latin typeface="Times New Roman" pitchFamily="-1" charset="0"/>
                <a:ea typeface="+mn-ea"/>
                <a:cs typeface="+mn-cs"/>
              </a:rPr>
              <a:t>The value of the mode field determines which addressing mode is to be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second comment concerns the interpretation of the effective address (EA). In a system without virtual memory, the </a:t>
            </a:r>
            <a:r>
              <a:rPr lang="en-US" sz="1200" b="1" kern="1200" dirty="0">
                <a:solidFill>
                  <a:schemeClr val="tx1"/>
                </a:solidFill>
                <a:latin typeface="Times New Roman" pitchFamily="-1" charset="0"/>
                <a:ea typeface="+mn-ea"/>
                <a:cs typeface="+mn-cs"/>
              </a:rPr>
              <a:t>effective address </a:t>
            </a:r>
            <a:r>
              <a:rPr lang="en-US" sz="1200" kern="1200" dirty="0">
                <a:solidFill>
                  <a:schemeClr val="tx1"/>
                </a:solidFill>
                <a:latin typeface="Times New Roman" pitchFamily="-1" charset="0"/>
                <a:ea typeface="+mn-ea"/>
                <a:cs typeface="+mn-cs"/>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simplest form of addressing is </a:t>
            </a:r>
            <a:r>
              <a:rPr lang="en-US" sz="1200" b="1" kern="1200" dirty="0">
                <a:solidFill>
                  <a:schemeClr val="tx1"/>
                </a:solidFill>
                <a:latin typeface="Times New Roman" pitchFamily="-1" charset="0"/>
                <a:ea typeface="+mn-ea"/>
                <a:cs typeface="+mn-cs"/>
              </a:rPr>
              <a:t>immediate addressing, </a:t>
            </a:r>
            <a:r>
              <a:rPr lang="en-US" sz="1200" kern="1200" dirty="0">
                <a:solidFill>
                  <a:schemeClr val="tx1"/>
                </a:solidFill>
                <a:latin typeface="Times New Roman" pitchFamily="-1" charset="0"/>
                <a:ea typeface="+mn-ea"/>
                <a:cs typeface="+mn-cs"/>
              </a:rPr>
              <a:t>in which the operand value is present in the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Operand = 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a:solidFill>
                  <a:schemeClr val="tx1"/>
                </a:solidFill>
                <a:latin typeface="Times New Roman" pitchFamily="-1" charset="0"/>
                <a:ea typeface="+mn-ea"/>
                <a:cs typeface="+mn-cs"/>
              </a:rPr>
              <a:t>word </a:t>
            </a:r>
            <a:r>
              <a:rPr lang="en-US" sz="1200" kern="1200" dirty="0">
                <a:solidFill>
                  <a:schemeClr val="tx1"/>
                </a:solidFill>
                <a:latin typeface="Times New Roman" pitchFamily="-1" charset="0"/>
                <a:ea typeface="+mn-ea"/>
                <a:cs typeface="+mn-cs"/>
              </a:rPr>
              <a:t>size. In some cases, the immediate binary value is interpreted as an unsigned nonnegative integer.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lang="en-US"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very simple form of addressing is direct addressing, in which the address field contains the effective address of the operand: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a:solidFill>
                  <a:schemeClr val="tx1"/>
                </a:solidFill>
                <a:latin typeface="Times New Roman" pitchFamily="-1" charset="0"/>
                <a:ea typeface="+mn-ea"/>
                <a:cs typeface="+mn-cs"/>
              </a:rPr>
              <a:t>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defined earlier, the parentheses are to be interpreted as meaning </a:t>
            </a:r>
            <a:r>
              <a:rPr lang="en-US" sz="1200" i="1" kern="1200" dirty="0">
                <a:solidFill>
                  <a:schemeClr val="tx1"/>
                </a:solidFill>
                <a:latin typeface="Times New Roman" pitchFamily="-1" charset="0"/>
                <a:ea typeface="+mn-ea"/>
                <a:cs typeface="+mn-cs"/>
              </a:rPr>
              <a:t>contents of. </a:t>
            </a:r>
            <a:r>
              <a:rPr lang="en-US" sz="1200" kern="1200" dirty="0">
                <a:solidFill>
                  <a:schemeClr val="tx1"/>
                </a:solidFill>
                <a:latin typeface="Times New Roman" pitchFamily="-1" charset="0"/>
                <a:ea typeface="+mn-ea"/>
                <a:cs typeface="+mn-cs"/>
              </a:rPr>
              <a:t>The obvious advantage of this approach is that for a word length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an address space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Although the number of words that can be addressed is now equal to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where </a:t>
            </a:r>
            <a:r>
              <a:rPr lang="en-US" sz="1200" i="1" kern="1200" dirty="0">
                <a:solidFill>
                  <a:schemeClr val="tx1"/>
                </a:solidFill>
                <a:latin typeface="Times New Roman" pitchFamily="-1" charset="0"/>
                <a:ea typeface="+mn-ea"/>
                <a:cs typeface="+mn-cs"/>
              </a:rPr>
              <a:t>K </a:t>
            </a:r>
            <a:r>
              <a:rPr lang="en-US" sz="1200" kern="1200" dirty="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rarely used variant of indirect addressing is multilevel or cascaded 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t>
            </a:r>
            <a:r>
              <a:rPr lang="en-US" sz="1200" kern="1200" baseline="0" dirty="0">
                <a:solidFill>
                  <a:schemeClr val="tx1"/>
                </a:solidFill>
                <a:latin typeface="Times New Roman" pitchFamily="-1" charset="0"/>
                <a:ea typeface="+mn-ea"/>
                <a:cs typeface="+mn-cs"/>
              </a:rPr>
              <a:t> . . . </a:t>
            </a:r>
            <a:r>
              <a:rPr lang="en-US" sz="1200" kern="1200" dirty="0">
                <a:solidFill>
                  <a:schemeClr val="tx1"/>
                </a:solidFill>
                <a:latin typeface="Times New Roman" pitchFamily="-1" charset="0"/>
                <a:ea typeface="+mn-ea"/>
                <a:cs typeface="+mn-cs"/>
              </a:rPr>
              <a:t>(A)</a:t>
            </a:r>
            <a:r>
              <a:rPr lang="en-US" sz="1200" kern="1200" baseline="0" dirty="0">
                <a:solidFill>
                  <a:schemeClr val="tx1"/>
                </a:solidFill>
                <a:latin typeface="Times New Roman" pitchFamily="-1" charset="0"/>
                <a:ea typeface="+mn-ea"/>
                <a:cs typeface="+mn-cs"/>
              </a:rPr>
              <a:t> . . . </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1150938" y="692150"/>
            <a:ext cx="4556125" cy="3416300"/>
          </a:xfrm>
          <a:ln cap="flat"/>
        </p:spPr>
      </p:sp>
      <p:sp>
        <p:nvSpPr>
          <p:cNvPr id="23559" name="Rectangle 7"/>
          <p:cNvSpPr>
            <a:spLocks noGrp="1" noChangeArrowheads="1"/>
          </p:cNvSpPr>
          <p:nvPr>
            <p:ph type="body" idx="1"/>
          </p:nvPr>
        </p:nvSpPr>
        <p:spPr>
          <a:ln/>
        </p:spPr>
        <p:txBody>
          <a:bodyPr/>
          <a:lstStyle/>
          <a:p>
            <a:r>
              <a:rPr lang="en-US" sz="1200" b="1" kern="1200" dirty="0">
                <a:solidFill>
                  <a:schemeClr val="tx1"/>
                </a:solidFill>
                <a:latin typeface="Times New Roman" pitchFamily="-1" charset="0"/>
                <a:ea typeface="+mn-ea"/>
                <a:cs typeface="+mn-cs"/>
              </a:rPr>
              <a:t>Register addressing </a:t>
            </a:r>
            <a:r>
              <a:rPr lang="en-US" sz="1200" kern="1200" dirty="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a:p>
          <a:p>
            <a:endParaRPr lang="en-GB" dirty="0"/>
          </a:p>
          <a:p>
            <a:r>
              <a:rPr lang="en-US" sz="1200" kern="1200" dirty="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As was discussed in Chapter 5, the memory access time for a register internal to the processor is much less than that for a main memory address. The disadvantage of register addressing is that the address space is very limited.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11.12) is referenced many times and should be implemented in a register rather than a main memory location.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Just as register addressing is analogous to direct addressing, </a:t>
            </a:r>
            <a:r>
              <a:rPr lang="en-US" sz="1200" b="1" kern="1200" dirty="0">
                <a:solidFill>
                  <a:schemeClr val="tx1"/>
                </a:solidFill>
                <a:latin typeface="Times New Roman" pitchFamily="-1" charset="0"/>
                <a:ea typeface="+mn-ea"/>
                <a:cs typeface="+mn-cs"/>
              </a:rPr>
              <a:t>register indirect addressing </a:t>
            </a:r>
            <a:r>
              <a:rPr lang="en-US" sz="1200" kern="1200" dirty="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9201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25937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98094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1863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8254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11216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5054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20285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1239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918284173"/>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14</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Instruction Sets:  Addressing Modes and Formats</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EB9ABFB8-4910-49E5-8816-6B971EBCF866}"/>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214086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Displacement Addressing</a:t>
            </a:r>
          </a:p>
        </p:txBody>
      </p:sp>
      <p:sp>
        <p:nvSpPr>
          <p:cNvPr id="32773" name="Rectangle 5"/>
          <p:cNvSpPr>
            <a:spLocks noGrp="1" noChangeArrowheads="1"/>
          </p:cNvSpPr>
          <p:nvPr>
            <p:ph type="body" idx="1"/>
          </p:nvPr>
        </p:nvSpPr>
        <p:spPr>
          <a:xfrm>
            <a:off x="457200" y="1651216"/>
            <a:ext cx="8229600" cy="4525963"/>
          </a:xfrm>
          <a:noFill/>
          <a:ln/>
        </p:spPr>
        <p:txBody>
          <a:bodyPr lIns="90488" tIns="44450" rIns="90488" bIns="44450">
            <a:normAutofit lnSpcReduction="10000"/>
          </a:bodyPr>
          <a:lstStyle/>
          <a:p>
            <a:pPr marL="307975" indent="-307975">
              <a:buClr>
                <a:schemeClr val="tx2"/>
              </a:buClr>
              <a:buFont typeface="Arial" panose="020B0604020202020204" pitchFamily="34" charset="0"/>
              <a:buChar char="•"/>
            </a:pPr>
            <a:r>
              <a:rPr lang="en-US" sz="2200" dirty="0"/>
              <a:t>Combines the capabilities of direct addressing and register indirect addressing</a:t>
            </a:r>
          </a:p>
          <a:p>
            <a:pPr marL="307975" indent="-307975">
              <a:buClr>
                <a:schemeClr val="tx2"/>
              </a:buClr>
              <a:buFont typeface="Arial" panose="020B0604020202020204" pitchFamily="34" charset="0"/>
              <a:buChar char="•"/>
            </a:pPr>
            <a:r>
              <a:rPr lang="en-US" sz="2200" dirty="0"/>
              <a:t>EA = A + (R)</a:t>
            </a:r>
          </a:p>
          <a:p>
            <a:pPr marL="307975" indent="-307975">
              <a:buClr>
                <a:schemeClr val="tx2"/>
              </a:buClr>
              <a:buFont typeface="Arial" panose="020B0604020202020204" pitchFamily="34" charset="0"/>
              <a:buChar char="•"/>
            </a:pPr>
            <a:r>
              <a:rPr lang="en-US" sz="2200" dirty="0"/>
              <a:t>Requires that the instruction have two address fields, at least one of which is explicit</a:t>
            </a:r>
          </a:p>
          <a:p>
            <a:pPr marL="593725" lvl="1" indent="-285750"/>
            <a:r>
              <a:rPr lang="en-US" sz="1800" dirty="0"/>
              <a:t>The value contained in one address field (value = A) is used directly</a:t>
            </a:r>
          </a:p>
          <a:p>
            <a:pPr marL="593725" lvl="1" indent="-285750"/>
            <a:r>
              <a:rPr lang="en-US" sz="1800" dirty="0"/>
              <a:t>The other address field refers to a register whose contents are added to A to produce the effective address</a:t>
            </a:r>
          </a:p>
          <a:p>
            <a:pPr marL="307975" lvl="1" indent="-307975">
              <a:spcBef>
                <a:spcPts val="2000"/>
              </a:spcBef>
              <a:buClr>
                <a:schemeClr val="tx2"/>
              </a:buClr>
              <a:buFont typeface="Arial" panose="020B0604020202020204" pitchFamily="34" charset="0"/>
              <a:buChar char="•"/>
            </a:pPr>
            <a:r>
              <a:rPr lang="en-US" sz="2200" dirty="0"/>
              <a:t>Most common uses:</a:t>
            </a:r>
          </a:p>
          <a:p>
            <a:pPr marL="593725" lvl="1" indent="-285750"/>
            <a:r>
              <a:rPr lang="en-US" sz="1800" dirty="0"/>
              <a:t>Relative addressing</a:t>
            </a:r>
          </a:p>
          <a:p>
            <a:pPr marL="593725" lvl="1" indent="-285750"/>
            <a:r>
              <a:rPr lang="en-US" sz="1800" dirty="0"/>
              <a:t>Base-register addressing</a:t>
            </a:r>
          </a:p>
          <a:p>
            <a:pPr marL="593725" lvl="1" indent="-285750"/>
            <a:r>
              <a:rPr lang="en-US" sz="1800" dirty="0"/>
              <a:t>Indexing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Relative Addressing</a:t>
            </a:r>
          </a:p>
        </p:txBody>
      </p:sp>
      <p:graphicFrame>
        <p:nvGraphicFramePr>
          <p:cNvPr id="10" name="Content Placeholder 2"/>
          <p:cNvGraphicFramePr>
            <a:graphicFrameLocks/>
          </p:cNvGraphicFramePr>
          <p:nvPr>
            <p:extLst>
              <p:ext uri="{D42A27DB-BD31-4B8C-83A1-F6EECF244321}">
                <p14:modId xmlns:p14="http://schemas.microsoft.com/office/powerpoint/2010/main" val="3833380101"/>
              </p:ext>
            </p:extLst>
          </p:nvPr>
        </p:nvGraphicFramePr>
        <p:xfrm>
          <a:off x="107504" y="1315222"/>
          <a:ext cx="8928992" cy="5138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Base-Register Addressing</a:t>
            </a:r>
          </a:p>
        </p:txBody>
      </p:sp>
      <p:sp>
        <p:nvSpPr>
          <p:cNvPr id="38917" name="Rectangle 5"/>
          <p:cNvSpPr>
            <a:spLocks noGrp="1" noChangeArrowheads="1"/>
          </p:cNvSpPr>
          <p:nvPr>
            <p:ph type="body" idx="1"/>
          </p:nvPr>
        </p:nvSpPr>
        <p:spPr>
          <a:xfrm>
            <a:off x="457200" y="1623950"/>
            <a:ext cx="8229600" cy="4525963"/>
          </a:xfrm>
          <a:noFill/>
          <a:ln/>
        </p:spPr>
        <p:txBody>
          <a:bodyPr lIns="90488" tIns="44450" rIns="90488" bIns="44450">
            <a:normAutofit fontScale="92500"/>
          </a:bodyPr>
          <a:lstStyle/>
          <a:p>
            <a:pPr marL="296863" indent="-296863"/>
            <a:r>
              <a:rPr lang="en-US" dirty="0"/>
              <a:t>The referenced register contains a main memory address and the address field contains a displacement from that address</a:t>
            </a:r>
          </a:p>
          <a:p>
            <a:pPr marL="296863" indent="-296863"/>
            <a:r>
              <a:rPr lang="en-US" dirty="0"/>
              <a:t>The register reference may be explicit or implicit</a:t>
            </a:r>
          </a:p>
          <a:p>
            <a:pPr marL="296863" indent="-296863"/>
            <a:r>
              <a:rPr lang="en-US" dirty="0"/>
              <a:t>Exploits the locality of memory references</a:t>
            </a:r>
          </a:p>
          <a:p>
            <a:pPr marL="296863" indent="-296863"/>
            <a:r>
              <a:rPr lang="en-US" dirty="0"/>
              <a:t>Convenient means of implementing segmentation</a:t>
            </a:r>
          </a:p>
          <a:p>
            <a:pPr marL="296863" indent="-296863"/>
            <a:r>
              <a:rPr lang="en-US" dirty="0"/>
              <a:t>In some implementations a single segment base register is employed and is used implicitly</a:t>
            </a:r>
          </a:p>
          <a:p>
            <a:pPr marL="296863" indent="-296863"/>
            <a:r>
              <a:rPr lang="en-US" dirty="0"/>
              <a:t>In others the programmer may choose a register to hold the base address of a segment and the instruction must reference it explicitly</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Indexing</a:t>
            </a:r>
          </a:p>
        </p:txBody>
      </p:sp>
      <p:sp>
        <p:nvSpPr>
          <p:cNvPr id="40965" name="Rectangle 5"/>
          <p:cNvSpPr>
            <a:spLocks noGrp="1" noChangeArrowheads="1"/>
          </p:cNvSpPr>
          <p:nvPr>
            <p:ph type="body" idx="1"/>
          </p:nvPr>
        </p:nvSpPr>
        <p:spPr>
          <a:xfrm>
            <a:off x="457200" y="1687599"/>
            <a:ext cx="8229600" cy="4998951"/>
          </a:xfrm>
          <a:noFill/>
          <a:ln/>
        </p:spPr>
        <p:txBody>
          <a:bodyPr lIns="90488" tIns="44450" rIns="90488" bIns="44450">
            <a:normAutofit fontScale="92500" lnSpcReduction="10000"/>
          </a:bodyPr>
          <a:lstStyle/>
          <a:p>
            <a:pPr marL="296863" indent="-296863"/>
            <a:r>
              <a:rPr lang="en-US" sz="1800" dirty="0"/>
              <a:t>The address field references a main memory address and the referenced register contains a positive displacement from that address</a:t>
            </a:r>
          </a:p>
          <a:p>
            <a:pPr marL="296863" indent="-296863"/>
            <a:r>
              <a:rPr lang="en-US" sz="1800" dirty="0"/>
              <a:t>The method of calculating the EA is the same as for base-register addressing</a:t>
            </a:r>
          </a:p>
          <a:p>
            <a:pPr marL="296863" indent="-296863"/>
            <a:r>
              <a:rPr lang="en-US" sz="1800" dirty="0"/>
              <a:t>An important use is to provide an efficient mechanism for performing iterative operations</a:t>
            </a:r>
          </a:p>
          <a:p>
            <a:pPr marL="296863" indent="-296863"/>
            <a:r>
              <a:rPr lang="en-US" sz="1800" dirty="0"/>
              <a:t>Autoindexing</a:t>
            </a:r>
          </a:p>
          <a:p>
            <a:pPr marL="593725" lvl="1" indent="-296863"/>
            <a:r>
              <a:rPr lang="en-US" sz="1500" dirty="0"/>
              <a:t>Automatically increment or decrement the index register after each reference to it</a:t>
            </a:r>
          </a:p>
          <a:p>
            <a:pPr marL="593725" lvl="1" indent="-296863"/>
            <a:r>
              <a:rPr lang="en-US" sz="1500" dirty="0"/>
              <a:t>EA = A + (R)</a:t>
            </a:r>
          </a:p>
          <a:p>
            <a:pPr marL="593725" lvl="1" indent="-296863"/>
            <a:r>
              <a:rPr lang="en-US" sz="1500" dirty="0"/>
              <a:t>(R) </a:t>
            </a:r>
            <a:r>
              <a:rPr lang="en-US" sz="1500" dirty="0">
                <a:latin typeface="Wingdings"/>
                <a:ea typeface="Wingdings"/>
                <a:cs typeface="Wingdings"/>
              </a:rPr>
              <a:t></a:t>
            </a:r>
            <a:r>
              <a:rPr lang="en-US" sz="1500" dirty="0">
                <a:ea typeface="Wingdings"/>
                <a:cs typeface="Wingdings"/>
              </a:rPr>
              <a:t>(R) + 1</a:t>
            </a:r>
            <a:endParaRPr lang="en-US" sz="1500" dirty="0"/>
          </a:p>
          <a:p>
            <a:pPr marL="296863" indent="-296863"/>
            <a:r>
              <a:rPr lang="en-US" sz="1800" dirty="0"/>
              <a:t>Postindexing</a:t>
            </a:r>
          </a:p>
          <a:p>
            <a:pPr marL="593725" lvl="1" indent="-296863"/>
            <a:r>
              <a:rPr lang="en-US" sz="1500" dirty="0"/>
              <a:t>Indexing is performed after the indirection</a:t>
            </a:r>
          </a:p>
          <a:p>
            <a:pPr marL="593725" lvl="1" indent="-296863"/>
            <a:r>
              <a:rPr lang="en-US" sz="1500" dirty="0"/>
              <a:t>EA = (A) + (R)</a:t>
            </a:r>
          </a:p>
          <a:p>
            <a:pPr marL="296863" indent="-296863"/>
            <a:r>
              <a:rPr lang="en-US" sz="1700" dirty="0" err="1"/>
              <a:t>Preindexing</a:t>
            </a:r>
            <a:endParaRPr lang="en-US" sz="1700" dirty="0"/>
          </a:p>
          <a:p>
            <a:pPr marL="593725" lvl="1" indent="-296863"/>
            <a:r>
              <a:rPr lang="en-US" sz="1500" dirty="0"/>
              <a:t>Indexing is performed before the indirection</a:t>
            </a:r>
          </a:p>
          <a:p>
            <a:pPr marL="593725" lvl="1" indent="-296863"/>
            <a:r>
              <a:rPr lang="en-US" sz="1500" dirty="0"/>
              <a:t>EA = (A + (R))</a:t>
            </a:r>
          </a:p>
          <a:p>
            <a:endParaRPr 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Stack Addressing</a:t>
            </a:r>
          </a:p>
        </p:txBody>
      </p:sp>
      <p:sp>
        <p:nvSpPr>
          <p:cNvPr id="45061" name="Rectangle 5"/>
          <p:cNvSpPr>
            <a:spLocks noGrp="1" noChangeArrowheads="1"/>
          </p:cNvSpPr>
          <p:nvPr>
            <p:ph type="body" idx="1"/>
          </p:nvPr>
        </p:nvSpPr>
        <p:spPr>
          <a:xfrm>
            <a:off x="457200" y="1699474"/>
            <a:ext cx="8363272" cy="4525963"/>
          </a:xfrm>
          <a:noFill/>
          <a:ln/>
        </p:spPr>
        <p:txBody>
          <a:bodyPr lIns="90488" tIns="44450" rIns="90488" bIns="44450">
            <a:normAutofit/>
          </a:bodyPr>
          <a:lstStyle/>
          <a:p>
            <a:pPr marL="296863" indent="-296863">
              <a:lnSpc>
                <a:spcPct val="80000"/>
              </a:lnSpc>
              <a:buClr>
                <a:schemeClr val="tx2"/>
              </a:buClr>
              <a:buFont typeface="Arial" panose="020B0604020202020204" pitchFamily="34" charset="0"/>
              <a:buChar char="•"/>
            </a:pPr>
            <a:r>
              <a:rPr lang="en-US" sz="1800" dirty="0"/>
              <a:t>A stack is a linear array of locations</a:t>
            </a:r>
          </a:p>
          <a:p>
            <a:pPr lvl="1">
              <a:lnSpc>
                <a:spcPct val="80000"/>
              </a:lnSpc>
            </a:pPr>
            <a:r>
              <a:rPr lang="en-US" dirty="0"/>
              <a:t>Sometimes referred to as a </a:t>
            </a:r>
            <a:r>
              <a:rPr lang="en-US" i="1" dirty="0"/>
              <a:t>pushdown list </a:t>
            </a:r>
            <a:r>
              <a:rPr lang="en-US" dirty="0"/>
              <a:t>or </a:t>
            </a:r>
            <a:r>
              <a:rPr lang="en-US" i="1" dirty="0"/>
              <a:t>last-in-first-out queue</a:t>
            </a:r>
          </a:p>
          <a:p>
            <a:pPr marL="296863" indent="-296863">
              <a:lnSpc>
                <a:spcPct val="80000"/>
              </a:lnSpc>
              <a:buClr>
                <a:schemeClr val="tx2"/>
              </a:buClr>
              <a:buFont typeface="Arial" panose="020B0604020202020204" pitchFamily="34" charset="0"/>
              <a:buChar char="•"/>
            </a:pPr>
            <a:r>
              <a:rPr lang="en-US" sz="1800" dirty="0"/>
              <a:t>A stack is a reserved block of locations</a:t>
            </a:r>
          </a:p>
          <a:p>
            <a:pPr lvl="1">
              <a:lnSpc>
                <a:spcPct val="80000"/>
              </a:lnSpc>
            </a:pPr>
            <a:r>
              <a:rPr lang="en-US" dirty="0"/>
              <a:t>Items are appended to the top of the stack so that the block is partially filled</a:t>
            </a:r>
          </a:p>
          <a:p>
            <a:pPr marL="296863" indent="-296863">
              <a:lnSpc>
                <a:spcPct val="80000"/>
              </a:lnSpc>
              <a:buClr>
                <a:schemeClr val="tx2"/>
              </a:buClr>
              <a:buFont typeface="Arial" panose="020B0604020202020204" pitchFamily="34" charset="0"/>
              <a:buChar char="•"/>
            </a:pPr>
            <a:r>
              <a:rPr lang="en-US" sz="1800" dirty="0"/>
              <a:t>Associated with the stack is a pointer whose value is the address of the top of the stack</a:t>
            </a:r>
          </a:p>
          <a:p>
            <a:pPr lvl="1">
              <a:lnSpc>
                <a:spcPct val="80000"/>
              </a:lnSpc>
            </a:pPr>
            <a:r>
              <a:rPr lang="en-US" dirty="0"/>
              <a:t>The stack pointer is maintained in a register</a:t>
            </a:r>
          </a:p>
          <a:p>
            <a:pPr lvl="1">
              <a:lnSpc>
                <a:spcPct val="80000"/>
              </a:lnSpc>
            </a:pPr>
            <a:r>
              <a:rPr lang="en-US" dirty="0"/>
              <a:t>Thus references to stack locations in memory are in fact register indirect addresses</a:t>
            </a:r>
          </a:p>
          <a:p>
            <a:pPr marL="296863" lvl="1" indent="-296863">
              <a:lnSpc>
                <a:spcPct val="80000"/>
              </a:lnSpc>
              <a:spcBef>
                <a:spcPts val="2000"/>
              </a:spcBef>
              <a:buClr>
                <a:schemeClr val="tx2"/>
              </a:buClr>
              <a:buFont typeface="Arial" panose="020B0604020202020204" pitchFamily="34" charset="0"/>
              <a:buChar char="•"/>
            </a:pPr>
            <a:r>
              <a:rPr lang="en-US" sz="1800" dirty="0"/>
              <a:t>Is a form of implied addressing</a:t>
            </a:r>
          </a:p>
          <a:p>
            <a:pPr marL="296863" lvl="1" indent="-296863">
              <a:lnSpc>
                <a:spcPct val="80000"/>
              </a:lnSpc>
              <a:spcBef>
                <a:spcPts val="2000"/>
              </a:spcBef>
              <a:buClr>
                <a:schemeClr val="tx2"/>
              </a:buClr>
              <a:buFont typeface="Arial" panose="020B0604020202020204" pitchFamily="34" charset="0"/>
              <a:buChar char="•"/>
            </a:pPr>
            <a:r>
              <a:rPr lang="en-US" sz="1800" dirty="0"/>
              <a:t>The machine instructions need not </a:t>
            </a:r>
            <a:r>
              <a:rPr lang="en-US" sz="1800" dirty="0">
                <a:solidFill>
                  <a:schemeClr val="tx1"/>
                </a:solidFill>
              </a:rPr>
              <a:t>include a memory </a:t>
            </a:r>
          </a:p>
          <a:p>
            <a:pPr marL="296863" lvl="1" indent="0">
              <a:lnSpc>
                <a:spcPct val="80000"/>
              </a:lnSpc>
              <a:spcBef>
                <a:spcPts val="0"/>
              </a:spcBef>
              <a:buClr>
                <a:schemeClr val="tx2"/>
              </a:buClr>
              <a:buNone/>
            </a:pPr>
            <a:r>
              <a:rPr lang="en-US" sz="1800" dirty="0">
                <a:solidFill>
                  <a:schemeClr val="tx1"/>
                </a:solidFill>
              </a:rPr>
              <a:t>reference </a:t>
            </a:r>
            <a:r>
              <a:rPr lang="en-US" sz="1800" dirty="0"/>
              <a:t>but implicitly operate on the top of the stack</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14.2 </a:t>
            </a:r>
            <a:br>
              <a:rPr lang="en-US" dirty="0"/>
            </a:br>
            <a:r>
              <a:rPr lang="en-US" dirty="0"/>
              <a:t>x86 Addressing Mode Calculation</a:t>
            </a:r>
          </a:p>
        </p:txBody>
      </p:sp>
      <p:pic>
        <p:nvPicPr>
          <p:cNvPr id="4" name="Picture 3" descr="The addressing mode calculation starts from the segment registers. Six segment registers labeled, S S, G S, F S, E S, D S, and C S. One of the segment registers are used for execution using the selector lines. The selector is connected to one of the descriptor registers comprised of Access rights, limit, and base address. The other two registers involved in the calculation is the base register and index register. The value of the index register is multiplied by scale 1, 2, 4 or 8. The result of which is summed up with the Base register value, base address value from the descriptor register, and displacement in instruction, which comprises of 0, 8, or 32 bits. The resultant of the adder is the effective address which is summed up with the base address from the descriptor register to give the linear address, which points to an address location. The segment base address points to the top of the segment and limit of the segment is also labeled." title="An illustration explains the calculation of the addressing mode."/>
          <p:cNvPicPr>
            <a:picLocks noChangeAspect="1"/>
          </p:cNvPicPr>
          <p:nvPr/>
        </p:nvPicPr>
        <p:blipFill rotWithShape="1">
          <a:blip r:embed="rId3">
            <a:extLst>
              <a:ext uri="{28A0092B-C50C-407E-A947-70E740481C1C}">
                <a14:useLocalDpi xmlns:a14="http://schemas.microsoft.com/office/drawing/2010/main" val="0"/>
              </a:ext>
            </a:extLst>
          </a:blip>
          <a:srcRect l="6491" t="7187" r="5882" b="7764"/>
          <a:stretch/>
        </p:blipFill>
        <p:spPr>
          <a:xfrm>
            <a:off x="1155381" y="1340768"/>
            <a:ext cx="6833239" cy="5124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Table 14.2 </a:t>
            </a:r>
            <a:br>
              <a:rPr lang="en-US" dirty="0"/>
            </a:br>
            <a:r>
              <a:rPr lang="en-US" dirty="0"/>
              <a:t>x86 Addressing Modes</a:t>
            </a:r>
          </a:p>
        </p:txBody>
      </p:sp>
      <p:graphicFrame>
        <p:nvGraphicFramePr>
          <p:cNvPr id="8" name="Table 7" descr="The table has two columns labeled, mode and algorithm. The rows read as follows from left to right. 1. Immediate, Operand = A. 2. Register Operand L A = R. 3. Displacement L A = (S R) + A. 4. Base L A = (S R) + (B) 5. Base with Displacement L A = (S R) + (B) + A. 6. Scaled Index with Displacement L A = (S R) + (I) times S + A. 7. Base with Index and Displacement L A = (S R) + (B) + (I) + A. 8. Base with Scaled Index and Displacement L A = (S R) + (I) * S + (B) + A. 9. Relative LA = (PC) + A. Below is a key that reads as follows. L A equals linear address. Parenthesis x parenthesis equals contents of x. S R equals segment register. P C equals program counter. A equals contents of an address field in the instruction. R equals register. B equals base register. I equals index register. S equals scaling factor." title="A table is titled, x 86 addressing modes."/>
          <p:cNvGraphicFramePr>
            <a:graphicFrameLocks noGrp="1"/>
          </p:cNvGraphicFramePr>
          <p:nvPr>
            <p:extLst>
              <p:ext uri="{D42A27DB-BD31-4B8C-83A1-F6EECF244321}">
                <p14:modId xmlns:p14="http://schemas.microsoft.com/office/powerpoint/2010/main" val="958711242"/>
              </p:ext>
            </p:extLst>
          </p:nvPr>
        </p:nvGraphicFramePr>
        <p:xfrm>
          <a:off x="539750" y="1358860"/>
          <a:ext cx="8120777" cy="3460033"/>
        </p:xfrm>
        <a:graphic>
          <a:graphicData uri="http://schemas.openxmlformats.org/drawingml/2006/table">
            <a:tbl>
              <a:tblPr firstRow="1" bandRow="1">
                <a:tableStyleId>{5C22544A-7EE6-4342-B048-85BDC9FD1C3A}</a:tableStyleId>
              </a:tblPr>
              <a:tblGrid>
                <a:gridCol w="4664393">
                  <a:extLst>
                    <a:ext uri="{9D8B030D-6E8A-4147-A177-3AD203B41FA5}">
                      <a16:colId xmlns:a16="http://schemas.microsoft.com/office/drawing/2014/main" val="528802535"/>
                    </a:ext>
                  </a:extLst>
                </a:gridCol>
                <a:gridCol w="3456384">
                  <a:extLst>
                    <a:ext uri="{9D8B030D-6E8A-4147-A177-3AD203B41FA5}">
                      <a16:colId xmlns:a16="http://schemas.microsoft.com/office/drawing/2014/main" val="4122312373"/>
                    </a:ext>
                  </a:extLst>
                </a:gridCol>
              </a:tblGrid>
              <a:tr h="347948">
                <a:tc>
                  <a:txBody>
                    <a:bodyPr/>
                    <a:lstStyle/>
                    <a:p>
                      <a:pPr algn="l"/>
                      <a:r>
                        <a:rPr lang="en-IN" dirty="0">
                          <a:solidFill>
                            <a:schemeClr val="tx1"/>
                          </a:solidFill>
                        </a:rPr>
                        <a:t>Mode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Algorithm</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01150">
                <a:tc>
                  <a:txBody>
                    <a:bodyPr/>
                    <a:lstStyle/>
                    <a:p>
                      <a:pPr algn="l"/>
                      <a:r>
                        <a:rPr lang="en-IN" dirty="0">
                          <a:sym typeface="Arial"/>
                        </a:rPr>
                        <a:t>Immediate</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ym typeface="Arial"/>
                        </a:rPr>
                        <a:t>Operand = A</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18817">
                <a:tc>
                  <a:txBody>
                    <a:bodyPr/>
                    <a:lstStyle/>
                    <a:p>
                      <a:pPr algn="l"/>
                      <a:r>
                        <a:rPr lang="en-IN" dirty="0">
                          <a:sym typeface="Arial"/>
                        </a:rPr>
                        <a:t>Register Operand</a:t>
                      </a:r>
                      <a:endParaRPr lang="en-IN"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dirty="0">
                          <a:sym typeface="Arial"/>
                        </a:rPr>
                        <a:t>LA = R</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57682">
                <a:tc>
                  <a:txBody>
                    <a:bodyPr/>
                    <a:lstStyle/>
                    <a:p>
                      <a:pPr algn="l"/>
                      <a:r>
                        <a:rPr lang="en-IN" dirty="0">
                          <a:sym typeface="Arial"/>
                        </a:rPr>
                        <a:t>Displacement</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dirty="0">
                          <a:sym typeface="Arial"/>
                        </a:rPr>
                        <a:t>LA = (SR) + A</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5131">
                <a:tc>
                  <a:txBody>
                    <a:bodyPr/>
                    <a:lstStyle/>
                    <a:p>
                      <a:pPr algn="l"/>
                      <a:r>
                        <a:rPr lang="en-IN" dirty="0">
                          <a:sym typeface="Arial"/>
                        </a:rPr>
                        <a:t>Base</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dirty="0">
                          <a:sym typeface="Arial"/>
                        </a:rPr>
                        <a:t>LA = (SR) + (B)</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55131">
                <a:tc>
                  <a:txBody>
                    <a:bodyPr/>
                    <a:lstStyle/>
                    <a:p>
                      <a:pPr algn="l"/>
                      <a:r>
                        <a:rPr lang="en-IN" dirty="0">
                          <a:sym typeface="Arial"/>
                        </a:rPr>
                        <a:t>Base with Displacement</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dirty="0">
                          <a:sym typeface="Arial"/>
                        </a:rPr>
                        <a:t>LA = (SR) + (B) + A</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55131">
                <a:tc>
                  <a:txBody>
                    <a:bodyPr/>
                    <a:lstStyle/>
                    <a:p>
                      <a:pPr algn="l"/>
                      <a:r>
                        <a:rPr lang="en-IN" dirty="0">
                          <a:sym typeface="Arial"/>
                        </a:rPr>
                        <a:t>Scaled Index with Displacement</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pt-BR" dirty="0">
                          <a:sym typeface="Arial"/>
                        </a:rPr>
                        <a:t>LA = (SR) + (I) × S + A</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51477208"/>
                  </a:ext>
                </a:extLst>
              </a:tr>
              <a:tr h="355131">
                <a:tc>
                  <a:txBody>
                    <a:bodyPr/>
                    <a:lstStyle/>
                    <a:p>
                      <a:pPr algn="l"/>
                      <a:r>
                        <a:rPr lang="en-US" dirty="0">
                          <a:sym typeface="Arial"/>
                        </a:rPr>
                        <a:t>Base with Index and Displacement</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dirty="0">
                          <a:sym typeface="Arial"/>
                        </a:rPr>
                        <a:t>LA = (SR) + (B) + (I) + A</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47574091"/>
                  </a:ext>
                </a:extLst>
              </a:tr>
              <a:tr h="355131">
                <a:tc>
                  <a:txBody>
                    <a:bodyPr/>
                    <a:lstStyle/>
                    <a:p>
                      <a:pPr algn="l"/>
                      <a:r>
                        <a:rPr lang="en-US" dirty="0">
                          <a:sym typeface="Arial"/>
                        </a:rPr>
                        <a:t>Base with Scaled Index and Displacement</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pt-BR" dirty="0">
                          <a:sym typeface="Arial"/>
                        </a:rPr>
                        <a:t>LA = (SR) + (I) × S + (B) + A</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8664424"/>
                  </a:ext>
                </a:extLst>
              </a:tr>
              <a:tr h="355131">
                <a:tc>
                  <a:txBody>
                    <a:bodyPr/>
                    <a:lstStyle/>
                    <a:p>
                      <a:pPr algn="l"/>
                      <a:r>
                        <a:rPr lang="en-IN" dirty="0">
                          <a:sym typeface="Arial"/>
                        </a:rPr>
                        <a:t>Relative</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dirty="0">
                          <a:sym typeface="Arial"/>
                        </a:rPr>
                        <a:t>LA = (PC) + A</a:t>
                      </a:r>
                      <a:endParaRPr lang="en-IN"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133842576"/>
                  </a:ext>
                </a:extLst>
              </a:tr>
            </a:tbl>
          </a:graphicData>
        </a:graphic>
      </p:graphicFrame>
      <p:sp>
        <p:nvSpPr>
          <p:cNvPr id="2" name="TextBox 1"/>
          <p:cNvSpPr txBox="1"/>
          <p:nvPr/>
        </p:nvSpPr>
        <p:spPr>
          <a:xfrm>
            <a:off x="520328" y="4866393"/>
            <a:ext cx="3835648" cy="1169551"/>
          </a:xfrm>
          <a:prstGeom prst="rect">
            <a:avLst/>
          </a:prstGeom>
          <a:noFill/>
        </p:spPr>
        <p:txBody>
          <a:bodyPr wrap="square" rtlCol="0">
            <a:spAutoFit/>
          </a:bodyPr>
          <a:lstStyle/>
          <a:p>
            <a:r>
              <a:rPr lang="en-US" sz="1400" dirty="0"/>
              <a:t>LA = linear address</a:t>
            </a:r>
          </a:p>
          <a:p>
            <a:r>
              <a:rPr lang="en-US" sz="1400" dirty="0"/>
              <a:t>(X) = contents of X</a:t>
            </a:r>
          </a:p>
          <a:p>
            <a:r>
              <a:rPr lang="en-US" sz="1400" dirty="0"/>
              <a:t>SR = segment register</a:t>
            </a:r>
          </a:p>
          <a:p>
            <a:r>
              <a:rPr lang="en-US" sz="1400" dirty="0"/>
              <a:t>PC = program counter</a:t>
            </a:r>
          </a:p>
          <a:p>
            <a:r>
              <a:rPr lang="en-US" sz="1400" dirty="0"/>
              <a:t>A = contents of an address field in the instruction</a:t>
            </a:r>
          </a:p>
        </p:txBody>
      </p:sp>
      <p:sp>
        <p:nvSpPr>
          <p:cNvPr id="6" name="TextBox 5"/>
          <p:cNvSpPr txBox="1"/>
          <p:nvPr/>
        </p:nvSpPr>
        <p:spPr>
          <a:xfrm>
            <a:off x="5148064" y="4866393"/>
            <a:ext cx="3331592" cy="954107"/>
          </a:xfrm>
          <a:prstGeom prst="rect">
            <a:avLst/>
          </a:prstGeom>
          <a:noFill/>
        </p:spPr>
        <p:txBody>
          <a:bodyPr wrap="square" rtlCol="0">
            <a:spAutoFit/>
          </a:bodyPr>
          <a:lstStyle/>
          <a:p>
            <a:r>
              <a:rPr lang="en-US" sz="1400" dirty="0"/>
              <a:t>R = register</a:t>
            </a:r>
          </a:p>
          <a:p>
            <a:r>
              <a:rPr lang="en-US" sz="1400" dirty="0"/>
              <a:t>B = base register</a:t>
            </a:r>
          </a:p>
          <a:p>
            <a:r>
              <a:rPr lang="en-US" sz="1400" dirty="0"/>
              <a:t>I = index register</a:t>
            </a:r>
          </a:p>
          <a:p>
            <a:r>
              <a:rPr lang="en-US" sz="1400" dirty="0"/>
              <a:t>S = scaling factor</a:t>
            </a:r>
            <a:endParaRPr lang="en-IN"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9404"/>
            <a:ext cx="8229600" cy="1097279"/>
          </a:xfrm>
          <a:noFill/>
          <a:ln/>
        </p:spPr>
        <p:txBody>
          <a:bodyPr lIns="90488" tIns="44450" rIns="90488" bIns="44450"/>
          <a:lstStyle/>
          <a:p>
            <a:r>
              <a:rPr lang="en-US" dirty="0"/>
              <a:t>Figure 14.3 </a:t>
            </a:r>
            <a:br>
              <a:rPr lang="en-US" dirty="0"/>
            </a:br>
            <a:r>
              <a:rPr lang="en-US" dirty="0"/>
              <a:t>ARM Indexing Methods</a:t>
            </a:r>
          </a:p>
        </p:txBody>
      </p:sp>
      <p:pic>
        <p:nvPicPr>
          <p:cNvPr id="4" name="Picture 3" descr="The first illustration a, for offset has an original base register r 1 assigned with value, 0 x 2 0 0. The value in the original base register is combined with the offset value which points to the location in the memory, 0 x 2 0 C with value, 0 x 5, which is present in the destination register for S T R, r 0 with value 0 x 5. Another location in the memory indicated in the diagram is 0 x 2 0 0. The corresponding instruction reads S T R B r 0 comma square bracket r 1 comma hash 12 square bracket. The second illustration, b reads the instruction, S T R B r 0 comma square bracket r 1 comma hash 12 square bracket exclamation point. The original base register r 1 with value 0 x 2 0 0 with combined with the offset value which is updated in the updated base register r 1 with value, 0 x 2 0 C. The offset points to the memory location 0 x 2 0 C in the memory. The location 0 x 2 0 C contains the value, 0 x 5 which is also stored in the destination register for S T R. The third illustration c for post index reads, S T R B r 0 comma square bracket r 1 square bracket comma hash 12. The original base register r 1 has the value 0 x 2 0 0, which is combined with the offset value, 0 x C. The value 0 x 2 0 C is updated in the updated base register, r 1. After combing the base and offset, the corresponding memory location pointed is 0 x 20 0 with value 0 x 5. The value 0 x 5 is stored in r 0, the destination register for S T R. Another memory location shown in the diagram is 0 x 2 0 C." title="Three illustrations a, b, and c explains the indexing methods, offset, pre index, and post index."/>
          <p:cNvPicPr>
            <a:picLocks noChangeAspect="1"/>
          </p:cNvPicPr>
          <p:nvPr/>
        </p:nvPicPr>
        <p:blipFill rotWithShape="1">
          <a:blip r:embed="rId3">
            <a:extLst>
              <a:ext uri="{28A0092B-C50C-407E-A947-70E740481C1C}">
                <a14:useLocalDpi xmlns:a14="http://schemas.microsoft.com/office/drawing/2010/main" val="0"/>
              </a:ext>
            </a:extLst>
          </a:blip>
          <a:srcRect t="5943" r="4242" b="15803"/>
          <a:stretch/>
        </p:blipFill>
        <p:spPr>
          <a:xfrm>
            <a:off x="2123728" y="1292181"/>
            <a:ext cx="4896544" cy="51783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GB" sz="2800" dirty="0"/>
              <a:t>ARM Data Processing Instruction Addressing</a:t>
            </a:r>
            <a:br>
              <a:rPr lang="en-GB" sz="2800" dirty="0"/>
            </a:br>
            <a:r>
              <a:rPr lang="en-GB" sz="2800" dirty="0"/>
              <a:t>and Branch Instructions</a:t>
            </a:r>
          </a:p>
        </p:txBody>
      </p:sp>
      <p:sp>
        <p:nvSpPr>
          <p:cNvPr id="7" name="Rectangle 3"/>
          <p:cNvSpPr txBox="1">
            <a:spLocks noChangeArrowheads="1"/>
          </p:cNvSpPr>
          <p:nvPr/>
        </p:nvSpPr>
        <p:spPr bwMode="auto">
          <a:xfrm>
            <a:off x="458347" y="1556792"/>
            <a:ext cx="8114262" cy="196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255588" indent="-255588"/>
            <a:r>
              <a:rPr lang="en-GB" kern="0" dirty="0"/>
              <a:t>Data processing instructions </a:t>
            </a:r>
          </a:p>
          <a:p>
            <a:pPr marL="558800" lvl="1" indent="-261938"/>
            <a:r>
              <a:rPr lang="en-GB" sz="1900" kern="0" dirty="0"/>
              <a:t>Use either register addressing or a mixture of register and immediate addressing</a:t>
            </a:r>
          </a:p>
          <a:p>
            <a:pPr marL="558800" lvl="1" indent="-261938"/>
            <a:r>
              <a:rPr lang="en-GB" sz="1900" kern="0" dirty="0"/>
              <a:t>For register addressing the value in one of the register operands may be scaled using one of the five shift operators</a:t>
            </a:r>
          </a:p>
        </p:txBody>
      </p:sp>
      <p:sp>
        <p:nvSpPr>
          <p:cNvPr id="9" name="Rectangle 3"/>
          <p:cNvSpPr txBox="1">
            <a:spLocks noChangeArrowheads="1"/>
          </p:cNvSpPr>
          <p:nvPr/>
        </p:nvSpPr>
        <p:spPr bwMode="auto">
          <a:xfrm>
            <a:off x="458347" y="3766894"/>
            <a:ext cx="8114262" cy="196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255588" indent="-255588"/>
            <a:r>
              <a:rPr lang="en-GB" dirty="0"/>
              <a:t>Branch instructions</a:t>
            </a:r>
          </a:p>
          <a:p>
            <a:pPr marL="593725" lvl="1" indent="-296863"/>
            <a:r>
              <a:rPr lang="en-GB" sz="1900" dirty="0"/>
              <a:t>The only form of addressing for branch instructions is immediate</a:t>
            </a:r>
          </a:p>
          <a:p>
            <a:pPr marL="593725" lvl="1" indent="-296863"/>
            <a:r>
              <a:rPr lang="en-GB" sz="1900" dirty="0"/>
              <a:t>Instruction contains 24 bit value</a:t>
            </a:r>
          </a:p>
          <a:p>
            <a:pPr marL="890588" lvl="2" indent="-296863"/>
            <a:r>
              <a:rPr lang="en-GB" sz="1700" dirty="0"/>
              <a:t>Shifted 2 bits left so that the address is on a word boundary</a:t>
            </a:r>
          </a:p>
          <a:p>
            <a:pPr marL="890588" lvl="2" indent="-296863"/>
            <a:r>
              <a:rPr lang="en-GB" sz="1700" dirty="0"/>
              <a:t>Effective range ± 32MB from </a:t>
            </a:r>
            <a:r>
              <a:rPr lang="en-GB" sz="1700" dirty="0" err="1"/>
              <a:t>from</a:t>
            </a:r>
            <a:r>
              <a:rPr lang="en-GB" sz="1700" dirty="0"/>
              <a:t> the program counter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14.4 </a:t>
            </a:r>
            <a:br>
              <a:rPr lang="en-US" dirty="0"/>
            </a:br>
            <a:r>
              <a:rPr lang="en-US" dirty="0"/>
              <a:t>ARM Load/Store Multiple Addressing</a:t>
            </a:r>
          </a:p>
        </p:txBody>
      </p:sp>
      <p:pic>
        <p:nvPicPr>
          <p:cNvPr id="4" name="Picture 3" descr="The illustration reads two instructions, L D M x x r 10 comma left brace r 0 comma r 1 comma r 4 right brace and S T M x x r 10 comma left brace r 0 comma r 1 comma r 4 right brace. The increment after (I A), increment before (I B), Decrement after (D A), and Decrement before (D B) are represented in the memory with memory locations 0 x 2 1 8, 0 x 2 1 4, 0 x 2 1 0, 0 x 2 0 C, 0 x 2 0 8, 0 x 2 0 4, and 0 x 2 0 0 marked from top to bottom. In case of Increment after (I A), the base register r 10 stores the address 0 x 2 0 C which points to the memory location 0 x 2 0 C which stores r 0 and the above two locations store r 1 and r 4. Increment before (I B) stores r 0, r 1, and r 4 from bottom to top from the memory location, 0 x 2 1 0. Decrement after (D A) stores r 4, r 1, and r 0 from top to bottom from the memory location, 0 x 2 0 C. Decrement before (D B) stores r 4, r 1, and r 0 from top to bottom from the memory location, 0 x 2 0 8." title="An illustration explains the A R M load or store multiple addressing"/>
          <p:cNvPicPr>
            <a:picLocks noChangeAspect="1"/>
          </p:cNvPicPr>
          <p:nvPr/>
        </p:nvPicPr>
        <p:blipFill rotWithShape="1">
          <a:blip r:embed="rId3">
            <a:extLst>
              <a:ext uri="{28A0092B-C50C-407E-A947-70E740481C1C}">
                <a14:useLocalDpi xmlns:a14="http://schemas.microsoft.com/office/drawing/2010/main" val="0"/>
              </a:ext>
            </a:extLst>
          </a:blip>
          <a:srcRect l="2999" t="21021" r="5545" b="47699"/>
          <a:stretch/>
        </p:blipFill>
        <p:spPr>
          <a:xfrm>
            <a:off x="179512" y="1780165"/>
            <a:ext cx="8784976" cy="38884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35"/>
            <a:ext cx="8229600" cy="563077"/>
          </a:xfrm>
        </p:spPr>
        <p:txBody>
          <a:bodyPr/>
          <a:lstStyle/>
          <a:p>
            <a:r>
              <a:rPr lang="en-US" dirty="0"/>
              <a:t>Addressing Modes</a:t>
            </a:r>
          </a:p>
        </p:txBody>
      </p:sp>
      <p:graphicFrame>
        <p:nvGraphicFramePr>
          <p:cNvPr id="5" name="Content Placeholder 4"/>
          <p:cNvGraphicFramePr>
            <a:graphicFrameLocks/>
          </p:cNvGraphicFramePr>
          <p:nvPr>
            <p:extLst>
              <p:ext uri="{D42A27DB-BD31-4B8C-83A1-F6EECF244321}">
                <p14:modId xmlns:p14="http://schemas.microsoft.com/office/powerpoint/2010/main" val="2831686404"/>
              </p:ext>
            </p:extLst>
          </p:nvPr>
        </p:nvGraphicFramePr>
        <p:xfrm>
          <a:off x="467544" y="980728"/>
          <a:ext cx="6588224" cy="5400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Instruction Formats</a:t>
            </a:r>
          </a:p>
        </p:txBody>
      </p:sp>
      <p:graphicFrame>
        <p:nvGraphicFramePr>
          <p:cNvPr id="8" name="Content Placeholder 3"/>
          <p:cNvGraphicFramePr>
            <a:graphicFrameLocks/>
          </p:cNvGraphicFramePr>
          <p:nvPr>
            <p:extLst>
              <p:ext uri="{D42A27DB-BD31-4B8C-83A1-F6EECF244321}">
                <p14:modId xmlns:p14="http://schemas.microsoft.com/office/powerpoint/2010/main" val="3831699240"/>
              </p:ext>
            </p:extLst>
          </p:nvPr>
        </p:nvGraphicFramePr>
        <p:xfrm>
          <a:off x="539552" y="1268760"/>
          <a:ext cx="80772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dirty="0"/>
              <a:t>Instruction Length</a:t>
            </a:r>
          </a:p>
        </p:txBody>
      </p:sp>
      <p:sp>
        <p:nvSpPr>
          <p:cNvPr id="107523" name="Rectangle 2051"/>
          <p:cNvSpPr>
            <a:spLocks noGrp="1" noChangeArrowheads="1"/>
          </p:cNvSpPr>
          <p:nvPr>
            <p:ph type="body" idx="1"/>
          </p:nvPr>
        </p:nvSpPr>
        <p:spPr>
          <a:xfrm>
            <a:off x="457200" y="1600200"/>
            <a:ext cx="8229600" cy="4853136"/>
          </a:xfrm>
        </p:spPr>
        <p:txBody>
          <a:bodyPr>
            <a:normAutofit/>
          </a:bodyPr>
          <a:lstStyle/>
          <a:p>
            <a:pPr marL="296863" indent="-296863">
              <a:buClr>
                <a:schemeClr val="tx2"/>
              </a:buClr>
              <a:buFont typeface="Arial" panose="020B0604020202020204" pitchFamily="34" charset="0"/>
              <a:buChar char="•"/>
            </a:pPr>
            <a:r>
              <a:rPr lang="en-US" sz="2000" dirty="0"/>
              <a:t>Most basic design issue</a:t>
            </a:r>
          </a:p>
          <a:p>
            <a:pPr marL="296863" indent="-296863">
              <a:buClr>
                <a:schemeClr val="tx2"/>
              </a:buClr>
              <a:buFont typeface="Arial" panose="020B0604020202020204" pitchFamily="34" charset="0"/>
              <a:buChar char="•"/>
            </a:pPr>
            <a:r>
              <a:rPr lang="en-US" sz="2000" dirty="0"/>
              <a:t>Affects, and is affected by:</a:t>
            </a:r>
          </a:p>
          <a:p>
            <a:pPr marL="593725" lvl="1" indent="-296863"/>
            <a:r>
              <a:rPr lang="en-US" sz="1800" dirty="0"/>
              <a:t>Memory size</a:t>
            </a:r>
          </a:p>
          <a:p>
            <a:pPr marL="593725" lvl="1" indent="-296863"/>
            <a:r>
              <a:rPr lang="en-US" sz="1800" dirty="0"/>
              <a:t>Memory organization</a:t>
            </a:r>
          </a:p>
          <a:p>
            <a:pPr marL="593725" lvl="1" indent="-296863"/>
            <a:r>
              <a:rPr lang="en-US" sz="1800" dirty="0"/>
              <a:t>Bus structure</a:t>
            </a:r>
          </a:p>
          <a:p>
            <a:pPr marL="593725" lvl="1" indent="-296863"/>
            <a:r>
              <a:rPr lang="en-US" sz="1800" dirty="0"/>
              <a:t>Processor complexity</a:t>
            </a:r>
          </a:p>
          <a:p>
            <a:pPr marL="593725" lvl="1" indent="-296863"/>
            <a:r>
              <a:rPr lang="en-US" sz="1800" dirty="0"/>
              <a:t>Processor speed</a:t>
            </a:r>
          </a:p>
          <a:p>
            <a:pPr marL="296863" lvl="1" indent="-296863">
              <a:spcBef>
                <a:spcPts val="2000"/>
              </a:spcBef>
              <a:buClr>
                <a:schemeClr val="tx2"/>
              </a:buClr>
              <a:buFont typeface="Arial" panose="020B0604020202020204" pitchFamily="34" charset="0"/>
              <a:buChar char="•"/>
            </a:pPr>
            <a:r>
              <a:rPr lang="en-US" sz="2000" dirty="0"/>
              <a:t>Should be equal to the memory-transfer length or one should be a multiple of the other</a:t>
            </a:r>
          </a:p>
          <a:p>
            <a:pPr marL="296863" lvl="1" indent="-296863">
              <a:spcBef>
                <a:spcPts val="2000"/>
              </a:spcBef>
              <a:buClr>
                <a:schemeClr val="tx2"/>
              </a:buClr>
              <a:buFont typeface="Arial" panose="020B0604020202020204" pitchFamily="34" charset="0"/>
              <a:buChar char="•"/>
            </a:pPr>
            <a:r>
              <a:rPr lang="en-US" sz="2000" dirty="0"/>
              <a:t>Should be a multiple of the character length, which is usually 8 bits, and of the length of fixed-point numbers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207863"/>
            <a:ext cx="8229600" cy="1097279"/>
          </a:xfrm>
        </p:spPr>
        <p:txBody>
          <a:bodyPr/>
          <a:lstStyle/>
          <a:p>
            <a:r>
              <a:rPr lang="en-US" dirty="0"/>
              <a:t>Allocation of Bits</a:t>
            </a:r>
          </a:p>
        </p:txBody>
      </p:sp>
      <p:graphicFrame>
        <p:nvGraphicFramePr>
          <p:cNvPr id="8" name="Content Placeholder 10"/>
          <p:cNvGraphicFramePr>
            <a:graphicFrameLocks/>
          </p:cNvGraphicFramePr>
          <p:nvPr>
            <p:extLst>
              <p:ext uri="{D42A27DB-BD31-4B8C-83A1-F6EECF244321}">
                <p14:modId xmlns:p14="http://schemas.microsoft.com/office/powerpoint/2010/main" val="2892660270"/>
              </p:ext>
            </p:extLst>
          </p:nvPr>
        </p:nvGraphicFramePr>
        <p:xfrm>
          <a:off x="198086" y="1084082"/>
          <a:ext cx="8694394" cy="5009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fr-FR" dirty="0"/>
              <a:t>Figure 14.5 </a:t>
            </a:r>
            <a:br>
              <a:rPr lang="fr-FR" dirty="0"/>
            </a:br>
            <a:r>
              <a:rPr lang="fr-FR" dirty="0"/>
              <a:t>PDP-8 Instruction Formats</a:t>
            </a:r>
            <a:endParaRPr lang="en-US" dirty="0"/>
          </a:p>
        </p:txBody>
      </p:sp>
      <p:pic>
        <p:nvPicPr>
          <p:cNvPr id="4" name="Picture 3" descr="The first format explains the memory reference instructions. The instruction has four parts, O p code, Direct or indirect address, page 0 or current page, and displacement. The O p code covers the bits, 0 to 2, direct or indirect address covers the bit 3, page 0 or current page covers bit 4, and displacement covers bits 5 to 11. The second format explains the input or output instructions. The instruction has three parts, bits 0 to 2 have values 1 1 0, device from bits 3 to 8, and O p code covering bits from 9 to 11. The third format explains the register reference instructions. The instruction has 8 parts, Group 1 microinstructions storing values 1 1 1 0 from bits 0 to 3, Clear Accumulator covering bit 4, Clear link covering bit 5, Complement Accumulator covering bit 6, complement link covering bit 7, rotate accumulator right covering bit 8, rotate accumulator left covering bit 9, byte swap covering bit 10, and Increment accumulator covering bit 11. The fourth format comprises of Group 2 micro instructions with values, 1 1 1 0 covering bits 0 to 3, clear accumulator covering bit 4, skip on minus accumulator covering bit 5, skip on zero accumulator covering bit 6, skip on nonzero link covering bit 7, Reverse Skip Sense covering bit 8, or with switch register covering bit 9, halt covering bit 10, and the eleventh bit with value 0. The fifth format comprises of Group 3 microinstructions with values, 1 1 1 0 stored in bits, 0 to 3, clear accumulator covering bit 4, multiplier quotient into accumulator covering bit 5, bit 6 with value 0, Multiplier Quotient Load covering bit 7, bit 8 with value 0, bit 9 with value 0, bit 10 with value 0, and bit 11 with value 1." title="Five diagrams demonstrate five P D P 8 instruction formats. "/>
          <p:cNvPicPr>
            <a:picLocks noChangeAspect="1"/>
          </p:cNvPicPr>
          <p:nvPr/>
        </p:nvPicPr>
        <p:blipFill rotWithShape="1">
          <a:blip r:embed="rId3">
            <a:extLst>
              <a:ext uri="{28A0092B-C50C-407E-A947-70E740481C1C}">
                <a14:useLocalDpi xmlns:a14="http://schemas.microsoft.com/office/drawing/2010/main" val="0"/>
              </a:ext>
            </a:extLst>
          </a:blip>
          <a:srcRect l="10771" t="9169" r="10239" b="37423"/>
          <a:stretch/>
        </p:blipFill>
        <p:spPr>
          <a:xfrm>
            <a:off x="1675049" y="1352757"/>
            <a:ext cx="5793902" cy="506966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1481"/>
            <a:ext cx="8229600" cy="1097279"/>
          </a:xfrm>
          <a:noFill/>
          <a:ln/>
        </p:spPr>
        <p:txBody>
          <a:bodyPr lIns="90488" tIns="44450" rIns="90488" bIns="44450"/>
          <a:lstStyle/>
          <a:p>
            <a:r>
              <a:rPr lang="fr-FR" dirty="0"/>
              <a:t>Figure 14.6 </a:t>
            </a:r>
            <a:br>
              <a:rPr lang="fr-FR" dirty="0"/>
            </a:br>
            <a:r>
              <a:rPr lang="fr-FR" dirty="0"/>
              <a:t>PDP-10 Instruction Format</a:t>
            </a:r>
            <a:endParaRPr lang="en-US" dirty="0"/>
          </a:p>
        </p:txBody>
      </p:sp>
      <p:pic>
        <p:nvPicPr>
          <p:cNvPr id="6" name="Picture 5" descr="The instruction format has 5 parts. The first part is the O p code covering bits 0 to 8, the second part is the Register covering bits 9 to 12, third part is the indirect bit covering bit 13, fourth part is the index register covering bits, 14 to 17, and the fifth part covering bits 18 to 35." title="A diagram explains the P D P 10 instruction format."/>
          <p:cNvPicPr>
            <a:picLocks noChangeAspect="1"/>
          </p:cNvPicPr>
          <p:nvPr/>
        </p:nvPicPr>
        <p:blipFill rotWithShape="1">
          <a:blip r:embed="rId3">
            <a:extLst>
              <a:ext uri="{28A0092B-C50C-407E-A947-70E740481C1C}">
                <a14:useLocalDpi xmlns:a14="http://schemas.microsoft.com/office/drawing/2010/main" val="0"/>
              </a:ext>
            </a:extLst>
          </a:blip>
          <a:srcRect l="7703" t="13252" r="7917" b="70999"/>
          <a:stretch/>
        </p:blipFill>
        <p:spPr>
          <a:xfrm>
            <a:off x="683568" y="3140968"/>
            <a:ext cx="7488832" cy="10801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Variable-Length Instructions</a:t>
            </a:r>
          </a:p>
        </p:txBody>
      </p:sp>
      <p:sp>
        <p:nvSpPr>
          <p:cNvPr id="3" name="Content Placeholder 2"/>
          <p:cNvSpPr>
            <a:spLocks noGrp="1"/>
          </p:cNvSpPr>
          <p:nvPr>
            <p:ph type="body" idx="1"/>
          </p:nvPr>
        </p:nvSpPr>
        <p:spPr/>
        <p:txBody>
          <a:bodyPr/>
          <a:lstStyle/>
          <a:p>
            <a:pPr marL="296863" indent="-296863"/>
            <a:r>
              <a:rPr lang="en-US" dirty="0"/>
              <a:t>Variations can be provided efficiently and compactly</a:t>
            </a:r>
          </a:p>
          <a:p>
            <a:pPr marL="296863" indent="-296863"/>
            <a:r>
              <a:rPr lang="en-US" dirty="0"/>
              <a:t>Increases the complexity of the processor</a:t>
            </a:r>
          </a:p>
          <a:p>
            <a:pPr marL="296863" indent="-296863"/>
            <a:r>
              <a:rPr lang="en-US" dirty="0"/>
              <a:t>Does not remove the desirability of making all of the instruction lengths integrally related to word length</a:t>
            </a:r>
          </a:p>
          <a:p>
            <a:pPr marL="593725" lvl="1" indent="-285750"/>
            <a:r>
              <a:rPr lang="en-US" sz="2000" dirty="0"/>
              <a:t>Because the processor does not know the length of the next instruction to be fetched a typical strategy is to fetch a number of bytes or words equal to at least the longest possible instruction</a:t>
            </a:r>
          </a:p>
          <a:p>
            <a:pPr marL="593725" lvl="1" indent="-285750"/>
            <a:r>
              <a:rPr lang="en-US" sz="2000" dirty="0"/>
              <a:t>Sometimes multiple instructions are fetched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8969"/>
            <a:ext cx="8229600" cy="1097279"/>
          </a:xfrm>
          <a:noFill/>
          <a:ln/>
        </p:spPr>
        <p:txBody>
          <a:bodyPr lIns="90488" tIns="44450" rIns="90488" bIns="44450"/>
          <a:lstStyle/>
          <a:p>
            <a:r>
              <a:rPr lang="en-US" dirty="0"/>
              <a:t>Figure 14.7 </a:t>
            </a:r>
            <a:br>
              <a:rPr lang="en-US" dirty="0"/>
            </a:br>
            <a:r>
              <a:rPr lang="en-US" dirty="0"/>
              <a:t>Instruction Formats for the PDP-11</a:t>
            </a:r>
          </a:p>
        </p:txBody>
      </p:sp>
      <p:pic>
        <p:nvPicPr>
          <p:cNvPr id="4" name="Picture 3" descr="Diagram 1 represents a format with three parts, O p code with 4 bits, Source with 6 bits, and destination with 6 bits. Diagram 2 represents a format with three parts, O p code with 7 bits, R with 3 bits, and Source with 6 bits. Diagram 3 represents a format with two parts, O p code with 8 bits and offset with 8 bits. Diagram 4 represents a format with three parts, O p code with 8 bits, F P with 2 bits, and destination with 6 bits. Diagram 5 represents a format with 2 parts, O p code with 10 bits and destination with 6 bits. Diagram 6 represents a format with two parts, O p code with 12 bits and condition code covering 4 bits. Diagram 7 represents a format with two parts, 13 bits for O p code and 3 bits for one of the general purpose registers. Diagram 8 has 16 bits dedicated to O p code alone. Diagram 9 represents a format with 4 parts, O p code covering 7 bits, one of the general purpose registers covering 3 bits, Source covering 6 bits, and memory address covering 16 bits. Diagram 11 represents a format with 4 parts, O p code covering 8 bits, one of the floating point registers covering 2 bits, source covering 6 bits, and memory address covering 16 bits. Diagram 12 represents a format with 3 parts, O p code covering 10 bits, destination covering 6 bits, and memory address covering 16 bits. Diagram 13 represents a format with 5 parts, O p code covering 4 bits, Source covering 6 bits, destination covering 6 bits, memory address 1 covering 16 bits, and memory address 2 covering 16 bits. The text below reads, source and destination each contain a 3 bit addressing mode field and a 3 bit register number." title="Thirteen diagrams demonstrate 13 instruction formats for P D P 11."/>
          <p:cNvPicPr>
            <a:picLocks noChangeAspect="1"/>
          </p:cNvPicPr>
          <p:nvPr/>
        </p:nvPicPr>
        <p:blipFill rotWithShape="1">
          <a:blip r:embed="rId3">
            <a:extLst>
              <a:ext uri="{28A0092B-C50C-407E-A947-70E740481C1C}">
                <a14:useLocalDpi xmlns:a14="http://schemas.microsoft.com/office/drawing/2010/main" val="0"/>
              </a:ext>
            </a:extLst>
          </a:blip>
          <a:srcRect l="3529" t="9724" r="4706" b="21185"/>
          <a:stretch/>
        </p:blipFill>
        <p:spPr>
          <a:xfrm>
            <a:off x="1952637" y="1346497"/>
            <a:ext cx="5238727" cy="510440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9404"/>
            <a:ext cx="8229600" cy="1097279"/>
          </a:xfrm>
          <a:noFill/>
          <a:ln/>
        </p:spPr>
        <p:txBody>
          <a:bodyPr lIns="90488" tIns="44450" rIns="90488" bIns="44450"/>
          <a:lstStyle/>
          <a:p>
            <a:r>
              <a:rPr lang="en-US" dirty="0"/>
              <a:t>Figure 14.8 </a:t>
            </a:r>
            <a:br>
              <a:rPr lang="en-US" dirty="0"/>
            </a:br>
            <a:r>
              <a:rPr lang="en-US" dirty="0"/>
              <a:t>Example of VAX Instructions</a:t>
            </a:r>
          </a:p>
        </p:txBody>
      </p:sp>
      <p:pic>
        <p:nvPicPr>
          <p:cNvPr id="4" name="Picture 3" descr="The table depicts four hexadecimal formats. The first hexadecimal format includes two squares in a single dimensional array has 8 bits with value 0 5. The corresponding explanation is O p code for R S B and Assembler Notation and Description is R S B, which means return from subroutine. The second hexadecimal format represented in a two dimensional array with 2 rows and 2 columns. The table stores D and 4 in the first row and 5 and 9 in the second row. The corresponding explanation is O p code for C L R L and Register R 9 and the Assembler Notation and description is C L R L, R 9, which means Clear register R 9. The third hexadecimal format depicts a table with 6 rows and 2 columns. The values are as follows. Row 1. B, 0. Row 2. C, 4. Row 3. 6, 4. Row 4. 0, 1. Row 5. A, B. Row 6. 1, 9. The rows 3 and 4 are grouped. The corresponding explanation is O p code for M O V, W. Word displacement mode, Register R 4, 356 in hexadecimal. Byte displacement mode, Register R 11, 25 in hexadecimal. The corresponding Assembler notation and description is M O V, W 356 (R 4), 25 (R 11). Move a word from address that is 356 plus contents of R 4 to address that is 25 plus contents of R 11. The fourth hexadecimal format depicts a table with 6 rows and 2 columns. The sixth row is left blank and not divided into columns. The values are as follows. Row 1. C, 1. Row 2. 0, 5. Row 3. 5, 0. Row 4. 4, 2. Row 5. D, F. The corresponding explanation is O p code for ADD L 3. Short literal 5. Register mode R 0. Index prefix R 2. Indirect word relative (displacement from P C). Amount of displacement from P C relative to location A. The corresponding Assembler Notation and Description is ADD L 3 hash 5, R 0, at the rate A (R 2). Add 5 to a 32 bit integer in R 0 and store the result in location whose address is sum of A and 4 times the contents of R 2." title="A table provides hexadecimal format, explanation, and Assembler notation and description."/>
          <p:cNvPicPr>
            <a:picLocks noChangeAspect="1"/>
          </p:cNvPicPr>
          <p:nvPr/>
        </p:nvPicPr>
        <p:blipFill rotWithShape="1">
          <a:blip r:embed="rId3">
            <a:extLst>
              <a:ext uri="{28A0092B-C50C-407E-A947-70E740481C1C}">
                <a14:useLocalDpi xmlns:a14="http://schemas.microsoft.com/office/drawing/2010/main" val="0"/>
              </a:ext>
            </a:extLst>
          </a:blip>
          <a:srcRect l="10682" t="6951" r="6431" b="16400"/>
          <a:stretch/>
        </p:blipFill>
        <p:spPr>
          <a:xfrm>
            <a:off x="2267744" y="1368857"/>
            <a:ext cx="4188503" cy="501247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80717"/>
            <a:ext cx="8229600" cy="1097279"/>
          </a:xfrm>
          <a:noFill/>
          <a:ln/>
        </p:spPr>
        <p:txBody>
          <a:bodyPr lIns="90488" tIns="44450" rIns="90488" bIns="44450"/>
          <a:lstStyle/>
          <a:p>
            <a:r>
              <a:rPr lang="fr-FR" dirty="0"/>
              <a:t>Figure 14.9 </a:t>
            </a:r>
            <a:br>
              <a:rPr lang="fr-FR" dirty="0"/>
            </a:br>
            <a:r>
              <a:rPr lang="fr-FR" dirty="0"/>
              <a:t>x86 Instruction Format</a:t>
            </a:r>
            <a:endParaRPr lang="en-US" dirty="0"/>
          </a:p>
        </p:txBody>
      </p:sp>
      <p:pic>
        <p:nvPicPr>
          <p:cNvPr id="4" name="Picture 3" descr="The six parts include instruction prefixes from 0 to 3 or 4 bits, O p code comprised of 1, 2 or 3 bytes, Mod R slash M with 0 or 1 byte, Scale Index Base with 0 or 1 byte, displacement with 0, 1, 2, or 4 bytes, and immediate with 0, 1, 2, or 4 bytes. The Mod R slash M comprises of bits 8 bits from 0 to 7 with 0 to 2 bits dedicated to R slash M, 3 to 5 bits dedicated to R e g slash O p code, and Mod dedicated to sixth and seventh bit. The Scale index base comprises of bits 0 to 7 with base from 0 to 2 bits, index from 3 to 5 bits, and Scale in 6 and 7 bits. The instruction prefixes comprise of four parts, instruction prefix occupying 0 or 1 byte, segment override 0 or 1 byte, operand size override occupying 0 or 1 byte, and address size override occupying 0 or 1 byte." title="A diagram explains the x 86 instruction format, comprised of 6 parts."/>
          <p:cNvPicPr>
            <a:picLocks noChangeAspect="1"/>
          </p:cNvPicPr>
          <p:nvPr/>
        </p:nvPicPr>
        <p:blipFill rotWithShape="1">
          <a:blip r:embed="rId3">
            <a:extLst>
              <a:ext uri="{28A0092B-C50C-407E-A947-70E740481C1C}">
                <a14:useLocalDpi xmlns:a14="http://schemas.microsoft.com/office/drawing/2010/main" val="0"/>
              </a:ext>
            </a:extLst>
          </a:blip>
          <a:srcRect l="4448" t="22474" r="4858" b="36854"/>
          <a:stretch/>
        </p:blipFill>
        <p:spPr>
          <a:xfrm>
            <a:off x="433079" y="1484784"/>
            <a:ext cx="8064896" cy="46805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9404"/>
            <a:ext cx="8229600" cy="1097279"/>
          </a:xfrm>
          <a:noFill/>
          <a:ln/>
        </p:spPr>
        <p:txBody>
          <a:bodyPr lIns="90488" tIns="44450" rIns="90488" bIns="44450"/>
          <a:lstStyle/>
          <a:p>
            <a:r>
              <a:rPr lang="en-US" dirty="0"/>
              <a:t>Figure 14.10 </a:t>
            </a:r>
            <a:br>
              <a:rPr lang="en-US" dirty="0"/>
            </a:br>
            <a:r>
              <a:rPr lang="en-US" dirty="0"/>
              <a:t>ARM Instruction Formats</a:t>
            </a:r>
          </a:p>
        </p:txBody>
      </p:sp>
      <p:pic>
        <p:nvPicPr>
          <p:cNvPr id="4" name="Picture 3" descr="The formats are represented in 32 bits from 0 to 31. The first diagram represents the format for data processing immediate shift. In this format, R m occupies bits 0 to 3, fourth bit is 0, shift occupies bits 5 and 6, shift amount occupies bits 7 to 11, R d occupies bits 12 to 15, R n occupies bits 16 to 19, S occupies the bit 20, o p code occupy the bits 21 to 24, bits 25 to 27 are set to 0, and bits 29 to 31 contain a condition code. The second diagram represents the format for data processing register shift. In this format, R m occupies bits 0 to 3, fourth bit is 1, shift occupies bits 5 and 6, 7 bit is set to 0, R s occupies bits 8 to 11, R d occupies bits 12 to 15, R n occupies bits 16 to 19, S occupies the bit 20, o p code occupy the bits 21 to 24, bits 25 to 27 are set to 0, and bits 29 to 31 contain a condition code. The third diagram represents the format for data processing immediate. In this format, immediate occupies the bits 0 to 7, rotate occupies the bits 8 to 11, R d occupies the bits 12 to 15, R n occupies the bits 16 to 19, S occupies the bit 20, o p code occupies the bits 21 to 24, the bits 25 to 27 are set to the value 1, 0, 0, and the condition occupies the bits 28 to 31. The fourth diagram represents the format for load or store immediate offset. In this format, the immediate occupies bits 0 to 11, R d occupies bits 12 to 15, R n occupies bits 16 to 19, L occupies the bit 20, W occupies bit 21, B occupies the bit 22, U occupies the bit 23, P occupies the bit 24, bits 25 to 27 are set to 0 1 0, and the condition code occupies bits 28 to 31. The fifth diagram represents load or store register offset. In this format, R m occupies bits 0 to 3, bit 4 is set to 0, shift occupies bits 5 and 6, shift amount occupies bits 7 to 11, R d occupies bits 12 to 15, R n occupies bits 16 to 19, L occupies the bit 20, W occupies bit 21, B occupies the bit 22, U occupies the bit 23, P occupies the bit 24, bits 25 to 27 are set to 1 1 0, and the condition code occupies bits 28 to 31. The sixth diagram represents load or store multiple. In this format, register list occupies bits 0 to 15, R n occupies bits 16 to 19, L occupies the bit 20, W occupies bit 21, B occupies the bit 22, U occupies the bit 23, P occupies the bit 24, bits 25 to 27 are set to 0 0 1, and the condition code occupies bits 28 to 31. The seventh diagram represents branch or branch with link. In this format, the 24 bit offset occupies the bits 0 to 24, L occupies the bit 25, the bits 25 to 27 are set to 1 0 1, and the condition code occupies the bits 28 to 31. The legend below reads, S equals for any data processing instructions, signifies that the instruction updates the condition codes, S equals for load or store multiple instructions, signifies whether instruction execution is restricted to supervisor mode, P, U, W equals bits that distinguish among different types of addressing mode, B equals distinguishes between an unsigned byte, where B double equals 1 and a word B double equals 0 access, L equals for load or store instructions, distinguishes between a load, where L double equals 1 and Store, L double equals 0, and L equals for branch instructions, determines whether a return address is stored in the link register." title="Seven diagrams for representing 7 instruction formats."/>
          <p:cNvPicPr>
            <a:picLocks noChangeAspect="1"/>
          </p:cNvPicPr>
          <p:nvPr/>
        </p:nvPicPr>
        <p:blipFill rotWithShape="1">
          <a:blip r:embed="rId3">
            <a:extLst>
              <a:ext uri="{28A0092B-C50C-407E-A947-70E740481C1C}">
                <a14:useLocalDpi xmlns:a14="http://schemas.microsoft.com/office/drawing/2010/main" val="0"/>
              </a:ext>
            </a:extLst>
          </a:blip>
          <a:srcRect l="8355" t="11670" r="3929" b="44037"/>
          <a:stretch/>
        </p:blipFill>
        <p:spPr>
          <a:xfrm>
            <a:off x="683568" y="1484784"/>
            <a:ext cx="7272808" cy="47525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14.1 </a:t>
            </a:r>
            <a:br>
              <a:rPr lang="en-US" dirty="0"/>
            </a:br>
            <a:r>
              <a:rPr lang="en-US" dirty="0"/>
              <a:t>Addressing Modes</a:t>
            </a:r>
          </a:p>
        </p:txBody>
      </p:sp>
      <p:pic>
        <p:nvPicPr>
          <p:cNvPr id="2" name="Picture 1" descr="Diagram a is called immediate addressing. Here the instruction contains the operand directly. The diagram b is called direct addressing. Here the instruction contains the address A, where the operand is stored in memory. The diagram c is called indirect addressing. Here the instruction contains an address, A, which refers to an address in memory. The memory location points to the operand stored in memory. The diagram d is called Register addressing. The instruction contains the address of a Register, R, where the operand is stored. The diagram e is the Register indirect addressing. The instruction has an address R that refers to an address in the Registers, which points to the operand in memory. The diagram f is displacement addressing. The instruction comprises of a reference address of register, R and another address A. Both the addresses are combined to point to the operand in memory. The diagram g is stack addressing. The instruction implicitly refers to value on the top of the stack register." title="Seven diagrams a, b, c, d, e, f, and g, explain the addressing modes used in an instruction."/>
          <p:cNvPicPr>
            <a:picLocks noChangeAspect="1"/>
          </p:cNvPicPr>
          <p:nvPr/>
        </p:nvPicPr>
        <p:blipFill rotWithShape="1">
          <a:blip r:embed="rId3">
            <a:extLst>
              <a:ext uri="{28A0092B-C50C-407E-A947-70E740481C1C}">
                <a14:useLocalDpi xmlns:a14="http://schemas.microsoft.com/office/drawing/2010/main" val="0"/>
              </a:ext>
            </a:extLst>
          </a:blip>
          <a:srcRect l="14286" t="11820" r="13333" b="32249"/>
          <a:stretch/>
        </p:blipFill>
        <p:spPr>
          <a:xfrm>
            <a:off x="2019800" y="1348935"/>
            <a:ext cx="5104400" cy="510440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84761"/>
            <a:ext cx="8229600" cy="1606527"/>
          </a:xfrm>
          <a:noFill/>
          <a:ln/>
        </p:spPr>
        <p:txBody>
          <a:bodyPr lIns="90488" tIns="44450" rIns="90488" bIns="44450"/>
          <a:lstStyle/>
          <a:p>
            <a:r>
              <a:rPr lang="en-US" dirty="0"/>
              <a:t>Figure 14.11 </a:t>
            </a:r>
            <a:br>
              <a:rPr lang="en-US" dirty="0"/>
            </a:br>
            <a:r>
              <a:rPr lang="en-US" dirty="0"/>
              <a:t>Examples of Use of ARM Immediate Constants</a:t>
            </a:r>
          </a:p>
        </p:txBody>
      </p:sp>
      <p:pic>
        <p:nvPicPr>
          <p:cNvPr id="4" name="Picture 3" descr="The representations start from bits 0 to 31, comprised of 32 bits. The first diagram, r o r hash 0 dash range 0 through 0 x 0 0 0 0 0 0 F F dash step 0 x 0 0 0 0 0 0 0 1 have the bits 8 to 31 set to 0 and the bits 0 to 7 left blank. The second diagram, r o r hash 8 dash range 0 through 0 x F F 0 0 0 0 0 0 dash step 0 x 0 1 0 0 0 0 0 0 have the bits 0 to 23 set to 0 and bits 24 to 31 left blank. The third diagram, r o r hash 30 dash range 0 through 0 x 0 0 0 0 0 3 F C dash step 0 x 0 0 0 0 0 0 0 4 have the bits 0 and 1 set to 0, bits 2 to 9 left blank, bits 10 to 31 set to 0." title="Three diagrams represent the examples of use of A R M immediate constants. "/>
          <p:cNvPicPr>
            <a:picLocks noChangeAspect="1"/>
          </p:cNvPicPr>
          <p:nvPr/>
        </p:nvPicPr>
        <p:blipFill rotWithShape="1">
          <a:blip r:embed="rId3">
            <a:extLst>
              <a:ext uri="{28A0092B-C50C-407E-A947-70E740481C1C}">
                <a14:useLocalDpi xmlns:a14="http://schemas.microsoft.com/office/drawing/2010/main" val="0"/>
              </a:ext>
            </a:extLst>
          </a:blip>
          <a:srcRect l="11246" t="11634" r="12370" b="53458"/>
          <a:stretch/>
        </p:blipFill>
        <p:spPr>
          <a:xfrm>
            <a:off x="873932" y="1947340"/>
            <a:ext cx="7324129" cy="433147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5525"/>
            <a:ext cx="8229600" cy="1606527"/>
          </a:xfrm>
          <a:noFill/>
          <a:ln/>
        </p:spPr>
        <p:txBody>
          <a:bodyPr lIns="90488" tIns="44450" rIns="90488" bIns="44450"/>
          <a:lstStyle/>
          <a:p>
            <a:r>
              <a:rPr lang="en-US" dirty="0"/>
              <a:t>Figure 14.12</a:t>
            </a:r>
            <a:br>
              <a:rPr lang="en-US" dirty="0"/>
            </a:br>
            <a:r>
              <a:rPr lang="en-US" dirty="0"/>
              <a:t>Expanding a Thumb ADD Instruction into its ARM Equivalent</a:t>
            </a:r>
          </a:p>
        </p:txBody>
      </p:sp>
      <p:pic>
        <p:nvPicPr>
          <p:cNvPr id="4" name="Picture 3" descr="The Add or subtract or compare or move immediate format comprises of 0 to 15 bits with immediate occupying 0 to 7 bits, R d slash R n occupying 8 to 10 bits, o p code occupying 11 and 12 bits, and 13 to 15 bits are set to 1 0 0. For the instruction ADD r 3 comma hash 19, the corresponding format would be 1 1 0 0 1 0 0 0 for bits 0 to 7, 1 1 0 for bits 8 to 10, 0 1 for bits 11 and 12, and 1 0 0 for bits 13 to 15. When the instruction is expanded into the data processing immediate format, immediate occupies bits 0 to 7, rotate occupies bits 8 to 11, R d occupies bits 12 to 15, R n occupies bits 16 to 19, S occupies bit 20, O p code occupies bits 21 to 24, bits 25 to 27 are set to 1 0 0, condition code occupies bits 28 to 31. The corresponding instruction ADD S r 3 comma r 3 comma hash 19 occupies 32 bits. The expanded format contains the values 1 1 0 0 1 0 0 0 0 0 0 0 1 1 0 0 1 1 0 0 1 0 1 0 0 1 0 0 0 1 1 1 from bits 0 to 31. The bits 13 to 15 in the add or subtract or compare or move immediate format is expanded to bits 25 to 27 in the data processing immediate format with major o p code denoting format 3 move or compare or add or subtract with immediate value. The bits 11 and 12 with values 0 and 1 in the add or subtract or compare or move immediate format is expanded to the bits 21 to 24 of data processing immediate format with minor o p code denoting ADD instruction. The bit 20 in the expanded data processing immediate format comprises of update condition flags. The bits 8 to 10 in the add or subtract or compare or move immediate format is expanded to the bits 12 to 19 with destination and source register. The immediate value from bits 0 to 7 in add or subtract or compare or move immediate format are expanded to the immediate values from bits 0 to 7 in the data processing immediate format. The rotate bits in the data processing immediate format is labeled, zero rotation."/>
          <p:cNvPicPr>
            <a:picLocks noChangeAspect="1"/>
          </p:cNvPicPr>
          <p:nvPr/>
        </p:nvPicPr>
        <p:blipFill rotWithShape="1">
          <a:blip r:embed="rId3">
            <a:extLst>
              <a:ext uri="{28A0092B-C50C-407E-A947-70E740481C1C}">
                <a14:useLocalDpi xmlns:a14="http://schemas.microsoft.com/office/drawing/2010/main" val="0"/>
              </a:ext>
            </a:extLst>
          </a:blip>
          <a:srcRect l="4851" t="25346" r="3179" b="42642"/>
          <a:stretch/>
        </p:blipFill>
        <p:spPr>
          <a:xfrm>
            <a:off x="413285" y="2202688"/>
            <a:ext cx="8317431" cy="374659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Thumb-2 Instruction Set</a:t>
            </a:r>
          </a:p>
        </p:txBody>
      </p:sp>
      <p:sp>
        <p:nvSpPr>
          <p:cNvPr id="4" name="Content Placeholder 3"/>
          <p:cNvSpPr>
            <a:spLocks noGrp="1"/>
          </p:cNvSpPr>
          <p:nvPr>
            <p:ph type="body" idx="1"/>
          </p:nvPr>
        </p:nvSpPr>
        <p:spPr/>
        <p:txBody>
          <a:bodyPr>
            <a:normAutofit fontScale="92500" lnSpcReduction="10000"/>
          </a:bodyPr>
          <a:lstStyle/>
          <a:p>
            <a:pPr marL="307975" indent="-307975"/>
            <a:r>
              <a:rPr lang="en-US" sz="2200" dirty="0"/>
              <a:t>The only instruction set available on the Cortex-M microcontroller products</a:t>
            </a:r>
          </a:p>
          <a:p>
            <a:pPr marL="307975" indent="-307975"/>
            <a:r>
              <a:rPr lang="en-US" sz="2200" dirty="0"/>
              <a:t>Is a major enhancement to the Thumb instruction set architecture (ISA)</a:t>
            </a:r>
          </a:p>
          <a:p>
            <a:pPr marL="593725" lvl="1" indent="-296863"/>
            <a:r>
              <a:rPr lang="en-US" sz="1700" dirty="0"/>
              <a:t>Introduces 32-bit instructions that can be intermixed freely with the older 16-bit Thumb instructions</a:t>
            </a:r>
          </a:p>
          <a:p>
            <a:pPr marL="593725" lvl="1" indent="-296863"/>
            <a:r>
              <a:rPr lang="en-US" sz="1700" dirty="0"/>
              <a:t>Most 32-bit Thumb instructions are unconditional, whereas almost all ARM instructions can be conditional</a:t>
            </a:r>
          </a:p>
          <a:p>
            <a:pPr marL="593725" lvl="1" indent="-296863"/>
            <a:r>
              <a:rPr lang="en-US" sz="1700" dirty="0"/>
              <a:t>Introduces a new If-Then (IT) instruction that delivers much of the functionality of the condition field in ARM instructions</a:t>
            </a:r>
          </a:p>
          <a:p>
            <a:pPr marL="307975" indent="-307975"/>
            <a:r>
              <a:rPr lang="en-US" sz="2200" dirty="0"/>
              <a:t>Delivers overall code density comparable with Thumb, together with the performance levels associated with the ARM ISA</a:t>
            </a:r>
          </a:p>
          <a:p>
            <a:pPr marL="307975" indent="-307975"/>
            <a:r>
              <a:rPr lang="en-US" sz="2200" dirty="0"/>
              <a:t>Before Thumb-2 developers had to choose between Thumb for size and ARM for performance</a:t>
            </a:r>
          </a:p>
        </p:txBody>
      </p:sp>
    </p:spTree>
    <p:extLst>
      <p:ext uri="{BB962C8B-B14F-4D97-AF65-F5344CB8AC3E}">
        <p14:creationId xmlns:p14="http://schemas.microsoft.com/office/powerpoint/2010/main" val="1390699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Figure 14.13 </a:t>
            </a:r>
            <a:br>
              <a:rPr lang="en-US" dirty="0"/>
            </a:br>
            <a:r>
              <a:rPr lang="en-US" dirty="0"/>
              <a:t>Thumb-2 Encoding</a:t>
            </a:r>
          </a:p>
        </p:txBody>
      </p:sp>
      <p:pic>
        <p:nvPicPr>
          <p:cNvPr id="4" name="Picture 3" descr="The illustration depicts an instruction flow comprised of t h m labeled, i, half word 1 labeled, i + 2, half word 2 labeled, i + 4, half word t h m labeled, i + 6, half word 1 labeled, i + 8, and half word 2 labeled, i + 10, and extends further to t h m instruction flow. A Table below has 3 rows and 4 columns. The columns have the following headings from left to right. Half word 1 (15: 13), Half word 1 (12: 11), Length, Functionality. The row entries are as follows. Row 1. Half word 1 (15: 13), Not 111. Half word 1 (12: 11), x x. Length, 16 bits (1 half word). Functionality, 16 bit Thumb instruction. Row 2. Half word 1 (15: 13), 111. Half word 1 (12: 11), 0 0. Length, 16 bits (1 half word). Functionality, 16 bit Thumb unconditional branch instruction. Row 3. Half word 1 (15: 13), 111. Half word 1 (12: 11), Not 0 0. Length, 32 bits (2 half words). Functionality, 32 bit Thumb dash 2 instruction." title="An illustration comprises of a diagram and a table, explaining encoding."/>
          <p:cNvPicPr>
            <a:picLocks noChangeAspect="1"/>
          </p:cNvPicPr>
          <p:nvPr/>
        </p:nvPicPr>
        <p:blipFill rotWithShape="1">
          <a:blip r:embed="rId3">
            <a:extLst>
              <a:ext uri="{28A0092B-C50C-407E-A947-70E740481C1C}">
                <a14:useLocalDpi xmlns:a14="http://schemas.microsoft.com/office/drawing/2010/main" val="0"/>
              </a:ext>
            </a:extLst>
          </a:blip>
          <a:srcRect l="7247" t="30400" r="9420" b="46642"/>
          <a:stretch/>
        </p:blipFill>
        <p:spPr>
          <a:xfrm>
            <a:off x="431540" y="1916832"/>
            <a:ext cx="8280920" cy="2952328"/>
          </a:xfrm>
          <a:prstGeom prst="rect">
            <a:avLst/>
          </a:prstGeom>
        </p:spPr>
      </p:pic>
    </p:spTree>
    <p:extLst>
      <p:ext uri="{BB962C8B-B14F-4D97-AF65-F5344CB8AC3E}">
        <p14:creationId xmlns:p14="http://schemas.microsoft.com/office/powerpoint/2010/main" val="3768686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31614"/>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556792"/>
            <a:ext cx="8478965" cy="4525963"/>
          </a:xfrm>
        </p:spPr>
        <p:txBody>
          <a:bodyPr>
            <a:normAutofit/>
          </a:bodyPr>
          <a:lstStyle/>
          <a:p>
            <a:pPr marL="101600" indent="0">
              <a:buNone/>
            </a:pPr>
            <a:r>
              <a:rPr lang="en-US" sz="3200" dirty="0">
                <a:solidFill>
                  <a:srgbClr val="007FA3"/>
                </a:solidFill>
              </a:rPr>
              <a:t>Chapter 14     </a:t>
            </a:r>
          </a:p>
          <a:p>
            <a:endParaRPr lang="en-US" sz="3200" dirty="0"/>
          </a:p>
        </p:txBody>
      </p:sp>
      <p:sp>
        <p:nvSpPr>
          <p:cNvPr id="30" name="Content Placeholder 29"/>
          <p:cNvSpPr>
            <a:spLocks noGrp="1"/>
          </p:cNvSpPr>
          <p:nvPr>
            <p:ph sz="half" idx="4294967295"/>
          </p:nvPr>
        </p:nvSpPr>
        <p:spPr>
          <a:xfrm>
            <a:off x="446727" y="2348880"/>
            <a:ext cx="3657600" cy="4191000"/>
          </a:xfrm>
        </p:spPr>
        <p:txBody>
          <a:bodyPr>
            <a:normAutofit/>
          </a:bodyPr>
          <a:lstStyle/>
          <a:p>
            <a:pPr marL="307975" indent="-307975">
              <a:buClr>
                <a:schemeClr val="tx2"/>
              </a:buClr>
              <a:buFont typeface="Arial" panose="020B0604020202020204" pitchFamily="34" charset="0"/>
              <a:buChar char="•"/>
            </a:pPr>
            <a:r>
              <a:rPr lang="en-US" sz="2400" dirty="0"/>
              <a:t>Addressing modes</a:t>
            </a:r>
          </a:p>
          <a:p>
            <a:pPr marL="639763" lvl="1" indent="-342900">
              <a:buClr>
                <a:schemeClr val="tx2"/>
              </a:buClr>
              <a:buFont typeface="Arial" panose="020B0604020202020204" pitchFamily="34" charset="0"/>
              <a:buChar char="–"/>
            </a:pPr>
            <a:r>
              <a:rPr lang="en-US" sz="2000" dirty="0"/>
              <a:t>Immediate addressing</a:t>
            </a:r>
          </a:p>
          <a:p>
            <a:pPr marL="639763" lvl="1" indent="-342900">
              <a:buClr>
                <a:schemeClr val="tx2"/>
              </a:buClr>
              <a:buFont typeface="Arial" panose="020B0604020202020204" pitchFamily="34" charset="0"/>
              <a:buChar char="–"/>
            </a:pPr>
            <a:r>
              <a:rPr lang="en-US" sz="2000" dirty="0"/>
              <a:t>Direct addressing</a:t>
            </a:r>
          </a:p>
          <a:p>
            <a:pPr marL="639763" lvl="1" indent="-342900">
              <a:buClr>
                <a:schemeClr val="tx2"/>
              </a:buClr>
              <a:buFont typeface="Arial" panose="020B0604020202020204" pitchFamily="34" charset="0"/>
              <a:buChar char="–"/>
            </a:pPr>
            <a:r>
              <a:rPr lang="en-US" sz="2000" dirty="0"/>
              <a:t>Indirect addressing</a:t>
            </a:r>
          </a:p>
          <a:p>
            <a:pPr marL="639763" lvl="1" indent="-342900">
              <a:buClr>
                <a:schemeClr val="tx2"/>
              </a:buClr>
              <a:buFont typeface="Arial" panose="020B0604020202020204" pitchFamily="34" charset="0"/>
              <a:buChar char="–"/>
            </a:pPr>
            <a:r>
              <a:rPr lang="en-US" sz="2000" dirty="0"/>
              <a:t>Register addressing</a:t>
            </a:r>
          </a:p>
          <a:p>
            <a:pPr marL="639763" lvl="1" indent="-342900">
              <a:buClr>
                <a:schemeClr val="tx2"/>
              </a:buClr>
              <a:buFont typeface="Arial" panose="020B0604020202020204" pitchFamily="34" charset="0"/>
              <a:buChar char="–"/>
            </a:pPr>
            <a:r>
              <a:rPr lang="en-US" sz="2000" dirty="0"/>
              <a:t>Register indirect addressing</a:t>
            </a:r>
          </a:p>
          <a:p>
            <a:pPr marL="639763" lvl="1" indent="-342900">
              <a:buClr>
                <a:schemeClr val="tx2"/>
              </a:buClr>
              <a:buFont typeface="Arial" panose="020B0604020202020204" pitchFamily="34" charset="0"/>
              <a:buChar char="–"/>
            </a:pPr>
            <a:r>
              <a:rPr lang="en-US" sz="2000" dirty="0"/>
              <a:t>Displacement addressing </a:t>
            </a:r>
          </a:p>
          <a:p>
            <a:pPr marL="639763" lvl="1" indent="-342900">
              <a:buClr>
                <a:schemeClr val="tx2"/>
              </a:buClr>
              <a:buFont typeface="Arial" panose="020B0604020202020204" pitchFamily="34" charset="0"/>
              <a:buChar char="–"/>
            </a:pPr>
            <a:r>
              <a:rPr lang="en-US" sz="2000" dirty="0"/>
              <a:t>Stack addressing</a:t>
            </a:r>
          </a:p>
        </p:txBody>
      </p:sp>
      <p:sp>
        <p:nvSpPr>
          <p:cNvPr id="31" name="Text Placeholder 30"/>
          <p:cNvSpPr>
            <a:spLocks noGrp="1"/>
          </p:cNvSpPr>
          <p:nvPr>
            <p:ph type="body" sz="quarter" idx="4294967295"/>
          </p:nvPr>
        </p:nvSpPr>
        <p:spPr>
          <a:xfrm>
            <a:off x="4788024" y="304800"/>
            <a:ext cx="3657600" cy="1708150"/>
          </a:xfrm>
        </p:spPr>
        <p:txBody>
          <a:bodyPr/>
          <a:lstStyle/>
          <a:p>
            <a:pPr algn="ctr"/>
            <a:r>
              <a:rPr lang="en-US" sz="2800" dirty="0">
                <a:solidFill>
                  <a:srgbClr val="007FA3"/>
                </a:solidFill>
              </a:rPr>
              <a:t>Instruction Sets: Addressing Modes and Formats</a:t>
            </a:r>
            <a:endParaRPr lang="en-US" dirty="0">
              <a:solidFill>
                <a:srgbClr val="007FA3"/>
              </a:solidFill>
            </a:endParaRPr>
          </a:p>
        </p:txBody>
      </p:sp>
      <p:sp>
        <p:nvSpPr>
          <p:cNvPr id="32" name="Content Placeholder 31"/>
          <p:cNvSpPr>
            <a:spLocks noGrp="1"/>
          </p:cNvSpPr>
          <p:nvPr>
            <p:ph sz="quarter" idx="4294967295"/>
          </p:nvPr>
        </p:nvSpPr>
        <p:spPr>
          <a:xfrm>
            <a:off x="4716016" y="1988840"/>
            <a:ext cx="3657600" cy="4383088"/>
          </a:xfrm>
        </p:spPr>
        <p:txBody>
          <a:bodyPr>
            <a:normAutofit/>
          </a:bodyPr>
          <a:lstStyle/>
          <a:p>
            <a:pPr marL="342900" indent="-342900">
              <a:buClr>
                <a:schemeClr val="tx2"/>
              </a:buClr>
              <a:buFont typeface="Arial" panose="020B0604020202020204" pitchFamily="34" charset="0"/>
              <a:buChar char="•"/>
            </a:pPr>
            <a:r>
              <a:rPr lang="en-US" sz="2400" dirty="0"/>
              <a:t>x86 addressing modes</a:t>
            </a:r>
          </a:p>
          <a:p>
            <a:pPr marL="342900" indent="-342900">
              <a:buClr>
                <a:schemeClr val="tx2"/>
              </a:buClr>
              <a:buFont typeface="Arial" panose="020B0604020202020204" pitchFamily="34" charset="0"/>
              <a:buChar char="•"/>
            </a:pPr>
            <a:r>
              <a:rPr lang="en-US" sz="2400" dirty="0"/>
              <a:t>ARM addressing modes</a:t>
            </a:r>
          </a:p>
          <a:p>
            <a:pPr marL="342900" indent="-342900">
              <a:buClr>
                <a:schemeClr val="tx2"/>
              </a:buClr>
              <a:buFont typeface="Arial" panose="020B0604020202020204" pitchFamily="34" charset="0"/>
              <a:buChar char="•"/>
            </a:pPr>
            <a:r>
              <a:rPr lang="en-US" sz="2400" dirty="0"/>
              <a:t>Instruction formats</a:t>
            </a:r>
          </a:p>
          <a:p>
            <a:pPr marL="736600" lvl="1" indent="-357188">
              <a:buClr>
                <a:schemeClr val="tx2"/>
              </a:buClr>
              <a:buFont typeface="Arial" panose="020B0604020202020204" pitchFamily="34" charset="0"/>
              <a:buChar char="–"/>
            </a:pPr>
            <a:r>
              <a:rPr lang="en-US" sz="2000" dirty="0"/>
              <a:t>Instruction length</a:t>
            </a:r>
          </a:p>
          <a:p>
            <a:pPr marL="736600" lvl="1" indent="-357188">
              <a:buClr>
                <a:schemeClr val="tx2"/>
              </a:buClr>
              <a:buFont typeface="Arial" panose="020B0604020202020204" pitchFamily="34" charset="0"/>
              <a:buChar char="–"/>
            </a:pPr>
            <a:r>
              <a:rPr lang="en-US" sz="2000" dirty="0"/>
              <a:t>Allocation of bits</a:t>
            </a:r>
          </a:p>
          <a:p>
            <a:pPr marL="736600" lvl="1" indent="-357188">
              <a:buClr>
                <a:schemeClr val="tx2"/>
              </a:buClr>
              <a:buFont typeface="Arial" panose="020B0604020202020204" pitchFamily="34" charset="0"/>
              <a:buChar char="–"/>
            </a:pPr>
            <a:r>
              <a:rPr lang="en-US" sz="2000" dirty="0"/>
              <a:t>Variable-length instructions</a:t>
            </a:r>
          </a:p>
          <a:p>
            <a:pPr marL="342900" indent="-342900">
              <a:buClr>
                <a:schemeClr val="tx2"/>
              </a:buClr>
              <a:buFont typeface="Arial" panose="020B0604020202020204" pitchFamily="34" charset="0"/>
              <a:buChar char="•"/>
            </a:pPr>
            <a:r>
              <a:rPr lang="en-US" sz="2400" dirty="0"/>
              <a:t>X86 instruction formats</a:t>
            </a:r>
          </a:p>
          <a:p>
            <a:pPr marL="342900" indent="-342900">
              <a:buClr>
                <a:schemeClr val="tx2"/>
              </a:buClr>
              <a:buFont typeface="Arial" panose="020B0604020202020204" pitchFamily="34" charset="0"/>
              <a:buChar char="•"/>
            </a:pPr>
            <a:r>
              <a:rPr lang="en-US" sz="2400" dirty="0"/>
              <a:t>ARM instruction formats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457200" y="169732"/>
            <a:ext cx="8229600" cy="1097279"/>
          </a:xfrm>
          <a:noFill/>
          <a:ln/>
        </p:spPr>
        <p:txBody>
          <a:bodyPr lIns="90488" tIns="44450" rIns="90488" bIns="44450"/>
          <a:lstStyle/>
          <a:p>
            <a:r>
              <a:rPr lang="en-US" dirty="0"/>
              <a:t>Table 14.1 </a:t>
            </a:r>
            <a:br>
              <a:rPr lang="en-US" dirty="0"/>
            </a:br>
            <a:r>
              <a:rPr lang="en-US" dirty="0"/>
              <a:t>Basic Addressing Modes</a:t>
            </a:r>
          </a:p>
        </p:txBody>
      </p:sp>
      <p:graphicFrame>
        <p:nvGraphicFramePr>
          <p:cNvPr id="5" name="Table 4" descr="From left to right, the table has the column headings, mode, algorithm, principal advantage, and principal disadvantage. The rows read as follows. Immediate Operand = A No memory reference, Limited operand magnitude. Direct E A = A Simple, Limited address space. Indirect E A = (A), Large address space, Multiple memory references. Register E A = R, No memory reference, Limited address space. Register indirect, E A = (R) Large address space, Extra memory reference. Displacement E A = A + (R), Flexibility, Complexity. Stack, E A = top of stack, No memory reference, Limited applicability." title="A table titled basic addressing modes. "/>
          <p:cNvGraphicFramePr>
            <a:graphicFrameLocks noGrp="1"/>
          </p:cNvGraphicFramePr>
          <p:nvPr>
            <p:extLst>
              <p:ext uri="{D42A27DB-BD31-4B8C-83A1-F6EECF244321}">
                <p14:modId xmlns:p14="http://schemas.microsoft.com/office/powerpoint/2010/main" val="4039905223"/>
              </p:ext>
            </p:extLst>
          </p:nvPr>
        </p:nvGraphicFramePr>
        <p:xfrm>
          <a:off x="555678" y="1700808"/>
          <a:ext cx="8120779" cy="3270072"/>
        </p:xfrm>
        <a:graphic>
          <a:graphicData uri="http://schemas.openxmlformats.org/drawingml/2006/table">
            <a:tbl>
              <a:tblPr firstRow="1" bandRow="1">
                <a:tableStyleId>{5C22544A-7EE6-4342-B048-85BDC9FD1C3A}</a:tableStyleId>
              </a:tblPr>
              <a:tblGrid>
                <a:gridCol w="1714548">
                  <a:extLst>
                    <a:ext uri="{9D8B030D-6E8A-4147-A177-3AD203B41FA5}">
                      <a16:colId xmlns:a16="http://schemas.microsoft.com/office/drawing/2014/main" val="528802535"/>
                    </a:ext>
                  </a:extLst>
                </a:gridCol>
                <a:gridCol w="1819952">
                  <a:extLst>
                    <a:ext uri="{9D8B030D-6E8A-4147-A177-3AD203B41FA5}">
                      <a16:colId xmlns:a16="http://schemas.microsoft.com/office/drawing/2014/main" val="3102758518"/>
                    </a:ext>
                  </a:extLst>
                </a:gridCol>
                <a:gridCol w="2111144">
                  <a:extLst>
                    <a:ext uri="{9D8B030D-6E8A-4147-A177-3AD203B41FA5}">
                      <a16:colId xmlns:a16="http://schemas.microsoft.com/office/drawing/2014/main" val="2543019389"/>
                    </a:ext>
                  </a:extLst>
                </a:gridCol>
                <a:gridCol w="2475135">
                  <a:extLst>
                    <a:ext uri="{9D8B030D-6E8A-4147-A177-3AD203B41FA5}">
                      <a16:colId xmlns:a16="http://schemas.microsoft.com/office/drawing/2014/main" val="4122312373"/>
                    </a:ext>
                  </a:extLst>
                </a:gridCol>
              </a:tblGrid>
              <a:tr h="414335">
                <a:tc>
                  <a:txBody>
                    <a:bodyPr/>
                    <a:lstStyle/>
                    <a:p>
                      <a:pPr algn="ctr"/>
                      <a:r>
                        <a:rPr lang="en-IN" sz="1400" b="1" dirty="0">
                          <a:solidFill>
                            <a:schemeClr val="tx1"/>
                          </a:solidFill>
                        </a:rPr>
                        <a:t>Mode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Algorithm</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Principal Advantage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Principal Disadvantage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58608">
                <a:tc>
                  <a:txBody>
                    <a:bodyPr/>
                    <a:lstStyle/>
                    <a:p>
                      <a:pPr algn="l"/>
                      <a:r>
                        <a:rPr lang="en-IN" sz="1400" b="0" i="0" u="none" strike="noStrike" cap="none" baseline="0" dirty="0">
                          <a:solidFill>
                            <a:schemeClr val="dk1"/>
                          </a:solidFill>
                          <a:latin typeface="+mn-lt"/>
                          <a:ea typeface="+mn-ea"/>
                          <a:cs typeface="+mn-cs"/>
                          <a:sym typeface="Arial"/>
                        </a:rPr>
                        <a:t>Immediate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Operand = A</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No memory reference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Limited operand magnitude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79646">
                <a:tc>
                  <a:txBody>
                    <a:bodyPr/>
                    <a:lstStyle/>
                    <a:p>
                      <a:pPr algn="l"/>
                      <a:r>
                        <a:rPr lang="en-IN" sz="1400" b="0" i="0" u="none" strike="noStrike" cap="none" baseline="0" dirty="0">
                          <a:solidFill>
                            <a:schemeClr val="dk1"/>
                          </a:solidFill>
                          <a:latin typeface="+mn-lt"/>
                          <a:ea typeface="+mn-ea"/>
                          <a:cs typeface="+mn-cs"/>
                          <a:sym typeface="Arial"/>
                        </a:rPr>
                        <a:t>Direct</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EA = A</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Simple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Limited address space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25927">
                <a:tc>
                  <a:txBody>
                    <a:bodyPr/>
                    <a:lstStyle/>
                    <a:p>
                      <a:pPr algn="l"/>
                      <a:r>
                        <a:rPr lang="en-IN" sz="1400" b="0" i="0" u="none" strike="noStrike" cap="none" baseline="0" dirty="0">
                          <a:solidFill>
                            <a:schemeClr val="dk1"/>
                          </a:solidFill>
                          <a:latin typeface="+mn-lt"/>
                          <a:ea typeface="+mn-ea"/>
                          <a:cs typeface="+mn-cs"/>
                          <a:sym typeface="Arial"/>
                        </a:rPr>
                        <a:t>Indirect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EA = (A)</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Large address space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Multiple memory references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22889">
                <a:tc>
                  <a:txBody>
                    <a:bodyPr/>
                    <a:lstStyle/>
                    <a:p>
                      <a:pPr algn="l"/>
                      <a:r>
                        <a:rPr lang="en-IN" sz="1400" b="0" i="0" u="none" strike="noStrike" cap="none" baseline="0" dirty="0">
                          <a:solidFill>
                            <a:schemeClr val="dk1"/>
                          </a:solidFill>
                          <a:latin typeface="+mn-lt"/>
                          <a:ea typeface="+mn-ea"/>
                          <a:cs typeface="+mn-cs"/>
                          <a:sym typeface="Arial"/>
                        </a:rPr>
                        <a:t>Register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EA = 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No memory reference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Limited address space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22889">
                <a:tc>
                  <a:txBody>
                    <a:bodyPr/>
                    <a:lstStyle/>
                    <a:p>
                      <a:pPr algn="l"/>
                      <a:r>
                        <a:rPr lang="en-IN" sz="1400" b="0" i="0" u="none" strike="noStrike" cap="none" baseline="0" dirty="0">
                          <a:solidFill>
                            <a:schemeClr val="dk1"/>
                          </a:solidFill>
                          <a:latin typeface="+mn-lt"/>
                          <a:ea typeface="+mn-ea"/>
                          <a:cs typeface="+mn-cs"/>
                          <a:sym typeface="Arial"/>
                        </a:rPr>
                        <a:t>Register indirect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EA = (R)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Large address space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Extra memory reference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22889">
                <a:tc>
                  <a:txBody>
                    <a:bodyPr/>
                    <a:lstStyle/>
                    <a:p>
                      <a:pPr algn="l"/>
                      <a:r>
                        <a:rPr lang="en-IN" sz="1400" b="0" i="0" u="none" strike="noStrike" cap="none" baseline="0" dirty="0">
                          <a:solidFill>
                            <a:schemeClr val="dk1"/>
                          </a:solidFill>
                          <a:latin typeface="+mn-lt"/>
                          <a:ea typeface="+mn-ea"/>
                          <a:cs typeface="+mn-cs"/>
                          <a:sym typeface="Arial"/>
                        </a:rPr>
                        <a:t>Displacement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EA = A + (R)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Flexibility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Complexity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51477208"/>
                  </a:ext>
                </a:extLst>
              </a:tr>
              <a:tr h="422889">
                <a:tc>
                  <a:txBody>
                    <a:bodyPr/>
                    <a:lstStyle/>
                    <a:p>
                      <a:pPr algn="l"/>
                      <a:r>
                        <a:rPr lang="en-IN" sz="1400" b="0" i="0" u="none" strike="noStrike" cap="none" baseline="0" dirty="0">
                          <a:solidFill>
                            <a:schemeClr val="dk1"/>
                          </a:solidFill>
                          <a:latin typeface="+mn-lt"/>
                          <a:ea typeface="+mn-ea"/>
                          <a:cs typeface="+mn-cs"/>
                          <a:sym typeface="Arial"/>
                        </a:rPr>
                        <a:t>Stack</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EA = top of stack</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No memory reference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Limited applicability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4757409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noChangeArrowheads="1"/>
          </p:cNvSpPr>
          <p:nvPr>
            <p:ph type="title"/>
          </p:nvPr>
        </p:nvSpPr>
        <p:spPr/>
        <p:txBody>
          <a:bodyPr/>
          <a:lstStyle/>
          <a:p>
            <a:r>
              <a:rPr lang="en-US" dirty="0"/>
              <a:t>Immediate Addressing</a:t>
            </a:r>
          </a:p>
        </p:txBody>
      </p:sp>
      <p:sp>
        <p:nvSpPr>
          <p:cNvPr id="8199" name="Rectangle 7"/>
          <p:cNvSpPr>
            <a:spLocks noGrp="1" noChangeArrowheads="1"/>
          </p:cNvSpPr>
          <p:nvPr>
            <p:ph type="body" idx="1"/>
          </p:nvPr>
        </p:nvSpPr>
        <p:spPr>
          <a:xfrm>
            <a:off x="457200" y="1600200"/>
            <a:ext cx="8229600" cy="4997152"/>
          </a:xfrm>
        </p:spPr>
        <p:txBody>
          <a:bodyPr>
            <a:normAutofit lnSpcReduction="10000"/>
          </a:bodyPr>
          <a:lstStyle/>
          <a:p>
            <a:pPr marL="296863" indent="-296863">
              <a:buClr>
                <a:schemeClr val="tx2"/>
              </a:buClr>
              <a:buFont typeface="Arial" panose="020B0604020202020204" pitchFamily="34" charset="0"/>
              <a:buChar char="•"/>
            </a:pPr>
            <a:r>
              <a:rPr lang="en-US" dirty="0"/>
              <a:t>Simplest form of addressing</a:t>
            </a:r>
          </a:p>
          <a:p>
            <a:pPr marL="296863" indent="-296863">
              <a:buClr>
                <a:schemeClr val="tx2"/>
              </a:buClr>
              <a:buFont typeface="Arial" panose="020B0604020202020204" pitchFamily="34" charset="0"/>
              <a:buChar char="•"/>
            </a:pPr>
            <a:r>
              <a:rPr lang="en-US" dirty="0"/>
              <a:t>Operand = A</a:t>
            </a:r>
          </a:p>
          <a:p>
            <a:pPr marL="296863" indent="-296863">
              <a:buClr>
                <a:schemeClr val="tx2"/>
              </a:buClr>
              <a:buFont typeface="Arial" panose="020B0604020202020204" pitchFamily="34" charset="0"/>
              <a:buChar char="•"/>
            </a:pPr>
            <a:r>
              <a:rPr lang="en-US" dirty="0"/>
              <a:t>This mode can be used to define and use constants or set initial values of variables</a:t>
            </a:r>
          </a:p>
          <a:p>
            <a:pPr marL="593725" lvl="1" indent="-273050"/>
            <a:r>
              <a:rPr lang="en-US" sz="1700" dirty="0"/>
              <a:t>Typically the number will be stored in twos complement form</a:t>
            </a:r>
          </a:p>
          <a:p>
            <a:pPr marL="593725" lvl="1" indent="-273050"/>
            <a:r>
              <a:rPr lang="en-US" sz="1700" dirty="0"/>
              <a:t>The leftmost bit of the operand field is used as a sign bit</a:t>
            </a:r>
          </a:p>
          <a:p>
            <a:pPr marL="296863" indent="-296863">
              <a:buClr>
                <a:schemeClr val="tx2"/>
              </a:buClr>
              <a:buFont typeface="Arial" panose="020B0604020202020204" pitchFamily="34" charset="0"/>
              <a:buChar char="•"/>
            </a:pPr>
            <a:r>
              <a:rPr lang="en-US" dirty="0"/>
              <a:t>Advantage:</a:t>
            </a:r>
          </a:p>
          <a:p>
            <a:pPr marL="593725" lvl="1" indent="-273050"/>
            <a:r>
              <a:rPr lang="en-US" sz="1700" dirty="0"/>
              <a:t>No memory reference other than the instruction fetch is required to obtain the operand, thus saving one memory or cache cycle in the instruction cycle</a:t>
            </a:r>
          </a:p>
          <a:p>
            <a:pPr marL="296863" lvl="1" indent="-296863">
              <a:spcBef>
                <a:spcPts val="2000"/>
              </a:spcBef>
              <a:buClr>
                <a:schemeClr val="tx2"/>
              </a:buClr>
              <a:buFont typeface="Arial" panose="020B0604020202020204" pitchFamily="34" charset="0"/>
              <a:buChar char="•"/>
            </a:pPr>
            <a:r>
              <a:rPr lang="en-US" sz="2000" dirty="0"/>
              <a:t>Disadvantage:</a:t>
            </a:r>
          </a:p>
          <a:p>
            <a:pPr marL="593725" lvl="1" indent="-273050"/>
            <a:r>
              <a:rPr lang="en-US" sz="1700" dirty="0"/>
              <a:t>The size of the number is restricted to the size of the address field, which, in most instruction sets, is small compared with the word length</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r>
              <a:rPr lang="en-US" dirty="0"/>
              <a:t>Direct Addressing</a:t>
            </a:r>
          </a:p>
        </p:txBody>
      </p:sp>
      <p:graphicFrame>
        <p:nvGraphicFramePr>
          <p:cNvPr id="10" name="Content Placeholder 6"/>
          <p:cNvGraphicFramePr>
            <a:graphicFrameLocks/>
          </p:cNvGraphicFramePr>
          <p:nvPr>
            <p:extLst>
              <p:ext uri="{D42A27DB-BD31-4B8C-83A1-F6EECF244321}">
                <p14:modId xmlns:p14="http://schemas.microsoft.com/office/powerpoint/2010/main" val="93842271"/>
              </p:ext>
            </p:extLst>
          </p:nvPr>
        </p:nvGraphicFramePr>
        <p:xfrm>
          <a:off x="304800" y="1271736"/>
          <a:ext cx="8515672" cy="5124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Indirect Addressing</a:t>
            </a:r>
          </a:p>
        </p:txBody>
      </p:sp>
      <p:sp>
        <p:nvSpPr>
          <p:cNvPr id="16389" name="Rectangle 5"/>
          <p:cNvSpPr>
            <a:spLocks noGrp="1" noChangeArrowheads="1"/>
          </p:cNvSpPr>
          <p:nvPr>
            <p:ph type="body" idx="1"/>
          </p:nvPr>
        </p:nvSpPr>
        <p:spPr>
          <a:xfrm>
            <a:off x="457200" y="1675724"/>
            <a:ext cx="8229600" cy="4525963"/>
          </a:xfrm>
          <a:noFill/>
          <a:ln/>
        </p:spPr>
        <p:txBody>
          <a:bodyPr lIns="90488" tIns="44450" rIns="90488" bIns="44450">
            <a:normAutofit fontScale="85000" lnSpcReduction="20000"/>
          </a:bodyPr>
          <a:lstStyle/>
          <a:p>
            <a:pPr marL="296863" indent="-296863"/>
            <a:r>
              <a:rPr lang="en-US" dirty="0"/>
              <a:t>Reference to the address of a word in memory which contains a          full-length address of the operand</a:t>
            </a:r>
          </a:p>
          <a:p>
            <a:pPr marL="296863" indent="-296863"/>
            <a:r>
              <a:rPr lang="en-US" dirty="0"/>
              <a:t>EA = (A)</a:t>
            </a:r>
          </a:p>
          <a:p>
            <a:pPr marL="593725" lvl="1" indent="-296863"/>
            <a:r>
              <a:rPr lang="en-US" sz="1900" dirty="0"/>
              <a:t>Parentheses are to be interpreted as meaning </a:t>
            </a:r>
            <a:r>
              <a:rPr lang="en-US" sz="1900" i="1" dirty="0"/>
              <a:t>contents of</a:t>
            </a:r>
          </a:p>
          <a:p>
            <a:pPr marL="296863" indent="-296863"/>
            <a:r>
              <a:rPr lang="en-US" dirty="0"/>
              <a:t>Advantage:</a:t>
            </a:r>
          </a:p>
          <a:p>
            <a:pPr marL="593725" lvl="1" indent="-296863"/>
            <a:r>
              <a:rPr lang="en-US" sz="1900" dirty="0"/>
              <a:t>For a word length of </a:t>
            </a:r>
            <a:r>
              <a:rPr lang="en-US" sz="1900" i="1" dirty="0"/>
              <a:t>N</a:t>
            </a:r>
            <a:r>
              <a:rPr lang="en-US" sz="1900" dirty="0"/>
              <a:t> an address space of 2</a:t>
            </a:r>
            <a:r>
              <a:rPr lang="en-US" sz="1900" baseline="30000" dirty="0"/>
              <a:t>N </a:t>
            </a:r>
            <a:r>
              <a:rPr lang="en-US" sz="1900" dirty="0"/>
              <a:t>is now available</a:t>
            </a:r>
          </a:p>
          <a:p>
            <a:pPr marL="296863" indent="-296863"/>
            <a:r>
              <a:rPr lang="en-US" dirty="0"/>
              <a:t>Disadvantage:</a:t>
            </a:r>
          </a:p>
          <a:p>
            <a:pPr marL="593725" lvl="1" indent="-296863"/>
            <a:r>
              <a:rPr lang="en-US" sz="1900" dirty="0"/>
              <a:t>Instruction execution requires two memory references to fetch the operand</a:t>
            </a:r>
          </a:p>
          <a:p>
            <a:pPr marL="890588" lvl="2" indent="-296863"/>
            <a:r>
              <a:rPr lang="en-US" sz="1800" dirty="0"/>
              <a:t>One to get its address and a second to get its value</a:t>
            </a:r>
          </a:p>
          <a:p>
            <a:pPr marL="296863" lvl="2" indent="-296863">
              <a:spcBef>
                <a:spcPts val="2000"/>
              </a:spcBef>
            </a:pPr>
            <a:r>
              <a:rPr lang="en-US" sz="2054" dirty="0"/>
              <a:t>A rarely used variant of indirect addressing is multilevel or cascaded indirect addressing</a:t>
            </a:r>
          </a:p>
          <a:p>
            <a:pPr marL="593725" lvl="1" indent="-296863"/>
            <a:r>
              <a:rPr lang="en-US" sz="1838" dirty="0"/>
              <a:t>EA = ( . . . (A) . . . )</a:t>
            </a:r>
          </a:p>
          <a:p>
            <a:pPr marL="593725" lvl="1" indent="-296863"/>
            <a:r>
              <a:rPr lang="en-US" sz="1838" dirty="0"/>
              <a:t>Disadvantage is that three or more memory references could be required to fetch an operand</a:t>
            </a:r>
          </a:p>
          <a:p>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Register Addressing</a:t>
            </a:r>
          </a:p>
        </p:txBody>
      </p:sp>
      <p:graphicFrame>
        <p:nvGraphicFramePr>
          <p:cNvPr id="10" name="Content Placeholder 5"/>
          <p:cNvGraphicFramePr>
            <a:graphicFrameLocks/>
          </p:cNvGraphicFramePr>
          <p:nvPr>
            <p:extLst>
              <p:ext uri="{D42A27DB-BD31-4B8C-83A1-F6EECF244321}">
                <p14:modId xmlns:p14="http://schemas.microsoft.com/office/powerpoint/2010/main" val="123124834"/>
              </p:ext>
            </p:extLst>
          </p:nvPr>
        </p:nvGraphicFramePr>
        <p:xfrm>
          <a:off x="396172" y="1268760"/>
          <a:ext cx="80642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Register Indirect Addressing</a:t>
            </a:r>
          </a:p>
        </p:txBody>
      </p:sp>
      <p:sp>
        <p:nvSpPr>
          <p:cNvPr id="28677" name="Rectangle 5"/>
          <p:cNvSpPr>
            <a:spLocks noGrp="1" noChangeArrowheads="1"/>
          </p:cNvSpPr>
          <p:nvPr>
            <p:ph type="body" idx="1"/>
          </p:nvPr>
        </p:nvSpPr>
        <p:spPr>
          <a:xfrm>
            <a:off x="457200" y="1627466"/>
            <a:ext cx="8229600" cy="4525963"/>
          </a:xfrm>
          <a:noFill/>
          <a:ln/>
        </p:spPr>
        <p:txBody>
          <a:bodyPr lIns="90488" tIns="44450" rIns="90488" bIns="44450"/>
          <a:lstStyle/>
          <a:p>
            <a:pPr marL="296863" indent="-296863"/>
            <a:r>
              <a:rPr lang="en-US" dirty="0"/>
              <a:t>Analogous to indirect addressing</a:t>
            </a:r>
          </a:p>
          <a:p>
            <a:pPr marL="593725" lvl="1" indent="-296863"/>
            <a:r>
              <a:rPr lang="en-US" sz="1800" dirty="0"/>
              <a:t>The only difference is whether the address field refers to a memory location or a register</a:t>
            </a:r>
          </a:p>
          <a:p>
            <a:pPr marL="296863" indent="-296863"/>
            <a:r>
              <a:rPr lang="en-US" dirty="0"/>
              <a:t>EA = (R)</a:t>
            </a:r>
          </a:p>
          <a:p>
            <a:pPr marL="296863" indent="-296863"/>
            <a:r>
              <a:rPr lang="en-US" dirty="0"/>
              <a:t>Address space limitation of the address field is overcome by having that field refer to a word-length location containing an address</a:t>
            </a:r>
          </a:p>
          <a:p>
            <a:pPr marL="296863" indent="-296863"/>
            <a:r>
              <a:rPr lang="en-US" dirty="0"/>
              <a:t>Uses one less memory reference than indirect addressing</a:t>
            </a:r>
          </a:p>
          <a:p>
            <a:endParaRPr lang="en-US" dirty="0"/>
          </a:p>
        </p:txBody>
      </p:sp>
    </p:spTree>
  </p:cSld>
  <p:clrMapOvr>
    <a:masterClrMapping/>
  </p:clrMapOvr>
  <p:transition spd="slow"/>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5366</TotalTime>
  <Words>11693</Words>
  <Application>Microsoft Office PowerPoint</Application>
  <PresentationFormat>On-screen Show (4:3)</PresentationFormat>
  <Paragraphs>630</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Noto Sans Symbols</vt:lpstr>
      <vt:lpstr>Rockwell</vt:lpstr>
      <vt:lpstr>Times New Roman</vt:lpstr>
      <vt:lpstr>Verdana</vt:lpstr>
      <vt:lpstr>Wingdings</vt:lpstr>
      <vt:lpstr>2_508 Lecture</vt:lpstr>
      <vt:lpstr>Computer Organization and Architecture Designing for Performance</vt:lpstr>
      <vt:lpstr>Addressing Modes</vt:lpstr>
      <vt:lpstr>Figure 14.1  Addressing Modes</vt:lpstr>
      <vt:lpstr>Table 14.1  Basic Addressing Modes</vt:lpstr>
      <vt:lpstr>Immediate Addressing</vt:lpstr>
      <vt:lpstr>Direct Addressing</vt:lpstr>
      <vt:lpstr>Indirect Addressing</vt:lpstr>
      <vt:lpstr>Register Addressing</vt:lpstr>
      <vt:lpstr>Register Indirect Addressing</vt:lpstr>
      <vt:lpstr>Displacement Addressing</vt:lpstr>
      <vt:lpstr>Relative Addressing</vt:lpstr>
      <vt:lpstr>Base-Register Addressing</vt:lpstr>
      <vt:lpstr>Indexing</vt:lpstr>
      <vt:lpstr>Stack Addressing</vt:lpstr>
      <vt:lpstr>Figure 14.2  x86 Addressing Mode Calculation</vt:lpstr>
      <vt:lpstr>Table 14.2  x86 Addressing Modes</vt:lpstr>
      <vt:lpstr>Figure 14.3  ARM Indexing Methods</vt:lpstr>
      <vt:lpstr>ARM Data Processing Instruction Addressing and Branch Instructions</vt:lpstr>
      <vt:lpstr>Figure 14.4  ARM Load/Store Multiple Addressing</vt:lpstr>
      <vt:lpstr>Instruction Formats</vt:lpstr>
      <vt:lpstr>Instruction Length</vt:lpstr>
      <vt:lpstr>Allocation of Bits</vt:lpstr>
      <vt:lpstr>Figure 14.5  PDP-8 Instruction Formats</vt:lpstr>
      <vt:lpstr>Figure 14.6  PDP-10 Instruction Format</vt:lpstr>
      <vt:lpstr>Variable-Length Instructions</vt:lpstr>
      <vt:lpstr>Figure 14.7  Instruction Formats for the PDP-11</vt:lpstr>
      <vt:lpstr>Figure 14.8  Example of VAX Instructions</vt:lpstr>
      <vt:lpstr>Figure 14.9  x86 Instruction Format</vt:lpstr>
      <vt:lpstr>Figure 14.10  ARM Instruction Formats</vt:lpstr>
      <vt:lpstr>Figure 14.11  Examples of Use of ARM Immediate Constants</vt:lpstr>
      <vt:lpstr>Figure 14.12 Expanding a Thumb ADD Instruction into its ARM Equivalent</vt:lpstr>
      <vt:lpstr>Thumb-2 Instruction Set</vt:lpstr>
      <vt:lpstr>Figure 14.13  Thumb-2 Encoding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Shankar, Nitin</cp:lastModifiedBy>
  <cp:revision>121</cp:revision>
  <dcterms:created xsi:type="dcterms:W3CDTF">2012-07-21T04:30:17Z</dcterms:created>
  <dcterms:modified xsi:type="dcterms:W3CDTF">2021-10-24T19:45:04Z</dcterms:modified>
</cp:coreProperties>
</file>