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9"/>
  </p:notesMasterIdLst>
  <p:handoutMasterIdLst>
    <p:handoutMasterId r:id="rId40"/>
  </p:handoutMasterIdLst>
  <p:sldIdLst>
    <p:sldId id="355" r:id="rId2"/>
    <p:sldId id="276" r:id="rId3"/>
    <p:sldId id="278" r:id="rId4"/>
    <p:sldId id="279" r:id="rId5"/>
    <p:sldId id="343" r:id="rId6"/>
    <p:sldId id="281" r:id="rId7"/>
    <p:sldId id="282" r:id="rId8"/>
    <p:sldId id="288" r:id="rId9"/>
    <p:sldId id="290" r:id="rId10"/>
    <p:sldId id="344" r:id="rId11"/>
    <p:sldId id="345" r:id="rId12"/>
    <p:sldId id="291" r:id="rId13"/>
    <p:sldId id="293" r:id="rId14"/>
    <p:sldId id="346" r:id="rId15"/>
    <p:sldId id="294" r:id="rId16"/>
    <p:sldId id="295" r:id="rId17"/>
    <p:sldId id="347" r:id="rId18"/>
    <p:sldId id="305" r:id="rId19"/>
    <p:sldId id="298" r:id="rId20"/>
    <p:sldId id="306" r:id="rId21"/>
    <p:sldId id="341" r:id="rId22"/>
    <p:sldId id="307" r:id="rId23"/>
    <p:sldId id="342" r:id="rId24"/>
    <p:sldId id="315" r:id="rId25"/>
    <p:sldId id="327" r:id="rId26"/>
    <p:sldId id="331" r:id="rId27"/>
    <p:sldId id="329" r:id="rId28"/>
    <p:sldId id="330" r:id="rId29"/>
    <p:sldId id="333" r:id="rId30"/>
    <p:sldId id="348" r:id="rId31"/>
    <p:sldId id="349" r:id="rId32"/>
    <p:sldId id="350" r:id="rId33"/>
    <p:sldId id="351" r:id="rId34"/>
    <p:sldId id="352" r:id="rId35"/>
    <p:sldId id="356" r:id="rId36"/>
    <p:sldId id="354" r:id="rId37"/>
    <p:sldId id="270"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09"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09"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09"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09"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09" charset="0"/>
        <a:ea typeface="+mn-ea"/>
        <a:cs typeface="+mn-cs"/>
      </a:defRPr>
    </a:lvl5pPr>
    <a:lvl6pPr marL="2286000" algn="l" defTabSz="457200" rtl="0" eaLnBrk="1" latinLnBrk="0" hangingPunct="1">
      <a:defRPr sz="2400" kern="1200">
        <a:solidFill>
          <a:schemeClr val="tx1"/>
        </a:solidFill>
        <a:latin typeface="Times New Roman" pitchFamily="-109" charset="0"/>
        <a:ea typeface="+mn-ea"/>
        <a:cs typeface="+mn-cs"/>
      </a:defRPr>
    </a:lvl6pPr>
    <a:lvl7pPr marL="2743200" algn="l" defTabSz="457200" rtl="0" eaLnBrk="1" latinLnBrk="0" hangingPunct="1">
      <a:defRPr sz="2400" kern="1200">
        <a:solidFill>
          <a:schemeClr val="tx1"/>
        </a:solidFill>
        <a:latin typeface="Times New Roman" pitchFamily="-109" charset="0"/>
        <a:ea typeface="+mn-ea"/>
        <a:cs typeface="+mn-cs"/>
      </a:defRPr>
    </a:lvl7pPr>
    <a:lvl8pPr marL="3200400" algn="l" defTabSz="457200" rtl="0" eaLnBrk="1" latinLnBrk="0" hangingPunct="1">
      <a:defRPr sz="2400" kern="1200">
        <a:solidFill>
          <a:schemeClr val="tx1"/>
        </a:solidFill>
        <a:latin typeface="Times New Roman" pitchFamily="-109" charset="0"/>
        <a:ea typeface="+mn-ea"/>
        <a:cs typeface="+mn-cs"/>
      </a:defRPr>
    </a:lvl8pPr>
    <a:lvl9pPr marL="3657600" algn="l" defTabSz="457200" rtl="0" eaLnBrk="1" latinLnBrk="0" hangingPunct="1">
      <a:defRPr sz="2400" kern="1200">
        <a:solidFill>
          <a:schemeClr val="tx1"/>
        </a:solidFill>
        <a:latin typeface="Times New Roman"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21" userDrawn="1">
          <p15:clr>
            <a:srgbClr val="A4A3A4"/>
          </p15:clr>
        </p15:guide>
        <p15:guide id="5" pos="703" userDrawn="1">
          <p15:clr>
            <a:srgbClr val="A4A3A4"/>
          </p15:clr>
        </p15:guide>
        <p15:guide id="6" pos="884" userDrawn="1">
          <p15:clr>
            <a:srgbClr val="A4A3A4"/>
          </p15:clr>
        </p15:guide>
        <p15:guide id="7" orient="horz" pos="1071"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6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8" autoAdjust="0"/>
    <p:restoredTop sz="93800" autoAdjust="0"/>
  </p:normalViewPr>
  <p:slideViewPr>
    <p:cSldViewPr>
      <p:cViewPr varScale="1">
        <p:scale>
          <a:sx n="68" d="100"/>
          <a:sy n="68" d="100"/>
        </p:scale>
        <p:origin x="1182" y="54"/>
      </p:cViewPr>
      <p:guideLst>
        <p:guide orient="horz" pos="2160"/>
        <p:guide pos="2880"/>
        <p:guide pos="340"/>
        <p:guide pos="521"/>
        <p:guide pos="703"/>
        <p:guide pos="884"/>
        <p:guide orient="horz" pos="1071"/>
        <p:guide orient="horz" pos="709"/>
      </p:guideLst>
    </p:cSldViewPr>
  </p:slideViewPr>
  <p:outlineViewPr>
    <p:cViewPr>
      <p:scale>
        <a:sx n="33" d="100"/>
        <a:sy n="33" d="100"/>
      </p:scale>
      <p:origin x="0" y="-6944"/>
    </p:cViewPr>
    <p:sldLst>
      <p:sld r:id="rId1" collapse="1"/>
      <p:sld r:id="rId2" collapse="1"/>
      <p:sld r:id="rId3" collapse="1"/>
      <p:sld r:id="rId4" collapse="1"/>
      <p:sld r:id="rId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8.xml"/><Relationship Id="rId1" Type="http://schemas.openxmlformats.org/officeDocument/2006/relationships/slide" Target="slides/slide2.xml"/><Relationship Id="rId5" Type="http://schemas.openxmlformats.org/officeDocument/2006/relationships/slide" Target="slides/slide37.xml"/><Relationship Id="rId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F7D2B-4778-E249-B427-1F8D28FC3213}" type="doc">
      <dgm:prSet loTypeId="urn:microsoft.com/office/officeart/2005/8/layout/venn1" loCatId="relationship" qsTypeId="urn:microsoft.com/office/officeart/2005/8/quickstyle/3D3" qsCatId="3D" csTypeId="urn:microsoft.com/office/officeart/2005/8/colors/colorful1" csCatId="colorful" phldr="1"/>
      <dgm:spPr/>
      <dgm:t>
        <a:bodyPr/>
        <a:lstStyle/>
        <a:p>
          <a:endParaRPr lang="en-US"/>
        </a:p>
      </dgm:t>
    </dgm:pt>
    <dgm:pt modelId="{8303C2EF-4189-4248-BF0C-3C711EF45877}">
      <dgm:prSet/>
      <dgm:spPr>
        <a:xfrm>
          <a:off x="2253311" y="63535"/>
          <a:ext cx="3049690" cy="3049690"/>
        </a:xfrm>
        <a:prstGeom prst="ellipse">
          <a:avLst/>
        </a:prstGeom>
        <a:solidFill>
          <a:srgbClr val="330F42">
            <a:alpha val="50000"/>
            <a:hueOff val="0"/>
            <a:satOff val="0"/>
            <a:lumOff val="0"/>
            <a:alphaOff val="0"/>
          </a:srgbClr>
        </a:solidFill>
        <a:ln>
          <a:noFill/>
        </a:ln>
        <a:effectLst/>
        <a:scene3d>
          <a:camera prst="orthographicFront">
            <a:rot lat="0" lon="0" rev="0"/>
          </a:camera>
          <a:lightRig rig="contrasting" dir="t">
            <a:rot lat="0" lon="0" rev="1200000"/>
          </a:lightRig>
        </a:scene3d>
        <a:sp3d contourW="12700" prstMaterial="clear">
          <a:bevelT w="177800" h="254000"/>
          <a:bevelB w="152400"/>
        </a:sp3d>
      </dgm:spPr>
      <dgm:t>
        <a:bodyPr/>
        <a:lstStyle/>
        <a:p>
          <a:pPr rtl="0"/>
          <a:r>
            <a:rPr lang="en-US" dirty="0">
              <a:solidFill>
                <a:sysClr val="windowText" lastClr="000000">
                  <a:hueOff val="0"/>
                  <a:satOff val="0"/>
                  <a:lumOff val="0"/>
                  <a:alphaOff val="0"/>
                </a:sysClr>
              </a:solidFill>
              <a:latin typeface="Rockwell"/>
              <a:ea typeface="+mn-ea"/>
              <a:cs typeface="+mn-cs"/>
            </a:rPr>
            <a:t>In NASM and many other assemblers, a distinction is made between a single-line macro and a multi-line macro</a:t>
          </a:r>
        </a:p>
      </dgm:t>
    </dgm:pt>
    <dgm:pt modelId="{EB9C5968-DA9D-D349-9BB8-88201076642E}" type="parTrans" cxnId="{2A9CBE12-407E-5244-97E4-998442CEE1EE}">
      <dgm:prSet/>
      <dgm:spPr/>
      <dgm:t>
        <a:bodyPr/>
        <a:lstStyle/>
        <a:p>
          <a:endParaRPr lang="en-US"/>
        </a:p>
      </dgm:t>
    </dgm:pt>
    <dgm:pt modelId="{8FC998BB-C785-2D43-995B-921B8CE54495}" type="sibTrans" cxnId="{2A9CBE12-407E-5244-97E4-998442CEE1EE}">
      <dgm:prSet/>
      <dgm:spPr/>
      <dgm:t>
        <a:bodyPr/>
        <a:lstStyle/>
        <a:p>
          <a:endParaRPr lang="en-US"/>
        </a:p>
      </dgm:t>
    </dgm:pt>
    <dgm:pt modelId="{BC4E2577-38A9-7249-A0BC-7A1D5A4C56EA}">
      <dgm:prSet/>
      <dgm:spPr>
        <a:xfrm>
          <a:off x="3353741" y="1969591"/>
          <a:ext cx="3049690" cy="3049690"/>
        </a:xfrm>
        <a:prstGeom prst="ellipse">
          <a:avLst/>
        </a:prstGeom>
        <a:solidFill>
          <a:srgbClr val="666699">
            <a:alpha val="50000"/>
            <a:hueOff val="0"/>
            <a:satOff val="0"/>
            <a:lumOff val="0"/>
            <a:alphaOff val="0"/>
          </a:srgbClr>
        </a:solidFill>
        <a:ln>
          <a:noFill/>
        </a:ln>
        <a:effectLst/>
        <a:scene3d>
          <a:camera prst="orthographicFront">
            <a:rot lat="0" lon="0" rev="0"/>
          </a:camera>
          <a:lightRig rig="contrasting" dir="t">
            <a:rot lat="0" lon="0" rev="1200000"/>
          </a:lightRig>
        </a:scene3d>
        <a:sp3d contourW="12700" prstMaterial="clear">
          <a:bevelT w="177800" h="254000"/>
          <a:bevelB w="152400"/>
        </a:sp3d>
      </dgm:spPr>
      <dgm:t>
        <a:bodyPr/>
        <a:lstStyle/>
        <a:p>
          <a:pPr rtl="0"/>
          <a:r>
            <a:rPr lang="en-US">
              <a:solidFill>
                <a:sysClr val="windowText" lastClr="000000">
                  <a:hueOff val="0"/>
                  <a:satOff val="0"/>
                  <a:lumOff val="0"/>
                  <a:alphaOff val="0"/>
                </a:sysClr>
              </a:solidFill>
              <a:latin typeface="Rockwell"/>
              <a:ea typeface="+mn-ea"/>
              <a:cs typeface="+mn-cs"/>
            </a:rPr>
            <a:t>In NASM, single-line macros are defined using the %DEFINE directive</a:t>
          </a:r>
        </a:p>
      </dgm:t>
    </dgm:pt>
    <dgm:pt modelId="{12CBCAE0-97BA-9D4C-B5A0-55FF084BBCFE}" type="parTrans" cxnId="{2733ADBE-E87D-BA4F-B2BC-46B783497FDD}">
      <dgm:prSet/>
      <dgm:spPr/>
      <dgm:t>
        <a:bodyPr/>
        <a:lstStyle/>
        <a:p>
          <a:endParaRPr lang="en-US"/>
        </a:p>
      </dgm:t>
    </dgm:pt>
    <dgm:pt modelId="{D325FFE7-BC2C-2B45-B6EB-74489404F40D}" type="sibTrans" cxnId="{2733ADBE-E87D-BA4F-B2BC-46B783497FDD}">
      <dgm:prSet/>
      <dgm:spPr/>
      <dgm:t>
        <a:bodyPr/>
        <a:lstStyle/>
        <a:p>
          <a:endParaRPr lang="en-US"/>
        </a:p>
      </dgm:t>
    </dgm:pt>
    <dgm:pt modelId="{BEC5C331-5FF6-B744-B47E-14699527B0F8}">
      <dgm:prSet/>
      <dgm:spPr>
        <a:xfrm>
          <a:off x="1152881" y="1969591"/>
          <a:ext cx="3049690" cy="3049690"/>
        </a:xfrm>
        <a:prstGeom prst="ellipse">
          <a:avLst/>
        </a:prstGeom>
        <a:solidFill>
          <a:srgbClr val="999966">
            <a:alpha val="50000"/>
            <a:hueOff val="0"/>
            <a:satOff val="0"/>
            <a:lumOff val="0"/>
            <a:alphaOff val="0"/>
          </a:srgbClr>
        </a:solidFill>
        <a:ln>
          <a:noFill/>
        </a:ln>
        <a:effectLst/>
        <a:scene3d>
          <a:camera prst="orthographicFront">
            <a:rot lat="0" lon="0" rev="0"/>
          </a:camera>
          <a:lightRig rig="contrasting" dir="t">
            <a:rot lat="0" lon="0" rev="1200000"/>
          </a:lightRig>
        </a:scene3d>
        <a:sp3d contourW="12700" prstMaterial="clear">
          <a:bevelT w="177800" h="254000"/>
          <a:bevelB w="152400"/>
        </a:sp3d>
      </dgm:spPr>
      <dgm:t>
        <a:bodyPr/>
        <a:lstStyle/>
        <a:p>
          <a:pPr rtl="0"/>
          <a:r>
            <a:rPr lang="en-US">
              <a:solidFill>
                <a:sysClr val="windowText" lastClr="000000">
                  <a:hueOff val="0"/>
                  <a:satOff val="0"/>
                  <a:lumOff val="0"/>
                  <a:alphaOff val="0"/>
                </a:sysClr>
              </a:solidFill>
              <a:latin typeface="Rockwell"/>
              <a:ea typeface="+mn-ea"/>
              <a:cs typeface="+mn-cs"/>
            </a:rPr>
            <a:t>Multiline macros are defined using the mnemonic %MACRO</a:t>
          </a:r>
        </a:p>
      </dgm:t>
    </dgm:pt>
    <dgm:pt modelId="{F5BB9497-59FF-AC4E-BF90-6CA8FE59A1AB}" type="parTrans" cxnId="{BA1EAE70-5CBE-3F45-92F7-C2170F8FD773}">
      <dgm:prSet/>
      <dgm:spPr/>
      <dgm:t>
        <a:bodyPr/>
        <a:lstStyle/>
        <a:p>
          <a:endParaRPr lang="en-US"/>
        </a:p>
      </dgm:t>
    </dgm:pt>
    <dgm:pt modelId="{652A045B-D565-E94C-8BAF-C14BAA1E971C}" type="sibTrans" cxnId="{BA1EAE70-5CBE-3F45-92F7-C2170F8FD773}">
      <dgm:prSet/>
      <dgm:spPr/>
      <dgm:t>
        <a:bodyPr/>
        <a:lstStyle/>
        <a:p>
          <a:endParaRPr lang="en-US"/>
        </a:p>
      </dgm:t>
    </dgm:pt>
    <dgm:pt modelId="{159CA39B-5493-7C4D-89AC-F6654EB3EA05}" type="pres">
      <dgm:prSet presAssocID="{50EF7D2B-4778-E249-B427-1F8D28FC3213}" presName="compositeShape" presStyleCnt="0">
        <dgm:presLayoutVars>
          <dgm:chMax val="7"/>
          <dgm:dir/>
          <dgm:resizeHandles val="exact"/>
        </dgm:presLayoutVars>
      </dgm:prSet>
      <dgm:spPr/>
    </dgm:pt>
    <dgm:pt modelId="{1730D205-08DD-634B-BC1B-1792AE65D21A}" type="pres">
      <dgm:prSet presAssocID="{8303C2EF-4189-4248-BF0C-3C711EF45877}" presName="circ1" presStyleLbl="vennNode1" presStyleIdx="0" presStyleCnt="3"/>
      <dgm:spPr/>
    </dgm:pt>
    <dgm:pt modelId="{96474D1D-B5E1-8047-9B83-6A97CA7CAEB5}" type="pres">
      <dgm:prSet presAssocID="{8303C2EF-4189-4248-BF0C-3C711EF45877}" presName="circ1Tx" presStyleLbl="revTx" presStyleIdx="0" presStyleCnt="0">
        <dgm:presLayoutVars>
          <dgm:chMax val="0"/>
          <dgm:chPref val="0"/>
          <dgm:bulletEnabled val="1"/>
        </dgm:presLayoutVars>
      </dgm:prSet>
      <dgm:spPr/>
    </dgm:pt>
    <dgm:pt modelId="{15DB76C2-16E3-CD43-8890-86E2B7CEDF9C}" type="pres">
      <dgm:prSet presAssocID="{BC4E2577-38A9-7249-A0BC-7A1D5A4C56EA}" presName="circ2" presStyleLbl="vennNode1" presStyleIdx="1" presStyleCnt="3"/>
      <dgm:spPr/>
    </dgm:pt>
    <dgm:pt modelId="{6A14DCCE-5FFA-C346-952F-8FC0BBC359F4}" type="pres">
      <dgm:prSet presAssocID="{BC4E2577-38A9-7249-A0BC-7A1D5A4C56EA}" presName="circ2Tx" presStyleLbl="revTx" presStyleIdx="0" presStyleCnt="0">
        <dgm:presLayoutVars>
          <dgm:chMax val="0"/>
          <dgm:chPref val="0"/>
          <dgm:bulletEnabled val="1"/>
        </dgm:presLayoutVars>
      </dgm:prSet>
      <dgm:spPr/>
    </dgm:pt>
    <dgm:pt modelId="{24116524-4311-9C46-854C-BBF32A67E8A8}" type="pres">
      <dgm:prSet presAssocID="{BEC5C331-5FF6-B744-B47E-14699527B0F8}" presName="circ3" presStyleLbl="vennNode1" presStyleIdx="2" presStyleCnt="3"/>
      <dgm:spPr/>
    </dgm:pt>
    <dgm:pt modelId="{3AC00C24-2E5D-BF49-9A77-0DB8879E3A83}" type="pres">
      <dgm:prSet presAssocID="{BEC5C331-5FF6-B744-B47E-14699527B0F8}" presName="circ3Tx" presStyleLbl="revTx" presStyleIdx="0" presStyleCnt="0">
        <dgm:presLayoutVars>
          <dgm:chMax val="0"/>
          <dgm:chPref val="0"/>
          <dgm:bulletEnabled val="1"/>
        </dgm:presLayoutVars>
      </dgm:prSet>
      <dgm:spPr/>
    </dgm:pt>
  </dgm:ptLst>
  <dgm:cxnLst>
    <dgm:cxn modelId="{9236AA04-31AA-F24A-9D6E-D560E05BAAAA}" type="presOf" srcId="{BEC5C331-5FF6-B744-B47E-14699527B0F8}" destId="{24116524-4311-9C46-854C-BBF32A67E8A8}" srcOrd="0" destOrd="0" presId="urn:microsoft.com/office/officeart/2005/8/layout/venn1"/>
    <dgm:cxn modelId="{2A9CBE12-407E-5244-97E4-998442CEE1EE}" srcId="{50EF7D2B-4778-E249-B427-1F8D28FC3213}" destId="{8303C2EF-4189-4248-BF0C-3C711EF45877}" srcOrd="0" destOrd="0" parTransId="{EB9C5968-DA9D-D349-9BB8-88201076642E}" sibTransId="{8FC998BB-C785-2D43-995B-921B8CE54495}"/>
    <dgm:cxn modelId="{B3273E1F-08C5-A242-9C01-76EC0C2A7712}" type="presOf" srcId="{BEC5C331-5FF6-B744-B47E-14699527B0F8}" destId="{3AC00C24-2E5D-BF49-9A77-0DB8879E3A83}" srcOrd="1" destOrd="0" presId="urn:microsoft.com/office/officeart/2005/8/layout/venn1"/>
    <dgm:cxn modelId="{DB245F5C-EA59-7A4C-876F-D2F4FF9F7982}" type="presOf" srcId="{8303C2EF-4189-4248-BF0C-3C711EF45877}" destId="{96474D1D-B5E1-8047-9B83-6A97CA7CAEB5}" srcOrd="1" destOrd="0" presId="urn:microsoft.com/office/officeart/2005/8/layout/venn1"/>
    <dgm:cxn modelId="{8B38744A-F791-A349-ADF8-ABD27F6CD015}" type="presOf" srcId="{50EF7D2B-4778-E249-B427-1F8D28FC3213}" destId="{159CA39B-5493-7C4D-89AC-F6654EB3EA05}" srcOrd="0" destOrd="0" presId="urn:microsoft.com/office/officeart/2005/8/layout/venn1"/>
    <dgm:cxn modelId="{BA1EAE70-5CBE-3F45-92F7-C2170F8FD773}" srcId="{50EF7D2B-4778-E249-B427-1F8D28FC3213}" destId="{BEC5C331-5FF6-B744-B47E-14699527B0F8}" srcOrd="2" destOrd="0" parTransId="{F5BB9497-59FF-AC4E-BF90-6CA8FE59A1AB}" sibTransId="{652A045B-D565-E94C-8BAF-C14BAA1E971C}"/>
    <dgm:cxn modelId="{D68A9E91-8A59-6042-BB7C-DBD17003FB59}" type="presOf" srcId="{BC4E2577-38A9-7249-A0BC-7A1D5A4C56EA}" destId="{15DB76C2-16E3-CD43-8890-86E2B7CEDF9C}" srcOrd="0" destOrd="0" presId="urn:microsoft.com/office/officeart/2005/8/layout/venn1"/>
    <dgm:cxn modelId="{2733ADBE-E87D-BA4F-B2BC-46B783497FDD}" srcId="{50EF7D2B-4778-E249-B427-1F8D28FC3213}" destId="{BC4E2577-38A9-7249-A0BC-7A1D5A4C56EA}" srcOrd="1" destOrd="0" parTransId="{12CBCAE0-97BA-9D4C-B5A0-55FF084BBCFE}" sibTransId="{D325FFE7-BC2C-2B45-B6EB-74489404F40D}"/>
    <dgm:cxn modelId="{9341A9C5-9FEA-CA46-A425-83C081D5D817}" type="presOf" srcId="{8303C2EF-4189-4248-BF0C-3C711EF45877}" destId="{1730D205-08DD-634B-BC1B-1792AE65D21A}" srcOrd="0" destOrd="0" presId="urn:microsoft.com/office/officeart/2005/8/layout/venn1"/>
    <dgm:cxn modelId="{AD2B87DB-D57C-794C-A519-638980EBF8CC}" type="presOf" srcId="{BC4E2577-38A9-7249-A0BC-7A1D5A4C56EA}" destId="{6A14DCCE-5FFA-C346-952F-8FC0BBC359F4}" srcOrd="1" destOrd="0" presId="urn:microsoft.com/office/officeart/2005/8/layout/venn1"/>
    <dgm:cxn modelId="{C88CCF4E-769A-2742-95BB-DFD3223A11E0}" type="presParOf" srcId="{159CA39B-5493-7C4D-89AC-F6654EB3EA05}" destId="{1730D205-08DD-634B-BC1B-1792AE65D21A}" srcOrd="0" destOrd="0" presId="urn:microsoft.com/office/officeart/2005/8/layout/venn1"/>
    <dgm:cxn modelId="{61DD3C3A-679E-024B-9B3C-053CEDAAE490}" type="presParOf" srcId="{159CA39B-5493-7C4D-89AC-F6654EB3EA05}" destId="{96474D1D-B5E1-8047-9B83-6A97CA7CAEB5}" srcOrd="1" destOrd="0" presId="urn:microsoft.com/office/officeart/2005/8/layout/venn1"/>
    <dgm:cxn modelId="{5EDB2580-641D-F049-B585-A18DAA519D5B}" type="presParOf" srcId="{159CA39B-5493-7C4D-89AC-F6654EB3EA05}" destId="{15DB76C2-16E3-CD43-8890-86E2B7CEDF9C}" srcOrd="2" destOrd="0" presId="urn:microsoft.com/office/officeart/2005/8/layout/venn1"/>
    <dgm:cxn modelId="{97051CC8-E7B0-D24D-8628-2B4CF10B7DF8}" type="presParOf" srcId="{159CA39B-5493-7C4D-89AC-F6654EB3EA05}" destId="{6A14DCCE-5FFA-C346-952F-8FC0BBC359F4}" srcOrd="3" destOrd="0" presId="urn:microsoft.com/office/officeart/2005/8/layout/venn1"/>
    <dgm:cxn modelId="{0ADC4B65-8835-9141-8402-464080825F05}" type="presParOf" srcId="{159CA39B-5493-7C4D-89AC-F6654EB3EA05}" destId="{24116524-4311-9C46-854C-BBF32A67E8A8}" srcOrd="4" destOrd="0" presId="urn:microsoft.com/office/officeart/2005/8/layout/venn1"/>
    <dgm:cxn modelId="{12396DEB-137B-E044-8968-371229B2A43D}" type="presParOf" srcId="{159CA39B-5493-7C4D-89AC-F6654EB3EA05}" destId="{3AC00C24-2E5D-BF49-9A77-0DB8879E3A8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0D205-08DD-634B-BC1B-1792AE65D21A}">
      <dsp:nvSpPr>
        <dsp:cNvPr id="0" name=""/>
        <dsp:cNvSpPr/>
      </dsp:nvSpPr>
      <dsp:spPr>
        <a:xfrm>
          <a:off x="2253311" y="63535"/>
          <a:ext cx="3049690" cy="3049690"/>
        </a:xfrm>
        <a:prstGeom prst="ellipse">
          <a:avLst/>
        </a:prstGeom>
        <a:solidFill>
          <a:srgbClr val="330F42">
            <a:alpha val="50000"/>
            <a:hueOff val="0"/>
            <a:satOff val="0"/>
            <a:lumOff val="0"/>
            <a:alphaOff val="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In NASM and many other assemblers, a distinction is made between a single-line macro and a multi-line macro</a:t>
          </a:r>
        </a:p>
      </dsp:txBody>
      <dsp:txXfrm>
        <a:off x="2987455" y="798207"/>
        <a:ext cx="1581401" cy="970406"/>
      </dsp:txXfrm>
    </dsp:sp>
    <dsp:sp modelId="{15DB76C2-16E3-CD43-8890-86E2B7CEDF9C}">
      <dsp:nvSpPr>
        <dsp:cNvPr id="0" name=""/>
        <dsp:cNvSpPr/>
      </dsp:nvSpPr>
      <dsp:spPr>
        <a:xfrm>
          <a:off x="3353741" y="1969591"/>
          <a:ext cx="3049690" cy="3049690"/>
        </a:xfrm>
        <a:prstGeom prst="ellipse">
          <a:avLst/>
        </a:prstGeom>
        <a:solidFill>
          <a:srgbClr val="666699">
            <a:alpha val="50000"/>
            <a:hueOff val="0"/>
            <a:satOff val="0"/>
            <a:lumOff val="0"/>
            <a:alphaOff val="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kern="1200">
              <a:solidFill>
                <a:sysClr val="windowText" lastClr="000000">
                  <a:hueOff val="0"/>
                  <a:satOff val="0"/>
                  <a:lumOff val="0"/>
                  <a:alphaOff val="0"/>
                </a:sysClr>
              </a:solidFill>
              <a:latin typeface="Rockwell"/>
              <a:ea typeface="+mn-ea"/>
              <a:cs typeface="+mn-cs"/>
            </a:rPr>
            <a:t>In NASM, single-line macros are defined using the %DEFINE directive</a:t>
          </a:r>
        </a:p>
      </dsp:txBody>
      <dsp:txXfrm>
        <a:off x="4554408" y="3003067"/>
        <a:ext cx="1293874" cy="1186051"/>
      </dsp:txXfrm>
    </dsp:sp>
    <dsp:sp modelId="{24116524-4311-9C46-854C-BBF32A67E8A8}">
      <dsp:nvSpPr>
        <dsp:cNvPr id="0" name=""/>
        <dsp:cNvSpPr/>
      </dsp:nvSpPr>
      <dsp:spPr>
        <a:xfrm>
          <a:off x="1152881" y="1969591"/>
          <a:ext cx="3049690" cy="3049690"/>
        </a:xfrm>
        <a:prstGeom prst="ellipse">
          <a:avLst/>
        </a:prstGeom>
        <a:solidFill>
          <a:srgbClr val="999966">
            <a:alpha val="50000"/>
            <a:hueOff val="0"/>
            <a:satOff val="0"/>
            <a:lumOff val="0"/>
            <a:alphaOff val="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kern="1200">
              <a:solidFill>
                <a:sysClr val="windowText" lastClr="000000">
                  <a:hueOff val="0"/>
                  <a:satOff val="0"/>
                  <a:lumOff val="0"/>
                  <a:alphaOff val="0"/>
                </a:sysClr>
              </a:solidFill>
              <a:latin typeface="Rockwell"/>
              <a:ea typeface="+mn-ea"/>
              <a:cs typeface="+mn-cs"/>
            </a:rPr>
            <a:t>Multiline macros are defined using the mnemonic %MACRO</a:t>
          </a:r>
        </a:p>
      </dsp:txBody>
      <dsp:txXfrm>
        <a:off x="1708030" y="3003067"/>
        <a:ext cx="1293874" cy="118605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09" charset="0"/>
              </a:defRPr>
            </a:lvl1pPr>
          </a:lstStyle>
          <a:p>
            <a:endParaRPr lang="en-US" dirty="0"/>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09" charset="0"/>
              </a:defRPr>
            </a:lvl1pPr>
          </a:lstStyle>
          <a:p>
            <a:endParaRPr lang="en-US" dirty="0"/>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09" charset="0"/>
              </a:defRPr>
            </a:lvl1pPr>
          </a:lstStyle>
          <a:p>
            <a:r>
              <a:rPr lang="en-US"/>
              <a:t>© 2016 Pearson Education, Inc., Upper Saddle River, NJ. All rights reserved.</a:t>
            </a:r>
            <a:endParaRPr lang="en-US" dirty="0"/>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09" charset="0"/>
              </a:defRPr>
            </a:lvl1pPr>
          </a:lstStyle>
          <a:p>
            <a:fld id="{632BFCA1-7074-BE49-9C26-1E5CA6845EA1}" type="slidenum">
              <a:rPr lang="en-US"/>
              <a:pPr/>
              <a:t>‹#›</a:t>
            </a:fld>
            <a:endParaRPr lang="en-US" dirty="0"/>
          </a:p>
        </p:txBody>
      </p:sp>
    </p:spTree>
    <p:extLst>
      <p:ext uri="{BB962C8B-B14F-4D97-AF65-F5344CB8AC3E}">
        <p14:creationId xmlns:p14="http://schemas.microsoft.com/office/powerpoint/2010/main" val="3334621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09" charset="0"/>
              </a:defRPr>
            </a:lvl1pPr>
          </a:lstStyle>
          <a:p>
            <a:endParaRPr lang="en-US" dirty="0"/>
          </a:p>
        </p:txBody>
      </p:sp>
      <p:sp>
        <p:nvSpPr>
          <p:cNvPr id="50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09" charset="0"/>
              </a:defRPr>
            </a:lvl1pPr>
          </a:lstStyle>
          <a:p>
            <a:endParaRPr lang="en-US" dirty="0"/>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09" charset="0"/>
              </a:defRPr>
            </a:lvl1pPr>
          </a:lstStyle>
          <a:p>
            <a:r>
              <a:rPr lang="en-US"/>
              <a:t>© 2016 Pearson Education, Inc., Upper Saddle River, NJ. All rights reserved.</a:t>
            </a:r>
            <a:endParaRPr lang="en-US" dirty="0"/>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09" charset="0"/>
              </a:defRPr>
            </a:lvl1pPr>
          </a:lstStyle>
          <a:p>
            <a:fld id="{426AC9EA-110C-D44B-81A3-E5165EEE361B}" type="slidenum">
              <a:rPr lang="en-US"/>
              <a:pPr/>
              <a:t>‹#›</a:t>
            </a:fld>
            <a:endParaRPr lang="en-US" dirty="0"/>
          </a:p>
        </p:txBody>
      </p:sp>
    </p:spTree>
    <p:extLst>
      <p:ext uri="{BB962C8B-B14F-4D97-AF65-F5344CB8AC3E}">
        <p14:creationId xmlns:p14="http://schemas.microsoft.com/office/powerpoint/2010/main" val="351710305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09"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4831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10</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The mnemonic is the name of the operation or function of the assembly</a:t>
            </a:r>
          </a:p>
          <a:p>
            <a:r>
              <a:rPr kumimoji="1" lang="en-US" sz="1200" kern="1200" dirty="0">
                <a:solidFill>
                  <a:schemeClr val="tx1"/>
                </a:solidFill>
                <a:effectLst/>
                <a:latin typeface="Times New Roman" pitchFamily="-109" charset="0"/>
                <a:ea typeface="+mn-ea"/>
                <a:cs typeface="+mn-cs"/>
              </a:rPr>
              <a:t>language statement. As discussed subsequently, a statement can correspond to a</a:t>
            </a:r>
          </a:p>
          <a:p>
            <a:r>
              <a:rPr kumimoji="1" lang="en-US" sz="1200" kern="1200" dirty="0">
                <a:solidFill>
                  <a:schemeClr val="tx1"/>
                </a:solidFill>
                <a:effectLst/>
                <a:latin typeface="Times New Roman" pitchFamily="-109" charset="0"/>
                <a:ea typeface="+mn-ea"/>
                <a:cs typeface="+mn-cs"/>
              </a:rPr>
              <a:t>machine instruction, an assembler directive, or a macro. In the case of a machine</a:t>
            </a:r>
          </a:p>
          <a:p>
            <a:r>
              <a:rPr kumimoji="1" lang="en-US" sz="1200" kern="1200" dirty="0">
                <a:solidFill>
                  <a:schemeClr val="tx1"/>
                </a:solidFill>
                <a:effectLst/>
                <a:latin typeface="Times New Roman" pitchFamily="-109" charset="0"/>
                <a:ea typeface="+mn-ea"/>
                <a:cs typeface="+mn-cs"/>
              </a:rPr>
              <a:t>instruction, a mnemonic is the symbolic name associated with a particular opcode.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Table 13.3 lists the mnemonic, or instruction name, of many of the x86 instructions.</a:t>
            </a:r>
          </a:p>
          <a:p>
            <a:r>
              <a:rPr kumimoji="1" lang="en-US" sz="1200" kern="1200" dirty="0">
                <a:solidFill>
                  <a:schemeClr val="tx1"/>
                </a:solidFill>
                <a:effectLst/>
                <a:latin typeface="Times New Roman" pitchFamily="-109" charset="0"/>
                <a:ea typeface="+mn-ea"/>
                <a:cs typeface="+mn-cs"/>
              </a:rPr>
              <a:t>Appendix A of [CART06] lists the x86 instructions, together with the operands</a:t>
            </a:r>
          </a:p>
          <a:p>
            <a:r>
              <a:rPr kumimoji="1" lang="en-US" sz="1200" kern="1200" dirty="0">
                <a:solidFill>
                  <a:schemeClr val="tx1"/>
                </a:solidFill>
                <a:effectLst/>
                <a:latin typeface="Times New Roman" pitchFamily="-109" charset="0"/>
                <a:ea typeface="+mn-ea"/>
                <a:cs typeface="+mn-cs"/>
              </a:rPr>
              <a:t>for each and the effect of the instruction on the condition codes. Appendix B</a:t>
            </a:r>
          </a:p>
          <a:p>
            <a:r>
              <a:rPr kumimoji="1" lang="en-US" sz="1200" kern="1200" dirty="0">
                <a:solidFill>
                  <a:schemeClr val="tx1"/>
                </a:solidFill>
                <a:effectLst/>
                <a:latin typeface="Times New Roman" pitchFamily="-109" charset="0"/>
                <a:ea typeface="+mn-ea"/>
                <a:cs typeface="+mn-cs"/>
              </a:rPr>
              <a:t>of the NASM manual provides a more detailed description of each x86 instruction.</a:t>
            </a:r>
          </a:p>
          <a:p>
            <a:r>
              <a:rPr kumimoji="1" lang="en-US" sz="1200" kern="1200" dirty="0">
                <a:solidFill>
                  <a:schemeClr val="tx1"/>
                </a:solidFill>
                <a:effectLst/>
                <a:latin typeface="Times New Roman" pitchFamily="-109" charset="0"/>
                <a:ea typeface="+mn-ea"/>
                <a:cs typeface="+mn-cs"/>
              </a:rPr>
              <a:t>Both documents are available at </a:t>
            </a:r>
            <a:r>
              <a:rPr kumimoji="1" lang="en-US" sz="1200" kern="1200" dirty="0" err="1">
                <a:solidFill>
                  <a:schemeClr val="tx1"/>
                </a:solidFill>
                <a:effectLst/>
                <a:latin typeface="Times New Roman" pitchFamily="-109" charset="0"/>
                <a:ea typeface="+mn-ea"/>
                <a:cs typeface="+mn-cs"/>
              </a:rPr>
              <a:t>box.com</a:t>
            </a:r>
            <a:r>
              <a:rPr kumimoji="1" lang="en-US" sz="1200" kern="1200" dirty="0">
                <a:solidFill>
                  <a:schemeClr val="tx1"/>
                </a:solidFill>
                <a:effectLst/>
                <a:latin typeface="Times New Roman" pitchFamily="-109" charset="0"/>
                <a:ea typeface="+mn-ea"/>
                <a:cs typeface="+mn-cs"/>
              </a:rPr>
              <a:t>/COA11e.</a:t>
            </a:r>
          </a:p>
          <a:p>
            <a:endParaRPr kumimoji="1" lang="en-US" sz="1200" kern="1200" dirty="0">
              <a:solidFill>
                <a:schemeClr val="tx1"/>
              </a:solidFill>
              <a:effectLst/>
              <a:latin typeface="Times New Roman" pitchFamily="-109"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265825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11</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An assembly language statement includes zero or more operands. Each</a:t>
            </a:r>
          </a:p>
          <a:p>
            <a:r>
              <a:rPr kumimoji="1" lang="en-US" sz="1200" kern="1200" dirty="0">
                <a:solidFill>
                  <a:schemeClr val="tx1"/>
                </a:solidFill>
                <a:effectLst/>
                <a:latin typeface="Times New Roman" pitchFamily="-109" charset="0"/>
                <a:ea typeface="+mn-ea"/>
                <a:cs typeface="+mn-cs"/>
              </a:rPr>
              <a:t>operand identifies an immediate value, a register value, or a memory location. Typically,</a:t>
            </a:r>
          </a:p>
          <a:p>
            <a:r>
              <a:rPr kumimoji="1" lang="en-US" sz="1200" kern="1200" dirty="0">
                <a:solidFill>
                  <a:schemeClr val="tx1"/>
                </a:solidFill>
                <a:effectLst/>
                <a:latin typeface="Times New Roman" pitchFamily="-109" charset="0"/>
                <a:ea typeface="+mn-ea"/>
                <a:cs typeface="+mn-cs"/>
              </a:rPr>
              <a:t>the assembly language provides conventions for distinguishing among the three types</a:t>
            </a:r>
          </a:p>
          <a:p>
            <a:r>
              <a:rPr kumimoji="1" lang="en-US" sz="1200" kern="1200" dirty="0">
                <a:solidFill>
                  <a:schemeClr val="tx1"/>
                </a:solidFill>
                <a:effectLst/>
                <a:latin typeface="Times New Roman" pitchFamily="-109" charset="0"/>
                <a:ea typeface="+mn-ea"/>
                <a:cs typeface="+mn-cs"/>
              </a:rPr>
              <a:t>of operand references, as well as conventions for indicating addressing mode.</a:t>
            </a:r>
          </a:p>
          <a:p>
            <a:endParaRPr kumimoji="1" lang="en-US" sz="1200" kern="1200" dirty="0">
              <a:solidFill>
                <a:schemeClr val="tx1"/>
              </a:solidFill>
              <a:effectLst/>
              <a:latin typeface="Times New Roman" pitchFamily="-109"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591272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For the x86 architecture, an assembly language statement may refer to a register</a:t>
            </a:r>
          </a:p>
          <a:p>
            <a:r>
              <a:rPr kumimoji="1" lang="en-US" sz="1200" kern="1200" dirty="0">
                <a:solidFill>
                  <a:schemeClr val="tx1"/>
                </a:solidFill>
                <a:effectLst/>
                <a:latin typeface="Times New Roman" pitchFamily="-109" charset="0"/>
                <a:ea typeface="+mn-ea"/>
                <a:cs typeface="+mn-cs"/>
              </a:rPr>
              <a:t>operand by name. Figure 15.3 illustrates the general-purpose x86 registers, with</a:t>
            </a:r>
          </a:p>
          <a:p>
            <a:r>
              <a:rPr kumimoji="1" lang="en-US" sz="1200" kern="1200" dirty="0">
                <a:solidFill>
                  <a:schemeClr val="tx1"/>
                </a:solidFill>
                <a:effectLst/>
                <a:latin typeface="Times New Roman" pitchFamily="-109" charset="0"/>
                <a:ea typeface="+mn-ea"/>
                <a:cs typeface="+mn-cs"/>
              </a:rPr>
              <a:t>their symbolic name and their bit encoding. The assembler will translate the symbolic</a:t>
            </a:r>
          </a:p>
          <a:p>
            <a:r>
              <a:rPr kumimoji="1" lang="en-US" sz="1200" kern="1200" dirty="0">
                <a:solidFill>
                  <a:schemeClr val="tx1"/>
                </a:solidFill>
                <a:effectLst/>
                <a:latin typeface="Times New Roman" pitchFamily="-109" charset="0"/>
                <a:ea typeface="+mn-ea"/>
                <a:cs typeface="+mn-cs"/>
              </a:rPr>
              <a:t>name into the binary identifier for the register.</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 As discussed in Section 14.2 , the x86 architecture has a rich set of addressing</a:t>
            </a:r>
          </a:p>
          <a:p>
            <a:r>
              <a:rPr kumimoji="1" lang="en-US" sz="1200" kern="1200" dirty="0">
                <a:solidFill>
                  <a:schemeClr val="tx1"/>
                </a:solidFill>
                <a:effectLst/>
                <a:latin typeface="Times New Roman" pitchFamily="-109" charset="0"/>
                <a:ea typeface="+mn-ea"/>
                <a:cs typeface="+mn-cs"/>
              </a:rPr>
              <a:t>modes, each of which must be expressed symbolically in the assembly language.</a:t>
            </a:r>
          </a:p>
          <a:p>
            <a:r>
              <a:rPr kumimoji="1" lang="en-US" sz="1200" kern="1200" dirty="0">
                <a:solidFill>
                  <a:schemeClr val="tx1"/>
                </a:solidFill>
                <a:effectLst/>
                <a:latin typeface="Times New Roman" pitchFamily="-109" charset="0"/>
                <a:ea typeface="+mn-ea"/>
                <a:cs typeface="+mn-cs"/>
              </a:rPr>
              <a:t>Here we cite a few of the common examples. For </a:t>
            </a:r>
            <a:r>
              <a:rPr kumimoji="1" lang="en-US" sz="1200" b="1" kern="1200" dirty="0">
                <a:solidFill>
                  <a:schemeClr val="tx1"/>
                </a:solidFill>
                <a:effectLst/>
                <a:latin typeface="Times New Roman" pitchFamily="-109" charset="0"/>
                <a:ea typeface="+mn-ea"/>
                <a:cs typeface="+mn-cs"/>
              </a:rPr>
              <a:t>register</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addressing</a:t>
            </a:r>
            <a:r>
              <a:rPr kumimoji="1" lang="en-US" sz="1200" kern="1200" dirty="0">
                <a:solidFill>
                  <a:schemeClr val="tx1"/>
                </a:solidFill>
                <a:effectLst/>
                <a:latin typeface="Times New Roman" pitchFamily="-109" charset="0"/>
                <a:ea typeface="+mn-ea"/>
                <a:cs typeface="+mn-cs"/>
              </a:rPr>
              <a:t> , the name of</a:t>
            </a:r>
          </a:p>
          <a:p>
            <a:r>
              <a:rPr kumimoji="1" lang="en-US" sz="1200" kern="1200" dirty="0">
                <a:solidFill>
                  <a:schemeClr val="tx1"/>
                </a:solidFill>
                <a:effectLst/>
                <a:latin typeface="Times New Roman" pitchFamily="-109" charset="0"/>
                <a:ea typeface="+mn-ea"/>
                <a:cs typeface="+mn-cs"/>
              </a:rPr>
              <a:t>the register is used in the instruction. For example, MOV ECX, EBX  copies the contents</a:t>
            </a:r>
          </a:p>
          <a:p>
            <a:r>
              <a:rPr kumimoji="1" lang="en-US" sz="1200" kern="1200" dirty="0">
                <a:solidFill>
                  <a:schemeClr val="tx1"/>
                </a:solidFill>
                <a:effectLst/>
                <a:latin typeface="Times New Roman" pitchFamily="-109" charset="0"/>
                <a:ea typeface="+mn-ea"/>
                <a:cs typeface="+mn-cs"/>
              </a:rPr>
              <a:t>of register EBX into register ECX. </a:t>
            </a:r>
            <a:r>
              <a:rPr kumimoji="1" lang="en-US" sz="1200" b="1" kern="1200" dirty="0">
                <a:solidFill>
                  <a:schemeClr val="tx1"/>
                </a:solidFill>
                <a:effectLst/>
                <a:latin typeface="Times New Roman" pitchFamily="-109" charset="0"/>
                <a:ea typeface="+mn-ea"/>
                <a:cs typeface="+mn-cs"/>
              </a:rPr>
              <a:t>Immediate</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addressing</a:t>
            </a:r>
            <a:r>
              <a:rPr kumimoji="1" lang="en-US" sz="1200" kern="1200" dirty="0">
                <a:solidFill>
                  <a:schemeClr val="tx1"/>
                </a:solidFill>
                <a:effectLst/>
                <a:latin typeface="Times New Roman" pitchFamily="-109" charset="0"/>
                <a:ea typeface="+mn-ea"/>
                <a:cs typeface="+mn-cs"/>
              </a:rPr>
              <a:t>  indicates that the</a:t>
            </a:r>
          </a:p>
          <a:p>
            <a:r>
              <a:rPr kumimoji="1" lang="en-US" sz="1200" kern="1200" dirty="0">
                <a:solidFill>
                  <a:schemeClr val="tx1"/>
                </a:solidFill>
                <a:effectLst/>
                <a:latin typeface="Times New Roman" pitchFamily="-109" charset="0"/>
                <a:ea typeface="+mn-ea"/>
                <a:cs typeface="+mn-cs"/>
              </a:rPr>
              <a:t>value is encoded in the instruction. For example, MOV EAX, 100H  copies the hexadecimal</a:t>
            </a:r>
          </a:p>
          <a:p>
            <a:r>
              <a:rPr kumimoji="1" lang="en-US" sz="1200" kern="1200" dirty="0">
                <a:solidFill>
                  <a:schemeClr val="tx1"/>
                </a:solidFill>
                <a:effectLst/>
                <a:latin typeface="Times New Roman" pitchFamily="-109" charset="0"/>
                <a:ea typeface="+mn-ea"/>
                <a:cs typeface="+mn-cs"/>
              </a:rPr>
              <a:t>value 100 into register EAX. The immediate value can also be expressed as</a:t>
            </a:r>
          </a:p>
          <a:p>
            <a:r>
              <a:rPr kumimoji="1" lang="en-US" sz="1200" kern="1200" dirty="0">
                <a:solidFill>
                  <a:schemeClr val="tx1"/>
                </a:solidFill>
                <a:effectLst/>
                <a:latin typeface="Times New Roman" pitchFamily="-109" charset="0"/>
                <a:ea typeface="+mn-ea"/>
                <a:cs typeface="+mn-cs"/>
              </a:rPr>
              <a:t>a binary number with the suffix B or a decimal number with no suffix. Thus, equivalent</a:t>
            </a:r>
          </a:p>
          <a:p>
            <a:r>
              <a:rPr kumimoji="1" lang="en-US" sz="1200" kern="1200" dirty="0">
                <a:solidFill>
                  <a:schemeClr val="tx1"/>
                </a:solidFill>
                <a:effectLst/>
                <a:latin typeface="Times New Roman" pitchFamily="-109" charset="0"/>
                <a:ea typeface="+mn-ea"/>
                <a:cs typeface="+mn-cs"/>
              </a:rPr>
              <a:t>statements to the preceding one are MOV EAX, 100000000B  and MOV EAX,</a:t>
            </a:r>
          </a:p>
          <a:p>
            <a:r>
              <a:rPr kumimoji="1" lang="en-US" sz="1200" kern="1200" dirty="0">
                <a:solidFill>
                  <a:schemeClr val="tx1"/>
                </a:solidFill>
                <a:effectLst/>
                <a:latin typeface="Times New Roman" pitchFamily="-109" charset="0"/>
                <a:ea typeface="+mn-ea"/>
                <a:cs typeface="+mn-cs"/>
              </a:rPr>
              <a:t>256 . </a:t>
            </a:r>
            <a:r>
              <a:rPr kumimoji="1" lang="en-US" sz="1200" b="1" kern="1200" dirty="0">
                <a:solidFill>
                  <a:schemeClr val="tx1"/>
                </a:solidFill>
                <a:effectLst/>
                <a:latin typeface="Times New Roman" pitchFamily="-109" charset="0"/>
                <a:ea typeface="+mn-ea"/>
                <a:cs typeface="+mn-cs"/>
              </a:rPr>
              <a:t>Direct</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addressing</a:t>
            </a:r>
            <a:r>
              <a:rPr kumimoji="1" lang="en-US" sz="1200" kern="1200" dirty="0">
                <a:solidFill>
                  <a:schemeClr val="tx1"/>
                </a:solidFill>
                <a:effectLst/>
                <a:latin typeface="Times New Roman" pitchFamily="-109" charset="0"/>
                <a:ea typeface="+mn-ea"/>
                <a:cs typeface="+mn-cs"/>
              </a:rPr>
              <a:t>  refers to a memory location and is expressed as a displacement</a:t>
            </a:r>
          </a:p>
          <a:p>
            <a:r>
              <a:rPr kumimoji="1" lang="en-US" sz="1200" kern="1200" dirty="0">
                <a:solidFill>
                  <a:schemeClr val="tx1"/>
                </a:solidFill>
                <a:effectLst/>
                <a:latin typeface="Times New Roman" pitchFamily="-109" charset="0"/>
                <a:ea typeface="+mn-ea"/>
                <a:cs typeface="+mn-cs"/>
              </a:rPr>
              <a:t>from the DS segment register. This is best explained by example. Assume that</a:t>
            </a:r>
          </a:p>
          <a:p>
            <a:r>
              <a:rPr kumimoji="1" lang="en-US" sz="1200" kern="1200" dirty="0">
                <a:solidFill>
                  <a:schemeClr val="tx1"/>
                </a:solidFill>
                <a:effectLst/>
                <a:latin typeface="Times New Roman" pitchFamily="-109" charset="0"/>
                <a:ea typeface="+mn-ea"/>
                <a:cs typeface="+mn-cs"/>
              </a:rPr>
              <a:t>the 16-bit data segment register DS contains the value 1000H. Then the following</a:t>
            </a:r>
          </a:p>
          <a:p>
            <a:r>
              <a:rPr kumimoji="1" lang="en-US" sz="1200" kern="1200" dirty="0">
                <a:solidFill>
                  <a:schemeClr val="tx1"/>
                </a:solidFill>
                <a:effectLst/>
                <a:latin typeface="Times New Roman" pitchFamily="-109" charset="0"/>
                <a:ea typeface="+mn-ea"/>
                <a:cs typeface="+mn-cs"/>
              </a:rPr>
              <a:t>sequence occurs: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MOV AX, 1234H</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MOV [3518H], AX</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 First the 16-bit register AX is initialized to 1234H. Then, in line two, the contents</a:t>
            </a:r>
          </a:p>
          <a:p>
            <a:r>
              <a:rPr kumimoji="1" lang="en-US" sz="1200" kern="1200" dirty="0">
                <a:solidFill>
                  <a:schemeClr val="tx1"/>
                </a:solidFill>
                <a:effectLst/>
                <a:latin typeface="Times New Roman" pitchFamily="-109" charset="0"/>
                <a:ea typeface="+mn-ea"/>
                <a:cs typeface="+mn-cs"/>
              </a:rPr>
              <a:t>of AX are moved to the logical address DS:3518. This address formed by shifting</a:t>
            </a:r>
          </a:p>
          <a:p>
            <a:r>
              <a:rPr kumimoji="1" lang="en-US" sz="1200" kern="1200" dirty="0">
                <a:solidFill>
                  <a:schemeClr val="tx1"/>
                </a:solidFill>
                <a:effectLst/>
                <a:latin typeface="Times New Roman" pitchFamily="-109" charset="0"/>
                <a:ea typeface="+mn-ea"/>
                <a:cs typeface="+mn-cs"/>
              </a:rPr>
              <a:t>the contents of DS left 4 bits and adding 3518H to form the 32-bit logical address</a:t>
            </a:r>
          </a:p>
          <a:p>
            <a:r>
              <a:rPr kumimoji="1" lang="en-US" sz="1200" kern="1200" dirty="0">
                <a:solidFill>
                  <a:schemeClr val="tx1"/>
                </a:solidFill>
                <a:effectLst/>
                <a:latin typeface="Times New Roman" pitchFamily="-109" charset="0"/>
                <a:ea typeface="+mn-ea"/>
                <a:cs typeface="+mn-cs"/>
              </a:rPr>
              <a:t>13518H.</a:t>
            </a:r>
          </a:p>
          <a:p>
            <a:endParaRPr kumimoji="1" lang="en-US" sz="1200" kern="1200" dirty="0">
              <a:solidFill>
                <a:schemeClr val="tx1"/>
              </a:solidFill>
              <a:effectLst/>
              <a:latin typeface="Times New Roman" pitchFamily="-109"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 All assembly languages allow the placement of comments in the</a:t>
            </a:r>
          </a:p>
          <a:p>
            <a:r>
              <a:rPr kumimoji="1" lang="en-US" sz="1200" kern="1200" dirty="0">
                <a:solidFill>
                  <a:schemeClr val="tx1"/>
                </a:solidFill>
                <a:effectLst/>
                <a:latin typeface="Times New Roman" pitchFamily="-109" charset="0"/>
                <a:ea typeface="+mn-ea"/>
                <a:cs typeface="+mn-cs"/>
              </a:rPr>
              <a:t>program. A comment can either occur at the right-hand end of an assembly</a:t>
            </a:r>
          </a:p>
          <a:p>
            <a:r>
              <a:rPr kumimoji="1" lang="en-US" sz="1200" kern="1200" dirty="0">
                <a:solidFill>
                  <a:schemeClr val="tx1"/>
                </a:solidFill>
                <a:effectLst/>
                <a:latin typeface="Times New Roman" pitchFamily="-109" charset="0"/>
                <a:ea typeface="+mn-ea"/>
                <a:cs typeface="+mn-cs"/>
              </a:rPr>
              <a:t>statement or can occupy an entire text line. In either case, the comment begins with</a:t>
            </a:r>
          </a:p>
          <a:p>
            <a:r>
              <a:rPr kumimoji="1" lang="en-US" sz="1200" kern="1200" dirty="0">
                <a:solidFill>
                  <a:schemeClr val="tx1"/>
                </a:solidFill>
                <a:effectLst/>
                <a:latin typeface="Times New Roman" pitchFamily="-109" charset="0"/>
                <a:ea typeface="+mn-ea"/>
                <a:cs typeface="+mn-cs"/>
              </a:rPr>
              <a:t>a special character that signals to the assembler that the rest of the line is a comment</a:t>
            </a:r>
          </a:p>
          <a:p>
            <a:r>
              <a:rPr kumimoji="1" lang="en-US" sz="1200" kern="1200" dirty="0">
                <a:solidFill>
                  <a:schemeClr val="tx1"/>
                </a:solidFill>
                <a:effectLst/>
                <a:latin typeface="Times New Roman" pitchFamily="-109" charset="0"/>
                <a:ea typeface="+mn-ea"/>
                <a:cs typeface="+mn-cs"/>
              </a:rPr>
              <a:t>and is to be ignored by the assembler. Typically, assembly languages for the x86</a:t>
            </a:r>
          </a:p>
          <a:p>
            <a:r>
              <a:rPr kumimoji="1" lang="en-US" sz="1200" kern="1200" dirty="0">
                <a:solidFill>
                  <a:schemeClr val="tx1"/>
                </a:solidFill>
                <a:effectLst/>
                <a:latin typeface="Times New Roman" pitchFamily="-109" charset="0"/>
                <a:ea typeface="+mn-ea"/>
                <a:cs typeface="+mn-cs"/>
              </a:rPr>
              <a:t>architecture use a semicolon (;) for the special character.</a:t>
            </a: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dirty="0">
                <a:solidFill>
                  <a:schemeClr val="tx1"/>
                </a:solidFill>
                <a:effectLst/>
                <a:latin typeface="Times New Roman" pitchFamily="-109" charset="0"/>
                <a:ea typeface="+mn-ea"/>
                <a:cs typeface="+mn-cs"/>
              </a:rPr>
              <a:t>Pseudo-instructions are statements which, though not real x86 machine instructions,</a:t>
            </a:r>
          </a:p>
          <a:p>
            <a:r>
              <a:rPr kumimoji="1" lang="en-US" sz="1200" kern="1200" dirty="0">
                <a:solidFill>
                  <a:schemeClr val="tx1"/>
                </a:solidFill>
                <a:effectLst/>
                <a:latin typeface="Times New Roman" pitchFamily="-109" charset="0"/>
                <a:ea typeface="+mn-ea"/>
                <a:cs typeface="+mn-cs"/>
              </a:rPr>
              <a:t>are used in the instruction field anyway because that’s the most convenient place to</a:t>
            </a:r>
          </a:p>
          <a:p>
            <a:r>
              <a:rPr kumimoji="1" lang="en-US" sz="1200" kern="1200" dirty="0">
                <a:solidFill>
                  <a:schemeClr val="tx1"/>
                </a:solidFill>
                <a:effectLst/>
                <a:latin typeface="Times New Roman" pitchFamily="-109" charset="0"/>
                <a:ea typeface="+mn-ea"/>
                <a:cs typeface="+mn-cs"/>
              </a:rPr>
              <a:t>put them. The NASM pseudo-instructions are DB, DW, DD, DQ, DT, DO, DY, and DZ;</a:t>
            </a:r>
          </a:p>
          <a:p>
            <a:r>
              <a:rPr kumimoji="1" lang="en-US" sz="1200" kern="1200" dirty="0">
                <a:solidFill>
                  <a:schemeClr val="tx1"/>
                </a:solidFill>
                <a:effectLst/>
                <a:latin typeface="Times New Roman" pitchFamily="-109" charset="0"/>
                <a:ea typeface="+mn-ea"/>
                <a:cs typeface="+mn-cs"/>
              </a:rPr>
              <a:t>their uninitialized counterparts RESB, RESW, RESD, RESQ, REST, RESO, RESY,</a:t>
            </a:r>
          </a:p>
          <a:p>
            <a:r>
              <a:rPr kumimoji="1" lang="en-US" sz="1200" kern="1200" dirty="0">
                <a:solidFill>
                  <a:schemeClr val="tx1"/>
                </a:solidFill>
                <a:effectLst/>
                <a:latin typeface="Times New Roman" pitchFamily="-109" charset="0"/>
                <a:ea typeface="+mn-ea"/>
                <a:cs typeface="+mn-cs"/>
              </a:rPr>
              <a:t>and RESZ; the INCBIN command, the EQU command, and the TIMES prefix.</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Pseudo-instructions are not directly translated into machine language instructions.</a:t>
            </a:r>
          </a:p>
          <a:p>
            <a:r>
              <a:rPr kumimoji="1" lang="en-US" sz="1200" kern="1200" dirty="0">
                <a:solidFill>
                  <a:schemeClr val="tx1"/>
                </a:solidFill>
                <a:effectLst/>
                <a:latin typeface="Times New Roman" pitchFamily="-109" charset="0"/>
                <a:ea typeface="+mn-ea"/>
                <a:cs typeface="+mn-cs"/>
              </a:rPr>
              <a:t>Instead, directives are instructions to the assembler to perform specified</a:t>
            </a:r>
          </a:p>
          <a:p>
            <a:r>
              <a:rPr kumimoji="1" lang="en-US" sz="1200" kern="1200" dirty="0">
                <a:solidFill>
                  <a:schemeClr val="tx1"/>
                </a:solidFill>
                <a:effectLst/>
                <a:latin typeface="Times New Roman" pitchFamily="-109" charset="0"/>
                <a:ea typeface="+mn-ea"/>
                <a:cs typeface="+mn-cs"/>
              </a:rPr>
              <a:t>actions during the assembly process. Examples include the following:</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Define constants</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Designate areas of memory for data storage</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Initialize areas of memory</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Place tables or other fixed data in memory</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Allow references to other programs</a:t>
            </a:r>
          </a:p>
          <a:p>
            <a:endParaRPr lang="en-US" dirty="0"/>
          </a:p>
          <a:p>
            <a:endParaRPr kumimoji="1" lang="en-US" sz="1200" kern="1200" dirty="0">
              <a:solidFill>
                <a:schemeClr val="tx1"/>
              </a:solidFill>
              <a:effectLst/>
              <a:latin typeface="Times New Roman" pitchFamily="-109" charset="0"/>
              <a:ea typeface="+mn-ea"/>
              <a:cs typeface="+mn-cs"/>
            </a:endParaRP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06712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 Table 15.2 lists the NASM directives.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 If a plain label is used, it is interpreted as the address (or offset) of the data.</a:t>
            </a:r>
          </a:p>
          <a:p>
            <a:r>
              <a:rPr kumimoji="1" lang="en-US" sz="1200" kern="1200" dirty="0">
                <a:solidFill>
                  <a:schemeClr val="tx1"/>
                </a:solidFill>
                <a:effectLst/>
                <a:latin typeface="Times New Roman" pitchFamily="-109" charset="0"/>
                <a:ea typeface="+mn-ea"/>
                <a:cs typeface="+mn-cs"/>
              </a:rPr>
              <a:t>If the label is placed inside square brackets, it is interpreted as the data at the</a:t>
            </a:r>
          </a:p>
          <a:p>
            <a:r>
              <a:rPr kumimoji="1" lang="en-US" sz="1200" kern="1200" dirty="0">
                <a:solidFill>
                  <a:schemeClr val="tx1"/>
                </a:solidFill>
                <a:effectLst/>
                <a:latin typeface="Times New Roman" pitchFamily="-109" charset="0"/>
                <a:ea typeface="+mn-ea"/>
                <a:cs typeface="+mn-cs"/>
              </a:rPr>
              <a:t>address.</a:t>
            </a: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 A macro definition is similar to a subroutine in several ways. A subroutine is</a:t>
            </a:r>
          </a:p>
          <a:p>
            <a:r>
              <a:rPr kumimoji="1" lang="en-US" sz="1200" kern="1200" dirty="0">
                <a:solidFill>
                  <a:schemeClr val="tx1"/>
                </a:solidFill>
                <a:effectLst/>
                <a:latin typeface="Times New Roman" pitchFamily="-109" charset="0"/>
                <a:ea typeface="+mn-ea"/>
                <a:cs typeface="+mn-cs"/>
              </a:rPr>
              <a:t>a section of a program that is written once, and can be used multiple times by</a:t>
            </a:r>
          </a:p>
          <a:p>
            <a:r>
              <a:rPr kumimoji="1" lang="en-US" sz="1200" kern="1200" dirty="0">
                <a:solidFill>
                  <a:schemeClr val="tx1"/>
                </a:solidFill>
                <a:effectLst/>
                <a:latin typeface="Times New Roman" pitchFamily="-109" charset="0"/>
                <a:ea typeface="+mn-ea"/>
                <a:cs typeface="+mn-cs"/>
              </a:rPr>
              <a:t>calling the subroutine from any point in the program. When a program is compiled</a:t>
            </a:r>
          </a:p>
          <a:p>
            <a:r>
              <a:rPr kumimoji="1" lang="en-US" sz="1200" kern="1200" dirty="0">
                <a:solidFill>
                  <a:schemeClr val="tx1"/>
                </a:solidFill>
                <a:effectLst/>
                <a:latin typeface="Times New Roman" pitchFamily="-109" charset="0"/>
                <a:ea typeface="+mn-ea"/>
                <a:cs typeface="+mn-cs"/>
              </a:rPr>
              <a:t>or assembled, the subroutine is loaded only once. A call to the subroutine</a:t>
            </a:r>
          </a:p>
          <a:p>
            <a:r>
              <a:rPr kumimoji="1" lang="en-US" sz="1200" kern="1200" dirty="0">
                <a:solidFill>
                  <a:schemeClr val="tx1"/>
                </a:solidFill>
                <a:effectLst/>
                <a:latin typeface="Times New Roman" pitchFamily="-109" charset="0"/>
                <a:ea typeface="+mn-ea"/>
                <a:cs typeface="+mn-cs"/>
              </a:rPr>
              <a:t>transfers control to the subroutine and a return instruction in the subroutine</a:t>
            </a:r>
          </a:p>
          <a:p>
            <a:r>
              <a:rPr kumimoji="1" lang="en-US" sz="1200" kern="1200" dirty="0">
                <a:solidFill>
                  <a:schemeClr val="tx1"/>
                </a:solidFill>
                <a:effectLst/>
                <a:latin typeface="Times New Roman" pitchFamily="-109" charset="0"/>
                <a:ea typeface="+mn-ea"/>
                <a:cs typeface="+mn-cs"/>
              </a:rPr>
              <a:t>returns control to the point of the call. Similarly, a macro definition is a section</a:t>
            </a:r>
          </a:p>
          <a:p>
            <a:r>
              <a:rPr kumimoji="1" lang="en-US" sz="1200" kern="1200" dirty="0">
                <a:solidFill>
                  <a:schemeClr val="tx1"/>
                </a:solidFill>
                <a:effectLst/>
                <a:latin typeface="Times New Roman" pitchFamily="-109" charset="0"/>
                <a:ea typeface="+mn-ea"/>
                <a:cs typeface="+mn-cs"/>
              </a:rPr>
              <a:t>of code that the programmer writes once, and then can use many times. The</a:t>
            </a:r>
          </a:p>
          <a:p>
            <a:r>
              <a:rPr kumimoji="1" lang="en-US" sz="1200" kern="1200" dirty="0">
                <a:solidFill>
                  <a:schemeClr val="tx1"/>
                </a:solidFill>
                <a:effectLst/>
                <a:latin typeface="Times New Roman" pitchFamily="-109" charset="0"/>
                <a:ea typeface="+mn-ea"/>
                <a:cs typeface="+mn-cs"/>
              </a:rPr>
              <a:t>main difference is that when the assembler encounters a macro call, it replaces</a:t>
            </a:r>
          </a:p>
          <a:p>
            <a:r>
              <a:rPr kumimoji="1" lang="en-US" sz="1200" kern="1200" dirty="0">
                <a:solidFill>
                  <a:schemeClr val="tx1"/>
                </a:solidFill>
                <a:effectLst/>
                <a:latin typeface="Times New Roman" pitchFamily="-109" charset="0"/>
                <a:ea typeface="+mn-ea"/>
                <a:cs typeface="+mn-cs"/>
              </a:rPr>
              <a:t>the macro call with the macro itself. This process is called macro expansion . So,</a:t>
            </a:r>
          </a:p>
          <a:p>
            <a:r>
              <a:rPr kumimoji="1" lang="en-US" sz="1200" kern="1200" dirty="0">
                <a:solidFill>
                  <a:schemeClr val="tx1"/>
                </a:solidFill>
                <a:effectLst/>
                <a:latin typeface="Times New Roman" pitchFamily="-109" charset="0"/>
                <a:ea typeface="+mn-ea"/>
                <a:cs typeface="+mn-cs"/>
              </a:rPr>
              <a:t>if a macro is defined in an assembly language program and invoked 10 times in</a:t>
            </a:r>
          </a:p>
          <a:p>
            <a:r>
              <a:rPr kumimoji="1" lang="en-US" sz="1200" kern="1200" dirty="0">
                <a:solidFill>
                  <a:schemeClr val="tx1"/>
                </a:solidFill>
                <a:effectLst/>
                <a:latin typeface="Times New Roman" pitchFamily="-109" charset="0"/>
                <a:ea typeface="+mn-ea"/>
                <a:cs typeface="+mn-cs"/>
              </a:rPr>
              <a:t>the source program, then 10 instances of the macro will appear in the assembled</a:t>
            </a:r>
          </a:p>
          <a:p>
            <a:r>
              <a:rPr kumimoji="1" lang="en-US" sz="1200" kern="1200" dirty="0">
                <a:solidFill>
                  <a:schemeClr val="tx1"/>
                </a:solidFill>
                <a:effectLst/>
                <a:latin typeface="Times New Roman" pitchFamily="-109" charset="0"/>
                <a:ea typeface="+mn-ea"/>
                <a:cs typeface="+mn-cs"/>
              </a:rPr>
              <a:t>code. In essence, subroutines are handled by the hardware at run time, whereas</a:t>
            </a:r>
          </a:p>
          <a:p>
            <a:r>
              <a:rPr kumimoji="1" lang="en-US" sz="1200" kern="1200" dirty="0">
                <a:solidFill>
                  <a:schemeClr val="tx1"/>
                </a:solidFill>
                <a:effectLst/>
                <a:latin typeface="Times New Roman" pitchFamily="-109" charset="0"/>
                <a:ea typeface="+mn-ea"/>
                <a:cs typeface="+mn-cs"/>
              </a:rPr>
              <a:t>macros are handled by the assembler at assembly time. Macros provide the same</a:t>
            </a:r>
          </a:p>
          <a:p>
            <a:r>
              <a:rPr kumimoji="1" lang="en-US" sz="1200" kern="1200" dirty="0">
                <a:solidFill>
                  <a:schemeClr val="tx1"/>
                </a:solidFill>
                <a:effectLst/>
                <a:latin typeface="Times New Roman" pitchFamily="-109" charset="0"/>
                <a:ea typeface="+mn-ea"/>
                <a:cs typeface="+mn-cs"/>
              </a:rPr>
              <a:t>advantage as subroutines in terms of modular programming, but without the runtime</a:t>
            </a:r>
          </a:p>
          <a:p>
            <a:r>
              <a:rPr kumimoji="1" lang="en-US" sz="1200" kern="1200" dirty="0">
                <a:solidFill>
                  <a:schemeClr val="tx1"/>
                </a:solidFill>
                <a:effectLst/>
                <a:latin typeface="Times New Roman" pitchFamily="-109" charset="0"/>
                <a:ea typeface="+mn-ea"/>
                <a:cs typeface="+mn-cs"/>
              </a:rPr>
              <a:t>overhead of a subroutine call and return. The tradeoff is that the macro</a:t>
            </a:r>
          </a:p>
          <a:p>
            <a:r>
              <a:rPr kumimoji="1" lang="en-US" sz="1200" kern="1200" dirty="0">
                <a:solidFill>
                  <a:schemeClr val="tx1"/>
                </a:solidFill>
                <a:effectLst/>
                <a:latin typeface="Times New Roman" pitchFamily="-109" charset="0"/>
                <a:ea typeface="+mn-ea"/>
                <a:cs typeface="+mn-cs"/>
              </a:rPr>
              <a:t>approach uses more space in the object code.</a:t>
            </a: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kumimoji="1" lang="en-US" sz="1200" b="0" kern="1200" dirty="0">
                <a:solidFill>
                  <a:schemeClr val="tx1"/>
                </a:solidFill>
                <a:effectLst/>
                <a:latin typeface="Times New Roman" pitchFamily="-109" charset="0"/>
                <a:ea typeface="+mn-ea"/>
                <a:cs typeface="+mn-cs"/>
              </a:rPr>
              <a:t> In NASM and many other assemblers, a distinction is made between a single-</a:t>
            </a:r>
          </a:p>
          <a:p>
            <a:r>
              <a:rPr kumimoji="1" lang="en-US" sz="1200" b="0" kern="1200" dirty="0">
                <a:solidFill>
                  <a:schemeClr val="tx1"/>
                </a:solidFill>
                <a:effectLst/>
                <a:latin typeface="Times New Roman" pitchFamily="-109" charset="0"/>
                <a:ea typeface="+mn-ea"/>
                <a:cs typeface="+mn-cs"/>
              </a:rPr>
              <a:t>line macro and a multi-line macro. In NASM, single-line macros are defined</a:t>
            </a:r>
          </a:p>
          <a:p>
            <a:r>
              <a:rPr kumimoji="1" lang="en-US" sz="1200" b="0" kern="1200" dirty="0">
                <a:solidFill>
                  <a:schemeClr val="tx1"/>
                </a:solidFill>
                <a:effectLst/>
                <a:latin typeface="Times New Roman" pitchFamily="-109" charset="0"/>
                <a:ea typeface="+mn-ea"/>
                <a:cs typeface="+mn-cs"/>
              </a:rPr>
              <a:t>using the %DEFINE directive. Here is an example in which multiple single-line</a:t>
            </a:r>
          </a:p>
          <a:p>
            <a:r>
              <a:rPr kumimoji="1" lang="en-US" sz="1200" b="0" kern="1200" dirty="0">
                <a:solidFill>
                  <a:schemeClr val="tx1"/>
                </a:solidFill>
                <a:effectLst/>
                <a:latin typeface="Times New Roman" pitchFamily="-109" charset="0"/>
                <a:ea typeface="+mn-ea"/>
                <a:cs typeface="+mn-cs"/>
              </a:rPr>
              <a:t>macros are expanded. First, we define two macros:</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%DEFINE B(X) = 2*X</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%DEFINE A(X) = 1 + B(X)</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 At some point in the assembly language program, the following statement</a:t>
            </a:r>
          </a:p>
          <a:p>
            <a:r>
              <a:rPr kumimoji="1" lang="en-US" sz="1200" b="0" kern="1200" dirty="0">
                <a:solidFill>
                  <a:schemeClr val="tx1"/>
                </a:solidFill>
                <a:effectLst/>
                <a:latin typeface="Times New Roman" pitchFamily="-109" charset="0"/>
                <a:ea typeface="+mn-ea"/>
                <a:cs typeface="+mn-cs"/>
              </a:rPr>
              <a:t>appears:</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MOV AX, A(8)</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The assembler expands this statement to:</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MOV AX, 1+2*8</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which assembles to a machine instruction to move the immediate value 17 to register</a:t>
            </a:r>
          </a:p>
          <a:p>
            <a:r>
              <a:rPr kumimoji="1" lang="en-US" sz="1200" b="0" kern="1200" dirty="0">
                <a:solidFill>
                  <a:schemeClr val="tx1"/>
                </a:solidFill>
                <a:effectLst/>
                <a:latin typeface="Times New Roman" pitchFamily="-109" charset="0"/>
                <a:ea typeface="+mn-ea"/>
                <a:cs typeface="+mn-cs"/>
              </a:rPr>
              <a:t>AX.</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Multiline macros are defined using the mnemonic %MACRO. Here is an</a:t>
            </a:r>
          </a:p>
          <a:p>
            <a:r>
              <a:rPr kumimoji="1" lang="en-US" sz="1200" b="0" kern="1200" dirty="0">
                <a:solidFill>
                  <a:schemeClr val="tx1"/>
                </a:solidFill>
                <a:effectLst/>
                <a:latin typeface="Times New Roman" pitchFamily="-109" charset="0"/>
                <a:ea typeface="+mn-ea"/>
                <a:cs typeface="+mn-cs"/>
              </a:rPr>
              <a:t>example of a multiline macro definition:</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%MACRO PROLOGUE 1</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PUSH EBP ; push contents of EBP onto stack</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 pointed to by ESP and</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 decrement contents of ESP by 4</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MOV EBP, ESP ; copy contents of ESP to EBP</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SUB ESP, %1 ; subtract first parameter value from ESP</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The number 1  after the macro name in the %MACRO  line defines the number of</a:t>
            </a:r>
          </a:p>
          <a:p>
            <a:r>
              <a:rPr kumimoji="1" lang="en-US" sz="1200" b="0" kern="1200" dirty="0">
                <a:solidFill>
                  <a:schemeClr val="tx1"/>
                </a:solidFill>
                <a:effectLst/>
                <a:latin typeface="Times New Roman" pitchFamily="-109" charset="0"/>
                <a:ea typeface="+mn-ea"/>
                <a:cs typeface="+mn-cs"/>
              </a:rPr>
              <a:t>parameters the macro expects to receive. The use of %1  inside the macro definition</a:t>
            </a:r>
          </a:p>
          <a:p>
            <a:r>
              <a:rPr kumimoji="1" lang="en-US" sz="1200" b="0" kern="1200" dirty="0">
                <a:solidFill>
                  <a:schemeClr val="tx1"/>
                </a:solidFill>
                <a:effectLst/>
                <a:latin typeface="Times New Roman" pitchFamily="-109" charset="0"/>
                <a:ea typeface="+mn-ea"/>
                <a:cs typeface="+mn-cs"/>
              </a:rPr>
              <a:t>refers to the first parameter to the macro call.</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The macro call expands to the following lines of code:</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MYFUNC: PROLOGUE 12</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MYFUNC: PUSH EBP</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MOV EBP, ESP</a:t>
            </a:r>
          </a:p>
          <a:p>
            <a:endParaRPr kumimoji="1" lang="en-US" sz="1200" b="0" kern="1200" dirty="0">
              <a:solidFill>
                <a:schemeClr val="tx1"/>
              </a:solidFill>
              <a:effectLst/>
              <a:latin typeface="Times New Roman" pitchFamily="-109" charset="0"/>
              <a:ea typeface="+mn-ea"/>
              <a:cs typeface="+mn-cs"/>
            </a:endParaRPr>
          </a:p>
          <a:p>
            <a:r>
              <a:rPr kumimoji="1" lang="en-US" sz="1200" b="0" kern="1200" dirty="0">
                <a:solidFill>
                  <a:schemeClr val="tx1"/>
                </a:solidFill>
                <a:effectLst/>
                <a:latin typeface="Times New Roman" pitchFamily="-109" charset="0"/>
                <a:ea typeface="+mn-ea"/>
                <a:cs typeface="+mn-cs"/>
              </a:rPr>
              <a:t>SUB ESP, 12</a:t>
            </a:r>
          </a:p>
          <a:p>
            <a:endParaRPr kumimoji="1" lang="en-US" sz="1200" b="0" kern="1200" dirty="0">
              <a:solidFill>
                <a:schemeClr val="tx1"/>
              </a:solidFill>
              <a:effectLst/>
              <a:latin typeface="Times New Roman" pitchFamily="-109" charset="0"/>
              <a:ea typeface="+mn-ea"/>
              <a:cs typeface="+mn-cs"/>
            </a:endParaRPr>
          </a:p>
          <a:p>
            <a:endParaRPr kumimoji="1" lang="en-US" sz="1200" b="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81914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dirty="0">
                <a:solidFill>
                  <a:schemeClr val="tx1"/>
                </a:solidFill>
                <a:effectLst/>
                <a:latin typeface="Times New Roman" pitchFamily="-109" charset="0"/>
                <a:ea typeface="+mn-ea"/>
                <a:cs typeface="+mn-cs"/>
              </a:rPr>
              <a:t> A directive is a command embedded in the assembly source code that is recognized</a:t>
            </a:r>
          </a:p>
          <a:p>
            <a:r>
              <a:rPr kumimoji="1" lang="en-US" sz="1200" kern="1200" dirty="0">
                <a:solidFill>
                  <a:schemeClr val="tx1"/>
                </a:solidFill>
                <a:effectLst/>
                <a:latin typeface="Times New Roman" pitchFamily="-109" charset="0"/>
                <a:ea typeface="+mn-ea"/>
                <a:cs typeface="+mn-cs"/>
              </a:rPr>
              <a:t>and acted upon by the assembler. NASM includes the following directives.</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BITS:  Specifies whether NASM should generate code designed to run on a</a:t>
            </a:r>
          </a:p>
          <a:p>
            <a:r>
              <a:rPr kumimoji="1" lang="en-US" sz="1200" kern="1200" dirty="0">
                <a:solidFill>
                  <a:schemeClr val="tx1"/>
                </a:solidFill>
                <a:effectLst/>
                <a:latin typeface="Times New Roman" pitchFamily="-109" charset="0"/>
                <a:ea typeface="+mn-ea"/>
                <a:cs typeface="+mn-cs"/>
              </a:rPr>
              <a:t>processor operating in 16-bit mode, 32-bit mode, or 64-bit mode. The syntax</a:t>
            </a:r>
          </a:p>
          <a:p>
            <a:r>
              <a:rPr kumimoji="1" lang="en-US" sz="1200" kern="1200" dirty="0">
                <a:solidFill>
                  <a:schemeClr val="tx1"/>
                </a:solidFill>
                <a:effectLst/>
                <a:latin typeface="Times New Roman" pitchFamily="-109" charset="0"/>
                <a:ea typeface="+mn-ea"/>
                <a:cs typeface="+mn-cs"/>
              </a:rPr>
              <a:t>is BITS XX, where XX is 16, 32, or 64. Normally, this is set by default by the</a:t>
            </a:r>
          </a:p>
          <a:p>
            <a:r>
              <a:rPr kumimoji="1" lang="en-US" sz="1200" kern="1200" dirty="0">
                <a:solidFill>
                  <a:schemeClr val="tx1"/>
                </a:solidFill>
                <a:effectLst/>
                <a:latin typeface="Times New Roman" pitchFamily="-109" charset="0"/>
                <a:ea typeface="+mn-ea"/>
                <a:cs typeface="+mn-cs"/>
              </a:rPr>
              <a:t>operating system.</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DEFAULT:  Can change some assembler defaults, such as whether to use relative</a:t>
            </a:r>
          </a:p>
          <a:p>
            <a:r>
              <a:rPr kumimoji="1" lang="en-US" sz="1200" kern="1200" dirty="0">
                <a:solidFill>
                  <a:schemeClr val="tx1"/>
                </a:solidFill>
                <a:effectLst/>
                <a:latin typeface="Times New Roman" pitchFamily="-109" charset="0"/>
                <a:ea typeface="+mn-ea"/>
                <a:cs typeface="+mn-cs"/>
              </a:rPr>
              <a:t>or absolute addressing.</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SECTION</a:t>
            </a:r>
            <a:r>
              <a:rPr kumimoji="1" lang="en-US" sz="1200" kern="1200" dirty="0">
                <a:solidFill>
                  <a:schemeClr val="tx1"/>
                </a:solidFill>
                <a:effectLst/>
                <a:latin typeface="Times New Roman" pitchFamily="-109" charset="0"/>
                <a:ea typeface="+mn-ea"/>
                <a:cs typeface="+mn-cs"/>
              </a:rPr>
              <a:t> or </a:t>
            </a:r>
            <a:r>
              <a:rPr kumimoji="1" lang="en-US" sz="1200" b="1" kern="1200" dirty="0">
                <a:solidFill>
                  <a:schemeClr val="tx1"/>
                </a:solidFill>
                <a:effectLst/>
                <a:latin typeface="Times New Roman" pitchFamily="-109" charset="0"/>
                <a:ea typeface="+mn-ea"/>
                <a:cs typeface="+mn-cs"/>
              </a:rPr>
              <a:t>SEGMENT</a:t>
            </a:r>
            <a:r>
              <a:rPr kumimoji="1" lang="en-US" sz="1200" kern="1200" dirty="0">
                <a:solidFill>
                  <a:schemeClr val="tx1"/>
                </a:solidFill>
                <a:effectLst/>
                <a:latin typeface="Times New Roman" pitchFamily="-109" charset="0"/>
                <a:ea typeface="+mn-ea"/>
                <a:cs typeface="+mn-cs"/>
              </a:rPr>
              <a:t>:  Changes that section of the output file the source</a:t>
            </a:r>
          </a:p>
          <a:p>
            <a:r>
              <a:rPr kumimoji="1" lang="en-US" sz="1200" kern="1200" dirty="0">
                <a:solidFill>
                  <a:schemeClr val="tx1"/>
                </a:solidFill>
                <a:effectLst/>
                <a:latin typeface="Times New Roman" pitchFamily="-109" charset="0"/>
                <a:ea typeface="+mn-ea"/>
                <a:cs typeface="+mn-cs"/>
              </a:rPr>
              <a:t>code will be assembled into. This is discussed subsequently.</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EXTERN</a:t>
            </a:r>
            <a:r>
              <a:rPr kumimoji="1" lang="en-US" sz="1200" kern="1200" dirty="0">
                <a:solidFill>
                  <a:schemeClr val="tx1"/>
                </a:solidFill>
                <a:effectLst/>
                <a:latin typeface="Times New Roman" pitchFamily="-109" charset="0"/>
                <a:ea typeface="+mn-ea"/>
                <a:cs typeface="+mn-cs"/>
              </a:rPr>
              <a:t>:  used to declare a symbol which is not defined anywhere in the</a:t>
            </a:r>
          </a:p>
          <a:p>
            <a:r>
              <a:rPr kumimoji="1" lang="en-US" sz="1200" kern="1200" dirty="0">
                <a:solidFill>
                  <a:schemeClr val="tx1"/>
                </a:solidFill>
                <a:effectLst/>
                <a:latin typeface="Times New Roman" pitchFamily="-109" charset="0"/>
                <a:ea typeface="+mn-ea"/>
                <a:cs typeface="+mn-cs"/>
              </a:rPr>
              <a:t>module being assembled, but is assumed to be defined in some other module</a:t>
            </a:r>
          </a:p>
          <a:p>
            <a:r>
              <a:rPr kumimoji="1" lang="en-US" sz="1200" kern="1200" dirty="0">
                <a:solidFill>
                  <a:schemeClr val="tx1"/>
                </a:solidFill>
                <a:effectLst/>
                <a:latin typeface="Times New Roman" pitchFamily="-109" charset="0"/>
                <a:ea typeface="+mn-ea"/>
                <a:cs typeface="+mn-cs"/>
              </a:rPr>
              <a:t>and needs to be referred to by this one.</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GLOBAL</a:t>
            </a:r>
            <a:r>
              <a:rPr kumimoji="1" lang="en-US" sz="1200" kern="1200" dirty="0">
                <a:solidFill>
                  <a:schemeClr val="tx1"/>
                </a:solidFill>
                <a:effectLst/>
                <a:latin typeface="Times New Roman" pitchFamily="-109" charset="0"/>
                <a:ea typeface="+mn-ea"/>
                <a:cs typeface="+mn-cs"/>
              </a:rPr>
              <a:t>:  GLOBAL is the other end of EXTERN: if one module declares</a:t>
            </a:r>
          </a:p>
          <a:p>
            <a:r>
              <a:rPr kumimoji="1" lang="en-US" sz="1200" kern="1200" dirty="0">
                <a:solidFill>
                  <a:schemeClr val="tx1"/>
                </a:solidFill>
                <a:effectLst/>
                <a:latin typeface="Times New Roman" pitchFamily="-109" charset="0"/>
                <a:ea typeface="+mn-ea"/>
                <a:cs typeface="+mn-cs"/>
              </a:rPr>
              <a:t>a symbol as EXTERN and refers to it, then in order to prevent linker errors,</a:t>
            </a:r>
          </a:p>
          <a:p>
            <a:r>
              <a:rPr kumimoji="1" lang="en-US" sz="1200" kern="1200" dirty="0">
                <a:solidFill>
                  <a:schemeClr val="tx1"/>
                </a:solidFill>
                <a:effectLst/>
                <a:latin typeface="Times New Roman" pitchFamily="-109" charset="0"/>
                <a:ea typeface="+mn-ea"/>
                <a:cs typeface="+mn-cs"/>
              </a:rPr>
              <a:t>some other module must actually define the symbol and declare it as GLOBAL.</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COMMON</a:t>
            </a:r>
            <a:r>
              <a:rPr kumimoji="1" lang="en-US" sz="1200" kern="1200" dirty="0">
                <a:solidFill>
                  <a:schemeClr val="tx1"/>
                </a:solidFill>
                <a:effectLst/>
                <a:latin typeface="Times New Roman" pitchFamily="-109" charset="0"/>
                <a:ea typeface="+mn-ea"/>
                <a:cs typeface="+mn-cs"/>
              </a:rPr>
              <a:t>:  Used to declare common variables. A common variable is much</a:t>
            </a:r>
          </a:p>
          <a:p>
            <a:r>
              <a:rPr kumimoji="1" lang="en-US" sz="1200" kern="1200" dirty="0">
                <a:solidFill>
                  <a:schemeClr val="tx1"/>
                </a:solidFill>
                <a:effectLst/>
                <a:latin typeface="Times New Roman" pitchFamily="-109" charset="0"/>
                <a:ea typeface="+mn-ea"/>
                <a:cs typeface="+mn-cs"/>
              </a:rPr>
              <a:t>like a global variable declared in the uninitialized data section. The difference</a:t>
            </a:r>
          </a:p>
          <a:p>
            <a:r>
              <a:rPr kumimoji="1" lang="en-US" sz="1200" kern="1200" dirty="0">
                <a:solidFill>
                  <a:schemeClr val="tx1"/>
                </a:solidFill>
                <a:effectLst/>
                <a:latin typeface="Times New Roman" pitchFamily="-109" charset="0"/>
                <a:ea typeface="+mn-ea"/>
                <a:cs typeface="+mn-cs"/>
              </a:rPr>
              <a:t>is that if more than one module defines the same common variable, then at link</a:t>
            </a:r>
          </a:p>
          <a:p>
            <a:r>
              <a:rPr kumimoji="1" lang="en-US" sz="1200" kern="1200" dirty="0">
                <a:solidFill>
                  <a:schemeClr val="tx1"/>
                </a:solidFill>
                <a:effectLst/>
                <a:latin typeface="Times New Roman" pitchFamily="-109" charset="0"/>
                <a:ea typeface="+mn-ea"/>
                <a:cs typeface="+mn-cs"/>
              </a:rPr>
              <a:t>time those variables will be merged and will point at the same piece of memory.</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CPU:</a:t>
            </a:r>
            <a:r>
              <a:rPr kumimoji="1" lang="en-US" sz="1200" kern="1200" dirty="0">
                <a:solidFill>
                  <a:schemeClr val="tx1"/>
                </a:solidFill>
                <a:effectLst/>
                <a:latin typeface="Times New Roman" pitchFamily="-109" charset="0"/>
                <a:ea typeface="+mn-ea"/>
                <a:cs typeface="+mn-cs"/>
              </a:rPr>
              <a:t>  Restricts assembly to those instructions that are available on the specified</a:t>
            </a:r>
          </a:p>
          <a:p>
            <a:r>
              <a:rPr kumimoji="1" lang="en-US" sz="1200" kern="1200" dirty="0">
                <a:solidFill>
                  <a:schemeClr val="tx1"/>
                </a:solidFill>
                <a:effectLst/>
                <a:latin typeface="Times New Roman" pitchFamily="-109" charset="0"/>
                <a:ea typeface="+mn-ea"/>
                <a:cs typeface="+mn-cs"/>
              </a:rPr>
              <a:t>CPU. For example, this directive can specify 8086, 186, and so on.</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FLOAT:</a:t>
            </a:r>
            <a:r>
              <a:rPr kumimoji="1" lang="en-US" sz="1200" kern="1200" dirty="0">
                <a:solidFill>
                  <a:schemeClr val="tx1"/>
                </a:solidFill>
                <a:effectLst/>
                <a:latin typeface="Times New Roman" pitchFamily="-109" charset="0"/>
                <a:ea typeface="+mn-ea"/>
                <a:cs typeface="+mn-cs"/>
              </a:rPr>
              <a:t>  Allows the programmer to change some of the default settings to</a:t>
            </a:r>
          </a:p>
          <a:p>
            <a:r>
              <a:rPr kumimoji="1" lang="en-US" sz="1200" kern="1200" dirty="0">
                <a:solidFill>
                  <a:schemeClr val="tx1"/>
                </a:solidFill>
                <a:effectLst/>
                <a:latin typeface="Times New Roman" pitchFamily="-109" charset="0"/>
                <a:ea typeface="+mn-ea"/>
                <a:cs typeface="+mn-cs"/>
              </a:rPr>
              <a:t>options other than those used in IEEE 754.</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[WARNING]:</a:t>
            </a:r>
            <a:r>
              <a:rPr kumimoji="1" lang="en-US" sz="1200" kern="1200" dirty="0">
                <a:solidFill>
                  <a:schemeClr val="tx1"/>
                </a:solidFill>
                <a:effectLst/>
                <a:latin typeface="Times New Roman" pitchFamily="-109" charset="0"/>
                <a:ea typeface="+mn-ea"/>
                <a:cs typeface="+mn-cs"/>
              </a:rPr>
              <a:t>  Used to enable or disable classes of warnings.</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19</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The assembler makes use of the x86 INT instruction to make system calls. For example,</a:t>
            </a:r>
          </a:p>
          <a:p>
            <a:r>
              <a:rPr kumimoji="1" lang="en-US" sz="1200" kern="1200" dirty="0">
                <a:solidFill>
                  <a:schemeClr val="tx1"/>
                </a:solidFill>
                <a:effectLst/>
                <a:latin typeface="Times New Roman" pitchFamily="-109" charset="0"/>
                <a:ea typeface="+mn-ea"/>
                <a:cs typeface="+mn-cs"/>
              </a:rPr>
              <a:t>for Linux and UNIX systems, the programmer uses the following steps for a system call:</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Put the system call number in the EAX register.</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Store the arguments to the system call in the registers EBX, ECX, and so on.</a:t>
            </a:r>
          </a:p>
          <a:p>
            <a:endParaRPr kumimoji="1" lang="en-US" sz="1200" kern="1200" dirty="0">
              <a:solidFill>
                <a:schemeClr val="tx1"/>
              </a:solidFill>
              <a:effectLst/>
              <a:latin typeface="Times New Roman" pitchFamily="-109" charset="0"/>
              <a:ea typeface="+mn-ea"/>
              <a:cs typeface="+mn-cs"/>
            </a:endParaRP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Call the relevant interrupt (80h).</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The result is usually returned in the EAX register.</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There are six registers that store the arguments of the system call used. These</a:t>
            </a:r>
          </a:p>
          <a:p>
            <a:r>
              <a:rPr kumimoji="1" lang="en-US" sz="1200" kern="1200" dirty="0">
                <a:solidFill>
                  <a:schemeClr val="tx1"/>
                </a:solidFill>
                <a:effectLst/>
                <a:latin typeface="Times New Roman" pitchFamily="-109" charset="0"/>
                <a:ea typeface="+mn-ea"/>
                <a:cs typeface="+mn-cs"/>
              </a:rPr>
              <a:t>are the EBX, ECX, EDX, ESI, EDI, and EBP. These registers take the consecutive</a:t>
            </a:r>
          </a:p>
          <a:p>
            <a:r>
              <a:rPr kumimoji="1" lang="en-US" sz="1200" kern="1200" dirty="0">
                <a:solidFill>
                  <a:schemeClr val="tx1"/>
                </a:solidFill>
                <a:effectLst/>
                <a:latin typeface="Times New Roman" pitchFamily="-109" charset="0"/>
                <a:ea typeface="+mn-ea"/>
                <a:cs typeface="+mn-cs"/>
              </a:rPr>
              <a:t>arguments, starting with the EBX register. If there are more than six arguments,</a:t>
            </a:r>
          </a:p>
          <a:p>
            <a:r>
              <a:rPr kumimoji="1" lang="en-US" sz="1200" kern="1200" dirty="0">
                <a:solidFill>
                  <a:schemeClr val="tx1"/>
                </a:solidFill>
                <a:effectLst/>
                <a:latin typeface="Times New Roman" pitchFamily="-109" charset="0"/>
                <a:ea typeface="+mn-ea"/>
                <a:cs typeface="+mn-cs"/>
              </a:rPr>
              <a:t>then the memory location of the first argument is stored in the EBX register.</a:t>
            </a:r>
          </a:p>
          <a:p>
            <a:endParaRPr kumimoji="1" lang="en-US" sz="1200" kern="1200" dirty="0">
              <a:solidFill>
                <a:schemeClr val="tx1"/>
              </a:solidFill>
              <a:effectLst/>
              <a:latin typeface="Times New Roman" pitchFamily="-109"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74719-171D-B949-8C83-D2F8F6712CF4}"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09" charset="0"/>
                <a:ea typeface="+mn-ea"/>
                <a:cs typeface="+mn-cs"/>
              </a:rPr>
              <a:t> Table 15.1 defines some of the key terms used in this chapter.</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Figure 15.4 shows two x86 assembly language versions of the preceding program.</a:t>
            </a:r>
          </a:p>
          <a:p>
            <a:r>
              <a:rPr kumimoji="1" lang="en-US" sz="1200" kern="1200" dirty="0">
                <a:solidFill>
                  <a:schemeClr val="tx1"/>
                </a:solidFill>
                <a:effectLst/>
                <a:latin typeface="Times New Roman" pitchFamily="-109" charset="0"/>
                <a:ea typeface="+mn-ea"/>
                <a:cs typeface="+mn-cs"/>
              </a:rPr>
              <a:t>The program on the left was done by a C compiler. The program starts with</a:t>
            </a:r>
          </a:p>
          <a:p>
            <a:r>
              <a:rPr kumimoji="1" lang="en-US" sz="1200" kern="1200" dirty="0">
                <a:solidFill>
                  <a:schemeClr val="tx1"/>
                </a:solidFill>
                <a:effectLst/>
                <a:latin typeface="Times New Roman" pitchFamily="-109" charset="0"/>
                <a:ea typeface="+mn-ea"/>
                <a:cs typeface="+mn-cs"/>
              </a:rPr>
              <a:t>the value of variable a in register </a:t>
            </a:r>
            <a:r>
              <a:rPr kumimoji="1" lang="en-US" sz="1200" kern="1200" dirty="0" err="1">
                <a:solidFill>
                  <a:schemeClr val="tx1"/>
                </a:solidFill>
                <a:effectLst/>
                <a:latin typeface="Times New Roman" pitchFamily="-109" charset="0"/>
                <a:ea typeface="+mn-ea"/>
                <a:cs typeface="+mn-cs"/>
              </a:rPr>
              <a:t>ebx</a:t>
            </a:r>
            <a:r>
              <a:rPr kumimoji="1" lang="en-US" sz="1200" kern="1200" dirty="0">
                <a:solidFill>
                  <a:schemeClr val="tx1"/>
                </a:solidFill>
                <a:effectLst/>
                <a:latin typeface="Times New Roman" pitchFamily="-109" charset="0"/>
                <a:ea typeface="+mn-ea"/>
                <a:cs typeface="+mn-cs"/>
              </a:rPr>
              <a:t>, the value of b in register </a:t>
            </a:r>
            <a:r>
              <a:rPr kumimoji="1" lang="en-US" sz="1200" kern="1200" dirty="0" err="1">
                <a:solidFill>
                  <a:schemeClr val="tx1"/>
                </a:solidFill>
                <a:effectLst/>
                <a:latin typeface="Times New Roman" pitchFamily="-109" charset="0"/>
                <a:ea typeface="+mn-ea"/>
                <a:cs typeface="+mn-cs"/>
              </a:rPr>
              <a:t>edx</a:t>
            </a:r>
            <a:r>
              <a:rPr kumimoji="1" lang="en-US" sz="1200" kern="1200" dirty="0">
                <a:solidFill>
                  <a:schemeClr val="tx1"/>
                </a:solidFill>
                <a:effectLst/>
                <a:latin typeface="Times New Roman" pitchFamily="-109" charset="0"/>
                <a:ea typeface="+mn-ea"/>
                <a:cs typeface="+mn-cs"/>
              </a:rPr>
              <a:t>, and returns</a:t>
            </a:r>
          </a:p>
          <a:p>
            <a:r>
              <a:rPr kumimoji="1" lang="en-US" sz="1200" kern="1200" dirty="0">
                <a:solidFill>
                  <a:schemeClr val="tx1"/>
                </a:solidFill>
                <a:effectLst/>
                <a:latin typeface="Times New Roman" pitchFamily="-109" charset="0"/>
                <a:ea typeface="+mn-ea"/>
                <a:cs typeface="+mn-cs"/>
              </a:rPr>
              <a:t>the result in </a:t>
            </a:r>
            <a:r>
              <a:rPr kumimoji="1" lang="en-US" sz="1200" kern="1200" dirty="0" err="1">
                <a:solidFill>
                  <a:schemeClr val="tx1"/>
                </a:solidFill>
                <a:effectLst/>
                <a:latin typeface="Times New Roman" pitchFamily="-109" charset="0"/>
                <a:ea typeface="+mn-ea"/>
                <a:cs typeface="+mn-cs"/>
              </a:rPr>
              <a:t>eax</a:t>
            </a:r>
            <a:r>
              <a:rPr kumimoji="1" lang="en-US" sz="1200" kern="1200" dirty="0">
                <a:solidFill>
                  <a:schemeClr val="tx1"/>
                </a:solidFill>
                <a:effectLst/>
                <a:latin typeface="Times New Roman" pitchFamily="-109" charset="0"/>
                <a:ea typeface="+mn-ea"/>
                <a:cs typeface="+mn-cs"/>
              </a:rPr>
              <a:t>. At the beginning, there is some unnecessary movement of values</a:t>
            </a:r>
          </a:p>
          <a:p>
            <a:r>
              <a:rPr kumimoji="1" lang="en-US" sz="1200" kern="1200" dirty="0">
                <a:solidFill>
                  <a:schemeClr val="tx1"/>
                </a:solidFill>
                <a:effectLst/>
                <a:latin typeface="Times New Roman" pitchFamily="-109" charset="0"/>
                <a:ea typeface="+mn-ea"/>
                <a:cs typeface="+mn-cs"/>
              </a:rPr>
              <a:t>among registers. The x86 TEST instruction is used to test for zero (Table 13.3). The</a:t>
            </a:r>
          </a:p>
          <a:p>
            <a:r>
              <a:rPr kumimoji="1" lang="en-US" sz="1200" kern="1200" dirty="0">
                <a:solidFill>
                  <a:schemeClr val="tx1"/>
                </a:solidFill>
                <a:effectLst/>
                <a:latin typeface="Times New Roman" pitchFamily="-109" charset="0"/>
                <a:ea typeface="+mn-ea"/>
                <a:cs typeface="+mn-cs"/>
              </a:rPr>
              <a:t>Jae instruction tests for greater than or equal to (Table 13.9).</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 Figure 15.4b was programmed by hand. The program uses a number of programmer’s</a:t>
            </a:r>
          </a:p>
          <a:p>
            <a:r>
              <a:rPr kumimoji="1" lang="en-US" sz="1200" kern="1200" dirty="0">
                <a:solidFill>
                  <a:schemeClr val="tx1"/>
                </a:solidFill>
                <a:effectLst/>
                <a:latin typeface="Times New Roman" pitchFamily="-109" charset="0"/>
                <a:ea typeface="+mn-ea"/>
                <a:cs typeface="+mn-cs"/>
              </a:rPr>
              <a:t>tricks to produce a tighter, more efficient implementation. The programmer</a:t>
            </a:r>
          </a:p>
          <a:p>
            <a:r>
              <a:rPr kumimoji="1" lang="en-US" sz="1200" kern="1200" dirty="0">
                <a:solidFill>
                  <a:schemeClr val="tx1"/>
                </a:solidFill>
                <a:effectLst/>
                <a:latin typeface="Times New Roman" pitchFamily="-109" charset="0"/>
                <a:ea typeface="+mn-ea"/>
                <a:cs typeface="+mn-cs"/>
              </a:rPr>
              <a:t>has the advantage of understanding the mathematical relationships</a:t>
            </a:r>
          </a:p>
          <a:p>
            <a:r>
              <a:rPr kumimoji="1" lang="en-US" sz="1200" kern="1200" dirty="0">
                <a:solidFill>
                  <a:schemeClr val="tx1"/>
                </a:solidFill>
                <a:effectLst/>
                <a:latin typeface="Times New Roman" pitchFamily="-109" charset="0"/>
                <a:ea typeface="+mn-ea"/>
                <a:cs typeface="+mn-cs"/>
              </a:rPr>
              <a:t>involved. Although </a:t>
            </a:r>
            <a:r>
              <a:rPr kumimoji="1" lang="en-US" sz="1200" kern="1200" dirty="0" err="1">
                <a:solidFill>
                  <a:schemeClr val="tx1"/>
                </a:solidFill>
                <a:effectLst/>
                <a:latin typeface="Times New Roman" pitchFamily="-109" charset="0"/>
                <a:ea typeface="+mn-ea"/>
                <a:cs typeface="+mn-cs"/>
              </a:rPr>
              <a:t>xchg</a:t>
            </a:r>
            <a:r>
              <a:rPr kumimoji="1" lang="en-US" sz="1200" kern="1200" dirty="0">
                <a:solidFill>
                  <a:schemeClr val="tx1"/>
                </a:solidFill>
                <a:effectLst/>
                <a:latin typeface="Times New Roman" pitchFamily="-109" charset="0"/>
                <a:ea typeface="+mn-ea"/>
                <a:cs typeface="+mn-cs"/>
              </a:rPr>
              <a:t> is not a particularly fast x86 instruction, it does help</a:t>
            </a:r>
          </a:p>
          <a:p>
            <a:r>
              <a:rPr kumimoji="1" lang="en-US" sz="1200" kern="1200" dirty="0">
                <a:solidFill>
                  <a:schemeClr val="tx1"/>
                </a:solidFill>
                <a:effectLst/>
                <a:latin typeface="Times New Roman" pitchFamily="-109" charset="0"/>
                <a:ea typeface="+mn-ea"/>
                <a:cs typeface="+mn-cs"/>
              </a:rPr>
              <a:t>make the program very compact, and probably not more than a cycle off for optimal</a:t>
            </a:r>
          </a:p>
          <a:p>
            <a:r>
              <a:rPr kumimoji="1" lang="en-US" sz="1200" kern="1200" dirty="0">
                <a:solidFill>
                  <a:schemeClr val="tx1"/>
                </a:solidFill>
                <a:effectLst/>
                <a:latin typeface="Times New Roman" pitchFamily="-109" charset="0"/>
                <a:ea typeface="+mn-ea"/>
                <a:cs typeface="+mn-cs"/>
              </a:rPr>
              <a:t>performance. The main loop of the routine exists entirely within an instruction</a:t>
            </a:r>
          </a:p>
          <a:p>
            <a:r>
              <a:rPr kumimoji="1" lang="en-US" sz="1200" kern="1200" dirty="0">
                <a:solidFill>
                  <a:schemeClr val="tx1"/>
                </a:solidFill>
                <a:effectLst/>
                <a:latin typeface="Times New Roman" pitchFamily="-109" charset="0"/>
                <a:ea typeface="+mn-ea"/>
                <a:cs typeface="+mn-cs"/>
              </a:rPr>
              <a:t>pre-fetch buffer.</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We now look at an example that includes directives. This example looks at a program</a:t>
            </a:r>
          </a:p>
          <a:p>
            <a:r>
              <a:rPr kumimoji="1" lang="en-US" sz="1200" kern="1200" dirty="0">
                <a:solidFill>
                  <a:schemeClr val="tx1"/>
                </a:solidFill>
                <a:effectLst/>
                <a:latin typeface="Times New Roman" pitchFamily="-109" charset="0"/>
                <a:ea typeface="+mn-ea"/>
                <a:cs typeface="+mn-cs"/>
              </a:rPr>
              <a:t>that finds prime numbers. Recall that prime numbers are evenly divisible by</a:t>
            </a:r>
          </a:p>
          <a:p>
            <a:r>
              <a:rPr kumimoji="1" lang="en-US" sz="1200" kern="1200" dirty="0">
                <a:solidFill>
                  <a:schemeClr val="tx1"/>
                </a:solidFill>
                <a:effectLst/>
                <a:latin typeface="Times New Roman" pitchFamily="-109" charset="0"/>
                <a:ea typeface="+mn-ea"/>
                <a:cs typeface="+mn-cs"/>
              </a:rPr>
              <a:t>only 1 and themselves. There is no simple and efficient method for determining if</a:t>
            </a:r>
          </a:p>
          <a:p>
            <a:r>
              <a:rPr kumimoji="1" lang="en-US" sz="1200" kern="1200" dirty="0">
                <a:solidFill>
                  <a:schemeClr val="tx1"/>
                </a:solidFill>
                <a:effectLst/>
                <a:latin typeface="Times New Roman" pitchFamily="-109" charset="0"/>
                <a:ea typeface="+mn-ea"/>
                <a:cs typeface="+mn-cs"/>
              </a:rPr>
              <a:t>a number is prime. The basic method this program uses is to find the factors of all</a:t>
            </a:r>
          </a:p>
          <a:p>
            <a:r>
              <a:rPr kumimoji="1" lang="en-US" sz="1200" kern="1200" dirty="0">
                <a:solidFill>
                  <a:schemeClr val="tx1"/>
                </a:solidFill>
                <a:effectLst/>
                <a:latin typeface="Times New Roman" pitchFamily="-109" charset="0"/>
                <a:ea typeface="+mn-ea"/>
                <a:cs typeface="+mn-cs"/>
              </a:rPr>
              <a:t>odd numbers below a given limit. If no factor can be found for an odd number,</a:t>
            </a:r>
          </a:p>
          <a:p>
            <a:r>
              <a:rPr kumimoji="1" lang="en-US" sz="1200" kern="1200" dirty="0">
                <a:solidFill>
                  <a:schemeClr val="tx1"/>
                </a:solidFill>
                <a:effectLst/>
                <a:latin typeface="Times New Roman" pitchFamily="-109" charset="0"/>
                <a:ea typeface="+mn-ea"/>
                <a:cs typeface="+mn-cs"/>
              </a:rPr>
              <a:t>it is prime. Figure 15.5 shows the simple algorithm written in C that prints all the</a:t>
            </a:r>
          </a:p>
          <a:p>
            <a:r>
              <a:rPr kumimoji="1" lang="en-US" sz="1200" kern="1200" dirty="0">
                <a:solidFill>
                  <a:schemeClr val="tx1"/>
                </a:solidFill>
                <a:effectLst/>
                <a:latin typeface="Times New Roman" pitchFamily="-109" charset="0"/>
                <a:ea typeface="+mn-ea"/>
                <a:cs typeface="+mn-cs"/>
              </a:rPr>
              <a:t>prime numbers less than or equal to an input variable limit. The program checks</a:t>
            </a:r>
          </a:p>
          <a:p>
            <a:r>
              <a:rPr kumimoji="1" lang="en-US" sz="1200" kern="1200" dirty="0">
                <a:solidFill>
                  <a:schemeClr val="tx1"/>
                </a:solidFill>
                <a:effectLst/>
                <a:latin typeface="Times New Roman" pitchFamily="-109" charset="0"/>
                <a:ea typeface="+mn-ea"/>
                <a:cs typeface="+mn-cs"/>
              </a:rPr>
              <a:t>all odd numbers up to the limit. The current number being checked is assigned</a:t>
            </a:r>
          </a:p>
          <a:p>
            <a:r>
              <a:rPr kumimoji="1" lang="en-US" sz="1200" kern="1200" dirty="0">
                <a:solidFill>
                  <a:schemeClr val="tx1"/>
                </a:solidFill>
                <a:effectLst/>
                <a:latin typeface="Times New Roman" pitchFamily="-109" charset="0"/>
                <a:ea typeface="+mn-ea"/>
                <a:cs typeface="+mn-cs"/>
              </a:rPr>
              <a:t>to the variable guess. Then, the program begins at 3 and keeps incrementing</a:t>
            </a:r>
          </a:p>
          <a:p>
            <a:r>
              <a:rPr kumimoji="1" lang="en-US" sz="1200" kern="1200" dirty="0">
                <a:solidFill>
                  <a:schemeClr val="tx1"/>
                </a:solidFill>
                <a:effectLst/>
                <a:latin typeface="Times New Roman" pitchFamily="-109" charset="0"/>
                <a:ea typeface="+mn-ea"/>
                <a:cs typeface="+mn-cs"/>
              </a:rPr>
              <a:t>until it finds an odd number that divides guess or until it reaches an odd number</a:t>
            </a:r>
          </a:p>
          <a:p>
            <a:r>
              <a:rPr kumimoji="1" lang="en-US" sz="1200" kern="1200" dirty="0">
                <a:solidFill>
                  <a:schemeClr val="tx1"/>
                </a:solidFill>
                <a:effectLst/>
                <a:latin typeface="Times New Roman" pitchFamily="-109" charset="0"/>
                <a:ea typeface="+mn-ea"/>
                <a:cs typeface="+mn-cs"/>
              </a:rPr>
              <a:t>whose square exceeds guess. If no factor is found, guess is printed out and then</a:t>
            </a:r>
          </a:p>
          <a:p>
            <a:r>
              <a:rPr kumimoji="1" lang="en-US" sz="1200" kern="1200" dirty="0">
                <a:solidFill>
                  <a:schemeClr val="tx1"/>
                </a:solidFill>
                <a:effectLst/>
                <a:latin typeface="Times New Roman" pitchFamily="-109" charset="0"/>
                <a:ea typeface="+mn-ea"/>
                <a:cs typeface="+mn-cs"/>
              </a:rPr>
              <a:t>incremented by 2.</a:t>
            </a:r>
          </a:p>
          <a:p>
            <a:endParaRPr kumimoji="1" lang="en-US" sz="1200" kern="1200" dirty="0">
              <a:solidFill>
                <a:schemeClr val="tx1"/>
              </a:solidFill>
              <a:effectLst/>
              <a:latin typeface="Times New Roman" pitchFamily="-109" charset="0"/>
              <a:ea typeface="+mn-ea"/>
              <a:cs typeface="+mn-cs"/>
            </a:endParaRPr>
          </a:p>
          <a:p>
            <a:endParaRPr kumimoji="1" lang="en-US" sz="1200" kern="1200" dirty="0">
              <a:solidFill>
                <a:schemeClr val="tx1"/>
              </a:solidFill>
              <a:effectLst/>
              <a:latin typeface="Times New Roman" pitchFamily="-109"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21</a:t>
            </a:fld>
            <a:endParaRPr lang="en-US" dirty="0"/>
          </a:p>
        </p:txBody>
      </p:sp>
    </p:spTree>
    <p:extLst>
      <p:ext uri="{BB962C8B-B14F-4D97-AF65-F5344CB8AC3E}">
        <p14:creationId xmlns:p14="http://schemas.microsoft.com/office/powerpoint/2010/main" val="1808092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 Figure 15.6 shows the same algorithm written in NASM. This program uses</a:t>
            </a:r>
          </a:p>
          <a:p>
            <a:r>
              <a:rPr kumimoji="1" lang="en-US" sz="1200" kern="1200" dirty="0">
                <a:solidFill>
                  <a:schemeClr val="tx1"/>
                </a:solidFill>
                <a:effectLst/>
                <a:latin typeface="Times New Roman" pitchFamily="-109" charset="0"/>
                <a:ea typeface="+mn-ea"/>
                <a:cs typeface="+mn-cs"/>
              </a:rPr>
              <a:t>the segment and global NASM directives and the </a:t>
            </a:r>
            <a:r>
              <a:rPr kumimoji="1" lang="en-US" sz="1200" kern="1200" dirty="0" err="1">
                <a:solidFill>
                  <a:schemeClr val="tx1"/>
                </a:solidFill>
                <a:effectLst/>
                <a:latin typeface="Times New Roman" pitchFamily="-109" charset="0"/>
                <a:ea typeface="+mn-ea"/>
                <a:cs typeface="+mn-cs"/>
              </a:rPr>
              <a:t>db</a:t>
            </a:r>
            <a:r>
              <a:rPr kumimoji="1" lang="en-US" sz="1200" kern="1200" dirty="0">
                <a:solidFill>
                  <a:schemeClr val="tx1"/>
                </a:solidFill>
                <a:effectLst/>
                <a:latin typeface="Times New Roman" pitchFamily="-109" charset="0"/>
                <a:ea typeface="+mn-ea"/>
                <a:cs typeface="+mn-cs"/>
              </a:rPr>
              <a:t> pseudo-instruction.</a:t>
            </a:r>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Strings are continuous sequences of</a:t>
            </a:r>
          </a:p>
          <a:p>
            <a:r>
              <a:rPr kumimoji="1" lang="en-US" sz="1200" kern="1200" dirty="0">
                <a:solidFill>
                  <a:schemeClr val="tx1"/>
                </a:solidFill>
                <a:effectLst/>
                <a:latin typeface="Times New Roman" pitchFamily="-109" charset="0"/>
                <a:ea typeface="+mn-ea"/>
                <a:cs typeface="+mn-cs"/>
              </a:rPr>
              <a:t>bits, bytes, words, or </a:t>
            </a:r>
            <a:r>
              <a:rPr kumimoji="1" lang="en-US" sz="1200" kern="1200" dirty="0" err="1">
                <a:solidFill>
                  <a:schemeClr val="tx1"/>
                </a:solidFill>
                <a:effectLst/>
                <a:latin typeface="Times New Roman" pitchFamily="-109" charset="0"/>
                <a:ea typeface="+mn-ea"/>
                <a:cs typeface="+mn-cs"/>
              </a:rPr>
              <a:t>doublewords</a:t>
            </a:r>
            <a:r>
              <a:rPr kumimoji="1" lang="en-US" sz="1200" kern="1200" dirty="0">
                <a:solidFill>
                  <a:schemeClr val="tx1"/>
                </a:solidFill>
                <a:effectLst/>
                <a:latin typeface="Times New Roman" pitchFamily="-109" charset="0"/>
                <a:ea typeface="+mn-ea"/>
                <a:cs typeface="+mn-cs"/>
              </a:rPr>
              <a:t>. A bit string can begin at any bit position of any</a:t>
            </a:r>
          </a:p>
          <a:p>
            <a:r>
              <a:rPr kumimoji="1" lang="en-US" sz="1200" kern="1200" dirty="0">
                <a:solidFill>
                  <a:schemeClr val="tx1"/>
                </a:solidFill>
                <a:effectLst/>
                <a:latin typeface="Times New Roman" pitchFamily="-109" charset="0"/>
                <a:ea typeface="+mn-ea"/>
                <a:cs typeface="+mn-cs"/>
              </a:rPr>
              <a:t>byte and can contain up to 2 </a:t>
            </a:r>
            <a:r>
              <a:rPr kumimoji="1" lang="en-US" sz="1200" kern="1200" baseline="30000" dirty="0">
                <a:solidFill>
                  <a:schemeClr val="tx1"/>
                </a:solidFill>
                <a:effectLst/>
                <a:latin typeface="Times New Roman" pitchFamily="-109" charset="0"/>
                <a:ea typeface="+mn-ea"/>
                <a:cs typeface="+mn-cs"/>
              </a:rPr>
              <a:t>32 </a:t>
            </a:r>
            <a:r>
              <a:rPr kumimoji="1" lang="en-US" sz="1200" kern="1200" dirty="0">
                <a:solidFill>
                  <a:schemeClr val="tx1"/>
                </a:solidFill>
                <a:effectLst/>
                <a:latin typeface="Times New Roman" pitchFamily="-109" charset="0"/>
                <a:ea typeface="+mn-ea"/>
                <a:cs typeface="+mn-cs"/>
              </a:rPr>
              <a:t>-  1 bits . A byte string can contain bytes, words, or</a:t>
            </a:r>
          </a:p>
          <a:p>
            <a:r>
              <a:rPr kumimoji="1" lang="en-US" sz="1200" kern="1200" dirty="0" err="1">
                <a:solidFill>
                  <a:schemeClr val="tx1"/>
                </a:solidFill>
                <a:effectLst/>
                <a:latin typeface="Times New Roman" pitchFamily="-109" charset="0"/>
                <a:ea typeface="+mn-ea"/>
                <a:cs typeface="+mn-cs"/>
              </a:rPr>
              <a:t>doublewords</a:t>
            </a:r>
            <a:r>
              <a:rPr kumimoji="1" lang="en-US" sz="1200" kern="1200" dirty="0">
                <a:solidFill>
                  <a:schemeClr val="tx1"/>
                </a:solidFill>
                <a:effectLst/>
                <a:latin typeface="Times New Roman" pitchFamily="-109" charset="0"/>
                <a:ea typeface="+mn-ea"/>
                <a:cs typeface="+mn-cs"/>
              </a:rPr>
              <a:t> and can range from zero to 2 </a:t>
            </a:r>
            <a:r>
              <a:rPr kumimoji="1" lang="en-US" sz="1200" kern="1200" baseline="30000" dirty="0">
                <a:solidFill>
                  <a:schemeClr val="tx1"/>
                </a:solidFill>
                <a:effectLst/>
                <a:latin typeface="Times New Roman" pitchFamily="-109" charset="0"/>
                <a:ea typeface="+mn-ea"/>
                <a:cs typeface="+mn-cs"/>
              </a:rPr>
              <a:t>32</a:t>
            </a:r>
            <a:r>
              <a:rPr kumimoji="1" lang="en-US" sz="1200" kern="1200" dirty="0">
                <a:solidFill>
                  <a:schemeClr val="tx1"/>
                </a:solidFill>
                <a:effectLst/>
                <a:latin typeface="Times New Roman" pitchFamily="-109" charset="0"/>
                <a:ea typeface="+mn-ea"/>
                <a:cs typeface="+mn-cs"/>
              </a:rPr>
              <a:t> -  1 </a:t>
            </a:r>
            <a:r>
              <a:rPr kumimoji="1" lang="en-US" sz="1200" i="1" kern="1200" dirty="0">
                <a:solidFill>
                  <a:schemeClr val="tx1"/>
                </a:solidFill>
                <a:effectLst/>
                <a:latin typeface="Times New Roman" pitchFamily="-109" charset="0"/>
                <a:ea typeface="+mn-ea"/>
                <a:cs typeface="+mn-cs"/>
              </a:rPr>
              <a:t>bytes</a:t>
            </a:r>
            <a:r>
              <a:rPr kumimoji="1" lang="en-US" sz="1200" kern="1200" dirty="0">
                <a:solidFill>
                  <a:schemeClr val="tx1"/>
                </a:solidFill>
                <a:effectLst/>
                <a:latin typeface="Times New Roman" pitchFamily="-109" charset="0"/>
                <a:ea typeface="+mn-ea"/>
                <a:cs typeface="+mn-cs"/>
              </a:rPr>
              <a:t>  (4 GB).</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Table 15.3 shows the x86 instructions for byte strings. Similar instructions are</a:t>
            </a:r>
          </a:p>
          <a:p>
            <a:r>
              <a:rPr kumimoji="1" lang="en-US" sz="1200" kern="1200" dirty="0">
                <a:solidFill>
                  <a:schemeClr val="tx1"/>
                </a:solidFill>
                <a:effectLst/>
                <a:latin typeface="Times New Roman" pitchFamily="-109" charset="0"/>
                <a:ea typeface="+mn-ea"/>
                <a:cs typeface="+mn-cs"/>
              </a:rPr>
              <a:t>available for word, and </a:t>
            </a:r>
            <a:r>
              <a:rPr kumimoji="1" lang="en-US" sz="1200" kern="1200" dirty="0" err="1">
                <a:solidFill>
                  <a:schemeClr val="tx1"/>
                </a:solidFill>
                <a:effectLst/>
                <a:latin typeface="Times New Roman" pitchFamily="-109" charset="0"/>
                <a:ea typeface="+mn-ea"/>
                <a:cs typeface="+mn-cs"/>
              </a:rPr>
              <a:t>doubleword</a:t>
            </a:r>
            <a:r>
              <a:rPr kumimoji="1" lang="en-US" sz="1200" kern="1200" dirty="0">
                <a:solidFill>
                  <a:schemeClr val="tx1"/>
                </a:solidFill>
                <a:effectLst/>
                <a:latin typeface="Times New Roman" pitchFamily="-109" charset="0"/>
                <a:ea typeface="+mn-ea"/>
                <a:cs typeface="+mn-cs"/>
              </a:rPr>
              <a:t> strings. The MOVS, CMPS, SCAS, LODS, and</a:t>
            </a:r>
          </a:p>
          <a:p>
            <a:r>
              <a:rPr kumimoji="1" lang="en-US" sz="1200" kern="1200" dirty="0">
                <a:solidFill>
                  <a:schemeClr val="tx1"/>
                </a:solidFill>
                <a:effectLst/>
                <a:latin typeface="Times New Roman" pitchFamily="-109" charset="0"/>
                <a:ea typeface="+mn-ea"/>
                <a:cs typeface="+mn-cs"/>
              </a:rPr>
              <a:t>STOS instructions permit large data structures, such as alphanumeric character</a:t>
            </a:r>
          </a:p>
          <a:p>
            <a:r>
              <a:rPr kumimoji="1" lang="en-US" sz="1200" kern="1200" dirty="0">
                <a:solidFill>
                  <a:schemeClr val="tx1"/>
                </a:solidFill>
                <a:effectLst/>
                <a:latin typeface="Times New Roman" pitchFamily="-109" charset="0"/>
                <a:ea typeface="+mn-ea"/>
                <a:cs typeface="+mn-cs"/>
              </a:rPr>
              <a:t>strings, to be moved and examined in memory. These instructions operate on individual</a:t>
            </a:r>
          </a:p>
          <a:p>
            <a:r>
              <a:rPr kumimoji="1" lang="en-US" sz="1200" kern="1200" dirty="0">
                <a:solidFill>
                  <a:schemeClr val="tx1"/>
                </a:solidFill>
                <a:effectLst/>
                <a:latin typeface="Times New Roman" pitchFamily="-109" charset="0"/>
                <a:ea typeface="+mn-ea"/>
                <a:cs typeface="+mn-cs"/>
              </a:rPr>
              <a:t>elements in a string, which can be a byte, word, or </a:t>
            </a:r>
            <a:r>
              <a:rPr kumimoji="1" lang="en-US" sz="1200" kern="1200" dirty="0" err="1">
                <a:solidFill>
                  <a:schemeClr val="tx1"/>
                </a:solidFill>
                <a:effectLst/>
                <a:latin typeface="Times New Roman" pitchFamily="-109" charset="0"/>
                <a:ea typeface="+mn-ea"/>
                <a:cs typeface="+mn-cs"/>
              </a:rPr>
              <a:t>doubleword</a:t>
            </a:r>
            <a:r>
              <a:rPr kumimoji="1" lang="en-US" sz="1200" kern="1200" dirty="0">
                <a:solidFill>
                  <a:schemeClr val="tx1"/>
                </a:solidFill>
                <a:effectLst/>
                <a:latin typeface="Times New Roman" pitchFamily="-109" charset="0"/>
                <a:ea typeface="+mn-ea"/>
                <a:cs typeface="+mn-cs"/>
              </a:rPr>
              <a:t>. The string</a:t>
            </a:r>
          </a:p>
          <a:p>
            <a:r>
              <a:rPr kumimoji="1" lang="en-US" sz="1200" kern="1200" dirty="0">
                <a:solidFill>
                  <a:schemeClr val="tx1"/>
                </a:solidFill>
                <a:effectLst/>
                <a:latin typeface="Times New Roman" pitchFamily="-109" charset="0"/>
                <a:ea typeface="+mn-ea"/>
                <a:cs typeface="+mn-cs"/>
              </a:rPr>
              <a:t>elements to be operated on are identified with the ESI (source string element) and</a:t>
            </a:r>
          </a:p>
          <a:p>
            <a:r>
              <a:rPr kumimoji="1" lang="en-US" sz="1200" kern="1200" dirty="0">
                <a:solidFill>
                  <a:schemeClr val="tx1"/>
                </a:solidFill>
                <a:effectLst/>
                <a:latin typeface="Times New Roman" pitchFamily="-109" charset="0"/>
                <a:ea typeface="+mn-ea"/>
                <a:cs typeface="+mn-cs"/>
              </a:rPr>
              <a:t>EDI (destination string element) registers. Both of these registers contain absolute</a:t>
            </a:r>
          </a:p>
          <a:p>
            <a:r>
              <a:rPr kumimoji="1" lang="en-US" sz="1200" kern="1200" dirty="0">
                <a:solidFill>
                  <a:schemeClr val="tx1"/>
                </a:solidFill>
                <a:effectLst/>
                <a:latin typeface="Times New Roman" pitchFamily="-109" charset="0"/>
                <a:ea typeface="+mn-ea"/>
                <a:cs typeface="+mn-cs"/>
              </a:rPr>
              <a:t>addresses (offsets into a segment) that point to a string element.</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string instructions just described perform one iteration of a string operation.</a:t>
            </a:r>
          </a:p>
          <a:p>
            <a:r>
              <a:rPr kumimoji="1" lang="en-US" sz="1200" kern="1200" dirty="0">
                <a:solidFill>
                  <a:schemeClr val="tx1"/>
                </a:solidFill>
                <a:effectLst/>
                <a:latin typeface="Times New Roman" pitchFamily="-109" charset="0"/>
                <a:ea typeface="+mn-ea"/>
                <a:cs typeface="+mn-cs"/>
              </a:rPr>
              <a:t>To operate strings longer than a </a:t>
            </a:r>
            <a:r>
              <a:rPr kumimoji="1" lang="en-US" sz="1200" kern="1200" dirty="0" err="1">
                <a:solidFill>
                  <a:schemeClr val="tx1"/>
                </a:solidFill>
                <a:effectLst/>
                <a:latin typeface="Times New Roman" pitchFamily="-109" charset="0"/>
                <a:ea typeface="+mn-ea"/>
                <a:cs typeface="+mn-cs"/>
              </a:rPr>
              <a:t>doubleword</a:t>
            </a:r>
            <a:r>
              <a:rPr kumimoji="1" lang="en-US" sz="1200" kern="1200" dirty="0">
                <a:solidFill>
                  <a:schemeClr val="tx1"/>
                </a:solidFill>
                <a:effectLst/>
                <a:latin typeface="Times New Roman" pitchFamily="-109" charset="0"/>
                <a:ea typeface="+mn-ea"/>
                <a:cs typeface="+mn-cs"/>
              </a:rPr>
              <a:t>, the string instructions can be</a:t>
            </a:r>
          </a:p>
          <a:p>
            <a:r>
              <a:rPr kumimoji="1" lang="en-US" sz="1200" kern="1200" dirty="0">
                <a:solidFill>
                  <a:schemeClr val="tx1"/>
                </a:solidFill>
                <a:effectLst/>
                <a:latin typeface="Times New Roman" pitchFamily="-109" charset="0"/>
                <a:ea typeface="+mn-ea"/>
                <a:cs typeface="+mn-cs"/>
              </a:rPr>
              <a:t>combined with a repeat prefix (REP) to create a repeating instruction or be placed</a:t>
            </a:r>
          </a:p>
          <a:p>
            <a:r>
              <a:rPr kumimoji="1" lang="en-US" sz="1200" kern="1200" dirty="0">
                <a:solidFill>
                  <a:schemeClr val="tx1"/>
                </a:solidFill>
                <a:effectLst/>
                <a:latin typeface="Times New Roman" pitchFamily="-109" charset="0"/>
                <a:ea typeface="+mn-ea"/>
                <a:cs typeface="+mn-cs"/>
              </a:rPr>
              <a:t>in a loop. The number of iterations, corresponding to the number of string elements</a:t>
            </a:r>
          </a:p>
          <a:p>
            <a:r>
              <a:rPr kumimoji="1" lang="en-US" sz="1200" kern="1200" dirty="0">
                <a:solidFill>
                  <a:schemeClr val="tx1"/>
                </a:solidFill>
                <a:effectLst/>
                <a:latin typeface="Times New Roman" pitchFamily="-109" charset="0"/>
                <a:ea typeface="+mn-ea"/>
                <a:cs typeface="+mn-cs"/>
              </a:rPr>
              <a:t>to be operated on, is in the ECX register. When used in string instructions, the</a:t>
            </a:r>
          </a:p>
          <a:p>
            <a:r>
              <a:rPr kumimoji="1" lang="en-US" sz="1200" kern="1200" dirty="0">
                <a:solidFill>
                  <a:schemeClr val="tx1"/>
                </a:solidFill>
                <a:effectLst/>
                <a:latin typeface="Times New Roman" pitchFamily="-109" charset="0"/>
                <a:ea typeface="+mn-ea"/>
                <a:cs typeface="+mn-cs"/>
              </a:rPr>
              <a:t>ESI and EDI registers are automatically incremented or decremented after each</a:t>
            </a:r>
          </a:p>
          <a:p>
            <a:r>
              <a:rPr kumimoji="1" lang="en-US" sz="1200" kern="1200" dirty="0">
                <a:solidFill>
                  <a:schemeClr val="tx1"/>
                </a:solidFill>
                <a:effectLst/>
                <a:latin typeface="Times New Roman" pitchFamily="-109" charset="0"/>
                <a:ea typeface="+mn-ea"/>
                <a:cs typeface="+mn-cs"/>
              </a:rPr>
              <a:t>iteration of an instruction point to the next element (byte, word, or </a:t>
            </a:r>
            <a:r>
              <a:rPr kumimoji="1" lang="en-US" sz="1200" kern="1200" dirty="0" err="1">
                <a:solidFill>
                  <a:schemeClr val="tx1"/>
                </a:solidFill>
                <a:effectLst/>
                <a:latin typeface="Times New Roman" pitchFamily="-109" charset="0"/>
                <a:ea typeface="+mn-ea"/>
                <a:cs typeface="+mn-cs"/>
              </a:rPr>
              <a:t>doubleword</a:t>
            </a:r>
            <a:r>
              <a:rPr kumimoji="1" lang="en-US" sz="1200" kern="1200" dirty="0">
                <a:solidFill>
                  <a:schemeClr val="tx1"/>
                </a:solidFill>
                <a:effectLst/>
                <a:latin typeface="Times New Roman" pitchFamily="-109" charset="0"/>
                <a:ea typeface="+mn-ea"/>
                <a:cs typeface="+mn-cs"/>
              </a:rPr>
              <a:t>)</a:t>
            </a:r>
          </a:p>
          <a:p>
            <a:r>
              <a:rPr kumimoji="1" lang="en-US" sz="1200" kern="1200" dirty="0">
                <a:solidFill>
                  <a:schemeClr val="tx1"/>
                </a:solidFill>
                <a:effectLst/>
                <a:latin typeface="Times New Roman" pitchFamily="-109" charset="0"/>
                <a:ea typeface="+mn-ea"/>
                <a:cs typeface="+mn-cs"/>
              </a:rPr>
              <a:t>in the string. String operations can thus begin at higher addresses and work toward</a:t>
            </a:r>
          </a:p>
          <a:p>
            <a:r>
              <a:rPr kumimoji="1" lang="en-US" sz="1200" kern="1200" dirty="0">
                <a:solidFill>
                  <a:schemeClr val="tx1"/>
                </a:solidFill>
                <a:effectLst/>
                <a:latin typeface="Times New Roman" pitchFamily="-109" charset="0"/>
                <a:ea typeface="+mn-ea"/>
                <a:cs typeface="+mn-cs"/>
              </a:rPr>
              <a:t>lower ones, or they can begin at lower addresses and work toward higher ones. The</a:t>
            </a:r>
          </a:p>
          <a:p>
            <a:r>
              <a:rPr kumimoji="1" lang="en-US" sz="1200" kern="1200" dirty="0">
                <a:solidFill>
                  <a:schemeClr val="tx1"/>
                </a:solidFill>
                <a:effectLst/>
                <a:latin typeface="Times New Roman" pitchFamily="-109" charset="0"/>
                <a:ea typeface="+mn-ea"/>
                <a:cs typeface="+mn-cs"/>
              </a:rPr>
              <a:t>DF flag in the EFLAGS register controls whether the registers are incremented</a:t>
            </a:r>
          </a:p>
          <a:p>
            <a:r>
              <a:rPr kumimoji="1" lang="en-US" sz="1200" kern="1200" dirty="0">
                <a:solidFill>
                  <a:schemeClr val="tx1"/>
                </a:solidFill>
                <a:effectLst/>
                <a:latin typeface="Times New Roman" pitchFamily="-109" charset="0"/>
                <a:ea typeface="+mn-ea"/>
                <a:cs typeface="+mn-cs"/>
              </a:rPr>
              <a:t>(DF =  0 ) or decremented (DF =  1 ). The STD and CLD instructions set and clear</a:t>
            </a:r>
          </a:p>
          <a:p>
            <a:r>
              <a:rPr kumimoji="1" lang="en-US" sz="1200" kern="1200" dirty="0">
                <a:solidFill>
                  <a:schemeClr val="tx1"/>
                </a:solidFill>
                <a:effectLst/>
                <a:latin typeface="Times New Roman" pitchFamily="-109" charset="0"/>
                <a:ea typeface="+mn-ea"/>
                <a:cs typeface="+mn-cs"/>
              </a:rPr>
              <a:t>this flag, respectively. When a string instruction has a repeat prefix, the operation</a:t>
            </a:r>
          </a:p>
          <a:p>
            <a:r>
              <a:rPr kumimoji="1" lang="en-US" sz="1200" kern="1200" dirty="0">
                <a:solidFill>
                  <a:schemeClr val="tx1"/>
                </a:solidFill>
                <a:effectLst/>
                <a:latin typeface="Times New Roman" pitchFamily="-109" charset="0"/>
                <a:ea typeface="+mn-ea"/>
                <a:cs typeface="+mn-cs"/>
              </a:rPr>
              <a:t>executes until one of the termination conditions specified by the prefix is satisfied.</a:t>
            </a:r>
          </a:p>
          <a:p>
            <a:r>
              <a:rPr kumimoji="1" lang="en-US" sz="1200" kern="1200" dirty="0">
                <a:solidFill>
                  <a:schemeClr val="tx1"/>
                </a:solidFill>
                <a:effectLst/>
                <a:latin typeface="Times New Roman" pitchFamily="-109" charset="0"/>
                <a:ea typeface="+mn-ea"/>
                <a:cs typeface="+mn-cs"/>
              </a:rPr>
              <a:t>The REPE/REPZ and REPNE/REPNZ prefixes are used only with the CMPS and</a:t>
            </a:r>
          </a:p>
          <a:p>
            <a:r>
              <a:rPr kumimoji="1" lang="en-US" sz="1200" kern="1200" dirty="0">
                <a:solidFill>
                  <a:schemeClr val="tx1"/>
                </a:solidFill>
                <a:effectLst/>
                <a:latin typeface="Times New Roman" pitchFamily="-109" charset="0"/>
                <a:ea typeface="+mn-ea"/>
                <a:cs typeface="+mn-cs"/>
              </a:rPr>
              <a:t>SCAS instructions. Also, note that an REP STOS instruction is the fastest way to</a:t>
            </a:r>
          </a:p>
          <a:p>
            <a:r>
              <a:rPr kumimoji="1" lang="en-US" sz="1200" kern="1200" dirty="0">
                <a:solidFill>
                  <a:schemeClr val="tx1"/>
                </a:solidFill>
                <a:effectLst/>
                <a:latin typeface="Times New Roman" pitchFamily="-109" charset="0"/>
                <a:ea typeface="+mn-ea"/>
                <a:cs typeface="+mn-cs"/>
              </a:rPr>
              <a:t>initialize a large block of memory.</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23</a:t>
            </a:fld>
            <a:endParaRPr lang="en-US" dirty="0"/>
          </a:p>
        </p:txBody>
      </p:sp>
    </p:spTree>
    <p:extLst>
      <p:ext uri="{BB962C8B-B14F-4D97-AF65-F5344CB8AC3E}">
        <p14:creationId xmlns:p14="http://schemas.microsoft.com/office/powerpoint/2010/main" val="213232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 Figure 15.7 shows a program using the MOVSB instruction</a:t>
            </a:r>
          </a:p>
          <a:p>
            <a:r>
              <a:rPr kumimoji="1" lang="en-US" sz="1200" kern="1200" dirty="0">
                <a:solidFill>
                  <a:schemeClr val="tx1"/>
                </a:solidFill>
                <a:effectLst/>
                <a:latin typeface="Times New Roman" pitchFamily="-109" charset="0"/>
                <a:ea typeface="+mn-ea"/>
                <a:cs typeface="+mn-cs"/>
              </a:rPr>
              <a:t>to move a character string from a source to a destination. The example shows the</a:t>
            </a:r>
          </a:p>
          <a:p>
            <a:r>
              <a:rPr kumimoji="1" lang="en-US" sz="1200" kern="1200" dirty="0">
                <a:solidFill>
                  <a:schemeClr val="tx1"/>
                </a:solidFill>
                <a:effectLst/>
                <a:latin typeface="Times New Roman" pitchFamily="-109" charset="0"/>
                <a:ea typeface="+mn-ea"/>
                <a:cs typeface="+mn-cs"/>
              </a:rPr>
              <a:t>use of the .</a:t>
            </a:r>
            <a:r>
              <a:rPr kumimoji="1" lang="en-US" sz="1200" kern="1200" dirty="0" err="1">
                <a:solidFill>
                  <a:schemeClr val="tx1"/>
                </a:solidFill>
                <a:effectLst/>
                <a:latin typeface="Times New Roman" pitchFamily="-109" charset="0"/>
                <a:ea typeface="+mn-ea"/>
                <a:cs typeface="+mn-cs"/>
              </a:rPr>
              <a:t>bss</a:t>
            </a:r>
            <a:r>
              <a:rPr kumimoji="1" lang="en-US" sz="1200" kern="1200" dirty="0">
                <a:solidFill>
                  <a:schemeClr val="tx1"/>
                </a:solidFill>
                <a:effectLst/>
                <a:latin typeface="Times New Roman" pitchFamily="-109" charset="0"/>
                <a:ea typeface="+mn-ea"/>
                <a:cs typeface="+mn-cs"/>
              </a:rPr>
              <a:t>, .data, and .text sections and system calls. The CLD x86 instruction</a:t>
            </a:r>
          </a:p>
          <a:p>
            <a:r>
              <a:rPr kumimoji="1" lang="en-US" sz="1200" kern="1200" dirty="0">
                <a:solidFill>
                  <a:schemeClr val="tx1"/>
                </a:solidFill>
                <a:effectLst/>
                <a:latin typeface="Times New Roman" pitchFamily="-109" charset="0"/>
                <a:ea typeface="+mn-ea"/>
                <a:cs typeface="+mn-cs"/>
              </a:rPr>
              <a:t>clears the DF flag.</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An assembler is a software that translates assembly language into machine language.</a:t>
            </a:r>
          </a:p>
          <a:p>
            <a:r>
              <a:rPr kumimoji="1" lang="en-US" sz="1200" kern="1200" dirty="0">
                <a:solidFill>
                  <a:schemeClr val="tx1"/>
                </a:solidFill>
                <a:effectLst/>
                <a:latin typeface="Times New Roman" pitchFamily="-109" charset="0"/>
                <a:ea typeface="+mn-ea"/>
                <a:cs typeface="+mn-cs"/>
              </a:rPr>
              <a:t>Although all assemblers perform the same tasks, their implementations vary. The</a:t>
            </a:r>
          </a:p>
          <a:p>
            <a:r>
              <a:rPr kumimoji="1" lang="en-US" sz="1200" kern="1200" dirty="0">
                <a:solidFill>
                  <a:schemeClr val="tx1"/>
                </a:solidFill>
                <a:effectLst/>
                <a:latin typeface="Times New Roman" pitchFamily="-109" charset="0"/>
                <a:ea typeface="+mn-ea"/>
                <a:cs typeface="+mn-cs"/>
              </a:rPr>
              <a:t>following define some of the common terms that describe types of assemblers:</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Cross-assembler</a:t>
            </a:r>
            <a:r>
              <a:rPr kumimoji="1" lang="en-US" sz="1200" kern="1200" dirty="0">
                <a:solidFill>
                  <a:schemeClr val="tx1"/>
                </a:solidFill>
                <a:effectLst/>
                <a:latin typeface="Times New Roman" pitchFamily="-109" charset="0"/>
                <a:ea typeface="+mn-ea"/>
                <a:cs typeface="+mn-cs"/>
              </a:rPr>
              <a:t>:  Runs on a computer other than the one for which it assembles</a:t>
            </a:r>
          </a:p>
          <a:p>
            <a:r>
              <a:rPr kumimoji="1" lang="en-US" sz="1200" kern="1200" dirty="0">
                <a:solidFill>
                  <a:schemeClr val="tx1"/>
                </a:solidFill>
                <a:effectLst/>
                <a:latin typeface="Times New Roman" pitchFamily="-109" charset="0"/>
                <a:ea typeface="+mn-ea"/>
                <a:cs typeface="+mn-cs"/>
              </a:rPr>
              <a:t>object programs. Typically, the host machine for the assembler is a larger</a:t>
            </a:r>
          </a:p>
          <a:p>
            <a:r>
              <a:rPr kumimoji="1" lang="en-US" sz="1200" kern="1200" dirty="0">
                <a:solidFill>
                  <a:schemeClr val="tx1"/>
                </a:solidFill>
                <a:effectLst/>
                <a:latin typeface="Times New Roman" pitchFamily="-109" charset="0"/>
                <a:ea typeface="+mn-ea"/>
                <a:cs typeface="+mn-cs"/>
              </a:rPr>
              <a:t>system, while the target machine may be a small embedded system or other</a:t>
            </a:r>
          </a:p>
          <a:p>
            <a:r>
              <a:rPr kumimoji="1" lang="en-US" sz="1200" kern="1200" dirty="0">
                <a:solidFill>
                  <a:schemeClr val="tx1"/>
                </a:solidFill>
                <a:effectLst/>
                <a:latin typeface="Times New Roman" pitchFamily="-109" charset="0"/>
                <a:ea typeface="+mn-ea"/>
                <a:cs typeface="+mn-cs"/>
              </a:rPr>
              <a:t>type of system with limited resources and programming support software.</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Resident</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assembler</a:t>
            </a:r>
            <a:r>
              <a:rPr kumimoji="1" lang="en-US" sz="1200" kern="1200" dirty="0">
                <a:solidFill>
                  <a:schemeClr val="tx1"/>
                </a:solidFill>
                <a:effectLst/>
                <a:latin typeface="Times New Roman" pitchFamily="-109" charset="0"/>
                <a:ea typeface="+mn-ea"/>
                <a:cs typeface="+mn-cs"/>
              </a:rPr>
              <a:t>:  Runs on the computer for which it assembles programs.</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b="1" kern="1200" dirty="0" err="1">
                <a:solidFill>
                  <a:schemeClr val="tx1"/>
                </a:solidFill>
                <a:effectLst/>
                <a:latin typeface="Times New Roman" pitchFamily="-109" charset="0"/>
                <a:ea typeface="+mn-ea"/>
                <a:cs typeface="+mn-cs"/>
              </a:rPr>
              <a:t>Macroassembler</a:t>
            </a:r>
            <a:r>
              <a:rPr kumimoji="1" lang="en-US" sz="1200" kern="1200" dirty="0">
                <a:solidFill>
                  <a:schemeClr val="tx1"/>
                </a:solidFill>
                <a:effectLst/>
                <a:latin typeface="Times New Roman" pitchFamily="-109" charset="0"/>
                <a:ea typeface="+mn-ea"/>
                <a:cs typeface="+mn-cs"/>
              </a:rPr>
              <a:t>:  Allows the user to define sequences of instructions as</a:t>
            </a:r>
          </a:p>
          <a:p>
            <a:r>
              <a:rPr kumimoji="1" lang="en-US" sz="1200" kern="1200" dirty="0">
                <a:solidFill>
                  <a:schemeClr val="tx1"/>
                </a:solidFill>
                <a:effectLst/>
                <a:latin typeface="Times New Roman" pitchFamily="-109" charset="0"/>
                <a:ea typeface="+mn-ea"/>
                <a:cs typeface="+mn-cs"/>
              </a:rPr>
              <a:t>macros.</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b="1" kern="1200" dirty="0" err="1">
                <a:solidFill>
                  <a:schemeClr val="tx1"/>
                </a:solidFill>
                <a:effectLst/>
                <a:latin typeface="Times New Roman" pitchFamily="-109" charset="0"/>
                <a:ea typeface="+mn-ea"/>
                <a:cs typeface="+mn-cs"/>
              </a:rPr>
              <a:t>Microassembler</a:t>
            </a:r>
            <a:r>
              <a:rPr kumimoji="1" lang="en-US" sz="1200" kern="1200" dirty="0">
                <a:solidFill>
                  <a:schemeClr val="tx1"/>
                </a:solidFill>
                <a:effectLst/>
                <a:latin typeface="Times New Roman" pitchFamily="-109" charset="0"/>
                <a:ea typeface="+mn-ea"/>
                <a:cs typeface="+mn-cs"/>
              </a:rPr>
              <a:t>:  Used to write the microprograms that define the instruction</a:t>
            </a:r>
          </a:p>
          <a:p>
            <a:r>
              <a:rPr kumimoji="1" lang="en-US" sz="1200" kern="1200" dirty="0">
                <a:solidFill>
                  <a:schemeClr val="tx1"/>
                </a:solidFill>
                <a:effectLst/>
                <a:latin typeface="Times New Roman" pitchFamily="-109" charset="0"/>
                <a:ea typeface="+mn-ea"/>
                <a:cs typeface="+mn-cs"/>
              </a:rPr>
              <a:t>set of a microprogrammed computer.</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Meta-assembler</a:t>
            </a:r>
            <a:r>
              <a:rPr kumimoji="1" lang="en-US" sz="1200" kern="1200" dirty="0">
                <a:solidFill>
                  <a:schemeClr val="tx1"/>
                </a:solidFill>
                <a:effectLst/>
                <a:latin typeface="Times New Roman" pitchFamily="-109" charset="0"/>
                <a:ea typeface="+mn-ea"/>
                <a:cs typeface="+mn-cs"/>
              </a:rPr>
              <a:t>:  Can handle multiple instruction sets.</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One-pass</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assembler</a:t>
            </a:r>
            <a:r>
              <a:rPr kumimoji="1" lang="en-US" sz="1200" kern="1200" dirty="0">
                <a:solidFill>
                  <a:schemeClr val="tx1"/>
                </a:solidFill>
                <a:effectLst/>
                <a:latin typeface="Times New Roman" pitchFamily="-109" charset="0"/>
                <a:ea typeface="+mn-ea"/>
                <a:cs typeface="+mn-cs"/>
              </a:rPr>
              <a:t>:  Makes a single pass through the assembly code to produce</a:t>
            </a:r>
          </a:p>
          <a:p>
            <a:r>
              <a:rPr kumimoji="1" lang="en-US" sz="1200" kern="1200" dirty="0">
                <a:solidFill>
                  <a:schemeClr val="tx1"/>
                </a:solidFill>
                <a:effectLst/>
                <a:latin typeface="Times New Roman" pitchFamily="-109" charset="0"/>
                <a:ea typeface="+mn-ea"/>
                <a:cs typeface="+mn-cs"/>
              </a:rPr>
              <a:t>the machine code.</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Two-pass</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assembler</a:t>
            </a:r>
            <a:r>
              <a:rPr kumimoji="1" lang="en-US" sz="1200" kern="1200" dirty="0">
                <a:solidFill>
                  <a:schemeClr val="tx1"/>
                </a:solidFill>
                <a:effectLst/>
                <a:latin typeface="Times New Roman" pitchFamily="-109" charset="0"/>
                <a:ea typeface="+mn-ea"/>
                <a:cs typeface="+mn-cs"/>
              </a:rPr>
              <a:t>:  Makes two passes through the assembly code to produce</a:t>
            </a:r>
          </a:p>
          <a:p>
            <a:r>
              <a:rPr kumimoji="1" lang="en-US" sz="1200" kern="1200" dirty="0">
                <a:solidFill>
                  <a:schemeClr val="tx1"/>
                </a:solidFill>
                <a:effectLst/>
                <a:latin typeface="Times New Roman" pitchFamily="-109" charset="0"/>
                <a:ea typeface="+mn-ea"/>
                <a:cs typeface="+mn-cs"/>
              </a:rPr>
              <a:t>the machine code. Most assemblers require two passes.</a:t>
            </a:r>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851838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The </a:t>
            </a:r>
            <a:r>
              <a:rPr kumimoji="1" lang="en-US" sz="1200" b="1" kern="1200" dirty="0">
                <a:solidFill>
                  <a:schemeClr val="tx1"/>
                </a:solidFill>
                <a:effectLst/>
                <a:latin typeface="Times New Roman" pitchFamily="-109" charset="0"/>
                <a:ea typeface="+mn-ea"/>
                <a:cs typeface="+mn-cs"/>
              </a:rPr>
              <a:t>assembler</a:t>
            </a:r>
            <a:r>
              <a:rPr kumimoji="1" lang="en-US" sz="1200" kern="1200" dirty="0">
                <a:solidFill>
                  <a:schemeClr val="tx1"/>
                </a:solidFill>
                <a:effectLst/>
                <a:latin typeface="Times New Roman" pitchFamily="-109" charset="0"/>
                <a:ea typeface="+mn-ea"/>
                <a:cs typeface="+mn-cs"/>
              </a:rPr>
              <a:t>  is a software utility that takes an assembly program as input and produces</a:t>
            </a:r>
          </a:p>
          <a:p>
            <a:r>
              <a:rPr kumimoji="1" lang="en-US" sz="1200" kern="1200" dirty="0">
                <a:solidFill>
                  <a:schemeClr val="tx1"/>
                </a:solidFill>
                <a:effectLst/>
                <a:latin typeface="Times New Roman" pitchFamily="-109" charset="0"/>
                <a:ea typeface="+mn-ea"/>
                <a:cs typeface="+mn-cs"/>
              </a:rPr>
              <a:t>object code as output. The object code is a binary file. The assembler views this</a:t>
            </a:r>
          </a:p>
          <a:p>
            <a:r>
              <a:rPr kumimoji="1" lang="en-US" sz="1200" kern="1200" dirty="0">
                <a:solidFill>
                  <a:schemeClr val="tx1"/>
                </a:solidFill>
                <a:effectLst/>
                <a:latin typeface="Times New Roman" pitchFamily="-109" charset="0"/>
                <a:ea typeface="+mn-ea"/>
                <a:cs typeface="+mn-cs"/>
              </a:rPr>
              <a:t>file as a block of memory starting at relative location 0.</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There are two general approaches to assemblers: the two-pass assembler and</a:t>
            </a:r>
          </a:p>
          <a:p>
            <a:r>
              <a:rPr kumimoji="1" lang="en-US" sz="1200" kern="1200" dirty="0">
                <a:solidFill>
                  <a:schemeClr val="tx1"/>
                </a:solidFill>
                <a:effectLst/>
                <a:latin typeface="Times New Roman" pitchFamily="-109" charset="0"/>
                <a:ea typeface="+mn-ea"/>
                <a:cs typeface="+mn-cs"/>
              </a:rPr>
              <a:t>the one-pass assembler.</a:t>
            </a:r>
          </a:p>
          <a:p>
            <a:endParaRPr lang="en-US" dirty="0"/>
          </a:p>
          <a:p>
            <a:r>
              <a:rPr kumimoji="1" lang="en-US" sz="1200" kern="1200" dirty="0">
                <a:solidFill>
                  <a:schemeClr val="tx1"/>
                </a:solidFill>
                <a:effectLst/>
                <a:latin typeface="Times New Roman" pitchFamily="-109" charset="0"/>
                <a:ea typeface="+mn-ea"/>
                <a:cs typeface="+mn-cs"/>
              </a:rPr>
              <a:t>We look first at the two-pass assembler, which is more common and somewhat</a:t>
            </a:r>
          </a:p>
          <a:p>
            <a:r>
              <a:rPr kumimoji="1" lang="en-US" sz="1200" kern="1200" dirty="0">
                <a:solidFill>
                  <a:schemeClr val="tx1"/>
                </a:solidFill>
                <a:effectLst/>
                <a:latin typeface="Times New Roman" pitchFamily="-109" charset="0"/>
                <a:ea typeface="+mn-ea"/>
                <a:cs typeface="+mn-cs"/>
              </a:rPr>
              <a:t>easier to understand. The assembler makes two passes through the source code</a:t>
            </a:r>
          </a:p>
          <a:p>
            <a:r>
              <a:rPr kumimoji="1" lang="en-US" sz="1200" kern="1200" dirty="0">
                <a:solidFill>
                  <a:schemeClr val="tx1"/>
                </a:solidFill>
                <a:effectLst/>
                <a:latin typeface="Times New Roman" pitchFamily="-109" charset="0"/>
                <a:ea typeface="+mn-ea"/>
                <a:cs typeface="+mn-cs"/>
              </a:rPr>
              <a:t>(Figure 15.8):</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In the first pass, the assembler is only concerned with label definitions.</a:t>
            </a:r>
          </a:p>
          <a:p>
            <a:r>
              <a:rPr kumimoji="1" lang="en-US" sz="1200" kern="1200" dirty="0">
                <a:solidFill>
                  <a:schemeClr val="tx1"/>
                </a:solidFill>
                <a:effectLst/>
                <a:latin typeface="Times New Roman" pitchFamily="-109" charset="0"/>
                <a:ea typeface="+mn-ea"/>
                <a:cs typeface="+mn-cs"/>
              </a:rPr>
              <a:t>The first pass is used to construct a </a:t>
            </a:r>
            <a:r>
              <a:rPr kumimoji="1" lang="en-US" sz="1200" b="1" kern="1200" dirty="0">
                <a:solidFill>
                  <a:schemeClr val="tx1"/>
                </a:solidFill>
                <a:effectLst/>
                <a:latin typeface="Times New Roman" pitchFamily="-109" charset="0"/>
                <a:ea typeface="+mn-ea"/>
                <a:cs typeface="+mn-cs"/>
              </a:rPr>
              <a:t>symbol</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table</a:t>
            </a:r>
            <a:r>
              <a:rPr kumimoji="1" lang="en-US" sz="1200" kern="1200" dirty="0">
                <a:solidFill>
                  <a:schemeClr val="tx1"/>
                </a:solidFill>
                <a:effectLst/>
                <a:latin typeface="Times New Roman" pitchFamily="-109" charset="0"/>
                <a:ea typeface="+mn-ea"/>
                <a:cs typeface="+mn-cs"/>
              </a:rPr>
              <a:t>  that contains a list of all labels</a:t>
            </a:r>
          </a:p>
          <a:p>
            <a:r>
              <a:rPr kumimoji="1" lang="en-US" sz="1200" kern="1200" dirty="0">
                <a:solidFill>
                  <a:schemeClr val="tx1"/>
                </a:solidFill>
                <a:effectLst/>
                <a:latin typeface="Times New Roman" pitchFamily="-109" charset="0"/>
                <a:ea typeface="+mn-ea"/>
                <a:cs typeface="+mn-cs"/>
              </a:rPr>
              <a:t>and their associated </a:t>
            </a:r>
            <a:r>
              <a:rPr kumimoji="1" lang="en-US" sz="1200" b="1" kern="1200" dirty="0">
                <a:solidFill>
                  <a:schemeClr val="tx1"/>
                </a:solidFill>
                <a:effectLst/>
                <a:latin typeface="Times New Roman" pitchFamily="-109" charset="0"/>
                <a:ea typeface="+mn-ea"/>
                <a:cs typeface="+mn-cs"/>
              </a:rPr>
              <a:t>location</a:t>
            </a:r>
            <a:r>
              <a:rPr kumimoji="1" lang="en-US" sz="1200" kern="1200" dirty="0">
                <a:solidFill>
                  <a:schemeClr val="tx1"/>
                </a:solidFill>
                <a:effectLst/>
                <a:latin typeface="Times New Roman" pitchFamily="-109" charset="0"/>
                <a:ea typeface="+mn-ea"/>
                <a:cs typeface="+mn-cs"/>
              </a:rPr>
              <a:t> </a:t>
            </a:r>
            <a:r>
              <a:rPr kumimoji="1" lang="en-US" sz="1200" b="1" kern="1200" dirty="0">
                <a:solidFill>
                  <a:schemeClr val="tx1"/>
                </a:solidFill>
                <a:effectLst/>
                <a:latin typeface="Times New Roman" pitchFamily="-109" charset="0"/>
                <a:ea typeface="+mn-ea"/>
                <a:cs typeface="+mn-cs"/>
              </a:rPr>
              <a:t>counter</a:t>
            </a:r>
            <a:r>
              <a:rPr kumimoji="1" lang="en-US" sz="1200" kern="1200" dirty="0">
                <a:solidFill>
                  <a:schemeClr val="tx1"/>
                </a:solidFill>
                <a:effectLst/>
                <a:latin typeface="Times New Roman" pitchFamily="-109" charset="0"/>
                <a:ea typeface="+mn-ea"/>
                <a:cs typeface="+mn-cs"/>
              </a:rPr>
              <a:t>  (LC) values. The first byte of the object code</a:t>
            </a:r>
          </a:p>
          <a:p>
            <a:r>
              <a:rPr kumimoji="1" lang="en-US" sz="1200" kern="1200" dirty="0">
                <a:solidFill>
                  <a:schemeClr val="tx1"/>
                </a:solidFill>
                <a:effectLst/>
                <a:latin typeface="Times New Roman" pitchFamily="-109" charset="0"/>
                <a:ea typeface="+mn-ea"/>
                <a:cs typeface="+mn-cs"/>
              </a:rPr>
              <a:t>will have the LC value of 0. The first pass examines each assembly statement.</a:t>
            </a:r>
          </a:p>
          <a:p>
            <a:r>
              <a:rPr kumimoji="1" lang="en-US" sz="1200" kern="1200" dirty="0">
                <a:solidFill>
                  <a:schemeClr val="tx1"/>
                </a:solidFill>
                <a:effectLst/>
                <a:latin typeface="Times New Roman" pitchFamily="-109" charset="0"/>
                <a:ea typeface="+mn-ea"/>
                <a:cs typeface="+mn-cs"/>
              </a:rPr>
              <a:t>Although the assembler is not yet ready to translate instructions, it must examine</a:t>
            </a:r>
          </a:p>
          <a:p>
            <a:r>
              <a:rPr kumimoji="1" lang="en-US" sz="1200" kern="1200" dirty="0">
                <a:solidFill>
                  <a:schemeClr val="tx1"/>
                </a:solidFill>
                <a:effectLst/>
                <a:latin typeface="Times New Roman" pitchFamily="-109" charset="0"/>
                <a:ea typeface="+mn-ea"/>
                <a:cs typeface="+mn-cs"/>
              </a:rPr>
              <a:t>each instruction sufficiently to determine the length of the corresponding machine</a:t>
            </a:r>
          </a:p>
          <a:p>
            <a:r>
              <a:rPr kumimoji="1" lang="en-US" sz="1200" kern="1200" dirty="0">
                <a:solidFill>
                  <a:schemeClr val="tx1"/>
                </a:solidFill>
                <a:effectLst/>
                <a:latin typeface="Times New Roman" pitchFamily="-109" charset="0"/>
                <a:ea typeface="+mn-ea"/>
                <a:cs typeface="+mn-cs"/>
              </a:rPr>
              <a:t>instruction and therefore how much to increment the LC. This may require not only</a:t>
            </a:r>
          </a:p>
          <a:p>
            <a:r>
              <a:rPr kumimoji="1" lang="en-US" sz="1200" kern="1200" dirty="0">
                <a:solidFill>
                  <a:schemeClr val="tx1"/>
                </a:solidFill>
                <a:effectLst/>
                <a:latin typeface="Times New Roman" pitchFamily="-109" charset="0"/>
                <a:ea typeface="+mn-ea"/>
                <a:cs typeface="+mn-cs"/>
              </a:rPr>
              <a:t>examining the opcode but also looking at the operands and the addressing modes.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Directives such as DQ and REST (see Table 15.2) cause the location counter</a:t>
            </a:r>
          </a:p>
          <a:p>
            <a:r>
              <a:rPr kumimoji="1" lang="en-US" sz="1200" kern="1200" dirty="0">
                <a:solidFill>
                  <a:schemeClr val="tx1"/>
                </a:solidFill>
                <a:effectLst/>
                <a:latin typeface="Times New Roman" pitchFamily="-109" charset="0"/>
                <a:ea typeface="+mn-ea"/>
                <a:cs typeface="+mn-cs"/>
              </a:rPr>
              <a:t>to be adjusted according to how much storage is specified.</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When the assembler encounters a statement with a label, it places the label</a:t>
            </a:r>
          </a:p>
          <a:p>
            <a:r>
              <a:rPr kumimoji="1" lang="en-US" sz="1200" kern="1200" dirty="0">
                <a:solidFill>
                  <a:schemeClr val="tx1"/>
                </a:solidFill>
                <a:effectLst/>
                <a:latin typeface="Times New Roman" pitchFamily="-109" charset="0"/>
                <a:ea typeface="+mn-ea"/>
                <a:cs typeface="+mn-cs"/>
              </a:rPr>
              <a:t>into the symbol table along with the current LC value. The assembler continues</a:t>
            </a:r>
          </a:p>
          <a:p>
            <a:r>
              <a:rPr kumimoji="1" lang="en-US" sz="1200" kern="1200" dirty="0">
                <a:solidFill>
                  <a:schemeClr val="tx1"/>
                </a:solidFill>
                <a:effectLst/>
                <a:latin typeface="Times New Roman" pitchFamily="-109" charset="0"/>
                <a:ea typeface="+mn-ea"/>
                <a:cs typeface="+mn-cs"/>
              </a:rPr>
              <a:t>until it has read all of the assembly language statements.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second pass reads the program again from the beginning. Each</a:t>
            </a:r>
          </a:p>
          <a:p>
            <a:r>
              <a:rPr kumimoji="1" lang="en-US" sz="1200" kern="1200" dirty="0">
                <a:solidFill>
                  <a:schemeClr val="tx1"/>
                </a:solidFill>
                <a:effectLst/>
                <a:latin typeface="Times New Roman" pitchFamily="-109" charset="0"/>
                <a:ea typeface="+mn-ea"/>
                <a:cs typeface="+mn-cs"/>
              </a:rPr>
              <a:t>instruction is translated into the appropriate binary machine code. Translation</a:t>
            </a:r>
          </a:p>
          <a:p>
            <a:r>
              <a:rPr kumimoji="1" lang="en-US" sz="1200" kern="1200" dirty="0">
                <a:solidFill>
                  <a:schemeClr val="tx1"/>
                </a:solidFill>
                <a:effectLst/>
                <a:latin typeface="Times New Roman" pitchFamily="-109" charset="0"/>
                <a:ea typeface="+mn-ea"/>
                <a:cs typeface="+mn-cs"/>
              </a:rPr>
              <a:t>includes the following operations: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1.  Translate the mnemonic into a binary opcode.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2.  Use the opcode to determine the format of the instruction and the location</a:t>
            </a:r>
          </a:p>
          <a:p>
            <a:r>
              <a:rPr kumimoji="1" lang="en-US" sz="1200" kern="1200" dirty="0">
                <a:solidFill>
                  <a:schemeClr val="tx1"/>
                </a:solidFill>
                <a:effectLst/>
                <a:latin typeface="Times New Roman" pitchFamily="-109" charset="0"/>
                <a:ea typeface="+mn-ea"/>
                <a:cs typeface="+mn-cs"/>
              </a:rPr>
              <a:t>and length of the various fields in the instruction.</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3.  Translate each operand name into the appropriate register or memory code.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4.  Translate each immediate value into a binary string.</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5.  Translate any references to labels into the appropriate LC value using the</a:t>
            </a:r>
          </a:p>
          <a:p>
            <a:r>
              <a:rPr kumimoji="1" lang="en-US" sz="1200" kern="1200" dirty="0">
                <a:solidFill>
                  <a:schemeClr val="tx1"/>
                </a:solidFill>
                <a:effectLst/>
                <a:latin typeface="Times New Roman" pitchFamily="-109" charset="0"/>
                <a:ea typeface="+mn-ea"/>
                <a:cs typeface="+mn-cs"/>
              </a:rPr>
              <a:t>symbol table.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6.  Set any other bits in the instruction that are needed, including addressing</a:t>
            </a:r>
          </a:p>
          <a:p>
            <a:r>
              <a:rPr kumimoji="1" lang="en-US" sz="1200" kern="1200" dirty="0">
                <a:solidFill>
                  <a:schemeClr val="tx1"/>
                </a:solidFill>
                <a:effectLst/>
                <a:latin typeface="Times New Roman" pitchFamily="-109" charset="0"/>
                <a:ea typeface="+mn-ea"/>
                <a:cs typeface="+mn-cs"/>
              </a:rPr>
              <a:t>mode indicators, condition code bits, and so on.</a:t>
            </a:r>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851838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A simple example, using the ARM assembly language, is shown in Figure 15.9.</a:t>
            </a:r>
          </a:p>
          <a:p>
            <a:r>
              <a:rPr kumimoji="1" lang="en-US" sz="1200" kern="1200" dirty="0">
                <a:solidFill>
                  <a:schemeClr val="tx1"/>
                </a:solidFill>
                <a:effectLst/>
                <a:latin typeface="Times New Roman" pitchFamily="-109" charset="0"/>
                <a:ea typeface="+mn-ea"/>
                <a:cs typeface="+mn-cs"/>
              </a:rPr>
              <a:t>The ARM assembly language instruction ADDS r3, r3, #19 is translated into the</a:t>
            </a:r>
          </a:p>
          <a:p>
            <a:r>
              <a:rPr kumimoji="1" lang="en-US" sz="1200" kern="1200" dirty="0">
                <a:solidFill>
                  <a:schemeClr val="tx1"/>
                </a:solidFill>
                <a:effectLst/>
                <a:latin typeface="Times New Roman" pitchFamily="-109" charset="0"/>
                <a:ea typeface="+mn-ea"/>
                <a:cs typeface="+mn-cs"/>
              </a:rPr>
              <a:t>binary machine instruction 1110 0010 0101 0011 0011 0000 0001 0011.</a:t>
            </a:r>
          </a:p>
        </p:txBody>
      </p:sp>
      <p:sp>
        <p:nvSpPr>
          <p:cNvPr id="4" name="Slide Number Placeholder 3"/>
          <p:cNvSpPr>
            <a:spLocks noGrp="1"/>
          </p:cNvSpPr>
          <p:nvPr>
            <p:ph type="sldNum" sz="quarter" idx="10"/>
          </p:nvPr>
        </p:nvSpPr>
        <p:spPr/>
        <p:txBody>
          <a:bodyPr/>
          <a:lstStyle/>
          <a:p>
            <a:fld id="{426AC9EA-110C-D44B-81A3-E5165EEE361B}"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850980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It is possible to implement an assembler that makes only a single pass through the</a:t>
            </a:r>
          </a:p>
          <a:p>
            <a:r>
              <a:rPr kumimoji="1" lang="en-US" sz="1200" kern="1200" dirty="0">
                <a:solidFill>
                  <a:schemeClr val="tx1"/>
                </a:solidFill>
                <a:effectLst/>
                <a:latin typeface="Times New Roman" pitchFamily="-109" charset="0"/>
                <a:ea typeface="+mn-ea"/>
                <a:cs typeface="+mn-cs"/>
              </a:rPr>
              <a:t>source code (not counting the macro processing pass). The main difficulty in trying</a:t>
            </a:r>
          </a:p>
          <a:p>
            <a:r>
              <a:rPr kumimoji="1" lang="en-US" sz="1200" kern="1200" dirty="0">
                <a:solidFill>
                  <a:schemeClr val="tx1"/>
                </a:solidFill>
                <a:effectLst/>
                <a:latin typeface="Times New Roman" pitchFamily="-109" charset="0"/>
                <a:ea typeface="+mn-ea"/>
                <a:cs typeface="+mn-cs"/>
              </a:rPr>
              <a:t>to assemble a program in one pass involves forward references to labels. Instruction</a:t>
            </a:r>
          </a:p>
          <a:p>
            <a:r>
              <a:rPr kumimoji="1" lang="en-US" sz="1200" kern="1200" dirty="0">
                <a:solidFill>
                  <a:schemeClr val="tx1"/>
                </a:solidFill>
                <a:effectLst/>
                <a:latin typeface="Times New Roman" pitchFamily="-109" charset="0"/>
                <a:ea typeface="+mn-ea"/>
                <a:cs typeface="+mn-cs"/>
              </a:rPr>
              <a:t>operands may be symbols that have not yet been defined in the source program.</a:t>
            </a:r>
          </a:p>
          <a:p>
            <a:r>
              <a:rPr kumimoji="1" lang="en-US" sz="1200" kern="1200" dirty="0">
                <a:solidFill>
                  <a:schemeClr val="tx1"/>
                </a:solidFill>
                <a:effectLst/>
                <a:latin typeface="Times New Roman" pitchFamily="-109" charset="0"/>
                <a:ea typeface="+mn-ea"/>
                <a:cs typeface="+mn-cs"/>
              </a:rPr>
              <a:t>Therefore, the assembler does not know what relative address to insert in the translated</a:t>
            </a:r>
          </a:p>
          <a:p>
            <a:r>
              <a:rPr kumimoji="1" lang="en-US" sz="1200" kern="1200" dirty="0">
                <a:solidFill>
                  <a:schemeClr val="tx1"/>
                </a:solidFill>
                <a:effectLst/>
                <a:latin typeface="Times New Roman" pitchFamily="-109" charset="0"/>
                <a:ea typeface="+mn-ea"/>
                <a:cs typeface="+mn-cs"/>
              </a:rPr>
              <a:t>instruction.</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In essence, the process of resolving forward references works as follows.</a:t>
            </a:r>
          </a:p>
          <a:p>
            <a:r>
              <a:rPr kumimoji="1" lang="en-US" sz="1200" kern="1200" dirty="0">
                <a:solidFill>
                  <a:schemeClr val="tx1"/>
                </a:solidFill>
                <a:effectLst/>
                <a:latin typeface="Times New Roman" pitchFamily="-109" charset="0"/>
                <a:ea typeface="+mn-ea"/>
                <a:cs typeface="+mn-cs"/>
              </a:rPr>
              <a:t>When the assembler encounters an instruction operand that is a symbol that is not</a:t>
            </a:r>
          </a:p>
          <a:p>
            <a:r>
              <a:rPr kumimoji="1" lang="en-US" sz="1200" kern="1200" dirty="0">
                <a:solidFill>
                  <a:schemeClr val="tx1"/>
                </a:solidFill>
                <a:effectLst/>
                <a:latin typeface="Times New Roman" pitchFamily="-109" charset="0"/>
                <a:ea typeface="+mn-ea"/>
                <a:cs typeface="+mn-cs"/>
              </a:rPr>
              <a:t>yet defined, the assembler does the following:</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1.  It leaves the instruction operand field empty (all zeros) in the assembled</a:t>
            </a:r>
          </a:p>
          <a:p>
            <a:r>
              <a:rPr kumimoji="1" lang="en-US" sz="1200" kern="1200" dirty="0">
                <a:solidFill>
                  <a:schemeClr val="tx1"/>
                </a:solidFill>
                <a:effectLst/>
                <a:latin typeface="Times New Roman" pitchFamily="-109" charset="0"/>
                <a:ea typeface="+mn-ea"/>
                <a:cs typeface="+mn-cs"/>
              </a:rPr>
              <a:t>binary instruction.</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2.  The symbol used as an operand is entered in the symbol table. The table entry</a:t>
            </a:r>
          </a:p>
          <a:p>
            <a:r>
              <a:rPr kumimoji="1" lang="en-US" sz="1200" kern="1200" dirty="0">
                <a:solidFill>
                  <a:schemeClr val="tx1"/>
                </a:solidFill>
                <a:effectLst/>
                <a:latin typeface="Times New Roman" pitchFamily="-109" charset="0"/>
                <a:ea typeface="+mn-ea"/>
                <a:cs typeface="+mn-cs"/>
              </a:rPr>
              <a:t>is flagged to indicate that the symbol is undefined.</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3.  The address of the operand field in the instruction that refers to the undefined</a:t>
            </a:r>
          </a:p>
          <a:p>
            <a:r>
              <a:rPr kumimoji="1" lang="en-US" sz="1200" kern="1200" dirty="0">
                <a:solidFill>
                  <a:schemeClr val="tx1"/>
                </a:solidFill>
                <a:effectLst/>
                <a:latin typeface="Times New Roman" pitchFamily="-109" charset="0"/>
                <a:ea typeface="+mn-ea"/>
                <a:cs typeface="+mn-cs"/>
              </a:rPr>
              <a:t>symbol is added to a list of forward references associated with the symbol</a:t>
            </a:r>
          </a:p>
          <a:p>
            <a:r>
              <a:rPr kumimoji="1" lang="en-US" sz="1200" kern="1200" dirty="0">
                <a:solidFill>
                  <a:schemeClr val="tx1"/>
                </a:solidFill>
                <a:effectLst/>
                <a:latin typeface="Times New Roman" pitchFamily="-109" charset="0"/>
                <a:ea typeface="+mn-ea"/>
                <a:cs typeface="+mn-cs"/>
              </a:rPr>
              <a:t>table entry.</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When the symbol definition is encountered so that an LC value can be associated</a:t>
            </a:r>
          </a:p>
          <a:p>
            <a:r>
              <a:rPr kumimoji="1" lang="en-US" sz="1200" kern="1200" dirty="0">
                <a:solidFill>
                  <a:schemeClr val="tx1"/>
                </a:solidFill>
                <a:effectLst/>
                <a:latin typeface="Times New Roman" pitchFamily="-109" charset="0"/>
                <a:ea typeface="+mn-ea"/>
                <a:cs typeface="+mn-cs"/>
              </a:rPr>
              <a:t>with it, the assembler inserts the LC value in the appropriate entry in the</a:t>
            </a:r>
          </a:p>
          <a:p>
            <a:r>
              <a:rPr kumimoji="1" lang="en-US" sz="1200" kern="1200" dirty="0">
                <a:solidFill>
                  <a:schemeClr val="tx1"/>
                </a:solidFill>
                <a:effectLst/>
                <a:latin typeface="Times New Roman" pitchFamily="-109" charset="0"/>
                <a:ea typeface="+mn-ea"/>
                <a:cs typeface="+mn-cs"/>
              </a:rPr>
              <a:t>symbol table. If there is a forward reference list associated with the symbol, then the</a:t>
            </a:r>
          </a:p>
          <a:p>
            <a:r>
              <a:rPr kumimoji="1" lang="en-US" sz="1200" kern="1200" dirty="0">
                <a:solidFill>
                  <a:schemeClr val="tx1"/>
                </a:solidFill>
                <a:effectLst/>
                <a:latin typeface="Times New Roman" pitchFamily="-109" charset="0"/>
                <a:ea typeface="+mn-ea"/>
                <a:cs typeface="+mn-cs"/>
              </a:rPr>
              <a:t>assembler inserts the proper address into any instruction previously generated that</a:t>
            </a:r>
          </a:p>
          <a:p>
            <a:r>
              <a:rPr kumimoji="1" lang="en-US" sz="1200" kern="1200" dirty="0">
                <a:solidFill>
                  <a:schemeClr val="tx1"/>
                </a:solidFill>
                <a:effectLst/>
                <a:latin typeface="Times New Roman" pitchFamily="-109" charset="0"/>
                <a:ea typeface="+mn-ea"/>
                <a:cs typeface="+mn-cs"/>
              </a:rPr>
              <a:t>is on the forward reference list.</a:t>
            </a:r>
          </a:p>
          <a:p>
            <a:endParaRPr kumimoji="1" lang="en-US" sz="1200" b="0" i="0" u="none" strike="noStrike" kern="1200" baseline="0" dirty="0">
              <a:solidFill>
                <a:schemeClr val="tx1"/>
              </a:solidFill>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426AC9EA-110C-D44B-81A3-E5165EEE361B}"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2065149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The first step in the creation of an active process is to load a program into main memory</a:t>
            </a:r>
          </a:p>
          <a:p>
            <a:r>
              <a:rPr kumimoji="1" lang="en-US" sz="1200" kern="1200" dirty="0">
                <a:solidFill>
                  <a:schemeClr val="tx1"/>
                </a:solidFill>
                <a:effectLst/>
                <a:latin typeface="Times New Roman" pitchFamily="-109" charset="0"/>
                <a:ea typeface="+mn-ea"/>
                <a:cs typeface="+mn-cs"/>
              </a:rPr>
              <a:t>and create a process image (Figure 15.10). </a:t>
            </a:r>
          </a:p>
          <a:p>
            <a:endParaRPr kumimoji="1" lang="en-US" sz="1200" kern="1200" dirty="0">
              <a:solidFill>
                <a:schemeClr val="tx1"/>
              </a:solidFill>
              <a:effectLst/>
              <a:latin typeface="Times New Roman"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96055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dirty="0">
                <a:solidFill>
                  <a:schemeClr val="tx1"/>
                </a:solidFill>
                <a:effectLst/>
                <a:latin typeface="Times New Roman" pitchFamily="-109" charset="0"/>
                <a:ea typeface="+mn-ea"/>
                <a:cs typeface="+mn-cs"/>
              </a:rPr>
              <a:t>A processor can understand and execute machine instructions. Such instructions are</a:t>
            </a:r>
          </a:p>
          <a:p>
            <a:r>
              <a:rPr kumimoji="1" lang="en-US" sz="1200" kern="1200" dirty="0">
                <a:solidFill>
                  <a:schemeClr val="tx1"/>
                </a:solidFill>
                <a:effectLst/>
                <a:latin typeface="Times New Roman" pitchFamily="-109" charset="0"/>
                <a:ea typeface="+mn-ea"/>
                <a:cs typeface="+mn-cs"/>
              </a:rPr>
              <a:t>simply binary numbers stored in the computer. If a programmer wished to program</a:t>
            </a:r>
          </a:p>
          <a:p>
            <a:r>
              <a:rPr kumimoji="1" lang="en-US" sz="1200" kern="1200" dirty="0">
                <a:solidFill>
                  <a:schemeClr val="tx1"/>
                </a:solidFill>
                <a:effectLst/>
                <a:latin typeface="Times New Roman" pitchFamily="-109" charset="0"/>
                <a:ea typeface="+mn-ea"/>
                <a:cs typeface="+mn-cs"/>
              </a:rPr>
              <a:t>directly in</a:t>
            </a:r>
            <a:r>
              <a:rPr kumimoji="1" lang="en-US" sz="1200" kern="1200" baseline="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machine language, then it would be necessary to enter the program as</a:t>
            </a:r>
          </a:p>
          <a:p>
            <a:r>
              <a:rPr kumimoji="1" lang="en-US" sz="1200" kern="1200" dirty="0">
                <a:solidFill>
                  <a:schemeClr val="tx1"/>
                </a:solidFill>
                <a:effectLst/>
                <a:latin typeface="Times New Roman" pitchFamily="-109" charset="0"/>
                <a:ea typeface="+mn-ea"/>
                <a:cs typeface="+mn-cs"/>
              </a:rPr>
              <a:t>binary data.</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Consider the simple statement in the C programming language.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n =  </a:t>
            </a:r>
            <a:r>
              <a:rPr kumimoji="1" lang="en-US" sz="1200" kern="1200" dirty="0" err="1">
                <a:solidFill>
                  <a:schemeClr val="tx1"/>
                </a:solidFill>
                <a:effectLst/>
                <a:latin typeface="Times New Roman" pitchFamily="-109" charset="0"/>
                <a:ea typeface="+mn-ea"/>
                <a:cs typeface="+mn-cs"/>
              </a:rPr>
              <a:t>i</a:t>
            </a:r>
            <a:r>
              <a:rPr kumimoji="1" lang="en-US" sz="1200" kern="1200" dirty="0">
                <a:solidFill>
                  <a:schemeClr val="tx1"/>
                </a:solidFill>
                <a:effectLst/>
                <a:latin typeface="Times New Roman" pitchFamily="-109" charset="0"/>
                <a:ea typeface="+mn-ea"/>
                <a:cs typeface="+mn-cs"/>
              </a:rPr>
              <a:t> +  j +  k;</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Suppose that we wished to program this statement in machine language and</a:t>
            </a:r>
          </a:p>
          <a:p>
            <a:r>
              <a:rPr kumimoji="1" lang="en-US" sz="1200" kern="1200" dirty="0">
                <a:solidFill>
                  <a:schemeClr val="tx1"/>
                </a:solidFill>
                <a:effectLst/>
                <a:latin typeface="Times New Roman" pitchFamily="-109" charset="0"/>
                <a:ea typeface="+mn-ea"/>
                <a:cs typeface="+mn-cs"/>
              </a:rPr>
              <a:t>that the contents of </a:t>
            </a:r>
            <a:r>
              <a:rPr kumimoji="1" lang="en-US" sz="1200" kern="1200" dirty="0" err="1">
                <a:solidFill>
                  <a:schemeClr val="tx1"/>
                </a:solidFill>
                <a:effectLst/>
                <a:latin typeface="Times New Roman" pitchFamily="-109" charset="0"/>
                <a:ea typeface="+mn-ea"/>
                <a:cs typeface="+mn-cs"/>
              </a:rPr>
              <a:t>i</a:t>
            </a:r>
            <a:r>
              <a:rPr kumimoji="1" lang="en-US" sz="1200" kern="1200" dirty="0">
                <a:solidFill>
                  <a:schemeClr val="tx1"/>
                </a:solidFill>
                <a:effectLst/>
                <a:latin typeface="Times New Roman" pitchFamily="-109" charset="0"/>
                <a:ea typeface="+mn-ea"/>
                <a:cs typeface="+mn-cs"/>
              </a:rPr>
              <a:t>, j, and k have been initialized to 2, 3, and 4, respectively.</a:t>
            </a:r>
          </a:p>
          <a:p>
            <a:r>
              <a:rPr kumimoji="1" lang="en-US" sz="1200" kern="1200" dirty="0">
                <a:solidFill>
                  <a:schemeClr val="tx1"/>
                </a:solidFill>
                <a:effectLst/>
                <a:latin typeface="Times New Roman" pitchFamily="-109" charset="0"/>
                <a:ea typeface="+mn-ea"/>
                <a:cs typeface="+mn-cs"/>
              </a:rPr>
              <a:t>Assume a simple machine with a 16-bit word length consisting of an 8-bit opcode </a:t>
            </a:r>
          </a:p>
          <a:p>
            <a:r>
              <a:rPr kumimoji="1" lang="en-US" sz="1200" kern="1200" dirty="0">
                <a:solidFill>
                  <a:schemeClr val="tx1"/>
                </a:solidFill>
                <a:effectLst/>
                <a:latin typeface="Times New Roman" pitchFamily="-109" charset="0"/>
                <a:ea typeface="+mn-ea"/>
                <a:cs typeface="+mn-cs"/>
              </a:rPr>
              <a:t>and an 8-bit address, and the only available register is an accumulator (AC). The</a:t>
            </a:r>
          </a:p>
          <a:p>
            <a:r>
              <a:rPr kumimoji="1" lang="en-US" sz="1200" kern="1200" dirty="0">
                <a:solidFill>
                  <a:schemeClr val="tx1"/>
                </a:solidFill>
                <a:effectLst/>
                <a:latin typeface="Times New Roman" pitchFamily="-109" charset="0"/>
                <a:ea typeface="+mn-ea"/>
                <a:cs typeface="+mn-cs"/>
              </a:rPr>
              <a:t>binary program is shown in Figure 15.1a. The program starts in location 101 (decimal).</a:t>
            </a:r>
          </a:p>
          <a:p>
            <a:r>
              <a:rPr kumimoji="1" lang="en-US" sz="1200" kern="1200" dirty="0">
                <a:solidFill>
                  <a:schemeClr val="tx1"/>
                </a:solidFill>
                <a:effectLst/>
                <a:latin typeface="Times New Roman" pitchFamily="-109" charset="0"/>
                <a:ea typeface="+mn-ea"/>
                <a:cs typeface="+mn-cs"/>
              </a:rPr>
              <a:t>Memory is reserved for the four variables starting at location 201. The program</a:t>
            </a:r>
          </a:p>
          <a:p>
            <a:r>
              <a:rPr kumimoji="1" lang="en-US" sz="1200" kern="1200" dirty="0">
                <a:solidFill>
                  <a:schemeClr val="tx1"/>
                </a:solidFill>
                <a:effectLst/>
                <a:latin typeface="Times New Roman" pitchFamily="-109" charset="0"/>
                <a:ea typeface="+mn-ea"/>
                <a:cs typeface="+mn-cs"/>
              </a:rPr>
              <a:t>consists of four instructions: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1.  Load the contents of location 201 into the AC.</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2.  Add the contents of location 202 to the AC.</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3.  Add the contents of location 203 to the AC.</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4.  Store the contents of the AC in location 204.</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This is clearly a tedious and very error-prone process.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A slight improvement is to write the program in hexadecimal rather than binary</a:t>
            </a:r>
          </a:p>
          <a:p>
            <a:r>
              <a:rPr kumimoji="1" lang="en-US" sz="1200" kern="1200" dirty="0">
                <a:solidFill>
                  <a:schemeClr val="tx1"/>
                </a:solidFill>
                <a:effectLst/>
                <a:latin typeface="Times New Roman" pitchFamily="-109" charset="0"/>
                <a:ea typeface="+mn-ea"/>
                <a:cs typeface="+mn-cs"/>
              </a:rPr>
              <a:t>notation (Figure 15.1b). We could write the program as a series of lines. Each line</a:t>
            </a:r>
          </a:p>
          <a:p>
            <a:r>
              <a:rPr kumimoji="1" lang="en-US" sz="1200" kern="1200" dirty="0">
                <a:solidFill>
                  <a:schemeClr val="tx1"/>
                </a:solidFill>
                <a:effectLst/>
                <a:latin typeface="Times New Roman" pitchFamily="-109" charset="0"/>
                <a:ea typeface="+mn-ea"/>
                <a:cs typeface="+mn-cs"/>
              </a:rPr>
              <a:t>contains the address of a memory location and the hexadecimal code of the binary</a:t>
            </a:r>
          </a:p>
          <a:p>
            <a:r>
              <a:rPr kumimoji="1" lang="en-US" sz="1200" kern="1200" dirty="0">
                <a:solidFill>
                  <a:schemeClr val="tx1"/>
                </a:solidFill>
                <a:effectLst/>
                <a:latin typeface="Times New Roman" pitchFamily="-109" charset="0"/>
                <a:ea typeface="+mn-ea"/>
                <a:cs typeface="+mn-cs"/>
              </a:rPr>
              <a:t>value to be stored in that location. Then we need a program that will accept this</a:t>
            </a:r>
          </a:p>
          <a:p>
            <a:r>
              <a:rPr kumimoji="1" lang="en-US" sz="1200" kern="1200" dirty="0">
                <a:solidFill>
                  <a:schemeClr val="tx1"/>
                </a:solidFill>
                <a:effectLst/>
                <a:latin typeface="Times New Roman" pitchFamily="-109" charset="0"/>
                <a:ea typeface="+mn-ea"/>
                <a:cs typeface="+mn-cs"/>
              </a:rPr>
              <a:t>input, translate each line into a binary number, and store it in the specified location.</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For more improvement, we can make use of the symbolic name or mnemonic</a:t>
            </a:r>
          </a:p>
          <a:p>
            <a:r>
              <a:rPr kumimoji="1" lang="en-US" sz="1200" kern="1200" dirty="0">
                <a:solidFill>
                  <a:schemeClr val="tx1"/>
                </a:solidFill>
                <a:effectLst/>
                <a:latin typeface="Times New Roman" pitchFamily="-109" charset="0"/>
                <a:ea typeface="+mn-ea"/>
                <a:cs typeface="+mn-cs"/>
              </a:rPr>
              <a:t>of each instruction; the documentation for any machine includes such names (e.g.,</a:t>
            </a:r>
          </a:p>
          <a:p>
            <a:r>
              <a:rPr kumimoji="1" lang="en-US" sz="1200" kern="1200" dirty="0">
                <a:solidFill>
                  <a:schemeClr val="tx1"/>
                </a:solidFill>
                <a:effectLst/>
                <a:latin typeface="Times New Roman" pitchFamily="-109" charset="0"/>
                <a:ea typeface="+mn-ea"/>
                <a:cs typeface="+mn-cs"/>
              </a:rPr>
              <a:t>Table 13.9 for the x86 architecture). This results in the symbolic program  shown</a:t>
            </a:r>
          </a:p>
          <a:p>
            <a:r>
              <a:rPr kumimoji="1" lang="en-US" sz="1200" kern="1200" dirty="0">
                <a:solidFill>
                  <a:schemeClr val="tx1"/>
                </a:solidFill>
                <a:effectLst/>
                <a:latin typeface="Times New Roman" pitchFamily="-109" charset="0"/>
                <a:ea typeface="+mn-ea"/>
                <a:cs typeface="+mn-cs"/>
              </a:rPr>
              <a:t>in Figure 15.1c. Each line of input still represents one memory location. Each line</a:t>
            </a:r>
          </a:p>
          <a:p>
            <a:r>
              <a:rPr kumimoji="1" lang="en-US" sz="1200" kern="1200" dirty="0">
                <a:solidFill>
                  <a:schemeClr val="tx1"/>
                </a:solidFill>
                <a:effectLst/>
                <a:latin typeface="Times New Roman" pitchFamily="-109" charset="0"/>
                <a:ea typeface="+mn-ea"/>
                <a:cs typeface="+mn-cs"/>
              </a:rPr>
              <a:t>consists of three fields, separated by spaces. The first field contains the address of</a:t>
            </a:r>
          </a:p>
          <a:p>
            <a:r>
              <a:rPr kumimoji="1" lang="en-US" sz="1200" kern="1200" dirty="0">
                <a:solidFill>
                  <a:schemeClr val="tx1"/>
                </a:solidFill>
                <a:effectLst/>
                <a:latin typeface="Times New Roman" pitchFamily="-109" charset="0"/>
                <a:ea typeface="+mn-ea"/>
                <a:cs typeface="+mn-cs"/>
              </a:rPr>
              <a:t>a location. For an instruction, the second field contains the three-letter symbol for</a:t>
            </a:r>
          </a:p>
          <a:p>
            <a:r>
              <a:rPr kumimoji="1" lang="en-US" sz="1200" kern="1200" dirty="0">
                <a:solidFill>
                  <a:schemeClr val="tx1"/>
                </a:solidFill>
                <a:effectLst/>
                <a:latin typeface="Times New Roman" pitchFamily="-109" charset="0"/>
                <a:ea typeface="+mn-ea"/>
                <a:cs typeface="+mn-cs"/>
              </a:rPr>
              <a:t>the opcode. If it is a memory-referencing instruction, then a third field contains the</a:t>
            </a:r>
          </a:p>
          <a:p>
            <a:r>
              <a:rPr kumimoji="1" lang="en-US" sz="1200" kern="1200" dirty="0">
                <a:solidFill>
                  <a:schemeClr val="tx1"/>
                </a:solidFill>
                <a:effectLst/>
                <a:latin typeface="Times New Roman" pitchFamily="-109" charset="0"/>
                <a:ea typeface="+mn-ea"/>
                <a:cs typeface="+mn-cs"/>
              </a:rPr>
              <a:t>address. To store arbitrary data in a location, we invent a </a:t>
            </a:r>
            <a:r>
              <a:rPr kumimoji="1" lang="en-US" sz="1200" kern="1200" dirty="0" err="1">
                <a:solidFill>
                  <a:schemeClr val="tx1"/>
                </a:solidFill>
                <a:effectLst/>
                <a:latin typeface="Times New Roman" pitchFamily="-109" charset="0"/>
                <a:ea typeface="+mn-ea"/>
                <a:cs typeface="+mn-cs"/>
              </a:rPr>
              <a:t>pseudoinstruction</a:t>
            </a:r>
            <a:r>
              <a:rPr kumimoji="1" lang="en-US" sz="1200" kern="1200" dirty="0">
                <a:solidFill>
                  <a:schemeClr val="tx1"/>
                </a:solidFill>
                <a:effectLst/>
                <a:latin typeface="Times New Roman" pitchFamily="-109" charset="0"/>
                <a:ea typeface="+mn-ea"/>
                <a:cs typeface="+mn-cs"/>
              </a:rPr>
              <a:t>  with the</a:t>
            </a:r>
          </a:p>
          <a:p>
            <a:r>
              <a:rPr kumimoji="1" lang="en-US" sz="1200" kern="1200" dirty="0">
                <a:solidFill>
                  <a:schemeClr val="tx1"/>
                </a:solidFill>
                <a:effectLst/>
                <a:latin typeface="Times New Roman" pitchFamily="-109" charset="0"/>
                <a:ea typeface="+mn-ea"/>
                <a:cs typeface="+mn-cs"/>
              </a:rPr>
              <a:t>symbol DAT. This is merely an indication that the third field on the line contains a</a:t>
            </a:r>
          </a:p>
          <a:p>
            <a:r>
              <a:rPr kumimoji="1" lang="en-US" sz="1200" kern="1200" dirty="0">
                <a:solidFill>
                  <a:schemeClr val="tx1"/>
                </a:solidFill>
                <a:effectLst/>
                <a:latin typeface="Times New Roman" pitchFamily="-109" charset="0"/>
                <a:ea typeface="+mn-ea"/>
                <a:cs typeface="+mn-cs"/>
              </a:rPr>
              <a:t>hexadecimal number to be stored in the location specified in the first field.</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For this type of input, we need a slightly more complex program. The program</a:t>
            </a:r>
          </a:p>
          <a:p>
            <a:r>
              <a:rPr kumimoji="1" lang="en-US" sz="1200" kern="1200" dirty="0">
                <a:solidFill>
                  <a:schemeClr val="tx1"/>
                </a:solidFill>
                <a:effectLst/>
                <a:latin typeface="Times New Roman" pitchFamily="-109" charset="0"/>
                <a:ea typeface="+mn-ea"/>
                <a:cs typeface="+mn-cs"/>
              </a:rPr>
              <a:t>accepts each line of input, generates a binary number based on the second and third</a:t>
            </a:r>
          </a:p>
          <a:p>
            <a:r>
              <a:rPr kumimoji="1" lang="en-US" sz="1200" kern="1200" dirty="0">
                <a:solidFill>
                  <a:schemeClr val="tx1"/>
                </a:solidFill>
                <a:effectLst/>
                <a:latin typeface="Times New Roman" pitchFamily="-109" charset="0"/>
                <a:ea typeface="+mn-ea"/>
                <a:cs typeface="+mn-cs"/>
              </a:rPr>
              <a:t>(if present) fields, and stores it in the location specified by the first field.</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use of a symbolic program makes life much easier, but it is still awkward. In</a:t>
            </a:r>
          </a:p>
          <a:p>
            <a:r>
              <a:rPr kumimoji="1" lang="en-US" sz="1200" kern="1200" dirty="0">
                <a:solidFill>
                  <a:schemeClr val="tx1"/>
                </a:solidFill>
                <a:effectLst/>
                <a:latin typeface="Times New Roman" pitchFamily="-109" charset="0"/>
                <a:ea typeface="+mn-ea"/>
                <a:cs typeface="+mn-cs"/>
              </a:rPr>
              <a:t>particular, we must give an absolute address for each word. This means that the program</a:t>
            </a:r>
          </a:p>
          <a:p>
            <a:r>
              <a:rPr kumimoji="1" lang="en-US" sz="1200" kern="1200" dirty="0">
                <a:solidFill>
                  <a:schemeClr val="tx1"/>
                </a:solidFill>
                <a:effectLst/>
                <a:latin typeface="Times New Roman" pitchFamily="-109" charset="0"/>
                <a:ea typeface="+mn-ea"/>
                <a:cs typeface="+mn-cs"/>
              </a:rPr>
              <a:t>and data can be loaded into only one place in memory, and we must know that</a:t>
            </a:r>
          </a:p>
          <a:p>
            <a:r>
              <a:rPr kumimoji="1" lang="en-US" sz="1200" kern="1200" dirty="0">
                <a:solidFill>
                  <a:schemeClr val="tx1"/>
                </a:solidFill>
                <a:effectLst/>
                <a:latin typeface="Times New Roman" pitchFamily="-109" charset="0"/>
                <a:ea typeface="+mn-ea"/>
                <a:cs typeface="+mn-cs"/>
              </a:rPr>
              <a:t>place ahead of time. Worse, suppose that we wish to change the program some day</a:t>
            </a:r>
          </a:p>
          <a:p>
            <a:r>
              <a:rPr kumimoji="1" lang="en-US" sz="1200" kern="1200" dirty="0">
                <a:solidFill>
                  <a:schemeClr val="tx1"/>
                </a:solidFill>
                <a:effectLst/>
                <a:latin typeface="Times New Roman" pitchFamily="-109" charset="0"/>
                <a:ea typeface="+mn-ea"/>
                <a:cs typeface="+mn-cs"/>
              </a:rPr>
              <a:t>by adding or deleting a line. This will change the addresses of all subsequent words.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A much better system, and one commonly used, is to use symbolic addresses.</a:t>
            </a:r>
          </a:p>
          <a:p>
            <a:r>
              <a:rPr kumimoji="1" lang="en-US" sz="1200" kern="1200" dirty="0">
                <a:solidFill>
                  <a:schemeClr val="tx1"/>
                </a:solidFill>
                <a:effectLst/>
                <a:latin typeface="Times New Roman" pitchFamily="-109" charset="0"/>
                <a:ea typeface="+mn-ea"/>
                <a:cs typeface="+mn-cs"/>
              </a:rPr>
              <a:t>This is illustrated in Figure 15.1d. Each line still consists of three fields. The first</a:t>
            </a:r>
          </a:p>
          <a:p>
            <a:r>
              <a:rPr kumimoji="1" lang="en-US" sz="1200" kern="1200" dirty="0">
                <a:solidFill>
                  <a:schemeClr val="tx1"/>
                </a:solidFill>
                <a:effectLst/>
                <a:latin typeface="Times New Roman" pitchFamily="-109" charset="0"/>
                <a:ea typeface="+mn-ea"/>
                <a:cs typeface="+mn-cs"/>
              </a:rPr>
              <a:t>field is still for the address, but a symbol is used instead of an absolute numerical</a:t>
            </a:r>
          </a:p>
          <a:p>
            <a:r>
              <a:rPr kumimoji="1" lang="en-US" sz="1200" kern="1200" dirty="0">
                <a:solidFill>
                  <a:schemeClr val="tx1"/>
                </a:solidFill>
                <a:effectLst/>
                <a:latin typeface="Times New Roman" pitchFamily="-109" charset="0"/>
                <a:ea typeface="+mn-ea"/>
                <a:cs typeface="+mn-cs"/>
              </a:rPr>
              <a:t> address. Some lines have no address, implying that the address of that line is one</a:t>
            </a:r>
          </a:p>
          <a:p>
            <a:r>
              <a:rPr kumimoji="1" lang="en-US" sz="1200" kern="1200" dirty="0">
                <a:solidFill>
                  <a:schemeClr val="tx1"/>
                </a:solidFill>
                <a:effectLst/>
                <a:latin typeface="Times New Roman" pitchFamily="-109" charset="0"/>
                <a:ea typeface="+mn-ea"/>
                <a:cs typeface="+mn-cs"/>
              </a:rPr>
              <a:t>more than the address of the previous line. For memory-reference instructions, the</a:t>
            </a:r>
          </a:p>
          <a:p>
            <a:r>
              <a:rPr kumimoji="1" lang="en-US" sz="1200" kern="1200" dirty="0">
                <a:solidFill>
                  <a:schemeClr val="tx1"/>
                </a:solidFill>
                <a:effectLst/>
                <a:latin typeface="Times New Roman" pitchFamily="-109" charset="0"/>
                <a:ea typeface="+mn-ea"/>
                <a:cs typeface="+mn-cs"/>
              </a:rPr>
              <a:t>third field also contains a symbolic address.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With this last refinement, we have an assembly language.  Programs written</a:t>
            </a:r>
          </a:p>
          <a:p>
            <a:r>
              <a:rPr kumimoji="1" lang="en-US" sz="1200" kern="1200" dirty="0">
                <a:solidFill>
                  <a:schemeClr val="tx1"/>
                </a:solidFill>
                <a:effectLst/>
                <a:latin typeface="Times New Roman" pitchFamily="-109" charset="0"/>
                <a:ea typeface="+mn-ea"/>
                <a:cs typeface="+mn-cs"/>
              </a:rPr>
              <a:t>in assembly language (assembly programs) are translated into machine language</a:t>
            </a:r>
          </a:p>
          <a:p>
            <a:r>
              <a:rPr kumimoji="1" lang="en-US" sz="1200" kern="1200" dirty="0">
                <a:solidFill>
                  <a:schemeClr val="tx1"/>
                </a:solidFill>
                <a:effectLst/>
                <a:latin typeface="Times New Roman" pitchFamily="-109" charset="0"/>
                <a:ea typeface="+mn-ea"/>
                <a:cs typeface="+mn-cs"/>
              </a:rPr>
              <a:t>by an assembler.  This program must not only do the symbolic translation discussed</a:t>
            </a:r>
          </a:p>
          <a:p>
            <a:r>
              <a:rPr kumimoji="1" lang="en-US" sz="1200" kern="1200" dirty="0">
                <a:solidFill>
                  <a:schemeClr val="tx1"/>
                </a:solidFill>
                <a:effectLst/>
                <a:latin typeface="Times New Roman" pitchFamily="-109" charset="0"/>
                <a:ea typeface="+mn-ea"/>
                <a:cs typeface="+mn-cs"/>
              </a:rPr>
              <a:t>earlier, but also assign some form of memory addresses to symbolic addresses.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development of assembly language was a major milestone in the evolution</a:t>
            </a:r>
          </a:p>
          <a:p>
            <a:r>
              <a:rPr kumimoji="1" lang="en-US" sz="1200" kern="1200" dirty="0">
                <a:solidFill>
                  <a:schemeClr val="tx1"/>
                </a:solidFill>
                <a:effectLst/>
                <a:latin typeface="Times New Roman" pitchFamily="-109" charset="0"/>
                <a:ea typeface="+mn-ea"/>
                <a:cs typeface="+mn-cs"/>
              </a:rPr>
              <a:t>of computer technology. It was the first step to the high-level languages in use today.</a:t>
            </a:r>
          </a:p>
          <a:p>
            <a:r>
              <a:rPr kumimoji="1" lang="en-US" sz="1200" kern="1200" dirty="0">
                <a:solidFill>
                  <a:schemeClr val="tx1"/>
                </a:solidFill>
                <a:effectLst/>
                <a:latin typeface="Times New Roman" pitchFamily="-109" charset="0"/>
                <a:ea typeface="+mn-ea"/>
                <a:cs typeface="+mn-cs"/>
              </a:rPr>
              <a:t>Although few programmers use assembly language, virtually all machines provide</a:t>
            </a:r>
          </a:p>
          <a:p>
            <a:r>
              <a:rPr kumimoji="1" lang="en-US" sz="1200" kern="1200" dirty="0">
                <a:solidFill>
                  <a:schemeClr val="tx1"/>
                </a:solidFill>
                <a:effectLst/>
                <a:latin typeface="Times New Roman" pitchFamily="-109" charset="0"/>
                <a:ea typeface="+mn-ea"/>
                <a:cs typeface="+mn-cs"/>
              </a:rPr>
              <a:t>one. They are used, if at all, for systems programs such as compilers and I/O routines.</a:t>
            </a:r>
          </a:p>
          <a:p>
            <a:endParaRPr kumimoji="1" lang="en-US" sz="1200" kern="1200" dirty="0">
              <a:solidFill>
                <a:schemeClr val="tx1"/>
              </a:solidFill>
              <a:effectLst/>
              <a:latin typeface="Times New Roman" pitchFamily="-109" charset="0"/>
              <a:ea typeface="+mn-ea"/>
              <a:cs typeface="+mn-cs"/>
            </a:endParaRP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426AC9EA-110C-D44B-81A3-E5165EEE361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Figure 15.11 depicts a scenario typical</a:t>
            </a:r>
          </a:p>
          <a:p>
            <a:r>
              <a:rPr kumimoji="1" lang="en-US" sz="1200" kern="1200" dirty="0">
                <a:solidFill>
                  <a:schemeClr val="tx1"/>
                </a:solidFill>
                <a:effectLst/>
                <a:latin typeface="Times New Roman" pitchFamily="-109" charset="0"/>
                <a:ea typeface="+mn-ea"/>
                <a:cs typeface="+mn-cs"/>
              </a:rPr>
              <a:t>for most systems. The application consists of a number of compiled or assembled</a:t>
            </a:r>
          </a:p>
          <a:p>
            <a:r>
              <a:rPr kumimoji="1" lang="en-US" sz="1200" kern="1200" dirty="0">
                <a:solidFill>
                  <a:schemeClr val="tx1"/>
                </a:solidFill>
                <a:effectLst/>
                <a:latin typeface="Times New Roman" pitchFamily="-109" charset="0"/>
                <a:ea typeface="+mn-ea"/>
                <a:cs typeface="+mn-cs"/>
              </a:rPr>
              <a:t>modules in object-code form. These are linked to resolve any references between</a:t>
            </a:r>
          </a:p>
          <a:p>
            <a:r>
              <a:rPr kumimoji="1" lang="en-US" sz="1200" kern="1200" dirty="0">
                <a:solidFill>
                  <a:schemeClr val="tx1"/>
                </a:solidFill>
                <a:effectLst/>
                <a:latin typeface="Times New Roman" pitchFamily="-109" charset="0"/>
                <a:ea typeface="+mn-ea"/>
                <a:cs typeface="+mn-cs"/>
              </a:rPr>
              <a:t>modules. At the same time, references to library routines are resolved. The library</a:t>
            </a:r>
          </a:p>
          <a:p>
            <a:r>
              <a:rPr kumimoji="1" lang="en-US" sz="1200" kern="1200" dirty="0">
                <a:solidFill>
                  <a:schemeClr val="tx1"/>
                </a:solidFill>
                <a:effectLst/>
                <a:latin typeface="Times New Roman" pitchFamily="-109" charset="0"/>
                <a:ea typeface="+mn-ea"/>
                <a:cs typeface="+mn-cs"/>
              </a:rPr>
              <a:t>routines themselves may be incorporated into the program or referenced as shared</a:t>
            </a:r>
          </a:p>
          <a:p>
            <a:r>
              <a:rPr kumimoji="1" lang="en-US" sz="1200" kern="1200" dirty="0">
                <a:solidFill>
                  <a:schemeClr val="tx1"/>
                </a:solidFill>
                <a:effectLst/>
                <a:latin typeface="Times New Roman" pitchFamily="-109" charset="0"/>
                <a:ea typeface="+mn-ea"/>
                <a:cs typeface="+mn-cs"/>
              </a:rPr>
              <a:t>code that must be supplied by the operating system at run time. In this section, we</a:t>
            </a:r>
          </a:p>
          <a:p>
            <a:r>
              <a:rPr kumimoji="1" lang="en-US" sz="1200" kern="1200" dirty="0">
                <a:solidFill>
                  <a:schemeClr val="tx1"/>
                </a:solidFill>
                <a:effectLst/>
                <a:latin typeface="Times New Roman" pitchFamily="-109" charset="0"/>
                <a:ea typeface="+mn-ea"/>
                <a:cs typeface="+mn-cs"/>
              </a:rPr>
              <a:t>summarize the key features of linkers and loaders. First, we discuss the concept of</a:t>
            </a:r>
          </a:p>
          <a:p>
            <a:r>
              <a:rPr kumimoji="1" lang="en-US" sz="1200" kern="1200" dirty="0">
                <a:solidFill>
                  <a:schemeClr val="tx1"/>
                </a:solidFill>
                <a:effectLst/>
                <a:latin typeface="Times New Roman" pitchFamily="-109" charset="0"/>
                <a:ea typeface="+mn-ea"/>
                <a:cs typeface="+mn-cs"/>
              </a:rPr>
              <a:t>relocation. Then, for clarity in the presentation, we describe the loading task when</a:t>
            </a:r>
          </a:p>
          <a:p>
            <a:r>
              <a:rPr kumimoji="1" lang="en-US" sz="1200" kern="1200" dirty="0">
                <a:solidFill>
                  <a:schemeClr val="tx1"/>
                </a:solidFill>
                <a:effectLst/>
                <a:latin typeface="Times New Roman" pitchFamily="-109" charset="0"/>
                <a:ea typeface="+mn-ea"/>
                <a:cs typeface="+mn-cs"/>
              </a:rPr>
              <a:t>a single program module is involved; no linking is required. We can then look at the</a:t>
            </a:r>
          </a:p>
          <a:p>
            <a:r>
              <a:rPr kumimoji="1" lang="en-US" sz="1200" kern="1200" dirty="0">
                <a:solidFill>
                  <a:schemeClr val="tx1"/>
                </a:solidFill>
                <a:effectLst/>
                <a:latin typeface="Times New Roman" pitchFamily="-109" charset="0"/>
                <a:ea typeface="+mn-ea"/>
                <a:cs typeface="+mn-cs"/>
              </a:rPr>
              <a:t>linking and loading functions as a whole.</a:t>
            </a:r>
          </a:p>
          <a:p>
            <a:endParaRPr kumimoji="1" lang="en-US" sz="1200" kern="1200" dirty="0">
              <a:solidFill>
                <a:schemeClr val="tx1"/>
              </a:solidFill>
              <a:effectLst/>
              <a:latin typeface="Times New Roman" pitchFamily="-109" charset="0"/>
              <a:ea typeface="+mn-ea"/>
              <a:cs typeface="+mn-cs"/>
            </a:endParaRPr>
          </a:p>
          <a:p>
            <a:endParaRPr kumimoji="1" lang="en-US" sz="1200" kern="1200" dirty="0">
              <a:solidFill>
                <a:schemeClr val="tx1"/>
              </a:solidFill>
              <a:effectLst/>
              <a:latin typeface="Times New Roman"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11301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In a multiprogramming system, the available main memory is generally shared among</a:t>
            </a:r>
          </a:p>
          <a:p>
            <a:r>
              <a:rPr kumimoji="1" lang="en-US" sz="1200" kern="1200" dirty="0">
                <a:solidFill>
                  <a:schemeClr val="tx1"/>
                </a:solidFill>
                <a:effectLst/>
                <a:latin typeface="Times New Roman" pitchFamily="-109" charset="0"/>
                <a:ea typeface="+mn-ea"/>
                <a:cs typeface="+mn-cs"/>
              </a:rPr>
              <a:t>a number of processes. Typically, it is not possible for the programmer to know in</a:t>
            </a:r>
          </a:p>
          <a:p>
            <a:r>
              <a:rPr kumimoji="1" lang="en-US" sz="1200" kern="1200" dirty="0">
                <a:solidFill>
                  <a:schemeClr val="tx1"/>
                </a:solidFill>
                <a:effectLst/>
                <a:latin typeface="Times New Roman" pitchFamily="-109" charset="0"/>
                <a:ea typeface="+mn-ea"/>
                <a:cs typeface="+mn-cs"/>
              </a:rPr>
              <a:t>advance which other programs will be resident in main memory at the time of execution</a:t>
            </a:r>
          </a:p>
          <a:p>
            <a:r>
              <a:rPr kumimoji="1" lang="en-US" sz="1200" kern="1200" dirty="0">
                <a:solidFill>
                  <a:schemeClr val="tx1"/>
                </a:solidFill>
                <a:effectLst/>
                <a:latin typeface="Times New Roman" pitchFamily="-109" charset="0"/>
                <a:ea typeface="+mn-ea"/>
                <a:cs typeface="+mn-cs"/>
              </a:rPr>
              <a:t>of his or her program. In addition, we would like to be able to swap active</a:t>
            </a:r>
          </a:p>
          <a:p>
            <a:r>
              <a:rPr kumimoji="1" lang="en-US" sz="1200" kern="1200" dirty="0">
                <a:solidFill>
                  <a:schemeClr val="tx1"/>
                </a:solidFill>
                <a:effectLst/>
                <a:latin typeface="Times New Roman" pitchFamily="-109" charset="0"/>
                <a:ea typeface="+mn-ea"/>
                <a:cs typeface="+mn-cs"/>
              </a:rPr>
              <a:t>processes in and out of main memory to maximize processor utilization by providing</a:t>
            </a:r>
          </a:p>
          <a:p>
            <a:r>
              <a:rPr kumimoji="1" lang="en-US" sz="1200" kern="1200" dirty="0">
                <a:solidFill>
                  <a:schemeClr val="tx1"/>
                </a:solidFill>
                <a:effectLst/>
                <a:latin typeface="Times New Roman" pitchFamily="-109" charset="0"/>
                <a:ea typeface="+mn-ea"/>
                <a:cs typeface="+mn-cs"/>
              </a:rPr>
              <a:t>a large pool of ready processes to execute. Once a program has been swapped out</a:t>
            </a:r>
          </a:p>
          <a:p>
            <a:r>
              <a:rPr kumimoji="1" lang="en-US" sz="1200" kern="1200" dirty="0">
                <a:solidFill>
                  <a:schemeClr val="tx1"/>
                </a:solidFill>
                <a:effectLst/>
                <a:latin typeface="Times New Roman" pitchFamily="-109" charset="0"/>
                <a:ea typeface="+mn-ea"/>
                <a:cs typeface="+mn-cs"/>
              </a:rPr>
              <a:t>to disk, it would be quite limiting to declare that when it is next swapped back in, it</a:t>
            </a:r>
          </a:p>
          <a:p>
            <a:r>
              <a:rPr kumimoji="1" lang="en-US" sz="1200" kern="1200" dirty="0">
                <a:solidFill>
                  <a:schemeClr val="tx1"/>
                </a:solidFill>
                <a:effectLst/>
                <a:latin typeface="Times New Roman" pitchFamily="-109" charset="0"/>
                <a:ea typeface="+mn-ea"/>
                <a:cs typeface="+mn-cs"/>
              </a:rPr>
              <a:t>must be placed in the same main memory region as before. Instead, we may need to</a:t>
            </a:r>
          </a:p>
          <a:p>
            <a:r>
              <a:rPr kumimoji="1" lang="en-US" sz="1200" b="1" kern="1200" dirty="0">
                <a:solidFill>
                  <a:schemeClr val="tx1"/>
                </a:solidFill>
                <a:effectLst/>
                <a:latin typeface="Times New Roman" pitchFamily="-109" charset="0"/>
                <a:ea typeface="+mn-ea"/>
                <a:cs typeface="+mn-cs"/>
              </a:rPr>
              <a:t>relocate</a:t>
            </a:r>
            <a:r>
              <a:rPr kumimoji="1" lang="en-US" sz="1200" kern="1200" dirty="0">
                <a:solidFill>
                  <a:schemeClr val="tx1"/>
                </a:solidFill>
                <a:effectLst/>
                <a:latin typeface="Times New Roman" pitchFamily="-109" charset="0"/>
                <a:ea typeface="+mn-ea"/>
                <a:cs typeface="+mn-cs"/>
              </a:rPr>
              <a:t>  the process to a different area of memory.</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Thus, we cannot know ahead of time where a program will be placed, and we</a:t>
            </a:r>
          </a:p>
          <a:p>
            <a:r>
              <a:rPr kumimoji="1" lang="en-US" sz="1200" kern="1200" dirty="0">
                <a:solidFill>
                  <a:schemeClr val="tx1"/>
                </a:solidFill>
                <a:effectLst/>
                <a:latin typeface="Times New Roman" pitchFamily="-109" charset="0"/>
                <a:ea typeface="+mn-ea"/>
                <a:cs typeface="+mn-cs"/>
              </a:rPr>
              <a:t>must allow that the program may be moved about in main memory due to swapping.</a:t>
            </a:r>
          </a:p>
          <a:p>
            <a:r>
              <a:rPr kumimoji="1" lang="en-US" sz="1200" kern="1200" dirty="0">
                <a:solidFill>
                  <a:schemeClr val="tx1"/>
                </a:solidFill>
                <a:effectLst/>
                <a:latin typeface="Times New Roman" pitchFamily="-109" charset="0"/>
                <a:ea typeface="+mn-ea"/>
                <a:cs typeface="+mn-cs"/>
              </a:rPr>
              <a:t>These facts raise some technical concerns related to addressing, as illustrated in Figure</a:t>
            </a:r>
          </a:p>
          <a:p>
            <a:r>
              <a:rPr kumimoji="1" lang="en-US" sz="1200" kern="1200" dirty="0">
                <a:solidFill>
                  <a:schemeClr val="tx1"/>
                </a:solidFill>
                <a:effectLst/>
                <a:latin typeface="Times New Roman" pitchFamily="-109" charset="0"/>
                <a:ea typeface="+mn-ea"/>
                <a:cs typeface="+mn-cs"/>
              </a:rPr>
              <a:t>15.12. The figure depicts a process image. For simplicity, let us assume that the process</a:t>
            </a:r>
          </a:p>
          <a:p>
            <a:r>
              <a:rPr kumimoji="1" lang="en-US" sz="1200" kern="1200" dirty="0">
                <a:solidFill>
                  <a:schemeClr val="tx1"/>
                </a:solidFill>
                <a:effectLst/>
                <a:latin typeface="Times New Roman" pitchFamily="-109" charset="0"/>
                <a:ea typeface="+mn-ea"/>
                <a:cs typeface="+mn-cs"/>
              </a:rPr>
              <a:t>image occupies a contiguous region of main memory.  Clearly, the operating system</a:t>
            </a:r>
          </a:p>
          <a:p>
            <a:r>
              <a:rPr kumimoji="1" lang="en-US" sz="1200" kern="1200" dirty="0">
                <a:solidFill>
                  <a:schemeClr val="tx1"/>
                </a:solidFill>
                <a:effectLst/>
                <a:latin typeface="Times New Roman" pitchFamily="-109" charset="0"/>
                <a:ea typeface="+mn-ea"/>
                <a:cs typeface="+mn-cs"/>
              </a:rPr>
              <a:t>will need to know the location of process control information and of the execution</a:t>
            </a:r>
          </a:p>
          <a:p>
            <a:r>
              <a:rPr kumimoji="1" lang="en-US" sz="1200" kern="1200" dirty="0">
                <a:solidFill>
                  <a:schemeClr val="tx1"/>
                </a:solidFill>
                <a:effectLst/>
                <a:latin typeface="Times New Roman" pitchFamily="-109" charset="0"/>
                <a:ea typeface="+mn-ea"/>
                <a:cs typeface="+mn-cs"/>
              </a:rPr>
              <a:t>stack, as well as the entry point, to begin execution of the program for this process.</a:t>
            </a:r>
          </a:p>
          <a:p>
            <a:r>
              <a:rPr kumimoji="1" lang="en-US" sz="1200" kern="1200" dirty="0">
                <a:solidFill>
                  <a:schemeClr val="tx1"/>
                </a:solidFill>
                <a:effectLst/>
                <a:latin typeface="Times New Roman" pitchFamily="-109" charset="0"/>
                <a:ea typeface="+mn-ea"/>
                <a:cs typeface="+mn-cs"/>
              </a:rPr>
              <a:t>Because the operating system is managing memory and is responsible for bringing this</a:t>
            </a:r>
          </a:p>
          <a:p>
            <a:r>
              <a:rPr kumimoji="1" lang="en-US" sz="1200" kern="1200" dirty="0">
                <a:solidFill>
                  <a:schemeClr val="tx1"/>
                </a:solidFill>
                <a:effectLst/>
                <a:latin typeface="Times New Roman" pitchFamily="-109" charset="0"/>
                <a:ea typeface="+mn-ea"/>
                <a:cs typeface="+mn-cs"/>
              </a:rPr>
              <a:t>process into main memory, these addresses are easy to come by. In addition, however,</a:t>
            </a:r>
          </a:p>
          <a:p>
            <a:r>
              <a:rPr kumimoji="1" lang="en-US" sz="1200" kern="1200" dirty="0">
                <a:solidFill>
                  <a:schemeClr val="tx1"/>
                </a:solidFill>
                <a:effectLst/>
                <a:latin typeface="Times New Roman" pitchFamily="-109" charset="0"/>
                <a:ea typeface="+mn-ea"/>
                <a:cs typeface="+mn-cs"/>
              </a:rPr>
              <a:t>the processor must deal with memory references within the program. Branch</a:t>
            </a:r>
          </a:p>
          <a:p>
            <a:r>
              <a:rPr kumimoji="1" lang="en-US" sz="1200" kern="1200" dirty="0">
                <a:solidFill>
                  <a:schemeClr val="tx1"/>
                </a:solidFill>
                <a:effectLst/>
                <a:latin typeface="Times New Roman" pitchFamily="-109" charset="0"/>
                <a:ea typeface="+mn-ea"/>
                <a:cs typeface="+mn-cs"/>
              </a:rPr>
              <a:t>instructions contain an address to reference the instruction to be executed next. Data</a:t>
            </a:r>
          </a:p>
          <a:p>
            <a:r>
              <a:rPr kumimoji="1" lang="en-US" sz="1200" kern="1200" dirty="0">
                <a:solidFill>
                  <a:schemeClr val="tx1"/>
                </a:solidFill>
                <a:effectLst/>
                <a:latin typeface="Times New Roman" pitchFamily="-109" charset="0"/>
                <a:ea typeface="+mn-ea"/>
                <a:cs typeface="+mn-cs"/>
              </a:rPr>
              <a:t>reference instructions contain the address of the byte or word of data referenced.</a:t>
            </a:r>
          </a:p>
          <a:p>
            <a:r>
              <a:rPr kumimoji="1" lang="en-US" sz="1200" kern="1200" dirty="0">
                <a:solidFill>
                  <a:schemeClr val="tx1"/>
                </a:solidFill>
                <a:effectLst/>
                <a:latin typeface="Times New Roman" pitchFamily="-109" charset="0"/>
                <a:ea typeface="+mn-ea"/>
                <a:cs typeface="+mn-cs"/>
              </a:rPr>
              <a:t>Somehow, the processor hardware and operating system software must be able to</a:t>
            </a:r>
          </a:p>
          <a:p>
            <a:r>
              <a:rPr kumimoji="1" lang="en-US" sz="1200" kern="1200" dirty="0">
                <a:solidFill>
                  <a:schemeClr val="tx1"/>
                </a:solidFill>
                <a:effectLst/>
                <a:latin typeface="Times New Roman" pitchFamily="-109" charset="0"/>
                <a:ea typeface="+mn-ea"/>
                <a:cs typeface="+mn-cs"/>
              </a:rPr>
              <a:t>translate the memory references found in the code of the program into actual physical</a:t>
            </a:r>
          </a:p>
          <a:p>
            <a:r>
              <a:rPr kumimoji="1" lang="en-US" sz="1200" kern="1200" dirty="0">
                <a:solidFill>
                  <a:schemeClr val="tx1"/>
                </a:solidFill>
                <a:effectLst/>
                <a:latin typeface="Times New Roman" pitchFamily="-109" charset="0"/>
                <a:ea typeface="+mn-ea"/>
                <a:cs typeface="+mn-cs"/>
              </a:rPr>
              <a:t>memory addresses, reflecting the current location of the program in main memory.</a:t>
            </a:r>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327086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In Figure 15.11, the loader places the load module in main memory starting at location</a:t>
            </a:r>
          </a:p>
          <a:p>
            <a:r>
              <a:rPr kumimoji="1" lang="en-US" sz="1200" b="1" kern="1200" dirty="0">
                <a:solidFill>
                  <a:schemeClr val="tx1"/>
                </a:solidFill>
                <a:effectLst/>
                <a:latin typeface="Times New Roman" pitchFamily="-109" charset="0"/>
                <a:ea typeface="+mn-ea"/>
                <a:cs typeface="+mn-cs"/>
              </a:rPr>
              <a:t>x</a:t>
            </a:r>
            <a:r>
              <a:rPr kumimoji="1" lang="en-US" sz="1200" kern="1200" dirty="0">
                <a:solidFill>
                  <a:schemeClr val="tx1"/>
                </a:solidFill>
                <a:effectLst/>
                <a:latin typeface="Times New Roman" pitchFamily="-109" charset="0"/>
                <a:ea typeface="+mn-ea"/>
                <a:cs typeface="+mn-cs"/>
              </a:rPr>
              <a:t> . In loading the program, the addressing requirement illustrated in Figure 15.12</a:t>
            </a:r>
          </a:p>
          <a:p>
            <a:r>
              <a:rPr kumimoji="1" lang="en-US" sz="1200" kern="1200" dirty="0">
                <a:solidFill>
                  <a:schemeClr val="tx1"/>
                </a:solidFill>
                <a:effectLst/>
                <a:latin typeface="Times New Roman" pitchFamily="-109" charset="0"/>
                <a:ea typeface="+mn-ea"/>
                <a:cs typeface="+mn-cs"/>
              </a:rPr>
              <a:t>must be satisfied. In general, three approaches can be taken:</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Absolute loading</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Relocatable loading</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Dynamic run-time loading</a:t>
            </a:r>
          </a:p>
          <a:p>
            <a:endParaRPr lang="en-US" dirty="0"/>
          </a:p>
          <a:p>
            <a:r>
              <a:rPr kumimoji="1" lang="en-US" sz="1200" kern="1200" dirty="0">
                <a:solidFill>
                  <a:schemeClr val="tx1"/>
                </a:solidFill>
                <a:effectLst/>
                <a:latin typeface="Times New Roman" pitchFamily="-109" charset="0"/>
                <a:ea typeface="+mn-ea"/>
                <a:cs typeface="+mn-cs"/>
              </a:rPr>
              <a:t>An absolute loader requires that a given load module</a:t>
            </a:r>
          </a:p>
          <a:p>
            <a:r>
              <a:rPr kumimoji="1" lang="en-US" sz="1200" kern="1200" dirty="0">
                <a:solidFill>
                  <a:schemeClr val="tx1"/>
                </a:solidFill>
                <a:effectLst/>
                <a:latin typeface="Times New Roman" pitchFamily="-109" charset="0"/>
                <a:ea typeface="+mn-ea"/>
                <a:cs typeface="+mn-cs"/>
              </a:rPr>
              <a:t>always be loaded into the same location in main memory. Thus, in the load module</a:t>
            </a:r>
          </a:p>
          <a:p>
            <a:r>
              <a:rPr kumimoji="1" lang="en-US" sz="1200" kern="1200" dirty="0">
                <a:solidFill>
                  <a:schemeClr val="tx1"/>
                </a:solidFill>
                <a:effectLst/>
                <a:latin typeface="Times New Roman" pitchFamily="-109" charset="0"/>
                <a:ea typeface="+mn-ea"/>
                <a:cs typeface="+mn-cs"/>
              </a:rPr>
              <a:t>presented to the loader, all address references must be to specific, or absolute, main</a:t>
            </a:r>
          </a:p>
          <a:p>
            <a:r>
              <a:rPr kumimoji="1" lang="en-US" sz="1200" kern="1200" dirty="0">
                <a:solidFill>
                  <a:schemeClr val="tx1"/>
                </a:solidFill>
                <a:effectLst/>
                <a:latin typeface="Times New Roman" pitchFamily="-109" charset="0"/>
                <a:ea typeface="+mn-ea"/>
                <a:cs typeface="+mn-cs"/>
              </a:rPr>
              <a:t>memory addresses. For example, if x  in Figure 15.11 is location 1024, then the first</a:t>
            </a:r>
          </a:p>
          <a:p>
            <a:r>
              <a:rPr kumimoji="1" lang="en-US" sz="1200" kern="1200" dirty="0">
                <a:solidFill>
                  <a:schemeClr val="tx1"/>
                </a:solidFill>
                <a:effectLst/>
                <a:latin typeface="Times New Roman" pitchFamily="-109" charset="0"/>
                <a:ea typeface="+mn-ea"/>
                <a:cs typeface="+mn-cs"/>
              </a:rPr>
              <a:t>word in a load module destined for that region of memory has address 1024.</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assignment of specific address values to memory references within a program</a:t>
            </a:r>
          </a:p>
          <a:p>
            <a:r>
              <a:rPr kumimoji="1" lang="en-US" sz="1200" kern="1200" dirty="0">
                <a:solidFill>
                  <a:schemeClr val="tx1"/>
                </a:solidFill>
                <a:effectLst/>
                <a:latin typeface="Times New Roman" pitchFamily="-109" charset="0"/>
                <a:ea typeface="+mn-ea"/>
                <a:cs typeface="+mn-cs"/>
              </a:rPr>
              <a:t>can be done either by the programmer or at compile or assembly time (Table 15.4a).</a:t>
            </a:r>
          </a:p>
          <a:p>
            <a:r>
              <a:rPr kumimoji="1" lang="en-US" sz="1200" kern="1200" dirty="0">
                <a:solidFill>
                  <a:schemeClr val="tx1"/>
                </a:solidFill>
                <a:effectLst/>
                <a:latin typeface="Times New Roman" pitchFamily="-109" charset="0"/>
                <a:ea typeface="+mn-ea"/>
                <a:cs typeface="+mn-cs"/>
              </a:rPr>
              <a:t>There are several disadvantages to the former approach. First, every programmer</a:t>
            </a:r>
          </a:p>
          <a:p>
            <a:r>
              <a:rPr kumimoji="1" lang="en-US" sz="1200" kern="1200" dirty="0">
                <a:solidFill>
                  <a:schemeClr val="tx1"/>
                </a:solidFill>
                <a:effectLst/>
                <a:latin typeface="Times New Roman" pitchFamily="-109" charset="0"/>
                <a:ea typeface="+mn-ea"/>
                <a:cs typeface="+mn-cs"/>
              </a:rPr>
              <a:t>would have to know the intended assignment strategy for placing modules into main</a:t>
            </a:r>
          </a:p>
          <a:p>
            <a:r>
              <a:rPr kumimoji="1" lang="en-US" sz="1200" kern="1200" dirty="0">
                <a:solidFill>
                  <a:schemeClr val="tx1"/>
                </a:solidFill>
                <a:effectLst/>
                <a:latin typeface="Times New Roman" pitchFamily="-109" charset="0"/>
                <a:ea typeface="+mn-ea"/>
                <a:cs typeface="+mn-cs"/>
              </a:rPr>
              <a:t>memory. Second, if any modifications are made to the program that involve insertions</a:t>
            </a:r>
          </a:p>
          <a:p>
            <a:r>
              <a:rPr kumimoji="1" lang="en-US" sz="1200" kern="1200" dirty="0">
                <a:solidFill>
                  <a:schemeClr val="tx1"/>
                </a:solidFill>
                <a:effectLst/>
                <a:latin typeface="Times New Roman" pitchFamily="-109" charset="0"/>
                <a:ea typeface="+mn-ea"/>
                <a:cs typeface="+mn-cs"/>
              </a:rPr>
              <a:t>or deletions in the body of the module, then all of the addresses will have to be</a:t>
            </a:r>
          </a:p>
          <a:p>
            <a:r>
              <a:rPr kumimoji="1" lang="en-US" sz="1200" kern="1200" dirty="0">
                <a:solidFill>
                  <a:schemeClr val="tx1"/>
                </a:solidFill>
                <a:effectLst/>
                <a:latin typeface="Times New Roman" pitchFamily="-109" charset="0"/>
                <a:ea typeface="+mn-ea"/>
                <a:cs typeface="+mn-cs"/>
              </a:rPr>
              <a:t>altered.</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32</a:t>
            </a:fld>
            <a:endParaRPr lang="en-US" dirty="0"/>
          </a:p>
        </p:txBody>
      </p:sp>
    </p:spTree>
    <p:extLst>
      <p:ext uri="{BB962C8B-B14F-4D97-AF65-F5344CB8AC3E}">
        <p14:creationId xmlns:p14="http://schemas.microsoft.com/office/powerpoint/2010/main" val="1280842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Accordingly, it is preferable to allow memory references within programs</a:t>
            </a:r>
          </a:p>
          <a:p>
            <a:r>
              <a:rPr kumimoji="1" lang="en-US" sz="1200" kern="1200" dirty="0">
                <a:solidFill>
                  <a:schemeClr val="tx1"/>
                </a:solidFill>
                <a:effectLst/>
                <a:latin typeface="Times New Roman" pitchFamily="-109" charset="0"/>
                <a:ea typeface="+mn-ea"/>
                <a:cs typeface="+mn-cs"/>
              </a:rPr>
              <a:t>to be expressed symbolically and then resolve those symbolic references at the time</a:t>
            </a:r>
          </a:p>
          <a:p>
            <a:r>
              <a:rPr kumimoji="1" lang="en-US" sz="1200" kern="1200" dirty="0">
                <a:solidFill>
                  <a:schemeClr val="tx1"/>
                </a:solidFill>
                <a:effectLst/>
                <a:latin typeface="Times New Roman" pitchFamily="-109" charset="0"/>
                <a:ea typeface="+mn-ea"/>
                <a:cs typeface="+mn-cs"/>
              </a:rPr>
              <a:t>of compilation or assembly. This is illustrated in Figure 15.13. Every reference to</a:t>
            </a:r>
          </a:p>
          <a:p>
            <a:r>
              <a:rPr kumimoji="1" lang="en-US" sz="1200" kern="1200" dirty="0">
                <a:solidFill>
                  <a:schemeClr val="tx1"/>
                </a:solidFill>
                <a:effectLst/>
                <a:latin typeface="Times New Roman" pitchFamily="-109" charset="0"/>
                <a:ea typeface="+mn-ea"/>
                <a:cs typeface="+mn-cs"/>
              </a:rPr>
              <a:t>an instruction or item of data is initially represented by a symbol. In preparing the</a:t>
            </a:r>
          </a:p>
          <a:p>
            <a:r>
              <a:rPr kumimoji="1" lang="en-US" sz="1200" kern="1200" dirty="0">
                <a:solidFill>
                  <a:schemeClr val="tx1"/>
                </a:solidFill>
                <a:effectLst/>
                <a:latin typeface="Times New Roman" pitchFamily="-109" charset="0"/>
                <a:ea typeface="+mn-ea"/>
                <a:cs typeface="+mn-cs"/>
              </a:rPr>
              <a:t>module for input to an absolute loader, the assembler or compiler will convert all</a:t>
            </a:r>
          </a:p>
          <a:p>
            <a:r>
              <a:rPr kumimoji="1" lang="en-US" sz="1200" kern="1200" dirty="0">
                <a:solidFill>
                  <a:schemeClr val="tx1"/>
                </a:solidFill>
                <a:effectLst/>
                <a:latin typeface="Times New Roman" pitchFamily="-109" charset="0"/>
                <a:ea typeface="+mn-ea"/>
                <a:cs typeface="+mn-cs"/>
              </a:rPr>
              <a:t>of these references to specific addresses (in this example, for a module to be loaded</a:t>
            </a:r>
          </a:p>
          <a:p>
            <a:r>
              <a:rPr kumimoji="1" lang="en-US" sz="1200" kern="1200" dirty="0">
                <a:solidFill>
                  <a:schemeClr val="tx1"/>
                </a:solidFill>
                <a:effectLst/>
                <a:latin typeface="Times New Roman" pitchFamily="-109" charset="0"/>
                <a:ea typeface="+mn-ea"/>
                <a:cs typeface="+mn-cs"/>
              </a:rPr>
              <a:t>starting at location 1024), as shown in Figure 15.13b.</a:t>
            </a:r>
          </a:p>
          <a:p>
            <a:endParaRPr lang="en-US" dirty="0"/>
          </a:p>
          <a:p>
            <a:r>
              <a:rPr kumimoji="1" lang="en-US" sz="1200" kern="1200" dirty="0">
                <a:solidFill>
                  <a:schemeClr val="tx1"/>
                </a:solidFill>
                <a:effectLst/>
                <a:latin typeface="Times New Roman" pitchFamily="-109" charset="0"/>
                <a:ea typeface="+mn-ea"/>
                <a:cs typeface="+mn-cs"/>
              </a:rPr>
              <a:t>The disadvantage of binding memory references to</a:t>
            </a:r>
          </a:p>
          <a:p>
            <a:r>
              <a:rPr kumimoji="1" lang="en-US" sz="1200" kern="1200" dirty="0">
                <a:solidFill>
                  <a:schemeClr val="tx1"/>
                </a:solidFill>
                <a:effectLst/>
                <a:latin typeface="Times New Roman" pitchFamily="-109" charset="0"/>
                <a:ea typeface="+mn-ea"/>
                <a:cs typeface="+mn-cs"/>
              </a:rPr>
              <a:t>specific addresses prior to loading is that the resulting load module can only be</a:t>
            </a:r>
          </a:p>
          <a:p>
            <a:r>
              <a:rPr kumimoji="1" lang="en-US" sz="1200" kern="1200" dirty="0">
                <a:solidFill>
                  <a:schemeClr val="tx1"/>
                </a:solidFill>
                <a:effectLst/>
                <a:latin typeface="Times New Roman" pitchFamily="-109" charset="0"/>
                <a:ea typeface="+mn-ea"/>
                <a:cs typeface="+mn-cs"/>
              </a:rPr>
              <a:t>placed in one region of main memory. However, when many programs share main</a:t>
            </a:r>
          </a:p>
          <a:p>
            <a:r>
              <a:rPr kumimoji="1" lang="en-US" sz="1200" kern="1200" dirty="0">
                <a:solidFill>
                  <a:schemeClr val="tx1"/>
                </a:solidFill>
                <a:effectLst/>
                <a:latin typeface="Times New Roman" pitchFamily="-109" charset="0"/>
                <a:ea typeface="+mn-ea"/>
                <a:cs typeface="+mn-cs"/>
              </a:rPr>
              <a:t>memory, it may not be desirable to decide ahead of time into which region of memory</a:t>
            </a:r>
          </a:p>
          <a:p>
            <a:r>
              <a:rPr kumimoji="1" lang="en-US" sz="1200" kern="1200" dirty="0">
                <a:solidFill>
                  <a:schemeClr val="tx1"/>
                </a:solidFill>
                <a:effectLst/>
                <a:latin typeface="Times New Roman" pitchFamily="-109" charset="0"/>
                <a:ea typeface="+mn-ea"/>
                <a:cs typeface="+mn-cs"/>
              </a:rPr>
              <a:t>a particular module should be loaded. It is better to make that decision at load time.</a:t>
            </a:r>
          </a:p>
          <a:p>
            <a:r>
              <a:rPr kumimoji="1" lang="en-US" sz="1200" kern="1200" dirty="0">
                <a:solidFill>
                  <a:schemeClr val="tx1"/>
                </a:solidFill>
                <a:effectLst/>
                <a:latin typeface="Times New Roman" pitchFamily="-109" charset="0"/>
                <a:ea typeface="+mn-ea"/>
                <a:cs typeface="+mn-cs"/>
              </a:rPr>
              <a:t>Thus we need a load module that can be located anywhere in main memory.</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To satisfy this new requirement, the assembler or compiler produces not</a:t>
            </a:r>
          </a:p>
          <a:p>
            <a:r>
              <a:rPr kumimoji="1" lang="en-US" sz="1200" kern="1200" dirty="0">
                <a:solidFill>
                  <a:schemeClr val="tx1"/>
                </a:solidFill>
                <a:effectLst/>
                <a:latin typeface="Times New Roman" pitchFamily="-109" charset="0"/>
                <a:ea typeface="+mn-ea"/>
                <a:cs typeface="+mn-cs"/>
              </a:rPr>
              <a:t>actual main memory addresses (absolute addresses) but addresses that are relative</a:t>
            </a:r>
          </a:p>
          <a:p>
            <a:r>
              <a:rPr kumimoji="1" lang="en-US" sz="1200" kern="1200" dirty="0">
                <a:solidFill>
                  <a:schemeClr val="tx1"/>
                </a:solidFill>
                <a:effectLst/>
                <a:latin typeface="Times New Roman" pitchFamily="-109" charset="0"/>
                <a:ea typeface="+mn-ea"/>
                <a:cs typeface="+mn-cs"/>
              </a:rPr>
              <a:t>to some known point, such as the start of the program. This technique is illustrated</a:t>
            </a:r>
          </a:p>
          <a:p>
            <a:r>
              <a:rPr kumimoji="1" lang="en-US" sz="1200" kern="1200" dirty="0">
                <a:solidFill>
                  <a:schemeClr val="tx1"/>
                </a:solidFill>
                <a:effectLst/>
                <a:latin typeface="Times New Roman" pitchFamily="-109" charset="0"/>
                <a:ea typeface="+mn-ea"/>
                <a:cs typeface="+mn-cs"/>
              </a:rPr>
              <a:t>in Figure 15.13c. The start of the load module is assigned the relative address 0, and</a:t>
            </a:r>
          </a:p>
          <a:p>
            <a:r>
              <a:rPr kumimoji="1" lang="en-US" sz="1200" kern="1200" dirty="0">
                <a:solidFill>
                  <a:schemeClr val="tx1"/>
                </a:solidFill>
                <a:effectLst/>
                <a:latin typeface="Times New Roman" pitchFamily="-109" charset="0"/>
                <a:ea typeface="+mn-ea"/>
                <a:cs typeface="+mn-cs"/>
              </a:rPr>
              <a:t>all other memory references within the module are expressed relative to the beginning</a:t>
            </a:r>
          </a:p>
          <a:p>
            <a:r>
              <a:rPr kumimoji="1" lang="en-US" sz="1200" kern="1200" dirty="0">
                <a:solidFill>
                  <a:schemeClr val="tx1"/>
                </a:solidFill>
                <a:effectLst/>
                <a:latin typeface="Times New Roman" pitchFamily="-109" charset="0"/>
                <a:ea typeface="+mn-ea"/>
                <a:cs typeface="+mn-cs"/>
              </a:rPr>
              <a:t>of the module.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With all memory references expressed in relative format, it becomes a simple</a:t>
            </a:r>
          </a:p>
          <a:p>
            <a:r>
              <a:rPr kumimoji="1" lang="en-US" sz="1200" kern="1200" dirty="0">
                <a:solidFill>
                  <a:schemeClr val="tx1"/>
                </a:solidFill>
                <a:effectLst/>
                <a:latin typeface="Times New Roman" pitchFamily="-109" charset="0"/>
                <a:ea typeface="+mn-ea"/>
                <a:cs typeface="+mn-cs"/>
              </a:rPr>
              <a:t>task for the loader to place the module in the desired location. If the module is to be</a:t>
            </a:r>
          </a:p>
          <a:p>
            <a:r>
              <a:rPr kumimoji="1" lang="en-US" sz="1200" kern="1200" dirty="0">
                <a:solidFill>
                  <a:schemeClr val="tx1"/>
                </a:solidFill>
                <a:effectLst/>
                <a:latin typeface="Times New Roman" pitchFamily="-109" charset="0"/>
                <a:ea typeface="+mn-ea"/>
                <a:cs typeface="+mn-cs"/>
              </a:rPr>
              <a:t>loaded beginning at location </a:t>
            </a:r>
            <a:r>
              <a:rPr kumimoji="1" lang="en-US" sz="1200" b="1" kern="1200" dirty="0">
                <a:solidFill>
                  <a:schemeClr val="tx1"/>
                </a:solidFill>
                <a:effectLst/>
                <a:latin typeface="Times New Roman" pitchFamily="-109" charset="0"/>
                <a:ea typeface="+mn-ea"/>
                <a:cs typeface="+mn-cs"/>
              </a:rPr>
              <a:t>x</a:t>
            </a:r>
            <a:r>
              <a:rPr kumimoji="1" lang="en-US" sz="1200" kern="1200" dirty="0">
                <a:solidFill>
                  <a:schemeClr val="tx1"/>
                </a:solidFill>
                <a:effectLst/>
                <a:latin typeface="Times New Roman" pitchFamily="-109" charset="0"/>
                <a:ea typeface="+mn-ea"/>
                <a:cs typeface="+mn-cs"/>
              </a:rPr>
              <a:t> , then the loader must simply add </a:t>
            </a:r>
            <a:r>
              <a:rPr kumimoji="1" lang="en-US" sz="1200" b="1" kern="1200" dirty="0">
                <a:solidFill>
                  <a:schemeClr val="tx1"/>
                </a:solidFill>
                <a:effectLst/>
                <a:latin typeface="Times New Roman" pitchFamily="-109" charset="0"/>
                <a:ea typeface="+mn-ea"/>
                <a:cs typeface="+mn-cs"/>
              </a:rPr>
              <a:t>x </a:t>
            </a:r>
            <a:r>
              <a:rPr kumimoji="1" lang="en-US" sz="1200" kern="1200" dirty="0">
                <a:solidFill>
                  <a:schemeClr val="tx1"/>
                </a:solidFill>
                <a:effectLst/>
                <a:latin typeface="Times New Roman" pitchFamily="-109" charset="0"/>
                <a:ea typeface="+mn-ea"/>
                <a:cs typeface="+mn-cs"/>
              </a:rPr>
              <a:t> to each memory</a:t>
            </a:r>
          </a:p>
          <a:p>
            <a:r>
              <a:rPr kumimoji="1" lang="en-US" sz="1200" kern="1200" dirty="0">
                <a:solidFill>
                  <a:schemeClr val="tx1"/>
                </a:solidFill>
                <a:effectLst/>
                <a:latin typeface="Times New Roman" pitchFamily="-109" charset="0"/>
                <a:ea typeface="+mn-ea"/>
                <a:cs typeface="+mn-cs"/>
              </a:rPr>
              <a:t>reference as it loads the module into memory. To assist in this task, the load module</a:t>
            </a:r>
          </a:p>
          <a:p>
            <a:r>
              <a:rPr kumimoji="1" lang="en-US" sz="1200" kern="1200" dirty="0">
                <a:solidFill>
                  <a:schemeClr val="tx1"/>
                </a:solidFill>
                <a:effectLst/>
                <a:latin typeface="Times New Roman" pitchFamily="-109" charset="0"/>
                <a:ea typeface="+mn-ea"/>
                <a:cs typeface="+mn-cs"/>
              </a:rPr>
              <a:t> must include information that tells the loader where the address references are and</a:t>
            </a:r>
          </a:p>
          <a:p>
            <a:r>
              <a:rPr kumimoji="1" lang="en-US" sz="1200" kern="1200" dirty="0">
                <a:solidFill>
                  <a:schemeClr val="tx1"/>
                </a:solidFill>
                <a:effectLst/>
                <a:latin typeface="Times New Roman" pitchFamily="-109" charset="0"/>
                <a:ea typeface="+mn-ea"/>
                <a:cs typeface="+mn-cs"/>
              </a:rPr>
              <a:t>how they are to be interpreted (usually relative to the program origin, but also possibly</a:t>
            </a:r>
          </a:p>
          <a:p>
            <a:r>
              <a:rPr kumimoji="1" lang="en-US" sz="1200" kern="1200" dirty="0">
                <a:solidFill>
                  <a:schemeClr val="tx1"/>
                </a:solidFill>
                <a:effectLst/>
                <a:latin typeface="Times New Roman" pitchFamily="-109" charset="0"/>
                <a:ea typeface="+mn-ea"/>
                <a:cs typeface="+mn-cs"/>
              </a:rPr>
              <a:t>relative to some other point in the program, such as the current location). This</a:t>
            </a:r>
          </a:p>
          <a:p>
            <a:r>
              <a:rPr kumimoji="1" lang="en-US" sz="1200" kern="1200" dirty="0">
                <a:solidFill>
                  <a:schemeClr val="tx1"/>
                </a:solidFill>
                <a:effectLst/>
                <a:latin typeface="Times New Roman" pitchFamily="-109" charset="0"/>
                <a:ea typeface="+mn-ea"/>
                <a:cs typeface="+mn-cs"/>
              </a:rPr>
              <a:t>set of information is prepared by the compiler or assembler, and is usually referred</a:t>
            </a:r>
          </a:p>
          <a:p>
            <a:r>
              <a:rPr kumimoji="1" lang="en-US" sz="1200" kern="1200" dirty="0">
                <a:solidFill>
                  <a:schemeClr val="tx1"/>
                </a:solidFill>
                <a:effectLst/>
                <a:latin typeface="Times New Roman" pitchFamily="-109" charset="0"/>
                <a:ea typeface="+mn-ea"/>
                <a:cs typeface="+mn-cs"/>
              </a:rPr>
              <a:t>to as the relocation dictionary.</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Relocatable loaders are common and provide</a:t>
            </a:r>
          </a:p>
          <a:p>
            <a:r>
              <a:rPr kumimoji="1" lang="en-US" sz="1200" kern="1200" dirty="0">
                <a:solidFill>
                  <a:schemeClr val="tx1"/>
                </a:solidFill>
                <a:effectLst/>
                <a:latin typeface="Times New Roman" pitchFamily="-109" charset="0"/>
                <a:ea typeface="+mn-ea"/>
                <a:cs typeface="+mn-cs"/>
              </a:rPr>
              <a:t>obvious benefits relative to absolute loaders. However, in a multiprogramming</a:t>
            </a:r>
          </a:p>
          <a:p>
            <a:r>
              <a:rPr kumimoji="1" lang="en-US" sz="1200" kern="1200" dirty="0">
                <a:solidFill>
                  <a:schemeClr val="tx1"/>
                </a:solidFill>
                <a:effectLst/>
                <a:latin typeface="Times New Roman" pitchFamily="-109" charset="0"/>
                <a:ea typeface="+mn-ea"/>
                <a:cs typeface="+mn-cs"/>
              </a:rPr>
              <a:t>environment, even one that does not depend on virtual memory, the relocatable</a:t>
            </a:r>
          </a:p>
          <a:p>
            <a:r>
              <a:rPr kumimoji="1" lang="en-US" sz="1200" kern="1200" dirty="0">
                <a:solidFill>
                  <a:schemeClr val="tx1"/>
                </a:solidFill>
                <a:effectLst/>
                <a:latin typeface="Times New Roman" pitchFamily="-109" charset="0"/>
                <a:ea typeface="+mn-ea"/>
                <a:cs typeface="+mn-cs"/>
              </a:rPr>
              <a:t>loading scheme is inadequate. We have referred to the need to swap process images</a:t>
            </a:r>
          </a:p>
          <a:p>
            <a:r>
              <a:rPr kumimoji="1" lang="en-US" sz="1200" kern="1200" dirty="0">
                <a:solidFill>
                  <a:schemeClr val="tx1"/>
                </a:solidFill>
                <a:effectLst/>
                <a:latin typeface="Times New Roman" pitchFamily="-109" charset="0"/>
                <a:ea typeface="+mn-ea"/>
                <a:cs typeface="+mn-cs"/>
              </a:rPr>
              <a:t>in and out of main memory to maximize the utilization of the processor. To maximize</a:t>
            </a:r>
          </a:p>
          <a:p>
            <a:r>
              <a:rPr kumimoji="1" lang="en-US" sz="1200" kern="1200" dirty="0">
                <a:solidFill>
                  <a:schemeClr val="tx1"/>
                </a:solidFill>
                <a:effectLst/>
                <a:latin typeface="Times New Roman" pitchFamily="-109" charset="0"/>
                <a:ea typeface="+mn-ea"/>
                <a:cs typeface="+mn-cs"/>
              </a:rPr>
              <a:t>main memory utilization, we would like to be able to swap the process image back into</a:t>
            </a:r>
          </a:p>
          <a:p>
            <a:r>
              <a:rPr kumimoji="1" lang="en-US" sz="1200" kern="1200" dirty="0">
                <a:solidFill>
                  <a:schemeClr val="tx1"/>
                </a:solidFill>
                <a:effectLst/>
                <a:latin typeface="Times New Roman" pitchFamily="-109" charset="0"/>
                <a:ea typeface="+mn-ea"/>
                <a:cs typeface="+mn-cs"/>
              </a:rPr>
              <a:t>different locations at different times. Thus, a program, once loaded, may be swapped</a:t>
            </a:r>
          </a:p>
          <a:p>
            <a:r>
              <a:rPr kumimoji="1" lang="en-US" sz="1200" kern="1200" dirty="0">
                <a:solidFill>
                  <a:schemeClr val="tx1"/>
                </a:solidFill>
                <a:effectLst/>
                <a:latin typeface="Times New Roman" pitchFamily="-109" charset="0"/>
                <a:ea typeface="+mn-ea"/>
                <a:cs typeface="+mn-cs"/>
              </a:rPr>
              <a:t>out to disk and then swapped back in at a different location. This would be impossible</a:t>
            </a:r>
          </a:p>
          <a:p>
            <a:r>
              <a:rPr kumimoji="1" lang="en-US" sz="1200" kern="1200" dirty="0">
                <a:solidFill>
                  <a:schemeClr val="tx1"/>
                </a:solidFill>
                <a:effectLst/>
                <a:latin typeface="Times New Roman" pitchFamily="-109" charset="0"/>
                <a:ea typeface="+mn-ea"/>
                <a:cs typeface="+mn-cs"/>
              </a:rPr>
              <a:t>if memory references had been bound to absolute addresses at the initial load time.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alternative is to defer the calculation of an absolute address until it is</a:t>
            </a:r>
          </a:p>
          <a:p>
            <a:r>
              <a:rPr kumimoji="1" lang="en-US" sz="1200" kern="1200" dirty="0">
                <a:solidFill>
                  <a:schemeClr val="tx1"/>
                </a:solidFill>
                <a:effectLst/>
                <a:latin typeface="Times New Roman" pitchFamily="-109" charset="0"/>
                <a:ea typeface="+mn-ea"/>
                <a:cs typeface="+mn-cs"/>
              </a:rPr>
              <a:t>actually needed at run time. For this purpose, the load module is loaded into main</a:t>
            </a:r>
          </a:p>
          <a:p>
            <a:r>
              <a:rPr kumimoji="1" lang="en-US" sz="1200" kern="1200" dirty="0">
                <a:solidFill>
                  <a:schemeClr val="tx1"/>
                </a:solidFill>
                <a:effectLst/>
                <a:latin typeface="Times New Roman" pitchFamily="-109" charset="0"/>
                <a:ea typeface="+mn-ea"/>
                <a:cs typeface="+mn-cs"/>
              </a:rPr>
              <a:t>memory with all memory references in relative form (Figure 15.13c). It is not until</a:t>
            </a:r>
          </a:p>
          <a:p>
            <a:r>
              <a:rPr kumimoji="1" lang="en-US" sz="1200" kern="1200" dirty="0">
                <a:solidFill>
                  <a:schemeClr val="tx1"/>
                </a:solidFill>
                <a:effectLst/>
                <a:latin typeface="Times New Roman" pitchFamily="-109" charset="0"/>
                <a:ea typeface="+mn-ea"/>
                <a:cs typeface="+mn-cs"/>
              </a:rPr>
              <a:t>an instruction is actually executed that the absolute address is calculated. To assure</a:t>
            </a:r>
          </a:p>
          <a:p>
            <a:r>
              <a:rPr kumimoji="1" lang="en-US" sz="1200" kern="1200" dirty="0">
                <a:solidFill>
                  <a:schemeClr val="tx1"/>
                </a:solidFill>
                <a:effectLst/>
                <a:latin typeface="Times New Roman" pitchFamily="-109" charset="0"/>
                <a:ea typeface="+mn-ea"/>
                <a:cs typeface="+mn-cs"/>
              </a:rPr>
              <a:t>that this function does not degrade performance, it must be done by special processor</a:t>
            </a:r>
          </a:p>
          <a:p>
            <a:r>
              <a:rPr kumimoji="1" lang="en-US" sz="1200" kern="1200" dirty="0">
                <a:solidFill>
                  <a:schemeClr val="tx1"/>
                </a:solidFill>
                <a:effectLst/>
                <a:latin typeface="Times New Roman" pitchFamily="-109" charset="0"/>
                <a:ea typeface="+mn-ea"/>
                <a:cs typeface="+mn-cs"/>
              </a:rPr>
              <a:t>hardware rather than software. This hardware is described in Chapter 9.</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Dynamic address calculation provides complete flexibility. A program can be</a:t>
            </a:r>
          </a:p>
          <a:p>
            <a:r>
              <a:rPr kumimoji="1" lang="en-US" sz="1200" kern="1200" dirty="0">
                <a:solidFill>
                  <a:schemeClr val="tx1"/>
                </a:solidFill>
                <a:effectLst/>
                <a:latin typeface="Times New Roman" pitchFamily="-109" charset="0"/>
                <a:ea typeface="+mn-ea"/>
                <a:cs typeface="+mn-cs"/>
              </a:rPr>
              <a:t>loaded into any region of main memory. Subsequently, the execution of the program</a:t>
            </a:r>
          </a:p>
          <a:p>
            <a:r>
              <a:rPr kumimoji="1" lang="en-US" sz="1200" kern="1200" dirty="0">
                <a:solidFill>
                  <a:schemeClr val="tx1"/>
                </a:solidFill>
                <a:effectLst/>
                <a:latin typeface="Times New Roman" pitchFamily="-109" charset="0"/>
                <a:ea typeface="+mn-ea"/>
                <a:cs typeface="+mn-cs"/>
              </a:rPr>
              <a:t>can be interrupted and the program can be swapped out of main memory, to</a:t>
            </a:r>
          </a:p>
          <a:p>
            <a:r>
              <a:rPr kumimoji="1" lang="en-US" sz="1200" kern="1200" dirty="0">
                <a:solidFill>
                  <a:schemeClr val="tx1"/>
                </a:solidFill>
                <a:effectLst/>
                <a:latin typeface="Times New Roman" pitchFamily="-109" charset="0"/>
                <a:ea typeface="+mn-ea"/>
                <a:cs typeface="+mn-cs"/>
              </a:rPr>
              <a:t>be later swapped back in at a different location.</a:t>
            </a:r>
          </a:p>
          <a:p>
            <a:endParaRPr kumimoji="1" lang="en-US" sz="1200" kern="1200" dirty="0">
              <a:solidFill>
                <a:schemeClr val="tx1"/>
              </a:solidFill>
              <a:effectLst/>
              <a:latin typeface="Times New Roman" pitchFamily="-109" charset="0"/>
              <a:ea typeface="+mn-ea"/>
              <a:cs typeface="+mn-cs"/>
            </a:endParaRPr>
          </a:p>
          <a:p>
            <a:endParaRPr kumimoji="1" lang="en-US" sz="1200" kern="1200" dirty="0">
              <a:solidFill>
                <a:schemeClr val="tx1"/>
              </a:solidFill>
              <a:effectLst/>
              <a:latin typeface="Times New Roman" pitchFamily="-109"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33</a:t>
            </a:fld>
            <a:endParaRPr lang="en-US" dirty="0"/>
          </a:p>
        </p:txBody>
      </p:sp>
    </p:spTree>
    <p:extLst>
      <p:ext uri="{BB962C8B-B14F-4D97-AF65-F5344CB8AC3E}">
        <p14:creationId xmlns:p14="http://schemas.microsoft.com/office/powerpoint/2010/main" val="479372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The function of a linker is to take as input a collection of object modules and produce</a:t>
            </a:r>
          </a:p>
          <a:p>
            <a:r>
              <a:rPr kumimoji="1" lang="en-US" sz="1200" kern="1200" dirty="0">
                <a:solidFill>
                  <a:schemeClr val="tx1"/>
                </a:solidFill>
                <a:effectLst/>
                <a:latin typeface="Times New Roman" pitchFamily="-109" charset="0"/>
                <a:ea typeface="+mn-ea"/>
                <a:cs typeface="+mn-cs"/>
              </a:rPr>
              <a:t>a load module, consisting of an integrated set of program and data modules, to</a:t>
            </a:r>
          </a:p>
          <a:p>
            <a:r>
              <a:rPr kumimoji="1" lang="en-US" sz="1200" kern="1200" dirty="0">
                <a:solidFill>
                  <a:schemeClr val="tx1"/>
                </a:solidFill>
                <a:effectLst/>
                <a:latin typeface="Times New Roman" pitchFamily="-109" charset="0"/>
                <a:ea typeface="+mn-ea"/>
                <a:cs typeface="+mn-cs"/>
              </a:rPr>
              <a:t>be passed to the loader. In each object module, there may be address references to</a:t>
            </a:r>
          </a:p>
          <a:p>
            <a:r>
              <a:rPr kumimoji="1" lang="en-US" sz="1200" kern="1200" dirty="0">
                <a:solidFill>
                  <a:schemeClr val="tx1"/>
                </a:solidFill>
                <a:effectLst/>
                <a:latin typeface="Times New Roman" pitchFamily="-109" charset="0"/>
                <a:ea typeface="+mn-ea"/>
                <a:cs typeface="+mn-cs"/>
              </a:rPr>
              <a:t>locations in other modules. Each such reference can only be expressed symbolically</a:t>
            </a:r>
          </a:p>
          <a:p>
            <a:r>
              <a:rPr kumimoji="1" lang="en-US" sz="1200" kern="1200" dirty="0">
                <a:solidFill>
                  <a:schemeClr val="tx1"/>
                </a:solidFill>
                <a:effectLst/>
                <a:latin typeface="Times New Roman" pitchFamily="-109" charset="0"/>
                <a:ea typeface="+mn-ea"/>
                <a:cs typeface="+mn-cs"/>
              </a:rPr>
              <a:t>in an unlinked object module. The linker creates a single load module that is the</a:t>
            </a:r>
          </a:p>
          <a:p>
            <a:r>
              <a:rPr kumimoji="1" lang="en-US" sz="1200" kern="1200" dirty="0">
                <a:solidFill>
                  <a:schemeClr val="tx1"/>
                </a:solidFill>
                <a:effectLst/>
                <a:latin typeface="Times New Roman" pitchFamily="-109" charset="0"/>
                <a:ea typeface="+mn-ea"/>
                <a:cs typeface="+mn-cs"/>
              </a:rPr>
              <a:t>contiguous joining of all of the object modules. Each </a:t>
            </a:r>
            <a:r>
              <a:rPr kumimoji="1" lang="en-US" sz="1200" kern="1200" dirty="0" err="1">
                <a:solidFill>
                  <a:schemeClr val="tx1"/>
                </a:solidFill>
                <a:effectLst/>
                <a:latin typeface="Times New Roman" pitchFamily="-109" charset="0"/>
                <a:ea typeface="+mn-ea"/>
                <a:cs typeface="+mn-cs"/>
              </a:rPr>
              <a:t>intramodule</a:t>
            </a:r>
            <a:r>
              <a:rPr kumimoji="1" lang="en-US" sz="1200" kern="1200" dirty="0">
                <a:solidFill>
                  <a:schemeClr val="tx1"/>
                </a:solidFill>
                <a:effectLst/>
                <a:latin typeface="Times New Roman" pitchFamily="-109" charset="0"/>
                <a:ea typeface="+mn-ea"/>
                <a:cs typeface="+mn-cs"/>
              </a:rPr>
              <a:t> reference must be</a:t>
            </a:r>
          </a:p>
          <a:p>
            <a:r>
              <a:rPr kumimoji="1" lang="en-US" sz="1200" kern="1200" dirty="0">
                <a:solidFill>
                  <a:schemeClr val="tx1"/>
                </a:solidFill>
                <a:effectLst/>
                <a:latin typeface="Times New Roman" pitchFamily="-109" charset="0"/>
                <a:ea typeface="+mn-ea"/>
                <a:cs typeface="+mn-cs"/>
              </a:rPr>
              <a:t>changed from a symbolic address, to a reference to a location within the overall load</a:t>
            </a:r>
          </a:p>
          <a:p>
            <a:r>
              <a:rPr kumimoji="1" lang="en-US" sz="1200" kern="1200" dirty="0">
                <a:solidFill>
                  <a:schemeClr val="tx1"/>
                </a:solidFill>
                <a:effectLst/>
                <a:latin typeface="Times New Roman" pitchFamily="-109" charset="0"/>
                <a:ea typeface="+mn-ea"/>
                <a:cs typeface="+mn-cs"/>
              </a:rPr>
              <a:t>module. For example, module A in Figure 15.14a contains a procedure invocation</a:t>
            </a:r>
          </a:p>
          <a:p>
            <a:r>
              <a:rPr kumimoji="1" lang="en-US" sz="1200" kern="1200" dirty="0">
                <a:solidFill>
                  <a:schemeClr val="tx1"/>
                </a:solidFill>
                <a:effectLst/>
                <a:latin typeface="Times New Roman" pitchFamily="-109" charset="0"/>
                <a:ea typeface="+mn-ea"/>
                <a:cs typeface="+mn-cs"/>
              </a:rPr>
              <a:t>of module 15. When these modules are combined in the load module, this symbolic</a:t>
            </a:r>
          </a:p>
          <a:p>
            <a:r>
              <a:rPr kumimoji="1" lang="en-US" sz="1200" kern="1200" dirty="0">
                <a:solidFill>
                  <a:schemeClr val="tx1"/>
                </a:solidFill>
                <a:effectLst/>
                <a:latin typeface="Times New Roman" pitchFamily="-109" charset="0"/>
                <a:ea typeface="+mn-ea"/>
                <a:cs typeface="+mn-cs"/>
              </a:rPr>
              <a:t>reference to module B is changed to a specific reference to the location of the entry</a:t>
            </a:r>
          </a:p>
          <a:p>
            <a:r>
              <a:rPr kumimoji="1" lang="en-US" sz="1200" kern="1200" dirty="0">
                <a:solidFill>
                  <a:schemeClr val="tx1"/>
                </a:solidFill>
                <a:effectLst/>
                <a:latin typeface="Times New Roman" pitchFamily="-109" charset="0"/>
                <a:ea typeface="+mn-ea"/>
                <a:cs typeface="+mn-cs"/>
              </a:rPr>
              <a:t>point of B within the load module.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nature of this address linkage will depend on the type</a:t>
            </a:r>
          </a:p>
          <a:p>
            <a:r>
              <a:rPr kumimoji="1" lang="en-US" sz="1200" kern="1200" dirty="0">
                <a:solidFill>
                  <a:schemeClr val="tx1"/>
                </a:solidFill>
                <a:effectLst/>
                <a:latin typeface="Times New Roman" pitchFamily="-109" charset="0"/>
                <a:ea typeface="+mn-ea"/>
                <a:cs typeface="+mn-cs"/>
              </a:rPr>
              <a:t>of load module to be created and when the linkage occurs (Table 15.4b). If, as is</a:t>
            </a:r>
          </a:p>
          <a:p>
            <a:r>
              <a:rPr kumimoji="1" lang="en-US" sz="1200" kern="1200" dirty="0">
                <a:solidFill>
                  <a:schemeClr val="tx1"/>
                </a:solidFill>
                <a:effectLst/>
                <a:latin typeface="Times New Roman" pitchFamily="-109" charset="0"/>
                <a:ea typeface="+mn-ea"/>
                <a:cs typeface="+mn-cs"/>
              </a:rPr>
              <a:t>usually the case, a relocatable load module is desired, then linkage is usually done</a:t>
            </a:r>
          </a:p>
          <a:p>
            <a:r>
              <a:rPr kumimoji="1" lang="en-US" sz="1200" kern="1200" dirty="0">
                <a:solidFill>
                  <a:schemeClr val="tx1"/>
                </a:solidFill>
                <a:effectLst/>
                <a:latin typeface="Times New Roman" pitchFamily="-109" charset="0"/>
                <a:ea typeface="+mn-ea"/>
                <a:cs typeface="+mn-cs"/>
              </a:rPr>
              <a:t>in the following fashion. Each compiled or assembled object module is created with</a:t>
            </a:r>
          </a:p>
          <a:p>
            <a:r>
              <a:rPr kumimoji="1" lang="en-US" sz="1200" kern="1200" dirty="0">
                <a:solidFill>
                  <a:schemeClr val="tx1"/>
                </a:solidFill>
                <a:effectLst/>
                <a:latin typeface="Times New Roman" pitchFamily="-109" charset="0"/>
                <a:ea typeface="+mn-ea"/>
                <a:cs typeface="+mn-cs"/>
              </a:rPr>
              <a:t>references relative to the beginning of the object module. All of these modules are</a:t>
            </a:r>
          </a:p>
          <a:p>
            <a:r>
              <a:rPr kumimoji="1" lang="en-US" sz="1200" kern="1200" dirty="0">
                <a:solidFill>
                  <a:schemeClr val="tx1"/>
                </a:solidFill>
                <a:effectLst/>
                <a:latin typeface="Times New Roman" pitchFamily="-109" charset="0"/>
                <a:ea typeface="+mn-ea"/>
                <a:cs typeface="+mn-cs"/>
              </a:rPr>
              <a:t>put together into a single relocatable load module with all references relative to the</a:t>
            </a:r>
          </a:p>
          <a:p>
            <a:r>
              <a:rPr kumimoji="1" lang="en-US" sz="1200" kern="1200" dirty="0">
                <a:solidFill>
                  <a:schemeClr val="tx1"/>
                </a:solidFill>
                <a:effectLst/>
                <a:latin typeface="Times New Roman" pitchFamily="-109" charset="0"/>
                <a:ea typeface="+mn-ea"/>
                <a:cs typeface="+mn-cs"/>
              </a:rPr>
              <a:t>origin of the load module. This module can be used as input for relocatable loading</a:t>
            </a:r>
          </a:p>
          <a:p>
            <a:r>
              <a:rPr kumimoji="1" lang="en-US" sz="1200" kern="1200" dirty="0">
                <a:solidFill>
                  <a:schemeClr val="tx1"/>
                </a:solidFill>
                <a:effectLst/>
                <a:latin typeface="Times New Roman" pitchFamily="-109" charset="0"/>
                <a:ea typeface="+mn-ea"/>
                <a:cs typeface="+mn-cs"/>
              </a:rPr>
              <a:t>or dynamic run-time loading.</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A linker that produces a relocatable load module is often referred to as a linkage</a:t>
            </a:r>
          </a:p>
          <a:p>
            <a:r>
              <a:rPr kumimoji="1" lang="en-US" sz="1200" kern="1200" dirty="0">
                <a:solidFill>
                  <a:schemeClr val="tx1"/>
                </a:solidFill>
                <a:effectLst/>
                <a:latin typeface="Times New Roman" pitchFamily="-109" charset="0"/>
                <a:ea typeface="+mn-ea"/>
                <a:cs typeface="+mn-cs"/>
              </a:rPr>
              <a:t>editor. Figure 15.14 illustrates the linkage editor function.</a:t>
            </a:r>
          </a:p>
          <a:p>
            <a:endParaRPr kumimoji="1" lang="en-US" sz="1200" kern="1200" dirty="0">
              <a:solidFill>
                <a:schemeClr val="tx1"/>
              </a:solidFill>
              <a:effectLst/>
              <a:latin typeface="Times New Roman" pitchFamily="-109"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34</a:t>
            </a:fld>
            <a:endParaRPr lang="en-US" dirty="0"/>
          </a:p>
        </p:txBody>
      </p:sp>
    </p:spTree>
    <p:extLst>
      <p:ext uri="{BB962C8B-B14F-4D97-AF65-F5344CB8AC3E}">
        <p14:creationId xmlns:p14="http://schemas.microsoft.com/office/powerpoint/2010/main" val="683514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As with loading, it is possible to defer some linkage functions.</a:t>
            </a:r>
          </a:p>
          <a:p>
            <a:r>
              <a:rPr kumimoji="1" lang="en-US" sz="1200" kern="1200" dirty="0">
                <a:solidFill>
                  <a:schemeClr val="tx1"/>
                </a:solidFill>
                <a:effectLst/>
                <a:latin typeface="Times New Roman" pitchFamily="-109" charset="0"/>
                <a:ea typeface="+mn-ea"/>
                <a:cs typeface="+mn-cs"/>
              </a:rPr>
              <a:t>The term dynamic linking  is used to refer to the practice of deferring the linkage of</a:t>
            </a:r>
          </a:p>
          <a:p>
            <a:r>
              <a:rPr kumimoji="1" lang="en-US" sz="1200" kern="1200" dirty="0">
                <a:solidFill>
                  <a:schemeClr val="tx1"/>
                </a:solidFill>
                <a:effectLst/>
                <a:latin typeface="Times New Roman" pitchFamily="-109" charset="0"/>
                <a:ea typeface="+mn-ea"/>
                <a:cs typeface="+mn-cs"/>
              </a:rPr>
              <a:t>some external modules until after the load module has been created. Thus, the load</a:t>
            </a:r>
          </a:p>
          <a:p>
            <a:r>
              <a:rPr kumimoji="1" lang="en-US" sz="1200" kern="1200" dirty="0">
                <a:solidFill>
                  <a:schemeClr val="tx1"/>
                </a:solidFill>
                <a:effectLst/>
                <a:latin typeface="Times New Roman" pitchFamily="-109" charset="0"/>
                <a:ea typeface="+mn-ea"/>
                <a:cs typeface="+mn-cs"/>
              </a:rPr>
              <a:t>module contains unresolved references to other programs. These references can be</a:t>
            </a:r>
          </a:p>
          <a:p>
            <a:r>
              <a:rPr kumimoji="1" lang="en-US" sz="1200" kern="1200" dirty="0">
                <a:solidFill>
                  <a:schemeClr val="tx1"/>
                </a:solidFill>
                <a:effectLst/>
                <a:latin typeface="Times New Roman" pitchFamily="-109" charset="0"/>
                <a:ea typeface="+mn-ea"/>
                <a:cs typeface="+mn-cs"/>
              </a:rPr>
              <a:t>resolved either at load time or run time.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For </a:t>
            </a:r>
            <a:r>
              <a:rPr kumimoji="1" lang="en-US" sz="1200" b="1" kern="1200" dirty="0">
                <a:solidFill>
                  <a:schemeClr val="tx1"/>
                </a:solidFill>
                <a:effectLst/>
                <a:latin typeface="Times New Roman" pitchFamily="-109" charset="0"/>
                <a:ea typeface="+mn-ea"/>
                <a:cs typeface="+mn-cs"/>
              </a:rPr>
              <a:t>load-time dynamic linking</a:t>
            </a:r>
            <a:r>
              <a:rPr kumimoji="1" lang="en-US" sz="1200" kern="1200" dirty="0">
                <a:solidFill>
                  <a:schemeClr val="tx1"/>
                </a:solidFill>
                <a:effectLst/>
                <a:latin typeface="Times New Roman" pitchFamily="-109" charset="0"/>
                <a:ea typeface="+mn-ea"/>
                <a:cs typeface="+mn-cs"/>
              </a:rPr>
              <a:t>  (involving the upper dynamic library in</a:t>
            </a:r>
          </a:p>
          <a:p>
            <a:r>
              <a:rPr kumimoji="1" lang="en-US" sz="1200" kern="1200" dirty="0">
                <a:solidFill>
                  <a:schemeClr val="tx1"/>
                </a:solidFill>
                <a:effectLst/>
                <a:latin typeface="Times New Roman" pitchFamily="-109" charset="0"/>
                <a:ea typeface="+mn-ea"/>
                <a:cs typeface="+mn-cs"/>
              </a:rPr>
              <a:t>Figure 15.11), the following steps occur. The load module (application module) to</a:t>
            </a:r>
          </a:p>
          <a:p>
            <a:r>
              <a:rPr kumimoji="1" lang="en-US" sz="1200" kern="1200" dirty="0">
                <a:solidFill>
                  <a:schemeClr val="tx1"/>
                </a:solidFill>
                <a:effectLst/>
                <a:latin typeface="Times New Roman" pitchFamily="-109" charset="0"/>
                <a:ea typeface="+mn-ea"/>
                <a:cs typeface="+mn-cs"/>
              </a:rPr>
              <a:t>be loaded is read into memory. Any reference to an external module (target module)</a:t>
            </a:r>
          </a:p>
          <a:p>
            <a:r>
              <a:rPr kumimoji="1" lang="en-US" sz="1200" kern="1200" dirty="0">
                <a:solidFill>
                  <a:schemeClr val="tx1"/>
                </a:solidFill>
                <a:effectLst/>
                <a:latin typeface="Times New Roman" pitchFamily="-109" charset="0"/>
                <a:ea typeface="+mn-ea"/>
                <a:cs typeface="+mn-cs"/>
              </a:rPr>
              <a:t>causes the loader to find the target module, load it, and alter the reference to</a:t>
            </a:r>
          </a:p>
          <a:p>
            <a:r>
              <a:rPr kumimoji="1" lang="en-US" sz="1200" kern="1200" dirty="0">
                <a:solidFill>
                  <a:schemeClr val="tx1"/>
                </a:solidFill>
                <a:effectLst/>
                <a:latin typeface="Times New Roman" pitchFamily="-109" charset="0"/>
                <a:ea typeface="+mn-ea"/>
                <a:cs typeface="+mn-cs"/>
              </a:rPr>
              <a:t>a relative address in memory from the beginning of the application module. There</a:t>
            </a:r>
          </a:p>
          <a:p>
            <a:r>
              <a:rPr kumimoji="1" lang="en-US" sz="1200" kern="1200" dirty="0">
                <a:solidFill>
                  <a:schemeClr val="tx1"/>
                </a:solidFill>
                <a:effectLst/>
                <a:latin typeface="Times New Roman" pitchFamily="-109" charset="0"/>
                <a:ea typeface="+mn-ea"/>
                <a:cs typeface="+mn-cs"/>
              </a:rPr>
              <a:t>are several advantages to this approach over what might be called static linking:</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It becomes easier to incorporate changed or upgraded versions of the target</a:t>
            </a:r>
          </a:p>
          <a:p>
            <a:r>
              <a:rPr kumimoji="1" lang="en-US" sz="1200" kern="1200" dirty="0">
                <a:solidFill>
                  <a:schemeClr val="tx1"/>
                </a:solidFill>
                <a:effectLst/>
                <a:latin typeface="Times New Roman" pitchFamily="-109" charset="0"/>
                <a:ea typeface="+mn-ea"/>
                <a:cs typeface="+mn-cs"/>
              </a:rPr>
              <a:t>module, which may be an operating system utility or some other general-purpose</a:t>
            </a:r>
          </a:p>
          <a:p>
            <a:r>
              <a:rPr kumimoji="1" lang="en-US" sz="1200" kern="1200" dirty="0">
                <a:solidFill>
                  <a:schemeClr val="tx1"/>
                </a:solidFill>
                <a:effectLst/>
                <a:latin typeface="Times New Roman" pitchFamily="-109" charset="0"/>
                <a:ea typeface="+mn-ea"/>
                <a:cs typeface="+mn-cs"/>
              </a:rPr>
              <a:t>routine. With static linking, a change to such a supporting module</a:t>
            </a:r>
          </a:p>
          <a:p>
            <a:r>
              <a:rPr kumimoji="1" lang="en-US" sz="1200" kern="1200" dirty="0">
                <a:solidFill>
                  <a:schemeClr val="tx1"/>
                </a:solidFill>
                <a:effectLst/>
                <a:latin typeface="Times New Roman" pitchFamily="-109" charset="0"/>
                <a:ea typeface="+mn-ea"/>
                <a:cs typeface="+mn-cs"/>
              </a:rPr>
              <a:t>would require the relinking of the entire application module. Not only is this</a:t>
            </a:r>
          </a:p>
          <a:p>
            <a:r>
              <a:rPr kumimoji="1" lang="en-US" sz="1200" kern="1200" dirty="0">
                <a:solidFill>
                  <a:schemeClr val="tx1"/>
                </a:solidFill>
                <a:effectLst/>
                <a:latin typeface="Times New Roman" pitchFamily="-109" charset="0"/>
                <a:ea typeface="+mn-ea"/>
                <a:cs typeface="+mn-cs"/>
              </a:rPr>
              <a:t>inefficient, but it may be impossible in some circumstances. For example, in the</a:t>
            </a:r>
          </a:p>
          <a:p>
            <a:r>
              <a:rPr kumimoji="1" lang="en-US" sz="1200" kern="1200" dirty="0">
                <a:solidFill>
                  <a:schemeClr val="tx1"/>
                </a:solidFill>
                <a:effectLst/>
                <a:latin typeface="Times New Roman" pitchFamily="-109" charset="0"/>
                <a:ea typeface="+mn-ea"/>
                <a:cs typeface="+mn-cs"/>
              </a:rPr>
              <a:t>personal computer field, most commercial software is released in load module</a:t>
            </a:r>
          </a:p>
          <a:p>
            <a:r>
              <a:rPr kumimoji="1" lang="en-US" sz="1200" kern="1200" dirty="0">
                <a:solidFill>
                  <a:schemeClr val="tx1"/>
                </a:solidFill>
                <a:effectLst/>
                <a:latin typeface="Times New Roman" pitchFamily="-109" charset="0"/>
                <a:ea typeface="+mn-ea"/>
                <a:cs typeface="+mn-cs"/>
              </a:rPr>
              <a:t>form; source and object versions are not released.</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Having target code in a dynamic link file paves the way for automatic code</a:t>
            </a:r>
          </a:p>
          <a:p>
            <a:r>
              <a:rPr kumimoji="1" lang="en-US" sz="1200" kern="1200" dirty="0">
                <a:solidFill>
                  <a:schemeClr val="tx1"/>
                </a:solidFill>
                <a:effectLst/>
                <a:latin typeface="Times New Roman" pitchFamily="-109" charset="0"/>
                <a:ea typeface="+mn-ea"/>
                <a:cs typeface="+mn-cs"/>
              </a:rPr>
              <a:t>sharing. The operating system can recognize that more than one application is</a:t>
            </a:r>
          </a:p>
          <a:p>
            <a:r>
              <a:rPr kumimoji="1" lang="en-US" sz="1200" kern="1200" dirty="0">
                <a:solidFill>
                  <a:schemeClr val="tx1"/>
                </a:solidFill>
                <a:effectLst/>
                <a:latin typeface="Times New Roman" pitchFamily="-109" charset="0"/>
                <a:ea typeface="+mn-ea"/>
                <a:cs typeface="+mn-cs"/>
              </a:rPr>
              <a:t>using the same target code because it loaded and linked that code. It can use</a:t>
            </a:r>
          </a:p>
          <a:p>
            <a:r>
              <a:rPr kumimoji="1" lang="en-US" sz="1200" kern="1200" dirty="0">
                <a:solidFill>
                  <a:schemeClr val="tx1"/>
                </a:solidFill>
                <a:effectLst/>
                <a:latin typeface="Times New Roman" pitchFamily="-109" charset="0"/>
                <a:ea typeface="+mn-ea"/>
                <a:cs typeface="+mn-cs"/>
              </a:rPr>
              <a:t>that information to load a single copy of the target code and link it to both</a:t>
            </a:r>
          </a:p>
          <a:p>
            <a:r>
              <a:rPr kumimoji="1" lang="en-US" sz="1200" kern="1200" dirty="0">
                <a:solidFill>
                  <a:schemeClr val="tx1"/>
                </a:solidFill>
                <a:effectLst/>
                <a:latin typeface="Times New Roman" pitchFamily="-109" charset="0"/>
                <a:ea typeface="+mn-ea"/>
                <a:cs typeface="+mn-cs"/>
              </a:rPr>
              <a:t>applications, rather than having to load one copy for each application.</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 </a:t>
            </a:r>
            <a:r>
              <a:rPr kumimoji="1" lang="en-US" sz="1200" kern="1200" dirty="0">
                <a:solidFill>
                  <a:schemeClr val="tx1"/>
                </a:solidFill>
                <a:effectLst/>
                <a:latin typeface="Times New Roman" pitchFamily="-109" charset="0"/>
                <a:ea typeface="+mn-ea"/>
                <a:cs typeface="+mn-cs"/>
              </a:rPr>
              <a:t> It becomes easier for independent software developers to extend the functionality</a:t>
            </a:r>
          </a:p>
          <a:p>
            <a:r>
              <a:rPr kumimoji="1" lang="en-US" sz="1200" kern="1200" dirty="0">
                <a:solidFill>
                  <a:schemeClr val="tx1"/>
                </a:solidFill>
                <a:effectLst/>
                <a:latin typeface="Times New Roman" pitchFamily="-109" charset="0"/>
                <a:ea typeface="+mn-ea"/>
                <a:cs typeface="+mn-cs"/>
              </a:rPr>
              <a:t>of a widely-used operating system such as Linux. A developer can come</a:t>
            </a:r>
          </a:p>
          <a:p>
            <a:r>
              <a:rPr kumimoji="1" lang="en-US" sz="1200" kern="1200" dirty="0">
                <a:solidFill>
                  <a:schemeClr val="tx1"/>
                </a:solidFill>
                <a:effectLst/>
                <a:latin typeface="Times New Roman" pitchFamily="-109" charset="0"/>
                <a:ea typeface="+mn-ea"/>
                <a:cs typeface="+mn-cs"/>
              </a:rPr>
              <a:t>up with a new function that may be useful to a variety of applications and</a:t>
            </a:r>
          </a:p>
          <a:p>
            <a:r>
              <a:rPr kumimoji="1" lang="en-US" sz="1200" kern="1200" dirty="0">
                <a:solidFill>
                  <a:schemeClr val="tx1"/>
                </a:solidFill>
                <a:effectLst/>
                <a:latin typeface="Times New Roman" pitchFamily="-109" charset="0"/>
                <a:ea typeface="+mn-ea"/>
                <a:cs typeface="+mn-cs"/>
              </a:rPr>
              <a:t>package it as a dynamic link module.</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35</a:t>
            </a:fld>
            <a:endParaRPr lang="en-US" dirty="0"/>
          </a:p>
        </p:txBody>
      </p:sp>
    </p:spTree>
    <p:extLst>
      <p:ext uri="{BB962C8B-B14F-4D97-AF65-F5344CB8AC3E}">
        <p14:creationId xmlns:p14="http://schemas.microsoft.com/office/powerpoint/2010/main" val="1317204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With </a:t>
            </a:r>
            <a:r>
              <a:rPr kumimoji="1" lang="en-US" sz="1200" b="1" kern="1200" dirty="0">
                <a:solidFill>
                  <a:schemeClr val="tx1"/>
                </a:solidFill>
                <a:effectLst/>
                <a:latin typeface="Times New Roman" pitchFamily="-109" charset="0"/>
                <a:ea typeface="+mn-ea"/>
                <a:cs typeface="+mn-cs"/>
              </a:rPr>
              <a:t>run-time dynamic linking</a:t>
            </a:r>
            <a:r>
              <a:rPr kumimoji="1" lang="en-US" sz="1200" kern="1200" dirty="0">
                <a:solidFill>
                  <a:schemeClr val="tx1"/>
                </a:solidFill>
                <a:effectLst/>
                <a:latin typeface="Times New Roman" pitchFamily="-109" charset="0"/>
                <a:ea typeface="+mn-ea"/>
                <a:cs typeface="+mn-cs"/>
              </a:rPr>
              <a:t>  (involving the lower dynamic library in Figure</a:t>
            </a:r>
          </a:p>
          <a:p>
            <a:r>
              <a:rPr kumimoji="1" lang="en-US" sz="1200" kern="1200" dirty="0">
                <a:solidFill>
                  <a:schemeClr val="tx1"/>
                </a:solidFill>
                <a:effectLst/>
                <a:latin typeface="Times New Roman" pitchFamily="-109" charset="0"/>
                <a:ea typeface="+mn-ea"/>
                <a:cs typeface="+mn-cs"/>
              </a:rPr>
              <a:t>15.11), some of the linking is postponed until execution time. External references</a:t>
            </a:r>
          </a:p>
          <a:p>
            <a:r>
              <a:rPr kumimoji="1" lang="en-US" sz="1200" kern="1200" dirty="0">
                <a:solidFill>
                  <a:schemeClr val="tx1"/>
                </a:solidFill>
                <a:effectLst/>
                <a:latin typeface="Times New Roman" pitchFamily="-109" charset="0"/>
                <a:ea typeface="+mn-ea"/>
                <a:cs typeface="+mn-cs"/>
              </a:rPr>
              <a:t>to target modules remain in the loaded program. When a call is made to the absent</a:t>
            </a:r>
          </a:p>
          <a:p>
            <a:r>
              <a:rPr kumimoji="1" lang="en-US" sz="1200" kern="1200" dirty="0">
                <a:solidFill>
                  <a:schemeClr val="tx1"/>
                </a:solidFill>
                <a:effectLst/>
                <a:latin typeface="Times New Roman" pitchFamily="-109" charset="0"/>
                <a:ea typeface="+mn-ea"/>
                <a:cs typeface="+mn-cs"/>
              </a:rPr>
              <a:t>module, the operating system locates the module, loads it, and links it to the calling</a:t>
            </a:r>
          </a:p>
          <a:p>
            <a:r>
              <a:rPr kumimoji="1" lang="en-US" sz="1200" kern="1200" dirty="0">
                <a:solidFill>
                  <a:schemeClr val="tx1"/>
                </a:solidFill>
                <a:effectLst/>
                <a:latin typeface="Times New Roman" pitchFamily="-109" charset="0"/>
                <a:ea typeface="+mn-ea"/>
                <a:cs typeface="+mn-cs"/>
              </a:rPr>
              <a:t>module. Such modules are typically shareable. In the Windows environment, these</a:t>
            </a:r>
          </a:p>
          <a:p>
            <a:r>
              <a:rPr kumimoji="1" lang="en-US" sz="1200" kern="1200" dirty="0">
                <a:solidFill>
                  <a:schemeClr val="tx1"/>
                </a:solidFill>
                <a:effectLst/>
                <a:latin typeface="Times New Roman" pitchFamily="-109" charset="0"/>
                <a:ea typeface="+mn-ea"/>
                <a:cs typeface="+mn-cs"/>
              </a:rPr>
              <a:t>are called dynamic-</a:t>
            </a:r>
          </a:p>
          <a:p>
            <a:r>
              <a:rPr kumimoji="1" lang="en-US" sz="1200" kern="1200" dirty="0">
                <a:solidFill>
                  <a:schemeClr val="tx1"/>
                </a:solidFill>
                <a:effectLst/>
                <a:latin typeface="Times New Roman" pitchFamily="-109" charset="0"/>
                <a:ea typeface="+mn-ea"/>
                <a:cs typeface="+mn-cs"/>
              </a:rPr>
              <a:t>link libraries (DLLs) Thus, if one process is already making use of</a:t>
            </a:r>
          </a:p>
          <a:p>
            <a:r>
              <a:rPr kumimoji="1" lang="en-US" sz="1200" kern="1200" dirty="0">
                <a:solidFill>
                  <a:schemeClr val="tx1"/>
                </a:solidFill>
                <a:effectLst/>
                <a:latin typeface="Times New Roman" pitchFamily="-109" charset="0"/>
                <a:ea typeface="+mn-ea"/>
                <a:cs typeface="+mn-cs"/>
              </a:rPr>
              <a:t>a dynamically linked shared module, then that module is in main memory and a new</a:t>
            </a:r>
          </a:p>
          <a:p>
            <a:r>
              <a:rPr kumimoji="1" lang="en-US" sz="1200" kern="1200" dirty="0">
                <a:solidFill>
                  <a:schemeClr val="tx1"/>
                </a:solidFill>
                <a:effectLst/>
                <a:latin typeface="Times New Roman" pitchFamily="-109" charset="0"/>
                <a:ea typeface="+mn-ea"/>
                <a:cs typeface="+mn-cs"/>
              </a:rPr>
              <a:t>process can simply link to the already-loaded module.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use of DLLs can lead to a problem commonly referred to as DLL hell .</a:t>
            </a:r>
          </a:p>
          <a:p>
            <a:r>
              <a:rPr kumimoji="1" lang="en-US" sz="1200" kern="1200" dirty="0">
                <a:solidFill>
                  <a:schemeClr val="tx1"/>
                </a:solidFill>
                <a:effectLst/>
                <a:latin typeface="Times New Roman" pitchFamily="-109" charset="0"/>
                <a:ea typeface="+mn-ea"/>
                <a:cs typeface="+mn-cs"/>
              </a:rPr>
              <a:t>DLL hell occurs if two or more processes are sharing a DLL module, but expect different</a:t>
            </a:r>
          </a:p>
          <a:p>
            <a:r>
              <a:rPr kumimoji="1" lang="en-US" sz="1200" kern="1200" dirty="0">
                <a:solidFill>
                  <a:schemeClr val="tx1"/>
                </a:solidFill>
                <a:effectLst/>
                <a:latin typeface="Times New Roman" pitchFamily="-109" charset="0"/>
                <a:ea typeface="+mn-ea"/>
                <a:cs typeface="+mn-cs"/>
              </a:rPr>
              <a:t>versions of the module. For example, an application or system function might</a:t>
            </a:r>
          </a:p>
          <a:p>
            <a:r>
              <a:rPr kumimoji="1" lang="en-US" sz="1200" kern="1200" dirty="0">
                <a:solidFill>
                  <a:schemeClr val="tx1"/>
                </a:solidFill>
                <a:effectLst/>
                <a:latin typeface="Times New Roman" pitchFamily="-109" charset="0"/>
                <a:ea typeface="+mn-ea"/>
                <a:cs typeface="+mn-cs"/>
              </a:rPr>
              <a:t>be re-installed and bring in with it an older version of a DLL file.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We have seen that dynamic loading allows an entire load module to be moved</a:t>
            </a:r>
          </a:p>
          <a:p>
            <a:r>
              <a:rPr kumimoji="1" lang="en-US" sz="1200" kern="1200" dirty="0">
                <a:solidFill>
                  <a:schemeClr val="tx1"/>
                </a:solidFill>
                <a:effectLst/>
                <a:latin typeface="Times New Roman" pitchFamily="-109" charset="0"/>
                <a:ea typeface="+mn-ea"/>
                <a:cs typeface="+mn-cs"/>
              </a:rPr>
              <a:t>around; however, the structure of the module is static, being unchanged throughout</a:t>
            </a:r>
          </a:p>
          <a:p>
            <a:r>
              <a:rPr kumimoji="1" lang="en-US" sz="1200" kern="1200" dirty="0">
                <a:solidFill>
                  <a:schemeClr val="tx1"/>
                </a:solidFill>
                <a:effectLst/>
                <a:latin typeface="Times New Roman" pitchFamily="-109" charset="0"/>
                <a:ea typeface="+mn-ea"/>
                <a:cs typeface="+mn-cs"/>
              </a:rPr>
              <a:t>the execution of the process and from one execution to the next. However, in some</a:t>
            </a:r>
          </a:p>
          <a:p>
            <a:r>
              <a:rPr kumimoji="1" lang="en-US" sz="1200" kern="1200" dirty="0">
                <a:solidFill>
                  <a:schemeClr val="tx1"/>
                </a:solidFill>
                <a:effectLst/>
                <a:latin typeface="Times New Roman" pitchFamily="-109" charset="0"/>
                <a:ea typeface="+mn-ea"/>
                <a:cs typeface="+mn-cs"/>
              </a:rPr>
              <a:t>cases, it is not possible to determine prior to execution which object modules will</a:t>
            </a:r>
          </a:p>
          <a:p>
            <a:r>
              <a:rPr kumimoji="1" lang="en-US" sz="1200" kern="1200" dirty="0">
                <a:solidFill>
                  <a:schemeClr val="tx1"/>
                </a:solidFill>
                <a:effectLst/>
                <a:latin typeface="Times New Roman" pitchFamily="-109" charset="0"/>
                <a:ea typeface="+mn-ea"/>
                <a:cs typeface="+mn-cs"/>
              </a:rPr>
              <a:t>be required. This situation is typified by transaction-processing applications, such as</a:t>
            </a:r>
          </a:p>
          <a:p>
            <a:r>
              <a:rPr kumimoji="1" lang="en-US" sz="1200" kern="1200" dirty="0">
                <a:solidFill>
                  <a:schemeClr val="tx1"/>
                </a:solidFill>
                <a:effectLst/>
                <a:latin typeface="Times New Roman" pitchFamily="-109" charset="0"/>
                <a:ea typeface="+mn-ea"/>
                <a:cs typeface="+mn-cs"/>
              </a:rPr>
              <a:t>an airline reservation system or a banking application. The nature of the transaction</a:t>
            </a:r>
          </a:p>
          <a:p>
            <a:r>
              <a:rPr kumimoji="1" lang="en-US" sz="1200" kern="1200" dirty="0">
                <a:solidFill>
                  <a:schemeClr val="tx1"/>
                </a:solidFill>
                <a:effectLst/>
                <a:latin typeface="Times New Roman" pitchFamily="-109" charset="0"/>
                <a:ea typeface="+mn-ea"/>
                <a:cs typeface="+mn-cs"/>
              </a:rPr>
              <a:t>dictates which program modules are required, and they are loaded as appropriate</a:t>
            </a:r>
          </a:p>
          <a:p>
            <a:r>
              <a:rPr kumimoji="1" lang="en-US" sz="1200" kern="1200" dirty="0">
                <a:solidFill>
                  <a:schemeClr val="tx1"/>
                </a:solidFill>
                <a:effectLst/>
                <a:latin typeface="Times New Roman" pitchFamily="-109" charset="0"/>
                <a:ea typeface="+mn-ea"/>
                <a:cs typeface="+mn-cs"/>
              </a:rPr>
              <a:t>and linked with the main program. The advantage of the use of such a dynamic</a:t>
            </a:r>
          </a:p>
          <a:p>
            <a:r>
              <a:rPr kumimoji="1" lang="en-US" sz="1200" kern="1200" dirty="0">
                <a:solidFill>
                  <a:schemeClr val="tx1"/>
                </a:solidFill>
                <a:effectLst/>
                <a:latin typeface="Times New Roman" pitchFamily="-109" charset="0"/>
                <a:ea typeface="+mn-ea"/>
                <a:cs typeface="+mn-cs"/>
              </a:rPr>
              <a:t>linker is that it is not necessary to allocate memory for program units unless those</a:t>
            </a:r>
          </a:p>
          <a:p>
            <a:r>
              <a:rPr kumimoji="1" lang="en-US" sz="1200" kern="1200" dirty="0">
                <a:solidFill>
                  <a:schemeClr val="tx1"/>
                </a:solidFill>
                <a:effectLst/>
                <a:latin typeface="Times New Roman" pitchFamily="-109" charset="0"/>
                <a:ea typeface="+mn-ea"/>
                <a:cs typeface="+mn-cs"/>
              </a:rPr>
              <a:t>units are referenced. This capability is used in support of segmentation systems.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One additional refinement is possible: An application need not know the</a:t>
            </a:r>
          </a:p>
          <a:p>
            <a:r>
              <a:rPr kumimoji="1" lang="en-US" sz="1200" kern="1200" dirty="0">
                <a:solidFill>
                  <a:schemeClr val="tx1"/>
                </a:solidFill>
                <a:effectLst/>
                <a:latin typeface="Times New Roman" pitchFamily="-109" charset="0"/>
                <a:ea typeface="+mn-ea"/>
                <a:cs typeface="+mn-cs"/>
              </a:rPr>
              <a:t>names of all the modules or entry points that may be called. For example, a charting</a:t>
            </a:r>
          </a:p>
          <a:p>
            <a:r>
              <a:rPr kumimoji="1" lang="en-US" sz="1200" kern="1200" dirty="0">
                <a:solidFill>
                  <a:schemeClr val="tx1"/>
                </a:solidFill>
                <a:effectLst/>
                <a:latin typeface="Times New Roman" pitchFamily="-109" charset="0"/>
                <a:ea typeface="+mn-ea"/>
                <a:cs typeface="+mn-cs"/>
              </a:rPr>
              <a:t>program may be written to work with a variety of plotters, each of which is driven</a:t>
            </a:r>
          </a:p>
          <a:p>
            <a:r>
              <a:rPr kumimoji="1" lang="en-US" sz="1200" kern="1200" dirty="0">
                <a:solidFill>
                  <a:schemeClr val="tx1"/>
                </a:solidFill>
                <a:effectLst/>
                <a:latin typeface="Times New Roman" pitchFamily="-109" charset="0"/>
                <a:ea typeface="+mn-ea"/>
                <a:cs typeface="+mn-cs"/>
              </a:rPr>
              <a:t>by a different driver package. The application can learn the name of the plotter that</a:t>
            </a:r>
          </a:p>
          <a:p>
            <a:r>
              <a:rPr kumimoji="1" lang="en-US" sz="1200" kern="1200" dirty="0">
                <a:solidFill>
                  <a:schemeClr val="tx1"/>
                </a:solidFill>
                <a:effectLst/>
                <a:latin typeface="Times New Roman" pitchFamily="-109" charset="0"/>
                <a:ea typeface="+mn-ea"/>
                <a:cs typeface="+mn-cs"/>
              </a:rPr>
              <a:t>is currently installed on the system from another process or by looking it up in a</a:t>
            </a:r>
          </a:p>
          <a:p>
            <a:r>
              <a:rPr kumimoji="1" lang="en-US" sz="1200" kern="1200" dirty="0">
                <a:solidFill>
                  <a:schemeClr val="tx1"/>
                </a:solidFill>
                <a:effectLst/>
                <a:latin typeface="Times New Roman" pitchFamily="-109" charset="0"/>
                <a:ea typeface="+mn-ea"/>
                <a:cs typeface="+mn-cs"/>
              </a:rPr>
              <a:t>configuration file. This allows the user of the application to install a new plotter that</a:t>
            </a:r>
          </a:p>
          <a:p>
            <a:r>
              <a:rPr kumimoji="1" lang="en-US" sz="1200" kern="1200" dirty="0">
                <a:solidFill>
                  <a:schemeClr val="tx1"/>
                </a:solidFill>
                <a:effectLst/>
                <a:latin typeface="Times New Roman" pitchFamily="-109" charset="0"/>
                <a:ea typeface="+mn-ea"/>
                <a:cs typeface="+mn-cs"/>
              </a:rPr>
              <a:t>did not exist at the time the application was written.</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426AC9EA-110C-D44B-81A3-E5165EEE361B}" type="slidenum">
              <a:rPr lang="en-US" smtClean="0"/>
              <a:pPr/>
              <a:t>36</a:t>
            </a:fld>
            <a:endParaRPr lang="en-US" dirty="0"/>
          </a:p>
        </p:txBody>
      </p:sp>
    </p:spTree>
    <p:extLst>
      <p:ext uri="{BB962C8B-B14F-4D97-AF65-F5344CB8AC3E}">
        <p14:creationId xmlns:p14="http://schemas.microsoft.com/office/powerpoint/2010/main" val="46429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15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109" charset="0"/>
                <a:ea typeface="+mn-ea"/>
                <a:cs typeface="+mn-cs"/>
              </a:rPr>
              <a:t> Assembly language is a programming language that is one step away from machine</a:t>
            </a:r>
          </a:p>
          <a:p>
            <a:r>
              <a:rPr kumimoji="1" lang="en-US" sz="1200" kern="1200" dirty="0">
                <a:solidFill>
                  <a:schemeClr val="tx1"/>
                </a:solidFill>
                <a:effectLst/>
                <a:latin typeface="Times New Roman" pitchFamily="-109" charset="0"/>
                <a:ea typeface="+mn-ea"/>
                <a:cs typeface="+mn-cs"/>
              </a:rPr>
              <a:t>language. Typically, each assembly language instruction is translated into one</a:t>
            </a:r>
          </a:p>
          <a:p>
            <a:r>
              <a:rPr kumimoji="1" lang="en-US" sz="1200" kern="1200" dirty="0">
                <a:solidFill>
                  <a:schemeClr val="tx1"/>
                </a:solidFill>
                <a:effectLst/>
                <a:latin typeface="Times New Roman" pitchFamily="-109" charset="0"/>
                <a:ea typeface="+mn-ea"/>
                <a:cs typeface="+mn-cs"/>
              </a:rPr>
              <a:t>machine instruction by the assembler. Assembly language is hardware dependent,</a:t>
            </a:r>
          </a:p>
          <a:p>
            <a:r>
              <a:rPr kumimoji="1" lang="en-US" sz="1200" kern="1200" dirty="0">
                <a:solidFill>
                  <a:schemeClr val="tx1"/>
                </a:solidFill>
                <a:effectLst/>
                <a:latin typeface="Times New Roman" pitchFamily="-109" charset="0"/>
                <a:ea typeface="+mn-ea"/>
                <a:cs typeface="+mn-cs"/>
              </a:rPr>
              <a:t>with a different assembly language for each type of processor. In particular, assembly</a:t>
            </a:r>
          </a:p>
          <a:p>
            <a:r>
              <a:rPr kumimoji="1" lang="en-US" sz="1200" kern="1200" dirty="0">
                <a:solidFill>
                  <a:schemeClr val="tx1"/>
                </a:solidFill>
                <a:effectLst/>
                <a:latin typeface="Times New Roman" pitchFamily="-109" charset="0"/>
                <a:ea typeface="+mn-ea"/>
                <a:cs typeface="+mn-cs"/>
              </a:rPr>
              <a:t>language instructions can make reference to specific registers in the processor,</a:t>
            </a:r>
          </a:p>
          <a:p>
            <a:r>
              <a:rPr kumimoji="1" lang="en-US" sz="1200" kern="1200" dirty="0">
                <a:solidFill>
                  <a:schemeClr val="tx1"/>
                </a:solidFill>
                <a:effectLst/>
                <a:latin typeface="Times New Roman" pitchFamily="-109" charset="0"/>
                <a:ea typeface="+mn-ea"/>
                <a:cs typeface="+mn-cs"/>
              </a:rPr>
              <a:t>include all of the opcodes of the processor, and reflect the bit length of the various</a:t>
            </a:r>
          </a:p>
          <a:p>
            <a:r>
              <a:rPr kumimoji="1" lang="en-US" sz="1200" kern="1200" dirty="0">
                <a:solidFill>
                  <a:schemeClr val="tx1"/>
                </a:solidFill>
                <a:effectLst/>
                <a:latin typeface="Times New Roman" pitchFamily="-109" charset="0"/>
                <a:ea typeface="+mn-ea"/>
                <a:cs typeface="+mn-cs"/>
              </a:rPr>
              <a:t>registers of the processor and operands of the machine language. An assembly language</a:t>
            </a:r>
          </a:p>
          <a:p>
            <a:r>
              <a:rPr kumimoji="1" lang="en-US" sz="1200" kern="1200" dirty="0">
                <a:solidFill>
                  <a:schemeClr val="tx1"/>
                </a:solidFill>
                <a:effectLst/>
                <a:latin typeface="Times New Roman" pitchFamily="-109" charset="0"/>
                <a:ea typeface="+mn-ea"/>
                <a:cs typeface="+mn-cs"/>
              </a:rPr>
              <a:t>programmer must therefore understand the computer’s architecture.</a:t>
            </a:r>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dirty="0">
                <a:solidFill>
                  <a:schemeClr val="tx1"/>
                </a:solidFill>
                <a:effectLst/>
                <a:latin typeface="Times New Roman" pitchFamily="-109" charset="0"/>
                <a:ea typeface="+mn-ea"/>
                <a:cs typeface="+mn-cs"/>
              </a:rPr>
              <a:t>Programmers rarely use assembly language for applications, or even systems</a:t>
            </a:r>
          </a:p>
          <a:p>
            <a:r>
              <a:rPr kumimoji="1" lang="en-US" sz="1200" kern="1200" dirty="0">
                <a:solidFill>
                  <a:schemeClr val="tx1"/>
                </a:solidFill>
                <a:effectLst/>
                <a:latin typeface="Times New Roman" pitchFamily="-109" charset="0"/>
                <a:ea typeface="+mn-ea"/>
                <a:cs typeface="+mn-cs"/>
              </a:rPr>
              <a:t>programs. HLLs provide an expressive power and conciseness that greatly eases the</a:t>
            </a:r>
          </a:p>
          <a:p>
            <a:r>
              <a:rPr kumimoji="1" lang="en-US" sz="1200" kern="1200" dirty="0">
                <a:solidFill>
                  <a:schemeClr val="tx1"/>
                </a:solidFill>
                <a:effectLst/>
                <a:latin typeface="Times New Roman" pitchFamily="-109" charset="0"/>
                <a:ea typeface="+mn-ea"/>
                <a:cs typeface="+mn-cs"/>
              </a:rPr>
              <a:t>programmer’s tasks. The disadvantages of using an assembly language rather than</a:t>
            </a:r>
          </a:p>
          <a:p>
            <a:r>
              <a:rPr kumimoji="1" lang="en-US" sz="1200" kern="1200" dirty="0">
                <a:solidFill>
                  <a:schemeClr val="tx1"/>
                </a:solidFill>
                <a:effectLst/>
                <a:latin typeface="Times New Roman" pitchFamily="-109" charset="0"/>
                <a:ea typeface="+mn-ea"/>
                <a:cs typeface="+mn-cs"/>
              </a:rPr>
              <a:t>an HLL include the following [FOG17]:</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1. Development time</a:t>
            </a:r>
            <a:r>
              <a:rPr kumimoji="1" lang="en-US" sz="1200" kern="1200" dirty="0">
                <a:solidFill>
                  <a:schemeClr val="tx1"/>
                </a:solidFill>
                <a:effectLst/>
                <a:latin typeface="Times New Roman" pitchFamily="-109" charset="0"/>
                <a:ea typeface="+mn-ea"/>
                <a:cs typeface="+mn-cs"/>
              </a:rPr>
              <a:t>.  Writing code in assembly language takes much longer</a:t>
            </a:r>
          </a:p>
          <a:p>
            <a:r>
              <a:rPr kumimoji="1" lang="en-US" sz="1200" kern="1200" dirty="0">
                <a:solidFill>
                  <a:schemeClr val="tx1"/>
                </a:solidFill>
                <a:effectLst/>
                <a:latin typeface="Times New Roman" pitchFamily="-109" charset="0"/>
                <a:ea typeface="+mn-ea"/>
                <a:cs typeface="+mn-cs"/>
              </a:rPr>
              <a:t>than writing in a high-level language.</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2. Reliability and security</a:t>
            </a:r>
            <a:r>
              <a:rPr kumimoji="1" lang="en-US" sz="1200" kern="1200" dirty="0">
                <a:solidFill>
                  <a:schemeClr val="tx1"/>
                </a:solidFill>
                <a:effectLst/>
                <a:latin typeface="Times New Roman" pitchFamily="-109" charset="0"/>
                <a:ea typeface="+mn-ea"/>
                <a:cs typeface="+mn-cs"/>
              </a:rPr>
              <a:t>.  It is easy to make errors in assembly code. The assembler</a:t>
            </a:r>
          </a:p>
          <a:p>
            <a:r>
              <a:rPr kumimoji="1" lang="en-US" sz="1200" kern="1200" dirty="0">
                <a:solidFill>
                  <a:schemeClr val="tx1"/>
                </a:solidFill>
                <a:effectLst/>
                <a:latin typeface="Times New Roman" pitchFamily="-109" charset="0"/>
                <a:ea typeface="+mn-ea"/>
                <a:cs typeface="+mn-cs"/>
              </a:rPr>
              <a:t>is not checking if the calling conventions and register save conventions</a:t>
            </a:r>
          </a:p>
          <a:p>
            <a:r>
              <a:rPr kumimoji="1" lang="en-US" sz="1200" kern="1200" dirty="0">
                <a:solidFill>
                  <a:schemeClr val="tx1"/>
                </a:solidFill>
                <a:effectLst/>
                <a:latin typeface="Times New Roman" pitchFamily="-109" charset="0"/>
                <a:ea typeface="+mn-ea"/>
                <a:cs typeface="+mn-cs"/>
              </a:rPr>
              <a:t>are obeyed. Nobody is checking for you if the number of PUSH and POP</a:t>
            </a:r>
          </a:p>
          <a:p>
            <a:r>
              <a:rPr kumimoji="1" lang="en-US" sz="1200" kern="1200" dirty="0">
                <a:solidFill>
                  <a:schemeClr val="tx1"/>
                </a:solidFill>
                <a:effectLst/>
                <a:latin typeface="Times New Roman" pitchFamily="-109" charset="0"/>
                <a:ea typeface="+mn-ea"/>
                <a:cs typeface="+mn-cs"/>
              </a:rPr>
              <a:t>instructions is the same in all possible branches and paths. There are so many</a:t>
            </a:r>
          </a:p>
          <a:p>
            <a:r>
              <a:rPr kumimoji="1" lang="en-US" sz="1200" kern="1200" dirty="0">
                <a:solidFill>
                  <a:schemeClr val="tx1"/>
                </a:solidFill>
                <a:effectLst/>
                <a:latin typeface="Times New Roman" pitchFamily="-109" charset="0"/>
                <a:ea typeface="+mn-ea"/>
                <a:cs typeface="+mn-cs"/>
              </a:rPr>
              <a:t>possibilities for hidden errors in assembly code that it affects the reliability</a:t>
            </a:r>
          </a:p>
          <a:p>
            <a:r>
              <a:rPr kumimoji="1" lang="en-US" sz="1200" kern="1200" dirty="0">
                <a:solidFill>
                  <a:schemeClr val="tx1"/>
                </a:solidFill>
                <a:effectLst/>
                <a:latin typeface="Times New Roman" pitchFamily="-109" charset="0"/>
                <a:ea typeface="+mn-ea"/>
                <a:cs typeface="+mn-cs"/>
              </a:rPr>
              <a:t>and security of the project unless you have a very systematic approach to testing</a:t>
            </a:r>
          </a:p>
          <a:p>
            <a:r>
              <a:rPr kumimoji="1" lang="en-US" sz="1200" kern="1200" dirty="0">
                <a:solidFill>
                  <a:schemeClr val="tx1"/>
                </a:solidFill>
                <a:effectLst/>
                <a:latin typeface="Times New Roman" pitchFamily="-109" charset="0"/>
                <a:ea typeface="+mn-ea"/>
                <a:cs typeface="+mn-cs"/>
              </a:rPr>
              <a:t>and verifying.</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3. Debugging and verifying.</a:t>
            </a:r>
            <a:r>
              <a:rPr kumimoji="1" lang="en-US" sz="1200" kern="1200" dirty="0">
                <a:solidFill>
                  <a:schemeClr val="tx1"/>
                </a:solidFill>
                <a:effectLst/>
                <a:latin typeface="Times New Roman" pitchFamily="-109" charset="0"/>
                <a:ea typeface="+mn-ea"/>
                <a:cs typeface="+mn-cs"/>
              </a:rPr>
              <a:t>  Assembly code is more difficult to debug and verify</a:t>
            </a:r>
          </a:p>
          <a:p>
            <a:r>
              <a:rPr kumimoji="1" lang="en-US" sz="1200" kern="1200" dirty="0">
                <a:solidFill>
                  <a:schemeClr val="tx1"/>
                </a:solidFill>
                <a:effectLst/>
                <a:latin typeface="Times New Roman" pitchFamily="-109" charset="0"/>
                <a:ea typeface="+mn-ea"/>
                <a:cs typeface="+mn-cs"/>
              </a:rPr>
              <a:t>because there are more possibilities for errors than in high-level code.</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4. Maintainability</a:t>
            </a:r>
            <a:r>
              <a:rPr kumimoji="1" lang="en-US" sz="1200" kern="1200" dirty="0">
                <a:solidFill>
                  <a:schemeClr val="tx1"/>
                </a:solidFill>
                <a:effectLst/>
                <a:latin typeface="Times New Roman" pitchFamily="-109" charset="0"/>
                <a:ea typeface="+mn-ea"/>
                <a:cs typeface="+mn-cs"/>
              </a:rPr>
              <a:t>.  Assembly code is more difficult to modify and maintain</a:t>
            </a:r>
          </a:p>
          <a:p>
            <a:r>
              <a:rPr kumimoji="1" lang="en-US" sz="1200" kern="1200" dirty="0">
                <a:solidFill>
                  <a:schemeClr val="tx1"/>
                </a:solidFill>
                <a:effectLst/>
                <a:latin typeface="Times New Roman" pitchFamily="-109" charset="0"/>
                <a:ea typeface="+mn-ea"/>
                <a:cs typeface="+mn-cs"/>
              </a:rPr>
              <a:t>because the language allows unstructured spaghetti code and all kinds of</a:t>
            </a:r>
          </a:p>
          <a:p>
            <a:r>
              <a:rPr kumimoji="1" lang="en-US" sz="1200" kern="1200" dirty="0">
                <a:solidFill>
                  <a:schemeClr val="tx1"/>
                </a:solidFill>
                <a:effectLst/>
                <a:latin typeface="Times New Roman" pitchFamily="-109" charset="0"/>
                <a:ea typeface="+mn-ea"/>
                <a:cs typeface="+mn-cs"/>
              </a:rPr>
              <a:t>tricks that are difficult for others to understand. Thorough documentation and</a:t>
            </a:r>
          </a:p>
          <a:p>
            <a:r>
              <a:rPr kumimoji="1" lang="en-US" sz="1200" kern="1200" dirty="0">
                <a:solidFill>
                  <a:schemeClr val="tx1"/>
                </a:solidFill>
                <a:effectLst/>
                <a:latin typeface="Times New Roman" pitchFamily="-109" charset="0"/>
                <a:ea typeface="+mn-ea"/>
                <a:cs typeface="+mn-cs"/>
              </a:rPr>
              <a:t>a consistent programming style are needed.</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5. Portability</a:t>
            </a:r>
            <a:r>
              <a:rPr kumimoji="1" lang="en-US" sz="1200" kern="1200" dirty="0">
                <a:solidFill>
                  <a:schemeClr val="tx1"/>
                </a:solidFill>
                <a:effectLst/>
                <a:latin typeface="Times New Roman" pitchFamily="-109" charset="0"/>
                <a:ea typeface="+mn-ea"/>
                <a:cs typeface="+mn-cs"/>
              </a:rPr>
              <a:t>.  Assembly code is platform-specific. Porting to a different platform</a:t>
            </a:r>
          </a:p>
          <a:p>
            <a:r>
              <a:rPr kumimoji="1" lang="en-US" sz="1200" kern="1200" dirty="0">
                <a:solidFill>
                  <a:schemeClr val="tx1"/>
                </a:solidFill>
                <a:effectLst/>
                <a:latin typeface="Times New Roman" pitchFamily="-109" charset="0"/>
                <a:ea typeface="+mn-ea"/>
                <a:cs typeface="+mn-cs"/>
              </a:rPr>
              <a:t>is difficult.</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6. System code can use intrinsic functions instead of assembly</a:t>
            </a:r>
            <a:r>
              <a:rPr kumimoji="1" lang="en-US" sz="1200" kern="1200" dirty="0">
                <a:solidFill>
                  <a:schemeClr val="tx1"/>
                </a:solidFill>
                <a:effectLst/>
                <a:latin typeface="Times New Roman" pitchFamily="-109" charset="0"/>
                <a:ea typeface="+mn-ea"/>
                <a:cs typeface="+mn-cs"/>
              </a:rPr>
              <a:t>.  The best modern</a:t>
            </a:r>
          </a:p>
          <a:p>
            <a:r>
              <a:rPr kumimoji="1" lang="en-US" sz="1200" kern="1200" dirty="0">
                <a:solidFill>
                  <a:schemeClr val="tx1"/>
                </a:solidFill>
                <a:effectLst/>
                <a:latin typeface="Times New Roman" pitchFamily="-109" charset="0"/>
                <a:ea typeface="+mn-ea"/>
                <a:cs typeface="+mn-cs"/>
              </a:rPr>
              <a:t>C++ compilers have intrinsic functions for accessing system control registers</a:t>
            </a:r>
          </a:p>
          <a:p>
            <a:r>
              <a:rPr kumimoji="1" lang="en-US" sz="1200" kern="1200" dirty="0">
                <a:solidFill>
                  <a:schemeClr val="tx1"/>
                </a:solidFill>
                <a:effectLst/>
                <a:latin typeface="Times New Roman" pitchFamily="-109" charset="0"/>
                <a:ea typeface="+mn-ea"/>
                <a:cs typeface="+mn-cs"/>
              </a:rPr>
              <a:t> and other system instructions. Assembly code is no longer needed for device</a:t>
            </a:r>
          </a:p>
          <a:p>
            <a:r>
              <a:rPr kumimoji="1" lang="en-US" sz="1200" kern="1200" dirty="0">
                <a:solidFill>
                  <a:schemeClr val="tx1"/>
                </a:solidFill>
                <a:effectLst/>
                <a:latin typeface="Times New Roman" pitchFamily="-109" charset="0"/>
                <a:ea typeface="+mn-ea"/>
                <a:cs typeface="+mn-cs"/>
              </a:rPr>
              <a:t>drivers and other system code when intrinsic functions are available.</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7. Application code can use intrinsic functions or vector classes instead of assembly</a:t>
            </a:r>
            <a:r>
              <a:rPr kumimoji="1" lang="en-US" sz="1200" kern="1200" dirty="0">
                <a:solidFill>
                  <a:schemeClr val="tx1"/>
                </a:solidFill>
                <a:effectLst/>
                <a:latin typeface="Times New Roman" pitchFamily="-109" charset="0"/>
                <a:ea typeface="+mn-ea"/>
                <a:cs typeface="+mn-cs"/>
              </a:rPr>
              <a:t>.</a:t>
            </a:r>
          </a:p>
          <a:p>
            <a:r>
              <a:rPr kumimoji="1" lang="en-US" sz="1200" kern="1200" dirty="0">
                <a:solidFill>
                  <a:schemeClr val="tx1"/>
                </a:solidFill>
                <a:effectLst/>
                <a:latin typeface="Times New Roman" pitchFamily="-109" charset="0"/>
                <a:ea typeface="+mn-ea"/>
                <a:cs typeface="+mn-cs"/>
              </a:rPr>
              <a:t> The best modern C++ compilers have intrinsic functions for vector operations</a:t>
            </a:r>
          </a:p>
          <a:p>
            <a:r>
              <a:rPr kumimoji="1" lang="en-US" sz="1200" kern="1200" dirty="0">
                <a:solidFill>
                  <a:schemeClr val="tx1"/>
                </a:solidFill>
                <a:effectLst/>
                <a:latin typeface="Times New Roman" pitchFamily="-109" charset="0"/>
                <a:ea typeface="+mn-ea"/>
                <a:cs typeface="+mn-cs"/>
              </a:rPr>
              <a:t>and other special instructions that previously required assembly programming.</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8. Compilers have been improved a lot in recent years.</a:t>
            </a:r>
            <a:r>
              <a:rPr kumimoji="1" lang="en-US" sz="1200" kern="1200" dirty="0">
                <a:solidFill>
                  <a:schemeClr val="tx1"/>
                </a:solidFill>
                <a:effectLst/>
                <a:latin typeface="Times New Roman" pitchFamily="-109" charset="0"/>
                <a:ea typeface="+mn-ea"/>
                <a:cs typeface="+mn-cs"/>
              </a:rPr>
              <a:t>  The best compilers are</a:t>
            </a:r>
          </a:p>
          <a:p>
            <a:r>
              <a:rPr kumimoji="1" lang="en-US" sz="1200" kern="1200" dirty="0">
                <a:solidFill>
                  <a:schemeClr val="tx1"/>
                </a:solidFill>
                <a:effectLst/>
                <a:latin typeface="Times New Roman" pitchFamily="-109" charset="0"/>
                <a:ea typeface="+mn-ea"/>
                <a:cs typeface="+mn-cs"/>
              </a:rPr>
              <a:t>now quite good. It takes a lot of expertise and experience to optimize better</a:t>
            </a:r>
          </a:p>
          <a:p>
            <a:r>
              <a:rPr kumimoji="1" lang="en-US" sz="1200" kern="1200" dirty="0">
                <a:solidFill>
                  <a:schemeClr val="tx1"/>
                </a:solidFill>
                <a:effectLst/>
                <a:latin typeface="Times New Roman" pitchFamily="-109" charset="0"/>
                <a:ea typeface="+mn-ea"/>
                <a:cs typeface="+mn-cs"/>
              </a:rPr>
              <a:t>than the best C++ compiler.</a:t>
            </a:r>
          </a:p>
          <a:p>
            <a:endParaRPr kumimoji="1" lang="en-US" sz="1200" kern="1200" dirty="0">
              <a:solidFill>
                <a:schemeClr val="tx1"/>
              </a:solidFill>
              <a:effectLst/>
              <a:latin typeface="Times New Roman" pitchFamily="-109" charset="0"/>
              <a:ea typeface="+mn-ea"/>
              <a:cs typeface="+mn-cs"/>
            </a:endParaRP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426AC9EA-110C-D44B-81A3-E5165EEE361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06726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Yet there are still some advantages to the occasional use of assembly language,</a:t>
            </a:r>
          </a:p>
          <a:p>
            <a:r>
              <a:rPr kumimoji="1" lang="en-US" sz="1200" kern="1200" dirty="0">
                <a:solidFill>
                  <a:schemeClr val="tx1"/>
                </a:solidFill>
                <a:effectLst/>
                <a:latin typeface="Times New Roman" pitchFamily="-109" charset="0"/>
                <a:ea typeface="+mn-ea"/>
                <a:cs typeface="+mn-cs"/>
              </a:rPr>
              <a:t>including the following [FOG17]:</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1. Debugging and verifying.</a:t>
            </a:r>
            <a:r>
              <a:rPr kumimoji="1" lang="en-US" sz="1200" kern="1200" dirty="0">
                <a:solidFill>
                  <a:schemeClr val="tx1"/>
                </a:solidFill>
                <a:effectLst/>
                <a:latin typeface="Times New Roman" pitchFamily="-109" charset="0"/>
                <a:ea typeface="+mn-ea"/>
                <a:cs typeface="+mn-cs"/>
              </a:rPr>
              <a:t>  Looking at compiler-generated assembly code or</a:t>
            </a:r>
          </a:p>
          <a:p>
            <a:r>
              <a:rPr kumimoji="1" lang="en-US" sz="1200" kern="1200" dirty="0">
                <a:solidFill>
                  <a:schemeClr val="tx1"/>
                </a:solidFill>
                <a:effectLst/>
                <a:latin typeface="Times New Roman" pitchFamily="-109" charset="0"/>
                <a:ea typeface="+mn-ea"/>
                <a:cs typeface="+mn-cs"/>
              </a:rPr>
              <a:t>the disassembly window in a debugger is useful for finding errors and for</a:t>
            </a:r>
          </a:p>
          <a:p>
            <a:r>
              <a:rPr kumimoji="1" lang="en-US" sz="1200" kern="1200" dirty="0">
                <a:solidFill>
                  <a:schemeClr val="tx1"/>
                </a:solidFill>
                <a:effectLst/>
                <a:latin typeface="Times New Roman" pitchFamily="-109" charset="0"/>
                <a:ea typeface="+mn-ea"/>
                <a:cs typeface="+mn-cs"/>
              </a:rPr>
              <a:t>checking how well a compiler optimizes a particular piece of code.</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2. Making compilers.</a:t>
            </a:r>
            <a:r>
              <a:rPr kumimoji="1" lang="en-US" sz="1200" kern="1200" dirty="0">
                <a:solidFill>
                  <a:schemeClr val="tx1"/>
                </a:solidFill>
                <a:effectLst/>
                <a:latin typeface="Times New Roman" pitchFamily="-109" charset="0"/>
                <a:ea typeface="+mn-ea"/>
                <a:cs typeface="+mn-cs"/>
              </a:rPr>
              <a:t>  Understanding assembly coding techniques is necessary</a:t>
            </a:r>
          </a:p>
          <a:p>
            <a:r>
              <a:rPr kumimoji="1" lang="en-US" sz="1200" kern="1200" dirty="0">
                <a:solidFill>
                  <a:schemeClr val="tx1"/>
                </a:solidFill>
                <a:effectLst/>
                <a:latin typeface="Times New Roman" pitchFamily="-109" charset="0"/>
                <a:ea typeface="+mn-ea"/>
                <a:cs typeface="+mn-cs"/>
              </a:rPr>
              <a:t>for making compilers, debuggers, and other development tools.</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3. Embedded systems.</a:t>
            </a:r>
            <a:r>
              <a:rPr kumimoji="1" lang="en-US" sz="1200" kern="1200" dirty="0">
                <a:solidFill>
                  <a:schemeClr val="tx1"/>
                </a:solidFill>
                <a:effectLst/>
                <a:latin typeface="Times New Roman" pitchFamily="-109" charset="0"/>
                <a:ea typeface="+mn-ea"/>
                <a:cs typeface="+mn-cs"/>
              </a:rPr>
              <a:t>  Small embedded systems have fewer resources than PCs</a:t>
            </a:r>
          </a:p>
          <a:p>
            <a:r>
              <a:rPr kumimoji="1" lang="en-US" sz="1200" kern="1200" dirty="0">
                <a:solidFill>
                  <a:schemeClr val="tx1"/>
                </a:solidFill>
                <a:effectLst/>
                <a:latin typeface="Times New Roman" pitchFamily="-109" charset="0"/>
                <a:ea typeface="+mn-ea"/>
                <a:cs typeface="+mn-cs"/>
              </a:rPr>
              <a:t>and mainframes. Assembly programming can be necessary for optimizing</a:t>
            </a:r>
          </a:p>
          <a:p>
            <a:r>
              <a:rPr kumimoji="1" lang="en-US" sz="1200" kern="1200" dirty="0">
                <a:solidFill>
                  <a:schemeClr val="tx1"/>
                </a:solidFill>
                <a:effectLst/>
                <a:latin typeface="Times New Roman" pitchFamily="-109" charset="0"/>
                <a:ea typeface="+mn-ea"/>
                <a:cs typeface="+mn-cs"/>
              </a:rPr>
              <a:t>code for speed or size in small embedded systems.</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4. Hardware drivers and system code</a:t>
            </a:r>
            <a:r>
              <a:rPr kumimoji="1" lang="en-US" sz="1200" kern="1200" dirty="0">
                <a:solidFill>
                  <a:schemeClr val="tx1"/>
                </a:solidFill>
                <a:effectLst/>
                <a:latin typeface="Times New Roman" pitchFamily="-109" charset="0"/>
                <a:ea typeface="+mn-ea"/>
                <a:cs typeface="+mn-cs"/>
              </a:rPr>
              <a:t>.  Accessing hardware, system control registers,</a:t>
            </a:r>
          </a:p>
          <a:p>
            <a:r>
              <a:rPr kumimoji="1" lang="en-US" sz="1200" kern="1200" dirty="0">
                <a:solidFill>
                  <a:schemeClr val="tx1"/>
                </a:solidFill>
                <a:effectLst/>
                <a:latin typeface="Times New Roman" pitchFamily="-109" charset="0"/>
                <a:ea typeface="+mn-ea"/>
                <a:cs typeface="+mn-cs"/>
              </a:rPr>
              <a:t>and so on may sometimes be difficult or impossible with high level code.</a:t>
            </a:r>
          </a:p>
          <a:p>
            <a:endParaRPr kumimoji="1" lang="en-US" sz="1200" b="1"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5. Accessing instructions that are not accessible from high-level language.</a:t>
            </a:r>
            <a:r>
              <a:rPr kumimoji="1" lang="en-US" sz="1200" kern="1200" dirty="0">
                <a:solidFill>
                  <a:schemeClr val="tx1"/>
                </a:solidFill>
                <a:effectLst/>
                <a:latin typeface="Times New Roman" pitchFamily="-109" charset="0"/>
                <a:ea typeface="+mn-ea"/>
                <a:cs typeface="+mn-cs"/>
              </a:rPr>
              <a:t>  Certain</a:t>
            </a:r>
          </a:p>
          <a:p>
            <a:r>
              <a:rPr kumimoji="1" lang="en-US" sz="1200" kern="1200" dirty="0">
                <a:solidFill>
                  <a:schemeClr val="tx1"/>
                </a:solidFill>
                <a:effectLst/>
                <a:latin typeface="Times New Roman" pitchFamily="-109" charset="0"/>
                <a:ea typeface="+mn-ea"/>
                <a:cs typeface="+mn-cs"/>
              </a:rPr>
              <a:t>assembly instructions have no high-level language equivalent.</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6. Self-modifying code.</a:t>
            </a:r>
            <a:r>
              <a:rPr kumimoji="1" lang="en-US" sz="1200" kern="1200" dirty="0">
                <a:solidFill>
                  <a:schemeClr val="tx1"/>
                </a:solidFill>
                <a:effectLst/>
                <a:latin typeface="Times New Roman" pitchFamily="-109" charset="0"/>
                <a:ea typeface="+mn-ea"/>
                <a:cs typeface="+mn-cs"/>
              </a:rPr>
              <a:t>  Self-modifying code is generally not profitable because it</a:t>
            </a:r>
          </a:p>
          <a:p>
            <a:r>
              <a:rPr kumimoji="1" lang="en-US" sz="1200" kern="1200" dirty="0">
                <a:solidFill>
                  <a:schemeClr val="tx1"/>
                </a:solidFill>
                <a:effectLst/>
                <a:latin typeface="Times New Roman" pitchFamily="-109" charset="0"/>
                <a:ea typeface="+mn-ea"/>
                <a:cs typeface="+mn-cs"/>
              </a:rPr>
              <a:t>interferes with efficient code caching. It may, however, be advantageous, for</a:t>
            </a:r>
          </a:p>
          <a:p>
            <a:r>
              <a:rPr kumimoji="1" lang="en-US" sz="1200" kern="1200" dirty="0">
                <a:solidFill>
                  <a:schemeClr val="tx1"/>
                </a:solidFill>
                <a:effectLst/>
                <a:latin typeface="Times New Roman" pitchFamily="-109" charset="0"/>
                <a:ea typeface="+mn-ea"/>
                <a:cs typeface="+mn-cs"/>
              </a:rPr>
              <a:t>example, to include a small compiler in math programs where a user-defined</a:t>
            </a:r>
          </a:p>
          <a:p>
            <a:r>
              <a:rPr kumimoji="1" lang="en-US" sz="1200" kern="1200" dirty="0">
                <a:solidFill>
                  <a:schemeClr val="tx1"/>
                </a:solidFill>
                <a:effectLst/>
                <a:latin typeface="Times New Roman" pitchFamily="-109" charset="0"/>
                <a:ea typeface="+mn-ea"/>
                <a:cs typeface="+mn-cs"/>
              </a:rPr>
              <a:t>function has to be calculated many times.</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7. Optimizing code for size.</a:t>
            </a:r>
            <a:r>
              <a:rPr kumimoji="1" lang="en-US" sz="1200" kern="1200" dirty="0">
                <a:solidFill>
                  <a:schemeClr val="tx1"/>
                </a:solidFill>
                <a:effectLst/>
                <a:latin typeface="Times New Roman" pitchFamily="-109" charset="0"/>
                <a:ea typeface="+mn-ea"/>
                <a:cs typeface="+mn-cs"/>
              </a:rPr>
              <a:t>  Storage space and memory is so cheap nowadays that it</a:t>
            </a:r>
          </a:p>
          <a:p>
            <a:r>
              <a:rPr kumimoji="1" lang="en-US" sz="1200" kern="1200" dirty="0">
                <a:solidFill>
                  <a:schemeClr val="tx1"/>
                </a:solidFill>
                <a:effectLst/>
                <a:latin typeface="Times New Roman" pitchFamily="-109" charset="0"/>
                <a:ea typeface="+mn-ea"/>
                <a:cs typeface="+mn-cs"/>
              </a:rPr>
              <a:t>is not worth the effort to use assembly language for reducing code size. However,</a:t>
            </a:r>
          </a:p>
          <a:p>
            <a:r>
              <a:rPr kumimoji="1" lang="en-US" sz="1200" kern="1200" dirty="0">
                <a:solidFill>
                  <a:schemeClr val="tx1"/>
                </a:solidFill>
                <a:effectLst/>
                <a:latin typeface="Times New Roman" pitchFamily="-109" charset="0"/>
                <a:ea typeface="+mn-ea"/>
                <a:cs typeface="+mn-cs"/>
              </a:rPr>
              <a:t>cache size is still such a critical resource that it may be useful in some cases to</a:t>
            </a:r>
          </a:p>
          <a:p>
            <a:r>
              <a:rPr kumimoji="1" lang="en-US" sz="1200" kern="1200" dirty="0">
                <a:solidFill>
                  <a:schemeClr val="tx1"/>
                </a:solidFill>
                <a:effectLst/>
                <a:latin typeface="Times New Roman" pitchFamily="-109" charset="0"/>
                <a:ea typeface="+mn-ea"/>
                <a:cs typeface="+mn-cs"/>
              </a:rPr>
              <a:t>optimize a critical piece of code for size in order to make it fit into the code cache.</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8. Optimizing code for speed.</a:t>
            </a:r>
            <a:r>
              <a:rPr kumimoji="1" lang="en-US" sz="1200" kern="1200" dirty="0">
                <a:solidFill>
                  <a:schemeClr val="tx1"/>
                </a:solidFill>
                <a:effectLst/>
                <a:latin typeface="Times New Roman" pitchFamily="-109" charset="0"/>
                <a:ea typeface="+mn-ea"/>
                <a:cs typeface="+mn-cs"/>
              </a:rPr>
              <a:t>  Modern C++ compilers generally optimize code</a:t>
            </a:r>
          </a:p>
          <a:p>
            <a:r>
              <a:rPr kumimoji="1" lang="en-US" sz="1200" kern="1200" dirty="0">
                <a:solidFill>
                  <a:schemeClr val="tx1"/>
                </a:solidFill>
                <a:effectLst/>
                <a:latin typeface="Times New Roman" pitchFamily="-109" charset="0"/>
                <a:ea typeface="+mn-ea"/>
                <a:cs typeface="+mn-cs"/>
              </a:rPr>
              <a:t>quite well in most cases. But there are still cases where compilers perform</a:t>
            </a:r>
          </a:p>
          <a:p>
            <a:r>
              <a:rPr kumimoji="1" lang="en-US" sz="1200" kern="1200" dirty="0">
                <a:solidFill>
                  <a:schemeClr val="tx1"/>
                </a:solidFill>
                <a:effectLst/>
                <a:latin typeface="Times New Roman" pitchFamily="-109" charset="0"/>
                <a:ea typeface="+mn-ea"/>
                <a:cs typeface="+mn-cs"/>
              </a:rPr>
              <a:t>poorly and where dramatic increases in speed can be achieved by careful</a:t>
            </a:r>
          </a:p>
          <a:p>
            <a:r>
              <a:rPr kumimoji="1" lang="en-US" sz="1200" kern="1200" dirty="0">
                <a:solidFill>
                  <a:schemeClr val="tx1"/>
                </a:solidFill>
                <a:effectLst/>
                <a:latin typeface="Times New Roman" pitchFamily="-109" charset="0"/>
                <a:ea typeface="+mn-ea"/>
                <a:cs typeface="+mn-cs"/>
              </a:rPr>
              <a:t>assembly programming.</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9. Function libraries.</a:t>
            </a:r>
            <a:r>
              <a:rPr kumimoji="1" lang="en-US" sz="1200" kern="1200" dirty="0">
                <a:solidFill>
                  <a:schemeClr val="tx1"/>
                </a:solidFill>
                <a:effectLst/>
                <a:latin typeface="Times New Roman" pitchFamily="-109" charset="0"/>
                <a:ea typeface="+mn-ea"/>
                <a:cs typeface="+mn-cs"/>
              </a:rPr>
              <a:t>  The total benefit of optimizing code is higher in function</a:t>
            </a:r>
          </a:p>
          <a:p>
            <a:r>
              <a:rPr kumimoji="1" lang="en-US" sz="1200" kern="1200" dirty="0">
                <a:solidFill>
                  <a:schemeClr val="tx1"/>
                </a:solidFill>
                <a:effectLst/>
                <a:latin typeface="Times New Roman" pitchFamily="-109" charset="0"/>
                <a:ea typeface="+mn-ea"/>
                <a:cs typeface="+mn-cs"/>
              </a:rPr>
              <a:t>libraries that are used by many programmers.</a:t>
            </a:r>
          </a:p>
          <a:p>
            <a:endParaRPr kumimoji="1" lang="en-US" sz="1200" kern="1200" dirty="0">
              <a:solidFill>
                <a:schemeClr val="tx1"/>
              </a:solidFill>
              <a:effectLst/>
              <a:latin typeface="Times New Roman" pitchFamily="-109" charset="0"/>
              <a:ea typeface="+mn-ea"/>
              <a:cs typeface="+mn-cs"/>
            </a:endParaRPr>
          </a:p>
          <a:p>
            <a:r>
              <a:rPr kumimoji="1" lang="en-US" sz="1200" b="1" kern="1200" dirty="0">
                <a:solidFill>
                  <a:schemeClr val="tx1"/>
                </a:solidFill>
                <a:effectLst/>
                <a:latin typeface="Times New Roman" pitchFamily="-109" charset="0"/>
                <a:ea typeface="+mn-ea"/>
                <a:cs typeface="+mn-cs"/>
              </a:rPr>
              <a:t>10. Making function libraries compatible with multiple compilers and operating</a:t>
            </a:r>
          </a:p>
          <a:p>
            <a:r>
              <a:rPr kumimoji="1" lang="en-US" sz="1200" b="1" kern="1200" dirty="0">
                <a:solidFill>
                  <a:schemeClr val="tx1"/>
                </a:solidFill>
                <a:effectLst/>
                <a:latin typeface="Times New Roman" pitchFamily="-109" charset="0"/>
                <a:ea typeface="+mn-ea"/>
                <a:cs typeface="+mn-cs"/>
              </a:rPr>
              <a:t>systems. </a:t>
            </a:r>
            <a:r>
              <a:rPr kumimoji="1" lang="en-US" sz="1200" kern="1200" dirty="0">
                <a:solidFill>
                  <a:schemeClr val="tx1"/>
                </a:solidFill>
                <a:effectLst/>
                <a:latin typeface="Times New Roman" pitchFamily="-109" charset="0"/>
                <a:ea typeface="+mn-ea"/>
                <a:cs typeface="+mn-cs"/>
              </a:rPr>
              <a:t> It is possible to make library functions with multiple entries that are</a:t>
            </a:r>
          </a:p>
          <a:p>
            <a:r>
              <a:rPr kumimoji="1" lang="en-US" sz="1200" kern="1200" dirty="0">
                <a:solidFill>
                  <a:schemeClr val="tx1"/>
                </a:solidFill>
                <a:effectLst/>
                <a:latin typeface="Times New Roman" pitchFamily="-109" charset="0"/>
                <a:ea typeface="+mn-ea"/>
                <a:cs typeface="+mn-cs"/>
              </a:rPr>
              <a:t>compatible with different compilers and different operating systems. This</a:t>
            </a:r>
          </a:p>
          <a:p>
            <a:r>
              <a:rPr kumimoji="1" lang="en-US" sz="1200" kern="1200" dirty="0">
                <a:solidFill>
                  <a:schemeClr val="tx1"/>
                </a:solidFill>
                <a:effectLst/>
                <a:latin typeface="Times New Roman" pitchFamily="-109" charset="0"/>
                <a:ea typeface="+mn-ea"/>
                <a:cs typeface="+mn-cs"/>
              </a:rPr>
              <a:t>requires assembly programming.</a:t>
            </a:r>
          </a:p>
        </p:txBody>
      </p:sp>
      <p:sp>
        <p:nvSpPr>
          <p:cNvPr id="4" name="Slide Number Placeholder 3"/>
          <p:cNvSpPr>
            <a:spLocks noGrp="1"/>
          </p:cNvSpPr>
          <p:nvPr>
            <p:ph type="sldNum" sz="quarter" idx="10"/>
          </p:nvPr>
        </p:nvSpPr>
        <p:spPr/>
        <p:txBody>
          <a:bodyPr/>
          <a:lstStyle/>
          <a:p>
            <a:fld id="{426AC9EA-110C-D44B-81A3-E5165EEE361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402079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 The terms assembly language  and machine language  are sometimes, erroneously,</a:t>
            </a:r>
          </a:p>
          <a:p>
            <a:r>
              <a:rPr kumimoji="1" lang="en-US" sz="1200" kern="1200" dirty="0">
                <a:solidFill>
                  <a:schemeClr val="tx1"/>
                </a:solidFill>
                <a:effectLst/>
                <a:latin typeface="Times New Roman" pitchFamily="-109" charset="0"/>
                <a:ea typeface="+mn-ea"/>
                <a:cs typeface="+mn-cs"/>
              </a:rPr>
              <a:t>used synonymously. Machine language consists of instructions directly</a:t>
            </a:r>
          </a:p>
          <a:p>
            <a:r>
              <a:rPr kumimoji="1" lang="en-US" sz="1200" kern="1200" dirty="0">
                <a:solidFill>
                  <a:schemeClr val="tx1"/>
                </a:solidFill>
                <a:effectLst/>
                <a:latin typeface="Times New Roman" pitchFamily="-109" charset="0"/>
                <a:ea typeface="+mn-ea"/>
                <a:cs typeface="+mn-cs"/>
              </a:rPr>
              <a:t>executable by the processor. Each machine language instruction is a binary string</a:t>
            </a:r>
          </a:p>
          <a:p>
            <a:r>
              <a:rPr kumimoji="1" lang="en-US" sz="1200" kern="1200" dirty="0">
                <a:solidFill>
                  <a:schemeClr val="tx1"/>
                </a:solidFill>
                <a:effectLst/>
                <a:latin typeface="Times New Roman" pitchFamily="-109" charset="0"/>
                <a:ea typeface="+mn-ea"/>
                <a:cs typeface="+mn-cs"/>
              </a:rPr>
              <a:t> containing an opcode, operand references, and perhaps other bits related to execution,</a:t>
            </a:r>
          </a:p>
          <a:p>
            <a:r>
              <a:rPr kumimoji="1" lang="en-US" sz="1200" kern="1200" dirty="0">
                <a:solidFill>
                  <a:schemeClr val="tx1"/>
                </a:solidFill>
                <a:effectLst/>
                <a:latin typeface="Times New Roman" pitchFamily="-109" charset="0"/>
                <a:ea typeface="+mn-ea"/>
                <a:cs typeface="+mn-cs"/>
              </a:rPr>
              <a:t>such as flags. For convenience, instead of writing an instruction as a bit string, it</a:t>
            </a:r>
          </a:p>
          <a:p>
            <a:r>
              <a:rPr kumimoji="1" lang="en-US" sz="1200" kern="1200" dirty="0">
                <a:solidFill>
                  <a:schemeClr val="tx1"/>
                </a:solidFill>
                <a:effectLst/>
                <a:latin typeface="Times New Roman" pitchFamily="-109" charset="0"/>
                <a:ea typeface="+mn-ea"/>
                <a:cs typeface="+mn-cs"/>
              </a:rPr>
              <a:t>can be written symbolically, with names for opcodes and registers. An assembly language</a:t>
            </a:r>
          </a:p>
          <a:p>
            <a:r>
              <a:rPr kumimoji="1" lang="en-US" sz="1200" kern="1200" dirty="0">
                <a:solidFill>
                  <a:schemeClr val="tx1"/>
                </a:solidFill>
                <a:effectLst/>
                <a:latin typeface="Times New Roman" pitchFamily="-109" charset="0"/>
                <a:ea typeface="+mn-ea"/>
                <a:cs typeface="+mn-cs"/>
              </a:rPr>
              <a:t>makes much greater use of symbolic names, including assigning names to specific</a:t>
            </a:r>
          </a:p>
          <a:p>
            <a:r>
              <a:rPr kumimoji="1" lang="en-US" sz="1200" kern="1200" dirty="0">
                <a:solidFill>
                  <a:schemeClr val="tx1"/>
                </a:solidFill>
                <a:effectLst/>
                <a:latin typeface="Times New Roman" pitchFamily="-109" charset="0"/>
                <a:ea typeface="+mn-ea"/>
                <a:cs typeface="+mn-cs"/>
              </a:rPr>
              <a:t>main memory locations and specific instruction locations. Assembly language</a:t>
            </a:r>
          </a:p>
          <a:p>
            <a:r>
              <a:rPr kumimoji="1" lang="en-US" sz="1200" kern="1200" dirty="0">
                <a:solidFill>
                  <a:schemeClr val="tx1"/>
                </a:solidFill>
                <a:effectLst/>
                <a:latin typeface="Times New Roman" pitchFamily="-109" charset="0"/>
                <a:ea typeface="+mn-ea"/>
                <a:cs typeface="+mn-cs"/>
              </a:rPr>
              <a:t>also includes statements that are not directly executable but serve as instructions</a:t>
            </a:r>
          </a:p>
          <a:p>
            <a:r>
              <a:rPr kumimoji="1" lang="en-US" sz="1200" kern="1200" dirty="0">
                <a:solidFill>
                  <a:schemeClr val="tx1"/>
                </a:solidFill>
                <a:effectLst/>
                <a:latin typeface="Times New Roman" pitchFamily="-109" charset="0"/>
                <a:ea typeface="+mn-ea"/>
                <a:cs typeface="+mn-cs"/>
              </a:rPr>
              <a:t>to the assembler that produces machine code from an assembly language program.</a:t>
            </a:r>
          </a:p>
          <a:p>
            <a:endParaRPr kumimoji="1" lang="en-US" sz="1200" kern="1200" dirty="0">
              <a:solidFill>
                <a:schemeClr val="tx1"/>
              </a:solidFill>
              <a:effectLst/>
              <a:latin typeface="Times New Roman" pitchFamily="-109" charset="0"/>
              <a:ea typeface="+mn-ea"/>
              <a:cs typeface="+mn-cs"/>
            </a:endParaRPr>
          </a:p>
        </p:txBody>
      </p:sp>
      <p:sp>
        <p:nvSpPr>
          <p:cNvPr id="4" name="Slide Number Placeholder 3"/>
          <p:cNvSpPr>
            <a:spLocks noGrp="1"/>
          </p:cNvSpPr>
          <p:nvPr>
            <p:ph type="sldNum" sz="quarter" idx="10"/>
          </p:nvPr>
        </p:nvSpPr>
        <p:spPr/>
        <p:txBody>
          <a:bodyPr/>
          <a:lstStyle/>
          <a:p>
            <a:fld id="{426AC9EA-110C-D44B-81A3-E5165EEE361B}"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151723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The heart of any assembly language program are statements. A statement in a typical</a:t>
            </a:r>
          </a:p>
          <a:p>
            <a:r>
              <a:rPr kumimoji="1" lang="en-US" sz="1200" kern="1200" dirty="0">
                <a:solidFill>
                  <a:schemeClr val="tx1"/>
                </a:solidFill>
                <a:effectLst/>
                <a:latin typeface="Times New Roman" pitchFamily="-109" charset="0"/>
                <a:ea typeface="+mn-ea"/>
                <a:cs typeface="+mn-cs"/>
              </a:rPr>
              <a:t>assembly language has the form shown in Figure 15.2. It consists of four elements:</a:t>
            </a:r>
          </a:p>
          <a:p>
            <a:r>
              <a:rPr kumimoji="1" lang="en-US" sz="1200" kern="1200" dirty="0">
                <a:solidFill>
                  <a:schemeClr val="tx1"/>
                </a:solidFill>
                <a:effectLst/>
                <a:latin typeface="Times New Roman" pitchFamily="-109" charset="0"/>
                <a:ea typeface="+mn-ea"/>
                <a:cs typeface="+mn-cs"/>
              </a:rPr>
              <a:t>label, mnemonic, operand, and comment.</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9</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109" charset="0"/>
                <a:ea typeface="+mn-ea"/>
                <a:cs typeface="+mn-cs"/>
              </a:rPr>
              <a:t>If a label is present, the assembler defines the label as equivalent to the address</a:t>
            </a:r>
          </a:p>
          <a:p>
            <a:r>
              <a:rPr kumimoji="1" lang="en-US" sz="1200" kern="1200" dirty="0">
                <a:solidFill>
                  <a:schemeClr val="tx1"/>
                </a:solidFill>
                <a:effectLst/>
                <a:latin typeface="Times New Roman" pitchFamily="-109" charset="0"/>
                <a:ea typeface="+mn-ea"/>
                <a:cs typeface="+mn-cs"/>
              </a:rPr>
              <a:t>into which the first byte of the object code generated for that instruction will be loaded.</a:t>
            </a:r>
          </a:p>
          <a:p>
            <a:r>
              <a:rPr kumimoji="1" lang="en-US" sz="1200" kern="1200" dirty="0">
                <a:solidFill>
                  <a:schemeClr val="tx1"/>
                </a:solidFill>
                <a:effectLst/>
                <a:latin typeface="Times New Roman" pitchFamily="-109" charset="0"/>
                <a:ea typeface="+mn-ea"/>
                <a:cs typeface="+mn-cs"/>
              </a:rPr>
              <a:t>The programmer may subsequently use the label as an address or as data in another</a:t>
            </a:r>
          </a:p>
          <a:p>
            <a:r>
              <a:rPr kumimoji="1" lang="en-US" sz="1200" kern="1200" dirty="0">
                <a:solidFill>
                  <a:schemeClr val="tx1"/>
                </a:solidFill>
                <a:effectLst/>
                <a:latin typeface="Times New Roman" pitchFamily="-109" charset="0"/>
                <a:ea typeface="+mn-ea"/>
                <a:cs typeface="+mn-cs"/>
              </a:rPr>
              <a:t>instruction’s address field. The assembler replaces the label with the assigned value when</a:t>
            </a:r>
          </a:p>
          <a:p>
            <a:r>
              <a:rPr kumimoji="1" lang="en-US" sz="1200" kern="1200" dirty="0">
                <a:solidFill>
                  <a:schemeClr val="tx1"/>
                </a:solidFill>
                <a:effectLst/>
                <a:latin typeface="Times New Roman" pitchFamily="-109" charset="0"/>
                <a:ea typeface="+mn-ea"/>
                <a:cs typeface="+mn-cs"/>
              </a:rPr>
              <a:t>creating an object program. Labels are most frequently used in branch instructions.</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As an example, here is a program fragment:</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L2: 	SUB 	EAX, EDX 		; subtract contents of register EDX</a:t>
            </a:r>
          </a:p>
          <a:p>
            <a:r>
              <a:rPr kumimoji="1" lang="en-US" sz="1200" kern="1200" dirty="0">
                <a:solidFill>
                  <a:schemeClr val="tx1"/>
                </a:solidFill>
                <a:effectLst/>
                <a:latin typeface="Times New Roman" pitchFamily="-109" charset="0"/>
                <a:ea typeface="+mn-ea"/>
                <a:cs typeface="+mn-cs"/>
              </a:rPr>
              <a:t>from</a:t>
            </a:r>
          </a:p>
          <a:p>
            <a:r>
              <a:rPr kumimoji="1" lang="en-US" sz="1200" kern="1200" dirty="0">
                <a:solidFill>
                  <a:schemeClr val="tx1"/>
                </a:solidFill>
                <a:effectLst/>
                <a:latin typeface="Times New Roman" pitchFamily="-109" charset="0"/>
                <a:ea typeface="+mn-ea"/>
                <a:cs typeface="+mn-cs"/>
              </a:rPr>
              <a:t>				; contents of EAX and store result in</a:t>
            </a:r>
          </a:p>
          <a:p>
            <a:r>
              <a:rPr kumimoji="1" lang="en-US" sz="1200" kern="1200" dirty="0">
                <a:solidFill>
                  <a:schemeClr val="tx1"/>
                </a:solidFill>
                <a:effectLst/>
                <a:latin typeface="Times New Roman" pitchFamily="-109" charset="0"/>
                <a:ea typeface="+mn-ea"/>
                <a:cs typeface="+mn-cs"/>
              </a:rPr>
              <a:t>EAX</a:t>
            </a:r>
          </a:p>
          <a:p>
            <a:r>
              <a:rPr kumimoji="1" lang="en-US" sz="1200" kern="1200" dirty="0">
                <a:solidFill>
                  <a:schemeClr val="tx1"/>
                </a:solidFill>
                <a:effectLst/>
                <a:latin typeface="Times New Roman" pitchFamily="-109" charset="0"/>
                <a:ea typeface="+mn-ea"/>
                <a:cs typeface="+mn-cs"/>
              </a:rPr>
              <a:t>	JG	 L2 	; jump to L2 if result of subtraction is</a:t>
            </a:r>
          </a:p>
          <a:p>
            <a:r>
              <a:rPr kumimoji="1" lang="en-US" sz="1200" kern="1200" dirty="0">
                <a:solidFill>
                  <a:schemeClr val="tx1"/>
                </a:solidFill>
                <a:effectLst/>
                <a:latin typeface="Times New Roman" pitchFamily="-109" charset="0"/>
                <a:ea typeface="+mn-ea"/>
                <a:cs typeface="+mn-cs"/>
              </a:rPr>
              <a:t>			; positive</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The program will continue to loop back to location L2 until the result is zero</a:t>
            </a:r>
          </a:p>
          <a:p>
            <a:r>
              <a:rPr kumimoji="1" lang="en-US" sz="1200" kern="1200" dirty="0">
                <a:solidFill>
                  <a:schemeClr val="tx1"/>
                </a:solidFill>
                <a:effectLst/>
                <a:latin typeface="Times New Roman" pitchFamily="-109" charset="0"/>
                <a:ea typeface="+mn-ea"/>
                <a:cs typeface="+mn-cs"/>
              </a:rPr>
              <a:t>or negative. Thus, when the </a:t>
            </a:r>
            <a:r>
              <a:rPr kumimoji="1" lang="en-US" sz="1200" kern="1200" dirty="0" err="1">
                <a:solidFill>
                  <a:schemeClr val="tx1"/>
                </a:solidFill>
                <a:effectLst/>
                <a:latin typeface="Times New Roman" pitchFamily="-109" charset="0"/>
                <a:ea typeface="+mn-ea"/>
                <a:cs typeface="+mn-cs"/>
              </a:rPr>
              <a:t>jg</a:t>
            </a:r>
            <a:r>
              <a:rPr kumimoji="1" lang="en-US" sz="1200" kern="1200" dirty="0">
                <a:solidFill>
                  <a:schemeClr val="tx1"/>
                </a:solidFill>
                <a:effectLst/>
                <a:latin typeface="Times New Roman" pitchFamily="-109" charset="0"/>
                <a:ea typeface="+mn-ea"/>
                <a:cs typeface="+mn-cs"/>
              </a:rPr>
              <a:t> instruction is executed, if the result is positive, the</a:t>
            </a:r>
          </a:p>
          <a:p>
            <a:r>
              <a:rPr kumimoji="1" lang="en-US" sz="1200" kern="1200" dirty="0">
                <a:solidFill>
                  <a:schemeClr val="tx1"/>
                </a:solidFill>
                <a:effectLst/>
                <a:latin typeface="Times New Roman" pitchFamily="-109" charset="0"/>
                <a:ea typeface="+mn-ea"/>
                <a:cs typeface="+mn-cs"/>
              </a:rPr>
              <a:t>processor places the address equivalent to the label L2 in the program counter.</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 Reasons for using a label include the following:</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1.  A label makes a program location easier to find and remember.</a:t>
            </a:r>
          </a:p>
          <a:p>
            <a:endParaRPr kumimoji="1" lang="en-US" sz="1200" kern="1200" dirty="0">
              <a:solidFill>
                <a:schemeClr val="tx1"/>
              </a:solidFill>
              <a:effectLst/>
              <a:latin typeface="Times New Roman" pitchFamily="-109" charset="0"/>
              <a:ea typeface="+mn-ea"/>
              <a:cs typeface="+mn-cs"/>
            </a:endParaRPr>
          </a:p>
          <a:p>
            <a:r>
              <a:rPr kumimoji="1" lang="en-US" sz="1200" kern="1200" dirty="0">
                <a:solidFill>
                  <a:schemeClr val="tx1"/>
                </a:solidFill>
                <a:effectLst/>
                <a:latin typeface="Times New Roman" pitchFamily="-109" charset="0"/>
                <a:ea typeface="+mn-ea"/>
                <a:cs typeface="+mn-cs"/>
              </a:rPr>
              <a:t> 2. The label can easily be moved to correct a program. The assembler will automatically</a:t>
            </a:r>
          </a:p>
          <a:p>
            <a:r>
              <a:rPr kumimoji="1" lang="en-US" sz="1200" kern="1200" dirty="0">
                <a:solidFill>
                  <a:schemeClr val="tx1"/>
                </a:solidFill>
                <a:effectLst/>
                <a:latin typeface="Times New Roman" pitchFamily="-109" charset="0"/>
                <a:ea typeface="+mn-ea"/>
                <a:cs typeface="+mn-cs"/>
              </a:rPr>
              <a:t>change the address in all instructions that use the label when the</a:t>
            </a:r>
          </a:p>
          <a:p>
            <a:r>
              <a:rPr kumimoji="1" lang="en-US" sz="1200" kern="1200" dirty="0">
                <a:solidFill>
                  <a:schemeClr val="tx1"/>
                </a:solidFill>
                <a:effectLst/>
                <a:latin typeface="Times New Roman" pitchFamily="-109" charset="0"/>
                <a:ea typeface="+mn-ea"/>
                <a:cs typeface="+mn-cs"/>
              </a:rPr>
              <a:t>program is reassembled.</a:t>
            </a:r>
          </a:p>
          <a:p>
            <a:r>
              <a:rPr kumimoji="1" lang="en-US" sz="1200" kern="1200" dirty="0">
                <a:solidFill>
                  <a:schemeClr val="tx1"/>
                </a:solidFill>
                <a:effectLst/>
                <a:latin typeface="Times New Roman" pitchFamily="-109" charset="0"/>
                <a:ea typeface="+mn-ea"/>
                <a:cs typeface="+mn-cs"/>
              </a:rPr>
              <a:t> </a:t>
            </a:r>
          </a:p>
          <a:p>
            <a:r>
              <a:rPr kumimoji="1" lang="en-US" sz="1200" kern="1200" dirty="0">
                <a:solidFill>
                  <a:schemeClr val="tx1"/>
                </a:solidFill>
                <a:effectLst/>
                <a:latin typeface="Times New Roman" pitchFamily="-109" charset="0"/>
                <a:ea typeface="+mn-ea"/>
                <a:cs typeface="+mn-cs"/>
              </a:rPr>
              <a:t>3. The programmer does not have to calculate relative or absolute memory</a:t>
            </a:r>
          </a:p>
          <a:p>
            <a:r>
              <a:rPr kumimoji="1" lang="en-US" sz="1200" kern="1200" dirty="0">
                <a:solidFill>
                  <a:schemeClr val="tx1"/>
                </a:solidFill>
                <a:effectLst/>
                <a:latin typeface="Times New Roman" pitchFamily="-109" charset="0"/>
                <a:ea typeface="+mn-ea"/>
                <a:cs typeface="+mn-cs"/>
              </a:rPr>
              <a:t>addresses, but just uses labels as needed.</a:t>
            </a:r>
          </a:p>
          <a:p>
            <a:endParaRPr kumimoji="1" lang="en-US" sz="1200" kern="1200" dirty="0">
              <a:solidFill>
                <a:schemeClr val="tx1"/>
              </a:solidFill>
              <a:effectLst/>
              <a:latin typeface="Times New Roman" pitchFamily="-109" charset="0"/>
              <a:ea typeface="+mn-ea"/>
              <a:cs typeface="+mn-cs"/>
            </a:endParaRPr>
          </a:p>
          <a:p>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36566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8937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7682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659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7484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25580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986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05195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6329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548143522"/>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15</a:t>
            </a:r>
          </a:p>
        </p:txBody>
      </p:sp>
      <p:sp>
        <p:nvSpPr>
          <p:cNvPr id="13317" name="Text Placeholder 4"/>
          <p:cNvSpPr txBox="1">
            <a:spLocks noGrp="1"/>
          </p:cNvSpPr>
          <p:nvPr>
            <p:ph type="body" idx="3"/>
          </p:nvPr>
        </p:nvSpPr>
        <p:spPr/>
        <p:txBody>
          <a:bodyPr/>
          <a:lstStyle/>
          <a:p>
            <a:r>
              <a:rPr lang="en-US" sz="2400" dirty="0"/>
              <a:t>Assembly Language and Related Topics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294F53C7-5B87-47B5-9A71-1BEBE6CEFF68}"/>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172684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Statements (2 of 3)</a:t>
            </a:r>
          </a:p>
        </p:txBody>
      </p:sp>
      <p:sp>
        <p:nvSpPr>
          <p:cNvPr id="6" name="Text Placeholder 5"/>
          <p:cNvSpPr>
            <a:spLocks noGrp="1"/>
          </p:cNvSpPr>
          <p:nvPr>
            <p:ph type="body" idx="1"/>
          </p:nvPr>
        </p:nvSpPr>
        <p:spPr>
          <a:xfrm>
            <a:off x="332518" y="1556792"/>
            <a:ext cx="8478965" cy="4525963"/>
          </a:xfrm>
        </p:spPr>
        <p:txBody>
          <a:bodyPr/>
          <a:lstStyle/>
          <a:p>
            <a:pPr marL="101600" indent="0">
              <a:buNone/>
            </a:pPr>
            <a:r>
              <a:rPr lang="en-US" dirty="0"/>
              <a:t>Mnemonic</a:t>
            </a:r>
          </a:p>
        </p:txBody>
      </p:sp>
      <p:sp>
        <p:nvSpPr>
          <p:cNvPr id="5" name="Content Placeholder 4"/>
          <p:cNvSpPr>
            <a:spLocks noGrp="1"/>
          </p:cNvSpPr>
          <p:nvPr>
            <p:ph idx="4294967295"/>
          </p:nvPr>
        </p:nvSpPr>
        <p:spPr>
          <a:xfrm>
            <a:off x="467544" y="2091581"/>
            <a:ext cx="8136904" cy="4649787"/>
          </a:xfrm>
        </p:spPr>
        <p:txBody>
          <a:bodyPr>
            <a:normAutofit/>
          </a:bodyPr>
          <a:lstStyle/>
          <a:p>
            <a:pPr marL="285750" indent="-285750">
              <a:spcBef>
                <a:spcPts val="1200"/>
              </a:spcBef>
              <a:buClr>
                <a:schemeClr val="tx2"/>
              </a:buClr>
              <a:buFont typeface="Arial" panose="020B0604020202020204" pitchFamily="34" charset="0"/>
              <a:buChar char="•"/>
            </a:pPr>
            <a:r>
              <a:rPr lang="en-US" sz="2200" dirty="0"/>
              <a:t>The mnemonic is the name of the operation or function of the assembly language statement</a:t>
            </a:r>
          </a:p>
          <a:p>
            <a:pPr marL="285750" indent="-285750">
              <a:spcBef>
                <a:spcPts val="1200"/>
              </a:spcBef>
              <a:buClr>
                <a:schemeClr val="tx2"/>
              </a:buClr>
              <a:buFont typeface="Arial" panose="020B0604020202020204" pitchFamily="34" charset="0"/>
              <a:buChar char="•"/>
            </a:pPr>
            <a:r>
              <a:rPr lang="en-US" sz="2200" dirty="0"/>
              <a:t>In the case of a machine instruction, a mnemonic is the symbolic name associated with a particular opcode</a:t>
            </a:r>
          </a:p>
        </p:txBody>
      </p:sp>
    </p:spTree>
    <p:extLst>
      <p:ext uri="{BB962C8B-B14F-4D97-AF65-F5344CB8AC3E}">
        <p14:creationId xmlns:p14="http://schemas.microsoft.com/office/powerpoint/2010/main" val="1415802025"/>
      </p:ext>
    </p:extLst>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Statements (3 of 3)</a:t>
            </a:r>
          </a:p>
        </p:txBody>
      </p:sp>
      <p:sp>
        <p:nvSpPr>
          <p:cNvPr id="6" name="Text Placeholder 5"/>
          <p:cNvSpPr>
            <a:spLocks noGrp="1"/>
          </p:cNvSpPr>
          <p:nvPr>
            <p:ph type="body" idx="1"/>
          </p:nvPr>
        </p:nvSpPr>
        <p:spPr>
          <a:xfrm>
            <a:off x="332518" y="1564575"/>
            <a:ext cx="8478965" cy="4525963"/>
          </a:xfrm>
        </p:spPr>
        <p:txBody>
          <a:bodyPr/>
          <a:lstStyle/>
          <a:p>
            <a:pPr marL="101600" indent="0">
              <a:buNone/>
            </a:pPr>
            <a:r>
              <a:rPr lang="en-US" dirty="0"/>
              <a:t>Operands</a:t>
            </a:r>
          </a:p>
        </p:txBody>
      </p:sp>
      <p:sp>
        <p:nvSpPr>
          <p:cNvPr id="5" name="Content Placeholder 4"/>
          <p:cNvSpPr>
            <a:spLocks noGrp="1"/>
          </p:cNvSpPr>
          <p:nvPr>
            <p:ph idx="4294967295"/>
          </p:nvPr>
        </p:nvSpPr>
        <p:spPr>
          <a:xfrm>
            <a:off x="467544" y="2019573"/>
            <a:ext cx="8064896" cy="4649787"/>
          </a:xfrm>
        </p:spPr>
        <p:txBody>
          <a:bodyPr>
            <a:normAutofit/>
          </a:bodyPr>
          <a:lstStyle/>
          <a:p>
            <a:pPr marL="285750" indent="-285750">
              <a:spcAft>
                <a:spcPts val="600"/>
              </a:spcAft>
              <a:buClr>
                <a:schemeClr val="tx2"/>
              </a:buClr>
              <a:buFont typeface="Arial" panose="020B0604020202020204" pitchFamily="34" charset="0"/>
              <a:buChar char="•"/>
            </a:pPr>
            <a:r>
              <a:rPr lang="en-US" sz="2200" dirty="0"/>
              <a:t>An assembly language statement includes zero or more operands</a:t>
            </a:r>
          </a:p>
          <a:p>
            <a:pPr marL="285750" indent="-285750">
              <a:spcAft>
                <a:spcPts val="600"/>
              </a:spcAft>
              <a:buClr>
                <a:schemeClr val="tx2"/>
              </a:buClr>
              <a:buFont typeface="Arial" panose="020B0604020202020204" pitchFamily="34" charset="0"/>
              <a:buChar char="•"/>
            </a:pPr>
            <a:r>
              <a:rPr lang="en-US" sz="2200" dirty="0"/>
              <a:t>Each operand identifies an immediate value, a register value, or a memory location</a:t>
            </a:r>
          </a:p>
          <a:p>
            <a:pPr marL="285750" indent="-285750">
              <a:buClr>
                <a:schemeClr val="tx2"/>
              </a:buClr>
              <a:buFont typeface="Arial" panose="020B0604020202020204" pitchFamily="34" charset="0"/>
              <a:buChar char="•"/>
            </a:pPr>
            <a:r>
              <a:rPr lang="en-US" sz="2200" dirty="0"/>
              <a:t>Typically the assembly language provides conventions for distinguishing among the three types of operand references, as well as conventions for indicating addressing mode</a:t>
            </a:r>
          </a:p>
        </p:txBody>
      </p:sp>
    </p:spTree>
    <p:extLst>
      <p:ext uri="{BB962C8B-B14F-4D97-AF65-F5344CB8AC3E}">
        <p14:creationId xmlns:p14="http://schemas.microsoft.com/office/powerpoint/2010/main" val="412614742"/>
      </p:ext>
    </p:extLst>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15.3 </a:t>
            </a:r>
            <a:br>
              <a:rPr lang="en-US" dirty="0"/>
            </a:br>
            <a:r>
              <a:rPr lang="en-US" dirty="0"/>
              <a:t>Intel x86 Program Execution Registers</a:t>
            </a:r>
          </a:p>
        </p:txBody>
      </p:sp>
      <p:pic>
        <p:nvPicPr>
          <p:cNvPr id="3" name="Picture 2" descr="General purpose register is a 32 bit register from 0 to 31. The right half of the register is from 0 to 16 bits, a table with two columns and four rows are given. Row 1. A H, A L. Row 2. B H, B L. Row 3. C H, C L. Row 4. D H, D L. A comparison with 16 bit and 32 bit register is shown beside the general purpose register. A X, E A X, 0 0 0. B X, E B X, 0 1 1. C X, E C X, 0 0 1. D X, E D X, 0 1 0. E S I, 1 1 0. E D I, 1 1 1. E B P, 1 0 1. and E S P, 1 0 0. There are 16 bit registers with blank rows. The names beside the registers for each row are as follows. C S, D S, S S, E S, F S, and G S. " title="An illustration of two sets of registers, namely a General purpose register and segment registers"/>
          <p:cNvPicPr>
            <a:picLocks noChangeAspect="1"/>
          </p:cNvPicPr>
          <p:nvPr/>
        </p:nvPicPr>
        <p:blipFill rotWithShape="1">
          <a:blip r:embed="rId3">
            <a:extLst>
              <a:ext uri="{28A0092B-C50C-407E-A947-70E740481C1C}">
                <a14:useLocalDpi xmlns:a14="http://schemas.microsoft.com/office/drawing/2010/main" val="0"/>
              </a:ext>
            </a:extLst>
          </a:blip>
          <a:srcRect l="7397" t="10455" r="10007" b="20957"/>
          <a:stretch/>
        </p:blipFill>
        <p:spPr>
          <a:xfrm>
            <a:off x="2159732" y="1249167"/>
            <a:ext cx="4824536" cy="51845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Statements (1 of 2) </a:t>
            </a:r>
          </a:p>
        </p:txBody>
      </p:sp>
      <p:sp>
        <p:nvSpPr>
          <p:cNvPr id="7" name="Text Placeholder 6"/>
          <p:cNvSpPr>
            <a:spLocks noGrp="1"/>
          </p:cNvSpPr>
          <p:nvPr>
            <p:ph type="body" idx="1"/>
          </p:nvPr>
        </p:nvSpPr>
        <p:spPr>
          <a:xfrm>
            <a:off x="332518" y="1564575"/>
            <a:ext cx="8478965" cy="4525963"/>
          </a:xfrm>
        </p:spPr>
        <p:txBody>
          <a:bodyPr/>
          <a:lstStyle/>
          <a:p>
            <a:pPr marL="101600" indent="0">
              <a:buNone/>
            </a:pPr>
            <a:r>
              <a:rPr lang="en-US" dirty="0"/>
              <a:t>Comment </a:t>
            </a:r>
          </a:p>
        </p:txBody>
      </p:sp>
      <p:sp>
        <p:nvSpPr>
          <p:cNvPr id="6" name="Content Placeholder 5"/>
          <p:cNvSpPr>
            <a:spLocks noGrp="1"/>
          </p:cNvSpPr>
          <p:nvPr>
            <p:ph idx="4294967295"/>
          </p:nvPr>
        </p:nvSpPr>
        <p:spPr>
          <a:xfrm>
            <a:off x="243984" y="1981200"/>
            <a:ext cx="8288455" cy="4144963"/>
          </a:xfrm>
        </p:spPr>
        <p:txBody>
          <a:bodyPr>
            <a:noAutofit/>
          </a:bodyPr>
          <a:lstStyle/>
          <a:p>
            <a:pPr marL="487363" lvl="1" indent="-273050">
              <a:spcBef>
                <a:spcPts val="2000"/>
              </a:spcBef>
              <a:buClr>
                <a:schemeClr val="tx2"/>
              </a:buClr>
              <a:buFont typeface="Arial" panose="020B0604020202020204" pitchFamily="34" charset="0"/>
              <a:buChar char="•"/>
            </a:pPr>
            <a:r>
              <a:rPr lang="en-US" sz="2200" dirty="0"/>
              <a:t>All assembly languages allow the placement of comments in the program</a:t>
            </a:r>
          </a:p>
          <a:p>
            <a:pPr marL="487363" lvl="1" indent="-273050">
              <a:spcBef>
                <a:spcPts val="2000"/>
              </a:spcBef>
              <a:buClr>
                <a:schemeClr val="tx2"/>
              </a:buClr>
              <a:buFont typeface="Arial" panose="020B0604020202020204" pitchFamily="34" charset="0"/>
              <a:buChar char="•"/>
            </a:pPr>
            <a:r>
              <a:rPr lang="en-US" sz="2200" dirty="0"/>
              <a:t>A comment can either occur at the right-hand end of an assembly statement or can occupy and entire test line</a:t>
            </a:r>
          </a:p>
          <a:p>
            <a:pPr marL="487363" lvl="1" indent="-273050">
              <a:spcBef>
                <a:spcPts val="2000"/>
              </a:spcBef>
              <a:buClr>
                <a:schemeClr val="tx2"/>
              </a:buClr>
              <a:buFont typeface="Arial" panose="020B0604020202020204" pitchFamily="34" charset="0"/>
              <a:buChar char="•"/>
            </a:pPr>
            <a:r>
              <a:rPr lang="en-US" sz="2200" dirty="0"/>
              <a:t>The comment begins with a special character that signals to the assembler that the rest of the line is a comment and is to be ignored by the assembler</a:t>
            </a:r>
          </a:p>
          <a:p>
            <a:pPr marL="487363" lvl="1" indent="-273050">
              <a:spcBef>
                <a:spcPts val="2000"/>
              </a:spcBef>
              <a:buClr>
                <a:schemeClr val="tx2"/>
              </a:buClr>
              <a:buFont typeface="Arial" panose="020B0604020202020204" pitchFamily="34" charset="0"/>
              <a:buChar char="•"/>
            </a:pPr>
            <a:r>
              <a:rPr lang="en-US" sz="2200" dirty="0"/>
              <a:t>Typically, assembly languages for the x86 architecture use a semicolon (;) for the special character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Statements (2 of 2) </a:t>
            </a:r>
          </a:p>
        </p:txBody>
      </p:sp>
      <p:sp>
        <p:nvSpPr>
          <p:cNvPr id="7" name="Text Placeholder 6"/>
          <p:cNvSpPr>
            <a:spLocks noGrp="1"/>
          </p:cNvSpPr>
          <p:nvPr>
            <p:ph type="body" idx="1"/>
          </p:nvPr>
        </p:nvSpPr>
        <p:spPr>
          <a:xfrm>
            <a:off x="332518" y="1556792"/>
            <a:ext cx="8478965" cy="4525963"/>
          </a:xfrm>
        </p:spPr>
        <p:txBody>
          <a:bodyPr/>
          <a:lstStyle/>
          <a:p>
            <a:pPr marL="101600" indent="0">
              <a:buNone/>
            </a:pPr>
            <a:r>
              <a:rPr lang="en-US" dirty="0"/>
              <a:t>Pseudo-instructions</a:t>
            </a:r>
          </a:p>
        </p:txBody>
      </p:sp>
      <p:sp>
        <p:nvSpPr>
          <p:cNvPr id="6" name="Content Placeholder 5"/>
          <p:cNvSpPr>
            <a:spLocks noGrp="1"/>
          </p:cNvSpPr>
          <p:nvPr>
            <p:ph idx="4294967295"/>
          </p:nvPr>
        </p:nvSpPr>
        <p:spPr>
          <a:xfrm>
            <a:off x="431160" y="2019573"/>
            <a:ext cx="8255640" cy="4649787"/>
          </a:xfrm>
        </p:spPr>
        <p:txBody>
          <a:bodyPr>
            <a:noAutofit/>
          </a:bodyPr>
          <a:lstStyle/>
          <a:p>
            <a:pPr marL="307975" indent="-284163">
              <a:buClr>
                <a:schemeClr val="tx2"/>
              </a:buClr>
              <a:buFont typeface="Arial" panose="020B0604020202020204" pitchFamily="34" charset="0"/>
              <a:buChar char="•"/>
            </a:pPr>
            <a:r>
              <a:rPr lang="en-US" sz="2200" dirty="0"/>
              <a:t>Pseudo-instructions are statements which, though not real x86 machine instructions, are used in the instruction field anyway because that’s the most convenient place to put them</a:t>
            </a:r>
          </a:p>
          <a:p>
            <a:pPr marL="307975" indent="-284163">
              <a:buClr>
                <a:schemeClr val="tx2"/>
              </a:buClr>
              <a:buFont typeface="Arial" panose="020B0604020202020204" pitchFamily="34" charset="0"/>
              <a:buChar char="•"/>
            </a:pPr>
            <a:r>
              <a:rPr lang="en-US" sz="2200" dirty="0"/>
              <a:t>Pseudo-instructions are not directly translated into machine language instructions</a:t>
            </a:r>
          </a:p>
          <a:p>
            <a:pPr marL="307975" indent="-284163">
              <a:buClr>
                <a:schemeClr val="tx2"/>
              </a:buClr>
              <a:buFont typeface="Arial" panose="020B0604020202020204" pitchFamily="34" charset="0"/>
              <a:buChar char="•"/>
            </a:pPr>
            <a:r>
              <a:rPr lang="en-US" sz="2200" dirty="0"/>
              <a:t>Instead, directives are instructions to the assembler to perform specified actions during the assembly process</a:t>
            </a:r>
          </a:p>
          <a:p>
            <a:pPr marL="307975" indent="-284163">
              <a:buClr>
                <a:schemeClr val="tx2"/>
              </a:buClr>
              <a:buFont typeface="Arial" panose="020B0604020202020204" pitchFamily="34" charset="0"/>
              <a:buChar char="•"/>
            </a:pPr>
            <a:r>
              <a:rPr lang="en-US" sz="2200" dirty="0"/>
              <a:t>Examples include:</a:t>
            </a:r>
          </a:p>
          <a:p>
            <a:pPr marL="582613" lvl="2" indent="-274638">
              <a:buClr>
                <a:schemeClr val="tx2"/>
              </a:buClr>
              <a:buFont typeface="Arial" panose="020B0604020202020204" pitchFamily="34" charset="0"/>
              <a:buChar char="–"/>
            </a:pPr>
            <a:r>
              <a:rPr lang="en-US" sz="2000" dirty="0"/>
              <a:t>Define constants</a:t>
            </a:r>
          </a:p>
          <a:p>
            <a:pPr marL="582613" lvl="2" indent="-274638">
              <a:buClr>
                <a:schemeClr val="tx2"/>
              </a:buClr>
              <a:buFont typeface="Arial" panose="020B0604020202020204" pitchFamily="34" charset="0"/>
              <a:buChar char="–"/>
            </a:pPr>
            <a:r>
              <a:rPr lang="en-US" sz="2000" dirty="0"/>
              <a:t>Designate areas of memory for data storage</a:t>
            </a:r>
          </a:p>
          <a:p>
            <a:pPr marL="582613" lvl="2" indent="-274638">
              <a:buClr>
                <a:schemeClr val="tx2"/>
              </a:buClr>
              <a:buFont typeface="Arial" panose="020B0604020202020204" pitchFamily="34" charset="0"/>
              <a:buChar char="–"/>
            </a:pPr>
            <a:r>
              <a:rPr lang="en-US" sz="2000" dirty="0"/>
              <a:t>Initialize areas of memory</a:t>
            </a:r>
          </a:p>
          <a:p>
            <a:pPr marL="582613" lvl="2" indent="-274638">
              <a:buClr>
                <a:schemeClr val="tx2"/>
              </a:buClr>
              <a:buFont typeface="Arial" panose="020B0604020202020204" pitchFamily="34" charset="0"/>
              <a:buChar char="–"/>
            </a:pPr>
            <a:r>
              <a:rPr lang="en-US" sz="2000" dirty="0"/>
              <a:t>Place tables or other fixed data in memory</a:t>
            </a:r>
          </a:p>
          <a:p>
            <a:pPr marL="582613" lvl="2" indent="-274638">
              <a:buClr>
                <a:schemeClr val="tx2"/>
              </a:buClr>
              <a:buFont typeface="Arial" panose="020B0604020202020204" pitchFamily="34" charset="0"/>
              <a:buChar char="–"/>
            </a:pPr>
            <a:r>
              <a:rPr lang="en-US" sz="2000" dirty="0"/>
              <a:t>Allow references to other programs</a:t>
            </a:r>
          </a:p>
        </p:txBody>
      </p:sp>
    </p:spTree>
    <p:extLst>
      <p:ext uri="{BB962C8B-B14F-4D97-AF65-F5344CB8AC3E}">
        <p14:creationId xmlns:p14="http://schemas.microsoft.com/office/powerpoint/2010/main" val="162687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title"/>
          </p:nvPr>
        </p:nvSpPr>
        <p:spPr>
          <a:xfrm>
            <a:off x="457200" y="188640"/>
            <a:ext cx="8507288" cy="1078807"/>
          </a:xfrm>
          <a:noFill/>
          <a:ln/>
        </p:spPr>
        <p:txBody>
          <a:bodyPr lIns="90488" tIns="44450" rIns="90488" bIns="44450"/>
          <a:lstStyle/>
          <a:p>
            <a:r>
              <a:rPr lang="en-US" dirty="0"/>
              <a:t>Table 15.2 </a:t>
            </a:r>
            <a:br>
              <a:rPr lang="en-US" dirty="0"/>
            </a:br>
            <a:r>
              <a:rPr lang="en-US" dirty="0"/>
              <a:t>Some NASM Assembly-Language Directives</a:t>
            </a:r>
          </a:p>
        </p:txBody>
      </p:sp>
      <p:sp>
        <p:nvSpPr>
          <p:cNvPr id="2" name="TextBox 1"/>
          <p:cNvSpPr txBox="1"/>
          <p:nvPr/>
        </p:nvSpPr>
        <p:spPr>
          <a:xfrm>
            <a:off x="3096276" y="1245044"/>
            <a:ext cx="2951449" cy="276999"/>
          </a:xfrm>
          <a:prstGeom prst="rect">
            <a:avLst/>
          </a:prstGeom>
          <a:noFill/>
        </p:spPr>
        <p:txBody>
          <a:bodyPr wrap="none" rtlCol="0">
            <a:spAutoFit/>
          </a:bodyPr>
          <a:lstStyle/>
          <a:p>
            <a:r>
              <a:rPr lang="en-US" sz="1200" b="1" dirty="0">
                <a:latin typeface="+mj-lt"/>
              </a:rPr>
              <a:t>(a) Letters for </a:t>
            </a:r>
            <a:r>
              <a:rPr lang="en-US" sz="1200" b="1" dirty="0" err="1">
                <a:latin typeface="+mj-lt"/>
              </a:rPr>
              <a:t>RESx</a:t>
            </a:r>
            <a:r>
              <a:rPr lang="en-US" sz="1200" b="1" dirty="0">
                <a:latin typeface="+mj-lt"/>
              </a:rPr>
              <a:t> and </a:t>
            </a:r>
            <a:r>
              <a:rPr lang="en-US" sz="1200" b="1" dirty="0" err="1">
                <a:latin typeface="+mj-lt"/>
              </a:rPr>
              <a:t>Dx</a:t>
            </a:r>
            <a:r>
              <a:rPr lang="en-US" sz="1200" b="1" dirty="0">
                <a:latin typeface="+mj-lt"/>
              </a:rPr>
              <a:t> Directives</a:t>
            </a:r>
            <a:endParaRPr lang="en-IN" sz="1200" b="1" dirty="0">
              <a:latin typeface="+mj-lt"/>
            </a:endParaRPr>
          </a:p>
        </p:txBody>
      </p:sp>
      <p:graphicFrame>
        <p:nvGraphicFramePr>
          <p:cNvPr id="8" name="Table 7" descr="Table a has 5 rows and 2 columns. The columns have the following headings from left to right. Unit, Letter. The row entries are as follows. Row 1. Unit, byte. Letter, B. Row 2. Unit, word (2 bytes). Letter, W. Row 3. Unit, double word (4 bytes). Letter, D. Row 4. Unit, quad word (8 bytes). Letter, Q. Row 5. Unit, ten bytes. Letter, T. Table b, has 5 rows and 3 columns. The columns have the following headings from left to right. Name, Description, Example. The row entries are as follows. Row 1. Name, D B, D W, D D, D Q, D T. Description, Initialize locations. Example, L 6 D D 1 A 9 2 H. double word at L 6 initialized to 1 A 9 2 H. Row 2. Name, R E S B, R E S W, R E S D, R E S Q, REST. Description, Reserve uninitialized locations. Example, BUFFER R E S B 64. reserve 64 bytes starting at BUFFER. Row 3. Name, I N C B I N. Description, Include binary file in output. Example, I N C B I N double quote file period d a t double quote . include this file. Row 4. Name, E Q U. Description, Define a symbol to a given constant value. Example, M S G L E N E Q U 25 .the constant M S G L E N equals decimal 25. Row 5. Name, TIMES. Description, Repeat instruction multiple times. Example, ZERO B U F TIMES 64 D B 0. initialize 64 dash byte buffer to all zeros. " title="An illustration represents two tables a and b namely Letters for R E S x and D x Directives and Directives."/>
          <p:cNvGraphicFramePr>
            <a:graphicFrameLocks noGrp="1"/>
          </p:cNvGraphicFramePr>
          <p:nvPr>
            <p:extLst>
              <p:ext uri="{D42A27DB-BD31-4B8C-83A1-F6EECF244321}">
                <p14:modId xmlns:p14="http://schemas.microsoft.com/office/powerpoint/2010/main" val="2754841898"/>
              </p:ext>
            </p:extLst>
          </p:nvPr>
        </p:nvGraphicFramePr>
        <p:xfrm>
          <a:off x="2735796" y="1534587"/>
          <a:ext cx="3672408" cy="1496748"/>
        </p:xfrm>
        <a:graphic>
          <a:graphicData uri="http://schemas.openxmlformats.org/drawingml/2006/table">
            <a:tbl>
              <a:tblPr firstRow="1" bandRow="1">
                <a:tableStyleId>{5C22544A-7EE6-4342-B048-85BDC9FD1C3A}</a:tableStyleId>
              </a:tblPr>
              <a:tblGrid>
                <a:gridCol w="2383782">
                  <a:extLst>
                    <a:ext uri="{9D8B030D-6E8A-4147-A177-3AD203B41FA5}">
                      <a16:colId xmlns:a16="http://schemas.microsoft.com/office/drawing/2014/main" val="3102758518"/>
                    </a:ext>
                  </a:extLst>
                </a:gridCol>
                <a:gridCol w="1288626">
                  <a:extLst>
                    <a:ext uri="{9D8B030D-6E8A-4147-A177-3AD203B41FA5}">
                      <a16:colId xmlns:a16="http://schemas.microsoft.com/office/drawing/2014/main" val="2543019389"/>
                    </a:ext>
                  </a:extLst>
                </a:gridCol>
              </a:tblGrid>
              <a:tr h="245456">
                <a:tc>
                  <a:txBody>
                    <a:bodyPr/>
                    <a:lstStyle/>
                    <a:p>
                      <a:pPr algn="ctr"/>
                      <a:r>
                        <a:rPr lang="en-IN" sz="1100" b="1" i="0" u="none" strike="noStrike" cap="none" baseline="0" dirty="0">
                          <a:solidFill>
                            <a:schemeClr val="tx1"/>
                          </a:solidFill>
                          <a:latin typeface="+mn-lt"/>
                          <a:ea typeface="+mn-ea"/>
                          <a:cs typeface="+mn-cs"/>
                          <a:sym typeface="Arial"/>
                        </a:rPr>
                        <a:t>Unit</a:t>
                      </a:r>
                      <a:endParaRPr lang="en-IN" sz="1100" b="1" dirty="0">
                        <a:solidFill>
                          <a:schemeClr val="tx1"/>
                        </a:solidFill>
                      </a:endParaRP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Letter</a:t>
                      </a:r>
                      <a:endParaRPr lang="en-IN" sz="1100" b="1" dirty="0">
                        <a:solidFill>
                          <a:schemeClr val="tx1"/>
                        </a:solidFill>
                      </a:endParaRP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45456">
                <a:tc>
                  <a:txBody>
                    <a:bodyPr/>
                    <a:lstStyle/>
                    <a:p>
                      <a:pPr algn="ctr"/>
                      <a:r>
                        <a:rPr lang="en-IN" sz="1100" b="0" i="0" u="none" strike="noStrike" cap="none" baseline="0" dirty="0">
                          <a:solidFill>
                            <a:schemeClr val="dk1"/>
                          </a:solidFill>
                          <a:latin typeface="+mn-lt"/>
                          <a:ea typeface="+mn-ea"/>
                          <a:cs typeface="+mn-cs"/>
                          <a:sym typeface="Arial"/>
                        </a:rPr>
                        <a:t>byte</a:t>
                      </a:r>
                      <a:endParaRPr lang="en-IN" sz="1100" dirty="0"/>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B</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45456">
                <a:tc>
                  <a:txBody>
                    <a:bodyPr/>
                    <a:lstStyle/>
                    <a:p>
                      <a:pPr algn="ctr"/>
                      <a:r>
                        <a:rPr lang="en-IN" sz="1100" dirty="0"/>
                        <a:t>word (2 bytes)</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W</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45456">
                <a:tc>
                  <a:txBody>
                    <a:bodyPr/>
                    <a:lstStyle/>
                    <a:p>
                      <a:pPr algn="ctr"/>
                      <a:r>
                        <a:rPr lang="en-IN" sz="1100" dirty="0"/>
                        <a:t>double word (4 bytes)</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47025">
                <a:tc>
                  <a:txBody>
                    <a:bodyPr/>
                    <a:lstStyle/>
                    <a:p>
                      <a:pPr algn="ctr"/>
                      <a:r>
                        <a:rPr lang="en-IN" sz="1100" dirty="0"/>
                        <a:t>quad word (8 bytes)</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Q</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45456">
                <a:tc>
                  <a:txBody>
                    <a:bodyPr/>
                    <a:lstStyle/>
                    <a:p>
                      <a:pPr algn="ctr"/>
                      <a:r>
                        <a:rPr lang="en-IN" sz="1100" dirty="0"/>
                        <a:t>ten bytes</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T</a:t>
                      </a:r>
                    </a:p>
                  </a:txBody>
                  <a:tcPr marL="81819" marR="81819" marT="40909" marB="409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
        <p:nvSpPr>
          <p:cNvPr id="9" name="TextBox 8"/>
          <p:cNvSpPr txBox="1"/>
          <p:nvPr/>
        </p:nvSpPr>
        <p:spPr>
          <a:xfrm>
            <a:off x="3993156" y="3021477"/>
            <a:ext cx="1157689" cy="276999"/>
          </a:xfrm>
          <a:prstGeom prst="rect">
            <a:avLst/>
          </a:prstGeom>
          <a:noFill/>
        </p:spPr>
        <p:txBody>
          <a:bodyPr wrap="none" rtlCol="0">
            <a:spAutoFit/>
          </a:bodyPr>
          <a:lstStyle/>
          <a:p>
            <a:r>
              <a:rPr lang="en-US" sz="1200" b="1" dirty="0">
                <a:latin typeface="+mj-lt"/>
              </a:rPr>
              <a:t>(b) Directives</a:t>
            </a:r>
            <a:endParaRPr lang="en-IN" sz="1200" b="1" dirty="0">
              <a:latin typeface="+mj-lt"/>
            </a:endParaRPr>
          </a:p>
        </p:txBody>
      </p:sp>
      <p:graphicFrame>
        <p:nvGraphicFramePr>
          <p:cNvPr id="7" name="Table 6" descr="Table a has 5 rows and 2 columns. The columns have the following headings from left to right. Unit, Letter. The row entries are as follows. Row 1. Unit, byte. Letter, B. Row 2. Unit, word (2 bytes). Letter, W. Row 3. Unit, double word (4 bytes). Letter, D. Row 4. Unit, quad word (8 bytes). Letter, Q. Row 5. Unit, ten bytes. Letter, T. Table b, has 5 rows and 3 columns. The columns have the following headings from left to right. Name, Description, Example. The row entries are as follows. Row 1. Name, D B, D W, D D, D Q, D T. Description, Initialize locations. Example, L 6 D D 1 A 9 2 H. double word at L 6 initialized to 1 A 9 2 H. Row 2. Name, R E S B, R E S W, R E S D, R E S Q, REST. Description, Reserve uninitialized locations. Example, BUFFER R E S B 64. reserve 64 bytes starting at BUFFER. Row 3. Name, I N C B I N. Description, Include binary file in output. Example, I N C B I N double quote file period d a t double quote . include this file. Row 4. Name, E Q U. Description, Define a symbol to a given constant value. Example, M S G L E N E Q U 25 .the constant M S G L E N equals decimal 25. Row 5. Name, TIMES. Description, Repeat instruction multiple times. Example, ZERO B U F TIMES 64 D B 0. initialize 64 dash byte buffer to all zeros. " title="An illustration represents two tables a and b namely Letters for R E S x and D x Directives and Directives."/>
          <p:cNvGraphicFramePr>
            <a:graphicFrameLocks noGrp="1"/>
          </p:cNvGraphicFramePr>
          <p:nvPr>
            <p:extLst>
              <p:ext uri="{D42A27DB-BD31-4B8C-83A1-F6EECF244321}">
                <p14:modId xmlns:p14="http://schemas.microsoft.com/office/powerpoint/2010/main" val="1846361236"/>
              </p:ext>
            </p:extLst>
          </p:nvPr>
        </p:nvGraphicFramePr>
        <p:xfrm>
          <a:off x="1259632" y="3298476"/>
          <a:ext cx="6624736" cy="2992192"/>
        </p:xfrm>
        <a:graphic>
          <a:graphicData uri="http://schemas.openxmlformats.org/drawingml/2006/table">
            <a:tbl>
              <a:tblPr firstRow="1" bandRow="1">
                <a:tableStyleId>{5C22544A-7EE6-4342-B048-85BDC9FD1C3A}</a:tableStyleId>
              </a:tblPr>
              <a:tblGrid>
                <a:gridCol w="1089221">
                  <a:extLst>
                    <a:ext uri="{9D8B030D-6E8A-4147-A177-3AD203B41FA5}">
                      <a16:colId xmlns:a16="http://schemas.microsoft.com/office/drawing/2014/main" val="528802535"/>
                    </a:ext>
                  </a:extLst>
                </a:gridCol>
                <a:gridCol w="1607306">
                  <a:extLst>
                    <a:ext uri="{9D8B030D-6E8A-4147-A177-3AD203B41FA5}">
                      <a16:colId xmlns:a16="http://schemas.microsoft.com/office/drawing/2014/main" val="3102758518"/>
                    </a:ext>
                  </a:extLst>
                </a:gridCol>
                <a:gridCol w="3928209">
                  <a:extLst>
                    <a:ext uri="{9D8B030D-6E8A-4147-A177-3AD203B41FA5}">
                      <a16:colId xmlns:a16="http://schemas.microsoft.com/office/drawing/2014/main" val="2543019389"/>
                    </a:ext>
                  </a:extLst>
                </a:gridCol>
              </a:tblGrid>
              <a:tr h="246324">
                <a:tc>
                  <a:txBody>
                    <a:bodyPr/>
                    <a:lstStyle/>
                    <a:p>
                      <a:pPr algn="ctr"/>
                      <a:r>
                        <a:rPr lang="en-IN" sz="1100" b="1" i="0" u="none" strike="noStrike" cap="none" baseline="0" dirty="0">
                          <a:solidFill>
                            <a:schemeClr val="dk1"/>
                          </a:solidFill>
                          <a:latin typeface="+mn-lt"/>
                          <a:ea typeface="+mn-ea"/>
                          <a:cs typeface="+mn-cs"/>
                          <a:sym typeface="Arial"/>
                        </a:rPr>
                        <a:t>Name</a:t>
                      </a:r>
                      <a:endParaRPr lang="en-IN" sz="1100" b="1"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i="0" u="none" strike="noStrike" cap="none" baseline="0" dirty="0">
                          <a:solidFill>
                            <a:schemeClr val="dk1"/>
                          </a:solidFill>
                          <a:latin typeface="+mn-lt"/>
                          <a:ea typeface="+mn-ea"/>
                          <a:cs typeface="+mn-cs"/>
                          <a:sym typeface="Arial"/>
                        </a:rPr>
                        <a:t>Description</a:t>
                      </a:r>
                      <a:endParaRPr lang="en-IN" sz="1100" b="1"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i="0" u="none" strike="noStrike" cap="none" baseline="0" dirty="0">
                          <a:solidFill>
                            <a:schemeClr val="dk1"/>
                          </a:solidFill>
                          <a:latin typeface="+mn-lt"/>
                          <a:ea typeface="+mn-ea"/>
                          <a:cs typeface="+mn-cs"/>
                          <a:sym typeface="Arial"/>
                        </a:rPr>
                        <a:t>Example</a:t>
                      </a:r>
                      <a:endParaRPr lang="en-IN" sz="1100" b="1"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82824">
                <a:tc>
                  <a:txBody>
                    <a:bodyPr/>
                    <a:lstStyle/>
                    <a:p>
                      <a:r>
                        <a:rPr lang="en-IN" sz="1100" b="1" i="0" u="none" strike="noStrike" cap="none" baseline="0" dirty="0">
                          <a:solidFill>
                            <a:schemeClr val="dk1"/>
                          </a:solidFill>
                          <a:latin typeface="+mn-lt"/>
                          <a:ea typeface="+mn-ea"/>
                          <a:cs typeface="+mn-cs"/>
                          <a:sym typeface="Arial"/>
                        </a:rPr>
                        <a:t>DB, DW,</a:t>
                      </a:r>
                    </a:p>
                    <a:p>
                      <a:r>
                        <a:rPr lang="en-IN" sz="1100" b="1" i="0" u="none" strike="noStrike" cap="none" baseline="0" dirty="0">
                          <a:solidFill>
                            <a:schemeClr val="dk1"/>
                          </a:solidFill>
                          <a:latin typeface="+mn-lt"/>
                          <a:ea typeface="+mn-ea"/>
                          <a:cs typeface="+mn-cs"/>
                          <a:sym typeface="Arial"/>
                        </a:rPr>
                        <a:t>DD, DQ,</a:t>
                      </a:r>
                    </a:p>
                    <a:p>
                      <a:r>
                        <a:rPr lang="en-IN" sz="1100" b="1" i="0" u="none" strike="noStrike" cap="none" baseline="0" dirty="0">
                          <a:solidFill>
                            <a:schemeClr val="dk1"/>
                          </a:solidFill>
                          <a:latin typeface="+mn-lt"/>
                          <a:ea typeface="+mn-ea"/>
                          <a:cs typeface="+mn-cs"/>
                          <a:sym typeface="Arial"/>
                        </a:rPr>
                        <a:t>DT</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Initialize locations</a:t>
                      </a:r>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b="0" i="0" u="none" strike="noStrike" baseline="0" dirty="0">
                          <a:latin typeface="CourierPSPro-Regular" panose="02070509020205020404" pitchFamily="49" charset="0"/>
                        </a:rPr>
                        <a:t>L6 DD 1A92H</a:t>
                      </a:r>
                    </a:p>
                    <a:p>
                      <a:pPr algn="l"/>
                      <a:r>
                        <a:rPr lang="en-US" sz="1100" b="0" i="0" u="none" strike="noStrike" baseline="0" dirty="0">
                          <a:latin typeface="CourierPSPro-Regular" panose="02070509020205020404" pitchFamily="49" charset="0"/>
                        </a:rPr>
                        <a:t>;</a:t>
                      </a:r>
                      <a:r>
                        <a:rPr lang="en-US" sz="1100" b="0" i="0" u="none" strike="noStrike" baseline="0" dirty="0" err="1">
                          <a:latin typeface="CourierPSPro-Regular" panose="02070509020205020404" pitchFamily="49" charset="0"/>
                        </a:rPr>
                        <a:t>doubleword</a:t>
                      </a:r>
                      <a:r>
                        <a:rPr lang="en-US" sz="1100" b="0" i="0" u="none" strike="noStrike" baseline="0" dirty="0">
                          <a:latin typeface="CourierPSPro-Regular" panose="02070509020205020404" pitchFamily="49" charset="0"/>
                        </a:rPr>
                        <a:t> at L6 initialized to 1A92H</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919322">
                <a:tc>
                  <a:txBody>
                    <a:bodyPr/>
                    <a:lstStyle/>
                    <a:p>
                      <a:r>
                        <a:rPr lang="en-IN" sz="1100" b="1" i="0" u="none" strike="noStrike" cap="none" baseline="0" dirty="0">
                          <a:solidFill>
                            <a:schemeClr val="dk1"/>
                          </a:solidFill>
                          <a:latin typeface="+mn-lt"/>
                          <a:ea typeface="+mn-ea"/>
                          <a:cs typeface="+mn-cs"/>
                          <a:sym typeface="Arial"/>
                        </a:rPr>
                        <a:t>RESB,</a:t>
                      </a:r>
                    </a:p>
                    <a:p>
                      <a:r>
                        <a:rPr lang="en-IN" sz="1100" b="1" i="0" u="none" strike="noStrike" cap="none" baseline="0" dirty="0">
                          <a:solidFill>
                            <a:schemeClr val="dk1"/>
                          </a:solidFill>
                          <a:latin typeface="+mn-lt"/>
                          <a:ea typeface="+mn-ea"/>
                          <a:cs typeface="+mn-cs"/>
                          <a:sym typeface="Arial"/>
                        </a:rPr>
                        <a:t>RESW,</a:t>
                      </a:r>
                    </a:p>
                    <a:p>
                      <a:r>
                        <a:rPr lang="en-IN" sz="1100" b="1" i="0" u="none" strike="noStrike" cap="none" baseline="0" dirty="0">
                          <a:solidFill>
                            <a:schemeClr val="dk1"/>
                          </a:solidFill>
                          <a:latin typeface="+mn-lt"/>
                          <a:ea typeface="+mn-ea"/>
                          <a:cs typeface="+mn-cs"/>
                          <a:sym typeface="Arial"/>
                        </a:rPr>
                        <a:t>RESD,</a:t>
                      </a:r>
                    </a:p>
                    <a:p>
                      <a:r>
                        <a:rPr lang="en-IN" sz="1100" b="1" i="0" u="none" strike="noStrike" cap="none" baseline="0" dirty="0">
                          <a:solidFill>
                            <a:schemeClr val="dk1"/>
                          </a:solidFill>
                          <a:latin typeface="+mn-lt"/>
                          <a:ea typeface="+mn-ea"/>
                          <a:cs typeface="+mn-cs"/>
                          <a:sym typeface="Arial"/>
                        </a:rPr>
                        <a:t>RESQ,</a:t>
                      </a:r>
                    </a:p>
                    <a:p>
                      <a:r>
                        <a:rPr lang="en-IN" sz="1100" b="1" i="0" u="none" strike="noStrike" cap="none" baseline="0" dirty="0">
                          <a:solidFill>
                            <a:schemeClr val="dk1"/>
                          </a:solidFill>
                          <a:latin typeface="+mn-lt"/>
                          <a:ea typeface="+mn-ea"/>
                          <a:cs typeface="+mn-cs"/>
                          <a:sym typeface="Arial"/>
                        </a:rPr>
                        <a:t>REST</a:t>
                      </a:r>
                      <a:endParaRPr lang="en-IN" sz="1100" dirty="0"/>
                    </a:p>
                  </a:txBody>
                  <a:tcPr marL="78077" marR="78077" marT="39038" marB="39038"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Reserve uninitialized</a:t>
                      </a:r>
                    </a:p>
                    <a:p>
                      <a:pPr algn="l"/>
                      <a:r>
                        <a:rPr lang="en-IN" sz="1100" dirty="0"/>
                        <a:t>locations</a:t>
                      </a:r>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b="0" i="0" u="none" strike="noStrike" baseline="0" dirty="0">
                          <a:latin typeface="CourierPSPro-Regular" panose="02070509020205020404" pitchFamily="49" charset="0"/>
                        </a:rPr>
                        <a:t>BUFFER RESB 64</a:t>
                      </a:r>
                    </a:p>
                    <a:p>
                      <a:pPr algn="l"/>
                      <a:r>
                        <a:rPr lang="en-IN" sz="1100" b="0" i="0" u="none" strike="noStrike" baseline="0" dirty="0">
                          <a:latin typeface="CourierPSPro-Regular" panose="02070509020205020404" pitchFamily="49" charset="0"/>
                        </a:rPr>
                        <a:t>;reserve 64 bytes starting at BUFFER</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14574">
                <a:tc>
                  <a:txBody>
                    <a:bodyPr/>
                    <a:lstStyle/>
                    <a:p>
                      <a:r>
                        <a:rPr lang="en-IN" sz="1100" b="1" i="0" u="none" strike="noStrike" cap="none" baseline="0" dirty="0">
                          <a:solidFill>
                            <a:schemeClr val="dk1"/>
                          </a:solidFill>
                          <a:latin typeface="+mn-lt"/>
                          <a:ea typeface="+mn-ea"/>
                          <a:cs typeface="+mn-cs"/>
                          <a:sym typeface="Arial"/>
                        </a:rPr>
                        <a:t>INCBIN</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Include binary file in</a:t>
                      </a:r>
                    </a:p>
                    <a:p>
                      <a:pPr algn="l"/>
                      <a:r>
                        <a:rPr lang="en-US" sz="1100" dirty="0"/>
                        <a:t>output</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0" i="0" u="none" strike="noStrike" baseline="0" dirty="0">
                          <a:latin typeface="CourierPSPro-Regular" panose="02070509020205020404" pitchFamily="49" charset="0"/>
                        </a:rPr>
                        <a:t>INCBIN “file.dat” ; include this file</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14574">
                <a:tc>
                  <a:txBody>
                    <a:bodyPr/>
                    <a:lstStyle/>
                    <a:p>
                      <a:r>
                        <a:rPr lang="en-IN" sz="1100" b="1" i="0" u="none" strike="noStrike" cap="none" baseline="0" dirty="0">
                          <a:solidFill>
                            <a:schemeClr val="dk1"/>
                          </a:solidFill>
                          <a:latin typeface="+mn-lt"/>
                          <a:ea typeface="+mn-ea"/>
                          <a:cs typeface="+mn-cs"/>
                          <a:sym typeface="Arial"/>
                        </a:rPr>
                        <a:t>EQU</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Define a symbol to a</a:t>
                      </a:r>
                    </a:p>
                    <a:p>
                      <a:pPr algn="l"/>
                      <a:r>
                        <a:rPr lang="en-US" sz="1100" dirty="0"/>
                        <a:t>given constant value</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b="0" i="0" u="none" strike="noStrike" baseline="0" dirty="0">
                          <a:latin typeface="CourierPSPro-Regular" panose="02070509020205020404" pitchFamily="49" charset="0"/>
                        </a:rPr>
                        <a:t>MSGLEN EQU 25</a:t>
                      </a:r>
                    </a:p>
                    <a:p>
                      <a:pPr algn="l"/>
                      <a:r>
                        <a:rPr lang="en-US" sz="1100" b="0" i="0" u="none" strike="noStrike" baseline="0" dirty="0">
                          <a:latin typeface="CourierPSPro-Regular" panose="02070509020205020404" pitchFamily="49" charset="0"/>
                        </a:rPr>
                        <a:t>;the constant MSGLEN equals decimal 25</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14574">
                <a:tc>
                  <a:txBody>
                    <a:bodyPr/>
                    <a:lstStyle/>
                    <a:p>
                      <a:r>
                        <a:rPr lang="en-IN" sz="1100" b="1" i="0" u="none" strike="noStrike" cap="none" baseline="0" dirty="0">
                          <a:solidFill>
                            <a:schemeClr val="dk1"/>
                          </a:solidFill>
                          <a:latin typeface="+mn-lt"/>
                          <a:ea typeface="+mn-ea"/>
                          <a:cs typeface="+mn-cs"/>
                          <a:sym typeface="Arial"/>
                        </a:rPr>
                        <a:t>TIMES</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Repeat instruction</a:t>
                      </a:r>
                    </a:p>
                    <a:p>
                      <a:pPr algn="l"/>
                      <a:r>
                        <a:rPr lang="en-IN" sz="1100" dirty="0"/>
                        <a:t>multiple times</a:t>
                      </a:r>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b="0" i="0" u="none" strike="noStrike" baseline="0" dirty="0">
                          <a:latin typeface="CourierPSPro-Regular" panose="02070509020205020404" pitchFamily="49" charset="0"/>
                        </a:rPr>
                        <a:t>ZEROBUF TIMES 64 DB 0</a:t>
                      </a:r>
                    </a:p>
                    <a:p>
                      <a:pPr algn="l"/>
                      <a:r>
                        <a:rPr lang="en-US" sz="1100" b="0" i="0" u="none" strike="noStrike" baseline="0" dirty="0">
                          <a:latin typeface="CourierPSPro-Regular" panose="02070509020205020404" pitchFamily="49" charset="0"/>
                        </a:rPr>
                        <a:t>;initialize 64-byte buffer to all zeros</a:t>
                      </a:r>
                      <a:endParaRPr lang="en-IN" sz="1100" dirty="0"/>
                    </a:p>
                  </a:txBody>
                  <a:tcPr marL="78077" marR="78077" marT="39038" marB="3903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sp>
        <p:nvSpPr>
          <p:cNvPr id="6" name="TextBox 5"/>
          <p:cNvSpPr txBox="1"/>
          <p:nvPr/>
        </p:nvSpPr>
        <p:spPr>
          <a:xfrm>
            <a:off x="5599544" y="6308219"/>
            <a:ext cx="2723823" cy="246221"/>
          </a:xfrm>
          <a:prstGeom prst="rect">
            <a:avLst/>
          </a:prstGeom>
          <a:noFill/>
        </p:spPr>
        <p:txBody>
          <a:bodyPr wrap="none" rtlCol="0">
            <a:spAutoFit/>
          </a:bodyPr>
          <a:lstStyle/>
          <a:p>
            <a:r>
              <a:rPr lang="en-US" sz="1000" dirty="0"/>
              <a:t>(Table can be found on page 515 in the textbook)</a:t>
            </a:r>
          </a:p>
        </p:txBody>
      </p:sp>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Macro Definitions (1 of 2)</a:t>
            </a:r>
          </a:p>
        </p:txBody>
      </p:sp>
      <p:sp>
        <p:nvSpPr>
          <p:cNvPr id="7" name="Content Placeholder 6"/>
          <p:cNvSpPr>
            <a:spLocks noGrp="1"/>
          </p:cNvSpPr>
          <p:nvPr>
            <p:ph type="body" idx="1"/>
          </p:nvPr>
        </p:nvSpPr>
        <p:spPr>
          <a:xfrm>
            <a:off x="457200" y="1600200"/>
            <a:ext cx="8229600" cy="4997152"/>
          </a:xfrm>
        </p:spPr>
        <p:txBody>
          <a:bodyPr>
            <a:normAutofit fontScale="85000" lnSpcReduction="20000"/>
          </a:bodyPr>
          <a:lstStyle/>
          <a:p>
            <a:pPr marL="285750" indent="-285750"/>
            <a:r>
              <a:rPr lang="en-US" dirty="0"/>
              <a:t>A macro definition is similar to a subroutine in several ways</a:t>
            </a:r>
          </a:p>
          <a:p>
            <a:pPr marL="569913" lvl="2" indent="-284163">
              <a:buFont typeface="Arial" panose="020B0604020202020204" pitchFamily="34" charset="0"/>
              <a:buChar char="–"/>
            </a:pPr>
            <a:r>
              <a:rPr lang="en-US" sz="1900" dirty="0"/>
              <a:t>A subroutine is a section of a program that is written once, and can be used multiple times by calling the subroutine from any point in the program</a:t>
            </a:r>
          </a:p>
          <a:p>
            <a:pPr marL="569913" lvl="2" indent="-284163">
              <a:buFont typeface="Arial" panose="020B0604020202020204" pitchFamily="34" charset="0"/>
              <a:buChar char="–"/>
            </a:pPr>
            <a:r>
              <a:rPr lang="en-US" sz="1900" dirty="0"/>
              <a:t>When a program is compiled or assembled, the subroutine is loaded only once</a:t>
            </a:r>
          </a:p>
          <a:p>
            <a:pPr marL="569913" lvl="2" indent="-284163">
              <a:buFont typeface="Arial" panose="020B0604020202020204" pitchFamily="34" charset="0"/>
              <a:buChar char="–"/>
            </a:pPr>
            <a:r>
              <a:rPr lang="en-US" sz="1900" dirty="0"/>
              <a:t>A call to the subroutine transfers control to the subroutine and a return instruction in the subroutine returns control to the point of the call</a:t>
            </a:r>
          </a:p>
          <a:p>
            <a:pPr marL="285750" indent="-285750"/>
            <a:r>
              <a:rPr lang="en-US" dirty="0"/>
              <a:t>Similarly, a macro definition is a section of code that the programmer writes once, and then can use many times</a:t>
            </a:r>
          </a:p>
          <a:p>
            <a:pPr marL="569913" lvl="2" indent="-284163">
              <a:buFont typeface="Arial" panose="020B0604020202020204" pitchFamily="34" charset="0"/>
              <a:buChar char="–"/>
            </a:pPr>
            <a:r>
              <a:rPr lang="en-US" sz="1900" dirty="0"/>
              <a:t>The main difference is that when the assembler encounters a macro call, it replaces the macro call with the macro itself</a:t>
            </a:r>
          </a:p>
          <a:p>
            <a:pPr marL="569913" lvl="2" indent="-284163">
              <a:buFont typeface="Arial" panose="020B0604020202020204" pitchFamily="34" charset="0"/>
              <a:buChar char="–"/>
            </a:pPr>
            <a:r>
              <a:rPr lang="en-US" sz="1900" dirty="0"/>
              <a:t>This process is call </a:t>
            </a:r>
            <a:r>
              <a:rPr lang="en-US" sz="1900" i="1" dirty="0"/>
              <a:t>macro expansion </a:t>
            </a:r>
            <a:endParaRPr lang="en-US" sz="1900" dirty="0"/>
          </a:p>
          <a:p>
            <a:pPr marL="285750" indent="-285750"/>
            <a:r>
              <a:rPr lang="en-US" dirty="0"/>
              <a:t>Macros are handled by the assembler at assembly time</a:t>
            </a:r>
          </a:p>
          <a:p>
            <a:pPr marL="285750" indent="-285750"/>
            <a:r>
              <a:rPr lang="en-US" dirty="0"/>
              <a:t>Macros provide the same advantage as subroutines in terms of modular programming, but without the runtime overhead of a subroutine call and return</a:t>
            </a:r>
          </a:p>
          <a:p>
            <a:pPr marL="569913" lvl="2" indent="-284163">
              <a:buFont typeface="Arial" panose="020B0604020202020204" pitchFamily="34" charset="0"/>
              <a:buChar char="–"/>
            </a:pPr>
            <a:r>
              <a:rPr lang="en-US" sz="1900" dirty="0"/>
              <a:t>The tradeoff is that the macro approach uses more space in the object 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Macro Definitions (2 of 2)</a:t>
            </a:r>
          </a:p>
        </p:txBody>
      </p:sp>
      <p:graphicFrame>
        <p:nvGraphicFramePr>
          <p:cNvPr id="8" name="Content Placeholder 2"/>
          <p:cNvGraphicFramePr>
            <a:graphicFrameLocks/>
          </p:cNvGraphicFramePr>
          <p:nvPr>
            <p:extLst>
              <p:ext uri="{D42A27DB-BD31-4B8C-83A1-F6EECF244321}">
                <p14:modId xmlns:p14="http://schemas.microsoft.com/office/powerpoint/2010/main" val="6732874"/>
              </p:ext>
            </p:extLst>
          </p:nvPr>
        </p:nvGraphicFramePr>
        <p:xfrm>
          <a:off x="498474" y="1340768"/>
          <a:ext cx="7556313" cy="508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827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Directives</a:t>
            </a:r>
          </a:p>
        </p:txBody>
      </p:sp>
      <p:sp>
        <p:nvSpPr>
          <p:cNvPr id="16" name="Content Placeholder 15"/>
          <p:cNvSpPr>
            <a:spLocks noGrp="1"/>
          </p:cNvSpPr>
          <p:nvPr>
            <p:ph type="body" idx="1"/>
          </p:nvPr>
        </p:nvSpPr>
        <p:spPr>
          <a:xfrm>
            <a:off x="300783" y="1600200"/>
            <a:ext cx="4271217" cy="5257800"/>
          </a:xfrm>
        </p:spPr>
        <p:txBody>
          <a:bodyPr>
            <a:normAutofit/>
          </a:bodyPr>
          <a:lstStyle/>
          <a:p>
            <a:pPr marL="427038" indent="-284163"/>
            <a:r>
              <a:rPr lang="en-US" sz="1600" dirty="0"/>
              <a:t>A directive is a command embedded in the assembly source code that is recognized and acted upon by the assembler</a:t>
            </a:r>
          </a:p>
          <a:p>
            <a:pPr marL="427038" indent="-284163"/>
            <a:r>
              <a:rPr lang="en-US" sz="1600" dirty="0"/>
              <a:t>NASM includes the following directives:</a:t>
            </a:r>
          </a:p>
          <a:p>
            <a:pPr marL="427038" indent="-284163"/>
            <a:r>
              <a:rPr lang="en-US" sz="1400" b="1" dirty="0"/>
              <a:t>BITS</a:t>
            </a:r>
          </a:p>
          <a:p>
            <a:pPr lvl="1"/>
            <a:r>
              <a:rPr lang="en-US" sz="1300" dirty="0"/>
              <a:t>Specifies whether NASM should generate code designed to run on a processor operating in 16-bit mode, 32-bit mode, or 64-bit mode</a:t>
            </a:r>
          </a:p>
          <a:p>
            <a:pPr marL="427038" lvl="1" indent="-284163">
              <a:spcBef>
                <a:spcPts val="2000"/>
              </a:spcBef>
              <a:buClr>
                <a:schemeClr val="tx2"/>
              </a:buClr>
              <a:buFont typeface="Arial" panose="020B0604020202020204" pitchFamily="34" charset="0"/>
              <a:buChar char="•"/>
            </a:pPr>
            <a:r>
              <a:rPr lang="en-US" sz="1400" b="1" dirty="0"/>
              <a:t>DEFAULT</a:t>
            </a:r>
          </a:p>
          <a:p>
            <a:pPr lvl="1"/>
            <a:r>
              <a:rPr lang="en-US" sz="1300" dirty="0"/>
              <a:t>Can change some assembler defaults, such as whether to use relative or absolute addressing</a:t>
            </a:r>
          </a:p>
          <a:p>
            <a:pPr marL="427038" lvl="1" indent="-284163">
              <a:spcBef>
                <a:spcPts val="2000"/>
              </a:spcBef>
              <a:buClr>
                <a:schemeClr val="tx2"/>
              </a:buClr>
              <a:buFont typeface="Arial" panose="020B0604020202020204" pitchFamily="34" charset="0"/>
              <a:buChar char="•"/>
            </a:pPr>
            <a:r>
              <a:rPr lang="en-US" sz="1400" b="1" dirty="0"/>
              <a:t>SECTION or SEGMENT</a:t>
            </a:r>
          </a:p>
          <a:p>
            <a:pPr lvl="1"/>
            <a:r>
              <a:rPr lang="en-US" sz="1300" dirty="0"/>
              <a:t>Changes that section of the output file the source code will be assembled into</a:t>
            </a:r>
          </a:p>
          <a:p>
            <a:endParaRPr lang="en-US" sz="2000" dirty="0"/>
          </a:p>
        </p:txBody>
      </p:sp>
      <p:sp>
        <p:nvSpPr>
          <p:cNvPr id="7" name="Content Placeholder 15"/>
          <p:cNvSpPr txBox="1">
            <a:spLocks/>
          </p:cNvSpPr>
          <p:nvPr/>
        </p:nvSpPr>
        <p:spPr bwMode="auto">
          <a:xfrm>
            <a:off x="4644009" y="188640"/>
            <a:ext cx="4042791" cy="640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31788" indent="-230188"/>
            <a:r>
              <a:rPr lang="en-US" sz="1400" b="1" dirty="0"/>
              <a:t>EXTERN</a:t>
            </a:r>
          </a:p>
          <a:p>
            <a:pPr marL="593725" lvl="1" indent="-249238">
              <a:lnSpc>
                <a:spcPct val="90000"/>
              </a:lnSpc>
            </a:pPr>
            <a:r>
              <a:rPr lang="en-US" sz="1300" dirty="0"/>
              <a:t>Used to declare a symbol which is not defined anywhere in the module being assembled, but is assumed to be defined in some other module and needs to be referred to by this one</a:t>
            </a:r>
          </a:p>
          <a:p>
            <a:pPr marL="331788" indent="-230188"/>
            <a:r>
              <a:rPr lang="en-US" sz="1400" b="1" dirty="0"/>
              <a:t>GLOBAL</a:t>
            </a:r>
          </a:p>
          <a:p>
            <a:pPr marL="593725" lvl="1" indent="-249238">
              <a:lnSpc>
                <a:spcPct val="90000"/>
              </a:lnSpc>
            </a:pPr>
            <a:r>
              <a:rPr lang="en-US" sz="1300" dirty="0"/>
              <a:t>Is the other end of EXTERN: if one module declares a symbol as EXTERN and refers to it, then in order to prevent linker errors, some other module must actually define the symbol and declare it as GLOBAL</a:t>
            </a:r>
          </a:p>
          <a:p>
            <a:pPr marL="331788" indent="-230188"/>
            <a:r>
              <a:rPr lang="en-US" sz="1400" b="1" dirty="0"/>
              <a:t>COMMON</a:t>
            </a:r>
          </a:p>
          <a:p>
            <a:pPr marL="593725" lvl="1" indent="-249238">
              <a:lnSpc>
                <a:spcPct val="90000"/>
              </a:lnSpc>
            </a:pPr>
            <a:r>
              <a:rPr lang="en-US" sz="1300" dirty="0"/>
              <a:t>Used to declare common variables</a:t>
            </a:r>
          </a:p>
          <a:p>
            <a:pPr marL="331788" indent="-230188"/>
            <a:r>
              <a:rPr lang="en-US" sz="1400" b="1" dirty="0"/>
              <a:t>CPU</a:t>
            </a:r>
          </a:p>
          <a:p>
            <a:pPr marL="593725" lvl="1" indent="-249238">
              <a:lnSpc>
                <a:spcPct val="110000"/>
              </a:lnSpc>
            </a:pPr>
            <a:r>
              <a:rPr lang="en-US" sz="1300" dirty="0"/>
              <a:t>Restricts assembly to those instructions that are available on the specified CPU</a:t>
            </a:r>
          </a:p>
          <a:p>
            <a:pPr marL="331788" indent="-230188"/>
            <a:r>
              <a:rPr lang="en-US" sz="1400" b="1" dirty="0"/>
              <a:t>FLOAT</a:t>
            </a:r>
          </a:p>
          <a:p>
            <a:pPr marL="593725" lvl="1" indent="-249238"/>
            <a:r>
              <a:rPr lang="en-US" sz="1300" dirty="0"/>
              <a:t>Allows the programmer to change some of the default settings to options other than those used in IEEE 754</a:t>
            </a:r>
          </a:p>
          <a:p>
            <a:pPr marL="331788" indent="-230188"/>
            <a:r>
              <a:rPr lang="en-US" sz="1400" b="1" dirty="0"/>
              <a:t>[WARNING]</a:t>
            </a:r>
          </a:p>
          <a:p>
            <a:pPr marL="593725" lvl="1" indent="-249238"/>
            <a:r>
              <a:rPr lang="en-US" sz="1300" dirty="0"/>
              <a:t>Used to enable or disable classes of warnings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2F66-36DA-455F-8F22-3A702A1E8069}"/>
              </a:ext>
            </a:extLst>
          </p:cNvPr>
          <p:cNvSpPr>
            <a:spLocks noGrp="1"/>
          </p:cNvSpPr>
          <p:nvPr>
            <p:ph type="title"/>
          </p:nvPr>
        </p:nvSpPr>
        <p:spPr>
          <a:xfrm>
            <a:off x="470382" y="404664"/>
            <a:ext cx="4245633" cy="936104"/>
          </a:xfrm>
        </p:spPr>
        <p:txBody>
          <a:bodyPr/>
          <a:lstStyle/>
          <a:p>
            <a:r>
              <a:rPr lang="en-US" dirty="0"/>
              <a:t>System Calls</a:t>
            </a:r>
          </a:p>
        </p:txBody>
      </p:sp>
      <p:sp>
        <p:nvSpPr>
          <p:cNvPr id="18435" name="Rectangle 3"/>
          <p:cNvSpPr>
            <a:spLocks noGrp="1" noChangeArrowheads="1"/>
          </p:cNvSpPr>
          <p:nvPr>
            <p:ph idx="4294967295"/>
          </p:nvPr>
        </p:nvSpPr>
        <p:spPr>
          <a:xfrm>
            <a:off x="0" y="1544638"/>
            <a:ext cx="8312150" cy="4783137"/>
          </a:xfrm>
        </p:spPr>
        <p:txBody>
          <a:bodyPr>
            <a:normAutofit/>
          </a:bodyPr>
          <a:lstStyle/>
          <a:p>
            <a:pPr marL="511175" lvl="1" indent="-282575">
              <a:spcBef>
                <a:spcPts val="1000"/>
              </a:spcBef>
              <a:buClr>
                <a:schemeClr val="tx2"/>
              </a:buClr>
              <a:buFont typeface="Arial" panose="020B0604020202020204" pitchFamily="34" charset="0"/>
              <a:buChar char="•"/>
            </a:pPr>
            <a:r>
              <a:rPr lang="en-GB" sz="2000" dirty="0"/>
              <a:t>The assembler makes use of the x86 INT instruction to make system calls</a:t>
            </a:r>
          </a:p>
          <a:p>
            <a:pPr marL="511175" lvl="1" indent="-282575">
              <a:spcBef>
                <a:spcPts val="1000"/>
              </a:spcBef>
              <a:buClr>
                <a:schemeClr val="tx2"/>
              </a:buClr>
              <a:buFont typeface="Arial" panose="020B0604020202020204" pitchFamily="34" charset="0"/>
              <a:buChar char="•"/>
            </a:pPr>
            <a:r>
              <a:rPr lang="en-GB" sz="2000" dirty="0"/>
              <a:t>There are six registers that store the arguments of the system call used</a:t>
            </a:r>
          </a:p>
          <a:p>
            <a:pPr marL="795338" lvl="3" indent="-284163">
              <a:spcBef>
                <a:spcPts val="400"/>
              </a:spcBef>
              <a:buClr>
                <a:schemeClr val="tx2"/>
              </a:buClr>
              <a:buFont typeface="Arial" panose="020B0604020202020204" pitchFamily="34" charset="0"/>
              <a:buChar char="•"/>
            </a:pPr>
            <a:r>
              <a:rPr lang="en-GB" sz="1600" dirty="0"/>
              <a:t>EBX</a:t>
            </a:r>
          </a:p>
          <a:p>
            <a:pPr marL="795338" lvl="3" indent="-284163">
              <a:spcBef>
                <a:spcPts val="400"/>
              </a:spcBef>
              <a:buClr>
                <a:schemeClr val="tx2"/>
              </a:buClr>
              <a:buFont typeface="Arial" panose="020B0604020202020204" pitchFamily="34" charset="0"/>
              <a:buChar char="•"/>
            </a:pPr>
            <a:r>
              <a:rPr lang="en-GB" sz="1600" dirty="0"/>
              <a:t>ECX</a:t>
            </a:r>
          </a:p>
          <a:p>
            <a:pPr marL="795338" lvl="3" indent="-284163">
              <a:spcBef>
                <a:spcPts val="400"/>
              </a:spcBef>
              <a:buClr>
                <a:schemeClr val="tx2"/>
              </a:buClr>
              <a:buFont typeface="Arial" panose="020B0604020202020204" pitchFamily="34" charset="0"/>
              <a:buChar char="•"/>
            </a:pPr>
            <a:r>
              <a:rPr lang="en-GB" sz="1600" dirty="0"/>
              <a:t>EDX</a:t>
            </a:r>
          </a:p>
          <a:p>
            <a:pPr marL="795338" lvl="3" indent="-284163">
              <a:spcBef>
                <a:spcPts val="400"/>
              </a:spcBef>
              <a:buClr>
                <a:schemeClr val="tx2"/>
              </a:buClr>
              <a:buFont typeface="Arial" panose="020B0604020202020204" pitchFamily="34" charset="0"/>
              <a:buChar char="•"/>
            </a:pPr>
            <a:r>
              <a:rPr lang="en-GB" sz="1600" dirty="0"/>
              <a:t>ESI</a:t>
            </a:r>
          </a:p>
          <a:p>
            <a:pPr marL="795338" lvl="3" indent="-284163">
              <a:spcBef>
                <a:spcPts val="400"/>
              </a:spcBef>
              <a:buClr>
                <a:schemeClr val="tx2"/>
              </a:buClr>
              <a:buFont typeface="Arial" panose="020B0604020202020204" pitchFamily="34" charset="0"/>
              <a:buChar char="•"/>
            </a:pPr>
            <a:r>
              <a:rPr lang="en-GB" sz="1600" dirty="0"/>
              <a:t>EDI</a:t>
            </a:r>
          </a:p>
          <a:p>
            <a:pPr marL="795338" lvl="3" indent="-284163">
              <a:spcBef>
                <a:spcPts val="400"/>
              </a:spcBef>
              <a:buClr>
                <a:schemeClr val="tx2"/>
              </a:buClr>
              <a:buFont typeface="Arial" panose="020B0604020202020204" pitchFamily="34" charset="0"/>
              <a:buChar char="•"/>
            </a:pPr>
            <a:r>
              <a:rPr lang="en-GB" sz="1600" dirty="0"/>
              <a:t>EDP</a:t>
            </a:r>
          </a:p>
          <a:p>
            <a:pPr marL="511175" lvl="1" indent="-282575">
              <a:spcBef>
                <a:spcPts val="1000"/>
              </a:spcBef>
              <a:buClr>
                <a:schemeClr val="tx2"/>
              </a:buClr>
              <a:buFont typeface="Arial" panose="020B0604020202020204" pitchFamily="34" charset="0"/>
              <a:buChar char="•"/>
            </a:pPr>
            <a:r>
              <a:rPr lang="en-GB" sz="2000" dirty="0"/>
              <a:t>These registers take the consecutive arguments, starting with the EBX register</a:t>
            </a:r>
          </a:p>
          <a:p>
            <a:pPr marL="511175" lvl="1" indent="-282575">
              <a:spcBef>
                <a:spcPts val="1000"/>
              </a:spcBef>
              <a:buClr>
                <a:schemeClr val="tx2"/>
              </a:buClr>
              <a:buFont typeface="Arial" panose="020B0604020202020204" pitchFamily="34" charset="0"/>
              <a:buChar char="•"/>
            </a:pPr>
            <a:r>
              <a:rPr lang="en-GB" sz="2000" dirty="0"/>
              <a:t>If there are more than six arguments, then the memory location of the first argument is stored in the EBX register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table lists Key terms for this chapter read as followed from left to right. Assembler.&#10;A program that translates assembly language into machine code. Compiler. A program that converts another program from some source language to machine language Some compilers output assembly language which is then converted to machine language by a separate assembler. A compiler is distinguished from an assembler by the fact that each input statement does not, in general, correspond to a single machine instruction or fixed sequence of instructions. A compiler may support such features as automatic allocation of variables, arbitrary arithmetic expressions, control structures such as FOR and WHILE loops, variable scope, input slash output operations, higher order functions and portability of source code. Executable Code. The machine code generated by a source code language processor such as an assembler or compiler. This is software in a form that can be run in the computer. Instruction Set. The collection of all possible instructions for a particular computer, that is, the collection of machine language instructions that a particular processor understands. Linker A utility program that combines one or more files containing object code from separately compiled program modules into a single file containing loadable or executable code. Loader. A program routine that copies an executable program into memory for execution. Machine Language or Machine Code. The binary representation of a computer program which is actually read and interpreted by the computer. A program in machine code consists of a sequence of machine instructions are binary strings which may be either all the same size or of different sizes. Object Code. The machine language representation of programming source code. Object code is created by a compiler or assembler and is then turned into executable code by the linker." title="This table contains Key Terms for this Chapter."/>
          <p:cNvGraphicFramePr>
            <a:graphicFrameLocks noGrp="1"/>
          </p:cNvGraphicFramePr>
          <p:nvPr>
            <p:extLst>
              <p:ext uri="{D42A27DB-BD31-4B8C-83A1-F6EECF244321}">
                <p14:modId xmlns:p14="http://schemas.microsoft.com/office/powerpoint/2010/main" val="4012685793"/>
              </p:ext>
            </p:extLst>
          </p:nvPr>
        </p:nvGraphicFramePr>
        <p:xfrm>
          <a:off x="539750" y="45380"/>
          <a:ext cx="5616426" cy="6367780"/>
        </p:xfrm>
        <a:graphic>
          <a:graphicData uri="http://schemas.openxmlformats.org/drawingml/2006/table">
            <a:tbl>
              <a:tblPr firstRow="1" bandRow="1">
                <a:tableStyleId>{5C22544A-7EE6-4342-B048-85BDC9FD1C3A}</a:tableStyleId>
              </a:tblPr>
              <a:tblGrid>
                <a:gridCol w="5616426">
                  <a:extLst>
                    <a:ext uri="{9D8B030D-6E8A-4147-A177-3AD203B41FA5}">
                      <a16:colId xmlns:a16="http://schemas.microsoft.com/office/drawing/2014/main" val="2543019389"/>
                    </a:ext>
                  </a:extLst>
                </a:gridCol>
              </a:tblGrid>
              <a:tr h="5827126">
                <a:tc>
                  <a:txBody>
                    <a:bodyPr/>
                    <a:lstStyle/>
                    <a:p>
                      <a:pPr>
                        <a:spcAft>
                          <a:spcPts val="600"/>
                        </a:spcAft>
                      </a:pPr>
                      <a:r>
                        <a:rPr lang="en-IN" sz="950" b="1" i="0" u="none" strike="noStrike" cap="none" baseline="0" dirty="0">
                          <a:solidFill>
                            <a:schemeClr val="tx1"/>
                          </a:solidFill>
                          <a:latin typeface="+mn-lt"/>
                          <a:ea typeface="+mn-ea"/>
                          <a:cs typeface="+mn-cs"/>
                          <a:sym typeface="Arial"/>
                        </a:rPr>
                        <a:t>Assembler</a:t>
                      </a:r>
                    </a:p>
                    <a:p>
                      <a:pPr>
                        <a:spcAft>
                          <a:spcPts val="600"/>
                        </a:spcAft>
                      </a:pPr>
                      <a:r>
                        <a:rPr lang="en-US" sz="950" b="0" i="0" u="none" strike="noStrike" cap="none" baseline="0" dirty="0">
                          <a:solidFill>
                            <a:schemeClr val="tx1"/>
                          </a:solidFill>
                          <a:latin typeface="+mn-lt"/>
                          <a:ea typeface="+mn-ea"/>
                          <a:cs typeface="+mn-cs"/>
                          <a:sym typeface="Arial"/>
                        </a:rPr>
                        <a:t>A program that translates assembly language into machine code.</a:t>
                      </a:r>
                    </a:p>
                    <a:p>
                      <a:pPr>
                        <a:spcAft>
                          <a:spcPts val="600"/>
                        </a:spcAft>
                      </a:pPr>
                      <a:r>
                        <a:rPr lang="en-IN" sz="950" b="1" i="0" u="none" strike="noStrike" cap="none" baseline="0" dirty="0">
                          <a:solidFill>
                            <a:schemeClr val="tx1"/>
                          </a:solidFill>
                          <a:latin typeface="+mn-lt"/>
                          <a:ea typeface="+mn-ea"/>
                          <a:cs typeface="+mn-cs"/>
                          <a:sym typeface="Arial"/>
                        </a:rPr>
                        <a:t>Assembly Language</a:t>
                      </a:r>
                    </a:p>
                    <a:p>
                      <a:pPr>
                        <a:spcAft>
                          <a:spcPts val="200"/>
                        </a:spcAft>
                      </a:pPr>
                      <a:r>
                        <a:rPr lang="en-US" sz="950" b="0" i="0" u="none" strike="noStrike" cap="none" baseline="0" dirty="0">
                          <a:solidFill>
                            <a:schemeClr val="tx1"/>
                          </a:solidFill>
                          <a:latin typeface="+mn-lt"/>
                          <a:ea typeface="+mn-ea"/>
                          <a:cs typeface="+mn-cs"/>
                          <a:sym typeface="Arial"/>
                        </a:rPr>
                        <a:t>A symbolic representation of the machine language of a specific processor, augmented by additional</a:t>
                      </a:r>
                    </a:p>
                    <a:p>
                      <a:pPr>
                        <a:spcAft>
                          <a:spcPts val="200"/>
                        </a:spcAft>
                      </a:pPr>
                      <a:r>
                        <a:rPr lang="en-US" sz="950" b="0" i="0" u="none" strike="noStrike" cap="none" baseline="0" dirty="0">
                          <a:solidFill>
                            <a:schemeClr val="tx1"/>
                          </a:solidFill>
                          <a:latin typeface="+mn-lt"/>
                          <a:ea typeface="+mn-ea"/>
                          <a:cs typeface="+mn-cs"/>
                          <a:sym typeface="Arial"/>
                        </a:rPr>
                        <a:t>types of statements that facilitate program writing and that provide instructions to the assembler.</a:t>
                      </a:r>
                    </a:p>
                    <a:p>
                      <a:pPr>
                        <a:spcBef>
                          <a:spcPts val="300"/>
                        </a:spcBef>
                        <a:spcAft>
                          <a:spcPts val="600"/>
                        </a:spcAft>
                      </a:pPr>
                      <a:r>
                        <a:rPr lang="en-IN" sz="950" b="1" i="0" u="none" strike="noStrike" cap="none" baseline="0" dirty="0">
                          <a:solidFill>
                            <a:schemeClr val="tx1"/>
                          </a:solidFill>
                          <a:latin typeface="+mn-lt"/>
                          <a:ea typeface="+mn-ea"/>
                          <a:cs typeface="+mn-cs"/>
                          <a:sym typeface="Arial"/>
                        </a:rPr>
                        <a:t>Compiler</a:t>
                      </a:r>
                    </a:p>
                    <a:p>
                      <a:pPr>
                        <a:spcAft>
                          <a:spcPts val="200"/>
                        </a:spcAft>
                      </a:pPr>
                      <a:r>
                        <a:rPr lang="en-US" sz="950" b="0" i="0" u="none" strike="noStrike" cap="none" baseline="0" dirty="0">
                          <a:solidFill>
                            <a:schemeClr val="tx1"/>
                          </a:solidFill>
                          <a:latin typeface="+mn-lt"/>
                          <a:ea typeface="+mn-ea"/>
                          <a:cs typeface="+mn-cs"/>
                          <a:sym typeface="Arial"/>
                        </a:rPr>
                        <a:t>A program that converts another program from some source language (or programming language)</a:t>
                      </a:r>
                    </a:p>
                    <a:p>
                      <a:pPr>
                        <a:spcAft>
                          <a:spcPts val="200"/>
                        </a:spcAft>
                      </a:pPr>
                      <a:r>
                        <a:rPr lang="en-US" sz="950" b="0" i="0" u="none" strike="noStrike" cap="none" baseline="0" dirty="0">
                          <a:solidFill>
                            <a:schemeClr val="tx1"/>
                          </a:solidFill>
                          <a:latin typeface="+mn-lt"/>
                          <a:ea typeface="+mn-ea"/>
                          <a:cs typeface="+mn-cs"/>
                          <a:sym typeface="Arial"/>
                        </a:rPr>
                        <a:t>to machine language (object code). Some compilers output assembly language which is then con-</a:t>
                      </a:r>
                    </a:p>
                    <a:p>
                      <a:pPr>
                        <a:spcAft>
                          <a:spcPts val="200"/>
                        </a:spcAft>
                      </a:pPr>
                      <a:r>
                        <a:rPr lang="en-US" sz="950" b="0" i="0" u="none" strike="noStrike" cap="none" baseline="0" dirty="0" err="1">
                          <a:solidFill>
                            <a:schemeClr val="tx1"/>
                          </a:solidFill>
                          <a:latin typeface="+mn-lt"/>
                          <a:ea typeface="+mn-ea"/>
                          <a:cs typeface="+mn-cs"/>
                          <a:sym typeface="Arial"/>
                        </a:rPr>
                        <a:t>verted</a:t>
                      </a:r>
                      <a:r>
                        <a:rPr lang="en-US" sz="950" b="0" i="0" u="none" strike="noStrike" cap="none" baseline="0" dirty="0">
                          <a:solidFill>
                            <a:schemeClr val="tx1"/>
                          </a:solidFill>
                          <a:latin typeface="+mn-lt"/>
                          <a:ea typeface="+mn-ea"/>
                          <a:cs typeface="+mn-cs"/>
                          <a:sym typeface="Arial"/>
                        </a:rPr>
                        <a:t> to machine language by a separate assembler. A compiler is distinguished from an assembler</a:t>
                      </a:r>
                    </a:p>
                    <a:p>
                      <a:pPr>
                        <a:spcAft>
                          <a:spcPts val="200"/>
                        </a:spcAft>
                      </a:pPr>
                      <a:r>
                        <a:rPr lang="en-US" sz="950" b="0" i="0" u="none" strike="noStrike" cap="none" baseline="0" dirty="0">
                          <a:solidFill>
                            <a:schemeClr val="tx1"/>
                          </a:solidFill>
                          <a:latin typeface="+mn-lt"/>
                          <a:ea typeface="+mn-ea"/>
                          <a:cs typeface="+mn-cs"/>
                          <a:sym typeface="Arial"/>
                        </a:rPr>
                        <a:t>by the fact that each input statement does not, in general, correspond to a single machine instruction</a:t>
                      </a:r>
                    </a:p>
                    <a:p>
                      <a:pPr>
                        <a:spcAft>
                          <a:spcPts val="200"/>
                        </a:spcAft>
                      </a:pPr>
                      <a:r>
                        <a:rPr lang="en-US" sz="950" b="0" i="0" u="none" strike="noStrike" cap="none" baseline="0" dirty="0">
                          <a:solidFill>
                            <a:schemeClr val="tx1"/>
                          </a:solidFill>
                          <a:latin typeface="+mn-lt"/>
                          <a:ea typeface="+mn-ea"/>
                          <a:cs typeface="+mn-cs"/>
                          <a:sym typeface="Arial"/>
                        </a:rPr>
                        <a:t>or fixed sequence of instructions. A compiler may support such features as automatic allocation</a:t>
                      </a:r>
                    </a:p>
                    <a:p>
                      <a:pPr>
                        <a:spcAft>
                          <a:spcPts val="200"/>
                        </a:spcAft>
                      </a:pPr>
                      <a:r>
                        <a:rPr lang="en-US" sz="950" b="0" i="0" u="none" strike="noStrike" cap="none" baseline="0" dirty="0">
                          <a:solidFill>
                            <a:schemeClr val="tx1"/>
                          </a:solidFill>
                          <a:latin typeface="+mn-lt"/>
                          <a:ea typeface="+mn-ea"/>
                          <a:cs typeface="+mn-cs"/>
                          <a:sym typeface="Arial"/>
                        </a:rPr>
                        <a:t>of variables, arbitrary arithmetic expressions, control structures such as FOR and WHILE loops,</a:t>
                      </a:r>
                    </a:p>
                    <a:p>
                      <a:pPr>
                        <a:spcAft>
                          <a:spcPts val="200"/>
                        </a:spcAft>
                      </a:pPr>
                      <a:r>
                        <a:rPr lang="en-US" sz="950" b="0" i="0" u="none" strike="noStrike" cap="none" baseline="0" dirty="0">
                          <a:solidFill>
                            <a:schemeClr val="tx1"/>
                          </a:solidFill>
                          <a:latin typeface="+mn-lt"/>
                          <a:ea typeface="+mn-ea"/>
                          <a:cs typeface="+mn-cs"/>
                          <a:sym typeface="Arial"/>
                        </a:rPr>
                        <a:t>variable scope, input/output operations, higher-order functions and portability of source code.</a:t>
                      </a:r>
                    </a:p>
                    <a:p>
                      <a:pPr>
                        <a:spcAft>
                          <a:spcPts val="600"/>
                        </a:spcAft>
                      </a:pPr>
                      <a:r>
                        <a:rPr lang="en-IN" sz="950" b="1" i="0" u="none" strike="noStrike" cap="none" baseline="0" dirty="0">
                          <a:solidFill>
                            <a:schemeClr val="tx1"/>
                          </a:solidFill>
                          <a:latin typeface="+mn-lt"/>
                          <a:ea typeface="+mn-ea"/>
                          <a:cs typeface="+mn-cs"/>
                          <a:sym typeface="Arial"/>
                        </a:rPr>
                        <a:t>Executable Code</a:t>
                      </a:r>
                    </a:p>
                    <a:p>
                      <a:pPr>
                        <a:spcAft>
                          <a:spcPts val="200"/>
                        </a:spcAft>
                      </a:pPr>
                      <a:r>
                        <a:rPr lang="en-US" sz="950" b="0" i="0" u="none" strike="noStrike" cap="none" baseline="0" dirty="0">
                          <a:solidFill>
                            <a:schemeClr val="tx1"/>
                          </a:solidFill>
                          <a:latin typeface="+mn-lt"/>
                          <a:ea typeface="+mn-ea"/>
                          <a:cs typeface="+mn-cs"/>
                          <a:sym typeface="Arial"/>
                        </a:rPr>
                        <a:t>The machine code generated by a source code language processor such as an assembler or compiler.</a:t>
                      </a:r>
                    </a:p>
                    <a:p>
                      <a:pPr>
                        <a:spcAft>
                          <a:spcPts val="200"/>
                        </a:spcAft>
                      </a:pPr>
                      <a:r>
                        <a:rPr lang="en-US" sz="950" b="0" i="0" u="none" strike="noStrike" cap="none" baseline="0" dirty="0">
                          <a:solidFill>
                            <a:schemeClr val="tx1"/>
                          </a:solidFill>
                          <a:latin typeface="+mn-lt"/>
                          <a:ea typeface="+mn-ea"/>
                          <a:cs typeface="+mn-cs"/>
                          <a:sym typeface="Arial"/>
                        </a:rPr>
                        <a:t>This is software in a form that can be run in the computer.</a:t>
                      </a:r>
                    </a:p>
                    <a:p>
                      <a:pPr>
                        <a:spcBef>
                          <a:spcPts val="300"/>
                        </a:spcBef>
                        <a:spcAft>
                          <a:spcPts val="600"/>
                        </a:spcAft>
                      </a:pPr>
                      <a:r>
                        <a:rPr lang="en-IN" sz="950" b="1" i="0" u="none" strike="noStrike" cap="none" baseline="0" dirty="0">
                          <a:solidFill>
                            <a:schemeClr val="tx1"/>
                          </a:solidFill>
                          <a:latin typeface="+mn-lt"/>
                          <a:ea typeface="+mn-ea"/>
                          <a:cs typeface="+mn-cs"/>
                          <a:sym typeface="Arial"/>
                        </a:rPr>
                        <a:t>Instruction Set</a:t>
                      </a:r>
                    </a:p>
                    <a:p>
                      <a:pPr>
                        <a:spcAft>
                          <a:spcPts val="200"/>
                        </a:spcAft>
                      </a:pPr>
                      <a:r>
                        <a:rPr lang="en-US" sz="950" b="0" i="0" u="none" strike="noStrike" cap="none" baseline="0" dirty="0">
                          <a:solidFill>
                            <a:schemeClr val="tx1"/>
                          </a:solidFill>
                          <a:latin typeface="+mn-lt"/>
                          <a:ea typeface="+mn-ea"/>
                          <a:cs typeface="+mn-cs"/>
                          <a:sym typeface="Arial"/>
                        </a:rPr>
                        <a:t>The collection of all possible instructions for a particular computer; that is, the collection of</a:t>
                      </a:r>
                    </a:p>
                    <a:p>
                      <a:pPr>
                        <a:spcAft>
                          <a:spcPts val="200"/>
                        </a:spcAft>
                      </a:pPr>
                      <a:r>
                        <a:rPr lang="en-US" sz="950" b="0" i="0" u="none" strike="noStrike" cap="none" baseline="0" dirty="0">
                          <a:solidFill>
                            <a:schemeClr val="tx1"/>
                          </a:solidFill>
                          <a:latin typeface="+mn-lt"/>
                          <a:ea typeface="+mn-ea"/>
                          <a:cs typeface="+mn-cs"/>
                          <a:sym typeface="Arial"/>
                        </a:rPr>
                        <a:t>machine language instructions that a particular processor understands.</a:t>
                      </a:r>
                    </a:p>
                    <a:p>
                      <a:pPr>
                        <a:spcBef>
                          <a:spcPts val="300"/>
                        </a:spcBef>
                        <a:spcAft>
                          <a:spcPts val="600"/>
                        </a:spcAft>
                      </a:pPr>
                      <a:r>
                        <a:rPr lang="en-IN" sz="950" b="1" i="0" u="none" strike="noStrike" cap="none" baseline="0" dirty="0">
                          <a:solidFill>
                            <a:schemeClr val="tx1"/>
                          </a:solidFill>
                          <a:latin typeface="+mn-lt"/>
                          <a:ea typeface="+mn-ea"/>
                          <a:cs typeface="+mn-cs"/>
                          <a:sym typeface="Arial"/>
                        </a:rPr>
                        <a:t>Linker</a:t>
                      </a:r>
                    </a:p>
                    <a:p>
                      <a:pPr>
                        <a:spcAft>
                          <a:spcPts val="200"/>
                        </a:spcAft>
                      </a:pPr>
                      <a:r>
                        <a:rPr lang="en-US" sz="950" b="0" i="0" u="none" strike="noStrike" cap="none" baseline="0" dirty="0">
                          <a:solidFill>
                            <a:schemeClr val="tx1"/>
                          </a:solidFill>
                          <a:latin typeface="+mn-lt"/>
                          <a:ea typeface="+mn-ea"/>
                          <a:cs typeface="+mn-cs"/>
                          <a:sym typeface="Arial"/>
                        </a:rPr>
                        <a:t>A utility program that combines one or more files containing object code from separately compiled</a:t>
                      </a:r>
                    </a:p>
                    <a:p>
                      <a:pPr>
                        <a:spcAft>
                          <a:spcPts val="200"/>
                        </a:spcAft>
                      </a:pPr>
                      <a:r>
                        <a:rPr lang="en-US" sz="950" b="0" i="0" u="none" strike="noStrike" cap="none" baseline="0" dirty="0">
                          <a:solidFill>
                            <a:schemeClr val="tx1"/>
                          </a:solidFill>
                          <a:latin typeface="+mn-lt"/>
                          <a:ea typeface="+mn-ea"/>
                          <a:cs typeface="+mn-cs"/>
                          <a:sym typeface="Arial"/>
                        </a:rPr>
                        <a:t>program modules into a single file containing loadable or executable code.</a:t>
                      </a:r>
                    </a:p>
                    <a:p>
                      <a:pPr>
                        <a:spcAft>
                          <a:spcPts val="600"/>
                        </a:spcAft>
                      </a:pPr>
                      <a:r>
                        <a:rPr lang="en-IN" sz="950" b="1" i="0" u="none" strike="noStrike" cap="none" baseline="0" dirty="0">
                          <a:solidFill>
                            <a:schemeClr val="tx1"/>
                          </a:solidFill>
                          <a:latin typeface="+mn-lt"/>
                          <a:ea typeface="+mn-ea"/>
                          <a:cs typeface="+mn-cs"/>
                          <a:sym typeface="Arial"/>
                        </a:rPr>
                        <a:t>Loader</a:t>
                      </a:r>
                    </a:p>
                    <a:p>
                      <a:pPr>
                        <a:spcAft>
                          <a:spcPts val="600"/>
                        </a:spcAft>
                      </a:pPr>
                      <a:r>
                        <a:rPr lang="en-US" sz="950" b="0" i="0" u="none" strike="noStrike" cap="none" baseline="0" dirty="0">
                          <a:solidFill>
                            <a:schemeClr val="tx1"/>
                          </a:solidFill>
                          <a:latin typeface="+mn-lt"/>
                          <a:ea typeface="+mn-ea"/>
                          <a:cs typeface="+mn-cs"/>
                          <a:sym typeface="Arial"/>
                        </a:rPr>
                        <a:t>A program routine that copies an executable program into memory for execution.</a:t>
                      </a:r>
                    </a:p>
                    <a:p>
                      <a:pPr>
                        <a:spcAft>
                          <a:spcPts val="600"/>
                        </a:spcAft>
                      </a:pPr>
                      <a:r>
                        <a:rPr lang="en-IN" sz="950" b="1" i="0" u="none" strike="noStrike" cap="none" baseline="0" dirty="0">
                          <a:solidFill>
                            <a:schemeClr val="tx1"/>
                          </a:solidFill>
                          <a:latin typeface="+mn-lt"/>
                          <a:ea typeface="+mn-ea"/>
                          <a:cs typeface="+mn-cs"/>
                          <a:sym typeface="Arial"/>
                        </a:rPr>
                        <a:t>Machine Language, or Machine Code</a:t>
                      </a:r>
                    </a:p>
                    <a:p>
                      <a:pPr>
                        <a:spcAft>
                          <a:spcPts val="200"/>
                        </a:spcAft>
                      </a:pPr>
                      <a:r>
                        <a:rPr lang="en-US" sz="950" b="0" i="0" u="none" strike="noStrike" cap="none" baseline="0" dirty="0">
                          <a:solidFill>
                            <a:schemeClr val="tx1"/>
                          </a:solidFill>
                          <a:latin typeface="+mn-lt"/>
                          <a:ea typeface="+mn-ea"/>
                          <a:cs typeface="+mn-cs"/>
                          <a:sym typeface="Arial"/>
                        </a:rPr>
                        <a:t>The binary representation of a computer program which is actually read and interpreted by the</a:t>
                      </a:r>
                    </a:p>
                    <a:p>
                      <a:pPr>
                        <a:spcAft>
                          <a:spcPts val="200"/>
                        </a:spcAft>
                      </a:pPr>
                      <a:r>
                        <a:rPr lang="en-US" sz="950" b="0" i="0" u="none" strike="noStrike" cap="none" baseline="0" dirty="0">
                          <a:solidFill>
                            <a:schemeClr val="tx1"/>
                          </a:solidFill>
                          <a:latin typeface="+mn-lt"/>
                          <a:ea typeface="+mn-ea"/>
                          <a:cs typeface="+mn-cs"/>
                          <a:sym typeface="Arial"/>
                        </a:rPr>
                        <a:t>computer. A program in machine code consists of a sequence of machine instructions (possibly</a:t>
                      </a:r>
                    </a:p>
                    <a:p>
                      <a:pPr>
                        <a:spcAft>
                          <a:spcPts val="200"/>
                        </a:spcAft>
                      </a:pPr>
                      <a:r>
                        <a:rPr lang="en-US" sz="950" b="0" i="0" u="none" strike="noStrike" cap="none" baseline="0" dirty="0">
                          <a:solidFill>
                            <a:schemeClr val="tx1"/>
                          </a:solidFill>
                          <a:latin typeface="+mn-lt"/>
                          <a:ea typeface="+mn-ea"/>
                          <a:cs typeface="+mn-cs"/>
                          <a:sym typeface="Arial"/>
                        </a:rPr>
                        <a:t>interspersed with data). Instructions are binary strings which may be either all the same size (e.g.,</a:t>
                      </a:r>
                    </a:p>
                    <a:p>
                      <a:pPr>
                        <a:spcAft>
                          <a:spcPts val="200"/>
                        </a:spcAft>
                      </a:pPr>
                      <a:r>
                        <a:rPr lang="en-US" sz="950" b="0" i="0" u="none" strike="noStrike" cap="none" baseline="0" dirty="0">
                          <a:solidFill>
                            <a:schemeClr val="tx1"/>
                          </a:solidFill>
                          <a:latin typeface="+mn-lt"/>
                          <a:ea typeface="+mn-ea"/>
                          <a:cs typeface="+mn-cs"/>
                          <a:sym typeface="Arial"/>
                        </a:rPr>
                        <a:t>one 32-bit word for many modern RISC microprocessors) or of different sizes.</a:t>
                      </a:r>
                    </a:p>
                    <a:p>
                      <a:pPr>
                        <a:spcBef>
                          <a:spcPts val="300"/>
                        </a:spcBef>
                        <a:spcAft>
                          <a:spcPts val="600"/>
                        </a:spcAft>
                      </a:pPr>
                      <a:r>
                        <a:rPr lang="en-IN" sz="950" b="1" i="0" u="none" strike="noStrike" cap="none" baseline="0" dirty="0">
                          <a:solidFill>
                            <a:schemeClr val="tx1"/>
                          </a:solidFill>
                          <a:latin typeface="+mn-lt"/>
                          <a:ea typeface="+mn-ea"/>
                          <a:cs typeface="+mn-cs"/>
                          <a:sym typeface="Arial"/>
                        </a:rPr>
                        <a:t>Object Code</a:t>
                      </a:r>
                    </a:p>
                    <a:p>
                      <a:pPr>
                        <a:spcAft>
                          <a:spcPts val="200"/>
                        </a:spcAft>
                      </a:pPr>
                      <a:r>
                        <a:rPr lang="en-US" sz="950" b="0" i="0" u="none" strike="noStrike" cap="none" baseline="0" dirty="0">
                          <a:solidFill>
                            <a:schemeClr val="tx1"/>
                          </a:solidFill>
                          <a:latin typeface="+mn-lt"/>
                          <a:ea typeface="+mn-ea"/>
                          <a:cs typeface="+mn-cs"/>
                          <a:sym typeface="Arial"/>
                        </a:rPr>
                        <a:t>The machine language representation of programming source code. Object code is created by a</a:t>
                      </a:r>
                    </a:p>
                    <a:p>
                      <a:pPr>
                        <a:spcAft>
                          <a:spcPts val="200"/>
                        </a:spcAft>
                      </a:pPr>
                      <a:r>
                        <a:rPr lang="en-US" sz="950" b="0" i="0" u="none" strike="noStrike" cap="none" baseline="0" dirty="0">
                          <a:solidFill>
                            <a:schemeClr val="tx1"/>
                          </a:solidFill>
                          <a:latin typeface="+mn-lt"/>
                          <a:ea typeface="+mn-ea"/>
                          <a:cs typeface="+mn-cs"/>
                          <a:sym typeface="Arial"/>
                        </a:rPr>
                        <a:t>compiler or assembler and is then turned into executable code by the linker.</a:t>
                      </a:r>
                      <a:endParaRPr lang="en-IN" sz="95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4" name="TextBox 3"/>
          <p:cNvSpPr txBox="1"/>
          <p:nvPr/>
        </p:nvSpPr>
        <p:spPr>
          <a:xfrm>
            <a:off x="6176545" y="6237312"/>
            <a:ext cx="2787943" cy="246221"/>
          </a:xfrm>
          <a:prstGeom prst="rect">
            <a:avLst/>
          </a:prstGeom>
          <a:noFill/>
        </p:spPr>
        <p:txBody>
          <a:bodyPr wrap="none" rtlCol="0">
            <a:spAutoFit/>
          </a:bodyPr>
          <a:lstStyle/>
          <a:p>
            <a:r>
              <a:rPr lang="en-US" sz="1000" dirty="0"/>
              <a:t>(Table can be found on page 508 in the textbook.) </a:t>
            </a:r>
          </a:p>
        </p:txBody>
      </p:sp>
      <p:sp>
        <p:nvSpPr>
          <p:cNvPr id="2" name="Title 1">
            <a:extLst>
              <a:ext uri="{FF2B5EF4-FFF2-40B4-BE49-F238E27FC236}">
                <a16:creationId xmlns:a16="http://schemas.microsoft.com/office/drawing/2014/main" id="{6F364FB6-7904-439A-9AB4-10C7C4646BF6}"/>
              </a:ext>
            </a:extLst>
          </p:cNvPr>
          <p:cNvSpPr>
            <a:spLocks noGrp="1"/>
          </p:cNvSpPr>
          <p:nvPr>
            <p:ph type="title"/>
          </p:nvPr>
        </p:nvSpPr>
        <p:spPr>
          <a:xfrm>
            <a:off x="6469650" y="1196752"/>
            <a:ext cx="2530624" cy="2879150"/>
          </a:xfrm>
        </p:spPr>
        <p:txBody>
          <a:bodyPr/>
          <a:lstStyle/>
          <a:p>
            <a:pPr algn="ctr"/>
            <a:r>
              <a:rPr lang="en-US" dirty="0"/>
              <a:t>Table 15.1</a:t>
            </a:r>
            <a:br>
              <a:rPr lang="en-US" dirty="0"/>
            </a:br>
            <a:br>
              <a:rPr lang="en-US" dirty="0"/>
            </a:br>
            <a:r>
              <a:rPr lang="en-US" dirty="0"/>
              <a:t>Key Terms For This Chapter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9003"/>
            <a:ext cx="8229600" cy="1582863"/>
          </a:xfrm>
          <a:noFill/>
          <a:ln/>
        </p:spPr>
        <p:txBody>
          <a:bodyPr lIns="90488" tIns="44450" rIns="90488" bIns="44450"/>
          <a:lstStyle/>
          <a:p>
            <a:r>
              <a:rPr lang="en-US" dirty="0"/>
              <a:t>Figure 15.4 </a:t>
            </a:r>
            <a:br>
              <a:rPr lang="en-US" dirty="0"/>
            </a:br>
            <a:r>
              <a:rPr lang="en-US" dirty="0"/>
              <a:t>Assembly Programs for Greatest Common Divisor</a:t>
            </a:r>
          </a:p>
        </p:txBody>
      </p:sp>
      <p:pic>
        <p:nvPicPr>
          <p:cNvPr id="4" name="Picture 3" descr="Compiled program is as follows. For g c d colon, m o v, e b x comma e a x. m o v, e a x comma e d x. test e b x comma e b x. j n e, L 1. m o v, e a x comma 1. r e t blank. For L 1 colon, test e a x comma e a x. j n e, L 2. m o v, e a x comma e b x, r e t blank. For L 2 colon. Test e b x comma e b x. j e, L 5. L 3 colon, c m p, e b x comma e a x. j e, L 5. j a e, L 4, s u b, e a x comma e b x. j m p, L 3. L 4 colon, s u b, e b x comma e a x. j m p, L 3. For L 5 colon, r e t blank. Illustration b, represents program written directly in assembly language. For g c d colon, n e g, e a x. j e, L 3. For L 1 colon, n e g, e a x. x c h g, e a x comma e d x. For L 2 colon, s u b, e a x comma e d x. j g, L 2. j n e, L 1. For L 3 colon, add e a x comma e d x. j n e, L 4. I n c, e a x. L 4 colon, r e t blank." title="An illustration represents two sets of programs, labeled a and b. They are, Compiled program, and Written directly in assembly language."/>
          <p:cNvPicPr>
            <a:picLocks noChangeAspect="1"/>
          </p:cNvPicPr>
          <p:nvPr/>
        </p:nvPicPr>
        <p:blipFill rotWithShape="1">
          <a:blip r:embed="rId3">
            <a:extLst>
              <a:ext uri="{28A0092B-C50C-407E-A947-70E740481C1C}">
                <a14:useLocalDpi xmlns:a14="http://schemas.microsoft.com/office/drawing/2010/main" val="0"/>
              </a:ext>
            </a:extLst>
          </a:blip>
          <a:srcRect l="10230" t="8115" r="9171" b="49953"/>
          <a:stretch/>
        </p:blipFill>
        <p:spPr>
          <a:xfrm>
            <a:off x="1146343" y="1772816"/>
            <a:ext cx="6851315" cy="4612765"/>
          </a:xfrm>
          <a:prstGeom prst="rect">
            <a:avLst/>
          </a:prstGeom>
        </p:spPr>
      </p:pic>
    </p:spTree>
  </p:cSld>
  <p:clrMapOvr>
    <a:masterClrMapping/>
  </p:clrMapOvr>
  <p:transition spd="med">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15.5 </a:t>
            </a:r>
            <a:br>
              <a:rPr lang="en-US" dirty="0"/>
            </a:br>
            <a:r>
              <a:rPr lang="en-US" dirty="0"/>
              <a:t>C Program for Generating Prime Numbers</a:t>
            </a:r>
          </a:p>
        </p:txBody>
      </p:sp>
      <p:pic>
        <p:nvPicPr>
          <p:cNvPr id="4" name="Picture 3" descr="The code has 16 lines. The lines read as follows. Line 1. unsigned guess semicolon forward slash asterisk current guess for prime asterisk forward slash. Line 2. unsigned factor semicolon forward slash asterisk possible factor of guess asterisk forward slash. Line 3. unsigned limit semicolon forward slash asterisk find primes up to this value asterisk forward slash. Line 4. print f left parenthesis double quote Find primes up to colon double quote right parenthesis semicolon. Line 5. scan f left parenthesis double quote percent sign u double quote comma ampersand limit right parenthesis semicolon. Line 6. print f left parenthesis double quote 2 back slash n double quote right parenthesis semicolon forward slash asterisk treat first two primes as asterisk forward slash. Line 7. print f left parenthesis double quote 3 back slash n double quote right parenthesis semicolon forward slash asterisk special case asterisk forward slash. Line 8. guess equals 5 semicolon forward slash asterisk initial guess asterisk forward slash. Line 9. while left parenthesis guess less than sign equals limit right parenthesis left brace forward slash asterisk look for a factor of guess asterisk forward slash. Line 10, indented once. factor equals 3 semicolon. Line 11, indented once. while left parenthesis factor asterisk factor less than sign guess ampersand ampersand guess percent sign factor exclamation point equals 0 right parenthesis. Line 12, indented once. factor plus equals 2 semicolon. Line 13, indented once. if left parenthesis guess percent sign factor exclamation point equals 0 right parenthesis. Line 14, indented twice. print f left parenthesis double quote percent sign d back slash n double quote comma guess right parenthesis semicolon. Line 15, indented once. guess plus equals 2 semicolon forward slash asterisk only look at odd numbers asterisk forward slash. Line 16. right brace." title="Lines of computer code."/>
          <p:cNvPicPr>
            <a:picLocks noChangeAspect="1"/>
          </p:cNvPicPr>
          <p:nvPr/>
        </p:nvPicPr>
        <p:blipFill rotWithShape="1">
          <a:blip r:embed="rId3">
            <a:extLst>
              <a:ext uri="{28A0092B-C50C-407E-A947-70E740481C1C}">
                <a14:useLocalDpi xmlns:a14="http://schemas.microsoft.com/office/drawing/2010/main" val="0"/>
              </a:ext>
            </a:extLst>
          </a:blip>
          <a:srcRect l="11111" t="9103" r="11114" b="61540"/>
          <a:stretch/>
        </p:blipFill>
        <p:spPr>
          <a:xfrm>
            <a:off x="539552" y="1772816"/>
            <a:ext cx="8064896" cy="3960440"/>
          </a:xfrm>
          <a:prstGeom prst="rect">
            <a:avLst/>
          </a:prstGeom>
          <a:solidFill>
            <a:schemeClr val="bg1"/>
          </a:solidFill>
        </p:spPr>
      </p:pic>
    </p:spTree>
    <p:extLst>
      <p:ext uri="{BB962C8B-B14F-4D97-AF65-F5344CB8AC3E}">
        <p14:creationId xmlns:p14="http://schemas.microsoft.com/office/powerpoint/2010/main" val="28580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8019" y="118196"/>
            <a:ext cx="3600400" cy="2711498"/>
          </a:xfrm>
          <a:noFill/>
          <a:ln/>
        </p:spPr>
        <p:txBody>
          <a:bodyPr lIns="90488" tIns="44450" rIns="90488" bIns="44450"/>
          <a:lstStyle/>
          <a:p>
            <a:r>
              <a:rPr lang="en-US" dirty="0"/>
              <a:t>Figure 15.6 </a:t>
            </a:r>
            <a:br>
              <a:rPr lang="en-US" dirty="0"/>
            </a:br>
            <a:r>
              <a:rPr lang="en-US" dirty="0"/>
              <a:t>Assembly Program for Generating Prime Numbers</a:t>
            </a:r>
          </a:p>
        </p:txBody>
      </p:sp>
      <p:pic>
        <p:nvPicPr>
          <p:cNvPr id="4" name="Picture 3" descr="The code has 53 lines. The lines read as follows. Line 1. percent sign include double quote a s m underscore i o period i n c double quote. Line 2. segment period data. Line 3. Message d b double quote Find primes up to colon double quote comma 0. Line 4. segment period b s s. Line 5. Limit r e s d 1 semicolon find primes up to this limit. Line 6. Guess r e s d 1 semicolon the current guess for prime. Line 7. segment period text. Line 8, indented once. global underscore a s m underscore main. Line 9. underscore a s m underscore main colon. Line 10, indented once. enter 0 comma 0 semicolon set up routine. Line 11, indented once. p u s h a. Line 12, indented once. m o v, e a x comma Message. Line 13, indented once. call print underscore string. Line 14, indented once. call read underscore i n t semicolon scan f left parenthesis double quote percent sign u double quote comma ampersand limit right parenthesis semicolon. Line 15, indented once. m o v left bracket Limit right bracket comma e a x. Line 16, indented once. m o v, e a x comma 2 semicolon print f left parenthesis double quote 2 back slash n double quote right parenthesis semicolon. Line 17, indented once. call print underscore i n t. Line 18, indented once. call print underscore n l. Line 19, indented once. m o v, e a x comma 3 semicolon print f left parenthesis double quote 3 back slash n double quote right parenthesis semicolon. Line 20, indented once. call print underscore i n t. Line 21, indented once. call print underscore n l. Line 22, indented once. m o v, d word left bracket Guess right bracket comma 5 semicolon Guess equals 5 semicolon. Line 23. while underscore limit colon semicolon while left parenthesis Guess less than sign equals Limit right parenthesis. Line 24, indented once. m o v, e a x comma left bracket Guess right bracket. Line 25, indented once. c m p, e a x comma left bracket Limit right bracket. Line 26, indented once. j n b e end underscore while underscore limit semicolon use j n b e since numbers are unsigned. Line 27, indented once. m o v, e b x comma 3 semicolon e b x is factor equals 3 semicolon. Line 28. while underscore factor colon. Line 29, indented once. m o v, e a x comma e b x. Line 30, indented once. m u l, e a x semicolon e d x colon e a x equals e a x asterisk e a x. Line 31, indented once. j o end underscore while underscore factor semicolon if answer won’t fit in e a x alone. Line 32, indented once. c m p, e a x comma left bracket Guess right bracket. Line 33, indented once. j n b end underscore while underscore factor semicolon if exclamation point left parenthesis factor asterisk factor less than sign guess right parenthesis. Line 34, indented once. m o v, e a x comma left bracket Guess right bracket. Line 35, indented once. m o v, e d x comma 0. Line 36, indented once. d I v, e b x semicolon e d x equals e d x colon e a x percent sign e b x. Line 37, indented once. c m p, e d x comma 0. Line 38, indented once. j e end underscore while underscore factor semicolon if exclamation point left parenthesis guess percent sign factor exclamation point equals 0 right parenthesis. Line 39, indented once. add e b x comma 2 semicolon factor plus equals 2 semicolon. Line 40, indented once. j m p while underscore factor. Line 41. end underscore while underscore factor colon. Line 42, indented once. j e end underscore if semicolon if exclamation point left parenthesis guess percent sign factor exclamation point equals 0 right parenthesis. Line 43, indented once. m o v, e a x comma left bracket Guess right bracket semicolon print f left parenthesis double quote percent sign u back slash n double quote right parenthesis. Line 44, indented once. call print underscore i n t. Line 45, indented once. call print underscore n l. Line 46. end underscore if colon. Line 47, indented once. add d word left bracket Guess right bracket comma 2 semicolon guess plus equals 2. Line 48, indented once. j m p while underscore limit. Line 49. end underscore while underscore limit colon. Line 50, indented once. p o p a. Line 51, indented once. m o v, e a x comma 0 semicolon return back to C. Line 52, indented once. leave. Line 53, indented once. r e t." title="Computer code."/>
          <p:cNvPicPr>
            <a:picLocks noChangeAspect="1"/>
          </p:cNvPicPr>
          <p:nvPr/>
        </p:nvPicPr>
        <p:blipFill rotWithShape="1">
          <a:blip r:embed="rId3">
            <a:extLst>
              <a:ext uri="{28A0092B-C50C-407E-A947-70E740481C1C}">
                <a14:useLocalDpi xmlns:a14="http://schemas.microsoft.com/office/drawing/2010/main" val="0"/>
              </a:ext>
            </a:extLst>
          </a:blip>
          <a:srcRect l="9853" t="6763" r="10985" b="15186"/>
          <a:stretch/>
        </p:blipFill>
        <p:spPr>
          <a:xfrm>
            <a:off x="4067944" y="223197"/>
            <a:ext cx="4850202" cy="6188615"/>
          </a:xfrm>
          <a:prstGeom prst="rect">
            <a:avLst/>
          </a:prstGeom>
          <a:solidFill>
            <a:schemeClr val="bg1"/>
          </a:solidFill>
        </p:spPr>
      </p:pic>
    </p:spTree>
  </p:cSld>
  <p:clrMapOvr>
    <a:masterClrMapping/>
  </p:clrMapOvr>
  <p:transition spd="med">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Table 15.3 </a:t>
            </a:r>
            <a:br>
              <a:rPr lang="en-US" dirty="0"/>
            </a:br>
            <a:r>
              <a:rPr lang="en-US" dirty="0"/>
              <a:t>x86 String Instructions</a:t>
            </a:r>
          </a:p>
        </p:txBody>
      </p:sp>
      <p:graphicFrame>
        <p:nvGraphicFramePr>
          <p:cNvPr id="5" name="Table 4" descr="The table contains two columns labeled Operation name and Description. The rows are read as follows from left to right. Row 1. M O V S B. Moves the string byte addressed by the E S I register to the location addressed by the E D I register. Row 2. C M P S B. Subtracts the destination string byte from the source string element and updates the status flags in the E F L A G S register according to the results. Row 3. S C A S B. Subtracts the destination string byte from the contents of all A L register and updates the status flags according to the results. Row 4. L O D S B. Loads the source string byte identified by the E S I register into the E A X register. Row 5. S T O S S B. Stores the source string byte from the A L register into the memory location identified with the E D I register. Row 6. R E P. Repeat while the E C X register is not zero. Row 7. R E P E slash R E P Z. Repeat while the E C X register is not zero and the Z F flag is set. Row 8. R E P N E slash R E P N Z. Repeat while the E C X register is not zero and the Z F flag is clear." title="Operation Names and Descriptions titled x 86 string instructions. "/>
          <p:cNvGraphicFramePr>
            <a:graphicFrameLocks noGrp="1"/>
          </p:cNvGraphicFramePr>
          <p:nvPr>
            <p:extLst>
              <p:ext uri="{D42A27DB-BD31-4B8C-83A1-F6EECF244321}">
                <p14:modId xmlns:p14="http://schemas.microsoft.com/office/powerpoint/2010/main" val="2185816460"/>
              </p:ext>
            </p:extLst>
          </p:nvPr>
        </p:nvGraphicFramePr>
        <p:xfrm>
          <a:off x="859836" y="1700808"/>
          <a:ext cx="7888628" cy="4186887"/>
        </p:xfrm>
        <a:graphic>
          <a:graphicData uri="http://schemas.openxmlformats.org/drawingml/2006/table">
            <a:tbl>
              <a:tblPr firstRow="1" bandRow="1">
                <a:tableStyleId>{5C22544A-7EE6-4342-B048-85BDC9FD1C3A}</a:tableStyleId>
              </a:tblPr>
              <a:tblGrid>
                <a:gridCol w="1911964">
                  <a:extLst>
                    <a:ext uri="{9D8B030D-6E8A-4147-A177-3AD203B41FA5}">
                      <a16:colId xmlns:a16="http://schemas.microsoft.com/office/drawing/2014/main" val="528802535"/>
                    </a:ext>
                  </a:extLst>
                </a:gridCol>
                <a:gridCol w="5976664">
                  <a:extLst>
                    <a:ext uri="{9D8B030D-6E8A-4147-A177-3AD203B41FA5}">
                      <a16:colId xmlns:a16="http://schemas.microsoft.com/office/drawing/2014/main" val="3102758518"/>
                    </a:ext>
                  </a:extLst>
                </a:gridCol>
              </a:tblGrid>
              <a:tr h="392937">
                <a:tc>
                  <a:txBody>
                    <a:bodyPr/>
                    <a:lstStyle/>
                    <a:p>
                      <a:r>
                        <a:rPr lang="en-IN" sz="1400" b="1" i="0" u="none" strike="noStrike" cap="none" baseline="0" dirty="0">
                          <a:solidFill>
                            <a:schemeClr val="dk1"/>
                          </a:solidFill>
                          <a:latin typeface="+mn-lt"/>
                          <a:ea typeface="+mn-ea"/>
                          <a:cs typeface="+mn-cs"/>
                          <a:sym typeface="Arial"/>
                        </a:rPr>
                        <a:t>Operation Name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Description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IN" sz="1400" b="1" i="0" u="none" strike="noStrike" cap="none" baseline="0" dirty="0">
                          <a:solidFill>
                            <a:schemeClr val="dk1"/>
                          </a:solidFill>
                          <a:latin typeface="+mn-lt"/>
                          <a:ea typeface="+mn-ea"/>
                          <a:cs typeface="+mn-cs"/>
                          <a:sym typeface="Arial"/>
                        </a:rPr>
                        <a:t>MOVSB</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Moves the string byte addressed by the ESI register to the location addressed by the </a:t>
                      </a:r>
                      <a:r>
                        <a:rPr lang="en-IN" sz="1400" b="0" i="0" u="none" strike="noStrike" cap="none" baseline="0" dirty="0">
                          <a:solidFill>
                            <a:schemeClr val="dk1"/>
                          </a:solidFill>
                          <a:latin typeface="+mn-lt"/>
                          <a:ea typeface="+mn-ea"/>
                          <a:cs typeface="+mn-cs"/>
                          <a:sym typeface="Arial"/>
                        </a:rPr>
                        <a:t>EDI register.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r>
                        <a:rPr lang="en-IN" sz="1400" b="1" i="0" u="none" strike="noStrike" cap="none" baseline="0" dirty="0">
                          <a:solidFill>
                            <a:schemeClr val="dk1"/>
                          </a:solidFill>
                          <a:latin typeface="+mn-lt"/>
                          <a:ea typeface="+mn-ea"/>
                          <a:cs typeface="+mn-cs"/>
                          <a:sym typeface="Arial"/>
                        </a:rPr>
                        <a:t>CMPSB</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Subtracts the destination string byte from the source string element and updates the status flags in the EFLAGS register according to the results.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r>
                        <a:rPr lang="en-IN" sz="1400" b="1" i="0" u="none" strike="noStrike" cap="none" baseline="0" dirty="0">
                          <a:solidFill>
                            <a:schemeClr val="dk1"/>
                          </a:solidFill>
                          <a:latin typeface="+mn-lt"/>
                          <a:ea typeface="+mn-ea"/>
                          <a:cs typeface="+mn-cs"/>
                          <a:sym typeface="Arial"/>
                        </a:rPr>
                        <a:t>SCASB</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Subtracts the destination string byte from the contents of the AL register and updates the status flags according to the results.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r>
                        <a:rPr lang="en-IN" sz="1400" b="1" i="0" u="none" strike="noStrike" cap="none" baseline="0" dirty="0">
                          <a:solidFill>
                            <a:schemeClr val="dk1"/>
                          </a:solidFill>
                          <a:latin typeface="+mn-lt"/>
                          <a:ea typeface="+mn-ea"/>
                          <a:cs typeface="+mn-cs"/>
                          <a:sym typeface="Arial"/>
                        </a:rPr>
                        <a:t>LODSB</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Loads the source string byte identified by the ESI register into the EAX register.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r>
                        <a:rPr lang="en-IN" sz="1400" b="1" i="0" u="none" strike="noStrike" cap="none" baseline="0" dirty="0">
                          <a:solidFill>
                            <a:schemeClr val="dk1"/>
                          </a:solidFill>
                          <a:latin typeface="+mn-lt"/>
                          <a:ea typeface="+mn-ea"/>
                          <a:cs typeface="+mn-cs"/>
                          <a:sym typeface="Arial"/>
                        </a:rPr>
                        <a:t>STOSSB</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dirty="0"/>
                        <a:t>Stores the source string byte from the AL register into the memory location identified with the EDI register.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01050">
                <a:tc>
                  <a:txBody>
                    <a:bodyPr/>
                    <a:lstStyle/>
                    <a:p>
                      <a:r>
                        <a:rPr lang="en-IN" sz="1400" b="1" i="0" u="none" strike="noStrike" cap="none" baseline="0" dirty="0">
                          <a:solidFill>
                            <a:schemeClr val="dk1"/>
                          </a:solidFill>
                          <a:latin typeface="+mn-lt"/>
                          <a:ea typeface="+mn-ea"/>
                          <a:cs typeface="+mn-cs"/>
                          <a:sym typeface="Arial"/>
                        </a:rPr>
                        <a:t>REP</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Repeat while the ECX register is not 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6919309"/>
                  </a:ext>
                </a:extLst>
              </a:tr>
              <a:tr h="401050">
                <a:tc>
                  <a:txBody>
                    <a:bodyPr/>
                    <a:lstStyle/>
                    <a:p>
                      <a:r>
                        <a:rPr lang="en-IN" sz="1400" b="1" dirty="0"/>
                        <a:t>REPE/REPZ</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Repeat while the ECX register is not zero and the ZF flag is set.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328796"/>
                  </a:ext>
                </a:extLst>
              </a:tr>
              <a:tr h="401050">
                <a:tc>
                  <a:txBody>
                    <a:bodyPr/>
                    <a:lstStyle/>
                    <a:p>
                      <a:r>
                        <a:rPr lang="en-IN" sz="1400" b="1" i="0" u="none" strike="noStrike" cap="none" baseline="0" dirty="0">
                          <a:solidFill>
                            <a:schemeClr val="dk1"/>
                          </a:solidFill>
                          <a:latin typeface="+mn-lt"/>
                          <a:ea typeface="+mn-ea"/>
                          <a:cs typeface="+mn-cs"/>
                          <a:sym typeface="Arial"/>
                        </a:rPr>
                        <a:t>REPNE/REPNZ</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Repeat while the ECX register is not zero and the ZF flag is clear.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bl>
          </a:graphicData>
        </a:graphic>
      </p:graphicFrame>
    </p:spTree>
    <p:extLst>
      <p:ext uri="{BB962C8B-B14F-4D97-AF65-F5344CB8AC3E}">
        <p14:creationId xmlns:p14="http://schemas.microsoft.com/office/powerpoint/2010/main" val="103495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15.7</a:t>
            </a:r>
            <a:br>
              <a:rPr lang="en-US" dirty="0"/>
            </a:br>
            <a:r>
              <a:rPr lang="en-US" dirty="0"/>
              <a:t>Assembly Program for Moving a String</a:t>
            </a:r>
          </a:p>
        </p:txBody>
      </p:sp>
      <p:pic>
        <p:nvPicPr>
          <p:cNvPr id="5" name="Picture 4" descr="The code has 20 lines. The lines read as follows. Line 1. section period text. Line 2, indented once. global main semicolon must be declared for using g c c. Line 3. main colon semicolon tell linker entry point. Line 4, indented once. m o v, e c x comma l e n. Line 5, indented once. m o v, e s i comma s1. Line 6, indented once. m o v, e d i comma s 2. Line 7, indented once. c l d. Line 8, indented once. r e p m o v s b. Line 9, indented once. m o v, e d x comma 20 semicolon message length. Line 10, indented once. m o v, e c x comma s 2 semicolon message to write. Line 11, indented once. m o v, e b x comma 1 semicolon file descriptor left parenthesis s t d, o u t right parenthesis. Line 12, indented once. m o v, e a x comma 4 semicolon system call number left parenthesis s y s underscore write right parenthesis. Line 13, indented once. i n t, 0 times 8 0 semicolon call kernel. Line 14, indented once. m o v, e a x comma 1 semicolon system call number left parenthesis s y s underscore exit right parenthesis. Line 15, indented once. i n t, 0 times 8 0 semicolon call kernel. Line 16. section period data. Line 17. s 1 d b single quote Hello comma world exclamation point single quote comma 0 semicolon string 1. Line 18. l e n, e q u dollar sign minus s 1. Line 19. section period b s s. Line 20. s 2 r e s b 20 semicolon destination.&#10;&#10;" title="Computer code."/>
          <p:cNvPicPr>
            <a:picLocks noChangeAspect="1"/>
          </p:cNvPicPr>
          <p:nvPr/>
        </p:nvPicPr>
        <p:blipFill rotWithShape="1">
          <a:blip r:embed="rId3">
            <a:extLst>
              <a:ext uri="{28A0092B-C50C-407E-A947-70E740481C1C}">
                <a14:useLocalDpi xmlns:a14="http://schemas.microsoft.com/office/drawing/2010/main" val="0"/>
              </a:ext>
            </a:extLst>
          </a:blip>
          <a:srcRect l="11040" t="8598" r="10992" b="58878"/>
          <a:stretch/>
        </p:blipFill>
        <p:spPr>
          <a:xfrm>
            <a:off x="503548" y="1700808"/>
            <a:ext cx="8136904" cy="4392488"/>
          </a:xfrm>
          <a:prstGeom prst="rect">
            <a:avLst/>
          </a:prstGeom>
          <a:solidFill>
            <a:schemeClr val="bg1"/>
          </a:solidFill>
        </p:spPr>
      </p:pic>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ASSEMBLERS</a:t>
            </a:r>
          </a:p>
        </p:txBody>
      </p:sp>
      <p:sp>
        <p:nvSpPr>
          <p:cNvPr id="4" name="Content Placeholder 3"/>
          <p:cNvSpPr>
            <a:spLocks noGrp="1"/>
          </p:cNvSpPr>
          <p:nvPr>
            <p:ph type="body" idx="1"/>
          </p:nvPr>
        </p:nvSpPr>
        <p:spPr>
          <a:xfrm>
            <a:off x="457200" y="1552700"/>
            <a:ext cx="8229600" cy="4925144"/>
          </a:xfrm>
        </p:spPr>
        <p:txBody>
          <a:bodyPr>
            <a:normAutofit/>
          </a:bodyPr>
          <a:lstStyle/>
          <a:p>
            <a:pPr marL="255588" indent="-255588"/>
            <a:r>
              <a:rPr lang="en-US" sz="2000" dirty="0"/>
              <a:t>An assembler is a software that translates assembly language into machine language</a:t>
            </a:r>
          </a:p>
          <a:p>
            <a:pPr marL="255588" indent="-255588"/>
            <a:r>
              <a:rPr lang="en-US" sz="2000" dirty="0"/>
              <a:t>Although all assemblers perform the same tasks, their implementations vary</a:t>
            </a:r>
          </a:p>
          <a:p>
            <a:pPr marL="255588" indent="-255588"/>
            <a:r>
              <a:rPr lang="en-US" sz="2000" dirty="0"/>
              <a:t>Some of the common terms that describe types of assemblers:</a:t>
            </a:r>
          </a:p>
          <a:p>
            <a:pPr marL="558800" lvl="2" indent="-261938">
              <a:buFont typeface="Arial" panose="020B0604020202020204" pitchFamily="34" charset="0"/>
              <a:buChar char="–"/>
            </a:pPr>
            <a:r>
              <a:rPr lang="en-US" sz="1800" dirty="0"/>
              <a:t>Cross-assembler</a:t>
            </a:r>
          </a:p>
          <a:p>
            <a:pPr marL="558800" lvl="2" indent="-261938">
              <a:buFont typeface="Arial" panose="020B0604020202020204" pitchFamily="34" charset="0"/>
              <a:buChar char="–"/>
            </a:pPr>
            <a:r>
              <a:rPr lang="en-US" sz="1800" dirty="0"/>
              <a:t>Resident assembler </a:t>
            </a:r>
          </a:p>
          <a:p>
            <a:pPr marL="558800" lvl="2" indent="-261938">
              <a:buFont typeface="Arial" panose="020B0604020202020204" pitchFamily="34" charset="0"/>
              <a:buChar char="–"/>
            </a:pPr>
            <a:r>
              <a:rPr lang="en-US" sz="1800" dirty="0" err="1"/>
              <a:t>Macroassembler</a:t>
            </a:r>
            <a:endParaRPr lang="en-US" sz="1800" dirty="0"/>
          </a:p>
          <a:p>
            <a:pPr marL="558800" lvl="2" indent="-261938">
              <a:buFont typeface="Arial" panose="020B0604020202020204" pitchFamily="34" charset="0"/>
              <a:buChar char="–"/>
            </a:pPr>
            <a:r>
              <a:rPr lang="en-US" sz="1800" dirty="0" err="1"/>
              <a:t>Microassembler</a:t>
            </a:r>
            <a:endParaRPr lang="en-US" sz="1800" dirty="0"/>
          </a:p>
          <a:p>
            <a:pPr marL="558800" lvl="2" indent="-261938">
              <a:buFont typeface="Arial" panose="020B0604020202020204" pitchFamily="34" charset="0"/>
              <a:buChar char="–"/>
            </a:pPr>
            <a:r>
              <a:rPr lang="en-US" sz="1800" dirty="0"/>
              <a:t>Meta-assembler</a:t>
            </a:r>
          </a:p>
          <a:p>
            <a:pPr marL="558800" lvl="2" indent="-261938">
              <a:buFont typeface="Arial" panose="020B0604020202020204" pitchFamily="34" charset="0"/>
              <a:buChar char="–"/>
            </a:pPr>
            <a:r>
              <a:rPr lang="en-US" sz="1800" dirty="0"/>
              <a:t>One-pass assembler</a:t>
            </a:r>
          </a:p>
          <a:p>
            <a:pPr marL="558800" lvl="2" indent="-261938">
              <a:buFont typeface="Arial" panose="020B0604020202020204" pitchFamily="34" charset="0"/>
              <a:buChar char="–"/>
            </a:pPr>
            <a:r>
              <a:rPr lang="en-US" sz="1800" dirty="0"/>
              <a:t>Two-pass assembler</a:t>
            </a:r>
          </a:p>
        </p:txBody>
      </p:sp>
    </p:spTree>
    <p:extLst>
      <p:ext uri="{BB962C8B-B14F-4D97-AF65-F5344CB8AC3E}">
        <p14:creationId xmlns:p14="http://schemas.microsoft.com/office/powerpoint/2010/main" val="360458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15.8 </a:t>
            </a:r>
            <a:br>
              <a:rPr lang="en-US" dirty="0"/>
            </a:br>
            <a:r>
              <a:rPr lang="en-US" dirty="0"/>
              <a:t>Flowchart of Two-Pass Assembler</a:t>
            </a:r>
          </a:p>
        </p:txBody>
      </p:sp>
      <p:pic>
        <p:nvPicPr>
          <p:cNvPr id="4" name="Picture 3" descr="Pass 1 leads to Read line from source file which leads to e o f? When the condition is yes, Close source file and rewind intermediate file. The intermediate file leads to Pass 2. When the e o f? Condition is no, it checks whether label is defined. When it is yes, Store name and value in symbol table that proceeds further to Determine size of instruction. When label is not defined, it directly leads to determine. After determining, the process leads to L C = L C + size that leads to Write source line and other info on intermediate file. The write source finally leads back to the read line from source file, which is the beginning step. Pass 2 assembler leads to Read next line from intermediate file. This process leads to e o f? When the condition is yes, the process stop. When e o f? Condition is no, the process leads to Assemble instruction. This further leads to Write object instruction into object file. After writing objects, the flow proceeds to Write source and object lines into listing file. When the source is written, the process leads back to read the next line from intermediate file, which is at the beginning of process." title="A flowchart represents two pass assembler that passes through source code."/>
          <p:cNvPicPr>
            <a:picLocks noChangeAspect="1"/>
          </p:cNvPicPr>
          <p:nvPr/>
        </p:nvPicPr>
        <p:blipFill rotWithShape="1">
          <a:blip r:embed="rId3">
            <a:extLst>
              <a:ext uri="{28A0092B-C50C-407E-A947-70E740481C1C}">
                <a14:useLocalDpi xmlns:a14="http://schemas.microsoft.com/office/drawing/2010/main" val="0"/>
              </a:ext>
            </a:extLst>
          </a:blip>
          <a:srcRect l="4963" t="6866" r="4705" b="33303"/>
          <a:stretch/>
        </p:blipFill>
        <p:spPr>
          <a:xfrm>
            <a:off x="1576289" y="1268760"/>
            <a:ext cx="5991422" cy="5135503"/>
          </a:xfrm>
          <a:prstGeom prst="rect">
            <a:avLst/>
          </a:prstGeom>
        </p:spPr>
      </p:pic>
    </p:spTree>
    <p:extLst>
      <p:ext uri="{BB962C8B-B14F-4D97-AF65-F5344CB8AC3E}">
        <p14:creationId xmlns:p14="http://schemas.microsoft.com/office/powerpoint/2010/main" val="1493625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85339"/>
            <a:ext cx="8229600" cy="1606527"/>
          </a:xfrm>
          <a:noFill/>
          <a:ln/>
        </p:spPr>
        <p:txBody>
          <a:bodyPr lIns="90488" tIns="44450" rIns="90488" bIns="44450"/>
          <a:lstStyle/>
          <a:p>
            <a:r>
              <a:rPr lang="en-US" dirty="0"/>
              <a:t>Figure 15.9 </a:t>
            </a:r>
            <a:br>
              <a:rPr lang="en-US" dirty="0"/>
            </a:br>
            <a:r>
              <a:rPr lang="en-US" dirty="0"/>
              <a:t>Translating an ARM Assembly Instruction into a Binary Machine Instruction</a:t>
            </a:r>
          </a:p>
        </p:txBody>
      </p:sp>
      <p:pic>
        <p:nvPicPr>
          <p:cNvPr id="3" name="Picture 2" descr="The info before the A R M instruction reads, ADDS r 3, r 3, hash 19. The instruction is divided into 8 sections. The numbers in the instruction are as follows. 1 1 1 0 0 0 1 0 0 1 0 1 0 0 1 1 0 0 1 1 0 0 0 0 0 0 0 1 0 0 1 1. The first section with 1 1 1 0 in the instruction denotes Always condition code. The fourth section with 1 denotes Update condition flags. The seventh section with 0 0 0 0 denotes zero rotation. The data processing immediate format is as follows. it is a 32 bit register format marked from right to left. The format has 8 sections. The format read as follows. c o n d, I n s t r format, opcode, S, R n, R d, rotate, and immediate. " title="An illustration displays translation of A R M to a binary machine instruction."/>
          <p:cNvPicPr>
            <a:picLocks noChangeAspect="1"/>
          </p:cNvPicPr>
          <p:nvPr/>
        </p:nvPicPr>
        <p:blipFill rotWithShape="1">
          <a:blip r:embed="rId3">
            <a:extLst>
              <a:ext uri="{28A0092B-C50C-407E-A947-70E740481C1C}">
                <a14:useLocalDpi xmlns:a14="http://schemas.microsoft.com/office/drawing/2010/main" val="0"/>
              </a:ext>
            </a:extLst>
          </a:blip>
          <a:srcRect l="4733" t="39567" r="2979" b="45804"/>
          <a:stretch/>
        </p:blipFill>
        <p:spPr>
          <a:xfrm>
            <a:off x="359532" y="2636912"/>
            <a:ext cx="8424936" cy="1728192"/>
          </a:xfrm>
          <a:prstGeom prst="rect">
            <a:avLst/>
          </a:prstGeom>
        </p:spPr>
      </p:pic>
    </p:spTree>
    <p:extLst>
      <p:ext uri="{BB962C8B-B14F-4D97-AF65-F5344CB8AC3E}">
        <p14:creationId xmlns:p14="http://schemas.microsoft.com/office/powerpoint/2010/main" val="1231976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One-Pass Assembler</a:t>
            </a:r>
          </a:p>
        </p:txBody>
      </p:sp>
      <p:sp>
        <p:nvSpPr>
          <p:cNvPr id="6" name="Content Placeholder 5"/>
          <p:cNvSpPr>
            <a:spLocks noGrp="1"/>
          </p:cNvSpPr>
          <p:nvPr>
            <p:ph type="body" idx="1"/>
          </p:nvPr>
        </p:nvSpPr>
        <p:spPr>
          <a:xfrm>
            <a:off x="457200" y="1600200"/>
            <a:ext cx="8229600" cy="5069160"/>
          </a:xfrm>
        </p:spPr>
        <p:txBody>
          <a:bodyPr>
            <a:normAutofit fontScale="92500" lnSpcReduction="10000"/>
          </a:bodyPr>
          <a:lstStyle/>
          <a:p>
            <a:pPr marL="273050" indent="-273050"/>
            <a:r>
              <a:rPr lang="en-US" sz="1900" dirty="0"/>
              <a:t>It is possible to implement as assembler that makes only a single pass through the source code</a:t>
            </a:r>
          </a:p>
          <a:p>
            <a:pPr marL="273050" indent="-273050"/>
            <a:r>
              <a:rPr lang="en-US" sz="1900" dirty="0"/>
              <a:t>The main difficulty in trying to assemble a program in one pass involves forward references to labels</a:t>
            </a:r>
          </a:p>
          <a:p>
            <a:pPr marL="273050" indent="-273050"/>
            <a:r>
              <a:rPr lang="en-US" sz="1900" dirty="0"/>
              <a:t>Instruction operands may be symbols that have not yet been defined in the source program</a:t>
            </a:r>
          </a:p>
          <a:p>
            <a:pPr marL="571500" lvl="2" indent="-285750">
              <a:buFont typeface="Arial" panose="020B0604020202020204" pitchFamily="34" charset="0"/>
              <a:buChar char="–"/>
            </a:pPr>
            <a:r>
              <a:rPr lang="en-US" sz="1700" dirty="0"/>
              <a:t>Therefore, the assembler does not know with relative address to insert in the translated instruction </a:t>
            </a:r>
          </a:p>
          <a:p>
            <a:pPr marL="273050" indent="-273050"/>
            <a:r>
              <a:rPr lang="en-US" sz="1900" dirty="0"/>
              <a:t>When the assembler encounters an instruction operand that is a symbol that is not yet defined, the assembler does the following:</a:t>
            </a:r>
          </a:p>
          <a:p>
            <a:pPr marL="571500" lvl="2" indent="-285750">
              <a:buFont typeface="Arial" panose="020B0604020202020204" pitchFamily="34" charset="0"/>
              <a:buChar char="–"/>
            </a:pPr>
            <a:r>
              <a:rPr lang="en-US" sz="1700" dirty="0"/>
              <a:t>It leaves the instruction operand field empty in the assembled binary instruction</a:t>
            </a:r>
          </a:p>
          <a:p>
            <a:pPr marL="571500" lvl="2" indent="-285750">
              <a:buFont typeface="Arial" panose="020B0604020202020204" pitchFamily="34" charset="0"/>
              <a:buChar char="–"/>
            </a:pPr>
            <a:r>
              <a:rPr lang="en-US" sz="1700" dirty="0"/>
              <a:t>The symbol used as an operand is entered in the symbol table and the table entry is flagged to indicate that the symbol is undefined</a:t>
            </a:r>
          </a:p>
          <a:p>
            <a:pPr marL="571500" lvl="2" indent="-285750">
              <a:buFont typeface="Arial" panose="020B0604020202020204" pitchFamily="34" charset="0"/>
              <a:buChar char="–"/>
            </a:pPr>
            <a:r>
              <a:rPr lang="en-US" sz="1700" dirty="0"/>
              <a:t>The address of the operand field in the instruction that refers to the undefined symbol is added to a list of forward references associated with the symbol table entry</a:t>
            </a:r>
          </a:p>
          <a:p>
            <a:endParaRPr lang="en-US" dirty="0"/>
          </a:p>
        </p:txBody>
      </p:sp>
    </p:spTree>
    <p:extLst>
      <p:ext uri="{BB962C8B-B14F-4D97-AF65-F5344CB8AC3E}">
        <p14:creationId xmlns:p14="http://schemas.microsoft.com/office/powerpoint/2010/main" val="3854430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15.10 </a:t>
            </a:r>
            <a:br>
              <a:rPr lang="en-US" dirty="0"/>
            </a:br>
            <a:r>
              <a:rPr lang="en-US" dirty="0"/>
              <a:t>The Loading Function</a:t>
            </a:r>
          </a:p>
        </p:txBody>
      </p:sp>
      <p:pic>
        <p:nvPicPr>
          <p:cNvPr id="3" name="Picture 2" descr="The process image in main memory contains a process control block, Program block, a data block, and stack block. A program opcode is denoted by dashed arrow leading to the program block, and a data opcode is denoted by a dashed arrow leading to the data block." title="An illustration represents a process image in main memory and the Object code."/>
          <p:cNvPicPr>
            <a:picLocks noChangeAspect="1"/>
          </p:cNvPicPr>
          <p:nvPr/>
        </p:nvPicPr>
        <p:blipFill rotWithShape="1">
          <a:blip r:embed="rId3">
            <a:extLst>
              <a:ext uri="{28A0092B-C50C-407E-A947-70E740481C1C}">
                <a14:useLocalDpi xmlns:a14="http://schemas.microsoft.com/office/drawing/2010/main" val="0"/>
              </a:ext>
            </a:extLst>
          </a:blip>
          <a:srcRect l="18732" t="20988" r="26008" b="34140"/>
          <a:stretch/>
        </p:blipFill>
        <p:spPr>
          <a:xfrm>
            <a:off x="2225522" y="1340768"/>
            <a:ext cx="4692957" cy="4931581"/>
          </a:xfrm>
          <a:prstGeom prst="rect">
            <a:avLst/>
          </a:prstGeom>
        </p:spPr>
      </p:pic>
    </p:spTree>
    <p:extLst>
      <p:ext uri="{BB962C8B-B14F-4D97-AF65-F5344CB8AC3E}">
        <p14:creationId xmlns:p14="http://schemas.microsoft.com/office/powerpoint/2010/main" val="111417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15.1 </a:t>
            </a:r>
            <a:br>
              <a:rPr lang="en-US" dirty="0"/>
            </a:br>
            <a:r>
              <a:rPr lang="en-US" dirty="0"/>
              <a:t>Programming the Statement n = </a:t>
            </a:r>
            <a:r>
              <a:rPr lang="en-US" i="1" dirty="0" err="1"/>
              <a:t>i</a:t>
            </a:r>
            <a:r>
              <a:rPr lang="en-US" dirty="0"/>
              <a:t> + </a:t>
            </a:r>
            <a:r>
              <a:rPr lang="en-US" i="1" dirty="0"/>
              <a:t>j</a:t>
            </a:r>
            <a:r>
              <a:rPr lang="en-US" dirty="0"/>
              <a:t>+ </a:t>
            </a:r>
            <a:r>
              <a:rPr lang="en-US" i="1" dirty="0"/>
              <a:t>k</a:t>
            </a:r>
          </a:p>
        </p:txBody>
      </p:sp>
      <p:pic>
        <p:nvPicPr>
          <p:cNvPr id="5" name="Picture 4" descr="Binary program is illustrated as a table with 8 rows and 5 columns. The columns have the following headings from left to right. Address, Contents, Opcode 1, Contents, Opcode 2, Contents, Operand 1, Contents, Operand 2. The row entries are as follows. Row 1. Address, 101. Contents, Opcode 1, 0 0 1 0. Contents, Opcode 2, 0 0 1 0. Contents, Operand 1, 1 1 0 0. Contents, Operand 2, 1 0 0 1. Row 2. Address, 102. Contents, Opcode 1, 0 0 0 1. Contents, Opcode 2, 0 0 1 0. Contents, Operand 1, 1 1 0 0. Contents, Operand 2, 1 0 1 0. Row 3. Address, 103. Contents, Opcode 1, 0 0 0 1. Contents, Opcode 2, 0 0 1 0. Contents, Operand 1, 1 1 0 0. Contents, Operand 2, 1 0 1 1. Row 4. Address, 104. Contents, Opcode 1, 0 0 1 1. Contents, Opcode 2, 0 0 1 0. Contents, Operand 1, 1 1 0 0. Contents, Operand 2, 1 1 0 0. Row 5. Address, 201. Contents, Opcode 1, 0 0 0 0. Contents, Opcode 2, 0 0 0 0. Contents, Operand 1, 0 0 0 0. Contents, Operand 2, 0 0 1 0. Row 6. Address, 202. Contents, Opcode 1, 0 0 0 0. Contents, Opcode 2, 0 0 0 0. Contents, Operand 1, 0 0 0 0. Contents, Operand 2, 0 0 1 1. Row 7. Address, 203. Contents, Opcode 1, 0 0 0 0. Contents, Opcode 2, 0 0 0 0. Contents, Operand 1, 0 0 0 0. Contents, Operand 2, 0 1 0 0. Row 8. Address, 204. Contents, Opcode 1, 0 0 0 0. Contents, Opcode 2, 0 0 0 0. Contents, Operand 1, 0 0 0 0. Contents, Operand 2, 0 0 0 0. Hexadecimal program is illustrated as a table has 8 rows and 2 columns. The columns have the following headings from left to right. Address, Contents. The row entries are as follows. Row 1. Address, 101. Contents, 22 C 9. Row 2. Address, 102. Contents, 12 C A. Row 3. Address, 103. Contents, 12 C B. Row 4. Address, 104. Contents, 32 C C. Row 5. Address, 201. Contents, 0 0 0 2. Row 6. Address, 202. Contents, 0 0 0 3. Row 7. Address, 203. Contents, 0 0 0 4. Row 8. Address, 204. Contents, 0 0 0 0. Symbolic program is illustrated in a table that has 8 rows and 3 columns. The columns have the following headings from left to right. Address, Instruction, 1, Instruction, 2. The row entries are as follows. Row 1. Address, 101. Instruction, 1, L D A. Instruction, 2, 201. Row 2. Address, 102. Instruction, 1, ADD. Instruction, 2, 202. Row 3. Address, 103. Instruction, 1, ADD. Instruction, 2, 203. Row 4. Address, 104. Instruction, 1, S T A. Instruction, 2, 204. Row 5. Address, 201. Instruction, 1, D A T. Instruction, 2, 0 0 0 2. Row 6. Address, 202. Instruction, 1, D A T. Instruction, 2, 0 0 0 3. Row 7. Address, 203. Instruction, 1, D A T. Instruction, 2, 0 0 0 4. Row 8. Address, 204. Instruction, 1, D A T. Instruction, 2, 0 0 0 0. Assembly program si illustrated as table that has 8 rows and 3 columns. The columns have the following headings from left to right. Label, Operation, Operand. The row entries are as follows. Row 1. Label, F O R M U L. Operation, L D A. Operand, I. Row 2. Label, F O R M U L. Operation, ADD. Operand, J. Row 3. Label, F O R M U L. Operation, ADD. Operand, K. Row 4. Label, F O R M U L. Operation, S T A. Operand, N. Row 5. Label, I. Operation, DATA. Operand, 2. Row 6. Label, J. Operation, DATA. Operand, 3. Row 7. Label, K. Operation, DATA. Operand, 4. Row 8. Label, N. Operation, DATA. Operand, 0." title="An illustration represents four set of programs namely Binary, Hexadecimal, Symbolic, and Assembly programs in a, b, c, and d respectively."/>
          <p:cNvPicPr>
            <a:picLocks noChangeAspect="1"/>
          </p:cNvPicPr>
          <p:nvPr/>
        </p:nvPicPr>
        <p:blipFill rotWithShape="1">
          <a:blip r:embed="rId3">
            <a:extLst>
              <a:ext uri="{28A0092B-C50C-407E-A947-70E740481C1C}">
                <a14:useLocalDpi xmlns:a14="http://schemas.microsoft.com/office/drawing/2010/main" val="0"/>
              </a:ext>
            </a:extLst>
          </a:blip>
          <a:srcRect l="17886" t="9267" r="17727" b="17592"/>
          <a:stretch/>
        </p:blipFill>
        <p:spPr>
          <a:xfrm>
            <a:off x="1619672" y="1267447"/>
            <a:ext cx="5904656" cy="5182976"/>
          </a:xfrm>
          <a:prstGeom prst="rect">
            <a:avLst/>
          </a:prstGeom>
        </p:spPr>
      </p:pic>
    </p:spTree>
  </p:cSld>
  <p:clrMapOvr>
    <a:masterClrMapping/>
  </p:clrMapOvr>
  <p:transition spd="med">
    <p:plu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15.11 </a:t>
            </a:r>
            <a:br>
              <a:rPr lang="en-US" dirty="0"/>
            </a:br>
            <a:r>
              <a:rPr lang="en-US" dirty="0"/>
              <a:t>A Linking and Loading Scenario</a:t>
            </a:r>
          </a:p>
        </p:txBody>
      </p:sp>
      <p:pic>
        <p:nvPicPr>
          <p:cNvPr id="4" name="Picture 3" descr="The process starts with a Static library, Module 1, module 2, series of modules until Module n given as input to a linker. The linker leads to a load module. A dynamic library and a load module are given to a loader. The loader is fed to the top part of a main memory denoted as, x. On the other end, a separate dynamic library is fed to a Run time linker or loader. This linker or loader is then fed to the bottom part of the main memory. " title="An illustration represents a linking and loading scenario for most systems."/>
          <p:cNvPicPr>
            <a:picLocks noChangeAspect="1"/>
          </p:cNvPicPr>
          <p:nvPr/>
        </p:nvPicPr>
        <p:blipFill rotWithShape="1">
          <a:blip r:embed="rId3">
            <a:extLst>
              <a:ext uri="{28A0092B-C50C-407E-A947-70E740481C1C}">
                <a14:useLocalDpi xmlns:a14="http://schemas.microsoft.com/office/drawing/2010/main" val="0"/>
              </a:ext>
            </a:extLst>
          </a:blip>
          <a:srcRect l="5460" t="10101" r="6103" b="24800"/>
          <a:stretch/>
        </p:blipFill>
        <p:spPr>
          <a:xfrm>
            <a:off x="647564" y="1556792"/>
            <a:ext cx="7848873" cy="4464496"/>
          </a:xfrm>
          <a:prstGeom prst="rect">
            <a:avLst/>
          </a:prstGeom>
        </p:spPr>
      </p:pic>
    </p:spTree>
    <p:extLst>
      <p:ext uri="{BB962C8B-B14F-4D97-AF65-F5344CB8AC3E}">
        <p14:creationId xmlns:p14="http://schemas.microsoft.com/office/powerpoint/2010/main" val="1922353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15.12 </a:t>
            </a:r>
            <a:br>
              <a:rPr lang="en-US" dirty="0"/>
            </a:br>
            <a:r>
              <a:rPr lang="en-US" dirty="0"/>
              <a:t>Addressing Requirements for a Process</a:t>
            </a:r>
          </a:p>
        </p:txBody>
      </p:sp>
      <p:pic>
        <p:nvPicPr>
          <p:cNvPr id="3" name="Picture 2" descr="An illustration represents a process image that contains process control block, Program, Data, and Stack." title="An illustration represents a process image that contains process control block, Program, Data, and Stack."/>
          <p:cNvPicPr>
            <a:picLocks noChangeAspect="1"/>
          </p:cNvPicPr>
          <p:nvPr/>
        </p:nvPicPr>
        <p:blipFill rotWithShape="1">
          <a:blip r:embed="rId3">
            <a:extLst>
              <a:ext uri="{28A0092B-C50C-407E-A947-70E740481C1C}">
                <a14:useLocalDpi xmlns:a14="http://schemas.microsoft.com/office/drawing/2010/main" val="0"/>
              </a:ext>
            </a:extLst>
          </a:blip>
          <a:srcRect l="9734" t="21565" r="13274" b="37405"/>
          <a:stretch/>
        </p:blipFill>
        <p:spPr>
          <a:xfrm>
            <a:off x="1403350" y="1556792"/>
            <a:ext cx="6264696" cy="4320480"/>
          </a:xfrm>
          <a:prstGeom prst="rect">
            <a:avLst/>
          </a:prstGeom>
        </p:spPr>
      </p:pic>
    </p:spTree>
    <p:extLst>
      <p:ext uri="{BB962C8B-B14F-4D97-AF65-F5344CB8AC3E}">
        <p14:creationId xmlns:p14="http://schemas.microsoft.com/office/powerpoint/2010/main" val="182697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Table 15.4 </a:t>
            </a:r>
            <a:br>
              <a:rPr lang="en-US" dirty="0"/>
            </a:br>
            <a:r>
              <a:rPr lang="en-US" dirty="0"/>
              <a:t>Address Binding</a:t>
            </a:r>
          </a:p>
        </p:txBody>
      </p:sp>
      <p:sp>
        <p:nvSpPr>
          <p:cNvPr id="14" name="TextBox 13"/>
          <p:cNvSpPr txBox="1"/>
          <p:nvPr/>
        </p:nvSpPr>
        <p:spPr>
          <a:xfrm>
            <a:off x="4487043" y="931192"/>
            <a:ext cx="1008609" cy="307777"/>
          </a:xfrm>
          <a:prstGeom prst="rect">
            <a:avLst/>
          </a:prstGeom>
          <a:noFill/>
        </p:spPr>
        <p:txBody>
          <a:bodyPr wrap="none" rtlCol="0">
            <a:spAutoFit/>
          </a:bodyPr>
          <a:lstStyle/>
          <a:p>
            <a:r>
              <a:rPr lang="en-US" sz="1400" dirty="0">
                <a:latin typeface="+mj-lt"/>
              </a:rPr>
              <a:t>(a) Loader</a:t>
            </a:r>
          </a:p>
        </p:txBody>
      </p:sp>
      <p:graphicFrame>
        <p:nvGraphicFramePr>
          <p:cNvPr id="12" name="Table 11" descr="Table A contains 2 columns labeled binding time and function. The rows are read as follows from left to right. Programming time. All actual physical addresses are directly specified by the programmer in the program itself. Compile or assembly time. The program contains symbolic address references, and these are converted to actual physical addresses by the compiler or assembler. Load time. The compiler or assembler produces relative addresses. The loader translates these to absolute addresses at the time of program loading. Run time. The loaded program retains relative addresses. These are converted dynamically to absolute addresses by processor hardware. Table B contains 2 columns labeled linkage time and function. The rows are read as follows from left to right. Programming time. No external program or data references are allowed. The programmer must place in the program the source code for all sub programs that are referenced. Compile of assembly time. The assembler must fetch the source code of every sub routine that is referenced and assemble them as a unit. Load module creation. All object modules have been assembled using relative addresses. These modules are linked together, and all references are restated relative to the origin of the final load module. Load time. External references are not resolved until the load module is to be loaded into main memory. At that time, referenced dynamic link modules are appended to the load module, and the entire package is loaded into the main or virtual memory. Run time. External references are not resolved until the external call is executed by the processor. At that time, the process is interrupted and the desired module is  liked to the calling program." title="Two tables with the title address Binding. "/>
          <p:cNvGraphicFramePr>
            <a:graphicFrameLocks noGrp="1"/>
          </p:cNvGraphicFramePr>
          <p:nvPr>
            <p:extLst>
              <p:ext uri="{D42A27DB-BD31-4B8C-83A1-F6EECF244321}">
                <p14:modId xmlns:p14="http://schemas.microsoft.com/office/powerpoint/2010/main" val="922033142"/>
              </p:ext>
            </p:extLst>
          </p:nvPr>
        </p:nvGraphicFramePr>
        <p:xfrm>
          <a:off x="1666153" y="1275258"/>
          <a:ext cx="6578255" cy="1902922"/>
        </p:xfrm>
        <a:graphic>
          <a:graphicData uri="http://schemas.openxmlformats.org/drawingml/2006/table">
            <a:tbl>
              <a:tblPr firstRow="1" bandRow="1">
                <a:tableStyleId>{5C22544A-7EE6-4342-B048-85BDC9FD1C3A}</a:tableStyleId>
              </a:tblPr>
              <a:tblGrid>
                <a:gridCol w="1670291">
                  <a:extLst>
                    <a:ext uri="{9D8B030D-6E8A-4147-A177-3AD203B41FA5}">
                      <a16:colId xmlns:a16="http://schemas.microsoft.com/office/drawing/2014/main" val="528802535"/>
                    </a:ext>
                  </a:extLst>
                </a:gridCol>
                <a:gridCol w="4907964">
                  <a:extLst>
                    <a:ext uri="{9D8B030D-6E8A-4147-A177-3AD203B41FA5}">
                      <a16:colId xmlns:a16="http://schemas.microsoft.com/office/drawing/2014/main" val="3102758518"/>
                    </a:ext>
                  </a:extLst>
                </a:gridCol>
              </a:tblGrid>
              <a:tr h="354106">
                <a:tc>
                  <a:txBody>
                    <a:bodyPr/>
                    <a:lstStyle/>
                    <a:p>
                      <a:r>
                        <a:rPr lang="en-IN" sz="1000" b="1" i="0" u="none" strike="noStrike" cap="none" baseline="0" dirty="0">
                          <a:solidFill>
                            <a:schemeClr val="dk1"/>
                          </a:solidFill>
                          <a:latin typeface="+mn-lt"/>
                          <a:ea typeface="+mn-ea"/>
                          <a:cs typeface="+mn-cs"/>
                          <a:sym typeface="Arial"/>
                        </a:rPr>
                        <a:t>Binding Time</a:t>
                      </a:r>
                      <a:endParaRPr lang="en-IN" sz="1000" b="1"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solidFill>
                            <a:schemeClr val="tx1"/>
                          </a:solidFill>
                        </a:rPr>
                        <a:t>Function</a:t>
                      </a:r>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57083">
                <a:tc>
                  <a:txBody>
                    <a:bodyPr/>
                    <a:lstStyle/>
                    <a:p>
                      <a:r>
                        <a:rPr lang="en-IN" sz="1000" b="1" i="0" u="none" strike="noStrike" cap="none" baseline="0" dirty="0">
                          <a:solidFill>
                            <a:schemeClr val="dk1"/>
                          </a:solidFill>
                          <a:latin typeface="+mn-lt"/>
                          <a:ea typeface="+mn-ea"/>
                          <a:cs typeface="+mn-cs"/>
                          <a:sym typeface="Arial"/>
                        </a:rPr>
                        <a:t>Programming time</a:t>
                      </a:r>
                      <a:endParaRPr lang="en-IN" sz="1000"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All actual physical addresses are directly specified by the programmer in the</a:t>
                      </a:r>
                    </a:p>
                    <a:p>
                      <a:r>
                        <a:rPr lang="en-US" sz="1000" b="0" i="0" u="none" strike="noStrike" cap="none" baseline="0" dirty="0">
                          <a:solidFill>
                            <a:schemeClr val="dk1"/>
                          </a:solidFill>
                          <a:latin typeface="+mn-lt"/>
                          <a:ea typeface="+mn-ea"/>
                          <a:cs typeface="+mn-cs"/>
                          <a:sym typeface="Arial"/>
                        </a:rPr>
                        <a:t>program itself.</a:t>
                      </a:r>
                      <a:endParaRPr lang="en-IN" sz="1000"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7083">
                <a:tc>
                  <a:txBody>
                    <a:bodyPr/>
                    <a:lstStyle/>
                    <a:p>
                      <a:r>
                        <a:rPr lang="en-IN" sz="1000" b="1" i="0" u="none" strike="noStrike" cap="none" baseline="0" dirty="0">
                          <a:solidFill>
                            <a:schemeClr val="dk1"/>
                          </a:solidFill>
                          <a:latin typeface="+mn-lt"/>
                          <a:ea typeface="+mn-ea"/>
                          <a:cs typeface="+mn-cs"/>
                          <a:sym typeface="Arial"/>
                        </a:rPr>
                        <a:t>Compile or assembly time</a:t>
                      </a:r>
                      <a:endParaRPr lang="en-IN" sz="1000" dirty="0"/>
                    </a:p>
                  </a:txBody>
                  <a:tcPr marL="82404" marR="82404" marT="41202" marB="41202"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The program contains symbolic address references, and these are converted to</a:t>
                      </a:r>
                    </a:p>
                    <a:p>
                      <a:r>
                        <a:rPr lang="en-US" sz="1000" b="0" i="0" u="none" strike="noStrike" cap="none" baseline="0" dirty="0">
                          <a:solidFill>
                            <a:schemeClr val="dk1"/>
                          </a:solidFill>
                          <a:latin typeface="+mn-lt"/>
                          <a:ea typeface="+mn-ea"/>
                          <a:cs typeface="+mn-cs"/>
                          <a:sym typeface="Arial"/>
                        </a:rPr>
                        <a:t>actual physical addresses by the compiler or assembler.</a:t>
                      </a:r>
                      <a:endParaRPr lang="en-IN" sz="1000"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4013">
                <a:tc>
                  <a:txBody>
                    <a:bodyPr/>
                    <a:lstStyle/>
                    <a:p>
                      <a:r>
                        <a:rPr lang="en-IN" sz="1000" b="1" i="0" u="none" strike="noStrike" cap="none" baseline="0" dirty="0">
                          <a:solidFill>
                            <a:schemeClr val="dk1"/>
                          </a:solidFill>
                          <a:latin typeface="+mn-lt"/>
                          <a:ea typeface="+mn-ea"/>
                          <a:cs typeface="+mn-cs"/>
                          <a:sym typeface="Arial"/>
                        </a:rPr>
                        <a:t>Load time</a:t>
                      </a:r>
                      <a:endParaRPr lang="en-IN" sz="1000"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The compiler or assembler produces relative addresses. The loader translates</a:t>
                      </a:r>
                    </a:p>
                    <a:p>
                      <a:r>
                        <a:rPr lang="en-US" sz="1000" b="0" i="0" u="none" strike="noStrike" cap="none" baseline="0" dirty="0">
                          <a:solidFill>
                            <a:schemeClr val="dk1"/>
                          </a:solidFill>
                          <a:latin typeface="+mn-lt"/>
                          <a:ea typeface="+mn-ea"/>
                          <a:cs typeface="+mn-cs"/>
                          <a:sym typeface="Arial"/>
                        </a:rPr>
                        <a:t>these to absolute addresses at the time of program loading.</a:t>
                      </a:r>
                      <a:endParaRPr lang="en-IN" sz="1000"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1417">
                <a:tc>
                  <a:txBody>
                    <a:bodyPr/>
                    <a:lstStyle/>
                    <a:p>
                      <a:r>
                        <a:rPr lang="en-IN" sz="1000" b="1" i="0" u="none" strike="noStrike" cap="none" baseline="0" dirty="0">
                          <a:solidFill>
                            <a:schemeClr val="dk1"/>
                          </a:solidFill>
                          <a:latin typeface="+mn-lt"/>
                          <a:ea typeface="+mn-ea"/>
                          <a:cs typeface="+mn-cs"/>
                          <a:sym typeface="Arial"/>
                        </a:rPr>
                        <a:t>Run time</a:t>
                      </a:r>
                      <a:endParaRPr lang="en-IN" sz="1000" b="1"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The loaded program retains relative addresses. These are converted </a:t>
                      </a:r>
                      <a:r>
                        <a:rPr lang="en-US" sz="1000" b="0" i="0" u="none" strike="noStrike" cap="none" baseline="0" dirty="0" err="1">
                          <a:solidFill>
                            <a:schemeClr val="dk1"/>
                          </a:solidFill>
                          <a:latin typeface="+mn-lt"/>
                          <a:ea typeface="+mn-ea"/>
                          <a:cs typeface="+mn-cs"/>
                          <a:sym typeface="Arial"/>
                        </a:rPr>
                        <a:t>dynami</a:t>
                      </a:r>
                      <a:r>
                        <a:rPr lang="en-US" sz="1000" b="0" i="0" u="none" strike="noStrike" cap="none" baseline="0" dirty="0">
                          <a:solidFill>
                            <a:schemeClr val="dk1"/>
                          </a:solidFill>
                          <a:latin typeface="+mn-lt"/>
                          <a:ea typeface="+mn-ea"/>
                          <a:cs typeface="+mn-cs"/>
                          <a:sym typeface="Arial"/>
                        </a:rPr>
                        <a:t>-</a:t>
                      </a:r>
                    </a:p>
                    <a:p>
                      <a:pPr algn="l"/>
                      <a:r>
                        <a:rPr lang="en-US" sz="1000" b="0" i="0" u="none" strike="noStrike" cap="none" baseline="0" dirty="0" err="1">
                          <a:solidFill>
                            <a:schemeClr val="dk1"/>
                          </a:solidFill>
                          <a:latin typeface="+mn-lt"/>
                          <a:ea typeface="+mn-ea"/>
                          <a:cs typeface="+mn-cs"/>
                          <a:sym typeface="Arial"/>
                        </a:rPr>
                        <a:t>cally</a:t>
                      </a:r>
                      <a:r>
                        <a:rPr lang="en-US" sz="1000" b="0" i="0" u="none" strike="noStrike" cap="none" baseline="0" dirty="0">
                          <a:solidFill>
                            <a:schemeClr val="dk1"/>
                          </a:solidFill>
                          <a:latin typeface="+mn-lt"/>
                          <a:ea typeface="+mn-ea"/>
                          <a:cs typeface="+mn-cs"/>
                          <a:sym typeface="Arial"/>
                        </a:rPr>
                        <a:t> to absolute addresses by processor hardware.</a:t>
                      </a:r>
                      <a:endParaRPr lang="en-IN" sz="1000" dirty="0"/>
                    </a:p>
                  </a:txBody>
                  <a:tcPr marL="82404" marR="82404" marT="41202" marB="4120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bl>
          </a:graphicData>
        </a:graphic>
      </p:graphicFrame>
      <p:sp>
        <p:nvSpPr>
          <p:cNvPr id="13" name="TextBox 12"/>
          <p:cNvSpPr txBox="1"/>
          <p:nvPr/>
        </p:nvSpPr>
        <p:spPr>
          <a:xfrm>
            <a:off x="4497463" y="3140968"/>
            <a:ext cx="939681" cy="307777"/>
          </a:xfrm>
          <a:prstGeom prst="rect">
            <a:avLst/>
          </a:prstGeom>
          <a:noFill/>
        </p:spPr>
        <p:txBody>
          <a:bodyPr wrap="none" rtlCol="0">
            <a:spAutoFit/>
          </a:bodyPr>
          <a:lstStyle/>
          <a:p>
            <a:r>
              <a:rPr lang="en-US" sz="1400" dirty="0">
                <a:latin typeface="+mj-lt"/>
              </a:rPr>
              <a:t>(b) Linker</a:t>
            </a:r>
          </a:p>
        </p:txBody>
      </p:sp>
      <p:graphicFrame>
        <p:nvGraphicFramePr>
          <p:cNvPr id="8" name="Table 7" descr="Table A contains 2 columns labeled binding time and function. The rows are read as follows from left to right. Programming time. All actual physical addresses are directly specified by the programmer in the program itself. Compile or assembly time. The program contains symbolic address references, and these are converted to actual physical addresses by the compiler or assembler. Load time. The compiler or assembler produces relative addresses. The loader translates these to absolute addresses at the time of program loading. Run time. The loaded program retains relative addresses. These are converted dynamically to absolute addresses by processor hardware. Table B contains 2 columns labeled linkage time and function. The rows are read as follows from left to right. Programming time. No external program or data references are allowed. The programmer must place in the program the source code for all sub programs that are referenced. Compile of assembly time. The assembler must fetch the source code of every sub routine that is referenced and assemble them as a unit. Load module creation. All object modules have been assembled using relative addresses. These modules are linked together, and all references are restated relative to the origin of the final load module. Load time. External references are not resolved until the load module is to be loaded into main memory. At that time, referenced dynamic link modules are appended to the load module, and the entire package is loaded into the main or virtual memory. Run time. External references are not resolved until the external call is executed by the processor. At that time, the process is interrupted and the desired module is  liked to the calling program." title="Two tables with the title address Binding. "/>
          <p:cNvGraphicFramePr>
            <a:graphicFrameLocks noGrp="1"/>
          </p:cNvGraphicFramePr>
          <p:nvPr>
            <p:extLst>
              <p:ext uri="{D42A27DB-BD31-4B8C-83A1-F6EECF244321}">
                <p14:modId xmlns:p14="http://schemas.microsoft.com/office/powerpoint/2010/main" val="1383822336"/>
              </p:ext>
            </p:extLst>
          </p:nvPr>
        </p:nvGraphicFramePr>
        <p:xfrm>
          <a:off x="1666153" y="3429000"/>
          <a:ext cx="6578255" cy="3017673"/>
        </p:xfrm>
        <a:graphic>
          <a:graphicData uri="http://schemas.openxmlformats.org/drawingml/2006/table">
            <a:tbl>
              <a:tblPr firstRow="1" bandRow="1">
                <a:tableStyleId>{5C22544A-7EE6-4342-B048-85BDC9FD1C3A}</a:tableStyleId>
              </a:tblPr>
              <a:tblGrid>
                <a:gridCol w="1893655">
                  <a:extLst>
                    <a:ext uri="{9D8B030D-6E8A-4147-A177-3AD203B41FA5}">
                      <a16:colId xmlns:a16="http://schemas.microsoft.com/office/drawing/2014/main" val="528802535"/>
                    </a:ext>
                  </a:extLst>
                </a:gridCol>
                <a:gridCol w="4684600">
                  <a:extLst>
                    <a:ext uri="{9D8B030D-6E8A-4147-A177-3AD203B41FA5}">
                      <a16:colId xmlns:a16="http://schemas.microsoft.com/office/drawing/2014/main" val="3102758518"/>
                    </a:ext>
                  </a:extLst>
                </a:gridCol>
              </a:tblGrid>
              <a:tr h="338583">
                <a:tc>
                  <a:txBody>
                    <a:bodyPr/>
                    <a:lstStyle/>
                    <a:p>
                      <a:r>
                        <a:rPr lang="en-IN" sz="1000" b="1" i="0" u="none" strike="noStrike" cap="none" baseline="0" dirty="0">
                          <a:solidFill>
                            <a:schemeClr val="dk1"/>
                          </a:solidFill>
                          <a:latin typeface="+mn-lt"/>
                          <a:ea typeface="+mn-ea"/>
                          <a:cs typeface="+mn-cs"/>
                          <a:sym typeface="Arial"/>
                        </a:rPr>
                        <a:t>Linkage Time</a:t>
                      </a:r>
                      <a:endParaRPr lang="en-IN" sz="1000" b="1"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solidFill>
                            <a:schemeClr val="tx1"/>
                          </a:solidFill>
                        </a:rPr>
                        <a:t>Function</a:t>
                      </a:r>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72748">
                <a:tc>
                  <a:txBody>
                    <a:bodyPr/>
                    <a:lstStyle/>
                    <a:p>
                      <a:r>
                        <a:rPr lang="en-IN" sz="1000" b="1" i="0" u="none" strike="noStrike" cap="none" baseline="0" dirty="0">
                          <a:solidFill>
                            <a:schemeClr val="dk1"/>
                          </a:solidFill>
                          <a:latin typeface="+mn-lt"/>
                          <a:ea typeface="+mn-ea"/>
                          <a:cs typeface="+mn-cs"/>
                          <a:sym typeface="Arial"/>
                        </a:rPr>
                        <a:t>Programming time</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No external program or data references are allowed. The programmer</a:t>
                      </a:r>
                    </a:p>
                    <a:p>
                      <a:r>
                        <a:rPr lang="en-US" sz="1000" b="0" i="0" u="none" strike="noStrike" cap="none" baseline="0" dirty="0">
                          <a:solidFill>
                            <a:schemeClr val="dk1"/>
                          </a:solidFill>
                          <a:latin typeface="+mn-lt"/>
                          <a:ea typeface="+mn-ea"/>
                          <a:cs typeface="+mn-cs"/>
                          <a:sym typeface="Arial"/>
                        </a:rPr>
                        <a:t>must place into the program the source code for all subprograms that are</a:t>
                      </a:r>
                    </a:p>
                    <a:p>
                      <a:r>
                        <a:rPr lang="en-US" sz="1000" b="0" i="0" u="none" strike="noStrike" cap="none" baseline="0" dirty="0">
                          <a:solidFill>
                            <a:schemeClr val="dk1"/>
                          </a:solidFill>
                          <a:latin typeface="+mn-lt"/>
                          <a:ea typeface="+mn-ea"/>
                          <a:cs typeface="+mn-cs"/>
                          <a:sym typeface="Arial"/>
                        </a:rPr>
                        <a:t>referenced.</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41428">
                <a:tc>
                  <a:txBody>
                    <a:bodyPr/>
                    <a:lstStyle/>
                    <a:p>
                      <a:r>
                        <a:rPr lang="en-IN" sz="1000" b="1" i="0" u="none" strike="noStrike" cap="none" baseline="0" dirty="0">
                          <a:solidFill>
                            <a:schemeClr val="dk1"/>
                          </a:solidFill>
                          <a:latin typeface="+mn-lt"/>
                          <a:ea typeface="+mn-ea"/>
                          <a:cs typeface="+mn-cs"/>
                          <a:sym typeface="Arial"/>
                        </a:rPr>
                        <a:t>Compile or assembly time</a:t>
                      </a:r>
                      <a:endParaRPr lang="en-IN" sz="1000" dirty="0"/>
                    </a:p>
                  </a:txBody>
                  <a:tcPr marL="78617" marR="78617" marT="39309" marB="39309"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The assembler must fetch the source code of every subroutine that is refer-</a:t>
                      </a:r>
                    </a:p>
                    <a:p>
                      <a:r>
                        <a:rPr lang="en-US" sz="1000" b="0" i="0" u="none" strike="noStrike" cap="none" baseline="0" dirty="0" err="1">
                          <a:solidFill>
                            <a:schemeClr val="dk1"/>
                          </a:solidFill>
                          <a:latin typeface="+mn-lt"/>
                          <a:ea typeface="+mn-ea"/>
                          <a:cs typeface="+mn-cs"/>
                          <a:sym typeface="Arial"/>
                        </a:rPr>
                        <a:t>enced</a:t>
                      </a:r>
                      <a:r>
                        <a:rPr lang="en-US" sz="1000" b="0" i="0" u="none" strike="noStrike" cap="none" baseline="0" dirty="0">
                          <a:solidFill>
                            <a:schemeClr val="dk1"/>
                          </a:solidFill>
                          <a:latin typeface="+mn-lt"/>
                          <a:ea typeface="+mn-ea"/>
                          <a:cs typeface="+mn-cs"/>
                          <a:sym typeface="Arial"/>
                        </a:rPr>
                        <a:t> and assemble them as a unit.</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8874">
                <a:tc>
                  <a:txBody>
                    <a:bodyPr/>
                    <a:lstStyle/>
                    <a:p>
                      <a:r>
                        <a:rPr lang="en-IN" sz="1000" b="1" i="0" u="none" strike="noStrike" cap="none" baseline="0" dirty="0">
                          <a:solidFill>
                            <a:schemeClr val="dk1"/>
                          </a:solidFill>
                          <a:latin typeface="+mn-lt"/>
                          <a:ea typeface="+mn-ea"/>
                          <a:cs typeface="+mn-cs"/>
                          <a:sym typeface="Arial"/>
                        </a:rPr>
                        <a:t>Load module creation</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All object modules have been assembled using relative addresses. These mod-</a:t>
                      </a:r>
                    </a:p>
                    <a:p>
                      <a:r>
                        <a:rPr lang="en-US" sz="1000" b="0" i="0" u="none" strike="noStrike" cap="none" baseline="0" dirty="0" err="1">
                          <a:solidFill>
                            <a:schemeClr val="dk1"/>
                          </a:solidFill>
                          <a:latin typeface="+mn-lt"/>
                          <a:ea typeface="+mn-ea"/>
                          <a:cs typeface="+mn-cs"/>
                          <a:sym typeface="Arial"/>
                        </a:rPr>
                        <a:t>ules</a:t>
                      </a:r>
                      <a:r>
                        <a:rPr lang="en-US" sz="1000" b="0" i="0" u="none" strike="noStrike" cap="none" baseline="0" dirty="0">
                          <a:solidFill>
                            <a:schemeClr val="dk1"/>
                          </a:solidFill>
                          <a:latin typeface="+mn-lt"/>
                          <a:ea typeface="+mn-ea"/>
                          <a:cs typeface="+mn-cs"/>
                          <a:sym typeface="Arial"/>
                        </a:rPr>
                        <a:t> are linked together, and all references are restated relative to the origin</a:t>
                      </a:r>
                    </a:p>
                    <a:p>
                      <a:r>
                        <a:rPr lang="en-US" sz="1000" b="0" i="0" u="none" strike="noStrike" cap="none" baseline="0" dirty="0">
                          <a:solidFill>
                            <a:schemeClr val="dk1"/>
                          </a:solidFill>
                          <a:latin typeface="+mn-lt"/>
                          <a:ea typeface="+mn-ea"/>
                          <a:cs typeface="+mn-cs"/>
                          <a:sym typeface="Arial"/>
                        </a:rPr>
                        <a:t>of the final load module.</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523302">
                <a:tc>
                  <a:txBody>
                    <a:bodyPr/>
                    <a:lstStyle/>
                    <a:p>
                      <a:r>
                        <a:rPr lang="en-IN" sz="1000" b="1" i="0" u="none" strike="noStrike" cap="none" baseline="0" dirty="0">
                          <a:solidFill>
                            <a:schemeClr val="dk1"/>
                          </a:solidFill>
                          <a:latin typeface="+mn-lt"/>
                          <a:ea typeface="+mn-ea"/>
                          <a:cs typeface="+mn-cs"/>
                          <a:sym typeface="Arial"/>
                        </a:rPr>
                        <a:t>Load time</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External references are not resolved until the load module is to be loaded into</a:t>
                      </a:r>
                    </a:p>
                    <a:p>
                      <a:pPr algn="l"/>
                      <a:r>
                        <a:rPr lang="en-US" sz="1000" b="0" i="0" u="none" strike="noStrike" cap="none" baseline="0" dirty="0">
                          <a:solidFill>
                            <a:schemeClr val="dk1"/>
                          </a:solidFill>
                          <a:latin typeface="+mn-lt"/>
                          <a:ea typeface="+mn-ea"/>
                          <a:cs typeface="+mn-cs"/>
                          <a:sym typeface="Arial"/>
                        </a:rPr>
                        <a:t>main memory. At that time, referenced dynamic link modules are appended</a:t>
                      </a:r>
                    </a:p>
                    <a:p>
                      <a:pPr algn="l"/>
                      <a:r>
                        <a:rPr lang="en-US" sz="1000" b="0" i="0" u="none" strike="noStrike" cap="none" baseline="0" dirty="0">
                          <a:solidFill>
                            <a:schemeClr val="dk1"/>
                          </a:solidFill>
                          <a:latin typeface="+mn-lt"/>
                          <a:ea typeface="+mn-ea"/>
                          <a:cs typeface="+mn-cs"/>
                          <a:sym typeface="Arial"/>
                        </a:rPr>
                        <a:t>to the load module, and the entire package is loaded into main or virtual</a:t>
                      </a:r>
                    </a:p>
                    <a:p>
                      <a:pPr algn="l"/>
                      <a:r>
                        <a:rPr lang="en-US" sz="1000" b="0" i="0" u="none" strike="noStrike" cap="none" baseline="0" dirty="0">
                          <a:solidFill>
                            <a:schemeClr val="dk1"/>
                          </a:solidFill>
                          <a:latin typeface="+mn-lt"/>
                          <a:ea typeface="+mn-ea"/>
                          <a:cs typeface="+mn-cs"/>
                          <a:sym typeface="Arial"/>
                        </a:rPr>
                        <a:t>memory.</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8874">
                <a:tc>
                  <a:txBody>
                    <a:bodyPr/>
                    <a:lstStyle/>
                    <a:p>
                      <a:r>
                        <a:rPr lang="en-IN" sz="1000" b="1" i="0" u="none" strike="noStrike" cap="none" baseline="0" dirty="0">
                          <a:solidFill>
                            <a:schemeClr val="dk1"/>
                          </a:solidFill>
                          <a:latin typeface="+mn-lt"/>
                          <a:ea typeface="+mn-ea"/>
                          <a:cs typeface="+mn-cs"/>
                          <a:sym typeface="Arial"/>
                        </a:rPr>
                        <a:t>Run time</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External references are not resolved until the external call is executed by the</a:t>
                      </a:r>
                    </a:p>
                    <a:p>
                      <a:pPr algn="l"/>
                      <a:r>
                        <a:rPr lang="en-US" sz="1000" dirty="0"/>
                        <a:t>processor. At that time, the process is interrupted and the desired module is</a:t>
                      </a:r>
                    </a:p>
                    <a:p>
                      <a:pPr algn="l"/>
                      <a:r>
                        <a:rPr lang="en-US" sz="1000" dirty="0"/>
                        <a:t>linked to the calling program.</a:t>
                      </a:r>
                      <a:endParaRPr lang="en-IN" sz="1000" dirty="0"/>
                    </a:p>
                  </a:txBody>
                  <a:tcPr marL="78617" marR="78617" marT="39309" marB="3930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sp>
        <p:nvSpPr>
          <p:cNvPr id="11" name="TextBox 10"/>
          <p:cNvSpPr txBox="1"/>
          <p:nvPr/>
        </p:nvSpPr>
        <p:spPr>
          <a:xfrm>
            <a:off x="471339" y="5301208"/>
            <a:ext cx="1194814" cy="954107"/>
          </a:xfrm>
          <a:prstGeom prst="rect">
            <a:avLst/>
          </a:prstGeom>
          <a:noFill/>
        </p:spPr>
        <p:txBody>
          <a:bodyPr wrap="none" rtlCol="0">
            <a:spAutoFit/>
          </a:bodyPr>
          <a:lstStyle/>
          <a:p>
            <a:pPr algn="ctr"/>
            <a:r>
              <a:rPr lang="en-US" sz="1400" dirty="0"/>
              <a:t>(Table can be </a:t>
            </a:r>
          </a:p>
          <a:p>
            <a:pPr algn="ctr"/>
            <a:r>
              <a:rPr lang="en-US" sz="1400" dirty="0"/>
              <a:t>found on</a:t>
            </a:r>
          </a:p>
          <a:p>
            <a:pPr algn="ctr"/>
            <a:r>
              <a:rPr lang="en-US" sz="1400" dirty="0"/>
              <a:t> page 529 in </a:t>
            </a:r>
          </a:p>
          <a:p>
            <a:pPr algn="ctr"/>
            <a:r>
              <a:rPr lang="en-US" sz="1400" dirty="0"/>
              <a:t>the textbook)</a:t>
            </a:r>
          </a:p>
        </p:txBody>
      </p:sp>
    </p:spTree>
    <p:extLst>
      <p:ext uri="{BB962C8B-B14F-4D97-AF65-F5344CB8AC3E}">
        <p14:creationId xmlns:p14="http://schemas.microsoft.com/office/powerpoint/2010/main" val="10296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15.13 </a:t>
            </a:r>
            <a:br>
              <a:rPr lang="en-US" dirty="0"/>
            </a:br>
            <a:r>
              <a:rPr lang="en-US" dirty="0"/>
              <a:t>Absolute and Relocatable Load Modules</a:t>
            </a:r>
          </a:p>
        </p:txBody>
      </p:sp>
      <p:pic>
        <p:nvPicPr>
          <p:cNvPr id="5" name="Picture 4" descr="In diagram a, Object module indicates Symbolic addresses with the process image in main memory that contains program and data. Program is mentioned as X and Data is mentioned as Y. JUMP X is read within the program, whereas LOAD Y is sent to the data part. In diagram b, Absolute load module indicates Absolute addresses 1024. Wherein, Program part is mentioned as 1424 and the data part is mentioned as 2224. JUMP 1424 is read within the program. LOAD 2224 is sent to the data part. In diagram c, Relative load module indicates Relative addresses 0. Program is mentioned as 400, and Data is mentioned as 1200. JUMP 400 is read within the program, whereas, LOAD 1200 is sent to the data part. In diagram d, Relative load module loaded into main memory starting at location x indicates, Main memory addresses x. A program is mentioned as, 400 plus x, and Data is mentioned as, 1200 plus x. JUMP 400 is read within the program. LOAD 1200 is sent to the data part. " title="Four diagrams a, b, c, and d, represent different modules, including the Object module, Absolute load module, Relative load module, Relative load module loaded into main memory starting at location x. "/>
          <p:cNvPicPr>
            <a:picLocks noChangeAspect="1"/>
          </p:cNvPicPr>
          <p:nvPr/>
        </p:nvPicPr>
        <p:blipFill rotWithShape="1">
          <a:blip r:embed="rId3">
            <a:extLst>
              <a:ext uri="{28A0092B-C50C-407E-A947-70E740481C1C}">
                <a14:useLocalDpi xmlns:a14="http://schemas.microsoft.com/office/drawing/2010/main" val="0"/>
              </a:ext>
            </a:extLst>
          </a:blip>
          <a:srcRect l="3837" t="11150" r="6915" b="22700"/>
          <a:stretch/>
        </p:blipFill>
        <p:spPr>
          <a:xfrm>
            <a:off x="611560" y="1556792"/>
            <a:ext cx="7920881" cy="4536504"/>
          </a:xfrm>
          <a:prstGeom prst="rect">
            <a:avLst/>
          </a:prstGeom>
        </p:spPr>
      </p:pic>
    </p:spTree>
    <p:extLst>
      <p:ext uri="{BB962C8B-B14F-4D97-AF65-F5344CB8AC3E}">
        <p14:creationId xmlns:p14="http://schemas.microsoft.com/office/powerpoint/2010/main" val="1747241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15.14 </a:t>
            </a:r>
            <a:br>
              <a:rPr lang="en-US" dirty="0"/>
            </a:br>
            <a:r>
              <a:rPr lang="en-US" dirty="0"/>
              <a:t>The Linking Function</a:t>
            </a:r>
          </a:p>
        </p:txBody>
      </p:sp>
      <p:pic>
        <p:nvPicPr>
          <p:cNvPr id="5" name="Picture 4" descr="Object modules have 3 modules A, B, and C. Module A has Call B semicolon with Return command. The length of Module A is Length L, and the module is labeled, External reference to module B. Module B has Call C semicolon with Return command. Length of Module B is Length M. Module C has with Return command. Length of Module C is Length N. Load module has a process image main memory named Relative addresses 0 with three modules A, B, and C. J S R “L” in module A is sent to Module B. return command in Module A is labeled, L minus 1. Module B is labeled L. J S R “L plus M” in module B is sent to Module C. Return command in module B is labeled, L plus M minus 1. Module C is labeled L plus M. return command in module C is labeled, L plus M plus N minus 1." title="An illustration represents linking function of modules with two representations labeled a and b, namely the Object module and Load module."/>
          <p:cNvPicPr>
            <a:picLocks noChangeAspect="1"/>
          </p:cNvPicPr>
          <p:nvPr/>
        </p:nvPicPr>
        <p:blipFill rotWithShape="1">
          <a:blip r:embed="rId3">
            <a:extLst>
              <a:ext uri="{28A0092B-C50C-407E-A947-70E740481C1C}">
                <a14:useLocalDpi xmlns:a14="http://schemas.microsoft.com/office/drawing/2010/main" val="0"/>
              </a:ext>
            </a:extLst>
          </a:blip>
          <a:srcRect l="11169" t="18392" r="13693" b="23547"/>
          <a:stretch/>
        </p:blipFill>
        <p:spPr>
          <a:xfrm>
            <a:off x="2037014" y="1254848"/>
            <a:ext cx="5069972" cy="5069972"/>
          </a:xfrm>
          <a:prstGeom prst="rect">
            <a:avLst/>
          </a:prstGeom>
        </p:spPr>
      </p:pic>
    </p:spTree>
    <p:extLst>
      <p:ext uri="{BB962C8B-B14F-4D97-AF65-F5344CB8AC3E}">
        <p14:creationId xmlns:p14="http://schemas.microsoft.com/office/powerpoint/2010/main" val="1199610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619954"/>
          </a:xfrm>
        </p:spPr>
        <p:txBody>
          <a:bodyPr/>
          <a:lstStyle/>
          <a:p>
            <a:r>
              <a:rPr lang="en-US" dirty="0"/>
              <a:t>Load-Time Dynamic Linking</a:t>
            </a:r>
          </a:p>
        </p:txBody>
      </p:sp>
      <p:sp>
        <p:nvSpPr>
          <p:cNvPr id="3" name="Text Placeholder 2">
            <a:extLst>
              <a:ext uri="{FF2B5EF4-FFF2-40B4-BE49-F238E27FC236}">
                <a16:creationId xmlns:a16="http://schemas.microsoft.com/office/drawing/2014/main" id="{A5F22909-BB93-4C56-92C6-337298122098}"/>
              </a:ext>
            </a:extLst>
          </p:cNvPr>
          <p:cNvSpPr>
            <a:spLocks noGrp="1"/>
          </p:cNvSpPr>
          <p:nvPr>
            <p:ph type="body" idx="1"/>
          </p:nvPr>
        </p:nvSpPr>
        <p:spPr>
          <a:xfrm>
            <a:off x="251520" y="808594"/>
            <a:ext cx="8640960" cy="5428718"/>
          </a:xfrm>
        </p:spPr>
        <p:txBody>
          <a:bodyPr/>
          <a:lstStyle/>
          <a:p>
            <a:r>
              <a:rPr lang="en-US" dirty="0"/>
              <a:t>Dynamic Linking is used to refer to the practice of deferring the linkage of some external modules until after the load module has been created</a:t>
            </a:r>
          </a:p>
          <a:p>
            <a:r>
              <a:rPr lang="en-US" dirty="0"/>
              <a:t>For load-time dynamic linking the steps occur following:</a:t>
            </a:r>
          </a:p>
          <a:p>
            <a:pPr lvl="1"/>
            <a:r>
              <a:rPr lang="en-US" dirty="0"/>
              <a:t>The load module to be loaded is read into memory</a:t>
            </a:r>
          </a:p>
          <a:p>
            <a:pPr lvl="1"/>
            <a:r>
              <a:rPr lang="en-US" dirty="0"/>
              <a:t>Any reference to an external module causes the loader to find the target module, load it, and alter the reference to a relative address in memory from the beginning of the application module</a:t>
            </a:r>
          </a:p>
          <a:p>
            <a:pPr lvl="0"/>
            <a:r>
              <a:rPr lang="en-US" dirty="0">
                <a:solidFill>
                  <a:srgbClr val="000000"/>
                </a:solidFill>
              </a:rPr>
              <a:t>Advantages to approach over what might be called static linking</a:t>
            </a:r>
          </a:p>
          <a:p>
            <a:pPr lvl="1"/>
            <a:r>
              <a:rPr lang="en-US" dirty="0">
                <a:solidFill>
                  <a:srgbClr val="000000"/>
                </a:solidFill>
              </a:rPr>
              <a:t>It becomes easier to incorporate changed or upgraded versions of the target module</a:t>
            </a:r>
          </a:p>
          <a:p>
            <a:pPr lvl="1"/>
            <a:r>
              <a:rPr lang="en-US" dirty="0">
                <a:solidFill>
                  <a:srgbClr val="000000"/>
                </a:solidFill>
              </a:rPr>
              <a:t>Having target code in a dynamic link file paves the way for automatic code sharing</a:t>
            </a:r>
          </a:p>
          <a:p>
            <a:pPr lvl="1"/>
            <a:r>
              <a:rPr lang="en-US" dirty="0">
                <a:solidFill>
                  <a:srgbClr val="000000"/>
                </a:solidFill>
              </a:rPr>
              <a:t>It becomes easier for independent software developers to extend the functionality of a widely-used operating system such as Linux</a:t>
            </a:r>
            <a:endParaRPr lang="en-US" dirty="0"/>
          </a:p>
          <a:p>
            <a:pPr lvl="1"/>
            <a:endParaRPr lang="en-US" dirty="0"/>
          </a:p>
        </p:txBody>
      </p:sp>
    </p:spTree>
    <p:extLst>
      <p:ext uri="{BB962C8B-B14F-4D97-AF65-F5344CB8AC3E}">
        <p14:creationId xmlns:p14="http://schemas.microsoft.com/office/powerpoint/2010/main" val="2438890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57200" y="1600200"/>
            <a:ext cx="8229600" cy="4781128"/>
          </a:xfrm>
        </p:spPr>
        <p:txBody>
          <a:bodyPr>
            <a:normAutofit/>
          </a:bodyPr>
          <a:lstStyle/>
          <a:p>
            <a:pPr marL="255588" indent="-255588"/>
            <a:r>
              <a:rPr lang="en-US" sz="2000" dirty="0"/>
              <a:t>With </a:t>
            </a:r>
            <a:r>
              <a:rPr lang="en-US" sz="2000" i="1" dirty="0"/>
              <a:t>run-time dynamic linking </a:t>
            </a:r>
            <a:r>
              <a:rPr lang="en-US" sz="2000" dirty="0"/>
              <a:t>some of the linking is postponed until execution time</a:t>
            </a:r>
          </a:p>
          <a:p>
            <a:pPr marL="566738" lvl="2" indent="-290513"/>
            <a:r>
              <a:rPr lang="en-US" dirty="0"/>
              <a:t>External references to target modules remain in the loaded program</a:t>
            </a:r>
          </a:p>
          <a:p>
            <a:pPr marL="566738" lvl="2" indent="-290513"/>
            <a:r>
              <a:rPr lang="en-US" dirty="0"/>
              <a:t>When a call is made to the absent module, the operating system locates the module, loads it, and links it to the calling module</a:t>
            </a:r>
          </a:p>
          <a:p>
            <a:pPr marL="566738" lvl="2" indent="-290513"/>
            <a:r>
              <a:rPr lang="en-US" dirty="0"/>
              <a:t>Such modules are typically shareable</a:t>
            </a:r>
          </a:p>
          <a:p>
            <a:pPr marL="566738" lvl="2" indent="-290513"/>
            <a:r>
              <a:rPr lang="en-US" dirty="0"/>
              <a:t>In the Windows environment these are called dynamic-link libraries (DLLs)</a:t>
            </a:r>
          </a:p>
          <a:p>
            <a:pPr marL="566738" lvl="2" indent="-290513"/>
            <a:r>
              <a:rPr lang="en-US" dirty="0"/>
              <a:t>If one process is already making use of a dynamically linked shared module, then that module is in main memory and a new process can simply link to the already-loaded module</a:t>
            </a:r>
          </a:p>
          <a:p>
            <a:pPr marL="255588" indent="-255588"/>
            <a:r>
              <a:rPr lang="en-US" sz="2000" dirty="0"/>
              <a:t>The use of DLLs can lead to a problem commonly referred to as </a:t>
            </a:r>
            <a:r>
              <a:rPr lang="en-US" sz="2000" i="1" dirty="0"/>
              <a:t>DLL hell </a:t>
            </a:r>
            <a:endParaRPr lang="en-US" sz="2000" dirty="0"/>
          </a:p>
          <a:p>
            <a:pPr marL="566738" lvl="2" indent="-290513"/>
            <a:r>
              <a:rPr lang="en-US" dirty="0"/>
              <a:t>DLL hell occurs if two or more processes are sharing a DLL module, but expect different versions of the module</a:t>
            </a:r>
          </a:p>
        </p:txBody>
      </p:sp>
      <p:sp>
        <p:nvSpPr>
          <p:cNvPr id="2" name="Title 1"/>
          <p:cNvSpPr>
            <a:spLocks noGrp="1"/>
          </p:cNvSpPr>
          <p:nvPr>
            <p:ph type="title"/>
          </p:nvPr>
        </p:nvSpPr>
        <p:spPr/>
        <p:txBody>
          <a:bodyPr/>
          <a:lstStyle/>
          <a:p>
            <a:r>
              <a:rPr lang="en-US" dirty="0"/>
              <a:t>Run-Time Dynamic Linking</a:t>
            </a:r>
          </a:p>
        </p:txBody>
      </p:sp>
    </p:spTree>
    <p:extLst>
      <p:ext uri="{BB962C8B-B14F-4D97-AF65-F5344CB8AC3E}">
        <p14:creationId xmlns:p14="http://schemas.microsoft.com/office/powerpoint/2010/main" val="1846114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9739"/>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13250"/>
            <a:ext cx="8478965" cy="4525963"/>
          </a:xfrm>
        </p:spPr>
        <p:txBody>
          <a:bodyPr>
            <a:normAutofit/>
          </a:bodyPr>
          <a:lstStyle/>
          <a:p>
            <a:pPr marL="101600" indent="0">
              <a:buNone/>
            </a:pPr>
            <a:r>
              <a:rPr lang="en-US" sz="3200" dirty="0">
                <a:solidFill>
                  <a:srgbClr val="007FA3"/>
                </a:solidFill>
              </a:rPr>
              <a:t>Chapter 15    </a:t>
            </a:r>
          </a:p>
          <a:p>
            <a:endParaRPr lang="en-US" sz="3200" dirty="0"/>
          </a:p>
        </p:txBody>
      </p:sp>
      <p:sp>
        <p:nvSpPr>
          <p:cNvPr id="30" name="Content Placeholder 29"/>
          <p:cNvSpPr>
            <a:spLocks noGrp="1"/>
          </p:cNvSpPr>
          <p:nvPr>
            <p:ph sz="half" idx="4294967295"/>
          </p:nvPr>
        </p:nvSpPr>
        <p:spPr>
          <a:xfrm>
            <a:off x="482352" y="2132856"/>
            <a:ext cx="3873624" cy="4411663"/>
          </a:xfrm>
        </p:spPr>
        <p:txBody>
          <a:bodyPr>
            <a:normAutofit/>
          </a:bodyPr>
          <a:lstStyle/>
          <a:p>
            <a:pPr marL="276225" indent="-276225">
              <a:buClr>
                <a:schemeClr val="tx2"/>
              </a:buClr>
              <a:buFont typeface="Arial" panose="020B0604020202020204" pitchFamily="34" charset="0"/>
              <a:buChar char="•"/>
            </a:pPr>
            <a:r>
              <a:rPr lang="en-US" sz="2400" dirty="0"/>
              <a:t>Assembly language concepts</a:t>
            </a:r>
          </a:p>
          <a:p>
            <a:pPr marL="276225" indent="-276225">
              <a:buClr>
                <a:schemeClr val="tx2"/>
              </a:buClr>
              <a:buFont typeface="Arial" panose="020B0604020202020204" pitchFamily="34" charset="0"/>
              <a:buChar char="•"/>
            </a:pPr>
            <a:r>
              <a:rPr lang="en-US" sz="2400" dirty="0"/>
              <a:t>Motivation for assembly language programming</a:t>
            </a:r>
          </a:p>
          <a:p>
            <a:pPr marL="276225" indent="-276225">
              <a:buClr>
                <a:schemeClr val="tx2"/>
              </a:buClr>
              <a:buFont typeface="Arial" panose="020B0604020202020204" pitchFamily="34" charset="0"/>
              <a:buChar char="•"/>
            </a:pPr>
            <a:r>
              <a:rPr lang="en-US" sz="2400" dirty="0"/>
              <a:t>Assembly language elements</a:t>
            </a:r>
          </a:p>
          <a:p>
            <a:pPr marL="550863" lvl="1" indent="-274638">
              <a:buClr>
                <a:schemeClr val="tx2"/>
              </a:buClr>
              <a:buFont typeface="Arial" panose="020B0604020202020204" pitchFamily="34" charset="0"/>
              <a:buChar char="–"/>
            </a:pPr>
            <a:r>
              <a:rPr lang="en-US" sz="2000" dirty="0"/>
              <a:t>Statements</a:t>
            </a:r>
          </a:p>
          <a:p>
            <a:pPr marL="550863" lvl="1" indent="-274638">
              <a:buClr>
                <a:schemeClr val="tx2"/>
              </a:buClr>
              <a:buFont typeface="Arial" panose="020B0604020202020204" pitchFamily="34" charset="0"/>
              <a:buChar char="–"/>
            </a:pPr>
            <a:r>
              <a:rPr lang="en-US" sz="2000" dirty="0"/>
              <a:t>Pseudo-instructions</a:t>
            </a:r>
          </a:p>
          <a:p>
            <a:pPr marL="550863" lvl="1" indent="-274638">
              <a:buClr>
                <a:schemeClr val="tx2"/>
              </a:buClr>
              <a:buFont typeface="Arial" panose="020B0604020202020204" pitchFamily="34" charset="0"/>
              <a:buChar char="–"/>
            </a:pPr>
            <a:r>
              <a:rPr lang="en-US" sz="2000" dirty="0"/>
              <a:t>Macro definitions </a:t>
            </a:r>
          </a:p>
          <a:p>
            <a:pPr marL="550863" lvl="1" indent="-274638">
              <a:buClr>
                <a:schemeClr val="tx2"/>
              </a:buClr>
              <a:buFont typeface="Arial" panose="020B0604020202020204" pitchFamily="34" charset="0"/>
              <a:buChar char="–"/>
            </a:pPr>
            <a:r>
              <a:rPr lang="en-US" sz="2000" dirty="0"/>
              <a:t>Directives</a:t>
            </a:r>
          </a:p>
          <a:p>
            <a:pPr marL="550863" lvl="1" indent="-274638">
              <a:buClr>
                <a:schemeClr val="tx2"/>
              </a:buClr>
              <a:buFont typeface="Arial" panose="020B0604020202020204" pitchFamily="34" charset="0"/>
              <a:buChar char="–"/>
            </a:pPr>
            <a:r>
              <a:rPr lang="en-US" sz="2000" dirty="0"/>
              <a:t>System calls</a:t>
            </a:r>
          </a:p>
        </p:txBody>
      </p:sp>
      <p:sp>
        <p:nvSpPr>
          <p:cNvPr id="31" name="Text Placeholder 30"/>
          <p:cNvSpPr>
            <a:spLocks noGrp="1"/>
          </p:cNvSpPr>
          <p:nvPr>
            <p:ph type="body" sz="quarter" idx="4294967295"/>
          </p:nvPr>
        </p:nvSpPr>
        <p:spPr>
          <a:xfrm>
            <a:off x="4716016" y="628562"/>
            <a:ext cx="3657600" cy="1060627"/>
          </a:xfrm>
        </p:spPr>
        <p:txBody>
          <a:bodyPr/>
          <a:lstStyle/>
          <a:p>
            <a:pPr algn="ctr"/>
            <a:r>
              <a:rPr lang="en-US" sz="2800" dirty="0">
                <a:solidFill>
                  <a:srgbClr val="007FA3"/>
                </a:solidFill>
              </a:rPr>
              <a:t>Assembly Language and Related Topics</a:t>
            </a:r>
            <a:endParaRPr lang="en-US" dirty="0">
              <a:solidFill>
                <a:srgbClr val="007FA3"/>
              </a:solidFill>
            </a:endParaRPr>
          </a:p>
        </p:txBody>
      </p:sp>
      <p:sp>
        <p:nvSpPr>
          <p:cNvPr id="32" name="Content Placeholder 31"/>
          <p:cNvSpPr>
            <a:spLocks noGrp="1"/>
          </p:cNvSpPr>
          <p:nvPr>
            <p:ph sz="quarter" idx="4294967295"/>
          </p:nvPr>
        </p:nvSpPr>
        <p:spPr>
          <a:xfrm>
            <a:off x="4783584" y="1916832"/>
            <a:ext cx="4252912" cy="4410075"/>
          </a:xfrm>
        </p:spPr>
        <p:txBody>
          <a:bodyPr>
            <a:noAutofit/>
          </a:bodyPr>
          <a:lstStyle/>
          <a:p>
            <a:pPr marL="342900" indent="-342900">
              <a:buClr>
                <a:schemeClr val="tx2"/>
              </a:buClr>
              <a:buFont typeface="Arial" panose="020B0604020202020204" pitchFamily="34" charset="0"/>
              <a:buChar char="•"/>
            </a:pPr>
            <a:r>
              <a:rPr lang="en-US" sz="2200" dirty="0"/>
              <a:t>Types of assemblers</a:t>
            </a:r>
          </a:p>
          <a:p>
            <a:pPr marL="342900" indent="-342900">
              <a:buClr>
                <a:schemeClr val="tx2"/>
              </a:buClr>
              <a:buFont typeface="Arial" panose="020B0604020202020204" pitchFamily="34" charset="0"/>
              <a:buChar char="•"/>
            </a:pPr>
            <a:r>
              <a:rPr lang="en-US" sz="2200" dirty="0"/>
              <a:t>Assemblers</a:t>
            </a:r>
          </a:p>
          <a:p>
            <a:pPr marL="676275" lvl="1" indent="-312738">
              <a:buClr>
                <a:schemeClr val="tx2"/>
              </a:buClr>
              <a:buFont typeface="Arial" panose="020B0604020202020204" pitchFamily="34" charset="0"/>
              <a:buChar char="–"/>
            </a:pPr>
            <a:r>
              <a:rPr lang="en-US" sz="1900" dirty="0"/>
              <a:t>Two-pass assembler</a:t>
            </a:r>
          </a:p>
          <a:p>
            <a:pPr marL="676275" lvl="1" indent="-312738">
              <a:buClr>
                <a:schemeClr val="tx2"/>
              </a:buClr>
              <a:buFont typeface="Arial" panose="020B0604020202020204" pitchFamily="34" charset="0"/>
              <a:buChar char="–"/>
            </a:pPr>
            <a:r>
              <a:rPr lang="en-US" sz="1900" dirty="0"/>
              <a:t>One-pass assembler</a:t>
            </a:r>
          </a:p>
          <a:p>
            <a:pPr marL="342900" indent="-342900">
              <a:buClr>
                <a:schemeClr val="tx2"/>
              </a:buClr>
              <a:buFont typeface="Arial" panose="020B0604020202020204" pitchFamily="34" charset="0"/>
              <a:buChar char="•"/>
            </a:pPr>
            <a:r>
              <a:rPr lang="en-US" sz="2200" dirty="0"/>
              <a:t>Loading and linking</a:t>
            </a:r>
          </a:p>
          <a:p>
            <a:pPr marL="676275" lvl="1" indent="-312738">
              <a:buClr>
                <a:schemeClr val="tx2"/>
              </a:buClr>
              <a:buFont typeface="Arial" panose="020B0604020202020204" pitchFamily="34" charset="0"/>
              <a:buChar char="–"/>
            </a:pPr>
            <a:r>
              <a:rPr lang="en-US" sz="1900" dirty="0"/>
              <a:t>Relocation</a:t>
            </a:r>
          </a:p>
          <a:p>
            <a:pPr marL="676275" lvl="1" indent="-312738">
              <a:buClr>
                <a:schemeClr val="tx2"/>
              </a:buClr>
              <a:buFont typeface="Arial" panose="020B0604020202020204" pitchFamily="34" charset="0"/>
              <a:buChar char="–"/>
            </a:pPr>
            <a:r>
              <a:rPr lang="en-US" sz="1900" dirty="0"/>
              <a:t>Loading</a:t>
            </a:r>
          </a:p>
          <a:p>
            <a:pPr marL="676275" lvl="1" indent="-312738">
              <a:buClr>
                <a:schemeClr val="tx2"/>
              </a:buClr>
              <a:buFont typeface="Arial" panose="020B0604020202020204" pitchFamily="34" charset="0"/>
              <a:buChar char="–"/>
            </a:pPr>
            <a:r>
              <a:rPr lang="en-US" sz="1900" dirty="0"/>
              <a:t>Linking </a:t>
            </a: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Motivation for Assembly Language Programming</a:t>
            </a:r>
          </a:p>
        </p:txBody>
      </p:sp>
      <p:sp>
        <p:nvSpPr>
          <p:cNvPr id="8" name="Content Placeholder 7"/>
          <p:cNvSpPr>
            <a:spLocks noGrp="1"/>
          </p:cNvSpPr>
          <p:nvPr>
            <p:ph type="body" idx="1"/>
          </p:nvPr>
        </p:nvSpPr>
        <p:spPr>
          <a:xfrm>
            <a:off x="457200" y="1600200"/>
            <a:ext cx="8229600" cy="4925144"/>
          </a:xfrm>
        </p:spPr>
        <p:txBody>
          <a:bodyPr>
            <a:normAutofit fontScale="92500" lnSpcReduction="10000"/>
          </a:bodyPr>
          <a:lstStyle/>
          <a:p>
            <a:pPr marL="273050" indent="-273050"/>
            <a:r>
              <a:rPr lang="en-US" dirty="0"/>
              <a:t>Assembly language is a programming language that is one step away from machine language</a:t>
            </a:r>
          </a:p>
          <a:p>
            <a:pPr marL="273050" indent="-273050"/>
            <a:r>
              <a:rPr lang="en-US" dirty="0"/>
              <a:t>Typically each assembly language instruction is translated into one machine instruction by the assembler</a:t>
            </a:r>
          </a:p>
          <a:p>
            <a:pPr marL="273050" indent="-273050"/>
            <a:r>
              <a:rPr lang="en-US" dirty="0"/>
              <a:t>Assembly language is hardware dependent, with a different assembly language for each type of processor</a:t>
            </a:r>
          </a:p>
          <a:p>
            <a:pPr marL="273050" indent="-273050"/>
            <a:r>
              <a:rPr lang="en-US" dirty="0"/>
              <a:t>Assembly language instructions can make reference to specific registers in the processor, include all of the opcodes of the processor, and reflect the bit length of the various registers of the processor and operands of the machine language</a:t>
            </a:r>
          </a:p>
          <a:p>
            <a:pPr marL="558800" lvl="2" indent="-285750">
              <a:buFont typeface="Arial" panose="020B0604020202020204" pitchFamily="34" charset="0"/>
              <a:buChar char="–"/>
            </a:pPr>
            <a:r>
              <a:rPr lang="en-US" sz="1900" dirty="0"/>
              <a:t>Therefore, an assembly language programmer must understand the computer’s 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Assembly Language Programming (1 of 2)</a:t>
            </a:r>
          </a:p>
        </p:txBody>
      </p:sp>
      <p:sp>
        <p:nvSpPr>
          <p:cNvPr id="3" name="Text Placeholder 2"/>
          <p:cNvSpPr>
            <a:spLocks noGrp="1"/>
          </p:cNvSpPr>
          <p:nvPr>
            <p:ph type="body" idx="1"/>
          </p:nvPr>
        </p:nvSpPr>
        <p:spPr>
          <a:xfrm>
            <a:off x="332518" y="1556792"/>
            <a:ext cx="8478965" cy="4525963"/>
          </a:xfrm>
        </p:spPr>
        <p:txBody>
          <a:bodyPr/>
          <a:lstStyle/>
          <a:p>
            <a:pPr marL="101600" indent="0">
              <a:buNone/>
            </a:pPr>
            <a:r>
              <a:rPr lang="en-US" sz="2800" dirty="0"/>
              <a:t>Disadvantages </a:t>
            </a:r>
          </a:p>
        </p:txBody>
      </p:sp>
      <p:sp>
        <p:nvSpPr>
          <p:cNvPr id="8" name="Content Placeholder 7"/>
          <p:cNvSpPr>
            <a:spLocks noGrp="1"/>
          </p:cNvSpPr>
          <p:nvPr>
            <p:ph idx="4294967295"/>
          </p:nvPr>
        </p:nvSpPr>
        <p:spPr>
          <a:xfrm>
            <a:off x="460009" y="2092349"/>
            <a:ext cx="7556500" cy="4144963"/>
          </a:xfrm>
        </p:spPr>
        <p:txBody>
          <a:bodyPr>
            <a:normAutofit/>
          </a:bodyPr>
          <a:lstStyle/>
          <a:p>
            <a:pPr marL="261938" indent="-261938">
              <a:buClr>
                <a:schemeClr val="tx2"/>
              </a:buClr>
              <a:buFont typeface="Arial" panose="020B0604020202020204" pitchFamily="34" charset="0"/>
              <a:buChar char="•"/>
            </a:pPr>
            <a:r>
              <a:rPr lang="en-US" sz="2400" dirty="0"/>
              <a:t>The disadvantages of using an assembly language rather than an HLL include:</a:t>
            </a:r>
          </a:p>
          <a:p>
            <a:pPr marL="546100" lvl="2" indent="-284163">
              <a:buClr>
                <a:schemeClr val="tx2"/>
              </a:buClr>
              <a:buFont typeface="Arial" panose="020B0604020202020204" pitchFamily="34" charset="0"/>
              <a:buChar char="–"/>
            </a:pPr>
            <a:r>
              <a:rPr lang="en-US" sz="2000" dirty="0"/>
              <a:t>Development time</a:t>
            </a:r>
          </a:p>
          <a:p>
            <a:pPr marL="546100" lvl="2" indent="-284163">
              <a:buClr>
                <a:schemeClr val="tx2"/>
              </a:buClr>
              <a:buFont typeface="Arial" panose="020B0604020202020204" pitchFamily="34" charset="0"/>
              <a:buChar char="–"/>
            </a:pPr>
            <a:r>
              <a:rPr lang="en-US" sz="2000" dirty="0"/>
              <a:t>Reliability and security</a:t>
            </a:r>
          </a:p>
          <a:p>
            <a:pPr marL="546100" lvl="2" indent="-284163">
              <a:buClr>
                <a:schemeClr val="tx2"/>
              </a:buClr>
              <a:buFont typeface="Arial" panose="020B0604020202020204" pitchFamily="34" charset="0"/>
              <a:buChar char="–"/>
            </a:pPr>
            <a:r>
              <a:rPr lang="en-US" sz="2000" dirty="0"/>
              <a:t>Debugging and verifying</a:t>
            </a:r>
          </a:p>
          <a:p>
            <a:pPr marL="546100" lvl="2" indent="-284163">
              <a:buClr>
                <a:schemeClr val="tx2"/>
              </a:buClr>
              <a:buFont typeface="Arial" panose="020B0604020202020204" pitchFamily="34" charset="0"/>
              <a:buChar char="–"/>
            </a:pPr>
            <a:r>
              <a:rPr lang="en-US" sz="2000" dirty="0"/>
              <a:t>Maintainability</a:t>
            </a:r>
          </a:p>
          <a:p>
            <a:pPr marL="546100" lvl="2" indent="-284163">
              <a:buClr>
                <a:schemeClr val="tx2"/>
              </a:buClr>
              <a:buFont typeface="Arial" panose="020B0604020202020204" pitchFamily="34" charset="0"/>
              <a:buChar char="–"/>
            </a:pPr>
            <a:r>
              <a:rPr lang="en-US" sz="2000" dirty="0"/>
              <a:t>Portability</a:t>
            </a:r>
          </a:p>
          <a:p>
            <a:pPr marL="546100" lvl="2" indent="-284163">
              <a:buClr>
                <a:schemeClr val="tx2"/>
              </a:buClr>
              <a:buFont typeface="Arial" panose="020B0604020202020204" pitchFamily="34" charset="0"/>
              <a:buChar char="–"/>
            </a:pPr>
            <a:r>
              <a:rPr lang="en-US" sz="2000" dirty="0"/>
              <a:t>System code can use intrinsic functions instead of assembly</a:t>
            </a:r>
          </a:p>
          <a:p>
            <a:pPr marL="546100" lvl="2" indent="-284163">
              <a:buClr>
                <a:schemeClr val="tx2"/>
              </a:buClr>
              <a:buFont typeface="Arial" panose="020B0604020202020204" pitchFamily="34" charset="0"/>
              <a:buChar char="–"/>
            </a:pPr>
            <a:r>
              <a:rPr lang="en-US" sz="2000" dirty="0"/>
              <a:t>Application code can use intrinsic functions or vector classes instead of assembly</a:t>
            </a:r>
          </a:p>
          <a:p>
            <a:pPr marL="546100" lvl="2" indent="-284163">
              <a:buClr>
                <a:schemeClr val="tx2"/>
              </a:buClr>
              <a:buFont typeface="Arial" panose="020B0604020202020204" pitchFamily="34" charset="0"/>
              <a:buChar char="–"/>
            </a:pPr>
            <a:r>
              <a:rPr lang="en-US" sz="2000" dirty="0"/>
              <a:t>Compilers have been improved a lot in recent years</a:t>
            </a:r>
          </a:p>
          <a:p>
            <a:pPr marL="285750" lvl="2"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52252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 Programming (2 of 2)</a:t>
            </a:r>
          </a:p>
        </p:txBody>
      </p:sp>
      <p:sp>
        <p:nvSpPr>
          <p:cNvPr id="7" name="Text Placeholder 2"/>
          <p:cNvSpPr>
            <a:spLocks noGrp="1"/>
          </p:cNvSpPr>
          <p:nvPr>
            <p:ph type="body" idx="1"/>
          </p:nvPr>
        </p:nvSpPr>
        <p:spPr>
          <a:xfrm>
            <a:off x="332518" y="1556792"/>
            <a:ext cx="8478965" cy="4525963"/>
          </a:xfrm>
        </p:spPr>
        <p:txBody>
          <a:bodyPr/>
          <a:lstStyle/>
          <a:p>
            <a:pPr marL="101600" indent="0">
              <a:buNone/>
            </a:pPr>
            <a:r>
              <a:rPr lang="en-US" sz="2800" dirty="0"/>
              <a:t>Advantages </a:t>
            </a:r>
          </a:p>
        </p:txBody>
      </p:sp>
      <p:sp>
        <p:nvSpPr>
          <p:cNvPr id="8" name="Content Placeholder 7"/>
          <p:cNvSpPr txBox="1">
            <a:spLocks/>
          </p:cNvSpPr>
          <p:nvPr/>
        </p:nvSpPr>
        <p:spPr bwMode="auto">
          <a:xfrm>
            <a:off x="460009" y="2092349"/>
            <a:ext cx="7556500" cy="450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61938" indent="-261938">
              <a:buClr>
                <a:schemeClr val="tx2"/>
              </a:buClr>
              <a:buFont typeface="Arial" panose="020B0604020202020204" pitchFamily="34" charset="0"/>
              <a:buChar char="•"/>
            </a:pPr>
            <a:r>
              <a:rPr lang="en-US" sz="2400" kern="0" dirty="0"/>
              <a:t>Advantages to the occasional use of assembly language include:</a:t>
            </a:r>
          </a:p>
          <a:p>
            <a:pPr marL="569913" indent="-296863">
              <a:buClr>
                <a:schemeClr val="tx2"/>
              </a:buClr>
              <a:buFont typeface="Arial" panose="020B0604020202020204" pitchFamily="34" charset="0"/>
              <a:buChar char="–"/>
            </a:pPr>
            <a:r>
              <a:rPr lang="en-US" sz="1800" kern="0" dirty="0"/>
              <a:t>Debugging and verifying</a:t>
            </a:r>
          </a:p>
          <a:p>
            <a:pPr marL="569913" indent="-296863">
              <a:buClr>
                <a:schemeClr val="tx2"/>
              </a:buClr>
              <a:buFont typeface="Arial" panose="020B0604020202020204" pitchFamily="34" charset="0"/>
              <a:buChar char="–"/>
            </a:pPr>
            <a:r>
              <a:rPr lang="en-US" sz="1800" kern="0" dirty="0"/>
              <a:t>Making compilers</a:t>
            </a:r>
          </a:p>
          <a:p>
            <a:pPr marL="569913" indent="-296863">
              <a:buClr>
                <a:schemeClr val="tx2"/>
              </a:buClr>
              <a:buFont typeface="Arial" panose="020B0604020202020204" pitchFamily="34" charset="0"/>
              <a:buChar char="–"/>
            </a:pPr>
            <a:r>
              <a:rPr lang="en-US" sz="1800" kern="0" dirty="0"/>
              <a:t>Embedded systems</a:t>
            </a:r>
          </a:p>
          <a:p>
            <a:pPr marL="569913" indent="-296863">
              <a:buClr>
                <a:schemeClr val="tx2"/>
              </a:buClr>
              <a:buFont typeface="Arial" panose="020B0604020202020204" pitchFamily="34" charset="0"/>
              <a:buChar char="–"/>
            </a:pPr>
            <a:r>
              <a:rPr lang="en-US" sz="1800" kern="0" dirty="0"/>
              <a:t>Hardware drivers and system code</a:t>
            </a:r>
          </a:p>
          <a:p>
            <a:pPr marL="569913" indent="-296863">
              <a:buClr>
                <a:schemeClr val="tx2"/>
              </a:buClr>
              <a:buFont typeface="Arial" panose="020B0604020202020204" pitchFamily="34" charset="0"/>
              <a:buChar char="–"/>
            </a:pPr>
            <a:r>
              <a:rPr lang="en-US" sz="1800" kern="0" dirty="0"/>
              <a:t>Accessing instructions that are not accessible from high-level language</a:t>
            </a:r>
          </a:p>
          <a:p>
            <a:pPr marL="569913" indent="-296863">
              <a:buClr>
                <a:schemeClr val="tx2"/>
              </a:buClr>
              <a:buFont typeface="Arial" panose="020B0604020202020204" pitchFamily="34" charset="0"/>
              <a:buChar char="–"/>
            </a:pPr>
            <a:r>
              <a:rPr lang="en-US" sz="1800" kern="0" dirty="0"/>
              <a:t>Self-modifying code</a:t>
            </a:r>
          </a:p>
          <a:p>
            <a:pPr marL="569913" indent="-296863">
              <a:buClr>
                <a:schemeClr val="tx2"/>
              </a:buClr>
              <a:buFont typeface="Arial" panose="020B0604020202020204" pitchFamily="34" charset="0"/>
              <a:buChar char="–"/>
            </a:pPr>
            <a:r>
              <a:rPr lang="en-US" sz="1800" kern="0" dirty="0"/>
              <a:t>Optimizing code for size</a:t>
            </a:r>
          </a:p>
          <a:p>
            <a:pPr marL="569913" indent="-296863">
              <a:buClr>
                <a:schemeClr val="tx2"/>
              </a:buClr>
              <a:buFont typeface="Arial" panose="020B0604020202020204" pitchFamily="34" charset="0"/>
              <a:buChar char="–"/>
            </a:pPr>
            <a:r>
              <a:rPr lang="en-US" sz="1800" kern="0" dirty="0"/>
              <a:t>Optimizing code for speed</a:t>
            </a:r>
          </a:p>
          <a:p>
            <a:pPr marL="569913" indent="-296863">
              <a:buClr>
                <a:schemeClr val="tx2"/>
              </a:buClr>
              <a:buFont typeface="Arial" panose="020B0604020202020204" pitchFamily="34" charset="0"/>
              <a:buChar char="–"/>
            </a:pPr>
            <a:r>
              <a:rPr lang="en-US" sz="1800" kern="0" dirty="0"/>
              <a:t>Function libraries</a:t>
            </a:r>
          </a:p>
          <a:p>
            <a:pPr marL="569913" indent="-296863">
              <a:buClr>
                <a:schemeClr val="tx2"/>
              </a:buClr>
              <a:buFont typeface="Arial" panose="020B0604020202020204" pitchFamily="34" charset="0"/>
              <a:buChar char="–"/>
            </a:pPr>
            <a:r>
              <a:rPr lang="en-US" sz="1800" kern="0" dirty="0"/>
              <a:t>Making function libraries compatible with multiple compilers and operating systems</a:t>
            </a:r>
          </a:p>
        </p:txBody>
      </p:sp>
    </p:spTree>
    <p:extLst>
      <p:ext uri="{BB962C8B-B14F-4D97-AF65-F5344CB8AC3E}">
        <p14:creationId xmlns:p14="http://schemas.microsoft.com/office/powerpoint/2010/main" val="38187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 vs. Machine Language</a:t>
            </a:r>
          </a:p>
        </p:txBody>
      </p:sp>
      <p:sp>
        <p:nvSpPr>
          <p:cNvPr id="3" name="Content Placeholder 2"/>
          <p:cNvSpPr>
            <a:spLocks noGrp="1"/>
          </p:cNvSpPr>
          <p:nvPr>
            <p:ph type="body" idx="1"/>
          </p:nvPr>
        </p:nvSpPr>
        <p:spPr>
          <a:xfrm>
            <a:off x="457200" y="1600200"/>
            <a:ext cx="8229600" cy="4997152"/>
          </a:xfrm>
        </p:spPr>
        <p:txBody>
          <a:bodyPr>
            <a:normAutofit lnSpcReduction="10000"/>
          </a:bodyPr>
          <a:lstStyle/>
          <a:p>
            <a:pPr marL="285750" indent="-285750"/>
            <a:r>
              <a:rPr lang="en-US" sz="2200" dirty="0"/>
              <a:t>The terms </a:t>
            </a:r>
            <a:r>
              <a:rPr lang="en-US" sz="2200" i="1" dirty="0"/>
              <a:t>assembly language </a:t>
            </a:r>
            <a:r>
              <a:rPr lang="en-US" sz="2200" dirty="0"/>
              <a:t>and </a:t>
            </a:r>
            <a:r>
              <a:rPr lang="en-US" sz="2200" i="1" dirty="0"/>
              <a:t>machine language </a:t>
            </a:r>
            <a:r>
              <a:rPr lang="en-US" sz="2200" dirty="0"/>
              <a:t>are sometimes, erroneously, used synonymously</a:t>
            </a:r>
          </a:p>
          <a:p>
            <a:pPr marL="285750" indent="-285750"/>
            <a:r>
              <a:rPr lang="en-US" sz="2200" dirty="0"/>
              <a:t>Machine language:</a:t>
            </a:r>
          </a:p>
          <a:p>
            <a:pPr marL="558800" lvl="2" indent="-285750"/>
            <a:r>
              <a:rPr lang="en-US" sz="1700" dirty="0"/>
              <a:t>Consists of instructions directly executable by the processor</a:t>
            </a:r>
          </a:p>
          <a:p>
            <a:pPr marL="558800" lvl="2" indent="-285750"/>
            <a:r>
              <a:rPr lang="en-US" sz="1700" dirty="0"/>
              <a:t>Each machine language instruction is a binary string containing an opcode, operand references, and perhaps other bits related to execution, such as flags</a:t>
            </a:r>
          </a:p>
          <a:p>
            <a:pPr marL="558800" lvl="2" indent="-285750"/>
            <a:r>
              <a:rPr lang="en-US" sz="1700" dirty="0"/>
              <a:t>For convenience, instead of writing an instruction as a bit string, it can be written symbolically, with names for opcodes and registers</a:t>
            </a:r>
          </a:p>
          <a:p>
            <a:pPr marL="285750" indent="-285750"/>
            <a:r>
              <a:rPr lang="en-US" sz="2200" dirty="0"/>
              <a:t>Assembly language: </a:t>
            </a:r>
          </a:p>
          <a:p>
            <a:pPr marL="558800" lvl="2" indent="-285750"/>
            <a:r>
              <a:rPr lang="en-US" sz="1700" dirty="0"/>
              <a:t>Makes much greater use of symbolic names, including assigning names to specific main memory locations and specific instruction locations</a:t>
            </a:r>
          </a:p>
          <a:p>
            <a:pPr marL="558800" lvl="2" indent="-285750"/>
            <a:r>
              <a:rPr lang="en-US" sz="1700" dirty="0"/>
              <a:t>Also includes statements that are not directly executable but serve as instructions to the assembler that produces machine code from an assembly language program</a:t>
            </a:r>
          </a:p>
          <a:p>
            <a:endParaRPr lang="en-US" dirty="0"/>
          </a:p>
        </p:txBody>
      </p:sp>
    </p:spTree>
    <p:extLst>
      <p:ext uri="{BB962C8B-B14F-4D97-AF65-F5344CB8AC3E}">
        <p14:creationId xmlns:p14="http://schemas.microsoft.com/office/powerpoint/2010/main" val="415756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15.2 </a:t>
            </a:r>
            <a:br>
              <a:rPr lang="en-US" dirty="0"/>
            </a:br>
            <a:r>
              <a:rPr lang="en-US" dirty="0"/>
              <a:t>Assembly-Language Statement Structure</a:t>
            </a:r>
          </a:p>
        </p:txBody>
      </p:sp>
      <p:pic>
        <p:nvPicPr>
          <p:cNvPr id="8" name="Picture 7" descr="The label part has the caption, optional. Mnemonic is labeled, Opcode name or directive name or macro name. Operand is labeled, Zero or more. Comment is labeled, Optional." title="A statement structure of assembly language reads Label colon Mnemonic Operand left parenthesis s right parenthesis semicolon comment."/>
          <p:cNvPicPr>
            <a:picLocks noChangeAspect="1"/>
          </p:cNvPicPr>
          <p:nvPr/>
        </p:nvPicPr>
        <p:blipFill rotWithShape="1">
          <a:blip r:embed="rId3">
            <a:extLst>
              <a:ext uri="{28A0092B-C50C-407E-A947-70E740481C1C}">
                <a14:useLocalDpi xmlns:a14="http://schemas.microsoft.com/office/drawing/2010/main" val="0"/>
              </a:ext>
            </a:extLst>
          </a:blip>
          <a:srcRect l="16165" t="36064" r="17979" b="49132"/>
          <a:stretch/>
        </p:blipFill>
        <p:spPr>
          <a:xfrm>
            <a:off x="611560" y="1844824"/>
            <a:ext cx="7920880" cy="2304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Statements (1 of 3)</a:t>
            </a:r>
          </a:p>
        </p:txBody>
      </p:sp>
      <p:sp>
        <p:nvSpPr>
          <p:cNvPr id="6" name="Text Placeholder 5"/>
          <p:cNvSpPr>
            <a:spLocks noGrp="1"/>
          </p:cNvSpPr>
          <p:nvPr>
            <p:ph type="body" idx="1"/>
          </p:nvPr>
        </p:nvSpPr>
        <p:spPr>
          <a:xfrm>
            <a:off x="332518" y="1556792"/>
            <a:ext cx="8478965" cy="4525963"/>
          </a:xfrm>
        </p:spPr>
        <p:txBody>
          <a:bodyPr/>
          <a:lstStyle/>
          <a:p>
            <a:pPr marL="101600" indent="0">
              <a:buNone/>
            </a:pPr>
            <a:r>
              <a:rPr lang="en-US" dirty="0"/>
              <a:t>Label</a:t>
            </a:r>
          </a:p>
        </p:txBody>
      </p:sp>
      <p:sp>
        <p:nvSpPr>
          <p:cNvPr id="5" name="Content Placeholder 4"/>
          <p:cNvSpPr>
            <a:spLocks noGrp="1"/>
          </p:cNvSpPr>
          <p:nvPr>
            <p:ph idx="4294967295"/>
          </p:nvPr>
        </p:nvSpPr>
        <p:spPr>
          <a:xfrm>
            <a:off x="426417" y="1947565"/>
            <a:ext cx="8260383" cy="4649787"/>
          </a:xfrm>
        </p:spPr>
        <p:txBody>
          <a:bodyPr>
            <a:normAutofit/>
          </a:bodyPr>
          <a:lstStyle/>
          <a:p>
            <a:pPr marL="285750" indent="-250825">
              <a:buClr>
                <a:schemeClr val="tx2"/>
              </a:buClr>
              <a:buFont typeface="Arial" panose="020B0604020202020204" pitchFamily="34" charset="0"/>
              <a:buChar char="•"/>
            </a:pPr>
            <a:r>
              <a:rPr lang="en-US" sz="2200" dirty="0"/>
              <a:t>If a label is present, the assembler defines the label as equivalent to the address into which the first byte of the object code generated for that instruction will be loaded</a:t>
            </a:r>
          </a:p>
          <a:p>
            <a:pPr marL="285750" indent="-250825">
              <a:buClr>
                <a:schemeClr val="tx2"/>
              </a:buClr>
              <a:buFont typeface="Arial" panose="020B0604020202020204" pitchFamily="34" charset="0"/>
              <a:buChar char="•"/>
            </a:pPr>
            <a:r>
              <a:rPr lang="en-US" sz="2200" dirty="0"/>
              <a:t>The programmer may subsequently use the label as an address or as data in another instruction’s address field</a:t>
            </a:r>
          </a:p>
          <a:p>
            <a:pPr marL="285750" indent="-250825">
              <a:buClr>
                <a:schemeClr val="tx2"/>
              </a:buClr>
              <a:buFont typeface="Arial" panose="020B0604020202020204" pitchFamily="34" charset="0"/>
              <a:buChar char="•"/>
            </a:pPr>
            <a:r>
              <a:rPr lang="en-US" sz="2200" dirty="0"/>
              <a:t>The assembler replaces the label with the assigned value when creating an object program</a:t>
            </a:r>
          </a:p>
          <a:p>
            <a:pPr marL="285750" indent="-250825">
              <a:buClr>
                <a:schemeClr val="tx2"/>
              </a:buClr>
              <a:buFont typeface="Arial" panose="020B0604020202020204" pitchFamily="34" charset="0"/>
              <a:buChar char="•"/>
            </a:pPr>
            <a:r>
              <a:rPr lang="en-US" sz="2200" dirty="0"/>
              <a:t>Labels are most frequently used in branch instructions</a:t>
            </a:r>
          </a:p>
          <a:p>
            <a:pPr marL="285750" indent="-250825">
              <a:buClr>
                <a:schemeClr val="tx2"/>
              </a:buClr>
              <a:buFont typeface="Arial" panose="020B0604020202020204" pitchFamily="34" charset="0"/>
              <a:buChar char="•"/>
            </a:pPr>
            <a:r>
              <a:rPr lang="en-US" sz="2200" dirty="0"/>
              <a:t>Reasons for using a label:</a:t>
            </a:r>
          </a:p>
          <a:p>
            <a:pPr marL="593725" lvl="2" indent="-285750">
              <a:buClr>
                <a:schemeClr val="tx2"/>
              </a:buClr>
              <a:buFont typeface="Arial" panose="020B0604020202020204" pitchFamily="34" charset="0"/>
              <a:buChar char="–"/>
            </a:pPr>
            <a:r>
              <a:rPr lang="en-US" sz="1800" dirty="0"/>
              <a:t>Makes a program location easier to find and remember</a:t>
            </a:r>
          </a:p>
          <a:p>
            <a:pPr marL="593725" lvl="2" indent="-285750">
              <a:buClr>
                <a:schemeClr val="tx2"/>
              </a:buClr>
              <a:buFont typeface="Arial" panose="020B0604020202020204" pitchFamily="34" charset="0"/>
              <a:buChar char="–"/>
            </a:pPr>
            <a:r>
              <a:rPr lang="en-US" sz="1800" dirty="0"/>
              <a:t>Can easily be moved to correct a program</a:t>
            </a:r>
          </a:p>
          <a:p>
            <a:pPr marL="593725" lvl="2" indent="-285750">
              <a:buClr>
                <a:schemeClr val="tx2"/>
              </a:buClr>
              <a:buFont typeface="Arial" panose="020B0604020202020204" pitchFamily="34" charset="0"/>
              <a:buChar char="–"/>
            </a:pPr>
            <a:r>
              <a:rPr lang="en-US" sz="1800" dirty="0"/>
              <a:t>Programmer does not have to calculate relative or absolute memory addresses, but just uses labels as needed</a:t>
            </a:r>
          </a:p>
        </p:txBody>
      </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28973</TotalTime>
  <Words>11680</Words>
  <Application>Microsoft Office PowerPoint</Application>
  <PresentationFormat>On-screen Show (4:3)</PresentationFormat>
  <Paragraphs>1167</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CourierPSPro-Regular</vt:lpstr>
      <vt:lpstr>Noto Sans Symbols</vt:lpstr>
      <vt:lpstr>Rockwell</vt:lpstr>
      <vt:lpstr>Times New Roman</vt:lpstr>
      <vt:lpstr>Verdana</vt:lpstr>
      <vt:lpstr>2_508 Lecture</vt:lpstr>
      <vt:lpstr>Computer Organization and Architecture Designing for Performance</vt:lpstr>
      <vt:lpstr>Table 15.1  Key Terms For This Chapter</vt:lpstr>
      <vt:lpstr>Figure 15.1  Programming the Statement n = i + j+ k</vt:lpstr>
      <vt:lpstr>Motivation for Assembly Language Programming</vt:lpstr>
      <vt:lpstr>Assembly Language Programming (1 of 2)</vt:lpstr>
      <vt:lpstr>Assembly Language Programming (2 of 2)</vt:lpstr>
      <vt:lpstr>Assembly Language vs. Machine Language</vt:lpstr>
      <vt:lpstr>Figure 15.2  Assembly-Language Statement Structure</vt:lpstr>
      <vt:lpstr>Statements (1 of 3)</vt:lpstr>
      <vt:lpstr>Statements (2 of 3)</vt:lpstr>
      <vt:lpstr>Statements (3 of 3)</vt:lpstr>
      <vt:lpstr>Figure 15.3  Intel x86 Program Execution Registers</vt:lpstr>
      <vt:lpstr>Statements (1 of 2) </vt:lpstr>
      <vt:lpstr>Statements (2 of 2) </vt:lpstr>
      <vt:lpstr>Table 15.2  Some NASM Assembly-Language Directives</vt:lpstr>
      <vt:lpstr>Macro Definitions (1 of 2)</vt:lpstr>
      <vt:lpstr>Macro Definitions (2 of 2)</vt:lpstr>
      <vt:lpstr>Directives</vt:lpstr>
      <vt:lpstr>System Calls</vt:lpstr>
      <vt:lpstr>Figure 15.4  Assembly Programs for Greatest Common Divisor</vt:lpstr>
      <vt:lpstr>Figure 15.5  C Program for Generating Prime Numbers</vt:lpstr>
      <vt:lpstr>Figure 15.6  Assembly Program for Generating Prime Numbers</vt:lpstr>
      <vt:lpstr>Table 15.3  x86 String Instructions</vt:lpstr>
      <vt:lpstr>Figure 15.7 Assembly Program for Moving a String</vt:lpstr>
      <vt:lpstr>TYPES OF ASSEMBLERS</vt:lpstr>
      <vt:lpstr>Figure 15.8  Flowchart of Two-Pass Assembler</vt:lpstr>
      <vt:lpstr>Figure 15.9  Translating an ARM Assembly Instruction into a Binary Machine Instruction</vt:lpstr>
      <vt:lpstr>One-Pass Assembler</vt:lpstr>
      <vt:lpstr>Figure 15.10  The Loading Function</vt:lpstr>
      <vt:lpstr>Figure 15.11  A Linking and Loading Scenario</vt:lpstr>
      <vt:lpstr>Figure 15.12  Addressing Requirements for a Process</vt:lpstr>
      <vt:lpstr>Table 15.4  Address Binding</vt:lpstr>
      <vt:lpstr>Figure 15.13  Absolute and Relocatable Load Modules</vt:lpstr>
      <vt:lpstr>Figure 15.14  The Linking Function</vt:lpstr>
      <vt:lpstr>Load-Time Dynamic Linking</vt:lpstr>
      <vt:lpstr>Run-Time Dynamic Linking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Shankar, Nitin</cp:lastModifiedBy>
  <cp:revision>335</cp:revision>
  <dcterms:created xsi:type="dcterms:W3CDTF">2012-06-10T02:41:24Z</dcterms:created>
  <dcterms:modified xsi:type="dcterms:W3CDTF">2021-10-24T19:46:23Z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