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58"/>
  </p:notesMasterIdLst>
  <p:handoutMasterIdLst>
    <p:handoutMasterId r:id="rId59"/>
  </p:handoutMasterIdLst>
  <p:sldIdLst>
    <p:sldId id="368" r:id="rId2"/>
    <p:sldId id="277" r:id="rId3"/>
    <p:sldId id="317" r:id="rId4"/>
    <p:sldId id="278" r:id="rId5"/>
    <p:sldId id="279" r:id="rId6"/>
    <p:sldId id="282" r:id="rId7"/>
    <p:sldId id="285" r:id="rId8"/>
    <p:sldId id="286" r:id="rId9"/>
    <p:sldId id="305" r:id="rId10"/>
    <p:sldId id="290" r:id="rId11"/>
    <p:sldId id="307" r:id="rId12"/>
    <p:sldId id="308" r:id="rId13"/>
    <p:sldId id="309" r:id="rId14"/>
    <p:sldId id="312" r:id="rId15"/>
    <p:sldId id="313" r:id="rId16"/>
    <p:sldId id="293" r:id="rId17"/>
    <p:sldId id="319" r:id="rId18"/>
    <p:sldId id="362" r:id="rId19"/>
    <p:sldId id="358" r:id="rId20"/>
    <p:sldId id="294" r:id="rId21"/>
    <p:sldId id="363" r:id="rId22"/>
    <p:sldId id="320" r:id="rId23"/>
    <p:sldId id="321" r:id="rId24"/>
    <p:sldId id="322" r:id="rId25"/>
    <p:sldId id="348" r:id="rId26"/>
    <p:sldId id="349" r:id="rId27"/>
    <p:sldId id="351" r:id="rId28"/>
    <p:sldId id="353" r:id="rId29"/>
    <p:sldId id="354" r:id="rId30"/>
    <p:sldId id="297" r:id="rId31"/>
    <p:sldId id="298" r:id="rId32"/>
    <p:sldId id="299" r:id="rId33"/>
    <p:sldId id="323" r:id="rId34"/>
    <p:sldId id="300" r:id="rId35"/>
    <p:sldId id="324" r:id="rId36"/>
    <p:sldId id="316" r:id="rId37"/>
    <p:sldId id="325" r:id="rId38"/>
    <p:sldId id="326" r:id="rId39"/>
    <p:sldId id="327" r:id="rId40"/>
    <p:sldId id="365" r:id="rId41"/>
    <p:sldId id="366" r:id="rId42"/>
    <p:sldId id="367" r:id="rId43"/>
    <p:sldId id="328" r:id="rId44"/>
    <p:sldId id="329" r:id="rId45"/>
    <p:sldId id="330" r:id="rId46"/>
    <p:sldId id="336" r:id="rId47"/>
    <p:sldId id="333" r:id="rId48"/>
    <p:sldId id="360" r:id="rId49"/>
    <p:sldId id="337" r:id="rId50"/>
    <p:sldId id="338" r:id="rId51"/>
    <p:sldId id="341" r:id="rId52"/>
    <p:sldId id="361" r:id="rId53"/>
    <p:sldId id="343" r:id="rId54"/>
    <p:sldId id="344" r:id="rId55"/>
    <p:sldId id="346" r:id="rId56"/>
    <p:sldId id="357" r:id="rId5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40" userDrawn="1">
          <p15:clr>
            <a:srgbClr val="A4A3A4"/>
          </p15:clr>
        </p15:guide>
        <p15:guide id="4" pos="567" userDrawn="1">
          <p15:clr>
            <a:srgbClr val="A4A3A4"/>
          </p15:clr>
        </p15:guide>
        <p15:guide id="5" pos="793" userDrawn="1">
          <p15:clr>
            <a:srgbClr val="A4A3A4"/>
          </p15:clr>
        </p15:guide>
        <p15:guide id="6" pos="1013" userDrawn="1">
          <p15:clr>
            <a:srgbClr val="A4A3A4"/>
          </p15:clr>
        </p15:guide>
        <p15:guide id="7" orient="horz" pos="1117" userDrawn="1">
          <p15:clr>
            <a:srgbClr val="A4A3A4"/>
          </p15:clr>
        </p15:guide>
        <p15:guide id="8" orient="horz" pos="7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05" autoAdjust="0"/>
    <p:restoredTop sz="86000" autoAdjust="0"/>
  </p:normalViewPr>
  <p:slideViewPr>
    <p:cSldViewPr>
      <p:cViewPr varScale="1">
        <p:scale>
          <a:sx n="62" d="100"/>
          <a:sy n="62" d="100"/>
        </p:scale>
        <p:origin x="1452" y="66"/>
      </p:cViewPr>
      <p:guideLst>
        <p:guide orient="horz" pos="2160"/>
        <p:guide pos="2880"/>
        <p:guide pos="340"/>
        <p:guide pos="567"/>
        <p:guide pos="793"/>
        <p:guide pos="1013"/>
        <p:guide orient="horz" pos="1117"/>
        <p:guide orient="horz" pos="70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34.xml"/><Relationship Id="rId3" Type="http://schemas.openxmlformats.org/officeDocument/2006/relationships/slide" Target="slides/slide5.xml"/><Relationship Id="rId7" Type="http://schemas.openxmlformats.org/officeDocument/2006/relationships/slide" Target="slides/slide10.xml"/><Relationship Id="rId12" Type="http://schemas.openxmlformats.org/officeDocument/2006/relationships/slide" Target="slides/slide32.xml"/><Relationship Id="rId2" Type="http://schemas.openxmlformats.org/officeDocument/2006/relationships/slide" Target="slides/slide4.xml"/><Relationship Id="rId16" Type="http://schemas.openxmlformats.org/officeDocument/2006/relationships/slide" Target="slides/slide56.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31.xml"/><Relationship Id="rId5" Type="http://schemas.openxmlformats.org/officeDocument/2006/relationships/slide" Target="slides/slide7.xml"/><Relationship Id="rId15" Type="http://schemas.openxmlformats.org/officeDocument/2006/relationships/slide" Target="slides/slide47.xml"/><Relationship Id="rId10" Type="http://schemas.openxmlformats.org/officeDocument/2006/relationships/slide" Target="slides/slide30.xml"/><Relationship Id="rId4" Type="http://schemas.openxmlformats.org/officeDocument/2006/relationships/slide" Target="slides/slide6.xml"/><Relationship Id="rId9" Type="http://schemas.openxmlformats.org/officeDocument/2006/relationships/slide" Target="slides/slide16.xml"/><Relationship Id="rId14"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a:xfrm>
          <a:off x="533399" y="2438394"/>
          <a:ext cx="3370231" cy="1340230"/>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Referenced by means of the machine language that the processor executes</a:t>
          </a:r>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xfrm>
          <a:off x="1828804" y="1219192"/>
          <a:ext cx="3287503" cy="5287245"/>
        </a:xfrm>
        <a:prstGeom prst="leftCircularArrow">
          <a:avLst>
            <a:gd name="adj1" fmla="val 1811"/>
            <a:gd name="adj2" fmla="val 215986"/>
            <a:gd name="adj3" fmla="val 3871744"/>
            <a:gd name="adj4" fmla="val 10904737"/>
            <a:gd name="adj5" fmla="val 2112"/>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endParaRPr lang="en-US"/>
        </a:p>
      </dgm:t>
    </dgm:pt>
    <dgm:pt modelId="{BCB9639E-16A4-AC44-9331-45AF99368057}">
      <dgm:prSet custT="1"/>
      <dgm:spPr>
        <a:xfrm>
          <a:off x="5333994" y="990606"/>
          <a:ext cx="3558526" cy="1459992"/>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3600" dirty="0">
              <a:solidFill>
                <a:sysClr val="window" lastClr="FFFFFF"/>
              </a:solidFill>
              <a:latin typeface="Rockwell"/>
              <a:ea typeface="+mn-ea"/>
              <a:cs typeface="+mn-cs"/>
            </a:rPr>
            <a:t>Categories:</a:t>
          </a:r>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General purpose</a:t>
          </a: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Can be assigned to a variety of functions by the programmer</a:t>
          </a:r>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May be used only to hold data and cannot be employed in the calculation of an operand address</a:t>
          </a:r>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May be somewhat general purpose or may be devoted to a particular addressing mode</a:t>
          </a:r>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Examples:  segment pointers, index registers, stack pointer</a:t>
          </a:r>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b="1" dirty="0">
              <a:solidFill>
                <a:srgbClr val="666699"/>
              </a:solidFill>
              <a:latin typeface="Rockwell"/>
              <a:ea typeface="+mn-ea"/>
              <a:cs typeface="+mn-cs"/>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Also referred to as </a:t>
          </a:r>
          <a:r>
            <a:rPr lang="en-US" i="1" dirty="0">
              <a:solidFill>
                <a:sysClr val="windowText" lastClr="000000">
                  <a:hueOff val="0"/>
                  <a:satOff val="0"/>
                  <a:lumOff val="0"/>
                  <a:alphaOff val="0"/>
                </a:sysClr>
              </a:solidFill>
              <a:latin typeface="Rockwell"/>
              <a:ea typeface="+mn-ea"/>
              <a:cs typeface="+mn-cs"/>
            </a:rPr>
            <a:t>flags</a:t>
          </a:r>
          <a:endParaRPr lang="en-US" dirty="0">
            <a:solidFill>
              <a:sysClr val="windowText" lastClr="000000">
                <a:hueOff val="0"/>
                <a:satOff val="0"/>
                <a:lumOff val="0"/>
                <a:alphaOff val="0"/>
              </a:sysClr>
            </a:solidFill>
            <a:latin typeface="Rockwell"/>
            <a:ea typeface="+mn-ea"/>
            <a:cs typeface="+mn-cs"/>
          </a:endParaRPr>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dgm:spPr>
        <a:xfrm>
          <a:off x="4752856" y="1528909"/>
          <a:ext cx="4120007" cy="4605494"/>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Bits set by the processor hardware as the result of operations</a:t>
          </a:r>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LinFactNeighborX="5974" custLinFactNeighborY="1266">
        <dgm:presLayoutVars>
          <dgm:bulletEnabled val="1"/>
        </dgm:presLayoutVars>
      </dgm:prSet>
      <dgm:spPr>
        <a:xfrm>
          <a:off x="228587" y="1676388"/>
          <a:ext cx="3791510" cy="3127203"/>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LinFactY="-23523" custLinFactNeighborX="-9235" custLinFactNeighborY="-100000">
        <dgm:presLayoutVars>
          <dgm:chMax val="1"/>
          <dgm:bulletEnabled val="1"/>
        </dgm:presLayoutVars>
      </dgm:prSet>
      <dgm:spPr/>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ScaleX="62178" custLinFactNeighborX="-24298" custLinFactNeighborY="129"/>
      <dgm:spPr/>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108664" custScaleY="147272" custLinFactNeighborX="2166" custLinFactNeighborY="20186">
        <dgm:presLayoutVars>
          <dgm:bulletEnabled val="1"/>
        </dgm:presLayoutVars>
      </dgm:prSet>
      <dgm:spPr/>
    </dgm:pt>
    <dgm:pt modelId="{887124B2-DCF2-7348-9A24-03BDFAC773C6}" type="pres">
      <dgm:prSet presAssocID="{BCB9639E-16A4-AC44-9331-45AF99368057}" presName="childNode2tx" presStyleLbl="bgAcc1" presStyleIdx="1" presStyleCnt="2">
        <dgm:presLayoutVars>
          <dgm:bulletEnabled val="1"/>
        </dgm:presLayoutVars>
      </dgm:prSet>
      <dgm:spPr/>
    </dgm:pt>
    <dgm:pt modelId="{1F6A97C5-F3A9-E94F-905E-0E5EEFB98187}" type="pres">
      <dgm:prSet presAssocID="{BCB9639E-16A4-AC44-9331-45AF99368057}" presName="parentNode2" presStyleLbl="node1" presStyleIdx="1" presStyleCnt="2" custScaleX="105587" custScaleY="108936" custLinFactNeighborX="-7400" custLinFactNeighborY="6253">
        <dgm:presLayoutVars>
          <dgm:chMax val="0"/>
          <dgm:bulletEnabled val="1"/>
        </dgm:presLayoutVars>
      </dgm:prSet>
      <dgm:spPr/>
    </dgm:pt>
    <dgm:pt modelId="{F41D957D-C15B-7F4C-9089-B004335F615C}" type="pres">
      <dgm:prSet presAssocID="{BCB9639E-16A4-AC44-9331-45AF99368057}" presName="connSite2" presStyleCnt="0"/>
      <dgm:spPr/>
    </dgm:pt>
  </dgm:ptLst>
  <dgm:cxnLst>
    <dgm:cxn modelId="{6796C31D-D50E-9941-9219-732C0A97C6E6}" srcId="{A0FE24AE-09FF-9A4A-9657-51866483B5CE}" destId="{CD61BE16-52DD-5449-B110-7E5591E905CA}" srcOrd="1" destOrd="0" parTransId="{81CFD568-4C7F-C74E-B94C-F891041E31BC}" sibTransId="{19F540C6-2791-274E-96DC-D3634DEEAA4E}"/>
    <dgm:cxn modelId="{E3C53A1E-54A4-F44D-A335-018EA5061449}" type="presOf" srcId="{BCB9639E-16A4-AC44-9331-45AF99368057}" destId="{1F6A97C5-F3A9-E94F-905E-0E5EEFB98187}" srcOrd="0" destOrd="0" presId="urn:microsoft.com/office/officeart/2005/8/layout/hProcess4"/>
    <dgm:cxn modelId="{CB8F0222-C790-0C4E-BB39-C4F1C44EC565}" type="presOf" srcId="{98FF5C87-34E8-A74C-9290-1DF6EEAC886D}" destId="{C1F890E0-24C4-D642-8884-C9B159244FFE}" srcOrd="0" destOrd="3"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52087324-CD50-864E-B232-F202CBB40BD2}" type="presOf" srcId="{1DAAC1CB-4715-F347-80BA-24406AEB247B}" destId="{887124B2-DCF2-7348-9A24-03BDFAC773C6}" srcOrd="1" destOrd="1"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828E02D-F186-3E40-A5BF-98D8106296B1}" type="presOf" srcId="{A0FE24AE-09FF-9A4A-9657-51866483B5CE}" destId="{887124B2-DCF2-7348-9A24-03BDFAC773C6}" srcOrd="1" destOrd="4"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14228737-9488-2144-BE32-477ABC682697}" type="presOf" srcId="{ACF38634-81AD-0D48-B651-7D0D6C553136}" destId="{887124B2-DCF2-7348-9A24-03BDFAC773C6}" srcOrd="1" destOrd="9"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D8D54744-D7A4-EE49-86A5-65B495BB3A05}" srcId="{598CD63E-A291-2B4B-9A76-A6B25AF2BE1F}" destId="{ACF38634-81AD-0D48-B651-7D0D6C553136}" srcOrd="1" destOrd="0" parTransId="{532D61AB-3B28-0641-9F97-BA795ED2DC20}" sibTransId="{9C877795-57FE-2342-80EC-8CED6CC23819}"/>
    <dgm:cxn modelId="{B4CF7D64-80F0-C844-BB0C-25FF58DF6BB3}" type="presOf" srcId="{98FF5C87-34E8-A74C-9290-1DF6EEAC886D}" destId="{887124B2-DCF2-7348-9A24-03BDFAC773C6}" srcOrd="1" destOrd="3" presId="urn:microsoft.com/office/officeart/2005/8/layout/hProcess4"/>
    <dgm:cxn modelId="{521D8C47-F512-7B42-A03B-F7012501D7F4}" srcId="{BCB9639E-16A4-AC44-9331-45AF99368057}" destId="{A0FE24AE-09FF-9A4A-9657-51866483B5CE}" srcOrd="2" destOrd="0" parTransId="{59A5C328-4A21-8D43-990E-6EB3354E2FCB}" sibTransId="{BA40B69B-B5E7-8847-A6DF-F55EAB929C7A}"/>
    <dgm:cxn modelId="{4536A677-0CD6-FF40-BA31-7DB0F319AF62}" type="presOf" srcId="{06F087F8-B506-1B41-8B40-C1691648366C}" destId="{887124B2-DCF2-7348-9A24-03BDFAC773C6}" srcOrd="1" destOrd="5"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9B6DB19B-F11A-5C4B-8761-3CF8C034CCE2}" type="presOf" srcId="{598CD63E-A291-2B4B-9A76-A6B25AF2BE1F}" destId="{C1F890E0-24C4-D642-8884-C9B159244FFE}" srcOrd="0" destOrd="7" presId="urn:microsoft.com/office/officeart/2005/8/layout/hProcess4"/>
    <dgm:cxn modelId="{3225679F-0B25-974A-B833-8B02F4FEBC95}" srcId="{BCB9639E-16A4-AC44-9331-45AF99368057}" destId="{598CD63E-A291-2B4B-9A76-A6B25AF2BE1F}" srcOrd="3" destOrd="0" parTransId="{5A10E322-7F18-BB41-BA8A-83BA2E34E548}" sibTransId="{7E81E51A-13F5-C040-8651-241555A127D0}"/>
    <dgm:cxn modelId="{08967C9F-9402-E349-BDCA-2F40D77F3F51}" type="presOf" srcId="{CD61BE16-52DD-5449-B110-7E5591E905CA}" destId="{887124B2-DCF2-7348-9A24-03BDFAC773C6}" srcOrd="1" destOrd="6"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365DF8A7-BDEA-5042-8DA8-372F7F1344A8}" srcId="{A0FE24AE-09FF-9A4A-9657-51866483B5CE}" destId="{06F087F8-B506-1B41-8B40-C1691648366C}" srcOrd="0" destOrd="0" parTransId="{2D813256-DF2E-5F4F-9B3C-22D4294F52E6}" sibTransId="{161BCF23-3684-C947-909D-73A925D3779B}"/>
    <dgm:cxn modelId="{CDA79AAE-8CBC-534E-90AF-37EE393DA5B8}" type="presOf" srcId="{511BB6DD-96D4-4D4B-9E9B-6ABB3B02BC83}" destId="{887124B2-DCF2-7348-9A24-03BDFAC773C6}" srcOrd="1" destOrd="0" presId="urn:microsoft.com/office/officeart/2005/8/layout/hProcess4"/>
    <dgm:cxn modelId="{4479C9AF-CC05-4248-8EED-980380337186}" srcId="{598CD63E-A291-2B4B-9A76-A6B25AF2BE1F}" destId="{0CF9FC02-B2F8-CE43-8074-2C4E645D2233}" srcOrd="0" destOrd="0" parTransId="{F9307962-D8D8-6443-954F-1573A930905F}" sibTransId="{499BE514-14A2-654C-BDA0-E936ECB13BED}"/>
    <dgm:cxn modelId="{221C15B1-D64A-6447-A18A-C9F351F30E97}" srcId="{511BB6DD-96D4-4D4B-9E9B-6ABB3B02BC83}" destId="{1DAAC1CB-4715-F347-80BA-24406AEB247B}" srcOrd="0" destOrd="0" parTransId="{F7EAF623-8562-9144-8838-EA31845B22F1}" sibTransId="{D4AB538A-897E-1346-BAD9-1B81A4B2200E}"/>
    <dgm:cxn modelId="{E2E159B2-1791-A240-9E6A-97D00125ECEA}" type="presOf" srcId="{2D59797C-7B77-5C45-9F45-B471200144CC}" destId="{4921A1A8-6658-C946-81EC-1BBCEEEDE982}" srcOrd="0" destOrd="0" presId="urn:microsoft.com/office/officeart/2005/8/layout/hProcess4"/>
    <dgm:cxn modelId="{79BF52BD-7FBA-FB4E-A6B5-ADA5719388A0}" type="presOf" srcId="{0CF9FC02-B2F8-CE43-8074-2C4E645D2233}" destId="{887124B2-DCF2-7348-9A24-03BDFAC773C6}" srcOrd="1" destOrd="8"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20224E4-AF45-8F45-ADB1-BD390EA2D8D2}" type="presOf" srcId="{511BB6DD-96D4-4D4B-9E9B-6ABB3B02BC83}" destId="{C1F890E0-24C4-D642-8884-C9B159244FF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dgm:spPr/>
      <dgm:t>
        <a:bodyPr/>
        <a:lstStyle/>
        <a:p>
          <a:endParaRPr lang="en-US"/>
        </a:p>
      </dgm:t>
    </dgm:pt>
    <dgm:pt modelId="{7CD53D11-14A8-BB47-93CB-4BC9BBFDA16C}">
      <dgm:prSet/>
      <dgm:spPr>
        <a:xfrm>
          <a:off x="2861260" y="0"/>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Register or set of registers that contain status information</a:t>
          </a: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Common fields or flags include:</a:t>
          </a:r>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Sign</a:t>
          </a:r>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Zero</a:t>
          </a:r>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Carry</a:t>
          </a:r>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Equal</a:t>
          </a:r>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Overflow</a:t>
          </a:r>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Interrupt Enable/Disable</a:t>
          </a:r>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dgm:spPr>
        <a:xfrm>
          <a:off x="3693291" y="2583647"/>
          <a:ext cx="4706436" cy="2384904"/>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Supervisor</a:t>
          </a:r>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pt>
    <dgm:pt modelId="{B73E271E-CE66-1941-BDE4-DC011A56D099}" type="pres">
      <dgm:prSet presAssocID="{7CD53D11-14A8-BB47-93CB-4BC9BBFDA16C}" presName="upArrow" presStyleLbl="node1" presStyleIdx="0" presStyleCnt="2"/>
      <dgm:spPr>
        <a:xfrm>
          <a:off x="4622" y="0"/>
          <a:ext cx="2773435" cy="2384904"/>
        </a:xfrm>
        <a:prstGeom prst="up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pt>
    <dgm:pt modelId="{FAFFC7AD-0AC6-7C42-BAAA-78490EEA3097}" type="pres">
      <dgm:prSet presAssocID="{BD6D24BD-E548-9A4A-855D-6C225FD31DCB}" presName="downArrow" presStyleLbl="node1" presStyleIdx="1" presStyleCnt="2"/>
      <dgm:spPr>
        <a:xfrm>
          <a:off x="836653" y="2583647"/>
          <a:ext cx="2773435" cy="2384904"/>
        </a:xfrm>
        <a:prstGeom prst="down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20F573A9-C3CE-6E4D-8FF9-E946479E33E0}" type="pres">
      <dgm:prSet presAssocID="{BD6D24BD-E548-9A4A-855D-6C225FD31DCB}" presName="downArrowText" presStyleLbl="revTx" presStyleIdx="1" presStyleCnt="2">
        <dgm:presLayoutVars>
          <dgm:chMax val="0"/>
          <dgm:bulletEnabled val="1"/>
        </dgm:presLayoutVars>
      </dgm:prSet>
      <dgm:spPr/>
    </dgm:pt>
  </dgm:ptLst>
  <dgm:cxnLst>
    <dgm:cxn modelId="{621F0006-92D2-C148-88A0-283DBB2C8F3B}" type="presOf" srcId="{D88FECE5-5FC3-0B4A-B7D9-66A3BD92AB68}" destId="{20F573A9-C3CE-6E4D-8FF9-E946479E33E0}" srcOrd="0" destOrd="6" presId="urn:microsoft.com/office/officeart/2005/8/layout/arrow4"/>
    <dgm:cxn modelId="{1252901D-A7F0-BA43-BD4D-DC84F8B2E66F}" type="presOf" srcId="{4C25EF1F-2B52-1A49-996A-69288106C6D8}" destId="{20F573A9-C3CE-6E4D-8FF9-E946479E33E0}" srcOrd="0" destOrd="2" presId="urn:microsoft.com/office/officeart/2005/8/layout/arrow4"/>
    <dgm:cxn modelId="{095ED521-D2CC-7E47-8499-0975E01F78B2}" type="presOf" srcId="{C38BB5B9-C9C6-784E-86C7-565A576E006C}" destId="{20F573A9-C3CE-6E4D-8FF9-E946479E33E0}" srcOrd="0" destOrd="4"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9875B65D-6A11-E44C-B06A-5DE5F30308DA}" srcId="{BD6D24BD-E548-9A4A-855D-6C225FD31DCB}" destId="{07EFF1AF-5A02-EA4E-B19A-96E78F350787}" srcOrd="2" destOrd="0" parTransId="{C707A371-12AF-8E49-87EC-418B31F6101C}" sibTransId="{A412703B-B498-8542-A863-1BA5F2403F1B}"/>
    <dgm:cxn modelId="{7A248969-10F8-F748-8560-D187512113EA}" type="presOf" srcId="{3624604C-F1E1-724B-A085-66D556D96BC3}" destId="{20F573A9-C3CE-6E4D-8FF9-E946479E33E0}" srcOrd="0" destOrd="7"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B70FE954-9617-8441-B007-95D9514E94EB}" srcId="{BD6D24BD-E548-9A4A-855D-6C225FD31DCB}" destId="{C38BB5B9-C9C6-784E-86C7-565A576E006C}" srcOrd="3" destOrd="0" parTransId="{350000F1-E51D-2D4A-98F9-9A8FA001818E}" sibTransId="{D6539CDB-D55A-8E44-8B60-F9382D57AE08}"/>
    <dgm:cxn modelId="{2B413D94-028C-0248-8811-2527F21973F3}" type="presOf" srcId="{AE179C10-8D0E-FC4E-B58C-24E89F87024F}" destId="{20F573A9-C3CE-6E4D-8FF9-E946479E33E0}" srcOrd="0" destOrd="1" presId="urn:microsoft.com/office/officeart/2005/8/layout/arrow4"/>
    <dgm:cxn modelId="{CCB9949D-12C8-7240-BD12-A3C7F099828E}" type="presOf" srcId="{BD6D24BD-E548-9A4A-855D-6C225FD31DCB}" destId="{20F573A9-C3CE-6E4D-8FF9-E946479E33E0}" srcOrd="0" destOrd="0" presId="urn:microsoft.com/office/officeart/2005/8/layout/arrow4"/>
    <dgm:cxn modelId="{32F583A6-15F0-5B45-8EEB-796A35CB3268}" srcId="{BD6D24BD-E548-9A4A-855D-6C225FD31DCB}" destId="{4C25EF1F-2B52-1A49-996A-69288106C6D8}" srcOrd="1" destOrd="0" parTransId="{045E6BBE-1863-9545-BB4A-83592E351C7B}" sibTransId="{2C632AA3-C700-214A-8407-8E131F5275B9}"/>
    <dgm:cxn modelId="{A53ADBAA-E375-8D49-A2C2-53382B42842E}" type="presOf" srcId="{7CD53D11-14A8-BB47-93CB-4BC9BBFDA16C}" destId="{CFF95017-E622-CB47-81A6-7B8D3D03A33B}" srcOrd="0" destOrd="0" presId="urn:microsoft.com/office/officeart/2005/8/layout/arrow4"/>
    <dgm:cxn modelId="{3A0AE0B4-FB87-134C-B0AC-4CCB32380A4D}" type="presOf" srcId="{07EFF1AF-5A02-EA4E-B19A-96E78F350787}" destId="{20F573A9-C3CE-6E4D-8FF9-E946479E33E0}" srcOrd="0" destOrd="3"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23FBF6F8-ED99-2042-B962-152426A3E129}" srcId="{BD6D24BD-E548-9A4A-855D-6C225FD31DCB}" destId="{D88FECE5-5FC3-0B4A-B7D9-66A3BD92AB68}" srcOrd="5" destOrd="0" parTransId="{B39B5C1E-9D79-FE4D-87C2-8B6346D79A57}" sibTransId="{F548B796-6E6E-CA48-859B-E62D2D3E16BC}"/>
    <dgm:cxn modelId="{D15C54FD-F364-B448-931F-E0417ED2500E}" srcId="{BD6D24BD-E548-9A4A-855D-6C225FD31DCB}" destId="{7FFDA7A2-87A6-CE4A-88DA-CA55B94BFE18}" srcOrd="4" destOrd="0" parTransId="{6E34A588-C12B-C448-987E-324F184314F8}" sibTransId="{59466A86-9BFC-B344-8376-2AB916A42DA3}"/>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17B91373-4AA7-984A-800B-F0F814C964AA}">
      <dgm:prSet/>
      <dgm:spPr>
        <a:xfrm>
          <a:off x="3469873" y="252006"/>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Includes the following stages:</a:t>
          </a:r>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dgm:spPr>
        <a:xfrm>
          <a:off x="586842"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Fetch</a:t>
          </a:r>
        </a:p>
      </dgm:t>
    </dgm:pt>
    <dgm:pt modelId="{FAA0F2C6-C41B-964C-92B1-8515E277C50C}" type="parTrans" cxnId="{0C6625CD-8564-B74E-88BD-FC7FB995490C}">
      <dgm:prSet/>
      <dgm:spPr>
        <a:xfrm>
          <a:off x="1504170" y="1500882"/>
          <a:ext cx="2883030" cy="686030"/>
        </a:xfrm>
        <a:custGeom>
          <a:avLst/>
          <a:gdLst/>
          <a:ahLst/>
          <a:cxnLst/>
          <a:rect l="0" t="0" r="0" b="0"/>
          <a:pathLst>
            <a:path>
              <a:moveTo>
                <a:pt x="2883030" y="0"/>
              </a:moveTo>
              <a:lnTo>
                <a:pt x="2883030" y="467509"/>
              </a:lnTo>
              <a:lnTo>
                <a:pt x="0" y="467509"/>
              </a:lnTo>
              <a:lnTo>
                <a:pt x="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dgm:spPr>
        <a:xfrm>
          <a:off x="586842"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Read the next instruction from memory into the processor</a:t>
          </a:r>
        </a:p>
      </dgm:t>
    </dgm:pt>
    <dgm:pt modelId="{918D2150-EAA7-B84E-B1F6-92CA50A8FB72}" type="parTrans" cxnId="{37D630B1-7B74-8A47-A556-A16DCF1F82BE}">
      <dgm:prSet/>
      <dgm:spPr>
        <a:xfrm>
          <a:off x="1458450"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dgm:spPr>
        <a:xfrm>
          <a:off x="346987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Execute</a:t>
          </a:r>
        </a:p>
      </dgm:t>
    </dgm:pt>
    <dgm:pt modelId="{BF7E736F-6546-584D-9156-3CD23AEBB46D}" type="parTrans" cxnId="{2B6CEEC9-7455-ED42-BCBB-4DBDD8C8C765}">
      <dgm:prSet/>
      <dgm:spPr>
        <a:xfrm>
          <a:off x="4341481" y="1500882"/>
          <a:ext cx="91440" cy="686030"/>
        </a:xfrm>
        <a:custGeom>
          <a:avLst/>
          <a:gdLst/>
          <a:ahLst/>
          <a:cxnLst/>
          <a:rect l="0" t="0" r="0" b="0"/>
          <a:pathLst>
            <a:path>
              <a:moveTo>
                <a:pt x="45720" y="0"/>
              </a:moveTo>
              <a:lnTo>
                <a:pt x="4572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dgm:spPr>
        <a:xfrm>
          <a:off x="346987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Interpret the opcode and perform the indicated operation</a:t>
          </a:r>
        </a:p>
      </dgm:t>
    </dgm:pt>
    <dgm:pt modelId="{E74EECEE-65F0-E241-83CC-FB01D52015C7}" type="parTrans" cxnId="{3DC2F1F0-5877-0A47-89F6-9C8BDECCA003}">
      <dgm:prSet/>
      <dgm:spPr>
        <a:xfrm>
          <a:off x="434148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dgm:spPr>
        <a:xfrm>
          <a:off x="635290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Interrupt </a:t>
          </a:r>
        </a:p>
      </dgm:t>
    </dgm:pt>
    <dgm:pt modelId="{7C2196FF-39C8-E140-B37A-13AC3B7711A2}" type="parTrans" cxnId="{244E2247-C434-3B47-9512-8ED9EE3707B2}">
      <dgm:prSet/>
      <dgm:spPr>
        <a:xfrm>
          <a:off x="4387201" y="1500882"/>
          <a:ext cx="2883030" cy="686030"/>
        </a:xfrm>
        <a:custGeom>
          <a:avLst/>
          <a:gdLst/>
          <a:ahLst/>
          <a:cxnLst/>
          <a:rect l="0" t="0" r="0" b="0"/>
          <a:pathLst>
            <a:path>
              <a:moveTo>
                <a:pt x="0" y="0"/>
              </a:moveTo>
              <a:lnTo>
                <a:pt x="0" y="467509"/>
              </a:lnTo>
              <a:lnTo>
                <a:pt x="2883030" y="467509"/>
              </a:lnTo>
              <a:lnTo>
                <a:pt x="2883030" y="686030"/>
              </a:lnTo>
            </a:path>
          </a:pathLst>
        </a:custGeom>
        <a:noFill/>
        <a:ln w="12700" cap="flat" cmpd="sng" algn="ctr">
          <a:solidFill>
            <a:srgbClr val="663366">
              <a:shade val="60000"/>
              <a:hueOff val="0"/>
              <a:satOff val="0"/>
              <a:lumOff val="0"/>
              <a:alphaOff val="0"/>
            </a:srgbClr>
          </a:solidFill>
          <a:prstDash val="solid"/>
        </a:ln>
        <a:effectLs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dgm:spPr>
        <a:xfrm>
          <a:off x="635290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gm:spPr>
      <dgm:t>
        <a:bodyPr/>
        <a:lstStyle/>
        <a:p>
          <a:pPr rtl="0"/>
          <a:r>
            <a:rPr lang="en-US" dirty="0">
              <a:solidFill>
                <a:sysClr val="windowText" lastClr="000000">
                  <a:hueOff val="0"/>
                  <a:satOff val="0"/>
                  <a:lumOff val="0"/>
                  <a:alphaOff val="0"/>
                </a:sysClr>
              </a:solidFill>
              <a:latin typeface="Rockwell"/>
              <a:ea typeface="+mn-ea"/>
              <a:cs typeface="+mn-cs"/>
            </a:rPr>
            <a:t>If interrupts are enabled and an interrupt has occurred, save the current process state and service the interrupt</a:t>
          </a:r>
        </a:p>
      </dgm:t>
    </dgm:pt>
    <dgm:pt modelId="{790CC5E7-EBE8-EE47-814E-DDFB6563CF62}" type="parTrans" cxnId="{62D24259-E22D-E442-9207-5D6C14CF2780}">
      <dgm:prSet/>
      <dgm:spPr>
        <a:xfrm>
          <a:off x="722451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a:xfrm>
          <a:off x="3207779" y="3017"/>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EA4FB93-F3AC-BD4A-A777-9351FC75EDE1}" type="pres">
      <dgm:prSet presAssocID="{17B91373-4AA7-984A-800B-F0F814C964AA}" presName="text" presStyleLbl="fgAcc0" presStyleIdx="0" presStyleCnt="1">
        <dgm:presLayoutVars>
          <dgm:chPref val="3"/>
        </dgm:presLayoutVars>
      </dgm:prSet>
      <dgm:spPr/>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a:xfrm>
          <a:off x="32474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4C89960E-E5D9-D046-8D4B-DD02582B7D3A}" type="pres">
      <dgm:prSet presAssocID="{E9DC148B-85D3-3B4E-B8EB-6B25518CC616}" presName="text2" presStyleLbl="fgAcc2" presStyleIdx="0" presStyleCnt="3">
        <dgm:presLayoutVars>
          <dgm:chPref val="3"/>
        </dgm:presLayoutVars>
      </dgm:prSet>
      <dgm:spPr/>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a:xfrm>
          <a:off x="32474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B51A060-E74F-BA43-988A-F74B2DB43A08}" type="pres">
      <dgm:prSet presAssocID="{B67C3CE5-CF88-2546-A775-40C9C279EB36}" presName="text3" presStyleLbl="fgAcc3" presStyleIdx="0" presStyleCnt="3">
        <dgm:presLayoutVars>
          <dgm:chPref val="3"/>
        </dgm:presLayoutVars>
      </dgm:prSet>
      <dgm:spPr/>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a:xfrm>
          <a:off x="320777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08A2C79F-E9DA-7747-88FE-4BE1B57D3E7B}" type="pres">
      <dgm:prSet presAssocID="{385A3E21-C52E-0B48-9C02-87C94DE86B5C}" presName="text2" presStyleLbl="fgAcc2" presStyleIdx="1" presStyleCnt="3">
        <dgm:presLayoutVars>
          <dgm:chPref val="3"/>
        </dgm:presLayoutVars>
      </dgm:prSet>
      <dgm:spPr/>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a:xfrm>
          <a:off x="320777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BAF7092A-AE27-DE44-9782-177693E2CA5C}" type="pres">
      <dgm:prSet presAssocID="{B5C9E825-14F4-724A-B515-C09AA5EFB617}" presName="text3" presStyleLbl="fgAcc3" presStyleIdx="1" presStyleCnt="3">
        <dgm:presLayoutVars>
          <dgm:chPref val="3"/>
        </dgm:presLayoutVars>
      </dgm:prSet>
      <dgm:spPr/>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a:xfrm>
          <a:off x="6090810"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50E5B82-958A-1F4B-AE37-5BE92D52A0F0}" type="pres">
      <dgm:prSet presAssocID="{E51C8DE6-BE3D-CA47-832C-A3DBDB57C472}" presName="text2" presStyleLbl="fgAcc2" presStyleIdx="2" presStyleCnt="3">
        <dgm:presLayoutVars>
          <dgm:chPref val="3"/>
        </dgm:presLayoutVars>
      </dgm:prSet>
      <dgm:spPr/>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a:xfrm>
          <a:off x="6090810"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B4CAA32-B118-204E-8081-E3E47AD463CF}" type="pres">
      <dgm:prSet presAssocID="{ED28E4C6-50E3-B742-9E76-FF0C9B1AFE75}" presName="text3" presStyleLbl="fgAcc3" presStyleIdx="2" presStyleCnt="3">
        <dgm:presLayoutVars>
          <dgm:chPref val="3"/>
        </dgm:presLayoutVars>
      </dgm:prSet>
      <dgm:spPr/>
    </dgm:pt>
    <dgm:pt modelId="{A6DA207E-A18B-574B-A1C4-080E0F7C65B5}" type="pres">
      <dgm:prSet presAssocID="{ED28E4C6-50E3-B742-9E76-FF0C9B1AFE75}" presName="hierChild4" presStyleCnt="0"/>
      <dgm:spPr/>
    </dgm:pt>
  </dgm:ptLst>
  <dgm:cxnLst>
    <dgm:cxn modelId="{7822B30F-A355-B843-A212-F82A111CE883}" type="presOf" srcId="{17B91373-4AA7-984A-800B-F0F814C964AA}" destId="{4EA4FB93-F3AC-BD4A-A777-9351FC75EDE1}" srcOrd="0" destOrd="0" presId="urn:microsoft.com/office/officeart/2005/8/layout/hierarchy1"/>
    <dgm:cxn modelId="{AD12182E-ACA4-4849-A713-7BF8593E2B1A}" type="presOf" srcId="{BF7E736F-6546-584D-9156-3CD23AEBB46D}" destId="{7134F9FD-5E66-6844-A538-8F42E8B33A32}"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5E9ED15C-E641-1847-808B-9B6FDDE3F30C}" srcId="{B1C00FE2-E675-F241-B8B5-CB3484196D43}" destId="{17B91373-4AA7-984A-800B-F0F814C964AA}" srcOrd="0" destOrd="0" parTransId="{08C813BA-9A73-3149-AA1A-D20F8F27A2F2}" sibTransId="{6D1D04D7-5AEF-6149-A956-8B77A56DC5B1}"/>
    <dgm:cxn modelId="{AC9D0144-47C9-FA4D-BE87-F427F24653B0}" type="presOf" srcId="{7C2196FF-39C8-E140-B37A-13AC3B7711A2}" destId="{DC38F41A-7026-F74C-AC4B-78ED7376BF67}"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110A2771-442D-A04E-8420-1199E1A09BBD}" type="presOf" srcId="{B67C3CE5-CF88-2546-A775-40C9C279EB36}" destId="{BB51A060-E74F-BA43-988A-F74B2DB43A08}"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EE81858A-6223-3A4B-8511-24124C684A42}" type="presOf" srcId="{790CC5E7-EBE8-EE47-814E-DDFB6563CF62}" destId="{0AEDDD63-D148-C04E-AE73-900A9CB76940}"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F188ECC-B2B7-6F43-94FD-8178C2D5860B}" type="presOf" srcId="{FAA0F2C6-C41B-964C-92B1-8515E277C50C}" destId="{44366298-FD9B-5A4A-9783-59C231A2AEE2}"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F07D23E3-1927-E742-A6DF-14035AD5F2A7}" type="presOf" srcId="{918D2150-EAA7-B84E-B1F6-92CA50A8FB72}" destId="{7336A106-E8E5-7842-B744-5DA305419486}" srcOrd="0" destOrd="0" presId="urn:microsoft.com/office/officeart/2005/8/layout/hierarchy1"/>
    <dgm:cxn modelId="{F20883EE-6FC6-B643-8B18-8A120FE0337B}" type="presOf" srcId="{B5C9E825-14F4-724A-B515-C09AA5EFB617}" destId="{BAF7092A-AE27-DE44-9782-177693E2CA5C}" srcOrd="0" destOrd="0" presId="urn:microsoft.com/office/officeart/2005/8/layout/hierarchy1"/>
    <dgm:cxn modelId="{3DC2F1F0-5877-0A47-89F6-9C8BDECCA003}" srcId="{385A3E21-C52E-0B48-9C02-87C94DE86B5C}" destId="{B5C9E825-14F4-724A-B515-C09AA5EFB617}" srcOrd="0" destOrd="0" parTransId="{E74EECEE-65F0-E241-83CC-FB01D52015C7}" sibTransId="{F4077039-4200-3342-88FC-0DC8F7E3DC38}"/>
    <dgm:cxn modelId="{13B091F8-E181-A14A-B8AF-751C554817D0}" type="presOf" srcId="{E9DC148B-85D3-3B4E-B8EB-6B25518CC616}" destId="{4C89960E-E5D9-D046-8D4B-DD02582B7D3A}"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B3686828-8DD5-134B-8439-580CA571A2FC}">
      <dgm:prSet/>
      <dgm:spPr>
        <a:xfrm>
          <a:off x="3860" y="0"/>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Similar to the use of an assembly line in a manufacturing plant</a:t>
          </a:r>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dgm:spPr>
        <a:xfrm>
          <a:off x="2679246" y="2937926"/>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New inputs are accepted at one end before previously accepted inputs appear as outputs at the other end</a:t>
          </a: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dgm:spPr>
        <a:xfrm>
          <a:off x="5354631" y="0"/>
          <a:ext cx="2547986" cy="1958617"/>
        </a:xfrm>
        <a:prstGeom prst="rect">
          <a:avLst/>
        </a:prstGeom>
        <a:noFill/>
        <a:ln>
          <a:noFill/>
        </a:ln>
        <a:effectLst/>
      </dgm:spPr>
      <dgm:t>
        <a:bodyPr/>
        <a:lstStyle/>
        <a:p>
          <a:pPr rtl="0"/>
          <a:r>
            <a:rPr lang="en-US" dirty="0">
              <a:solidFill>
                <a:sysClr val="windowText" lastClr="000000">
                  <a:hueOff val="0"/>
                  <a:satOff val="0"/>
                  <a:lumOff val="0"/>
                  <a:alphaOff val="0"/>
                </a:sysClr>
              </a:solidFill>
              <a:latin typeface="Rockwell"/>
              <a:ea typeface="+mn-ea"/>
              <a:cs typeface="+mn-cs"/>
            </a:rPr>
            <a:t>To apply this concept to instruction execution we must recognize that an instruction has a number of stages</a:t>
          </a: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pt>
    <dgm:pt modelId="{E19B2F7D-2FE7-D940-A78C-16267BBAB00A}" type="pres">
      <dgm:prSet presAssocID="{BFD61676-2F7A-6E43-8AD0-DD73FCC8C303}" presName="arrow" presStyleLbl="bgShp" presStyleIdx="0" presStyleCnt="1"/>
      <dgm:spPr>
        <a:xfrm>
          <a:off x="0" y="1468963"/>
          <a:ext cx="8784976" cy="1958617"/>
        </a:xfrm>
        <a:prstGeom prst="notchedRightArrow">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dgm:presLayoutVars>
          <dgm:bulletEnabled val="1"/>
        </dgm:presLayoutVars>
      </dgm:prSet>
      <dgm:spPr/>
    </dgm:pt>
    <dgm:pt modelId="{807546D9-8E8B-6A4F-AC7F-C4B7428D197A}" type="pres">
      <dgm:prSet presAssocID="{B3686828-8DD5-134B-8439-580CA571A2FC}" presName="circleA" presStyleLbl="node1" presStyleIdx="0" presStyleCnt="3"/>
      <dgm:spPr>
        <a:xfrm>
          <a:off x="1033026"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dgm:presLayoutVars>
          <dgm:bulletEnabled val="1"/>
        </dgm:presLayoutVars>
      </dgm:prSet>
      <dgm:spPr/>
    </dgm:pt>
    <dgm:pt modelId="{54394626-9124-C54E-AFB1-DB948AB78EEC}" type="pres">
      <dgm:prSet presAssocID="{83CF20B9-8DD2-F842-9793-B559974FE8AA}" presName="circleB" presStyleLbl="node1" presStyleIdx="1" presStyleCnt="3"/>
      <dgm:spPr>
        <a:xfrm>
          <a:off x="3708412"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dgm:presLayoutVars>
          <dgm:bulletEnabled val="1"/>
        </dgm:presLayoutVars>
      </dgm:prSet>
      <dgm:spPr/>
    </dgm:pt>
    <dgm:pt modelId="{58494C77-8E8C-AB4D-92EC-9E2074C07624}" type="pres">
      <dgm:prSet presAssocID="{4DF92740-96F8-3247-813B-0AD6A280699A}" presName="circleA" presStyleLbl="node1" presStyleIdx="2" presStyleCnt="3"/>
      <dgm:spPr>
        <a:xfrm>
          <a:off x="6383797"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3A5543CB-C572-504E-9DD9-8EA1B2FE2285}" type="pres">
      <dgm:prSet presAssocID="{4DF92740-96F8-3247-813B-0AD6A280699A}" presName="spaceA" presStyleCnt="0"/>
      <dgm:spPr/>
    </dgm:pt>
  </dgm:ptLst>
  <dgm:cxnLst>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6FAB3283-0E21-244F-BF9C-D42BCB7F3DC0}" type="presOf" srcId="{B3686828-8DD5-134B-8439-580CA571A2FC}" destId="{3D797B7D-59B9-E544-A302-0B69B45F05BD}" srcOrd="0" destOrd="0" presId="urn:microsoft.com/office/officeart/2005/8/layout/hProcess11"/>
    <dgm:cxn modelId="{206E8B93-287C-4140-8E86-F1A7B9AE1A85}" type="presOf" srcId="{83CF20B9-8DD2-F842-9793-B559974FE8AA}" destId="{DD86D1A7-993C-7244-8C6E-441273AA777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41B254BF-644D-904F-B6D6-A31D184E6B66}" type="presOf" srcId="{BFD61676-2F7A-6E43-8AD0-DD73FCC8C303}" destId="{6D1F4806-34FC-614B-91B7-25C9893F14A7}"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AA2E0C0A-AD41-C941-B906-FA1E246739DF}">
      <dgm:prSet/>
      <dgm:spPr/>
      <dgm:t>
        <a:bodyPr/>
        <a:lstStyle/>
        <a:p>
          <a:pPr rtl="0"/>
          <a:r>
            <a:rPr lang="en-US" dirty="0"/>
            <a:t>Occur when the pipeline, or some portion of the pipeline, must stall because conditions do not permit continued execution</a:t>
          </a: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a:t>Also referred to as a </a:t>
          </a:r>
          <a:r>
            <a:rPr lang="en-GB" i="1" dirty="0"/>
            <a:t>pipeline bubble</a:t>
          </a: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a:t>There are three types of hazards:</a:t>
          </a: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dirty="0"/>
            <a:t>Resource</a:t>
          </a: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dirty="0"/>
            <a:t>Data</a:t>
          </a: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dirty="0"/>
            <a:t>Control</a:t>
          </a: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dgm:presLayoutVars>
          <dgm:bulletEnabled val="1"/>
        </dgm:presLayoutVars>
      </dgm:prSet>
      <dgm:spPr/>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dgm:presLayoutVars>
          <dgm:bulletEnabled val="1"/>
        </dgm:presLayoutVars>
      </dgm:prSet>
      <dgm:spPr/>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E3C19C07-3038-0243-9B75-9220B3F3F171}" type="presOf" srcId="{2E2A47DB-A594-3F48-B13B-DD5C834FD3F3}" destId="{0E2A96DD-9A2D-304B-A545-DFFD197A19FD}" srcOrd="0" destOrd="2"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868B883F-CEC1-E54A-B0C9-2363C31CB29C}" srcId="{7288C513-9138-634A-A59D-8621AF5DB1B2}" destId="{2E2A47DB-A594-3F48-B13B-DD5C834FD3F3}" srcOrd="1" destOrd="0" parTransId="{51982D76-486E-3E4D-8947-9E8F80A75F95}" sibTransId="{3B385EEF-F5ED-1D4E-9AA5-DC7D0AEB5651}"/>
    <dgm:cxn modelId="{9333F340-43C9-2040-A76F-E60C6D357432}" srcId="{1F5AAC0A-6843-6C4D-9F1E-557CCB6D79CE}" destId="{AA2E0C0A-AD41-C941-B906-FA1E246739DF}" srcOrd="0" destOrd="0" parTransId="{D82015F7-94D6-0D49-8422-19C3F5C27B17}" sibTransId="{7C642CD6-87FB-274F-A2E3-F7715ACB8EB1}"/>
    <dgm:cxn modelId="{9E94075E-334E-854A-B40B-4402931D7DAC}" srcId="{7288C513-9138-634A-A59D-8621AF5DB1B2}" destId="{27090480-E7F0-3548-A1FA-23A174051EBA}" srcOrd="0" destOrd="0" parTransId="{8A18D0EF-0E04-6644-850C-002090E53B33}" sibTransId="{DBA2C1EF-8EB7-874E-9F11-54F476C4FDDD}"/>
    <dgm:cxn modelId="{6C119255-4DC0-3D4B-8677-350C3F273889}" type="presOf" srcId="{6A26042E-C4EF-F847-88DD-22568E0807F6}" destId="{5B43A04A-5B4D-FC49-9C8C-79D55B45C474}" srcOrd="0" destOrd="0" presId="urn:microsoft.com/office/officeart/2005/8/layout/hProcess11"/>
    <dgm:cxn modelId="{24175857-556C-8945-9EDD-74C904565C0D}" srcId="{1F5AAC0A-6843-6C4D-9F1E-557CCB6D79CE}" destId="{6A26042E-C4EF-F847-88DD-22568E0807F6}" srcOrd="1" destOrd="0" parTransId="{AB370706-9EE8-1349-8C27-BAA2C6ED0065}" sibTransId="{6B767552-F402-5148-A780-CB70B546C7F5}"/>
    <dgm:cxn modelId="{3F789687-66FF-8943-8792-A9C996C5AB66}" type="presOf" srcId="{AA2E0C0A-AD41-C941-B906-FA1E246739DF}" destId="{95FBECC7-0BDA-F64E-BF06-D65A00F03C43}" srcOrd="0" destOrd="0" presId="urn:microsoft.com/office/officeart/2005/8/layout/hProcess11"/>
    <dgm:cxn modelId="{3D34468C-D785-A645-9927-C6F1A889FD20}" type="presOf" srcId="{27090480-E7F0-3548-A1FA-23A174051EBA}" destId="{0E2A96DD-9A2D-304B-A545-DFFD197A19FD}" srcOrd="0" destOrd="1"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9AC9B7B3-61AB-2D4D-A887-56A9C8B7A8B9}" type="presOf" srcId="{1F5AAC0A-6843-6C4D-9F1E-557CCB6D79CE}" destId="{8F45EA0E-0BD7-C54E-BA84-A9056AE0C297}" srcOrd="0" destOrd="0"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colorful3" csCatId="colorful" phldr="1"/>
      <dgm:spPr/>
      <dgm:t>
        <a:bodyPr/>
        <a:lstStyle/>
        <a:p>
          <a:endParaRPr lang="en-US"/>
        </a:p>
      </dgm:t>
    </dgm:pt>
    <dgm:pt modelId="{2312EE13-3DD8-BD42-816C-78C8111CAF08}">
      <dgm:prSet/>
      <dgm:spPr>
        <a:xfrm>
          <a:off x="0" y="0"/>
          <a:ext cx="7222402" cy="1551964"/>
        </a:xfrm>
        <a:prstGeom prst="roundRect">
          <a:avLst>
            <a:gd name="adj" fmla="val 10000"/>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 simple pipeline suffers a penalty for a branch instruction because it must choose one of two instructions to fetch next and may make the wrong choice</a:t>
          </a:r>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xfrm>
          <a:off x="6213625" y="1176906"/>
          <a:ext cx="1008777" cy="1008777"/>
        </a:xfrm>
        <a:prstGeom prst="downArrow">
          <a:avLst>
            <a:gd name="adj1" fmla="val 55000"/>
            <a:gd name="adj2" fmla="val 45000"/>
          </a:avLst>
        </a:prstGeom>
        <a:solidFill>
          <a:srgbClr val="666699">
            <a:tint val="40000"/>
            <a:alpha val="90000"/>
            <a:hueOff val="0"/>
            <a:satOff val="0"/>
            <a:lumOff val="0"/>
            <a:alphaOff val="0"/>
          </a:srgbClr>
        </a:solidFill>
        <a:ln w="12700" cap="flat" cmpd="sng" algn="ctr">
          <a:solidFill>
            <a:srgbClr val="666699">
              <a:lumMod val="75000"/>
            </a:srgbClr>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39978387-B0D6-D84E-AA46-3A520135027A}">
      <dgm:prSet/>
      <dgm:spPr>
        <a:xfrm>
          <a:off x="637270" y="1810625"/>
          <a:ext cx="7222402" cy="1551964"/>
        </a:xfrm>
        <a:prstGeom prst="roundRect">
          <a:avLst>
            <a:gd name="adj" fmla="val 10000"/>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 brute-force approach is to replicate the initial portions of the pipeline and allow the pipeline to fetch both instructions, making use of two streams</a:t>
          </a:r>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xfrm>
          <a:off x="6850896" y="2977185"/>
          <a:ext cx="1008777" cy="1008777"/>
        </a:xfrm>
        <a:prstGeom prst="downArrow">
          <a:avLst>
            <a:gd name="adj1" fmla="val 55000"/>
            <a:gd name="adj2" fmla="val 45000"/>
          </a:avLst>
        </a:prstGeom>
        <a:solidFill>
          <a:srgbClr val="666699">
            <a:tint val="40000"/>
            <a:alpha val="90000"/>
            <a:hueOff val="-10800000"/>
            <a:satOff val="0"/>
            <a:lumOff val="0"/>
            <a:alphaOff val="0"/>
          </a:srgbClr>
        </a:solidFill>
        <a:ln w="12700" cap="flat" cmpd="sng" algn="ctr">
          <a:solidFill>
            <a:srgbClr val="666699">
              <a:lumMod val="75000"/>
            </a:srgbClr>
          </a:solidFill>
          <a:prstDash val="solid"/>
        </a:ln>
        <a:effectLst/>
      </dgm:spPr>
      <dgm:t>
        <a:bodyPr/>
        <a:lstStyle/>
        <a:p>
          <a:endParaRPr lang="en-US">
            <a:solidFill>
              <a:sysClr val="windowText" lastClr="000000">
                <a:hueOff val="0"/>
                <a:satOff val="0"/>
                <a:lumOff val="0"/>
                <a:alphaOff val="0"/>
              </a:sysClr>
            </a:solidFill>
            <a:latin typeface="Rockwell"/>
            <a:ea typeface="+mn-ea"/>
            <a:cs typeface="+mn-cs"/>
          </a:endParaRPr>
        </a:p>
      </dgm:t>
    </dgm:pt>
    <dgm:pt modelId="{F7C28206-C5DF-2E47-B879-DA4DA558AFBC}">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Drawbacks:</a:t>
          </a:r>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With multiple pipelines there are contention delays for access to the registers and to memory</a:t>
          </a: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dgm:spPr>
        <a:xfrm>
          <a:off x="1274541" y="3621251"/>
          <a:ext cx="7222402" cy="1551964"/>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dirty="0">
              <a:solidFill>
                <a:sysClr val="window" lastClr="FFFFFF"/>
              </a:solidFill>
              <a:latin typeface="Rockwell"/>
              <a:ea typeface="+mn-ea"/>
              <a:cs typeface="+mn-cs"/>
            </a:rPr>
            <a:t>Additional branch instructions may enter the pipeline before the original branch decision is resolved</a:t>
          </a: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pt>
    <dgm:pt modelId="{161F44EF-0492-E941-886C-60773EAAC415}" type="pres">
      <dgm:prSet presAssocID="{5A3AEB8B-595F-1E45-9F85-8D83834C2EEC}" presName="ThreeNodes_2" presStyleLbl="node1" presStyleIdx="1" presStyleCnt="3">
        <dgm:presLayoutVars>
          <dgm:bulletEnabled val="1"/>
        </dgm:presLayoutVars>
      </dgm:prSet>
      <dgm:spPr/>
    </dgm:pt>
    <dgm:pt modelId="{B1F79EE3-7A7D-C44F-9D34-BEFD90CE1B1A}" type="pres">
      <dgm:prSet presAssocID="{5A3AEB8B-595F-1E45-9F85-8D83834C2EEC}" presName="ThreeNodes_3" presStyleLbl="node1" presStyleIdx="2" presStyleCnt="3">
        <dgm:presLayoutVars>
          <dgm:bulletEnabled val="1"/>
        </dgm:presLayoutVars>
      </dgm:prSet>
      <dgm:spPr/>
    </dgm:pt>
    <dgm:pt modelId="{3ED912AA-9F9D-CD47-B60C-545F31A5E796}" type="pres">
      <dgm:prSet presAssocID="{5A3AEB8B-595F-1E45-9F85-8D83834C2EEC}" presName="ThreeConn_1-2" presStyleLbl="fgAccFollowNode1" presStyleIdx="0" presStyleCnt="2">
        <dgm:presLayoutVars>
          <dgm:bulletEnabled val="1"/>
        </dgm:presLayoutVars>
      </dgm:prSet>
      <dgm:spPr/>
    </dgm:pt>
    <dgm:pt modelId="{0D29E717-2597-8D46-AD2C-467DADE43F0B}" type="pres">
      <dgm:prSet presAssocID="{5A3AEB8B-595F-1E45-9F85-8D83834C2EEC}" presName="ThreeConn_2-3" presStyleLbl="fgAccFollowNode1" presStyleIdx="1" presStyleCnt="2">
        <dgm:presLayoutVars>
          <dgm:bulletEnabled val="1"/>
        </dgm:presLayoutVars>
      </dgm:prSet>
      <dgm:spPr/>
    </dgm:pt>
    <dgm:pt modelId="{33977D92-97FB-F544-BA82-DF14FC65451D}" type="pres">
      <dgm:prSet presAssocID="{5A3AEB8B-595F-1E45-9F85-8D83834C2EEC}" presName="ThreeNodes_1_text" presStyleLbl="node1" presStyleIdx="2" presStyleCnt="3">
        <dgm:presLayoutVars>
          <dgm:bulletEnabled val="1"/>
        </dgm:presLayoutVars>
      </dgm:prSet>
      <dgm:spPr/>
    </dgm:pt>
    <dgm:pt modelId="{5060755F-F956-E84A-87B1-21AF6D18324A}" type="pres">
      <dgm:prSet presAssocID="{5A3AEB8B-595F-1E45-9F85-8D83834C2EEC}" presName="ThreeNodes_2_text" presStyleLbl="node1" presStyleIdx="2" presStyleCnt="3">
        <dgm:presLayoutVars>
          <dgm:bulletEnabled val="1"/>
        </dgm:presLayoutVars>
      </dgm:prSet>
      <dgm:spPr/>
    </dgm:pt>
    <dgm:pt modelId="{892E51B9-018D-B04E-8548-45EC799DD941}" type="pres">
      <dgm:prSet presAssocID="{5A3AEB8B-595F-1E45-9F85-8D83834C2EEC}" presName="ThreeNodes_3_text" presStyleLbl="node1" presStyleIdx="2" presStyleCnt="3">
        <dgm:presLayoutVars>
          <dgm:bulletEnabled val="1"/>
        </dgm:presLayoutVars>
      </dgm:prSet>
      <dgm:spPr/>
    </dgm:pt>
  </dgm:ptLst>
  <dgm:cxnLst>
    <dgm:cxn modelId="{DB4AB602-8F11-6E4C-93DE-8FA998647EDB}" srcId="{F7C28206-C5DF-2E47-B879-DA4DA558AFBC}" destId="{50B1BE64-80BA-2149-98EE-DB65FA243F0F}" srcOrd="0" destOrd="0" parTransId="{F098B388-47A0-084F-9F61-6CEF8003BE88}" sibTransId="{607F8CFC-31F1-1C4D-B637-17C7B2367361}"/>
    <dgm:cxn modelId="{2FF88A03-0DF6-B640-874E-83A83FE33B05}" type="presOf" srcId="{39978387-B0D6-D84E-AA46-3A520135027A}" destId="{5060755F-F956-E84A-87B1-21AF6D18324A}" srcOrd="1" destOrd="0"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BD86D643-224D-0D47-9214-85AFD3D6BD38}" type="presOf" srcId="{50B1BE64-80BA-2149-98EE-DB65FA243F0F}" destId="{B1F79EE3-7A7D-C44F-9D34-BEFD90CE1B1A}" srcOrd="0" destOrd="1" presId="urn:microsoft.com/office/officeart/2005/8/layout/vProcess5"/>
    <dgm:cxn modelId="{101EAC6D-695E-564E-A11A-7A247D02C055}" type="presOf" srcId="{605E9185-7A87-CB49-B2C2-6F255D69FCBC}" destId="{892E51B9-018D-B04E-8548-45EC799DD941}" srcOrd="1" destOrd="2"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8304EB85-4CBA-104C-B122-F12FEFC5BFDA}" type="presOf" srcId="{5A3AEB8B-595F-1E45-9F85-8D83834C2EEC}" destId="{6FDFFF18-36D5-5D4F-B0AE-F276F8B05AAD}" srcOrd="0" destOrd="0" presId="urn:microsoft.com/office/officeart/2005/8/layout/vProcess5"/>
    <dgm:cxn modelId="{693FC98F-F56E-A34D-80C0-C13CBE478616}" type="presOf" srcId="{2312EE13-3DD8-BD42-816C-78C8111CAF08}" destId="{33977D92-97FB-F544-BA82-DF14FC65451D}" srcOrd="1" destOrd="0" presId="urn:microsoft.com/office/officeart/2005/8/layout/vProcess5"/>
    <dgm:cxn modelId="{78EF289E-3841-1344-990B-F5D6C5F03C7B}" type="presOf" srcId="{2312EE13-3DD8-BD42-816C-78C8111CAF08}" destId="{457F6F8A-0906-674E-AFD4-200239B477D8}" srcOrd="0"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9698EA8-AEBA-9A42-829A-E929A794355D}" srcId="{5A3AEB8B-595F-1E45-9F85-8D83834C2EEC}" destId="{39978387-B0D6-D84E-AA46-3A520135027A}" srcOrd="1" destOrd="0" parTransId="{2BA8EECC-307C-C740-9FA7-7B595E287B75}" sibTransId="{393AAF2D-8EA2-4C4B-8FFA-9F98A6AABF66}"/>
    <dgm:cxn modelId="{307C25C3-280E-CA48-AB2F-1AF6438BA8D6}" type="presOf" srcId="{2EB7D3ED-9D99-4645-995D-BC872FF6B808}" destId="{3ED912AA-9F9D-CD47-B60C-545F31A5E796}"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229012E8-AFDD-CE49-A60E-4DC34D836D8C}" type="presOf" srcId="{F7C28206-C5DF-2E47-B879-DA4DA558AFBC}" destId="{892E51B9-018D-B04E-8548-45EC799DD941}"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85C84A-E5F5-3A41-9F5F-AC27C1D4EE55}" type="doc">
      <dgm:prSet loTypeId="urn:microsoft.com/office/officeart/2005/8/layout/process4" loCatId="process" qsTypeId="urn:microsoft.com/office/officeart/2005/8/quickstyle/3D3" qsCatId="3D" csTypeId="urn:microsoft.com/office/officeart/2005/8/colors/colorful3" csCatId="colorful"/>
      <dgm:spPr/>
      <dgm:t>
        <a:bodyPr/>
        <a:lstStyle/>
        <a:p>
          <a:endParaRPr lang="en-US"/>
        </a:p>
      </dgm:t>
    </dgm:pt>
    <dgm:pt modelId="{8CB7D1A7-D135-BF4D-AAEA-D203A671227C}">
      <dgm:prSet/>
      <dgm:spPr/>
      <dgm:t>
        <a:bodyPr/>
        <a:lstStyle/>
        <a:p>
          <a:pPr rtl="0"/>
          <a:r>
            <a:rPr lang="en-GB"/>
            <a:t>Fetch</a:t>
          </a:r>
        </a:p>
      </dgm:t>
    </dgm:pt>
    <dgm:pt modelId="{8BD0A86A-7E79-5444-B7C6-2FDB26BA9AAE}" type="parTrans" cxnId="{262B09E0-F9BA-B44A-AE53-F706DAEC4FB8}">
      <dgm:prSet/>
      <dgm:spPr/>
      <dgm:t>
        <a:bodyPr/>
        <a:lstStyle/>
        <a:p>
          <a:endParaRPr lang="en-US"/>
        </a:p>
      </dgm:t>
    </dgm:pt>
    <dgm:pt modelId="{EA6BE41C-A630-7B44-8272-11E91B465E62}" type="sibTrans" cxnId="{262B09E0-F9BA-B44A-AE53-F706DAEC4FB8}">
      <dgm:prSet/>
      <dgm:spPr/>
      <dgm:t>
        <a:bodyPr/>
        <a:lstStyle/>
        <a:p>
          <a:endParaRPr lang="en-US"/>
        </a:p>
      </dgm:t>
    </dgm:pt>
    <dgm:pt modelId="{589603AB-A285-394E-AFED-C17ECA6B2D17}">
      <dgm:prSet/>
      <dgm:spPr/>
      <dgm:t>
        <a:bodyPr/>
        <a:lstStyle/>
        <a:p>
          <a:pPr rtl="0"/>
          <a:r>
            <a:rPr lang="en-GB"/>
            <a:t>Objective is to fill the prefetch buffers with new data as soon as the old data have been consumed by the instruction decoder</a:t>
          </a:r>
        </a:p>
      </dgm:t>
    </dgm:pt>
    <dgm:pt modelId="{322B68CD-E98E-D44C-A394-F455EEDFB8D3}" type="parTrans" cxnId="{2A8613AF-2982-CF46-B4ED-D4923115A5EC}">
      <dgm:prSet/>
      <dgm:spPr/>
      <dgm:t>
        <a:bodyPr/>
        <a:lstStyle/>
        <a:p>
          <a:endParaRPr lang="en-US"/>
        </a:p>
      </dgm:t>
    </dgm:pt>
    <dgm:pt modelId="{9C823A49-D0A9-2945-8267-6CC8371CD4E2}" type="sibTrans" cxnId="{2A8613AF-2982-CF46-B4ED-D4923115A5EC}">
      <dgm:prSet/>
      <dgm:spPr/>
      <dgm:t>
        <a:bodyPr/>
        <a:lstStyle/>
        <a:p>
          <a:endParaRPr lang="en-US"/>
        </a:p>
      </dgm:t>
    </dgm:pt>
    <dgm:pt modelId="{5D23B203-7EF5-2B48-B366-D785D9A788AF}">
      <dgm:prSet/>
      <dgm:spPr/>
      <dgm:t>
        <a:bodyPr/>
        <a:lstStyle/>
        <a:p>
          <a:pPr rtl="0"/>
          <a:r>
            <a:rPr lang="en-GB"/>
            <a:t>Operates independently of the other stages to keep the prefetch buffers full</a:t>
          </a:r>
        </a:p>
      </dgm:t>
    </dgm:pt>
    <dgm:pt modelId="{A5C585F6-28C3-E74A-BC19-1A4C39B353A4}" type="parTrans" cxnId="{B86FBE96-E386-4940-BAA2-DAFC245438FC}">
      <dgm:prSet/>
      <dgm:spPr/>
      <dgm:t>
        <a:bodyPr/>
        <a:lstStyle/>
        <a:p>
          <a:endParaRPr lang="en-US"/>
        </a:p>
      </dgm:t>
    </dgm:pt>
    <dgm:pt modelId="{C827D877-48B5-9043-9C22-CA35708494B1}" type="sibTrans" cxnId="{B86FBE96-E386-4940-BAA2-DAFC245438FC}">
      <dgm:prSet/>
      <dgm:spPr/>
      <dgm:t>
        <a:bodyPr/>
        <a:lstStyle/>
        <a:p>
          <a:endParaRPr lang="en-US"/>
        </a:p>
      </dgm:t>
    </dgm:pt>
    <dgm:pt modelId="{843BA61E-7D3F-C84F-A2B0-576C2512FD7D}">
      <dgm:prSet/>
      <dgm:spPr/>
      <dgm:t>
        <a:bodyPr/>
        <a:lstStyle/>
        <a:p>
          <a:pPr rtl="0"/>
          <a:r>
            <a:rPr lang="en-GB"/>
            <a:t>Decode stage 1</a:t>
          </a:r>
        </a:p>
      </dgm:t>
    </dgm:pt>
    <dgm:pt modelId="{C850FBF3-5F07-D242-B78F-0CD1A9E695AE}" type="parTrans" cxnId="{5F3070D0-FFF0-0F44-ADE3-3FBF09994465}">
      <dgm:prSet/>
      <dgm:spPr/>
      <dgm:t>
        <a:bodyPr/>
        <a:lstStyle/>
        <a:p>
          <a:endParaRPr lang="en-US"/>
        </a:p>
      </dgm:t>
    </dgm:pt>
    <dgm:pt modelId="{D121255B-A1B6-B84F-A7D3-7BE1B7D4D20B}" type="sibTrans" cxnId="{5F3070D0-FFF0-0F44-ADE3-3FBF09994465}">
      <dgm:prSet/>
      <dgm:spPr/>
      <dgm:t>
        <a:bodyPr/>
        <a:lstStyle/>
        <a:p>
          <a:endParaRPr lang="en-US"/>
        </a:p>
      </dgm:t>
    </dgm:pt>
    <dgm:pt modelId="{E62F3FFF-10B3-FF4B-9C78-96651AE7337F}">
      <dgm:prSet/>
      <dgm:spPr/>
      <dgm:t>
        <a:bodyPr/>
        <a:lstStyle/>
        <a:p>
          <a:pPr rtl="0"/>
          <a:r>
            <a:rPr lang="en-GB"/>
            <a:t>All opcode and addressing-mode information is decoded in the D1 stage</a:t>
          </a:r>
        </a:p>
      </dgm:t>
    </dgm:pt>
    <dgm:pt modelId="{7AC2CB80-E549-8446-9763-51B55A5A45BE}" type="parTrans" cxnId="{6E4D85CD-5E7D-2C4D-8EF6-A31BB6665819}">
      <dgm:prSet/>
      <dgm:spPr/>
      <dgm:t>
        <a:bodyPr/>
        <a:lstStyle/>
        <a:p>
          <a:endParaRPr lang="en-US"/>
        </a:p>
      </dgm:t>
    </dgm:pt>
    <dgm:pt modelId="{872561F3-C30E-8349-B3AC-B51EEA96AE18}" type="sibTrans" cxnId="{6E4D85CD-5E7D-2C4D-8EF6-A31BB6665819}">
      <dgm:prSet/>
      <dgm:spPr/>
      <dgm:t>
        <a:bodyPr/>
        <a:lstStyle/>
        <a:p>
          <a:endParaRPr lang="en-US"/>
        </a:p>
      </dgm:t>
    </dgm:pt>
    <dgm:pt modelId="{30921778-804A-324E-8751-9A806FD2FC53}">
      <dgm:prSet/>
      <dgm:spPr/>
      <dgm:t>
        <a:bodyPr/>
        <a:lstStyle/>
        <a:p>
          <a:pPr rtl="0"/>
          <a:r>
            <a:rPr lang="en-GB"/>
            <a:t>3 bytes of instruction are passed to the D1 stage from the prefetch buffers</a:t>
          </a:r>
        </a:p>
      </dgm:t>
    </dgm:pt>
    <dgm:pt modelId="{B375C82C-ED30-7D49-99BE-1F8D20EB6937}" type="parTrans" cxnId="{F3E48F21-1BD8-F54B-8902-FBFF3C977702}">
      <dgm:prSet/>
      <dgm:spPr/>
      <dgm:t>
        <a:bodyPr/>
        <a:lstStyle/>
        <a:p>
          <a:endParaRPr lang="en-US"/>
        </a:p>
      </dgm:t>
    </dgm:pt>
    <dgm:pt modelId="{432A75C1-333B-E84A-A691-E33135925CE8}" type="sibTrans" cxnId="{F3E48F21-1BD8-F54B-8902-FBFF3C977702}">
      <dgm:prSet/>
      <dgm:spPr/>
      <dgm:t>
        <a:bodyPr/>
        <a:lstStyle/>
        <a:p>
          <a:endParaRPr lang="en-US"/>
        </a:p>
      </dgm:t>
    </dgm:pt>
    <dgm:pt modelId="{5017EDA6-EB71-7741-AA11-698F2727454B}">
      <dgm:prSet/>
      <dgm:spPr/>
      <dgm:t>
        <a:bodyPr/>
        <a:lstStyle/>
        <a:p>
          <a:pPr rtl="0"/>
          <a:r>
            <a:rPr lang="en-GB"/>
            <a:t>D1 decoder can then direct the D2 stage to capture the rest of the instruction</a:t>
          </a:r>
        </a:p>
      </dgm:t>
    </dgm:pt>
    <dgm:pt modelId="{320CF892-E7F5-6C46-96C2-365E6DE6ABCB}" type="parTrans" cxnId="{6B9C1B7A-3AF5-194E-A1A8-F7D8F18A9E28}">
      <dgm:prSet/>
      <dgm:spPr/>
      <dgm:t>
        <a:bodyPr/>
        <a:lstStyle/>
        <a:p>
          <a:endParaRPr lang="en-US"/>
        </a:p>
      </dgm:t>
    </dgm:pt>
    <dgm:pt modelId="{B6E7E68A-3CC2-5741-9540-C36D123C71FF}" type="sibTrans" cxnId="{6B9C1B7A-3AF5-194E-A1A8-F7D8F18A9E28}">
      <dgm:prSet/>
      <dgm:spPr/>
      <dgm:t>
        <a:bodyPr/>
        <a:lstStyle/>
        <a:p>
          <a:endParaRPr lang="en-US"/>
        </a:p>
      </dgm:t>
    </dgm:pt>
    <dgm:pt modelId="{24C6ABE2-2110-F647-A6BA-9AAE716A23AE}">
      <dgm:prSet/>
      <dgm:spPr/>
      <dgm:t>
        <a:bodyPr/>
        <a:lstStyle/>
        <a:p>
          <a:pPr rtl="0"/>
          <a:r>
            <a:rPr lang="en-GB"/>
            <a:t>Decode stage 2</a:t>
          </a:r>
        </a:p>
      </dgm:t>
    </dgm:pt>
    <dgm:pt modelId="{92E4C216-F7CD-F64C-ADAB-BEA527D63E05}" type="parTrans" cxnId="{60EF6050-DB2F-724F-96B7-276AA3DA615E}">
      <dgm:prSet/>
      <dgm:spPr/>
      <dgm:t>
        <a:bodyPr/>
        <a:lstStyle/>
        <a:p>
          <a:endParaRPr lang="en-US"/>
        </a:p>
      </dgm:t>
    </dgm:pt>
    <dgm:pt modelId="{D749398B-C184-6244-8E47-DFD1EFCA87FB}" type="sibTrans" cxnId="{60EF6050-DB2F-724F-96B7-276AA3DA615E}">
      <dgm:prSet/>
      <dgm:spPr/>
      <dgm:t>
        <a:bodyPr/>
        <a:lstStyle/>
        <a:p>
          <a:endParaRPr lang="en-US"/>
        </a:p>
      </dgm:t>
    </dgm:pt>
    <dgm:pt modelId="{72401490-A5DA-D14E-A560-EF66726187FD}">
      <dgm:prSet/>
      <dgm:spPr/>
      <dgm:t>
        <a:bodyPr/>
        <a:lstStyle/>
        <a:p>
          <a:pPr rtl="0"/>
          <a:r>
            <a:rPr lang="en-GB"/>
            <a:t>Expands each opcode into control signals for the ALU</a:t>
          </a:r>
        </a:p>
      </dgm:t>
    </dgm:pt>
    <dgm:pt modelId="{33BBC257-8B0F-CD4A-BDB6-4C58E2A95B13}" type="parTrans" cxnId="{857DCA6C-399A-314E-B3AA-462DF3863979}">
      <dgm:prSet/>
      <dgm:spPr/>
      <dgm:t>
        <a:bodyPr/>
        <a:lstStyle/>
        <a:p>
          <a:endParaRPr lang="en-US"/>
        </a:p>
      </dgm:t>
    </dgm:pt>
    <dgm:pt modelId="{09732D72-3E4E-9241-97B1-5261BA30496E}" type="sibTrans" cxnId="{857DCA6C-399A-314E-B3AA-462DF3863979}">
      <dgm:prSet/>
      <dgm:spPr/>
      <dgm:t>
        <a:bodyPr/>
        <a:lstStyle/>
        <a:p>
          <a:endParaRPr lang="en-US"/>
        </a:p>
      </dgm:t>
    </dgm:pt>
    <dgm:pt modelId="{9680B5DB-3E1A-6C40-BBA3-770769CE1445}">
      <dgm:prSet/>
      <dgm:spPr/>
      <dgm:t>
        <a:bodyPr/>
        <a:lstStyle/>
        <a:p>
          <a:pPr rtl="0"/>
          <a:r>
            <a:rPr lang="en-GB"/>
            <a:t>Also controls the computation of the more complex addressing modes</a:t>
          </a:r>
        </a:p>
      </dgm:t>
    </dgm:pt>
    <dgm:pt modelId="{DA0E61AD-DBE2-9643-ACAF-35F61AA95EE9}" type="parTrans" cxnId="{62D938E7-1465-9547-AC78-7C19AE7B57DE}">
      <dgm:prSet/>
      <dgm:spPr/>
      <dgm:t>
        <a:bodyPr/>
        <a:lstStyle/>
        <a:p>
          <a:endParaRPr lang="en-US"/>
        </a:p>
      </dgm:t>
    </dgm:pt>
    <dgm:pt modelId="{8D9340BF-2C9B-504D-A8F8-0ECA8B83DBF0}" type="sibTrans" cxnId="{62D938E7-1465-9547-AC78-7C19AE7B57DE}">
      <dgm:prSet/>
      <dgm:spPr/>
      <dgm:t>
        <a:bodyPr/>
        <a:lstStyle/>
        <a:p>
          <a:endParaRPr lang="en-US"/>
        </a:p>
      </dgm:t>
    </dgm:pt>
    <dgm:pt modelId="{89D7BDB2-8EE0-5E44-9D0D-DA4E1F1D8DF1}">
      <dgm:prSet/>
      <dgm:spPr/>
      <dgm:t>
        <a:bodyPr/>
        <a:lstStyle/>
        <a:p>
          <a:pPr rtl="0"/>
          <a:r>
            <a:rPr lang="en-GB"/>
            <a:t>Execute</a:t>
          </a:r>
        </a:p>
      </dgm:t>
    </dgm:pt>
    <dgm:pt modelId="{3006FBAE-534A-CD40-90CE-3A6C37B7995B}" type="parTrans" cxnId="{320B64A8-006E-0147-95F1-83C05761E8B9}">
      <dgm:prSet/>
      <dgm:spPr/>
      <dgm:t>
        <a:bodyPr/>
        <a:lstStyle/>
        <a:p>
          <a:endParaRPr lang="en-US"/>
        </a:p>
      </dgm:t>
    </dgm:pt>
    <dgm:pt modelId="{E63166DA-1CB5-F246-8D2B-ADC2F4850387}" type="sibTrans" cxnId="{320B64A8-006E-0147-95F1-83C05761E8B9}">
      <dgm:prSet/>
      <dgm:spPr/>
      <dgm:t>
        <a:bodyPr/>
        <a:lstStyle/>
        <a:p>
          <a:endParaRPr lang="en-US"/>
        </a:p>
      </dgm:t>
    </dgm:pt>
    <dgm:pt modelId="{C4B9E2AC-D8AF-E840-848B-E462825091A8}">
      <dgm:prSet/>
      <dgm:spPr/>
      <dgm:t>
        <a:bodyPr/>
        <a:lstStyle/>
        <a:p>
          <a:pPr rtl="0"/>
          <a:r>
            <a:rPr lang="en-GB"/>
            <a:t>Stage includes ALU operations, cache access, and register update</a:t>
          </a:r>
        </a:p>
      </dgm:t>
    </dgm:pt>
    <dgm:pt modelId="{2B7F55DB-AA4F-9B41-A762-8E0A2159D270}" type="parTrans" cxnId="{2F6D108B-63A0-8C4C-ACCC-2F7600CF6A56}">
      <dgm:prSet/>
      <dgm:spPr/>
      <dgm:t>
        <a:bodyPr/>
        <a:lstStyle/>
        <a:p>
          <a:endParaRPr lang="en-US"/>
        </a:p>
      </dgm:t>
    </dgm:pt>
    <dgm:pt modelId="{ED507F0B-74D1-624F-B04C-8FEF7C15A45F}" type="sibTrans" cxnId="{2F6D108B-63A0-8C4C-ACCC-2F7600CF6A56}">
      <dgm:prSet/>
      <dgm:spPr/>
      <dgm:t>
        <a:bodyPr/>
        <a:lstStyle/>
        <a:p>
          <a:endParaRPr lang="en-US"/>
        </a:p>
      </dgm:t>
    </dgm:pt>
    <dgm:pt modelId="{92A9CFB3-6211-604C-BA9B-820E09FAB85C}">
      <dgm:prSet/>
      <dgm:spPr/>
      <dgm:t>
        <a:bodyPr/>
        <a:lstStyle/>
        <a:p>
          <a:pPr rtl="0"/>
          <a:r>
            <a:rPr lang="en-GB"/>
            <a:t>Write back</a:t>
          </a:r>
        </a:p>
      </dgm:t>
    </dgm:pt>
    <dgm:pt modelId="{E5B64DAB-919B-F848-B3BB-42E02F516881}" type="parTrans" cxnId="{7CD1AC90-4B91-694F-8303-05E7F2E01015}">
      <dgm:prSet/>
      <dgm:spPr/>
      <dgm:t>
        <a:bodyPr/>
        <a:lstStyle/>
        <a:p>
          <a:endParaRPr lang="en-US"/>
        </a:p>
      </dgm:t>
    </dgm:pt>
    <dgm:pt modelId="{0609CE27-85DB-7B41-8A6A-A13954516E15}" type="sibTrans" cxnId="{7CD1AC90-4B91-694F-8303-05E7F2E01015}">
      <dgm:prSet/>
      <dgm:spPr/>
      <dgm:t>
        <a:bodyPr/>
        <a:lstStyle/>
        <a:p>
          <a:endParaRPr lang="en-US"/>
        </a:p>
      </dgm:t>
    </dgm:pt>
    <dgm:pt modelId="{D4EE6F57-B316-BC49-8E8C-1BFACC17F892}">
      <dgm:prSet/>
      <dgm:spPr/>
      <dgm:t>
        <a:bodyPr/>
        <a:lstStyle/>
        <a:p>
          <a:pPr rtl="0"/>
          <a:r>
            <a:rPr lang="en-GB"/>
            <a:t>Updates registers and status flags modified during the preceding execute stage</a:t>
          </a:r>
        </a:p>
      </dgm:t>
    </dgm:pt>
    <dgm:pt modelId="{370C6179-63F6-6148-BED1-780B15F56650}" type="parTrans" cxnId="{F0443D99-C7BD-A140-B267-B503CA224C1A}">
      <dgm:prSet/>
      <dgm:spPr/>
      <dgm:t>
        <a:bodyPr/>
        <a:lstStyle/>
        <a:p>
          <a:endParaRPr lang="en-US"/>
        </a:p>
      </dgm:t>
    </dgm:pt>
    <dgm:pt modelId="{EE2828EE-8C79-D046-8BA5-612764FDCFFB}" type="sibTrans" cxnId="{F0443D99-C7BD-A140-B267-B503CA224C1A}">
      <dgm:prSet/>
      <dgm:spPr/>
      <dgm:t>
        <a:bodyPr/>
        <a:lstStyle/>
        <a:p>
          <a:endParaRPr lang="en-US"/>
        </a:p>
      </dgm:t>
    </dgm:pt>
    <dgm:pt modelId="{C17D6A2C-360B-0B47-9402-D3C745092FC4}" type="pres">
      <dgm:prSet presAssocID="{BF85C84A-E5F5-3A41-9F5F-AC27C1D4EE55}" presName="Name0" presStyleCnt="0">
        <dgm:presLayoutVars>
          <dgm:dir/>
          <dgm:animLvl val="lvl"/>
          <dgm:resizeHandles val="exact"/>
        </dgm:presLayoutVars>
      </dgm:prSet>
      <dgm:spPr/>
    </dgm:pt>
    <dgm:pt modelId="{EA6DABDF-A844-EB45-BAB5-D6F4DEA6D01F}" type="pres">
      <dgm:prSet presAssocID="{92A9CFB3-6211-604C-BA9B-820E09FAB85C}" presName="boxAndChildren" presStyleCnt="0"/>
      <dgm:spPr/>
    </dgm:pt>
    <dgm:pt modelId="{289024DD-E6DD-E44D-9D59-0D76F8C2DF48}" type="pres">
      <dgm:prSet presAssocID="{92A9CFB3-6211-604C-BA9B-820E09FAB85C}" presName="parentTextBox" presStyleLbl="node1" presStyleIdx="0" presStyleCnt="5"/>
      <dgm:spPr/>
    </dgm:pt>
    <dgm:pt modelId="{6A1A5C5D-E876-A54A-A276-7916B59DDE7B}" type="pres">
      <dgm:prSet presAssocID="{92A9CFB3-6211-604C-BA9B-820E09FAB85C}" presName="entireBox" presStyleLbl="node1" presStyleIdx="0" presStyleCnt="5"/>
      <dgm:spPr/>
    </dgm:pt>
    <dgm:pt modelId="{668B9D5A-D731-7446-927D-628B106088A5}" type="pres">
      <dgm:prSet presAssocID="{92A9CFB3-6211-604C-BA9B-820E09FAB85C}" presName="descendantBox" presStyleCnt="0"/>
      <dgm:spPr/>
    </dgm:pt>
    <dgm:pt modelId="{934F4480-EF98-2D4C-9B83-D15690809056}" type="pres">
      <dgm:prSet presAssocID="{D4EE6F57-B316-BC49-8E8C-1BFACC17F892}" presName="childTextBox" presStyleLbl="fgAccFollowNode1" presStyleIdx="0" presStyleCnt="9">
        <dgm:presLayoutVars>
          <dgm:bulletEnabled val="1"/>
        </dgm:presLayoutVars>
      </dgm:prSet>
      <dgm:spPr/>
    </dgm:pt>
    <dgm:pt modelId="{8C0377E9-CC77-EC4B-BA09-E1AF0AFFCAFC}" type="pres">
      <dgm:prSet presAssocID="{E63166DA-1CB5-F246-8D2B-ADC2F4850387}" presName="sp" presStyleCnt="0"/>
      <dgm:spPr/>
    </dgm:pt>
    <dgm:pt modelId="{0D9A1043-0844-6B42-A15D-4BD8C433C5FE}" type="pres">
      <dgm:prSet presAssocID="{89D7BDB2-8EE0-5E44-9D0D-DA4E1F1D8DF1}" presName="arrowAndChildren" presStyleCnt="0"/>
      <dgm:spPr/>
    </dgm:pt>
    <dgm:pt modelId="{BB601536-BA29-E54E-A0E9-6D7B0CF894E4}" type="pres">
      <dgm:prSet presAssocID="{89D7BDB2-8EE0-5E44-9D0D-DA4E1F1D8DF1}" presName="parentTextArrow" presStyleLbl="node1" presStyleIdx="0" presStyleCnt="5"/>
      <dgm:spPr/>
    </dgm:pt>
    <dgm:pt modelId="{076C065E-D8E3-AC43-9F26-8D74FDDEE281}" type="pres">
      <dgm:prSet presAssocID="{89D7BDB2-8EE0-5E44-9D0D-DA4E1F1D8DF1}" presName="arrow" presStyleLbl="node1" presStyleIdx="1" presStyleCnt="5"/>
      <dgm:spPr/>
    </dgm:pt>
    <dgm:pt modelId="{EE37C080-4358-9543-9417-392157613AB9}" type="pres">
      <dgm:prSet presAssocID="{89D7BDB2-8EE0-5E44-9D0D-DA4E1F1D8DF1}" presName="descendantArrow" presStyleCnt="0"/>
      <dgm:spPr/>
    </dgm:pt>
    <dgm:pt modelId="{8D380DDE-D8A1-CA46-A6EA-E26248B08CA0}" type="pres">
      <dgm:prSet presAssocID="{C4B9E2AC-D8AF-E840-848B-E462825091A8}" presName="childTextArrow" presStyleLbl="fgAccFollowNode1" presStyleIdx="1" presStyleCnt="9">
        <dgm:presLayoutVars>
          <dgm:bulletEnabled val="1"/>
        </dgm:presLayoutVars>
      </dgm:prSet>
      <dgm:spPr/>
    </dgm:pt>
    <dgm:pt modelId="{DBC4B77A-E1D5-E740-A9EF-1D21F455E5AE}" type="pres">
      <dgm:prSet presAssocID="{D749398B-C184-6244-8E47-DFD1EFCA87FB}" presName="sp" presStyleCnt="0"/>
      <dgm:spPr/>
    </dgm:pt>
    <dgm:pt modelId="{4714A245-D030-F045-A9E7-AA0FE37DE911}" type="pres">
      <dgm:prSet presAssocID="{24C6ABE2-2110-F647-A6BA-9AAE716A23AE}" presName="arrowAndChildren" presStyleCnt="0"/>
      <dgm:spPr/>
    </dgm:pt>
    <dgm:pt modelId="{37DB57B1-C80C-0C44-AA7D-134BA0E548FE}" type="pres">
      <dgm:prSet presAssocID="{24C6ABE2-2110-F647-A6BA-9AAE716A23AE}" presName="parentTextArrow" presStyleLbl="node1" presStyleIdx="1" presStyleCnt="5"/>
      <dgm:spPr/>
    </dgm:pt>
    <dgm:pt modelId="{1F270C8F-950D-4746-ADF7-6E5479824A59}" type="pres">
      <dgm:prSet presAssocID="{24C6ABE2-2110-F647-A6BA-9AAE716A23AE}" presName="arrow" presStyleLbl="node1" presStyleIdx="2" presStyleCnt="5"/>
      <dgm:spPr/>
    </dgm:pt>
    <dgm:pt modelId="{9595F397-6B16-E147-9582-A2FF1C96EE8C}" type="pres">
      <dgm:prSet presAssocID="{24C6ABE2-2110-F647-A6BA-9AAE716A23AE}" presName="descendantArrow" presStyleCnt="0"/>
      <dgm:spPr/>
    </dgm:pt>
    <dgm:pt modelId="{D380F6F6-CF18-2345-A74F-FDE18796F575}" type="pres">
      <dgm:prSet presAssocID="{72401490-A5DA-D14E-A560-EF66726187FD}" presName="childTextArrow" presStyleLbl="fgAccFollowNode1" presStyleIdx="2" presStyleCnt="9">
        <dgm:presLayoutVars>
          <dgm:bulletEnabled val="1"/>
        </dgm:presLayoutVars>
      </dgm:prSet>
      <dgm:spPr/>
    </dgm:pt>
    <dgm:pt modelId="{E7F4D529-EE61-FA46-8C6C-3665849EB00A}" type="pres">
      <dgm:prSet presAssocID="{9680B5DB-3E1A-6C40-BBA3-770769CE1445}" presName="childTextArrow" presStyleLbl="fgAccFollowNode1" presStyleIdx="3" presStyleCnt="9">
        <dgm:presLayoutVars>
          <dgm:bulletEnabled val="1"/>
        </dgm:presLayoutVars>
      </dgm:prSet>
      <dgm:spPr/>
    </dgm:pt>
    <dgm:pt modelId="{AF7CB47D-EA9F-AB49-AD4B-195AE061A0AF}" type="pres">
      <dgm:prSet presAssocID="{D121255B-A1B6-B84F-A7D3-7BE1B7D4D20B}" presName="sp" presStyleCnt="0"/>
      <dgm:spPr/>
    </dgm:pt>
    <dgm:pt modelId="{87F18BDB-1171-A74C-AE38-0140DBC9AE21}" type="pres">
      <dgm:prSet presAssocID="{843BA61E-7D3F-C84F-A2B0-576C2512FD7D}" presName="arrowAndChildren" presStyleCnt="0"/>
      <dgm:spPr/>
    </dgm:pt>
    <dgm:pt modelId="{AD1EC417-B49E-2D48-8BA0-8C91F112FAA7}" type="pres">
      <dgm:prSet presAssocID="{843BA61E-7D3F-C84F-A2B0-576C2512FD7D}" presName="parentTextArrow" presStyleLbl="node1" presStyleIdx="2" presStyleCnt="5"/>
      <dgm:spPr/>
    </dgm:pt>
    <dgm:pt modelId="{5B26307B-A624-C24C-ACCD-2DDF84EAA60B}" type="pres">
      <dgm:prSet presAssocID="{843BA61E-7D3F-C84F-A2B0-576C2512FD7D}" presName="arrow" presStyleLbl="node1" presStyleIdx="3" presStyleCnt="5"/>
      <dgm:spPr/>
    </dgm:pt>
    <dgm:pt modelId="{AC85C532-A897-9D43-AF2B-A27640ADCBB0}" type="pres">
      <dgm:prSet presAssocID="{843BA61E-7D3F-C84F-A2B0-576C2512FD7D}" presName="descendantArrow" presStyleCnt="0"/>
      <dgm:spPr/>
    </dgm:pt>
    <dgm:pt modelId="{86710D97-7381-7643-8E6C-7CD89531582C}" type="pres">
      <dgm:prSet presAssocID="{E62F3FFF-10B3-FF4B-9C78-96651AE7337F}" presName="childTextArrow" presStyleLbl="fgAccFollowNode1" presStyleIdx="4" presStyleCnt="9">
        <dgm:presLayoutVars>
          <dgm:bulletEnabled val="1"/>
        </dgm:presLayoutVars>
      </dgm:prSet>
      <dgm:spPr/>
    </dgm:pt>
    <dgm:pt modelId="{981DC774-DE51-BE4F-B703-2CC713DF2309}" type="pres">
      <dgm:prSet presAssocID="{30921778-804A-324E-8751-9A806FD2FC53}" presName="childTextArrow" presStyleLbl="fgAccFollowNode1" presStyleIdx="5" presStyleCnt="9">
        <dgm:presLayoutVars>
          <dgm:bulletEnabled val="1"/>
        </dgm:presLayoutVars>
      </dgm:prSet>
      <dgm:spPr/>
    </dgm:pt>
    <dgm:pt modelId="{FC3D2DC0-4C36-2745-8697-9F32D22B9C2E}" type="pres">
      <dgm:prSet presAssocID="{5017EDA6-EB71-7741-AA11-698F2727454B}" presName="childTextArrow" presStyleLbl="fgAccFollowNode1" presStyleIdx="6" presStyleCnt="9">
        <dgm:presLayoutVars>
          <dgm:bulletEnabled val="1"/>
        </dgm:presLayoutVars>
      </dgm:prSet>
      <dgm:spPr/>
    </dgm:pt>
    <dgm:pt modelId="{67E6B979-C45B-094B-A020-D8FFA4816A9F}" type="pres">
      <dgm:prSet presAssocID="{EA6BE41C-A630-7B44-8272-11E91B465E62}" presName="sp" presStyleCnt="0"/>
      <dgm:spPr/>
    </dgm:pt>
    <dgm:pt modelId="{2697E330-7545-4842-BD82-05F119779EB5}" type="pres">
      <dgm:prSet presAssocID="{8CB7D1A7-D135-BF4D-AAEA-D203A671227C}" presName="arrowAndChildren" presStyleCnt="0"/>
      <dgm:spPr/>
    </dgm:pt>
    <dgm:pt modelId="{BA9C48DF-74FF-6F4C-B4D4-B33E426FCF5D}" type="pres">
      <dgm:prSet presAssocID="{8CB7D1A7-D135-BF4D-AAEA-D203A671227C}" presName="parentTextArrow" presStyleLbl="node1" presStyleIdx="3" presStyleCnt="5"/>
      <dgm:spPr/>
    </dgm:pt>
    <dgm:pt modelId="{EB857481-C7D6-2D4C-89EB-D1F54EFE4799}" type="pres">
      <dgm:prSet presAssocID="{8CB7D1A7-D135-BF4D-AAEA-D203A671227C}" presName="arrow" presStyleLbl="node1" presStyleIdx="4" presStyleCnt="5"/>
      <dgm:spPr/>
    </dgm:pt>
    <dgm:pt modelId="{745E780D-0CFE-9741-9AD7-B95239441AD6}" type="pres">
      <dgm:prSet presAssocID="{8CB7D1A7-D135-BF4D-AAEA-D203A671227C}" presName="descendantArrow" presStyleCnt="0"/>
      <dgm:spPr/>
    </dgm:pt>
    <dgm:pt modelId="{23616CED-90C6-0049-B429-C173A89B11C4}" type="pres">
      <dgm:prSet presAssocID="{589603AB-A285-394E-AFED-C17ECA6B2D17}" presName="childTextArrow" presStyleLbl="fgAccFollowNode1" presStyleIdx="7" presStyleCnt="9">
        <dgm:presLayoutVars>
          <dgm:bulletEnabled val="1"/>
        </dgm:presLayoutVars>
      </dgm:prSet>
      <dgm:spPr/>
    </dgm:pt>
    <dgm:pt modelId="{1D9CA8F7-9FAF-B443-9050-42C2FD4F26E6}" type="pres">
      <dgm:prSet presAssocID="{5D23B203-7EF5-2B48-B366-D785D9A788AF}" presName="childTextArrow" presStyleLbl="fgAccFollowNode1" presStyleIdx="8" presStyleCnt="9">
        <dgm:presLayoutVars>
          <dgm:bulletEnabled val="1"/>
        </dgm:presLayoutVars>
      </dgm:prSet>
      <dgm:spPr/>
    </dgm:pt>
  </dgm:ptLst>
  <dgm:cxnLst>
    <dgm:cxn modelId="{F0DA4E03-A825-4D4F-8C58-7EA42F68EB3F}" type="presOf" srcId="{8CB7D1A7-D135-BF4D-AAEA-D203A671227C}" destId="{EB857481-C7D6-2D4C-89EB-D1F54EFE4799}" srcOrd="1" destOrd="0" presId="urn:microsoft.com/office/officeart/2005/8/layout/process4"/>
    <dgm:cxn modelId="{F2DCCE04-D1E3-7E45-B496-8B6FFBD1C199}" type="presOf" srcId="{E62F3FFF-10B3-FF4B-9C78-96651AE7337F}" destId="{86710D97-7381-7643-8E6C-7CD89531582C}" srcOrd="0" destOrd="0" presId="urn:microsoft.com/office/officeart/2005/8/layout/process4"/>
    <dgm:cxn modelId="{D352D111-5478-0E4E-A0A4-DDB52BB23BF6}" type="presOf" srcId="{89D7BDB2-8EE0-5E44-9D0D-DA4E1F1D8DF1}" destId="{076C065E-D8E3-AC43-9F26-8D74FDDEE281}" srcOrd="1" destOrd="0" presId="urn:microsoft.com/office/officeart/2005/8/layout/process4"/>
    <dgm:cxn modelId="{C861D611-4CB6-FF4E-9467-81B74FE5B798}" type="presOf" srcId="{89D7BDB2-8EE0-5E44-9D0D-DA4E1F1D8DF1}" destId="{BB601536-BA29-E54E-A0E9-6D7B0CF894E4}" srcOrd="0" destOrd="0" presId="urn:microsoft.com/office/officeart/2005/8/layout/process4"/>
    <dgm:cxn modelId="{A6FB8014-0D28-4A4A-A265-B6F1C6B735FB}" type="presOf" srcId="{24C6ABE2-2110-F647-A6BA-9AAE716A23AE}" destId="{1F270C8F-950D-4746-ADF7-6E5479824A59}" srcOrd="1" destOrd="0" presId="urn:microsoft.com/office/officeart/2005/8/layout/process4"/>
    <dgm:cxn modelId="{F3E48F21-1BD8-F54B-8902-FBFF3C977702}" srcId="{843BA61E-7D3F-C84F-A2B0-576C2512FD7D}" destId="{30921778-804A-324E-8751-9A806FD2FC53}" srcOrd="1" destOrd="0" parTransId="{B375C82C-ED30-7D49-99BE-1F8D20EB6937}" sibTransId="{432A75C1-333B-E84A-A691-E33135925CE8}"/>
    <dgm:cxn modelId="{14C06D23-2234-304B-8477-85A1E279E2FC}" type="presOf" srcId="{D4EE6F57-B316-BC49-8E8C-1BFACC17F892}" destId="{934F4480-EF98-2D4C-9B83-D15690809056}" srcOrd="0" destOrd="0" presId="urn:microsoft.com/office/officeart/2005/8/layout/process4"/>
    <dgm:cxn modelId="{6BA82641-8792-FC4B-A589-F389BBCB34B8}" type="presOf" srcId="{843BA61E-7D3F-C84F-A2B0-576C2512FD7D}" destId="{AD1EC417-B49E-2D48-8BA0-8C91F112FAA7}" srcOrd="0" destOrd="0" presId="urn:microsoft.com/office/officeart/2005/8/layout/process4"/>
    <dgm:cxn modelId="{FF53E347-A7BB-AD4E-B3C7-E393F1EAB406}" type="presOf" srcId="{92A9CFB3-6211-604C-BA9B-820E09FAB85C}" destId="{6A1A5C5D-E876-A54A-A276-7916B59DDE7B}" srcOrd="1" destOrd="0" presId="urn:microsoft.com/office/officeart/2005/8/layout/process4"/>
    <dgm:cxn modelId="{E8405F4B-D3C9-EF45-A023-913C5D7C3B04}" type="presOf" srcId="{C4B9E2AC-D8AF-E840-848B-E462825091A8}" destId="{8D380DDE-D8A1-CA46-A6EA-E26248B08CA0}" srcOrd="0" destOrd="0" presId="urn:microsoft.com/office/officeart/2005/8/layout/process4"/>
    <dgm:cxn modelId="{857DCA6C-399A-314E-B3AA-462DF3863979}" srcId="{24C6ABE2-2110-F647-A6BA-9AAE716A23AE}" destId="{72401490-A5DA-D14E-A560-EF66726187FD}" srcOrd="0" destOrd="0" parTransId="{33BBC257-8B0F-CD4A-BDB6-4C58E2A95B13}" sibTransId="{09732D72-3E4E-9241-97B1-5261BA30496E}"/>
    <dgm:cxn modelId="{60EF6050-DB2F-724F-96B7-276AA3DA615E}" srcId="{BF85C84A-E5F5-3A41-9F5F-AC27C1D4EE55}" destId="{24C6ABE2-2110-F647-A6BA-9AAE716A23AE}" srcOrd="2" destOrd="0" parTransId="{92E4C216-F7CD-F64C-ADAB-BEA527D63E05}" sibTransId="{D749398B-C184-6244-8E47-DFD1EFCA87FB}"/>
    <dgm:cxn modelId="{BE506953-A12F-0241-BC5E-7345095C914A}" type="presOf" srcId="{24C6ABE2-2110-F647-A6BA-9AAE716A23AE}" destId="{37DB57B1-C80C-0C44-AA7D-134BA0E548FE}" srcOrd="0" destOrd="0" presId="urn:microsoft.com/office/officeart/2005/8/layout/process4"/>
    <dgm:cxn modelId="{6B9C1B7A-3AF5-194E-A1A8-F7D8F18A9E28}" srcId="{843BA61E-7D3F-C84F-A2B0-576C2512FD7D}" destId="{5017EDA6-EB71-7741-AA11-698F2727454B}" srcOrd="2" destOrd="0" parTransId="{320CF892-E7F5-6C46-96C2-365E6DE6ABCB}" sibTransId="{B6E7E68A-3CC2-5741-9540-C36D123C71FF}"/>
    <dgm:cxn modelId="{2200475A-0384-9A4B-A992-3C56EADE1B6A}" type="presOf" srcId="{30921778-804A-324E-8751-9A806FD2FC53}" destId="{981DC774-DE51-BE4F-B703-2CC713DF2309}" srcOrd="0" destOrd="0" presId="urn:microsoft.com/office/officeart/2005/8/layout/process4"/>
    <dgm:cxn modelId="{8CC5585A-F5E8-9A4D-A5C2-216A1BE3293E}" type="presOf" srcId="{92A9CFB3-6211-604C-BA9B-820E09FAB85C}" destId="{289024DD-E6DD-E44D-9D59-0D76F8C2DF48}" srcOrd="0" destOrd="0" presId="urn:microsoft.com/office/officeart/2005/8/layout/process4"/>
    <dgm:cxn modelId="{2F6D108B-63A0-8C4C-ACCC-2F7600CF6A56}" srcId="{89D7BDB2-8EE0-5E44-9D0D-DA4E1F1D8DF1}" destId="{C4B9E2AC-D8AF-E840-848B-E462825091A8}" srcOrd="0" destOrd="0" parTransId="{2B7F55DB-AA4F-9B41-A762-8E0A2159D270}" sibTransId="{ED507F0B-74D1-624F-B04C-8FEF7C15A45F}"/>
    <dgm:cxn modelId="{7CD1AC90-4B91-694F-8303-05E7F2E01015}" srcId="{BF85C84A-E5F5-3A41-9F5F-AC27C1D4EE55}" destId="{92A9CFB3-6211-604C-BA9B-820E09FAB85C}" srcOrd="4" destOrd="0" parTransId="{E5B64DAB-919B-F848-B3BB-42E02F516881}" sibTransId="{0609CE27-85DB-7B41-8A6A-A13954516E15}"/>
    <dgm:cxn modelId="{B86FBE96-E386-4940-BAA2-DAFC245438FC}" srcId="{8CB7D1A7-D135-BF4D-AAEA-D203A671227C}" destId="{5D23B203-7EF5-2B48-B366-D785D9A788AF}" srcOrd="1" destOrd="0" parTransId="{A5C585F6-28C3-E74A-BC19-1A4C39B353A4}" sibTransId="{C827D877-48B5-9043-9C22-CA35708494B1}"/>
    <dgm:cxn modelId="{F0443D99-C7BD-A140-B267-B503CA224C1A}" srcId="{92A9CFB3-6211-604C-BA9B-820E09FAB85C}" destId="{D4EE6F57-B316-BC49-8E8C-1BFACC17F892}" srcOrd="0" destOrd="0" parTransId="{370C6179-63F6-6148-BED1-780B15F56650}" sibTransId="{EE2828EE-8C79-D046-8BA5-612764FDCFFB}"/>
    <dgm:cxn modelId="{58E88B9A-7B41-7A42-8F5B-113A9A689092}" type="presOf" srcId="{5D23B203-7EF5-2B48-B366-D785D9A788AF}" destId="{1D9CA8F7-9FAF-B443-9050-42C2FD4F26E6}" srcOrd="0" destOrd="0" presId="urn:microsoft.com/office/officeart/2005/8/layout/process4"/>
    <dgm:cxn modelId="{78CC749B-FD9B-F14D-86B9-C06165A84CAD}" type="presOf" srcId="{589603AB-A285-394E-AFED-C17ECA6B2D17}" destId="{23616CED-90C6-0049-B429-C173A89B11C4}" srcOrd="0" destOrd="0" presId="urn:microsoft.com/office/officeart/2005/8/layout/process4"/>
    <dgm:cxn modelId="{320B64A8-006E-0147-95F1-83C05761E8B9}" srcId="{BF85C84A-E5F5-3A41-9F5F-AC27C1D4EE55}" destId="{89D7BDB2-8EE0-5E44-9D0D-DA4E1F1D8DF1}" srcOrd="3" destOrd="0" parTransId="{3006FBAE-534A-CD40-90CE-3A6C37B7995B}" sibTransId="{E63166DA-1CB5-F246-8D2B-ADC2F4850387}"/>
    <dgm:cxn modelId="{2A8613AF-2982-CF46-B4ED-D4923115A5EC}" srcId="{8CB7D1A7-D135-BF4D-AAEA-D203A671227C}" destId="{589603AB-A285-394E-AFED-C17ECA6B2D17}" srcOrd="0" destOrd="0" parTransId="{322B68CD-E98E-D44C-A394-F455EEDFB8D3}" sibTransId="{9C823A49-D0A9-2945-8267-6CC8371CD4E2}"/>
    <dgm:cxn modelId="{2AF16FBD-1E00-C842-8467-792B22D2FEFE}" type="presOf" srcId="{5017EDA6-EB71-7741-AA11-698F2727454B}" destId="{FC3D2DC0-4C36-2745-8697-9F32D22B9C2E}" srcOrd="0" destOrd="0" presId="urn:microsoft.com/office/officeart/2005/8/layout/process4"/>
    <dgm:cxn modelId="{66E773C1-C318-3F4B-BDB8-AE7A553617DC}" type="presOf" srcId="{8CB7D1A7-D135-BF4D-AAEA-D203A671227C}" destId="{BA9C48DF-74FF-6F4C-B4D4-B33E426FCF5D}" srcOrd="0" destOrd="0" presId="urn:microsoft.com/office/officeart/2005/8/layout/process4"/>
    <dgm:cxn modelId="{8B0285C2-5F14-D144-8FFD-76458CE3866F}" type="presOf" srcId="{72401490-A5DA-D14E-A560-EF66726187FD}" destId="{D380F6F6-CF18-2345-A74F-FDE18796F575}" srcOrd="0" destOrd="0" presId="urn:microsoft.com/office/officeart/2005/8/layout/process4"/>
    <dgm:cxn modelId="{6E4D85CD-5E7D-2C4D-8EF6-A31BB6665819}" srcId="{843BA61E-7D3F-C84F-A2B0-576C2512FD7D}" destId="{E62F3FFF-10B3-FF4B-9C78-96651AE7337F}" srcOrd="0" destOrd="0" parTransId="{7AC2CB80-E549-8446-9763-51B55A5A45BE}" sibTransId="{872561F3-C30E-8349-B3AC-B51EEA96AE18}"/>
    <dgm:cxn modelId="{62A40ACF-E8DD-F947-AFFA-B34600A177A8}" type="presOf" srcId="{9680B5DB-3E1A-6C40-BBA3-770769CE1445}" destId="{E7F4D529-EE61-FA46-8C6C-3665849EB00A}" srcOrd="0" destOrd="0" presId="urn:microsoft.com/office/officeart/2005/8/layout/process4"/>
    <dgm:cxn modelId="{5F3070D0-FFF0-0F44-ADE3-3FBF09994465}" srcId="{BF85C84A-E5F5-3A41-9F5F-AC27C1D4EE55}" destId="{843BA61E-7D3F-C84F-A2B0-576C2512FD7D}" srcOrd="1" destOrd="0" parTransId="{C850FBF3-5F07-D242-B78F-0CD1A9E695AE}" sibTransId="{D121255B-A1B6-B84F-A7D3-7BE1B7D4D20B}"/>
    <dgm:cxn modelId="{A1014CDC-5E5B-554F-B2D7-78B02108E680}" type="presOf" srcId="{843BA61E-7D3F-C84F-A2B0-576C2512FD7D}" destId="{5B26307B-A624-C24C-ACCD-2DDF84EAA60B}" srcOrd="1" destOrd="0" presId="urn:microsoft.com/office/officeart/2005/8/layout/process4"/>
    <dgm:cxn modelId="{262B09E0-F9BA-B44A-AE53-F706DAEC4FB8}" srcId="{BF85C84A-E5F5-3A41-9F5F-AC27C1D4EE55}" destId="{8CB7D1A7-D135-BF4D-AAEA-D203A671227C}" srcOrd="0" destOrd="0" parTransId="{8BD0A86A-7E79-5444-B7C6-2FDB26BA9AAE}" sibTransId="{EA6BE41C-A630-7B44-8272-11E91B465E62}"/>
    <dgm:cxn modelId="{62D938E7-1465-9547-AC78-7C19AE7B57DE}" srcId="{24C6ABE2-2110-F647-A6BA-9AAE716A23AE}" destId="{9680B5DB-3E1A-6C40-BBA3-770769CE1445}" srcOrd="1" destOrd="0" parTransId="{DA0E61AD-DBE2-9643-ACAF-35F61AA95EE9}" sibTransId="{8D9340BF-2C9B-504D-A8F8-0ECA8B83DBF0}"/>
    <dgm:cxn modelId="{855270EA-59D3-794C-B029-E10F2B6B9E01}" type="presOf" srcId="{BF85C84A-E5F5-3A41-9F5F-AC27C1D4EE55}" destId="{C17D6A2C-360B-0B47-9402-D3C745092FC4}" srcOrd="0" destOrd="0" presId="urn:microsoft.com/office/officeart/2005/8/layout/process4"/>
    <dgm:cxn modelId="{D3310410-D9D4-4747-AD0E-518E3BC6F6FD}" type="presParOf" srcId="{C17D6A2C-360B-0B47-9402-D3C745092FC4}" destId="{EA6DABDF-A844-EB45-BAB5-D6F4DEA6D01F}" srcOrd="0" destOrd="0" presId="urn:microsoft.com/office/officeart/2005/8/layout/process4"/>
    <dgm:cxn modelId="{107B07CE-E2AC-4E48-AC9A-908500CA92F2}" type="presParOf" srcId="{EA6DABDF-A844-EB45-BAB5-D6F4DEA6D01F}" destId="{289024DD-E6DD-E44D-9D59-0D76F8C2DF48}" srcOrd="0" destOrd="0" presId="urn:microsoft.com/office/officeart/2005/8/layout/process4"/>
    <dgm:cxn modelId="{041E63AD-A65B-A542-8EC5-FEC23605A3F9}" type="presParOf" srcId="{EA6DABDF-A844-EB45-BAB5-D6F4DEA6D01F}" destId="{6A1A5C5D-E876-A54A-A276-7916B59DDE7B}" srcOrd="1" destOrd="0" presId="urn:microsoft.com/office/officeart/2005/8/layout/process4"/>
    <dgm:cxn modelId="{B41A31B1-967A-3045-954E-EEB6C6CD4B00}" type="presParOf" srcId="{EA6DABDF-A844-EB45-BAB5-D6F4DEA6D01F}" destId="{668B9D5A-D731-7446-927D-628B106088A5}" srcOrd="2" destOrd="0" presId="urn:microsoft.com/office/officeart/2005/8/layout/process4"/>
    <dgm:cxn modelId="{0F6B578B-29B0-8B46-AB96-3D5EA4867334}" type="presParOf" srcId="{668B9D5A-D731-7446-927D-628B106088A5}" destId="{934F4480-EF98-2D4C-9B83-D15690809056}" srcOrd="0" destOrd="0" presId="urn:microsoft.com/office/officeart/2005/8/layout/process4"/>
    <dgm:cxn modelId="{610E9721-CCE9-874D-A440-A416D9D8B329}" type="presParOf" srcId="{C17D6A2C-360B-0B47-9402-D3C745092FC4}" destId="{8C0377E9-CC77-EC4B-BA09-E1AF0AFFCAFC}" srcOrd="1" destOrd="0" presId="urn:microsoft.com/office/officeart/2005/8/layout/process4"/>
    <dgm:cxn modelId="{22CD6A89-3477-5642-B767-B961C2127FEE}" type="presParOf" srcId="{C17D6A2C-360B-0B47-9402-D3C745092FC4}" destId="{0D9A1043-0844-6B42-A15D-4BD8C433C5FE}" srcOrd="2" destOrd="0" presId="urn:microsoft.com/office/officeart/2005/8/layout/process4"/>
    <dgm:cxn modelId="{47BB46AF-E7A6-7841-B645-A98095DB05F7}" type="presParOf" srcId="{0D9A1043-0844-6B42-A15D-4BD8C433C5FE}" destId="{BB601536-BA29-E54E-A0E9-6D7B0CF894E4}" srcOrd="0" destOrd="0" presId="urn:microsoft.com/office/officeart/2005/8/layout/process4"/>
    <dgm:cxn modelId="{E1ADE432-25D6-7B4B-841C-72B77B1BBB70}" type="presParOf" srcId="{0D9A1043-0844-6B42-A15D-4BD8C433C5FE}" destId="{076C065E-D8E3-AC43-9F26-8D74FDDEE281}" srcOrd="1" destOrd="0" presId="urn:microsoft.com/office/officeart/2005/8/layout/process4"/>
    <dgm:cxn modelId="{73800BE3-A292-C74C-BC46-0CC302AF954E}" type="presParOf" srcId="{0D9A1043-0844-6B42-A15D-4BD8C433C5FE}" destId="{EE37C080-4358-9543-9417-392157613AB9}" srcOrd="2" destOrd="0" presId="urn:microsoft.com/office/officeart/2005/8/layout/process4"/>
    <dgm:cxn modelId="{EBA9C8EB-E04D-A647-97E6-1A727B415922}" type="presParOf" srcId="{EE37C080-4358-9543-9417-392157613AB9}" destId="{8D380DDE-D8A1-CA46-A6EA-E26248B08CA0}" srcOrd="0" destOrd="0" presId="urn:microsoft.com/office/officeart/2005/8/layout/process4"/>
    <dgm:cxn modelId="{E280690D-9958-B340-841D-3204ED99D465}" type="presParOf" srcId="{C17D6A2C-360B-0B47-9402-D3C745092FC4}" destId="{DBC4B77A-E1D5-E740-A9EF-1D21F455E5AE}" srcOrd="3" destOrd="0" presId="urn:microsoft.com/office/officeart/2005/8/layout/process4"/>
    <dgm:cxn modelId="{DDD570CB-382B-3544-9CD6-4C4C1E176958}" type="presParOf" srcId="{C17D6A2C-360B-0B47-9402-D3C745092FC4}" destId="{4714A245-D030-F045-A9E7-AA0FE37DE911}" srcOrd="4" destOrd="0" presId="urn:microsoft.com/office/officeart/2005/8/layout/process4"/>
    <dgm:cxn modelId="{429F0035-A91A-2941-AD6B-F75C0888CAEB}" type="presParOf" srcId="{4714A245-D030-F045-A9E7-AA0FE37DE911}" destId="{37DB57B1-C80C-0C44-AA7D-134BA0E548FE}" srcOrd="0" destOrd="0" presId="urn:microsoft.com/office/officeart/2005/8/layout/process4"/>
    <dgm:cxn modelId="{983DE708-37C0-1F4F-B32A-B3F6C7744EFB}" type="presParOf" srcId="{4714A245-D030-F045-A9E7-AA0FE37DE911}" destId="{1F270C8F-950D-4746-ADF7-6E5479824A59}" srcOrd="1" destOrd="0" presId="urn:microsoft.com/office/officeart/2005/8/layout/process4"/>
    <dgm:cxn modelId="{47C1107D-6892-C74D-B67F-F73590415ACA}" type="presParOf" srcId="{4714A245-D030-F045-A9E7-AA0FE37DE911}" destId="{9595F397-6B16-E147-9582-A2FF1C96EE8C}" srcOrd="2" destOrd="0" presId="urn:microsoft.com/office/officeart/2005/8/layout/process4"/>
    <dgm:cxn modelId="{1004EE42-CBD7-9342-A0E4-99077A29686F}" type="presParOf" srcId="{9595F397-6B16-E147-9582-A2FF1C96EE8C}" destId="{D380F6F6-CF18-2345-A74F-FDE18796F575}" srcOrd="0" destOrd="0" presId="urn:microsoft.com/office/officeart/2005/8/layout/process4"/>
    <dgm:cxn modelId="{2FD1CEE4-2E17-0048-B03F-374AA67F507D}" type="presParOf" srcId="{9595F397-6B16-E147-9582-A2FF1C96EE8C}" destId="{E7F4D529-EE61-FA46-8C6C-3665849EB00A}" srcOrd="1" destOrd="0" presId="urn:microsoft.com/office/officeart/2005/8/layout/process4"/>
    <dgm:cxn modelId="{5C5DC16E-1D6F-104A-8F5A-D8C2F5B40B2C}" type="presParOf" srcId="{C17D6A2C-360B-0B47-9402-D3C745092FC4}" destId="{AF7CB47D-EA9F-AB49-AD4B-195AE061A0AF}" srcOrd="5" destOrd="0" presId="urn:microsoft.com/office/officeart/2005/8/layout/process4"/>
    <dgm:cxn modelId="{CFD1803D-F59C-3044-8936-9239475C65B6}" type="presParOf" srcId="{C17D6A2C-360B-0B47-9402-D3C745092FC4}" destId="{87F18BDB-1171-A74C-AE38-0140DBC9AE21}" srcOrd="6" destOrd="0" presId="urn:microsoft.com/office/officeart/2005/8/layout/process4"/>
    <dgm:cxn modelId="{B232C612-8C76-8E45-9B2D-54267754AA1C}" type="presParOf" srcId="{87F18BDB-1171-A74C-AE38-0140DBC9AE21}" destId="{AD1EC417-B49E-2D48-8BA0-8C91F112FAA7}" srcOrd="0" destOrd="0" presId="urn:microsoft.com/office/officeart/2005/8/layout/process4"/>
    <dgm:cxn modelId="{11F71D61-0CC6-5041-B99F-0D6242E6F18E}" type="presParOf" srcId="{87F18BDB-1171-A74C-AE38-0140DBC9AE21}" destId="{5B26307B-A624-C24C-ACCD-2DDF84EAA60B}" srcOrd="1" destOrd="0" presId="urn:microsoft.com/office/officeart/2005/8/layout/process4"/>
    <dgm:cxn modelId="{6A6C40D3-986F-774B-934C-B96602564B32}" type="presParOf" srcId="{87F18BDB-1171-A74C-AE38-0140DBC9AE21}" destId="{AC85C532-A897-9D43-AF2B-A27640ADCBB0}" srcOrd="2" destOrd="0" presId="urn:microsoft.com/office/officeart/2005/8/layout/process4"/>
    <dgm:cxn modelId="{62D8968C-C0AB-6342-AB6C-898873D33F28}" type="presParOf" srcId="{AC85C532-A897-9D43-AF2B-A27640ADCBB0}" destId="{86710D97-7381-7643-8E6C-7CD89531582C}" srcOrd="0" destOrd="0" presId="urn:microsoft.com/office/officeart/2005/8/layout/process4"/>
    <dgm:cxn modelId="{C67B9758-383B-0E4B-93F2-07C238607F04}" type="presParOf" srcId="{AC85C532-A897-9D43-AF2B-A27640ADCBB0}" destId="{981DC774-DE51-BE4F-B703-2CC713DF2309}" srcOrd="1" destOrd="0" presId="urn:microsoft.com/office/officeart/2005/8/layout/process4"/>
    <dgm:cxn modelId="{C17FCB5D-B47A-474C-9257-5C23FDB0D475}" type="presParOf" srcId="{AC85C532-A897-9D43-AF2B-A27640ADCBB0}" destId="{FC3D2DC0-4C36-2745-8697-9F32D22B9C2E}" srcOrd="2" destOrd="0" presId="urn:microsoft.com/office/officeart/2005/8/layout/process4"/>
    <dgm:cxn modelId="{E609A8AA-2EF0-2344-9376-2E9C0BFBB355}" type="presParOf" srcId="{C17D6A2C-360B-0B47-9402-D3C745092FC4}" destId="{67E6B979-C45B-094B-A020-D8FFA4816A9F}" srcOrd="7" destOrd="0" presId="urn:microsoft.com/office/officeart/2005/8/layout/process4"/>
    <dgm:cxn modelId="{DD450D84-0345-7E4F-9444-6635E8E4C89A}" type="presParOf" srcId="{C17D6A2C-360B-0B47-9402-D3C745092FC4}" destId="{2697E330-7545-4842-BD82-05F119779EB5}" srcOrd="8" destOrd="0" presId="urn:microsoft.com/office/officeart/2005/8/layout/process4"/>
    <dgm:cxn modelId="{C84BAE5D-1E29-8B4E-B56D-B534C10C1F7A}" type="presParOf" srcId="{2697E330-7545-4842-BD82-05F119779EB5}" destId="{BA9C48DF-74FF-6F4C-B4D4-B33E426FCF5D}" srcOrd="0" destOrd="0" presId="urn:microsoft.com/office/officeart/2005/8/layout/process4"/>
    <dgm:cxn modelId="{EB41654D-3A47-A343-A3F9-209021BC607F}" type="presParOf" srcId="{2697E330-7545-4842-BD82-05F119779EB5}" destId="{EB857481-C7D6-2D4C-89EB-D1F54EFE4799}" srcOrd="1" destOrd="0" presId="urn:microsoft.com/office/officeart/2005/8/layout/process4"/>
    <dgm:cxn modelId="{AEE94624-2759-6843-A18F-C173A39EA647}" type="presParOf" srcId="{2697E330-7545-4842-BD82-05F119779EB5}" destId="{745E780D-0CFE-9741-9AD7-B95239441AD6}" srcOrd="2" destOrd="0" presId="urn:microsoft.com/office/officeart/2005/8/layout/process4"/>
    <dgm:cxn modelId="{CCCE37E8-5937-FC42-971C-FF4B82179F40}" type="presParOf" srcId="{745E780D-0CFE-9741-9AD7-B95239441AD6}" destId="{23616CED-90C6-0049-B429-C173A89B11C4}" srcOrd="0" destOrd="0" presId="urn:microsoft.com/office/officeart/2005/8/layout/process4"/>
    <dgm:cxn modelId="{F660FD03-5563-4D41-9583-5DD151CCD1C7}" type="presParOf" srcId="{745E780D-0CFE-9741-9AD7-B95239441AD6}" destId="{1D9CA8F7-9FAF-B443-9050-42C2FD4F26E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F2A902-9075-FC40-A058-E7EC8718ECDD}" type="doc">
      <dgm:prSet loTypeId="urn:microsoft.com/office/officeart/2005/8/layout/matrix2" loCatId="matrix" qsTypeId="urn:microsoft.com/office/officeart/2005/8/quickstyle/simple4" qsCatId="simple" csTypeId="urn:microsoft.com/office/officeart/2005/8/colors/colorful3" csCatId="colorful" phldr="1"/>
      <dgm:spPr/>
      <dgm:t>
        <a:bodyPr/>
        <a:lstStyle/>
        <a:p>
          <a:endParaRPr lang="en-US"/>
        </a:p>
      </dgm:t>
    </dgm:pt>
    <dgm:pt modelId="{A04800D4-16D0-CB4B-B1C3-C2185D1C1BD7}">
      <dgm:prSet custT="1"/>
      <dgm:spPr>
        <a:xfrm>
          <a:off x="2106001" y="368482"/>
          <a:ext cx="2267585" cy="2267585"/>
        </a:xfrm>
        <a:prstGeom prst="roundRect">
          <a:avLst/>
        </a:prstGeom>
        <a:solidFill>
          <a:srgbClr val="2B142D">
            <a:lumMod val="75000"/>
            <a:lumOff val="25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2000" dirty="0">
              <a:solidFill>
                <a:sysClr val="window" lastClr="FFFFFF"/>
              </a:solidFill>
              <a:effectLst>
                <a:outerShdw blurRad="38100" dist="38100" dir="2700000" algn="tl">
                  <a:srgbClr val="000000">
                    <a:alpha val="43137"/>
                  </a:srgbClr>
                </a:outerShdw>
              </a:effectLst>
              <a:latin typeface="Rockwell"/>
              <a:ea typeface="+mn-ea"/>
              <a:cs typeface="+mn-cs"/>
            </a:rPr>
            <a:t>ARM architecture supports seven execution modes</a:t>
          </a:r>
        </a:p>
      </dgm:t>
    </dgm:pt>
    <dgm:pt modelId="{2AFE30F1-250B-BF48-BFEE-2F5776E422D1}" type="parTrans" cxnId="{1B52649C-F5A7-0F40-BACF-0950529BA4DE}">
      <dgm:prSet/>
      <dgm:spPr/>
      <dgm:t>
        <a:bodyPr/>
        <a:lstStyle/>
        <a:p>
          <a:endParaRPr lang="en-US"/>
        </a:p>
      </dgm:t>
    </dgm:pt>
    <dgm:pt modelId="{F0EB69C3-63FE-F14E-B12D-776BFED2A03B}" type="sibTrans" cxnId="{1B52649C-F5A7-0F40-BACF-0950529BA4DE}">
      <dgm:prSet/>
      <dgm:spPr/>
      <dgm:t>
        <a:bodyPr/>
        <a:lstStyle/>
        <a:p>
          <a:endParaRPr lang="en-US"/>
        </a:p>
      </dgm:t>
    </dgm:pt>
    <dgm:pt modelId="{6EB13D03-1353-CC49-A413-1BBA83F3F059}">
      <dgm:prSet custT="1"/>
      <dgm:spPr>
        <a:xfrm>
          <a:off x="4770413" y="368482"/>
          <a:ext cx="2267585" cy="2267585"/>
        </a:xfrm>
        <a:prstGeom prst="roundRect">
          <a:avLst/>
        </a:prstGeom>
        <a:solidFill>
          <a:srgbClr val="0070C0"/>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ysClr val="window" lastClr="FFFFFF"/>
              </a:solidFill>
              <a:effectLst>
                <a:outerShdw blurRad="38100" dist="38100" dir="2700000" algn="tl">
                  <a:srgbClr val="000000">
                    <a:alpha val="43137"/>
                  </a:srgbClr>
                </a:outerShdw>
              </a:effectLst>
              <a:latin typeface="Rockwell"/>
              <a:ea typeface="+mn-ea"/>
              <a:cs typeface="+mn-cs"/>
            </a:rPr>
            <a:t>Most application programs execute in user mode</a:t>
          </a:r>
        </a:p>
      </dgm:t>
    </dgm:pt>
    <dgm:pt modelId="{7193FF67-453D-3849-B9C0-88AEEB94B5C8}" type="parTrans" cxnId="{986B1AB5-75D5-4B47-A67D-12E61BCAC313}">
      <dgm:prSet/>
      <dgm:spPr/>
      <dgm:t>
        <a:bodyPr/>
        <a:lstStyle/>
        <a:p>
          <a:endParaRPr lang="en-US"/>
        </a:p>
      </dgm:t>
    </dgm:pt>
    <dgm:pt modelId="{0118D4E5-CF14-034C-9152-2565C3801E4A}" type="sibTrans" cxnId="{986B1AB5-75D5-4B47-A67D-12E61BCAC313}">
      <dgm:prSet/>
      <dgm:spPr/>
      <dgm:t>
        <a:bodyPr/>
        <a:lstStyle/>
        <a:p>
          <a:endParaRPr lang="en-US"/>
        </a:p>
      </dgm:t>
    </dgm:pt>
    <dgm:pt modelId="{F051DA9D-A738-E64B-B758-FB14D26172F6}">
      <dgm:prSet custT="1"/>
      <dgm:spPr>
        <a:xfrm>
          <a:off x="4770413" y="368482"/>
          <a:ext cx="2267585" cy="2267585"/>
        </a:xfrm>
        <a:prstGeom prst="roundRect">
          <a:avLst/>
        </a:prstGeom>
        <a:solidFill>
          <a:srgbClr val="0070C0"/>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ysClr val="window" lastClr="FFFFFF"/>
              </a:solidFill>
              <a:effectLst>
                <a:outerShdw blurRad="38100" dist="38100" dir="2700000" algn="tl">
                  <a:srgbClr val="000000">
                    <a:alpha val="43137"/>
                  </a:srgbClr>
                </a:outerShdw>
              </a:effectLst>
              <a:latin typeface="Rockwell"/>
              <a:ea typeface="+mn-ea"/>
              <a:cs typeface="+mn-cs"/>
            </a:rPr>
            <a:t>While the processor is in user mode the program being executed is unable to access protected system resources or to change mode, other than by causing an exception to occur</a:t>
          </a:r>
        </a:p>
      </dgm:t>
    </dgm:pt>
    <dgm:pt modelId="{DE9A338D-8908-A549-991C-3BD7E8D4DAF7}" type="parTrans" cxnId="{D68ECC9E-7DA1-B344-BB1B-2459AC43DD8B}">
      <dgm:prSet/>
      <dgm:spPr/>
      <dgm:t>
        <a:bodyPr/>
        <a:lstStyle/>
        <a:p>
          <a:endParaRPr lang="en-US"/>
        </a:p>
      </dgm:t>
    </dgm:pt>
    <dgm:pt modelId="{1E87BD43-2FEC-5D49-9886-CB67DF71783C}" type="sibTrans" cxnId="{D68ECC9E-7DA1-B344-BB1B-2459AC43DD8B}">
      <dgm:prSet/>
      <dgm:spPr/>
      <dgm:t>
        <a:bodyPr/>
        <a:lstStyle/>
        <a:p>
          <a:endParaRPr lang="en-US"/>
        </a:p>
      </dgm:t>
    </dgm:pt>
    <dgm:pt modelId="{3E357887-DD75-B042-A2CD-493136B4903B}">
      <dgm:prSet custT="1"/>
      <dgm:spPr>
        <a:xfrm>
          <a:off x="2106001" y="3032895"/>
          <a:ext cx="2267585" cy="2267585"/>
        </a:xfrm>
        <a:prstGeom prst="roundRect">
          <a:avLst/>
        </a:prstGeom>
        <a:solidFill>
          <a:srgbClr val="A3A101">
            <a:lumMod val="75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ysClr val="window" lastClr="FFFFFF"/>
              </a:solidFill>
              <a:effectLst>
                <a:outerShdw blurRad="38100" dist="38100" dir="2700000" algn="tl">
                  <a:srgbClr val="000000">
                    <a:alpha val="43137"/>
                  </a:srgbClr>
                </a:outerShdw>
              </a:effectLst>
              <a:latin typeface="Rockwell"/>
              <a:ea typeface="+mn-ea"/>
              <a:cs typeface="+mn-cs"/>
            </a:rPr>
            <a:t>Remaining six execution modes are referred to as privileged modes</a:t>
          </a:r>
        </a:p>
      </dgm:t>
    </dgm:pt>
    <dgm:pt modelId="{8463C77B-B6C7-C444-9558-E01A507D2AFC}" type="parTrans" cxnId="{223A4213-7E51-0745-9441-B9DC6297C3B0}">
      <dgm:prSet/>
      <dgm:spPr/>
      <dgm:t>
        <a:bodyPr/>
        <a:lstStyle/>
        <a:p>
          <a:endParaRPr lang="en-US"/>
        </a:p>
      </dgm:t>
    </dgm:pt>
    <dgm:pt modelId="{E7D5C247-58A9-6841-8159-3A27B31AF063}" type="sibTrans" cxnId="{223A4213-7E51-0745-9441-B9DC6297C3B0}">
      <dgm:prSet/>
      <dgm:spPr/>
      <dgm:t>
        <a:bodyPr/>
        <a:lstStyle/>
        <a:p>
          <a:endParaRPr lang="en-US"/>
        </a:p>
      </dgm:t>
    </dgm:pt>
    <dgm:pt modelId="{BC6F4297-211F-DD48-91FB-2C4AF59742E9}">
      <dgm:prSet custT="1"/>
      <dgm:spPr>
        <a:xfrm>
          <a:off x="2106001" y="3032895"/>
          <a:ext cx="2267585" cy="2267585"/>
        </a:xfrm>
        <a:prstGeom prst="roundRect">
          <a:avLst/>
        </a:prstGeom>
        <a:solidFill>
          <a:srgbClr val="A3A101">
            <a:lumMod val="75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ysClr val="window" lastClr="FFFFFF"/>
              </a:solidFill>
              <a:effectLst>
                <a:outerShdw blurRad="38100" dist="38100" dir="2700000" algn="tl">
                  <a:srgbClr val="000000">
                    <a:alpha val="43137"/>
                  </a:srgbClr>
                </a:outerShdw>
              </a:effectLst>
              <a:latin typeface="Rockwell"/>
              <a:ea typeface="+mn-ea"/>
              <a:cs typeface="+mn-cs"/>
            </a:rPr>
            <a:t>These modes are used to run system software</a:t>
          </a:r>
        </a:p>
      </dgm:t>
    </dgm:pt>
    <dgm:pt modelId="{647F5C3F-FFB4-8F46-A9A9-92C43DDA85EE}" type="parTrans" cxnId="{8C9A5087-A578-9248-8AE8-16F17AC94DE7}">
      <dgm:prSet/>
      <dgm:spPr/>
      <dgm:t>
        <a:bodyPr/>
        <a:lstStyle/>
        <a:p>
          <a:endParaRPr lang="en-US"/>
        </a:p>
      </dgm:t>
    </dgm:pt>
    <dgm:pt modelId="{38C5312C-BEE4-C941-8AA7-E1E74D232C34}" type="sibTrans" cxnId="{8C9A5087-A578-9248-8AE8-16F17AC94DE7}">
      <dgm:prSet/>
      <dgm:spPr/>
      <dgm:t>
        <a:bodyPr/>
        <a:lstStyle/>
        <a:p>
          <a:endParaRPr lang="en-US"/>
        </a:p>
      </dgm:t>
    </dgm:pt>
    <dgm:pt modelId="{6AA51245-72BB-D24F-B7FF-F9FCF32F757E}">
      <dgm:prSet custT="1"/>
      <dgm:spPr>
        <a:xfrm>
          <a:off x="4770413" y="3032895"/>
          <a:ext cx="2267585" cy="2267585"/>
        </a:xfrm>
        <a:prstGeom prst="roundRect">
          <a:avLst/>
        </a:prstGeom>
        <a:solidFill>
          <a:srgbClr val="F7901E">
            <a:lumMod val="50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ysClr val="window" lastClr="FFFFFF"/>
              </a:solidFill>
              <a:effectLst>
                <a:outerShdw blurRad="38100" dist="38100" dir="2700000" algn="tl">
                  <a:srgbClr val="000000">
                    <a:alpha val="43137"/>
                  </a:srgbClr>
                </a:outerShdw>
              </a:effectLst>
              <a:latin typeface="Rockwell"/>
              <a:ea typeface="+mn-ea"/>
              <a:cs typeface="+mn-cs"/>
            </a:rPr>
            <a:t>Advantages to defining so many different privileged modes</a:t>
          </a:r>
        </a:p>
      </dgm:t>
    </dgm:pt>
    <dgm:pt modelId="{D2DD2781-3ED1-5E48-A6DF-9DF9FA25EA66}" type="parTrans" cxnId="{F391B1CC-17E4-D24B-8F52-497D94BE8CCA}">
      <dgm:prSet/>
      <dgm:spPr/>
      <dgm:t>
        <a:bodyPr/>
        <a:lstStyle/>
        <a:p>
          <a:endParaRPr lang="en-US"/>
        </a:p>
      </dgm:t>
    </dgm:pt>
    <dgm:pt modelId="{F3B90CFF-D0BB-D242-979C-C945E48DBD74}" type="sibTrans" cxnId="{F391B1CC-17E4-D24B-8F52-497D94BE8CCA}">
      <dgm:prSet/>
      <dgm:spPr/>
      <dgm:t>
        <a:bodyPr/>
        <a:lstStyle/>
        <a:p>
          <a:endParaRPr lang="en-US"/>
        </a:p>
      </dgm:t>
    </dgm:pt>
    <dgm:pt modelId="{1170A62F-A1ED-EC49-825F-717CC7576201}">
      <dgm:prSet custT="1"/>
      <dgm:spPr>
        <a:xfrm>
          <a:off x="4770413" y="3032895"/>
          <a:ext cx="2267585" cy="2267585"/>
        </a:xfrm>
        <a:prstGeom prst="roundRect">
          <a:avLst/>
        </a:prstGeom>
        <a:solidFill>
          <a:srgbClr val="F7901E">
            <a:lumMod val="50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100" dirty="0">
              <a:solidFill>
                <a:sysClr val="window" lastClr="FFFFFF"/>
              </a:solidFill>
              <a:effectLst>
                <a:outerShdw blurRad="38100" dist="38100" dir="2700000" algn="tl">
                  <a:srgbClr val="000000">
                    <a:alpha val="43137"/>
                  </a:srgbClr>
                </a:outerShdw>
              </a:effectLst>
              <a:latin typeface="Rockwell"/>
              <a:ea typeface="+mn-ea"/>
              <a:cs typeface="+mn-cs"/>
            </a:rPr>
            <a:t>The OS can tailor the use of system software to a variety of circumstances</a:t>
          </a:r>
        </a:p>
      </dgm:t>
    </dgm:pt>
    <dgm:pt modelId="{A12E082B-0298-0641-937C-8C7700BC6E27}" type="parTrans" cxnId="{75839AC3-B384-A84A-AECA-D2E398B62E02}">
      <dgm:prSet/>
      <dgm:spPr/>
      <dgm:t>
        <a:bodyPr/>
        <a:lstStyle/>
        <a:p>
          <a:endParaRPr lang="en-US"/>
        </a:p>
      </dgm:t>
    </dgm:pt>
    <dgm:pt modelId="{4692AE21-9B27-7B4D-AD56-0F47BCA22F78}" type="sibTrans" cxnId="{75839AC3-B384-A84A-AECA-D2E398B62E02}">
      <dgm:prSet/>
      <dgm:spPr/>
      <dgm:t>
        <a:bodyPr/>
        <a:lstStyle/>
        <a:p>
          <a:endParaRPr lang="en-US"/>
        </a:p>
      </dgm:t>
    </dgm:pt>
    <dgm:pt modelId="{CC7241F7-26AD-324F-ADAD-18B49C3B3350}">
      <dgm:prSet custT="1"/>
      <dgm:spPr>
        <a:xfrm>
          <a:off x="4770413" y="3032895"/>
          <a:ext cx="2267585" cy="2267585"/>
        </a:xfrm>
        <a:prstGeom prst="roundRect">
          <a:avLst/>
        </a:prstGeom>
        <a:solidFill>
          <a:srgbClr val="F7901E">
            <a:lumMod val="50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100" dirty="0">
              <a:solidFill>
                <a:sysClr val="window" lastClr="FFFFFF"/>
              </a:solidFill>
              <a:effectLst>
                <a:outerShdw blurRad="38100" dist="38100" dir="2700000" algn="tl">
                  <a:srgbClr val="000000">
                    <a:alpha val="43137"/>
                  </a:srgbClr>
                </a:outerShdw>
              </a:effectLst>
              <a:latin typeface="Rockwell"/>
              <a:ea typeface="+mn-ea"/>
              <a:cs typeface="+mn-cs"/>
            </a:rPr>
            <a:t>Certain registers are dedicated for use for each of the privileged modes, allows swifter changes in context</a:t>
          </a:r>
        </a:p>
      </dgm:t>
    </dgm:pt>
    <dgm:pt modelId="{A7DE6104-A0A4-B44F-9582-910FB1E2E5E5}" type="parTrans" cxnId="{097DFCC9-AE8C-6844-96F9-661F7E5B350D}">
      <dgm:prSet/>
      <dgm:spPr/>
      <dgm:t>
        <a:bodyPr/>
        <a:lstStyle/>
        <a:p>
          <a:endParaRPr lang="en-US"/>
        </a:p>
      </dgm:t>
    </dgm:pt>
    <dgm:pt modelId="{C485F7FB-CF85-904F-88B2-E0A73AA963B6}" type="sibTrans" cxnId="{097DFCC9-AE8C-6844-96F9-661F7E5B350D}">
      <dgm:prSet/>
      <dgm:spPr/>
      <dgm:t>
        <a:bodyPr/>
        <a:lstStyle/>
        <a:p>
          <a:endParaRPr lang="en-US"/>
        </a:p>
      </dgm:t>
    </dgm:pt>
    <dgm:pt modelId="{DFC96DD9-3619-4749-A166-9A4151844AF7}" type="pres">
      <dgm:prSet presAssocID="{E8F2A902-9075-FC40-A058-E7EC8718ECDD}" presName="matrix" presStyleCnt="0">
        <dgm:presLayoutVars>
          <dgm:chMax val="1"/>
          <dgm:dir/>
          <dgm:resizeHandles val="exact"/>
        </dgm:presLayoutVars>
      </dgm:prSet>
      <dgm:spPr/>
    </dgm:pt>
    <dgm:pt modelId="{7CF07E74-4791-3E40-B146-9CC610B80177}" type="pres">
      <dgm:prSet presAssocID="{E8F2A902-9075-FC40-A058-E7EC8718ECDD}" presName="axisShape" presStyleLbl="bgShp" presStyleIdx="0" presStyleCnt="1"/>
      <dgm:spPr>
        <a:xfrm>
          <a:off x="1737518" y="0"/>
          <a:ext cx="5668963" cy="5668963"/>
        </a:xfrm>
        <a:prstGeom prst="quadArrow">
          <a:avLst>
            <a:gd name="adj1" fmla="val 2000"/>
            <a:gd name="adj2" fmla="val 4000"/>
            <a:gd name="adj3" fmla="val 5000"/>
          </a:avLst>
        </a:prstGeom>
        <a:solidFill>
          <a:srgbClr val="666699">
            <a:lumMod val="60000"/>
            <a:lumOff val="40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8183A7BA-751A-B84D-98A4-1CFF3FB73852}" type="pres">
      <dgm:prSet presAssocID="{E8F2A902-9075-FC40-A058-E7EC8718ECDD}" presName="rect1" presStyleLbl="node1" presStyleIdx="0" presStyleCnt="4">
        <dgm:presLayoutVars>
          <dgm:chMax val="0"/>
          <dgm:chPref val="0"/>
          <dgm:bulletEnabled val="1"/>
        </dgm:presLayoutVars>
      </dgm:prSet>
      <dgm:spPr/>
    </dgm:pt>
    <dgm:pt modelId="{0D3592DF-EB4F-9943-B973-EF43EEC77EFC}" type="pres">
      <dgm:prSet presAssocID="{E8F2A902-9075-FC40-A058-E7EC8718ECDD}" presName="rect2" presStyleLbl="node1" presStyleIdx="1" presStyleCnt="4">
        <dgm:presLayoutVars>
          <dgm:chMax val="0"/>
          <dgm:chPref val="0"/>
          <dgm:bulletEnabled val="1"/>
        </dgm:presLayoutVars>
      </dgm:prSet>
      <dgm:spPr/>
    </dgm:pt>
    <dgm:pt modelId="{A54A9365-B66B-5043-A58D-CC1B872E299A}" type="pres">
      <dgm:prSet presAssocID="{E8F2A902-9075-FC40-A058-E7EC8718ECDD}" presName="rect3" presStyleLbl="node1" presStyleIdx="2" presStyleCnt="4">
        <dgm:presLayoutVars>
          <dgm:chMax val="0"/>
          <dgm:chPref val="0"/>
          <dgm:bulletEnabled val="1"/>
        </dgm:presLayoutVars>
      </dgm:prSet>
      <dgm:spPr/>
    </dgm:pt>
    <dgm:pt modelId="{20A77D24-6C97-2D40-956E-48152CC1DAA6}" type="pres">
      <dgm:prSet presAssocID="{E8F2A902-9075-FC40-A058-E7EC8718ECDD}" presName="rect4" presStyleLbl="node1" presStyleIdx="3" presStyleCnt="4">
        <dgm:presLayoutVars>
          <dgm:chMax val="0"/>
          <dgm:chPref val="0"/>
          <dgm:bulletEnabled val="1"/>
        </dgm:presLayoutVars>
      </dgm:prSet>
      <dgm:spPr/>
    </dgm:pt>
  </dgm:ptLst>
  <dgm:cxnLst>
    <dgm:cxn modelId="{223A4213-7E51-0745-9441-B9DC6297C3B0}" srcId="{E8F2A902-9075-FC40-A058-E7EC8718ECDD}" destId="{3E357887-DD75-B042-A2CD-493136B4903B}" srcOrd="2" destOrd="0" parTransId="{8463C77B-B6C7-C444-9558-E01A507D2AFC}" sibTransId="{E7D5C247-58A9-6841-8159-3A27B31AF063}"/>
    <dgm:cxn modelId="{EA952D20-2ED0-A442-A05D-BBE4FF578EA0}" type="presOf" srcId="{F051DA9D-A738-E64B-B758-FB14D26172F6}" destId="{0D3592DF-EB4F-9943-B973-EF43EEC77EFC}" srcOrd="0" destOrd="1" presId="urn:microsoft.com/office/officeart/2005/8/layout/matrix2"/>
    <dgm:cxn modelId="{9CAA4774-B5F7-D143-9D54-7B568FA439E0}" type="presOf" srcId="{BC6F4297-211F-DD48-91FB-2C4AF59742E9}" destId="{A54A9365-B66B-5043-A58D-CC1B872E299A}" srcOrd="0" destOrd="1" presId="urn:microsoft.com/office/officeart/2005/8/layout/matrix2"/>
    <dgm:cxn modelId="{47A73D58-2945-1848-B9E6-D09E0F9C81D2}" type="presOf" srcId="{E8F2A902-9075-FC40-A058-E7EC8718ECDD}" destId="{DFC96DD9-3619-4749-A166-9A4151844AF7}" srcOrd="0" destOrd="0" presId="urn:microsoft.com/office/officeart/2005/8/layout/matrix2"/>
    <dgm:cxn modelId="{8C9A5087-A578-9248-8AE8-16F17AC94DE7}" srcId="{3E357887-DD75-B042-A2CD-493136B4903B}" destId="{BC6F4297-211F-DD48-91FB-2C4AF59742E9}" srcOrd="0" destOrd="0" parTransId="{647F5C3F-FFB4-8F46-A9A9-92C43DDA85EE}" sibTransId="{38C5312C-BEE4-C941-8AA7-E1E74D232C34}"/>
    <dgm:cxn modelId="{BECEE699-E387-B240-9102-C799C5FE6E51}" type="presOf" srcId="{3E357887-DD75-B042-A2CD-493136B4903B}" destId="{A54A9365-B66B-5043-A58D-CC1B872E299A}" srcOrd="0" destOrd="0" presId="urn:microsoft.com/office/officeart/2005/8/layout/matrix2"/>
    <dgm:cxn modelId="{1B52649C-F5A7-0F40-BACF-0950529BA4DE}" srcId="{E8F2A902-9075-FC40-A058-E7EC8718ECDD}" destId="{A04800D4-16D0-CB4B-B1C3-C2185D1C1BD7}" srcOrd="0" destOrd="0" parTransId="{2AFE30F1-250B-BF48-BFEE-2F5776E422D1}" sibTransId="{F0EB69C3-63FE-F14E-B12D-776BFED2A03B}"/>
    <dgm:cxn modelId="{17E94E9C-C2AB-BC45-BC65-9553F3B8F379}" type="presOf" srcId="{A04800D4-16D0-CB4B-B1C3-C2185D1C1BD7}" destId="{8183A7BA-751A-B84D-98A4-1CFF3FB73852}" srcOrd="0" destOrd="0" presId="urn:microsoft.com/office/officeart/2005/8/layout/matrix2"/>
    <dgm:cxn modelId="{D68ECC9E-7DA1-B344-BB1B-2459AC43DD8B}" srcId="{6EB13D03-1353-CC49-A413-1BBA83F3F059}" destId="{F051DA9D-A738-E64B-B758-FB14D26172F6}" srcOrd="0" destOrd="0" parTransId="{DE9A338D-8908-A549-991C-3BD7E8D4DAF7}" sibTransId="{1E87BD43-2FEC-5D49-9886-CB67DF71783C}"/>
    <dgm:cxn modelId="{C77822AC-1A8F-4748-B6A9-092E81AB5D22}" type="presOf" srcId="{6AA51245-72BB-D24F-B7FF-F9FCF32F757E}" destId="{20A77D24-6C97-2D40-956E-48152CC1DAA6}" srcOrd="0" destOrd="0" presId="urn:microsoft.com/office/officeart/2005/8/layout/matrix2"/>
    <dgm:cxn modelId="{986B1AB5-75D5-4B47-A67D-12E61BCAC313}" srcId="{E8F2A902-9075-FC40-A058-E7EC8718ECDD}" destId="{6EB13D03-1353-CC49-A413-1BBA83F3F059}" srcOrd="1" destOrd="0" parTransId="{7193FF67-453D-3849-B9C0-88AEEB94B5C8}" sibTransId="{0118D4E5-CF14-034C-9152-2565C3801E4A}"/>
    <dgm:cxn modelId="{FE8870BC-7629-9041-9EBF-86AAB34FE5FD}" type="presOf" srcId="{CC7241F7-26AD-324F-ADAD-18B49C3B3350}" destId="{20A77D24-6C97-2D40-956E-48152CC1DAA6}" srcOrd="0" destOrd="2" presId="urn:microsoft.com/office/officeart/2005/8/layout/matrix2"/>
    <dgm:cxn modelId="{75839AC3-B384-A84A-AECA-D2E398B62E02}" srcId="{6AA51245-72BB-D24F-B7FF-F9FCF32F757E}" destId="{1170A62F-A1ED-EC49-825F-717CC7576201}" srcOrd="0" destOrd="0" parTransId="{A12E082B-0298-0641-937C-8C7700BC6E27}" sibTransId="{4692AE21-9B27-7B4D-AD56-0F47BCA22F78}"/>
    <dgm:cxn modelId="{097DFCC9-AE8C-6844-96F9-661F7E5B350D}" srcId="{6AA51245-72BB-D24F-B7FF-F9FCF32F757E}" destId="{CC7241F7-26AD-324F-ADAD-18B49C3B3350}" srcOrd="1" destOrd="0" parTransId="{A7DE6104-A0A4-B44F-9582-910FB1E2E5E5}" sibTransId="{C485F7FB-CF85-904F-88B2-E0A73AA963B6}"/>
    <dgm:cxn modelId="{F391B1CC-17E4-D24B-8F52-497D94BE8CCA}" srcId="{E8F2A902-9075-FC40-A058-E7EC8718ECDD}" destId="{6AA51245-72BB-D24F-B7FF-F9FCF32F757E}" srcOrd="3" destOrd="0" parTransId="{D2DD2781-3ED1-5E48-A6DF-9DF9FA25EA66}" sibTransId="{F3B90CFF-D0BB-D242-979C-C945E48DBD74}"/>
    <dgm:cxn modelId="{E21DE8EE-D5FA-8C4D-B396-8C2A2CEF5E8C}" type="presOf" srcId="{6EB13D03-1353-CC49-A413-1BBA83F3F059}" destId="{0D3592DF-EB4F-9943-B973-EF43EEC77EFC}" srcOrd="0" destOrd="0" presId="urn:microsoft.com/office/officeart/2005/8/layout/matrix2"/>
    <dgm:cxn modelId="{4A11CDFD-B9AE-554F-87C6-D741C6A3E1C6}" type="presOf" srcId="{1170A62F-A1ED-EC49-825F-717CC7576201}" destId="{20A77D24-6C97-2D40-956E-48152CC1DAA6}" srcOrd="0" destOrd="1" presId="urn:microsoft.com/office/officeart/2005/8/layout/matrix2"/>
    <dgm:cxn modelId="{8FCF03F5-C3D9-194C-9285-A242E8E4AF3F}" type="presParOf" srcId="{DFC96DD9-3619-4749-A166-9A4151844AF7}" destId="{7CF07E74-4791-3E40-B146-9CC610B80177}" srcOrd="0" destOrd="0" presId="urn:microsoft.com/office/officeart/2005/8/layout/matrix2"/>
    <dgm:cxn modelId="{B989E7F4-2274-6B4A-91D4-D76BC2C6BD07}" type="presParOf" srcId="{DFC96DD9-3619-4749-A166-9A4151844AF7}" destId="{8183A7BA-751A-B84D-98A4-1CFF3FB73852}" srcOrd="1" destOrd="0" presId="urn:microsoft.com/office/officeart/2005/8/layout/matrix2"/>
    <dgm:cxn modelId="{877D266A-3FA5-8F4E-AADE-4541AF157BA2}" type="presParOf" srcId="{DFC96DD9-3619-4749-A166-9A4151844AF7}" destId="{0D3592DF-EB4F-9943-B973-EF43EEC77EFC}" srcOrd="2" destOrd="0" presId="urn:microsoft.com/office/officeart/2005/8/layout/matrix2"/>
    <dgm:cxn modelId="{C7A7E216-A2BD-0C42-86E7-BCA13F21C1ED}" type="presParOf" srcId="{DFC96DD9-3619-4749-A166-9A4151844AF7}" destId="{A54A9365-B66B-5043-A58D-CC1B872E299A}" srcOrd="3" destOrd="0" presId="urn:microsoft.com/office/officeart/2005/8/layout/matrix2"/>
    <dgm:cxn modelId="{5520B1C3-0891-8145-89BB-9D44E2203A4A}" type="presParOf" srcId="{DFC96DD9-3619-4749-A166-9A4151844AF7}" destId="{20A77D24-6C97-2D40-956E-48152CC1DAA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D266D5-F7F4-D74F-B12E-6769F95E4941}" type="doc">
      <dgm:prSet loTypeId="urn:microsoft.com/office/officeart/2005/8/layout/matrix2" loCatId="matrix" qsTypeId="urn:microsoft.com/office/officeart/2005/8/quickstyle/simple4" qsCatId="simple" csTypeId="urn:microsoft.com/office/officeart/2005/8/colors/accent4_3" csCatId="accent4" phldr="1"/>
      <dgm:spPr/>
      <dgm:t>
        <a:bodyPr/>
        <a:lstStyle/>
        <a:p>
          <a:endParaRPr lang="en-US"/>
        </a:p>
      </dgm:t>
    </dgm:pt>
    <dgm:pt modelId="{A5C86D7B-E342-3445-8B50-2181C0BED678}">
      <dgm:prSet custT="1"/>
      <dgm:spPr>
        <a:xfrm>
          <a:off x="1716792" y="409560"/>
          <a:ext cx="2520374" cy="2520374"/>
        </a:xfrm>
        <a:prstGeom prst="roundRect">
          <a:avLst/>
        </a:prstGeom>
        <a:gradFill rotWithShape="0">
          <a:gsLst>
            <a:gs pos="0">
              <a:srgbClr val="999966">
                <a:shade val="80000"/>
                <a:hueOff val="0"/>
                <a:satOff val="0"/>
                <a:lumOff val="0"/>
                <a:alphaOff val="0"/>
                <a:shade val="40000"/>
                <a:alpha val="100000"/>
                <a:satMod val="150000"/>
                <a:lumMod val="100000"/>
              </a:srgbClr>
            </a:gs>
            <a:gs pos="100000">
              <a:srgbClr val="999966">
                <a:shade val="8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rgbClr val="330F42"/>
              </a:solidFill>
              <a:effectLst>
                <a:outerShdw blurRad="38100" dist="38100" dir="2700000" algn="tl">
                  <a:srgbClr val="000000">
                    <a:alpha val="43137"/>
                  </a:srgbClr>
                </a:outerShdw>
              </a:effectLst>
              <a:latin typeface="Rockwell"/>
              <a:ea typeface="+mn-ea"/>
              <a:cs typeface="+mn-cs"/>
            </a:rPr>
            <a:t>Have full access to system resources and can change modes freely</a:t>
          </a:r>
          <a:endParaRPr lang="en-US" sz="1400" dirty="0">
            <a:solidFill>
              <a:srgbClr val="330F42"/>
            </a:solidFill>
            <a:effectLst>
              <a:outerShdw blurRad="38100" dist="38100" dir="2700000" algn="tl">
                <a:srgbClr val="000000">
                  <a:alpha val="43137"/>
                </a:srgbClr>
              </a:outerShdw>
            </a:effectLst>
            <a:latin typeface="Rockwell"/>
            <a:ea typeface="+mn-ea"/>
            <a:cs typeface="+mn-cs"/>
          </a:endParaRPr>
        </a:p>
      </dgm:t>
    </dgm:pt>
    <dgm:pt modelId="{E6484562-D439-6745-ABCE-8342D2751C8C}" type="parTrans" cxnId="{DFB88F4F-6B1D-5B45-B3CC-8DC0E9555A9C}">
      <dgm:prSet/>
      <dgm:spPr/>
      <dgm:t>
        <a:bodyPr/>
        <a:lstStyle/>
        <a:p>
          <a:endParaRPr lang="en-US" sz="1600"/>
        </a:p>
      </dgm:t>
    </dgm:pt>
    <dgm:pt modelId="{CE4CDA49-0E60-5947-B1CF-48C7B6DADA31}" type="sibTrans" cxnId="{DFB88F4F-6B1D-5B45-B3CC-8DC0E9555A9C}">
      <dgm:prSet/>
      <dgm:spPr/>
      <dgm:t>
        <a:bodyPr/>
        <a:lstStyle/>
        <a:p>
          <a:endParaRPr lang="en-US" sz="1600"/>
        </a:p>
      </dgm:t>
    </dgm:pt>
    <dgm:pt modelId="{F35D25E3-D5F3-E142-897E-5CBF66B92793}">
      <dgm:prSet custT="1"/>
      <dgm:spPr>
        <a:xfrm>
          <a:off x="4678232" y="409560"/>
          <a:ext cx="2520374" cy="2520374"/>
        </a:xfrm>
        <a:prstGeom prst="roundRect">
          <a:avLst/>
        </a:prstGeom>
        <a:gradFill rotWithShape="0">
          <a:gsLst>
            <a:gs pos="0">
              <a:srgbClr val="999966">
                <a:shade val="80000"/>
                <a:hueOff val="0"/>
                <a:satOff val="-1631"/>
                <a:lumOff val="8479"/>
                <a:alphaOff val="0"/>
                <a:shade val="40000"/>
                <a:alpha val="100000"/>
                <a:satMod val="150000"/>
                <a:lumMod val="100000"/>
              </a:srgbClr>
            </a:gs>
            <a:gs pos="100000">
              <a:srgbClr val="999966">
                <a:shade val="80000"/>
                <a:hueOff val="0"/>
                <a:satOff val="-1631"/>
                <a:lumOff val="8479"/>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rgbClr val="330F42"/>
              </a:solidFill>
              <a:effectLst>
                <a:outerShdw blurRad="38100" dist="38100" dir="2700000" algn="tl">
                  <a:srgbClr val="000000">
                    <a:alpha val="43137"/>
                  </a:srgbClr>
                </a:outerShdw>
              </a:effectLst>
              <a:latin typeface="Rockwell"/>
              <a:ea typeface="+mn-ea"/>
              <a:cs typeface="+mn-cs"/>
            </a:rPr>
            <a:t>Entered when specific exceptions occur</a:t>
          </a:r>
        </a:p>
      </dgm:t>
    </dgm:pt>
    <dgm:pt modelId="{8C3CD99D-0841-6645-8D06-3DE55350C11C}" type="parTrans" cxnId="{57626668-665D-1344-9911-8438F22BB42D}">
      <dgm:prSet/>
      <dgm:spPr/>
      <dgm:t>
        <a:bodyPr/>
        <a:lstStyle/>
        <a:p>
          <a:endParaRPr lang="en-US" sz="1600"/>
        </a:p>
      </dgm:t>
    </dgm:pt>
    <dgm:pt modelId="{2DC80F9A-AF65-714A-B420-F3E44B7D1EC4}" type="sibTrans" cxnId="{57626668-665D-1344-9911-8438F22BB42D}">
      <dgm:prSet/>
      <dgm:spPr/>
      <dgm:t>
        <a:bodyPr/>
        <a:lstStyle/>
        <a:p>
          <a:endParaRPr lang="en-US" sz="1600"/>
        </a:p>
      </dgm:t>
    </dgm:pt>
    <dgm:pt modelId="{DD700002-3519-894B-BB3C-F26B6642C645}">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800" dirty="0">
              <a:solidFill>
                <a:srgbClr val="330F42"/>
              </a:solidFill>
              <a:effectLst>
                <a:outerShdw blurRad="38100" dist="38100" dir="2700000" algn="tl">
                  <a:srgbClr val="000000">
                    <a:alpha val="43137"/>
                  </a:srgbClr>
                </a:outerShdw>
              </a:effectLst>
              <a:latin typeface="Rockwell"/>
              <a:ea typeface="+mn-ea"/>
              <a:cs typeface="+mn-cs"/>
            </a:rPr>
            <a:t>Exception modes:</a:t>
          </a:r>
        </a:p>
      </dgm:t>
    </dgm:pt>
    <dgm:pt modelId="{DB52FEB4-39BB-E241-9CCF-88AECF2033A9}" type="parTrans" cxnId="{FF5A3ACA-94A6-3D43-9E5A-B9EF7CCF5E73}">
      <dgm:prSet/>
      <dgm:spPr/>
      <dgm:t>
        <a:bodyPr/>
        <a:lstStyle/>
        <a:p>
          <a:endParaRPr lang="en-US" sz="1600"/>
        </a:p>
      </dgm:t>
    </dgm:pt>
    <dgm:pt modelId="{B9FA993C-4BC0-B74C-A7E3-25710455C2D8}" type="sibTrans" cxnId="{FF5A3ACA-94A6-3D43-9E5A-B9EF7CCF5E73}">
      <dgm:prSet/>
      <dgm:spPr/>
      <dgm:t>
        <a:bodyPr/>
        <a:lstStyle/>
        <a:p>
          <a:endParaRPr lang="en-US" sz="1600"/>
        </a:p>
      </dgm:t>
    </dgm:pt>
    <dgm:pt modelId="{6DB1177D-BF35-FF49-998F-3F09D11DDD8A}">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330F42"/>
              </a:solidFill>
              <a:effectLst>
                <a:outerShdw blurRad="38100" dist="38100" dir="2700000" algn="tl">
                  <a:srgbClr val="000000">
                    <a:alpha val="43137"/>
                  </a:srgbClr>
                </a:outerShdw>
              </a:effectLst>
              <a:latin typeface="Rockwell"/>
              <a:ea typeface="+mn-ea"/>
              <a:cs typeface="+mn-cs"/>
            </a:rPr>
            <a:t>Supervisor mode</a:t>
          </a:r>
        </a:p>
      </dgm:t>
    </dgm:pt>
    <dgm:pt modelId="{E26B5788-B633-5346-A481-ECD119E3ABF8}" type="parTrans" cxnId="{2F651624-9178-AF4F-8EEC-3EC61B659C13}">
      <dgm:prSet/>
      <dgm:spPr/>
      <dgm:t>
        <a:bodyPr/>
        <a:lstStyle/>
        <a:p>
          <a:endParaRPr lang="en-US" sz="1600"/>
        </a:p>
      </dgm:t>
    </dgm:pt>
    <dgm:pt modelId="{ABF3CF5B-69FC-944E-B1F6-FFE40563BBFE}" type="sibTrans" cxnId="{2F651624-9178-AF4F-8EEC-3EC61B659C13}">
      <dgm:prSet/>
      <dgm:spPr/>
      <dgm:t>
        <a:bodyPr/>
        <a:lstStyle/>
        <a:p>
          <a:endParaRPr lang="en-US" sz="1600"/>
        </a:p>
      </dgm:t>
    </dgm:pt>
    <dgm:pt modelId="{6854CC64-A7DD-774A-B510-76A107E4974F}">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330F42"/>
              </a:solidFill>
              <a:effectLst>
                <a:outerShdw blurRad="38100" dist="38100" dir="2700000" algn="tl">
                  <a:srgbClr val="000000">
                    <a:alpha val="43137"/>
                  </a:srgbClr>
                </a:outerShdw>
              </a:effectLst>
              <a:latin typeface="Rockwell"/>
              <a:ea typeface="+mn-ea"/>
              <a:cs typeface="+mn-cs"/>
            </a:rPr>
            <a:t>Abort mode</a:t>
          </a:r>
        </a:p>
      </dgm:t>
    </dgm:pt>
    <dgm:pt modelId="{6B148308-86E1-1A41-A342-5462DE511D79}" type="parTrans" cxnId="{7A34012E-8C9C-A742-B7FE-F2A8E992CAF0}">
      <dgm:prSet/>
      <dgm:spPr/>
      <dgm:t>
        <a:bodyPr/>
        <a:lstStyle/>
        <a:p>
          <a:endParaRPr lang="en-US" sz="1600"/>
        </a:p>
      </dgm:t>
    </dgm:pt>
    <dgm:pt modelId="{DB537143-6EA0-4343-91CA-105E6681D432}" type="sibTrans" cxnId="{7A34012E-8C9C-A742-B7FE-F2A8E992CAF0}">
      <dgm:prSet/>
      <dgm:spPr/>
      <dgm:t>
        <a:bodyPr/>
        <a:lstStyle/>
        <a:p>
          <a:endParaRPr lang="en-US" sz="1600"/>
        </a:p>
      </dgm:t>
    </dgm:pt>
    <dgm:pt modelId="{19C45681-5B82-434C-ACCF-99A72CA9AAB1}">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330F42"/>
              </a:solidFill>
              <a:effectLst>
                <a:outerShdw blurRad="38100" dist="38100" dir="2700000" algn="tl">
                  <a:srgbClr val="000000">
                    <a:alpha val="43137"/>
                  </a:srgbClr>
                </a:outerShdw>
              </a:effectLst>
              <a:latin typeface="Rockwell"/>
              <a:ea typeface="+mn-ea"/>
              <a:cs typeface="+mn-cs"/>
            </a:rPr>
            <a:t>Undefined mode</a:t>
          </a:r>
        </a:p>
      </dgm:t>
    </dgm:pt>
    <dgm:pt modelId="{FD963DD7-4231-B944-84FF-504E9175E604}" type="parTrans" cxnId="{AAE0A579-4D52-574B-811D-2F70BC953EAC}">
      <dgm:prSet/>
      <dgm:spPr/>
      <dgm:t>
        <a:bodyPr/>
        <a:lstStyle/>
        <a:p>
          <a:endParaRPr lang="en-US" sz="1600"/>
        </a:p>
      </dgm:t>
    </dgm:pt>
    <dgm:pt modelId="{D0B1410D-2C8F-8941-BFE2-B2E0AD6BB8DB}" type="sibTrans" cxnId="{AAE0A579-4D52-574B-811D-2F70BC953EAC}">
      <dgm:prSet/>
      <dgm:spPr/>
      <dgm:t>
        <a:bodyPr/>
        <a:lstStyle/>
        <a:p>
          <a:endParaRPr lang="en-US" sz="1600"/>
        </a:p>
      </dgm:t>
    </dgm:pt>
    <dgm:pt modelId="{5925CE37-294F-E848-93AE-42C4ABBF1D33}">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330F42"/>
              </a:solidFill>
              <a:effectLst>
                <a:outerShdw blurRad="38100" dist="38100" dir="2700000" algn="tl">
                  <a:srgbClr val="000000">
                    <a:alpha val="43137"/>
                  </a:srgbClr>
                </a:outerShdw>
              </a:effectLst>
              <a:latin typeface="Rockwell"/>
              <a:ea typeface="+mn-ea"/>
              <a:cs typeface="+mn-cs"/>
            </a:rPr>
            <a:t>Fast interrupt mode</a:t>
          </a:r>
        </a:p>
      </dgm:t>
    </dgm:pt>
    <dgm:pt modelId="{580FA373-8816-104D-ACEB-77CDC366CD6B}" type="parTrans" cxnId="{83520551-C2DF-DA40-B284-ED5CED4EBCF8}">
      <dgm:prSet/>
      <dgm:spPr/>
      <dgm:t>
        <a:bodyPr/>
        <a:lstStyle/>
        <a:p>
          <a:endParaRPr lang="en-US" sz="1600"/>
        </a:p>
      </dgm:t>
    </dgm:pt>
    <dgm:pt modelId="{F7217720-B770-0147-980D-6C194D14D1E3}" type="sibTrans" cxnId="{83520551-C2DF-DA40-B284-ED5CED4EBCF8}">
      <dgm:prSet/>
      <dgm:spPr/>
      <dgm:t>
        <a:bodyPr/>
        <a:lstStyle/>
        <a:p>
          <a:endParaRPr lang="en-US" sz="1600"/>
        </a:p>
      </dgm:t>
    </dgm:pt>
    <dgm:pt modelId="{40DE6D44-5240-9D4D-995D-6DB3A2442AA6}">
      <dgm:prSet custT="1"/>
      <dgm:spPr>
        <a:xfrm>
          <a:off x="1716792" y="3371000"/>
          <a:ext cx="2520374" cy="2520374"/>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400" dirty="0">
              <a:solidFill>
                <a:srgbClr val="330F42"/>
              </a:solidFill>
              <a:effectLst>
                <a:outerShdw blurRad="38100" dist="38100" dir="2700000" algn="tl">
                  <a:srgbClr val="000000">
                    <a:alpha val="43137"/>
                  </a:srgbClr>
                </a:outerShdw>
              </a:effectLst>
              <a:latin typeface="Rockwell"/>
              <a:ea typeface="+mn-ea"/>
              <a:cs typeface="+mn-cs"/>
            </a:rPr>
            <a:t>Interrupt mode</a:t>
          </a:r>
        </a:p>
      </dgm:t>
    </dgm:pt>
    <dgm:pt modelId="{00FDBD99-22B4-7F46-8FB1-3BD11595FBB0}" type="parTrans" cxnId="{94156327-86DC-2541-9D46-AD430C5C02AE}">
      <dgm:prSet/>
      <dgm:spPr/>
      <dgm:t>
        <a:bodyPr/>
        <a:lstStyle/>
        <a:p>
          <a:endParaRPr lang="en-US" sz="1600"/>
        </a:p>
      </dgm:t>
    </dgm:pt>
    <dgm:pt modelId="{7D77FDFB-FE1D-6948-BA17-6FDA99D5D15C}" type="sibTrans" cxnId="{94156327-86DC-2541-9D46-AD430C5C02AE}">
      <dgm:prSet/>
      <dgm:spPr/>
      <dgm:t>
        <a:bodyPr/>
        <a:lstStyle/>
        <a:p>
          <a:endParaRPr lang="en-US" sz="1600"/>
        </a:p>
      </dgm:t>
    </dgm:pt>
    <dgm:pt modelId="{71BD4134-5348-F648-AF55-C37F90E6BF03}">
      <dgm:prSet custT="1"/>
      <dgm:spPr>
        <a:xfrm>
          <a:off x="4678232" y="3371000"/>
          <a:ext cx="2520374" cy="2520374"/>
        </a:xfrm>
        <a:prstGeom prst="roundRect">
          <a:avLst/>
        </a:prstGeom>
        <a:gradFill rotWithShape="0">
          <a:gsLst>
            <a:gs pos="0">
              <a:srgbClr val="999966">
                <a:shade val="80000"/>
                <a:hueOff val="0"/>
                <a:satOff val="-4892"/>
                <a:lumOff val="25437"/>
                <a:alphaOff val="0"/>
                <a:shade val="40000"/>
                <a:alpha val="100000"/>
                <a:satMod val="150000"/>
                <a:lumMod val="100000"/>
              </a:srgbClr>
            </a:gs>
            <a:gs pos="100000">
              <a:srgbClr val="999966">
                <a:shade val="80000"/>
                <a:hueOff val="0"/>
                <a:satOff val="-4892"/>
                <a:lumOff val="25437"/>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600" dirty="0">
              <a:solidFill>
                <a:srgbClr val="330F42"/>
              </a:solidFill>
              <a:effectLst>
                <a:outerShdw blurRad="38100" dist="38100" dir="2700000" algn="tl">
                  <a:srgbClr val="000000">
                    <a:alpha val="43137"/>
                  </a:srgbClr>
                </a:outerShdw>
              </a:effectLst>
              <a:latin typeface="Rockwell"/>
              <a:ea typeface="+mn-ea"/>
              <a:cs typeface="+mn-cs"/>
            </a:rPr>
            <a:t>System mode:</a:t>
          </a:r>
        </a:p>
      </dgm:t>
    </dgm:pt>
    <dgm:pt modelId="{5C0A23E4-8C2A-7844-8725-D63EAD4DB1A8}" type="parTrans" cxnId="{9B9A7152-8624-5E4C-BB3D-7D467E96D96F}">
      <dgm:prSet/>
      <dgm:spPr/>
      <dgm:t>
        <a:bodyPr/>
        <a:lstStyle/>
        <a:p>
          <a:endParaRPr lang="en-US" sz="1600"/>
        </a:p>
      </dgm:t>
    </dgm:pt>
    <dgm:pt modelId="{19A3BB50-E1A3-0E4A-976E-54BBA0B2809E}" type="sibTrans" cxnId="{9B9A7152-8624-5E4C-BB3D-7D467E96D96F}">
      <dgm:prSet/>
      <dgm:spPr/>
      <dgm:t>
        <a:bodyPr/>
        <a:lstStyle/>
        <a:p>
          <a:endParaRPr lang="en-US" sz="1600"/>
        </a:p>
      </dgm:t>
    </dgm:pt>
    <dgm:pt modelId="{60EE9986-C31E-6140-980F-2A0CABD63F3B}">
      <dgm:prSet custT="1"/>
      <dgm:spPr>
        <a:xfrm>
          <a:off x="4678232" y="3371000"/>
          <a:ext cx="2520374" cy="2520374"/>
        </a:xfrm>
        <a:prstGeom prst="roundRect">
          <a:avLst/>
        </a:prstGeom>
        <a:gradFill rotWithShape="0">
          <a:gsLst>
            <a:gs pos="0">
              <a:srgbClr val="999966">
                <a:shade val="80000"/>
                <a:hueOff val="0"/>
                <a:satOff val="-4892"/>
                <a:lumOff val="25437"/>
                <a:alphaOff val="0"/>
                <a:shade val="40000"/>
                <a:alpha val="100000"/>
                <a:satMod val="150000"/>
                <a:lumMod val="100000"/>
              </a:srgbClr>
            </a:gs>
            <a:gs pos="100000">
              <a:srgbClr val="999966">
                <a:shade val="80000"/>
                <a:hueOff val="0"/>
                <a:satOff val="-4892"/>
                <a:lumOff val="25437"/>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rgbClr val="330F42"/>
              </a:solidFill>
              <a:effectLst>
                <a:outerShdw blurRad="38100" dist="38100" dir="2700000" algn="tl">
                  <a:srgbClr val="000000">
                    <a:alpha val="43137"/>
                  </a:srgbClr>
                </a:outerShdw>
              </a:effectLst>
              <a:latin typeface="Rockwell"/>
              <a:ea typeface="+mn-ea"/>
              <a:cs typeface="+mn-cs"/>
            </a:rPr>
            <a:t>Not entered by any exception and uses the same registers available in User mode</a:t>
          </a:r>
        </a:p>
      </dgm:t>
    </dgm:pt>
    <dgm:pt modelId="{EFF18E3B-545F-EA49-86EC-D26A036FF9BC}" type="parTrans" cxnId="{B73C1B1F-A1C5-F54A-94E0-2D7B8162E5AD}">
      <dgm:prSet/>
      <dgm:spPr/>
      <dgm:t>
        <a:bodyPr/>
        <a:lstStyle/>
        <a:p>
          <a:endParaRPr lang="en-US" sz="1600"/>
        </a:p>
      </dgm:t>
    </dgm:pt>
    <dgm:pt modelId="{4E0B6887-4E6C-E44C-BD36-8DD3EF0B2A8B}" type="sibTrans" cxnId="{B73C1B1F-A1C5-F54A-94E0-2D7B8162E5AD}">
      <dgm:prSet/>
      <dgm:spPr/>
      <dgm:t>
        <a:bodyPr/>
        <a:lstStyle/>
        <a:p>
          <a:endParaRPr lang="en-US" sz="1600"/>
        </a:p>
      </dgm:t>
    </dgm:pt>
    <dgm:pt modelId="{218CCAEE-562F-714C-B62B-4493D60CF403}">
      <dgm:prSet custT="1"/>
      <dgm:spPr>
        <a:xfrm>
          <a:off x="4678232" y="3371000"/>
          <a:ext cx="2520374" cy="2520374"/>
        </a:xfrm>
        <a:prstGeom prst="roundRect">
          <a:avLst/>
        </a:prstGeom>
        <a:gradFill rotWithShape="0">
          <a:gsLst>
            <a:gs pos="0">
              <a:srgbClr val="999966">
                <a:shade val="80000"/>
                <a:hueOff val="0"/>
                <a:satOff val="-4892"/>
                <a:lumOff val="25437"/>
                <a:alphaOff val="0"/>
                <a:shade val="40000"/>
                <a:alpha val="100000"/>
                <a:satMod val="150000"/>
                <a:lumMod val="100000"/>
              </a:srgbClr>
            </a:gs>
            <a:gs pos="100000">
              <a:srgbClr val="999966">
                <a:shade val="80000"/>
                <a:hueOff val="0"/>
                <a:satOff val="-4892"/>
                <a:lumOff val="25437"/>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rgbClr val="330F42"/>
              </a:solidFill>
              <a:effectLst>
                <a:outerShdw blurRad="38100" dist="38100" dir="2700000" algn="tl">
                  <a:srgbClr val="000000">
                    <a:alpha val="43137"/>
                  </a:srgbClr>
                </a:outerShdw>
              </a:effectLst>
              <a:latin typeface="Rockwell"/>
              <a:ea typeface="+mn-ea"/>
              <a:cs typeface="+mn-cs"/>
            </a:rPr>
            <a:t>Is used for running certain privileged operating system tasks</a:t>
          </a:r>
        </a:p>
      </dgm:t>
    </dgm:pt>
    <dgm:pt modelId="{673E2237-10D8-414D-A512-D800C1BE97CB}" type="parTrans" cxnId="{49D6EFBE-D6AB-1248-B2B2-D7BFAB245CF4}">
      <dgm:prSet/>
      <dgm:spPr/>
      <dgm:t>
        <a:bodyPr/>
        <a:lstStyle/>
        <a:p>
          <a:endParaRPr lang="en-US" sz="1600"/>
        </a:p>
      </dgm:t>
    </dgm:pt>
    <dgm:pt modelId="{6319707F-95D3-3144-836C-0632FAEAEBD2}" type="sibTrans" cxnId="{49D6EFBE-D6AB-1248-B2B2-D7BFAB245CF4}">
      <dgm:prSet/>
      <dgm:spPr/>
      <dgm:t>
        <a:bodyPr/>
        <a:lstStyle/>
        <a:p>
          <a:endParaRPr lang="en-US" sz="1600"/>
        </a:p>
      </dgm:t>
    </dgm:pt>
    <dgm:pt modelId="{15D44755-B14E-F04C-8DB8-9D6AFF803D24}">
      <dgm:prSet custT="1"/>
      <dgm:spPr>
        <a:xfrm>
          <a:off x="4678232" y="3371000"/>
          <a:ext cx="2520374" cy="2520374"/>
        </a:xfrm>
        <a:prstGeom prst="roundRect">
          <a:avLst/>
        </a:prstGeom>
        <a:gradFill rotWithShape="0">
          <a:gsLst>
            <a:gs pos="0">
              <a:srgbClr val="999966">
                <a:shade val="80000"/>
                <a:hueOff val="0"/>
                <a:satOff val="-4892"/>
                <a:lumOff val="25437"/>
                <a:alphaOff val="0"/>
                <a:shade val="40000"/>
                <a:alpha val="100000"/>
                <a:satMod val="150000"/>
                <a:lumMod val="100000"/>
              </a:srgbClr>
            </a:gs>
            <a:gs pos="100000">
              <a:srgbClr val="999966">
                <a:shade val="80000"/>
                <a:hueOff val="0"/>
                <a:satOff val="-4892"/>
                <a:lumOff val="25437"/>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gm:spPr>
      <dgm:t>
        <a:bodyPr/>
        <a:lstStyle/>
        <a:p>
          <a:pPr rtl="0"/>
          <a:r>
            <a:rPr lang="en-US" sz="1200" dirty="0">
              <a:solidFill>
                <a:srgbClr val="330F42"/>
              </a:solidFill>
              <a:effectLst>
                <a:outerShdw blurRad="38100" dist="38100" dir="2700000" algn="tl">
                  <a:srgbClr val="000000">
                    <a:alpha val="43137"/>
                  </a:srgbClr>
                </a:outerShdw>
              </a:effectLst>
              <a:latin typeface="Rockwell"/>
              <a:ea typeface="+mn-ea"/>
              <a:cs typeface="+mn-cs"/>
            </a:rPr>
            <a:t>May be interrupted by any of the five exception categories</a:t>
          </a:r>
        </a:p>
      </dgm:t>
    </dgm:pt>
    <dgm:pt modelId="{B4D6C793-72EE-9442-81A8-53B9311BF512}" type="parTrans" cxnId="{1AB7502A-B58F-B543-88E5-94317A4D07CA}">
      <dgm:prSet/>
      <dgm:spPr/>
      <dgm:t>
        <a:bodyPr/>
        <a:lstStyle/>
        <a:p>
          <a:endParaRPr lang="en-US" sz="1600"/>
        </a:p>
      </dgm:t>
    </dgm:pt>
    <dgm:pt modelId="{E182563F-0160-9E47-B175-BABD931F5E86}" type="sibTrans" cxnId="{1AB7502A-B58F-B543-88E5-94317A4D07CA}">
      <dgm:prSet/>
      <dgm:spPr/>
      <dgm:t>
        <a:bodyPr/>
        <a:lstStyle/>
        <a:p>
          <a:endParaRPr lang="en-US" sz="1600"/>
        </a:p>
      </dgm:t>
    </dgm:pt>
    <dgm:pt modelId="{F56435D0-4D76-F64B-888F-19BABBF255F8}" type="pres">
      <dgm:prSet presAssocID="{35D266D5-F7F4-D74F-B12E-6769F95E4941}" presName="matrix" presStyleCnt="0">
        <dgm:presLayoutVars>
          <dgm:chMax val="1"/>
          <dgm:dir/>
          <dgm:resizeHandles val="exact"/>
        </dgm:presLayoutVars>
      </dgm:prSet>
      <dgm:spPr/>
    </dgm:pt>
    <dgm:pt modelId="{9E26EEDF-7730-D144-AC01-182061D8166A}" type="pres">
      <dgm:prSet presAssocID="{35D266D5-F7F4-D74F-B12E-6769F95E4941}" presName="axisShape" presStyleLbl="bgShp" presStyleIdx="0" presStyleCnt="1"/>
      <dgm:spPr>
        <a:xfrm>
          <a:off x="1307232" y="0"/>
          <a:ext cx="6300936" cy="6300936"/>
        </a:xfrm>
        <a:prstGeom prst="quadArrow">
          <a:avLst>
            <a:gd name="adj1" fmla="val 2000"/>
            <a:gd name="adj2" fmla="val 4000"/>
            <a:gd name="adj3" fmla="val 5000"/>
          </a:avLst>
        </a:prstGeom>
        <a:solidFill>
          <a:srgbClr val="666699">
            <a:lumMod val="60000"/>
            <a:lumOff val="40000"/>
          </a:srgbClr>
        </a:solidFill>
        <a:ln>
          <a:noFill/>
        </a:ln>
        <a:effectLst>
          <a:innerShdw blurRad="50800" dist="25400" dir="13500000">
            <a:srgbClr val="FFFFFF">
              <a:alpha val="75000"/>
            </a:srgbClr>
          </a:innerShdw>
          <a:outerShdw blurRad="63500" dist="25400" dir="5400000" rotWithShape="0">
            <a:srgbClr val="808080">
              <a:alpha val="75000"/>
            </a:srgbClr>
          </a:outerShdw>
        </a:effectLst>
      </dgm:spPr>
    </dgm:pt>
    <dgm:pt modelId="{63528393-0AC5-AC4A-9193-D664E8B0F830}" type="pres">
      <dgm:prSet presAssocID="{35D266D5-F7F4-D74F-B12E-6769F95E4941}" presName="rect1" presStyleLbl="node1" presStyleIdx="0" presStyleCnt="4">
        <dgm:presLayoutVars>
          <dgm:chMax val="0"/>
          <dgm:chPref val="0"/>
          <dgm:bulletEnabled val="1"/>
        </dgm:presLayoutVars>
      </dgm:prSet>
      <dgm:spPr/>
    </dgm:pt>
    <dgm:pt modelId="{9929BC74-C9D5-7647-AA71-C883196EE3F7}" type="pres">
      <dgm:prSet presAssocID="{35D266D5-F7F4-D74F-B12E-6769F95E4941}" presName="rect2" presStyleLbl="node1" presStyleIdx="1" presStyleCnt="4">
        <dgm:presLayoutVars>
          <dgm:chMax val="0"/>
          <dgm:chPref val="0"/>
          <dgm:bulletEnabled val="1"/>
        </dgm:presLayoutVars>
      </dgm:prSet>
      <dgm:spPr/>
    </dgm:pt>
    <dgm:pt modelId="{2E3DFCF2-8AEA-5E4D-933E-9ECD1088EEDE}" type="pres">
      <dgm:prSet presAssocID="{35D266D5-F7F4-D74F-B12E-6769F95E4941}" presName="rect3" presStyleLbl="node1" presStyleIdx="2" presStyleCnt="4">
        <dgm:presLayoutVars>
          <dgm:chMax val="0"/>
          <dgm:chPref val="0"/>
          <dgm:bulletEnabled val="1"/>
        </dgm:presLayoutVars>
      </dgm:prSet>
      <dgm:spPr/>
    </dgm:pt>
    <dgm:pt modelId="{1B9D5CAB-120D-FB4A-A5F2-861B7735D979}" type="pres">
      <dgm:prSet presAssocID="{35D266D5-F7F4-D74F-B12E-6769F95E4941}" presName="rect4" presStyleLbl="node1" presStyleIdx="3" presStyleCnt="4">
        <dgm:presLayoutVars>
          <dgm:chMax val="0"/>
          <dgm:chPref val="0"/>
          <dgm:bulletEnabled val="1"/>
        </dgm:presLayoutVars>
      </dgm:prSet>
      <dgm:spPr/>
    </dgm:pt>
  </dgm:ptLst>
  <dgm:cxnLst>
    <dgm:cxn modelId="{4465950D-7BAD-4B46-88E4-66AC18C422EE}" type="presOf" srcId="{DD700002-3519-894B-BB3C-F26B6642C645}" destId="{2E3DFCF2-8AEA-5E4D-933E-9ECD1088EEDE}" srcOrd="0" destOrd="0" presId="urn:microsoft.com/office/officeart/2005/8/layout/matrix2"/>
    <dgm:cxn modelId="{B73C1B1F-A1C5-F54A-94E0-2D7B8162E5AD}" srcId="{71BD4134-5348-F648-AF55-C37F90E6BF03}" destId="{60EE9986-C31E-6140-980F-2A0CABD63F3B}" srcOrd="0" destOrd="0" parTransId="{EFF18E3B-545F-EA49-86EC-D26A036FF9BC}" sibTransId="{4E0B6887-4E6C-E44C-BD36-8DD3EF0B2A8B}"/>
    <dgm:cxn modelId="{201E1C23-B690-594A-B59C-442DD3CA8620}" type="presOf" srcId="{218CCAEE-562F-714C-B62B-4493D60CF403}" destId="{1B9D5CAB-120D-FB4A-A5F2-861B7735D979}" srcOrd="0" destOrd="2" presId="urn:microsoft.com/office/officeart/2005/8/layout/matrix2"/>
    <dgm:cxn modelId="{2F651624-9178-AF4F-8EEC-3EC61B659C13}" srcId="{DD700002-3519-894B-BB3C-F26B6642C645}" destId="{6DB1177D-BF35-FF49-998F-3F09D11DDD8A}" srcOrd="0" destOrd="0" parTransId="{E26B5788-B633-5346-A481-ECD119E3ABF8}" sibTransId="{ABF3CF5B-69FC-944E-B1F6-FFE40563BBFE}"/>
    <dgm:cxn modelId="{94156327-86DC-2541-9D46-AD430C5C02AE}" srcId="{DD700002-3519-894B-BB3C-F26B6642C645}" destId="{40DE6D44-5240-9D4D-995D-6DB3A2442AA6}" srcOrd="4" destOrd="0" parTransId="{00FDBD99-22B4-7F46-8FB1-3BD11595FBB0}" sibTransId="{7D77FDFB-FE1D-6948-BA17-6FDA99D5D15C}"/>
    <dgm:cxn modelId="{1AB7502A-B58F-B543-88E5-94317A4D07CA}" srcId="{71BD4134-5348-F648-AF55-C37F90E6BF03}" destId="{15D44755-B14E-F04C-8DB8-9D6AFF803D24}" srcOrd="2" destOrd="0" parTransId="{B4D6C793-72EE-9442-81A8-53B9311BF512}" sibTransId="{E182563F-0160-9E47-B175-BABD931F5E86}"/>
    <dgm:cxn modelId="{7A34012E-8C9C-A742-B7FE-F2A8E992CAF0}" srcId="{DD700002-3519-894B-BB3C-F26B6642C645}" destId="{6854CC64-A7DD-774A-B510-76A107E4974F}" srcOrd="1" destOrd="0" parTransId="{6B148308-86E1-1A41-A342-5462DE511D79}" sibTransId="{DB537143-6EA0-4343-91CA-105E6681D432}"/>
    <dgm:cxn modelId="{513A7034-73C3-534C-9927-AEA000136880}" type="presOf" srcId="{35D266D5-F7F4-D74F-B12E-6769F95E4941}" destId="{F56435D0-4D76-F64B-888F-19BABBF255F8}" srcOrd="0" destOrd="0" presId="urn:microsoft.com/office/officeart/2005/8/layout/matrix2"/>
    <dgm:cxn modelId="{37BD3B5C-D373-A847-B62E-EB210F0E72C5}" type="presOf" srcId="{71BD4134-5348-F648-AF55-C37F90E6BF03}" destId="{1B9D5CAB-120D-FB4A-A5F2-861B7735D979}" srcOrd="0" destOrd="0" presId="urn:microsoft.com/office/officeart/2005/8/layout/matrix2"/>
    <dgm:cxn modelId="{57626668-665D-1344-9911-8438F22BB42D}" srcId="{35D266D5-F7F4-D74F-B12E-6769F95E4941}" destId="{F35D25E3-D5F3-E142-897E-5CBF66B92793}" srcOrd="1" destOrd="0" parTransId="{8C3CD99D-0841-6645-8D06-3DE55350C11C}" sibTransId="{2DC80F9A-AF65-714A-B420-F3E44B7D1EC4}"/>
    <dgm:cxn modelId="{E8BDC94C-DDD2-6845-9FE7-362334B7B32E}" type="presOf" srcId="{19C45681-5B82-434C-ACCF-99A72CA9AAB1}" destId="{2E3DFCF2-8AEA-5E4D-933E-9ECD1088EEDE}" srcOrd="0" destOrd="3" presId="urn:microsoft.com/office/officeart/2005/8/layout/matrix2"/>
    <dgm:cxn modelId="{DFB88F4F-6B1D-5B45-B3CC-8DC0E9555A9C}" srcId="{35D266D5-F7F4-D74F-B12E-6769F95E4941}" destId="{A5C86D7B-E342-3445-8B50-2181C0BED678}" srcOrd="0" destOrd="0" parTransId="{E6484562-D439-6745-ABCE-8342D2751C8C}" sibTransId="{CE4CDA49-0E60-5947-B1CF-48C7B6DADA31}"/>
    <dgm:cxn modelId="{2671A86F-53AB-4446-A64E-C203500F0119}" type="presOf" srcId="{A5C86D7B-E342-3445-8B50-2181C0BED678}" destId="{63528393-0AC5-AC4A-9193-D664E8B0F830}" srcOrd="0" destOrd="0" presId="urn:microsoft.com/office/officeart/2005/8/layout/matrix2"/>
    <dgm:cxn modelId="{83520551-C2DF-DA40-B284-ED5CED4EBCF8}" srcId="{DD700002-3519-894B-BB3C-F26B6642C645}" destId="{5925CE37-294F-E848-93AE-42C4ABBF1D33}" srcOrd="3" destOrd="0" parTransId="{580FA373-8816-104D-ACEB-77CDC366CD6B}" sibTransId="{F7217720-B770-0147-980D-6C194D14D1E3}"/>
    <dgm:cxn modelId="{9B9A7152-8624-5E4C-BB3D-7D467E96D96F}" srcId="{35D266D5-F7F4-D74F-B12E-6769F95E4941}" destId="{71BD4134-5348-F648-AF55-C37F90E6BF03}" srcOrd="3" destOrd="0" parTransId="{5C0A23E4-8C2A-7844-8725-D63EAD4DB1A8}" sibTransId="{19A3BB50-E1A3-0E4A-976E-54BBA0B2809E}"/>
    <dgm:cxn modelId="{AAE0A579-4D52-574B-811D-2F70BC953EAC}" srcId="{DD700002-3519-894B-BB3C-F26B6642C645}" destId="{19C45681-5B82-434C-ACCF-99A72CA9AAB1}" srcOrd="2" destOrd="0" parTransId="{FD963DD7-4231-B944-84FF-504E9175E604}" sibTransId="{D0B1410D-2C8F-8941-BFE2-B2E0AD6BB8DB}"/>
    <dgm:cxn modelId="{D95BEB7E-F776-F84B-B282-F51FC308765A}" type="presOf" srcId="{15D44755-B14E-F04C-8DB8-9D6AFF803D24}" destId="{1B9D5CAB-120D-FB4A-A5F2-861B7735D979}" srcOrd="0" destOrd="3" presId="urn:microsoft.com/office/officeart/2005/8/layout/matrix2"/>
    <dgm:cxn modelId="{9B2C118A-3337-0949-B512-9B5ED47BDCD2}" type="presOf" srcId="{40DE6D44-5240-9D4D-995D-6DB3A2442AA6}" destId="{2E3DFCF2-8AEA-5E4D-933E-9ECD1088EEDE}" srcOrd="0" destOrd="5" presId="urn:microsoft.com/office/officeart/2005/8/layout/matrix2"/>
    <dgm:cxn modelId="{3D11868F-E515-D642-9704-B6282503BACF}" type="presOf" srcId="{F35D25E3-D5F3-E142-897E-5CBF66B92793}" destId="{9929BC74-C9D5-7647-AA71-C883196EE3F7}" srcOrd="0" destOrd="0" presId="urn:microsoft.com/office/officeart/2005/8/layout/matrix2"/>
    <dgm:cxn modelId="{DEA5589B-C7AC-374E-8D2D-92FCE05620DD}" type="presOf" srcId="{6DB1177D-BF35-FF49-998F-3F09D11DDD8A}" destId="{2E3DFCF2-8AEA-5E4D-933E-9ECD1088EEDE}" srcOrd="0" destOrd="1" presId="urn:microsoft.com/office/officeart/2005/8/layout/matrix2"/>
    <dgm:cxn modelId="{CC5F9DA2-DC78-BC4A-8E3F-0AD5F1668043}" type="presOf" srcId="{6854CC64-A7DD-774A-B510-76A107E4974F}" destId="{2E3DFCF2-8AEA-5E4D-933E-9ECD1088EEDE}" srcOrd="0" destOrd="2" presId="urn:microsoft.com/office/officeart/2005/8/layout/matrix2"/>
    <dgm:cxn modelId="{49D6EFBE-D6AB-1248-B2B2-D7BFAB245CF4}" srcId="{71BD4134-5348-F648-AF55-C37F90E6BF03}" destId="{218CCAEE-562F-714C-B62B-4493D60CF403}" srcOrd="1" destOrd="0" parTransId="{673E2237-10D8-414D-A512-D800C1BE97CB}" sibTransId="{6319707F-95D3-3144-836C-0632FAEAEBD2}"/>
    <dgm:cxn modelId="{66694FC3-2835-AA4D-ABE9-3183EC64FFC0}" type="presOf" srcId="{60EE9986-C31E-6140-980F-2A0CABD63F3B}" destId="{1B9D5CAB-120D-FB4A-A5F2-861B7735D979}" srcOrd="0" destOrd="1" presId="urn:microsoft.com/office/officeart/2005/8/layout/matrix2"/>
    <dgm:cxn modelId="{FF5A3ACA-94A6-3D43-9E5A-B9EF7CCF5E73}" srcId="{35D266D5-F7F4-D74F-B12E-6769F95E4941}" destId="{DD700002-3519-894B-BB3C-F26B6642C645}" srcOrd="2" destOrd="0" parTransId="{DB52FEB4-39BB-E241-9CCF-88AECF2033A9}" sibTransId="{B9FA993C-4BC0-B74C-A7E3-25710455C2D8}"/>
    <dgm:cxn modelId="{959B2FDC-6A8B-AE40-AA0A-E17FD78624A0}" type="presOf" srcId="{5925CE37-294F-E848-93AE-42C4ABBF1D33}" destId="{2E3DFCF2-8AEA-5E4D-933E-9ECD1088EEDE}" srcOrd="0" destOrd="4" presId="urn:microsoft.com/office/officeart/2005/8/layout/matrix2"/>
    <dgm:cxn modelId="{679E02E0-40DE-8644-A9D8-67F5A84F709C}" type="presParOf" srcId="{F56435D0-4D76-F64B-888F-19BABBF255F8}" destId="{9E26EEDF-7730-D144-AC01-182061D8166A}" srcOrd="0" destOrd="0" presId="urn:microsoft.com/office/officeart/2005/8/layout/matrix2"/>
    <dgm:cxn modelId="{33F3DB3B-F41A-AF44-BA00-C1082CB02963}" type="presParOf" srcId="{F56435D0-4D76-F64B-888F-19BABBF255F8}" destId="{63528393-0AC5-AC4A-9193-D664E8B0F830}" srcOrd="1" destOrd="0" presId="urn:microsoft.com/office/officeart/2005/8/layout/matrix2"/>
    <dgm:cxn modelId="{C5625E7A-EFDF-404E-BEC6-EE13911F2AF1}" type="presParOf" srcId="{F56435D0-4D76-F64B-888F-19BABBF255F8}" destId="{9929BC74-C9D5-7647-AA71-C883196EE3F7}" srcOrd="2" destOrd="0" presId="urn:microsoft.com/office/officeart/2005/8/layout/matrix2"/>
    <dgm:cxn modelId="{A92F2715-1976-104E-9C0A-D6E9E4E415E4}" type="presParOf" srcId="{F56435D0-4D76-F64B-888F-19BABBF255F8}" destId="{2E3DFCF2-8AEA-5E4D-933E-9ECD1088EEDE}" srcOrd="3" destOrd="0" presId="urn:microsoft.com/office/officeart/2005/8/layout/matrix2"/>
    <dgm:cxn modelId="{624124FA-8AD3-EC42-84FA-3F85CEB29D21}" type="presParOf" srcId="{F56435D0-4D76-F64B-888F-19BABBF255F8}" destId="{1B9D5CAB-120D-FB4A-A5F2-861B7735D979}"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38744-C04D-3E4E-AA73-587B41E192F1}">
      <dsp:nvSpPr>
        <dsp:cNvPr id="0" name=""/>
        <dsp:cNvSpPr/>
      </dsp:nvSpPr>
      <dsp:spPr>
        <a:xfrm>
          <a:off x="239909" y="1641471"/>
          <a:ext cx="3733418" cy="3079289"/>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a:off x="1814735" y="1188329"/>
          <a:ext cx="3239768" cy="5210474"/>
        </a:xfrm>
        <a:prstGeom prst="leftCircularArrow">
          <a:avLst>
            <a:gd name="adj1" fmla="val 1811"/>
            <a:gd name="adj2" fmla="val 215986"/>
            <a:gd name="adj3" fmla="val 3871744"/>
            <a:gd name="adj4" fmla="val 10904737"/>
            <a:gd name="adj5" fmla="val 2112"/>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540050" y="2391801"/>
          <a:ext cx="3318594" cy="131969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rtl="0">
            <a:lnSpc>
              <a:spcPct val="90000"/>
            </a:lnSpc>
            <a:spcBef>
              <a:spcPct val="0"/>
            </a:spcBef>
            <a:spcAft>
              <a:spcPct val="35000"/>
            </a:spcAft>
            <a:buNone/>
          </a:pPr>
          <a:r>
            <a:rPr lang="en-US" sz="2200" kern="1200" dirty="0">
              <a:solidFill>
                <a:sysClr val="window" lastClr="FFFFFF"/>
              </a:solidFill>
              <a:latin typeface="Rockwell"/>
              <a:ea typeface="+mn-ea"/>
              <a:cs typeface="+mn-cs"/>
            </a:rPr>
            <a:t>Referenced by means of the machine language that the processor executes</a:t>
          </a:r>
        </a:p>
      </dsp:txBody>
      <dsp:txXfrm>
        <a:off x="578703" y="2430454"/>
        <a:ext cx="3241288" cy="1242389"/>
      </dsp:txXfrm>
    </dsp:sp>
    <dsp:sp modelId="{C1F890E0-24C4-D642-8884-C9B159244FFE}">
      <dsp:nvSpPr>
        <dsp:cNvPr id="0" name=""/>
        <dsp:cNvSpPr/>
      </dsp:nvSpPr>
      <dsp:spPr>
        <a:xfrm>
          <a:off x="4697807" y="1496251"/>
          <a:ext cx="4056881" cy="4534931"/>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General purpose</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Can be assigned to a variety of functions by the programmer</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Data</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May be used only to hold data and cannot be employed in the calculation of an operand address</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Address</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May be somewhat general purpose or may be devoted to a particular addressing mode</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Examples:  segment pointers, index registers, stack pointer</a:t>
          </a:r>
        </a:p>
        <a:p>
          <a:pPr marL="114300" lvl="1" indent="-114300" algn="l" defTabSz="577850" rtl="0">
            <a:lnSpc>
              <a:spcPct val="90000"/>
            </a:lnSpc>
            <a:spcBef>
              <a:spcPct val="0"/>
            </a:spcBef>
            <a:spcAft>
              <a:spcPct val="15000"/>
            </a:spcAft>
            <a:buChar char="•"/>
          </a:pPr>
          <a:r>
            <a:rPr lang="en-US" sz="1300" b="1" kern="1200" dirty="0">
              <a:solidFill>
                <a:srgbClr val="666699"/>
              </a:solidFill>
              <a:latin typeface="Rockwell"/>
              <a:ea typeface="+mn-ea"/>
              <a:cs typeface="+mn-cs"/>
            </a:rPr>
            <a:t>Condition codes</a:t>
          </a: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Also referred to as </a:t>
          </a:r>
          <a:r>
            <a:rPr lang="en-US" sz="1300" i="1" kern="1200" dirty="0">
              <a:solidFill>
                <a:sysClr val="windowText" lastClr="000000">
                  <a:hueOff val="0"/>
                  <a:satOff val="0"/>
                  <a:lumOff val="0"/>
                  <a:alphaOff val="0"/>
                </a:sysClr>
              </a:solidFill>
              <a:latin typeface="Rockwell"/>
              <a:ea typeface="+mn-ea"/>
              <a:cs typeface="+mn-cs"/>
            </a:rPr>
            <a:t>flags</a:t>
          </a:r>
          <a:endParaRPr lang="en-US" sz="1300" kern="1200" dirty="0">
            <a:solidFill>
              <a:sysClr val="windowText" lastClr="000000">
                <a:hueOff val="0"/>
                <a:satOff val="0"/>
                <a:lumOff val="0"/>
                <a:alphaOff val="0"/>
              </a:sysClr>
            </a:solidFill>
            <a:latin typeface="Rockwell"/>
            <a:ea typeface="+mn-ea"/>
            <a:cs typeface="+mn-cs"/>
          </a:endParaRPr>
        </a:p>
        <a:p>
          <a:pPr marL="228600" lvl="2" indent="-114300" algn="l" defTabSz="577850" rtl="0">
            <a:lnSpc>
              <a:spcPct val="90000"/>
            </a:lnSpc>
            <a:spcBef>
              <a:spcPct val="0"/>
            </a:spcBef>
            <a:spcAft>
              <a:spcPct val="15000"/>
            </a:spcAft>
            <a:buChar char="•"/>
          </a:pPr>
          <a:r>
            <a:rPr lang="en-US" sz="1300" kern="1200" dirty="0">
              <a:solidFill>
                <a:sysClr val="windowText" lastClr="000000">
                  <a:hueOff val="0"/>
                  <a:satOff val="0"/>
                  <a:lumOff val="0"/>
                  <a:alphaOff val="0"/>
                </a:sysClr>
              </a:solidFill>
              <a:latin typeface="Rockwell"/>
              <a:ea typeface="+mn-ea"/>
              <a:cs typeface="+mn-cs"/>
            </a:rPr>
            <a:t>Bits set by the processor hardware as the result of operations</a:t>
          </a:r>
        </a:p>
      </dsp:txBody>
      <dsp:txXfrm>
        <a:off x="4802168" y="2572383"/>
        <a:ext cx="3848159" cy="3354438"/>
      </dsp:txXfrm>
    </dsp:sp>
    <dsp:sp modelId="{1F6A97C5-F3A9-E94F-905E-0E5EEFB98187}">
      <dsp:nvSpPr>
        <dsp:cNvPr id="0" name=""/>
        <dsp:cNvSpPr/>
      </dsp:nvSpPr>
      <dsp:spPr>
        <a:xfrm>
          <a:off x="5270041" y="966196"/>
          <a:ext cx="3504003" cy="1437623"/>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90000"/>
            </a:lnSpc>
            <a:spcBef>
              <a:spcPct val="0"/>
            </a:spcBef>
            <a:spcAft>
              <a:spcPct val="35000"/>
            </a:spcAft>
            <a:buNone/>
          </a:pPr>
          <a:r>
            <a:rPr lang="en-US" sz="3600" kern="1200" dirty="0">
              <a:solidFill>
                <a:sysClr val="window" lastClr="FFFFFF"/>
              </a:solidFill>
              <a:latin typeface="Rockwell"/>
              <a:ea typeface="+mn-ea"/>
              <a:cs typeface="+mn-cs"/>
            </a:rPr>
            <a:t>Categories:</a:t>
          </a:r>
        </a:p>
      </dsp:txBody>
      <dsp:txXfrm>
        <a:off x="5312148" y="1008303"/>
        <a:ext cx="3419789" cy="1353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271E-CE66-1941-BDE4-DC011A56D099}">
      <dsp:nvSpPr>
        <dsp:cNvPr id="0" name=""/>
        <dsp:cNvSpPr/>
      </dsp:nvSpPr>
      <dsp:spPr>
        <a:xfrm>
          <a:off x="4622" y="0"/>
          <a:ext cx="2773435" cy="2384904"/>
        </a:xfrm>
        <a:prstGeom prst="up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861260" y="0"/>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Register or set of registers that contain status information</a:t>
          </a:r>
        </a:p>
      </dsp:txBody>
      <dsp:txXfrm>
        <a:off x="2861260" y="0"/>
        <a:ext cx="4706436" cy="2384904"/>
      </dsp:txXfrm>
    </dsp:sp>
    <dsp:sp modelId="{FAFFC7AD-0AC6-7C42-BAAA-78490EEA3097}">
      <dsp:nvSpPr>
        <dsp:cNvPr id="0" name=""/>
        <dsp:cNvSpPr/>
      </dsp:nvSpPr>
      <dsp:spPr>
        <a:xfrm>
          <a:off x="836653" y="2583647"/>
          <a:ext cx="2773435" cy="2384904"/>
        </a:xfrm>
        <a:prstGeom prst="downArrow">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693291" y="2583647"/>
          <a:ext cx="4706436" cy="2384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0" rIns="149352" bIns="149352" numCol="1" spcCol="1270" anchor="ctr" anchorCtr="0">
          <a:noAutofit/>
        </a:bodyPr>
        <a:lstStyle/>
        <a:p>
          <a:pPr marL="0" lvl="0" indent="0" algn="l" defTabSz="933450" rtl="0">
            <a:lnSpc>
              <a:spcPct val="90000"/>
            </a:lnSpc>
            <a:spcBef>
              <a:spcPct val="0"/>
            </a:spcBef>
            <a:spcAft>
              <a:spcPct val="35000"/>
            </a:spcAft>
            <a:buNone/>
          </a:pPr>
          <a:r>
            <a:rPr lang="en-US" sz="2100" kern="1200" dirty="0">
              <a:solidFill>
                <a:sysClr val="windowText" lastClr="000000">
                  <a:hueOff val="0"/>
                  <a:satOff val="0"/>
                  <a:lumOff val="0"/>
                  <a:alphaOff val="0"/>
                </a:sysClr>
              </a:solidFill>
              <a:latin typeface="Rockwell"/>
              <a:ea typeface="+mn-ea"/>
              <a:cs typeface="+mn-cs"/>
            </a:rPr>
            <a:t>Common fields or flags include:</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Sign</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Zero</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Carry</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Equal</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Overflow</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Interrupt Enable/Disable</a:t>
          </a:r>
        </a:p>
        <a:p>
          <a:pPr marL="171450" lvl="1" indent="-171450" algn="l" defTabSz="711200" rtl="0">
            <a:lnSpc>
              <a:spcPct val="90000"/>
            </a:lnSpc>
            <a:spcBef>
              <a:spcPct val="0"/>
            </a:spcBef>
            <a:spcAft>
              <a:spcPct val="15000"/>
            </a:spcAft>
            <a:buChar char="•"/>
          </a:pPr>
          <a:r>
            <a:rPr lang="en-US" sz="1600" kern="1200" dirty="0">
              <a:solidFill>
                <a:sysClr val="windowText" lastClr="000000">
                  <a:hueOff val="0"/>
                  <a:satOff val="0"/>
                  <a:lumOff val="0"/>
                  <a:alphaOff val="0"/>
                </a:sysClr>
              </a:solidFill>
              <a:latin typeface="Rockwell"/>
              <a:ea typeface="+mn-ea"/>
              <a:cs typeface="+mn-cs"/>
            </a:rPr>
            <a:t>Supervisor</a:t>
          </a:r>
        </a:p>
      </dsp:txBody>
      <dsp:txXfrm>
        <a:off x="3693291" y="2583647"/>
        <a:ext cx="4706436" cy="2384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DDD63-D148-C04E-AE73-900A9CB76940}">
      <dsp:nvSpPr>
        <dsp:cNvPr id="0" name=""/>
        <dsp:cNvSpPr/>
      </dsp:nvSpPr>
      <dsp:spPr>
        <a:xfrm>
          <a:off x="722451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DC38F41A-7026-F74C-AC4B-78ED7376BF67}">
      <dsp:nvSpPr>
        <dsp:cNvPr id="0" name=""/>
        <dsp:cNvSpPr/>
      </dsp:nvSpPr>
      <dsp:spPr>
        <a:xfrm>
          <a:off x="4387201" y="1500882"/>
          <a:ext cx="2883030" cy="686030"/>
        </a:xfrm>
        <a:custGeom>
          <a:avLst/>
          <a:gdLst/>
          <a:ahLst/>
          <a:cxnLst/>
          <a:rect l="0" t="0" r="0" b="0"/>
          <a:pathLst>
            <a:path>
              <a:moveTo>
                <a:pt x="0" y="0"/>
              </a:moveTo>
              <a:lnTo>
                <a:pt x="0" y="467509"/>
              </a:lnTo>
              <a:lnTo>
                <a:pt x="2883030" y="467509"/>
              </a:lnTo>
              <a:lnTo>
                <a:pt x="288303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2643EC93-7D48-5144-87AF-EB858A6B6431}">
      <dsp:nvSpPr>
        <dsp:cNvPr id="0" name=""/>
        <dsp:cNvSpPr/>
      </dsp:nvSpPr>
      <dsp:spPr>
        <a:xfrm>
          <a:off x="4341481"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7134F9FD-5E66-6844-A538-8F42E8B33A32}">
      <dsp:nvSpPr>
        <dsp:cNvPr id="0" name=""/>
        <dsp:cNvSpPr/>
      </dsp:nvSpPr>
      <dsp:spPr>
        <a:xfrm>
          <a:off x="4341481" y="1500882"/>
          <a:ext cx="91440" cy="686030"/>
        </a:xfrm>
        <a:custGeom>
          <a:avLst/>
          <a:gdLst/>
          <a:ahLst/>
          <a:cxnLst/>
          <a:rect l="0" t="0" r="0" b="0"/>
          <a:pathLst>
            <a:path>
              <a:moveTo>
                <a:pt x="45720" y="0"/>
              </a:moveTo>
              <a:lnTo>
                <a:pt x="4572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7336A106-E8E5-7842-B744-5DA305419486}">
      <dsp:nvSpPr>
        <dsp:cNvPr id="0" name=""/>
        <dsp:cNvSpPr/>
      </dsp:nvSpPr>
      <dsp:spPr>
        <a:xfrm>
          <a:off x="1458450" y="3684778"/>
          <a:ext cx="91440" cy="686030"/>
        </a:xfrm>
        <a:custGeom>
          <a:avLst/>
          <a:gdLst/>
          <a:ahLst/>
          <a:cxnLst/>
          <a:rect l="0" t="0" r="0" b="0"/>
          <a:pathLst>
            <a:path>
              <a:moveTo>
                <a:pt x="45720" y="0"/>
              </a:moveTo>
              <a:lnTo>
                <a:pt x="45720" y="686030"/>
              </a:lnTo>
            </a:path>
          </a:pathLst>
        </a:custGeom>
        <a:noFill/>
        <a:ln w="12700" cap="flat" cmpd="sng" algn="ctr">
          <a:solidFill>
            <a:srgbClr val="663366">
              <a:shade val="8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44366298-FD9B-5A4A-9783-59C231A2AEE2}">
      <dsp:nvSpPr>
        <dsp:cNvPr id="0" name=""/>
        <dsp:cNvSpPr/>
      </dsp:nvSpPr>
      <dsp:spPr>
        <a:xfrm>
          <a:off x="1504170" y="1500882"/>
          <a:ext cx="2883030" cy="686030"/>
        </a:xfrm>
        <a:custGeom>
          <a:avLst/>
          <a:gdLst/>
          <a:ahLst/>
          <a:cxnLst/>
          <a:rect l="0" t="0" r="0" b="0"/>
          <a:pathLst>
            <a:path>
              <a:moveTo>
                <a:pt x="2883030" y="0"/>
              </a:moveTo>
              <a:lnTo>
                <a:pt x="2883030" y="467509"/>
              </a:lnTo>
              <a:lnTo>
                <a:pt x="0" y="467509"/>
              </a:lnTo>
              <a:lnTo>
                <a:pt x="0" y="686030"/>
              </a:lnTo>
            </a:path>
          </a:pathLst>
        </a:custGeom>
        <a:noFill/>
        <a:ln w="12700" cap="flat" cmpd="sng" algn="ctr">
          <a:solidFill>
            <a:srgbClr val="663366">
              <a:shade val="60000"/>
              <a:hueOff val="0"/>
              <a:satOff val="0"/>
              <a:lumOff val="0"/>
              <a:alphaOff val="0"/>
            </a:srgbClr>
          </a:solidFill>
          <a:prstDash val="solid"/>
        </a:ln>
        <a:effectLst/>
      </dsp:spPr>
      <dsp:style>
        <a:lnRef idx="1">
          <a:scrgbClr r="0" g="0" b="0"/>
        </a:lnRef>
        <a:fillRef idx="0">
          <a:scrgbClr r="0" g="0" b="0"/>
        </a:fillRef>
        <a:effectRef idx="0">
          <a:scrgbClr r="0" g="0" b="0"/>
        </a:effectRef>
        <a:fontRef idx="minor"/>
      </dsp:style>
    </dsp:sp>
    <dsp:sp modelId="{AD085B36-DA72-2244-BE46-2D2FD9A8231A}">
      <dsp:nvSpPr>
        <dsp:cNvPr id="0" name=""/>
        <dsp:cNvSpPr/>
      </dsp:nvSpPr>
      <dsp:spPr>
        <a:xfrm>
          <a:off x="3207779" y="3017"/>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A4FB93-F3AC-BD4A-A777-9351FC75EDE1}">
      <dsp:nvSpPr>
        <dsp:cNvPr id="0" name=""/>
        <dsp:cNvSpPr/>
      </dsp:nvSpPr>
      <dsp:spPr>
        <a:xfrm>
          <a:off x="3469873" y="252006"/>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Includes the following stages:</a:t>
          </a:r>
        </a:p>
      </dsp:txBody>
      <dsp:txXfrm>
        <a:off x="3513744" y="295877"/>
        <a:ext cx="2271101" cy="1410123"/>
      </dsp:txXfrm>
    </dsp:sp>
    <dsp:sp modelId="{9FB4FFB5-C11F-484E-B2AC-3F8A7722AECD}">
      <dsp:nvSpPr>
        <dsp:cNvPr id="0" name=""/>
        <dsp:cNvSpPr/>
      </dsp:nvSpPr>
      <dsp:spPr>
        <a:xfrm>
          <a:off x="32474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C89960E-E5D9-D046-8D4B-DD02582B7D3A}">
      <dsp:nvSpPr>
        <dsp:cNvPr id="0" name=""/>
        <dsp:cNvSpPr/>
      </dsp:nvSpPr>
      <dsp:spPr>
        <a:xfrm>
          <a:off x="586842"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Fetch</a:t>
          </a:r>
        </a:p>
      </dsp:txBody>
      <dsp:txXfrm>
        <a:off x="630713" y="2479772"/>
        <a:ext cx="2271101" cy="1410123"/>
      </dsp:txXfrm>
    </dsp:sp>
    <dsp:sp modelId="{553E2E5B-A13E-FF49-8C45-FB7E75BAA80F}">
      <dsp:nvSpPr>
        <dsp:cNvPr id="0" name=""/>
        <dsp:cNvSpPr/>
      </dsp:nvSpPr>
      <dsp:spPr>
        <a:xfrm>
          <a:off x="32474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B51A060-E74F-BA43-988A-F74B2DB43A08}">
      <dsp:nvSpPr>
        <dsp:cNvPr id="0" name=""/>
        <dsp:cNvSpPr/>
      </dsp:nvSpPr>
      <dsp:spPr>
        <a:xfrm>
          <a:off x="586842"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Read the next instruction from memory into the processor</a:t>
          </a:r>
        </a:p>
      </dsp:txBody>
      <dsp:txXfrm>
        <a:off x="630713" y="4663668"/>
        <a:ext cx="2271101" cy="1410123"/>
      </dsp:txXfrm>
    </dsp:sp>
    <dsp:sp modelId="{25DF7365-5D74-DF46-96B5-16D5E6DC1CCA}">
      <dsp:nvSpPr>
        <dsp:cNvPr id="0" name=""/>
        <dsp:cNvSpPr/>
      </dsp:nvSpPr>
      <dsp:spPr>
        <a:xfrm>
          <a:off x="3207779"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A2C79F-E9DA-7747-88FE-4BE1B57D3E7B}">
      <dsp:nvSpPr>
        <dsp:cNvPr id="0" name=""/>
        <dsp:cNvSpPr/>
      </dsp:nvSpPr>
      <dsp:spPr>
        <a:xfrm>
          <a:off x="346987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Execute</a:t>
          </a:r>
        </a:p>
      </dsp:txBody>
      <dsp:txXfrm>
        <a:off x="3513744" y="2479772"/>
        <a:ext cx="2271101" cy="1410123"/>
      </dsp:txXfrm>
    </dsp:sp>
    <dsp:sp modelId="{2BAF6A3E-78B0-7949-A2B0-6895C6917D8B}">
      <dsp:nvSpPr>
        <dsp:cNvPr id="0" name=""/>
        <dsp:cNvSpPr/>
      </dsp:nvSpPr>
      <dsp:spPr>
        <a:xfrm>
          <a:off x="3207779"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BAF7092A-AE27-DE44-9782-177693E2CA5C}">
      <dsp:nvSpPr>
        <dsp:cNvPr id="0" name=""/>
        <dsp:cNvSpPr/>
      </dsp:nvSpPr>
      <dsp:spPr>
        <a:xfrm>
          <a:off x="346987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Interpret the opcode and perform the indicated operation</a:t>
          </a:r>
        </a:p>
      </dsp:txBody>
      <dsp:txXfrm>
        <a:off x="3513744" y="4663668"/>
        <a:ext cx="2271101" cy="1410123"/>
      </dsp:txXfrm>
    </dsp:sp>
    <dsp:sp modelId="{C91E6CA4-2AF4-C547-9551-BEB59BE9CDA3}">
      <dsp:nvSpPr>
        <dsp:cNvPr id="0" name=""/>
        <dsp:cNvSpPr/>
      </dsp:nvSpPr>
      <dsp:spPr>
        <a:xfrm>
          <a:off x="6090810" y="2186912"/>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50E5B82-958A-1F4B-AE37-5BE92D52A0F0}">
      <dsp:nvSpPr>
        <dsp:cNvPr id="0" name=""/>
        <dsp:cNvSpPr/>
      </dsp:nvSpPr>
      <dsp:spPr>
        <a:xfrm>
          <a:off x="6352903" y="2435901"/>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Interrupt </a:t>
          </a:r>
        </a:p>
      </dsp:txBody>
      <dsp:txXfrm>
        <a:off x="6396774" y="2479772"/>
        <a:ext cx="2271101" cy="1410123"/>
      </dsp:txXfrm>
    </dsp:sp>
    <dsp:sp modelId="{421C3655-0911-9049-B8DE-E6E2B6DA48D6}">
      <dsp:nvSpPr>
        <dsp:cNvPr id="0" name=""/>
        <dsp:cNvSpPr/>
      </dsp:nvSpPr>
      <dsp:spPr>
        <a:xfrm>
          <a:off x="6090810" y="4370808"/>
          <a:ext cx="2358843" cy="1497865"/>
        </a:xfrm>
        <a:prstGeom prst="roundRect">
          <a:avLst>
            <a:gd name="adj" fmla="val 10000"/>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B4CAA32-B118-204E-8081-E3E47AD463CF}">
      <dsp:nvSpPr>
        <dsp:cNvPr id="0" name=""/>
        <dsp:cNvSpPr/>
      </dsp:nvSpPr>
      <dsp:spPr>
        <a:xfrm>
          <a:off x="6352903" y="4619797"/>
          <a:ext cx="2358843" cy="1497865"/>
        </a:xfrm>
        <a:prstGeom prst="roundRect">
          <a:avLst>
            <a:gd name="adj" fmla="val 10000"/>
          </a:avLst>
        </a:prstGeom>
        <a:solidFill>
          <a:sysClr val="window" lastClr="FFFFFF">
            <a:alpha val="90000"/>
            <a:hueOff val="0"/>
            <a:satOff val="0"/>
            <a:lumOff val="0"/>
            <a:alphaOff val="0"/>
          </a:sysClr>
        </a:solidFill>
        <a:ln w="12700" cap="flat" cmpd="sng" algn="ctr">
          <a:solidFill>
            <a:srgbClr val="663366">
              <a:hueOff val="0"/>
              <a:satOff val="0"/>
              <a:lumOff val="0"/>
              <a:alphaOff val="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ysClr val="windowText" lastClr="000000">
                  <a:hueOff val="0"/>
                  <a:satOff val="0"/>
                  <a:lumOff val="0"/>
                  <a:alphaOff val="0"/>
                </a:sysClr>
              </a:solidFill>
              <a:latin typeface="Rockwell"/>
              <a:ea typeface="+mn-ea"/>
              <a:cs typeface="+mn-cs"/>
            </a:rPr>
            <a:t>If interrupts are enabled and an interrupt has occurred, save the current process state and service the interrupt</a:t>
          </a:r>
        </a:p>
      </dsp:txBody>
      <dsp:txXfrm>
        <a:off x="6396774" y="4663668"/>
        <a:ext cx="2271101" cy="14101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B2F7D-2FE7-D940-A78C-16267BBAB00A}">
      <dsp:nvSpPr>
        <dsp:cNvPr id="0" name=""/>
        <dsp:cNvSpPr/>
      </dsp:nvSpPr>
      <dsp:spPr>
        <a:xfrm>
          <a:off x="0" y="1468963"/>
          <a:ext cx="8784976" cy="1958617"/>
        </a:xfrm>
        <a:prstGeom prst="notchedRightArrow">
          <a:avLst/>
        </a:prstGeom>
        <a:solidFill>
          <a:srgbClr val="666699"/>
        </a:solidFill>
        <a:ln>
          <a:solidFill>
            <a:srgbClr val="666699"/>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3D797B7D-59B9-E544-A302-0B69B45F05BD}">
      <dsp:nvSpPr>
        <dsp:cNvPr id="0" name=""/>
        <dsp:cNvSpPr/>
      </dsp:nvSpPr>
      <dsp:spPr>
        <a:xfrm>
          <a:off x="3860" y="0"/>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Similar to the use of an assembly line in a manufacturing plant</a:t>
          </a:r>
        </a:p>
      </dsp:txBody>
      <dsp:txXfrm>
        <a:off x="3860" y="0"/>
        <a:ext cx="2547986" cy="1958617"/>
      </dsp:txXfrm>
    </dsp:sp>
    <dsp:sp modelId="{807546D9-8E8B-6A4F-AC7F-C4B7428D197A}">
      <dsp:nvSpPr>
        <dsp:cNvPr id="0" name=""/>
        <dsp:cNvSpPr/>
      </dsp:nvSpPr>
      <dsp:spPr>
        <a:xfrm>
          <a:off x="1033026"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D86D1A7-993C-7244-8C6E-441273AA7777}">
      <dsp:nvSpPr>
        <dsp:cNvPr id="0" name=""/>
        <dsp:cNvSpPr/>
      </dsp:nvSpPr>
      <dsp:spPr>
        <a:xfrm>
          <a:off x="2679246" y="2937926"/>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New inputs are accepted at one end before previously accepted inputs appear as outputs at the other end</a:t>
          </a:r>
        </a:p>
      </dsp:txBody>
      <dsp:txXfrm>
        <a:off x="2679246" y="2937926"/>
        <a:ext cx="2547986" cy="1958617"/>
      </dsp:txXfrm>
    </dsp:sp>
    <dsp:sp modelId="{54394626-9124-C54E-AFB1-DB948AB78EEC}">
      <dsp:nvSpPr>
        <dsp:cNvPr id="0" name=""/>
        <dsp:cNvSpPr/>
      </dsp:nvSpPr>
      <dsp:spPr>
        <a:xfrm>
          <a:off x="3708412"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solidFill>
            <a:srgbClr val="663366"/>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D83B5BC-A42D-7444-BB11-D8D1B80CD3A9}">
      <dsp:nvSpPr>
        <dsp:cNvPr id="0" name=""/>
        <dsp:cNvSpPr/>
      </dsp:nvSpPr>
      <dsp:spPr>
        <a:xfrm>
          <a:off x="5354631" y="0"/>
          <a:ext cx="2547986" cy="1958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rtl="0">
            <a:lnSpc>
              <a:spcPct val="90000"/>
            </a:lnSpc>
            <a:spcBef>
              <a:spcPct val="0"/>
            </a:spcBef>
            <a:spcAft>
              <a:spcPct val="35000"/>
            </a:spcAft>
            <a:buNone/>
          </a:pPr>
          <a:r>
            <a:rPr lang="en-US" sz="1800" kern="1200" dirty="0">
              <a:solidFill>
                <a:sysClr val="windowText" lastClr="000000">
                  <a:hueOff val="0"/>
                  <a:satOff val="0"/>
                  <a:lumOff val="0"/>
                  <a:alphaOff val="0"/>
                </a:sysClr>
              </a:solidFill>
              <a:latin typeface="Rockwell"/>
              <a:ea typeface="+mn-ea"/>
              <a:cs typeface="+mn-cs"/>
            </a:rPr>
            <a:t>To apply this concept to instruction execution we must recognize that an instruction has a number of stages</a:t>
          </a:r>
        </a:p>
      </dsp:txBody>
      <dsp:txXfrm>
        <a:off x="5354631" y="0"/>
        <a:ext cx="2547986" cy="1958617"/>
      </dsp:txXfrm>
    </dsp:sp>
    <dsp:sp modelId="{58494C77-8E8C-AB4D-92EC-9E2074C07624}">
      <dsp:nvSpPr>
        <dsp:cNvPr id="0" name=""/>
        <dsp:cNvSpPr/>
      </dsp:nvSpPr>
      <dsp:spPr>
        <a:xfrm>
          <a:off x="6383797" y="2203444"/>
          <a:ext cx="489654" cy="489654"/>
        </a:xfrm>
        <a:prstGeom prst="ellipse">
          <a:avLst/>
        </a:prstGeom>
        <a:gradFill rotWithShape="0">
          <a:gsLst>
            <a:gs pos="0">
              <a:srgbClr val="663366">
                <a:hueOff val="0"/>
                <a:satOff val="0"/>
                <a:lumOff val="0"/>
                <a:alphaOff val="0"/>
                <a:shade val="40000"/>
                <a:alpha val="100000"/>
                <a:satMod val="150000"/>
                <a:lumMod val="100000"/>
              </a:srgbClr>
            </a:gs>
            <a:gs pos="100000">
              <a:srgbClr val="663366">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3418A6-B3D1-1B4D-B372-84BBCCFB20B3}">
      <dsp:nvSpPr>
        <dsp:cNvPr id="0" name=""/>
        <dsp:cNvSpPr/>
      </dsp:nvSpPr>
      <dsp:spPr>
        <a:xfrm>
          <a:off x="0" y="1555432"/>
          <a:ext cx="8785225" cy="2073910"/>
        </a:xfrm>
        <a:prstGeom prst="notchedRightArrow">
          <a:avLst/>
        </a:prstGeom>
        <a:solidFill>
          <a:schemeClr val="accent1">
            <a:tint val="40000"/>
            <a:hueOff val="0"/>
            <a:satOff val="0"/>
            <a:lumOff val="0"/>
            <a:alphaOff val="0"/>
          </a:schemeClr>
        </a:solidFill>
        <a:ln w="53975">
          <a:solidFill>
            <a:schemeClr val="accent4"/>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5FBECC7-0BDA-F64E-BF06-D65A00F03C43}">
      <dsp:nvSpPr>
        <dsp:cNvPr id="0" name=""/>
        <dsp:cNvSpPr/>
      </dsp:nvSpPr>
      <dsp:spPr>
        <a:xfrm>
          <a:off x="3860"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0">
          <a:noAutofit/>
        </a:bodyPr>
        <a:lstStyle/>
        <a:p>
          <a:pPr marL="0" lvl="0" indent="0" algn="ctr" defTabSz="844550" rtl="0">
            <a:lnSpc>
              <a:spcPct val="90000"/>
            </a:lnSpc>
            <a:spcBef>
              <a:spcPct val="0"/>
            </a:spcBef>
            <a:spcAft>
              <a:spcPct val="35000"/>
            </a:spcAft>
            <a:buNone/>
          </a:pPr>
          <a:r>
            <a:rPr lang="en-US" sz="1900" kern="1200" dirty="0"/>
            <a:t>Occur when the pipeline, or some portion of the pipeline, must stall because conditions do not permit continued execution</a:t>
          </a:r>
        </a:p>
      </dsp:txBody>
      <dsp:txXfrm>
        <a:off x="3860" y="0"/>
        <a:ext cx="2548058" cy="2073910"/>
      </dsp:txXfrm>
    </dsp:sp>
    <dsp:sp modelId="{FEA28A59-43CC-CA48-91CC-049A515D183B}">
      <dsp:nvSpPr>
        <dsp:cNvPr id="0" name=""/>
        <dsp:cNvSpPr/>
      </dsp:nvSpPr>
      <dsp:spPr>
        <a:xfrm>
          <a:off x="1018651" y="2333148"/>
          <a:ext cx="518477" cy="518477"/>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B43A04A-5B4D-FC49-9C8C-79D55B45C474}">
      <dsp:nvSpPr>
        <dsp:cNvPr id="0" name=""/>
        <dsp:cNvSpPr/>
      </dsp:nvSpPr>
      <dsp:spPr>
        <a:xfrm>
          <a:off x="2679322" y="3110864"/>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0" lvl="0" indent="0" algn="ctr" defTabSz="844550" rtl="0">
            <a:lnSpc>
              <a:spcPct val="90000"/>
            </a:lnSpc>
            <a:spcBef>
              <a:spcPct val="0"/>
            </a:spcBef>
            <a:spcAft>
              <a:spcPct val="35000"/>
            </a:spcAft>
            <a:buNone/>
          </a:pPr>
          <a:r>
            <a:rPr lang="en-GB" sz="1900" kern="1200" dirty="0"/>
            <a:t>Also referred to as a </a:t>
          </a:r>
          <a:r>
            <a:rPr lang="en-GB" sz="1900" i="1" kern="1200" dirty="0"/>
            <a:t>pipeline bubble</a:t>
          </a:r>
        </a:p>
      </dsp:txBody>
      <dsp:txXfrm>
        <a:off x="2679322" y="3110864"/>
        <a:ext cx="2548058" cy="2073910"/>
      </dsp:txXfrm>
    </dsp:sp>
    <dsp:sp modelId="{8453DE48-C8CC-4047-8F93-D3EC13EB92CF}">
      <dsp:nvSpPr>
        <dsp:cNvPr id="0" name=""/>
        <dsp:cNvSpPr/>
      </dsp:nvSpPr>
      <dsp:spPr>
        <a:xfrm>
          <a:off x="3694112" y="2333148"/>
          <a:ext cx="518477" cy="518477"/>
        </a:xfrm>
        <a:prstGeom prst="ellipse">
          <a:avLst/>
        </a:prstGeom>
        <a:solidFill>
          <a:schemeClr val="accent4"/>
        </a:solidFill>
        <a:ln>
          <a:solidFill>
            <a:schemeClr val="accent4"/>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E2A96DD-9A2D-304B-A545-DFFD197A19FD}">
      <dsp:nvSpPr>
        <dsp:cNvPr id="0" name=""/>
        <dsp:cNvSpPr/>
      </dsp:nvSpPr>
      <dsp:spPr>
        <a:xfrm>
          <a:off x="5354783" y="0"/>
          <a:ext cx="2548058" cy="2073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b" anchorCtr="1">
          <a:noAutofit/>
        </a:bodyPr>
        <a:lstStyle/>
        <a:p>
          <a:pPr marL="0" lvl="0" indent="0" algn="l" defTabSz="844550" rtl="0">
            <a:lnSpc>
              <a:spcPct val="90000"/>
            </a:lnSpc>
            <a:spcBef>
              <a:spcPct val="0"/>
            </a:spcBef>
            <a:spcAft>
              <a:spcPct val="35000"/>
            </a:spcAft>
            <a:buNone/>
          </a:pPr>
          <a:r>
            <a:rPr lang="en-US" sz="1900" kern="1200" dirty="0"/>
            <a:t>There are three types of hazards:</a:t>
          </a:r>
        </a:p>
        <a:p>
          <a:pPr marL="114300" lvl="1" indent="-114300" algn="l" defTabSz="666750" rtl="0">
            <a:lnSpc>
              <a:spcPct val="90000"/>
            </a:lnSpc>
            <a:spcBef>
              <a:spcPct val="0"/>
            </a:spcBef>
            <a:spcAft>
              <a:spcPct val="15000"/>
            </a:spcAft>
            <a:buChar char="•"/>
          </a:pPr>
          <a:r>
            <a:rPr lang="en-US" sz="1500" kern="1200" dirty="0"/>
            <a:t>Resource</a:t>
          </a:r>
        </a:p>
        <a:p>
          <a:pPr marL="114300" lvl="1" indent="-114300" algn="l" defTabSz="666750" rtl="0">
            <a:lnSpc>
              <a:spcPct val="90000"/>
            </a:lnSpc>
            <a:spcBef>
              <a:spcPct val="0"/>
            </a:spcBef>
            <a:spcAft>
              <a:spcPct val="15000"/>
            </a:spcAft>
            <a:buChar char="•"/>
          </a:pPr>
          <a:r>
            <a:rPr lang="en-US" sz="1500" kern="1200" dirty="0"/>
            <a:t>Data</a:t>
          </a:r>
        </a:p>
        <a:p>
          <a:pPr marL="114300" lvl="1" indent="-114300" algn="l" defTabSz="666750" rtl="0">
            <a:lnSpc>
              <a:spcPct val="90000"/>
            </a:lnSpc>
            <a:spcBef>
              <a:spcPct val="0"/>
            </a:spcBef>
            <a:spcAft>
              <a:spcPct val="15000"/>
            </a:spcAft>
            <a:buChar char="•"/>
          </a:pPr>
          <a:r>
            <a:rPr lang="en-US" sz="1500" kern="1200" dirty="0"/>
            <a:t>Control</a:t>
          </a:r>
        </a:p>
      </dsp:txBody>
      <dsp:txXfrm>
        <a:off x="5354783" y="0"/>
        <a:ext cx="2548058" cy="2073910"/>
      </dsp:txXfrm>
    </dsp:sp>
    <dsp:sp modelId="{183E54CD-4462-0148-8FAD-D290624DB81E}">
      <dsp:nvSpPr>
        <dsp:cNvPr id="0" name=""/>
        <dsp:cNvSpPr/>
      </dsp:nvSpPr>
      <dsp:spPr>
        <a:xfrm>
          <a:off x="6369573" y="2333148"/>
          <a:ext cx="518477" cy="518477"/>
        </a:xfrm>
        <a:prstGeom prst="ellipse">
          <a:avLst/>
        </a:prstGeom>
        <a:solidFill>
          <a:schemeClr val="accent3"/>
        </a:solidFill>
        <a:ln>
          <a:solidFill>
            <a:schemeClr val="accent3"/>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F6F8A-0906-674E-AFD4-200239B477D8}">
      <dsp:nvSpPr>
        <dsp:cNvPr id="0" name=""/>
        <dsp:cNvSpPr/>
      </dsp:nvSpPr>
      <dsp:spPr>
        <a:xfrm>
          <a:off x="0" y="0"/>
          <a:ext cx="6916368" cy="1486203"/>
        </a:xfrm>
        <a:prstGeom prst="roundRect">
          <a:avLst>
            <a:gd name="adj" fmla="val 10000"/>
          </a:avLst>
        </a:prstGeom>
        <a:gradFill rotWithShape="0">
          <a:gsLst>
            <a:gs pos="0">
              <a:srgbClr val="666699">
                <a:hueOff val="0"/>
                <a:satOff val="0"/>
                <a:lumOff val="0"/>
                <a:alphaOff val="0"/>
                <a:shade val="40000"/>
                <a:alpha val="100000"/>
                <a:satMod val="150000"/>
                <a:lumMod val="100000"/>
              </a:srgbClr>
            </a:gs>
            <a:gs pos="100000">
              <a:srgbClr val="666699">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A simple pipeline suffers a penalty for a branch instruction because it must choose one of two instructions to fetch next and may make the wrong choice</a:t>
          </a:r>
        </a:p>
      </dsp:txBody>
      <dsp:txXfrm>
        <a:off x="43529" y="43529"/>
        <a:ext cx="5312639" cy="1399145"/>
      </dsp:txXfrm>
    </dsp:sp>
    <dsp:sp modelId="{161F44EF-0492-E941-886C-60773EAAC415}">
      <dsp:nvSpPr>
        <dsp:cNvPr id="0" name=""/>
        <dsp:cNvSpPr/>
      </dsp:nvSpPr>
      <dsp:spPr>
        <a:xfrm>
          <a:off x="610267" y="1733904"/>
          <a:ext cx="6916368" cy="1486203"/>
        </a:xfrm>
        <a:prstGeom prst="roundRect">
          <a:avLst>
            <a:gd name="adj" fmla="val 10000"/>
          </a:avLst>
        </a:prstGeom>
        <a:gradFill rotWithShape="0">
          <a:gsLst>
            <a:gs pos="0">
              <a:srgbClr val="666699">
                <a:hueOff val="-5400000"/>
                <a:satOff val="0"/>
                <a:lumOff val="0"/>
                <a:alphaOff val="0"/>
                <a:shade val="40000"/>
                <a:alpha val="100000"/>
                <a:satMod val="150000"/>
                <a:lumMod val="100000"/>
              </a:srgbClr>
            </a:gs>
            <a:gs pos="100000">
              <a:srgbClr val="666699">
                <a:hueOff val="-540000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A brute-force approach is to replicate the initial portions of the pipeline and allow the pipeline to fetch both instructions, making use of two streams</a:t>
          </a:r>
        </a:p>
      </dsp:txBody>
      <dsp:txXfrm>
        <a:off x="653796" y="1777433"/>
        <a:ext cx="5253010" cy="1399145"/>
      </dsp:txXfrm>
    </dsp:sp>
    <dsp:sp modelId="{B1F79EE3-7A7D-C44F-9D34-BEFD90CE1B1A}">
      <dsp:nvSpPr>
        <dsp:cNvPr id="0" name=""/>
        <dsp:cNvSpPr/>
      </dsp:nvSpPr>
      <dsp:spPr>
        <a:xfrm>
          <a:off x="1220535" y="3467808"/>
          <a:ext cx="6916368" cy="1486203"/>
        </a:xfrm>
        <a:prstGeom prst="roundRect">
          <a:avLst>
            <a:gd name="adj" fmla="val 10000"/>
          </a:avLst>
        </a:prstGeom>
        <a:solidFill>
          <a:srgbClr val="999966"/>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solidFill>
                <a:sysClr val="window" lastClr="FFFFFF"/>
              </a:solidFill>
              <a:latin typeface="Rockwell"/>
              <a:ea typeface="+mn-ea"/>
              <a:cs typeface="+mn-cs"/>
            </a:rPr>
            <a:t>Drawbacks:</a:t>
          </a:r>
        </a:p>
        <a:p>
          <a:pPr marL="114300" lvl="1" indent="-114300" algn="l" defTabSz="666750" rtl="0">
            <a:lnSpc>
              <a:spcPct val="90000"/>
            </a:lnSpc>
            <a:spcBef>
              <a:spcPct val="0"/>
            </a:spcBef>
            <a:spcAft>
              <a:spcPct val="15000"/>
            </a:spcAft>
            <a:buChar char="•"/>
          </a:pPr>
          <a:r>
            <a:rPr lang="en-US" sz="1500" kern="1200" dirty="0">
              <a:solidFill>
                <a:sysClr val="window" lastClr="FFFFFF"/>
              </a:solidFill>
              <a:latin typeface="Rockwell"/>
              <a:ea typeface="+mn-ea"/>
              <a:cs typeface="+mn-cs"/>
            </a:rPr>
            <a:t>With multiple pipelines there are contention delays for access to the registers and to memory</a:t>
          </a:r>
        </a:p>
        <a:p>
          <a:pPr marL="114300" lvl="1" indent="-114300" algn="l" defTabSz="666750" rtl="0">
            <a:lnSpc>
              <a:spcPct val="90000"/>
            </a:lnSpc>
            <a:spcBef>
              <a:spcPct val="0"/>
            </a:spcBef>
            <a:spcAft>
              <a:spcPct val="15000"/>
            </a:spcAft>
            <a:buChar char="•"/>
          </a:pPr>
          <a:r>
            <a:rPr lang="en-US" sz="1500" kern="1200" dirty="0">
              <a:solidFill>
                <a:sysClr val="window" lastClr="FFFFFF"/>
              </a:solidFill>
              <a:latin typeface="Rockwell"/>
              <a:ea typeface="+mn-ea"/>
              <a:cs typeface="+mn-cs"/>
            </a:rPr>
            <a:t>Additional branch instructions may enter the pipeline before the original branch decision is resolved</a:t>
          </a:r>
        </a:p>
      </dsp:txBody>
      <dsp:txXfrm>
        <a:off x="1264064" y="3511337"/>
        <a:ext cx="5253010" cy="1399145"/>
      </dsp:txXfrm>
    </dsp:sp>
    <dsp:sp modelId="{3ED912AA-9F9D-CD47-B60C-545F31A5E796}">
      <dsp:nvSpPr>
        <dsp:cNvPr id="0" name=""/>
        <dsp:cNvSpPr/>
      </dsp:nvSpPr>
      <dsp:spPr>
        <a:xfrm>
          <a:off x="5950336" y="1127037"/>
          <a:ext cx="966032" cy="966032"/>
        </a:xfrm>
        <a:prstGeom prst="downArrow">
          <a:avLst>
            <a:gd name="adj1" fmla="val 55000"/>
            <a:gd name="adj2" fmla="val 45000"/>
          </a:avLst>
        </a:prstGeom>
        <a:solidFill>
          <a:srgbClr val="666699">
            <a:tint val="40000"/>
            <a:alpha val="90000"/>
            <a:hueOff val="0"/>
            <a:satOff val="0"/>
            <a:lumOff val="0"/>
            <a:alphaOff val="0"/>
          </a:srgbClr>
        </a:solidFill>
        <a:ln w="12700" cap="flat" cmpd="sng" algn="ctr">
          <a:solidFill>
            <a:srgbClr val="666699">
              <a:lumMod val="75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6167693" y="1127037"/>
        <a:ext cx="531318" cy="726939"/>
      </dsp:txXfrm>
    </dsp:sp>
    <dsp:sp modelId="{0D29E717-2597-8D46-AD2C-467DADE43F0B}">
      <dsp:nvSpPr>
        <dsp:cNvPr id="0" name=""/>
        <dsp:cNvSpPr/>
      </dsp:nvSpPr>
      <dsp:spPr>
        <a:xfrm>
          <a:off x="6560603" y="2851033"/>
          <a:ext cx="966032" cy="966032"/>
        </a:xfrm>
        <a:prstGeom prst="downArrow">
          <a:avLst>
            <a:gd name="adj1" fmla="val 55000"/>
            <a:gd name="adj2" fmla="val 45000"/>
          </a:avLst>
        </a:prstGeom>
        <a:solidFill>
          <a:srgbClr val="666699">
            <a:tint val="40000"/>
            <a:alpha val="90000"/>
            <a:hueOff val="-10800000"/>
            <a:satOff val="0"/>
            <a:lumOff val="0"/>
            <a:alphaOff val="0"/>
          </a:srgbClr>
        </a:solidFill>
        <a:ln w="12700" cap="flat" cmpd="sng" algn="ctr">
          <a:solidFill>
            <a:srgbClr val="666699">
              <a:lumMod val="75000"/>
            </a:srgb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solidFill>
              <a:sysClr val="windowText" lastClr="000000">
                <a:hueOff val="0"/>
                <a:satOff val="0"/>
                <a:lumOff val="0"/>
                <a:alphaOff val="0"/>
              </a:sysClr>
            </a:solidFill>
            <a:latin typeface="Rockwell"/>
            <a:ea typeface="+mn-ea"/>
            <a:cs typeface="+mn-cs"/>
          </a:endParaRPr>
        </a:p>
      </dsp:txBody>
      <dsp:txXfrm>
        <a:off x="6777960" y="2851033"/>
        <a:ext cx="531318" cy="726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A5C5D-E876-A54A-A276-7916B59DDE7B}">
      <dsp:nvSpPr>
        <dsp:cNvPr id="0" name=""/>
        <dsp:cNvSpPr/>
      </dsp:nvSpPr>
      <dsp:spPr>
        <a:xfrm>
          <a:off x="0" y="4265963"/>
          <a:ext cx="7957536" cy="699866"/>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Write back</a:t>
          </a:r>
        </a:p>
      </dsp:txBody>
      <dsp:txXfrm>
        <a:off x="0" y="4265963"/>
        <a:ext cx="7957536" cy="377928"/>
      </dsp:txXfrm>
    </dsp:sp>
    <dsp:sp modelId="{934F4480-EF98-2D4C-9B83-D15690809056}">
      <dsp:nvSpPr>
        <dsp:cNvPr id="0" name=""/>
        <dsp:cNvSpPr/>
      </dsp:nvSpPr>
      <dsp:spPr>
        <a:xfrm>
          <a:off x="0" y="4629894"/>
          <a:ext cx="7957536" cy="321938"/>
        </a:xfrm>
        <a:prstGeom prst="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Updates registers and status flags modified during the preceding execute stage</a:t>
          </a:r>
        </a:p>
      </dsp:txBody>
      <dsp:txXfrm>
        <a:off x="0" y="4629894"/>
        <a:ext cx="7957536" cy="321938"/>
      </dsp:txXfrm>
    </dsp:sp>
    <dsp:sp modelId="{076C065E-D8E3-AC43-9F26-8D74FDDEE281}">
      <dsp:nvSpPr>
        <dsp:cNvPr id="0" name=""/>
        <dsp:cNvSpPr/>
      </dsp:nvSpPr>
      <dsp:spPr>
        <a:xfrm rot="10800000">
          <a:off x="0" y="3200066"/>
          <a:ext cx="7957536" cy="1076395"/>
        </a:xfrm>
        <a:prstGeom prst="upArrowCallout">
          <a:avLst/>
        </a:prstGeom>
        <a:solidFill>
          <a:schemeClr val="accent3">
            <a:hueOff val="378899"/>
            <a:satOff val="2993"/>
            <a:lumOff val="-191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Execute</a:t>
          </a:r>
        </a:p>
      </dsp:txBody>
      <dsp:txXfrm rot="-10800000">
        <a:off x="0" y="3200066"/>
        <a:ext cx="7957536" cy="377814"/>
      </dsp:txXfrm>
    </dsp:sp>
    <dsp:sp modelId="{8D380DDE-D8A1-CA46-A6EA-E26248B08CA0}">
      <dsp:nvSpPr>
        <dsp:cNvPr id="0" name=""/>
        <dsp:cNvSpPr/>
      </dsp:nvSpPr>
      <dsp:spPr>
        <a:xfrm>
          <a:off x="0" y="3577880"/>
          <a:ext cx="7957536" cy="321842"/>
        </a:xfrm>
        <a:prstGeom prst="rect">
          <a:avLst/>
        </a:prstGeom>
        <a:solidFill>
          <a:schemeClr val="accent3">
            <a:tint val="40000"/>
            <a:alpha val="90000"/>
            <a:hueOff val="274340"/>
            <a:satOff val="-1864"/>
            <a:lumOff val="-20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Stage includes ALU operations, cache access, and register update</a:t>
          </a:r>
        </a:p>
      </dsp:txBody>
      <dsp:txXfrm>
        <a:off x="0" y="3577880"/>
        <a:ext cx="7957536" cy="321842"/>
      </dsp:txXfrm>
    </dsp:sp>
    <dsp:sp modelId="{1F270C8F-950D-4746-ADF7-6E5479824A59}">
      <dsp:nvSpPr>
        <dsp:cNvPr id="0" name=""/>
        <dsp:cNvSpPr/>
      </dsp:nvSpPr>
      <dsp:spPr>
        <a:xfrm rot="10800000">
          <a:off x="0" y="2134169"/>
          <a:ext cx="7957536" cy="1076395"/>
        </a:xfrm>
        <a:prstGeom prst="upArrowCallout">
          <a:avLst/>
        </a:prstGeom>
        <a:solidFill>
          <a:schemeClr val="accent3">
            <a:hueOff val="757798"/>
            <a:satOff val="5985"/>
            <a:lumOff val="-382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Decode stage 2</a:t>
          </a:r>
        </a:p>
      </dsp:txBody>
      <dsp:txXfrm rot="-10800000">
        <a:off x="0" y="2134169"/>
        <a:ext cx="7957536" cy="377814"/>
      </dsp:txXfrm>
    </dsp:sp>
    <dsp:sp modelId="{D380F6F6-CF18-2345-A74F-FDE18796F575}">
      <dsp:nvSpPr>
        <dsp:cNvPr id="0" name=""/>
        <dsp:cNvSpPr/>
      </dsp:nvSpPr>
      <dsp:spPr>
        <a:xfrm>
          <a:off x="0" y="2511983"/>
          <a:ext cx="3978767" cy="321842"/>
        </a:xfrm>
        <a:prstGeom prst="rect">
          <a:avLst/>
        </a:prstGeom>
        <a:solidFill>
          <a:schemeClr val="accent3">
            <a:tint val="40000"/>
            <a:alpha val="90000"/>
            <a:hueOff val="548679"/>
            <a:satOff val="-3727"/>
            <a:lumOff val="-40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Expands each opcode into control signals for the ALU</a:t>
          </a:r>
        </a:p>
      </dsp:txBody>
      <dsp:txXfrm>
        <a:off x="0" y="2511983"/>
        <a:ext cx="3978767" cy="321842"/>
      </dsp:txXfrm>
    </dsp:sp>
    <dsp:sp modelId="{E7F4D529-EE61-FA46-8C6C-3665849EB00A}">
      <dsp:nvSpPr>
        <dsp:cNvPr id="0" name=""/>
        <dsp:cNvSpPr/>
      </dsp:nvSpPr>
      <dsp:spPr>
        <a:xfrm>
          <a:off x="3978768" y="2511983"/>
          <a:ext cx="3978767" cy="321842"/>
        </a:xfrm>
        <a:prstGeom prst="rect">
          <a:avLst/>
        </a:prstGeom>
        <a:solidFill>
          <a:schemeClr val="accent3">
            <a:tint val="40000"/>
            <a:alpha val="90000"/>
            <a:hueOff val="823019"/>
            <a:satOff val="-5591"/>
            <a:lumOff val="-60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Also controls the computation of the more complex addressing modes</a:t>
          </a:r>
        </a:p>
      </dsp:txBody>
      <dsp:txXfrm>
        <a:off x="3978768" y="2511983"/>
        <a:ext cx="3978767" cy="321842"/>
      </dsp:txXfrm>
    </dsp:sp>
    <dsp:sp modelId="{5B26307B-A624-C24C-ACCD-2DDF84EAA60B}">
      <dsp:nvSpPr>
        <dsp:cNvPr id="0" name=""/>
        <dsp:cNvSpPr/>
      </dsp:nvSpPr>
      <dsp:spPr>
        <a:xfrm rot="10800000">
          <a:off x="0" y="1068272"/>
          <a:ext cx="7957536" cy="1076395"/>
        </a:xfrm>
        <a:prstGeom prst="upArrowCallout">
          <a:avLst/>
        </a:prstGeom>
        <a:solidFill>
          <a:schemeClr val="accent3">
            <a:hueOff val="1136697"/>
            <a:satOff val="8978"/>
            <a:lumOff val="-573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Decode stage 1</a:t>
          </a:r>
        </a:p>
      </dsp:txBody>
      <dsp:txXfrm rot="-10800000">
        <a:off x="0" y="1068272"/>
        <a:ext cx="7957536" cy="377814"/>
      </dsp:txXfrm>
    </dsp:sp>
    <dsp:sp modelId="{86710D97-7381-7643-8E6C-7CD89531582C}">
      <dsp:nvSpPr>
        <dsp:cNvPr id="0" name=""/>
        <dsp:cNvSpPr/>
      </dsp:nvSpPr>
      <dsp:spPr>
        <a:xfrm>
          <a:off x="3885" y="1446086"/>
          <a:ext cx="2649921" cy="321842"/>
        </a:xfrm>
        <a:prstGeom prst="rect">
          <a:avLst/>
        </a:prstGeom>
        <a:solidFill>
          <a:schemeClr val="accent3">
            <a:tint val="40000"/>
            <a:alpha val="90000"/>
            <a:hueOff val="1097359"/>
            <a:satOff val="-7455"/>
            <a:lumOff val="-81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All opcode and addressing-mode information is decoded in the D1 stage</a:t>
          </a:r>
        </a:p>
      </dsp:txBody>
      <dsp:txXfrm>
        <a:off x="3885" y="1446086"/>
        <a:ext cx="2649921" cy="321842"/>
      </dsp:txXfrm>
    </dsp:sp>
    <dsp:sp modelId="{981DC774-DE51-BE4F-B703-2CC713DF2309}">
      <dsp:nvSpPr>
        <dsp:cNvPr id="0" name=""/>
        <dsp:cNvSpPr/>
      </dsp:nvSpPr>
      <dsp:spPr>
        <a:xfrm>
          <a:off x="2653807" y="1446086"/>
          <a:ext cx="2649921" cy="321842"/>
        </a:xfrm>
        <a:prstGeom prst="rect">
          <a:avLst/>
        </a:prstGeom>
        <a:solidFill>
          <a:schemeClr val="accent3">
            <a:tint val="40000"/>
            <a:alpha val="90000"/>
            <a:hueOff val="1371698"/>
            <a:satOff val="-9319"/>
            <a:lumOff val="-1016"/>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3 bytes of instruction are passed to the D1 stage from the prefetch buffers</a:t>
          </a:r>
        </a:p>
      </dsp:txBody>
      <dsp:txXfrm>
        <a:off x="2653807" y="1446086"/>
        <a:ext cx="2649921" cy="321842"/>
      </dsp:txXfrm>
    </dsp:sp>
    <dsp:sp modelId="{FC3D2DC0-4C36-2745-8697-9F32D22B9C2E}">
      <dsp:nvSpPr>
        <dsp:cNvPr id="0" name=""/>
        <dsp:cNvSpPr/>
      </dsp:nvSpPr>
      <dsp:spPr>
        <a:xfrm>
          <a:off x="5303728" y="1446086"/>
          <a:ext cx="2649921" cy="321842"/>
        </a:xfrm>
        <a:prstGeom prst="rect">
          <a:avLst/>
        </a:prstGeom>
        <a:solidFill>
          <a:schemeClr val="accent3">
            <a:tint val="40000"/>
            <a:alpha val="90000"/>
            <a:hueOff val="1646038"/>
            <a:satOff val="-11182"/>
            <a:lumOff val="-121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D1 decoder can then direct the D2 stage to capture the rest of the instruction</a:t>
          </a:r>
        </a:p>
      </dsp:txBody>
      <dsp:txXfrm>
        <a:off x="5303728" y="1446086"/>
        <a:ext cx="2649921" cy="321842"/>
      </dsp:txXfrm>
    </dsp:sp>
    <dsp:sp modelId="{EB857481-C7D6-2D4C-89EB-D1F54EFE4799}">
      <dsp:nvSpPr>
        <dsp:cNvPr id="0" name=""/>
        <dsp:cNvSpPr/>
      </dsp:nvSpPr>
      <dsp:spPr>
        <a:xfrm rot="10800000">
          <a:off x="0" y="2374"/>
          <a:ext cx="7957536" cy="1076395"/>
        </a:xfrm>
        <a:prstGeom prst="upArrowCallout">
          <a:avLst/>
        </a:prstGeom>
        <a:solidFill>
          <a:schemeClr val="accent3">
            <a:hueOff val="1515596"/>
            <a:satOff val="11970"/>
            <a:lumOff val="-76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GB" sz="1300" kern="1200"/>
            <a:t>Fetch</a:t>
          </a:r>
        </a:p>
      </dsp:txBody>
      <dsp:txXfrm rot="-10800000">
        <a:off x="0" y="2374"/>
        <a:ext cx="7957536" cy="377814"/>
      </dsp:txXfrm>
    </dsp:sp>
    <dsp:sp modelId="{23616CED-90C6-0049-B429-C173A89B11C4}">
      <dsp:nvSpPr>
        <dsp:cNvPr id="0" name=""/>
        <dsp:cNvSpPr/>
      </dsp:nvSpPr>
      <dsp:spPr>
        <a:xfrm>
          <a:off x="0" y="380189"/>
          <a:ext cx="3978767" cy="321842"/>
        </a:xfrm>
        <a:prstGeom prst="rect">
          <a:avLst/>
        </a:prstGeom>
        <a:solidFill>
          <a:schemeClr val="accent3">
            <a:tint val="40000"/>
            <a:alpha val="90000"/>
            <a:hueOff val="1920377"/>
            <a:satOff val="-13046"/>
            <a:lumOff val="-142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Objective is to fill the prefetch buffers with new data as soon as the old data have been consumed by the instruction decoder</a:t>
          </a:r>
        </a:p>
      </dsp:txBody>
      <dsp:txXfrm>
        <a:off x="0" y="380189"/>
        <a:ext cx="3978767" cy="321842"/>
      </dsp:txXfrm>
    </dsp:sp>
    <dsp:sp modelId="{1D9CA8F7-9FAF-B443-9050-42C2FD4F26E6}">
      <dsp:nvSpPr>
        <dsp:cNvPr id="0" name=""/>
        <dsp:cNvSpPr/>
      </dsp:nvSpPr>
      <dsp:spPr>
        <a:xfrm>
          <a:off x="3978768" y="380189"/>
          <a:ext cx="3978767" cy="321842"/>
        </a:xfrm>
        <a:prstGeom prst="rect">
          <a:avLst/>
        </a:prstGeom>
        <a:solidFill>
          <a:schemeClr val="accent3">
            <a:tint val="40000"/>
            <a:alpha val="90000"/>
            <a:hueOff val="2194717"/>
            <a:satOff val="-14910"/>
            <a:lumOff val="-162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rtl="0">
            <a:lnSpc>
              <a:spcPct val="90000"/>
            </a:lnSpc>
            <a:spcBef>
              <a:spcPct val="0"/>
            </a:spcBef>
            <a:spcAft>
              <a:spcPct val="35000"/>
            </a:spcAft>
            <a:buNone/>
          </a:pPr>
          <a:r>
            <a:rPr lang="en-GB" sz="1000" kern="1200"/>
            <a:t>Operates independently of the other stages to keep the prefetch buffers full</a:t>
          </a:r>
        </a:p>
      </dsp:txBody>
      <dsp:txXfrm>
        <a:off x="3978768" y="380189"/>
        <a:ext cx="3978767" cy="3218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07E74-4791-3E40-B146-9CC610B80177}">
      <dsp:nvSpPr>
        <dsp:cNvPr id="0" name=""/>
        <dsp:cNvSpPr/>
      </dsp:nvSpPr>
      <dsp:spPr>
        <a:xfrm>
          <a:off x="1737518" y="0"/>
          <a:ext cx="5668963" cy="5668963"/>
        </a:xfrm>
        <a:prstGeom prst="quadArrow">
          <a:avLst>
            <a:gd name="adj1" fmla="val 2000"/>
            <a:gd name="adj2" fmla="val 4000"/>
            <a:gd name="adj3" fmla="val 5000"/>
          </a:avLst>
        </a:prstGeom>
        <a:solidFill>
          <a:srgbClr val="666699">
            <a:lumMod val="60000"/>
            <a:lumOff val="4000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8183A7BA-751A-B84D-98A4-1CFF3FB73852}">
      <dsp:nvSpPr>
        <dsp:cNvPr id="0" name=""/>
        <dsp:cNvSpPr/>
      </dsp:nvSpPr>
      <dsp:spPr>
        <a:xfrm>
          <a:off x="2106001" y="368482"/>
          <a:ext cx="2267585" cy="2267585"/>
        </a:xfrm>
        <a:prstGeom prst="roundRect">
          <a:avLst/>
        </a:prstGeom>
        <a:solidFill>
          <a:srgbClr val="2B142D">
            <a:lumMod val="75000"/>
            <a:lumOff val="2500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ysClr val="window" lastClr="FFFFFF"/>
              </a:solidFill>
              <a:effectLst>
                <a:outerShdw blurRad="38100" dist="38100" dir="2700000" algn="tl">
                  <a:srgbClr val="000000">
                    <a:alpha val="43137"/>
                  </a:srgbClr>
                </a:outerShdw>
              </a:effectLst>
              <a:latin typeface="Rockwell"/>
              <a:ea typeface="+mn-ea"/>
              <a:cs typeface="+mn-cs"/>
            </a:rPr>
            <a:t>ARM architecture supports seven execution modes</a:t>
          </a:r>
        </a:p>
      </dsp:txBody>
      <dsp:txXfrm>
        <a:off x="2216695" y="479176"/>
        <a:ext cx="2046197" cy="2046197"/>
      </dsp:txXfrm>
    </dsp:sp>
    <dsp:sp modelId="{0D3592DF-EB4F-9943-B973-EF43EEC77EFC}">
      <dsp:nvSpPr>
        <dsp:cNvPr id="0" name=""/>
        <dsp:cNvSpPr/>
      </dsp:nvSpPr>
      <dsp:spPr>
        <a:xfrm>
          <a:off x="4770413" y="368482"/>
          <a:ext cx="2267585" cy="2267585"/>
        </a:xfrm>
        <a:prstGeom prst="roundRect">
          <a:avLst/>
        </a:prstGeom>
        <a:solidFill>
          <a:srgbClr val="0070C0"/>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ysClr val="window" lastClr="FFFFFF"/>
              </a:solidFill>
              <a:effectLst>
                <a:outerShdw blurRad="38100" dist="38100" dir="2700000" algn="tl">
                  <a:srgbClr val="000000">
                    <a:alpha val="43137"/>
                  </a:srgbClr>
                </a:outerShdw>
              </a:effectLst>
              <a:latin typeface="Rockwell"/>
              <a:ea typeface="+mn-ea"/>
              <a:cs typeface="+mn-cs"/>
            </a:rPr>
            <a:t>Most application programs execute in user mode</a:t>
          </a:r>
        </a:p>
        <a:p>
          <a:pPr marL="114300" lvl="1" indent="-114300" algn="l" defTabSz="533400" rtl="0">
            <a:lnSpc>
              <a:spcPct val="90000"/>
            </a:lnSpc>
            <a:spcBef>
              <a:spcPct val="0"/>
            </a:spcBef>
            <a:spcAft>
              <a:spcPct val="15000"/>
            </a:spcAft>
            <a:buChar char="•"/>
          </a:pPr>
          <a:r>
            <a:rPr lang="en-US" sz="1200" kern="1200" dirty="0">
              <a:solidFill>
                <a:sysClr val="window" lastClr="FFFFFF"/>
              </a:solidFill>
              <a:effectLst>
                <a:outerShdw blurRad="38100" dist="38100" dir="2700000" algn="tl">
                  <a:srgbClr val="000000">
                    <a:alpha val="43137"/>
                  </a:srgbClr>
                </a:outerShdw>
              </a:effectLst>
              <a:latin typeface="Rockwell"/>
              <a:ea typeface="+mn-ea"/>
              <a:cs typeface="+mn-cs"/>
            </a:rPr>
            <a:t>While the processor is in user mode the program being executed is unable to access protected system resources or to change mode, other than by causing an exception to occur</a:t>
          </a:r>
        </a:p>
      </dsp:txBody>
      <dsp:txXfrm>
        <a:off x="4881107" y="479176"/>
        <a:ext cx="2046197" cy="2046197"/>
      </dsp:txXfrm>
    </dsp:sp>
    <dsp:sp modelId="{A54A9365-B66B-5043-A58D-CC1B872E299A}">
      <dsp:nvSpPr>
        <dsp:cNvPr id="0" name=""/>
        <dsp:cNvSpPr/>
      </dsp:nvSpPr>
      <dsp:spPr>
        <a:xfrm>
          <a:off x="2106001" y="3032895"/>
          <a:ext cx="2267585" cy="2267585"/>
        </a:xfrm>
        <a:prstGeom prst="roundRect">
          <a:avLst/>
        </a:prstGeom>
        <a:solidFill>
          <a:srgbClr val="A3A101">
            <a:lumMod val="7500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ysClr val="window" lastClr="FFFFFF"/>
              </a:solidFill>
              <a:effectLst>
                <a:outerShdw blurRad="38100" dist="38100" dir="2700000" algn="tl">
                  <a:srgbClr val="000000">
                    <a:alpha val="43137"/>
                  </a:srgbClr>
                </a:outerShdw>
              </a:effectLst>
              <a:latin typeface="Rockwell"/>
              <a:ea typeface="+mn-ea"/>
              <a:cs typeface="+mn-cs"/>
            </a:rPr>
            <a:t>Remaining six execution modes are referred to as privileged modes</a:t>
          </a:r>
        </a:p>
        <a:p>
          <a:pPr marL="114300" lvl="1" indent="-114300" algn="l" defTabSz="622300" rtl="0">
            <a:lnSpc>
              <a:spcPct val="90000"/>
            </a:lnSpc>
            <a:spcBef>
              <a:spcPct val="0"/>
            </a:spcBef>
            <a:spcAft>
              <a:spcPct val="15000"/>
            </a:spcAft>
            <a:buChar char="•"/>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These modes are used to run system software</a:t>
          </a:r>
        </a:p>
      </dsp:txBody>
      <dsp:txXfrm>
        <a:off x="2216695" y="3143589"/>
        <a:ext cx="2046197" cy="2046197"/>
      </dsp:txXfrm>
    </dsp:sp>
    <dsp:sp modelId="{20A77D24-6C97-2D40-956E-48152CC1DAA6}">
      <dsp:nvSpPr>
        <dsp:cNvPr id="0" name=""/>
        <dsp:cNvSpPr/>
      </dsp:nvSpPr>
      <dsp:spPr>
        <a:xfrm>
          <a:off x="4770413" y="3032895"/>
          <a:ext cx="2267585" cy="2267585"/>
        </a:xfrm>
        <a:prstGeom prst="roundRect">
          <a:avLst/>
        </a:prstGeom>
        <a:solidFill>
          <a:srgbClr val="F7901E">
            <a:lumMod val="5000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ysClr val="window" lastClr="FFFFFF"/>
              </a:solidFill>
              <a:effectLst>
                <a:outerShdw blurRad="38100" dist="38100" dir="2700000" algn="tl">
                  <a:srgbClr val="000000">
                    <a:alpha val="43137"/>
                  </a:srgbClr>
                </a:outerShdw>
              </a:effectLst>
              <a:latin typeface="Rockwell"/>
              <a:ea typeface="+mn-ea"/>
              <a:cs typeface="+mn-cs"/>
            </a:rPr>
            <a:t>Advantages to defining so many different privileged modes</a:t>
          </a:r>
        </a:p>
        <a:p>
          <a:pPr marL="57150" lvl="1" indent="-57150" algn="l" defTabSz="488950" rtl="0">
            <a:lnSpc>
              <a:spcPct val="90000"/>
            </a:lnSpc>
            <a:spcBef>
              <a:spcPct val="0"/>
            </a:spcBef>
            <a:spcAft>
              <a:spcPct val="15000"/>
            </a:spcAft>
            <a:buChar char="•"/>
          </a:pPr>
          <a:r>
            <a:rPr lang="en-US" sz="1100" kern="1200" dirty="0">
              <a:solidFill>
                <a:sysClr val="window" lastClr="FFFFFF"/>
              </a:solidFill>
              <a:effectLst>
                <a:outerShdw blurRad="38100" dist="38100" dir="2700000" algn="tl">
                  <a:srgbClr val="000000">
                    <a:alpha val="43137"/>
                  </a:srgbClr>
                </a:outerShdw>
              </a:effectLst>
              <a:latin typeface="Rockwell"/>
              <a:ea typeface="+mn-ea"/>
              <a:cs typeface="+mn-cs"/>
            </a:rPr>
            <a:t>The OS can tailor the use of system software to a variety of circumstances</a:t>
          </a:r>
        </a:p>
        <a:p>
          <a:pPr marL="57150" lvl="1" indent="-57150" algn="l" defTabSz="488950" rtl="0">
            <a:lnSpc>
              <a:spcPct val="90000"/>
            </a:lnSpc>
            <a:spcBef>
              <a:spcPct val="0"/>
            </a:spcBef>
            <a:spcAft>
              <a:spcPct val="15000"/>
            </a:spcAft>
            <a:buChar char="•"/>
          </a:pPr>
          <a:r>
            <a:rPr lang="en-US" sz="1100" kern="1200" dirty="0">
              <a:solidFill>
                <a:sysClr val="window" lastClr="FFFFFF"/>
              </a:solidFill>
              <a:effectLst>
                <a:outerShdw blurRad="38100" dist="38100" dir="2700000" algn="tl">
                  <a:srgbClr val="000000">
                    <a:alpha val="43137"/>
                  </a:srgbClr>
                </a:outerShdw>
              </a:effectLst>
              <a:latin typeface="Rockwell"/>
              <a:ea typeface="+mn-ea"/>
              <a:cs typeface="+mn-cs"/>
            </a:rPr>
            <a:t>Certain registers are dedicated for use for each of the privileged modes, allows swifter changes in context</a:t>
          </a:r>
        </a:p>
      </dsp:txBody>
      <dsp:txXfrm>
        <a:off x="4881107" y="3143589"/>
        <a:ext cx="2046197" cy="20461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EEDF-7730-D144-AC01-182061D8166A}">
      <dsp:nvSpPr>
        <dsp:cNvPr id="0" name=""/>
        <dsp:cNvSpPr/>
      </dsp:nvSpPr>
      <dsp:spPr>
        <a:xfrm>
          <a:off x="1194927" y="0"/>
          <a:ext cx="5759624" cy="5759624"/>
        </a:xfrm>
        <a:prstGeom prst="quadArrow">
          <a:avLst>
            <a:gd name="adj1" fmla="val 2000"/>
            <a:gd name="adj2" fmla="val 4000"/>
            <a:gd name="adj3" fmla="val 5000"/>
          </a:avLst>
        </a:prstGeom>
        <a:solidFill>
          <a:srgbClr val="666699">
            <a:lumMod val="60000"/>
            <a:lumOff val="40000"/>
          </a:srgb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63528393-0AC5-AC4A-9193-D664E8B0F830}">
      <dsp:nvSpPr>
        <dsp:cNvPr id="0" name=""/>
        <dsp:cNvSpPr/>
      </dsp:nvSpPr>
      <dsp:spPr>
        <a:xfrm>
          <a:off x="1569303" y="374375"/>
          <a:ext cx="2303849" cy="2303849"/>
        </a:xfrm>
        <a:prstGeom prst="roundRect">
          <a:avLst/>
        </a:prstGeom>
        <a:gradFill rotWithShape="0">
          <a:gsLst>
            <a:gs pos="0">
              <a:srgbClr val="999966">
                <a:shade val="80000"/>
                <a:hueOff val="0"/>
                <a:satOff val="0"/>
                <a:lumOff val="0"/>
                <a:alphaOff val="0"/>
                <a:shade val="40000"/>
                <a:alpha val="100000"/>
                <a:satMod val="150000"/>
                <a:lumMod val="100000"/>
              </a:srgbClr>
            </a:gs>
            <a:gs pos="100000">
              <a:srgbClr val="999966">
                <a:shade val="80000"/>
                <a:hueOff val="0"/>
                <a:satOff val="0"/>
                <a:lumOff val="0"/>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330F42"/>
              </a:solidFill>
              <a:effectLst>
                <a:outerShdw blurRad="38100" dist="38100" dir="2700000" algn="tl">
                  <a:srgbClr val="000000">
                    <a:alpha val="43137"/>
                  </a:srgbClr>
                </a:outerShdw>
              </a:effectLst>
              <a:latin typeface="Rockwell"/>
              <a:ea typeface="+mn-ea"/>
              <a:cs typeface="+mn-cs"/>
            </a:rPr>
            <a:t>Have full access to system resources and can change modes freely</a:t>
          </a:r>
          <a:endParaRPr lang="en-US" sz="1400" kern="1200" dirty="0">
            <a:solidFill>
              <a:srgbClr val="330F42"/>
            </a:solidFill>
            <a:effectLst>
              <a:outerShdw blurRad="38100" dist="38100" dir="2700000" algn="tl">
                <a:srgbClr val="000000">
                  <a:alpha val="43137"/>
                </a:srgbClr>
              </a:outerShdw>
            </a:effectLst>
            <a:latin typeface="Rockwell"/>
            <a:ea typeface="+mn-ea"/>
            <a:cs typeface="+mn-cs"/>
          </a:endParaRPr>
        </a:p>
      </dsp:txBody>
      <dsp:txXfrm>
        <a:off x="1681768" y="486840"/>
        <a:ext cx="2078919" cy="2078919"/>
      </dsp:txXfrm>
    </dsp:sp>
    <dsp:sp modelId="{9929BC74-C9D5-7647-AA71-C883196EE3F7}">
      <dsp:nvSpPr>
        <dsp:cNvPr id="0" name=""/>
        <dsp:cNvSpPr/>
      </dsp:nvSpPr>
      <dsp:spPr>
        <a:xfrm>
          <a:off x="4276326" y="374375"/>
          <a:ext cx="2303849" cy="2303849"/>
        </a:xfrm>
        <a:prstGeom prst="roundRect">
          <a:avLst/>
        </a:prstGeom>
        <a:gradFill rotWithShape="0">
          <a:gsLst>
            <a:gs pos="0">
              <a:srgbClr val="999966">
                <a:shade val="80000"/>
                <a:hueOff val="0"/>
                <a:satOff val="-1631"/>
                <a:lumOff val="8479"/>
                <a:alphaOff val="0"/>
                <a:shade val="40000"/>
                <a:alpha val="100000"/>
                <a:satMod val="150000"/>
                <a:lumMod val="100000"/>
              </a:srgbClr>
            </a:gs>
            <a:gs pos="100000">
              <a:srgbClr val="999966">
                <a:shade val="80000"/>
                <a:hueOff val="0"/>
                <a:satOff val="-1631"/>
                <a:lumOff val="8479"/>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330F42"/>
              </a:solidFill>
              <a:effectLst>
                <a:outerShdw blurRad="38100" dist="38100" dir="2700000" algn="tl">
                  <a:srgbClr val="000000">
                    <a:alpha val="43137"/>
                  </a:srgbClr>
                </a:outerShdw>
              </a:effectLst>
              <a:latin typeface="Rockwell"/>
              <a:ea typeface="+mn-ea"/>
              <a:cs typeface="+mn-cs"/>
            </a:rPr>
            <a:t>Entered when specific exceptions occur</a:t>
          </a:r>
        </a:p>
      </dsp:txBody>
      <dsp:txXfrm>
        <a:off x="4388791" y="486840"/>
        <a:ext cx="2078919" cy="2078919"/>
      </dsp:txXfrm>
    </dsp:sp>
    <dsp:sp modelId="{2E3DFCF2-8AEA-5E4D-933E-9ECD1088EEDE}">
      <dsp:nvSpPr>
        <dsp:cNvPr id="0" name=""/>
        <dsp:cNvSpPr/>
      </dsp:nvSpPr>
      <dsp:spPr>
        <a:xfrm>
          <a:off x="1569303" y="3081398"/>
          <a:ext cx="2303849" cy="2303849"/>
        </a:xfrm>
        <a:prstGeom prst="roundRect">
          <a:avLst/>
        </a:prstGeom>
        <a:gradFill rotWithShape="0">
          <a:gsLst>
            <a:gs pos="0">
              <a:srgbClr val="999966">
                <a:shade val="80000"/>
                <a:hueOff val="0"/>
                <a:satOff val="-3261"/>
                <a:lumOff val="16958"/>
                <a:alphaOff val="0"/>
                <a:shade val="40000"/>
                <a:alpha val="100000"/>
                <a:satMod val="150000"/>
                <a:lumMod val="100000"/>
              </a:srgbClr>
            </a:gs>
            <a:gs pos="100000">
              <a:srgbClr val="999966">
                <a:shade val="80000"/>
                <a:hueOff val="0"/>
                <a:satOff val="-3261"/>
                <a:lumOff val="16958"/>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solidFill>
                <a:srgbClr val="330F42"/>
              </a:solidFill>
              <a:effectLst>
                <a:outerShdw blurRad="38100" dist="38100" dir="2700000" algn="tl">
                  <a:srgbClr val="000000">
                    <a:alpha val="43137"/>
                  </a:srgbClr>
                </a:outerShdw>
              </a:effectLst>
              <a:latin typeface="Rockwell"/>
              <a:ea typeface="+mn-ea"/>
              <a:cs typeface="+mn-cs"/>
            </a:rPr>
            <a:t>Exception modes:</a:t>
          </a:r>
        </a:p>
        <a:p>
          <a:pPr marL="114300" lvl="1" indent="-114300" algn="l" defTabSz="622300" rtl="0">
            <a:lnSpc>
              <a:spcPct val="90000"/>
            </a:lnSpc>
            <a:spcBef>
              <a:spcPct val="0"/>
            </a:spcBef>
            <a:spcAft>
              <a:spcPct val="15000"/>
            </a:spcAft>
            <a:buChar char="•"/>
          </a:pPr>
          <a:r>
            <a:rPr lang="en-US" sz="1400" kern="1200" dirty="0">
              <a:solidFill>
                <a:srgbClr val="330F42"/>
              </a:solidFill>
              <a:effectLst>
                <a:outerShdw blurRad="38100" dist="38100" dir="2700000" algn="tl">
                  <a:srgbClr val="000000">
                    <a:alpha val="43137"/>
                  </a:srgbClr>
                </a:outerShdw>
              </a:effectLst>
              <a:latin typeface="Rockwell"/>
              <a:ea typeface="+mn-ea"/>
              <a:cs typeface="+mn-cs"/>
            </a:rPr>
            <a:t>Supervisor mode</a:t>
          </a:r>
        </a:p>
        <a:p>
          <a:pPr marL="114300" lvl="1" indent="-114300" algn="l" defTabSz="622300" rtl="0">
            <a:lnSpc>
              <a:spcPct val="90000"/>
            </a:lnSpc>
            <a:spcBef>
              <a:spcPct val="0"/>
            </a:spcBef>
            <a:spcAft>
              <a:spcPct val="15000"/>
            </a:spcAft>
            <a:buChar char="•"/>
          </a:pPr>
          <a:r>
            <a:rPr lang="en-US" sz="1400" kern="1200" dirty="0">
              <a:solidFill>
                <a:srgbClr val="330F42"/>
              </a:solidFill>
              <a:effectLst>
                <a:outerShdw blurRad="38100" dist="38100" dir="2700000" algn="tl">
                  <a:srgbClr val="000000">
                    <a:alpha val="43137"/>
                  </a:srgbClr>
                </a:outerShdw>
              </a:effectLst>
              <a:latin typeface="Rockwell"/>
              <a:ea typeface="+mn-ea"/>
              <a:cs typeface="+mn-cs"/>
            </a:rPr>
            <a:t>Abort mode</a:t>
          </a:r>
        </a:p>
        <a:p>
          <a:pPr marL="114300" lvl="1" indent="-114300" algn="l" defTabSz="622300" rtl="0">
            <a:lnSpc>
              <a:spcPct val="90000"/>
            </a:lnSpc>
            <a:spcBef>
              <a:spcPct val="0"/>
            </a:spcBef>
            <a:spcAft>
              <a:spcPct val="15000"/>
            </a:spcAft>
            <a:buChar char="•"/>
          </a:pPr>
          <a:r>
            <a:rPr lang="en-US" sz="1400" kern="1200" dirty="0">
              <a:solidFill>
                <a:srgbClr val="330F42"/>
              </a:solidFill>
              <a:effectLst>
                <a:outerShdw blurRad="38100" dist="38100" dir="2700000" algn="tl">
                  <a:srgbClr val="000000">
                    <a:alpha val="43137"/>
                  </a:srgbClr>
                </a:outerShdw>
              </a:effectLst>
              <a:latin typeface="Rockwell"/>
              <a:ea typeface="+mn-ea"/>
              <a:cs typeface="+mn-cs"/>
            </a:rPr>
            <a:t>Undefined mode</a:t>
          </a:r>
        </a:p>
        <a:p>
          <a:pPr marL="114300" lvl="1" indent="-114300" algn="l" defTabSz="622300" rtl="0">
            <a:lnSpc>
              <a:spcPct val="90000"/>
            </a:lnSpc>
            <a:spcBef>
              <a:spcPct val="0"/>
            </a:spcBef>
            <a:spcAft>
              <a:spcPct val="15000"/>
            </a:spcAft>
            <a:buChar char="•"/>
          </a:pPr>
          <a:r>
            <a:rPr lang="en-US" sz="1400" kern="1200" dirty="0">
              <a:solidFill>
                <a:srgbClr val="330F42"/>
              </a:solidFill>
              <a:effectLst>
                <a:outerShdw blurRad="38100" dist="38100" dir="2700000" algn="tl">
                  <a:srgbClr val="000000">
                    <a:alpha val="43137"/>
                  </a:srgbClr>
                </a:outerShdw>
              </a:effectLst>
              <a:latin typeface="Rockwell"/>
              <a:ea typeface="+mn-ea"/>
              <a:cs typeface="+mn-cs"/>
            </a:rPr>
            <a:t>Fast interrupt mode</a:t>
          </a:r>
        </a:p>
        <a:p>
          <a:pPr marL="114300" lvl="1" indent="-114300" algn="l" defTabSz="622300" rtl="0">
            <a:lnSpc>
              <a:spcPct val="90000"/>
            </a:lnSpc>
            <a:spcBef>
              <a:spcPct val="0"/>
            </a:spcBef>
            <a:spcAft>
              <a:spcPct val="15000"/>
            </a:spcAft>
            <a:buChar char="•"/>
          </a:pPr>
          <a:r>
            <a:rPr lang="en-US" sz="1400" kern="1200" dirty="0">
              <a:solidFill>
                <a:srgbClr val="330F42"/>
              </a:solidFill>
              <a:effectLst>
                <a:outerShdw blurRad="38100" dist="38100" dir="2700000" algn="tl">
                  <a:srgbClr val="000000">
                    <a:alpha val="43137"/>
                  </a:srgbClr>
                </a:outerShdw>
              </a:effectLst>
              <a:latin typeface="Rockwell"/>
              <a:ea typeface="+mn-ea"/>
              <a:cs typeface="+mn-cs"/>
            </a:rPr>
            <a:t>Interrupt mode</a:t>
          </a:r>
        </a:p>
      </dsp:txBody>
      <dsp:txXfrm>
        <a:off x="1681768" y="3193863"/>
        <a:ext cx="2078919" cy="2078919"/>
      </dsp:txXfrm>
    </dsp:sp>
    <dsp:sp modelId="{1B9D5CAB-120D-FB4A-A5F2-861B7735D979}">
      <dsp:nvSpPr>
        <dsp:cNvPr id="0" name=""/>
        <dsp:cNvSpPr/>
      </dsp:nvSpPr>
      <dsp:spPr>
        <a:xfrm>
          <a:off x="4276326" y="3081398"/>
          <a:ext cx="2303849" cy="2303849"/>
        </a:xfrm>
        <a:prstGeom prst="roundRect">
          <a:avLst/>
        </a:prstGeom>
        <a:gradFill rotWithShape="0">
          <a:gsLst>
            <a:gs pos="0">
              <a:srgbClr val="999966">
                <a:shade val="80000"/>
                <a:hueOff val="0"/>
                <a:satOff val="-4892"/>
                <a:lumOff val="25437"/>
                <a:alphaOff val="0"/>
                <a:shade val="40000"/>
                <a:alpha val="100000"/>
                <a:satMod val="150000"/>
                <a:lumMod val="100000"/>
              </a:srgbClr>
            </a:gs>
            <a:gs pos="100000">
              <a:srgbClr val="999966">
                <a:shade val="80000"/>
                <a:hueOff val="0"/>
                <a:satOff val="-4892"/>
                <a:lumOff val="25437"/>
                <a:alphaOff val="0"/>
                <a:tint val="70000"/>
                <a:shade val="100000"/>
                <a:alpha val="100000"/>
                <a:satMod val="200000"/>
                <a:lumMod val="100000"/>
              </a:srgb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solidFill>
                <a:srgbClr val="330F42"/>
              </a:solidFill>
              <a:effectLst>
                <a:outerShdw blurRad="38100" dist="38100" dir="2700000" algn="tl">
                  <a:srgbClr val="000000">
                    <a:alpha val="43137"/>
                  </a:srgbClr>
                </a:outerShdw>
              </a:effectLst>
              <a:latin typeface="Rockwell"/>
              <a:ea typeface="+mn-ea"/>
              <a:cs typeface="+mn-cs"/>
            </a:rPr>
            <a:t>System mode:</a:t>
          </a:r>
        </a:p>
        <a:p>
          <a:pPr marL="114300" lvl="1" indent="-114300" algn="l" defTabSz="533400" rtl="0">
            <a:lnSpc>
              <a:spcPct val="90000"/>
            </a:lnSpc>
            <a:spcBef>
              <a:spcPct val="0"/>
            </a:spcBef>
            <a:spcAft>
              <a:spcPct val="15000"/>
            </a:spcAft>
            <a:buChar char="•"/>
          </a:pPr>
          <a:r>
            <a:rPr lang="en-US" sz="1200" kern="1200" dirty="0">
              <a:solidFill>
                <a:srgbClr val="330F42"/>
              </a:solidFill>
              <a:effectLst>
                <a:outerShdw blurRad="38100" dist="38100" dir="2700000" algn="tl">
                  <a:srgbClr val="000000">
                    <a:alpha val="43137"/>
                  </a:srgbClr>
                </a:outerShdw>
              </a:effectLst>
              <a:latin typeface="Rockwell"/>
              <a:ea typeface="+mn-ea"/>
              <a:cs typeface="+mn-cs"/>
            </a:rPr>
            <a:t>Not entered by any exception and uses the same registers available in User mode</a:t>
          </a:r>
        </a:p>
        <a:p>
          <a:pPr marL="114300" lvl="1" indent="-114300" algn="l" defTabSz="533400" rtl="0">
            <a:lnSpc>
              <a:spcPct val="90000"/>
            </a:lnSpc>
            <a:spcBef>
              <a:spcPct val="0"/>
            </a:spcBef>
            <a:spcAft>
              <a:spcPct val="15000"/>
            </a:spcAft>
            <a:buChar char="•"/>
          </a:pPr>
          <a:r>
            <a:rPr lang="en-US" sz="1200" kern="1200" dirty="0">
              <a:solidFill>
                <a:srgbClr val="330F42"/>
              </a:solidFill>
              <a:effectLst>
                <a:outerShdw blurRad="38100" dist="38100" dir="2700000" algn="tl">
                  <a:srgbClr val="000000">
                    <a:alpha val="43137"/>
                  </a:srgbClr>
                </a:outerShdw>
              </a:effectLst>
              <a:latin typeface="Rockwell"/>
              <a:ea typeface="+mn-ea"/>
              <a:cs typeface="+mn-cs"/>
            </a:rPr>
            <a:t>Is used for running certain privileged operating system tasks</a:t>
          </a:r>
        </a:p>
        <a:p>
          <a:pPr marL="114300" lvl="1" indent="-114300" algn="l" defTabSz="533400" rtl="0">
            <a:lnSpc>
              <a:spcPct val="90000"/>
            </a:lnSpc>
            <a:spcBef>
              <a:spcPct val="0"/>
            </a:spcBef>
            <a:spcAft>
              <a:spcPct val="15000"/>
            </a:spcAft>
            <a:buChar char="•"/>
          </a:pPr>
          <a:r>
            <a:rPr lang="en-US" sz="1200" kern="1200" dirty="0">
              <a:solidFill>
                <a:srgbClr val="330F42"/>
              </a:solidFill>
              <a:effectLst>
                <a:outerShdw blurRad="38100" dist="38100" dir="2700000" algn="tl">
                  <a:srgbClr val="000000">
                    <a:alpha val="43137"/>
                  </a:srgbClr>
                </a:outerShdw>
              </a:effectLst>
              <a:latin typeface="Rockwell"/>
              <a:ea typeface="+mn-ea"/>
              <a:cs typeface="+mn-cs"/>
            </a:rPr>
            <a:t>May be interrupted by any of the five exception categories</a:t>
          </a:r>
        </a:p>
      </dsp:txBody>
      <dsp:txXfrm>
        <a:off x="4388791" y="3193863"/>
        <a:ext cx="2078919" cy="20789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67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702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 2016 Pearson Education, Inc., Upper Saddle River, NJ. All rights reserved.</a:t>
            </a:r>
            <a:endParaRPr lang="en-US" dirty="0"/>
          </a:p>
        </p:txBody>
      </p:sp>
      <p:sp>
        <p:nvSpPr>
          <p:cNvPr id="5" name="Slide Number Placeholder 4"/>
          <p:cNvSpPr>
            <a:spLocks noGrp="1"/>
          </p:cNvSpPr>
          <p:nvPr>
            <p:ph type="sldNum" sz="quarter" idx="11"/>
          </p:nvPr>
        </p:nvSpPr>
        <p:spPr/>
        <p:txBody>
          <a:bodyPr/>
          <a:lstStyle/>
          <a:p>
            <a:fld id="{56C40E98-D33D-704E-929D-27FB84CF5632}" type="slidenum">
              <a:rPr lang="en-US" smtClean="0"/>
              <a:pPr/>
              <a:t>1</a:t>
            </a:fld>
            <a:endParaRPr lang="en-US" dirty="0"/>
          </a:p>
        </p:txBody>
      </p:sp>
    </p:spTree>
    <p:extLst>
      <p:ext uri="{BB962C8B-B14F-4D97-AF65-F5344CB8AC3E}">
        <p14:creationId xmlns:p14="http://schemas.microsoft.com/office/powerpoint/2010/main" val="1620563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Read the next instruction from memory into the 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Interpret the opcode and perform the indicated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We have seen, in Chapter 14, that the execution of an instruction may involve one or more operands in memory, each of which requires a memory access. Further, if indirect addressing is used, then additional memory accesses are required. </a:t>
            </a:r>
            <a:endParaRPr lang="en-US" dirty="0"/>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We can think of the fetching of indirect addresses as one or more instruction</a:t>
            </a:r>
          </a:p>
          <a:p>
            <a:r>
              <a:rPr lang="en-US" sz="1200" kern="1200" dirty="0">
                <a:solidFill>
                  <a:schemeClr val="tx1"/>
                </a:solidFill>
                <a:effectLst/>
                <a:latin typeface="Times New Roman" pitchFamily="-1" charset="0"/>
                <a:ea typeface="+mn-ea"/>
                <a:cs typeface="+mn-cs"/>
              </a:rPr>
              <a:t>stages. The result is shown in Figure 16.3. The main line of activity consists of alternating</a:t>
            </a:r>
          </a:p>
          <a:p>
            <a:r>
              <a:rPr lang="en-US" sz="1200" kern="1200" dirty="0">
                <a:solidFill>
                  <a:schemeClr val="tx1"/>
                </a:solidFill>
                <a:effectLst/>
                <a:latin typeface="Times New Roman" pitchFamily="-1" charset="0"/>
                <a:ea typeface="+mn-ea"/>
                <a:cs typeface="+mn-cs"/>
              </a:rPr>
              <a:t>instruction fetch and instruction execution activities. After an instruction is</a:t>
            </a:r>
          </a:p>
          <a:p>
            <a:r>
              <a:rPr lang="en-US" sz="1200" kern="1200" dirty="0">
                <a:solidFill>
                  <a:schemeClr val="tx1"/>
                </a:solidFill>
                <a:effectLst/>
                <a:latin typeface="Times New Roman" pitchFamily="-1" charset="0"/>
                <a:ea typeface="+mn-ea"/>
                <a:cs typeface="+mn-cs"/>
              </a:rPr>
              <a:t>fetched, it is examined to determine if any indirect addressing is involved. If so, the</a:t>
            </a:r>
          </a:p>
          <a:p>
            <a:r>
              <a:rPr lang="en-US" sz="1200" kern="1200" dirty="0">
                <a:solidFill>
                  <a:schemeClr val="tx1"/>
                </a:solidFill>
                <a:effectLst/>
                <a:latin typeface="Times New Roman" pitchFamily="-1" charset="0"/>
                <a:ea typeface="+mn-ea"/>
                <a:cs typeface="+mn-cs"/>
              </a:rPr>
              <a:t>required operands are fetched using indirect addressing. Following execution, an</a:t>
            </a:r>
          </a:p>
          <a:p>
            <a:r>
              <a:rPr lang="en-US" sz="1200" kern="1200" dirty="0">
                <a:solidFill>
                  <a:schemeClr val="tx1"/>
                </a:solidFill>
                <a:effectLst/>
                <a:latin typeface="Times New Roman" pitchFamily="-1" charset="0"/>
                <a:ea typeface="+mn-ea"/>
                <a:cs typeface="+mn-cs"/>
              </a:rPr>
              <a:t>interrupt may be processed before the next instruction</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Another way to view this process is shown in Figure 16.4,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During the </a:t>
            </a:r>
            <a:r>
              <a:rPr lang="en-US" sz="1200" i="1" kern="1200" dirty="0">
                <a:solidFill>
                  <a:schemeClr val="tx1"/>
                </a:solidFill>
                <a:latin typeface="Times New Roman" pitchFamily="-1" charset="0"/>
                <a:ea typeface="+mn-ea"/>
                <a:cs typeface="+mn-cs"/>
              </a:rPr>
              <a:t>fetch cycle, </a:t>
            </a:r>
            <a:r>
              <a:rPr lang="en-US" sz="1200" kern="1200" dirty="0">
                <a:solidFill>
                  <a:schemeClr val="tx1"/>
                </a:solidFill>
                <a:latin typeface="Times New Roman" pitchFamily="-1" charset="0"/>
                <a:ea typeface="+mn-ea"/>
                <a:cs typeface="+mn-cs"/>
              </a:rPr>
              <a:t>an instruction is read from memory. Figure 16.5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a:solidFill>
                  <a:schemeClr val="tx1"/>
                </a:solidFill>
                <a:latin typeface="Times New Roman" pitchFamily="-1" charset="0"/>
                <a:ea typeface="+mn-ea"/>
                <a:cs typeface="+mn-cs"/>
              </a:rPr>
              <a:t>indirect cycle </a:t>
            </a:r>
            <a:r>
              <a:rPr lang="en-US" sz="1200" kern="1200" dirty="0">
                <a:solidFill>
                  <a:schemeClr val="tx1"/>
                </a:solidFill>
                <a:latin typeface="Times New Roman" pitchFamily="-1" charset="0"/>
                <a:ea typeface="+mn-ea"/>
                <a:cs typeface="+mn-cs"/>
              </a:rPr>
              <a:t>is performed. As shown in Figure 16.6, this is a simple cycle. The right- most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fetch and indirect cycles are simple and predictable. The </a:t>
            </a:r>
            <a:r>
              <a:rPr lang="en-US" sz="1200" i="1" kern="1200" dirty="0">
                <a:solidFill>
                  <a:schemeClr val="tx1"/>
                </a:solidFill>
                <a:latin typeface="Times New Roman" pitchFamily="-1" charset="0"/>
                <a:ea typeface="+mn-ea"/>
                <a:cs typeface="+mn-cs"/>
              </a:rPr>
              <a:t>execute cycle </a:t>
            </a:r>
            <a:r>
              <a:rPr lang="en-US" sz="1200" kern="1200" dirty="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Like the fetch and indirect cycles, the </a:t>
            </a:r>
            <a:r>
              <a:rPr lang="en-US" sz="1200" i="1" kern="1200" dirty="0">
                <a:solidFill>
                  <a:schemeClr val="tx1"/>
                </a:solidFill>
                <a:latin typeface="Times New Roman" pitchFamily="-1" charset="0"/>
                <a:ea typeface="+mn-ea"/>
                <a:cs typeface="+mn-cs"/>
              </a:rPr>
              <a:t>interrupt cycle </a:t>
            </a:r>
            <a:r>
              <a:rPr lang="en-US" sz="1200" kern="1200" dirty="0">
                <a:solidFill>
                  <a:schemeClr val="tx1"/>
                </a:solidFill>
                <a:latin typeface="Times New Roman" pitchFamily="-1" charset="0"/>
                <a:ea typeface="+mn-ea"/>
                <a:cs typeface="+mn-cs"/>
              </a:rPr>
              <a:t>is simple and predictable (Figure 16.7).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 As computer systems evolve, greater performance can be achieved by taking advantage</a:t>
            </a:r>
          </a:p>
          <a:p>
            <a:r>
              <a:rPr lang="en-US" sz="1200" kern="1200" dirty="0">
                <a:solidFill>
                  <a:schemeClr val="tx1"/>
                </a:solidFill>
                <a:effectLst/>
                <a:latin typeface="Times New Roman" pitchFamily="-1" charset="0"/>
                <a:ea typeface="+mn-ea"/>
                <a:cs typeface="+mn-cs"/>
              </a:rPr>
              <a:t>of improvements in technology, such as faster circuitry. In addition, organizational</a:t>
            </a:r>
          </a:p>
          <a:p>
            <a:r>
              <a:rPr lang="en-US" sz="1200" kern="1200" dirty="0">
                <a:solidFill>
                  <a:schemeClr val="tx1"/>
                </a:solidFill>
                <a:effectLst/>
                <a:latin typeface="Times New Roman" pitchFamily="-1" charset="0"/>
                <a:ea typeface="+mn-ea"/>
                <a:cs typeface="+mn-cs"/>
              </a:rPr>
              <a:t>enhancements to the processor can improve performance. We have already</a:t>
            </a:r>
          </a:p>
          <a:p>
            <a:r>
              <a:rPr lang="en-US" sz="1200" kern="1200" dirty="0">
                <a:solidFill>
                  <a:schemeClr val="tx1"/>
                </a:solidFill>
                <a:effectLst/>
                <a:latin typeface="Times New Roman" pitchFamily="-1" charset="0"/>
                <a:ea typeface="+mn-ea"/>
                <a:cs typeface="+mn-cs"/>
              </a:rPr>
              <a:t>seen some examples of this, such as the use of multiple registers rather than a single</a:t>
            </a:r>
          </a:p>
          <a:p>
            <a:r>
              <a:rPr lang="en-US" sz="1200" kern="1200" dirty="0">
                <a:solidFill>
                  <a:schemeClr val="tx1"/>
                </a:solidFill>
                <a:effectLst/>
                <a:latin typeface="Times New Roman" pitchFamily="-1" charset="0"/>
                <a:ea typeface="+mn-ea"/>
                <a:cs typeface="+mn-cs"/>
              </a:rPr>
              <a:t>accumulator, and the use of a cache memory. Another organizational approach,</a:t>
            </a:r>
          </a:p>
          <a:p>
            <a:r>
              <a:rPr lang="en-US" sz="1200" kern="1200" dirty="0">
                <a:solidFill>
                  <a:schemeClr val="tx1"/>
                </a:solidFill>
                <a:effectLst/>
                <a:latin typeface="Times New Roman" pitchFamily="-1" charset="0"/>
                <a:ea typeface="+mn-ea"/>
                <a:cs typeface="+mn-cs"/>
              </a:rPr>
              <a:t>which is quite common, is instruction pipelining.</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a:solidFill>
                  <a:schemeClr val="tx1"/>
                </a:solidFill>
                <a:latin typeface="Times New Roman" pitchFamily="-1" charset="0"/>
                <a:ea typeface="+mn-ea"/>
                <a:cs typeface="+mn-cs"/>
              </a:rPr>
              <a:t>pipelining, </a:t>
            </a:r>
            <a:r>
              <a:rPr lang="en-US" sz="1200" kern="1200" dirty="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apply this concept to instruction execution, we must recognize that, in fact, an instruction has a number of stages. Figures 16.4, for example, breaks the instruction cycle up into 10 tasks, which occur in sequence. Clearly, there should be some opportunity for pipelining.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16.8a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a:solidFill>
                  <a:schemeClr val="tx1"/>
                </a:solidFill>
                <a:latin typeface="Times New Roman" pitchFamily="-1" charset="0"/>
                <a:ea typeface="+mn-ea"/>
                <a:cs typeface="+mn-cs"/>
              </a:rPr>
              <a:t>fetch overlap. </a:t>
            </a:r>
            <a:r>
              <a:rPr lang="en-US" sz="1200" kern="1200" dirty="0">
                <a:solidFill>
                  <a:schemeClr val="tx1"/>
                </a:solidFill>
                <a:latin typeface="Times New Roman" pitchFamily="-1" charset="0"/>
                <a:ea typeface="+mn-ea"/>
                <a:cs typeface="+mn-cs"/>
              </a:rPr>
              <a:t>Note that this approach, which involves instruction buffering, requires more registers. </a:t>
            </a:r>
            <a:endParaRPr lang="en-US" dirty="0"/>
          </a:p>
          <a:p>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Times New Roman" pitchFamily="-1" charset="0"/>
                <a:ea typeface="+mn-ea"/>
                <a:cs typeface="+mn-cs"/>
              </a:rPr>
              <a:t> In general, pipelining requires fast registers, called latches , that store intermediate</a:t>
            </a:r>
          </a:p>
          <a:p>
            <a:r>
              <a:rPr lang="en-US" sz="1200" kern="1200" dirty="0">
                <a:solidFill>
                  <a:schemeClr val="tx1"/>
                </a:solidFill>
                <a:effectLst/>
                <a:latin typeface="Times New Roman" pitchFamily="-1" charset="0"/>
                <a:ea typeface="+mn-ea"/>
                <a:cs typeface="+mn-cs"/>
              </a:rPr>
              <a:t>values between stages. Figure 16.9 illustrates this in simplified form for</a:t>
            </a:r>
          </a:p>
          <a:p>
            <a:r>
              <a:rPr lang="en-US" sz="1200" kern="1200" dirty="0">
                <a:solidFill>
                  <a:schemeClr val="tx1"/>
                </a:solidFill>
                <a:effectLst/>
                <a:latin typeface="Times New Roman" pitchFamily="-1" charset="0"/>
                <a:ea typeface="+mn-ea"/>
                <a:cs typeface="+mn-cs"/>
              </a:rPr>
              <a:t>a three-stage pipeline. The latches serve to decouple the stages from each other.</a:t>
            </a:r>
          </a:p>
          <a:p>
            <a:r>
              <a:rPr lang="en-US" sz="1200" kern="1200" dirty="0">
                <a:solidFill>
                  <a:schemeClr val="tx1"/>
                </a:solidFill>
                <a:effectLst/>
                <a:latin typeface="Times New Roman" pitchFamily="-1" charset="0"/>
                <a:ea typeface="+mn-ea"/>
                <a:cs typeface="+mn-cs"/>
              </a:rPr>
              <a:t>Information flows between adjacent stages under the control of a common clock</a:t>
            </a:r>
          </a:p>
          <a:p>
            <a:r>
              <a:rPr lang="en-US" sz="1200" kern="1200" dirty="0">
                <a:solidFill>
                  <a:schemeClr val="tx1"/>
                </a:solidFill>
                <a:effectLst/>
                <a:latin typeface="Times New Roman" pitchFamily="-1" charset="0"/>
                <a:ea typeface="+mn-ea"/>
                <a:cs typeface="+mn-cs"/>
              </a:rPr>
              <a:t>applied to all the latches simultaneously. As each clock cycle ends, the latches gate</a:t>
            </a:r>
          </a:p>
          <a:p>
            <a:r>
              <a:rPr lang="en-US" sz="1200" kern="1200" dirty="0">
                <a:solidFill>
                  <a:schemeClr val="tx1"/>
                </a:solidFill>
                <a:effectLst/>
                <a:latin typeface="Times New Roman" pitchFamily="-1" charset="0"/>
                <a:ea typeface="+mn-ea"/>
                <a:cs typeface="+mn-cs"/>
              </a:rPr>
              <a:t>in their inputs and forward them into the next stage, where the required operation</a:t>
            </a:r>
          </a:p>
          <a:p>
            <a:r>
              <a:rPr lang="en-US" sz="1200" kern="1200" dirty="0">
                <a:solidFill>
                  <a:schemeClr val="tx1"/>
                </a:solidFill>
                <a:effectLst/>
                <a:latin typeface="Times New Roman" pitchFamily="-1" charset="0"/>
                <a:ea typeface="+mn-ea"/>
                <a:cs typeface="+mn-cs"/>
              </a:rPr>
              <a:t>is performed. This simplified picture omits several details. Each stage may consist</a:t>
            </a:r>
          </a:p>
          <a:p>
            <a:r>
              <a:rPr lang="en-US" sz="1200" kern="1200" dirty="0">
                <a:solidFill>
                  <a:schemeClr val="tx1"/>
                </a:solidFill>
                <a:effectLst/>
                <a:latin typeface="Times New Roman" pitchFamily="-1" charset="0"/>
                <a:ea typeface="+mn-ea"/>
                <a:cs typeface="+mn-cs"/>
              </a:rPr>
              <a:t>of multiple execution units that cooperate in performing the required operations.</a:t>
            </a:r>
          </a:p>
          <a:p>
            <a:r>
              <a:rPr lang="en-US" sz="1200" kern="1200" dirty="0">
                <a:solidFill>
                  <a:schemeClr val="tx1"/>
                </a:solidFill>
                <a:effectLst/>
                <a:latin typeface="Times New Roman" pitchFamily="-1" charset="0"/>
                <a:ea typeface="+mn-ea"/>
                <a:cs typeface="+mn-cs"/>
              </a:rPr>
              <a:t>In addition, the latches may be extended with multiplexers that allow the input to a</a:t>
            </a:r>
          </a:p>
          <a:p>
            <a:r>
              <a:rPr lang="en-US" sz="1200" kern="1200" dirty="0">
                <a:solidFill>
                  <a:schemeClr val="tx1"/>
                </a:solidFill>
                <a:effectLst/>
                <a:latin typeface="Times New Roman" pitchFamily="-1" charset="0"/>
                <a:ea typeface="+mn-ea"/>
                <a:cs typeface="+mn-cs"/>
              </a:rPr>
              <a:t>latch to come from a subsequent stage (feed back) or from a stage prior to the just</a:t>
            </a:r>
          </a:p>
          <a:p>
            <a:r>
              <a:rPr lang="en-US" sz="1200" kern="1200" dirty="0">
                <a:solidFill>
                  <a:schemeClr val="tx1"/>
                </a:solidFill>
                <a:effectLst/>
                <a:latin typeface="Times New Roman" pitchFamily="-1" charset="0"/>
                <a:ea typeface="+mn-ea"/>
                <a:cs typeface="+mn-cs"/>
              </a:rPr>
              <a:t>preceding stage (feed forward).</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16.8b), we will see that this doubling of execution rate is unlikely for two reasons: </a:t>
            </a:r>
            <a:endParaRPr lang="en-US" dirty="0"/>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1.  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2.  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100470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a:p>
          <a:p>
            <a:endParaRPr lang="en-US" dirty="0"/>
          </a:p>
          <a:p>
            <a:r>
              <a:rPr lang="en-US" sz="1200" b="1" kern="1200" dirty="0">
                <a:solidFill>
                  <a:schemeClr val="tx1"/>
                </a:solidFill>
                <a:latin typeface="Times New Roman" pitchFamily="-1" charset="0"/>
                <a:ea typeface="+mn-ea"/>
                <a:cs typeface="+mn-cs"/>
              </a:rPr>
              <a:t>Fetch instruction (FI): </a:t>
            </a:r>
            <a:r>
              <a:rPr lang="en-US" sz="1200" kern="1200" dirty="0">
                <a:solidFill>
                  <a:schemeClr val="tx1"/>
                </a:solidFill>
                <a:latin typeface="Times New Roman" pitchFamily="-1" charset="0"/>
                <a:ea typeface="+mn-ea"/>
                <a:cs typeface="+mn-cs"/>
              </a:rPr>
              <a:t>Read the next expected instruction into a buffer.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Decode instruction (DI): </a:t>
            </a:r>
            <a:r>
              <a:rPr lang="en-US" sz="1200" kern="1200" dirty="0">
                <a:solidFill>
                  <a:schemeClr val="tx1"/>
                </a:solidFill>
                <a:latin typeface="Times New Roman" pitchFamily="-1" charset="0"/>
                <a:ea typeface="+mn-ea"/>
                <a:cs typeface="+mn-cs"/>
              </a:rPr>
              <a:t>Determine the opcode and the operand specifiers.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Calculate operands (CO): </a:t>
            </a:r>
            <a:r>
              <a:rPr lang="en-US" sz="1200" b="0" kern="1200" dirty="0">
                <a:solidFill>
                  <a:schemeClr val="tx1"/>
                </a:solidFill>
                <a:latin typeface="Times New Roman" pitchFamily="-1" charset="0"/>
                <a:ea typeface="+mn-ea"/>
                <a:cs typeface="+mn-cs"/>
              </a:rPr>
              <a:t>Calculate the effective address of each source operand</a:t>
            </a:r>
            <a:r>
              <a:rPr lang="en-US" sz="1200" kern="1200" dirty="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operands (FO): </a:t>
            </a:r>
            <a:r>
              <a:rPr lang="en-US" sz="1200" kern="1200" dirty="0">
                <a:solidFill>
                  <a:schemeClr val="tx1"/>
                </a:solidFill>
                <a:latin typeface="Times New Roman" pitchFamily="-1" charset="0"/>
                <a:ea typeface="+mn-ea"/>
                <a:cs typeface="+mn-cs"/>
              </a:rPr>
              <a:t>Fetch each operand from memory. Operands in registers need not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Execute instruction (EI): </a:t>
            </a:r>
            <a:r>
              <a:rPr lang="en-US" sz="1200" b="0" kern="1200" dirty="0">
                <a:solidFill>
                  <a:schemeClr val="tx1"/>
                </a:solidFill>
                <a:latin typeface="Times New Roman" pitchFamily="-1" charset="0"/>
                <a:ea typeface="+mn-ea"/>
                <a:cs typeface="+mn-cs"/>
              </a:rPr>
              <a:t>Perform the indicated operation and store the result, if </a:t>
            </a:r>
            <a:r>
              <a:rPr lang="en-US" sz="1200" kern="1200" dirty="0">
                <a:solidFill>
                  <a:schemeClr val="tx1"/>
                </a:solidFill>
                <a:latin typeface="Times New Roman" pitchFamily="-1" charset="0"/>
                <a:ea typeface="+mn-ea"/>
                <a:cs typeface="+mn-cs"/>
              </a:rPr>
              <a:t>any, in the specified destination operand location.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operand (WO): </a:t>
            </a:r>
            <a:r>
              <a:rPr lang="en-US" sz="1200" kern="1200" dirty="0">
                <a:solidFill>
                  <a:schemeClr val="tx1"/>
                </a:solidFill>
                <a:latin typeface="Times New Roman" pitchFamily="-1" charset="0"/>
                <a:ea typeface="+mn-ea"/>
                <a:cs typeface="+mn-cs"/>
              </a:rPr>
              <a:t>Store the result in memory.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With this decomposition, the various stages will be of more nearly equal duration. </a:t>
            </a:r>
            <a:endParaRPr lang="en-US" dirty="0"/>
          </a:p>
          <a:p>
            <a:endParaRPr lang="en-US" sz="1200" kern="1200" dirty="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instruction: </a:t>
            </a:r>
            <a:r>
              <a:rPr lang="en-US" sz="1200" b="0" kern="1200" dirty="0">
                <a:solidFill>
                  <a:schemeClr val="tx1"/>
                </a:solidFill>
                <a:latin typeface="Times New Roman" pitchFamily="-1" charset="0"/>
                <a:ea typeface="+mn-ea"/>
                <a:cs typeface="+mn-cs"/>
              </a:rPr>
              <a:t>The processor reads an instruction from memory (register, cache, main memory).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Interpret instruction</a:t>
            </a:r>
            <a:r>
              <a:rPr lang="en-US" sz="1200" b="0" kern="1200" dirty="0">
                <a:solidFill>
                  <a:schemeClr val="tx1"/>
                </a:solidFill>
                <a:latin typeface="Times New Roman" pitchFamily="-1" charset="0"/>
                <a:ea typeface="+mn-ea"/>
                <a:cs typeface="+mn-cs"/>
              </a:rPr>
              <a:t>: The </a:t>
            </a:r>
            <a:r>
              <a:rPr lang="en-US" sz="1200" kern="1200" dirty="0">
                <a:solidFill>
                  <a:schemeClr val="tx1"/>
                </a:solidFill>
                <a:latin typeface="Times New Roman" pitchFamily="-1" charset="0"/>
                <a:ea typeface="+mn-ea"/>
                <a:cs typeface="+mn-cs"/>
              </a:rPr>
              <a:t>instruction is decoded to determine what action is required.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Fetch data: </a:t>
            </a:r>
            <a:r>
              <a:rPr lang="en-US" sz="1200" b="0" kern="1200" dirty="0">
                <a:solidFill>
                  <a:schemeClr val="tx1"/>
                </a:solidFill>
                <a:latin typeface="Times New Roman" pitchFamily="-1" charset="0"/>
                <a:ea typeface="+mn-ea"/>
                <a:cs typeface="+mn-cs"/>
              </a:rPr>
              <a:t>The execution of an instruction may require reading data from memory or an I/O module.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Process data</a:t>
            </a:r>
            <a:r>
              <a:rPr lang="en-US" sz="1200" b="0" kern="1200" dirty="0">
                <a:solidFill>
                  <a:schemeClr val="tx1"/>
                </a:solidFill>
                <a:latin typeface="Times New Roman" pitchFamily="-1" charset="0"/>
                <a:ea typeface="+mn-ea"/>
                <a:cs typeface="+mn-cs"/>
              </a:rPr>
              <a:t>: The execution of an instruction may require performing some arithmetic or logical operation on data.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data: </a:t>
            </a:r>
            <a:r>
              <a:rPr lang="en-US" sz="1200" b="0" kern="1200" dirty="0">
                <a:solidFill>
                  <a:schemeClr val="tx1"/>
                </a:solidFill>
                <a:latin typeface="Times New Roman" pitchFamily="-1" charset="0"/>
                <a:ea typeface="+mn-ea"/>
                <a:cs typeface="+mn-cs"/>
              </a:rPr>
              <a:t>The results of an execution may require writing data to memory or an I/O module.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a:solidFill>
                  <a:schemeClr val="tx1"/>
                </a:solidFill>
                <a:effectLst/>
                <a:latin typeface="Times New Roman" pitchFamily="-1" charset="0"/>
                <a:ea typeface="+mn-ea"/>
                <a:cs typeface="+mn-cs"/>
              </a:rPr>
              <a:t>For the sake of illustration, let us assume equal duration. Using this assumption, Figure 16.10 shows that a six-stage pipeline </a:t>
            </a:r>
          </a:p>
          <a:p>
            <a:r>
              <a:rPr lang="en-US" sz="1200" kern="1200" dirty="0">
                <a:solidFill>
                  <a:schemeClr val="tx1"/>
                </a:solidFill>
                <a:effectLst/>
                <a:latin typeface="Times New Roman" pitchFamily="-1" charset="0"/>
                <a:ea typeface="+mn-ea"/>
                <a:cs typeface="+mn-cs"/>
              </a:rPr>
              <a:t>can reduce the execution time for 9 instructions from 54 time units to 14 time units.</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Several other factors serve to limit the performance enhancement. If the six</a:t>
            </a:r>
          </a:p>
          <a:p>
            <a:r>
              <a:rPr lang="en-US" sz="1200" kern="1200" dirty="0">
                <a:solidFill>
                  <a:schemeClr val="tx1"/>
                </a:solidFill>
                <a:effectLst/>
                <a:latin typeface="Times New Roman" pitchFamily="-1" charset="0"/>
                <a:ea typeface="+mn-ea"/>
                <a:cs typeface="+mn-cs"/>
              </a:rPr>
              <a:t>stages are not of equal duration, there will be some waiting involved at various pipeline</a:t>
            </a:r>
          </a:p>
          <a:p>
            <a:r>
              <a:rPr lang="en-US" sz="1200" kern="1200" dirty="0">
                <a:solidFill>
                  <a:schemeClr val="tx1"/>
                </a:solidFill>
                <a:effectLst/>
                <a:latin typeface="Times New Roman" pitchFamily="-1" charset="0"/>
                <a:ea typeface="+mn-ea"/>
                <a:cs typeface="+mn-cs"/>
              </a:rPr>
              <a:t>stages, as discussed before for the two-stage pipeline. Another difficulty is the</a:t>
            </a:r>
          </a:p>
          <a:p>
            <a:r>
              <a:rPr lang="en-US" sz="1200" kern="1200" dirty="0">
                <a:solidFill>
                  <a:schemeClr val="tx1"/>
                </a:solidFill>
                <a:effectLst/>
                <a:latin typeface="Times New Roman" pitchFamily="-1" charset="0"/>
                <a:ea typeface="+mn-ea"/>
                <a:cs typeface="+mn-cs"/>
              </a:rPr>
              <a:t>conditional branch instruction, which can invalidate several instruction fetches. A</a:t>
            </a:r>
          </a:p>
          <a:p>
            <a:r>
              <a:rPr lang="en-US" sz="1200" kern="1200" dirty="0">
                <a:solidFill>
                  <a:schemeClr val="tx1"/>
                </a:solidFill>
                <a:effectLst/>
                <a:latin typeface="Times New Roman" pitchFamily="-1" charset="0"/>
                <a:ea typeface="+mn-ea"/>
                <a:cs typeface="+mn-cs"/>
              </a:rPr>
              <a:t>similar unpredictable event is an interrupt.</a:t>
            </a:r>
          </a:p>
          <a:p>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16.11 illustrates the effects of the</a:t>
            </a:r>
          </a:p>
          <a:p>
            <a:r>
              <a:rPr lang="en-US" sz="1200" kern="1200" dirty="0">
                <a:solidFill>
                  <a:schemeClr val="tx1"/>
                </a:solidFill>
                <a:effectLst/>
                <a:latin typeface="Times New Roman" pitchFamily="-1" charset="0"/>
                <a:ea typeface="+mn-ea"/>
                <a:cs typeface="+mn-cs"/>
              </a:rPr>
              <a:t>conditional branch, using the same program as Figure 16.10. Assume that instruction</a:t>
            </a:r>
          </a:p>
          <a:p>
            <a:r>
              <a:rPr lang="en-US" sz="1200" kern="1200" dirty="0">
                <a:solidFill>
                  <a:schemeClr val="tx1"/>
                </a:solidFill>
                <a:effectLst/>
                <a:latin typeface="Times New Roman" pitchFamily="-1" charset="0"/>
                <a:ea typeface="+mn-ea"/>
                <a:cs typeface="+mn-cs"/>
              </a:rPr>
              <a:t>3 is a conditional branch to instruction 15. Until the instruction is executed,</a:t>
            </a:r>
          </a:p>
          <a:p>
            <a:r>
              <a:rPr lang="en-US" sz="1200" kern="1200" dirty="0">
                <a:solidFill>
                  <a:schemeClr val="tx1"/>
                </a:solidFill>
                <a:effectLst/>
                <a:latin typeface="Times New Roman" pitchFamily="-1" charset="0"/>
                <a:ea typeface="+mn-ea"/>
                <a:cs typeface="+mn-cs"/>
              </a:rPr>
              <a:t>there is no way of knowing which instruction will come next. The pipeline, in this</a:t>
            </a:r>
          </a:p>
          <a:p>
            <a:r>
              <a:rPr lang="en-US" sz="1200" kern="1200" dirty="0">
                <a:solidFill>
                  <a:schemeClr val="tx1"/>
                </a:solidFill>
                <a:effectLst/>
                <a:latin typeface="Times New Roman" pitchFamily="-1" charset="0"/>
                <a:ea typeface="+mn-ea"/>
                <a:cs typeface="+mn-cs"/>
              </a:rPr>
              <a:t>example, simply loads the next instruction in sequence (instruction 4) and proceeds.</a:t>
            </a:r>
          </a:p>
          <a:p>
            <a:r>
              <a:rPr lang="en-US" sz="1200" kern="1200" dirty="0">
                <a:solidFill>
                  <a:schemeClr val="tx1"/>
                </a:solidFill>
                <a:effectLst/>
                <a:latin typeface="Times New Roman" pitchFamily="-1" charset="0"/>
                <a:ea typeface="+mn-ea"/>
                <a:cs typeface="+mn-cs"/>
              </a:rPr>
              <a:t>In Figure 16.10, the branch is not taken, and we get the full performance benefit of</a:t>
            </a:r>
          </a:p>
          <a:p>
            <a:r>
              <a:rPr lang="en-US" sz="1200" kern="1200" dirty="0">
                <a:solidFill>
                  <a:schemeClr val="tx1"/>
                </a:solidFill>
                <a:effectLst/>
                <a:latin typeface="Times New Roman" pitchFamily="-1" charset="0"/>
                <a:ea typeface="+mn-ea"/>
                <a:cs typeface="+mn-cs"/>
              </a:rPr>
              <a:t>the enhancement. In Figure 16.11, the branch is taken. This is not determined until</a:t>
            </a:r>
          </a:p>
          <a:p>
            <a:r>
              <a:rPr lang="en-US" sz="1200" kern="1200" dirty="0">
                <a:solidFill>
                  <a:schemeClr val="tx1"/>
                </a:solidFill>
                <a:effectLst/>
                <a:latin typeface="Times New Roman" pitchFamily="-1" charset="0"/>
                <a:ea typeface="+mn-ea"/>
                <a:cs typeface="+mn-cs"/>
              </a:rPr>
              <a:t>the end of time unit 7. At this point, the pipeline must be cleared of instructions that</a:t>
            </a:r>
          </a:p>
          <a:p>
            <a:r>
              <a:rPr lang="en-US" sz="1200" kern="1200" dirty="0">
                <a:solidFill>
                  <a:schemeClr val="tx1"/>
                </a:solidFill>
                <a:effectLst/>
                <a:latin typeface="Times New Roman" pitchFamily="-1" charset="0"/>
                <a:ea typeface="+mn-ea"/>
                <a:cs typeface="+mn-cs"/>
              </a:rPr>
              <a:t>are not useful. During time unit 8, instruction 15 enters the pipeline. No instructions</a:t>
            </a:r>
          </a:p>
          <a:p>
            <a:r>
              <a:rPr lang="en-US" sz="1200" kern="1200" dirty="0">
                <a:solidFill>
                  <a:schemeClr val="tx1"/>
                </a:solidFill>
                <a:effectLst/>
                <a:latin typeface="Times New Roman" pitchFamily="-1" charset="0"/>
                <a:ea typeface="+mn-ea"/>
                <a:cs typeface="+mn-cs"/>
              </a:rPr>
              <a:t>complete during time units 9 through 12; this is the performance penalty incurred</a:t>
            </a:r>
          </a:p>
          <a:p>
            <a:r>
              <a:rPr lang="en-US" sz="1200" kern="1200" dirty="0">
                <a:solidFill>
                  <a:schemeClr val="tx1"/>
                </a:solidFill>
                <a:effectLst/>
                <a:latin typeface="Times New Roman" pitchFamily="-1" charset="0"/>
                <a:ea typeface="+mn-ea"/>
                <a:cs typeface="+mn-cs"/>
              </a:rPr>
              <a:t>because we could not anticipate the branch.</a:t>
            </a:r>
          </a:p>
        </p:txBody>
      </p:sp>
    </p:spTree>
    <p:extLst>
      <p:ext uri="{BB962C8B-B14F-4D97-AF65-F5344CB8AC3E}">
        <p14:creationId xmlns:p14="http://schemas.microsoft.com/office/powerpoint/2010/main" val="178799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16.12 indicates the logic needed for pipelining to account for branches and interrupts.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effectLst/>
                <a:latin typeface="Times New Roman" pitchFamily="-1" charset="0"/>
                <a:ea typeface="+mn-ea"/>
                <a:cs typeface="+mn-cs"/>
              </a:rPr>
              <a:t>To clarify pipeline operation, it might be useful to look at an alternative depiction.</a:t>
            </a:r>
          </a:p>
          <a:p>
            <a:r>
              <a:rPr lang="en-US" sz="1200" kern="1200" dirty="0">
                <a:solidFill>
                  <a:schemeClr val="tx1"/>
                </a:solidFill>
                <a:effectLst/>
                <a:latin typeface="Times New Roman" pitchFamily="-1" charset="0"/>
                <a:ea typeface="+mn-ea"/>
                <a:cs typeface="+mn-cs"/>
              </a:rPr>
              <a:t>Figures 16.10 and 16.11 show the progression of time horizontally across the figures, with</a:t>
            </a:r>
          </a:p>
          <a:p>
            <a:r>
              <a:rPr lang="en-US" sz="1200" kern="1200" dirty="0">
                <a:solidFill>
                  <a:schemeClr val="tx1"/>
                </a:solidFill>
                <a:effectLst/>
                <a:latin typeface="Times New Roman" pitchFamily="-1" charset="0"/>
                <a:ea typeface="+mn-ea"/>
                <a:cs typeface="+mn-cs"/>
              </a:rPr>
              <a:t>each row showing the progress of an individual instruction. Figure</a:t>
            </a:r>
          </a:p>
          <a:p>
            <a:r>
              <a:rPr lang="en-US" sz="1200" kern="1200" dirty="0">
                <a:solidFill>
                  <a:schemeClr val="tx1"/>
                </a:solidFill>
                <a:effectLst/>
                <a:latin typeface="Times New Roman" pitchFamily="-1" charset="0"/>
                <a:ea typeface="+mn-ea"/>
                <a:cs typeface="+mn-cs"/>
              </a:rPr>
              <a:t>16.13 shows the same sequence of events with time progressing vertically down the figure, </a:t>
            </a:r>
          </a:p>
          <a:p>
            <a:r>
              <a:rPr lang="en-US" sz="1200" kern="1200" dirty="0">
                <a:solidFill>
                  <a:schemeClr val="tx1"/>
                </a:solidFill>
                <a:effectLst/>
                <a:latin typeface="Times New Roman" pitchFamily="-1" charset="0"/>
                <a:ea typeface="+mn-ea"/>
                <a:cs typeface="+mn-cs"/>
              </a:rPr>
              <a:t>and each row showing the state of the pipeline at a given point in time. In Figure 16.13a (which corresponds</a:t>
            </a:r>
          </a:p>
          <a:p>
            <a:r>
              <a:rPr lang="en-US" sz="1200" kern="1200" dirty="0">
                <a:solidFill>
                  <a:schemeClr val="tx1"/>
                </a:solidFill>
                <a:effectLst/>
                <a:latin typeface="Times New Roman" pitchFamily="-1" charset="0"/>
                <a:ea typeface="+mn-ea"/>
                <a:cs typeface="+mn-cs"/>
              </a:rPr>
              <a:t>to Figure 16.10), the pipeline is full at time 6, with 6 different instructions in various</a:t>
            </a:r>
          </a:p>
          <a:p>
            <a:r>
              <a:rPr lang="en-US" sz="1200" kern="1200" dirty="0">
                <a:solidFill>
                  <a:schemeClr val="tx1"/>
                </a:solidFill>
                <a:effectLst/>
                <a:latin typeface="Times New Roman" pitchFamily="-1" charset="0"/>
                <a:ea typeface="+mn-ea"/>
                <a:cs typeface="+mn-cs"/>
              </a:rPr>
              <a:t>stages of execution, and remains full through time 9; we assume that instruction I9 is the</a:t>
            </a:r>
          </a:p>
          <a:p>
            <a:r>
              <a:rPr lang="en-US" sz="1200" kern="1200" dirty="0">
                <a:solidFill>
                  <a:schemeClr val="tx1"/>
                </a:solidFill>
                <a:effectLst/>
                <a:latin typeface="Times New Roman" pitchFamily="-1" charset="0"/>
                <a:ea typeface="+mn-ea"/>
                <a:cs typeface="+mn-cs"/>
              </a:rPr>
              <a:t>last instruction to be executed. In Figure 16.13b, (which corresponds to Figure 16.11),</a:t>
            </a:r>
          </a:p>
          <a:p>
            <a:r>
              <a:rPr lang="en-US" sz="1200" kern="1200" dirty="0">
                <a:solidFill>
                  <a:schemeClr val="tx1"/>
                </a:solidFill>
                <a:effectLst/>
                <a:latin typeface="Times New Roman" pitchFamily="-1" charset="0"/>
                <a:ea typeface="+mn-ea"/>
                <a:cs typeface="+mn-cs"/>
              </a:rPr>
              <a:t>the pipeline is full at times 6 and 7. At time 7, instruction 3 is in the execute stage and</a:t>
            </a:r>
          </a:p>
          <a:p>
            <a:r>
              <a:rPr lang="en-US" sz="1200" kern="1200" dirty="0">
                <a:solidFill>
                  <a:schemeClr val="tx1"/>
                </a:solidFill>
                <a:effectLst/>
                <a:latin typeface="Times New Roman" pitchFamily="-1" charset="0"/>
                <a:ea typeface="+mn-ea"/>
                <a:cs typeface="+mn-cs"/>
              </a:rPr>
              <a:t>executes a branch to instruction 15. At this point, instructions I4 through I7 are flushed</a:t>
            </a:r>
          </a:p>
          <a:p>
            <a:r>
              <a:rPr lang="en-US" sz="1200" kern="1200" dirty="0">
                <a:solidFill>
                  <a:schemeClr val="tx1"/>
                </a:solidFill>
                <a:effectLst/>
                <a:latin typeface="Times New Roman" pitchFamily="-1" charset="0"/>
                <a:ea typeface="+mn-ea"/>
                <a:cs typeface="+mn-cs"/>
              </a:rPr>
              <a:t>from the pipeline, so that at time 8, only two instructions are in the pipeline, I3 and I15.</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From the preceding discussion, it might appear that the greater the number of</a:t>
            </a:r>
          </a:p>
          <a:p>
            <a:r>
              <a:rPr lang="en-US" sz="1200" kern="1200" dirty="0">
                <a:solidFill>
                  <a:schemeClr val="tx1"/>
                </a:solidFill>
                <a:effectLst/>
                <a:latin typeface="Times New Roman" pitchFamily="-1" charset="0"/>
                <a:ea typeface="+mn-ea"/>
                <a:cs typeface="+mn-cs"/>
              </a:rPr>
              <a:t>stages in the pipeline, the faster the execution rate. Some of the IBM S/360 designers</a:t>
            </a:r>
          </a:p>
          <a:p>
            <a:r>
              <a:rPr lang="en-US" sz="1200" kern="1200" dirty="0">
                <a:solidFill>
                  <a:schemeClr val="tx1"/>
                </a:solidFill>
                <a:effectLst/>
                <a:latin typeface="Times New Roman" pitchFamily="-1" charset="0"/>
                <a:ea typeface="+mn-ea"/>
                <a:cs typeface="+mn-cs"/>
              </a:rPr>
              <a:t>pointed out two factors that frustrate this seemingly simple pattern for high-performance</a:t>
            </a:r>
          </a:p>
          <a:p>
            <a:r>
              <a:rPr lang="en-US" sz="1200" kern="1200" dirty="0">
                <a:solidFill>
                  <a:schemeClr val="tx1"/>
                </a:solidFill>
                <a:effectLst/>
                <a:latin typeface="Times New Roman" pitchFamily="-1" charset="0"/>
                <a:ea typeface="+mn-ea"/>
                <a:cs typeface="+mn-cs"/>
              </a:rPr>
              <a:t>design [ANDE67a], and they remain elements that designer must still consider: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1.  At each stage of the pipeline, there is some overhead involved in moving data</a:t>
            </a:r>
          </a:p>
          <a:p>
            <a:r>
              <a:rPr lang="en-US" sz="1200" kern="1200" dirty="0">
                <a:solidFill>
                  <a:schemeClr val="tx1"/>
                </a:solidFill>
                <a:effectLst/>
                <a:latin typeface="Times New Roman" pitchFamily="-1" charset="0"/>
                <a:ea typeface="+mn-ea"/>
                <a:cs typeface="+mn-cs"/>
              </a:rPr>
              <a:t>from buffer to buffer and in performing various preparation and delivery functions.</a:t>
            </a:r>
          </a:p>
          <a:p>
            <a:r>
              <a:rPr lang="en-US" sz="1200" kern="1200" dirty="0">
                <a:solidFill>
                  <a:schemeClr val="tx1"/>
                </a:solidFill>
                <a:effectLst/>
                <a:latin typeface="Times New Roman" pitchFamily="-1" charset="0"/>
                <a:ea typeface="+mn-ea"/>
                <a:cs typeface="+mn-cs"/>
              </a:rPr>
              <a:t>This overhead can appreciably lengthen the total execution time of a single</a:t>
            </a:r>
          </a:p>
          <a:p>
            <a:r>
              <a:rPr lang="en-US" sz="1200" kern="1200" dirty="0">
                <a:solidFill>
                  <a:schemeClr val="tx1"/>
                </a:solidFill>
                <a:effectLst/>
                <a:latin typeface="Times New Roman" pitchFamily="-1" charset="0"/>
                <a:ea typeface="+mn-ea"/>
                <a:cs typeface="+mn-cs"/>
              </a:rPr>
              <a:t>instruction. This is significant when sequential instructions are logically dependent,</a:t>
            </a:r>
          </a:p>
          <a:p>
            <a:r>
              <a:rPr lang="en-US" sz="1200" kern="1200" dirty="0">
                <a:solidFill>
                  <a:schemeClr val="tx1"/>
                </a:solidFill>
                <a:effectLst/>
                <a:latin typeface="Times New Roman" pitchFamily="-1" charset="0"/>
                <a:ea typeface="+mn-ea"/>
                <a:cs typeface="+mn-cs"/>
              </a:rPr>
              <a:t>either through heavy use of branching or through memory access dependencies.</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2.  The amount of control logic required to handle memory and register dependencies</a:t>
            </a:r>
          </a:p>
          <a:p>
            <a:r>
              <a:rPr lang="en-US" sz="1200" kern="1200" dirty="0">
                <a:solidFill>
                  <a:schemeClr val="tx1"/>
                </a:solidFill>
                <a:effectLst/>
                <a:latin typeface="Times New Roman" pitchFamily="-1" charset="0"/>
                <a:ea typeface="+mn-ea"/>
                <a:cs typeface="+mn-cs"/>
              </a:rPr>
              <a:t>and to optimize the use of the pipeline increases enormously with the</a:t>
            </a:r>
          </a:p>
          <a:p>
            <a:r>
              <a:rPr lang="en-US" sz="1200" kern="1200" dirty="0">
                <a:solidFill>
                  <a:schemeClr val="tx1"/>
                </a:solidFill>
                <a:effectLst/>
                <a:latin typeface="Times New Roman" pitchFamily="-1" charset="0"/>
                <a:ea typeface="+mn-ea"/>
                <a:cs typeface="+mn-cs"/>
              </a:rPr>
              <a:t>number of stages. This can lead to a situation where the logic controlling the</a:t>
            </a:r>
          </a:p>
          <a:p>
            <a:r>
              <a:rPr lang="en-US" sz="1200" kern="1200" dirty="0">
                <a:solidFill>
                  <a:schemeClr val="tx1"/>
                </a:solidFill>
                <a:effectLst/>
                <a:latin typeface="Times New Roman" pitchFamily="-1" charset="0"/>
                <a:ea typeface="+mn-ea"/>
                <a:cs typeface="+mn-cs"/>
              </a:rPr>
              <a:t>gating between stages is more complex than the stages being controlled.</a:t>
            </a:r>
          </a:p>
          <a:p>
            <a:r>
              <a:rPr lang="en-US" sz="1200" kern="1200" dirty="0">
                <a:solidFill>
                  <a:schemeClr val="tx1"/>
                </a:solidFill>
                <a:effectLst/>
                <a:latin typeface="Times New Roman" pitchFamily="-1" charset="0"/>
                <a:ea typeface="+mn-ea"/>
                <a:cs typeface="+mn-cs"/>
              </a:rPr>
              <a:t>Another consideration is latching delay: It takes time for pipeline buffers to</a:t>
            </a:r>
          </a:p>
          <a:p>
            <a:r>
              <a:rPr lang="en-US" sz="1200" kern="1200" dirty="0">
                <a:solidFill>
                  <a:schemeClr val="tx1"/>
                </a:solidFill>
                <a:effectLst/>
                <a:latin typeface="Times New Roman" pitchFamily="-1" charset="0"/>
                <a:ea typeface="+mn-ea"/>
                <a:cs typeface="+mn-cs"/>
              </a:rPr>
              <a:t>operate, and this adds to instruction cycle time.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Instruction pipelining is a powerful technique for enhancing performance, but</a:t>
            </a:r>
          </a:p>
          <a:p>
            <a:r>
              <a:rPr lang="en-US" sz="1200" kern="1200" dirty="0">
                <a:solidFill>
                  <a:schemeClr val="tx1"/>
                </a:solidFill>
                <a:effectLst/>
                <a:latin typeface="Times New Roman" pitchFamily="-1" charset="0"/>
                <a:ea typeface="+mn-ea"/>
                <a:cs typeface="+mn-cs"/>
              </a:rPr>
              <a:t>requires careful design to achieve optimum results with reasonable complexity.</a:t>
            </a:r>
          </a:p>
          <a:p>
            <a:endParaRPr lang="en-US" sz="1200" kern="1200" dirty="0">
              <a:solidFill>
                <a:schemeClr val="tx1"/>
              </a:solidFill>
              <a:effectLst/>
              <a:latin typeface="Times New Roman" pitchFamily="-1" charset="0"/>
              <a:ea typeface="+mn-ea"/>
              <a:cs typeface="+mn-cs"/>
            </a:endParaRP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Times New Roman" pitchFamily="-1" charset="0"/>
                <a:ea typeface="+mn-ea"/>
                <a:cs typeface="+mn-cs"/>
              </a:rPr>
              <a:t>Figure 16.14a plots the speedup factor as a function of the number of instructions</a:t>
            </a:r>
          </a:p>
          <a:p>
            <a:r>
              <a:rPr lang="en-US" sz="1200" kern="1200" dirty="0">
                <a:solidFill>
                  <a:schemeClr val="tx1"/>
                </a:solidFill>
                <a:effectLst/>
                <a:latin typeface="Times New Roman" pitchFamily="-1" charset="0"/>
                <a:ea typeface="+mn-ea"/>
                <a:cs typeface="+mn-cs"/>
              </a:rPr>
              <a:t>that are executed without a branch.</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Figure 16.14b shows the speedup factor as a function of</a:t>
            </a:r>
          </a:p>
          <a:p>
            <a:r>
              <a:rPr lang="en-US" sz="1200" kern="1200" dirty="0">
                <a:solidFill>
                  <a:schemeClr val="tx1"/>
                </a:solidFill>
                <a:effectLst/>
                <a:latin typeface="Times New Roman" pitchFamily="-1" charset="0"/>
                <a:ea typeface="+mn-ea"/>
                <a:cs typeface="+mn-cs"/>
              </a:rPr>
              <a:t>the number of stages in the instruction pipeline.  In this case, the speedup factor</a:t>
            </a:r>
          </a:p>
          <a:p>
            <a:r>
              <a:rPr lang="en-US" sz="1200" kern="1200" dirty="0">
                <a:solidFill>
                  <a:schemeClr val="tx1"/>
                </a:solidFill>
                <a:effectLst/>
                <a:latin typeface="Times New Roman" pitchFamily="-1" charset="0"/>
                <a:ea typeface="+mn-ea"/>
                <a:cs typeface="+mn-cs"/>
              </a:rPr>
              <a:t>approaches the number of instructions that can be fed into the pipeline without</a:t>
            </a:r>
          </a:p>
          <a:p>
            <a:r>
              <a:rPr lang="en-US" sz="1200" kern="1200" dirty="0">
                <a:solidFill>
                  <a:schemeClr val="tx1"/>
                </a:solidFill>
                <a:effectLst/>
                <a:latin typeface="Times New Roman" pitchFamily="-1" charset="0"/>
                <a:ea typeface="+mn-ea"/>
                <a:cs typeface="+mn-cs"/>
              </a:rPr>
              <a:t>branches. Thus, the larger the number of pipeline stages, the greater the potential</a:t>
            </a:r>
          </a:p>
          <a:p>
            <a:r>
              <a:rPr lang="en-US" sz="1200" kern="1200" dirty="0">
                <a:solidFill>
                  <a:schemeClr val="tx1"/>
                </a:solidFill>
                <a:effectLst/>
                <a:latin typeface="Times New Roman" pitchFamily="-1" charset="0"/>
                <a:ea typeface="+mn-ea"/>
                <a:cs typeface="+mn-cs"/>
              </a:rPr>
              <a:t>for speedup. However, as a practical matter, the potential gains of additional</a:t>
            </a:r>
          </a:p>
          <a:p>
            <a:r>
              <a:rPr lang="en-US" sz="1200" kern="1200" dirty="0">
                <a:solidFill>
                  <a:schemeClr val="tx1"/>
                </a:solidFill>
                <a:effectLst/>
                <a:latin typeface="Times New Roman" pitchFamily="-1" charset="0"/>
                <a:ea typeface="+mn-ea"/>
                <a:cs typeface="+mn-cs"/>
              </a:rPr>
              <a:t>pipeline stages are countered by increases in cost, delays between stages, and the</a:t>
            </a:r>
          </a:p>
          <a:p>
            <a:r>
              <a:rPr lang="en-US" sz="1200" kern="1200" dirty="0">
                <a:solidFill>
                  <a:schemeClr val="tx1"/>
                </a:solidFill>
                <a:effectLst/>
                <a:latin typeface="Times New Roman" pitchFamily="-1" charset="0"/>
                <a:ea typeface="+mn-ea"/>
                <a:cs typeface="+mn-cs"/>
              </a:rPr>
              <a:t>fact that branches will be encountered requiring the flushing of the pipeline.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18 revisits this issue, in more detail, after we have introduced the complexities found in superscalar pipeline organizations.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a:t>
            </a:r>
            <a:r>
              <a:rPr lang="en-US" sz="1200" b="1" kern="1200" dirty="0">
                <a:solidFill>
                  <a:schemeClr val="tx1"/>
                </a:solidFill>
                <a:latin typeface="Times New Roman" pitchFamily="-1" charset="0"/>
                <a:ea typeface="+mn-ea"/>
                <a:cs typeface="+mn-cs"/>
              </a:rPr>
              <a:t>pipeline hazard </a:t>
            </a:r>
            <a:r>
              <a:rPr lang="en-US" sz="1200" kern="1200" dirty="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a:solidFill>
                  <a:schemeClr val="tx1"/>
                </a:solidFill>
                <a:latin typeface="Times New Roman" pitchFamily="-1" charset="0"/>
                <a:ea typeface="+mn-ea"/>
                <a:cs typeface="+mn-cs"/>
              </a:rPr>
              <a:t>pipeline bubble. </a:t>
            </a:r>
            <a:r>
              <a:rPr lang="en-US" sz="1200" kern="1200" dirty="0">
                <a:solidFill>
                  <a:schemeClr val="tx1"/>
                </a:solidFill>
                <a:latin typeface="Times New Roman" pitchFamily="-1" charset="0"/>
                <a:ea typeface="+mn-ea"/>
                <a:cs typeface="+mn-cs"/>
              </a:rPr>
              <a:t>There are three types of hazards: resource, data, and control.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a:solidFill>
                  <a:schemeClr val="tx1"/>
                </a:solidFill>
                <a:latin typeface="Times New Roman" pitchFamily="-1" charset="0"/>
                <a:ea typeface="+mn-ea"/>
                <a:cs typeface="+mn-cs"/>
              </a:rPr>
              <a:t>structural hazard.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Let us consider a simple example of a resource hazard. Assume a simplified five-stage pipeline, in which each stage takes one clock cycle. Figure 16.15a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16.15b,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 As an example, consider the following x86 machine instruction sequence:</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ADD EAX, EBX /* EAX = EAX + EBX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SUB ECX, EAX /* ECX = ECX – EAX</a:t>
            </a:r>
          </a:p>
          <a:p>
            <a:endParaRPr lang="en-US" sz="1200" b="0" i="0" u="none" strike="noStrike" kern="1200" baseline="0" dirty="0">
              <a:solidFill>
                <a:schemeClr val="tx1"/>
              </a:solidFill>
              <a:latin typeface="Times New Roman" pitchFamily="-1" charset="0"/>
              <a:ea typeface="+mn-ea"/>
              <a:cs typeface="+mn-cs"/>
            </a:endParaRPr>
          </a:p>
          <a:p>
            <a:r>
              <a:rPr lang="en-US" sz="1200" b="0" i="0" u="none" strike="noStrike" kern="1200" baseline="0" dirty="0">
                <a:solidFill>
                  <a:schemeClr val="tx1"/>
                </a:solidFill>
                <a:latin typeface="Times New Roman" pitchFamily="-1" charset="0"/>
                <a:ea typeface="+mn-ea"/>
                <a:cs typeface="+mn-cs"/>
              </a:rPr>
              <a:t>The first instruction adds the contents of the 32-bit registers EAX and EBX</a:t>
            </a:r>
          </a:p>
          <a:p>
            <a:r>
              <a:rPr lang="en-US" sz="1200" b="0" i="0" u="none" strike="noStrike" kern="1200" baseline="0" dirty="0">
                <a:solidFill>
                  <a:schemeClr val="tx1"/>
                </a:solidFill>
                <a:latin typeface="Times New Roman" pitchFamily="-1" charset="0"/>
                <a:ea typeface="+mn-ea"/>
                <a:cs typeface="+mn-cs"/>
              </a:rPr>
              <a:t>and stores the result in EAX. The second instruction subtracts the contents of EAX</a:t>
            </a:r>
          </a:p>
          <a:p>
            <a:r>
              <a:rPr lang="en-US" sz="1200" b="0" i="0" u="none" strike="noStrike" kern="1200" baseline="0" dirty="0">
                <a:solidFill>
                  <a:schemeClr val="tx1"/>
                </a:solidFill>
                <a:latin typeface="Times New Roman" pitchFamily="-1" charset="0"/>
                <a:ea typeface="+mn-ea"/>
                <a:cs typeface="+mn-cs"/>
              </a:rPr>
              <a:t>from ECX and stores the result in ECX. Figure 16.16 shows the pipeline behavior.</a:t>
            </a:r>
            <a:endParaRPr lang="en-US" dirty="0"/>
          </a:p>
          <a:p>
            <a:r>
              <a:rPr lang="en-US" sz="1200" kern="1200" dirty="0">
                <a:solidFill>
                  <a:schemeClr val="tx1"/>
                </a:solidFill>
                <a:effectLst/>
                <a:latin typeface="Times New Roman" pitchFamily="-1" charset="0"/>
                <a:ea typeface="+mn-ea"/>
                <a:cs typeface="+mn-cs"/>
              </a:rPr>
              <a:t>The ADD instruction does not update register EAX until the end of stage 5, which</a:t>
            </a:r>
          </a:p>
          <a:p>
            <a:r>
              <a:rPr lang="en-US" sz="1200" kern="1200" dirty="0">
                <a:solidFill>
                  <a:schemeClr val="tx1"/>
                </a:solidFill>
                <a:effectLst/>
                <a:latin typeface="Times New Roman" pitchFamily="-1" charset="0"/>
                <a:ea typeface="+mn-ea"/>
                <a:cs typeface="+mn-cs"/>
              </a:rPr>
              <a:t>occurs at clock cycle 5. But the SUB instruction needs that value at the beginning of</a:t>
            </a:r>
          </a:p>
          <a:p>
            <a:r>
              <a:rPr lang="en-US" sz="1200" kern="1200" dirty="0">
                <a:solidFill>
                  <a:schemeClr val="tx1"/>
                </a:solidFill>
                <a:effectLst/>
                <a:latin typeface="Times New Roman" pitchFamily="-1" charset="0"/>
                <a:ea typeface="+mn-ea"/>
                <a:cs typeface="+mn-cs"/>
              </a:rPr>
              <a:t> its stage 2, which occurs at clock cycle 4. To maintain correct operation, the pipeline</a:t>
            </a:r>
          </a:p>
          <a:p>
            <a:r>
              <a:rPr lang="en-US" sz="1200" kern="1200" dirty="0">
                <a:solidFill>
                  <a:schemeClr val="tx1"/>
                </a:solidFill>
                <a:effectLst/>
                <a:latin typeface="Times New Roman" pitchFamily="-1" charset="0"/>
                <a:ea typeface="+mn-ea"/>
                <a:cs typeface="+mn-cs"/>
              </a:rPr>
              <a:t>must stall for two clocks cycles. Thus, in the absence of special hardware and specific</a:t>
            </a:r>
          </a:p>
          <a:p>
            <a:r>
              <a:rPr lang="en-US" sz="1200" kern="1200" dirty="0">
                <a:solidFill>
                  <a:schemeClr val="tx1"/>
                </a:solidFill>
                <a:effectLst/>
                <a:latin typeface="Times New Roman" pitchFamily="-1" charset="0"/>
                <a:ea typeface="+mn-ea"/>
                <a:cs typeface="+mn-cs"/>
              </a:rPr>
              <a:t>avoidance algorithms, such a data hazard results in inefficient pipeline usage.</a:t>
            </a:r>
          </a:p>
          <a:p>
            <a:endParaRPr lang="en-US" sz="1200" kern="1200" dirty="0">
              <a:solidFill>
                <a:schemeClr val="tx1"/>
              </a:solidFill>
              <a:effectLst/>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Times New Roman" pitchFamily="-1"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There are three types of data hazards;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Read after write (RAW), or true dependency: </a:t>
            </a:r>
            <a:r>
              <a:rPr lang="en-US" sz="1200" kern="1200" dirty="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read (WAR), or antidependency: </a:t>
            </a:r>
            <a:r>
              <a:rPr lang="en-US" sz="1200" b="0" kern="1200" dirty="0">
                <a:solidFill>
                  <a:schemeClr val="tx1"/>
                </a:solidFill>
                <a:latin typeface="Times New Roman" pitchFamily="-1" charset="0"/>
                <a:ea typeface="+mn-ea"/>
                <a:cs typeface="+mn-cs"/>
              </a:rPr>
              <a:t>An instruction reads a register or </a:t>
            </a:r>
            <a:r>
              <a:rPr lang="en-US" sz="1200" kern="1200" dirty="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Write after write (WAW), or output dependency: </a:t>
            </a:r>
            <a:r>
              <a:rPr lang="en-US" sz="1200" kern="1200" dirty="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example of Figure 16.16 is a RAW hazard. The other two hazards are best discussed in the context of superscalar organization, discussed in Chapter 18.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 </a:t>
            </a:r>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 control hazard, also known as a </a:t>
            </a:r>
            <a:r>
              <a:rPr lang="en-US" sz="1200" i="1" kern="1200" dirty="0">
                <a:solidFill>
                  <a:schemeClr val="tx1"/>
                </a:solidFill>
                <a:latin typeface="Times New Roman" pitchFamily="-1" charset="0"/>
                <a:ea typeface="+mn-ea"/>
                <a:cs typeface="+mn-cs"/>
              </a:rPr>
              <a:t>branch hazard, </a:t>
            </a:r>
            <a:r>
              <a:rPr lang="en-US" sz="1200" kern="1200" dirty="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a:p>
          <a:p>
            <a:endParaRPr lang="en-US" dirty="0"/>
          </a:p>
          <a:p>
            <a:r>
              <a:rPr lang="en-US" sz="1200" kern="1200" dirty="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variety of approaches have been taken for dealing with conditional branches: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Multiple streams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Prefetch branch target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Loop buffer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Branch prediction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Times New Roman" pitchFamily="-1" charset="0"/>
                <a:ea typeface="+mn-ea"/>
                <a:cs typeface="+mn-cs"/>
              </a:rPr>
              <a:t>Figure</a:t>
            </a:r>
            <a:r>
              <a:rPr lang="en-US" sz="1200" kern="1200" baseline="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16.1 is a simplified view of the internal structure of a processor. The</a:t>
            </a:r>
          </a:p>
          <a:p>
            <a:r>
              <a:rPr lang="en-US" sz="1200" kern="1200" dirty="0">
                <a:solidFill>
                  <a:schemeClr val="tx1"/>
                </a:solidFill>
                <a:effectLst/>
                <a:latin typeface="Times New Roman" pitchFamily="-1" charset="0"/>
                <a:ea typeface="+mn-ea"/>
                <a:cs typeface="+mn-cs"/>
              </a:rPr>
              <a:t>reader will recall that the major components of the processor are an </a:t>
            </a:r>
            <a:r>
              <a:rPr lang="en-US" sz="1200" i="1" kern="1200" dirty="0">
                <a:solidFill>
                  <a:schemeClr val="tx1"/>
                </a:solidFill>
                <a:effectLst/>
                <a:latin typeface="Times New Roman" pitchFamily="-1" charset="0"/>
                <a:ea typeface="+mn-ea"/>
                <a:cs typeface="+mn-cs"/>
              </a:rPr>
              <a:t>arithmetic and</a:t>
            </a:r>
          </a:p>
          <a:p>
            <a:r>
              <a:rPr lang="en-US" sz="1200" i="1" kern="1200" dirty="0">
                <a:solidFill>
                  <a:schemeClr val="tx1"/>
                </a:solidFill>
                <a:effectLst/>
                <a:latin typeface="Times New Roman" pitchFamily="-1" charset="0"/>
                <a:ea typeface="+mn-ea"/>
                <a:cs typeface="+mn-cs"/>
              </a:rPr>
              <a:t>logic unit </a:t>
            </a:r>
            <a:r>
              <a:rPr lang="en-US" sz="1200" kern="1200" dirty="0">
                <a:solidFill>
                  <a:schemeClr val="tx1"/>
                </a:solidFill>
                <a:effectLst/>
                <a:latin typeface="Times New Roman" pitchFamily="-1" charset="0"/>
                <a:ea typeface="+mn-ea"/>
                <a:cs typeface="+mn-cs"/>
              </a:rPr>
              <a:t> (ALU) and a </a:t>
            </a:r>
            <a:r>
              <a:rPr lang="en-US" sz="1200" i="1" kern="1200" dirty="0">
                <a:solidFill>
                  <a:schemeClr val="tx1"/>
                </a:solidFill>
                <a:effectLst/>
                <a:latin typeface="Times New Roman" pitchFamily="-1" charset="0"/>
                <a:ea typeface="+mn-ea"/>
                <a:cs typeface="+mn-cs"/>
              </a:rPr>
              <a:t>control unit</a:t>
            </a:r>
            <a:r>
              <a:rPr lang="en-US" sz="1200" kern="1200" dirty="0">
                <a:solidFill>
                  <a:schemeClr val="tx1"/>
                </a:solidFill>
                <a:effectLst/>
                <a:latin typeface="Times New Roman" pitchFamily="-1" charset="0"/>
                <a:ea typeface="+mn-ea"/>
                <a:cs typeface="+mn-cs"/>
              </a:rPr>
              <a:t>  (CU). The ALU does the actual computation or</a:t>
            </a:r>
          </a:p>
          <a:p>
            <a:r>
              <a:rPr lang="en-US" sz="1200" kern="1200" dirty="0">
                <a:solidFill>
                  <a:schemeClr val="tx1"/>
                </a:solidFill>
                <a:effectLst/>
                <a:latin typeface="Times New Roman" pitchFamily="-1" charset="0"/>
                <a:ea typeface="+mn-ea"/>
                <a:cs typeface="+mn-cs"/>
              </a:rPr>
              <a:t>processing of data. The control unit controls the movement of data and instructions</a:t>
            </a:r>
          </a:p>
          <a:p>
            <a:r>
              <a:rPr lang="en-US" sz="1200" kern="1200" dirty="0">
                <a:solidFill>
                  <a:schemeClr val="tx1"/>
                </a:solidFill>
                <a:effectLst/>
                <a:latin typeface="Times New Roman" pitchFamily="-1" charset="0"/>
                <a:ea typeface="+mn-ea"/>
                <a:cs typeface="+mn-cs"/>
              </a:rPr>
              <a:t>into and out of the processor, and controls the operation of the ALU. In addition,</a:t>
            </a:r>
          </a:p>
          <a:p>
            <a:r>
              <a:rPr lang="en-US" sz="1200" kern="1200" dirty="0">
                <a:solidFill>
                  <a:schemeClr val="tx1"/>
                </a:solidFill>
                <a:effectLst/>
                <a:latin typeface="Times New Roman" pitchFamily="-1" charset="0"/>
                <a:ea typeface="+mn-ea"/>
                <a:cs typeface="+mn-cs"/>
              </a:rPr>
              <a:t>the figure shows a minimal internal memory, consisting of a set of storage locations,</a:t>
            </a:r>
          </a:p>
          <a:p>
            <a:r>
              <a:rPr lang="en-US" sz="1200" kern="1200" dirty="0">
                <a:solidFill>
                  <a:schemeClr val="tx1"/>
                </a:solidFill>
                <a:effectLst/>
                <a:latin typeface="Times New Roman" pitchFamily="-1" charset="0"/>
                <a:ea typeface="+mn-ea"/>
                <a:cs typeface="+mn-cs"/>
              </a:rPr>
              <a:t>called </a:t>
            </a:r>
            <a:r>
              <a:rPr lang="en-US" sz="1200" i="1" kern="1200" dirty="0">
                <a:solidFill>
                  <a:schemeClr val="tx1"/>
                </a:solidFill>
                <a:effectLst/>
                <a:latin typeface="Times New Roman" pitchFamily="-1" charset="0"/>
                <a:ea typeface="+mn-ea"/>
                <a:cs typeface="+mn-cs"/>
              </a:rPr>
              <a:t>registers </a:t>
            </a:r>
            <a:r>
              <a:rPr lang="en-US" sz="1200" kern="1200" dirty="0">
                <a:solidFill>
                  <a:schemeClr val="tx1"/>
                </a:solidFill>
                <a:effectLst/>
                <a:latin typeface="Times New Roman" pitchFamily="-1" charset="0"/>
                <a:ea typeface="+mn-ea"/>
                <a:cs typeface="+mn-cs"/>
              </a:rPr>
              <a:t>. The data transfer and logic control paths are indicated, including</a:t>
            </a:r>
          </a:p>
          <a:p>
            <a:r>
              <a:rPr lang="en-US" sz="1200" kern="1200" dirty="0">
                <a:solidFill>
                  <a:schemeClr val="tx1"/>
                </a:solidFill>
                <a:effectLst/>
                <a:latin typeface="Times New Roman" pitchFamily="-1" charset="0"/>
                <a:ea typeface="+mn-ea"/>
                <a:cs typeface="+mn-cs"/>
              </a:rPr>
              <a:t>an element labeled </a:t>
            </a:r>
            <a:r>
              <a:rPr lang="en-US" sz="1200" i="1" kern="1200" dirty="0">
                <a:solidFill>
                  <a:schemeClr val="tx1"/>
                </a:solidFill>
                <a:effectLst/>
                <a:latin typeface="Times New Roman" pitchFamily="-1" charset="0"/>
                <a:ea typeface="+mn-ea"/>
                <a:cs typeface="+mn-cs"/>
              </a:rPr>
              <a:t>internal processor bus </a:t>
            </a:r>
            <a:r>
              <a:rPr lang="en-US" sz="1200" kern="1200" dirty="0">
                <a:solidFill>
                  <a:schemeClr val="tx1"/>
                </a:solidFill>
                <a:effectLst/>
                <a:latin typeface="Times New Roman" pitchFamily="-1" charset="0"/>
                <a:ea typeface="+mn-ea"/>
                <a:cs typeface="+mn-cs"/>
              </a:rPr>
              <a:t>. This element is needed to transfer data</a:t>
            </a:r>
          </a:p>
          <a:p>
            <a:r>
              <a:rPr lang="en-US" sz="1200" kern="1200" dirty="0">
                <a:solidFill>
                  <a:schemeClr val="tx1"/>
                </a:solidFill>
                <a:effectLst/>
                <a:latin typeface="Times New Roman" pitchFamily="-1" charset="0"/>
                <a:ea typeface="+mn-ea"/>
                <a:cs typeface="+mn-cs"/>
              </a:rPr>
              <a:t>between the various registers and the ALU, because the ALU in fact operates only</a:t>
            </a:r>
          </a:p>
          <a:p>
            <a:r>
              <a:rPr lang="en-US" sz="1200" kern="1200" dirty="0">
                <a:solidFill>
                  <a:schemeClr val="tx1"/>
                </a:solidFill>
                <a:effectLst/>
                <a:latin typeface="Times New Roman" pitchFamily="-1" charset="0"/>
                <a:ea typeface="+mn-ea"/>
                <a:cs typeface="+mn-cs"/>
              </a:rPr>
              <a:t>on data in the internal processor memory. The figure also shows typical basic elements</a:t>
            </a:r>
          </a:p>
          <a:p>
            <a:r>
              <a:rPr lang="en-US" sz="1200" kern="1200" dirty="0">
                <a:solidFill>
                  <a:schemeClr val="tx1"/>
                </a:solidFill>
                <a:effectLst/>
                <a:latin typeface="Times New Roman" pitchFamily="-1" charset="0"/>
                <a:ea typeface="+mn-ea"/>
                <a:cs typeface="+mn-cs"/>
              </a:rPr>
              <a:t>of the ALU. Note the similarity between the internal structure of the computer</a:t>
            </a:r>
          </a:p>
          <a:p>
            <a:r>
              <a:rPr lang="en-US" sz="1200" kern="1200" dirty="0">
                <a:solidFill>
                  <a:schemeClr val="tx1"/>
                </a:solidFill>
                <a:effectLst/>
                <a:latin typeface="Times New Roman" pitchFamily="-1" charset="0"/>
                <a:ea typeface="+mn-ea"/>
                <a:cs typeface="+mn-cs"/>
              </a:rPr>
              <a:t>as a whole, and the internal structure of the processor. In both cases, there is</a:t>
            </a:r>
          </a:p>
          <a:p>
            <a:r>
              <a:rPr lang="en-US" sz="1200" kern="1200" dirty="0">
                <a:solidFill>
                  <a:schemeClr val="tx1"/>
                </a:solidFill>
                <a:effectLst/>
                <a:latin typeface="Times New Roman" pitchFamily="-1" charset="0"/>
                <a:ea typeface="+mn-ea"/>
                <a:cs typeface="+mn-cs"/>
              </a:rPr>
              <a:t>a small collection of major elements (computer: processor, I/O, memory; processor:</a:t>
            </a:r>
          </a:p>
          <a:p>
            <a:r>
              <a:rPr lang="en-US" sz="1200" kern="1200" dirty="0">
                <a:solidFill>
                  <a:schemeClr val="tx1"/>
                </a:solidFill>
                <a:effectLst/>
                <a:latin typeface="Times New Roman" pitchFamily="-1" charset="0"/>
                <a:ea typeface="+mn-ea"/>
                <a:cs typeface="+mn-cs"/>
              </a:rPr>
              <a:t>control unit, ALU, registers) connected by data paths.</a:t>
            </a:r>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p>
          <a:p>
            <a:endParaRPr lang="en-US" dirty="0"/>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a:solidFill>
                <a:schemeClr val="tx1"/>
              </a:solidFill>
              <a:latin typeface="Times New Roman" pitchFamily="-1" charset="0"/>
              <a:ea typeface="ＭＳ Ｐゴシック" pitchFamily="-1" charset="-128"/>
              <a:cs typeface="+mn-cs"/>
            </a:endParaRPr>
          </a:p>
          <a:p>
            <a:pPr lvl="1"/>
            <a:r>
              <a:rPr lang="en-US" sz="1200" kern="1200" dirty="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IBM 360/91 uses this approach. </a:t>
            </a:r>
            <a:endParaRPr lang="en-US" dirty="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1. </a:t>
            </a:r>
            <a:r>
              <a:rPr lang="en-US" sz="1200" kern="1200" dirty="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2. </a:t>
            </a:r>
            <a:r>
              <a:rPr lang="en-US" sz="1200" kern="1200" dirty="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a:p>
          <a:p>
            <a:endParaRPr lang="en-GB" dirty="0"/>
          </a:p>
          <a:p>
            <a:r>
              <a:rPr lang="en-US" sz="1200" b="1" kern="1200" dirty="0">
                <a:solidFill>
                  <a:schemeClr val="tx1"/>
                </a:solidFill>
                <a:latin typeface="Times New Roman" pitchFamily="-1" charset="0"/>
                <a:ea typeface="+mn-ea"/>
                <a:cs typeface="+mn-cs"/>
              </a:rPr>
              <a:t>3. </a:t>
            </a:r>
            <a:r>
              <a:rPr lang="en-US" sz="1200" kern="1200" dirty="0">
                <a:solidFill>
                  <a:schemeClr val="tx1"/>
                </a:solidFill>
                <a:latin typeface="Times New Roman" pitchFamily="-1" charset="0"/>
                <a:ea typeface="+mn-ea"/>
                <a:cs typeface="+mn-cs"/>
              </a:rPr>
              <a:t>This strategy is particularly well suited to dealing with loops, or iterations; hence the name </a:t>
            </a:r>
            <a:r>
              <a:rPr lang="en-US" sz="1200" i="1" kern="1200" dirty="0">
                <a:solidFill>
                  <a:schemeClr val="tx1"/>
                </a:solidFill>
                <a:latin typeface="Times New Roman" pitchFamily="-1" charset="0"/>
                <a:ea typeface="+mn-ea"/>
                <a:cs typeface="+mn-cs"/>
              </a:rPr>
              <a:t>loop buffer. </a:t>
            </a:r>
            <a:r>
              <a:rPr lang="en-US" sz="1200" kern="1200" dirty="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16.17 gives an example of a loop buffer. If the buffer contains 256 bytes, and byte addressing is used, then the least significant 8 bits are used to index the buffer. The remaining most significant bits are checked to determine if the branch target lies within the environment captured by the buffer.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Among the machines using a loop buffer are some of the CDC machines (Star- 100, 6600, 7600) and the CRAY-1. A specialized form of loop buffer is available on the Motorola 68010, for executing a three-instruction loop involving the DBcc (decrement and branch on condition) instruction (see Problem 16.14). A three-word buffer is maintained, and the processor executes these instructions repeatedly until the loop condition is satisfied. </a:t>
            </a:r>
            <a:endParaRPr lang="en-US" dirty="0"/>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a:p>
          <a:p>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never taken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always taken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Predict by opcode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Taken/not taken switch </a:t>
            </a:r>
          </a:p>
          <a:p>
            <a:pPr marL="171450" indent="-171450">
              <a:buFont typeface="Arial" charset="0"/>
              <a:buChar char="•"/>
            </a:pP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kern="1200" dirty="0">
                <a:solidFill>
                  <a:schemeClr val="tx1"/>
                </a:solidFill>
                <a:latin typeface="Times New Roman" pitchFamily="-1" charset="0"/>
                <a:ea typeface="+mn-ea"/>
                <a:cs typeface="+mn-cs"/>
              </a:rPr>
              <a:t>Branch history table</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a:p>
          <a:p>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16.18 shows a typical approach (see Problem 16.13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a:p>
          <a:p>
            <a:endParaRPr lang="en-US" dirty="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The decision process can be represented more compactly by a finite-state machine, shown in Figure 16.19. The finite-state machine representation is commonly used in the literature.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a:p>
          <a:p>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Figure 16.20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5.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a:solidFill>
                  <a:schemeClr val="tx1"/>
                </a:solidFill>
                <a:latin typeface="Times New Roman" pitchFamily="-1" charset="0"/>
                <a:ea typeface="+mn-ea"/>
                <a:cs typeface="+mn-cs"/>
              </a:rPr>
              <a:t>n) </a:t>
            </a:r>
            <a:r>
              <a:rPr lang="en-US" sz="1200" kern="1200" dirty="0">
                <a:solidFill>
                  <a:schemeClr val="tx1"/>
                </a:solidFill>
                <a:latin typeface="Times New Roman" pitchFamily="-1" charset="0"/>
                <a:ea typeface="+mn-ea"/>
                <a:cs typeface="+mn-cs"/>
              </a:rPr>
              <a:t>correlator, which uses the behavior of the last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to choose from 2</a:t>
            </a:r>
            <a:r>
              <a:rPr lang="en-US" sz="1200" kern="1200" baseline="30000" dirty="0">
                <a:solidFill>
                  <a:schemeClr val="tx1"/>
                </a:solidFill>
                <a:latin typeface="Times New Roman" pitchFamily="-1" charset="0"/>
                <a:ea typeface="+mn-ea"/>
                <a:cs typeface="+mn-cs"/>
              </a:rPr>
              <a:t>m</a:t>
            </a:r>
            <a:r>
              <a:rPr lang="en-US" sz="1200" kern="1200" dirty="0">
                <a:solidFill>
                  <a:schemeClr val="tx1"/>
                </a:solidFill>
                <a:latin typeface="Times New Roman" pitchFamily="-1" charset="0"/>
                <a:ea typeface="+mn-ea"/>
                <a:cs typeface="+mn-cs"/>
              </a:rPr>
              <a:t>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branch predictors for the current branch instruction. In other words, an </a:t>
            </a:r>
            <a:r>
              <a:rPr lang="en-US" sz="1200" i="1" kern="1200" dirty="0">
                <a:solidFill>
                  <a:schemeClr val="tx1"/>
                </a:solidFill>
                <a:latin typeface="Times New Roman" pitchFamily="-1" charset="0"/>
                <a:ea typeface="+mn-ea"/>
                <a:cs typeface="+mn-cs"/>
              </a:rPr>
              <a:t>n-bit </a:t>
            </a:r>
            <a:r>
              <a:rPr lang="en-US" sz="1200" kern="1200" dirty="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a:solidFill>
                  <a:schemeClr val="tx1"/>
                </a:solidFill>
                <a:latin typeface="Times New Roman" pitchFamily="-1" charset="0"/>
                <a:ea typeface="+mn-ea"/>
                <a:cs typeface="+mn-cs"/>
              </a:rPr>
              <a:t>m </a:t>
            </a:r>
            <a:r>
              <a:rPr lang="en-US" sz="1200" kern="1200" dirty="0">
                <a:solidFill>
                  <a:schemeClr val="tx1"/>
                </a:solidFill>
                <a:latin typeface="Times New Roman" pitchFamily="-1" charset="0"/>
                <a:ea typeface="+mn-ea"/>
                <a:cs typeface="+mn-cs"/>
              </a:rPr>
              <a:t>branches.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a:p>
          <a:p>
            <a:endParaRPr lang="en-US" dirty="0"/>
          </a:p>
          <a:p>
            <a:pPr marL="171450" indent="-171450">
              <a:buFont typeface="Arial" charset="0"/>
              <a:buChar char="•"/>
            </a:pPr>
            <a:r>
              <a:rPr lang="en-US" sz="1200" b="1" kern="1200" dirty="0">
                <a:solidFill>
                  <a:schemeClr val="tx1"/>
                </a:solidFill>
                <a:latin typeface="Times New Roman" pitchFamily="-1" charset="0"/>
                <a:ea typeface="+mn-ea"/>
                <a:cs typeface="+mn-cs"/>
              </a:rPr>
              <a:t>Fetch: </a:t>
            </a:r>
            <a:r>
              <a:rPr lang="en-US" sz="1200" kern="1200" dirty="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Decode stage 1: </a:t>
            </a:r>
            <a:r>
              <a:rPr lang="en-US" sz="1200" kern="1200" dirty="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Decode stage 2: </a:t>
            </a:r>
            <a:r>
              <a:rPr lang="en-US" sz="1200" kern="1200" dirty="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Execute: </a:t>
            </a:r>
            <a:r>
              <a:rPr lang="en-US" sz="1200" kern="1200" dirty="0">
                <a:solidFill>
                  <a:schemeClr val="tx1"/>
                </a:solidFill>
                <a:latin typeface="Times New Roman" pitchFamily="-1" charset="0"/>
                <a:ea typeface="+mn-ea"/>
                <a:cs typeface="+mn-cs"/>
              </a:rPr>
              <a:t>This stage includes ALU operations, cache access, and register update. </a:t>
            </a:r>
          </a:p>
          <a:p>
            <a:endParaRPr lang="en-US" sz="1200" b="1"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Write back: </a:t>
            </a:r>
            <a:r>
              <a:rPr lang="en-US" sz="1200" kern="1200" dirty="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Figure 16.21 shows examples of the operation of the pipeline. Figure 16.21a shows that there is no delay introduced into the pipeline when a memory access is required. However, as Figure 16.21b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Figure 16.21c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User-visible registers</a:t>
            </a:r>
            <a:r>
              <a:rPr lang="en-US" sz="1200" b="0" kern="1200" dirty="0">
                <a:solidFill>
                  <a:schemeClr val="tx1"/>
                </a:solidFill>
                <a:latin typeface="Times New Roman" pitchFamily="-1" charset="0"/>
                <a:ea typeface="+mn-ea"/>
                <a:cs typeface="+mn-cs"/>
              </a:rPr>
              <a:t>: Enable the machine- or assembly language programmer to minimize main memory references by optimizing use of registers.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and status registers: </a:t>
            </a:r>
            <a:r>
              <a:rPr lang="en-US" sz="1200" kern="1200" dirty="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This section looks at some of the enhancements to a simple pipeline that can be used</a:t>
            </a:r>
          </a:p>
          <a:p>
            <a:r>
              <a:rPr lang="en-US" sz="1200" kern="1200" dirty="0">
                <a:solidFill>
                  <a:schemeClr val="tx1"/>
                </a:solidFill>
                <a:effectLst/>
                <a:latin typeface="Times New Roman" pitchFamily="-1" charset="0"/>
                <a:ea typeface="+mn-ea"/>
                <a:cs typeface="+mn-cs"/>
              </a:rPr>
              <a:t>to improve performance. Consider a five-stage pipeline: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Instruction fetch (IF):  Load instruction from cache.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Instruction decode (ID):  Determine the opcode and the operand specifiers.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Operand fetch (OF):  Read and buffer any register operands.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Execute (EX):  Perform the indicated operation. For a memory load or store,</a:t>
            </a:r>
          </a:p>
          <a:p>
            <a:r>
              <a:rPr lang="en-US" sz="1200" kern="1200" dirty="0">
                <a:solidFill>
                  <a:schemeClr val="tx1"/>
                </a:solidFill>
                <a:effectLst/>
                <a:latin typeface="Times New Roman" pitchFamily="-1" charset="0"/>
                <a:ea typeface="+mn-ea"/>
                <a:cs typeface="+mn-cs"/>
              </a:rPr>
              <a:t>this involves memory access through the cache.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Write back (WB):  Write back instruction result to its destination register.</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Figure 16.22a indicates a simple organization for this pipeline. Two contention</a:t>
            </a:r>
          </a:p>
          <a:p>
            <a:r>
              <a:rPr lang="en-US" sz="1200" kern="1200" dirty="0">
                <a:solidFill>
                  <a:schemeClr val="tx1"/>
                </a:solidFill>
                <a:effectLst/>
                <a:latin typeface="Times New Roman" pitchFamily="-1" charset="0"/>
                <a:ea typeface="+mn-ea"/>
                <a:cs typeface="+mn-cs"/>
              </a:rPr>
              <a:t>problems are apparent. The WB and OF stages both need access to the register file,</a:t>
            </a:r>
          </a:p>
          <a:p>
            <a:r>
              <a:rPr lang="en-US" sz="1200" kern="1200" dirty="0">
                <a:solidFill>
                  <a:schemeClr val="tx1"/>
                </a:solidFill>
                <a:effectLst/>
                <a:latin typeface="Times New Roman" pitchFamily="-1" charset="0"/>
                <a:ea typeface="+mn-ea"/>
                <a:cs typeface="+mn-cs"/>
              </a:rPr>
              <a:t>and the IF and EX stages both need access to the cache. Figure 16.22b shows modifications</a:t>
            </a:r>
          </a:p>
          <a:p>
            <a:r>
              <a:rPr lang="en-US" sz="1200" kern="1200" dirty="0">
                <a:solidFill>
                  <a:schemeClr val="tx1"/>
                </a:solidFill>
                <a:effectLst/>
                <a:latin typeface="Times New Roman" pitchFamily="-1" charset="0"/>
                <a:ea typeface="+mn-ea"/>
                <a:cs typeface="+mn-cs"/>
              </a:rPr>
              <a:t>to the organization to alleviate these conflicts. Increasing the number of register</a:t>
            </a:r>
          </a:p>
          <a:p>
            <a:r>
              <a:rPr lang="en-US" sz="1200" kern="1200" dirty="0">
                <a:solidFill>
                  <a:schemeClr val="tx1"/>
                </a:solidFill>
                <a:effectLst/>
                <a:latin typeface="Times New Roman" pitchFamily="-1" charset="0"/>
                <a:ea typeface="+mn-ea"/>
                <a:cs typeface="+mn-cs"/>
              </a:rPr>
              <a:t>ports and busses enables simultaneous read and write. Separating the L1 cache</a:t>
            </a:r>
          </a:p>
          <a:p>
            <a:r>
              <a:rPr lang="en-US" sz="1200" kern="1200" dirty="0">
                <a:solidFill>
                  <a:schemeClr val="tx1"/>
                </a:solidFill>
                <a:effectLst/>
                <a:latin typeface="Times New Roman" pitchFamily="-1" charset="0"/>
                <a:ea typeface="+mn-ea"/>
                <a:cs typeface="+mn-cs"/>
              </a:rPr>
              <a:t>into an I-cache and a D-cache removes the conflict between the IF and EX stages.</a:t>
            </a:r>
          </a:p>
        </p:txBody>
      </p:sp>
    </p:spTree>
    <p:extLst>
      <p:ext uri="{BB962C8B-B14F-4D97-AF65-F5344CB8AC3E}">
        <p14:creationId xmlns:p14="http://schemas.microsoft.com/office/powerpoint/2010/main" val="1831478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Figure 16.23 shows a more complex organization that further enhances performance.</a:t>
            </a:r>
          </a:p>
          <a:p>
            <a:r>
              <a:rPr lang="en-US" sz="1200" kern="1200" dirty="0">
                <a:solidFill>
                  <a:schemeClr val="tx1"/>
                </a:solidFill>
                <a:effectLst/>
                <a:latin typeface="Times New Roman" pitchFamily="-1" charset="0"/>
                <a:ea typeface="+mn-ea"/>
                <a:cs typeface="+mn-cs"/>
              </a:rPr>
              <a:t>The following are the changes:</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Dedicated execution units for each function:  Different units can have different</a:t>
            </a:r>
          </a:p>
          <a:p>
            <a:r>
              <a:rPr lang="en-US" sz="1200" kern="1200" dirty="0">
                <a:solidFill>
                  <a:schemeClr val="tx1"/>
                </a:solidFill>
                <a:effectLst/>
                <a:latin typeface="Times New Roman" pitchFamily="-1" charset="0"/>
                <a:ea typeface="+mn-ea"/>
                <a:cs typeface="+mn-cs"/>
              </a:rPr>
              <a:t>time delays, allowing for more flexible pipelining.</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Pipelining a functional unit:  Because different functional (EX) units have different</a:t>
            </a:r>
          </a:p>
          <a:p>
            <a:r>
              <a:rPr lang="en-US" sz="1200" kern="1200" dirty="0">
                <a:solidFill>
                  <a:schemeClr val="tx1"/>
                </a:solidFill>
                <a:effectLst/>
                <a:latin typeface="Times New Roman" pitchFamily="-1" charset="0"/>
                <a:ea typeface="+mn-ea"/>
                <a:cs typeface="+mn-cs"/>
              </a:rPr>
              <a:t>time delays, it is possible to pipeline executions in a longer unit. For</a:t>
            </a:r>
          </a:p>
          <a:p>
            <a:r>
              <a:rPr lang="en-US" sz="1200" kern="1200" dirty="0">
                <a:solidFill>
                  <a:schemeClr val="tx1"/>
                </a:solidFill>
                <a:effectLst/>
                <a:latin typeface="Times New Roman" pitchFamily="-1" charset="0"/>
                <a:ea typeface="+mn-ea"/>
                <a:cs typeface="+mn-cs"/>
              </a:rPr>
              <a:t>example, an integer multiply unit may take multiple clock cycles, compared to</a:t>
            </a:r>
          </a:p>
          <a:p>
            <a:r>
              <a:rPr lang="en-US" sz="1200" kern="1200" dirty="0">
                <a:solidFill>
                  <a:schemeClr val="tx1"/>
                </a:solidFill>
                <a:effectLst/>
                <a:latin typeface="Times New Roman" pitchFamily="-1" charset="0"/>
                <a:ea typeface="+mn-ea"/>
                <a:cs typeface="+mn-cs"/>
              </a:rPr>
              <a:t>only one clock cycle for add/subtract and control transfer. Instead of having</a:t>
            </a:r>
          </a:p>
          <a:p>
            <a:r>
              <a:rPr lang="en-US" sz="1200" kern="1200" dirty="0">
                <a:solidFill>
                  <a:schemeClr val="tx1"/>
                </a:solidFill>
                <a:effectLst/>
                <a:latin typeface="Times New Roman" pitchFamily="-1" charset="0"/>
                <a:ea typeface="+mn-ea"/>
                <a:cs typeface="+mn-cs"/>
              </a:rPr>
              <a:t>to stall the pipeline until the entire multiply operation is complete, a new EX</a:t>
            </a:r>
          </a:p>
          <a:p>
            <a:r>
              <a:rPr lang="en-US" sz="1200" kern="1200" dirty="0">
                <a:solidFill>
                  <a:schemeClr val="tx1"/>
                </a:solidFill>
                <a:effectLst/>
                <a:latin typeface="Times New Roman" pitchFamily="-1" charset="0"/>
                <a:ea typeface="+mn-ea"/>
                <a:cs typeface="+mn-cs"/>
              </a:rPr>
              <a:t>stage can be started as soon as the first EX stage of the multiply is complete.</a:t>
            </a:r>
          </a:p>
          <a:p>
            <a:endParaRPr lang="en-US" sz="1200" b="1" kern="1200" dirty="0">
              <a:solidFill>
                <a:schemeClr val="tx1"/>
              </a:solidFill>
              <a:effectLst/>
              <a:latin typeface="Times New Roman" pitchFamily="-1" charset="0"/>
              <a:ea typeface="+mn-ea"/>
              <a:cs typeface="+mn-cs"/>
            </a:endParaRPr>
          </a:p>
          <a:p>
            <a:r>
              <a:rPr lang="en-US" sz="1200" b="1" kern="1200" dirty="0">
                <a:solidFill>
                  <a:schemeClr val="tx1"/>
                </a:solidFill>
                <a:effectLst/>
                <a:latin typeface="Times New Roman" pitchFamily="-1" charset="0"/>
                <a:ea typeface="+mn-ea"/>
                <a:cs typeface="+mn-cs"/>
              </a:rPr>
              <a:t>■ </a:t>
            </a:r>
            <a:r>
              <a:rPr lang="en-US" sz="1200" kern="1200" dirty="0">
                <a:solidFill>
                  <a:schemeClr val="tx1"/>
                </a:solidFill>
                <a:effectLst/>
                <a:latin typeface="Times New Roman" pitchFamily="-1" charset="0"/>
                <a:ea typeface="+mn-ea"/>
                <a:cs typeface="+mn-cs"/>
              </a:rPr>
              <a:t>Reservation station:  A buffer used to hold operations and operands for an EX</a:t>
            </a:r>
          </a:p>
          <a:p>
            <a:r>
              <a:rPr lang="en-US" sz="1200" kern="1200" dirty="0">
                <a:solidFill>
                  <a:schemeClr val="tx1"/>
                </a:solidFill>
                <a:effectLst/>
                <a:latin typeface="Times New Roman" pitchFamily="-1" charset="0"/>
                <a:ea typeface="+mn-ea"/>
                <a:cs typeface="+mn-cs"/>
              </a:rPr>
              <a:t>unit until the operands are available.</a:t>
            </a:r>
          </a:p>
          <a:p>
            <a:endParaRPr lang="en-US" sz="1200" kern="1200" dirty="0">
              <a:solidFill>
                <a:schemeClr val="tx1"/>
              </a:solidFill>
              <a:effectLst/>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purpose of the reservation station is to relieve a bottleneck at the OF stage.</a:t>
            </a:r>
          </a:p>
          <a:p>
            <a:r>
              <a:rPr lang="en-US" sz="1200" kern="1200" dirty="0">
                <a:solidFill>
                  <a:schemeClr val="tx1"/>
                </a:solidFill>
                <a:effectLst/>
                <a:latin typeface="Times New Roman" pitchFamily="-1" charset="0"/>
                <a:ea typeface="+mn-ea"/>
                <a:cs typeface="+mn-cs"/>
              </a:rPr>
              <a:t>The OF can issue an instruction as soon as a functional unit is available and hazards are</a:t>
            </a:r>
          </a:p>
          <a:p>
            <a:r>
              <a:rPr lang="en-US" sz="1200" kern="1200" dirty="0">
                <a:solidFill>
                  <a:schemeClr val="tx1"/>
                </a:solidFill>
                <a:effectLst/>
                <a:latin typeface="Times New Roman" pitchFamily="-1" charset="0"/>
                <a:ea typeface="+mn-ea"/>
                <a:cs typeface="+mn-cs"/>
              </a:rPr>
              <a:t> resolved. The problem this creates is that the OF stage cannot receive a new instruction</a:t>
            </a:r>
          </a:p>
          <a:p>
            <a:r>
              <a:rPr lang="en-US" sz="1200" kern="1200" dirty="0">
                <a:solidFill>
                  <a:schemeClr val="tx1"/>
                </a:solidFill>
                <a:effectLst/>
                <a:latin typeface="Times New Roman" pitchFamily="-1" charset="0"/>
                <a:ea typeface="+mn-ea"/>
                <a:cs typeface="+mn-cs"/>
              </a:rPr>
              <a:t>until the previous instruction has been issued. The reservation stations provide a buffer</a:t>
            </a:r>
          </a:p>
          <a:p>
            <a:r>
              <a:rPr lang="en-US" sz="1200" kern="1200" dirty="0">
                <a:solidFill>
                  <a:schemeClr val="tx1"/>
                </a:solidFill>
                <a:effectLst/>
                <a:latin typeface="Times New Roman" pitchFamily="-1" charset="0"/>
                <a:ea typeface="+mn-ea"/>
                <a:cs typeface="+mn-cs"/>
              </a:rPr>
              <a:t>that enables the OF stage to issue instructions as soon as possible. Then, the reservation</a:t>
            </a:r>
          </a:p>
          <a:p>
            <a:r>
              <a:rPr lang="en-US" sz="1200" kern="1200" dirty="0">
                <a:solidFill>
                  <a:schemeClr val="tx1"/>
                </a:solidFill>
                <a:effectLst/>
                <a:latin typeface="Times New Roman" pitchFamily="-1" charset="0"/>
                <a:ea typeface="+mn-ea"/>
                <a:cs typeface="+mn-cs"/>
              </a:rPr>
              <a:t>station will dispatch each instruction to its functional unit when the latter is available.</a:t>
            </a:r>
          </a:p>
        </p:txBody>
      </p:sp>
    </p:spTree>
    <p:extLst>
      <p:ext uri="{BB962C8B-B14F-4D97-AF65-F5344CB8AC3E}">
        <p14:creationId xmlns:p14="http://schemas.microsoft.com/office/powerpoint/2010/main" val="147985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 charset="0"/>
                <a:ea typeface="+mn-ea"/>
                <a:cs typeface="+mn-cs"/>
              </a:rPr>
              <a:t> Figure 16.24 shows the typical contents of a reservation station for a machine</a:t>
            </a:r>
          </a:p>
          <a:p>
            <a:r>
              <a:rPr lang="en-US" sz="1200" kern="1200" dirty="0">
                <a:solidFill>
                  <a:schemeClr val="tx1"/>
                </a:solidFill>
                <a:effectLst/>
                <a:latin typeface="Times New Roman" pitchFamily="-1" charset="0"/>
                <a:ea typeface="+mn-ea"/>
                <a:cs typeface="+mn-cs"/>
              </a:rPr>
              <a:t>that has up to two operands per instruction. Each slot (shown vertically in the figure)</a:t>
            </a:r>
          </a:p>
          <a:p>
            <a:r>
              <a:rPr lang="en-US" sz="1200" kern="1200" dirty="0">
                <a:solidFill>
                  <a:schemeClr val="tx1"/>
                </a:solidFill>
                <a:effectLst/>
                <a:latin typeface="Times New Roman" pitchFamily="-1" charset="0"/>
                <a:ea typeface="+mn-ea"/>
                <a:cs typeface="+mn-cs"/>
              </a:rPr>
              <a:t>holds information for one instruction consisting of one or more tag/value pairs and</a:t>
            </a:r>
          </a:p>
          <a:p>
            <a:r>
              <a:rPr lang="en-US" sz="1200" kern="1200" dirty="0">
                <a:solidFill>
                  <a:schemeClr val="tx1"/>
                </a:solidFill>
                <a:effectLst/>
                <a:latin typeface="Times New Roman" pitchFamily="-1" charset="0"/>
                <a:ea typeface="+mn-ea"/>
                <a:cs typeface="+mn-cs"/>
              </a:rPr>
              <a:t>an OP field. The OP field is the instruction operation command for a functional unit.</a:t>
            </a:r>
          </a:p>
          <a:p>
            <a:r>
              <a:rPr lang="en-US" sz="1200" kern="1200" dirty="0">
                <a:solidFill>
                  <a:schemeClr val="tx1"/>
                </a:solidFill>
                <a:effectLst/>
                <a:latin typeface="Times New Roman" pitchFamily="-1" charset="0"/>
                <a:ea typeface="+mn-ea"/>
                <a:cs typeface="+mn-cs"/>
              </a:rPr>
              <a:t>The Tag field indicates “valid” if the corresponding Value field contains an operand.</a:t>
            </a:r>
          </a:p>
          <a:p>
            <a:r>
              <a:rPr lang="en-US" sz="1200" kern="1200" dirty="0">
                <a:solidFill>
                  <a:schemeClr val="tx1"/>
                </a:solidFill>
                <a:effectLst/>
                <a:latin typeface="Times New Roman" pitchFamily="-1" charset="0"/>
                <a:ea typeface="+mn-ea"/>
                <a:cs typeface="+mn-cs"/>
              </a:rPr>
              <a:t>Otherwise the Tag field indicates the identity of the desired operand, such as by using</a:t>
            </a:r>
          </a:p>
          <a:p>
            <a:r>
              <a:rPr lang="en-US" sz="1200" kern="1200" dirty="0">
                <a:solidFill>
                  <a:schemeClr val="tx1"/>
                </a:solidFill>
                <a:effectLst/>
                <a:latin typeface="Times New Roman" pitchFamily="-1" charset="0"/>
                <a:ea typeface="+mn-ea"/>
                <a:cs typeface="+mn-cs"/>
              </a:rPr>
              <a:t>a register number. If the desired operand is available, it is copied from a register to</a:t>
            </a:r>
          </a:p>
          <a:p>
            <a:r>
              <a:rPr lang="en-US" sz="1200" kern="1200" dirty="0">
                <a:solidFill>
                  <a:schemeClr val="tx1"/>
                </a:solidFill>
                <a:effectLst/>
                <a:latin typeface="Times New Roman" pitchFamily="-1" charset="0"/>
                <a:ea typeface="+mn-ea"/>
                <a:cs typeface="+mn-cs"/>
              </a:rPr>
              <a:t>the Value field; otherwise, the slot is in a waiting state until the operand is available.</a:t>
            </a:r>
          </a:p>
          <a:p>
            <a:endParaRPr lang="en-US" sz="1200" kern="1200" dirty="0">
              <a:solidFill>
                <a:schemeClr val="tx1"/>
              </a:solidFill>
              <a:effectLst/>
              <a:latin typeface="Times New Roman" pitchFamily="-1" charset="0"/>
              <a:ea typeface="+mn-ea"/>
              <a:cs typeface="+mn-cs"/>
            </a:endParaRPr>
          </a:p>
        </p:txBody>
      </p:sp>
    </p:spTree>
    <p:extLst>
      <p:ext uri="{BB962C8B-B14F-4D97-AF65-F5344CB8AC3E}">
        <p14:creationId xmlns:p14="http://schemas.microsoft.com/office/powerpoint/2010/main" val="123047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Times New Roman" pitchFamily="-1" charset="0"/>
                <a:ea typeface="+mn-ea"/>
                <a:cs typeface="+mn-cs"/>
              </a:rPr>
              <a:t>The register organization includes the following types of registers (Table 16.2):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General: </a:t>
            </a:r>
            <a:r>
              <a:rPr lang="en-US" sz="1200" kern="1200" dirty="0">
                <a:solidFill>
                  <a:schemeClr val="tx1"/>
                </a:solidFill>
                <a:latin typeface="Times New Roman" pitchFamily="-1" charset="0"/>
                <a:ea typeface="+mn-ea"/>
                <a:cs typeface="+mn-cs"/>
              </a:rPr>
              <a:t>There are eight 32-bit general-purpose registers (see Figure 16.3c). These may be used for all types of x86 instructions; they can also hold operands for address calculations. In addition, some of these registers also serve special purposes. For example, string instructions use the contents of the ECX, ESI, and EDI registers as operands without having to reference these registers explicitly in the instruction. As a result, a number of instructions can be encoded more compactly. In 64-bit mode, there are 16 64-bit general-purpose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Segment: </a:t>
            </a:r>
            <a:r>
              <a:rPr lang="en-US" sz="1200" kern="1200" dirty="0">
                <a:solidFill>
                  <a:schemeClr val="tx1"/>
                </a:solidFill>
                <a:latin typeface="Times New Roman" pitchFamily="-1" charset="0"/>
                <a:ea typeface="+mn-ea"/>
                <a:cs typeface="+mn-cs"/>
              </a:rPr>
              <a:t>The six 16-bit segment registers contain segment selectors, which index into segment tables, as discussed in Chapter 9. The code segment (CS) register references the segment containing the instruction being executed. The stack segment (SS) register references the segment containing a user-visible stack. The remaining segment registers (DS, ES, FS, GS) enable the user to reference up to four separate data segments at a time.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The 32-bit EFLAGS register contains condition codes and various mode bits. In 64-bit mode, this register is extended to 64 bits and referred </a:t>
            </a:r>
            <a:endParaRPr lang="en-US" dirty="0"/>
          </a:p>
          <a:p>
            <a:r>
              <a:rPr lang="en-US" sz="1200" kern="1200" dirty="0">
                <a:solidFill>
                  <a:schemeClr val="tx1"/>
                </a:solidFill>
                <a:latin typeface="Times New Roman" pitchFamily="-1" charset="0"/>
                <a:ea typeface="+mn-ea"/>
                <a:cs typeface="+mn-cs"/>
              </a:rPr>
              <a:t>to as RFLAGS. In the current architecture definition, the upper 32 bits of RFLAGS are unused.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pointer: </a:t>
            </a:r>
            <a:r>
              <a:rPr lang="en-US" sz="1200" kern="1200" dirty="0">
                <a:solidFill>
                  <a:schemeClr val="tx1"/>
                </a:solidFill>
                <a:latin typeface="Times New Roman" pitchFamily="-1" charset="0"/>
                <a:ea typeface="+mn-ea"/>
                <a:cs typeface="+mn-cs"/>
              </a:rPr>
              <a:t>Contains the address of the current instruction.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There are also registers specifically devoted to the floating-point unit: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Numeric: </a:t>
            </a:r>
            <a:r>
              <a:rPr lang="en-US" sz="1200" kern="1200" dirty="0">
                <a:solidFill>
                  <a:schemeClr val="tx1"/>
                </a:solidFill>
                <a:latin typeface="Times New Roman" pitchFamily="-1" charset="0"/>
                <a:ea typeface="+mn-ea"/>
                <a:cs typeface="+mn-cs"/>
              </a:rPr>
              <a:t>Each register holds an extended-precision 80-bit floating-point number. There are eight registers that function as a stack, with push and pop operations available in the instruction set.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Control: </a:t>
            </a:r>
            <a:r>
              <a:rPr lang="en-US" sz="1200" kern="1200" dirty="0">
                <a:solidFill>
                  <a:schemeClr val="tx1"/>
                </a:solidFill>
                <a:latin typeface="Times New Roman" pitchFamily="-1" charset="0"/>
                <a:ea typeface="+mn-ea"/>
                <a:cs typeface="+mn-cs"/>
              </a:rPr>
              <a:t>The 16-bit control register contains bits that control the operation of the floating-point unit, including the type of rounding control; single, double, or extended precision; and bits to enable or disable various exception conditions.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Status: </a:t>
            </a:r>
            <a:r>
              <a:rPr lang="en-US" sz="1200" kern="1200" dirty="0">
                <a:solidFill>
                  <a:schemeClr val="tx1"/>
                </a:solidFill>
                <a:latin typeface="Times New Roman" pitchFamily="-1" charset="0"/>
                <a:ea typeface="+mn-ea"/>
                <a:cs typeface="+mn-cs"/>
              </a:rPr>
              <a:t>The 16-bit status register contains bits that reflect the current state of the floating-point unit, including a 3-bit pointer to the top of the stack; condition codes reporting the outcome of the last operation; and exception flags.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Tagword: </a:t>
            </a:r>
            <a:r>
              <a:rPr lang="en-US" sz="1200" b="0" kern="1200" dirty="0">
                <a:solidFill>
                  <a:schemeClr val="tx1"/>
                </a:solidFill>
                <a:latin typeface="Times New Roman" pitchFamily="-1" charset="0"/>
                <a:ea typeface="+mn-ea"/>
                <a:cs typeface="+mn-cs"/>
              </a:rPr>
              <a:t>This 16-bit register contains a 2-bit tag for each floating-point numeric </a:t>
            </a:r>
            <a:r>
              <a:rPr lang="en-US" sz="1200" kern="1200" dirty="0">
                <a:solidFill>
                  <a:schemeClr val="tx1"/>
                </a:solidFill>
                <a:latin typeface="Times New Roman" pitchFamily="-1" charset="0"/>
                <a:ea typeface="+mn-ea"/>
                <a:cs typeface="+mn-cs"/>
              </a:rPr>
              <a:t>register, which indicates the nature of the contents of the corresponding register.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possible values are valid, zero, special (NaN, infinity, denormalized), and empty. These tags enable programs to check the contents of a numeric register without performing complex decoding of the actual data in the register. For example, when a context switch is made, the processor need not save any floating-point registers that are empty.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use of most of the aforementioned registers is easily understood. Let us elaborate briefly on several of the registers. </a:t>
            </a:r>
            <a:endParaRPr lang="en-US" dirty="0"/>
          </a:p>
          <a:p>
            <a:endParaRPr lang="en-US" dirty="0"/>
          </a:p>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The EFLAGS register (Figure 16.25) indicates the condition of the processor and helps to control its operation. It includes the six condition codes defined in Table 13.8(carry, parity, auxiliary, zero, sign, overflow), which report the results of an integer operation. In addition, there are bits in the register that may be referred to as control bits: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Trap flag (TF): </a:t>
            </a:r>
            <a:r>
              <a:rPr lang="en-US" sz="1200" kern="1200" dirty="0">
                <a:solidFill>
                  <a:schemeClr val="tx1"/>
                </a:solidFill>
                <a:latin typeface="Times New Roman" pitchFamily="-1" charset="0"/>
                <a:ea typeface="+mn-ea"/>
                <a:cs typeface="+mn-cs"/>
              </a:rPr>
              <a:t>When set, causes an interrupt after the execution of each instruction. This is used for debugging.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 flag (IF): </a:t>
            </a:r>
            <a:r>
              <a:rPr lang="en-US" sz="1200" kern="1200" dirty="0">
                <a:solidFill>
                  <a:schemeClr val="tx1"/>
                </a:solidFill>
                <a:latin typeface="Times New Roman" pitchFamily="-1" charset="0"/>
                <a:ea typeface="+mn-ea"/>
                <a:cs typeface="+mn-cs"/>
              </a:rPr>
              <a:t>When set, the processor will recognize external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Direction flag (DF): </a:t>
            </a:r>
            <a:r>
              <a:rPr lang="en-US" sz="1200" kern="1200" dirty="0">
                <a:solidFill>
                  <a:schemeClr val="tx1"/>
                </a:solidFill>
                <a:latin typeface="Times New Roman" pitchFamily="-1" charset="0"/>
                <a:ea typeface="+mn-ea"/>
                <a:cs typeface="+mn-cs"/>
              </a:rPr>
              <a:t>Determines whether string processing instructions increment or decrement the 16-bit half-registers SI and DI (for 16-bit operations) or the 32-bit registers ESI and EDI (for 32-bit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I/O privilege flag (IOPL): </a:t>
            </a:r>
            <a:r>
              <a:rPr lang="en-US" sz="1200" kern="1200" dirty="0">
                <a:solidFill>
                  <a:schemeClr val="tx1"/>
                </a:solidFill>
                <a:latin typeface="Times New Roman" pitchFamily="-1" charset="0"/>
                <a:ea typeface="+mn-ea"/>
                <a:cs typeface="+mn-cs"/>
              </a:rPr>
              <a:t>When set, causes the processor to generate an exception on all accesses to I/O devices during protected-mode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Resume flag (RF): </a:t>
            </a:r>
            <a:r>
              <a:rPr lang="en-US" sz="1200" kern="1200" dirty="0">
                <a:solidFill>
                  <a:schemeClr val="tx1"/>
                </a:solidFill>
                <a:latin typeface="Times New Roman" pitchFamily="-1" charset="0"/>
                <a:ea typeface="+mn-ea"/>
                <a:cs typeface="+mn-cs"/>
              </a:rPr>
              <a:t>Allows the programmer to disable debug exceptions so that the instruction can be restarted after a debug exception without immediately causing another debug exception.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Alignment check (AC): </a:t>
            </a:r>
            <a:r>
              <a:rPr lang="en-US" sz="1200" kern="1200" dirty="0">
                <a:solidFill>
                  <a:schemeClr val="tx1"/>
                </a:solidFill>
                <a:latin typeface="Times New Roman" pitchFamily="-1" charset="0"/>
                <a:ea typeface="+mn-ea"/>
                <a:cs typeface="+mn-cs"/>
              </a:rPr>
              <a:t>Activates if a word or doubleword is addressed on a nonword or nondoubleword boundary.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Identification flag (ID): </a:t>
            </a:r>
            <a:r>
              <a:rPr lang="en-US" sz="1200" kern="1200" dirty="0">
                <a:solidFill>
                  <a:schemeClr val="tx1"/>
                </a:solidFill>
                <a:latin typeface="Times New Roman" pitchFamily="-1" charset="0"/>
                <a:ea typeface="+mn-ea"/>
                <a:cs typeface="+mn-cs"/>
              </a:rPr>
              <a:t>If this bit can be set and cleared, then this processor supports the processorID instruction. This instruction provides information about the vendor, family, and model.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addition, there are 4 bits that relate to operating mode. The Nested Task (NT) flag indicates that the current task is nested within another task in protected- mode operation. The Virtual Mode (VM) bit allows the programmer to enable or disable virtual 8086 mode, which determines whether the processor runs as an 8086 machine. The Virtual Interrupt Flag (VIF) and Virtual Interrupt Pending (VIP) flag are used in a multitasking environment. </a:t>
            </a:r>
            <a:endParaRPr lang="en-US" dirty="0"/>
          </a:p>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latin typeface="Times New Roman" pitchFamily="-1" charset="0"/>
                <a:ea typeface="+mn-ea"/>
                <a:cs typeface="+mn-cs"/>
              </a:rPr>
              <a:t>The x86 employs four control registers (register CR1 is unused) to control various aspects of processor operation (Figure 16.26). All of the registers except CR0 are either 32 bits or 64 bits long, depending on whether the implementation supports the x86 64-bit architecture. The CR0 register contains system control flags, which control modes or indicate states that apply generally to the processor rather than </a:t>
            </a:r>
            <a:endParaRPr lang="en-US" dirty="0"/>
          </a:p>
          <a:p>
            <a:r>
              <a:rPr lang="en-US" sz="1200" kern="1200" dirty="0">
                <a:solidFill>
                  <a:schemeClr val="tx1"/>
                </a:solidFill>
                <a:latin typeface="Times New Roman" pitchFamily="-1" charset="0"/>
                <a:ea typeface="+mn-ea"/>
                <a:cs typeface="+mn-cs"/>
              </a:rPr>
              <a:t>to the execution of an individual task. The flags are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Protection Enable (PE): </a:t>
            </a:r>
            <a:r>
              <a:rPr lang="en-US" sz="1200" kern="1200" dirty="0">
                <a:solidFill>
                  <a:schemeClr val="tx1"/>
                </a:solidFill>
                <a:latin typeface="Times New Roman" pitchFamily="-1" charset="0"/>
                <a:ea typeface="+mn-ea"/>
                <a:cs typeface="+mn-cs"/>
              </a:rPr>
              <a:t>Enable/disable protected mode of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Monitor Coprocessor (MP): </a:t>
            </a:r>
            <a:r>
              <a:rPr lang="en-US" sz="1200" kern="1200" dirty="0">
                <a:solidFill>
                  <a:schemeClr val="tx1"/>
                </a:solidFill>
                <a:latin typeface="Times New Roman" pitchFamily="-1" charset="0"/>
                <a:ea typeface="+mn-ea"/>
                <a:cs typeface="+mn-cs"/>
              </a:rPr>
              <a:t>Only of interest when running programs from earlier machines on the x86; it relates to the presence of an arithmetic coprocessor.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Emulation (EM): </a:t>
            </a:r>
            <a:r>
              <a:rPr lang="en-US" sz="1200" kern="1200" dirty="0">
                <a:solidFill>
                  <a:schemeClr val="tx1"/>
                </a:solidFill>
                <a:latin typeface="Times New Roman" pitchFamily="-1" charset="0"/>
                <a:ea typeface="+mn-ea"/>
                <a:cs typeface="+mn-cs"/>
              </a:rPr>
              <a:t>Set when the processor does not have a floating-point unit, and causes an interrupt when an attempt is made to execute floating-point instructions.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Task Switched (TS): </a:t>
            </a:r>
            <a:r>
              <a:rPr lang="en-US" sz="1200" kern="1200" dirty="0">
                <a:solidFill>
                  <a:schemeClr val="tx1"/>
                </a:solidFill>
                <a:latin typeface="Times New Roman" pitchFamily="-1" charset="0"/>
                <a:ea typeface="+mn-ea"/>
                <a:cs typeface="+mn-cs"/>
              </a:rPr>
              <a:t>Indicates that the processor has switched tasks.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Extension Type (ET): </a:t>
            </a:r>
            <a:r>
              <a:rPr lang="en-US" sz="1200" kern="1200" dirty="0">
                <a:solidFill>
                  <a:schemeClr val="tx1"/>
                </a:solidFill>
                <a:latin typeface="Times New Roman" pitchFamily="-1" charset="0"/>
                <a:ea typeface="+mn-ea"/>
                <a:cs typeface="+mn-cs"/>
              </a:rPr>
              <a:t>Not used on the Pentium and later machines; used to </a:t>
            </a:r>
          </a:p>
          <a:p>
            <a:r>
              <a:rPr lang="en-US" sz="1200" kern="1200" dirty="0">
                <a:solidFill>
                  <a:schemeClr val="tx1"/>
                </a:solidFill>
                <a:latin typeface="Times New Roman" pitchFamily="-1" charset="0"/>
                <a:ea typeface="+mn-ea"/>
                <a:cs typeface="+mn-cs"/>
              </a:rPr>
              <a:t>indicate support of math coprocessor instructions on earlier machines.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Numeric Error (NE): </a:t>
            </a:r>
            <a:r>
              <a:rPr lang="en-US" sz="1200" kern="1200" dirty="0">
                <a:solidFill>
                  <a:schemeClr val="tx1"/>
                </a:solidFill>
                <a:latin typeface="Times New Roman" pitchFamily="-1" charset="0"/>
                <a:ea typeface="+mn-ea"/>
                <a:cs typeface="+mn-cs"/>
              </a:rPr>
              <a:t>Enables the standard mechanism for reporting floating- point errors on external bus lines.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Write Protect (WP): </a:t>
            </a:r>
            <a:r>
              <a:rPr lang="en-US" sz="1200" kern="1200" dirty="0">
                <a:solidFill>
                  <a:schemeClr val="tx1"/>
                </a:solidFill>
                <a:latin typeface="Times New Roman" pitchFamily="-1" charset="0"/>
                <a:ea typeface="+mn-ea"/>
                <a:cs typeface="+mn-cs"/>
              </a:rPr>
              <a:t>When this bit is clear, read-only user-level pages can be written by a supervisor process. This feature is useful for supporting process creation in some operating systems.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Alignment Mask (AM): </a:t>
            </a:r>
            <a:r>
              <a:rPr lang="en-US" sz="1200" kern="1200" dirty="0">
                <a:solidFill>
                  <a:schemeClr val="tx1"/>
                </a:solidFill>
                <a:latin typeface="Times New Roman" pitchFamily="-1" charset="0"/>
                <a:ea typeface="+mn-ea"/>
                <a:cs typeface="+mn-cs"/>
              </a:rPr>
              <a:t>Enables/disables alignment checking.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Not Write Through (NW): </a:t>
            </a:r>
            <a:r>
              <a:rPr lang="en-US" sz="1200" b="0" kern="1200" dirty="0">
                <a:solidFill>
                  <a:schemeClr val="tx1"/>
                </a:solidFill>
                <a:latin typeface="Times New Roman" pitchFamily="-1" charset="0"/>
                <a:ea typeface="+mn-ea"/>
                <a:cs typeface="+mn-cs"/>
              </a:rPr>
              <a:t>Selects mode of operation of the data cache. When </a:t>
            </a:r>
          </a:p>
          <a:p>
            <a:r>
              <a:rPr lang="en-US" sz="1200" kern="1200" dirty="0">
                <a:solidFill>
                  <a:schemeClr val="tx1"/>
                </a:solidFill>
                <a:latin typeface="Times New Roman" pitchFamily="-1" charset="0"/>
                <a:ea typeface="+mn-ea"/>
                <a:cs typeface="+mn-cs"/>
              </a:rPr>
              <a:t>this bit is set, the data cache is inhibited from cache write-through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Cache Disable (CD): </a:t>
            </a:r>
            <a:r>
              <a:rPr lang="en-US" sz="1200" kern="1200" dirty="0">
                <a:solidFill>
                  <a:schemeClr val="tx1"/>
                </a:solidFill>
                <a:latin typeface="Times New Roman" pitchFamily="-1" charset="0"/>
                <a:ea typeface="+mn-ea"/>
                <a:cs typeface="+mn-cs"/>
              </a:rPr>
              <a:t>Enables/disables the internal cache fill mechanism.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Paging (PG): </a:t>
            </a:r>
            <a:r>
              <a:rPr lang="en-US" sz="1200" kern="1200" dirty="0">
                <a:solidFill>
                  <a:schemeClr val="tx1"/>
                </a:solidFill>
                <a:latin typeface="Times New Roman" pitchFamily="-1" charset="0"/>
                <a:ea typeface="+mn-ea"/>
                <a:cs typeface="+mn-cs"/>
              </a:rPr>
              <a:t>Enables/disables paging.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lang="en-US" sz="1200" kern="1200" dirty="0">
                <a:solidFill>
                  <a:schemeClr val="tx1"/>
                </a:solidFill>
                <a:latin typeface="Times New Roman" pitchFamily="-1" charset="0"/>
                <a:ea typeface="+mn-ea"/>
                <a:cs typeface="+mn-cs"/>
              </a:rPr>
              <a:t>When paging is enabled, the CR2 and CR3 registers are valid. The CR2 register holds the 32-bit linear address of the last page accessed before a page fault interrupt. The leftmost 20 bits of CR3 hold the 20 most significant bits of the base address of the page directory; the remainder of the address contains zeros. Two bits of CR3 are used to drive pins that control the operation of an external cache. The page- level cache disable (PCD) enables or disables the external cache, and the page-level writes transparent (PWT) bit controls write through in the external cache. </a:t>
            </a:r>
            <a:r>
              <a:rPr lang="en-US" sz="1200" b="0" i="0" u="none" strike="noStrike" kern="1200" baseline="0" dirty="0">
                <a:solidFill>
                  <a:schemeClr val="tx1"/>
                </a:solidFill>
                <a:latin typeface="Times New Roman" pitchFamily="-1" charset="0"/>
                <a:ea typeface="+mn-ea"/>
                <a:cs typeface="+mn-cs"/>
              </a:rPr>
              <a:t>CR4 contains additional control bits.</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Recall from Section 13.3 that the x86 MMX capability makes use of several 64-bit data types. The MMX instructions make use of 3-bit register address fields, so that eight MMX registers are supported. In fact, the processor does not include specific MMX registers. Rather, the processor uses an aliasing technique (Figure 16.27). The existing floating-point registers are used to store MMX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Specifically, the low-order 64 bits (mantissa) of each floating-point register are used to form the eight MMX registers. Thus, the older 32-bit x86 architecture is easily extended to support the MMX capability. Some key characteristics of the MMX use of these registers are as follows: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Recall that the floating-point registers are treated as a stack for floating-point operations. For MMX operations, these same registers are accessed directly.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The first time that an MMX instruction is executed after any floating-point operations, the FP tag word is marked valid. This reflects the change from stack operation to direct register addressing. </a:t>
            </a:r>
            <a:endParaRPr lang="en-US" dirty="0"/>
          </a:p>
          <a:p>
            <a:endParaRPr lang="en-US" dirty="0"/>
          </a:p>
          <a:p>
            <a:r>
              <a:rPr lang="en-US" sz="1200" kern="1200" dirty="0">
                <a:solidFill>
                  <a:schemeClr val="tx1"/>
                </a:solidFill>
                <a:latin typeface="Times New Roman" pitchFamily="-1" charset="0"/>
                <a:ea typeface="+mn-ea"/>
                <a:cs typeface="+mn-cs"/>
              </a:rPr>
              <a:t>The EMMS (Empty MMX State) instruction sets bits of the FP tag word to indicate that all registers are empty. It is important that the programmer insert this instruction at the end of an MMX code block so that subsequent floating- point operations function properly.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a value is written to an MMX register, bits [79:64] of the corresponding FP register (sign and exponent bits) are set to all ones. This sets the value in the FP register to NaN (not a number) or infinity when viewed as a floating- point value. This ensures that an MMX data value will not look like a valid floating-point value. </a:t>
            </a:r>
          </a:p>
          <a:p>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Two classes of events cause the x86 to suspend execution of the current instruction stream and respond to the event: interrupts and exceptions. In both cases, the processor saves the context of the current process and transfers to a predefined routine to service the condition. An </a:t>
            </a:r>
            <a:r>
              <a:rPr lang="en-US" sz="1200" i="1" kern="1200" dirty="0">
                <a:solidFill>
                  <a:schemeClr val="tx1"/>
                </a:solidFill>
                <a:latin typeface="Times New Roman" pitchFamily="-1" charset="0"/>
                <a:ea typeface="+mn-ea"/>
                <a:cs typeface="+mn-cs"/>
              </a:rPr>
              <a:t>interrupt </a:t>
            </a:r>
            <a:r>
              <a:rPr lang="en-US" sz="1200" kern="1200" dirty="0">
                <a:solidFill>
                  <a:schemeClr val="tx1"/>
                </a:solidFill>
                <a:latin typeface="Times New Roman" pitchFamily="-1" charset="0"/>
                <a:ea typeface="+mn-ea"/>
                <a:cs typeface="+mn-cs"/>
              </a:rPr>
              <a:t>is generated by a signal from hardware, and it may occur at random times during the execution of a program. An </a:t>
            </a:r>
            <a:r>
              <a:rPr lang="en-US" sz="1200" i="1" kern="1200" dirty="0">
                <a:solidFill>
                  <a:schemeClr val="tx1"/>
                </a:solidFill>
                <a:latin typeface="Times New Roman" pitchFamily="-1" charset="0"/>
                <a:ea typeface="+mn-ea"/>
                <a:cs typeface="+mn-cs"/>
              </a:rPr>
              <a:t>exception </a:t>
            </a:r>
            <a:r>
              <a:rPr lang="en-US" sz="1200" kern="1200" dirty="0">
                <a:solidFill>
                  <a:schemeClr val="tx1"/>
                </a:solidFill>
                <a:latin typeface="Times New Roman" pitchFamily="-1" charset="0"/>
                <a:ea typeface="+mn-ea"/>
                <a:cs typeface="+mn-cs"/>
              </a:rPr>
              <a:t>is generated from software, and it is provoked by the execution of an instruction. There are two sources of interrupts and two sources of exceptions: </a:t>
            </a:r>
            <a:endParaRPr lang="en-US" dirty="0"/>
          </a:p>
          <a:p>
            <a:endParaRPr lang="en-US" sz="1200" b="1" kern="1200" dirty="0">
              <a:solidFill>
                <a:schemeClr val="tx1"/>
              </a:solidFill>
              <a:latin typeface="Times New Roman" pitchFamily="-1" charset="0"/>
              <a:ea typeface="+mn-ea"/>
              <a:cs typeface="+mn-cs"/>
            </a:endParaRPr>
          </a:p>
          <a:p>
            <a:pPr marL="228600" indent="-228600">
              <a:buAutoNum type="arabicPeriod"/>
            </a:pPr>
            <a:r>
              <a:rPr lang="en-US" sz="1200" b="1" kern="1200" dirty="0">
                <a:solidFill>
                  <a:schemeClr val="tx1"/>
                </a:solidFill>
                <a:latin typeface="Times New Roman" pitchFamily="-1" charset="0"/>
                <a:ea typeface="+mn-ea"/>
                <a:cs typeface="+mn-cs"/>
              </a:rPr>
              <a:t>Interrupts</a:t>
            </a:r>
            <a:r>
              <a:rPr lang="en-US" sz="1200" kern="1200" dirty="0">
                <a:solidFill>
                  <a:schemeClr val="tx1"/>
                </a:solidFill>
                <a:latin typeface="Times New Roman" pitchFamily="-1" charset="0"/>
                <a:ea typeface="+mn-ea"/>
                <a:cs typeface="+mn-cs"/>
              </a:rPr>
              <a:t> </a:t>
            </a:r>
          </a:p>
          <a:p>
            <a:pPr marL="228600" indent="-228600">
              <a:buAutoNum type="arabicPeriod"/>
            </a:pPr>
            <a:endParaRPr lang="en-US" dirty="0"/>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Maskable interrupts: </a:t>
            </a:r>
            <a:r>
              <a:rPr lang="en-US" sz="1200" b="0" kern="1200" dirty="0">
                <a:solidFill>
                  <a:schemeClr val="tx1"/>
                </a:solidFill>
                <a:latin typeface="Times New Roman" pitchFamily="-1" charset="0"/>
                <a:ea typeface="ＭＳ Ｐゴシック" pitchFamily="-1" charset="-128"/>
                <a:cs typeface="+mn-cs"/>
              </a:rPr>
              <a:t>Received on the processor’s INTR pin. The processor </a:t>
            </a:r>
            <a:r>
              <a:rPr lang="en-US" sz="1200" kern="1200" dirty="0">
                <a:solidFill>
                  <a:schemeClr val="tx1"/>
                </a:solidFill>
                <a:latin typeface="Times New Roman" pitchFamily="-1" charset="0"/>
                <a:ea typeface="ＭＳ Ｐゴシック" pitchFamily="-1" charset="-128"/>
                <a:cs typeface="+mn-cs"/>
              </a:rPr>
              <a:t>does not recognize a maskable interrupt unless the interrupt enable flag (IF) is set.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Nonmaskable interrupts: </a:t>
            </a:r>
            <a:r>
              <a:rPr lang="en-US" sz="1200" b="0" kern="1200" dirty="0">
                <a:solidFill>
                  <a:schemeClr val="tx1"/>
                </a:solidFill>
                <a:latin typeface="Times New Roman" pitchFamily="-1" charset="0"/>
                <a:ea typeface="ＭＳ Ｐゴシック" pitchFamily="-1" charset="-128"/>
                <a:cs typeface="+mn-cs"/>
              </a:rPr>
              <a:t>Received on the processor’s NMI pin. Recognition </a:t>
            </a:r>
            <a:r>
              <a:rPr lang="en-US" sz="1200" kern="1200" dirty="0">
                <a:solidFill>
                  <a:schemeClr val="tx1"/>
                </a:solidFill>
                <a:latin typeface="Times New Roman" pitchFamily="-1" charset="0"/>
                <a:ea typeface="ＭＳ Ｐゴシック" pitchFamily="-1" charset="-128"/>
                <a:cs typeface="+mn-cs"/>
              </a:rPr>
              <a:t>of such interrupts cannot be prevented. </a:t>
            </a:r>
          </a:p>
          <a:p>
            <a:pPr marL="628650" lvl="1" indent="-171450">
              <a:buFont typeface="Arial" charset="0"/>
              <a:buChar char="•"/>
            </a:pPr>
            <a:endParaRPr lang="en-US" sz="1200" b="1" kern="1200" dirty="0">
              <a:solidFill>
                <a:schemeClr val="tx1"/>
              </a:solidFill>
              <a:latin typeface="Times New Roman" pitchFamily="-1" charset="0"/>
              <a:ea typeface="ＭＳ Ｐゴシック" pitchFamily="-1" charset="-128"/>
              <a:cs typeface="+mn-cs"/>
            </a:endParaRPr>
          </a:p>
          <a:p>
            <a:pPr marL="457200" lvl="1" indent="0">
              <a:buFont typeface="Arial" charset="0"/>
              <a:buNone/>
            </a:pPr>
            <a:r>
              <a:rPr lang="en-US" sz="1200" b="1" kern="1200" dirty="0">
                <a:solidFill>
                  <a:schemeClr val="tx1"/>
                </a:solidFill>
                <a:latin typeface="Times New Roman" pitchFamily="-1" charset="0"/>
                <a:ea typeface="ＭＳ Ｐゴシック" pitchFamily="-1" charset="-128"/>
                <a:cs typeface="+mn-cs"/>
              </a:rPr>
              <a:t>2. Exceptions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Processor-detected exceptions: </a:t>
            </a:r>
            <a:r>
              <a:rPr lang="en-US" sz="1200" kern="1200" dirty="0">
                <a:solidFill>
                  <a:schemeClr val="tx1"/>
                </a:solidFill>
                <a:latin typeface="Times New Roman" pitchFamily="-1" charset="0"/>
                <a:ea typeface="ＭＳ Ｐゴシック" pitchFamily="-1" charset="-128"/>
                <a:cs typeface="+mn-cs"/>
              </a:rPr>
              <a:t>Results when the processor encounters an </a:t>
            </a:r>
          </a:p>
          <a:p>
            <a:pPr lvl="1"/>
            <a:r>
              <a:rPr lang="en-US" sz="1200" kern="1200" baseline="0" dirty="0">
                <a:solidFill>
                  <a:schemeClr val="tx1"/>
                </a:solidFill>
                <a:latin typeface="Times New Roman" pitchFamily="-1" charset="0"/>
                <a:ea typeface="ＭＳ Ｐゴシック" pitchFamily="-1" charset="-128"/>
                <a:cs typeface="+mn-cs"/>
              </a:rPr>
              <a:t>    </a:t>
            </a:r>
            <a:r>
              <a:rPr lang="en-US" sz="1200" kern="1200" dirty="0">
                <a:solidFill>
                  <a:schemeClr val="tx1"/>
                </a:solidFill>
                <a:latin typeface="Times New Roman" pitchFamily="-1" charset="0"/>
                <a:ea typeface="ＭＳ Ｐゴシック" pitchFamily="-1" charset="-128"/>
                <a:cs typeface="+mn-cs"/>
              </a:rPr>
              <a:t>error while attempting to execute an instruction. </a:t>
            </a:r>
          </a:p>
          <a:p>
            <a:pPr lvl="1"/>
            <a:endParaRPr lang="en-US" sz="1200" b="1"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b="1" kern="1200" dirty="0">
                <a:solidFill>
                  <a:schemeClr val="tx1"/>
                </a:solidFill>
                <a:latin typeface="Times New Roman" pitchFamily="-1" charset="0"/>
                <a:ea typeface="ＭＳ Ｐゴシック" pitchFamily="-1" charset="-128"/>
                <a:cs typeface="+mn-cs"/>
              </a:rPr>
              <a:t>Programmed exceptions: </a:t>
            </a:r>
            <a:r>
              <a:rPr lang="en-US" sz="1200" b="0" kern="1200" dirty="0">
                <a:solidFill>
                  <a:schemeClr val="tx1"/>
                </a:solidFill>
                <a:latin typeface="Times New Roman" pitchFamily="-1" charset="0"/>
                <a:ea typeface="ＭＳ Ｐゴシック" pitchFamily="-1" charset="-128"/>
                <a:cs typeface="+mn-cs"/>
              </a:rPr>
              <a:t>These are instructions that generate an exception </a:t>
            </a:r>
            <a:r>
              <a:rPr lang="en-US" sz="1200" kern="1200" dirty="0">
                <a:solidFill>
                  <a:schemeClr val="tx1"/>
                </a:solidFill>
                <a:latin typeface="Times New Roman" pitchFamily="-1" charset="0"/>
                <a:ea typeface="ＭＳ Ｐゴシック" pitchFamily="-1" charset="-128"/>
                <a:cs typeface="+mn-cs"/>
              </a:rPr>
              <a:t>(e.g., INTO, INT3, INT, and BOUND). </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Interrupt processing on the x86 uses the interrupt vector table. Every type of interrupt is assigned a number, and this number is used to index into the interrupt vector table. This table contains 256 32-bit interrupt vectors, which is the address (segment and offset) of the interrupt service routine for that interrupt number. </a:t>
            </a:r>
            <a:endParaRPr lang="en-US" dirty="0"/>
          </a:p>
          <a:p>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Table 16.3 shows the assignment of numbers in the interrupt vector table; shaded entries represent interrupts, while nonshaded entries are exceptions. The NMI hardware interrupt is type 2. INTR hardware interrupts are assigned numbers in the range of 32 to 255; when an INTR interrupt is generated, it must be accompanied on the bus with the interrupt vector number for this interrupt. The remaining vector numbers are used for exceptions. </a:t>
            </a:r>
            <a:endParaRPr lang="en-US" dirty="0"/>
          </a:p>
          <a:p>
            <a:endParaRPr lang="en-US" dirty="0"/>
          </a:p>
          <a:p>
            <a:r>
              <a:rPr lang="en-US" sz="1200" kern="1200" dirty="0">
                <a:solidFill>
                  <a:schemeClr val="tx1"/>
                </a:solidFill>
                <a:latin typeface="Times New Roman" pitchFamily="-1" charset="0"/>
                <a:ea typeface="+mn-ea"/>
                <a:cs typeface="+mn-cs"/>
              </a:rPr>
              <a:t>If more than one exception or interrupt is pending, the processor services them in a predictable order. The location of vector numbers within the table does not reflect priority. Instead, priority among exceptions and interrupts is organized into five classes. In descending order of priority, these are </a:t>
            </a:r>
          </a:p>
          <a:p>
            <a:endParaRPr lang="en-US" dirty="0"/>
          </a:p>
          <a:p>
            <a:pPr marL="171450" indent="-171450">
              <a:buFont typeface="Arial" charset="0"/>
              <a:buChar char="•"/>
            </a:pPr>
            <a:r>
              <a:rPr lang="en-US" sz="1200" b="1" kern="1200" dirty="0">
                <a:solidFill>
                  <a:schemeClr val="tx1"/>
                </a:solidFill>
                <a:latin typeface="Times New Roman" pitchFamily="-1" charset="0"/>
                <a:ea typeface="+mn-ea"/>
                <a:cs typeface="+mn-cs"/>
              </a:rPr>
              <a:t>Class 1: </a:t>
            </a:r>
            <a:r>
              <a:rPr lang="en-US" sz="1200" kern="1200" dirty="0">
                <a:solidFill>
                  <a:schemeClr val="tx1"/>
                </a:solidFill>
                <a:latin typeface="Times New Roman" pitchFamily="-1" charset="0"/>
                <a:ea typeface="+mn-ea"/>
                <a:cs typeface="+mn-cs"/>
              </a:rPr>
              <a:t>Traps on the previous instruction (vector number 1)</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2: </a:t>
            </a:r>
            <a:r>
              <a:rPr lang="en-US" sz="1200" kern="1200" dirty="0">
                <a:solidFill>
                  <a:schemeClr val="tx1"/>
                </a:solidFill>
                <a:latin typeface="Times New Roman" pitchFamily="-1" charset="0"/>
                <a:ea typeface="+mn-ea"/>
                <a:cs typeface="+mn-cs"/>
              </a:rPr>
              <a:t>External interrupts (2, 32–255)</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3: </a:t>
            </a:r>
            <a:r>
              <a:rPr lang="en-US" sz="1200" kern="1200" dirty="0">
                <a:solidFill>
                  <a:schemeClr val="tx1"/>
                </a:solidFill>
                <a:latin typeface="Times New Roman" pitchFamily="-1" charset="0"/>
                <a:ea typeface="+mn-ea"/>
                <a:cs typeface="+mn-cs"/>
              </a:rPr>
              <a:t>Faults from fetching next instruction (3, 14)</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4: </a:t>
            </a:r>
            <a:r>
              <a:rPr lang="en-US" sz="1200" kern="1200" dirty="0">
                <a:solidFill>
                  <a:schemeClr val="tx1"/>
                </a:solidFill>
                <a:latin typeface="Times New Roman" pitchFamily="-1" charset="0"/>
                <a:ea typeface="+mn-ea"/>
                <a:cs typeface="+mn-cs"/>
              </a:rPr>
              <a:t>Faults from decoding the next instruction (6, 7)</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marL="171450" indent="-171450">
              <a:buFont typeface="Arial" charset="0"/>
              <a:buChar char="•"/>
            </a:pPr>
            <a:r>
              <a:rPr lang="en-US" sz="1200" b="1" kern="1200" dirty="0">
                <a:solidFill>
                  <a:schemeClr val="tx1"/>
                </a:solidFill>
                <a:latin typeface="Times New Roman" pitchFamily="-1" charset="0"/>
                <a:ea typeface="+mn-ea"/>
                <a:cs typeface="+mn-cs"/>
              </a:rPr>
              <a:t>Class 5: </a:t>
            </a:r>
            <a:r>
              <a:rPr lang="en-US" sz="1200" kern="1200" dirty="0">
                <a:solidFill>
                  <a:schemeClr val="tx1"/>
                </a:solidFill>
                <a:latin typeface="Times New Roman" pitchFamily="-1" charset="0"/>
                <a:ea typeface="+mn-ea"/>
                <a:cs typeface="+mn-cs"/>
              </a:rPr>
              <a:t>Faults on executing an instruction (0, 4, 5, 8, 10–14, 16, 17) </a:t>
            </a:r>
            <a:endParaRPr lang="en-US" dirty="0"/>
          </a:p>
          <a:p>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r>
              <a:rPr lang="en-US" sz="1200" kern="1200" dirty="0">
                <a:solidFill>
                  <a:schemeClr val="tx1"/>
                </a:solidFill>
                <a:latin typeface="Times New Roman" pitchFamily="-1" charset="0"/>
                <a:ea typeface="+mn-ea"/>
                <a:cs typeface="+mn-cs"/>
              </a:rPr>
              <a:t>ARM is primarily a RISC system with the following notable attributes:</a:t>
            </a:r>
          </a:p>
          <a:p>
            <a:r>
              <a:rPr lang="en-US" sz="1200" kern="1200" dirty="0">
                <a:solidFill>
                  <a:schemeClr val="tx1"/>
                </a:solidFill>
                <a:latin typeface="Times New Roman" pitchFamily="-1" charset="0"/>
                <a:ea typeface="+mn-ea"/>
                <a:cs typeface="+mn-cs"/>
              </a:rPr>
              <a:t> </a:t>
            </a:r>
            <a:endParaRPr lang="en-US" dirty="0"/>
          </a:p>
          <a:p>
            <a:r>
              <a:rPr lang="en-US" sz="1200" kern="1200" dirty="0">
                <a:solidFill>
                  <a:schemeClr val="tx1"/>
                </a:solidFill>
                <a:latin typeface="Times New Roman" pitchFamily="-1" charset="0"/>
                <a:ea typeface="+mn-ea"/>
                <a:cs typeface="+mn-cs"/>
              </a:rPr>
              <a:t>• A moderate array of uniform registers, more than are found on some CISC systems but fewer than are found on many RISC systems.</a:t>
            </a:r>
          </a:p>
          <a:p>
            <a:r>
              <a:rPr lang="en-US" sz="1200" kern="1200" dirty="0">
                <a:solidFill>
                  <a:schemeClr val="tx1"/>
                </a:solidFill>
                <a:latin typeface="Times New Roman" pitchFamily="-1" charset="0"/>
                <a:ea typeface="+mn-ea"/>
                <a:cs typeface="+mn-cs"/>
              </a:rPr>
              <a:t> </a:t>
            </a:r>
            <a:endParaRPr lang="en-US" dirty="0"/>
          </a:p>
          <a:p>
            <a:r>
              <a:rPr lang="en-US" sz="1200" kern="1200" dirty="0">
                <a:solidFill>
                  <a:schemeClr val="tx1"/>
                </a:solidFill>
                <a:latin typeface="Times New Roman" pitchFamily="-1" charset="0"/>
                <a:ea typeface="+mn-ea"/>
                <a:cs typeface="+mn-cs"/>
              </a:rPr>
              <a:t>* A load/store model of data processing, in which operations only perform on operands in registers and not directly in memory. All data must be loaded into registers before an operation can be performed; the result can then be used for further processing or stored into memory.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 uniform fixed-length instruction of 32 bits for the standard set and 16 bits for the Thumb instruction set.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To make each data processing instruction more flexible, either a shift or rotation can preprocess one of the source registers. To efficiently support this feature, there are separate arithmetic logic unit (ALU) and shifter units. </a:t>
            </a:r>
            <a:endParaRPr lang="en-US" dirty="0"/>
          </a:p>
          <a:p>
            <a:endParaRPr lang="en-US" sz="1200" kern="1200" dirty="0">
              <a:solidFill>
                <a:schemeClr val="tx1"/>
              </a:solidFill>
              <a:latin typeface="Times New Roman" pitchFamily="-1" charset="0"/>
              <a:ea typeface="+mn-ea"/>
              <a:cs typeface="+mn-cs"/>
            </a:endParaRPr>
          </a:p>
          <a:p>
            <a:pPr>
              <a:buFontTx/>
              <a:buChar char="•"/>
            </a:pPr>
            <a:r>
              <a:rPr lang="en-US" sz="1200" kern="1200" dirty="0">
                <a:solidFill>
                  <a:schemeClr val="tx1"/>
                </a:solidFill>
                <a:latin typeface="Times New Roman" pitchFamily="-1" charset="0"/>
                <a:ea typeface="+mn-ea"/>
                <a:cs typeface="+mn-cs"/>
              </a:rPr>
              <a:t> A small number of addressing modes with all load/store addressees deter- mined from registers and instruction fields. Indirect or indexed addressing involving values in memory are not used.</a:t>
            </a:r>
            <a:br>
              <a:rPr lang="en-US" sz="1200" kern="1200" dirty="0">
                <a:solidFill>
                  <a:schemeClr val="tx1"/>
                </a:solidFill>
                <a:latin typeface="Times New Roman" pitchFamily="-1" charset="0"/>
                <a:ea typeface="+mn-ea"/>
                <a:cs typeface="+mn-cs"/>
              </a:rPr>
            </a:br>
            <a:endParaRPr lang="en-US" sz="1200" kern="1200" dirty="0">
              <a:solidFill>
                <a:schemeClr val="tx1"/>
              </a:solidFill>
              <a:latin typeface="Times New Roman" pitchFamily="-1" charset="0"/>
              <a:ea typeface="+mn-ea"/>
              <a:cs typeface="+mn-cs"/>
            </a:endParaRPr>
          </a:p>
          <a:p>
            <a:pPr>
              <a:buFontTx/>
              <a:buChar char="•"/>
            </a:pPr>
            <a:r>
              <a:rPr lang="en-US" sz="1200" kern="1200" baseline="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Auto-increment and auto-decrement addressing modes are used to improve the operation of program loops.</a:t>
            </a:r>
          </a:p>
          <a:p>
            <a:pPr>
              <a:buFontTx/>
              <a:buChar char="•"/>
            </a:pPr>
            <a:endParaRPr lang="en-US" sz="1200" kern="1200" dirty="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a:solidFill>
                  <a:schemeClr val="tx1"/>
                </a:solidFill>
                <a:latin typeface="Times New Roman" pitchFamily="-1" charset="0"/>
                <a:ea typeface="+mn-ea"/>
                <a:cs typeface="+mn-cs"/>
              </a:rPr>
              <a:t> </a:t>
            </a:r>
            <a:r>
              <a:rPr lang="en-US" sz="1200" kern="1200" dirty="0">
                <a:solidFill>
                  <a:schemeClr val="tx1"/>
                </a:solidFill>
                <a:latin typeface="Times New Roman" pitchFamily="-1" charset="0"/>
                <a:ea typeface="+mn-ea"/>
                <a:cs typeface="+mn-cs"/>
              </a:rPr>
              <a:t>Conditional execution of instructions minimizes the need for conditional branch instructions, thereby improving pipeline efficiency, because pipeline flushing is reduced.  </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a:p>
          <a:p>
            <a:pPr lvl="1"/>
            <a:endParaRPr lang="en-US" sz="1200" kern="1200" dirty="0">
              <a:solidFill>
                <a:schemeClr val="tx1"/>
              </a:solidFill>
              <a:latin typeface="Times New Roman" pitchFamily="-1" charset="0"/>
              <a:ea typeface="ＭＳ Ｐゴシック" pitchFamily="-1" charset="-128"/>
              <a:cs typeface="+mn-cs"/>
            </a:endParaRP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General purpose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Data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Address </a:t>
            </a:r>
          </a:p>
          <a:p>
            <a:pPr marL="628650" lvl="1" indent="-171450">
              <a:buFont typeface="Arial" charset="0"/>
              <a:buChar char="•"/>
            </a:pPr>
            <a:r>
              <a:rPr lang="en-US" sz="1200" kern="1200" dirty="0">
                <a:solidFill>
                  <a:schemeClr val="tx1"/>
                </a:solidFill>
                <a:latin typeface="Times New Roman" pitchFamily="-1" charset="0"/>
                <a:ea typeface="ＭＳ Ｐゴシック" pitchFamily="-1" charset="-128"/>
                <a:cs typeface="+mn-cs"/>
              </a:rPr>
              <a:t>Condition codes </a:t>
            </a:r>
          </a:p>
          <a:p>
            <a:pPr lvl="1"/>
            <a:endParaRPr lang="en-US" sz="1200" b="1" kern="1200" dirty="0">
              <a:solidFill>
                <a:schemeClr val="tx1"/>
              </a:solidFill>
              <a:latin typeface="Times New Roman" pitchFamily="-1" charset="0"/>
              <a:ea typeface="ＭＳ Ｐゴシック" pitchFamily="-1" charset="-128"/>
              <a:cs typeface="+mn-cs"/>
            </a:endParaRPr>
          </a:p>
          <a:p>
            <a:pPr lvl="1"/>
            <a:r>
              <a:rPr lang="en-US" sz="1200" b="1" kern="1200" dirty="0">
                <a:solidFill>
                  <a:schemeClr val="tx1"/>
                </a:solidFill>
                <a:latin typeface="Times New Roman" pitchFamily="-1" charset="0"/>
                <a:ea typeface="ＭＳ Ｐゴシック" pitchFamily="-1" charset="-128"/>
                <a:cs typeface="+mn-cs"/>
              </a:rPr>
              <a:t>General-purpose registers </a:t>
            </a:r>
            <a:r>
              <a:rPr lang="en-US" sz="1200" kern="1200" dirty="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a:solidFill>
                  <a:schemeClr val="tx1"/>
                </a:solidFill>
                <a:latin typeface="Times New Roman" pitchFamily="-1" charset="0"/>
                <a:ea typeface="ＭＳ Ｐゴシック" pitchFamily="-1" charset="-128"/>
                <a:cs typeface="+mn-cs"/>
              </a:rPr>
              <a:t>Data registers </a:t>
            </a:r>
            <a:r>
              <a:rPr lang="en-US" sz="1200" kern="1200" dirty="0">
                <a:solidFill>
                  <a:schemeClr val="tx1"/>
                </a:solidFill>
                <a:latin typeface="Times New Roman" pitchFamily="-1" charset="0"/>
                <a:ea typeface="ＭＳ Ｐゴシック" pitchFamily="-1" charset="-128"/>
                <a:cs typeface="+mn-cs"/>
              </a:rPr>
              <a:t>may be used only to hold data and cannot be employed in the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ＭＳ Ｐゴシック" pitchFamily="-1" charset="-128"/>
                <a:cs typeface="+mn-cs"/>
              </a:rPr>
              <a:t>calculation of an operand address. </a:t>
            </a:r>
            <a:r>
              <a:rPr lang="en-US" sz="1200" b="1" kern="1200" dirty="0">
                <a:solidFill>
                  <a:schemeClr val="tx1"/>
                </a:solidFill>
                <a:latin typeface="Times New Roman" pitchFamily="-1" charset="0"/>
                <a:ea typeface="+mn-ea"/>
                <a:cs typeface="+mn-cs"/>
              </a:rPr>
              <a:t> Address registers </a:t>
            </a:r>
            <a:r>
              <a:rPr lang="en-US" sz="1200" kern="1200" dirty="0">
                <a:solidFill>
                  <a:schemeClr val="tx1"/>
                </a:solidFill>
                <a:latin typeface="Times New Roman" pitchFamily="-1" charset="0"/>
                <a:ea typeface="+mn-ea"/>
                <a:cs typeface="+mn-cs"/>
              </a:rPr>
              <a:t>may themselves be somewhat general purpose, or they may be </a:t>
            </a:r>
            <a:endParaRPr lang="en-US" dirty="0"/>
          </a:p>
          <a:p>
            <a:r>
              <a:rPr lang="en-US" sz="1200" kern="1200" dirty="0">
                <a:solidFill>
                  <a:schemeClr val="tx1"/>
                </a:solidFill>
                <a:latin typeface="Times New Roman" pitchFamily="-1" charset="0"/>
                <a:ea typeface="+mn-ea"/>
                <a:cs typeface="+mn-cs"/>
              </a:rPr>
              <a:t>devoted to a particular addressing mode. Examples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Segment pointers: </a:t>
            </a:r>
            <a:r>
              <a:rPr lang="en-US" sz="1200" kern="1200" dirty="0">
                <a:solidFill>
                  <a:schemeClr val="tx1"/>
                </a:solidFill>
                <a:latin typeface="Times New Roman" pitchFamily="-1" charset="0"/>
                <a:ea typeface="+mn-ea"/>
                <a:cs typeface="+mn-cs"/>
              </a:rPr>
              <a:t>In a machine with segmented addressing (see Section 9.3), a segment register holds the address of the base of the segment. There may be multiple registers: for example, one for the operating system and one for the current process.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Index registers: </a:t>
            </a:r>
            <a:r>
              <a:rPr lang="en-US" sz="1200" kern="1200" dirty="0">
                <a:solidFill>
                  <a:schemeClr val="tx1"/>
                </a:solidFill>
                <a:latin typeface="Times New Roman" pitchFamily="-1" charset="0"/>
                <a:ea typeface="+mn-ea"/>
                <a:cs typeface="+mn-cs"/>
              </a:rPr>
              <a:t>These are used for indexed addressing and may be autoindexed.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Stack pointer: </a:t>
            </a:r>
            <a:r>
              <a:rPr lang="en-US" sz="1200" kern="1200" dirty="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a:solidFill>
                <a:schemeClr val="tx1"/>
              </a:solidFill>
              <a:latin typeface="Times New Roman" pitchFamily="-1" charset="0"/>
              <a:ea typeface="ＭＳ Ｐゴシック" pitchFamily="-1" charset="-128"/>
              <a:cs typeface="+mn-cs"/>
            </a:endParaRPr>
          </a:p>
          <a:p>
            <a:r>
              <a:rPr lang="en-US" sz="1200" kern="1200" dirty="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 Another design issue is the number of registers, either general purpose or data</a:t>
            </a:r>
          </a:p>
          <a:p>
            <a:r>
              <a:rPr lang="en-US" sz="1200" kern="1200" dirty="0">
                <a:solidFill>
                  <a:schemeClr val="tx1"/>
                </a:solidFill>
                <a:effectLst/>
                <a:latin typeface="Times New Roman" pitchFamily="-1" charset="0"/>
                <a:ea typeface="+mn-ea"/>
                <a:cs typeface="+mn-cs"/>
              </a:rPr>
              <a:t>plus address, to be provided. Again, this affects instruction set design because more</a:t>
            </a:r>
          </a:p>
          <a:p>
            <a:r>
              <a:rPr lang="en-US" sz="1200" kern="1200" dirty="0">
                <a:solidFill>
                  <a:schemeClr val="tx1"/>
                </a:solidFill>
                <a:effectLst/>
                <a:latin typeface="Times New Roman" pitchFamily="-1" charset="0"/>
                <a:ea typeface="+mn-ea"/>
                <a:cs typeface="+mn-cs"/>
              </a:rPr>
              <a:t>registers require more operand specifier bits. As we previously discussed, somewhere</a:t>
            </a:r>
          </a:p>
          <a:p>
            <a:r>
              <a:rPr lang="en-US" sz="1200" kern="1200" dirty="0">
                <a:solidFill>
                  <a:schemeClr val="tx1"/>
                </a:solidFill>
                <a:effectLst/>
                <a:latin typeface="Times New Roman" pitchFamily="-1" charset="0"/>
                <a:ea typeface="+mn-ea"/>
                <a:cs typeface="+mn-cs"/>
              </a:rPr>
              <a:t>between 8 and 32 registers appears optimum [LUND77]. Fewer registers</a:t>
            </a:r>
          </a:p>
          <a:p>
            <a:r>
              <a:rPr lang="en-US" sz="1200" kern="1200" dirty="0">
                <a:solidFill>
                  <a:schemeClr val="tx1"/>
                </a:solidFill>
                <a:effectLst/>
                <a:latin typeface="Times New Roman" pitchFamily="-1" charset="0"/>
                <a:ea typeface="+mn-ea"/>
                <a:cs typeface="+mn-cs"/>
              </a:rPr>
              <a:t>result in more memory references; more registers do not noticeably reduce memory</a:t>
            </a:r>
          </a:p>
          <a:p>
            <a:r>
              <a:rPr lang="en-US" sz="1200" kern="1200" dirty="0">
                <a:solidFill>
                  <a:schemeClr val="tx1"/>
                </a:solidFill>
                <a:effectLst/>
                <a:latin typeface="Times New Roman" pitchFamily="-1" charset="0"/>
                <a:ea typeface="+mn-ea"/>
                <a:cs typeface="+mn-cs"/>
              </a:rPr>
              <a:t>references (e.g., see [WILL90]). However, a new approach, which finds advantage</a:t>
            </a:r>
          </a:p>
          <a:p>
            <a:r>
              <a:rPr lang="en-US" sz="1200" kern="1200" dirty="0">
                <a:solidFill>
                  <a:schemeClr val="tx1"/>
                </a:solidFill>
                <a:effectLst/>
                <a:latin typeface="Times New Roman" pitchFamily="-1" charset="0"/>
                <a:ea typeface="+mn-ea"/>
                <a:cs typeface="+mn-cs"/>
              </a:rPr>
              <a:t>in the use of hundreds of registers, is exhibited in some RISC systems and is discussed</a:t>
            </a:r>
          </a:p>
          <a:p>
            <a:r>
              <a:rPr lang="en-US" sz="1200" kern="1200" dirty="0">
                <a:solidFill>
                  <a:schemeClr val="tx1"/>
                </a:solidFill>
                <a:effectLst/>
                <a:latin typeface="Times New Roman" pitchFamily="-1" charset="0"/>
                <a:ea typeface="+mn-ea"/>
                <a:cs typeface="+mn-cs"/>
              </a:rPr>
              <a:t>in Chapter 17.</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final category of registers, which is at least partially visible to the user, holds </a:t>
            </a:r>
            <a:r>
              <a:rPr lang="en-US" sz="1200" b="1" kern="1200" dirty="0">
                <a:solidFill>
                  <a:schemeClr val="tx1"/>
                </a:solidFill>
                <a:latin typeface="Times New Roman" pitchFamily="-1" charset="0"/>
                <a:ea typeface="+mn-ea"/>
                <a:cs typeface="+mn-cs"/>
              </a:rPr>
              <a:t>condition codes </a:t>
            </a:r>
            <a:r>
              <a:rPr lang="en-US" sz="1200" kern="1200" dirty="0">
                <a:solidFill>
                  <a:schemeClr val="tx1"/>
                </a:solidFill>
                <a:latin typeface="Times New Roman" pitchFamily="-1" charset="0"/>
                <a:ea typeface="+mn-ea"/>
                <a:cs typeface="+mn-cs"/>
              </a:rPr>
              <a:t>(also referred to as </a:t>
            </a:r>
            <a:r>
              <a:rPr lang="en-US" sz="1200" i="1" kern="1200" dirty="0">
                <a:solidFill>
                  <a:schemeClr val="tx1"/>
                </a:solidFill>
                <a:latin typeface="Times New Roman" pitchFamily="-1" charset="0"/>
                <a:ea typeface="+mn-ea"/>
                <a:cs typeface="+mn-cs"/>
              </a:rPr>
              <a:t>flags). </a:t>
            </a:r>
            <a:r>
              <a:rPr lang="en-US" sz="1200" kern="1200" dirty="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a:p>
          <a:p>
            <a:endParaRPr lang="en-US" dirty="0"/>
          </a:p>
          <a:p>
            <a:pPr lvl="1"/>
            <a:endParaRPr lang="en-US" sz="1200" b="1" kern="1200" dirty="0">
              <a:solidFill>
                <a:schemeClr val="tx1"/>
              </a:solidFill>
              <a:latin typeface="Times New Roman" pitchFamily="-1" charset="0"/>
              <a:ea typeface="ＭＳ Ｐゴシック" pitchFamily="-1" charset="-128"/>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Times New Roman" pitchFamily="-1" charset="0"/>
                <a:ea typeface="+mn-ea"/>
                <a:cs typeface="+mn-cs"/>
              </a:rPr>
              <a:t>The ARM processor organization varies substantially from one implementation to the next, particularly when based on different versions of the ARM architecture. However, it is useful for the discussion in this section to present a simplified, generic ARM organization, which is illustrated in Figure 16.28. In this figure, the arrows indicate the flow of data. Each box represents a functional hardware unit or a storage unit.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Data are exchanged with the processor from external memory through a data bus. The value transferred is either a data item, as a result of a load or store instruction, or an instruction fetch. Fetched instructions pass through an instruction decoder before execution, under control of a control unit. The latter includes pipeline logic and provides control signals (not shown) to all the hardware elements of the processor. Data items are placed in the register file, consisting of a set of 32-bit registers. Byte or halfword items treated as twos-complement numbers are sign-extended to 32 bits.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ARM data processing instructions typically have two source registers, </a:t>
            </a:r>
            <a:r>
              <a:rPr lang="en-US" sz="1200" i="1" kern="1200" dirty="0">
                <a:solidFill>
                  <a:schemeClr val="tx1"/>
                </a:solidFill>
                <a:latin typeface="Times New Roman" pitchFamily="-1" charset="0"/>
                <a:ea typeface="+mn-ea"/>
                <a:cs typeface="+mn-cs"/>
              </a:rPr>
              <a:t>Rn </a:t>
            </a:r>
            <a:r>
              <a:rPr lang="en-US" sz="1200" kern="1200" dirty="0">
                <a:solidFill>
                  <a:schemeClr val="tx1"/>
                </a:solidFill>
                <a:latin typeface="Times New Roman" pitchFamily="-1" charset="0"/>
                <a:ea typeface="+mn-ea"/>
                <a:cs typeface="+mn-cs"/>
              </a:rPr>
              <a:t>and </a:t>
            </a:r>
            <a:r>
              <a:rPr lang="en-US" sz="1200" i="1" kern="1200" dirty="0">
                <a:solidFill>
                  <a:schemeClr val="tx1"/>
                </a:solidFill>
                <a:latin typeface="Times New Roman" pitchFamily="-1" charset="0"/>
                <a:ea typeface="+mn-ea"/>
                <a:cs typeface="+mn-cs"/>
              </a:rPr>
              <a:t>Rm, </a:t>
            </a:r>
            <a:r>
              <a:rPr lang="en-US" sz="1200" kern="1200" dirty="0">
                <a:solidFill>
                  <a:schemeClr val="tx1"/>
                </a:solidFill>
                <a:latin typeface="Times New Roman" pitchFamily="-1" charset="0"/>
                <a:ea typeface="+mn-ea"/>
                <a:cs typeface="+mn-cs"/>
              </a:rPr>
              <a:t>and a single result or destination register, </a:t>
            </a:r>
            <a:r>
              <a:rPr lang="en-US" sz="1200" i="1" kern="1200" dirty="0">
                <a:solidFill>
                  <a:schemeClr val="tx1"/>
                </a:solidFill>
                <a:latin typeface="Times New Roman" pitchFamily="-1" charset="0"/>
                <a:ea typeface="+mn-ea"/>
                <a:cs typeface="+mn-cs"/>
              </a:rPr>
              <a:t>Rd. </a:t>
            </a:r>
            <a:r>
              <a:rPr lang="en-US" sz="1200" kern="1200" dirty="0">
                <a:solidFill>
                  <a:schemeClr val="tx1"/>
                </a:solidFill>
                <a:latin typeface="Times New Roman" pitchFamily="-1" charset="0"/>
                <a:ea typeface="+mn-ea"/>
                <a:cs typeface="+mn-cs"/>
              </a:rPr>
              <a:t>The source register values feed into the ALU or a separate multiply unit that makes use of an additional register to accumulate partial results. The ARM processor also includes a hardware unit that can shift or rotate the </a:t>
            </a:r>
            <a:r>
              <a:rPr lang="en-US" sz="1200" i="1" kern="1200" dirty="0">
                <a:solidFill>
                  <a:schemeClr val="tx1"/>
                </a:solidFill>
                <a:latin typeface="Times New Roman" pitchFamily="-1" charset="0"/>
                <a:ea typeface="+mn-ea"/>
                <a:cs typeface="+mn-cs"/>
              </a:rPr>
              <a:t>Rm </a:t>
            </a:r>
            <a:r>
              <a:rPr lang="en-US" sz="1200" kern="1200" dirty="0">
                <a:solidFill>
                  <a:schemeClr val="tx1"/>
                </a:solidFill>
                <a:latin typeface="Times New Roman" pitchFamily="-1" charset="0"/>
                <a:ea typeface="+mn-ea"/>
                <a:cs typeface="+mn-cs"/>
              </a:rPr>
              <a:t>value before it enters the ALU. This shift or rotate occurs within the cycle time of the instruction and increases the power and flexibility of many data processing operations.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results of an operation are fed back to the destination register. Load/store instructions may also use the output of the arithmetic units to generate the memory address for a load or store. </a:t>
            </a:r>
            <a:endParaRPr lang="en-US" dirty="0"/>
          </a:p>
          <a:p>
            <a:r>
              <a:rPr lang="en-US" sz="1200" kern="1200" dirty="0">
                <a:solidFill>
                  <a:schemeClr val="tx1"/>
                </a:solidFill>
                <a:latin typeface="Times New Roman" pitchFamily="-1" charset="0"/>
                <a:ea typeface="+mn-ea"/>
                <a:cs typeface="+mn-cs"/>
              </a:rPr>
              <a:t> </a:t>
            </a:r>
            <a:endParaRPr lang="en-US" dirty="0"/>
          </a:p>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Times New Roman" pitchFamily="-1" charset="0"/>
                <a:ea typeface="+mn-ea"/>
                <a:cs typeface="+mn-cs"/>
              </a:rPr>
              <a:t>The ARM architecture supports seven execution modes. Most application programs execute in </a:t>
            </a:r>
            <a:r>
              <a:rPr lang="en-US" sz="1200" b="1" kern="1200" dirty="0">
                <a:solidFill>
                  <a:schemeClr val="tx1"/>
                </a:solidFill>
                <a:latin typeface="Times New Roman" pitchFamily="-1" charset="0"/>
                <a:ea typeface="+mn-ea"/>
                <a:cs typeface="+mn-cs"/>
              </a:rPr>
              <a:t>user mode. </a:t>
            </a:r>
            <a:r>
              <a:rPr lang="en-US" sz="1200" kern="1200" dirty="0">
                <a:solidFill>
                  <a:schemeClr val="tx1"/>
                </a:solidFill>
                <a:latin typeface="Times New Roman" pitchFamily="-1" charset="0"/>
                <a:ea typeface="+mn-ea"/>
                <a:cs typeface="+mn-cs"/>
              </a:rPr>
              <a:t>While the processor is in user mode, the program being executed is unable to access protected system resources or to change mode, other than by causing an exception to occur.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remaining six execution modes are referred to as privileged modes. These modes are used to run system software. There are two principal advantages to defining so many different privileged modes: (1) The OS can tailor the use of system software to a variety of circumstances, and (2) certain registers are dedicated for use for each of the privileged modes, allows swifter changes in context. </a:t>
            </a:r>
            <a:endParaRPr lang="en-US" dirty="0"/>
          </a:p>
          <a:p>
            <a:endParaRPr lang="en-US" sz="1200" kern="1200" dirty="0">
              <a:solidFill>
                <a:schemeClr val="tx1"/>
              </a:solidFill>
              <a:latin typeface="Times New Roman" pitchFamily="-1" charset="0"/>
              <a:ea typeface="+mn-ea"/>
              <a:cs typeface="+mn-cs"/>
            </a:endParaRPr>
          </a:p>
          <a:p>
            <a:endParaRPr lang="en-US" dirty="0"/>
          </a:p>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a:solidFill>
                  <a:schemeClr val="tx1"/>
                </a:solidFill>
                <a:latin typeface="Times New Roman" pitchFamily="-1" charset="0"/>
                <a:ea typeface="+mn-ea"/>
                <a:cs typeface="+mn-cs"/>
              </a:rPr>
              <a:t>The exception modes have full access to system resources and can change modes freely. Five of these modes are known as exception modes. These are entered when specific exceptions occur. Each of these modes has some dedicated registers that substitute for some of the user mode registers, and which are used to avoid corrupting User mode state information when the exception occurs. The exception modes are as follows: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Supervisor mode: </a:t>
            </a:r>
            <a:r>
              <a:rPr lang="en-US" sz="1200" kern="1200" dirty="0">
                <a:solidFill>
                  <a:schemeClr val="tx1"/>
                </a:solidFill>
                <a:latin typeface="Times New Roman" pitchFamily="-1" charset="0"/>
                <a:ea typeface="+mn-ea"/>
                <a:cs typeface="+mn-cs"/>
              </a:rPr>
              <a:t>Usually what the OS runs in. It is entered when the processor encounters a software interrupt instruction. Software interrupts are a standard way to invoke operating system services on ARM.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Abort mode: </a:t>
            </a:r>
            <a:r>
              <a:rPr lang="en-US" sz="1200" kern="1200" dirty="0">
                <a:solidFill>
                  <a:schemeClr val="tx1"/>
                </a:solidFill>
                <a:latin typeface="Times New Roman" pitchFamily="-1" charset="0"/>
                <a:ea typeface="+mn-ea"/>
                <a:cs typeface="+mn-cs"/>
              </a:rPr>
              <a:t>Entered in response to memory faults. </a:t>
            </a:r>
            <a:endParaRPr lang="en-US" sz="1200" b="1" kern="1200" dirty="0">
              <a:solidFill>
                <a:schemeClr val="tx1"/>
              </a:solidFill>
              <a:latin typeface="Times New Roman" pitchFamily="-1" charset="0"/>
              <a:ea typeface="+mn-ea"/>
              <a:cs typeface="+mn-cs"/>
            </a:endParaRP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Undefined mode: </a:t>
            </a:r>
            <a:r>
              <a:rPr lang="en-US" sz="1200" b="0" kern="1200" dirty="0">
                <a:solidFill>
                  <a:schemeClr val="tx1"/>
                </a:solidFill>
                <a:latin typeface="Times New Roman" pitchFamily="-1" charset="0"/>
                <a:ea typeface="+mn-ea"/>
                <a:cs typeface="+mn-cs"/>
              </a:rPr>
              <a:t>Entered when the processor attempts to execute an instruction </a:t>
            </a:r>
            <a:endParaRPr lang="en-US" b="0" dirty="0"/>
          </a:p>
          <a:p>
            <a:r>
              <a:rPr lang="en-US" sz="1200" kern="1200" dirty="0">
                <a:solidFill>
                  <a:schemeClr val="tx1"/>
                </a:solidFill>
                <a:latin typeface="Times New Roman" pitchFamily="-1" charset="0"/>
                <a:ea typeface="+mn-ea"/>
                <a:cs typeface="+mn-cs"/>
              </a:rPr>
              <a:t>that is supported neither by the main integer core nor by one of the coprocessors.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Fast interrupt mode: </a:t>
            </a:r>
            <a:r>
              <a:rPr lang="en-US" sz="1200" kern="1200" dirty="0">
                <a:solidFill>
                  <a:schemeClr val="tx1"/>
                </a:solidFill>
                <a:latin typeface="Times New Roman" pitchFamily="-1" charset="0"/>
                <a:ea typeface="+mn-ea"/>
                <a:cs typeface="+mn-cs"/>
              </a:rPr>
              <a:t>Entered whenever the processor receives an interrupt signal from the designated fast interrupt source. A fast interrupt cannot be interrupted, but a fast interrupt may interrupt a normal interrupt.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Interrupt mode: </a:t>
            </a:r>
            <a:r>
              <a:rPr lang="en-US" sz="1200" kern="1200" dirty="0">
                <a:solidFill>
                  <a:schemeClr val="tx1"/>
                </a:solidFill>
                <a:latin typeface="Times New Roman" pitchFamily="-1" charset="0"/>
                <a:ea typeface="+mn-ea"/>
                <a:cs typeface="+mn-cs"/>
              </a:rPr>
              <a:t>Entered whenever the processor receives an interrupt signal from any other interrupt source (other than fast interrupt). An interrupt may only be interrupted by a fast interrupt.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remaining privileged mode is the </a:t>
            </a:r>
            <a:r>
              <a:rPr lang="en-US" sz="1200" b="1" kern="1200" dirty="0">
                <a:solidFill>
                  <a:schemeClr val="tx1"/>
                </a:solidFill>
                <a:latin typeface="Times New Roman" pitchFamily="-1" charset="0"/>
                <a:ea typeface="+mn-ea"/>
                <a:cs typeface="+mn-cs"/>
              </a:rPr>
              <a:t>System mode. </a:t>
            </a:r>
            <a:r>
              <a:rPr lang="en-US" sz="1200" kern="1200" dirty="0">
                <a:solidFill>
                  <a:schemeClr val="tx1"/>
                </a:solidFill>
                <a:latin typeface="Times New Roman" pitchFamily="-1" charset="0"/>
                <a:ea typeface="+mn-ea"/>
                <a:cs typeface="+mn-cs"/>
              </a:rPr>
              <a:t>This mode is not entered by any exception and uses the same registers available in User mode. The System mode is used for running certain privileged operating system tasks. System mode tasks may be interrupted by any of the five exception categories. </a:t>
            </a:r>
            <a:endParaRPr lang="en-US" dirty="0"/>
          </a:p>
          <a:p>
            <a:endParaRPr lang="en-US" dirty="0"/>
          </a:p>
          <a:p>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latin typeface="Times New Roman" pitchFamily="-1" charset="0"/>
                <a:ea typeface="+mn-ea"/>
                <a:cs typeface="+mn-cs"/>
              </a:rPr>
              <a:t>Figure 16.29 depicts the user-visible registers for the ARM. The ARM processor has a total of 37 32-bit registers, classified as follows: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Thirty-one registers referred to in the ARM manual as general-purpose registers. In fact, some of these, such as the program counters, have special purposes.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Six program status registers.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Registers are arranged in partially overlapping banks, with the current processor mode determining which bank is available. At any time, sixteen numbered registers and one or two program status registers are visible, for a total of 17 or 18 software-visible registers. Figure 16.29 is interpreted as follows: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Registers R0 through R7, register R15 (the program counter) and the current program status register (CPSR) are visible in and shared by all modes.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Registers R8 through R12 are shared by all modes except fast </a:t>
            </a:r>
            <a:r>
              <a:rPr lang="en-US" sz="1200" kern="1200" dirty="0" err="1">
                <a:solidFill>
                  <a:schemeClr val="tx1"/>
                </a:solidFill>
                <a:latin typeface="Times New Roman" pitchFamily="-1" charset="0"/>
                <a:ea typeface="+mn-ea"/>
                <a:cs typeface="+mn-cs"/>
              </a:rPr>
              <a:t>interrupt,which</a:t>
            </a:r>
            <a:r>
              <a:rPr lang="en-US" sz="1200" kern="1200" dirty="0">
                <a:solidFill>
                  <a:schemeClr val="tx1"/>
                </a:solidFill>
                <a:latin typeface="Times New Roman" pitchFamily="-1" charset="0"/>
                <a:ea typeface="+mn-ea"/>
                <a:cs typeface="+mn-cs"/>
              </a:rPr>
              <a:t> has its own dedicated registers R8_fiq through R12_fiq.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All the exception modes have their own versions of registers R13 and R16.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All the exception modes have a dedicated saved program status register (SPSR)  </a:t>
            </a:r>
          </a:p>
          <a:p>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70000" lnSpcReduction="20000"/>
          </a:bodyPr>
          <a:lstStyle/>
          <a:p>
            <a:r>
              <a:rPr lang="en-US" sz="1200" kern="1200" dirty="0">
                <a:solidFill>
                  <a:schemeClr val="tx1"/>
                </a:solidFill>
                <a:latin typeface="Times New Roman" pitchFamily="-1" charset="0"/>
                <a:ea typeface="+mn-ea"/>
                <a:cs typeface="+mn-cs"/>
              </a:rPr>
              <a:t>The CPSR is accessible in all processor modes. Each exception mode also has a dedicated SPSR that is used to preserve the value of the CPSR when the associated exception occurs.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16 most significant bits of the CPSR contain user flags visible in User mode, and which can be used to affect the operation of a program (Figure 16.30). These are as follows: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Condition code flags: </a:t>
            </a:r>
            <a:r>
              <a:rPr lang="en-US" sz="1200" b="0" kern="1200" dirty="0">
                <a:solidFill>
                  <a:schemeClr val="tx1"/>
                </a:solidFill>
                <a:latin typeface="Times New Roman" pitchFamily="-1" charset="0"/>
                <a:ea typeface="+mn-ea"/>
                <a:cs typeface="+mn-cs"/>
              </a:rPr>
              <a:t>The N, Z, C, and V flags, which are discussed in Chapter 12. </a:t>
            </a:r>
          </a:p>
          <a:p>
            <a:endParaRPr lang="en-US" sz="1200" b="0"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Q flag: </a:t>
            </a:r>
            <a:r>
              <a:rPr lang="en-US" sz="1200" kern="1200" dirty="0">
                <a:solidFill>
                  <a:schemeClr val="tx1"/>
                </a:solidFill>
                <a:latin typeface="Times New Roman" pitchFamily="-1" charset="0"/>
                <a:ea typeface="+mn-ea"/>
                <a:cs typeface="+mn-cs"/>
              </a:rPr>
              <a:t>used to indicate whether overflow and/or saturation has occurred in </a:t>
            </a:r>
            <a:endParaRPr lang="en-US" dirty="0"/>
          </a:p>
          <a:p>
            <a:r>
              <a:rPr lang="en-US" sz="1200" kern="1200" dirty="0">
                <a:solidFill>
                  <a:schemeClr val="tx1"/>
                </a:solidFill>
                <a:latin typeface="Times New Roman" pitchFamily="-1" charset="0"/>
                <a:ea typeface="+mn-ea"/>
                <a:cs typeface="+mn-cs"/>
              </a:rPr>
              <a:t>some SIMD-oriented instructions.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 J bit: </a:t>
            </a:r>
            <a:r>
              <a:rPr lang="en-US" sz="1200" kern="1200" dirty="0">
                <a:solidFill>
                  <a:schemeClr val="tx1"/>
                </a:solidFill>
                <a:latin typeface="Times New Roman" pitchFamily="-1" charset="0"/>
                <a:ea typeface="+mn-ea"/>
                <a:cs typeface="+mn-cs"/>
              </a:rPr>
              <a:t>indicates the use of special 8-bit instructions, known as Jazelle instructions, which are beyond the scope of our discussion. </a:t>
            </a:r>
            <a:endParaRPr lang="en-US" dirty="0"/>
          </a:p>
          <a:p>
            <a:endParaRPr lang="en-US" sz="1200" b="1" kern="1200" dirty="0">
              <a:solidFill>
                <a:schemeClr val="tx1"/>
              </a:solidFill>
              <a:latin typeface="Times New Roman" pitchFamily="-1" charset="0"/>
              <a:ea typeface="+mn-ea"/>
              <a:cs typeface="+mn-cs"/>
            </a:endParaRPr>
          </a:p>
          <a:p>
            <a:pPr>
              <a:buFontTx/>
              <a:buChar char="•"/>
            </a:pPr>
            <a:r>
              <a:rPr lang="en-US" sz="1200" b="1" kern="1200" dirty="0">
                <a:solidFill>
                  <a:schemeClr val="tx1"/>
                </a:solidFill>
                <a:latin typeface="Times New Roman" pitchFamily="-1" charset="0"/>
                <a:ea typeface="+mn-ea"/>
                <a:cs typeface="+mn-cs"/>
              </a:rPr>
              <a:t>GE[3:0] bits: </a:t>
            </a:r>
            <a:r>
              <a:rPr lang="en-US" sz="1200" kern="1200" dirty="0">
                <a:solidFill>
                  <a:schemeClr val="tx1"/>
                </a:solidFill>
                <a:latin typeface="Times New Roman" pitchFamily="-1" charset="0"/>
                <a:ea typeface="+mn-ea"/>
                <a:cs typeface="+mn-cs"/>
              </a:rPr>
              <a:t>SIMD instructions use bits [19:16] as Greater than or Equal (GE) flags for individual bytes or halfwords of the result.</a:t>
            </a:r>
          </a:p>
          <a:p>
            <a:pPr>
              <a:buFontTx/>
              <a:buChar char="•"/>
            </a:pPr>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16 least significant bits of the CPSR contain system control flags that can only be altered when the processor is in a privileged mode. The fields are as follows: </a:t>
            </a:r>
          </a:p>
          <a:p>
            <a:endParaRPr lang="en-US" dirty="0"/>
          </a:p>
          <a:p>
            <a:r>
              <a:rPr lang="en-US" sz="1200" kern="1200" dirty="0">
                <a:solidFill>
                  <a:schemeClr val="tx1"/>
                </a:solidFill>
                <a:latin typeface="Times New Roman" pitchFamily="-1" charset="0"/>
                <a:ea typeface="+mn-ea"/>
                <a:cs typeface="+mn-cs"/>
              </a:rPr>
              <a:t>•</a:t>
            </a:r>
            <a:r>
              <a:rPr lang="en-US" sz="1200" kern="1200" baseline="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Ebit: </a:t>
            </a:r>
            <a:r>
              <a:rPr lang="en-US" sz="1200" b="0" kern="1200" dirty="0">
                <a:solidFill>
                  <a:schemeClr val="tx1"/>
                </a:solidFill>
                <a:latin typeface="Times New Roman" pitchFamily="-1" charset="0"/>
                <a:ea typeface="+mn-ea"/>
                <a:cs typeface="+mn-cs"/>
              </a:rPr>
              <a:t>Controls load and store endianness for data; ignored for instruction fetches.</a:t>
            </a:r>
          </a:p>
          <a:p>
            <a:endParaRPr lang="en-US" sz="1200" b="0" kern="1200" dirty="0">
              <a:solidFill>
                <a:schemeClr val="tx1"/>
              </a:solidFill>
              <a:latin typeface="Times New Roman" pitchFamily="-1" charset="0"/>
              <a:ea typeface="+mn-ea"/>
              <a:cs typeface="+mn-cs"/>
            </a:endParaRPr>
          </a:p>
          <a:p>
            <a:r>
              <a:rPr lang="en-US" sz="1200" b="0" kern="1200" dirty="0">
                <a:solidFill>
                  <a:schemeClr val="tx1"/>
                </a:solidFill>
                <a:latin typeface="Times New Roman" pitchFamily="-1" charset="0"/>
                <a:ea typeface="+mn-ea"/>
                <a:cs typeface="+mn-cs"/>
              </a:rPr>
              <a:t>* </a:t>
            </a:r>
            <a:r>
              <a:rPr lang="en-US" sz="1200" b="1" kern="1200" dirty="0">
                <a:solidFill>
                  <a:schemeClr val="tx1"/>
                </a:solidFill>
                <a:latin typeface="Times New Roman" pitchFamily="-1" charset="0"/>
                <a:ea typeface="+mn-ea"/>
                <a:cs typeface="+mn-cs"/>
              </a:rPr>
              <a:t>Interrupt disable bits: </a:t>
            </a:r>
            <a:r>
              <a:rPr lang="en-US" sz="1200" b="0" kern="1200" dirty="0">
                <a:solidFill>
                  <a:schemeClr val="tx1"/>
                </a:solidFill>
                <a:latin typeface="Times New Roman" pitchFamily="-1" charset="0"/>
                <a:ea typeface="+mn-ea"/>
                <a:cs typeface="+mn-cs"/>
              </a:rPr>
              <a:t>The A bit disables imprecise data aborts when set; the I bit </a:t>
            </a:r>
            <a:endParaRPr lang="en-US" b="0" dirty="0"/>
          </a:p>
          <a:p>
            <a:r>
              <a:rPr lang="en-US" sz="1200" kern="1200" dirty="0">
                <a:solidFill>
                  <a:schemeClr val="tx1"/>
                </a:solidFill>
                <a:latin typeface="Times New Roman" pitchFamily="-1" charset="0"/>
                <a:ea typeface="+mn-ea"/>
                <a:cs typeface="+mn-cs"/>
              </a:rPr>
              <a:t>disables IRQ interrupts when set; and the F bit disables FIQ interrupts when set. </a:t>
            </a:r>
          </a:p>
          <a:p>
            <a:endParaRPr lang="en-US" dirty="0"/>
          </a:p>
          <a:p>
            <a:pPr>
              <a:buFontTx/>
              <a:buChar char="•"/>
            </a:pPr>
            <a:r>
              <a:rPr lang="en-US" sz="1200" b="1" kern="1200" dirty="0">
                <a:solidFill>
                  <a:schemeClr val="tx1"/>
                </a:solidFill>
                <a:latin typeface="Times New Roman" pitchFamily="-1" charset="0"/>
                <a:ea typeface="+mn-ea"/>
                <a:cs typeface="+mn-cs"/>
              </a:rPr>
              <a:t>T bit: </a:t>
            </a:r>
            <a:r>
              <a:rPr lang="en-US" sz="1200" kern="1200" dirty="0">
                <a:solidFill>
                  <a:schemeClr val="tx1"/>
                </a:solidFill>
                <a:latin typeface="Times New Roman" pitchFamily="-1" charset="0"/>
                <a:ea typeface="+mn-ea"/>
                <a:cs typeface="+mn-cs"/>
              </a:rPr>
              <a:t>Indicates whether instructions should be interpreted as normal ARM instructions or Thumb instructions.</a:t>
            </a:r>
          </a:p>
          <a:p>
            <a:pPr>
              <a:buFontTx/>
              <a:buNone/>
            </a:pPr>
            <a:r>
              <a:rPr lang="en-US" sz="1200" kern="1200" dirty="0">
                <a:solidFill>
                  <a:schemeClr val="tx1"/>
                </a:solidFill>
                <a:latin typeface="Times New Roman" pitchFamily="-1" charset="0"/>
                <a:ea typeface="+mn-ea"/>
                <a:cs typeface="+mn-cs"/>
              </a:rPr>
              <a:t> </a:t>
            </a:r>
            <a:endParaRPr lang="en-US" dirty="0"/>
          </a:p>
          <a:p>
            <a:r>
              <a:rPr lang="en-US" sz="1200" b="1" kern="1200" dirty="0">
                <a:solidFill>
                  <a:schemeClr val="tx1"/>
                </a:solidFill>
                <a:latin typeface="Times New Roman" pitchFamily="-1" charset="0"/>
                <a:ea typeface="+mn-ea"/>
                <a:cs typeface="+mn-cs"/>
              </a:rPr>
              <a:t>* Mode bits: </a:t>
            </a:r>
            <a:r>
              <a:rPr lang="en-US" sz="1200" kern="1200" dirty="0">
                <a:solidFill>
                  <a:schemeClr val="tx1"/>
                </a:solidFill>
                <a:latin typeface="Times New Roman" pitchFamily="-1" charset="0"/>
                <a:ea typeface="+mn-ea"/>
                <a:cs typeface="+mn-cs"/>
              </a:rPr>
              <a:t>Indicates the processor mode.  </a:t>
            </a:r>
            <a:endParaRPr lang="en-US" dirty="0"/>
          </a:p>
          <a:p>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Times New Roman" pitchFamily="-1" charset="0"/>
                <a:ea typeface="+mn-ea"/>
                <a:cs typeface="+mn-cs"/>
              </a:rPr>
              <a:t>As with any processor, the ARM includes a facility that enables the processor to interrupt the currently executing program to deal with exception conditions. Exceptions are generated by internal and external sources to cause the processor to handle an event. The processor state just before handling the exception is normally preserved so that the original program can be resumed when the exception routine has completed. More than one exception can arise at the same time. The ARM architecture supports seven types of exception. Table 14.4 lists the types of exception and the processor mode that is used to process each type. When an exception occurs, execution is forced from a fixed memory address corresponding to the type of exception. These fixed addresses are called the exception vectors.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If more than one interrupt is outstanding, they are handled in priority order. Table 16.4 lists the exceptions in priority order, highest to lowest.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When an exception occurs, the processor halts execution after the current instruction. The state of the processor is preserved in the SPSR that corresponds to the type of exception, so that the original program can be resumed when the exception routine has completed. The address of the instruction the processor was just about to execute is placed in the link register of the appropriate processor mode. To return after handling the exception, the SPSR is moved into the CPSR and R14 is moved into the PC.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56</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a:t>Chapter 16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16.1, based on [DERO87], lists key advantages and disadvantages of condition codes.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Four registers are essential to instruction execution: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Program counter (PC): </a:t>
            </a:r>
            <a:r>
              <a:rPr lang="en-US" sz="1200" kern="1200" dirty="0">
                <a:solidFill>
                  <a:schemeClr val="tx1"/>
                </a:solidFill>
                <a:latin typeface="Times New Roman" pitchFamily="-1" charset="0"/>
                <a:ea typeface="+mn-ea"/>
                <a:cs typeface="+mn-cs"/>
              </a:rPr>
              <a:t>Contains the address of an instruction to be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Instruction register (IR): </a:t>
            </a:r>
            <a:r>
              <a:rPr lang="en-US" sz="1200" kern="1200" dirty="0">
                <a:solidFill>
                  <a:schemeClr val="tx1"/>
                </a:solidFill>
                <a:latin typeface="Times New Roman" pitchFamily="-1" charset="0"/>
                <a:ea typeface="+mn-ea"/>
                <a:cs typeface="+mn-cs"/>
              </a:rPr>
              <a:t>Contains the instruction most recently fetched.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address register (MAR): </a:t>
            </a:r>
            <a:r>
              <a:rPr lang="en-US" sz="1200" kern="1200" dirty="0">
                <a:solidFill>
                  <a:schemeClr val="tx1"/>
                </a:solidFill>
                <a:latin typeface="Times New Roman" pitchFamily="-1" charset="0"/>
                <a:ea typeface="+mn-ea"/>
                <a:cs typeface="+mn-cs"/>
              </a:rPr>
              <a:t>Contains the address of a location in memory.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Memory buffer register (MBR): </a:t>
            </a:r>
            <a:r>
              <a:rPr lang="en-US" sz="1200" kern="1200" dirty="0">
                <a:solidFill>
                  <a:schemeClr val="tx1"/>
                </a:solidFill>
                <a:latin typeface="Times New Roman" pitchFamily="-1" charset="0"/>
                <a:ea typeface="+mn-ea"/>
                <a:cs typeface="+mn-cs"/>
              </a:rPr>
              <a:t>Contains a word of data to be written to memory or the word most recently read. </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a:p>
          <a:p>
            <a:endParaRPr lang="en-US" sz="1200" kern="1200" dirty="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a:solidFill>
                  <a:schemeClr val="tx1"/>
                </a:solidFill>
                <a:latin typeface="Times New Roman" pitchFamily="-1" charset="0"/>
                <a:ea typeface="+mn-ea"/>
                <a:cs typeface="+mn-cs"/>
              </a:rPr>
              <a:t>Many processor designs include a register or set of registers, often known as the </a:t>
            </a:r>
            <a:r>
              <a:rPr lang="en-US" sz="1200" i="1" kern="1200" dirty="0">
                <a:solidFill>
                  <a:schemeClr val="tx1"/>
                </a:solidFill>
                <a:latin typeface="Times New Roman" pitchFamily="-1" charset="0"/>
                <a:ea typeface="+mn-ea"/>
                <a:cs typeface="+mn-cs"/>
              </a:rPr>
              <a:t>program status word </a:t>
            </a:r>
            <a:r>
              <a:rPr lang="en-US" sz="1200" kern="1200" dirty="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Sign: </a:t>
            </a:r>
            <a:r>
              <a:rPr lang="en-US" sz="1200" kern="1200" dirty="0">
                <a:solidFill>
                  <a:schemeClr val="tx1"/>
                </a:solidFill>
                <a:latin typeface="Times New Roman" pitchFamily="-1" charset="0"/>
                <a:ea typeface="+mn-ea"/>
                <a:cs typeface="+mn-cs"/>
              </a:rPr>
              <a:t>Contains the sign bit of the result of the last arithmetic operation.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Zero: </a:t>
            </a:r>
            <a:r>
              <a:rPr lang="en-US" sz="1200" kern="1200" dirty="0">
                <a:solidFill>
                  <a:schemeClr val="tx1"/>
                </a:solidFill>
                <a:latin typeface="Times New Roman" pitchFamily="-1" charset="0"/>
                <a:ea typeface="+mn-ea"/>
                <a:cs typeface="+mn-cs"/>
              </a:rPr>
              <a:t>Set when the result is 0.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Carry: </a:t>
            </a:r>
            <a:r>
              <a:rPr lang="en-US" sz="1200" kern="1200" dirty="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Equal: </a:t>
            </a:r>
            <a:r>
              <a:rPr lang="en-US" sz="1200" kern="1200" dirty="0">
                <a:solidFill>
                  <a:schemeClr val="tx1"/>
                </a:solidFill>
                <a:latin typeface="Times New Roman" pitchFamily="-1" charset="0"/>
                <a:ea typeface="+mn-ea"/>
                <a:cs typeface="+mn-cs"/>
              </a:rPr>
              <a:t>Set if a logical compare result is equality.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Overflow: </a:t>
            </a:r>
            <a:r>
              <a:rPr lang="en-US" sz="1200" kern="1200" dirty="0">
                <a:solidFill>
                  <a:schemeClr val="tx1"/>
                </a:solidFill>
                <a:latin typeface="Times New Roman" pitchFamily="-1" charset="0"/>
                <a:ea typeface="+mn-ea"/>
                <a:cs typeface="+mn-cs"/>
              </a:rPr>
              <a:t>Used to indicate arithmetic overflow.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Interrupt Enable/Disable: </a:t>
            </a:r>
            <a:r>
              <a:rPr lang="en-US" sz="1200" kern="1200" dirty="0">
                <a:solidFill>
                  <a:schemeClr val="tx1"/>
                </a:solidFill>
                <a:latin typeface="Times New Roman" pitchFamily="-1" charset="0"/>
                <a:ea typeface="+mn-ea"/>
                <a:cs typeface="+mn-cs"/>
              </a:rPr>
              <a:t>Used to enable or disable interrupts. </a:t>
            </a:r>
          </a:p>
          <a:p>
            <a:endParaRPr lang="en-US" sz="1200" b="1" kern="1200" dirty="0">
              <a:solidFill>
                <a:schemeClr val="tx1"/>
              </a:solidFill>
              <a:latin typeface="Times New Roman" pitchFamily="-1" charset="0"/>
              <a:ea typeface="+mn-ea"/>
              <a:cs typeface="+mn-cs"/>
            </a:endParaRPr>
          </a:p>
          <a:p>
            <a:r>
              <a:rPr lang="en-US" sz="1200" b="1" kern="1200" dirty="0">
                <a:solidFill>
                  <a:schemeClr val="tx1"/>
                </a:solidFill>
                <a:latin typeface="Times New Roman" pitchFamily="-1" charset="0"/>
                <a:ea typeface="+mn-ea"/>
                <a:cs typeface="+mn-cs"/>
              </a:rPr>
              <a:t>Supervisor: </a:t>
            </a:r>
            <a:r>
              <a:rPr lang="en-US" sz="1200" kern="1200" dirty="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sz="1200" kern="1200" dirty="0">
              <a:solidFill>
                <a:schemeClr val="tx1"/>
              </a:solidFill>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 A number of other registers related to status and control might be found in a</a:t>
            </a:r>
          </a:p>
          <a:p>
            <a:r>
              <a:rPr lang="en-GB" sz="1200" kern="1200" dirty="0">
                <a:solidFill>
                  <a:schemeClr val="tx1"/>
                </a:solidFill>
                <a:effectLst/>
                <a:latin typeface="Times New Roman" pitchFamily="-1" charset="0"/>
                <a:ea typeface="+mn-ea"/>
                <a:cs typeface="+mn-cs"/>
              </a:rPr>
              <a:t>particular processor design. There may be a pointer to a block of memory containing</a:t>
            </a:r>
          </a:p>
          <a:p>
            <a:r>
              <a:rPr lang="en-GB" sz="1200" kern="1200" dirty="0">
                <a:solidFill>
                  <a:schemeClr val="tx1"/>
                </a:solidFill>
                <a:effectLst/>
                <a:latin typeface="Times New Roman" pitchFamily="-1" charset="0"/>
                <a:ea typeface="+mn-ea"/>
                <a:cs typeface="+mn-cs"/>
              </a:rPr>
              <a:t>additional status information (e.g., process control blocks). In machines using</a:t>
            </a:r>
          </a:p>
          <a:p>
            <a:r>
              <a:rPr lang="en-GB" sz="1200" kern="1200" dirty="0">
                <a:solidFill>
                  <a:schemeClr val="tx1"/>
                </a:solidFill>
                <a:effectLst/>
                <a:latin typeface="Times New Roman" pitchFamily="-1" charset="0"/>
                <a:ea typeface="+mn-ea"/>
                <a:cs typeface="+mn-cs"/>
              </a:rPr>
              <a:t>vectored interrupts, an interrupt vector register may be provided. If a stack is used</a:t>
            </a:r>
          </a:p>
          <a:p>
            <a:r>
              <a:rPr lang="en-GB" sz="1200" kern="1200" dirty="0">
                <a:solidFill>
                  <a:schemeClr val="tx1"/>
                </a:solidFill>
                <a:effectLst/>
                <a:latin typeface="Times New Roman" pitchFamily="-1" charset="0"/>
                <a:ea typeface="+mn-ea"/>
                <a:cs typeface="+mn-cs"/>
              </a:rPr>
              <a:t>to implement certain functions (e.g., subroutine call), then a system stack pointer is</a:t>
            </a:r>
          </a:p>
          <a:p>
            <a:r>
              <a:rPr lang="en-GB" sz="1200" kern="1200" dirty="0">
                <a:solidFill>
                  <a:schemeClr val="tx1"/>
                </a:solidFill>
                <a:effectLst/>
                <a:latin typeface="Times New Roman" pitchFamily="-1" charset="0"/>
                <a:ea typeface="+mn-ea"/>
                <a:cs typeface="+mn-cs"/>
              </a:rPr>
              <a:t>needed. A page table pointer is used with a virtual memory system. Finally, registers</a:t>
            </a:r>
          </a:p>
          <a:p>
            <a:r>
              <a:rPr lang="en-GB" sz="1200" kern="1200" dirty="0">
                <a:solidFill>
                  <a:schemeClr val="tx1"/>
                </a:solidFill>
                <a:effectLst/>
                <a:latin typeface="Times New Roman" pitchFamily="-1" charset="0"/>
                <a:ea typeface="+mn-ea"/>
                <a:cs typeface="+mn-cs"/>
              </a:rPr>
              <a:t>may be used in the control of I/O operations.</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A number of factors go into the design of the control and status register organization.</a:t>
            </a:r>
          </a:p>
          <a:p>
            <a:r>
              <a:rPr lang="en-GB" sz="1200" kern="1200" dirty="0">
                <a:solidFill>
                  <a:schemeClr val="tx1"/>
                </a:solidFill>
                <a:effectLst/>
                <a:latin typeface="Times New Roman" pitchFamily="-1" charset="0"/>
                <a:ea typeface="+mn-ea"/>
                <a:cs typeface="+mn-cs"/>
              </a:rPr>
              <a:t>One key issue is operating system support. Certain types of control information</a:t>
            </a:r>
          </a:p>
          <a:p>
            <a:r>
              <a:rPr lang="en-GB" sz="1200" kern="1200" dirty="0">
                <a:solidFill>
                  <a:schemeClr val="tx1"/>
                </a:solidFill>
                <a:effectLst/>
                <a:latin typeface="Times New Roman" pitchFamily="-1" charset="0"/>
                <a:ea typeface="+mn-ea"/>
                <a:cs typeface="+mn-cs"/>
              </a:rPr>
              <a:t>are of specific utility to the operating system. If the processor designer has</a:t>
            </a:r>
          </a:p>
          <a:p>
            <a:r>
              <a:rPr lang="en-GB" sz="1200" kern="1200" dirty="0">
                <a:solidFill>
                  <a:schemeClr val="tx1"/>
                </a:solidFill>
                <a:effectLst/>
                <a:latin typeface="Times New Roman" pitchFamily="-1" charset="0"/>
                <a:ea typeface="+mn-ea"/>
                <a:cs typeface="+mn-cs"/>
              </a:rPr>
              <a:t>a functional understanding of the operating system to be used, then the register</a:t>
            </a:r>
          </a:p>
          <a:p>
            <a:r>
              <a:rPr lang="en-GB" sz="1200" kern="1200" dirty="0">
                <a:solidFill>
                  <a:schemeClr val="tx1"/>
                </a:solidFill>
                <a:effectLst/>
                <a:latin typeface="Times New Roman" pitchFamily="-1" charset="0"/>
                <a:ea typeface="+mn-ea"/>
                <a:cs typeface="+mn-cs"/>
              </a:rPr>
              <a:t>organization can to some extent be tailored to the operating system.</a:t>
            </a:r>
          </a:p>
          <a:p>
            <a:endParaRPr lang="en-GB" sz="1200" kern="1200" dirty="0">
              <a:solidFill>
                <a:schemeClr val="tx1"/>
              </a:solidFill>
              <a:effectLst/>
              <a:latin typeface="Times New Roman" pitchFamily="-1" charset="0"/>
              <a:ea typeface="+mn-ea"/>
              <a:cs typeface="+mn-cs"/>
            </a:endParaRPr>
          </a:p>
          <a:p>
            <a:r>
              <a:rPr lang="en-GB" sz="1200" kern="1200" dirty="0">
                <a:solidFill>
                  <a:schemeClr val="tx1"/>
                </a:solidFill>
                <a:effectLst/>
                <a:latin typeface="Times New Roman" pitchFamily="-1" charset="0"/>
                <a:ea typeface="+mn-ea"/>
                <a:cs typeface="+mn-cs"/>
              </a:rPr>
              <a:t>Another key design decision is the allocation of control information between</a:t>
            </a:r>
          </a:p>
          <a:p>
            <a:r>
              <a:rPr lang="en-GB" sz="1200" kern="1200" dirty="0">
                <a:solidFill>
                  <a:schemeClr val="tx1"/>
                </a:solidFill>
                <a:effectLst/>
                <a:latin typeface="Times New Roman" pitchFamily="-1" charset="0"/>
                <a:ea typeface="+mn-ea"/>
                <a:cs typeface="+mn-cs"/>
              </a:rPr>
              <a:t>registers and memory. It is common to dedicate the first (lowest) few hundred or</a:t>
            </a:r>
          </a:p>
          <a:p>
            <a:r>
              <a:rPr lang="en-GB" sz="1200" kern="1200" dirty="0">
                <a:solidFill>
                  <a:schemeClr val="tx1"/>
                </a:solidFill>
                <a:effectLst/>
                <a:latin typeface="Times New Roman" pitchFamily="-1" charset="0"/>
                <a:ea typeface="+mn-ea"/>
                <a:cs typeface="+mn-cs"/>
              </a:rPr>
              <a:t>thousand words of memory for control purposes. The designer must decide how</a:t>
            </a:r>
          </a:p>
          <a:p>
            <a:r>
              <a:rPr lang="en-GB" sz="1200" kern="1200" dirty="0">
                <a:solidFill>
                  <a:schemeClr val="tx1"/>
                </a:solidFill>
                <a:effectLst/>
                <a:latin typeface="Times New Roman" pitchFamily="-1" charset="0"/>
                <a:ea typeface="+mn-ea"/>
                <a:cs typeface="+mn-cs"/>
              </a:rPr>
              <a:t>much control information should be in registers and how much in memory. The</a:t>
            </a:r>
          </a:p>
          <a:p>
            <a:r>
              <a:rPr lang="en-GB" sz="1200" kern="1200" dirty="0">
                <a:solidFill>
                  <a:schemeClr val="tx1"/>
                </a:solidFill>
                <a:effectLst/>
                <a:latin typeface="Times New Roman" pitchFamily="-1" charset="0"/>
                <a:ea typeface="+mn-ea"/>
                <a:cs typeface="+mn-cs"/>
              </a:rPr>
              <a:t>usual trade-off of cost versus speed arises.</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16.2a and b depict the register organization of each; purely internal registers, such as a memory address register, are not shown.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a:solidFill>
                <a:schemeClr val="tx1"/>
              </a:solidFill>
              <a:latin typeface="Times New Roman" pitchFamily="-1" charset="0"/>
              <a:ea typeface="+mn-ea"/>
              <a:cs typeface="+mn-cs"/>
            </a:endParaRPr>
          </a:p>
          <a:p>
            <a:r>
              <a:rPr lang="en-US" sz="1200" kern="1200" dirty="0">
                <a:solidFill>
                  <a:schemeClr val="tx1"/>
                </a:solidFill>
                <a:effectLst/>
                <a:latin typeface="Times New Roman" pitchFamily="-1" charset="0"/>
                <a:ea typeface="+mn-ea"/>
                <a:cs typeface="+mn-cs"/>
              </a:rPr>
              <a:t>The Motorola team wanted a very regular instruction set, with no special-purpose</a:t>
            </a:r>
          </a:p>
          <a:p>
            <a:r>
              <a:rPr lang="en-US" sz="1200" kern="1200" dirty="0">
                <a:solidFill>
                  <a:schemeClr val="tx1"/>
                </a:solidFill>
                <a:effectLst/>
                <a:latin typeface="Times New Roman" pitchFamily="-1" charset="0"/>
                <a:ea typeface="+mn-ea"/>
                <a:cs typeface="+mn-cs"/>
              </a:rPr>
              <a:t>registers. A concern for code efficiency led them to divide the registers into</a:t>
            </a:r>
          </a:p>
          <a:p>
            <a:r>
              <a:rPr lang="en-US" sz="1200" kern="1200" dirty="0">
                <a:solidFill>
                  <a:schemeClr val="tx1"/>
                </a:solidFill>
                <a:effectLst/>
                <a:latin typeface="Times New Roman" pitchFamily="-1" charset="0"/>
                <a:ea typeface="+mn-ea"/>
                <a:cs typeface="+mn-cs"/>
              </a:rPr>
              <a:t>two functional components, saving one bit on each register specifier. This seems a</a:t>
            </a:r>
          </a:p>
          <a:p>
            <a:r>
              <a:rPr lang="en-US" sz="1200" kern="1200" dirty="0">
                <a:solidFill>
                  <a:schemeClr val="tx1"/>
                </a:solidFill>
                <a:effectLst/>
                <a:latin typeface="Times New Roman" pitchFamily="-1" charset="0"/>
                <a:ea typeface="+mn-ea"/>
                <a:cs typeface="+mn-cs"/>
              </a:rPr>
              <a:t>reasonable compromise between complete generality and code compaction.</a:t>
            </a:r>
            <a:endParaRPr lang="en-US" sz="1200" kern="1200" dirty="0">
              <a:solidFill>
                <a:schemeClr val="tx1"/>
              </a:solidFill>
              <a:latin typeface="Times New Roman" pitchFamily="-1" charset="0"/>
              <a:ea typeface="+mn-ea"/>
              <a:cs typeface="+mn-cs"/>
            </a:endParaRPr>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a:p>
          <a:p>
            <a:endParaRPr lang="en-US" sz="1200" kern="1200" dirty="0">
              <a:solidFill>
                <a:schemeClr val="tx1"/>
              </a:solidFill>
              <a:latin typeface="Times New Roman" pitchFamily="-1" charset="0"/>
              <a:ea typeface="+mn-ea"/>
              <a:cs typeface="+mn-cs"/>
            </a:endParaRPr>
          </a:p>
          <a:p>
            <a:r>
              <a:rPr lang="en-US" sz="1200" kern="1200" dirty="0">
                <a:solidFill>
                  <a:schemeClr val="tx1"/>
                </a:solidFill>
                <a:latin typeface="Times New Roman" pitchFamily="-1" charset="0"/>
                <a:ea typeface="+mn-ea"/>
                <a:cs typeface="+mn-cs"/>
              </a:rPr>
              <a:t>A second instructive point concerning register organization design is illustrated in Figure 16.3c. This figure shows the user-visible register organization for the Intel 80386 [ELAY85], which is a 32-bit microprocessor designed as an extension of the 8086.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a:p>
          <a:p>
            <a:r>
              <a:rPr lang="en-US" sz="1200" kern="1200" dirty="0">
                <a:solidFill>
                  <a:schemeClr val="tx1"/>
                </a:solidFill>
                <a:latin typeface="Times New Roman" pitchFamily="-1" charset="0"/>
                <a:ea typeface="+mn-ea"/>
                <a:cs typeface="+mn-cs"/>
              </a:rPr>
              <a:t>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ヒラギノ角ゴ Pro W3" pitchFamily="1" charset="-128"/>
              <a:cs typeface="Arial" panose="020B0604020202020204" pitchFamily="34" charset="0"/>
              <a:sym typeface="Arial" panose="020B0604020202020204" pitchFamily="34" charset="0"/>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22"/>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23"/>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BE14EDEC-0104-4E70-9686-A570F422F16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98319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5A73AF7-22FE-4915-9687-D7E877768588}"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2933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7" name="Shape 43"/>
          <p:cNvSpPr txBox="1">
            <a:spLocks noGrp="1"/>
          </p:cNvSpPr>
          <p:nvPr>
            <p:ph type="dt" idx="11"/>
          </p:nvPr>
        </p:nvSpPr>
        <p:spPr/>
        <p:txBody>
          <a:bodyPr/>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8" name="Shape 44"/>
          <p:cNvSpPr txBox="1">
            <a:spLocks noGrp="1"/>
          </p:cNvSpPr>
          <p:nvPr>
            <p:ph type="sldNum" idx="12"/>
          </p:nvPr>
        </p:nvSpPr>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33DA44F4-1B99-478F-9B55-2C5CC45829F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49063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42E91456-BDEE-4569-92BC-96FB5C01DFEB}"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3457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57"/>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58"/>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151861E3-90A7-42D4-9B7A-166EF1A614E7}"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6650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6"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7"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846A8B40-492E-4426-BAAD-D80E9F063A91}"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8846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5"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6"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FB951973-C68A-429F-AA58-4C1FE6BDA16A}"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56830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13"/>
          <p:cNvSpPr txBox="1">
            <a:spLocks noGrp="1"/>
          </p:cNvSpPr>
          <p:nvPr>
            <p:ph type="dt" idx="13"/>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5" name="Shape 14"/>
          <p:cNvSpPr txBox="1">
            <a:spLocks noGrp="1"/>
          </p:cNvSpPr>
          <p:nvPr>
            <p:ph type="sldNum" idx="14"/>
          </p:nvPr>
        </p:nvSpPr>
        <p:spPr>
          <a:ln/>
        </p:spPr>
        <p:txBody>
          <a:bodyPr/>
          <a:lstStyle>
            <a:lvl1pPr>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D0F7696F-A32D-4889-8633-E1B7C5601BE7}"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71005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3" name="Shape 81"/>
          <p:cNvSpPr txBox="1">
            <a:spLocks noGrp="1"/>
          </p:cNvSpPr>
          <p:nvPr>
            <p:ph type="dt" idx="11"/>
          </p:nvPr>
        </p:nvSpPr>
        <p:spPr/>
        <p:txBody>
          <a:bodyPr/>
          <a:lstStyle>
            <a:lvl1pPr marL="0" marR="0" lvl="0" indent="0" algn="r" rtl="0">
              <a:spcBef>
                <a:spcPts val="0"/>
              </a:spcBef>
              <a:buNone/>
              <a:defRPr sz="9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000000"/>
              </a:solidFill>
              <a:effectLst/>
              <a:uLnTx/>
              <a:uFillTx/>
              <a:latin typeface="Arial"/>
              <a:cs typeface="Arial"/>
              <a:sym typeface="Arial"/>
            </a:endParaRPr>
          </a:p>
        </p:txBody>
      </p:sp>
      <p:sp>
        <p:nvSpPr>
          <p:cNvPr id="4" name="Shape 82"/>
          <p:cNvSpPr txBox="1">
            <a:spLocks noGrp="1"/>
          </p:cNvSpPr>
          <p:nvPr>
            <p:ph type="sldNum" idx="12"/>
          </p:nvPr>
        </p:nvSpPr>
        <p:spPr/>
        <p:txBody>
          <a:bodyPr/>
          <a:lstStyle>
            <a:lvl1pPr>
              <a:defRPr>
                <a:solidFill>
                  <a:srgbClr val="000000"/>
                </a:solidFil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7EEADC32-B7CB-4469-A186-251F1CAA23B8}" type="slidenum">
              <a:rPr kumimoji="0" lang="en-US" sz="900" b="0" i="0" u="none" strike="noStrike" kern="1200" cap="none" spc="0" normalizeH="0" baseline="0" noProof="0">
                <a:ln>
                  <a:noFill/>
                </a:ln>
                <a:solidFill>
                  <a:srgbClr val="000000"/>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7729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5"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rgbClr val="000000"/>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0" fontAlgn="base" latinLnBrk="0" hangingPunct="0">
              <a:lnSpc>
                <a:spcPct val="100000"/>
              </a:lnSpc>
              <a:spcBef>
                <a:spcPts val="0"/>
              </a:spcBef>
              <a:spcAft>
                <a:spcPct val="0"/>
              </a:spcAft>
              <a:buClrTx/>
              <a:buSzTx/>
              <a:buFontTx/>
              <a:buNone/>
              <a:tabLst/>
              <a:defRPr/>
            </a:pPr>
            <a:endParaRPr kumimoji="0" sz="1100" b="0" i="0" u="none" strike="noStrike" kern="1200" cap="none" spc="0" normalizeH="0" baseline="0" noProof="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rgbClr val="FFFFFF"/>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0" fontAlgn="base" latinLnBrk="0" hangingPunct="0">
              <a:lnSpc>
                <a:spcPct val="100000"/>
              </a:lnSpc>
              <a:spcBef>
                <a:spcPts val="0"/>
              </a:spcBef>
              <a:spcAft>
                <a:spcPct val="0"/>
              </a:spcAft>
              <a:buClrTx/>
              <a:buSzTx/>
              <a:buFontTx/>
              <a:buNone/>
              <a:tabLst/>
              <a:defRPr/>
            </a:pPr>
            <a:endParaRPr kumimoji="0" sz="900" b="0" i="0" u="none" strike="noStrike" kern="1200" cap="none" spc="0" normalizeH="0" baseline="0" noProof="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a:spcBef>
                <a:spcPts val="0"/>
              </a:spcBef>
              <a:buSzPct val="25000"/>
              <a:defRPr sz="900">
                <a:solidFill>
                  <a:srgbClr val="FFFFFF"/>
                </a:solidFill>
                <a:latin typeface="Arial"/>
                <a:ea typeface="Arial"/>
                <a:cs typeface="Arial"/>
                <a:sym typeface="Arial"/>
              </a:defRPr>
            </a:lvl1pPr>
          </a:lstStyle>
          <a:p>
            <a:pPr marL="0" marR="0" lvl="0" indent="0" algn="r" defTabSz="914400" rtl="0" eaLnBrk="0" fontAlgn="base" latinLnBrk="0" hangingPunct="0">
              <a:lnSpc>
                <a:spcPct val="100000"/>
              </a:lnSpc>
              <a:spcBef>
                <a:spcPts val="0"/>
              </a:spcBef>
              <a:spcAft>
                <a:spcPct val="0"/>
              </a:spcAft>
              <a:buClrTx/>
              <a:buSzPct val="25000"/>
              <a:buFontTx/>
              <a:buNone/>
              <a:tabLst/>
              <a:defRPr/>
            </a:pPr>
            <a:fld id="{0B369858-E052-47C5-B392-6B9F20183AE0}" type="slidenum">
              <a:rPr kumimoji="0" lang="en-US" sz="900"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0" fontAlgn="base" latinLnBrk="0" hangingPunct="0">
                <a:lnSpc>
                  <a:spcPct val="100000"/>
                </a:lnSpc>
                <a:spcBef>
                  <a:spcPts val="0"/>
                </a:spcBef>
                <a:spcAft>
                  <a:spcPct val="0"/>
                </a:spcAft>
                <a:buClrTx/>
                <a:buSzPct val="25000"/>
                <a:buFontTx/>
                <a:buNone/>
                <a:tabLst/>
                <a:defRPr/>
              </a:pPr>
              <a:t>‹#›</a:t>
            </a:fld>
            <a:endParaRPr kumimoji="0" lang="en-US" sz="900" b="0" i="0" u="none" strike="noStrike" kern="1200" cap="none" spc="0" normalizeH="0" baseline="0" noProof="0">
              <a:ln>
                <a:noFill/>
              </a:ln>
              <a:solidFill>
                <a:srgbClr val="FFFFFF"/>
              </a:solidFill>
              <a:effectLst/>
              <a:uLnTx/>
              <a:uFillTx/>
              <a:latin typeface="Arial"/>
              <a:cs typeface="Arial"/>
              <a:sym typeface="Arial"/>
            </a:endParaRPr>
          </a:p>
        </p:txBody>
      </p:sp>
      <p:pic>
        <p:nvPicPr>
          <p:cNvPr id="3079" name="Shape 15" descr="Pearson Logo"/>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Pearson Education, Ltd. All Rights Reserved</a:t>
            </a:r>
          </a:p>
        </p:txBody>
      </p:sp>
    </p:spTree>
    <p:extLst>
      <p:ext uri="{BB962C8B-B14F-4D97-AF65-F5344CB8AC3E}">
        <p14:creationId xmlns:p14="http://schemas.microsoft.com/office/powerpoint/2010/main" val="61075162"/>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p:nvPr>
        </p:nvSpPr>
        <p:spPr/>
        <p:txBody>
          <a:bodyPr/>
          <a:lstStyle/>
          <a:p>
            <a:pPr>
              <a:spcBef>
                <a:spcPct val="0"/>
              </a:spcBef>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Computer Organization and Architecture</a:t>
            </a:r>
            <a:br>
              <a:rPr lang="en-US" altLang="en-US" dirty="0">
                <a:latin typeface="Times New Roman" panose="02020603050405020304" pitchFamily="18" charset="0"/>
                <a:cs typeface="Times New Roman" panose="02020603050405020304" pitchFamily="18" charset="0"/>
                <a:sym typeface="Times New Roman" panose="02020603050405020304" pitchFamily="18" charset="0"/>
              </a:rPr>
            </a:br>
            <a:r>
              <a:rPr lang="en-US" altLang="en-US" sz="2600" dirty="0">
                <a:latin typeface="Times New Roman" panose="02020603050405020304" pitchFamily="18" charset="0"/>
                <a:cs typeface="Times New Roman" panose="02020603050405020304" pitchFamily="18" charset="0"/>
                <a:sym typeface="Times New Roman" panose="02020603050405020304" pitchFamily="18" charset="0"/>
              </a:rPr>
              <a:t>Designing for Performance</a:t>
            </a:r>
            <a:endParaRPr lang="en-IN" altLang="en-US" sz="2600" dirty="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316" name="Text Placeholder 3"/>
          <p:cNvSpPr txBox="1">
            <a:spLocks noGrp="1"/>
          </p:cNvSpPr>
          <p:nvPr>
            <p:ph type="body" idx="2"/>
          </p:nvPr>
        </p:nvSpPr>
        <p:spPr/>
        <p:txBody>
          <a:bodyPr/>
          <a:lstStyle/>
          <a:p>
            <a:pPr>
              <a:spcBef>
                <a:spcPct val="0"/>
              </a:spcBef>
              <a:buFontTx/>
              <a:buNone/>
            </a:pPr>
            <a:r>
              <a:rPr lang="en-IN" altLang="en-US" dirty="0">
                <a:solidFill>
                  <a:srgbClr val="000000"/>
                </a:solidFill>
                <a:latin typeface="Arial" panose="020B0604020202020204" pitchFamily="34" charset="0"/>
                <a:cs typeface="Arial" panose="020B0604020202020204" pitchFamily="34" charset="0"/>
                <a:sym typeface="Arial" panose="020B0604020202020204" pitchFamily="34" charset="0"/>
              </a:rPr>
              <a:t>Chapter 16</a:t>
            </a:r>
          </a:p>
        </p:txBody>
      </p:sp>
      <p:sp>
        <p:nvSpPr>
          <p:cNvPr id="13317" name="Text Placeholder 4"/>
          <p:cNvSpPr txBox="1">
            <a:spLocks noGrp="1"/>
          </p:cNvSpPr>
          <p:nvPr>
            <p:ph type="body" idx="3"/>
          </p:nvPr>
        </p:nvSpPr>
        <p:spPr/>
        <p:txBody>
          <a:bodyPr/>
          <a:lstStyle/>
          <a:p>
            <a:r>
              <a:rPr lang="en-US" sz="2400" dirty="0"/>
              <a:t>Processor Structure and Function </a:t>
            </a:r>
          </a:p>
        </p:txBody>
      </p:sp>
      <p:sp>
        <p:nvSpPr>
          <p:cNvPr id="8" name="Text Placeholder 2"/>
          <p:cNvSpPr txBox="1">
            <a:spLocks noGrp="1"/>
          </p:cNvSpPr>
          <p:nvPr>
            <p:ph type="body" idx="1"/>
          </p:nvPr>
        </p:nvSpPr>
        <p:spPr>
          <a:xfrm>
            <a:off x="457200" y="1268559"/>
            <a:ext cx="8229600" cy="479425"/>
          </a:xfrm>
        </p:spPr>
        <p:txBody>
          <a:bodyPr/>
          <a:lstStyle/>
          <a:p>
            <a:pPr>
              <a:spcBef>
                <a:spcPct val="0"/>
              </a:spcBef>
              <a:buFontTx/>
              <a:buNone/>
            </a:pPr>
            <a:r>
              <a:rPr lang="en-IN" altLang="en-US" dirty="0">
                <a:latin typeface="Arial" panose="020B0604020202020204" pitchFamily="34" charset="0"/>
                <a:cs typeface="Arial" panose="020B0604020202020204" pitchFamily="34" charset="0"/>
                <a:sym typeface="Arial" panose="020B0604020202020204" pitchFamily="34" charset="0"/>
              </a:rPr>
              <a:t>11</a:t>
            </a:r>
            <a:r>
              <a:rPr lang="en-IN" altLang="en-US" baseline="30000" dirty="0">
                <a:latin typeface="Arial" panose="020B0604020202020204" pitchFamily="34" charset="0"/>
                <a:cs typeface="Arial" panose="020B0604020202020204" pitchFamily="34" charset="0"/>
                <a:sym typeface="Arial" panose="020B0604020202020204" pitchFamily="34" charset="0"/>
              </a:rPr>
              <a:t>th</a:t>
            </a:r>
            <a:r>
              <a:rPr lang="en-IN" altLang="en-US" dirty="0">
                <a:latin typeface="Arial" panose="020B0604020202020204" pitchFamily="34" charset="0"/>
                <a:cs typeface="Arial" panose="020B0604020202020204" pitchFamily="34" charset="0"/>
                <a:sym typeface="Arial" panose="020B0604020202020204" pitchFamily="34" charset="0"/>
              </a:rPr>
              <a:t> Edition, Global Edition</a:t>
            </a:r>
          </a:p>
        </p:txBody>
      </p:sp>
      <p:pic>
        <p:nvPicPr>
          <p:cNvPr id="9" name="Picture 8" descr="Diagram&#10;&#10;Description automatically generated">
            <a:extLst>
              <a:ext uri="{FF2B5EF4-FFF2-40B4-BE49-F238E27FC236}">
                <a16:creationId xmlns:a16="http://schemas.microsoft.com/office/drawing/2014/main" id="{B25DC9AC-BBCA-4042-850A-D2DDE2FCA1A4}"/>
              </a:ext>
            </a:extLst>
          </p:cNvPr>
          <p:cNvPicPr>
            <a:picLocks noChangeAspect="1"/>
          </p:cNvPicPr>
          <p:nvPr/>
        </p:nvPicPr>
        <p:blipFill>
          <a:blip r:embed="rId3"/>
          <a:stretch>
            <a:fillRect/>
          </a:stretch>
        </p:blipFill>
        <p:spPr>
          <a:xfrm>
            <a:off x="591090" y="1763255"/>
            <a:ext cx="3524827" cy="4402049"/>
          </a:xfrm>
          <a:prstGeom prst="rect">
            <a:avLst/>
          </a:prstGeom>
        </p:spPr>
      </p:pic>
    </p:spTree>
    <p:extLst>
      <p:ext uri="{BB962C8B-B14F-4D97-AF65-F5344CB8AC3E}">
        <p14:creationId xmlns:p14="http://schemas.microsoft.com/office/powerpoint/2010/main" val="3417378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19"/>
          <p:cNvGraphicFramePr>
            <a:graphicFrameLocks/>
          </p:cNvGraphicFramePr>
          <p:nvPr>
            <p:extLst>
              <p:ext uri="{D42A27DB-BD31-4B8C-83A1-F6EECF244321}">
                <p14:modId xmlns:p14="http://schemas.microsoft.com/office/powerpoint/2010/main" val="854788750"/>
              </p:ext>
            </p:extLst>
          </p:nvPr>
        </p:nvGraphicFramePr>
        <p:xfrm>
          <a:off x="-30052" y="240323"/>
          <a:ext cx="9036496" cy="612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6654235-2B7C-4074-86BA-F382E495A860}"/>
              </a:ext>
            </a:extLst>
          </p:cNvPr>
          <p:cNvSpPr>
            <a:spLocks noGrp="1"/>
          </p:cNvSpPr>
          <p:nvPr>
            <p:ph type="title"/>
          </p:nvPr>
        </p:nvSpPr>
        <p:spPr/>
        <p:txBody>
          <a:bodyPr/>
          <a:lstStyle/>
          <a:p>
            <a:r>
              <a:rPr lang="en-US" dirty="0"/>
              <a:t>Instruction </a:t>
            </a:r>
            <a:br>
              <a:rPr lang="en-US" dirty="0"/>
            </a:br>
            <a:r>
              <a:rPr lang="en-US" dirty="0"/>
              <a:t>Cycle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16.3 </a:t>
            </a:r>
            <a:br>
              <a:rPr lang="en-US" dirty="0"/>
            </a:br>
            <a:r>
              <a:rPr lang="en-US" dirty="0"/>
              <a:t>The Instruction Cycle</a:t>
            </a:r>
          </a:p>
        </p:txBody>
      </p:sp>
      <p:pic>
        <p:nvPicPr>
          <p:cNvPr id="4" name="Picture 3" descr="Long Description. [DO NOT DELETE THIS LINE]&#10;Fetch leads to indirect, indirect leads to execute, execute leads to interrupt and interrupt again leads to fetch. Meanwhile, after fetching the data can also be directly executed and after execution, the data can also be sent for fetching once again.&#10;" title="A diagrammatic representation of the instruction cycle."/>
          <p:cNvPicPr>
            <a:picLocks noChangeAspect="1"/>
          </p:cNvPicPr>
          <p:nvPr/>
        </p:nvPicPr>
        <p:blipFill rotWithShape="1">
          <a:blip r:embed="rId3">
            <a:extLst>
              <a:ext uri="{28A0092B-C50C-407E-A947-70E740481C1C}">
                <a14:useLocalDpi xmlns:a14="http://schemas.microsoft.com/office/drawing/2010/main" val="0"/>
              </a:ext>
            </a:extLst>
          </a:blip>
          <a:srcRect l="8547" t="23777" r="12820" b="33293"/>
          <a:stretch/>
        </p:blipFill>
        <p:spPr>
          <a:xfrm>
            <a:off x="1090668" y="1293400"/>
            <a:ext cx="6962664" cy="4919273"/>
          </a:xfrm>
          <a:prstGeom prst="rect">
            <a:avLst/>
          </a:prstGeom>
        </p:spPr>
      </p:pic>
    </p:spTree>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16.4 </a:t>
            </a:r>
            <a:br>
              <a:rPr lang="en-US" dirty="0"/>
            </a:br>
            <a:r>
              <a:rPr lang="en-US" dirty="0"/>
              <a:t>Instruction Cycle State Diagram</a:t>
            </a:r>
          </a:p>
        </p:txBody>
      </p:sp>
      <p:pic>
        <p:nvPicPr>
          <p:cNvPr id="4" name="Picture 3" descr="Instruction fetch leads to instruction operation decoding. Instruction operation decoding leads to Operand address calculation. Operand address calculation leads to operation fetch. In case of multiple operands, operation fetch leads back to operand address calculation. Operand fetch leads to data operation. Data operation leads to Operand address calculation. Operand address calculation leads to Operand store. In case of multiple results, operand address store leads back to operand address calculation. Operand store also leads back to operand address calculation in case of return for string or vector data and instruction address calculation in case of instruction complete, fetch next instruction." title="A diagrammatic representation explains the instruction cycle in brief."/>
          <p:cNvPicPr>
            <a:picLocks noChangeAspect="1"/>
          </p:cNvPicPr>
          <p:nvPr/>
        </p:nvPicPr>
        <p:blipFill rotWithShape="1">
          <a:blip r:embed="rId3">
            <a:extLst>
              <a:ext uri="{28A0092B-C50C-407E-A947-70E740481C1C}">
                <a14:useLocalDpi xmlns:a14="http://schemas.microsoft.com/office/drawing/2010/main" val="0"/>
              </a:ext>
            </a:extLst>
          </a:blip>
          <a:srcRect l="4854" t="21698" r="10680" b="18284"/>
          <a:stretch/>
        </p:blipFill>
        <p:spPr>
          <a:xfrm>
            <a:off x="1763688" y="1249130"/>
            <a:ext cx="5616624" cy="5164712"/>
          </a:xfrm>
          <a:prstGeom prst="rect">
            <a:avLst/>
          </a:prstGeom>
        </p:spPr>
      </p:pic>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16.5 </a:t>
            </a:r>
            <a:br>
              <a:rPr lang="en-US" dirty="0"/>
            </a:br>
            <a:r>
              <a:rPr lang="en-US" dirty="0"/>
              <a:t>Data Flow, Fetch Cycle</a:t>
            </a:r>
          </a:p>
        </p:txBody>
      </p:sp>
      <p:pic>
        <p:nvPicPr>
          <p:cNvPr id="4" name="Picture 3" descr="The C P U contains the program counter, memory address register, control unit, instruction register and the memory buffer register. The data from the program counter flows to the memory address register and then moves to the address bus which further forwards it to the memory through the control bus. The input from the memory are sent to the data bus. The data bus carries information to the memory buffer register and from there the data is forwarded to the instruction register. Meanwhile the control unit sends data to the program counter and the control bus." title="A diagrammatic representation of data flow with reference to the fetch cycle."/>
          <p:cNvPicPr>
            <a:picLocks noChangeAspect="1"/>
          </p:cNvPicPr>
          <p:nvPr/>
        </p:nvPicPr>
        <p:blipFill rotWithShape="1">
          <a:blip r:embed="rId3">
            <a:extLst>
              <a:ext uri="{28A0092B-C50C-407E-A947-70E740481C1C}">
                <a14:useLocalDpi xmlns:a14="http://schemas.microsoft.com/office/drawing/2010/main" val="0"/>
              </a:ext>
            </a:extLst>
          </a:blip>
          <a:srcRect l="8043" t="24137" r="6151" b="24755"/>
          <a:stretch/>
        </p:blipFill>
        <p:spPr>
          <a:xfrm>
            <a:off x="1250483" y="1290319"/>
            <a:ext cx="6643034" cy="5120672"/>
          </a:xfrm>
          <a:prstGeom prst="rect">
            <a:avLst/>
          </a:prstGeom>
        </p:spPr>
      </p:pic>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16.6 </a:t>
            </a:r>
            <a:br>
              <a:rPr lang="en-US" dirty="0"/>
            </a:br>
            <a:r>
              <a:rPr lang="en-US" dirty="0"/>
              <a:t>Data Flow, Indirect Cycle</a:t>
            </a:r>
          </a:p>
        </p:txBody>
      </p:sp>
      <p:pic>
        <p:nvPicPr>
          <p:cNvPr id="4" name="Picture 3" descr="The bits of the memory buffer register are transferred to the memory address register. The memory address register sends data to the address bus. The address bus sends data to the memory. The control unit sends data to the control bus. the control bus sends data to the memory. The memory sends data to the data bus. The data bus sends data to the memory buffer register which in turn transfers the bits to the memory address register." title="A diagrammatic representation of data flow with reference to the indirect cycle."/>
          <p:cNvPicPr>
            <a:picLocks noChangeAspect="1"/>
          </p:cNvPicPr>
          <p:nvPr/>
        </p:nvPicPr>
        <p:blipFill rotWithShape="1">
          <a:blip r:embed="rId3">
            <a:extLst>
              <a:ext uri="{28A0092B-C50C-407E-A947-70E740481C1C}">
                <a14:useLocalDpi xmlns:a14="http://schemas.microsoft.com/office/drawing/2010/main" val="0"/>
              </a:ext>
            </a:extLst>
          </a:blip>
          <a:srcRect l="8444" t="24911" r="5450" b="34048"/>
          <a:stretch/>
        </p:blipFill>
        <p:spPr>
          <a:xfrm>
            <a:off x="719572" y="1484784"/>
            <a:ext cx="7704856" cy="4752528"/>
          </a:xfrm>
          <a:prstGeom prst="rect">
            <a:avLst/>
          </a:prstGeom>
        </p:spPr>
      </p:pic>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16.7</a:t>
            </a:r>
            <a:br>
              <a:rPr lang="en-US" dirty="0"/>
            </a:br>
            <a:r>
              <a:rPr lang="en-US" dirty="0"/>
              <a:t>Data Flow, Interrupt Cycle</a:t>
            </a:r>
          </a:p>
        </p:txBody>
      </p:sp>
      <p:pic>
        <p:nvPicPr>
          <p:cNvPr id="4" name="Picture 3" descr="The data from the program counter is transferred to the memory buffer register. The memory buffer register sends data to the data bus. The data bus sends data to the memory. The memory address register sends data to the address bus. The address bus sends data to the memory. The control unit sends data to the program counter, memory address register and the control bus. The control bus forwards the data to the memory." title="A diagrammatic representation of data flow with reference to the interrupt cycle."/>
          <p:cNvPicPr>
            <a:picLocks noChangeAspect="1"/>
          </p:cNvPicPr>
          <p:nvPr/>
        </p:nvPicPr>
        <p:blipFill rotWithShape="1">
          <a:blip r:embed="rId3">
            <a:extLst>
              <a:ext uri="{28A0092B-C50C-407E-A947-70E740481C1C}">
                <a14:useLocalDpi xmlns:a14="http://schemas.microsoft.com/office/drawing/2010/main" val="0"/>
              </a:ext>
            </a:extLst>
          </a:blip>
          <a:srcRect l="7977" t="24693" r="6137" b="33449"/>
          <a:stretch/>
        </p:blipFill>
        <p:spPr>
          <a:xfrm>
            <a:off x="1007248" y="1484784"/>
            <a:ext cx="7129505" cy="4496776"/>
          </a:xfrm>
          <a:prstGeom prst="rect">
            <a:avLst/>
          </a:prstGeom>
        </p:spPr>
      </p:pic>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a:xfrm>
            <a:off x="457200" y="255442"/>
            <a:ext cx="8229600" cy="1013318"/>
          </a:xfrm>
          <a:noFill/>
          <a:ln/>
        </p:spPr>
        <p:txBody>
          <a:bodyPr lIns="90488" tIns="44450" rIns="90488" bIns="44450"/>
          <a:lstStyle/>
          <a:p>
            <a:r>
              <a:rPr lang="en-US" dirty="0"/>
              <a:t>Pipelining Strategy</a:t>
            </a:r>
          </a:p>
        </p:txBody>
      </p:sp>
      <p:graphicFrame>
        <p:nvGraphicFramePr>
          <p:cNvPr id="9" name="Content Placeholder 5"/>
          <p:cNvGraphicFramePr>
            <a:graphicFrameLocks/>
          </p:cNvGraphicFramePr>
          <p:nvPr>
            <p:extLst>
              <p:ext uri="{D42A27DB-BD31-4B8C-83A1-F6EECF244321}">
                <p14:modId xmlns:p14="http://schemas.microsoft.com/office/powerpoint/2010/main" val="3485992109"/>
              </p:ext>
            </p:extLst>
          </p:nvPr>
        </p:nvGraphicFramePr>
        <p:xfrm>
          <a:off x="179512" y="1412776"/>
          <a:ext cx="878497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16.8 </a:t>
            </a:r>
            <a:br>
              <a:rPr lang="en-US" dirty="0"/>
            </a:br>
            <a:r>
              <a:rPr lang="en-US" dirty="0"/>
              <a:t>Two-Stage Instruction Pipeline</a:t>
            </a:r>
          </a:p>
        </p:txBody>
      </p:sp>
      <p:pic>
        <p:nvPicPr>
          <p:cNvPr id="5" name="Picture 4" descr="Diagram A, Simplified view. The instructions are sent for fetching. After fetching, the instructions are sent for execution. After execution, the results are generated. Diagram B, Expanded view. The instructions are sent for fetching. After fetching, the instructions will be sent for execution. If the instruction waits while fetching the process will be repeated again. Also, there's a probability of the instruction to be discarded after fetching. While execution, presence of new address reverts the instruction to the fetching process again. If the instruction waits while fetching, the instruction needs to initiate again for execution." title="A diagrammatic representation of the two-stage instruction pipeline has two parts."/>
          <p:cNvPicPr>
            <a:picLocks noChangeAspect="1"/>
          </p:cNvPicPr>
          <p:nvPr/>
        </p:nvPicPr>
        <p:blipFill rotWithShape="1">
          <a:blip r:embed="rId3">
            <a:extLst>
              <a:ext uri="{28A0092B-C50C-407E-A947-70E740481C1C}">
                <a14:useLocalDpi xmlns:a14="http://schemas.microsoft.com/office/drawing/2010/main" val="0"/>
              </a:ext>
            </a:extLst>
          </a:blip>
          <a:srcRect l="4851" t="26892" r="19790" b="35887"/>
          <a:stretch/>
        </p:blipFill>
        <p:spPr>
          <a:xfrm>
            <a:off x="1079612" y="1412776"/>
            <a:ext cx="6984777" cy="4464496"/>
          </a:xfrm>
          <a:prstGeom prst="rect">
            <a:avLst/>
          </a:prstGeom>
        </p:spPr>
      </p:pic>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e architecture displays a clock connected with 3 latches and 3 Logic for stage 1 in the sequence of latch, logic for stage, the 2 and 3 laches are labeled as Intermediate results. " title="An illustration presents a Simplified Pipeline Architecture. "/>
          <p:cNvPicPr>
            <a:picLocks noChangeAspect="1"/>
          </p:cNvPicPr>
          <p:nvPr/>
        </p:nvPicPr>
        <p:blipFill rotWithShape="1">
          <a:blip r:embed="rId3">
            <a:extLst>
              <a:ext uri="{28A0092B-C50C-407E-A947-70E740481C1C}">
                <a14:useLocalDpi xmlns:a14="http://schemas.microsoft.com/office/drawing/2010/main" val="0"/>
              </a:ext>
            </a:extLst>
          </a:blip>
          <a:srcRect l="6742" t="26173" r="4116" b="51252"/>
          <a:stretch/>
        </p:blipFill>
        <p:spPr>
          <a:xfrm>
            <a:off x="287524" y="2060848"/>
            <a:ext cx="8568952" cy="2808312"/>
          </a:xfrm>
          <a:prstGeom prst="rect">
            <a:avLst/>
          </a:prstGeom>
        </p:spPr>
      </p:pic>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16.9</a:t>
            </a:r>
            <a:br>
              <a:rPr lang="en-US" dirty="0"/>
            </a:br>
            <a:r>
              <a:rPr lang="en-US" dirty="0"/>
              <a:t>Simplified Pipeline Architecture</a:t>
            </a:r>
          </a:p>
        </p:txBody>
      </p:sp>
    </p:spTree>
    <p:extLst>
      <p:ext uri="{BB962C8B-B14F-4D97-AF65-F5344CB8AC3E}">
        <p14:creationId xmlns:p14="http://schemas.microsoft.com/office/powerpoint/2010/main" val="323453669"/>
      </p:ext>
    </p:extLst>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Additional Stages</a:t>
            </a:r>
          </a:p>
        </p:txBody>
      </p:sp>
      <p:sp>
        <p:nvSpPr>
          <p:cNvPr id="5" name="Content Placeholder 4"/>
          <p:cNvSpPr>
            <a:spLocks noGrp="1"/>
          </p:cNvSpPr>
          <p:nvPr>
            <p:ph type="body" idx="1"/>
          </p:nvPr>
        </p:nvSpPr>
        <p:spPr>
          <a:xfrm>
            <a:off x="358253" y="1623350"/>
            <a:ext cx="4213747" cy="4525963"/>
          </a:xfrm>
        </p:spPr>
        <p:txBody>
          <a:bodyPr>
            <a:normAutofit/>
          </a:bodyPr>
          <a:lstStyle/>
          <a:p>
            <a:pPr marL="450850" indent="-349250"/>
            <a:r>
              <a:rPr lang="en-US" sz="2200" dirty="0"/>
              <a:t>Fetch instruction (FI)</a:t>
            </a:r>
          </a:p>
          <a:p>
            <a:pPr marL="809625" lvl="1" indent="-346075"/>
            <a:r>
              <a:rPr lang="en-US" dirty="0"/>
              <a:t>Read the next expected instruction into a buffer</a:t>
            </a:r>
          </a:p>
          <a:p>
            <a:pPr marL="450850" indent="-349250"/>
            <a:r>
              <a:rPr lang="en-US" sz="2200" dirty="0"/>
              <a:t>Decode instruction (DI)</a:t>
            </a:r>
          </a:p>
          <a:p>
            <a:pPr marL="809625" lvl="1" indent="-346075"/>
            <a:r>
              <a:rPr lang="en-US" dirty="0"/>
              <a:t>Determine the opcode and the operand specifiers</a:t>
            </a:r>
          </a:p>
          <a:p>
            <a:pPr marL="450850" indent="-349250"/>
            <a:r>
              <a:rPr lang="en-US" sz="2200" dirty="0"/>
              <a:t>Calculate operands (CO)</a:t>
            </a:r>
          </a:p>
          <a:p>
            <a:pPr marL="809625" lvl="1" indent="-346075"/>
            <a:r>
              <a:rPr lang="en-US" dirty="0"/>
              <a:t>Calculate the effective address of each source operand</a:t>
            </a:r>
          </a:p>
          <a:p>
            <a:pPr marL="809625" lvl="1" indent="-346075"/>
            <a:r>
              <a:rPr lang="en-US" dirty="0"/>
              <a:t>This may involve displacement, register indirect, indirect, or other forms of address calculation</a:t>
            </a:r>
          </a:p>
        </p:txBody>
      </p:sp>
      <p:sp>
        <p:nvSpPr>
          <p:cNvPr id="6" name="Content Placeholder 5"/>
          <p:cNvSpPr>
            <a:spLocks noGrp="1"/>
          </p:cNvSpPr>
          <p:nvPr>
            <p:ph sz="half" idx="4294967295"/>
          </p:nvPr>
        </p:nvSpPr>
        <p:spPr>
          <a:xfrm>
            <a:off x="5076056" y="1641201"/>
            <a:ext cx="3456384" cy="3900526"/>
          </a:xfrm>
        </p:spPr>
        <p:txBody>
          <a:bodyPr>
            <a:normAutofit/>
          </a:bodyPr>
          <a:lstStyle/>
          <a:p>
            <a:pPr marL="285750" indent="-285750">
              <a:spcBef>
                <a:spcPts val="1500"/>
              </a:spcBef>
              <a:buClr>
                <a:schemeClr val="tx2"/>
              </a:buClr>
              <a:buFont typeface="Arial" panose="020B0604020202020204" pitchFamily="34" charset="0"/>
              <a:buChar char="•"/>
            </a:pPr>
            <a:r>
              <a:rPr lang="en-US" sz="2200" dirty="0"/>
              <a:t>Fetch operands (FO)</a:t>
            </a:r>
          </a:p>
          <a:p>
            <a:pPr marL="601663" lvl="1" indent="-288925">
              <a:spcBef>
                <a:spcPts val="600"/>
              </a:spcBef>
              <a:buClr>
                <a:schemeClr val="tx2"/>
              </a:buClr>
              <a:buFont typeface="Arial" panose="020B0604020202020204" pitchFamily="34" charset="0"/>
              <a:buChar char="–"/>
            </a:pPr>
            <a:r>
              <a:rPr lang="en-US" sz="1600" dirty="0"/>
              <a:t>Fetch each operand from memory</a:t>
            </a:r>
          </a:p>
          <a:p>
            <a:pPr marL="601663" lvl="1" indent="-288925">
              <a:spcBef>
                <a:spcPts val="600"/>
              </a:spcBef>
              <a:buClr>
                <a:schemeClr val="tx2"/>
              </a:buClr>
              <a:buFont typeface="Arial" panose="020B0604020202020204" pitchFamily="34" charset="0"/>
              <a:buChar char="–"/>
            </a:pPr>
            <a:r>
              <a:rPr lang="en-US" sz="1600" dirty="0"/>
              <a:t>Operands in registers need not be fetched</a:t>
            </a:r>
          </a:p>
          <a:p>
            <a:pPr marL="285750" indent="-285750">
              <a:spcBef>
                <a:spcPts val="600"/>
              </a:spcBef>
              <a:buClr>
                <a:schemeClr val="tx2"/>
              </a:buClr>
              <a:buFont typeface="Arial" panose="020B0604020202020204" pitchFamily="34" charset="0"/>
              <a:buChar char="•"/>
            </a:pPr>
            <a:r>
              <a:rPr lang="en-US" sz="2200" dirty="0"/>
              <a:t>Execute instruction (EI)</a:t>
            </a:r>
          </a:p>
          <a:p>
            <a:pPr marL="601663" lvl="1" indent="-288925">
              <a:spcBef>
                <a:spcPts val="600"/>
              </a:spcBef>
              <a:buClr>
                <a:schemeClr val="tx2"/>
              </a:buClr>
              <a:buFont typeface="Arial" panose="020B0604020202020204" pitchFamily="34" charset="0"/>
              <a:buChar char="–"/>
            </a:pPr>
            <a:r>
              <a:rPr lang="en-US" sz="1600" dirty="0"/>
              <a:t>Perform the indicated operation and store the result, if any, in the specified destination operand location</a:t>
            </a:r>
          </a:p>
          <a:p>
            <a:pPr marL="285750" indent="-285750">
              <a:spcBef>
                <a:spcPts val="600"/>
              </a:spcBef>
              <a:buClr>
                <a:schemeClr val="tx2"/>
              </a:buClr>
              <a:buFont typeface="Arial" panose="020B0604020202020204" pitchFamily="34" charset="0"/>
              <a:buChar char="•"/>
            </a:pPr>
            <a:r>
              <a:rPr lang="en-US" sz="2200" dirty="0"/>
              <a:t>Write operand (WO)</a:t>
            </a:r>
          </a:p>
          <a:p>
            <a:pPr marL="601663" lvl="1" indent="-288925">
              <a:spcBef>
                <a:spcPts val="600"/>
              </a:spcBef>
              <a:buClr>
                <a:schemeClr val="tx2"/>
              </a:buClr>
              <a:buFont typeface="Arial" panose="020B0604020202020204" pitchFamily="34" charset="0"/>
              <a:buChar char="–"/>
            </a:pPr>
            <a:r>
              <a:rPr lang="en-US" sz="1600" dirty="0"/>
              <a:t>Store the result in memory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dirty="0"/>
              <a:t>Processor Organization</a:t>
            </a:r>
          </a:p>
        </p:txBody>
      </p:sp>
      <p:sp>
        <p:nvSpPr>
          <p:cNvPr id="9" name="Text Placeholder 8"/>
          <p:cNvSpPr>
            <a:spLocks noGrp="1"/>
          </p:cNvSpPr>
          <p:nvPr>
            <p:ph type="body" idx="1"/>
          </p:nvPr>
        </p:nvSpPr>
        <p:spPr>
          <a:xfrm>
            <a:off x="332518" y="1600200"/>
            <a:ext cx="8478965" cy="4525963"/>
          </a:xfrm>
        </p:spPr>
        <p:txBody>
          <a:bodyPr/>
          <a:lstStyle/>
          <a:p>
            <a:pPr marL="101600" indent="0">
              <a:buNone/>
            </a:pPr>
            <a:r>
              <a:rPr lang="en-US" sz="2800" dirty="0"/>
              <a:t>Processor Requirements:</a:t>
            </a:r>
          </a:p>
        </p:txBody>
      </p:sp>
      <p:sp>
        <p:nvSpPr>
          <p:cNvPr id="8" name="Content Placeholder 7"/>
          <p:cNvSpPr>
            <a:spLocks noGrp="1"/>
          </p:cNvSpPr>
          <p:nvPr>
            <p:ph idx="4294967295"/>
          </p:nvPr>
        </p:nvSpPr>
        <p:spPr>
          <a:xfrm>
            <a:off x="460308" y="2101552"/>
            <a:ext cx="8226492" cy="4495800"/>
          </a:xfrm>
        </p:spPr>
        <p:txBody>
          <a:bodyPr>
            <a:noAutofit/>
          </a:bodyPr>
          <a:lstStyle/>
          <a:p>
            <a:pPr marL="347663" indent="-347663">
              <a:spcBef>
                <a:spcPts val="300"/>
              </a:spcBef>
              <a:buClr>
                <a:schemeClr val="tx2"/>
              </a:buClr>
              <a:buFont typeface="Arial" panose="020B0604020202020204" pitchFamily="34" charset="0"/>
              <a:buChar char="•"/>
            </a:pPr>
            <a:r>
              <a:rPr lang="en-US" sz="1800" dirty="0"/>
              <a:t>Fetch instruction</a:t>
            </a:r>
          </a:p>
          <a:p>
            <a:pPr marL="706438" lvl="1" indent="-347663">
              <a:spcBef>
                <a:spcPts val="300"/>
              </a:spcBef>
              <a:buClr>
                <a:schemeClr val="tx2"/>
              </a:buClr>
              <a:buFont typeface="Arial" panose="020B0604020202020204" pitchFamily="34" charset="0"/>
              <a:buChar char="–"/>
            </a:pPr>
            <a:r>
              <a:rPr lang="en-US" sz="1600" dirty="0"/>
              <a:t>The processor reads an instruction from memory (register, cache, main memory)</a:t>
            </a:r>
          </a:p>
          <a:p>
            <a:pPr marL="347663" indent="-347663">
              <a:spcBef>
                <a:spcPts val="300"/>
              </a:spcBef>
              <a:buClr>
                <a:schemeClr val="tx2"/>
              </a:buClr>
              <a:buFont typeface="Arial" panose="020B0604020202020204" pitchFamily="34" charset="0"/>
              <a:buChar char="•"/>
            </a:pPr>
            <a:r>
              <a:rPr lang="en-US" sz="1800" dirty="0"/>
              <a:t>Interpret instruction</a:t>
            </a:r>
          </a:p>
          <a:p>
            <a:pPr marL="706438" lvl="1" indent="-347663">
              <a:spcBef>
                <a:spcPts val="300"/>
              </a:spcBef>
              <a:buClr>
                <a:schemeClr val="tx2"/>
              </a:buClr>
              <a:buFont typeface="Arial" panose="020B0604020202020204" pitchFamily="34" charset="0"/>
              <a:buChar char="–"/>
            </a:pPr>
            <a:r>
              <a:rPr lang="en-US" sz="1600" dirty="0"/>
              <a:t>The instruction is decoded to determine what action is required</a:t>
            </a:r>
          </a:p>
          <a:p>
            <a:pPr marL="347663" indent="-347663">
              <a:spcBef>
                <a:spcPts val="300"/>
              </a:spcBef>
              <a:buClr>
                <a:schemeClr val="tx2"/>
              </a:buClr>
              <a:buFont typeface="Arial" panose="020B0604020202020204" pitchFamily="34" charset="0"/>
              <a:buChar char="•"/>
            </a:pPr>
            <a:r>
              <a:rPr lang="en-US" sz="1800" dirty="0"/>
              <a:t>Fetch data</a:t>
            </a:r>
          </a:p>
          <a:p>
            <a:pPr marL="706438" lvl="1" indent="-347663">
              <a:spcBef>
                <a:spcPts val="300"/>
              </a:spcBef>
              <a:buClr>
                <a:schemeClr val="tx2"/>
              </a:buClr>
              <a:buFont typeface="Arial" panose="020B0604020202020204" pitchFamily="34" charset="0"/>
              <a:buChar char="–"/>
            </a:pPr>
            <a:r>
              <a:rPr lang="en-US" sz="1600" dirty="0"/>
              <a:t>The execution of an instruction may require reading data from memory or an I/O module</a:t>
            </a:r>
          </a:p>
          <a:p>
            <a:pPr marL="347663" indent="-347663">
              <a:spcBef>
                <a:spcPts val="300"/>
              </a:spcBef>
              <a:buClr>
                <a:schemeClr val="tx2"/>
              </a:buClr>
              <a:buFont typeface="Arial" panose="020B0604020202020204" pitchFamily="34" charset="0"/>
              <a:buChar char="•"/>
            </a:pPr>
            <a:r>
              <a:rPr lang="en-US" sz="1800" dirty="0"/>
              <a:t>Process data</a:t>
            </a:r>
          </a:p>
          <a:p>
            <a:pPr marL="706438" lvl="1" indent="-347663">
              <a:spcBef>
                <a:spcPts val="300"/>
              </a:spcBef>
              <a:buClr>
                <a:schemeClr val="tx2"/>
              </a:buClr>
              <a:buFont typeface="Arial" panose="020B0604020202020204" pitchFamily="34" charset="0"/>
              <a:buChar char="–"/>
            </a:pPr>
            <a:r>
              <a:rPr lang="en-US" sz="1600" dirty="0"/>
              <a:t>The execution of an instruction may require performing some arithmetic or logical operation on data</a:t>
            </a:r>
          </a:p>
          <a:p>
            <a:pPr marL="347663" indent="-347663">
              <a:spcBef>
                <a:spcPts val="300"/>
              </a:spcBef>
              <a:buClr>
                <a:schemeClr val="tx2"/>
              </a:buClr>
              <a:buFont typeface="Arial" panose="020B0604020202020204" pitchFamily="34" charset="0"/>
              <a:buChar char="•"/>
            </a:pPr>
            <a:r>
              <a:rPr lang="en-US" sz="1800" dirty="0"/>
              <a:t>Write data</a:t>
            </a:r>
          </a:p>
          <a:p>
            <a:pPr marL="706438" lvl="1" indent="-347663">
              <a:spcBef>
                <a:spcPts val="300"/>
              </a:spcBef>
              <a:buClr>
                <a:schemeClr val="tx2"/>
              </a:buClr>
              <a:buFont typeface="Arial" panose="020B0604020202020204" pitchFamily="34" charset="0"/>
              <a:buChar char="–"/>
            </a:pPr>
            <a:r>
              <a:rPr lang="en-US" sz="1600" dirty="0"/>
              <a:t>The results of an execution may require writing data to memory or an I/O module</a:t>
            </a:r>
          </a:p>
          <a:p>
            <a:pPr marL="347663" indent="-347663">
              <a:spcBef>
                <a:spcPts val="300"/>
              </a:spcBef>
              <a:buClr>
                <a:schemeClr val="tx2"/>
              </a:buClr>
              <a:buFont typeface="Arial" panose="020B0604020202020204" pitchFamily="34" charset="0"/>
              <a:buChar char="•"/>
            </a:pPr>
            <a:r>
              <a:rPr lang="en-US" sz="1800" dirty="0"/>
              <a:t>In order to do these things the processor needs to store some data temporarily and therefore needs a small internal memory</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457200" y="210049"/>
            <a:ext cx="8229600" cy="1582863"/>
          </a:xfrm>
          <a:noFill/>
          <a:ln/>
        </p:spPr>
        <p:txBody>
          <a:bodyPr lIns="90488" tIns="44450" rIns="90488" bIns="44450"/>
          <a:lstStyle/>
          <a:p>
            <a:r>
              <a:rPr lang="en-US" dirty="0"/>
              <a:t>Figure 16.10 </a:t>
            </a:r>
            <a:br>
              <a:rPr lang="en-US" dirty="0"/>
            </a:br>
            <a:r>
              <a:rPr lang="en-US" dirty="0"/>
              <a:t>Timing Diagram for Instruction Pipeline Operation</a:t>
            </a:r>
          </a:p>
        </p:txBody>
      </p:sp>
      <p:pic>
        <p:nvPicPr>
          <p:cNvPr id="4" name="Picture 3" descr="The diagram contains 14 columns corresponding to time and 9 instructions. The instructions are as follows. F I, D I, C O, F O, E I, W O. Every instruction starts from the next column with time. Instruction 1 starts from column 1, whereas instruction 2 starts from column 2 and so on. Instruction 9 starts from column 8 and ends at column 14." title="A diagrammatic representation of the instruction pipeline operation with reference to the timing."/>
          <p:cNvPicPr>
            <a:picLocks noChangeAspect="1"/>
          </p:cNvPicPr>
          <p:nvPr/>
        </p:nvPicPr>
        <p:blipFill rotWithShape="1">
          <a:blip r:embed="rId3">
            <a:extLst>
              <a:ext uri="{28A0092B-C50C-407E-A947-70E740481C1C}">
                <a14:useLocalDpi xmlns:a14="http://schemas.microsoft.com/office/drawing/2010/main" val="0"/>
              </a:ext>
            </a:extLst>
          </a:blip>
          <a:srcRect l="12137" t="5324" r="8801" b="29308"/>
          <a:stretch/>
        </p:blipFill>
        <p:spPr>
          <a:xfrm>
            <a:off x="1010884" y="1771757"/>
            <a:ext cx="7122232" cy="4550315"/>
          </a:xfrm>
          <a:prstGeom prst="rect">
            <a:avLst/>
          </a:prstGeom>
        </p:spPr>
      </p:pic>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00001"/>
            <a:ext cx="8229600" cy="1582863"/>
          </a:xfrm>
          <a:noFill/>
          <a:ln/>
        </p:spPr>
        <p:txBody>
          <a:bodyPr lIns="90488" tIns="44450" rIns="90488" bIns="44450"/>
          <a:lstStyle/>
          <a:p>
            <a:r>
              <a:rPr lang="en-US" dirty="0"/>
              <a:t>Figure 16.11 </a:t>
            </a:r>
            <a:br>
              <a:rPr lang="en-US" dirty="0"/>
            </a:br>
            <a:r>
              <a:rPr lang="en-US" dirty="0"/>
              <a:t>The Effect of a Conditional Branch on Instruction Pipeline Operation</a:t>
            </a:r>
          </a:p>
        </p:txBody>
      </p:sp>
      <p:pic>
        <p:nvPicPr>
          <p:cNvPr id="3" name="Picture 2" descr="The instructions are as follows. F I, D I, C O, F O, E I and W O. The diagram contains 14 columns corresponding to the increase in time and 9 instructions say instructions 1, 2, 3, 4, 5, 6, 7, 15 and6. Instruction 1 starts from column 1, 2 from column 2 and 3 from column 3. Instruction four starts from column 4 and it has only F I, D I, C O and F O. Instruction 5 starts from column 5 and has F I, D I and C O. Instruction 6 starts from column 6 and has only F I and D I. Instruction 7 starts from column 7 and has only F I. Instruction 15 starts from column 7 and has all the values. Similarly, instruction 17 starts from column 8 and ends at column 14 with all the values say F I, DI, C O, F O, E I and W O. The 15 and 16 are labeled as branch penalty." title="A diagram represents the effect of a conditional branch on instruction pipeline operation."/>
          <p:cNvPicPr>
            <a:picLocks noChangeAspect="1"/>
          </p:cNvPicPr>
          <p:nvPr/>
        </p:nvPicPr>
        <p:blipFill rotWithShape="1">
          <a:blip r:embed="rId3">
            <a:extLst>
              <a:ext uri="{28A0092B-C50C-407E-A947-70E740481C1C}">
                <a14:useLocalDpi xmlns:a14="http://schemas.microsoft.com/office/drawing/2010/main" val="0"/>
              </a:ext>
            </a:extLst>
          </a:blip>
          <a:srcRect l="10765" t="5082" r="8709" b="28603"/>
          <a:stretch/>
        </p:blipFill>
        <p:spPr>
          <a:xfrm>
            <a:off x="907206" y="1783294"/>
            <a:ext cx="7329589" cy="4664283"/>
          </a:xfrm>
          <a:prstGeom prst="rect">
            <a:avLst/>
          </a:prstGeom>
        </p:spPr>
      </p:pic>
    </p:spTree>
    <p:extLst>
      <p:ext uri="{BB962C8B-B14F-4D97-AF65-F5344CB8AC3E}">
        <p14:creationId xmlns:p14="http://schemas.microsoft.com/office/powerpoint/2010/main" val="178956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16.12 </a:t>
            </a:r>
            <a:br>
              <a:rPr lang="en-US" dirty="0"/>
            </a:br>
            <a:r>
              <a:rPr lang="en-US" dirty="0"/>
              <a:t>Six-Stage CPU Instruction Pipeline</a:t>
            </a:r>
          </a:p>
        </p:txBody>
      </p:sp>
      <p:pic>
        <p:nvPicPr>
          <p:cNvPr id="4" name="Picture 3" descr="After fetching the instructions are decoded and the operands are calculated. After calculation of operands, if the branch is conditional P C will be updated and the pipe will be emptied, which will eventually lead to the start, that is instruction fetching. If not, the operands need to be fetched and instructions need to be executed. After execution, the operands are to be written. After writing the operands, if there is branch or interrupt the p c will be updated and the pipe will be emptied, which will eventually lead to fetching of instructions. If not, the process will directly lead to fetching of instructions." title="A diagrammatic representation of the six stage C P U instruction pipeline."/>
          <p:cNvPicPr>
            <a:picLocks noChangeAspect="1"/>
          </p:cNvPicPr>
          <p:nvPr/>
        </p:nvPicPr>
        <p:blipFill rotWithShape="1">
          <a:blip r:embed="rId3">
            <a:extLst>
              <a:ext uri="{28A0092B-C50C-407E-A947-70E740481C1C}">
                <a14:useLocalDpi xmlns:a14="http://schemas.microsoft.com/office/drawing/2010/main" val="0"/>
              </a:ext>
            </a:extLst>
          </a:blip>
          <a:srcRect l="12230" t="2711" r="7601" b="8041"/>
          <a:stretch/>
        </p:blipFill>
        <p:spPr>
          <a:xfrm>
            <a:off x="2759696" y="1238616"/>
            <a:ext cx="3624608" cy="5221893"/>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16.13 </a:t>
            </a:r>
            <a:br>
              <a:rPr lang="en-US" dirty="0"/>
            </a:br>
            <a:r>
              <a:rPr lang="en-US" dirty="0"/>
              <a:t>An Alternative Pipeline Depiction</a:t>
            </a:r>
          </a:p>
        </p:txBody>
      </p:sp>
      <p:pic>
        <p:nvPicPr>
          <p:cNvPr id="4" name="Picture 3" descr="Diagram A, No branches. The alternative pipeline with no branches has 14 rows and 6 columns. The columns have the following headings from left to right. F I, D I, C O, F O, E I, W O. The ROW entries are as follows. Row 1, indented once. F I, I 1. D I, blank. C O, blank. F O, blank. E I, blank. W O, blank. Row 2, indented twice. F I, I 2. D I, I 1. C O, blank. F O, blank. E I, blank. W O, blank. Row 3, indented 3 times. F I, I 3. D I, I 2. C O, I 1. F O, blank. E I, blank. W O, blank. Row 4, indented 4 times. F I, I 4. D I, I 3. C O, I 2. F O, I 1. E I, blank. W O, blank. Row 5, indented 5 times. F I, I 5. D I, I 4. C O, I 3. F O, I 2. E I, I 1. W O. Row 6, indented 6 times. F I, I 6. D I, I 5. C O, I 4. F O, I 3. E I, I 2. W O, I 1. Row 7, indented 7 times. F I, I 7. D I, I 6. C O, I 5. F O, I 4. E I, I 3. W O, I 2. Row 8, indented 8 times. F I, I 8. D I, I 7. C O, I 6. F O, I 5. E I, I 4. W O, I 3. Row 9, indented 9 times. F I, I 9. D I, I 8. C O, I 7. F O, I 6. E I, I 5. W O, I 4. Row 10, indented 10 times. F I, blank. D I, I 9. C O, I 8. F O, I 7. E I, I 6. W O, I 5. Row 11. F I, blank. D I, blank. C O, I 9. F O, I 8. E I, I 7. W O, I 6. Row 12. F I, blank. D I, blank. C O, blank. F O, I 9. E I, I 8. W O, I 7. Row 13. F I, blank. D I, blank. C O, blank. F O, blank. E I, I 9. W O, I 8. Row 14. F I, blank. D I, blank. C O, blank. F O, blank. E I, blank. W O, I 9. Diagram B, with conditional branch. A table has 14 rows and 6 columns. The columns have the following headings from left to right. F I, D I, C O, F O, E I, W O. The row entries are as follows. Row 1, indented once. F I, I 1. D I, blank. C O, blank. F O, blank. E I, blank. W O, blank. Row 2, indented twice. F I, I 2. D I, I 1. C O, blank. F O, blank. E I, blank. W O, blank. Row 3, indented 3 times. F I, I 3. D I, I 2. C O, I 1. F O, blank. E I, blank. W O, blank. Row 4, indented 4 times. F I, I 4. D I, I 3. C O, I 2. F O, I 1. E I, blank. W O, blank. Row 5, indented 5 times. F I, I 5. D I, I 4. C O, I 3. F O, I 2. E I, I 1. W O. Row 6, indented 6 times. F I, I 6. D I, I 5. C O, I 4. F O, I 3. E I, I 2. W O, I 1. Row 7, indented 7 times. F I, I 7. D I, I 6. C O, I 5. F O, I 4. E I, I 3. W O, I 2. Row 8, indented 8 times. F I, I 15. D I, blank. C O, blank. F O, blank. E I, blank. W O, I 3. Row 9, indented 9 times. F I, I 16. D I, I 15. C O, blank. F O, blank. E I, blank. W O, blank. Row 10, indented 10 times. F I, Blank. D I, I 16. C O, I 15. F O, blank. E I, blank. W O, blank. Row 11. F I, Blank. D I, blank. C O, I 16. F O, I 15. E I, blank. W O, blank. Row 12. F I, Blank. D I, blank. C O, blank. F O, I 16. E I, I 15. W O, blank. Row 13. F I, Blank. D I, blank. C O, blank. F O, blank. E I, I 16. W O, I 15. Row 14. F I, Blank. D I, blank. C O, blank. F O, blank. E I, blank. W O, I 16." title="A diagram with two parts labeled a and b displays alternative pipeline structures."/>
          <p:cNvPicPr>
            <a:picLocks noChangeAspect="1"/>
          </p:cNvPicPr>
          <p:nvPr/>
        </p:nvPicPr>
        <p:blipFill rotWithShape="1">
          <a:blip r:embed="rId3">
            <a:extLst>
              <a:ext uri="{28A0092B-C50C-407E-A947-70E740481C1C}">
                <a14:useLocalDpi xmlns:a14="http://schemas.microsoft.com/office/drawing/2010/main" val="0"/>
              </a:ext>
            </a:extLst>
          </a:blip>
          <a:srcRect l="4152" t="10890" r="7604" b="32953"/>
          <a:stretch/>
        </p:blipFill>
        <p:spPr>
          <a:xfrm>
            <a:off x="1511660" y="1268759"/>
            <a:ext cx="6120681" cy="5040561"/>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91444"/>
            <a:ext cx="8458200" cy="1080120"/>
          </a:xfrm>
          <a:noFill/>
          <a:ln/>
        </p:spPr>
        <p:txBody>
          <a:bodyPr lIns="90488" tIns="44450" rIns="90488" bIns="44450"/>
          <a:lstStyle/>
          <a:p>
            <a:r>
              <a:rPr lang="en-US" dirty="0"/>
              <a:t>Figure 16.14 </a:t>
            </a:r>
            <a:br>
              <a:rPr lang="en-US" dirty="0"/>
            </a:br>
            <a:r>
              <a:rPr lang="en-US" dirty="0"/>
              <a:t>Speedup Factors with Instruction Pipelining</a:t>
            </a:r>
          </a:p>
        </p:txBody>
      </p:sp>
      <p:pic>
        <p:nvPicPr>
          <p:cNvPr id="4" name="Picture 3" descr="Graph A, Number of instructions in log scale, is plotted against speedup factor. Three increasing lines corresponding to k equals 12 stages, 9 stages and 6 stages originate from the common approximate coordinates 0, 1 and end at coordinates 128 comma 10.5, 128 comma 8 and 128 comma 4.5 respectively. Graph B, Number of stages, is plotted against speedup factor. Three increasing lines corresponding to n equals 30 instructions, 20 instructions and 10 instructions originate from the common coordinates 0 comma 0 and end at coordinates 20 comma 12, 20 comma 8 and 20 comma 6 respectively." title="A graph plots number of instructions and stages with the speedup factor."/>
          <p:cNvPicPr>
            <a:picLocks noChangeAspect="1"/>
          </p:cNvPicPr>
          <p:nvPr/>
        </p:nvPicPr>
        <p:blipFill rotWithShape="1">
          <a:blip r:embed="rId3">
            <a:extLst>
              <a:ext uri="{28A0092B-C50C-407E-A947-70E740481C1C}">
                <a14:useLocalDpi xmlns:a14="http://schemas.microsoft.com/office/drawing/2010/main" val="0"/>
              </a:ext>
            </a:extLst>
          </a:blip>
          <a:srcRect l="9575" t="10434" r="14894" b="25447"/>
          <a:stretch/>
        </p:blipFill>
        <p:spPr>
          <a:xfrm>
            <a:off x="2699792" y="1295628"/>
            <a:ext cx="4674625" cy="5135503"/>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GB" dirty="0"/>
              <a:t>Pipeline Hazards</a:t>
            </a:r>
          </a:p>
        </p:txBody>
      </p:sp>
      <p:graphicFrame>
        <p:nvGraphicFramePr>
          <p:cNvPr id="11" name="Content Placeholder 10"/>
          <p:cNvGraphicFramePr>
            <a:graphicFrameLocks noGrp="1"/>
          </p:cNvGraphicFramePr>
          <p:nvPr>
            <p:ph idx="4294967295"/>
            <p:extLst>
              <p:ext uri="{D42A27DB-BD31-4B8C-83A1-F6EECF244321}">
                <p14:modId xmlns:p14="http://schemas.microsoft.com/office/powerpoint/2010/main" val="4012488456"/>
              </p:ext>
            </p:extLst>
          </p:nvPr>
        </p:nvGraphicFramePr>
        <p:xfrm>
          <a:off x="179388" y="1556593"/>
          <a:ext cx="8785225" cy="51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16.15 </a:t>
            </a:r>
            <a:br>
              <a:rPr lang="en-US" dirty="0"/>
            </a:br>
            <a:r>
              <a:rPr lang="en-US" dirty="0"/>
              <a:t>Example of Resource Hazard</a:t>
            </a:r>
          </a:p>
        </p:txBody>
      </p:sp>
      <p:pic>
        <p:nvPicPr>
          <p:cNvPr id="4" name="Picture 3" descr="Diagram A, Five stage pipeline ideal case. The five stage pipeline has 4 instructions and 9 clock cycles. Clock cycle 1, Clock cycle 2, Clock cycle 3, Clock cycle 4, Clock cycle 5, Clock cycle 6, Clock cycle 7, Clock cycle 8, Clock cycle 9. Instruction 1. Clock cycle 1, F I. Clock cycle 2, D I. Clock cycle 3, F O. Clock cycle 4, E I. Clock cycle 5, W O. Clock cycle 6, Blank. Clock cycle 7, Blank. Clock cycle 8, Blank. Clock cycle 9, Blank. Instruction 2. Clock cycle 1, Blank. Clock cycle 2, F I. Clock cycle 3, D I. Clock cycle 4, F O. Clock cycle 5, E I. Clock cycle 6, W O. Clock cycle 7, Blank. Clock cycle 8, Blank. Clock cycle 9, Blank. Instruction 3. Clock cycle 1, Blank. Clock cycle 2, Blank. Clock cycle 3, F I. Clock cycle 4, D I. Clock cycle 5, F O. Clock cycle 6, E I. Clock cycle 7, W O. Clock cycle 8, Blank. Clock cycle 9, Blank. Instruction 4. Clock cycle 1, Blank. Clock cycle 2, Blank. Clock cycle 3, Blank. Clock cycle 4, F I. Clock cycle 5, D I. Clock cycle 6, F O. Clock cycle 7, E I. Clock cycle 8, W O. Clock cycle 9, Blank. Diagram B, I 1 source operand memory. The illustration has 4 instructions and 9 clock cycles. Clock cycle 1, Clock cycle 2, Clock cycle 3, Clock cycle 4, Clock cycle 5, Clock cycle 6, Clock cycle 7, Clock cycle 8, Clock cycle 9. The row entries are as follows. Row 1. Clock cycle 1, F I. Clock cycle 2, D I. Clock cycle 3, F O. Clock cycle 4, E I. Clock cycle 5, W O. Clock cycle 6, Blank. Clock cycle 7, Blank. Clock cycle 8, Blank. Clock cycle 9, Blank. Row 2. Clock cycle 1, Blank. Clock cycle 2, F I. Clock cycle 3, D I. Clock cycle 4, F O. Clock cycle 5, E I. Clock cycle 6, W O. Clock cycle 7, Blank. Clock cycle 8, Blank. Clock cycle 9, Blank. Row 3. Clock cycle 1, Blank. Clock cycle 2, Blank. Clock cycle 3, Idle. Clock cycle 4, F I. Clock cycle 5, D I. Clock cycle 6, F O. Clock cycle 7, E I. Clock cycle 8, W O. Clock cycle 9, Blank. Row 4. Clock cycle 1, Blank. Clock cycle 2, Blank. Clock cycle 3, blank. Clock cycle 4, Blank. Clock cycle 5, F I. Clock cycle 6, D I. Clock cycle 7, F O. Clock cycle 8, E I. Clock cycle 9, W O." title="Diagrammatic representations of the five stage pipeline and I 1 source operand in memory."/>
          <p:cNvPicPr>
            <a:picLocks noChangeAspect="1"/>
          </p:cNvPicPr>
          <p:nvPr/>
        </p:nvPicPr>
        <p:blipFill rotWithShape="1">
          <a:blip r:embed="rId3">
            <a:extLst>
              <a:ext uri="{28A0092B-C50C-407E-A947-70E740481C1C}">
                <a14:useLocalDpi xmlns:a14="http://schemas.microsoft.com/office/drawing/2010/main" val="0"/>
              </a:ext>
            </a:extLst>
          </a:blip>
          <a:srcRect l="13071" t="7921" r="21118" b="26948"/>
          <a:stretch/>
        </p:blipFill>
        <p:spPr>
          <a:xfrm>
            <a:off x="2529820" y="1233074"/>
            <a:ext cx="4104456" cy="5256584"/>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16.16</a:t>
            </a:r>
            <a:br>
              <a:rPr lang="en-US" dirty="0"/>
            </a:br>
            <a:r>
              <a:rPr lang="en-US" dirty="0"/>
              <a:t>Example of Data Hazard</a:t>
            </a:r>
          </a:p>
        </p:txBody>
      </p:sp>
      <p:pic>
        <p:nvPicPr>
          <p:cNvPr id="4" name="Picture 3" descr="The data hazard has 4 instructions and 10 clock cycles. Clock cycle 1, Clock cycle 2, Clock cycle 3, Clock cycle 4, Clock cycle 5, Clock cycle 6, Clock cycle 7, Clock cycle 8, Clock cycle 9, Clock cycle 10. The row entries are as follows. Instruction 1. Clock cycle 1, F I. Clock cycle 2, D I. Clock cycle 3, F O. Clock cycle 4, E I. Clock cycle 5, W O. Clock cycle 6, Blank. Clock cycle 7, blank. Clock cycle 8, blank. Clock cycle 9, blank. Clock cycle 10, blank. Instruction 2. Clock cycle 1, Blank. Clock cycle 2, F I. Clock cycle 3, D I. Clock cycle 4, Idle. Clock cycle 5, idle. Clock cycle 6, F O. Clock cycle 7, E I. Clock cycle 8, W O. Clock cycle 9, blank. Clock cycle 10, blank. Instruction 3. Clock cycle 1, Blank. Clock cycle 2, Blank. Clock cycle 3, F I. Clock cycle 4, Blank. Clock cycle 5, Blank. Clock cycle 6, D I. Clock cycle 7, F O. Clock cycle 8, E I. Clock cycle 9, W O. Clock cycle 10, blank. Instruction 4. Clock cycle 1, Blank. Clock cycle 2, Blank. Clock cycle 3, Blank. Clock cycle 4, Blank. Clock cycle 5, Blank. Clock cycle 6, F I. Clock cycle 7, D I. Clock cycle 8, F O. Clock cycle 9, E I. Clock cycle 10, W O. " title="A diagram displays an example of a data hazard."/>
          <p:cNvPicPr>
            <a:picLocks noChangeAspect="1"/>
          </p:cNvPicPr>
          <p:nvPr/>
        </p:nvPicPr>
        <p:blipFill rotWithShape="1">
          <a:blip r:embed="rId3">
            <a:extLst>
              <a:ext uri="{28A0092B-C50C-407E-A947-70E740481C1C}">
                <a14:useLocalDpi xmlns:a14="http://schemas.microsoft.com/office/drawing/2010/main" val="0"/>
              </a:ext>
            </a:extLst>
          </a:blip>
          <a:srcRect l="5397" t="8491" r="17025" b="67009"/>
          <a:stretch/>
        </p:blipFill>
        <p:spPr>
          <a:xfrm>
            <a:off x="431540" y="1988840"/>
            <a:ext cx="8280920" cy="3384376"/>
          </a:xfrm>
          <a:prstGeom prst="rect">
            <a:avLst/>
          </a:prstGeom>
        </p:spPr>
      </p:pic>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GB" dirty="0"/>
              <a:t>Types of Data Hazard</a:t>
            </a:r>
          </a:p>
        </p:txBody>
      </p:sp>
      <p:sp>
        <p:nvSpPr>
          <p:cNvPr id="196611" name="Rectangle 3"/>
          <p:cNvSpPr>
            <a:spLocks noGrp="1" noChangeArrowheads="1"/>
          </p:cNvSpPr>
          <p:nvPr>
            <p:ph type="body" idx="1"/>
          </p:nvPr>
        </p:nvSpPr>
        <p:spPr>
          <a:xfrm>
            <a:off x="374493" y="1658075"/>
            <a:ext cx="8395015" cy="4795261"/>
          </a:xfrm>
        </p:spPr>
        <p:txBody>
          <a:bodyPr>
            <a:normAutofit fontScale="92500" lnSpcReduction="20000"/>
          </a:bodyPr>
          <a:lstStyle/>
          <a:p>
            <a:pPr marL="428625" indent="-327025"/>
            <a:r>
              <a:rPr lang="en-GB" sz="2400" dirty="0"/>
              <a:t>Read after write (RAW), or true dependency</a:t>
            </a:r>
          </a:p>
          <a:p>
            <a:pPr marL="787400" lvl="1" indent="-347663"/>
            <a:r>
              <a:rPr lang="en-GB" sz="2100" dirty="0"/>
              <a:t>An instruction modifies a register or memory location</a:t>
            </a:r>
          </a:p>
          <a:p>
            <a:pPr marL="787400" lvl="1" indent="-347663"/>
            <a:r>
              <a:rPr lang="en-GB" sz="2100" dirty="0"/>
              <a:t>Succeeding instruction reads data in memory or register location</a:t>
            </a:r>
          </a:p>
          <a:p>
            <a:pPr marL="787400" lvl="1" indent="-347663"/>
            <a:r>
              <a:rPr lang="en-GB" sz="2100" dirty="0"/>
              <a:t>Hazard occurs if the read takes place before write operation is complete</a:t>
            </a:r>
          </a:p>
          <a:p>
            <a:pPr marL="428625" indent="-327025"/>
            <a:r>
              <a:rPr lang="en-GB" sz="2400" dirty="0"/>
              <a:t>Write after read (WAR), or antidependency</a:t>
            </a:r>
          </a:p>
          <a:p>
            <a:pPr marL="787400" lvl="1" indent="-347663"/>
            <a:r>
              <a:rPr lang="en-GB" sz="2100" dirty="0"/>
              <a:t>An instruction reads a register or memory location </a:t>
            </a:r>
          </a:p>
          <a:p>
            <a:pPr marL="787400" lvl="1" indent="-347663"/>
            <a:r>
              <a:rPr lang="en-GB" sz="2100" dirty="0"/>
              <a:t>Succeeding instruction writes to the location</a:t>
            </a:r>
          </a:p>
          <a:p>
            <a:pPr marL="787400" lvl="1" indent="-347663"/>
            <a:r>
              <a:rPr lang="en-GB" sz="2100" dirty="0"/>
              <a:t>Hazard occurs if the write operation completes before the read operation takes place</a:t>
            </a:r>
          </a:p>
          <a:p>
            <a:pPr marL="428625" indent="-327025"/>
            <a:r>
              <a:rPr lang="en-GB" sz="2400" dirty="0"/>
              <a:t>Write after write (WAW), or output dependency</a:t>
            </a:r>
          </a:p>
          <a:p>
            <a:pPr marL="787400" lvl="1" indent="-347663"/>
            <a:r>
              <a:rPr lang="en-GB" sz="2100" dirty="0"/>
              <a:t>Two instructions both write to the same location</a:t>
            </a:r>
          </a:p>
          <a:p>
            <a:pPr marL="787400" lvl="1" indent="-347663"/>
            <a:r>
              <a:rPr lang="en-GB" sz="2100" dirty="0"/>
              <a:t>Hazard occurs if the write operations take place in the reverse order of the intended sequence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GB" dirty="0"/>
              <a:t>Control Hazard</a:t>
            </a:r>
          </a:p>
        </p:txBody>
      </p:sp>
      <p:sp>
        <p:nvSpPr>
          <p:cNvPr id="197635" name="Rectangle 3"/>
          <p:cNvSpPr>
            <a:spLocks noGrp="1" noChangeArrowheads="1"/>
          </p:cNvSpPr>
          <p:nvPr>
            <p:ph type="body" idx="1"/>
          </p:nvPr>
        </p:nvSpPr>
        <p:spPr>
          <a:xfrm>
            <a:off x="457200" y="1650916"/>
            <a:ext cx="8229600" cy="4525963"/>
          </a:xfrm>
        </p:spPr>
        <p:txBody>
          <a:bodyPr>
            <a:normAutofit lnSpcReduction="10000"/>
          </a:bodyPr>
          <a:lstStyle/>
          <a:p>
            <a:pPr marL="358775" indent="-358775"/>
            <a:r>
              <a:rPr lang="en-GB" dirty="0"/>
              <a:t>Also known as a </a:t>
            </a:r>
            <a:r>
              <a:rPr lang="en-GB" i="1" dirty="0"/>
              <a:t>branch hazard</a:t>
            </a:r>
            <a:endParaRPr lang="en-GB" dirty="0"/>
          </a:p>
          <a:p>
            <a:pPr marL="358775" indent="-358775"/>
            <a:r>
              <a:rPr lang="en-GB" dirty="0"/>
              <a:t>Occurs when the pipeline makes the wrong decision on a branch prediction</a:t>
            </a:r>
          </a:p>
          <a:p>
            <a:pPr marL="358775" indent="-358775"/>
            <a:r>
              <a:rPr lang="en-GB" dirty="0"/>
              <a:t>Brings instructions into the pipeline that must subsequently be discarded</a:t>
            </a:r>
          </a:p>
          <a:p>
            <a:pPr marL="358775" indent="-358775"/>
            <a:r>
              <a:rPr lang="en-GB" dirty="0"/>
              <a:t>Dealing with Branches:</a:t>
            </a:r>
          </a:p>
          <a:p>
            <a:pPr marL="706438" lvl="1" indent="-347663"/>
            <a:r>
              <a:rPr lang="en-GB" sz="2000" dirty="0"/>
              <a:t>Multiple streams</a:t>
            </a:r>
          </a:p>
          <a:p>
            <a:pPr marL="706438" lvl="1" indent="-347663"/>
            <a:r>
              <a:rPr lang="en-GB" sz="2000" dirty="0"/>
              <a:t>Prefetch branch target</a:t>
            </a:r>
          </a:p>
          <a:p>
            <a:pPr marL="706438" lvl="1" indent="-347663"/>
            <a:r>
              <a:rPr lang="en-GB" sz="2000" dirty="0"/>
              <a:t>Loop buffer</a:t>
            </a:r>
          </a:p>
          <a:p>
            <a:pPr marL="706438" lvl="1" indent="-347663"/>
            <a:r>
              <a:rPr lang="en-GB" sz="2000" dirty="0"/>
              <a:t>Branch prediction</a:t>
            </a:r>
          </a:p>
          <a:p>
            <a:pPr marL="706438" lvl="1" indent="-347663"/>
            <a:r>
              <a:rPr lang="en-GB" sz="2000" dirty="0"/>
              <a:t>Delayed branch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 </a:t>
            </a:r>
            <a:br>
              <a:rPr lang="en-US" dirty="0"/>
            </a:br>
            <a:r>
              <a:rPr lang="en-US" dirty="0"/>
              <a:t>Internal Structure of the CPU</a:t>
            </a:r>
          </a:p>
        </p:txBody>
      </p:sp>
      <p:pic>
        <p:nvPicPr>
          <p:cNvPr id="4" name="Picture 3" descr="The arithmetic and the logic unit of the c p u contains the status flags, shifter, complementor and the arithmetic and Boolean logic. They are connected to the registers and the control unit through the internal c p u bus and the control paths." title="A diagram explains the internal structure of the c p u."/>
          <p:cNvPicPr>
            <a:picLocks noChangeAspect="1"/>
          </p:cNvPicPr>
          <p:nvPr/>
        </p:nvPicPr>
        <p:blipFill rotWithShape="1">
          <a:blip r:embed="rId3">
            <a:extLst>
              <a:ext uri="{28A0092B-C50C-407E-A947-70E740481C1C}">
                <a14:useLocalDpi xmlns:a14="http://schemas.microsoft.com/office/drawing/2010/main" val="0"/>
              </a:ext>
            </a:extLst>
          </a:blip>
          <a:srcRect l="12762" t="8000" r="12594" b="13251"/>
          <a:stretch/>
        </p:blipFill>
        <p:spPr>
          <a:xfrm>
            <a:off x="1420395" y="1256596"/>
            <a:ext cx="6303211" cy="5138485"/>
          </a:xfrm>
          <a:prstGeom prst="rect">
            <a:avLst/>
          </a:prstGeom>
        </p:spPr>
      </p:pic>
    </p:spTree>
  </p:cSld>
  <p:clrMapOvr>
    <a:masterClrMapping/>
  </p:clrMapOvr>
  <p:transition spd="med">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a:xfrm>
            <a:off x="457200" y="188640"/>
            <a:ext cx="8229600" cy="1097279"/>
          </a:xfrm>
          <a:noFill/>
          <a:ln/>
        </p:spPr>
        <p:txBody>
          <a:bodyPr lIns="90488" tIns="44450" rIns="90488" bIns="44450"/>
          <a:lstStyle/>
          <a:p>
            <a:r>
              <a:rPr lang="en-US" dirty="0"/>
              <a:t>Multiple Streams</a:t>
            </a:r>
          </a:p>
        </p:txBody>
      </p:sp>
      <p:graphicFrame>
        <p:nvGraphicFramePr>
          <p:cNvPr id="9" name="Content Placeholder 6"/>
          <p:cNvGraphicFramePr>
            <a:graphicFrameLocks/>
          </p:cNvGraphicFramePr>
          <p:nvPr>
            <p:extLst>
              <p:ext uri="{D42A27DB-BD31-4B8C-83A1-F6EECF244321}">
                <p14:modId xmlns:p14="http://schemas.microsoft.com/office/powerpoint/2010/main" val="4242074278"/>
              </p:ext>
            </p:extLst>
          </p:nvPr>
        </p:nvGraphicFramePr>
        <p:xfrm>
          <a:off x="503548" y="1415956"/>
          <a:ext cx="8136904" cy="4954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177065"/>
            <a:ext cx="8229600" cy="1097279"/>
          </a:xfrm>
          <a:noFill/>
          <a:ln/>
        </p:spPr>
        <p:txBody>
          <a:bodyPr lIns="90488" tIns="44450" rIns="90488" bIns="44450"/>
          <a:lstStyle/>
          <a:p>
            <a:r>
              <a:rPr lang="en-US" dirty="0"/>
              <a:t>Prefetch Branch Target</a:t>
            </a:r>
          </a:p>
        </p:txBody>
      </p:sp>
      <p:sp>
        <p:nvSpPr>
          <p:cNvPr id="90117" name="Rectangle 5"/>
          <p:cNvSpPr>
            <a:spLocks noGrp="1" noChangeArrowheads="1"/>
          </p:cNvSpPr>
          <p:nvPr>
            <p:ph type="body" idx="1"/>
          </p:nvPr>
        </p:nvSpPr>
        <p:spPr>
          <a:xfrm>
            <a:off x="457200" y="1674066"/>
            <a:ext cx="8229600" cy="4525963"/>
          </a:xfrm>
          <a:noFill/>
          <a:ln/>
        </p:spPr>
        <p:txBody>
          <a:bodyPr lIns="90488" tIns="44450" rIns="90488" bIns="44450">
            <a:normAutofit/>
          </a:bodyPr>
          <a:lstStyle/>
          <a:p>
            <a:pPr marL="347663" indent="-347663">
              <a:spcBef>
                <a:spcPts val="2000"/>
              </a:spcBef>
              <a:buFont typeface="Arial" panose="020B0604020202020204" pitchFamily="34" charset="0"/>
              <a:buChar char="•"/>
            </a:pPr>
            <a:r>
              <a:rPr lang="en-US" sz="2200" dirty="0"/>
              <a:t>When a conditional branch is recognized, the target of the branch is prefetched, in addition to the instruction following the branch</a:t>
            </a:r>
          </a:p>
          <a:p>
            <a:pPr marL="347663" indent="-347663">
              <a:spcBef>
                <a:spcPts val="2000"/>
              </a:spcBef>
              <a:buFont typeface="Arial" panose="020B0604020202020204" pitchFamily="34" charset="0"/>
              <a:buChar char="•"/>
            </a:pPr>
            <a:r>
              <a:rPr lang="en-US" sz="2200" dirty="0"/>
              <a:t>Target is then saved until the branch instruction is executed</a:t>
            </a:r>
          </a:p>
          <a:p>
            <a:pPr marL="347663" indent="-347663">
              <a:spcBef>
                <a:spcPts val="2000"/>
              </a:spcBef>
              <a:buFont typeface="Arial" panose="020B0604020202020204" pitchFamily="34" charset="0"/>
              <a:buChar char="•"/>
            </a:pPr>
            <a:r>
              <a:rPr lang="en-US" sz="2200" dirty="0"/>
              <a:t>If the branch is taken, the target has already been </a:t>
            </a:r>
            <a:r>
              <a:rPr lang="en-US" sz="2200" dirty="0" err="1"/>
              <a:t>prefetched</a:t>
            </a:r>
            <a:endParaRPr lang="en-US" sz="2200" dirty="0"/>
          </a:p>
          <a:p>
            <a:pPr marL="347663" indent="-347663">
              <a:spcBef>
                <a:spcPts val="2000"/>
              </a:spcBef>
              <a:buFont typeface="Arial" panose="020B0604020202020204" pitchFamily="34" charset="0"/>
              <a:buChar char="•"/>
            </a:pPr>
            <a:r>
              <a:rPr lang="en-US" sz="2200" dirty="0"/>
              <a:t>IBM 360/91 uses this approach</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a:xfrm>
            <a:off x="457200" y="177065"/>
            <a:ext cx="8229600" cy="1097279"/>
          </a:xfrm>
          <a:noFill/>
          <a:ln/>
        </p:spPr>
        <p:txBody>
          <a:bodyPr lIns="90488" tIns="44450" rIns="90488" bIns="44450"/>
          <a:lstStyle/>
          <a:p>
            <a:r>
              <a:rPr lang="en-US" dirty="0"/>
              <a:t>Loop Buffer</a:t>
            </a:r>
          </a:p>
        </p:txBody>
      </p:sp>
      <p:sp>
        <p:nvSpPr>
          <p:cNvPr id="92165" name="Rectangle 5"/>
          <p:cNvSpPr>
            <a:spLocks noGrp="1" noChangeArrowheads="1"/>
          </p:cNvSpPr>
          <p:nvPr>
            <p:ph type="body" idx="1"/>
          </p:nvPr>
        </p:nvSpPr>
        <p:spPr>
          <a:xfrm>
            <a:off x="457200" y="1688199"/>
            <a:ext cx="8229600" cy="4525963"/>
          </a:xfrm>
          <a:noFill/>
          <a:ln/>
        </p:spPr>
        <p:txBody>
          <a:bodyPr lIns="90488" tIns="44450" rIns="90488" bIns="44450">
            <a:normAutofit lnSpcReduction="10000"/>
          </a:bodyPr>
          <a:lstStyle/>
          <a:p>
            <a:pPr marL="358775" indent="-358775">
              <a:buClr>
                <a:schemeClr val="tx2"/>
              </a:buClr>
              <a:buFont typeface="Arial" panose="020B0604020202020204" pitchFamily="34" charset="0"/>
              <a:buChar char="•"/>
            </a:pPr>
            <a:r>
              <a:rPr lang="en-US" sz="2200" dirty="0"/>
              <a:t>Small, very-high speed memory maintained by the instruction fetch stage of the pipeline and containing the </a:t>
            </a:r>
            <a:r>
              <a:rPr lang="en-US" sz="2200" i="1" dirty="0"/>
              <a:t>n </a:t>
            </a:r>
            <a:r>
              <a:rPr lang="en-US" sz="2200" dirty="0"/>
              <a:t>most recently fetched instructions, in sequence</a:t>
            </a:r>
          </a:p>
          <a:p>
            <a:pPr marL="358775" indent="-358775">
              <a:buClr>
                <a:schemeClr val="tx2"/>
              </a:buClr>
              <a:buFont typeface="Arial" panose="020B0604020202020204" pitchFamily="34" charset="0"/>
              <a:buChar char="•"/>
            </a:pPr>
            <a:r>
              <a:rPr lang="en-US" sz="2200" dirty="0"/>
              <a:t>Benefits:</a:t>
            </a:r>
          </a:p>
          <a:p>
            <a:pPr marL="693738" lvl="1" indent="-346075"/>
            <a:r>
              <a:rPr lang="en-US" sz="1800" dirty="0"/>
              <a:t>Instructions fetched in sequence will be available without the usual memory access time</a:t>
            </a:r>
          </a:p>
          <a:p>
            <a:pPr marL="693738" lvl="1" indent="-346075"/>
            <a:r>
              <a:rPr lang="en-US" sz="1800" dirty="0"/>
              <a:t>If a branch occurs to a target just a few locations ahead of the address of the branch instruction, the target will already be in the buffer</a:t>
            </a:r>
          </a:p>
          <a:p>
            <a:pPr marL="693738" lvl="1" indent="-346075"/>
            <a:r>
              <a:rPr lang="en-US" sz="1800" dirty="0"/>
              <a:t>This strategy is particularly well suited to dealing with loops</a:t>
            </a:r>
          </a:p>
          <a:p>
            <a:pPr marL="358775" lvl="1" indent="-358775">
              <a:spcBef>
                <a:spcPts val="2000"/>
              </a:spcBef>
              <a:buClr>
                <a:schemeClr val="tx2"/>
              </a:buClr>
              <a:buFont typeface="Arial" panose="020B0604020202020204" pitchFamily="34" charset="0"/>
              <a:buChar char="•"/>
            </a:pPr>
            <a:r>
              <a:rPr lang="en-US" sz="2200" dirty="0"/>
              <a:t>Similar in principle to a cache dedicated to instructions</a:t>
            </a:r>
          </a:p>
          <a:p>
            <a:pPr marL="693738" lvl="1" indent="-346075"/>
            <a:r>
              <a:rPr lang="en-US" sz="1838" dirty="0"/>
              <a:t>Differences: </a:t>
            </a:r>
          </a:p>
          <a:p>
            <a:pPr marL="1052513" lvl="2" indent="-346075"/>
            <a:r>
              <a:rPr lang="en-US" sz="1800" dirty="0"/>
              <a:t>The loop buffer only retains instructions in sequence</a:t>
            </a:r>
          </a:p>
          <a:p>
            <a:pPr marL="1052513" lvl="2" indent="-346075"/>
            <a:r>
              <a:rPr lang="en-US" sz="1800" dirty="0"/>
              <a:t>Is much smaller in size and hence lower in cost</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16.17</a:t>
            </a:r>
            <a:br>
              <a:rPr lang="en-US" dirty="0"/>
            </a:br>
            <a:r>
              <a:rPr lang="en-US" dirty="0"/>
              <a:t>Loop Buffer</a:t>
            </a:r>
          </a:p>
        </p:txBody>
      </p:sp>
      <p:pic>
        <p:nvPicPr>
          <p:cNvPr id="4" name="Picture 3" descr="The loop buffer contains 256 bytes and it is indexed by 8 bits from the branch address. The instruction to be decoded in case of hit are generated by the loop buffer. The most significant address bits that are compared to determine a hit are directly generated by the branch address." title="A diagram offers an example of a loop buffer."/>
          <p:cNvPicPr>
            <a:picLocks noChangeAspect="1"/>
          </p:cNvPicPr>
          <p:nvPr/>
        </p:nvPicPr>
        <p:blipFill rotWithShape="1">
          <a:blip r:embed="rId3">
            <a:extLst>
              <a:ext uri="{28A0092B-C50C-407E-A947-70E740481C1C}">
                <a14:useLocalDpi xmlns:a14="http://schemas.microsoft.com/office/drawing/2010/main" val="0"/>
              </a:ext>
            </a:extLst>
          </a:blip>
          <a:srcRect l="19851" t="23311" r="15495" b="47790"/>
          <a:stretch/>
        </p:blipFill>
        <p:spPr>
          <a:xfrm>
            <a:off x="750478" y="1758571"/>
            <a:ext cx="7643045" cy="4420978"/>
          </a:xfrm>
          <a:prstGeom prst="rect">
            <a:avLst/>
          </a:prstGeom>
        </p:spPr>
      </p:pic>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p:txBody>
          <a:bodyPr/>
          <a:lstStyle/>
          <a:p>
            <a:r>
              <a:rPr lang="en-US" dirty="0"/>
              <a:t>Branch Prediction</a:t>
            </a:r>
          </a:p>
        </p:txBody>
      </p:sp>
      <p:sp>
        <p:nvSpPr>
          <p:cNvPr id="94213" name="Rectangle 5"/>
          <p:cNvSpPr>
            <a:spLocks noGrp="1" noChangeArrowheads="1"/>
          </p:cNvSpPr>
          <p:nvPr>
            <p:ph type="body" idx="1"/>
          </p:nvPr>
        </p:nvSpPr>
        <p:spPr/>
        <p:txBody>
          <a:bodyPr/>
          <a:lstStyle/>
          <a:p>
            <a:pPr marL="347663" indent="-347663"/>
            <a:r>
              <a:rPr lang="en-US" dirty="0"/>
              <a:t>Various techniques can be used to predict whether a branch will be taken:</a:t>
            </a:r>
          </a:p>
          <a:p>
            <a:pPr>
              <a:buNone/>
            </a:pPr>
            <a:endParaRPr lang="en-US" sz="1000" dirty="0"/>
          </a:p>
          <a:p>
            <a:pPr marL="717550" lvl="1" indent="-369888">
              <a:buClr>
                <a:schemeClr val="tx2"/>
              </a:buClr>
              <a:buSzPct val="100000"/>
              <a:buFont typeface="+mj-lt"/>
              <a:buAutoNum type="arabicPeriod"/>
            </a:pPr>
            <a:r>
              <a:rPr lang="en-US" sz="1800" dirty="0"/>
              <a:t>Predict never taken</a:t>
            </a:r>
          </a:p>
          <a:p>
            <a:pPr marL="717550" lvl="1" indent="-369888">
              <a:buClr>
                <a:schemeClr val="tx2"/>
              </a:buClr>
              <a:buSzPct val="100000"/>
              <a:buFont typeface="+mj-lt"/>
              <a:buAutoNum type="arabicPeriod"/>
            </a:pPr>
            <a:r>
              <a:rPr lang="en-US" sz="1800" dirty="0"/>
              <a:t>Predict always taken</a:t>
            </a:r>
          </a:p>
          <a:p>
            <a:pPr marL="717550" lvl="1" indent="-369888">
              <a:buClr>
                <a:schemeClr val="tx2"/>
              </a:buClr>
              <a:buSzPct val="100000"/>
              <a:buFont typeface="+mj-lt"/>
              <a:buAutoNum type="arabicPeriod"/>
            </a:pPr>
            <a:r>
              <a:rPr lang="en-US" sz="1800" dirty="0"/>
              <a:t>Predict by opcode</a:t>
            </a:r>
          </a:p>
          <a:p>
            <a:pPr marL="571500" lvl="1" indent="-342900">
              <a:buClr>
                <a:schemeClr val="accent1"/>
              </a:buClr>
              <a:buSzPct val="100000"/>
              <a:buFont typeface="+mj-lt"/>
              <a:buAutoNum type="arabicPeriod"/>
            </a:pPr>
            <a:endParaRPr lang="en-US" sz="1800" dirty="0"/>
          </a:p>
          <a:p>
            <a:pPr marL="571500" lvl="1" indent="-342900">
              <a:buClr>
                <a:schemeClr val="accent1"/>
              </a:buClr>
              <a:buSzPct val="100000"/>
              <a:buNone/>
            </a:pPr>
            <a:endParaRPr lang="en-US" sz="1000" dirty="0"/>
          </a:p>
          <a:p>
            <a:pPr marL="717550" lvl="1" indent="-369888">
              <a:buClr>
                <a:schemeClr val="tx2"/>
              </a:buClr>
              <a:buSzPct val="100000"/>
              <a:buFont typeface="+mj-lt"/>
              <a:buAutoNum type="arabicPeriod"/>
            </a:pPr>
            <a:r>
              <a:rPr lang="en-US" sz="1800" dirty="0"/>
              <a:t>Taken/not taken switch</a:t>
            </a:r>
          </a:p>
          <a:p>
            <a:pPr marL="717550" lvl="1" indent="-369888">
              <a:buClr>
                <a:schemeClr val="tx2"/>
              </a:buClr>
              <a:buSzPct val="100000"/>
              <a:buFont typeface="+mj-lt"/>
              <a:buAutoNum type="arabicPeriod"/>
            </a:pPr>
            <a:r>
              <a:rPr lang="en-US" sz="1800" dirty="0"/>
              <a:t>Branch history table</a:t>
            </a:r>
          </a:p>
        </p:txBody>
      </p:sp>
      <p:sp>
        <p:nvSpPr>
          <p:cNvPr id="9" name="Right Brace 8"/>
          <p:cNvSpPr/>
          <p:nvPr/>
        </p:nvSpPr>
        <p:spPr>
          <a:xfrm>
            <a:off x="3305944" y="2746203"/>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610744" y="4344700"/>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04995" y="2636912"/>
            <a:ext cx="4339414" cy="1277273"/>
          </a:xfrm>
          <a:prstGeom prst="rect">
            <a:avLst/>
          </a:prstGeom>
          <a:noFill/>
        </p:spPr>
        <p:txBody>
          <a:bodyPr wrap="square" rtlCol="0">
            <a:spAutoFit/>
          </a:bodyPr>
          <a:lstStyle/>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These approaches are static</a:t>
            </a:r>
          </a:p>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They do not depend on the execution history up to the time of the conditional branch instruction</a:t>
            </a:r>
          </a:p>
        </p:txBody>
      </p:sp>
      <p:sp>
        <p:nvSpPr>
          <p:cNvPr id="12" name="TextBox 11"/>
          <p:cNvSpPr txBox="1"/>
          <p:nvPr/>
        </p:nvSpPr>
        <p:spPr>
          <a:xfrm>
            <a:off x="3981194" y="4389512"/>
            <a:ext cx="4551246" cy="723275"/>
          </a:xfrm>
          <a:prstGeom prst="rect">
            <a:avLst/>
          </a:prstGeom>
          <a:noFill/>
        </p:spPr>
        <p:txBody>
          <a:bodyPr wrap="none" rtlCol="0">
            <a:spAutoFit/>
          </a:bodyPr>
          <a:lstStyle/>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These approaches are dynamic</a:t>
            </a:r>
          </a:p>
          <a:p>
            <a:pPr marL="514350" lvl="1" indent="-285750" eaLnBrk="1" hangingPunct="1">
              <a:spcBef>
                <a:spcPts val="600"/>
              </a:spcBef>
              <a:buClr>
                <a:schemeClr val="tx2"/>
              </a:buClr>
              <a:buSzPct val="75000"/>
              <a:buFont typeface="Arial" panose="020B0604020202020204" pitchFamily="34" charset="0"/>
              <a:buChar char="•"/>
            </a:pPr>
            <a:r>
              <a:rPr lang="en-US" sz="1800" dirty="0">
                <a:latin typeface="+mn-lt"/>
              </a:rPr>
              <a:t>They depend on the execution history</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16.18 </a:t>
            </a:r>
            <a:br>
              <a:rPr lang="en-US" dirty="0"/>
            </a:br>
            <a:r>
              <a:rPr lang="en-US" dirty="0"/>
              <a:t>Branch Prediction Flowchart</a:t>
            </a:r>
          </a:p>
        </p:txBody>
      </p:sp>
      <p:pic>
        <p:nvPicPr>
          <p:cNvPr id="4" name="Picture 3" descr="The predict is taken after the read next conditional branch instruction is admitted. After the predict is taken, check whether the branch is taken If it is, then the program will return to the initial state. If not, then admit the read next conditional branch instruction. After the predict is take, again check whether the branch is taken. If yes, the program will return to the initial state. If not the process needs to be repeated." title="A block diagram explains a typical branch prediction flowchart."/>
          <p:cNvPicPr>
            <a:picLocks noChangeAspect="1"/>
          </p:cNvPicPr>
          <p:nvPr/>
        </p:nvPicPr>
        <p:blipFill rotWithShape="1">
          <a:blip r:embed="rId3">
            <a:extLst>
              <a:ext uri="{28A0092B-C50C-407E-A947-70E740481C1C}">
                <a14:useLocalDpi xmlns:a14="http://schemas.microsoft.com/office/drawing/2010/main" val="0"/>
              </a:ext>
            </a:extLst>
          </a:blip>
          <a:srcRect l="16470" t="7716" r="22353" b="24568"/>
          <a:stretch/>
        </p:blipFill>
        <p:spPr>
          <a:xfrm>
            <a:off x="2772845" y="1252410"/>
            <a:ext cx="3598311" cy="5154435"/>
          </a:xfrm>
          <a:prstGeom prst="rect">
            <a:avLst/>
          </a:prstGeom>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16.19</a:t>
            </a:r>
            <a:br>
              <a:rPr lang="en-US" dirty="0"/>
            </a:br>
            <a:r>
              <a:rPr lang="en-US" dirty="0"/>
              <a:t>Branch Prediction State Diagram</a:t>
            </a:r>
          </a:p>
        </p:txBody>
      </p:sp>
      <p:pic>
        <p:nvPicPr>
          <p:cNvPr id="4" name="Picture 3" descr="If the predict is taken, the instruction will return to itself. If not, then the instruction must be admitted again so that the predict is taken. In the third state, the program instruction will return to itself, if the predict is not taken. In the fourth state, the program instruction will return to state 1 if the predict is taken and will return to state 3 if the predict is not taken." title="A diagrammatic representation of a branch prediction state. "/>
          <p:cNvPicPr>
            <a:picLocks noChangeAspect="1"/>
          </p:cNvPicPr>
          <p:nvPr/>
        </p:nvPicPr>
        <p:blipFill rotWithShape="1">
          <a:blip r:embed="rId3">
            <a:extLst>
              <a:ext uri="{28A0092B-C50C-407E-A947-70E740481C1C}">
                <a14:useLocalDpi xmlns:a14="http://schemas.microsoft.com/office/drawing/2010/main" val="0"/>
              </a:ext>
            </a:extLst>
          </a:blip>
          <a:srcRect l="9402" t="15293" r="15260" b="17797"/>
          <a:stretch/>
        </p:blipFill>
        <p:spPr>
          <a:xfrm>
            <a:off x="899592" y="1264950"/>
            <a:ext cx="7344817" cy="5040560"/>
          </a:xfrm>
          <a:prstGeom prst="rect">
            <a:avLst/>
          </a:prstGeom>
        </p:spPr>
      </p:pic>
    </p:spTree>
  </p:cSld>
  <p:clrMapOvr>
    <a:masterClrMapping/>
  </p:clrMapOvr>
  <p:transition spd="med">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16.20</a:t>
            </a:r>
            <a:br>
              <a:rPr lang="en-US" dirty="0"/>
            </a:br>
            <a:r>
              <a:rPr lang="en-US" dirty="0"/>
              <a:t>Dealing with Branches</a:t>
            </a:r>
          </a:p>
        </p:txBody>
      </p:sp>
      <p:pic>
        <p:nvPicPr>
          <p:cNvPr id="4" name="Picture 3" descr="Diagram A. Next sequential address and branch miss handling are sent to the select block. Branch handling receives an input E. After selection, memory is generated. Diagram B. the branch history table contains 6 rows and 7 columns. The sixth row contains unspecified values, whereas all the other rows are blank. The three columns correspond to branch instruction address, target address and state. I P F A R sends the lookup address to the first row first column of the branch history table. Data from the second row sixth column are sent to the select block. The selection block also receives input from the next sequential address and instruction to redirect from the branch miss handing, which further receives the input E. The selection block generates memory and a copy of the output from the selection block is forwarded to the I P F A R. The branch miss handling also sends the update state to the first column of the sixth row and add new entry instruction to the first column of the fourth row." title="A block diagram explains the concepts in dealing with branches."/>
          <p:cNvPicPr>
            <a:picLocks noChangeAspect="1"/>
          </p:cNvPicPr>
          <p:nvPr/>
        </p:nvPicPr>
        <p:blipFill rotWithShape="1">
          <a:blip r:embed="rId3">
            <a:extLst>
              <a:ext uri="{28A0092B-C50C-407E-A947-70E740481C1C}">
                <a14:useLocalDpi xmlns:a14="http://schemas.microsoft.com/office/drawing/2010/main" val="0"/>
              </a:ext>
            </a:extLst>
          </a:blip>
          <a:srcRect l="20193" t="6951" r="10508" b="18500"/>
          <a:stretch/>
        </p:blipFill>
        <p:spPr>
          <a:xfrm>
            <a:off x="2735796" y="1267447"/>
            <a:ext cx="3672408" cy="5112568"/>
          </a:xfrm>
          <a:prstGeom prst="rect">
            <a:avLst/>
          </a:prstGeom>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GB" dirty="0"/>
              <a:t>Intel 80486 Pipelining</a:t>
            </a:r>
          </a:p>
        </p:txBody>
      </p:sp>
      <p:sp>
        <p:nvSpPr>
          <p:cNvPr id="3" name="Text Placeholder 2"/>
          <p:cNvSpPr>
            <a:spLocks noGrp="1"/>
          </p:cNvSpPr>
          <p:nvPr>
            <p:ph type="body" idx="1"/>
          </p:nvPr>
        </p:nvSpPr>
        <p:spPr/>
        <p:txBody>
          <a:bodyPr/>
          <a:lstStyle/>
          <a:p>
            <a:endParaRPr lang="en-IN"/>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800475829"/>
              </p:ext>
            </p:extLst>
          </p:nvPr>
        </p:nvGraphicFramePr>
        <p:xfrm>
          <a:off x="593232" y="1341115"/>
          <a:ext cx="7957536" cy="4968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16.21 </a:t>
            </a:r>
            <a:br>
              <a:rPr lang="en-US" dirty="0"/>
            </a:br>
            <a:r>
              <a:rPr lang="en-US" dirty="0"/>
              <a:t>80486 Instruction Pipeline Examples</a:t>
            </a:r>
          </a:p>
        </p:txBody>
      </p:sp>
      <p:pic>
        <p:nvPicPr>
          <p:cNvPr id="4" name="Picture 3" descr="Diagram A, No data delay in the pipeline. Row 1. Instruction fetch, D 1, D 2, D 3 and W B. Command. M O V, R e g 1 comma M e m 1. Row 2, indented once. Instruction Fetch, D 1, D 2, E X and W B. Command. M O V, R e g 1 comma R e g 2. Row 3, indented twice. Instruction fetch. D 1, D 2, E X, W B. Command. M O V, M e m 2 comma R e g 1. Diagram B, Pointer load delay. Row 1. Fetch instruction. D 1, D 2, E X, W B. Command, M O V, R e g 1 comma M e m 1. Row 2, indented once. Instruction fetch. D 1, missing block, D 2, E X. Command, M O V, R e g 2 comma left parenthesis R e g 1 right parenthesis. Diagram C, Row 1. Fetch instruction. D 1, D 2, E X, W B. Command, C M P, R e g 1, 1 m m. Row 2, indented once. Fetch instruction. D 1, D 2, E X. Command, J c c target. Row 3, indented 4 times. Fetch instruction. d 1, d 2, e x. Command, target. " title="A diagrammatic representation of the instruction pipeline for 80486 processor."/>
          <p:cNvPicPr>
            <a:picLocks noChangeAspect="1"/>
          </p:cNvPicPr>
          <p:nvPr/>
        </p:nvPicPr>
        <p:blipFill rotWithShape="1">
          <a:blip r:embed="rId3">
            <a:extLst>
              <a:ext uri="{28A0092B-C50C-407E-A947-70E740481C1C}">
                <a14:useLocalDpi xmlns:a14="http://schemas.microsoft.com/office/drawing/2010/main" val="0"/>
              </a:ext>
            </a:extLst>
          </a:blip>
          <a:srcRect l="7317" t="9352" r="6098" b="20986"/>
          <a:stretch/>
        </p:blipFill>
        <p:spPr>
          <a:xfrm>
            <a:off x="2163865" y="1351359"/>
            <a:ext cx="4816271" cy="5014608"/>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171481"/>
            <a:ext cx="8229600" cy="1097279"/>
          </a:xfrm>
          <a:noFill/>
          <a:ln/>
        </p:spPr>
        <p:txBody>
          <a:bodyPr lIns="90488" tIns="44450" rIns="90488" bIns="44450"/>
          <a:lstStyle/>
          <a:p>
            <a:r>
              <a:rPr lang="en-US" dirty="0"/>
              <a:t>Register Organization</a:t>
            </a:r>
          </a:p>
        </p:txBody>
      </p:sp>
      <p:sp>
        <p:nvSpPr>
          <p:cNvPr id="49157" name="Rectangle 5"/>
          <p:cNvSpPr>
            <a:spLocks noGrp="1" noChangeArrowheads="1"/>
          </p:cNvSpPr>
          <p:nvPr>
            <p:ph sz="half" idx="4294967295"/>
          </p:nvPr>
        </p:nvSpPr>
        <p:spPr>
          <a:xfrm>
            <a:off x="482352" y="3893021"/>
            <a:ext cx="3657600" cy="2124075"/>
          </a:xfrm>
          <a:noFill/>
          <a:ln/>
        </p:spPr>
        <p:txBody>
          <a:bodyPr lIns="90488" tIns="44450" rIns="90488" bIns="44450"/>
          <a:lstStyle/>
          <a:p>
            <a:pPr marL="312738" indent="-312738">
              <a:buClr>
                <a:schemeClr val="tx2"/>
              </a:buClr>
              <a:buFont typeface="Arial" panose="020B0604020202020204" pitchFamily="34" charset="0"/>
              <a:buChar char="•"/>
            </a:pPr>
            <a:r>
              <a:rPr lang="en-US" sz="1800" dirty="0"/>
              <a:t>Enable the machine or assembly language programmer to minimize main memory references by optimizing use of registers</a:t>
            </a:r>
          </a:p>
        </p:txBody>
      </p:sp>
      <p:sp>
        <p:nvSpPr>
          <p:cNvPr id="8" name="Content Placeholder 7"/>
          <p:cNvSpPr>
            <a:spLocks noGrp="1"/>
          </p:cNvSpPr>
          <p:nvPr>
            <p:ph sz="quarter" idx="4294967295"/>
          </p:nvPr>
        </p:nvSpPr>
        <p:spPr>
          <a:xfrm>
            <a:off x="5004048" y="3893021"/>
            <a:ext cx="3657600" cy="2200275"/>
          </a:xfrm>
        </p:spPr>
        <p:txBody>
          <a:bodyPr/>
          <a:lstStyle/>
          <a:p>
            <a:pPr marL="285750" indent="-285750">
              <a:buClr>
                <a:schemeClr val="tx2"/>
              </a:buClr>
              <a:buFont typeface="Arial" panose="020B0604020202020204" pitchFamily="34" charset="0"/>
              <a:buChar char="•"/>
            </a:pPr>
            <a:r>
              <a:rPr lang="en-US" sz="1800" dirty="0"/>
              <a:t>Used by the control unit to control the operation of the processor and by privileged operating system programs to control the execution of programs</a:t>
            </a:r>
          </a:p>
        </p:txBody>
      </p:sp>
      <p:sp>
        <p:nvSpPr>
          <p:cNvPr id="7" name="Text Placeholder 6"/>
          <p:cNvSpPr>
            <a:spLocks noGrp="1"/>
          </p:cNvSpPr>
          <p:nvPr>
            <p:ph type="body" sz="quarter" idx="4294967295"/>
          </p:nvPr>
        </p:nvSpPr>
        <p:spPr>
          <a:xfrm>
            <a:off x="4932040" y="3435821"/>
            <a:ext cx="3480081" cy="322263"/>
          </a:xfrm>
        </p:spPr>
        <p:txBody>
          <a:bodyPr/>
          <a:lstStyle/>
          <a:p>
            <a:pPr algn="ctr"/>
            <a:r>
              <a:rPr lang="en-US" sz="1600" b="1" dirty="0"/>
              <a:t>Control and Status Registers</a:t>
            </a:r>
          </a:p>
        </p:txBody>
      </p:sp>
      <p:sp>
        <p:nvSpPr>
          <p:cNvPr id="9" name="TextBox 8"/>
          <p:cNvSpPr txBox="1"/>
          <p:nvPr/>
        </p:nvSpPr>
        <p:spPr>
          <a:xfrm>
            <a:off x="467544" y="1677112"/>
            <a:ext cx="8219256" cy="1703030"/>
          </a:xfrm>
          <a:prstGeom prst="rect">
            <a:avLst/>
          </a:prstGeom>
          <a:noFill/>
        </p:spPr>
        <p:txBody>
          <a:bodyPr wrap="square" rtlCol="0">
            <a:spAutoFit/>
          </a:bodyPr>
          <a:lstStyle/>
          <a:p>
            <a:pPr marL="334963" indent="-334963" eaLnBrk="1" hangingPunct="1">
              <a:spcBef>
                <a:spcPts val="2000"/>
              </a:spcBef>
              <a:buClr>
                <a:schemeClr val="tx2"/>
              </a:buClr>
              <a:buSzPct val="75000"/>
              <a:buFont typeface="Arial" panose="020B0604020202020204" pitchFamily="34" charset="0"/>
              <a:buChar char="•"/>
            </a:pPr>
            <a:r>
              <a:rPr lang="en-US" sz="2200" dirty="0">
                <a:latin typeface="+mn-lt"/>
              </a:rPr>
              <a:t>Within the processor there is a set of registers that function as a level of memory above main memory and cache in the hierarchy</a:t>
            </a:r>
          </a:p>
          <a:p>
            <a:pPr marL="334963" indent="-334963" eaLnBrk="1" hangingPunct="1">
              <a:spcBef>
                <a:spcPts val="2000"/>
              </a:spcBef>
              <a:buClr>
                <a:schemeClr val="tx2"/>
              </a:buClr>
              <a:buSzPct val="75000"/>
              <a:buFont typeface="Arial" panose="020B0604020202020204" pitchFamily="34" charset="0"/>
              <a:buChar char="•"/>
            </a:pPr>
            <a:r>
              <a:rPr lang="en-US" sz="2200" dirty="0">
                <a:latin typeface="+mn-lt"/>
              </a:rPr>
              <a:t>The registers in the processor perform two roles:</a:t>
            </a:r>
          </a:p>
        </p:txBody>
      </p:sp>
      <p:sp>
        <p:nvSpPr>
          <p:cNvPr id="12" name="Text Placeholder 6"/>
          <p:cNvSpPr>
            <a:spLocks noGrp="1"/>
          </p:cNvSpPr>
          <p:nvPr>
            <p:ph type="body" sz="quarter" idx="4294967295"/>
          </p:nvPr>
        </p:nvSpPr>
        <p:spPr>
          <a:xfrm>
            <a:off x="539552" y="3435821"/>
            <a:ext cx="3480081" cy="322263"/>
          </a:xfrm>
        </p:spPr>
        <p:txBody>
          <a:bodyPr/>
          <a:lstStyle/>
          <a:p>
            <a:pPr algn="ctr"/>
            <a:r>
              <a:rPr lang="en-US" sz="1600" b="1" dirty="0"/>
              <a:t>User-Visible Registers</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16.22 </a:t>
            </a:r>
            <a:br>
              <a:rPr lang="en-US" dirty="0"/>
            </a:br>
            <a:r>
              <a:rPr lang="en-US" dirty="0"/>
              <a:t>Approaches to Pipeline Organization</a:t>
            </a:r>
          </a:p>
        </p:txBody>
      </p:sp>
      <p:pic>
        <p:nvPicPr>
          <p:cNvPr id="3" name="Picture 2" descr="Diagram A A, Simple Pipeline Organization, displays a five-stage pipeline that consists of stages. Instruction fetch, I F, , Instruction decode, I D, , Operand fetch, O F, , Execute, E X, , and Write back, W B. The write back and operand fetch are connected with Register file. Instruction fetch, and execute are connected with L 1 cache. The diagram B, Performance Enhancements displays the same pipeline and the W B, and O F connected with Register file, O F has double arrows from the register file. I cache is connected with I F, and D code is connected with ex bi directionally." title="An illustration presents Approaches to Pipeline Organization using 2 diagrams. They are, A, Simple Pipeline Organization, and B, Performance Enhancements."/>
          <p:cNvPicPr>
            <a:picLocks noChangeAspect="1"/>
          </p:cNvPicPr>
          <p:nvPr/>
        </p:nvPicPr>
        <p:blipFill rotWithShape="1">
          <a:blip r:embed="rId3">
            <a:extLst>
              <a:ext uri="{28A0092B-C50C-407E-A947-70E740481C1C}">
                <a14:useLocalDpi xmlns:a14="http://schemas.microsoft.com/office/drawing/2010/main" val="0"/>
              </a:ext>
            </a:extLst>
          </a:blip>
          <a:srcRect l="9246" t="24440" r="7550" b="50281"/>
          <a:stretch/>
        </p:blipFill>
        <p:spPr>
          <a:xfrm>
            <a:off x="359532" y="1772816"/>
            <a:ext cx="8424936" cy="3312368"/>
          </a:xfrm>
          <a:prstGeom prst="rect">
            <a:avLst/>
          </a:prstGeom>
        </p:spPr>
      </p:pic>
    </p:spTree>
    <p:extLst>
      <p:ext uri="{BB962C8B-B14F-4D97-AF65-F5344CB8AC3E}">
        <p14:creationId xmlns:p14="http://schemas.microsoft.com/office/powerpoint/2010/main" val="789233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16.23 </a:t>
            </a:r>
            <a:br>
              <a:rPr lang="en-US" dirty="0"/>
            </a:br>
            <a:r>
              <a:rPr lang="en-US" dirty="0"/>
              <a:t>Improved Pipeline Organization</a:t>
            </a:r>
          </a:p>
        </p:txBody>
      </p:sp>
      <p:pic>
        <p:nvPicPr>
          <p:cNvPr id="3" name="Picture 2" descr="The block diagram consists of L 2 Cache connected with I dash cache that is connected to a 3-stage pipeline. I F, I D, and O F. The pipe line is connected with Reservation station that sends the instructions to multiply units, A L U, C T U, and L S U, all these together finish the process and sends to write back, which completes and sends to register file that sends the instructions to reservation station. L S U is connected with D cache, which is displayed under it. D cache is connected with L 2 cache. " title="A diagram describes Improved Pipeline Organization. "/>
          <p:cNvPicPr>
            <a:picLocks noChangeAspect="1"/>
          </p:cNvPicPr>
          <p:nvPr/>
        </p:nvPicPr>
        <p:blipFill rotWithShape="1">
          <a:blip r:embed="rId3">
            <a:extLst>
              <a:ext uri="{28A0092B-C50C-407E-A947-70E740481C1C}">
                <a14:useLocalDpi xmlns:a14="http://schemas.microsoft.com/office/drawing/2010/main" val="0"/>
              </a:ext>
            </a:extLst>
          </a:blip>
          <a:srcRect l="7923" t="23464" r="4845" b="34094"/>
          <a:stretch/>
        </p:blipFill>
        <p:spPr>
          <a:xfrm>
            <a:off x="683568" y="1267447"/>
            <a:ext cx="7776864" cy="4896544"/>
          </a:xfrm>
          <a:prstGeom prst="rect">
            <a:avLst/>
          </a:prstGeom>
        </p:spPr>
      </p:pic>
    </p:spTree>
    <p:extLst>
      <p:ext uri="{BB962C8B-B14F-4D97-AF65-F5344CB8AC3E}">
        <p14:creationId xmlns:p14="http://schemas.microsoft.com/office/powerpoint/2010/main" val="1770513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fr-FR" dirty="0"/>
              <a:t>Figure 16.24</a:t>
            </a:r>
            <a:br>
              <a:rPr lang="fr-FR" dirty="0"/>
            </a:br>
            <a:r>
              <a:rPr lang="fr-FR" dirty="0" err="1"/>
              <a:t>Reservation</a:t>
            </a:r>
            <a:r>
              <a:rPr lang="fr-FR" dirty="0"/>
              <a:t> Station Contents</a:t>
            </a:r>
            <a:endParaRPr lang="en-US" dirty="0"/>
          </a:p>
        </p:txBody>
      </p:sp>
      <p:pic>
        <p:nvPicPr>
          <p:cNvPr id="3" name="Picture 2" descr="There are 5 stages. O P, Value 1, Tag 1, Value 2, and Tag 2 in 4 rows 5 columns The column O P is labeled as operation command, gets instructions From registers. The columns of value 1, and 2 are labeled as Data, gets instructions from registers. The O P Value 1, and Value 2 columns are connected with Real E X units." title="An illustration displays Reservation Station Contents. "/>
          <p:cNvPicPr>
            <a:picLocks noChangeAspect="1"/>
          </p:cNvPicPr>
          <p:nvPr/>
        </p:nvPicPr>
        <p:blipFill rotWithShape="1">
          <a:blip r:embed="rId3">
            <a:extLst>
              <a:ext uri="{28A0092B-C50C-407E-A947-70E740481C1C}">
                <a14:useLocalDpi xmlns:a14="http://schemas.microsoft.com/office/drawing/2010/main" val="0"/>
              </a:ext>
            </a:extLst>
          </a:blip>
          <a:srcRect l="6867" t="26780" r="4715" b="25460"/>
          <a:stretch/>
        </p:blipFill>
        <p:spPr>
          <a:xfrm>
            <a:off x="863588" y="1267447"/>
            <a:ext cx="7416824" cy="5184575"/>
          </a:xfrm>
          <a:prstGeom prst="rect">
            <a:avLst/>
          </a:prstGeom>
        </p:spPr>
      </p:pic>
    </p:spTree>
    <p:extLst>
      <p:ext uri="{BB962C8B-B14F-4D97-AF65-F5344CB8AC3E}">
        <p14:creationId xmlns:p14="http://schemas.microsoft.com/office/powerpoint/2010/main" val="13872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7894" y="67116"/>
            <a:ext cx="2547429" cy="307777"/>
          </a:xfrm>
          <a:prstGeom prst="rect">
            <a:avLst/>
          </a:prstGeom>
          <a:noFill/>
        </p:spPr>
        <p:txBody>
          <a:bodyPr wrap="none" rtlCol="0">
            <a:spAutoFit/>
          </a:bodyPr>
          <a:lstStyle/>
          <a:p>
            <a:r>
              <a:rPr lang="en-IN" sz="1400" b="1" dirty="0"/>
              <a:t>(a) Integer Unit in 32-bit Mode</a:t>
            </a:r>
          </a:p>
        </p:txBody>
      </p:sp>
      <p:graphicFrame>
        <p:nvGraphicFramePr>
          <p:cNvPr id="12" name="Table 11" descr="Each table has the following column titles. Type, number, length in bits, and purpose. The rows of the first table read as follows from left to right. 1. General, 8, 32, General-purpose user registers. 2.  Segment 6, 16, Contain segment selectors. E F L A G S, 1, 32, Status and control bits. Instruction Pointer, 1, 32, Instruction pointer. The rows of the second table read as follows from left to right. General, 16, 32, General-purpose user registers. Segment, 6, 16, Contain segment selectors. R F L A G S, 1, 64, Status and control bits. Instruction Pointer, 1, 64, Instruction pointer. The rows of the third table read as follows from left to right. Numeric, 8, 80, Hold floating-point numbers. Control, 1, 16, Control bits. Status, 1, 16, Status bits. Tag Word, 1, 16, Specifies contents of numeric registers. Instruction Pointer, 1, 48, Points to instruction interrupted by exception. Data Pointer, 1, 48, Points to operand interrupted by exception." title="3 tables, a, b, and c, that relate to x 86 processor registers."/>
          <p:cNvGraphicFramePr>
            <a:graphicFrameLocks noGrp="1"/>
          </p:cNvGraphicFramePr>
          <p:nvPr>
            <p:extLst>
              <p:ext uri="{D42A27DB-BD31-4B8C-83A1-F6EECF244321}">
                <p14:modId xmlns:p14="http://schemas.microsoft.com/office/powerpoint/2010/main" val="596639022"/>
              </p:ext>
            </p:extLst>
          </p:nvPr>
        </p:nvGraphicFramePr>
        <p:xfrm>
          <a:off x="449317" y="502627"/>
          <a:ext cx="5238049" cy="1328351"/>
        </p:xfrm>
        <a:graphic>
          <a:graphicData uri="http://schemas.openxmlformats.org/drawingml/2006/table">
            <a:tbl>
              <a:tblPr firstRow="1" bandRow="1">
                <a:tableStyleId>{5C22544A-7EE6-4342-B048-85BDC9FD1C3A}</a:tableStyleId>
              </a:tblPr>
              <a:tblGrid>
                <a:gridCol w="1314371">
                  <a:extLst>
                    <a:ext uri="{9D8B030D-6E8A-4147-A177-3AD203B41FA5}">
                      <a16:colId xmlns:a16="http://schemas.microsoft.com/office/drawing/2014/main" val="528802535"/>
                    </a:ext>
                  </a:extLst>
                </a:gridCol>
                <a:gridCol w="720080">
                  <a:extLst>
                    <a:ext uri="{9D8B030D-6E8A-4147-A177-3AD203B41FA5}">
                      <a16:colId xmlns:a16="http://schemas.microsoft.com/office/drawing/2014/main" val="3102758518"/>
                    </a:ext>
                  </a:extLst>
                </a:gridCol>
                <a:gridCol w="1008112">
                  <a:extLst>
                    <a:ext uri="{9D8B030D-6E8A-4147-A177-3AD203B41FA5}">
                      <a16:colId xmlns:a16="http://schemas.microsoft.com/office/drawing/2014/main" val="2543019389"/>
                    </a:ext>
                  </a:extLst>
                </a:gridCol>
                <a:gridCol w="2195486">
                  <a:extLst>
                    <a:ext uri="{9D8B030D-6E8A-4147-A177-3AD203B41FA5}">
                      <a16:colId xmlns:a16="http://schemas.microsoft.com/office/drawing/2014/main" val="2506092004"/>
                    </a:ext>
                  </a:extLst>
                </a:gridCol>
              </a:tblGrid>
              <a:tr h="322511">
                <a:tc>
                  <a:txBody>
                    <a:bodyPr/>
                    <a:lstStyle/>
                    <a:p>
                      <a:pPr algn="l"/>
                      <a:r>
                        <a:rPr lang="en-IN" sz="1050" b="1" i="0" u="none" strike="noStrike" cap="none" baseline="0" dirty="0">
                          <a:solidFill>
                            <a:schemeClr val="tx1"/>
                          </a:solidFill>
                          <a:latin typeface="+mn-lt"/>
                          <a:ea typeface="+mn-ea"/>
                          <a:cs typeface="+mn-cs"/>
                          <a:sym typeface="Arial"/>
                        </a:rPr>
                        <a:t>Type</a:t>
                      </a:r>
                      <a:endParaRPr lang="en-IN" sz="105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b="1" i="0" u="none" strike="noStrike" cap="none" baseline="0" dirty="0">
                          <a:solidFill>
                            <a:schemeClr val="tx1"/>
                          </a:solidFill>
                          <a:latin typeface="+mn-lt"/>
                          <a:ea typeface="+mn-ea"/>
                          <a:cs typeface="+mn-cs"/>
                          <a:sym typeface="Arial"/>
                        </a:rPr>
                        <a:t>Number</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i="0" u="none" strike="noStrike" cap="none" baseline="0" dirty="0">
                          <a:solidFill>
                            <a:schemeClr val="tx1"/>
                          </a:solidFill>
                          <a:latin typeface="+mn-lt"/>
                          <a:ea typeface="+mn-ea"/>
                          <a:cs typeface="+mn-cs"/>
                          <a:sym typeface="Arial"/>
                        </a:rPr>
                        <a:t>Length (bits)</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dirty="0">
                          <a:solidFill>
                            <a:schemeClr val="tx1"/>
                          </a:solidFill>
                        </a:rPr>
                        <a:t>Purpose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47598">
                <a:tc>
                  <a:txBody>
                    <a:bodyPr/>
                    <a:lstStyle/>
                    <a:p>
                      <a:pPr algn="l"/>
                      <a:r>
                        <a:rPr lang="en-IN" sz="1000" b="0" i="0" u="none" strike="noStrike" cap="none" baseline="0" dirty="0">
                          <a:solidFill>
                            <a:schemeClr val="dk1"/>
                          </a:solidFill>
                          <a:latin typeface="+mn-lt"/>
                          <a:ea typeface="+mn-ea"/>
                          <a:cs typeface="+mn-cs"/>
                          <a:sym typeface="Arial"/>
                        </a:rPr>
                        <a:t>General</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8</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32</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General-purpose user registers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47598">
                <a:tc>
                  <a:txBody>
                    <a:bodyPr/>
                    <a:lstStyle/>
                    <a:p>
                      <a:pPr algn="l"/>
                      <a:r>
                        <a:rPr lang="en-IN" sz="1000" b="0" i="0" u="none" strike="noStrike" cap="none" baseline="0" dirty="0">
                          <a:solidFill>
                            <a:schemeClr val="dk1"/>
                          </a:solidFill>
                          <a:latin typeface="+mn-lt"/>
                          <a:ea typeface="+mn-ea"/>
                          <a:cs typeface="+mn-cs"/>
                          <a:sym typeface="Arial"/>
                        </a:rPr>
                        <a:t>Segment</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Contain segment selectors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247598">
                <a:tc>
                  <a:txBody>
                    <a:bodyPr/>
                    <a:lstStyle/>
                    <a:p>
                      <a:pPr algn="l"/>
                      <a:r>
                        <a:rPr lang="en-IN" sz="1000" b="0" i="0" u="none" strike="noStrike" cap="none" baseline="0" dirty="0">
                          <a:solidFill>
                            <a:schemeClr val="dk1"/>
                          </a:solidFill>
                          <a:latin typeface="+mn-lt"/>
                          <a:ea typeface="+mn-ea"/>
                          <a:cs typeface="+mn-cs"/>
                          <a:sym typeface="Arial"/>
                        </a:rPr>
                        <a:t>EFLAGS</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32</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Status and control bits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247598">
                <a:tc>
                  <a:txBody>
                    <a:bodyPr/>
                    <a:lstStyle/>
                    <a:p>
                      <a:pPr algn="l"/>
                      <a:r>
                        <a:rPr lang="en-IN" sz="1050" dirty="0"/>
                        <a:t>Instruction Pointer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Instruction pointer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84104649"/>
                  </a:ext>
                </a:extLst>
              </a:tr>
            </a:tbl>
          </a:graphicData>
        </a:graphic>
      </p:graphicFrame>
      <p:sp>
        <p:nvSpPr>
          <p:cNvPr id="10" name="TextBox 9"/>
          <p:cNvSpPr txBox="1"/>
          <p:nvPr/>
        </p:nvSpPr>
        <p:spPr>
          <a:xfrm>
            <a:off x="2047894" y="1955166"/>
            <a:ext cx="2547429" cy="307777"/>
          </a:xfrm>
          <a:prstGeom prst="rect">
            <a:avLst/>
          </a:prstGeom>
          <a:noFill/>
        </p:spPr>
        <p:txBody>
          <a:bodyPr wrap="none" rtlCol="0">
            <a:spAutoFit/>
          </a:bodyPr>
          <a:lstStyle/>
          <a:p>
            <a:r>
              <a:rPr lang="en-IN" sz="1400" b="1" dirty="0"/>
              <a:t>(b) Integer Unit in 64-bit Mode</a:t>
            </a:r>
          </a:p>
        </p:txBody>
      </p:sp>
      <p:graphicFrame>
        <p:nvGraphicFramePr>
          <p:cNvPr id="5" name="Table 4" descr="Each table has the following column titles. Type, number, length in bits, and purpose. The rows of the first table read as follows from left to right. 1. General, 8, 32, General-purpose user registers. 2.  Segment 6, 16, Contain segment selectors. E F L A G S, 1, 32, Status and control bits. Instruction Pointer, 1, 32, Instruction pointer. The rows of the second table read as follows from left to right. General, 16, 32, General-purpose user registers. Segment, 6, 16, Contain segment selectors. R F L A G S, 1, 64, Status and control bits. Instruction Pointer, 1, 64, Instruction pointer. The rows of the third table read as follows from left to right. Numeric, 8, 80, Hold floating-point numbers. Control, 1, 16, Control bits. Status, 1, 16, Status bits. Tag Word, 1, 16, Specifies contents of numeric registers. Instruction Pointer, 1, 48, Points to instruction interrupted by exception. Data Pointer, 1, 48, Points to operand interrupted by exception." title="3 tables, a, b, and c, that relate to x 86 processor registers."/>
          <p:cNvGraphicFramePr>
            <a:graphicFrameLocks noGrp="1"/>
          </p:cNvGraphicFramePr>
          <p:nvPr>
            <p:extLst>
              <p:ext uri="{D42A27DB-BD31-4B8C-83A1-F6EECF244321}">
                <p14:modId xmlns:p14="http://schemas.microsoft.com/office/powerpoint/2010/main" val="2919197700"/>
              </p:ext>
            </p:extLst>
          </p:nvPr>
        </p:nvGraphicFramePr>
        <p:xfrm>
          <a:off x="449317" y="2348880"/>
          <a:ext cx="5238049" cy="1328351"/>
        </p:xfrm>
        <a:graphic>
          <a:graphicData uri="http://schemas.openxmlformats.org/drawingml/2006/table">
            <a:tbl>
              <a:tblPr firstRow="1" bandRow="1">
                <a:tableStyleId>{5C22544A-7EE6-4342-B048-85BDC9FD1C3A}</a:tableStyleId>
              </a:tblPr>
              <a:tblGrid>
                <a:gridCol w="1314371">
                  <a:extLst>
                    <a:ext uri="{9D8B030D-6E8A-4147-A177-3AD203B41FA5}">
                      <a16:colId xmlns:a16="http://schemas.microsoft.com/office/drawing/2014/main" val="528802535"/>
                    </a:ext>
                  </a:extLst>
                </a:gridCol>
                <a:gridCol w="720080">
                  <a:extLst>
                    <a:ext uri="{9D8B030D-6E8A-4147-A177-3AD203B41FA5}">
                      <a16:colId xmlns:a16="http://schemas.microsoft.com/office/drawing/2014/main" val="3102758518"/>
                    </a:ext>
                  </a:extLst>
                </a:gridCol>
                <a:gridCol w="1008112">
                  <a:extLst>
                    <a:ext uri="{9D8B030D-6E8A-4147-A177-3AD203B41FA5}">
                      <a16:colId xmlns:a16="http://schemas.microsoft.com/office/drawing/2014/main" val="2543019389"/>
                    </a:ext>
                  </a:extLst>
                </a:gridCol>
                <a:gridCol w="2195486">
                  <a:extLst>
                    <a:ext uri="{9D8B030D-6E8A-4147-A177-3AD203B41FA5}">
                      <a16:colId xmlns:a16="http://schemas.microsoft.com/office/drawing/2014/main" val="2506092004"/>
                    </a:ext>
                  </a:extLst>
                </a:gridCol>
              </a:tblGrid>
              <a:tr h="322511">
                <a:tc>
                  <a:txBody>
                    <a:bodyPr/>
                    <a:lstStyle/>
                    <a:p>
                      <a:pPr algn="l"/>
                      <a:r>
                        <a:rPr lang="en-IN" sz="1050" b="1" i="0" u="none" strike="noStrike" cap="none" baseline="0" dirty="0">
                          <a:solidFill>
                            <a:schemeClr val="tx1"/>
                          </a:solidFill>
                          <a:latin typeface="+mn-lt"/>
                          <a:ea typeface="+mn-ea"/>
                          <a:cs typeface="+mn-cs"/>
                          <a:sym typeface="Arial"/>
                        </a:rPr>
                        <a:t>Type</a:t>
                      </a:r>
                      <a:endParaRPr lang="en-IN" sz="105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b="1" i="0" u="none" strike="noStrike" cap="none" baseline="0" dirty="0">
                          <a:solidFill>
                            <a:schemeClr val="tx1"/>
                          </a:solidFill>
                          <a:latin typeface="+mn-lt"/>
                          <a:ea typeface="+mn-ea"/>
                          <a:cs typeface="+mn-cs"/>
                          <a:sym typeface="Arial"/>
                        </a:rPr>
                        <a:t>Number</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i="0" u="none" strike="noStrike" cap="none" baseline="0" dirty="0">
                          <a:solidFill>
                            <a:schemeClr val="tx1"/>
                          </a:solidFill>
                          <a:latin typeface="+mn-lt"/>
                          <a:ea typeface="+mn-ea"/>
                          <a:cs typeface="+mn-cs"/>
                          <a:sym typeface="Arial"/>
                        </a:rPr>
                        <a:t>Length (bits)</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dirty="0">
                          <a:solidFill>
                            <a:schemeClr val="tx1"/>
                          </a:solidFill>
                        </a:rPr>
                        <a:t>Purpose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47598">
                <a:tc>
                  <a:txBody>
                    <a:bodyPr/>
                    <a:lstStyle/>
                    <a:p>
                      <a:pPr algn="l"/>
                      <a:r>
                        <a:rPr lang="en-IN" sz="1000" b="0" i="0" u="none" strike="noStrike" cap="none" baseline="0" dirty="0">
                          <a:solidFill>
                            <a:schemeClr val="dk1"/>
                          </a:solidFill>
                          <a:latin typeface="+mn-lt"/>
                          <a:ea typeface="+mn-ea"/>
                          <a:cs typeface="+mn-cs"/>
                          <a:sym typeface="Arial"/>
                        </a:rPr>
                        <a:t>General</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16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32</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General-purpose user registers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47598">
                <a:tc>
                  <a:txBody>
                    <a:bodyPr/>
                    <a:lstStyle/>
                    <a:p>
                      <a:pPr algn="l"/>
                      <a:r>
                        <a:rPr lang="en-IN" sz="1000" b="0" i="0" u="none" strike="noStrike" cap="none" baseline="0" dirty="0">
                          <a:solidFill>
                            <a:schemeClr val="dk1"/>
                          </a:solidFill>
                          <a:latin typeface="+mn-lt"/>
                          <a:ea typeface="+mn-ea"/>
                          <a:cs typeface="+mn-cs"/>
                          <a:sym typeface="Arial"/>
                        </a:rPr>
                        <a:t>Segment</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Contain segment selectors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247598">
                <a:tc>
                  <a:txBody>
                    <a:bodyPr/>
                    <a:lstStyle/>
                    <a:p>
                      <a:pPr algn="l"/>
                      <a:r>
                        <a:rPr lang="en-IN" sz="1000" b="0" i="0" u="none" strike="noStrike" cap="none" baseline="0" dirty="0">
                          <a:solidFill>
                            <a:schemeClr val="dk1"/>
                          </a:solidFill>
                          <a:latin typeface="+mn-lt"/>
                          <a:ea typeface="+mn-ea"/>
                          <a:cs typeface="+mn-cs"/>
                          <a:sym typeface="Arial"/>
                        </a:rPr>
                        <a:t>RFLAGS</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64</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Status and control bits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247598">
                <a:tc>
                  <a:txBody>
                    <a:bodyPr/>
                    <a:lstStyle/>
                    <a:p>
                      <a:pPr algn="l"/>
                      <a:r>
                        <a:rPr lang="en-IN" sz="1050" dirty="0"/>
                        <a:t>Instruction Pointer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64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Instruction pointer</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84104649"/>
                  </a:ext>
                </a:extLst>
              </a:tr>
            </a:tbl>
          </a:graphicData>
        </a:graphic>
      </p:graphicFrame>
      <p:sp>
        <p:nvSpPr>
          <p:cNvPr id="11" name="TextBox 10"/>
          <p:cNvSpPr txBox="1"/>
          <p:nvPr/>
        </p:nvSpPr>
        <p:spPr>
          <a:xfrm>
            <a:off x="2258908" y="3751179"/>
            <a:ext cx="3244186" cy="307777"/>
          </a:xfrm>
          <a:prstGeom prst="rect">
            <a:avLst/>
          </a:prstGeom>
          <a:noFill/>
        </p:spPr>
        <p:txBody>
          <a:bodyPr wrap="square" rtlCol="0">
            <a:spAutoFit/>
          </a:bodyPr>
          <a:lstStyle/>
          <a:p>
            <a:r>
              <a:rPr lang="en-IN" sz="1400" b="1" dirty="0"/>
              <a:t>(c) Floating-Point Unit</a:t>
            </a:r>
          </a:p>
        </p:txBody>
      </p:sp>
      <p:graphicFrame>
        <p:nvGraphicFramePr>
          <p:cNvPr id="7" name="Table 6" descr="Each table has the following column titles. Type, number, length in bits, and purpose. The rows of the first table read as follows from left to right. 1. General, 8, 32, General-purpose user registers. 2.  Segment 6, 16, Contain segment selectors. E F L A G S, 1, 32, Status and control bits. Instruction Pointer, 1, 32, Instruction pointer. The rows of the second table read as follows from left to right. General, 16, 32, General-purpose user registers. Segment, 6, 16, Contain segment selectors. R F L A G S, 1, 64, Status and control bits. Instruction Pointer, 1, 64, Instruction pointer. The rows of the third table read as follows from left to right. Numeric, 8, 80, Hold floating-point numbers. Control, 1, 16, Control bits. Status, 1, 16, Status bits. Tag Word, 1, 16, Specifies contents of numeric registers. Instruction Pointer, 1, 48, Points to instruction interrupted by exception. Data Pointer, 1, 48, Points to operand interrupted by exception." title="3 tables, a, b, and c, that relate to x 86 processor registers."/>
          <p:cNvGraphicFramePr>
            <a:graphicFrameLocks noGrp="1"/>
          </p:cNvGraphicFramePr>
          <p:nvPr>
            <p:extLst>
              <p:ext uri="{D42A27DB-BD31-4B8C-83A1-F6EECF244321}">
                <p14:modId xmlns:p14="http://schemas.microsoft.com/office/powerpoint/2010/main" val="1128125586"/>
              </p:ext>
            </p:extLst>
          </p:nvPr>
        </p:nvGraphicFramePr>
        <p:xfrm>
          <a:off x="449317" y="4120606"/>
          <a:ext cx="5238049" cy="2240280"/>
        </p:xfrm>
        <a:graphic>
          <a:graphicData uri="http://schemas.openxmlformats.org/drawingml/2006/table">
            <a:tbl>
              <a:tblPr firstRow="1" bandRow="1">
                <a:tableStyleId>{5C22544A-7EE6-4342-B048-85BDC9FD1C3A}</a:tableStyleId>
              </a:tblPr>
              <a:tblGrid>
                <a:gridCol w="1314371">
                  <a:extLst>
                    <a:ext uri="{9D8B030D-6E8A-4147-A177-3AD203B41FA5}">
                      <a16:colId xmlns:a16="http://schemas.microsoft.com/office/drawing/2014/main" val="528802535"/>
                    </a:ext>
                  </a:extLst>
                </a:gridCol>
                <a:gridCol w="720080">
                  <a:extLst>
                    <a:ext uri="{9D8B030D-6E8A-4147-A177-3AD203B41FA5}">
                      <a16:colId xmlns:a16="http://schemas.microsoft.com/office/drawing/2014/main" val="3102758518"/>
                    </a:ext>
                  </a:extLst>
                </a:gridCol>
                <a:gridCol w="1008112">
                  <a:extLst>
                    <a:ext uri="{9D8B030D-6E8A-4147-A177-3AD203B41FA5}">
                      <a16:colId xmlns:a16="http://schemas.microsoft.com/office/drawing/2014/main" val="2543019389"/>
                    </a:ext>
                  </a:extLst>
                </a:gridCol>
                <a:gridCol w="2195486">
                  <a:extLst>
                    <a:ext uri="{9D8B030D-6E8A-4147-A177-3AD203B41FA5}">
                      <a16:colId xmlns:a16="http://schemas.microsoft.com/office/drawing/2014/main" val="2506092004"/>
                    </a:ext>
                  </a:extLst>
                </a:gridCol>
              </a:tblGrid>
              <a:tr h="177816">
                <a:tc>
                  <a:txBody>
                    <a:bodyPr/>
                    <a:lstStyle/>
                    <a:p>
                      <a:pPr algn="l"/>
                      <a:r>
                        <a:rPr lang="en-IN" sz="1050" b="1" i="0" u="none" strike="noStrike" cap="none" baseline="0" dirty="0">
                          <a:solidFill>
                            <a:schemeClr val="tx1"/>
                          </a:solidFill>
                          <a:latin typeface="+mn-lt"/>
                          <a:ea typeface="+mn-ea"/>
                          <a:cs typeface="+mn-cs"/>
                          <a:sym typeface="Arial"/>
                        </a:rPr>
                        <a:t>Type</a:t>
                      </a:r>
                      <a:endParaRPr lang="en-IN" sz="105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b="1" i="0" u="none" strike="noStrike" cap="none" baseline="0" dirty="0">
                          <a:solidFill>
                            <a:schemeClr val="tx1"/>
                          </a:solidFill>
                          <a:latin typeface="+mn-lt"/>
                          <a:ea typeface="+mn-ea"/>
                          <a:cs typeface="+mn-cs"/>
                          <a:sym typeface="Arial"/>
                        </a:rPr>
                        <a:t>Number</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i="0" u="none" strike="noStrike" cap="none" baseline="0" dirty="0">
                          <a:solidFill>
                            <a:schemeClr val="tx1"/>
                          </a:solidFill>
                          <a:latin typeface="+mn-lt"/>
                          <a:ea typeface="+mn-ea"/>
                          <a:cs typeface="+mn-cs"/>
                          <a:sym typeface="Arial"/>
                        </a:rPr>
                        <a:t>Length (bits)</a:t>
                      </a:r>
                      <a:endParaRPr lang="en-IN" sz="105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050" b="1" dirty="0">
                          <a:solidFill>
                            <a:schemeClr val="tx1"/>
                          </a:solidFill>
                        </a:rPr>
                        <a:t>Purpose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230080">
                <a:tc>
                  <a:txBody>
                    <a:bodyPr/>
                    <a:lstStyle/>
                    <a:p>
                      <a:pPr algn="l"/>
                      <a:r>
                        <a:rPr lang="en-IN" sz="1000" b="0" i="0" u="none" strike="noStrike" cap="none" baseline="0" dirty="0">
                          <a:solidFill>
                            <a:schemeClr val="dk1"/>
                          </a:solidFill>
                          <a:latin typeface="+mn-lt"/>
                          <a:ea typeface="+mn-ea"/>
                          <a:cs typeface="+mn-cs"/>
                          <a:sym typeface="Arial"/>
                        </a:rPr>
                        <a:t>Numeric</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8</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80</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Hold floating-point numbers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7438362"/>
                  </a:ext>
                </a:extLst>
              </a:tr>
              <a:tr h="209732">
                <a:tc>
                  <a:txBody>
                    <a:bodyPr/>
                    <a:lstStyle/>
                    <a:p>
                      <a:pPr algn="l"/>
                      <a:r>
                        <a:rPr lang="en-IN" sz="1000" b="0" i="0" u="none" strike="noStrike" cap="none" baseline="0" dirty="0">
                          <a:solidFill>
                            <a:schemeClr val="dk1"/>
                          </a:solidFill>
                          <a:latin typeface="+mn-lt"/>
                          <a:ea typeface="+mn-ea"/>
                          <a:cs typeface="+mn-cs"/>
                          <a:sym typeface="Arial"/>
                        </a:rPr>
                        <a:t>Control</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000" b="0" i="0" u="none" strike="noStrike" cap="none" baseline="0" dirty="0">
                          <a:solidFill>
                            <a:schemeClr val="dk1"/>
                          </a:solidFill>
                          <a:latin typeface="+mn-lt"/>
                          <a:ea typeface="+mn-ea"/>
                          <a:cs typeface="+mn-cs"/>
                          <a:sym typeface="Arial"/>
                        </a:rPr>
                        <a:t>1</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Control bits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794824530"/>
                  </a:ext>
                </a:extLst>
              </a:tr>
              <a:tr h="177816">
                <a:tc>
                  <a:txBody>
                    <a:bodyPr/>
                    <a:lstStyle/>
                    <a:p>
                      <a:pPr algn="l"/>
                      <a:r>
                        <a:rPr lang="en-IN" sz="1000" b="0" i="0" u="none" strike="noStrike" cap="none" baseline="0" dirty="0">
                          <a:solidFill>
                            <a:schemeClr val="dk1"/>
                          </a:solidFill>
                          <a:latin typeface="+mn-lt"/>
                          <a:ea typeface="+mn-ea"/>
                          <a:cs typeface="+mn-cs"/>
                          <a:sym typeface="Arial"/>
                        </a:rPr>
                        <a:t>Status</a:t>
                      </a:r>
                      <a:endParaRPr lang="en-IN" sz="105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00" b="0" i="0" u="none" strike="noStrike" cap="none" baseline="0" dirty="0">
                          <a:solidFill>
                            <a:schemeClr val="dk1"/>
                          </a:solidFill>
                          <a:latin typeface="+mn-lt"/>
                          <a:ea typeface="+mn-ea"/>
                          <a:cs typeface="+mn-cs"/>
                          <a:sym typeface="Arial"/>
                        </a:rPr>
                        <a:t>16</a:t>
                      </a:r>
                      <a:endParaRPr lang="en-IN" sz="105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IN" sz="1050" dirty="0"/>
                        <a:t>Status bits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49877881"/>
                  </a:ext>
                </a:extLst>
              </a:tr>
              <a:tr h="290971">
                <a:tc>
                  <a:txBody>
                    <a:bodyPr/>
                    <a:lstStyle/>
                    <a:p>
                      <a:pPr algn="l"/>
                      <a:r>
                        <a:rPr lang="en-IN" sz="1050" dirty="0"/>
                        <a:t>Tag Word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50" dirty="0"/>
                        <a:t>Specifies contents of numeric registers</a:t>
                      </a:r>
                      <a:endParaRPr lang="en-IN" sz="105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84104649"/>
                  </a:ext>
                </a:extLst>
              </a:tr>
              <a:tr h="290971">
                <a:tc>
                  <a:txBody>
                    <a:bodyPr/>
                    <a:lstStyle/>
                    <a:p>
                      <a:pPr algn="l"/>
                      <a:r>
                        <a:rPr lang="en-IN" sz="1050" dirty="0"/>
                        <a:t>Instruction Pointer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50" dirty="0"/>
                        <a:t>Points to instruction interrupted by exception</a:t>
                      </a:r>
                      <a:endParaRPr lang="en-IN" sz="105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67740311"/>
                  </a:ext>
                </a:extLst>
              </a:tr>
              <a:tr h="290971">
                <a:tc>
                  <a:txBody>
                    <a:bodyPr/>
                    <a:lstStyle/>
                    <a:p>
                      <a:pPr algn="l"/>
                      <a:r>
                        <a:rPr lang="en-IN" sz="1050" dirty="0"/>
                        <a:t>Data Pointer</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050" dirty="0"/>
                        <a:t>48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US" sz="1050" dirty="0"/>
                        <a:t>Points to operand interrupted by exception</a:t>
                      </a:r>
                      <a:endParaRPr lang="en-IN" sz="105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90043812"/>
                  </a:ext>
                </a:extLst>
              </a:tr>
            </a:tbl>
          </a:graphicData>
        </a:graphic>
      </p:graphicFrame>
      <p:sp>
        <p:nvSpPr>
          <p:cNvPr id="3" name="Title 2">
            <a:extLst>
              <a:ext uri="{FF2B5EF4-FFF2-40B4-BE49-F238E27FC236}">
                <a16:creationId xmlns:a16="http://schemas.microsoft.com/office/drawing/2014/main" id="{65763310-8D39-46B4-AF4E-8265B0193925}"/>
              </a:ext>
            </a:extLst>
          </p:cNvPr>
          <p:cNvSpPr>
            <a:spLocks noGrp="1"/>
          </p:cNvSpPr>
          <p:nvPr>
            <p:ph type="title"/>
          </p:nvPr>
        </p:nvSpPr>
        <p:spPr>
          <a:xfrm>
            <a:off x="6228184" y="2117964"/>
            <a:ext cx="2674640" cy="2565557"/>
          </a:xfrm>
        </p:spPr>
        <p:txBody>
          <a:bodyPr/>
          <a:lstStyle/>
          <a:p>
            <a:r>
              <a:rPr lang="en-US" dirty="0">
                <a:latin typeface="Times New Roman" panose="02020603050405020304" pitchFamily="18" charset="0"/>
                <a:cs typeface="Times New Roman" panose="02020603050405020304" pitchFamily="18" charset="0"/>
              </a:rPr>
              <a:t>Table 16.2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x86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Processor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Registers </a:t>
            </a:r>
            <a:br>
              <a:rPr lang="en-US" dirty="0">
                <a:latin typeface="Times New Roman" panose="02020603050405020304" pitchFamily="18" charset="0"/>
                <a:cs typeface="Times New Roman" panose="02020603050405020304" pitchFamily="18" charset="0"/>
              </a:rPr>
            </a:br>
            <a:endParaRPr lang="en-US" dirty="0"/>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16.25</a:t>
            </a:r>
            <a:br>
              <a:rPr lang="en-US" dirty="0"/>
            </a:br>
            <a:r>
              <a:rPr lang="en-US" dirty="0"/>
              <a:t>x86 EFLAGS Register</a:t>
            </a:r>
          </a:p>
        </p:txBody>
      </p:sp>
      <p:pic>
        <p:nvPicPr>
          <p:cNvPr id="4" name="Picture 3" title="A diagrammatic representation of x 86 EFLAGS registers."/>
          <p:cNvPicPr>
            <a:picLocks noChangeAspect="1"/>
          </p:cNvPicPr>
          <p:nvPr/>
        </p:nvPicPr>
        <p:blipFill rotWithShape="1">
          <a:blip r:embed="rId3">
            <a:extLst>
              <a:ext uri="{28A0092B-C50C-407E-A947-70E740481C1C}">
                <a14:useLocalDpi xmlns:a14="http://schemas.microsoft.com/office/drawing/2010/main" val="0"/>
              </a:ext>
            </a:extLst>
          </a:blip>
          <a:srcRect l="6055" t="11381" r="5732" b="45849"/>
          <a:stretch/>
        </p:blipFill>
        <p:spPr>
          <a:xfrm>
            <a:off x="899592" y="1556792"/>
            <a:ext cx="7344816" cy="4608512"/>
          </a:xfrm>
          <a:prstGeom prst="rect">
            <a:avLst/>
          </a:prstGeom>
        </p:spPr>
      </p:pic>
    </p:spTree>
  </p:cSld>
  <p:clrMapOvr>
    <a:masterClrMapping/>
  </p:clrMapOvr>
  <p:transition spd="med">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16.26</a:t>
            </a:r>
            <a:br>
              <a:rPr lang="en-US" dirty="0"/>
            </a:br>
            <a:r>
              <a:rPr lang="en-US" dirty="0"/>
              <a:t>x86 Control Registers</a:t>
            </a:r>
          </a:p>
        </p:txBody>
      </p:sp>
      <p:pic>
        <p:nvPicPr>
          <p:cNvPr id="4" name="Picture 3" descr="The control register contains three sections. C R 4, C R 3, P D B R, and C R 2. C R 4 contains array indices from 31 to 0. 31 to 21 are reserved. 20, S M E P. 19 reserved. 18, O S X SAVE. 17, P C I D EM. 16, F S G S base. 15, reserved. 14, S M X E. 13, V M X E. 12 and 11, reserved. 10, o s X M M E X C P T. 9, O S F X R. 8, P C E. 7, P G E, 6, M C E. 5, P A E. 4, P S E. 3, D E. 2 T S D. 1 P V I. 0, V M E. C R 3, PDBR, contains a page directory base, indices 31 to 12. Indices 11 to 5, reserves. 4, P C D, 3, P W T. 2, 1 and 0 are reserved. C R 2 contains page fault linear address. C R 0. 31, P G. 30 C D. 29 N W. 28 to 19 reserved. 18, A M. 17, reserved. 16, W P. 15 to 6 reserved. 5, N E. 4, E T. 3, T S. 2, E M. 1, M P. 0, P E. O S X SAVE = X SAVE enable bit, P C I D E = Enables process dash context identifiers, O S X M M E X C P T = Support unmasked S I M D F P exceptions, V M E = Virtual 8086 mode extensions, P C D = Page dash level cache disable, P W T = Page dash level writes transparent, P G = Paging, C D = Cache disable, N W = Not write through, A M = Alignment mask, W P = Write protect, N E = Numeric error, E T = Extension type, T S = Task switched, E M = Emulation, M P = Monitor coprocessor, P E = Protection enable, F S G S BASE = Enables segment base instructions. S M X E = Enable safer mode extensions, V M X E = Enable virtual machine extensions, O S F X S R = Support F X SAVE, F X S T O R, P C E = Performance counter enable, P G E = Page global enable, M C E = Machine check enable, P A E = Physical address extension, P S E = Page size extensions, D E = Debug extensions, T S D = Time stamp disable, P V I = Protected mode. virtual interrupt." title="A diagrammatic representation of x 86 control registers."/>
          <p:cNvPicPr>
            <a:picLocks noChangeAspect="1"/>
          </p:cNvPicPr>
          <p:nvPr/>
        </p:nvPicPr>
        <p:blipFill rotWithShape="1">
          <a:blip r:embed="rId3">
            <a:extLst>
              <a:ext uri="{28A0092B-C50C-407E-A947-70E740481C1C}">
                <a14:useLocalDpi xmlns:a14="http://schemas.microsoft.com/office/drawing/2010/main" val="0"/>
              </a:ext>
            </a:extLst>
          </a:blip>
          <a:srcRect l="4545" t="8200" r="6820" b="24185"/>
          <a:stretch/>
        </p:blipFill>
        <p:spPr>
          <a:xfrm>
            <a:off x="1978571" y="1260969"/>
            <a:ext cx="5186858" cy="5120359"/>
          </a:xfrm>
          <a:prstGeom prst="rect">
            <a:avLst/>
          </a:prstGeom>
        </p:spPr>
      </p:pic>
    </p:spTree>
  </p:cSld>
  <p:clrMapOvr>
    <a:masterClrMapping/>
  </p:clrMapOvr>
  <p:transition spd="med">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200001"/>
            <a:ext cx="8229600" cy="1582863"/>
          </a:xfrm>
          <a:noFill/>
          <a:ln/>
        </p:spPr>
        <p:txBody>
          <a:bodyPr lIns="90488" tIns="44450" rIns="90488" bIns="44450"/>
          <a:lstStyle/>
          <a:p>
            <a:r>
              <a:rPr lang="en-US" dirty="0"/>
              <a:t>Figure 16.27 </a:t>
            </a:r>
            <a:br>
              <a:rPr lang="en-US" dirty="0"/>
            </a:br>
            <a:r>
              <a:rPr lang="en-US" dirty="0"/>
              <a:t>Mapping of MMX Registers to Floating- Point Registers</a:t>
            </a:r>
          </a:p>
        </p:txBody>
      </p:sp>
      <p:pic>
        <p:nvPicPr>
          <p:cNvPr id="4" name="Picture 3" descr="The floating point tag contains 8 blocks with numerals 0 0. The M M X register contains M M 7, M M 6, M M 5, M M 4, M M 3, M M 2, M M 1 and M M 0. The indices of the M M X register are from 63 to 0. The floating point register contains indices from 73 to 0. However, the M M X registers are mapped to indices 63 and 0 of the floating point register." title="A diagram explains the mapping process of M M X registers to floating point registers."/>
          <p:cNvPicPr>
            <a:picLocks noChangeAspect="1"/>
          </p:cNvPicPr>
          <p:nvPr/>
        </p:nvPicPr>
        <p:blipFill rotWithShape="1">
          <a:blip r:embed="rId3">
            <a:extLst>
              <a:ext uri="{28A0092B-C50C-407E-A947-70E740481C1C}">
                <a14:useLocalDpi xmlns:a14="http://schemas.microsoft.com/office/drawing/2010/main" val="0"/>
              </a:ext>
            </a:extLst>
          </a:blip>
          <a:srcRect l="17408" t="12214" r="28098" b="43703"/>
          <a:stretch/>
        </p:blipFill>
        <p:spPr>
          <a:xfrm>
            <a:off x="2335512" y="1735841"/>
            <a:ext cx="4472976" cy="4682647"/>
          </a:xfrm>
          <a:prstGeom prst="rect">
            <a:avLst/>
          </a:prstGeom>
        </p:spPr>
      </p:pic>
    </p:spTree>
  </p:cSld>
  <p:clrMapOvr>
    <a:masterClrMapping/>
  </p:clrMapOvr>
  <p:transition spd="med">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dirty="0"/>
              <a:t>Interrupt Processing</a:t>
            </a:r>
          </a:p>
        </p:txBody>
      </p:sp>
      <p:sp>
        <p:nvSpPr>
          <p:cNvPr id="4" name="Text Placeholder 3"/>
          <p:cNvSpPr>
            <a:spLocks noGrp="1"/>
          </p:cNvSpPr>
          <p:nvPr>
            <p:ph type="body" idx="1"/>
          </p:nvPr>
        </p:nvSpPr>
        <p:spPr>
          <a:xfrm>
            <a:off x="332518" y="1600200"/>
            <a:ext cx="8478965" cy="4525963"/>
          </a:xfrm>
        </p:spPr>
        <p:txBody>
          <a:bodyPr/>
          <a:lstStyle/>
          <a:p>
            <a:pPr marL="101600" indent="0">
              <a:buNone/>
            </a:pPr>
            <a:r>
              <a:rPr lang="en-US" sz="2600" dirty="0"/>
              <a:t>Interrupts and Exceptions</a:t>
            </a:r>
          </a:p>
        </p:txBody>
      </p:sp>
      <p:sp>
        <p:nvSpPr>
          <p:cNvPr id="151555" name="Rectangle 3"/>
          <p:cNvSpPr>
            <a:spLocks noGrp="1" noChangeArrowheads="1"/>
          </p:cNvSpPr>
          <p:nvPr>
            <p:ph idx="4294967295"/>
          </p:nvPr>
        </p:nvSpPr>
        <p:spPr>
          <a:xfrm>
            <a:off x="467544" y="2173560"/>
            <a:ext cx="7556500" cy="4495800"/>
          </a:xfrm>
        </p:spPr>
        <p:txBody>
          <a:bodyPr>
            <a:normAutofit/>
          </a:bodyPr>
          <a:lstStyle/>
          <a:p>
            <a:pPr marL="285750" indent="-285750">
              <a:buClr>
                <a:schemeClr val="tx2"/>
              </a:buClr>
              <a:buFont typeface="Arial" panose="020B0604020202020204" pitchFamily="34" charset="0"/>
              <a:buChar char="•"/>
            </a:pPr>
            <a:r>
              <a:rPr lang="en-GB" sz="2200" dirty="0"/>
              <a:t>Interrupts</a:t>
            </a:r>
          </a:p>
          <a:p>
            <a:pPr marL="682625" lvl="1" indent="-334963">
              <a:buClr>
                <a:schemeClr val="tx2"/>
              </a:buClr>
              <a:buFont typeface="Arial" panose="020B0604020202020204" pitchFamily="34" charset="0"/>
              <a:buChar char="–"/>
            </a:pPr>
            <a:r>
              <a:rPr lang="en-GB" sz="1800" dirty="0"/>
              <a:t>Generated by a signal from hardware and it may occur at random times during the execution of a program</a:t>
            </a:r>
          </a:p>
          <a:p>
            <a:pPr marL="682625" lvl="1" indent="-334963">
              <a:buClr>
                <a:schemeClr val="tx2"/>
              </a:buClr>
              <a:buFont typeface="Arial" panose="020B0604020202020204" pitchFamily="34" charset="0"/>
              <a:buChar char="–"/>
            </a:pPr>
            <a:r>
              <a:rPr lang="en-GB" sz="1800" dirty="0"/>
              <a:t>Maskable</a:t>
            </a:r>
          </a:p>
          <a:p>
            <a:pPr marL="682625" lvl="1" indent="-334963">
              <a:buClr>
                <a:schemeClr val="tx2"/>
              </a:buClr>
              <a:buFont typeface="Arial" panose="020B0604020202020204" pitchFamily="34" charset="0"/>
              <a:buChar char="–"/>
            </a:pPr>
            <a:r>
              <a:rPr lang="en-GB" sz="1800" dirty="0"/>
              <a:t>Nonmaskable</a:t>
            </a:r>
          </a:p>
          <a:p>
            <a:pPr marL="285750" indent="-285750">
              <a:buClr>
                <a:schemeClr val="tx2"/>
              </a:buClr>
              <a:buFont typeface="Arial" panose="020B0604020202020204" pitchFamily="34" charset="0"/>
              <a:buChar char="•"/>
            </a:pPr>
            <a:r>
              <a:rPr lang="en-GB" sz="2200" dirty="0"/>
              <a:t>Exceptions</a:t>
            </a:r>
          </a:p>
          <a:p>
            <a:pPr marL="682625" lvl="1" indent="-334963">
              <a:buClr>
                <a:schemeClr val="tx2"/>
              </a:buClr>
              <a:buFont typeface="Arial" panose="020B0604020202020204" pitchFamily="34" charset="0"/>
              <a:buChar char="–"/>
            </a:pPr>
            <a:r>
              <a:rPr lang="en-GB" sz="1800" dirty="0"/>
              <a:t>Generated from software and is provoked by the execution of an instruction</a:t>
            </a:r>
          </a:p>
          <a:p>
            <a:pPr marL="682625" lvl="1" indent="-334963">
              <a:buClr>
                <a:schemeClr val="tx2"/>
              </a:buClr>
              <a:buFont typeface="Arial" panose="020B0604020202020204" pitchFamily="34" charset="0"/>
              <a:buChar char="–"/>
            </a:pPr>
            <a:r>
              <a:rPr lang="en-GB" sz="1800" dirty="0"/>
              <a:t>Processor detected</a:t>
            </a:r>
          </a:p>
          <a:p>
            <a:pPr marL="682625" lvl="1" indent="-334963">
              <a:buClr>
                <a:schemeClr val="tx2"/>
              </a:buClr>
              <a:buFont typeface="Arial" panose="020B0604020202020204" pitchFamily="34" charset="0"/>
              <a:buChar char="–"/>
            </a:pPr>
            <a:r>
              <a:rPr lang="en-GB" sz="1800" dirty="0"/>
              <a:t>Programmed</a:t>
            </a:r>
          </a:p>
          <a:p>
            <a:pPr marL="285750" indent="-285750">
              <a:buClr>
                <a:schemeClr val="tx2"/>
              </a:buClr>
              <a:buFont typeface="Arial" panose="020B0604020202020204" pitchFamily="34" charset="0"/>
              <a:buChar char="•"/>
            </a:pPr>
            <a:r>
              <a:rPr lang="en-GB" sz="2200" dirty="0"/>
              <a:t>Interrupt vector table</a:t>
            </a:r>
          </a:p>
          <a:p>
            <a:pPr marL="682625" lvl="1" indent="-334963">
              <a:buClr>
                <a:schemeClr val="tx2"/>
              </a:buClr>
              <a:buFont typeface="Arial" panose="020B0604020202020204" pitchFamily="34" charset="0"/>
              <a:buChar char="–"/>
            </a:pPr>
            <a:r>
              <a:rPr lang="en-GB" sz="1800" dirty="0"/>
              <a:t>Every type of interrupt is assigned a number</a:t>
            </a:r>
          </a:p>
          <a:p>
            <a:pPr marL="682625" lvl="1" indent="-334963">
              <a:buClr>
                <a:schemeClr val="tx2"/>
              </a:buClr>
              <a:buFont typeface="Arial" panose="020B0604020202020204" pitchFamily="34" charset="0"/>
              <a:buChar char="–"/>
            </a:pPr>
            <a:r>
              <a:rPr lang="en-GB" sz="1800" dirty="0"/>
              <a:t>Number is used to index into the interrupt vector table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Long Description: [DO NOT DELETE THIS LINE]&#10;The information offered in the list is presented in the order, vector number, description. The list reads as follows. 0. Divide error, division overflow or division by zero 1. Debug exception, includes various faults and traps related to debugging 2 N M I pin interrupt, signal on N M I pin 3. Breakpoint, caused by I N T 3 instruction, which is a 1-byte instruction useful for debugging 4. INTO-detected overflow, occurs when the processor executes I N T O with the OF flag set 5. BOUND range exceeded, the BOUND instruction compares a register with boundaries stored in memory and generates an interrupt if the contents of the register is out of bounds 6. Undefined opcode 7. Device not available, attempt to use E S C or WAIT instruction fails due to lack of external device 8. Double fault, two interrupts occur during the same instruction and cannot be handled serially 9. Reserved 10. Invalid task state segment, segment describing a requested task is not initialized or not valid 11. Segment not present, required segment not present 12. Stack fault, limit of stack segment exceeded or stack segment not present 13. General protection, protection violation that does not cause another exception (e g, writing to a read-only segment) 14. Page fault 15. Reserved 16. Floating- point error, generated by a floating-point arithmetic instruction 17. Alignment check, access to a word stored at an odd byte address or a doubleword stored at an address not a multiple of 4 18. Machine check, model specific 19 through 31. Reserved 32 through 255. User interrupt vectors, provided when I N T R signal is activate&#10;" title="A list with the title, x 86 exception and interrupt vector table."/>
          <p:cNvGraphicFramePr>
            <a:graphicFrameLocks noGrp="1"/>
          </p:cNvGraphicFramePr>
          <p:nvPr>
            <p:extLst>
              <p:ext uri="{D42A27DB-BD31-4B8C-83A1-F6EECF244321}">
                <p14:modId xmlns:p14="http://schemas.microsoft.com/office/powerpoint/2010/main" val="1893031284"/>
              </p:ext>
            </p:extLst>
          </p:nvPr>
        </p:nvGraphicFramePr>
        <p:xfrm>
          <a:off x="260056" y="137269"/>
          <a:ext cx="6976240" cy="5837708"/>
        </p:xfrm>
        <a:graphic>
          <a:graphicData uri="http://schemas.openxmlformats.org/drawingml/2006/table">
            <a:tbl>
              <a:tblPr firstRow="1" bandRow="1">
                <a:tableStyleId>{5C22544A-7EE6-4342-B048-85BDC9FD1C3A}</a:tableStyleId>
              </a:tblPr>
              <a:tblGrid>
                <a:gridCol w="1023261">
                  <a:extLst>
                    <a:ext uri="{9D8B030D-6E8A-4147-A177-3AD203B41FA5}">
                      <a16:colId xmlns:a16="http://schemas.microsoft.com/office/drawing/2014/main" val="2543019389"/>
                    </a:ext>
                  </a:extLst>
                </a:gridCol>
                <a:gridCol w="5952979">
                  <a:extLst>
                    <a:ext uri="{9D8B030D-6E8A-4147-A177-3AD203B41FA5}">
                      <a16:colId xmlns:a16="http://schemas.microsoft.com/office/drawing/2014/main" val="3168231750"/>
                    </a:ext>
                  </a:extLst>
                </a:gridCol>
              </a:tblGrid>
              <a:tr h="212102">
                <a:tc>
                  <a:txBody>
                    <a:bodyPr/>
                    <a:lstStyle/>
                    <a:p>
                      <a:pPr algn="ctr"/>
                      <a:r>
                        <a:rPr lang="en-IN" sz="800" b="1" i="0" u="none" strike="noStrike" cap="none" baseline="0" dirty="0">
                          <a:solidFill>
                            <a:schemeClr val="tx1"/>
                          </a:solidFill>
                          <a:latin typeface="+mn-lt"/>
                          <a:ea typeface="+mn-ea"/>
                          <a:cs typeface="+mn-cs"/>
                          <a:sym typeface="Arial"/>
                        </a:rPr>
                        <a:t>Vector Number</a:t>
                      </a:r>
                      <a:endParaRPr lang="en-IN" sz="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800" b="1" dirty="0">
                          <a:solidFill>
                            <a:schemeClr val="tx1"/>
                          </a:solidFill>
                        </a:rPr>
                        <a:t>Description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986812"/>
                  </a:ext>
                </a:extLst>
              </a:tr>
              <a:tr h="212102">
                <a:tc>
                  <a:txBody>
                    <a:bodyPr/>
                    <a:lstStyle/>
                    <a:p>
                      <a:pPr algn="ctr"/>
                      <a:r>
                        <a:rPr lang="en-IN" sz="800" dirty="0"/>
                        <a:t>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Divide error; division overflow or division by zero</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7666487"/>
                  </a:ext>
                </a:extLst>
              </a:tr>
              <a:tr h="212102">
                <a:tc>
                  <a:txBody>
                    <a:bodyPr/>
                    <a:lstStyle/>
                    <a:p>
                      <a:pPr algn="ctr"/>
                      <a:r>
                        <a:rPr lang="en-IN" sz="800" dirty="0"/>
                        <a:t>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Debug exception; includes various faults and traps related to debugging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2764516"/>
                  </a:ext>
                </a:extLst>
              </a:tr>
              <a:tr h="212102">
                <a:tc>
                  <a:txBody>
                    <a:bodyPr/>
                    <a:lstStyle/>
                    <a:p>
                      <a:pPr algn="ctr"/>
                      <a:r>
                        <a:rPr lang="en-IN" sz="800" dirty="0"/>
                        <a:t>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fi-FI" sz="800" dirty="0"/>
                        <a:t>NMI pin interrupt; signal on NMI pin</a:t>
                      </a:r>
                      <a:endParaRPr lang="en-US"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r h="333303">
                <a:tc>
                  <a:txBody>
                    <a:bodyPr/>
                    <a:lstStyle/>
                    <a:p>
                      <a:pPr algn="ctr"/>
                      <a:r>
                        <a:rPr lang="en-IN" sz="800" dirty="0"/>
                        <a:t>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Breakpoint; caused by INT 3 instruction, which is a 1-byte instruction useful for</a:t>
                      </a:r>
                    </a:p>
                    <a:p>
                      <a:r>
                        <a:rPr lang="en-US" sz="800" dirty="0"/>
                        <a:t>debugging</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438362"/>
                  </a:ext>
                </a:extLst>
              </a:tr>
              <a:tr h="212102">
                <a:tc>
                  <a:txBody>
                    <a:bodyPr/>
                    <a:lstStyle/>
                    <a:p>
                      <a:pPr algn="ctr"/>
                      <a:r>
                        <a:rPr lang="en-IN" sz="800" dirty="0"/>
                        <a:t>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INTO-detected overflow; occurs when the processor executes INTO with the OF flag set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4824530"/>
                  </a:ext>
                </a:extLst>
              </a:tr>
              <a:tr h="454504">
                <a:tc>
                  <a:txBody>
                    <a:bodyPr/>
                    <a:lstStyle/>
                    <a:p>
                      <a:pPr algn="ctr"/>
                      <a:r>
                        <a:rPr lang="en-IN" sz="800" dirty="0"/>
                        <a:t>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BOUND range exceeded; the BOUND instruction compares a register with boundaries</a:t>
                      </a:r>
                    </a:p>
                    <a:p>
                      <a:r>
                        <a:rPr lang="en-US" sz="800" dirty="0"/>
                        <a:t>stored in memory and generates an interrupt if the contents of the register is out</a:t>
                      </a:r>
                    </a:p>
                    <a:p>
                      <a:r>
                        <a:rPr lang="en-US" sz="800" dirty="0"/>
                        <a:t>of bounds</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9877881"/>
                  </a:ext>
                </a:extLst>
              </a:tr>
              <a:tr h="297574">
                <a:tc>
                  <a:txBody>
                    <a:bodyPr/>
                    <a:lstStyle/>
                    <a:p>
                      <a:pPr algn="ctr"/>
                      <a:r>
                        <a:rPr lang="en-IN" sz="800" dirty="0"/>
                        <a:t>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Undefined opcode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5417200"/>
                  </a:ext>
                </a:extLst>
              </a:tr>
              <a:tr h="333303">
                <a:tc>
                  <a:txBody>
                    <a:bodyPr/>
                    <a:lstStyle/>
                    <a:p>
                      <a:pPr algn="ctr"/>
                      <a:r>
                        <a:rPr lang="en-IN" sz="800" dirty="0"/>
                        <a:t>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Device not available; attempt to use ESC or WAIT instruction fails due to lack of</a:t>
                      </a:r>
                    </a:p>
                    <a:p>
                      <a:r>
                        <a:rPr lang="en-US" sz="800" dirty="0"/>
                        <a:t>external device</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8829845"/>
                  </a:ext>
                </a:extLst>
              </a:tr>
              <a:tr h="333303">
                <a:tc>
                  <a:txBody>
                    <a:bodyPr/>
                    <a:lstStyle/>
                    <a:p>
                      <a:pPr algn="ctr"/>
                      <a:r>
                        <a:rPr lang="en-IN" sz="800" dirty="0"/>
                        <a:t>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Double fault; two interrupts occur during the same instruction and cannot be handled</a:t>
                      </a:r>
                    </a:p>
                    <a:p>
                      <a:r>
                        <a:rPr lang="en-US" sz="800" dirty="0"/>
                        <a:t>serially</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603847"/>
                  </a:ext>
                </a:extLst>
              </a:tr>
              <a:tr h="212102">
                <a:tc>
                  <a:txBody>
                    <a:bodyPr/>
                    <a:lstStyle/>
                    <a:p>
                      <a:pPr algn="ctr"/>
                      <a:r>
                        <a:rPr lang="en-IN" sz="800" dirty="0"/>
                        <a:t>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729218"/>
                  </a:ext>
                </a:extLst>
              </a:tr>
              <a:tr h="333303">
                <a:tc>
                  <a:txBody>
                    <a:bodyPr/>
                    <a:lstStyle/>
                    <a:p>
                      <a:pPr algn="ctr"/>
                      <a:r>
                        <a:rPr lang="en-IN" sz="800" dirty="0"/>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Invalid task state segment; segment describing a requested task is not initialized or</a:t>
                      </a:r>
                    </a:p>
                    <a:p>
                      <a:r>
                        <a:rPr lang="en-US" sz="800" dirty="0"/>
                        <a:t>not valid</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297481"/>
                  </a:ext>
                </a:extLst>
              </a:tr>
              <a:tr h="212102">
                <a:tc>
                  <a:txBody>
                    <a:bodyPr/>
                    <a:lstStyle/>
                    <a:p>
                      <a:pPr algn="ctr"/>
                      <a:r>
                        <a:rPr lang="en-IN" sz="800" dirty="0"/>
                        <a:t>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Segment not present; required segment not present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3169786"/>
                  </a:ext>
                </a:extLst>
              </a:tr>
              <a:tr h="212102">
                <a:tc>
                  <a:txBody>
                    <a:bodyPr/>
                    <a:lstStyle/>
                    <a:p>
                      <a:pPr algn="ctr"/>
                      <a:r>
                        <a:rPr lang="en-IN" sz="800" dirty="0"/>
                        <a:t>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Stack fault; limit of stack segment exceeded or stack segment not present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6931147"/>
                  </a:ext>
                </a:extLst>
              </a:tr>
              <a:tr h="333303">
                <a:tc>
                  <a:txBody>
                    <a:bodyPr/>
                    <a:lstStyle/>
                    <a:p>
                      <a:pPr algn="ctr"/>
                      <a:r>
                        <a:rPr lang="en-IN" sz="800" dirty="0"/>
                        <a:t>13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General protection; protection violation that does not cause another exception (e.g.,</a:t>
                      </a:r>
                    </a:p>
                    <a:p>
                      <a:r>
                        <a:rPr lang="en-US" sz="800" dirty="0"/>
                        <a:t>writing to a read-only segment)</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502401"/>
                  </a:ext>
                </a:extLst>
              </a:tr>
              <a:tr h="297574">
                <a:tc>
                  <a:txBody>
                    <a:bodyPr/>
                    <a:lstStyle/>
                    <a:p>
                      <a:pPr algn="ctr"/>
                      <a:r>
                        <a:rPr lang="en-IN" sz="800" dirty="0"/>
                        <a:t>14</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Page fault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3527841"/>
                  </a:ext>
                </a:extLst>
              </a:tr>
              <a:tr h="212102">
                <a:tc>
                  <a:txBody>
                    <a:bodyPr/>
                    <a:lstStyle/>
                    <a:p>
                      <a:pPr algn="ctr"/>
                      <a:r>
                        <a:rPr lang="en-IN" sz="800" dirty="0"/>
                        <a:t>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541268"/>
                  </a:ext>
                </a:extLst>
              </a:tr>
              <a:tr h="212102">
                <a:tc>
                  <a:txBody>
                    <a:bodyPr/>
                    <a:lstStyle/>
                    <a:p>
                      <a:pPr algn="ctr"/>
                      <a:r>
                        <a:rPr lang="en-IN" sz="800" dirty="0"/>
                        <a:t>16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Floating-point error; generated by a floating-point arithmetic instruction</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2709782"/>
                  </a:ext>
                </a:extLst>
              </a:tr>
              <a:tr h="333303">
                <a:tc>
                  <a:txBody>
                    <a:bodyPr/>
                    <a:lstStyle/>
                    <a:p>
                      <a:pPr algn="ctr"/>
                      <a:r>
                        <a:rPr lang="en-IN" sz="800" dirty="0"/>
                        <a:t>17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a:t>Alignment check; access to a word stored at an odd byte address or a </a:t>
                      </a:r>
                      <a:r>
                        <a:rPr lang="en-US" sz="800" dirty="0" err="1"/>
                        <a:t>doubleword</a:t>
                      </a:r>
                      <a:endParaRPr lang="en-US" sz="800" dirty="0"/>
                    </a:p>
                    <a:p>
                      <a:r>
                        <a:rPr lang="en-US" sz="800" dirty="0"/>
                        <a:t>stored at an address not a multiple of 4</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8514044"/>
                  </a:ext>
                </a:extLst>
              </a:tr>
              <a:tr h="212102">
                <a:tc>
                  <a:txBody>
                    <a:bodyPr/>
                    <a:lstStyle/>
                    <a:p>
                      <a:pPr algn="ctr"/>
                      <a:r>
                        <a:rPr lang="en-IN" sz="800" dirty="0"/>
                        <a:t>18</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Machine check; model specific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4617872"/>
                  </a:ext>
                </a:extLst>
              </a:tr>
              <a:tr h="212102">
                <a:tc>
                  <a:txBody>
                    <a:bodyPr/>
                    <a:lstStyle/>
                    <a:p>
                      <a:pPr algn="ctr"/>
                      <a:r>
                        <a:rPr lang="en-IN" sz="800" dirty="0"/>
                        <a:t>19–31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800" dirty="0"/>
                        <a:t>Reserved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377485"/>
                  </a:ext>
                </a:extLst>
              </a:tr>
              <a:tr h="212102">
                <a:tc>
                  <a:txBody>
                    <a:bodyPr/>
                    <a:lstStyle/>
                    <a:p>
                      <a:pPr algn="ctr"/>
                      <a:r>
                        <a:rPr lang="en-IN" sz="800" dirty="0"/>
                        <a:t>32–255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r>
                        <a:rPr lang="en-US" sz="800" dirty="0"/>
                        <a:t>User interrupt vectors; provided when INTR signal is activated</a:t>
                      </a:r>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2066270"/>
                  </a:ext>
                </a:extLst>
              </a:tr>
            </a:tbl>
          </a:graphicData>
        </a:graphic>
      </p:graphicFrame>
      <p:sp>
        <p:nvSpPr>
          <p:cNvPr id="7" name="TextBox 6"/>
          <p:cNvSpPr txBox="1"/>
          <p:nvPr/>
        </p:nvSpPr>
        <p:spPr>
          <a:xfrm>
            <a:off x="179512" y="5944068"/>
            <a:ext cx="1701107" cy="461665"/>
          </a:xfrm>
          <a:prstGeom prst="rect">
            <a:avLst/>
          </a:prstGeom>
          <a:noFill/>
        </p:spPr>
        <p:txBody>
          <a:bodyPr wrap="none" rtlCol="0">
            <a:spAutoFit/>
          </a:bodyPr>
          <a:lstStyle/>
          <a:p>
            <a:r>
              <a:rPr lang="en-US" sz="1200" dirty="0" err="1">
                <a:latin typeface="+mn-lt"/>
              </a:rPr>
              <a:t>Unshaded</a:t>
            </a:r>
            <a:r>
              <a:rPr lang="en-US" sz="1200" dirty="0">
                <a:latin typeface="+mn-lt"/>
              </a:rPr>
              <a:t>: exceptions</a:t>
            </a:r>
          </a:p>
          <a:p>
            <a:r>
              <a:rPr lang="en-US" sz="1200" dirty="0">
                <a:latin typeface="+mn-lt"/>
              </a:rPr>
              <a:t>Shaded: interrupts</a:t>
            </a:r>
            <a:endParaRPr lang="en-US" dirty="0"/>
          </a:p>
        </p:txBody>
      </p:sp>
      <p:sp>
        <p:nvSpPr>
          <p:cNvPr id="2" name="Title 1">
            <a:extLst>
              <a:ext uri="{FF2B5EF4-FFF2-40B4-BE49-F238E27FC236}">
                <a16:creationId xmlns:a16="http://schemas.microsoft.com/office/drawing/2014/main" id="{59CB1D27-C613-42C4-B920-F1D933F558B5}"/>
              </a:ext>
            </a:extLst>
          </p:cNvPr>
          <p:cNvSpPr>
            <a:spLocks noGrp="1"/>
          </p:cNvSpPr>
          <p:nvPr>
            <p:ph type="title"/>
          </p:nvPr>
        </p:nvSpPr>
        <p:spPr>
          <a:xfrm>
            <a:off x="7236296" y="620688"/>
            <a:ext cx="2051720" cy="4344884"/>
          </a:xfrm>
        </p:spPr>
        <p:txBody>
          <a:bodyPr/>
          <a:lstStyle/>
          <a:p>
            <a:pPr algn="ctr"/>
            <a:r>
              <a:rPr lang="en-US" dirty="0"/>
              <a:t>Table 16.3</a:t>
            </a:r>
            <a:br>
              <a:rPr lang="en-US" dirty="0"/>
            </a:br>
            <a:r>
              <a:rPr lang="en-US" dirty="0"/>
              <a:t>x86 Exception and Interrupt Vector Table</a:t>
            </a: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GB" dirty="0"/>
              <a:t>The ARM Processor</a:t>
            </a:r>
          </a:p>
        </p:txBody>
      </p:sp>
      <p:sp>
        <p:nvSpPr>
          <p:cNvPr id="5" name="Text Placeholder 4"/>
          <p:cNvSpPr>
            <a:spLocks noGrp="1"/>
          </p:cNvSpPr>
          <p:nvPr>
            <p:ph type="body" idx="1"/>
          </p:nvPr>
        </p:nvSpPr>
        <p:spPr>
          <a:xfrm>
            <a:off x="374493" y="1605650"/>
            <a:ext cx="8395015" cy="4137925"/>
          </a:xfrm>
        </p:spPr>
        <p:txBody>
          <a:bodyPr/>
          <a:lstStyle/>
          <a:p>
            <a:pPr marL="101600" indent="0">
              <a:buNone/>
            </a:pPr>
            <a:r>
              <a:rPr lang="en-US" dirty="0"/>
              <a:t>ARM is primarily a RISC system with the following attributes:</a:t>
            </a:r>
          </a:p>
        </p:txBody>
      </p:sp>
      <p:sp>
        <p:nvSpPr>
          <p:cNvPr id="4" name="Content Placeholder 3"/>
          <p:cNvSpPr>
            <a:spLocks noGrp="1"/>
          </p:cNvSpPr>
          <p:nvPr>
            <p:ph idx="4294967295"/>
          </p:nvPr>
        </p:nvSpPr>
        <p:spPr>
          <a:xfrm>
            <a:off x="471884" y="2432720"/>
            <a:ext cx="7844532" cy="3825205"/>
          </a:xfrm>
        </p:spPr>
        <p:txBody>
          <a:bodyPr>
            <a:noAutofit/>
          </a:bodyPr>
          <a:lstStyle/>
          <a:p>
            <a:pPr marL="347663" indent="-347663">
              <a:spcAft>
                <a:spcPts val="600"/>
              </a:spcAft>
              <a:buClr>
                <a:schemeClr val="tx2"/>
              </a:buClr>
              <a:buFont typeface="Arial" panose="020B0604020202020204" pitchFamily="34" charset="0"/>
              <a:buChar char="•"/>
            </a:pPr>
            <a:r>
              <a:rPr lang="en-US" sz="1600" dirty="0"/>
              <a:t>Moderate array of uniform registers</a:t>
            </a:r>
          </a:p>
          <a:p>
            <a:pPr marL="347663" indent="-347663">
              <a:spcAft>
                <a:spcPts val="600"/>
              </a:spcAft>
              <a:buClr>
                <a:schemeClr val="tx2"/>
              </a:buClr>
              <a:buFont typeface="Arial" panose="020B0604020202020204" pitchFamily="34" charset="0"/>
              <a:buChar char="•"/>
            </a:pPr>
            <a:r>
              <a:rPr lang="en-US" sz="1600" dirty="0"/>
              <a:t>A load/store model of data processing in which operations only perform on operands in registers and not directly in memory</a:t>
            </a:r>
          </a:p>
          <a:p>
            <a:pPr marL="347663" indent="-347663">
              <a:spcAft>
                <a:spcPts val="600"/>
              </a:spcAft>
              <a:buClr>
                <a:schemeClr val="tx2"/>
              </a:buClr>
              <a:buFont typeface="Arial" panose="020B0604020202020204" pitchFamily="34" charset="0"/>
              <a:buChar char="•"/>
            </a:pPr>
            <a:r>
              <a:rPr lang="en-US" sz="1600" dirty="0"/>
              <a:t>A uniform fixed-length instruction of 32 bits for the standard set and 16 bits for the Thumb instruction set</a:t>
            </a:r>
          </a:p>
          <a:p>
            <a:pPr marL="347663" indent="-347663">
              <a:spcAft>
                <a:spcPts val="600"/>
              </a:spcAft>
              <a:buClr>
                <a:schemeClr val="tx2"/>
              </a:buClr>
              <a:buFont typeface="Arial" panose="020B0604020202020204" pitchFamily="34" charset="0"/>
              <a:buChar char="•"/>
            </a:pPr>
            <a:r>
              <a:rPr lang="en-US" sz="1600" dirty="0"/>
              <a:t>Separate arithmetic logic unit (ALU) and shifter units</a:t>
            </a:r>
          </a:p>
          <a:p>
            <a:pPr marL="347663" indent="-347663">
              <a:spcAft>
                <a:spcPts val="600"/>
              </a:spcAft>
              <a:buClr>
                <a:schemeClr val="tx2"/>
              </a:buClr>
              <a:buFont typeface="Arial" panose="020B0604020202020204" pitchFamily="34" charset="0"/>
              <a:buChar char="•"/>
            </a:pPr>
            <a:r>
              <a:rPr lang="en-US" sz="1600" dirty="0"/>
              <a:t>A small number of addressing modes with all load/store addresses determined from registers and instruction fields</a:t>
            </a:r>
          </a:p>
          <a:p>
            <a:pPr marL="347663" indent="-347663">
              <a:spcAft>
                <a:spcPts val="600"/>
              </a:spcAft>
              <a:buClr>
                <a:schemeClr val="tx2"/>
              </a:buClr>
              <a:buFont typeface="Arial" panose="020B0604020202020204" pitchFamily="34" charset="0"/>
              <a:buChar char="•"/>
            </a:pPr>
            <a:r>
              <a:rPr lang="en-US" sz="1600" dirty="0"/>
              <a:t>Auto-increment and auto-decrement addressing modes are used to improve the operation of program loops</a:t>
            </a:r>
          </a:p>
          <a:p>
            <a:pPr marL="347663" indent="-347663">
              <a:buClr>
                <a:schemeClr val="tx2"/>
              </a:buClr>
              <a:buFont typeface="Arial" panose="020B0604020202020204" pitchFamily="34" charset="0"/>
              <a:buChar char="•"/>
            </a:pPr>
            <a:r>
              <a:rPr lang="en-US" sz="1600" dirty="0"/>
              <a:t>Conditional execution of instructions minimizes the need for conditional branch instructions, thereby improving pipeline efficiency, because pipeline flushing is reduced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title"/>
          </p:nvPr>
        </p:nvSpPr>
        <p:spPr>
          <a:xfrm>
            <a:off x="457200" y="188640"/>
            <a:ext cx="8229600" cy="1097279"/>
          </a:xfrm>
          <a:noFill/>
          <a:ln/>
        </p:spPr>
        <p:txBody>
          <a:bodyPr lIns="90488" tIns="44450" rIns="90488" bIns="44450"/>
          <a:lstStyle/>
          <a:p>
            <a:r>
              <a:rPr lang="en-US" dirty="0"/>
              <a:t>User-Visible Registers</a:t>
            </a:r>
          </a:p>
        </p:txBody>
      </p:sp>
      <p:graphicFrame>
        <p:nvGraphicFramePr>
          <p:cNvPr id="9" name="Content Placeholder 16"/>
          <p:cNvGraphicFramePr>
            <a:graphicFrameLocks/>
          </p:cNvGraphicFramePr>
          <p:nvPr>
            <p:extLst>
              <p:ext uri="{D42A27DB-BD31-4B8C-83A1-F6EECF244321}">
                <p14:modId xmlns:p14="http://schemas.microsoft.com/office/powerpoint/2010/main" val="2215747273"/>
              </p:ext>
            </p:extLst>
          </p:nvPr>
        </p:nvGraphicFramePr>
        <p:xfrm>
          <a:off x="53752" y="1"/>
          <a:ext cx="9036496" cy="6284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16.28</a:t>
            </a:r>
            <a:br>
              <a:rPr lang="en-US" dirty="0"/>
            </a:br>
            <a:r>
              <a:rPr lang="en-US" dirty="0"/>
              <a:t>Simplified ARM Organization</a:t>
            </a:r>
          </a:p>
        </p:txBody>
      </p:sp>
      <p:pic>
        <p:nvPicPr>
          <p:cNvPr id="4" name="Picture 3" title="A diagrammatic representation of simplified ARM Organization."/>
          <p:cNvPicPr>
            <a:picLocks noChangeAspect="1"/>
          </p:cNvPicPr>
          <p:nvPr/>
        </p:nvPicPr>
        <p:blipFill rotWithShape="1">
          <a:blip r:embed="rId3">
            <a:extLst>
              <a:ext uri="{28A0092B-C50C-407E-A947-70E740481C1C}">
                <a14:useLocalDpi xmlns:a14="http://schemas.microsoft.com/office/drawing/2010/main" val="0"/>
              </a:ext>
            </a:extLst>
          </a:blip>
          <a:srcRect l="14117" t="11840" r="8235" b="20887"/>
          <a:stretch/>
        </p:blipFill>
        <p:spPr>
          <a:xfrm>
            <a:off x="2288458" y="1266820"/>
            <a:ext cx="4567085" cy="5120672"/>
          </a:xfrm>
          <a:prstGeom prst="rect">
            <a:avLst/>
          </a:prstGeom>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57200" y="216565"/>
            <a:ext cx="8229600" cy="674974"/>
          </a:xfrm>
        </p:spPr>
        <p:txBody>
          <a:bodyPr/>
          <a:lstStyle/>
          <a:p>
            <a:r>
              <a:rPr lang="en-GB" dirty="0"/>
              <a:t>Processor Modes</a:t>
            </a:r>
          </a:p>
        </p:txBody>
      </p:sp>
      <p:graphicFrame>
        <p:nvGraphicFramePr>
          <p:cNvPr id="7" name="Content Placeholder 3"/>
          <p:cNvGraphicFramePr>
            <a:graphicFrameLocks/>
          </p:cNvGraphicFramePr>
          <p:nvPr>
            <p:extLst>
              <p:ext uri="{D42A27DB-BD31-4B8C-83A1-F6EECF244321}">
                <p14:modId xmlns:p14="http://schemas.microsoft.com/office/powerpoint/2010/main" val="3265840832"/>
              </p:ext>
            </p:extLst>
          </p:nvPr>
        </p:nvGraphicFramePr>
        <p:xfrm>
          <a:off x="0" y="828097"/>
          <a:ext cx="9144000" cy="5668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54739"/>
          </a:xfrm>
        </p:spPr>
        <p:txBody>
          <a:bodyPr/>
          <a:lstStyle/>
          <a:p>
            <a:r>
              <a:rPr lang="en-US" dirty="0"/>
              <a:t>Exception Modes</a:t>
            </a:r>
          </a:p>
        </p:txBody>
      </p:sp>
      <p:graphicFrame>
        <p:nvGraphicFramePr>
          <p:cNvPr id="7" name="Content Placeholder 3"/>
          <p:cNvGraphicFramePr>
            <a:graphicFrameLocks/>
          </p:cNvGraphicFramePr>
          <p:nvPr>
            <p:extLst>
              <p:ext uri="{D42A27DB-BD31-4B8C-83A1-F6EECF244321}">
                <p14:modId xmlns:p14="http://schemas.microsoft.com/office/powerpoint/2010/main" val="1867105140"/>
              </p:ext>
            </p:extLst>
          </p:nvPr>
        </p:nvGraphicFramePr>
        <p:xfrm>
          <a:off x="497260" y="670563"/>
          <a:ext cx="8149480" cy="5759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16.29</a:t>
            </a:r>
            <a:br>
              <a:rPr lang="en-US" dirty="0"/>
            </a:br>
            <a:r>
              <a:rPr lang="en-US" dirty="0"/>
              <a:t>ARM Register Organization</a:t>
            </a:r>
          </a:p>
        </p:txBody>
      </p:sp>
      <p:pic>
        <p:nvPicPr>
          <p:cNvPr id="7" name="Picture 6" descr="User, System, Supervisor, Abort, Interrupt, and Fast interrupt are collectively labeled as modes. System, Supervisor, Abort, Interrupt, and Fast interrupt are collectively labeled as privileged modes. Supervisor, Abort, Interrupt, and Fast interrupt are collectively labeled as exception modes. The table has 16 rows and 7 columns. The columns have the following headings from left to right. user, system, supervisor, abort, interrupt, fast interrupt. The row entries are as follows. Row 1. user, R 0. system, R 0. supervisor, R 0. abort, R 0, R 0. interrupt, R 0. fast interrupt, R 0. Row 2. user, R 1. system, R 1. supervisor, R 1. abort, R 1, R 1. interrupt, R 1. fast interrupt, R 1. Row 3. user, R 2. system, R 2. supervisor, R 2. abort, R 2, R 2. interrupt, R 2. fast interrupt, R 2. Row 4. user, R 3. system, R 3. supervisor, R 3. abort, R 3, R 3. interrupt, R 3. fast interrupt, R 3. Row 5. user, R 4. system, R 4. supervisor, R 4. abort, R 4, R 4. interrupt, R 4. fast interrupt, R 4. Row 6. user, R 5. system, R 5. supervisor, R 5. abort, R 5, R 5. interrupt, R 5. fast interrupt, R 5. Row 7. user, R 6. system, R 6. supervisor, R 6. abort, R 6, R 6. interrupt, R 6. fast interrupt, R 6. Row 8. user, R 7. system, R 7. supervisor, R 7. abort, R 7, R 7. interrupt, R 7. fast interrupt, R 7. Row 9. user, R 8. system, R 8. supervisor, R 8. abort, R 8, R 8. interrupt, R 8. fast interrupt, R 8 f I q. Row 10. user, R 9. system, R 9. supervisor, R 9. abort, R 9, R 9. interrupt, R 9. fast interrupt, R 9 f I q. Row 11. user, R 10. system, R 10. supervisor, R 10. abort, R 10, R 10. interrupt, R 10. fast interrupt, R 10_fiq. Row 12. user, R 11. system, R 11. supervisor, R 11. abort, R 11, R 11. interrupt, R 11. fast interrupt, R 11 underscore f I q. Row 13. user, R 12. system, R 12. supervisor, R 12. abort, R 12, R 12. interrupt, R 12. fast interrupt, R 12 underscore f I q. Row 14. user, R 13, S P. system, R 13, S P. supervisor, R 13 underscore svc. abort, R 13 underscore a b t, R 13 underscore und. interrupt, R 13 underscore I r q. fast interrupt, R 13 underscore f i q. Row 15. user, R 14, L R. system, R 14, L R. supervisor, R 14 underscore svc. abort, R 14 underscore a b t, R 14 underscore und. interrupt, R 14 underscore i r q. fast interrupt, R 14 underscore f i q. Row 16. user, R 15, P C. system, R 15, P C. supervisor, R 15, P C. abort, R 15, P C, R 15, P C. interrupt, R 15, P C. fast interrupt, R 15, P C. Below is another register. Row 1. user, C P S R. system, C P S R. supervisor, C P S R. abort, C P S R. undefined, C P S R. interrupt, C P S R. fast interrupt, C P S R. Row 2. user, blank. system, blank. supervisor, S P S R underscore s v c. abort, S P S R underscore a b t. undefined, S P S R underscore u n d. interrupt, S P S R underscore I r q. fast interrupt, S P S R underscore f I q. Row 2 is shaded. Shading indicates that the normal register used by User or System mode has been replaced by an alternative register specific to the exception mode Below are the list of abbreviations for the acronyms. S P = stack pointer C P S R = current program status register, L R = link register S P S R = saved program status register P C = program counter." title="A table represent elements of the A R M organization structure."/>
          <p:cNvPicPr>
            <a:picLocks noChangeAspect="1"/>
          </p:cNvPicPr>
          <p:nvPr/>
        </p:nvPicPr>
        <p:blipFill rotWithShape="1">
          <a:blip r:embed="rId3">
            <a:extLst>
              <a:ext uri="{28A0092B-C50C-407E-A947-70E740481C1C}">
                <a14:useLocalDpi xmlns:a14="http://schemas.microsoft.com/office/drawing/2010/main" val="0"/>
              </a:ext>
            </a:extLst>
          </a:blip>
          <a:srcRect l="6876" t="9709" r="8943" b="15534"/>
          <a:stretch/>
        </p:blipFill>
        <p:spPr>
          <a:xfrm>
            <a:off x="2322034" y="1251629"/>
            <a:ext cx="4499932" cy="5171563"/>
          </a:xfrm>
          <a:prstGeom prst="rect">
            <a:avLst/>
          </a:prstGeom>
          <a:solidFill>
            <a:schemeClr val="accent4">
              <a:lumMod val="40000"/>
              <a:lumOff val="60000"/>
            </a:schemeClr>
          </a:solidFill>
          <a:ln w="15875">
            <a:solidFill>
              <a:schemeClr val="accent4">
                <a:lumMod val="50000"/>
              </a:schemeClr>
            </a:solidFill>
          </a:ln>
        </p:spPr>
      </p:pic>
    </p:spTree>
  </p:cSld>
  <p:clrMapOvr>
    <a:masterClrMapping/>
  </p:clrMapOvr>
  <p:transition spd="med">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70168"/>
            <a:ext cx="8229600" cy="1097279"/>
          </a:xfrm>
          <a:noFill/>
          <a:ln/>
        </p:spPr>
        <p:txBody>
          <a:bodyPr lIns="90488" tIns="44450" rIns="90488" bIns="44450"/>
          <a:lstStyle/>
          <a:p>
            <a:r>
              <a:rPr lang="en-US" dirty="0"/>
              <a:t>Figure 16.30</a:t>
            </a:r>
            <a:br>
              <a:rPr lang="en-US" dirty="0"/>
            </a:br>
            <a:r>
              <a:rPr lang="en-US" dirty="0"/>
              <a:t>Format of ARM CPSR and SPSR</a:t>
            </a:r>
          </a:p>
        </p:txBody>
      </p:sp>
      <p:pic>
        <p:nvPicPr>
          <p:cNvPr id="4" name="Picture 3" descr="The indices of the register are from 31 to 0. 31, N. 30, Z. 29, C. 28, V. 27, Q. 26 and 25, Reserved. 24, J. 23, 22, 21 and 20, reserved. 19 to 16, G E left bracket 3 colon 0. 15 to 10, reserved. 9, e. 8, A. 7, I. 6, F. 5, T. 4 to 0, M left bracket 4 colon 0 right bracket. 31 to 16 are labeled as user flags. 15 to 0 are labeled as system control flags." title="A diagram explains the format of A R M, C P S R, and S P S R registers."/>
          <p:cNvPicPr>
            <a:picLocks noChangeAspect="1"/>
          </p:cNvPicPr>
          <p:nvPr/>
        </p:nvPicPr>
        <p:blipFill rotWithShape="1">
          <a:blip r:embed="rId3">
            <a:extLst>
              <a:ext uri="{28A0092B-C50C-407E-A947-70E740481C1C}">
                <a14:useLocalDpi xmlns:a14="http://schemas.microsoft.com/office/drawing/2010/main" val="0"/>
              </a:ext>
            </a:extLst>
          </a:blip>
          <a:srcRect l="11264" t="10535" r="12540" b="75642"/>
          <a:stretch/>
        </p:blipFill>
        <p:spPr>
          <a:xfrm>
            <a:off x="431540" y="1844823"/>
            <a:ext cx="8280920" cy="1944217"/>
          </a:xfrm>
          <a:prstGeom prst="rect">
            <a:avLst/>
          </a:prstGeom>
        </p:spPr>
      </p:pic>
    </p:spTree>
  </p:cSld>
  <p:clrMapOvr>
    <a:masterClrMapping/>
  </p:clrMapOvr>
  <p:transition spd="med">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descr="The table has the column headings, exception type, mode, normal entry address, and description. The rows read as follows from left to right. 1. Reset, Supervisor, 0 x 0 0 0 0 0 0 0 0, Occurs when the system is initialized. 2. Data abort, Abort, 0 x 0 0 0 0 0 0 1 0, Occurs when an invalid memory address has been accessed, such as if there is no physical memory for an address or the correct access permission is lacking. 3. F I Q (fast interrupt) F I Q, 0 x 0 0 0 0 0 0 1 C, Occurs when an external device asserts the F I Q pin on the processor. An interrupt cannot be interrupted except by an F I Q. F I Q is designed to support a data transfer or channel process, and has sufficient private registers to remove the need for register saving in such applications, therefore minimizing the overhead of context switching. A fast interrupt cannot be interrupted. 4. I R Q (interrupt), I R Q, 0 x 0 0 0 0 0 0 1 8, Occurs when an external device asserts the I R Q pin on the processor. An interrupt cannot be interrupted except by an F I Q. 5. Prefetch abort, Abort, 0 x 0 0 0 0 0 0 0 C, Occurs when an attempt to fetch an instruction results in a memory fault. The exception is raised when the instruction enters the execute stage of the pipeline. 6. Undefined instructions, Undefined, 0 x 0 0 0 0 0 0 0 4, Occurs when an instruction not in the instruction set reaches the execute stage of the pipeline. 7. Software interrupt, Supervisor, 0 x 0 0 0 0 0 0 0 8, Generally used to allow user mode programs to call the OS. The user program executes a S W I instruction with an argument that identifies the function the user wishes to perform." title="A table is titled, A R M interrupt vector."/>
          <p:cNvGraphicFramePr>
            <a:graphicFrameLocks noGrp="1"/>
          </p:cNvGraphicFramePr>
          <p:nvPr>
            <p:extLst>
              <p:ext uri="{D42A27DB-BD31-4B8C-83A1-F6EECF244321}">
                <p14:modId xmlns:p14="http://schemas.microsoft.com/office/powerpoint/2010/main" val="642105401"/>
              </p:ext>
            </p:extLst>
          </p:nvPr>
        </p:nvGraphicFramePr>
        <p:xfrm>
          <a:off x="108986" y="129045"/>
          <a:ext cx="6342056" cy="6180276"/>
        </p:xfrm>
        <a:graphic>
          <a:graphicData uri="http://schemas.openxmlformats.org/drawingml/2006/table">
            <a:tbl>
              <a:tblPr firstRow="1" bandRow="1">
                <a:tableStyleId>{5C22544A-7EE6-4342-B048-85BDC9FD1C3A}</a:tableStyleId>
              </a:tblPr>
              <a:tblGrid>
                <a:gridCol w="1458557">
                  <a:extLst>
                    <a:ext uri="{9D8B030D-6E8A-4147-A177-3AD203B41FA5}">
                      <a16:colId xmlns:a16="http://schemas.microsoft.com/office/drawing/2014/main" val="2543019389"/>
                    </a:ext>
                  </a:extLst>
                </a:gridCol>
                <a:gridCol w="944545">
                  <a:extLst>
                    <a:ext uri="{9D8B030D-6E8A-4147-A177-3AD203B41FA5}">
                      <a16:colId xmlns:a16="http://schemas.microsoft.com/office/drawing/2014/main" val="1443014287"/>
                    </a:ext>
                  </a:extLst>
                </a:gridCol>
                <a:gridCol w="1004835">
                  <a:extLst>
                    <a:ext uri="{9D8B030D-6E8A-4147-A177-3AD203B41FA5}">
                      <a16:colId xmlns:a16="http://schemas.microsoft.com/office/drawing/2014/main" val="3168231750"/>
                    </a:ext>
                  </a:extLst>
                </a:gridCol>
                <a:gridCol w="2934119">
                  <a:extLst>
                    <a:ext uri="{9D8B030D-6E8A-4147-A177-3AD203B41FA5}">
                      <a16:colId xmlns:a16="http://schemas.microsoft.com/office/drawing/2014/main" val="1618302591"/>
                    </a:ext>
                  </a:extLst>
                </a:gridCol>
              </a:tblGrid>
              <a:tr h="427920">
                <a:tc>
                  <a:txBody>
                    <a:bodyPr/>
                    <a:lstStyle/>
                    <a:p>
                      <a:pPr algn="ctr"/>
                      <a:r>
                        <a:rPr lang="en-IN" sz="1000" b="1" i="0" u="none" strike="noStrike" cap="none" baseline="0" dirty="0">
                          <a:solidFill>
                            <a:schemeClr val="tx1"/>
                          </a:solidFill>
                          <a:latin typeface="+mn-lt"/>
                          <a:ea typeface="+mn-ea"/>
                          <a:cs typeface="+mn-cs"/>
                          <a:sym typeface="Arial"/>
                        </a:rPr>
                        <a:t>Exception type</a:t>
                      </a:r>
                      <a:endParaRPr lang="en-IN" sz="1000" b="1" dirty="0">
                        <a:solidFill>
                          <a:schemeClr val="tx1"/>
                        </a:solidFill>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Mode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Normal entry</a:t>
                      </a:r>
                    </a:p>
                    <a:p>
                      <a:pPr algn="ctr"/>
                      <a:r>
                        <a:rPr lang="en-IN" sz="1000" b="1" dirty="0">
                          <a:solidFill>
                            <a:schemeClr val="tx1"/>
                          </a:solidFill>
                        </a:rPr>
                        <a:t>address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IN" sz="1000" b="1" dirty="0">
                          <a:solidFill>
                            <a:schemeClr val="tx1"/>
                          </a:solidFill>
                        </a:rPr>
                        <a:t>Description</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659986812"/>
                  </a:ext>
                </a:extLst>
              </a:tr>
              <a:tr h="366572">
                <a:tc>
                  <a:txBody>
                    <a:bodyPr/>
                    <a:lstStyle/>
                    <a:p>
                      <a:r>
                        <a:rPr lang="en-US" sz="1000" b="0" i="0" u="none" strike="noStrike" cap="none" baseline="0" dirty="0">
                          <a:solidFill>
                            <a:schemeClr val="dk1"/>
                          </a:solidFill>
                          <a:latin typeface="+mn-lt"/>
                          <a:ea typeface="+mn-ea"/>
                          <a:cs typeface="+mn-cs"/>
                          <a:sym typeface="Arial"/>
                        </a:rPr>
                        <a:t>Reset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0x00000000</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the system is initialized.</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717666487"/>
                  </a:ext>
                </a:extLst>
              </a:tr>
              <a:tr h="870142">
                <a:tc>
                  <a:txBody>
                    <a:bodyPr/>
                    <a:lstStyle/>
                    <a:p>
                      <a:r>
                        <a:rPr lang="en-US" sz="1000" b="0" i="0" u="none" strike="noStrike" cap="none" baseline="0" dirty="0">
                          <a:solidFill>
                            <a:schemeClr val="dk1"/>
                          </a:solidFill>
                          <a:latin typeface="+mn-lt"/>
                          <a:ea typeface="+mn-ea"/>
                          <a:cs typeface="+mn-cs"/>
                          <a:sym typeface="Arial"/>
                        </a:rPr>
                        <a:t>Data abort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Abort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0x00000010</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an invalid memory address</a:t>
                      </a:r>
                    </a:p>
                    <a:p>
                      <a:r>
                        <a:rPr lang="en-US" sz="1000" dirty="0"/>
                        <a:t>has been accessed, such as if there is no</a:t>
                      </a:r>
                    </a:p>
                    <a:p>
                      <a:r>
                        <a:rPr lang="en-US" sz="1000" dirty="0"/>
                        <a:t>physical memory for an address or the</a:t>
                      </a:r>
                    </a:p>
                    <a:p>
                      <a:r>
                        <a:rPr lang="en-US" sz="1000" dirty="0"/>
                        <a:t>correct access permission is lacking.</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062764516"/>
                  </a:ext>
                </a:extLst>
              </a:tr>
              <a:tr h="1580009">
                <a:tc>
                  <a:txBody>
                    <a:bodyPr/>
                    <a:lstStyle/>
                    <a:p>
                      <a:r>
                        <a:rPr lang="en-US" sz="1000" b="0" i="0" u="none" strike="noStrike" cap="none" baseline="0" dirty="0">
                          <a:solidFill>
                            <a:schemeClr val="dk1"/>
                          </a:solidFill>
                          <a:latin typeface="+mn-lt"/>
                          <a:ea typeface="+mn-ea"/>
                          <a:cs typeface="+mn-cs"/>
                          <a:sym typeface="Arial"/>
                        </a:rPr>
                        <a:t>FIQ (fast interrupt)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FIQ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0x0000001C</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an external device asserts the</a:t>
                      </a:r>
                    </a:p>
                    <a:p>
                      <a:r>
                        <a:rPr lang="en-US" sz="1000" dirty="0"/>
                        <a:t>FIQ pin on the processor. An interrupt cannot</a:t>
                      </a:r>
                    </a:p>
                    <a:p>
                      <a:r>
                        <a:rPr lang="en-US" sz="1000" dirty="0"/>
                        <a:t>be interrupted except by an FIQ. FIQ</a:t>
                      </a:r>
                    </a:p>
                    <a:p>
                      <a:r>
                        <a:rPr lang="en-US" sz="1000" dirty="0"/>
                        <a:t>is designed to support a data transfer or</a:t>
                      </a:r>
                    </a:p>
                    <a:p>
                      <a:r>
                        <a:rPr lang="en-US" sz="1000" dirty="0"/>
                        <a:t>channel process, and has sufficient private</a:t>
                      </a:r>
                    </a:p>
                    <a:p>
                      <a:r>
                        <a:rPr lang="en-US" sz="1000" dirty="0"/>
                        <a:t>registers to remove the need for register</a:t>
                      </a:r>
                    </a:p>
                    <a:p>
                      <a:r>
                        <a:rPr lang="en-US" sz="1000" dirty="0"/>
                        <a:t>saving in such applications, therefore minimizing</a:t>
                      </a:r>
                    </a:p>
                    <a:p>
                      <a:r>
                        <a:rPr lang="en-US" sz="1000" dirty="0"/>
                        <a:t>the overhead of context switching.</a:t>
                      </a:r>
                    </a:p>
                    <a:p>
                      <a:r>
                        <a:rPr lang="en-US" sz="1000" dirty="0"/>
                        <a:t>A fast interrupt cannot be interrupted.</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801756320"/>
                  </a:ext>
                </a:extLst>
              </a:tr>
              <a:tr h="628437">
                <a:tc>
                  <a:txBody>
                    <a:bodyPr/>
                    <a:lstStyle/>
                    <a:p>
                      <a:r>
                        <a:rPr lang="pl-PL" sz="1000" b="0" i="0" u="none" strike="noStrike" cap="none" baseline="0" dirty="0">
                          <a:solidFill>
                            <a:schemeClr val="dk1"/>
                          </a:solidFill>
                          <a:latin typeface="+mn-lt"/>
                          <a:ea typeface="+mn-ea"/>
                          <a:cs typeface="+mn-cs"/>
                          <a:sym typeface="Arial"/>
                        </a:rPr>
                        <a:t>IRQ (interrupt)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IRQ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0x00000018</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an external device asserts the</a:t>
                      </a:r>
                    </a:p>
                    <a:p>
                      <a:r>
                        <a:rPr lang="en-US" sz="1000" dirty="0"/>
                        <a:t>IRQ pin on the processor. An interrupt</a:t>
                      </a:r>
                    </a:p>
                    <a:p>
                      <a:r>
                        <a:rPr lang="en-US" sz="1000" dirty="0"/>
                        <a:t>cannot be interrupted except by an FIQ.</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07438362"/>
                  </a:ext>
                </a:extLst>
              </a:tr>
              <a:tr h="757087">
                <a:tc>
                  <a:txBody>
                    <a:bodyPr/>
                    <a:lstStyle/>
                    <a:p>
                      <a:r>
                        <a:rPr lang="en-US" sz="1000" b="0" i="0" u="none" strike="noStrike" cap="none" baseline="0" dirty="0" err="1">
                          <a:solidFill>
                            <a:schemeClr val="dk1"/>
                          </a:solidFill>
                          <a:latin typeface="+mn-lt"/>
                          <a:ea typeface="+mn-ea"/>
                          <a:cs typeface="+mn-cs"/>
                          <a:sym typeface="Arial"/>
                        </a:rPr>
                        <a:t>Prefetch</a:t>
                      </a:r>
                      <a:r>
                        <a:rPr lang="en-US" sz="1000" b="0" i="0" u="none" strike="noStrike" cap="none" baseline="0" dirty="0">
                          <a:solidFill>
                            <a:schemeClr val="dk1"/>
                          </a:solidFill>
                          <a:latin typeface="+mn-lt"/>
                          <a:ea typeface="+mn-ea"/>
                          <a:cs typeface="+mn-cs"/>
                          <a:sym typeface="Arial"/>
                        </a:rPr>
                        <a:t> abort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Abort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0x0000000C</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an attempt to fetch an</a:t>
                      </a:r>
                    </a:p>
                    <a:p>
                      <a:r>
                        <a:rPr lang="en-US" sz="1000" dirty="0"/>
                        <a:t>instruction results in a memory fault. The</a:t>
                      </a:r>
                    </a:p>
                    <a:p>
                      <a:r>
                        <a:rPr lang="en-US" sz="1000" dirty="0"/>
                        <a:t>exception is raised when the instruction</a:t>
                      </a:r>
                    </a:p>
                    <a:p>
                      <a:r>
                        <a:rPr lang="en-US" sz="1000" dirty="0"/>
                        <a:t>enters the execute stage of the pipeline.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794824530"/>
                  </a:ext>
                </a:extLst>
              </a:tr>
              <a:tr h="628437">
                <a:tc>
                  <a:txBody>
                    <a:bodyPr/>
                    <a:lstStyle/>
                    <a:p>
                      <a:r>
                        <a:rPr lang="en-US" sz="1000" b="0" i="0" u="none" strike="noStrike" cap="none" baseline="0" dirty="0">
                          <a:solidFill>
                            <a:schemeClr val="dk1"/>
                          </a:solidFill>
                          <a:latin typeface="+mn-lt"/>
                          <a:ea typeface="+mn-ea"/>
                          <a:cs typeface="+mn-cs"/>
                          <a:sym typeface="Arial"/>
                        </a:rPr>
                        <a:t>Undefined instructions</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Undefined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0x00000004</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Occurs when an instruction not in the</a:t>
                      </a:r>
                    </a:p>
                    <a:p>
                      <a:r>
                        <a:rPr lang="en-US" sz="1000" dirty="0"/>
                        <a:t>instruction set reaches the execute stage of</a:t>
                      </a:r>
                    </a:p>
                    <a:p>
                      <a:r>
                        <a:rPr lang="en-US" sz="1000" dirty="0"/>
                        <a:t>the pipeline.</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49877881"/>
                  </a:ext>
                </a:extLst>
              </a:tr>
              <a:tr h="921672">
                <a:tc>
                  <a:txBody>
                    <a:bodyPr/>
                    <a:lstStyle/>
                    <a:p>
                      <a:r>
                        <a:rPr lang="en-US" sz="1000" dirty="0"/>
                        <a:t>Software interrupt</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IN" sz="1000" dirty="0"/>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0x00000008</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lang="en-US" sz="1000" dirty="0"/>
                        <a:t>Generally used to allow user mode programs</a:t>
                      </a:r>
                    </a:p>
                    <a:p>
                      <a:r>
                        <a:rPr lang="en-US" sz="1000" dirty="0"/>
                        <a:t>to call the OS. The user program</a:t>
                      </a:r>
                    </a:p>
                    <a:p>
                      <a:r>
                        <a:rPr lang="en-US" sz="1000" dirty="0"/>
                        <a:t>executes a SWI instruction with an argument</a:t>
                      </a:r>
                    </a:p>
                    <a:p>
                      <a:r>
                        <a:rPr lang="en-US" sz="1000" dirty="0"/>
                        <a:t>that identifies the function the user</a:t>
                      </a:r>
                    </a:p>
                    <a:p>
                      <a:r>
                        <a:rPr lang="en-US" sz="1000" dirty="0"/>
                        <a:t>wishes to perform.</a:t>
                      </a:r>
                      <a:endParaRPr lang="en-IN"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495417200"/>
                  </a:ext>
                </a:extLst>
              </a:tr>
            </a:tbl>
          </a:graphicData>
        </a:graphic>
      </p:graphicFrame>
      <p:sp>
        <p:nvSpPr>
          <p:cNvPr id="2" name="Title 1">
            <a:extLst>
              <a:ext uri="{FF2B5EF4-FFF2-40B4-BE49-F238E27FC236}">
                <a16:creationId xmlns:a16="http://schemas.microsoft.com/office/drawing/2014/main" id="{35191D91-5152-4383-9675-9BAF45D8FDB2}"/>
              </a:ext>
            </a:extLst>
          </p:cNvPr>
          <p:cNvSpPr>
            <a:spLocks noGrp="1"/>
          </p:cNvSpPr>
          <p:nvPr>
            <p:ph type="title"/>
          </p:nvPr>
        </p:nvSpPr>
        <p:spPr>
          <a:xfrm>
            <a:off x="6876256" y="1526995"/>
            <a:ext cx="1954560" cy="3384376"/>
          </a:xfrm>
        </p:spPr>
        <p:txBody>
          <a:bodyPr/>
          <a:lstStyle/>
          <a:p>
            <a:pPr algn="ctr"/>
            <a:r>
              <a:rPr lang="en-US" dirty="0"/>
              <a:t>Table 16.4</a:t>
            </a:r>
            <a:br>
              <a:rPr lang="en-US" dirty="0"/>
            </a:br>
            <a:br>
              <a:rPr lang="en-US" dirty="0"/>
            </a:br>
            <a:r>
              <a:rPr lang="en-US" dirty="0"/>
              <a:t>ARM Interrupt Vector</a:t>
            </a:r>
          </a:p>
        </p:txBody>
      </p:sp>
    </p:spTree>
  </p:cSld>
  <p:clrMapOvr>
    <a:masterClrMapping/>
  </p:clrMapOvr>
  <p:transition spd="med">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914"/>
            <a:ext cx="8229600" cy="1097279"/>
          </a:xfrm>
        </p:spPr>
        <p:txBody>
          <a:bodyPr>
            <a:normAutofit/>
          </a:bodyPr>
          <a:lstStyle/>
          <a:p>
            <a:r>
              <a:rPr lang="en-US" dirty="0"/>
              <a:t>Summary</a:t>
            </a:r>
          </a:p>
        </p:txBody>
      </p:sp>
      <p:sp>
        <p:nvSpPr>
          <p:cNvPr id="44035" name="Rectangle 3"/>
          <p:cNvSpPr>
            <a:spLocks noGrp="1" noChangeArrowheads="1"/>
          </p:cNvSpPr>
          <p:nvPr>
            <p:ph type="body" idx="1"/>
          </p:nvPr>
        </p:nvSpPr>
        <p:spPr>
          <a:xfrm>
            <a:off x="332518" y="1588625"/>
            <a:ext cx="8478965" cy="4525963"/>
          </a:xfrm>
        </p:spPr>
        <p:txBody>
          <a:bodyPr>
            <a:normAutofit/>
          </a:bodyPr>
          <a:lstStyle/>
          <a:p>
            <a:pPr marL="101600" indent="0">
              <a:buNone/>
            </a:pPr>
            <a:r>
              <a:rPr lang="en-US" sz="3200" dirty="0">
                <a:solidFill>
                  <a:srgbClr val="007FA3"/>
                </a:solidFill>
              </a:rPr>
              <a:t>Chapter 16</a:t>
            </a:r>
            <a:r>
              <a:rPr lang="en-US" sz="3200" dirty="0"/>
              <a:t>     </a:t>
            </a:r>
          </a:p>
          <a:p>
            <a:endParaRPr lang="en-US" sz="3200" dirty="0"/>
          </a:p>
        </p:txBody>
      </p:sp>
      <p:sp>
        <p:nvSpPr>
          <p:cNvPr id="30" name="Content Placeholder 29"/>
          <p:cNvSpPr>
            <a:spLocks noGrp="1"/>
          </p:cNvSpPr>
          <p:nvPr>
            <p:ph sz="half" idx="4294967295"/>
          </p:nvPr>
        </p:nvSpPr>
        <p:spPr>
          <a:xfrm>
            <a:off x="482352" y="2276475"/>
            <a:ext cx="3657600" cy="3739314"/>
          </a:xfrm>
        </p:spPr>
        <p:txBody>
          <a:bodyPr>
            <a:normAutofit/>
          </a:bodyPr>
          <a:lstStyle/>
          <a:p>
            <a:pPr marL="323850" indent="-323850">
              <a:buClr>
                <a:schemeClr val="tx2"/>
              </a:buClr>
              <a:buFont typeface="Arial" panose="020B0604020202020204" pitchFamily="34" charset="0"/>
              <a:buChar char="•"/>
            </a:pPr>
            <a:r>
              <a:rPr lang="en-US" sz="2200" dirty="0"/>
              <a:t>Processor organization</a:t>
            </a:r>
          </a:p>
          <a:p>
            <a:pPr marL="323850" indent="-323850">
              <a:buClr>
                <a:schemeClr val="tx2"/>
              </a:buClr>
              <a:buFont typeface="Arial" panose="020B0604020202020204" pitchFamily="34" charset="0"/>
              <a:buChar char="•"/>
            </a:pPr>
            <a:r>
              <a:rPr lang="en-US" sz="2200" dirty="0"/>
              <a:t>Register organization</a:t>
            </a:r>
          </a:p>
          <a:p>
            <a:pPr marL="682625" lvl="1" indent="-334963">
              <a:buClr>
                <a:schemeClr val="tx2"/>
              </a:buClr>
              <a:buFont typeface="Arial" panose="020B0604020202020204" pitchFamily="34" charset="0"/>
              <a:buChar char="–"/>
            </a:pPr>
            <a:r>
              <a:rPr lang="en-US" sz="2000" dirty="0"/>
              <a:t>User-visible registers</a:t>
            </a:r>
          </a:p>
          <a:p>
            <a:pPr marL="682625" lvl="1" indent="-334963">
              <a:buClr>
                <a:schemeClr val="tx2"/>
              </a:buClr>
              <a:buFont typeface="Arial" panose="020B0604020202020204" pitchFamily="34" charset="0"/>
              <a:buChar char="–"/>
            </a:pPr>
            <a:r>
              <a:rPr lang="en-US" sz="2000" dirty="0"/>
              <a:t>Control and status registers</a:t>
            </a:r>
          </a:p>
          <a:p>
            <a:pPr marL="323850" indent="-323850">
              <a:buClr>
                <a:schemeClr val="tx2"/>
              </a:buClr>
              <a:buFont typeface="Arial" panose="020B0604020202020204" pitchFamily="34" charset="0"/>
              <a:buChar char="•"/>
            </a:pPr>
            <a:r>
              <a:rPr lang="en-US" sz="2200" dirty="0"/>
              <a:t>Instruction cycle</a:t>
            </a:r>
          </a:p>
          <a:p>
            <a:pPr marL="682625" lvl="1" indent="-334963">
              <a:buClr>
                <a:schemeClr val="tx2"/>
              </a:buClr>
              <a:buFont typeface="Arial" panose="020B0604020202020204" pitchFamily="34" charset="0"/>
              <a:buChar char="–"/>
            </a:pPr>
            <a:r>
              <a:rPr lang="en-US" sz="2000" dirty="0"/>
              <a:t>The indirect cycle</a:t>
            </a:r>
          </a:p>
          <a:p>
            <a:pPr marL="682625" lvl="1" indent="-334963">
              <a:buClr>
                <a:schemeClr val="tx2"/>
              </a:buClr>
              <a:buFont typeface="Arial" panose="020B0604020202020204" pitchFamily="34" charset="0"/>
              <a:buChar char="–"/>
            </a:pPr>
            <a:r>
              <a:rPr lang="en-US" sz="2000" dirty="0"/>
              <a:t>Data flow</a:t>
            </a:r>
          </a:p>
          <a:p>
            <a:pPr marL="323850" indent="-323850">
              <a:buClr>
                <a:schemeClr val="tx2"/>
              </a:buClr>
              <a:buFont typeface="Arial" panose="020B0604020202020204" pitchFamily="34" charset="0"/>
              <a:buChar char="•"/>
            </a:pPr>
            <a:r>
              <a:rPr lang="en-US" sz="2200" dirty="0"/>
              <a:t>The x86 processor family</a:t>
            </a:r>
          </a:p>
          <a:p>
            <a:pPr marL="682625" lvl="1" indent="-334963">
              <a:buClr>
                <a:schemeClr val="tx2"/>
              </a:buClr>
              <a:buFont typeface="Arial" panose="020B0604020202020204" pitchFamily="34" charset="0"/>
              <a:buChar char="–"/>
            </a:pPr>
            <a:r>
              <a:rPr lang="en-US" sz="2000" dirty="0"/>
              <a:t>Register organization</a:t>
            </a:r>
          </a:p>
          <a:p>
            <a:pPr marL="682625" lvl="1" indent="-334963">
              <a:buClr>
                <a:schemeClr val="tx2"/>
              </a:buClr>
              <a:buFont typeface="Arial" panose="020B0604020202020204" pitchFamily="34" charset="0"/>
              <a:buChar char="–"/>
            </a:pPr>
            <a:r>
              <a:rPr lang="en-US" sz="2000" dirty="0"/>
              <a:t>Interrupt processing</a:t>
            </a:r>
          </a:p>
        </p:txBody>
      </p:sp>
      <p:sp>
        <p:nvSpPr>
          <p:cNvPr id="31" name="Text Placeholder 30"/>
          <p:cNvSpPr>
            <a:spLocks noGrp="1"/>
          </p:cNvSpPr>
          <p:nvPr>
            <p:ph type="body" sz="quarter" idx="4294967295"/>
          </p:nvPr>
        </p:nvSpPr>
        <p:spPr>
          <a:xfrm>
            <a:off x="4644008" y="905063"/>
            <a:ext cx="3657600" cy="1060627"/>
          </a:xfrm>
        </p:spPr>
        <p:txBody>
          <a:bodyPr/>
          <a:lstStyle/>
          <a:p>
            <a:pPr algn="ctr"/>
            <a:r>
              <a:rPr lang="en-US" sz="2800" dirty="0">
                <a:solidFill>
                  <a:srgbClr val="007FA3"/>
                </a:solidFill>
              </a:rPr>
              <a:t>Processor Structure and Function</a:t>
            </a:r>
            <a:endParaRPr lang="en-US" dirty="0">
              <a:solidFill>
                <a:srgbClr val="007FA3"/>
              </a:solidFill>
            </a:endParaRPr>
          </a:p>
        </p:txBody>
      </p:sp>
      <p:sp>
        <p:nvSpPr>
          <p:cNvPr id="32" name="Content Placeholder 31"/>
          <p:cNvSpPr>
            <a:spLocks noGrp="1"/>
          </p:cNvSpPr>
          <p:nvPr>
            <p:ph sz="quarter" idx="4294967295"/>
          </p:nvPr>
        </p:nvSpPr>
        <p:spPr>
          <a:xfrm>
            <a:off x="4644008" y="2266528"/>
            <a:ext cx="3657600" cy="3761293"/>
          </a:xfrm>
        </p:spPr>
        <p:txBody>
          <a:bodyPr>
            <a:normAutofit/>
          </a:bodyPr>
          <a:lstStyle/>
          <a:p>
            <a:pPr marL="285750" indent="-285750">
              <a:buClr>
                <a:schemeClr val="tx2"/>
              </a:buClr>
              <a:buFont typeface="Arial" panose="020B0604020202020204" pitchFamily="34" charset="0"/>
              <a:buChar char="•"/>
            </a:pPr>
            <a:r>
              <a:rPr lang="en-US" sz="2200" dirty="0"/>
              <a:t>Instruction pipelining</a:t>
            </a:r>
          </a:p>
          <a:p>
            <a:pPr marL="636588" lvl="1" indent="-312738">
              <a:buClr>
                <a:schemeClr val="tx2"/>
              </a:buClr>
              <a:buFont typeface="Arial" panose="020B0604020202020204" pitchFamily="34" charset="0"/>
              <a:buChar char="–"/>
            </a:pPr>
            <a:r>
              <a:rPr lang="en-US" sz="2000" dirty="0"/>
              <a:t>Pipelining strategy</a:t>
            </a:r>
          </a:p>
          <a:p>
            <a:pPr marL="636588" lvl="1" indent="-312738">
              <a:buClr>
                <a:schemeClr val="tx2"/>
              </a:buClr>
              <a:buFont typeface="Arial" panose="020B0604020202020204" pitchFamily="34" charset="0"/>
              <a:buChar char="–"/>
            </a:pPr>
            <a:r>
              <a:rPr lang="en-US" sz="2000" dirty="0"/>
              <a:t>Pipeline performance</a:t>
            </a:r>
          </a:p>
          <a:p>
            <a:pPr marL="636588" lvl="1" indent="-312738">
              <a:buClr>
                <a:schemeClr val="tx2"/>
              </a:buClr>
              <a:buFont typeface="Arial" panose="020B0604020202020204" pitchFamily="34" charset="0"/>
              <a:buChar char="–"/>
            </a:pPr>
            <a:r>
              <a:rPr lang="en-US" sz="2000" dirty="0"/>
              <a:t>Pipeline hazards</a:t>
            </a:r>
          </a:p>
          <a:p>
            <a:pPr marL="636588" lvl="1" indent="-312738">
              <a:buClr>
                <a:schemeClr val="tx2"/>
              </a:buClr>
              <a:buFont typeface="Arial" panose="020B0604020202020204" pitchFamily="34" charset="0"/>
              <a:buChar char="–"/>
            </a:pPr>
            <a:r>
              <a:rPr lang="en-US" sz="2000" dirty="0"/>
              <a:t>Dealing with branches</a:t>
            </a:r>
          </a:p>
          <a:p>
            <a:pPr marL="636588" lvl="1" indent="-312738">
              <a:buClr>
                <a:schemeClr val="tx2"/>
              </a:buClr>
              <a:buFont typeface="Arial" panose="020B0604020202020204" pitchFamily="34" charset="0"/>
              <a:buChar char="–"/>
            </a:pPr>
            <a:r>
              <a:rPr lang="en-US" sz="2000" dirty="0"/>
              <a:t>Intel 80486 pipelining</a:t>
            </a:r>
          </a:p>
          <a:p>
            <a:pPr marL="285750" indent="-285750">
              <a:buClr>
                <a:schemeClr val="tx2"/>
              </a:buClr>
              <a:buFont typeface="Arial" panose="020B0604020202020204" pitchFamily="34" charset="0"/>
              <a:buChar char="•"/>
            </a:pPr>
            <a:r>
              <a:rPr lang="en-US" sz="2200" dirty="0"/>
              <a:t>The Arm processor</a:t>
            </a:r>
          </a:p>
          <a:p>
            <a:pPr marL="636588" lvl="1" indent="-312738">
              <a:buClr>
                <a:schemeClr val="tx2"/>
              </a:buClr>
              <a:buFont typeface="Arial" panose="020B0604020202020204" pitchFamily="34" charset="0"/>
              <a:buChar char="–"/>
            </a:pPr>
            <a:r>
              <a:rPr lang="en-US" sz="2000" dirty="0"/>
              <a:t>Processor organization</a:t>
            </a:r>
          </a:p>
          <a:p>
            <a:pPr marL="636588" lvl="1" indent="-312738">
              <a:buClr>
                <a:schemeClr val="tx2"/>
              </a:buClr>
              <a:buFont typeface="Arial" panose="020B0604020202020204" pitchFamily="34" charset="0"/>
              <a:buChar char="–"/>
            </a:pPr>
            <a:r>
              <a:rPr lang="en-US" sz="2000" dirty="0"/>
              <a:t>Processor modes</a:t>
            </a:r>
          </a:p>
          <a:p>
            <a:pPr marL="636588" lvl="1" indent="-312738">
              <a:buClr>
                <a:schemeClr val="tx2"/>
              </a:buClr>
              <a:buFont typeface="Arial" panose="020B0604020202020204" pitchFamily="34" charset="0"/>
              <a:buChar char="–"/>
            </a:pPr>
            <a:r>
              <a:rPr lang="en-US" sz="2000" dirty="0"/>
              <a:t>Register organization</a:t>
            </a:r>
          </a:p>
          <a:p>
            <a:pPr marL="636588" lvl="1" indent="-312738">
              <a:buClr>
                <a:schemeClr val="tx2"/>
              </a:buClr>
              <a:buFont typeface="Arial" panose="020B0604020202020204" pitchFamily="34" charset="0"/>
              <a:buChar char="–"/>
            </a:pPr>
            <a:r>
              <a:rPr lang="en-US" sz="2000" dirty="0"/>
              <a:t>Interrupt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xfrm>
            <a:off x="457200" y="175177"/>
            <a:ext cx="8229600" cy="1097279"/>
          </a:xfrm>
          <a:noFill/>
          <a:ln/>
        </p:spPr>
        <p:txBody>
          <a:bodyPr lIns="90488" tIns="44450" rIns="90488" bIns="44450"/>
          <a:lstStyle/>
          <a:p>
            <a:r>
              <a:rPr lang="en-US" dirty="0"/>
              <a:t>Table 16.1 </a:t>
            </a:r>
            <a:br>
              <a:rPr lang="en-US" dirty="0"/>
            </a:br>
            <a:r>
              <a:rPr lang="en-US" dirty="0"/>
              <a:t>Condition Codes</a:t>
            </a:r>
          </a:p>
        </p:txBody>
      </p:sp>
      <p:graphicFrame>
        <p:nvGraphicFramePr>
          <p:cNvPr id="6" name="Table 5" descr="The advantages are listed as follows. 1. Because condition codes are set by normal arithmetic and data movement instructions, they should reduce the number of COMPARE and TEST instructions needed. 2.  Conditional instructions such as BRANCH are simplified relative to composite instructions, such as TEST and BRANCH. 3.  Condition codes facilitate multiway branches. For example, a TEST instruction can be followed by two branches, one on less than or equal to zero and one on greater than zero. 4.  Condition codes can be saved on the stack during subroutine calls along with other register information. The disadvantages are listed as follows. 1.  Because condition codes are set by normal arithmetic and data movement instructions, they should reduce the number of COMPARE and TEST instructions needed. 2.  Conditional instructions such as BRANCH are simplified relative to composite instructions, such as TEST and BRANCH. 3.  Condition codes facilitate multiway branches. For example, a TEST instruction can be followed by two branches, one on less than or equal to zero and one on greater than zero. 4.  Condition codes can be saved on the stack during subroutine calls along with other register information. 1.  Condition codes add complexity, both to the hardware and software. Condition code bits are often modified in different ways by different instructions, making life more difficult for both the micro programmer and compiler writer. 2.  Condition codes are irregular, they are typically not part of the main data path, so they require extra hardware connections. 3.  Often condition code machines must add special non-condition-code instructions for special situations anyway, such as bit checking, loop control, and atomic semaphore operations. 4. In a pipelined implementation, condition codes require special synchronization to avoid conflicts." title="A table of the advantages and disadvantages of condition codes."/>
          <p:cNvGraphicFramePr>
            <a:graphicFrameLocks noGrp="1"/>
          </p:cNvGraphicFramePr>
          <p:nvPr>
            <p:extLst>
              <p:ext uri="{D42A27DB-BD31-4B8C-83A1-F6EECF244321}">
                <p14:modId xmlns:p14="http://schemas.microsoft.com/office/powerpoint/2010/main" val="2135248214"/>
              </p:ext>
            </p:extLst>
          </p:nvPr>
        </p:nvGraphicFramePr>
        <p:xfrm>
          <a:off x="304800" y="1523997"/>
          <a:ext cx="8536988" cy="477012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543019389"/>
                    </a:ext>
                  </a:extLst>
                </a:gridCol>
                <a:gridCol w="4269788">
                  <a:extLst>
                    <a:ext uri="{9D8B030D-6E8A-4147-A177-3AD203B41FA5}">
                      <a16:colId xmlns:a16="http://schemas.microsoft.com/office/drawing/2014/main" val="4122312373"/>
                    </a:ext>
                  </a:extLst>
                </a:gridCol>
              </a:tblGrid>
              <a:tr h="293599">
                <a:tc>
                  <a:txBody>
                    <a:bodyPr/>
                    <a:lstStyle/>
                    <a:p>
                      <a:pPr algn="ctr"/>
                      <a:r>
                        <a:rPr lang="en-IN" sz="1400" b="1" i="0" u="none" strike="noStrike" cap="none" baseline="0" dirty="0">
                          <a:solidFill>
                            <a:schemeClr val="dk1"/>
                          </a:solidFill>
                          <a:latin typeface="+mn-lt"/>
                          <a:ea typeface="+mn-ea"/>
                          <a:cs typeface="+mn-cs"/>
                          <a:sym typeface="Arial"/>
                        </a:rPr>
                        <a:t>Advantages</a:t>
                      </a:r>
                      <a:endParaRPr lang="en-IN"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IN" sz="1400" b="1" i="0" u="none" strike="noStrike" cap="none" baseline="0" dirty="0">
                          <a:solidFill>
                            <a:schemeClr val="dk1"/>
                          </a:solidFill>
                          <a:latin typeface="+mn-lt"/>
                          <a:ea typeface="+mn-ea"/>
                          <a:cs typeface="+mn-cs"/>
                          <a:sym typeface="Arial"/>
                        </a:rPr>
                        <a:t>Disadvantages</a:t>
                      </a:r>
                      <a:endParaRPr lang="en-IN" sz="1400" b="1"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062764516"/>
                  </a:ext>
                </a:extLst>
              </a:tr>
              <a:tr h="4301224">
                <a:tc>
                  <a:txBody>
                    <a:bodyPr/>
                    <a:lstStyle/>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Because condition codes are set by normal arithmetic and data movement instructions, they should reduce the number of COMPARE and </a:t>
                      </a:r>
                      <a:r>
                        <a:rPr lang="en-IN" sz="1600" b="0" i="0" u="none" strike="noStrike" cap="none" baseline="0" dirty="0">
                          <a:solidFill>
                            <a:schemeClr val="dk1"/>
                          </a:solidFill>
                          <a:latin typeface="+mn-lt"/>
                          <a:ea typeface="+mn-ea"/>
                          <a:cs typeface="+mn-cs"/>
                          <a:sym typeface="Arial"/>
                        </a:rPr>
                        <a:t>TEST instructions needed.</a:t>
                      </a:r>
                    </a:p>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Conditional instructions such as BRANCH are simplified relative to composite instructions, such </a:t>
                      </a:r>
                      <a:r>
                        <a:rPr lang="en-IN" sz="1600" b="0" i="0" u="none" strike="noStrike" cap="none" baseline="0" dirty="0">
                          <a:solidFill>
                            <a:schemeClr val="dk1"/>
                          </a:solidFill>
                          <a:latin typeface="+mn-lt"/>
                          <a:ea typeface="+mn-ea"/>
                          <a:cs typeface="+mn-cs"/>
                          <a:sym typeface="Arial"/>
                        </a:rPr>
                        <a:t>as TEST and BRANCH.</a:t>
                      </a:r>
                    </a:p>
                    <a:p>
                      <a:pPr marL="285750" indent="-285750">
                        <a:spcBef>
                          <a:spcPts val="600"/>
                        </a:spcBef>
                        <a:buFont typeface="+mj-lt"/>
                        <a:buAutoNum type="arabicPeriod"/>
                      </a:pPr>
                      <a:r>
                        <a:rPr lang="fr-FR" sz="1600" b="0" i="0" u="none" strike="noStrike" cap="none" baseline="0" dirty="0">
                          <a:solidFill>
                            <a:schemeClr val="dk1"/>
                          </a:solidFill>
                          <a:latin typeface="+mn-lt"/>
                          <a:ea typeface="+mn-ea"/>
                          <a:cs typeface="+mn-cs"/>
                          <a:sym typeface="Arial"/>
                        </a:rPr>
                        <a:t>Condition codes </a:t>
                      </a:r>
                      <a:r>
                        <a:rPr lang="fr-FR" sz="1600" b="0" i="0" u="none" strike="noStrike" cap="none" baseline="0" dirty="0" err="1">
                          <a:solidFill>
                            <a:schemeClr val="dk1"/>
                          </a:solidFill>
                          <a:latin typeface="+mn-lt"/>
                          <a:ea typeface="+mn-ea"/>
                          <a:cs typeface="+mn-cs"/>
                          <a:sym typeface="Arial"/>
                        </a:rPr>
                        <a:t>facilitate</a:t>
                      </a:r>
                      <a:r>
                        <a:rPr lang="fr-FR" sz="1600" b="0" i="0" u="none" strike="noStrike" cap="none" baseline="0" dirty="0">
                          <a:solidFill>
                            <a:schemeClr val="dk1"/>
                          </a:solidFill>
                          <a:latin typeface="+mn-lt"/>
                          <a:ea typeface="+mn-ea"/>
                          <a:cs typeface="+mn-cs"/>
                          <a:sym typeface="Arial"/>
                        </a:rPr>
                        <a:t> </a:t>
                      </a:r>
                      <a:r>
                        <a:rPr lang="fr-FR" sz="1600" b="0" i="0" u="none" strike="noStrike" cap="none" baseline="0" dirty="0" err="1">
                          <a:solidFill>
                            <a:schemeClr val="dk1"/>
                          </a:solidFill>
                          <a:latin typeface="+mn-lt"/>
                          <a:ea typeface="+mn-ea"/>
                          <a:cs typeface="+mn-cs"/>
                          <a:sym typeface="Arial"/>
                        </a:rPr>
                        <a:t>multiway</a:t>
                      </a:r>
                      <a:r>
                        <a:rPr lang="fr-FR" sz="1600" b="0" i="0" u="none" strike="noStrike" cap="none" baseline="0" dirty="0">
                          <a:solidFill>
                            <a:schemeClr val="dk1"/>
                          </a:solidFill>
                          <a:latin typeface="+mn-lt"/>
                          <a:ea typeface="+mn-ea"/>
                          <a:cs typeface="+mn-cs"/>
                          <a:sym typeface="Arial"/>
                        </a:rPr>
                        <a:t> branches. </a:t>
                      </a:r>
                      <a:r>
                        <a:rPr lang="en-US" sz="1600" b="0" i="0" u="none" strike="noStrike" cap="none" baseline="0" dirty="0">
                          <a:solidFill>
                            <a:schemeClr val="dk1"/>
                          </a:solidFill>
                          <a:latin typeface="+mn-lt"/>
                          <a:ea typeface="+mn-ea"/>
                          <a:cs typeface="+mn-cs"/>
                          <a:sym typeface="Arial"/>
                        </a:rPr>
                        <a:t>For example, a TEST instruction can be followed by two branches, one on less than or equal to zero and one on greater than zero.</a:t>
                      </a:r>
                    </a:p>
                    <a:p>
                      <a:pPr marL="285750" indent="-285750">
                        <a:spcBef>
                          <a:spcPts val="600"/>
                        </a:spcBef>
                        <a:buFont typeface="+mj-lt"/>
                        <a:buAutoNum type="arabicPeriod"/>
                      </a:pPr>
                      <a:r>
                        <a:rPr lang="en-US" sz="1600" b="0" i="0" u="none" strike="noStrike" cap="none" baseline="0" dirty="0">
                          <a:solidFill>
                            <a:schemeClr val="dk1"/>
                          </a:solidFill>
                          <a:latin typeface="+mn-lt"/>
                          <a:ea typeface="+mn-ea"/>
                          <a:cs typeface="+mn-cs"/>
                          <a:sym typeface="Arial"/>
                        </a:rPr>
                        <a:t>Condition codes can be saved on the stack during subroutine calls along with other register </a:t>
                      </a:r>
                      <a:r>
                        <a:rPr lang="en-IN" sz="1600" b="0" i="0" u="none" strike="noStrike" cap="none" baseline="0" dirty="0">
                          <a:solidFill>
                            <a:schemeClr val="dk1"/>
                          </a:solidFill>
                          <a:latin typeface="+mn-lt"/>
                          <a:ea typeface="+mn-ea"/>
                          <a:cs typeface="+mn-cs"/>
                          <a:sym typeface="Arial"/>
                        </a:rPr>
                        <a:t>information.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Condition codes add complexity, both to the hardware and software. Condition code bits are often modified in different ways by different instructions, making life more difficult for both the </a:t>
                      </a:r>
                      <a:r>
                        <a:rPr lang="en-US" sz="1600" dirty="0" err="1"/>
                        <a:t>microprogrammer</a:t>
                      </a:r>
                      <a:r>
                        <a:rPr lang="en-US" sz="1600" dirty="0"/>
                        <a:t> and compiler writer.</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Condition codes are irregular; they are typically not part of the main data path, so they require extra hardware connections.</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Often condition code machines must add special non-condition-code instructions for special situations anyway, such as bit checking, loop control, and atomic semaphore operations.</a:t>
                      </a:r>
                    </a:p>
                    <a:p>
                      <a:pPr marL="247650" marR="0" indent="-247650" algn="l" defTabSz="914400" rtl="0" eaLnBrk="1" fontAlgn="auto" latinLnBrk="0" hangingPunct="1">
                        <a:lnSpc>
                          <a:spcPct val="100000"/>
                        </a:lnSpc>
                        <a:spcBef>
                          <a:spcPts val="600"/>
                        </a:spcBef>
                        <a:spcAft>
                          <a:spcPts val="0"/>
                        </a:spcAft>
                        <a:buClrTx/>
                        <a:buSzTx/>
                        <a:buFont typeface="+mj-lt"/>
                        <a:buAutoNum type="arabicPeriod"/>
                        <a:tabLst/>
                        <a:defRPr/>
                      </a:pPr>
                      <a:r>
                        <a:rPr lang="en-US" sz="1600" dirty="0"/>
                        <a:t>In a pipelined implementation, condition codes require special synchronization to avoid conflicts.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01756320"/>
                  </a:ext>
                </a:extLst>
              </a:tr>
            </a:tbl>
          </a:graphicData>
        </a:graphic>
      </p:graphicFrame>
    </p:spTree>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587436"/>
            <a:ext cx="8229600" cy="681324"/>
          </a:xfrm>
          <a:noFill/>
          <a:ln/>
        </p:spPr>
        <p:txBody>
          <a:bodyPr lIns="90488" tIns="44450" rIns="90488" bIns="44450"/>
          <a:lstStyle/>
          <a:p>
            <a:r>
              <a:rPr lang="en-US" dirty="0"/>
              <a:t>Control and Status Registers</a:t>
            </a:r>
          </a:p>
        </p:txBody>
      </p:sp>
      <p:sp>
        <p:nvSpPr>
          <p:cNvPr id="7" name="Text Placeholder 6"/>
          <p:cNvSpPr>
            <a:spLocks noGrp="1"/>
          </p:cNvSpPr>
          <p:nvPr>
            <p:ph type="body" idx="1"/>
          </p:nvPr>
        </p:nvSpPr>
        <p:spPr>
          <a:xfrm>
            <a:off x="332518" y="1611775"/>
            <a:ext cx="8478965" cy="4525963"/>
          </a:xfrm>
        </p:spPr>
        <p:txBody>
          <a:bodyPr/>
          <a:lstStyle/>
          <a:p>
            <a:pPr marL="101600" indent="0">
              <a:buNone/>
            </a:pPr>
            <a:r>
              <a:rPr lang="en-US" sz="2600" dirty="0"/>
              <a:t>Four registers are essential to instruction execution:</a:t>
            </a:r>
          </a:p>
        </p:txBody>
      </p:sp>
      <p:sp>
        <p:nvSpPr>
          <p:cNvPr id="6" name="Content Placeholder 5"/>
          <p:cNvSpPr>
            <a:spLocks noGrp="1"/>
          </p:cNvSpPr>
          <p:nvPr>
            <p:ph idx="4294967295"/>
          </p:nvPr>
        </p:nvSpPr>
        <p:spPr>
          <a:xfrm>
            <a:off x="471883" y="2092349"/>
            <a:ext cx="8339599" cy="4144963"/>
          </a:xfrm>
        </p:spPr>
        <p:txBody>
          <a:bodyPr/>
          <a:lstStyle/>
          <a:p>
            <a:pPr marL="334963" indent="-334963">
              <a:buClr>
                <a:schemeClr val="tx2"/>
              </a:buClr>
              <a:buFont typeface="Arial" panose="020B0604020202020204" pitchFamily="34" charset="0"/>
              <a:buChar char="•"/>
            </a:pPr>
            <a:r>
              <a:rPr lang="en-US" sz="2400" dirty="0"/>
              <a:t>Program counter (PC)</a:t>
            </a:r>
          </a:p>
          <a:p>
            <a:pPr marL="693738" lvl="1" indent="-358775">
              <a:buClr>
                <a:schemeClr val="tx2"/>
              </a:buClr>
              <a:buFont typeface="Arial" panose="020B0604020202020204" pitchFamily="34" charset="0"/>
              <a:buChar char="–"/>
            </a:pPr>
            <a:r>
              <a:rPr lang="en-US" sz="2000" dirty="0"/>
              <a:t>Contains the address of an instruction to be fetched</a:t>
            </a:r>
          </a:p>
          <a:p>
            <a:pPr marL="334963" indent="-334963">
              <a:buClr>
                <a:schemeClr val="tx2"/>
              </a:buClr>
              <a:buFont typeface="Arial" panose="020B0604020202020204" pitchFamily="34" charset="0"/>
              <a:buChar char="•"/>
            </a:pPr>
            <a:r>
              <a:rPr lang="en-US" sz="2400" dirty="0"/>
              <a:t>Instruction register (IR)</a:t>
            </a:r>
          </a:p>
          <a:p>
            <a:pPr marL="693738" lvl="1" indent="-358775">
              <a:buClr>
                <a:schemeClr val="tx2"/>
              </a:buClr>
              <a:buFont typeface="Arial" panose="020B0604020202020204" pitchFamily="34" charset="0"/>
              <a:buChar char="–"/>
            </a:pPr>
            <a:r>
              <a:rPr lang="en-US" sz="2000" dirty="0"/>
              <a:t>Contains the instruction most recently fetched</a:t>
            </a:r>
          </a:p>
          <a:p>
            <a:pPr marL="334963" indent="-334963">
              <a:buClr>
                <a:schemeClr val="tx2"/>
              </a:buClr>
              <a:buFont typeface="Arial" panose="020B0604020202020204" pitchFamily="34" charset="0"/>
              <a:buChar char="•"/>
            </a:pPr>
            <a:r>
              <a:rPr lang="en-US" sz="2400" dirty="0"/>
              <a:t>Memory address register (MAR)</a:t>
            </a:r>
          </a:p>
          <a:p>
            <a:pPr marL="693738" lvl="1" indent="-358775">
              <a:buClr>
                <a:schemeClr val="tx2"/>
              </a:buClr>
              <a:buFont typeface="Arial" panose="020B0604020202020204" pitchFamily="34" charset="0"/>
              <a:buChar char="–"/>
            </a:pPr>
            <a:r>
              <a:rPr lang="en-US" sz="2000" dirty="0"/>
              <a:t>Contains the address of a location in memory</a:t>
            </a:r>
          </a:p>
          <a:p>
            <a:pPr marL="334963" indent="-334963">
              <a:buClr>
                <a:schemeClr val="tx2"/>
              </a:buClr>
              <a:buFont typeface="Arial" panose="020B0604020202020204" pitchFamily="34" charset="0"/>
              <a:buChar char="•"/>
            </a:pPr>
            <a:r>
              <a:rPr lang="en-US" sz="2400" dirty="0"/>
              <a:t>Memory buffer register (MBR)</a:t>
            </a:r>
          </a:p>
          <a:p>
            <a:pPr marL="693738" lvl="1" indent="-358775">
              <a:buClr>
                <a:schemeClr val="tx2"/>
              </a:buClr>
              <a:buFont typeface="Arial" panose="020B0604020202020204" pitchFamily="34" charset="0"/>
              <a:buChar char="–"/>
            </a:pPr>
            <a:r>
              <a:rPr lang="en-US" sz="2000" dirty="0"/>
              <a:t>Contains a word of data to be written to memory or the word most recently read</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Grp="1" noChangeArrowheads="1"/>
          </p:cNvSpPr>
          <p:nvPr>
            <p:ph type="title"/>
          </p:nvPr>
        </p:nvSpPr>
        <p:spPr/>
        <p:txBody>
          <a:bodyPr/>
          <a:lstStyle/>
          <a:p>
            <a:r>
              <a:rPr lang="en-US" dirty="0"/>
              <a:t>Program Status Word (PSW)</a:t>
            </a:r>
          </a:p>
        </p:txBody>
      </p:sp>
      <p:graphicFrame>
        <p:nvGraphicFramePr>
          <p:cNvPr id="10" name="Content Placeholder 7"/>
          <p:cNvGraphicFramePr>
            <a:graphicFrameLocks/>
          </p:cNvGraphicFramePr>
          <p:nvPr>
            <p:extLst>
              <p:ext uri="{D42A27DB-BD31-4B8C-83A1-F6EECF244321}">
                <p14:modId xmlns:p14="http://schemas.microsoft.com/office/powerpoint/2010/main" val="2511479751"/>
              </p:ext>
            </p:extLst>
          </p:nvPr>
        </p:nvGraphicFramePr>
        <p:xfrm>
          <a:off x="369825" y="1340768"/>
          <a:ext cx="840435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title"/>
          </p:nvPr>
        </p:nvSpPr>
        <p:spPr>
          <a:xfrm>
            <a:off x="457200" y="189953"/>
            <a:ext cx="8229600" cy="1582863"/>
          </a:xfrm>
          <a:noFill/>
          <a:ln/>
        </p:spPr>
        <p:txBody>
          <a:bodyPr lIns="90488" tIns="44450" rIns="90488" bIns="44450"/>
          <a:lstStyle/>
          <a:p>
            <a:r>
              <a:rPr lang="en-US" dirty="0"/>
              <a:t>Figure 16.2 </a:t>
            </a:r>
            <a:br>
              <a:rPr lang="en-US" dirty="0"/>
            </a:br>
            <a:r>
              <a:rPr lang="en-US" dirty="0"/>
              <a:t>Example Microprocessor Register Organizations</a:t>
            </a:r>
          </a:p>
        </p:txBody>
      </p:sp>
      <p:pic>
        <p:nvPicPr>
          <p:cNvPr id="4" name="Picture 3" descr="Diagram A, M C 68000, contains data registers and address registers. Data registers are made of 8 rows ranging from D 0 to D 7. Similarly address registers are made of 9 rows ranging from A 0 to A 7 and a final unnamed row. The program counter and the status register, together mark the program status. Diagram B, 8086, contains general registers, pointers and index, segment and program status. The general registers are made of accumulator, A X, , Base, B X, , Count, C X, and Data, D X. The pointers are made of stack p t r, S P, , base p t r, B P, , source index, S I, , d e s t index, D I. The segment contains the code, C S, , Data, D S, , stack, S S, and the extract, E S. The program status comprises of flags and I n s t e, p t r. Diagram C contains two sets of general registers and program status. The general registers are made of two columns and the address to the left. All the rows in column 1 are vacant. The address and the data in column 2 are as follows. Set 1. E A X, A X. E B X, B X. E C X, C X. E D X, D X. Set 2. E S P, S P. E B P, B P. E S I, S I. E D I, D I. The program status is made of FLAGS register and instruction pointer." title="Diagrammatic representations of the microprocessor register organizations MC 68000, 8086 and 80386 Pentium 4."/>
          <p:cNvPicPr>
            <a:picLocks noChangeAspect="1"/>
          </p:cNvPicPr>
          <p:nvPr/>
        </p:nvPicPr>
        <p:blipFill rotWithShape="1">
          <a:blip r:embed="rId3">
            <a:extLst>
              <a:ext uri="{28A0092B-C50C-407E-A947-70E740481C1C}">
                <a14:useLocalDpi xmlns:a14="http://schemas.microsoft.com/office/drawing/2010/main" val="0"/>
              </a:ext>
            </a:extLst>
          </a:blip>
          <a:srcRect l="6079" t="5773" r="6294" b="15986"/>
          <a:stretch/>
        </p:blipFill>
        <p:spPr>
          <a:xfrm>
            <a:off x="1280339" y="1916832"/>
            <a:ext cx="6583322" cy="4542309"/>
          </a:xfrm>
          <a:prstGeom prst="rect">
            <a:avLst/>
          </a:prstGeom>
        </p:spPr>
      </p:pic>
    </p:spTree>
  </p:cSld>
  <p:clrMapOvr>
    <a:masterClrMapping/>
  </p:clrMapOvr>
  <p:transition spd="med">
    <p:zoom/>
  </p:transition>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7158</TotalTime>
  <Words>16168</Words>
  <Application>Microsoft Office PowerPoint</Application>
  <PresentationFormat>On-screen Show (4:3)</PresentationFormat>
  <Paragraphs>1116</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Noto Sans Symbols</vt:lpstr>
      <vt:lpstr>Rockwell</vt:lpstr>
      <vt:lpstr>Times New Roman</vt:lpstr>
      <vt:lpstr>Verdana</vt:lpstr>
      <vt:lpstr>2_508 Lecture</vt:lpstr>
      <vt:lpstr>Computer Organization and Architecture Designing for Performance</vt:lpstr>
      <vt:lpstr>Processor Organization</vt:lpstr>
      <vt:lpstr>Figure 16.1  Internal Structure of the CPU</vt:lpstr>
      <vt:lpstr>Register Organization</vt:lpstr>
      <vt:lpstr>User-Visible Registers</vt:lpstr>
      <vt:lpstr>Table 16.1  Condition Codes</vt:lpstr>
      <vt:lpstr>Control and Status Registers</vt:lpstr>
      <vt:lpstr>Program Status Word (PSW)</vt:lpstr>
      <vt:lpstr>Figure 16.2  Example Microprocessor Register Organizations</vt:lpstr>
      <vt:lpstr>Instruction  Cycle</vt:lpstr>
      <vt:lpstr>Figure 16.3  The Instruction Cycle</vt:lpstr>
      <vt:lpstr>Figure 16.4  Instruction Cycle State Diagram</vt:lpstr>
      <vt:lpstr>Figure 16.5  Data Flow, Fetch Cycle</vt:lpstr>
      <vt:lpstr>Figure 16.6  Data Flow, Indirect Cycle</vt:lpstr>
      <vt:lpstr>Figure 16.7 Data Flow, Interrupt Cycle</vt:lpstr>
      <vt:lpstr>Pipelining Strategy</vt:lpstr>
      <vt:lpstr>Figure 16.8  Two-Stage Instruction Pipeline</vt:lpstr>
      <vt:lpstr>Figure 16.9 Simplified Pipeline Architecture</vt:lpstr>
      <vt:lpstr>Additional Stages</vt:lpstr>
      <vt:lpstr>Figure 16.10  Timing Diagram for Instruction Pipeline Operation</vt:lpstr>
      <vt:lpstr>Figure 16.11  The Effect of a Conditional Branch on Instruction Pipeline Operation</vt:lpstr>
      <vt:lpstr>Figure 16.12  Six-Stage CPU Instruction Pipeline</vt:lpstr>
      <vt:lpstr>Figure 16.13  An Alternative Pipeline Depiction</vt:lpstr>
      <vt:lpstr>Figure 16.14  Speedup Factors with Instruction Pipelining</vt:lpstr>
      <vt:lpstr>Pipeline Hazards</vt:lpstr>
      <vt:lpstr>Figure 16.15  Example of Resource Hazard</vt:lpstr>
      <vt:lpstr>Figure 16.16 Example of Data Hazard</vt:lpstr>
      <vt:lpstr>Types of Data Hazard</vt:lpstr>
      <vt:lpstr>Control Hazard</vt:lpstr>
      <vt:lpstr>Multiple Streams</vt:lpstr>
      <vt:lpstr>Prefetch Branch Target</vt:lpstr>
      <vt:lpstr>Loop Buffer</vt:lpstr>
      <vt:lpstr>Figure 16.17 Loop Buffer</vt:lpstr>
      <vt:lpstr>Branch Prediction</vt:lpstr>
      <vt:lpstr>Figure 16.18  Branch Prediction Flowchart</vt:lpstr>
      <vt:lpstr>Figure 16.19 Branch Prediction State Diagram</vt:lpstr>
      <vt:lpstr>Figure 16.20 Dealing with Branches</vt:lpstr>
      <vt:lpstr>Intel 80486 Pipelining</vt:lpstr>
      <vt:lpstr>Figure 16.21  80486 Instruction Pipeline Examples</vt:lpstr>
      <vt:lpstr>Figure 16.22  Approaches to Pipeline Organization</vt:lpstr>
      <vt:lpstr>Figure 16.23  Improved Pipeline Organization</vt:lpstr>
      <vt:lpstr>Figure 16.24 Reservation Station Contents</vt:lpstr>
      <vt:lpstr>Table 16.2    x86  Processor  Registers  </vt:lpstr>
      <vt:lpstr>Figure 16.25 x86 EFLAGS Register</vt:lpstr>
      <vt:lpstr>Figure 16.26 x86 Control Registers</vt:lpstr>
      <vt:lpstr>Figure 16.27  Mapping of MMX Registers to Floating- Point Registers</vt:lpstr>
      <vt:lpstr>Interrupt Processing</vt:lpstr>
      <vt:lpstr>Table 16.3 x86 Exception and Interrupt Vector Table</vt:lpstr>
      <vt:lpstr>The ARM Processor</vt:lpstr>
      <vt:lpstr>Figure 16.28 Simplified ARM Organization</vt:lpstr>
      <vt:lpstr>Processor Modes</vt:lpstr>
      <vt:lpstr>Exception Modes</vt:lpstr>
      <vt:lpstr>Figure 16.29 ARM Register Organization</vt:lpstr>
      <vt:lpstr>Figure 16.30 Format of ARM CPSR and SPSR</vt:lpstr>
      <vt:lpstr>Table 16.4  ARM Interrupt Vector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Shankar, Nitin</cp:lastModifiedBy>
  <cp:revision>179</cp:revision>
  <dcterms:created xsi:type="dcterms:W3CDTF">2012-07-22T02:20:50Z</dcterms:created>
  <dcterms:modified xsi:type="dcterms:W3CDTF">2021-10-24T19:46:15Z</dcterms:modified>
</cp:coreProperties>
</file>