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44"/>
  </p:notesMasterIdLst>
  <p:handoutMasterIdLst>
    <p:handoutMasterId r:id="rId45"/>
  </p:handoutMasterIdLst>
  <p:sldIdLst>
    <p:sldId id="323" r:id="rId2"/>
    <p:sldId id="258" r:id="rId3"/>
    <p:sldId id="317" r:id="rId4"/>
    <p:sldId id="301" r:id="rId5"/>
    <p:sldId id="296" r:id="rId6"/>
    <p:sldId id="265" r:id="rId7"/>
    <p:sldId id="266" r:id="rId8"/>
    <p:sldId id="267" r:id="rId9"/>
    <p:sldId id="268" r:id="rId10"/>
    <p:sldId id="271" r:id="rId11"/>
    <p:sldId id="274" r:id="rId12"/>
    <p:sldId id="276" r:id="rId13"/>
    <p:sldId id="277" r:id="rId14"/>
    <p:sldId id="280" r:id="rId15"/>
    <p:sldId id="281" r:id="rId16"/>
    <p:sldId id="285" r:id="rId17"/>
    <p:sldId id="286" r:id="rId18"/>
    <p:sldId id="278" r:id="rId19"/>
    <p:sldId id="318" r:id="rId20"/>
    <p:sldId id="289" r:id="rId21"/>
    <p:sldId id="287" r:id="rId22"/>
    <p:sldId id="288" r:id="rId23"/>
    <p:sldId id="290" r:id="rId24"/>
    <p:sldId id="302" r:id="rId25"/>
    <p:sldId id="303" r:id="rId26"/>
    <p:sldId id="297" r:id="rId27"/>
    <p:sldId id="304" r:id="rId28"/>
    <p:sldId id="306" r:id="rId29"/>
    <p:sldId id="319" r:id="rId30"/>
    <p:sldId id="307" r:id="rId31"/>
    <p:sldId id="305" r:id="rId32"/>
    <p:sldId id="309" r:id="rId33"/>
    <p:sldId id="310" r:id="rId34"/>
    <p:sldId id="311" r:id="rId35"/>
    <p:sldId id="312" r:id="rId36"/>
    <p:sldId id="313" r:id="rId37"/>
    <p:sldId id="314" r:id="rId38"/>
    <p:sldId id="315" r:id="rId39"/>
    <p:sldId id="320" r:id="rId40"/>
    <p:sldId id="321" r:id="rId41"/>
    <p:sldId id="322" r:id="rId42"/>
    <p:sldId id="300"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7" userDrawn="1">
          <p15:clr>
            <a:srgbClr val="A4A3A4"/>
          </p15:clr>
        </p15:guide>
        <p15:guide id="5" pos="793" userDrawn="1">
          <p15:clr>
            <a:srgbClr val="A4A3A4"/>
          </p15:clr>
        </p15:guide>
        <p15:guide id="6" pos="989" userDrawn="1">
          <p15:clr>
            <a:srgbClr val="A4A3A4"/>
          </p15:clr>
        </p15:guide>
        <p15:guide id="7" orient="horz" pos="1098"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85" autoAdjust="0"/>
    <p:restoredTop sz="93800" autoAdjust="0"/>
  </p:normalViewPr>
  <p:slideViewPr>
    <p:cSldViewPr>
      <p:cViewPr varScale="1">
        <p:scale>
          <a:sx n="68" d="100"/>
          <a:sy n="68" d="100"/>
        </p:scale>
        <p:origin x="1236" y="54"/>
      </p:cViewPr>
      <p:guideLst>
        <p:guide orient="horz" pos="2160"/>
        <p:guide pos="2880"/>
        <p:guide pos="340"/>
        <p:guide pos="567"/>
        <p:guide pos="793"/>
        <p:guide pos="989"/>
        <p:guide orient="horz" pos="1098"/>
        <p:guide orient="horz" pos="70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2.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21.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5" Type="http://schemas.openxmlformats.org/officeDocument/2006/relationships/slide" Target="slides/slide8.xml"/><Relationship Id="rId15" Type="http://schemas.openxmlformats.org/officeDocument/2006/relationships/slide" Target="slides/slide42.xml"/><Relationship Id="rId10" Type="http://schemas.openxmlformats.org/officeDocument/2006/relationships/slide" Target="slides/slide17.xml"/><Relationship Id="rId4" Type="http://schemas.openxmlformats.org/officeDocument/2006/relationships/slide" Target="slides/slide7.xml"/><Relationship Id="rId9" Type="http://schemas.openxmlformats.org/officeDocument/2006/relationships/slide" Target="slides/slide16.xml"/><Relationship Id="rId14"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46FD-BCE0-8542-9814-B243963DED0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1C306A93-11C9-B041-AA71-29C2542915B0}">
      <dgm:prSet/>
      <dgm:spPr>
        <a:xfrm>
          <a:off x="3505221" y="304806"/>
          <a:ext cx="3505175" cy="1458141"/>
        </a:xfrm>
        <a:prstGeom prst="rect">
          <a:avLst/>
        </a:prstGeom>
        <a:noFill/>
        <a:ln>
          <a:noFill/>
        </a:ln>
        <a:effectLst/>
        <a:sp3d/>
      </dgm:spPr>
      <dgm:t>
        <a:bodyPr/>
        <a:lstStyle/>
        <a:p>
          <a:pPr rtl="0"/>
          <a:r>
            <a:rPr lang="en-US" b="1" dirty="0">
              <a:solidFill>
                <a:sysClr val="windowText" lastClr="000000">
                  <a:hueOff val="0"/>
                  <a:satOff val="0"/>
                  <a:lumOff val="0"/>
                  <a:alphaOff val="0"/>
                </a:sysClr>
              </a:solidFill>
              <a:latin typeface="Rockwell"/>
              <a:ea typeface="+mn-ea"/>
              <a:cs typeface="+mn-cs"/>
            </a:rPr>
            <a:t>High-level languages (</a:t>
          </a:r>
          <a:r>
            <a:rPr lang="en-US" b="1" dirty="0" err="1">
              <a:solidFill>
                <a:sysClr val="windowText" lastClr="000000">
                  <a:hueOff val="0"/>
                  <a:satOff val="0"/>
                  <a:lumOff val="0"/>
                  <a:alphaOff val="0"/>
                </a:sysClr>
              </a:solidFill>
              <a:latin typeface="Rockwell"/>
              <a:ea typeface="+mn-ea"/>
              <a:cs typeface="+mn-cs"/>
            </a:rPr>
            <a:t>HLLs</a:t>
          </a:r>
          <a:r>
            <a:rPr lang="en-US" b="1" dirty="0">
              <a:solidFill>
                <a:sysClr val="windowText" lastClr="000000">
                  <a:hueOff val="0"/>
                  <a:satOff val="0"/>
                  <a:lumOff val="0"/>
                  <a:alphaOff val="0"/>
                </a:sysClr>
              </a:solidFill>
              <a:latin typeface="Rockwell"/>
              <a:ea typeface="+mn-ea"/>
              <a:cs typeface="+mn-cs"/>
            </a:rPr>
            <a:t>)</a:t>
          </a:r>
        </a:p>
      </dgm:t>
    </dgm:pt>
    <dgm:pt modelId="{C625C32F-CC1F-FA4D-9D3B-B79C573CF7F7}" type="parTrans" cxnId="{BC4652A9-1A26-FD48-965C-592F1998633A}">
      <dgm:prSet/>
      <dgm:spPr/>
      <dgm:t>
        <a:bodyPr/>
        <a:lstStyle/>
        <a:p>
          <a:endParaRPr lang="en-US"/>
        </a:p>
      </dgm:t>
    </dgm:pt>
    <dgm:pt modelId="{CA8E21F4-7F48-B84E-95B8-A0BA459AA8A0}" type="sibTrans" cxnId="{BC4652A9-1A26-FD48-965C-592F1998633A}">
      <dgm:prSet/>
      <dgm:spPr/>
      <dgm:t>
        <a:bodyPr/>
        <a:lstStyle/>
        <a:p>
          <a:endParaRPr lang="en-US"/>
        </a:p>
      </dgm:t>
    </dgm:pt>
    <dgm:pt modelId="{DB57A243-0F22-FB46-A11E-E5DC4F71289E}">
      <dgm:prSet/>
      <dgm:spPr>
        <a:xfrm>
          <a:off x="3505221" y="304806"/>
          <a:ext cx="3505175" cy="1458141"/>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Allow the programmer to express algorithms more concisely</a:t>
          </a:r>
        </a:p>
      </dgm:t>
    </dgm:pt>
    <dgm:pt modelId="{6F5081DD-40D9-1448-ADEC-2901A911F4C9}" type="parTrans" cxnId="{2544E3A7-6EF8-3B4B-B712-2B64D67222E6}">
      <dgm:prSet/>
      <dgm:spPr/>
      <dgm:t>
        <a:bodyPr/>
        <a:lstStyle/>
        <a:p>
          <a:endParaRPr lang="en-US"/>
        </a:p>
      </dgm:t>
    </dgm:pt>
    <dgm:pt modelId="{64A61296-03EF-D247-85FA-865055BE755D}" type="sibTrans" cxnId="{2544E3A7-6EF8-3B4B-B712-2B64D67222E6}">
      <dgm:prSet/>
      <dgm:spPr/>
      <dgm:t>
        <a:bodyPr/>
        <a:lstStyle/>
        <a:p>
          <a:endParaRPr lang="en-US"/>
        </a:p>
      </dgm:t>
    </dgm:pt>
    <dgm:pt modelId="{D3D35D0E-8B44-1C44-8A6F-83502F88CFF6}">
      <dgm:prSet/>
      <dgm:spPr>
        <a:xfrm>
          <a:off x="3505221" y="304806"/>
          <a:ext cx="3505175" cy="1458141"/>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Allow the compiler to take care of details that are not important in the programmer’s expression of algorithms</a:t>
          </a:r>
        </a:p>
      </dgm:t>
    </dgm:pt>
    <dgm:pt modelId="{7CD11CFC-3FCE-7D45-BAE5-A005C23D5B6E}" type="parTrans" cxnId="{AC2C923E-6511-E848-A759-572E8989A868}">
      <dgm:prSet/>
      <dgm:spPr/>
      <dgm:t>
        <a:bodyPr/>
        <a:lstStyle/>
        <a:p>
          <a:endParaRPr lang="en-US"/>
        </a:p>
      </dgm:t>
    </dgm:pt>
    <dgm:pt modelId="{DE5A41A5-F688-9649-9505-6F10236B3EA8}" type="sibTrans" cxnId="{AC2C923E-6511-E848-A759-572E8989A868}">
      <dgm:prSet/>
      <dgm:spPr/>
      <dgm:t>
        <a:bodyPr/>
        <a:lstStyle/>
        <a:p>
          <a:endParaRPr lang="en-US"/>
        </a:p>
      </dgm:t>
    </dgm:pt>
    <dgm:pt modelId="{57F262E6-20EE-E544-8A86-C19696EAD634}">
      <dgm:prSet/>
      <dgm:spPr>
        <a:xfrm>
          <a:off x="3505221" y="304806"/>
          <a:ext cx="3505175" cy="1458141"/>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Often support naturally the use of structured programming and/or object-oriented design</a:t>
          </a:r>
        </a:p>
      </dgm:t>
    </dgm:pt>
    <dgm:pt modelId="{A5BD7042-0B6B-474A-99CD-1BB0242DFC79}" type="parTrans" cxnId="{2298494D-80B8-104E-AF35-4E04C2B90331}">
      <dgm:prSet/>
      <dgm:spPr/>
      <dgm:t>
        <a:bodyPr/>
        <a:lstStyle/>
        <a:p>
          <a:endParaRPr lang="en-US"/>
        </a:p>
      </dgm:t>
    </dgm:pt>
    <dgm:pt modelId="{17792524-3AC7-F747-84C4-CADBA3B76277}" type="sibTrans" cxnId="{2298494D-80B8-104E-AF35-4E04C2B90331}">
      <dgm:prSet/>
      <dgm:spPr/>
      <dgm:t>
        <a:bodyPr/>
        <a:lstStyle/>
        <a:p>
          <a:endParaRPr lang="en-US"/>
        </a:p>
      </dgm:t>
    </dgm:pt>
    <dgm:pt modelId="{55C070F2-D4B9-F544-8C26-DE1BAC1283E3}">
      <dgm:prSet/>
      <dgm:spPr>
        <a:xfrm>
          <a:off x="6428232" y="2362195"/>
          <a:ext cx="2258568" cy="1582238"/>
        </a:xfrm>
        <a:prstGeom prst="rect">
          <a:avLst/>
        </a:prstGeom>
        <a:noFill/>
        <a:ln>
          <a:noFill/>
        </a:ln>
        <a:effectLst/>
        <a:sp3d/>
      </dgm:spPr>
      <dgm:t>
        <a:bodyPr/>
        <a:lstStyle/>
        <a:p>
          <a:pPr rtl="0"/>
          <a:r>
            <a:rPr lang="en-US" b="1" dirty="0">
              <a:solidFill>
                <a:sysClr val="windowText" lastClr="000000">
                  <a:hueOff val="0"/>
                  <a:satOff val="0"/>
                  <a:lumOff val="0"/>
                  <a:alphaOff val="0"/>
                </a:sysClr>
              </a:solidFill>
              <a:latin typeface="Rockwell"/>
              <a:ea typeface="+mn-ea"/>
              <a:cs typeface="+mn-cs"/>
            </a:rPr>
            <a:t>Semantic gap</a:t>
          </a:r>
        </a:p>
      </dgm:t>
    </dgm:pt>
    <dgm:pt modelId="{2F47751B-F130-EE46-8BCF-F7A1EF428959}" type="parTrans" cxnId="{DA8EEF47-6FD5-604D-A082-EA8FDDE9F2EA}">
      <dgm:prSet/>
      <dgm:spPr/>
      <dgm:t>
        <a:bodyPr/>
        <a:lstStyle/>
        <a:p>
          <a:endParaRPr lang="en-US"/>
        </a:p>
      </dgm:t>
    </dgm:pt>
    <dgm:pt modelId="{830EF5B3-F76E-3848-84F7-ABCBC3192DFE}" type="sibTrans" cxnId="{DA8EEF47-6FD5-604D-A082-EA8FDDE9F2EA}">
      <dgm:prSet/>
      <dgm:spPr/>
      <dgm:t>
        <a:bodyPr/>
        <a:lstStyle/>
        <a:p>
          <a:endParaRPr lang="en-US"/>
        </a:p>
      </dgm:t>
    </dgm:pt>
    <dgm:pt modelId="{EF011CB1-1B41-044E-AD01-77B2F4C6860A}">
      <dgm:prSet/>
      <dgm:spPr>
        <a:xfrm>
          <a:off x="6428232" y="2362195"/>
          <a:ext cx="2258568" cy="15822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The difference between the operations provided in </a:t>
          </a:r>
          <a:r>
            <a:rPr lang="en-US" dirty="0" err="1">
              <a:solidFill>
                <a:sysClr val="windowText" lastClr="000000">
                  <a:hueOff val="0"/>
                  <a:satOff val="0"/>
                  <a:lumOff val="0"/>
                  <a:alphaOff val="0"/>
                </a:sysClr>
              </a:solidFill>
              <a:latin typeface="Rockwell"/>
              <a:ea typeface="+mn-ea"/>
              <a:cs typeface="+mn-cs"/>
            </a:rPr>
            <a:t>HLLs</a:t>
          </a:r>
          <a:r>
            <a:rPr lang="en-US" dirty="0">
              <a:solidFill>
                <a:sysClr val="windowText" lastClr="000000">
                  <a:hueOff val="0"/>
                  <a:satOff val="0"/>
                  <a:lumOff val="0"/>
                  <a:alphaOff val="0"/>
                </a:sysClr>
              </a:solidFill>
              <a:latin typeface="Rockwell"/>
              <a:ea typeface="+mn-ea"/>
              <a:cs typeface="+mn-cs"/>
            </a:rPr>
            <a:t>     and those provided in computer architecture</a:t>
          </a:r>
        </a:p>
      </dgm:t>
    </dgm:pt>
    <dgm:pt modelId="{6A3023F9-5A42-1C4C-B049-138E203CE560}" type="parTrans" cxnId="{50304172-1E11-0747-9083-DCF61D6B60F0}">
      <dgm:prSet/>
      <dgm:spPr/>
      <dgm:t>
        <a:bodyPr/>
        <a:lstStyle/>
        <a:p>
          <a:endParaRPr lang="en-US"/>
        </a:p>
      </dgm:t>
    </dgm:pt>
    <dgm:pt modelId="{294EE0E0-A5F6-7647-ABB1-EE700D7F6176}" type="sibTrans" cxnId="{50304172-1E11-0747-9083-DCF61D6B60F0}">
      <dgm:prSet/>
      <dgm:spPr/>
      <dgm:t>
        <a:bodyPr/>
        <a:lstStyle/>
        <a:p>
          <a:endParaRPr lang="en-US"/>
        </a:p>
      </dgm:t>
    </dgm:pt>
    <dgm:pt modelId="{51527142-FC2E-9444-8639-C878AE52A9AB}">
      <dgm:prSet/>
      <dgm:spPr>
        <a:xfrm>
          <a:off x="6080760" y="4796790"/>
          <a:ext cx="2258568" cy="1582238"/>
        </a:xfrm>
        <a:prstGeom prst="rect">
          <a:avLst/>
        </a:prstGeom>
        <a:noFill/>
        <a:ln>
          <a:noFill/>
        </a:ln>
        <a:effectLst/>
        <a:sp3d/>
      </dgm:spPr>
      <dgm:t>
        <a:bodyPr/>
        <a:lstStyle/>
        <a:p>
          <a:pPr rtl="0"/>
          <a:r>
            <a:rPr lang="en-US" b="1" dirty="0">
              <a:solidFill>
                <a:sysClr val="windowText" lastClr="000000">
                  <a:hueOff val="0"/>
                  <a:satOff val="0"/>
                  <a:lumOff val="0"/>
                  <a:alphaOff val="0"/>
                </a:sysClr>
              </a:solidFill>
              <a:latin typeface="Rockwell"/>
              <a:ea typeface="+mn-ea"/>
              <a:cs typeface="+mn-cs"/>
            </a:rPr>
            <a:t>Operations performed</a:t>
          </a:r>
        </a:p>
      </dgm:t>
    </dgm:pt>
    <dgm:pt modelId="{726EEA93-1DE1-8049-92D5-54BB45481F6F}" type="parTrans" cxnId="{32763038-F11A-F142-9371-62C18001E903}">
      <dgm:prSet/>
      <dgm:spPr/>
      <dgm:t>
        <a:bodyPr/>
        <a:lstStyle/>
        <a:p>
          <a:endParaRPr lang="en-US"/>
        </a:p>
      </dgm:t>
    </dgm:pt>
    <dgm:pt modelId="{708ECFFE-332D-4141-B657-D4FDD70DC52A}" type="sibTrans" cxnId="{32763038-F11A-F142-9371-62C18001E903}">
      <dgm:prSet/>
      <dgm:spPr/>
      <dgm:t>
        <a:bodyPr/>
        <a:lstStyle/>
        <a:p>
          <a:endParaRPr lang="en-US"/>
        </a:p>
      </dgm:t>
    </dgm:pt>
    <dgm:pt modelId="{B83B7B7C-5AF8-D143-B6EA-CA7E7F43549F}">
      <dgm:prSet/>
      <dgm:spPr>
        <a:xfrm>
          <a:off x="6080760" y="4796790"/>
          <a:ext cx="2258568" cy="15822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Determine the functions to be performed by the processor and its interaction with memory</a:t>
          </a:r>
        </a:p>
      </dgm:t>
    </dgm:pt>
    <dgm:pt modelId="{1207F9CD-9D3E-754E-928E-0FA959E41FD3}" type="parTrans" cxnId="{C16E71AF-D0B7-E34E-806B-3941B59E54A2}">
      <dgm:prSet/>
      <dgm:spPr/>
      <dgm:t>
        <a:bodyPr/>
        <a:lstStyle/>
        <a:p>
          <a:endParaRPr lang="en-US"/>
        </a:p>
      </dgm:t>
    </dgm:pt>
    <dgm:pt modelId="{B0E5244A-D83C-DD48-AD86-47F2F49B3E18}" type="sibTrans" cxnId="{C16E71AF-D0B7-E34E-806B-3941B59E54A2}">
      <dgm:prSet/>
      <dgm:spPr/>
      <dgm:t>
        <a:bodyPr/>
        <a:lstStyle/>
        <a:p>
          <a:endParaRPr lang="en-US"/>
        </a:p>
      </dgm:t>
    </dgm:pt>
    <dgm:pt modelId="{9F3B3F56-958F-0442-90F3-87FCF3AA6678}">
      <dgm:prSet/>
      <dgm:spPr>
        <a:xfrm>
          <a:off x="347472" y="4796790"/>
          <a:ext cx="2258568" cy="1582238"/>
        </a:xfrm>
        <a:prstGeom prst="rect">
          <a:avLst/>
        </a:prstGeom>
        <a:noFill/>
        <a:ln>
          <a:noFill/>
        </a:ln>
        <a:effectLst/>
        <a:sp3d/>
      </dgm:spPr>
      <dgm:t>
        <a:bodyPr/>
        <a:lstStyle/>
        <a:p>
          <a:pPr rtl="0"/>
          <a:r>
            <a:rPr lang="en-US" b="1" dirty="0">
              <a:solidFill>
                <a:sysClr val="windowText" lastClr="000000">
                  <a:hueOff val="0"/>
                  <a:satOff val="0"/>
                  <a:lumOff val="0"/>
                  <a:alphaOff val="0"/>
                </a:sysClr>
              </a:solidFill>
              <a:latin typeface="Rockwell"/>
              <a:ea typeface="+mn-ea"/>
              <a:cs typeface="+mn-cs"/>
            </a:rPr>
            <a:t>Operands used</a:t>
          </a:r>
        </a:p>
      </dgm:t>
    </dgm:pt>
    <dgm:pt modelId="{F117939D-1086-2F49-9091-FBA8D5AEE25F}" type="parTrans" cxnId="{3523FCB7-0A00-AE48-BF94-12C8BAF5350D}">
      <dgm:prSet/>
      <dgm:spPr/>
      <dgm:t>
        <a:bodyPr/>
        <a:lstStyle/>
        <a:p>
          <a:endParaRPr lang="en-US"/>
        </a:p>
      </dgm:t>
    </dgm:pt>
    <dgm:pt modelId="{07B3EB2D-E735-A349-BBAA-BCF2CCA3C15C}" type="sibTrans" cxnId="{3523FCB7-0A00-AE48-BF94-12C8BAF5350D}">
      <dgm:prSet/>
      <dgm:spPr/>
      <dgm:t>
        <a:bodyPr/>
        <a:lstStyle/>
        <a:p>
          <a:endParaRPr lang="en-US"/>
        </a:p>
      </dgm:t>
    </dgm:pt>
    <dgm:pt modelId="{261D59D9-73E4-6F4F-A6B5-7C2CB54E7B34}">
      <dgm:prSet/>
      <dgm:spPr>
        <a:xfrm>
          <a:off x="347472" y="4796790"/>
          <a:ext cx="2258568" cy="15822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The types of operands and the frequency of their use determine the memory organization for storing them and the addressing modes for accessing them</a:t>
          </a:r>
        </a:p>
      </dgm:t>
    </dgm:pt>
    <dgm:pt modelId="{D460DD62-70C2-D045-B964-9137BFCA38D9}" type="parTrans" cxnId="{00E17532-A389-A447-BDD2-1D3DB55D76EE}">
      <dgm:prSet/>
      <dgm:spPr/>
      <dgm:t>
        <a:bodyPr/>
        <a:lstStyle/>
        <a:p>
          <a:endParaRPr lang="en-US"/>
        </a:p>
      </dgm:t>
    </dgm:pt>
    <dgm:pt modelId="{9396C9B9-A21B-5247-94D7-A2A150516889}" type="sibTrans" cxnId="{00E17532-A389-A447-BDD2-1D3DB55D76EE}">
      <dgm:prSet/>
      <dgm:spPr/>
      <dgm:t>
        <a:bodyPr/>
        <a:lstStyle/>
        <a:p>
          <a:endParaRPr lang="en-US"/>
        </a:p>
      </dgm:t>
    </dgm:pt>
    <dgm:pt modelId="{6D1BB519-C90D-0246-8696-70E0DC54B562}">
      <dgm:prSet/>
      <dgm:spPr>
        <a:xfrm>
          <a:off x="0" y="2097677"/>
          <a:ext cx="2258568" cy="1582238"/>
        </a:xfrm>
        <a:prstGeom prst="rect">
          <a:avLst/>
        </a:prstGeom>
        <a:noFill/>
        <a:ln>
          <a:noFill/>
        </a:ln>
        <a:effectLst/>
        <a:sp3d/>
      </dgm:spPr>
      <dgm:t>
        <a:bodyPr/>
        <a:lstStyle/>
        <a:p>
          <a:pPr rtl="0"/>
          <a:r>
            <a:rPr lang="en-US" b="1" dirty="0">
              <a:solidFill>
                <a:sysClr val="windowText" lastClr="000000">
                  <a:hueOff val="0"/>
                  <a:satOff val="0"/>
                  <a:lumOff val="0"/>
                  <a:alphaOff val="0"/>
                </a:sysClr>
              </a:solidFill>
              <a:latin typeface="Rockwell"/>
              <a:ea typeface="+mn-ea"/>
              <a:cs typeface="+mn-cs"/>
            </a:rPr>
            <a:t>Execution sequencing</a:t>
          </a:r>
        </a:p>
      </dgm:t>
    </dgm:pt>
    <dgm:pt modelId="{605A90C6-68E2-724C-B994-DB0F8EE3089C}" type="parTrans" cxnId="{55F524A9-30C4-0A40-9AE0-DB75E998AB4F}">
      <dgm:prSet/>
      <dgm:spPr/>
      <dgm:t>
        <a:bodyPr/>
        <a:lstStyle/>
        <a:p>
          <a:endParaRPr lang="en-US"/>
        </a:p>
      </dgm:t>
    </dgm:pt>
    <dgm:pt modelId="{57404B05-46AE-EE4F-9A8E-DCB737A4E8B3}" type="sibTrans" cxnId="{55F524A9-30C4-0A40-9AE0-DB75E998AB4F}">
      <dgm:prSet/>
      <dgm:spPr/>
      <dgm:t>
        <a:bodyPr/>
        <a:lstStyle/>
        <a:p>
          <a:endParaRPr lang="en-US"/>
        </a:p>
      </dgm:t>
    </dgm:pt>
    <dgm:pt modelId="{4C35E983-3A9C-8F45-B20B-4ABA71D304A7}">
      <dgm:prSet/>
      <dgm:spPr>
        <a:xfrm>
          <a:off x="0" y="2097677"/>
          <a:ext cx="2258568" cy="15822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Determines the control and pipeline organization</a:t>
          </a:r>
        </a:p>
      </dgm:t>
    </dgm:pt>
    <dgm:pt modelId="{4D6F9C6D-B018-7F47-8363-6CFD14A6D521}" type="parTrans" cxnId="{C3DCEC48-E86B-A14E-A999-183C17FA588C}">
      <dgm:prSet/>
      <dgm:spPr/>
      <dgm:t>
        <a:bodyPr/>
        <a:lstStyle/>
        <a:p>
          <a:endParaRPr lang="en-US"/>
        </a:p>
      </dgm:t>
    </dgm:pt>
    <dgm:pt modelId="{6333021F-AE66-7C47-ACD1-8E5CBDE5F308}" type="sibTrans" cxnId="{C3DCEC48-E86B-A14E-A999-183C17FA588C}">
      <dgm:prSet/>
      <dgm:spPr/>
      <dgm:t>
        <a:bodyPr/>
        <a:lstStyle/>
        <a:p>
          <a:endParaRPr lang="en-US"/>
        </a:p>
      </dgm:t>
    </dgm:pt>
    <dgm:pt modelId="{38D3AC4E-6E4B-0E40-BE77-112CFE60DC55}" type="pres">
      <dgm:prSet presAssocID="{A17646FD-BCE0-8542-9814-B243963DED07}" presName="compositeShape" presStyleCnt="0">
        <dgm:presLayoutVars>
          <dgm:chMax val="7"/>
          <dgm:dir/>
          <dgm:resizeHandles val="exact"/>
        </dgm:presLayoutVars>
      </dgm:prSet>
      <dgm:spPr/>
    </dgm:pt>
    <dgm:pt modelId="{ACFB808D-2E61-934B-ACD9-C7EEF7C732DD}" type="pres">
      <dgm:prSet presAssocID="{1C306A93-11C9-B041-AA71-29C2542915B0}" presName="circ1" presStyleLbl="vennNode1" presStyleIdx="0" presStyleCnt="5"/>
      <dgm:spPr>
        <a:xfrm>
          <a:off x="3257550" y="1942555"/>
          <a:ext cx="2171700" cy="2171700"/>
        </a:xfrm>
        <a:prstGeom prst="ellipse">
          <a:avLst/>
        </a:prstGeom>
        <a:solidFill>
          <a:srgbClr val="666699"/>
        </a:solidFill>
        <a:ln>
          <a:noFill/>
        </a:ln>
        <a:effectLst/>
      </dgm:spPr>
    </dgm:pt>
    <dgm:pt modelId="{0A426012-B87A-EE46-A39B-A0BE9E3ACB09}" type="pres">
      <dgm:prSet presAssocID="{1C306A93-11C9-B041-AA71-29C2542915B0}" presName="circ1Tx" presStyleLbl="revTx" presStyleIdx="0" presStyleCnt="0" custScaleX="139140" custLinFactNeighborX="36298" custLinFactNeighborY="8959">
        <dgm:presLayoutVars>
          <dgm:chMax val="0"/>
          <dgm:chPref val="0"/>
          <dgm:bulletEnabled val="1"/>
        </dgm:presLayoutVars>
      </dgm:prSet>
      <dgm:spPr/>
    </dgm:pt>
    <dgm:pt modelId="{28E12091-6E79-1C48-ACA3-FE28558A8D44}" type="pres">
      <dgm:prSet presAssocID="{55C070F2-D4B9-F544-8C26-DE1BAC1283E3}" presName="circ2" presStyleLbl="vennNode1" presStyleIdx="1" presStyleCnt="5"/>
      <dgm:spPr>
        <a:xfrm>
          <a:off x="4083664" y="2542565"/>
          <a:ext cx="2171700" cy="2171700"/>
        </a:xfrm>
        <a:prstGeom prst="ellipse">
          <a:avLst/>
        </a:prstGeom>
        <a:solidFill>
          <a:srgbClr val="999966"/>
        </a:solidFill>
        <a:ln>
          <a:noFill/>
        </a:ln>
        <a:effectLst/>
      </dgm:spPr>
    </dgm:pt>
    <dgm:pt modelId="{EEBD2FB1-A570-0148-86FF-F07E227B0A4D}" type="pres">
      <dgm:prSet presAssocID="{55C070F2-D4B9-F544-8C26-DE1BAC1283E3}" presName="circ2Tx" presStyleLbl="revTx" presStyleIdx="0" presStyleCnt="0" custLinFactNeighborX="0" custLinFactNeighborY="16718">
        <dgm:presLayoutVars>
          <dgm:chMax val="0"/>
          <dgm:chPref val="0"/>
          <dgm:bulletEnabled val="1"/>
        </dgm:presLayoutVars>
      </dgm:prSet>
      <dgm:spPr/>
    </dgm:pt>
    <dgm:pt modelId="{94FB81A9-EAC4-E444-93E9-119BDE45DF01}" type="pres">
      <dgm:prSet presAssocID="{51527142-FC2E-9444-8639-C878AE52A9AB}" presName="circ3" presStyleLbl="vennNode1" presStyleIdx="2" presStyleCnt="5"/>
      <dgm:spPr>
        <a:xfrm>
          <a:off x="3768333" y="3514246"/>
          <a:ext cx="2171700" cy="217170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4DE40C66-C83B-7840-B18A-0B81C98CC140}" type="pres">
      <dgm:prSet presAssocID="{51527142-FC2E-9444-8639-C878AE52A9AB}" presName="circ3Tx" presStyleLbl="revTx" presStyleIdx="0" presStyleCnt="0">
        <dgm:presLayoutVars>
          <dgm:chMax val="0"/>
          <dgm:chPref val="0"/>
          <dgm:bulletEnabled val="1"/>
        </dgm:presLayoutVars>
      </dgm:prSet>
      <dgm:spPr/>
    </dgm:pt>
    <dgm:pt modelId="{7EDF63E7-FFAF-D647-8DF4-644383900574}" type="pres">
      <dgm:prSet presAssocID="{9F3B3F56-958F-0442-90F3-87FCF3AA6678}" presName="circ4" presStyleLbl="vennNode1" presStyleIdx="3" presStyleCnt="5"/>
      <dgm:spPr>
        <a:xfrm>
          <a:off x="2746766" y="3514246"/>
          <a:ext cx="2171700" cy="2171700"/>
        </a:xfrm>
        <a:prstGeom prst="ellipse">
          <a:avLst/>
        </a:prstGeom>
        <a:solidFill>
          <a:srgbClr val="999966"/>
        </a:solidFill>
        <a:ln>
          <a:noFill/>
        </a:ln>
        <a:effectLst/>
      </dgm:spPr>
    </dgm:pt>
    <dgm:pt modelId="{359ABF93-55A7-144A-904E-1B5749C88B1A}" type="pres">
      <dgm:prSet presAssocID="{9F3B3F56-958F-0442-90F3-87FCF3AA6678}" presName="circ4Tx" presStyleLbl="revTx" presStyleIdx="0" presStyleCnt="0">
        <dgm:presLayoutVars>
          <dgm:chMax val="0"/>
          <dgm:chPref val="0"/>
          <dgm:bulletEnabled val="1"/>
        </dgm:presLayoutVars>
      </dgm:prSet>
      <dgm:spPr/>
    </dgm:pt>
    <dgm:pt modelId="{676057F4-B576-244E-B097-0DEE18A72123}" type="pres">
      <dgm:prSet presAssocID="{6D1BB519-C90D-0246-8696-70E0DC54B562}" presName="circ5" presStyleLbl="vennNode1" presStyleIdx="4" presStyleCnt="5"/>
      <dgm:spPr>
        <a:xfrm>
          <a:off x="2431435" y="2542565"/>
          <a:ext cx="2171700" cy="217170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EDAD9BF1-7143-1748-BC9E-1F5B136E6FDF}" type="pres">
      <dgm:prSet presAssocID="{6D1BB519-C90D-0246-8696-70E0DC54B562}" presName="circ5Tx" presStyleLbl="revTx" presStyleIdx="0" presStyleCnt="0">
        <dgm:presLayoutVars>
          <dgm:chMax val="0"/>
          <dgm:chPref val="0"/>
          <dgm:bulletEnabled val="1"/>
        </dgm:presLayoutVars>
      </dgm:prSet>
      <dgm:spPr/>
    </dgm:pt>
  </dgm:ptLst>
  <dgm:cxnLst>
    <dgm:cxn modelId="{6FCF820F-2F57-424A-BAC4-1A41B3502F5D}" type="presOf" srcId="{9F3B3F56-958F-0442-90F3-87FCF3AA6678}" destId="{359ABF93-55A7-144A-904E-1B5749C88B1A}" srcOrd="0" destOrd="0" presId="urn:microsoft.com/office/officeart/2005/8/layout/venn1"/>
    <dgm:cxn modelId="{0A2A3510-BF89-B649-B800-4FFFE56FB639}" type="presOf" srcId="{57F262E6-20EE-E544-8A86-C19696EAD634}" destId="{0A426012-B87A-EE46-A39B-A0BE9E3ACB09}" srcOrd="0" destOrd="3" presId="urn:microsoft.com/office/officeart/2005/8/layout/venn1"/>
    <dgm:cxn modelId="{777F0C13-4B0B-C140-B3E6-9FDA5A50F8A3}" type="presOf" srcId="{A17646FD-BCE0-8542-9814-B243963DED07}" destId="{38D3AC4E-6E4B-0E40-BE77-112CFE60DC55}" srcOrd="0" destOrd="0" presId="urn:microsoft.com/office/officeart/2005/8/layout/venn1"/>
    <dgm:cxn modelId="{00E17532-A389-A447-BDD2-1D3DB55D76EE}" srcId="{9F3B3F56-958F-0442-90F3-87FCF3AA6678}" destId="{261D59D9-73E4-6F4F-A6B5-7C2CB54E7B34}" srcOrd="0" destOrd="0" parTransId="{D460DD62-70C2-D045-B964-9137BFCA38D9}" sibTransId="{9396C9B9-A21B-5247-94D7-A2A150516889}"/>
    <dgm:cxn modelId="{32763038-F11A-F142-9371-62C18001E903}" srcId="{A17646FD-BCE0-8542-9814-B243963DED07}" destId="{51527142-FC2E-9444-8639-C878AE52A9AB}" srcOrd="2" destOrd="0" parTransId="{726EEA93-1DE1-8049-92D5-54BB45481F6F}" sibTransId="{708ECFFE-332D-4141-B657-D4FDD70DC52A}"/>
    <dgm:cxn modelId="{AC2C923E-6511-E848-A759-572E8989A868}" srcId="{1C306A93-11C9-B041-AA71-29C2542915B0}" destId="{D3D35D0E-8B44-1C44-8A6F-83502F88CFF6}" srcOrd="1" destOrd="0" parTransId="{7CD11CFC-3FCE-7D45-BAE5-A005C23D5B6E}" sibTransId="{DE5A41A5-F688-9649-9505-6F10236B3EA8}"/>
    <dgm:cxn modelId="{30E8D766-6B52-3B4C-93A8-7DBA2B49DDCF}" type="presOf" srcId="{DB57A243-0F22-FB46-A11E-E5DC4F71289E}" destId="{0A426012-B87A-EE46-A39B-A0BE9E3ACB09}" srcOrd="0" destOrd="1" presId="urn:microsoft.com/office/officeart/2005/8/layout/venn1"/>
    <dgm:cxn modelId="{DA8EEF47-6FD5-604D-A082-EA8FDDE9F2EA}" srcId="{A17646FD-BCE0-8542-9814-B243963DED07}" destId="{55C070F2-D4B9-F544-8C26-DE1BAC1283E3}" srcOrd="1" destOrd="0" parTransId="{2F47751B-F130-EE46-8BCF-F7A1EF428959}" sibTransId="{830EF5B3-F76E-3848-84F7-ABCBC3192DFE}"/>
    <dgm:cxn modelId="{C3DCEC48-E86B-A14E-A999-183C17FA588C}" srcId="{6D1BB519-C90D-0246-8696-70E0DC54B562}" destId="{4C35E983-3A9C-8F45-B20B-4ABA71D304A7}" srcOrd="0" destOrd="0" parTransId="{4D6F9C6D-B018-7F47-8363-6CFD14A6D521}" sibTransId="{6333021F-AE66-7C47-ACD1-8E5CBDE5F308}"/>
    <dgm:cxn modelId="{C8A5FA68-1543-D548-9DD7-F4D530EF00BA}" type="presOf" srcId="{6D1BB519-C90D-0246-8696-70E0DC54B562}" destId="{EDAD9BF1-7143-1748-BC9E-1F5B136E6FDF}" srcOrd="0" destOrd="0" presId="urn:microsoft.com/office/officeart/2005/8/layout/venn1"/>
    <dgm:cxn modelId="{D08E344B-C675-8F48-84EC-A140BD67FB49}" type="presOf" srcId="{EF011CB1-1B41-044E-AD01-77B2F4C6860A}" destId="{EEBD2FB1-A570-0148-86FF-F07E227B0A4D}" srcOrd="0" destOrd="1" presId="urn:microsoft.com/office/officeart/2005/8/layout/venn1"/>
    <dgm:cxn modelId="{8380EC6B-3D9B-4841-A26C-E6AD389B3658}" type="presOf" srcId="{B83B7B7C-5AF8-D143-B6EA-CA7E7F43549F}" destId="{4DE40C66-C83B-7840-B18A-0B81C98CC140}" srcOrd="0" destOrd="1" presId="urn:microsoft.com/office/officeart/2005/8/layout/venn1"/>
    <dgm:cxn modelId="{CF83684D-8643-3C4A-9DF9-FA3F3E632C5D}" type="presOf" srcId="{4C35E983-3A9C-8F45-B20B-4ABA71D304A7}" destId="{EDAD9BF1-7143-1748-BC9E-1F5B136E6FDF}" srcOrd="0" destOrd="1" presId="urn:microsoft.com/office/officeart/2005/8/layout/venn1"/>
    <dgm:cxn modelId="{2298494D-80B8-104E-AF35-4E04C2B90331}" srcId="{1C306A93-11C9-B041-AA71-29C2542915B0}" destId="{57F262E6-20EE-E544-8A86-C19696EAD634}" srcOrd="2" destOrd="0" parTransId="{A5BD7042-0B6B-474A-99CD-1BB0242DFC79}" sibTransId="{17792524-3AC7-F747-84C4-CADBA3B76277}"/>
    <dgm:cxn modelId="{50304172-1E11-0747-9083-DCF61D6B60F0}" srcId="{55C070F2-D4B9-F544-8C26-DE1BAC1283E3}" destId="{EF011CB1-1B41-044E-AD01-77B2F4C6860A}" srcOrd="0" destOrd="0" parTransId="{6A3023F9-5A42-1C4C-B049-138E203CE560}" sibTransId="{294EE0E0-A5F6-7647-ABB1-EE700D7F6176}"/>
    <dgm:cxn modelId="{1120EA53-02E9-894F-B27C-D3CCE77A33F8}" type="presOf" srcId="{51527142-FC2E-9444-8639-C878AE52A9AB}" destId="{4DE40C66-C83B-7840-B18A-0B81C98CC140}" srcOrd="0" destOrd="0" presId="urn:microsoft.com/office/officeart/2005/8/layout/venn1"/>
    <dgm:cxn modelId="{8F931E8D-62F9-9048-BC0F-59907ED0E787}" type="presOf" srcId="{55C070F2-D4B9-F544-8C26-DE1BAC1283E3}" destId="{EEBD2FB1-A570-0148-86FF-F07E227B0A4D}" srcOrd="0" destOrd="0" presId="urn:microsoft.com/office/officeart/2005/8/layout/venn1"/>
    <dgm:cxn modelId="{2544E3A7-6EF8-3B4B-B712-2B64D67222E6}" srcId="{1C306A93-11C9-B041-AA71-29C2542915B0}" destId="{DB57A243-0F22-FB46-A11E-E5DC4F71289E}" srcOrd="0" destOrd="0" parTransId="{6F5081DD-40D9-1448-ADEC-2901A911F4C9}" sibTransId="{64A61296-03EF-D247-85FA-865055BE755D}"/>
    <dgm:cxn modelId="{55F524A9-30C4-0A40-9AE0-DB75E998AB4F}" srcId="{A17646FD-BCE0-8542-9814-B243963DED07}" destId="{6D1BB519-C90D-0246-8696-70E0DC54B562}" srcOrd="4" destOrd="0" parTransId="{605A90C6-68E2-724C-B994-DB0F8EE3089C}" sibTransId="{57404B05-46AE-EE4F-9A8E-DCB737A4E8B3}"/>
    <dgm:cxn modelId="{BC4652A9-1A26-FD48-965C-592F1998633A}" srcId="{A17646FD-BCE0-8542-9814-B243963DED07}" destId="{1C306A93-11C9-B041-AA71-29C2542915B0}" srcOrd="0" destOrd="0" parTransId="{C625C32F-CC1F-FA4D-9D3B-B79C573CF7F7}" sibTransId="{CA8E21F4-7F48-B84E-95B8-A0BA459AA8A0}"/>
    <dgm:cxn modelId="{C16E71AF-D0B7-E34E-806B-3941B59E54A2}" srcId="{51527142-FC2E-9444-8639-C878AE52A9AB}" destId="{B83B7B7C-5AF8-D143-B6EA-CA7E7F43549F}" srcOrd="0" destOrd="0" parTransId="{1207F9CD-9D3E-754E-928E-0FA959E41FD3}" sibTransId="{B0E5244A-D83C-DD48-AD86-47F2F49B3E18}"/>
    <dgm:cxn modelId="{3523FCB7-0A00-AE48-BF94-12C8BAF5350D}" srcId="{A17646FD-BCE0-8542-9814-B243963DED07}" destId="{9F3B3F56-958F-0442-90F3-87FCF3AA6678}" srcOrd="3" destOrd="0" parTransId="{F117939D-1086-2F49-9091-FBA8D5AEE25F}" sibTransId="{07B3EB2D-E735-A349-BBAA-BCF2CCA3C15C}"/>
    <dgm:cxn modelId="{04C58BC6-F53E-194A-8D3B-57A18422034D}" type="presOf" srcId="{D3D35D0E-8B44-1C44-8A6F-83502F88CFF6}" destId="{0A426012-B87A-EE46-A39B-A0BE9E3ACB09}" srcOrd="0" destOrd="2" presId="urn:microsoft.com/office/officeart/2005/8/layout/venn1"/>
    <dgm:cxn modelId="{14E72AD9-2EC9-014E-B79F-E4789028077A}" type="presOf" srcId="{1C306A93-11C9-B041-AA71-29C2542915B0}" destId="{0A426012-B87A-EE46-A39B-A0BE9E3ACB09}" srcOrd="0" destOrd="0" presId="urn:microsoft.com/office/officeart/2005/8/layout/venn1"/>
    <dgm:cxn modelId="{97D5CEFF-740F-FF44-8266-7B1077418C9E}" type="presOf" srcId="{261D59D9-73E4-6F4F-A6B5-7C2CB54E7B34}" destId="{359ABF93-55A7-144A-904E-1B5749C88B1A}" srcOrd="0" destOrd="1" presId="urn:microsoft.com/office/officeart/2005/8/layout/venn1"/>
    <dgm:cxn modelId="{32E7A22D-AD28-7145-8696-856D7C9A577D}" type="presParOf" srcId="{38D3AC4E-6E4B-0E40-BE77-112CFE60DC55}" destId="{ACFB808D-2E61-934B-ACD9-C7EEF7C732DD}" srcOrd="0" destOrd="0" presId="urn:microsoft.com/office/officeart/2005/8/layout/venn1"/>
    <dgm:cxn modelId="{27C13C95-EDC1-2045-9460-B185153E8481}" type="presParOf" srcId="{38D3AC4E-6E4B-0E40-BE77-112CFE60DC55}" destId="{0A426012-B87A-EE46-A39B-A0BE9E3ACB09}" srcOrd="1" destOrd="0" presId="urn:microsoft.com/office/officeart/2005/8/layout/venn1"/>
    <dgm:cxn modelId="{8FEE17FF-2522-4D44-BBCD-340805D1305C}" type="presParOf" srcId="{38D3AC4E-6E4B-0E40-BE77-112CFE60DC55}" destId="{28E12091-6E79-1C48-ACA3-FE28558A8D44}" srcOrd="2" destOrd="0" presId="urn:microsoft.com/office/officeart/2005/8/layout/venn1"/>
    <dgm:cxn modelId="{47B7EA31-E321-D343-9EB8-EE3431AEC100}" type="presParOf" srcId="{38D3AC4E-6E4B-0E40-BE77-112CFE60DC55}" destId="{EEBD2FB1-A570-0148-86FF-F07E227B0A4D}" srcOrd="3" destOrd="0" presId="urn:microsoft.com/office/officeart/2005/8/layout/venn1"/>
    <dgm:cxn modelId="{1EC85ACF-83B5-C74B-8019-7D5D75000A2D}" type="presParOf" srcId="{38D3AC4E-6E4B-0E40-BE77-112CFE60DC55}" destId="{94FB81A9-EAC4-E444-93E9-119BDE45DF01}" srcOrd="4" destOrd="0" presId="urn:microsoft.com/office/officeart/2005/8/layout/venn1"/>
    <dgm:cxn modelId="{92107939-94BE-EB47-837A-52829D79445F}" type="presParOf" srcId="{38D3AC4E-6E4B-0E40-BE77-112CFE60DC55}" destId="{4DE40C66-C83B-7840-B18A-0B81C98CC140}" srcOrd="5" destOrd="0" presId="urn:microsoft.com/office/officeart/2005/8/layout/venn1"/>
    <dgm:cxn modelId="{9E446B24-78E0-7641-BB66-68378890C105}" type="presParOf" srcId="{38D3AC4E-6E4B-0E40-BE77-112CFE60DC55}" destId="{7EDF63E7-FFAF-D647-8DF4-644383900574}" srcOrd="6" destOrd="0" presId="urn:microsoft.com/office/officeart/2005/8/layout/venn1"/>
    <dgm:cxn modelId="{5FEA8994-EDB2-3B49-B3F4-56282A69B796}" type="presParOf" srcId="{38D3AC4E-6E4B-0E40-BE77-112CFE60DC55}" destId="{359ABF93-55A7-144A-904E-1B5749C88B1A}" srcOrd="7" destOrd="0" presId="urn:microsoft.com/office/officeart/2005/8/layout/venn1"/>
    <dgm:cxn modelId="{E3845394-30A2-DC46-BEC7-335E45C7A8F4}" type="presParOf" srcId="{38D3AC4E-6E4B-0E40-BE77-112CFE60DC55}" destId="{676057F4-B576-244E-B097-0DEE18A72123}" srcOrd="8" destOrd="0" presId="urn:microsoft.com/office/officeart/2005/8/layout/venn1"/>
    <dgm:cxn modelId="{500A8945-17D1-BA42-9BF7-DFFFD1DDF859}" type="presParOf" srcId="{38D3AC4E-6E4B-0E40-BE77-112CFE60DC55}" destId="{EDAD9BF1-7143-1748-BC9E-1F5B136E6FDF}"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58A60D-FE78-0F40-BCD3-E8EAB604BC4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69C4F0F-B3D5-5443-8C30-94DC07DAD9C7}">
      <dgm:prSet/>
      <dgm:spPr>
        <a:xfrm>
          <a:off x="0" y="2378"/>
          <a:ext cx="3188514" cy="1144041"/>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One machine instruction per machine cycle</a:t>
          </a:r>
        </a:p>
      </dgm:t>
    </dgm:pt>
    <dgm:pt modelId="{DDA9615D-95D6-404F-87E6-C35F182BCE49}" type="parTrans" cxnId="{28E11289-8B94-8B40-B967-84612DB9A6C8}">
      <dgm:prSet/>
      <dgm:spPr/>
      <dgm:t>
        <a:bodyPr/>
        <a:lstStyle/>
        <a:p>
          <a:endParaRPr lang="en-US"/>
        </a:p>
      </dgm:t>
    </dgm:pt>
    <dgm:pt modelId="{4D73B6E0-561C-8C4B-B5C7-3DDEE33AA52B}" type="sibTrans" cxnId="{28E11289-8B94-8B40-B967-84612DB9A6C8}">
      <dgm:prSet/>
      <dgm:spPr/>
      <dgm:t>
        <a:bodyPr/>
        <a:lstStyle/>
        <a:p>
          <a:endParaRPr lang="en-US"/>
        </a:p>
      </dgm:t>
    </dgm:pt>
    <dgm:pt modelId="{1B1A0421-080C-344A-A3E1-BB1FCF757927}">
      <dgm:prSet/>
      <dgm:spPr>
        <a:xfrm rot="5400000">
          <a:off x="5565132" y="-2259835"/>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gm:spPr>
      <dgm:t>
        <a:bodyPr/>
        <a:lstStyle/>
        <a:p>
          <a:pPr rtl="0"/>
          <a:r>
            <a:rPr lang="en-US" i="1" dirty="0">
              <a:solidFill>
                <a:sysClr val="windowText" lastClr="000000">
                  <a:hueOff val="0"/>
                  <a:satOff val="0"/>
                  <a:lumOff val="0"/>
                  <a:alphaOff val="0"/>
                </a:sysClr>
              </a:solidFill>
              <a:latin typeface="Rockwell"/>
              <a:ea typeface="+mn-ea"/>
              <a:cs typeface="+mn-cs"/>
            </a:rPr>
            <a:t>Machine cycle --- </a:t>
          </a:r>
          <a:r>
            <a:rPr lang="en-US" dirty="0">
              <a:solidFill>
                <a:sysClr val="windowText" lastClr="000000">
                  <a:hueOff val="0"/>
                  <a:satOff val="0"/>
                  <a:lumOff val="0"/>
                  <a:alphaOff val="0"/>
                </a:sysClr>
              </a:solidFill>
              <a:latin typeface="Rockwell"/>
              <a:ea typeface="+mn-ea"/>
              <a:cs typeface="+mn-cs"/>
            </a:rPr>
            <a:t>the time it takes to fetch two operands from registers, perform an ALU operation, and store the result in a register</a:t>
          </a:r>
        </a:p>
      </dgm:t>
    </dgm:pt>
    <dgm:pt modelId="{08E5C0DB-C6B2-B64B-9F42-97ED2381A45B}" type="parTrans" cxnId="{3F5A3832-B78A-6047-B376-C05E6E67C818}">
      <dgm:prSet/>
      <dgm:spPr/>
      <dgm:t>
        <a:bodyPr/>
        <a:lstStyle/>
        <a:p>
          <a:endParaRPr lang="en-US"/>
        </a:p>
      </dgm:t>
    </dgm:pt>
    <dgm:pt modelId="{B9552DE0-6A1C-1344-BBF4-33EE31EB054E}" type="sibTrans" cxnId="{3F5A3832-B78A-6047-B376-C05E6E67C818}">
      <dgm:prSet/>
      <dgm:spPr/>
      <dgm:t>
        <a:bodyPr/>
        <a:lstStyle/>
        <a:p>
          <a:endParaRPr lang="en-US"/>
        </a:p>
      </dgm:t>
    </dgm:pt>
    <dgm:pt modelId="{60120AB5-B5D7-4244-A4C4-93F546098E67}">
      <dgm:prSet/>
      <dgm:spPr>
        <a:xfrm>
          <a:off x="0" y="1203621"/>
          <a:ext cx="3188514" cy="1144041"/>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GB" dirty="0">
              <a:solidFill>
                <a:sysClr val="window" lastClr="FFFFFF"/>
              </a:solidFill>
              <a:latin typeface="Rockwell"/>
              <a:ea typeface="+mn-ea"/>
              <a:cs typeface="+mn-cs"/>
            </a:rPr>
            <a:t>Register-to-register operations</a:t>
          </a:r>
        </a:p>
      </dgm:t>
    </dgm:pt>
    <dgm:pt modelId="{538980F7-7F93-C34C-8D35-2D41B4E79A6A}" type="parTrans" cxnId="{0A54D7E8-7B20-584C-870B-3F00F434DE7E}">
      <dgm:prSet/>
      <dgm:spPr/>
      <dgm:t>
        <a:bodyPr/>
        <a:lstStyle/>
        <a:p>
          <a:endParaRPr lang="en-US"/>
        </a:p>
      </dgm:t>
    </dgm:pt>
    <dgm:pt modelId="{F940C37C-6E76-EB49-A3A1-0DC390E0CC70}" type="sibTrans" cxnId="{0A54D7E8-7B20-584C-870B-3F00F434DE7E}">
      <dgm:prSet/>
      <dgm:spPr/>
      <dgm:t>
        <a:bodyPr/>
        <a:lstStyle/>
        <a:p>
          <a:endParaRPr lang="en-US"/>
        </a:p>
      </dgm:t>
    </dgm:pt>
    <dgm:pt modelId="{35121F1A-C7A0-6848-870C-B28B2861A87E}">
      <dgm:prSet/>
      <dgm:spPr>
        <a:xfrm rot="5400000">
          <a:off x="5565132" y="-1058592"/>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Only simple LOAD and STORE operations accessing memory</a:t>
          </a:r>
        </a:p>
      </dgm:t>
    </dgm:pt>
    <dgm:pt modelId="{86FE6B7B-B4E0-0C40-98F3-CBB697CC6A2A}" type="parTrans" cxnId="{45FAE5DE-E44A-EB40-BB1A-F57201DAA944}">
      <dgm:prSet/>
      <dgm:spPr/>
      <dgm:t>
        <a:bodyPr/>
        <a:lstStyle/>
        <a:p>
          <a:endParaRPr lang="en-US"/>
        </a:p>
      </dgm:t>
    </dgm:pt>
    <dgm:pt modelId="{7E3571F0-E73E-D448-B8D7-5D0D8B9EF23F}" type="sibTrans" cxnId="{45FAE5DE-E44A-EB40-BB1A-F57201DAA944}">
      <dgm:prSet/>
      <dgm:spPr/>
      <dgm:t>
        <a:bodyPr/>
        <a:lstStyle/>
        <a:p>
          <a:endParaRPr lang="en-US"/>
        </a:p>
      </dgm:t>
    </dgm:pt>
    <dgm:pt modelId="{B31EFF2C-952C-264C-AD27-94C0D94C474F}">
      <dgm:prSet/>
      <dgm:spPr>
        <a:xfrm rot="5400000">
          <a:off x="5565132" y="-1058592"/>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This simplifies the instruction set and therefore the control unit</a:t>
          </a:r>
        </a:p>
      </dgm:t>
    </dgm:pt>
    <dgm:pt modelId="{4925417B-A127-3D4E-B428-A22026C2BD9C}" type="parTrans" cxnId="{5FA3113C-671C-9148-8F76-7F261B2CBC02}">
      <dgm:prSet/>
      <dgm:spPr/>
      <dgm:t>
        <a:bodyPr/>
        <a:lstStyle/>
        <a:p>
          <a:endParaRPr lang="en-US"/>
        </a:p>
      </dgm:t>
    </dgm:pt>
    <dgm:pt modelId="{BFC3BB77-34C4-A64E-9DD5-26AC6CCE7605}" type="sibTrans" cxnId="{5FA3113C-671C-9148-8F76-7F261B2CBC02}">
      <dgm:prSet/>
      <dgm:spPr/>
      <dgm:t>
        <a:bodyPr/>
        <a:lstStyle/>
        <a:p>
          <a:endParaRPr lang="en-US"/>
        </a:p>
      </dgm:t>
    </dgm:pt>
    <dgm:pt modelId="{8D51B169-5F12-984F-9E21-DFAFCB8C1762}">
      <dgm:prSet/>
      <dgm:spPr>
        <a:xfrm>
          <a:off x="0" y="2404865"/>
          <a:ext cx="3188514" cy="1144041"/>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Simple addressing modes</a:t>
          </a:r>
        </a:p>
      </dgm:t>
    </dgm:pt>
    <dgm:pt modelId="{1F42CE0B-C0BA-B34F-A30E-611CB009B6E1}" type="parTrans" cxnId="{3131A3F9-C6D5-A84C-9F4E-B4AB434ADE2B}">
      <dgm:prSet/>
      <dgm:spPr/>
      <dgm:t>
        <a:bodyPr/>
        <a:lstStyle/>
        <a:p>
          <a:endParaRPr lang="en-US"/>
        </a:p>
      </dgm:t>
    </dgm:pt>
    <dgm:pt modelId="{67389ADB-46EA-A449-9E9C-1C0EDA8EFA37}" type="sibTrans" cxnId="{3131A3F9-C6D5-A84C-9F4E-B4AB434ADE2B}">
      <dgm:prSet/>
      <dgm:spPr/>
      <dgm:t>
        <a:bodyPr/>
        <a:lstStyle/>
        <a:p>
          <a:endParaRPr lang="en-US"/>
        </a:p>
      </dgm:t>
    </dgm:pt>
    <dgm:pt modelId="{279BE4F5-B5CF-7145-8AC4-291BEFBFA557}">
      <dgm:prSet/>
      <dgm:spPr>
        <a:xfrm rot="5400000">
          <a:off x="5565132" y="142650"/>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Simplifies the instruction set and the control unit</a:t>
          </a:r>
        </a:p>
      </dgm:t>
    </dgm:pt>
    <dgm:pt modelId="{74CBD9CF-FFC0-214D-B309-F71C39672931}" type="parTrans" cxnId="{FAF26CEA-0E87-AB44-B57C-5F16BD222A5C}">
      <dgm:prSet/>
      <dgm:spPr/>
      <dgm:t>
        <a:bodyPr/>
        <a:lstStyle/>
        <a:p>
          <a:endParaRPr lang="en-US"/>
        </a:p>
      </dgm:t>
    </dgm:pt>
    <dgm:pt modelId="{BBE29709-E103-2348-90BE-C166CFB79720}" type="sibTrans" cxnId="{FAF26CEA-0E87-AB44-B57C-5F16BD222A5C}">
      <dgm:prSet/>
      <dgm:spPr/>
      <dgm:t>
        <a:bodyPr/>
        <a:lstStyle/>
        <a:p>
          <a:endParaRPr lang="en-US"/>
        </a:p>
      </dgm:t>
    </dgm:pt>
    <dgm:pt modelId="{F6870BE2-4932-1247-AB69-278F71D85997}">
      <dgm:prSet/>
      <dgm:spPr>
        <a:xfrm>
          <a:off x="0" y="3606108"/>
          <a:ext cx="3188514" cy="1144041"/>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Simple instruction formats</a:t>
          </a:r>
        </a:p>
      </dgm:t>
    </dgm:pt>
    <dgm:pt modelId="{BA78A1DF-317D-DF47-B7AE-F1AEDDBB4F38}" type="parTrans" cxnId="{1307917C-899E-764B-A3D7-FFB6AF9DB95E}">
      <dgm:prSet/>
      <dgm:spPr/>
      <dgm:t>
        <a:bodyPr/>
        <a:lstStyle/>
        <a:p>
          <a:endParaRPr lang="en-US"/>
        </a:p>
      </dgm:t>
    </dgm:pt>
    <dgm:pt modelId="{953C6E7E-9EE0-8B4C-94C4-F62C6CC909C7}" type="sibTrans" cxnId="{1307917C-899E-764B-A3D7-FFB6AF9DB95E}">
      <dgm:prSet/>
      <dgm:spPr/>
      <dgm:t>
        <a:bodyPr/>
        <a:lstStyle/>
        <a:p>
          <a:endParaRPr lang="en-US"/>
        </a:p>
      </dgm:t>
    </dgm:pt>
    <dgm:pt modelId="{064F0035-76C0-2B4B-910F-114E64396006}">
      <dgm:prSet/>
      <dgm:spPr>
        <a:xfrm rot="5400000">
          <a:off x="5565132" y="1343893"/>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Generally only one or a few formats are used</a:t>
          </a:r>
        </a:p>
      </dgm:t>
    </dgm:pt>
    <dgm:pt modelId="{A663C3F2-A414-8743-A99B-913C0360F914}" type="parTrans" cxnId="{DEF1544C-3E7E-B54B-B008-E243A666DA4C}">
      <dgm:prSet/>
      <dgm:spPr/>
      <dgm:t>
        <a:bodyPr/>
        <a:lstStyle/>
        <a:p>
          <a:endParaRPr lang="en-US"/>
        </a:p>
      </dgm:t>
    </dgm:pt>
    <dgm:pt modelId="{059C506A-124F-1D49-99C9-FF5F1F56002C}" type="sibTrans" cxnId="{DEF1544C-3E7E-B54B-B008-E243A666DA4C}">
      <dgm:prSet/>
      <dgm:spPr/>
      <dgm:t>
        <a:bodyPr/>
        <a:lstStyle/>
        <a:p>
          <a:endParaRPr lang="en-US"/>
        </a:p>
      </dgm:t>
    </dgm:pt>
    <dgm:pt modelId="{322C46EA-8C4A-8C4F-998C-2DD967E5ABD6}">
      <dgm:prSet/>
      <dgm:spPr>
        <a:xfrm rot="5400000">
          <a:off x="5565132" y="1343893"/>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Instruction length is fixed and aligned on word boundaries</a:t>
          </a:r>
        </a:p>
      </dgm:t>
    </dgm:pt>
    <dgm:pt modelId="{0DD71FD1-FE00-124E-9822-A9812F3B042A}" type="parTrans" cxnId="{26A32A88-3D3C-F444-BB09-7914FC49435B}">
      <dgm:prSet/>
      <dgm:spPr/>
      <dgm:t>
        <a:bodyPr/>
        <a:lstStyle/>
        <a:p>
          <a:endParaRPr lang="en-US"/>
        </a:p>
      </dgm:t>
    </dgm:pt>
    <dgm:pt modelId="{E6BBB571-5AD1-3144-A96B-4ACFA53F749E}" type="sibTrans" cxnId="{26A32A88-3D3C-F444-BB09-7914FC49435B}">
      <dgm:prSet/>
      <dgm:spPr/>
      <dgm:t>
        <a:bodyPr/>
        <a:lstStyle/>
        <a:p>
          <a:endParaRPr lang="en-US"/>
        </a:p>
      </dgm:t>
    </dgm:pt>
    <dgm:pt modelId="{117B9951-5B27-BF40-AA27-B2975CDA20B7}">
      <dgm:prSet/>
      <dgm:spPr>
        <a:xfrm rot="5400000">
          <a:off x="5565132" y="1343893"/>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Opcode decoding and register operand accessing can occur simultaneously</a:t>
          </a:r>
        </a:p>
      </dgm:t>
    </dgm:pt>
    <dgm:pt modelId="{8B69F20F-A676-FF4B-A0CC-582F81BACDF0}" type="parTrans" cxnId="{AE0B61C3-D738-0E40-A82D-7D09301D1E40}">
      <dgm:prSet/>
      <dgm:spPr/>
      <dgm:t>
        <a:bodyPr/>
        <a:lstStyle/>
        <a:p>
          <a:endParaRPr lang="en-US"/>
        </a:p>
      </dgm:t>
    </dgm:pt>
    <dgm:pt modelId="{1CEAB8C4-7ECD-B344-BE95-4264D4DE7504}" type="sibTrans" cxnId="{AE0B61C3-D738-0E40-A82D-7D09301D1E40}">
      <dgm:prSet/>
      <dgm:spPr/>
      <dgm:t>
        <a:bodyPr/>
        <a:lstStyle/>
        <a:p>
          <a:endParaRPr lang="en-US"/>
        </a:p>
      </dgm:t>
    </dgm:pt>
    <dgm:pt modelId="{C0B5BDF5-E4FE-7D4C-8430-4767A2A2E9F6}" type="pres">
      <dgm:prSet presAssocID="{FC58A60D-FE78-0F40-BCD3-E8EAB604BC40}" presName="Name0" presStyleCnt="0">
        <dgm:presLayoutVars>
          <dgm:dir/>
          <dgm:animLvl val="lvl"/>
          <dgm:resizeHandles val="exact"/>
        </dgm:presLayoutVars>
      </dgm:prSet>
      <dgm:spPr/>
    </dgm:pt>
    <dgm:pt modelId="{D051A1E3-898D-9B4D-B246-3F9E3B977966}" type="pres">
      <dgm:prSet presAssocID="{369C4F0F-B3D5-5443-8C30-94DC07DAD9C7}" presName="linNode" presStyleCnt="0"/>
      <dgm:spPr/>
    </dgm:pt>
    <dgm:pt modelId="{AED22860-8EC3-0C44-B182-3D54D1B6BC53}" type="pres">
      <dgm:prSet presAssocID="{369C4F0F-B3D5-5443-8C30-94DC07DAD9C7}" presName="parentText" presStyleLbl="node1" presStyleIdx="0" presStyleCnt="4">
        <dgm:presLayoutVars>
          <dgm:chMax val="1"/>
          <dgm:bulletEnabled val="1"/>
        </dgm:presLayoutVars>
      </dgm:prSet>
      <dgm:spPr/>
    </dgm:pt>
    <dgm:pt modelId="{A714525F-49B4-A546-922D-317910E8D6AF}" type="pres">
      <dgm:prSet presAssocID="{369C4F0F-B3D5-5443-8C30-94DC07DAD9C7}" presName="descendantText" presStyleLbl="alignAccFollowNode1" presStyleIdx="0" presStyleCnt="4">
        <dgm:presLayoutVars>
          <dgm:bulletEnabled val="1"/>
        </dgm:presLayoutVars>
      </dgm:prSet>
      <dgm:spPr/>
    </dgm:pt>
    <dgm:pt modelId="{163057F4-1E5E-9C4B-8406-DAAA996F4538}" type="pres">
      <dgm:prSet presAssocID="{4D73B6E0-561C-8C4B-B5C7-3DDEE33AA52B}" presName="sp" presStyleCnt="0"/>
      <dgm:spPr/>
    </dgm:pt>
    <dgm:pt modelId="{18E643B1-229F-2745-BBE8-E33546860B79}" type="pres">
      <dgm:prSet presAssocID="{60120AB5-B5D7-4244-A4C4-93F546098E67}" presName="linNode" presStyleCnt="0"/>
      <dgm:spPr/>
    </dgm:pt>
    <dgm:pt modelId="{E1E1CE50-7595-E541-A597-7711F2B2ABEC}" type="pres">
      <dgm:prSet presAssocID="{60120AB5-B5D7-4244-A4C4-93F546098E67}" presName="parentText" presStyleLbl="node1" presStyleIdx="1" presStyleCnt="4">
        <dgm:presLayoutVars>
          <dgm:chMax val="1"/>
          <dgm:bulletEnabled val="1"/>
        </dgm:presLayoutVars>
      </dgm:prSet>
      <dgm:spPr/>
    </dgm:pt>
    <dgm:pt modelId="{DA03D12E-AB34-374F-B634-779D4E356CFB}" type="pres">
      <dgm:prSet presAssocID="{60120AB5-B5D7-4244-A4C4-93F546098E67}" presName="descendantText" presStyleLbl="alignAccFollowNode1" presStyleIdx="1" presStyleCnt="4">
        <dgm:presLayoutVars>
          <dgm:bulletEnabled val="1"/>
        </dgm:presLayoutVars>
      </dgm:prSet>
      <dgm:spPr/>
    </dgm:pt>
    <dgm:pt modelId="{B7DC8172-070A-A444-8470-3E378A5298D4}" type="pres">
      <dgm:prSet presAssocID="{F940C37C-6E76-EB49-A3A1-0DC390E0CC70}" presName="sp" presStyleCnt="0"/>
      <dgm:spPr/>
    </dgm:pt>
    <dgm:pt modelId="{23A10F00-0333-2B4D-92C7-2E0BD8CC3603}" type="pres">
      <dgm:prSet presAssocID="{8D51B169-5F12-984F-9E21-DFAFCB8C1762}" presName="linNode" presStyleCnt="0"/>
      <dgm:spPr/>
    </dgm:pt>
    <dgm:pt modelId="{954ED7E9-69E7-A04A-BED1-84C8C9114105}" type="pres">
      <dgm:prSet presAssocID="{8D51B169-5F12-984F-9E21-DFAFCB8C1762}" presName="parentText" presStyleLbl="node1" presStyleIdx="2" presStyleCnt="4">
        <dgm:presLayoutVars>
          <dgm:chMax val="1"/>
          <dgm:bulletEnabled val="1"/>
        </dgm:presLayoutVars>
      </dgm:prSet>
      <dgm:spPr/>
    </dgm:pt>
    <dgm:pt modelId="{84AA3C5E-B111-C047-B36D-F05048ED2FAF}" type="pres">
      <dgm:prSet presAssocID="{8D51B169-5F12-984F-9E21-DFAFCB8C1762}" presName="descendantText" presStyleLbl="alignAccFollowNode1" presStyleIdx="2" presStyleCnt="4">
        <dgm:presLayoutVars>
          <dgm:bulletEnabled val="1"/>
        </dgm:presLayoutVars>
      </dgm:prSet>
      <dgm:spPr/>
    </dgm:pt>
    <dgm:pt modelId="{37A78BF5-F37D-0648-A621-80DC1BCDDBC5}" type="pres">
      <dgm:prSet presAssocID="{67389ADB-46EA-A449-9E9C-1C0EDA8EFA37}" presName="sp" presStyleCnt="0"/>
      <dgm:spPr/>
    </dgm:pt>
    <dgm:pt modelId="{B5A27071-D7B0-444D-A1D0-F43476EBA28F}" type="pres">
      <dgm:prSet presAssocID="{F6870BE2-4932-1247-AB69-278F71D85997}" presName="linNode" presStyleCnt="0"/>
      <dgm:spPr/>
    </dgm:pt>
    <dgm:pt modelId="{B0DD2493-A39C-B44F-B504-729F5132EC05}" type="pres">
      <dgm:prSet presAssocID="{F6870BE2-4932-1247-AB69-278F71D85997}" presName="parentText" presStyleLbl="node1" presStyleIdx="3" presStyleCnt="4">
        <dgm:presLayoutVars>
          <dgm:chMax val="1"/>
          <dgm:bulletEnabled val="1"/>
        </dgm:presLayoutVars>
      </dgm:prSet>
      <dgm:spPr/>
    </dgm:pt>
    <dgm:pt modelId="{02169971-A5B0-B746-BBD6-49F2F99B81A8}" type="pres">
      <dgm:prSet presAssocID="{F6870BE2-4932-1247-AB69-278F71D85997}" presName="descendantText" presStyleLbl="alignAccFollowNode1" presStyleIdx="3" presStyleCnt="4">
        <dgm:presLayoutVars>
          <dgm:bulletEnabled val="1"/>
        </dgm:presLayoutVars>
      </dgm:prSet>
      <dgm:spPr/>
    </dgm:pt>
  </dgm:ptLst>
  <dgm:cxnLst>
    <dgm:cxn modelId="{BC662618-F952-E04E-8159-3478854EC0B5}" type="presOf" srcId="{8D51B169-5F12-984F-9E21-DFAFCB8C1762}" destId="{954ED7E9-69E7-A04A-BED1-84C8C9114105}" srcOrd="0" destOrd="0" presId="urn:microsoft.com/office/officeart/2005/8/layout/vList5"/>
    <dgm:cxn modelId="{3F5A3832-B78A-6047-B376-C05E6E67C818}" srcId="{369C4F0F-B3D5-5443-8C30-94DC07DAD9C7}" destId="{1B1A0421-080C-344A-A3E1-BB1FCF757927}" srcOrd="0" destOrd="0" parTransId="{08E5C0DB-C6B2-B64B-9F42-97ED2381A45B}" sibTransId="{B9552DE0-6A1C-1344-BBF4-33EE31EB054E}"/>
    <dgm:cxn modelId="{5FA3113C-671C-9148-8F76-7F261B2CBC02}" srcId="{60120AB5-B5D7-4244-A4C4-93F546098E67}" destId="{B31EFF2C-952C-264C-AD27-94C0D94C474F}" srcOrd="1" destOrd="0" parTransId="{4925417B-A127-3D4E-B428-A22026C2BD9C}" sibTransId="{BFC3BB77-34C4-A64E-9DD5-26AC6CCE7605}"/>
    <dgm:cxn modelId="{68D4B266-E138-7948-B191-7A5E2529DDEF}" type="presOf" srcId="{B31EFF2C-952C-264C-AD27-94C0D94C474F}" destId="{DA03D12E-AB34-374F-B634-779D4E356CFB}" srcOrd="0" destOrd="1" presId="urn:microsoft.com/office/officeart/2005/8/layout/vList5"/>
    <dgm:cxn modelId="{E98FD546-C216-FD40-8D04-CEB11862484A}" type="presOf" srcId="{279BE4F5-B5CF-7145-8AC4-291BEFBFA557}" destId="{84AA3C5E-B111-C047-B36D-F05048ED2FAF}" srcOrd="0" destOrd="0" presId="urn:microsoft.com/office/officeart/2005/8/layout/vList5"/>
    <dgm:cxn modelId="{DEF1544C-3E7E-B54B-B008-E243A666DA4C}" srcId="{F6870BE2-4932-1247-AB69-278F71D85997}" destId="{064F0035-76C0-2B4B-910F-114E64396006}" srcOrd="0" destOrd="0" parTransId="{A663C3F2-A414-8743-A99B-913C0360F914}" sibTransId="{059C506A-124F-1D49-99C9-FF5F1F56002C}"/>
    <dgm:cxn modelId="{1307917C-899E-764B-A3D7-FFB6AF9DB95E}" srcId="{FC58A60D-FE78-0F40-BCD3-E8EAB604BC40}" destId="{F6870BE2-4932-1247-AB69-278F71D85997}" srcOrd="3" destOrd="0" parTransId="{BA78A1DF-317D-DF47-B7AE-F1AEDDBB4F38}" sibTransId="{953C6E7E-9EE0-8B4C-94C4-F62C6CC909C7}"/>
    <dgm:cxn modelId="{26A32A88-3D3C-F444-BB09-7914FC49435B}" srcId="{F6870BE2-4932-1247-AB69-278F71D85997}" destId="{322C46EA-8C4A-8C4F-998C-2DD967E5ABD6}" srcOrd="1" destOrd="0" parTransId="{0DD71FD1-FE00-124E-9822-A9812F3B042A}" sibTransId="{E6BBB571-5AD1-3144-A96B-4ACFA53F749E}"/>
    <dgm:cxn modelId="{28E11289-8B94-8B40-B967-84612DB9A6C8}" srcId="{FC58A60D-FE78-0F40-BCD3-E8EAB604BC40}" destId="{369C4F0F-B3D5-5443-8C30-94DC07DAD9C7}" srcOrd="0" destOrd="0" parTransId="{DDA9615D-95D6-404F-87E6-C35F182BCE49}" sibTransId="{4D73B6E0-561C-8C4B-B5C7-3DDEE33AA52B}"/>
    <dgm:cxn modelId="{3A76B28D-5F85-174F-8885-4FE93749FD12}" type="presOf" srcId="{1B1A0421-080C-344A-A3E1-BB1FCF757927}" destId="{A714525F-49B4-A546-922D-317910E8D6AF}" srcOrd="0" destOrd="0" presId="urn:microsoft.com/office/officeart/2005/8/layout/vList5"/>
    <dgm:cxn modelId="{C9E720B1-7A12-004B-8C4D-AFDC0E71D6EB}" type="presOf" srcId="{322C46EA-8C4A-8C4F-998C-2DD967E5ABD6}" destId="{02169971-A5B0-B746-BBD6-49F2F99B81A8}" srcOrd="0" destOrd="1" presId="urn:microsoft.com/office/officeart/2005/8/layout/vList5"/>
    <dgm:cxn modelId="{5D3448B2-9B04-2246-A34E-50460411EB84}" type="presOf" srcId="{369C4F0F-B3D5-5443-8C30-94DC07DAD9C7}" destId="{AED22860-8EC3-0C44-B182-3D54D1B6BC53}" srcOrd="0" destOrd="0" presId="urn:microsoft.com/office/officeart/2005/8/layout/vList5"/>
    <dgm:cxn modelId="{711BFBB3-2DE2-2448-9CB3-3E867BC83DE9}" type="presOf" srcId="{064F0035-76C0-2B4B-910F-114E64396006}" destId="{02169971-A5B0-B746-BBD6-49F2F99B81A8}" srcOrd="0" destOrd="0" presId="urn:microsoft.com/office/officeart/2005/8/layout/vList5"/>
    <dgm:cxn modelId="{72DABFB7-AA53-BF42-B3F7-CF53C04085D4}" type="presOf" srcId="{FC58A60D-FE78-0F40-BCD3-E8EAB604BC40}" destId="{C0B5BDF5-E4FE-7D4C-8430-4767A2A2E9F6}" srcOrd="0" destOrd="0" presId="urn:microsoft.com/office/officeart/2005/8/layout/vList5"/>
    <dgm:cxn modelId="{AE0B61C3-D738-0E40-A82D-7D09301D1E40}" srcId="{F6870BE2-4932-1247-AB69-278F71D85997}" destId="{117B9951-5B27-BF40-AA27-B2975CDA20B7}" srcOrd="2" destOrd="0" parTransId="{8B69F20F-A676-FF4B-A0CC-582F81BACDF0}" sibTransId="{1CEAB8C4-7ECD-B344-BE95-4264D4DE7504}"/>
    <dgm:cxn modelId="{EA0D52C6-16FC-264D-94B7-234E6C214284}" type="presOf" srcId="{F6870BE2-4932-1247-AB69-278F71D85997}" destId="{B0DD2493-A39C-B44F-B504-729F5132EC05}" srcOrd="0" destOrd="0" presId="urn:microsoft.com/office/officeart/2005/8/layout/vList5"/>
    <dgm:cxn modelId="{D0554ECD-D1A2-0241-8F47-8099D793A492}" type="presOf" srcId="{35121F1A-C7A0-6848-870C-B28B2861A87E}" destId="{DA03D12E-AB34-374F-B634-779D4E356CFB}" srcOrd="0" destOrd="0" presId="urn:microsoft.com/office/officeart/2005/8/layout/vList5"/>
    <dgm:cxn modelId="{45FAE5DE-E44A-EB40-BB1A-F57201DAA944}" srcId="{60120AB5-B5D7-4244-A4C4-93F546098E67}" destId="{35121F1A-C7A0-6848-870C-B28B2861A87E}" srcOrd="0" destOrd="0" parTransId="{86FE6B7B-B4E0-0C40-98F3-CBB697CC6A2A}" sibTransId="{7E3571F0-E73E-D448-B8D7-5D0D8B9EF23F}"/>
    <dgm:cxn modelId="{0A54D7E8-7B20-584C-870B-3F00F434DE7E}" srcId="{FC58A60D-FE78-0F40-BCD3-E8EAB604BC40}" destId="{60120AB5-B5D7-4244-A4C4-93F546098E67}" srcOrd="1" destOrd="0" parTransId="{538980F7-7F93-C34C-8D35-2D41B4E79A6A}" sibTransId="{F940C37C-6E76-EB49-A3A1-0DC390E0CC70}"/>
    <dgm:cxn modelId="{FAF26CEA-0E87-AB44-B57C-5F16BD222A5C}" srcId="{8D51B169-5F12-984F-9E21-DFAFCB8C1762}" destId="{279BE4F5-B5CF-7145-8AC4-291BEFBFA557}" srcOrd="0" destOrd="0" parTransId="{74CBD9CF-FFC0-214D-B309-F71C39672931}" sibTransId="{BBE29709-E103-2348-90BE-C166CFB79720}"/>
    <dgm:cxn modelId="{BC45E2F8-46DF-1B4E-943F-94088BDBE0A1}" type="presOf" srcId="{60120AB5-B5D7-4244-A4C4-93F546098E67}" destId="{E1E1CE50-7595-E541-A597-7711F2B2ABEC}" srcOrd="0" destOrd="0" presId="urn:microsoft.com/office/officeart/2005/8/layout/vList5"/>
    <dgm:cxn modelId="{3131A3F9-C6D5-A84C-9F4E-B4AB434ADE2B}" srcId="{FC58A60D-FE78-0F40-BCD3-E8EAB604BC40}" destId="{8D51B169-5F12-984F-9E21-DFAFCB8C1762}" srcOrd="2" destOrd="0" parTransId="{1F42CE0B-C0BA-B34F-A30E-611CB009B6E1}" sibTransId="{67389ADB-46EA-A449-9E9C-1C0EDA8EFA37}"/>
    <dgm:cxn modelId="{699C7DFF-D400-0745-9DAA-9FF8FFD6627A}" type="presOf" srcId="{117B9951-5B27-BF40-AA27-B2975CDA20B7}" destId="{02169971-A5B0-B746-BBD6-49F2F99B81A8}" srcOrd="0" destOrd="2" presId="urn:microsoft.com/office/officeart/2005/8/layout/vList5"/>
    <dgm:cxn modelId="{66B791AB-909B-DB42-A2B0-685E6C4155B2}" type="presParOf" srcId="{C0B5BDF5-E4FE-7D4C-8430-4767A2A2E9F6}" destId="{D051A1E3-898D-9B4D-B246-3F9E3B977966}" srcOrd="0" destOrd="0" presId="urn:microsoft.com/office/officeart/2005/8/layout/vList5"/>
    <dgm:cxn modelId="{7C95052C-5009-4D49-B9F9-9135F3A7A21E}" type="presParOf" srcId="{D051A1E3-898D-9B4D-B246-3F9E3B977966}" destId="{AED22860-8EC3-0C44-B182-3D54D1B6BC53}" srcOrd="0" destOrd="0" presId="urn:microsoft.com/office/officeart/2005/8/layout/vList5"/>
    <dgm:cxn modelId="{D16CF401-5ECC-424D-A361-E80E1BFBEC83}" type="presParOf" srcId="{D051A1E3-898D-9B4D-B246-3F9E3B977966}" destId="{A714525F-49B4-A546-922D-317910E8D6AF}" srcOrd="1" destOrd="0" presId="urn:microsoft.com/office/officeart/2005/8/layout/vList5"/>
    <dgm:cxn modelId="{A9E00F60-94F4-A44F-889C-BE9C961461F6}" type="presParOf" srcId="{C0B5BDF5-E4FE-7D4C-8430-4767A2A2E9F6}" destId="{163057F4-1E5E-9C4B-8406-DAAA996F4538}" srcOrd="1" destOrd="0" presId="urn:microsoft.com/office/officeart/2005/8/layout/vList5"/>
    <dgm:cxn modelId="{5F274778-A5F9-6F44-871A-AEF5BEAA11A9}" type="presParOf" srcId="{C0B5BDF5-E4FE-7D4C-8430-4767A2A2E9F6}" destId="{18E643B1-229F-2745-BBE8-E33546860B79}" srcOrd="2" destOrd="0" presId="urn:microsoft.com/office/officeart/2005/8/layout/vList5"/>
    <dgm:cxn modelId="{EBE9B9D7-81CC-4D40-BF80-9F7DA0EA3C7D}" type="presParOf" srcId="{18E643B1-229F-2745-BBE8-E33546860B79}" destId="{E1E1CE50-7595-E541-A597-7711F2B2ABEC}" srcOrd="0" destOrd="0" presId="urn:microsoft.com/office/officeart/2005/8/layout/vList5"/>
    <dgm:cxn modelId="{2B152776-0A41-734A-A327-BA802E5EA22F}" type="presParOf" srcId="{18E643B1-229F-2745-BBE8-E33546860B79}" destId="{DA03D12E-AB34-374F-B634-779D4E356CFB}" srcOrd="1" destOrd="0" presId="urn:microsoft.com/office/officeart/2005/8/layout/vList5"/>
    <dgm:cxn modelId="{5BBD1BEC-FA1B-7445-BFDE-50D024DD077A}" type="presParOf" srcId="{C0B5BDF5-E4FE-7D4C-8430-4767A2A2E9F6}" destId="{B7DC8172-070A-A444-8470-3E378A5298D4}" srcOrd="3" destOrd="0" presId="urn:microsoft.com/office/officeart/2005/8/layout/vList5"/>
    <dgm:cxn modelId="{D8DD6BDB-146F-3748-94F0-DF29EC2DCBDC}" type="presParOf" srcId="{C0B5BDF5-E4FE-7D4C-8430-4767A2A2E9F6}" destId="{23A10F00-0333-2B4D-92C7-2E0BD8CC3603}" srcOrd="4" destOrd="0" presId="urn:microsoft.com/office/officeart/2005/8/layout/vList5"/>
    <dgm:cxn modelId="{4358BD7E-44D8-6843-A756-6851C02F7BF8}" type="presParOf" srcId="{23A10F00-0333-2B4D-92C7-2E0BD8CC3603}" destId="{954ED7E9-69E7-A04A-BED1-84C8C9114105}" srcOrd="0" destOrd="0" presId="urn:microsoft.com/office/officeart/2005/8/layout/vList5"/>
    <dgm:cxn modelId="{C5AB1D13-F0E3-3F48-A874-7C12854AFD5B}" type="presParOf" srcId="{23A10F00-0333-2B4D-92C7-2E0BD8CC3603}" destId="{84AA3C5E-B111-C047-B36D-F05048ED2FAF}" srcOrd="1" destOrd="0" presId="urn:microsoft.com/office/officeart/2005/8/layout/vList5"/>
    <dgm:cxn modelId="{1618CD0E-01CD-ED49-8F60-FD8F26860CD8}" type="presParOf" srcId="{C0B5BDF5-E4FE-7D4C-8430-4767A2A2E9F6}" destId="{37A78BF5-F37D-0648-A621-80DC1BCDDBC5}" srcOrd="5" destOrd="0" presId="urn:microsoft.com/office/officeart/2005/8/layout/vList5"/>
    <dgm:cxn modelId="{5AFCFFA7-297F-9B49-A02A-19CDD8CA4A61}" type="presParOf" srcId="{C0B5BDF5-E4FE-7D4C-8430-4767A2A2E9F6}" destId="{B5A27071-D7B0-444D-A1D0-F43476EBA28F}" srcOrd="6" destOrd="0" presId="urn:microsoft.com/office/officeart/2005/8/layout/vList5"/>
    <dgm:cxn modelId="{08B4C96E-E12E-804F-9182-223DF3E82B3F}" type="presParOf" srcId="{B5A27071-D7B0-444D-A1D0-F43476EBA28F}" destId="{B0DD2493-A39C-B44F-B504-729F5132EC05}" srcOrd="0" destOrd="0" presId="urn:microsoft.com/office/officeart/2005/8/layout/vList5"/>
    <dgm:cxn modelId="{9C0CF5D6-3503-D64C-AC8F-35FC15452C0C}" type="presParOf" srcId="{B5A27071-D7B0-444D-A1D0-F43476EBA28F}" destId="{02169971-A5B0-B746-BBD6-49F2F99B81A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3C9F75-F1DA-3045-BFCF-F66AFFFE50F0}" type="doc">
      <dgm:prSet loTypeId="urn:microsoft.com/office/officeart/2005/8/layout/default#6" loCatId="list" qsTypeId="urn:microsoft.com/office/officeart/2005/8/quickstyle/3D3" qsCatId="3D" csTypeId="urn:microsoft.com/office/officeart/2005/8/colors/accent2_2" csCatId="accent2" phldr="1"/>
      <dgm:spPr/>
      <dgm:t>
        <a:bodyPr/>
        <a:lstStyle/>
        <a:p>
          <a:endParaRPr lang="en-US"/>
        </a:p>
      </dgm:t>
    </dgm:pt>
    <dgm:pt modelId="{2E364C77-50E3-0945-A399-2C7984EFB21D}">
      <dgm:prSet/>
      <dgm:spPr>
        <a:xfrm>
          <a:off x="0" y="138112"/>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a:solidFill>
                <a:sysClr val="window" lastClr="FFFFFF"/>
              </a:solidFill>
              <a:effectLst/>
              <a:latin typeface="Rockwell"/>
              <a:ea typeface="+mn-ea"/>
              <a:cs typeface="+mn-cs"/>
            </a:rPr>
            <a:t>One of the first commercially available RISC chip sets was developed by MIPS Technology Inc.</a:t>
          </a:r>
          <a:endParaRPr lang="en-US" dirty="0">
            <a:solidFill>
              <a:sysClr val="window" lastClr="FFFFFF"/>
            </a:solidFill>
            <a:effectLst/>
            <a:latin typeface="Rockwell"/>
            <a:ea typeface="+mn-ea"/>
            <a:cs typeface="+mn-cs"/>
          </a:endParaRPr>
        </a:p>
      </dgm:t>
    </dgm:pt>
    <dgm:pt modelId="{81091F12-398A-E446-9D6B-63E1A544B3DF}" type="parTrans" cxnId="{064764E4-353C-F34D-97B6-2A346E359BD1}">
      <dgm:prSet/>
      <dgm:spPr/>
      <dgm:t>
        <a:bodyPr/>
        <a:lstStyle/>
        <a:p>
          <a:endParaRPr lang="en-US"/>
        </a:p>
      </dgm:t>
    </dgm:pt>
    <dgm:pt modelId="{48E55DD0-1C68-9A43-85B0-40AB74DF3CC6}" type="sibTrans" cxnId="{064764E4-353C-F34D-97B6-2A346E359BD1}">
      <dgm:prSet/>
      <dgm:spPr/>
      <dgm:t>
        <a:bodyPr/>
        <a:lstStyle/>
        <a:p>
          <a:endParaRPr lang="en-US"/>
        </a:p>
      </dgm:t>
    </dgm:pt>
    <dgm:pt modelId="{0EB946D0-23E9-3345-82D1-390778861C17}">
      <dgm:prSet/>
      <dgm:spPr>
        <a:xfrm>
          <a:off x="2907506" y="138112"/>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a:solidFill>
                <a:sysClr val="window" lastClr="FFFFFF"/>
              </a:solidFill>
              <a:effectLst/>
              <a:latin typeface="Rockwell"/>
              <a:ea typeface="+mn-ea"/>
              <a:cs typeface="+mn-cs"/>
            </a:rPr>
            <a:t>Inspired by an experimental system developed at Stanford</a:t>
          </a:r>
          <a:endParaRPr lang="en-US" dirty="0">
            <a:solidFill>
              <a:sysClr val="window" lastClr="FFFFFF"/>
            </a:solidFill>
            <a:effectLst/>
            <a:latin typeface="Rockwell"/>
            <a:ea typeface="+mn-ea"/>
            <a:cs typeface="+mn-cs"/>
          </a:endParaRPr>
        </a:p>
      </dgm:t>
    </dgm:pt>
    <dgm:pt modelId="{52200265-2DBD-964C-A84A-11D67BB41EE1}" type="parTrans" cxnId="{F3446791-C330-EE47-8E6E-11EF6FF46A10}">
      <dgm:prSet/>
      <dgm:spPr/>
      <dgm:t>
        <a:bodyPr/>
        <a:lstStyle/>
        <a:p>
          <a:endParaRPr lang="en-US"/>
        </a:p>
      </dgm:t>
    </dgm:pt>
    <dgm:pt modelId="{D9CD5CDD-4631-8B4B-B1E7-7032431FE710}" type="sibTrans" cxnId="{F3446791-C330-EE47-8E6E-11EF6FF46A10}">
      <dgm:prSet/>
      <dgm:spPr/>
      <dgm:t>
        <a:bodyPr/>
        <a:lstStyle/>
        <a:p>
          <a:endParaRPr lang="en-US"/>
        </a:p>
      </dgm:t>
    </dgm:pt>
    <dgm:pt modelId="{44E0024F-34A8-9046-93A1-CD6386D6CD4C}">
      <dgm:prSet/>
      <dgm:spPr>
        <a:xfrm>
          <a:off x="5815012" y="138112"/>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a:solidFill>
                <a:sysClr val="window" lastClr="FFFFFF"/>
              </a:solidFill>
              <a:effectLst/>
              <a:latin typeface="Rockwell"/>
              <a:ea typeface="+mn-ea"/>
              <a:cs typeface="+mn-cs"/>
            </a:rPr>
            <a:t>Has substantially the same architecture and instruction set of the earlier MIPS designs (R2000 and R3000)</a:t>
          </a:r>
          <a:endParaRPr lang="en-US" dirty="0">
            <a:solidFill>
              <a:sysClr val="window" lastClr="FFFFFF"/>
            </a:solidFill>
            <a:effectLst/>
            <a:latin typeface="Rockwell"/>
            <a:ea typeface="+mn-ea"/>
            <a:cs typeface="+mn-cs"/>
          </a:endParaRPr>
        </a:p>
      </dgm:t>
    </dgm:pt>
    <dgm:pt modelId="{7EE5DB00-E9A4-8140-9583-E2D3085B5D5B}" type="parTrans" cxnId="{FEFEA7C5-5CA2-4940-8E92-C2C7DE9F7550}">
      <dgm:prSet/>
      <dgm:spPr/>
      <dgm:t>
        <a:bodyPr/>
        <a:lstStyle/>
        <a:p>
          <a:endParaRPr lang="en-US"/>
        </a:p>
      </dgm:t>
    </dgm:pt>
    <dgm:pt modelId="{E90A73CD-FE83-7941-A40E-F3B7225340F8}" type="sibTrans" cxnId="{FEFEA7C5-5CA2-4940-8E92-C2C7DE9F7550}">
      <dgm:prSet/>
      <dgm:spPr/>
      <dgm:t>
        <a:bodyPr/>
        <a:lstStyle/>
        <a:p>
          <a:endParaRPr lang="en-US"/>
        </a:p>
      </dgm:t>
    </dgm:pt>
    <dgm:pt modelId="{1D607B33-3AA7-4448-842B-CE8FEF53004A}">
      <dgm:prSet/>
      <dgm:spPr>
        <a:xfrm>
          <a:off x="0" y="1988343"/>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a:solidFill>
                <a:sysClr val="window" lastClr="FFFFFF"/>
              </a:solidFill>
              <a:effectLst/>
              <a:latin typeface="Rockwell"/>
              <a:ea typeface="+mn-ea"/>
              <a:cs typeface="+mn-cs"/>
            </a:rPr>
            <a:t>Uses 64 bits for all internal and external data paths and for addresses, registers, and the ALU</a:t>
          </a:r>
          <a:endParaRPr lang="en-US" dirty="0">
            <a:solidFill>
              <a:sysClr val="window" lastClr="FFFFFF"/>
            </a:solidFill>
            <a:effectLst/>
            <a:latin typeface="Rockwell"/>
            <a:ea typeface="+mn-ea"/>
            <a:cs typeface="+mn-cs"/>
          </a:endParaRPr>
        </a:p>
      </dgm:t>
    </dgm:pt>
    <dgm:pt modelId="{ED75DACF-5B87-1747-BC8D-063474D39F78}" type="parTrans" cxnId="{A8BA0A6F-C5B2-2746-A3DC-2FF7B8459294}">
      <dgm:prSet/>
      <dgm:spPr/>
      <dgm:t>
        <a:bodyPr/>
        <a:lstStyle/>
        <a:p>
          <a:endParaRPr lang="en-US"/>
        </a:p>
      </dgm:t>
    </dgm:pt>
    <dgm:pt modelId="{D3DEB27E-7062-3B4B-9CF1-A3C0E46FA740}" type="sibTrans" cxnId="{A8BA0A6F-C5B2-2746-A3DC-2FF7B8459294}">
      <dgm:prSet/>
      <dgm:spPr/>
      <dgm:t>
        <a:bodyPr/>
        <a:lstStyle/>
        <a:p>
          <a:endParaRPr lang="en-US"/>
        </a:p>
      </dgm:t>
    </dgm:pt>
    <dgm:pt modelId="{D8354CA3-27FF-0743-B1E9-20EED4EB569E}">
      <dgm:prSet/>
      <dgm:spPr>
        <a:xfrm>
          <a:off x="2907506" y="1988343"/>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a:solidFill>
                <a:sysClr val="window" lastClr="FFFFFF"/>
              </a:solidFill>
              <a:effectLst/>
              <a:latin typeface="Rockwell"/>
              <a:ea typeface="+mn-ea"/>
              <a:cs typeface="+mn-cs"/>
            </a:rPr>
            <a:t>Is partitioned into two sections, one containing the CPU and the other containing a coprocessor for memory management</a:t>
          </a:r>
          <a:endParaRPr lang="en-US" dirty="0">
            <a:solidFill>
              <a:sysClr val="window" lastClr="FFFFFF"/>
            </a:solidFill>
            <a:effectLst/>
            <a:latin typeface="Rockwell"/>
            <a:ea typeface="+mn-ea"/>
            <a:cs typeface="+mn-cs"/>
          </a:endParaRPr>
        </a:p>
      </dgm:t>
    </dgm:pt>
    <dgm:pt modelId="{BC83EDA2-2319-7B41-890D-49AAE2DF7BC6}" type="parTrans" cxnId="{6144829D-9527-C544-982B-43FE2092BA29}">
      <dgm:prSet/>
      <dgm:spPr/>
      <dgm:t>
        <a:bodyPr/>
        <a:lstStyle/>
        <a:p>
          <a:endParaRPr lang="en-US"/>
        </a:p>
      </dgm:t>
    </dgm:pt>
    <dgm:pt modelId="{63BFCCFF-085C-C249-ACD7-55A93F6383F9}" type="sibTrans" cxnId="{6144829D-9527-C544-982B-43FE2092BA29}">
      <dgm:prSet/>
      <dgm:spPr/>
      <dgm:t>
        <a:bodyPr/>
        <a:lstStyle/>
        <a:p>
          <a:endParaRPr lang="en-US"/>
        </a:p>
      </dgm:t>
    </dgm:pt>
    <dgm:pt modelId="{6DFB9F55-8257-8547-88F1-FEAD72046A85}">
      <dgm:prSet/>
      <dgm:spPr>
        <a:xfrm>
          <a:off x="5815012" y="1988343"/>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dirty="0">
              <a:solidFill>
                <a:sysClr val="window" lastClr="FFFFFF"/>
              </a:solidFill>
              <a:effectLst/>
              <a:latin typeface="Rockwell"/>
              <a:ea typeface="+mn-ea"/>
              <a:cs typeface="+mn-cs"/>
            </a:rPr>
            <a:t>Supports thirty-two      64-bit registers</a:t>
          </a:r>
        </a:p>
      </dgm:t>
    </dgm:pt>
    <dgm:pt modelId="{67A7B395-C3F2-624B-BC6A-A459526F9A63}" type="parTrans" cxnId="{17319FB4-4CE0-A14E-A64F-D0385D5995F2}">
      <dgm:prSet/>
      <dgm:spPr/>
      <dgm:t>
        <a:bodyPr/>
        <a:lstStyle/>
        <a:p>
          <a:endParaRPr lang="en-US"/>
        </a:p>
      </dgm:t>
    </dgm:pt>
    <dgm:pt modelId="{A6CECF16-17B1-9F42-99F5-57CF47FBE942}" type="sibTrans" cxnId="{17319FB4-4CE0-A14E-A64F-D0385D5995F2}">
      <dgm:prSet/>
      <dgm:spPr/>
      <dgm:t>
        <a:bodyPr/>
        <a:lstStyle/>
        <a:p>
          <a:endParaRPr lang="en-US"/>
        </a:p>
      </dgm:t>
    </dgm:pt>
    <dgm:pt modelId="{FAE3CFFD-EFE4-ED40-A7B8-4FCF94B1D3E6}">
      <dgm:prSet/>
      <dgm:spPr>
        <a:xfrm>
          <a:off x="2907506" y="3838575"/>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a:solidFill>
                <a:sysClr val="window" lastClr="FFFFFF"/>
              </a:solidFill>
              <a:effectLst/>
              <a:latin typeface="Rockwell"/>
              <a:ea typeface="+mn-ea"/>
              <a:cs typeface="+mn-cs"/>
            </a:rPr>
            <a:t>Provides for up to 128 Kbytes of high-speed cache, half each for instructions and data</a:t>
          </a:r>
          <a:endParaRPr lang="en-US" dirty="0">
            <a:solidFill>
              <a:sysClr val="window" lastClr="FFFFFF"/>
            </a:solidFill>
            <a:effectLst/>
            <a:latin typeface="Rockwell"/>
            <a:ea typeface="+mn-ea"/>
            <a:cs typeface="+mn-cs"/>
          </a:endParaRPr>
        </a:p>
      </dgm:t>
    </dgm:pt>
    <dgm:pt modelId="{2D804F1C-CC13-544F-901D-17467A31C668}" type="parTrans" cxnId="{6A7A73CC-86FD-DD47-BC61-F7A3A65A9E06}">
      <dgm:prSet/>
      <dgm:spPr/>
      <dgm:t>
        <a:bodyPr/>
        <a:lstStyle/>
        <a:p>
          <a:endParaRPr lang="en-US"/>
        </a:p>
      </dgm:t>
    </dgm:pt>
    <dgm:pt modelId="{6A45EDB6-DBE1-8D40-8EFF-704087412B47}" type="sibTrans" cxnId="{6A7A73CC-86FD-DD47-BC61-F7A3A65A9E06}">
      <dgm:prSet/>
      <dgm:spPr/>
      <dgm:t>
        <a:bodyPr/>
        <a:lstStyle/>
        <a:p>
          <a:endParaRPr lang="en-US"/>
        </a:p>
      </dgm:t>
    </dgm:pt>
    <dgm:pt modelId="{5D344F71-E438-6344-BEB3-899A6285C101}" type="pres">
      <dgm:prSet presAssocID="{0C3C9F75-F1DA-3045-BFCF-F66AFFFE50F0}" presName="diagram" presStyleCnt="0">
        <dgm:presLayoutVars>
          <dgm:dir/>
          <dgm:resizeHandles val="exact"/>
        </dgm:presLayoutVars>
      </dgm:prSet>
      <dgm:spPr/>
    </dgm:pt>
    <dgm:pt modelId="{4DEE5DB5-6D07-B348-A1F0-44DF6917B795}" type="pres">
      <dgm:prSet presAssocID="{2E364C77-50E3-0945-A399-2C7984EFB21D}" presName="node" presStyleLbl="node1" presStyleIdx="0" presStyleCnt="7">
        <dgm:presLayoutVars>
          <dgm:bulletEnabled val="1"/>
        </dgm:presLayoutVars>
      </dgm:prSet>
      <dgm:spPr/>
    </dgm:pt>
    <dgm:pt modelId="{EECA9387-2C92-5B41-9901-166FE0BE9736}" type="pres">
      <dgm:prSet presAssocID="{48E55DD0-1C68-9A43-85B0-40AB74DF3CC6}" presName="sibTrans" presStyleCnt="0"/>
      <dgm:spPr/>
    </dgm:pt>
    <dgm:pt modelId="{DE6849D9-DF3F-BD46-B864-43004480FA89}" type="pres">
      <dgm:prSet presAssocID="{0EB946D0-23E9-3345-82D1-390778861C17}" presName="node" presStyleLbl="node1" presStyleIdx="1" presStyleCnt="7">
        <dgm:presLayoutVars>
          <dgm:bulletEnabled val="1"/>
        </dgm:presLayoutVars>
      </dgm:prSet>
      <dgm:spPr/>
    </dgm:pt>
    <dgm:pt modelId="{63DA1CE2-286A-FF4D-9169-69207A10BEA2}" type="pres">
      <dgm:prSet presAssocID="{D9CD5CDD-4631-8B4B-B1E7-7032431FE710}" presName="sibTrans" presStyleCnt="0"/>
      <dgm:spPr/>
    </dgm:pt>
    <dgm:pt modelId="{542395E6-C90D-5341-A5F8-BE0695CFB1C8}" type="pres">
      <dgm:prSet presAssocID="{44E0024F-34A8-9046-93A1-CD6386D6CD4C}" presName="node" presStyleLbl="node1" presStyleIdx="2" presStyleCnt="7">
        <dgm:presLayoutVars>
          <dgm:bulletEnabled val="1"/>
        </dgm:presLayoutVars>
      </dgm:prSet>
      <dgm:spPr/>
    </dgm:pt>
    <dgm:pt modelId="{4AAE5638-4D91-6044-9E40-2C40D2B3A0E2}" type="pres">
      <dgm:prSet presAssocID="{E90A73CD-FE83-7941-A40E-F3B7225340F8}" presName="sibTrans" presStyleCnt="0"/>
      <dgm:spPr/>
    </dgm:pt>
    <dgm:pt modelId="{996010A2-6335-EF4F-B8E6-596836D0B702}" type="pres">
      <dgm:prSet presAssocID="{1D607B33-3AA7-4448-842B-CE8FEF53004A}" presName="node" presStyleLbl="node1" presStyleIdx="3" presStyleCnt="7">
        <dgm:presLayoutVars>
          <dgm:bulletEnabled val="1"/>
        </dgm:presLayoutVars>
      </dgm:prSet>
      <dgm:spPr/>
    </dgm:pt>
    <dgm:pt modelId="{5438AA30-D323-1F43-A560-1ABB1452D5CB}" type="pres">
      <dgm:prSet presAssocID="{D3DEB27E-7062-3B4B-9CF1-A3C0E46FA740}" presName="sibTrans" presStyleCnt="0"/>
      <dgm:spPr/>
    </dgm:pt>
    <dgm:pt modelId="{66896177-5A46-6C4B-B900-AE1794CB77D2}" type="pres">
      <dgm:prSet presAssocID="{D8354CA3-27FF-0743-B1E9-20EED4EB569E}" presName="node" presStyleLbl="node1" presStyleIdx="4" presStyleCnt="7">
        <dgm:presLayoutVars>
          <dgm:bulletEnabled val="1"/>
        </dgm:presLayoutVars>
      </dgm:prSet>
      <dgm:spPr/>
    </dgm:pt>
    <dgm:pt modelId="{AF79D20A-51FE-F146-8540-50455A1B69DD}" type="pres">
      <dgm:prSet presAssocID="{63BFCCFF-085C-C249-ACD7-55A93F6383F9}" presName="sibTrans" presStyleCnt="0"/>
      <dgm:spPr/>
    </dgm:pt>
    <dgm:pt modelId="{9264F507-78AE-234A-82F4-6AA32F136254}" type="pres">
      <dgm:prSet presAssocID="{6DFB9F55-8257-8547-88F1-FEAD72046A85}" presName="node" presStyleLbl="node1" presStyleIdx="5" presStyleCnt="7">
        <dgm:presLayoutVars>
          <dgm:bulletEnabled val="1"/>
        </dgm:presLayoutVars>
      </dgm:prSet>
      <dgm:spPr/>
    </dgm:pt>
    <dgm:pt modelId="{A2B646FA-3490-244E-B8B8-E62EF3FDEDDF}" type="pres">
      <dgm:prSet presAssocID="{A6CECF16-17B1-9F42-99F5-57CF47FBE942}" presName="sibTrans" presStyleCnt="0"/>
      <dgm:spPr/>
    </dgm:pt>
    <dgm:pt modelId="{E0034F8E-F19F-3E40-8569-093A55850339}" type="pres">
      <dgm:prSet presAssocID="{FAE3CFFD-EFE4-ED40-A7B8-4FCF94B1D3E6}" presName="node" presStyleLbl="node1" presStyleIdx="6" presStyleCnt="7">
        <dgm:presLayoutVars>
          <dgm:bulletEnabled val="1"/>
        </dgm:presLayoutVars>
      </dgm:prSet>
      <dgm:spPr/>
    </dgm:pt>
  </dgm:ptLst>
  <dgm:cxnLst>
    <dgm:cxn modelId="{7AD88127-46B0-7C4D-B6C0-4632CBEF48A3}" type="presOf" srcId="{0C3C9F75-F1DA-3045-BFCF-F66AFFFE50F0}" destId="{5D344F71-E438-6344-BEB3-899A6285C101}" srcOrd="0" destOrd="0" presId="urn:microsoft.com/office/officeart/2005/8/layout/default#6"/>
    <dgm:cxn modelId="{A8BA0A6F-C5B2-2746-A3DC-2FF7B8459294}" srcId="{0C3C9F75-F1DA-3045-BFCF-F66AFFFE50F0}" destId="{1D607B33-3AA7-4448-842B-CE8FEF53004A}" srcOrd="3" destOrd="0" parTransId="{ED75DACF-5B87-1747-BC8D-063474D39F78}" sibTransId="{D3DEB27E-7062-3B4B-9CF1-A3C0E46FA740}"/>
    <dgm:cxn modelId="{77DF3171-E54B-FB4F-ADF7-EE80F1CAF647}" type="presOf" srcId="{44E0024F-34A8-9046-93A1-CD6386D6CD4C}" destId="{542395E6-C90D-5341-A5F8-BE0695CFB1C8}" srcOrd="0" destOrd="0" presId="urn:microsoft.com/office/officeart/2005/8/layout/default#6"/>
    <dgm:cxn modelId="{90820C72-5B2B-CB42-B592-ABFB91FDCE76}" type="presOf" srcId="{D8354CA3-27FF-0743-B1E9-20EED4EB569E}" destId="{66896177-5A46-6C4B-B900-AE1794CB77D2}" srcOrd="0" destOrd="0" presId="urn:microsoft.com/office/officeart/2005/8/layout/default#6"/>
    <dgm:cxn modelId="{564DE65A-E6E7-7347-8039-5CC45D681344}" type="presOf" srcId="{0EB946D0-23E9-3345-82D1-390778861C17}" destId="{DE6849D9-DF3F-BD46-B864-43004480FA89}" srcOrd="0" destOrd="0" presId="urn:microsoft.com/office/officeart/2005/8/layout/default#6"/>
    <dgm:cxn modelId="{97F50980-929A-8344-8500-C4436325B037}" type="presOf" srcId="{FAE3CFFD-EFE4-ED40-A7B8-4FCF94B1D3E6}" destId="{E0034F8E-F19F-3E40-8569-093A55850339}" srcOrd="0" destOrd="0" presId="urn:microsoft.com/office/officeart/2005/8/layout/default#6"/>
    <dgm:cxn modelId="{F3446791-C330-EE47-8E6E-11EF6FF46A10}" srcId="{0C3C9F75-F1DA-3045-BFCF-F66AFFFE50F0}" destId="{0EB946D0-23E9-3345-82D1-390778861C17}" srcOrd="1" destOrd="0" parTransId="{52200265-2DBD-964C-A84A-11D67BB41EE1}" sibTransId="{D9CD5CDD-4631-8B4B-B1E7-7032431FE710}"/>
    <dgm:cxn modelId="{6144829D-9527-C544-982B-43FE2092BA29}" srcId="{0C3C9F75-F1DA-3045-BFCF-F66AFFFE50F0}" destId="{D8354CA3-27FF-0743-B1E9-20EED4EB569E}" srcOrd="4" destOrd="0" parTransId="{BC83EDA2-2319-7B41-890D-49AAE2DF7BC6}" sibTransId="{63BFCCFF-085C-C249-ACD7-55A93F6383F9}"/>
    <dgm:cxn modelId="{DD28DCA6-6122-8149-96AA-47F02AD67048}" type="presOf" srcId="{1D607B33-3AA7-4448-842B-CE8FEF53004A}" destId="{996010A2-6335-EF4F-B8E6-596836D0B702}" srcOrd="0" destOrd="0" presId="urn:microsoft.com/office/officeart/2005/8/layout/default#6"/>
    <dgm:cxn modelId="{19B42AB1-16E2-C647-ADF7-7FCC30669B89}" type="presOf" srcId="{6DFB9F55-8257-8547-88F1-FEAD72046A85}" destId="{9264F507-78AE-234A-82F4-6AA32F136254}" srcOrd="0" destOrd="0" presId="urn:microsoft.com/office/officeart/2005/8/layout/default#6"/>
    <dgm:cxn modelId="{17319FB4-4CE0-A14E-A64F-D0385D5995F2}" srcId="{0C3C9F75-F1DA-3045-BFCF-F66AFFFE50F0}" destId="{6DFB9F55-8257-8547-88F1-FEAD72046A85}" srcOrd="5" destOrd="0" parTransId="{67A7B395-C3F2-624B-BC6A-A459526F9A63}" sibTransId="{A6CECF16-17B1-9F42-99F5-57CF47FBE942}"/>
    <dgm:cxn modelId="{3362A2C2-A1F9-FD48-82F8-AAAEC3C54F97}" type="presOf" srcId="{2E364C77-50E3-0945-A399-2C7984EFB21D}" destId="{4DEE5DB5-6D07-B348-A1F0-44DF6917B795}" srcOrd="0" destOrd="0" presId="urn:microsoft.com/office/officeart/2005/8/layout/default#6"/>
    <dgm:cxn modelId="{FEFEA7C5-5CA2-4940-8E92-C2C7DE9F7550}" srcId="{0C3C9F75-F1DA-3045-BFCF-F66AFFFE50F0}" destId="{44E0024F-34A8-9046-93A1-CD6386D6CD4C}" srcOrd="2" destOrd="0" parTransId="{7EE5DB00-E9A4-8140-9583-E2D3085B5D5B}" sibTransId="{E90A73CD-FE83-7941-A40E-F3B7225340F8}"/>
    <dgm:cxn modelId="{6A7A73CC-86FD-DD47-BC61-F7A3A65A9E06}" srcId="{0C3C9F75-F1DA-3045-BFCF-F66AFFFE50F0}" destId="{FAE3CFFD-EFE4-ED40-A7B8-4FCF94B1D3E6}" srcOrd="6" destOrd="0" parTransId="{2D804F1C-CC13-544F-901D-17467A31C668}" sibTransId="{6A45EDB6-DBE1-8D40-8EFF-704087412B47}"/>
    <dgm:cxn modelId="{064764E4-353C-F34D-97B6-2A346E359BD1}" srcId="{0C3C9F75-F1DA-3045-BFCF-F66AFFFE50F0}" destId="{2E364C77-50E3-0945-A399-2C7984EFB21D}" srcOrd="0" destOrd="0" parTransId="{81091F12-398A-E446-9D6B-63E1A544B3DF}" sibTransId="{48E55DD0-1C68-9A43-85B0-40AB74DF3CC6}"/>
    <dgm:cxn modelId="{2A6BEB39-6779-BF4E-9E16-20EE9BB9F8BB}" type="presParOf" srcId="{5D344F71-E438-6344-BEB3-899A6285C101}" destId="{4DEE5DB5-6D07-B348-A1F0-44DF6917B795}" srcOrd="0" destOrd="0" presId="urn:microsoft.com/office/officeart/2005/8/layout/default#6"/>
    <dgm:cxn modelId="{1DDB1353-1BE1-2B4E-926E-8966CD71621A}" type="presParOf" srcId="{5D344F71-E438-6344-BEB3-899A6285C101}" destId="{EECA9387-2C92-5B41-9901-166FE0BE9736}" srcOrd="1" destOrd="0" presId="urn:microsoft.com/office/officeart/2005/8/layout/default#6"/>
    <dgm:cxn modelId="{8BB53224-1289-3E4D-98CD-29FA97FEF2D6}" type="presParOf" srcId="{5D344F71-E438-6344-BEB3-899A6285C101}" destId="{DE6849D9-DF3F-BD46-B864-43004480FA89}" srcOrd="2" destOrd="0" presId="urn:microsoft.com/office/officeart/2005/8/layout/default#6"/>
    <dgm:cxn modelId="{5A460EEE-0DC5-824F-BCF7-1B11590729A7}" type="presParOf" srcId="{5D344F71-E438-6344-BEB3-899A6285C101}" destId="{63DA1CE2-286A-FF4D-9169-69207A10BEA2}" srcOrd="3" destOrd="0" presId="urn:microsoft.com/office/officeart/2005/8/layout/default#6"/>
    <dgm:cxn modelId="{71243FB8-9560-C543-BE48-B9BADAEB892B}" type="presParOf" srcId="{5D344F71-E438-6344-BEB3-899A6285C101}" destId="{542395E6-C90D-5341-A5F8-BE0695CFB1C8}" srcOrd="4" destOrd="0" presId="urn:microsoft.com/office/officeart/2005/8/layout/default#6"/>
    <dgm:cxn modelId="{5078D9CB-7329-844F-A8E6-433C7FBA1201}" type="presParOf" srcId="{5D344F71-E438-6344-BEB3-899A6285C101}" destId="{4AAE5638-4D91-6044-9E40-2C40D2B3A0E2}" srcOrd="5" destOrd="0" presId="urn:microsoft.com/office/officeart/2005/8/layout/default#6"/>
    <dgm:cxn modelId="{DA6AD033-BD7C-2B4F-9948-3C80A66B5EC8}" type="presParOf" srcId="{5D344F71-E438-6344-BEB3-899A6285C101}" destId="{996010A2-6335-EF4F-B8E6-596836D0B702}" srcOrd="6" destOrd="0" presId="urn:microsoft.com/office/officeart/2005/8/layout/default#6"/>
    <dgm:cxn modelId="{66E4C9E6-231B-1547-B5D4-5D4AFBD86BE1}" type="presParOf" srcId="{5D344F71-E438-6344-BEB3-899A6285C101}" destId="{5438AA30-D323-1F43-A560-1ABB1452D5CB}" srcOrd="7" destOrd="0" presId="urn:microsoft.com/office/officeart/2005/8/layout/default#6"/>
    <dgm:cxn modelId="{FDB9ABC6-B98D-714A-93B1-43A6F8C61A37}" type="presParOf" srcId="{5D344F71-E438-6344-BEB3-899A6285C101}" destId="{66896177-5A46-6C4B-B900-AE1794CB77D2}" srcOrd="8" destOrd="0" presId="urn:microsoft.com/office/officeart/2005/8/layout/default#6"/>
    <dgm:cxn modelId="{8AADA9D6-1599-6641-954C-31C7E5BE0958}" type="presParOf" srcId="{5D344F71-E438-6344-BEB3-899A6285C101}" destId="{AF79D20A-51FE-F146-8540-50455A1B69DD}" srcOrd="9" destOrd="0" presId="urn:microsoft.com/office/officeart/2005/8/layout/default#6"/>
    <dgm:cxn modelId="{D12B112F-6B0A-9949-890B-71A92D6CFD1B}" type="presParOf" srcId="{5D344F71-E438-6344-BEB3-899A6285C101}" destId="{9264F507-78AE-234A-82F4-6AA32F136254}" srcOrd="10" destOrd="0" presId="urn:microsoft.com/office/officeart/2005/8/layout/default#6"/>
    <dgm:cxn modelId="{5E22767B-6EF9-0A48-940C-5463FD6B97FC}" type="presParOf" srcId="{5D344F71-E438-6344-BEB3-899A6285C101}" destId="{A2B646FA-3490-244E-B8B8-E62EF3FDEDDF}" srcOrd="11" destOrd="0" presId="urn:microsoft.com/office/officeart/2005/8/layout/default#6"/>
    <dgm:cxn modelId="{83FD18D6-025B-284D-B2DF-2BDF7D35505B}" type="presParOf" srcId="{5D344F71-E438-6344-BEB3-899A6285C101}" destId="{E0034F8E-F19F-3E40-8569-093A55850339}" srcOrd="12" destOrd="0" presId="urn:microsoft.com/office/officeart/2005/8/layout/defaul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B808D-2E61-934B-ACD9-C7EEF7C732DD}">
      <dsp:nvSpPr>
        <dsp:cNvPr id="0" name=""/>
        <dsp:cNvSpPr/>
      </dsp:nvSpPr>
      <dsp:spPr>
        <a:xfrm>
          <a:off x="3257550" y="1942555"/>
          <a:ext cx="2171700" cy="2171700"/>
        </a:xfrm>
        <a:prstGeom prst="ellipse">
          <a:avLst/>
        </a:prstGeom>
        <a:solidFill>
          <a:srgbClr val="666699"/>
        </a:solidFill>
        <a:ln>
          <a:noFill/>
        </a:ln>
        <a:effectLst/>
      </dsp:spPr>
      <dsp:style>
        <a:lnRef idx="0">
          <a:scrgbClr r="0" g="0" b="0"/>
        </a:lnRef>
        <a:fillRef idx="3">
          <a:scrgbClr r="0" g="0" b="0"/>
        </a:fillRef>
        <a:effectRef idx="0">
          <a:scrgbClr r="0" g="0" b="0"/>
        </a:effectRef>
        <a:fontRef idx="minor">
          <a:schemeClr val="tx1"/>
        </a:fontRef>
      </dsp:style>
    </dsp:sp>
    <dsp:sp modelId="{0A426012-B87A-EE46-A39B-A0BE9E3ACB09}">
      <dsp:nvSpPr>
        <dsp:cNvPr id="0" name=""/>
        <dsp:cNvSpPr/>
      </dsp:nvSpPr>
      <dsp:spPr>
        <a:xfrm>
          <a:off x="3505221" y="304806"/>
          <a:ext cx="3505175" cy="14581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b="1" kern="1200" dirty="0">
              <a:solidFill>
                <a:sysClr val="windowText" lastClr="000000">
                  <a:hueOff val="0"/>
                  <a:satOff val="0"/>
                  <a:lumOff val="0"/>
                  <a:alphaOff val="0"/>
                </a:sysClr>
              </a:solidFill>
              <a:latin typeface="Rockwell"/>
              <a:ea typeface="+mn-ea"/>
              <a:cs typeface="+mn-cs"/>
            </a:rPr>
            <a:t>High-level languages (</a:t>
          </a:r>
          <a:r>
            <a:rPr lang="en-US" sz="1400" b="1" kern="1200" dirty="0" err="1">
              <a:solidFill>
                <a:sysClr val="windowText" lastClr="000000">
                  <a:hueOff val="0"/>
                  <a:satOff val="0"/>
                  <a:lumOff val="0"/>
                  <a:alphaOff val="0"/>
                </a:sysClr>
              </a:solidFill>
              <a:latin typeface="Rockwell"/>
              <a:ea typeface="+mn-ea"/>
              <a:cs typeface="+mn-cs"/>
            </a:rPr>
            <a:t>HLLs</a:t>
          </a:r>
          <a:r>
            <a:rPr lang="en-US" sz="1400" b="1" kern="1200" dirty="0">
              <a:solidFill>
                <a:sysClr val="windowText" lastClr="000000">
                  <a:hueOff val="0"/>
                  <a:satOff val="0"/>
                  <a:lumOff val="0"/>
                  <a:alphaOff val="0"/>
                </a:sysClr>
              </a:solidFill>
              <a:latin typeface="Rockwell"/>
              <a:ea typeface="+mn-ea"/>
              <a:cs typeface="+mn-cs"/>
            </a:rPr>
            <a:t>)</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Allow the programmer to express algorithms more concisely</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Allow the compiler to take care of details that are not important in the programmer’s expression of algorithms</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Often support naturally the use of structured programming and/or object-oriented design</a:t>
          </a:r>
        </a:p>
      </dsp:txBody>
      <dsp:txXfrm>
        <a:off x="3505221" y="304806"/>
        <a:ext cx="3505175" cy="1458141"/>
      </dsp:txXfrm>
    </dsp:sp>
    <dsp:sp modelId="{28E12091-6E79-1C48-ACA3-FE28558A8D44}">
      <dsp:nvSpPr>
        <dsp:cNvPr id="0" name=""/>
        <dsp:cNvSpPr/>
      </dsp:nvSpPr>
      <dsp:spPr>
        <a:xfrm>
          <a:off x="4083664" y="2542565"/>
          <a:ext cx="2171700" cy="2171700"/>
        </a:xfrm>
        <a:prstGeom prst="ellipse">
          <a:avLst/>
        </a:prstGeom>
        <a:solidFill>
          <a:srgbClr val="999966"/>
        </a:solidFill>
        <a:ln>
          <a:noFill/>
        </a:ln>
        <a:effectLst/>
      </dsp:spPr>
      <dsp:style>
        <a:lnRef idx="0">
          <a:scrgbClr r="0" g="0" b="0"/>
        </a:lnRef>
        <a:fillRef idx="3">
          <a:scrgbClr r="0" g="0" b="0"/>
        </a:fillRef>
        <a:effectRef idx="0">
          <a:scrgbClr r="0" g="0" b="0"/>
        </a:effectRef>
        <a:fontRef idx="minor">
          <a:schemeClr val="tx1"/>
        </a:fontRef>
      </dsp:style>
    </dsp:sp>
    <dsp:sp modelId="{EEBD2FB1-A570-0148-86FF-F07E227B0A4D}">
      <dsp:nvSpPr>
        <dsp:cNvPr id="0" name=""/>
        <dsp:cNvSpPr/>
      </dsp:nvSpPr>
      <dsp:spPr>
        <a:xfrm>
          <a:off x="6428232" y="2362195"/>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b="1" kern="1200" dirty="0">
              <a:solidFill>
                <a:sysClr val="windowText" lastClr="000000">
                  <a:hueOff val="0"/>
                  <a:satOff val="0"/>
                  <a:lumOff val="0"/>
                  <a:alphaOff val="0"/>
                </a:sysClr>
              </a:solidFill>
              <a:latin typeface="Rockwell"/>
              <a:ea typeface="+mn-ea"/>
              <a:cs typeface="+mn-cs"/>
            </a:rPr>
            <a:t>Semantic gap</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The difference between the operations provided in </a:t>
          </a:r>
          <a:r>
            <a:rPr lang="en-US" sz="1100" kern="1200" dirty="0" err="1">
              <a:solidFill>
                <a:sysClr val="windowText" lastClr="000000">
                  <a:hueOff val="0"/>
                  <a:satOff val="0"/>
                  <a:lumOff val="0"/>
                  <a:alphaOff val="0"/>
                </a:sysClr>
              </a:solidFill>
              <a:latin typeface="Rockwell"/>
              <a:ea typeface="+mn-ea"/>
              <a:cs typeface="+mn-cs"/>
            </a:rPr>
            <a:t>HLLs</a:t>
          </a:r>
          <a:r>
            <a:rPr lang="en-US" sz="1100" kern="1200" dirty="0">
              <a:solidFill>
                <a:sysClr val="windowText" lastClr="000000">
                  <a:hueOff val="0"/>
                  <a:satOff val="0"/>
                  <a:lumOff val="0"/>
                  <a:alphaOff val="0"/>
                </a:sysClr>
              </a:solidFill>
              <a:latin typeface="Rockwell"/>
              <a:ea typeface="+mn-ea"/>
              <a:cs typeface="+mn-cs"/>
            </a:rPr>
            <a:t>     and those provided in computer architecture</a:t>
          </a:r>
        </a:p>
      </dsp:txBody>
      <dsp:txXfrm>
        <a:off x="6428232" y="2362195"/>
        <a:ext cx="2258568" cy="1582238"/>
      </dsp:txXfrm>
    </dsp:sp>
    <dsp:sp modelId="{94FB81A9-EAC4-E444-93E9-119BDE45DF01}">
      <dsp:nvSpPr>
        <dsp:cNvPr id="0" name=""/>
        <dsp:cNvSpPr/>
      </dsp:nvSpPr>
      <dsp:spPr>
        <a:xfrm>
          <a:off x="3768333" y="3514246"/>
          <a:ext cx="2171700" cy="217170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DE40C66-C83B-7840-B18A-0B81C98CC140}">
      <dsp:nvSpPr>
        <dsp:cNvPr id="0" name=""/>
        <dsp:cNvSpPr/>
      </dsp:nvSpPr>
      <dsp:spPr>
        <a:xfrm>
          <a:off x="6080760"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b="1" kern="1200" dirty="0">
              <a:solidFill>
                <a:sysClr val="windowText" lastClr="000000">
                  <a:hueOff val="0"/>
                  <a:satOff val="0"/>
                  <a:lumOff val="0"/>
                  <a:alphaOff val="0"/>
                </a:sysClr>
              </a:solidFill>
              <a:latin typeface="Rockwell"/>
              <a:ea typeface="+mn-ea"/>
              <a:cs typeface="+mn-cs"/>
            </a:rPr>
            <a:t>Operations performed</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Determine the functions to be performed by the processor and its interaction with memory</a:t>
          </a:r>
        </a:p>
      </dsp:txBody>
      <dsp:txXfrm>
        <a:off x="6080760" y="4796790"/>
        <a:ext cx="2258568" cy="1582238"/>
      </dsp:txXfrm>
    </dsp:sp>
    <dsp:sp modelId="{7EDF63E7-FFAF-D647-8DF4-644383900574}">
      <dsp:nvSpPr>
        <dsp:cNvPr id="0" name=""/>
        <dsp:cNvSpPr/>
      </dsp:nvSpPr>
      <dsp:spPr>
        <a:xfrm>
          <a:off x="2746766" y="3514246"/>
          <a:ext cx="2171700" cy="2171700"/>
        </a:xfrm>
        <a:prstGeom prst="ellipse">
          <a:avLst/>
        </a:prstGeom>
        <a:solidFill>
          <a:srgbClr val="999966"/>
        </a:solidFill>
        <a:ln>
          <a:noFill/>
        </a:ln>
        <a:effectLst/>
      </dsp:spPr>
      <dsp:style>
        <a:lnRef idx="0">
          <a:scrgbClr r="0" g="0" b="0"/>
        </a:lnRef>
        <a:fillRef idx="3">
          <a:scrgbClr r="0" g="0" b="0"/>
        </a:fillRef>
        <a:effectRef idx="0">
          <a:scrgbClr r="0" g="0" b="0"/>
        </a:effectRef>
        <a:fontRef idx="minor">
          <a:schemeClr val="tx1"/>
        </a:fontRef>
      </dsp:style>
    </dsp:sp>
    <dsp:sp modelId="{359ABF93-55A7-144A-904E-1B5749C88B1A}">
      <dsp:nvSpPr>
        <dsp:cNvPr id="0" name=""/>
        <dsp:cNvSpPr/>
      </dsp:nvSpPr>
      <dsp:spPr>
        <a:xfrm>
          <a:off x="347472"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b="1" kern="1200" dirty="0">
              <a:solidFill>
                <a:sysClr val="windowText" lastClr="000000">
                  <a:hueOff val="0"/>
                  <a:satOff val="0"/>
                  <a:lumOff val="0"/>
                  <a:alphaOff val="0"/>
                </a:sysClr>
              </a:solidFill>
              <a:latin typeface="Rockwell"/>
              <a:ea typeface="+mn-ea"/>
              <a:cs typeface="+mn-cs"/>
            </a:rPr>
            <a:t>Operands used</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The types of operands and the frequency of their use determine the memory organization for storing them and the addressing modes for accessing them</a:t>
          </a:r>
        </a:p>
      </dsp:txBody>
      <dsp:txXfrm>
        <a:off x="347472" y="4796790"/>
        <a:ext cx="2258568" cy="1582238"/>
      </dsp:txXfrm>
    </dsp:sp>
    <dsp:sp modelId="{676057F4-B576-244E-B097-0DEE18A72123}">
      <dsp:nvSpPr>
        <dsp:cNvPr id="0" name=""/>
        <dsp:cNvSpPr/>
      </dsp:nvSpPr>
      <dsp:spPr>
        <a:xfrm>
          <a:off x="2431435" y="2542565"/>
          <a:ext cx="2171700" cy="217170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EDAD9BF1-7143-1748-BC9E-1F5B136E6FDF}">
      <dsp:nvSpPr>
        <dsp:cNvPr id="0" name=""/>
        <dsp:cNvSpPr/>
      </dsp:nvSpPr>
      <dsp:spPr>
        <a:xfrm>
          <a:off x="0" y="2097677"/>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b="1" kern="1200" dirty="0">
              <a:solidFill>
                <a:sysClr val="windowText" lastClr="000000">
                  <a:hueOff val="0"/>
                  <a:satOff val="0"/>
                  <a:lumOff val="0"/>
                  <a:alphaOff val="0"/>
                </a:sysClr>
              </a:solidFill>
              <a:latin typeface="Rockwell"/>
              <a:ea typeface="+mn-ea"/>
              <a:cs typeface="+mn-cs"/>
            </a:rPr>
            <a:t>Execution sequencing</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Determines the control and pipeline organization</a:t>
          </a:r>
        </a:p>
      </dsp:txBody>
      <dsp:txXfrm>
        <a:off x="0" y="2097677"/>
        <a:ext cx="2258568" cy="15822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4525F-49B4-A546-922D-317910E8D6AF}">
      <dsp:nvSpPr>
        <dsp:cNvPr id="0" name=""/>
        <dsp:cNvSpPr/>
      </dsp:nvSpPr>
      <dsp:spPr>
        <a:xfrm rot="5400000">
          <a:off x="5565132" y="-2259835"/>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i="1" kern="1200" dirty="0">
              <a:solidFill>
                <a:sysClr val="windowText" lastClr="000000">
                  <a:hueOff val="0"/>
                  <a:satOff val="0"/>
                  <a:lumOff val="0"/>
                  <a:alphaOff val="0"/>
                </a:sysClr>
              </a:solidFill>
              <a:latin typeface="Rockwell"/>
              <a:ea typeface="+mn-ea"/>
              <a:cs typeface="+mn-cs"/>
            </a:rPr>
            <a:t>Machine cycle --- </a:t>
          </a:r>
          <a:r>
            <a:rPr lang="en-US" sz="1300" kern="1200" dirty="0">
              <a:solidFill>
                <a:sysClr val="windowText" lastClr="000000">
                  <a:hueOff val="0"/>
                  <a:satOff val="0"/>
                  <a:lumOff val="0"/>
                  <a:alphaOff val="0"/>
                </a:sysClr>
              </a:solidFill>
              <a:latin typeface="Rockwell"/>
              <a:ea typeface="+mn-ea"/>
              <a:cs typeface="+mn-cs"/>
            </a:rPr>
            <a:t>the time it takes to fetch two operands from registers, perform an ALU operation, and store the result in a register</a:t>
          </a:r>
        </a:p>
      </dsp:txBody>
      <dsp:txXfrm rot="-5400000">
        <a:off x="3188514" y="161461"/>
        <a:ext cx="5623791" cy="825876"/>
      </dsp:txXfrm>
    </dsp:sp>
    <dsp:sp modelId="{AED22860-8EC3-0C44-B182-3D54D1B6BC53}">
      <dsp:nvSpPr>
        <dsp:cNvPr id="0" name=""/>
        <dsp:cNvSpPr/>
      </dsp:nvSpPr>
      <dsp:spPr>
        <a:xfrm>
          <a:off x="0" y="2378"/>
          <a:ext cx="3188514" cy="1144041"/>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kern="1200" dirty="0">
              <a:solidFill>
                <a:sysClr val="window" lastClr="FFFFFF"/>
              </a:solidFill>
              <a:latin typeface="Rockwell"/>
              <a:ea typeface="+mn-ea"/>
              <a:cs typeface="+mn-cs"/>
            </a:rPr>
            <a:t>One machine instruction per machine cycle</a:t>
          </a:r>
        </a:p>
      </dsp:txBody>
      <dsp:txXfrm>
        <a:off x="55847" y="58225"/>
        <a:ext cx="3076820" cy="1032347"/>
      </dsp:txXfrm>
    </dsp:sp>
    <dsp:sp modelId="{DA03D12E-AB34-374F-B634-779D4E356CFB}">
      <dsp:nvSpPr>
        <dsp:cNvPr id="0" name=""/>
        <dsp:cNvSpPr/>
      </dsp:nvSpPr>
      <dsp:spPr>
        <a:xfrm rot="5400000">
          <a:off x="5565132" y="-1058592"/>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Only simple LOAD and STORE operations accessing memory</a:t>
          </a:r>
        </a:p>
        <a:p>
          <a:pPr marL="114300" lvl="1"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This simplifies the instruction set and therefore the control unit</a:t>
          </a:r>
        </a:p>
      </dsp:txBody>
      <dsp:txXfrm rot="-5400000">
        <a:off x="3188514" y="1362704"/>
        <a:ext cx="5623791" cy="825876"/>
      </dsp:txXfrm>
    </dsp:sp>
    <dsp:sp modelId="{E1E1CE50-7595-E541-A597-7711F2B2ABEC}">
      <dsp:nvSpPr>
        <dsp:cNvPr id="0" name=""/>
        <dsp:cNvSpPr/>
      </dsp:nvSpPr>
      <dsp:spPr>
        <a:xfrm>
          <a:off x="0" y="1203621"/>
          <a:ext cx="3188514" cy="1144041"/>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GB" sz="2300" kern="1200" dirty="0">
              <a:solidFill>
                <a:sysClr val="window" lastClr="FFFFFF"/>
              </a:solidFill>
              <a:latin typeface="Rockwell"/>
              <a:ea typeface="+mn-ea"/>
              <a:cs typeface="+mn-cs"/>
            </a:rPr>
            <a:t>Register-to-register operations</a:t>
          </a:r>
        </a:p>
      </dsp:txBody>
      <dsp:txXfrm>
        <a:off x="55847" y="1259468"/>
        <a:ext cx="3076820" cy="1032347"/>
      </dsp:txXfrm>
    </dsp:sp>
    <dsp:sp modelId="{84AA3C5E-B111-C047-B36D-F05048ED2FAF}">
      <dsp:nvSpPr>
        <dsp:cNvPr id="0" name=""/>
        <dsp:cNvSpPr/>
      </dsp:nvSpPr>
      <dsp:spPr>
        <a:xfrm rot="5400000">
          <a:off x="5565132" y="142650"/>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Simplifies the instruction set and the control unit</a:t>
          </a:r>
        </a:p>
      </dsp:txBody>
      <dsp:txXfrm rot="-5400000">
        <a:off x="3188514" y="2563946"/>
        <a:ext cx="5623791" cy="825876"/>
      </dsp:txXfrm>
    </dsp:sp>
    <dsp:sp modelId="{954ED7E9-69E7-A04A-BED1-84C8C9114105}">
      <dsp:nvSpPr>
        <dsp:cNvPr id="0" name=""/>
        <dsp:cNvSpPr/>
      </dsp:nvSpPr>
      <dsp:spPr>
        <a:xfrm>
          <a:off x="0" y="2404865"/>
          <a:ext cx="3188514" cy="1144041"/>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kern="1200" dirty="0">
              <a:solidFill>
                <a:sysClr val="window" lastClr="FFFFFF"/>
              </a:solidFill>
              <a:latin typeface="Rockwell"/>
              <a:ea typeface="+mn-ea"/>
              <a:cs typeface="+mn-cs"/>
            </a:rPr>
            <a:t>Simple addressing modes</a:t>
          </a:r>
        </a:p>
      </dsp:txBody>
      <dsp:txXfrm>
        <a:off x="55847" y="2460712"/>
        <a:ext cx="3076820" cy="1032347"/>
      </dsp:txXfrm>
    </dsp:sp>
    <dsp:sp modelId="{02169971-A5B0-B746-BBD6-49F2F99B81A8}">
      <dsp:nvSpPr>
        <dsp:cNvPr id="0" name=""/>
        <dsp:cNvSpPr/>
      </dsp:nvSpPr>
      <dsp:spPr>
        <a:xfrm rot="5400000">
          <a:off x="5565132" y="1343893"/>
          <a:ext cx="915232" cy="5668469"/>
        </a:xfrm>
        <a:prstGeom prst="round2SameRect">
          <a:avLst/>
        </a:prstGeom>
        <a:solidFill>
          <a:srgbClr val="663366">
            <a:alpha val="90000"/>
            <a:tint val="40000"/>
            <a:hueOff val="0"/>
            <a:satOff val="0"/>
            <a:lumOff val="0"/>
            <a:alphaOff val="0"/>
          </a:srgbClr>
        </a:solidFill>
        <a:ln w="12700" cap="flat" cmpd="sng" algn="ctr">
          <a:solidFill>
            <a:srgbClr val="663366"/>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Generally only one or a few formats are used</a:t>
          </a:r>
        </a:p>
        <a:p>
          <a:pPr marL="114300" lvl="1"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Instruction length is fixed and aligned on word boundaries</a:t>
          </a:r>
        </a:p>
        <a:p>
          <a:pPr marL="114300" lvl="1"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Opcode decoding and register operand accessing can occur simultaneously</a:t>
          </a:r>
        </a:p>
      </dsp:txBody>
      <dsp:txXfrm rot="-5400000">
        <a:off x="3188514" y="3765189"/>
        <a:ext cx="5623791" cy="825876"/>
      </dsp:txXfrm>
    </dsp:sp>
    <dsp:sp modelId="{B0DD2493-A39C-B44F-B504-729F5132EC05}">
      <dsp:nvSpPr>
        <dsp:cNvPr id="0" name=""/>
        <dsp:cNvSpPr/>
      </dsp:nvSpPr>
      <dsp:spPr>
        <a:xfrm>
          <a:off x="0" y="3606108"/>
          <a:ext cx="3188514" cy="1144041"/>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kern="1200" dirty="0">
              <a:solidFill>
                <a:sysClr val="window" lastClr="FFFFFF"/>
              </a:solidFill>
              <a:latin typeface="Rockwell"/>
              <a:ea typeface="+mn-ea"/>
              <a:cs typeface="+mn-cs"/>
            </a:rPr>
            <a:t>Simple instruction formats</a:t>
          </a:r>
        </a:p>
      </dsp:txBody>
      <dsp:txXfrm>
        <a:off x="55847" y="3661955"/>
        <a:ext cx="3076820" cy="1032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E5DB5-6D07-B348-A1F0-44DF6917B795}">
      <dsp:nvSpPr>
        <dsp:cNvPr id="0" name=""/>
        <dsp:cNvSpPr/>
      </dsp:nvSpPr>
      <dsp:spPr>
        <a:xfrm>
          <a:off x="0" y="138112"/>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solidFill>
                <a:sysClr val="window" lastClr="FFFFFF"/>
              </a:solidFill>
              <a:effectLst/>
              <a:latin typeface="Rockwell"/>
              <a:ea typeface="+mn-ea"/>
              <a:cs typeface="+mn-cs"/>
            </a:rPr>
            <a:t>One of the first commercially available RISC chip sets was developed by MIPS Technology Inc.</a:t>
          </a:r>
          <a:endParaRPr lang="en-US" sz="1700" kern="1200" dirty="0">
            <a:solidFill>
              <a:sysClr val="window" lastClr="FFFFFF"/>
            </a:solidFill>
            <a:effectLst/>
            <a:latin typeface="Rockwell"/>
            <a:ea typeface="+mn-ea"/>
            <a:cs typeface="+mn-cs"/>
          </a:endParaRPr>
        </a:p>
      </dsp:txBody>
      <dsp:txXfrm>
        <a:off x="0" y="138112"/>
        <a:ext cx="2643187" cy="1585912"/>
      </dsp:txXfrm>
    </dsp:sp>
    <dsp:sp modelId="{DE6849D9-DF3F-BD46-B864-43004480FA89}">
      <dsp:nvSpPr>
        <dsp:cNvPr id="0" name=""/>
        <dsp:cNvSpPr/>
      </dsp:nvSpPr>
      <dsp:spPr>
        <a:xfrm>
          <a:off x="2907506" y="138112"/>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solidFill>
                <a:sysClr val="window" lastClr="FFFFFF"/>
              </a:solidFill>
              <a:effectLst/>
              <a:latin typeface="Rockwell"/>
              <a:ea typeface="+mn-ea"/>
              <a:cs typeface="+mn-cs"/>
            </a:rPr>
            <a:t>Inspired by an experimental system developed at Stanford</a:t>
          </a:r>
          <a:endParaRPr lang="en-US" sz="1700" kern="1200" dirty="0">
            <a:solidFill>
              <a:sysClr val="window" lastClr="FFFFFF"/>
            </a:solidFill>
            <a:effectLst/>
            <a:latin typeface="Rockwell"/>
            <a:ea typeface="+mn-ea"/>
            <a:cs typeface="+mn-cs"/>
          </a:endParaRPr>
        </a:p>
      </dsp:txBody>
      <dsp:txXfrm>
        <a:off x="2907506" y="138112"/>
        <a:ext cx="2643187" cy="1585912"/>
      </dsp:txXfrm>
    </dsp:sp>
    <dsp:sp modelId="{542395E6-C90D-5341-A5F8-BE0695CFB1C8}">
      <dsp:nvSpPr>
        <dsp:cNvPr id="0" name=""/>
        <dsp:cNvSpPr/>
      </dsp:nvSpPr>
      <dsp:spPr>
        <a:xfrm>
          <a:off x="5815012" y="138112"/>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solidFill>
                <a:sysClr val="window" lastClr="FFFFFF"/>
              </a:solidFill>
              <a:effectLst/>
              <a:latin typeface="Rockwell"/>
              <a:ea typeface="+mn-ea"/>
              <a:cs typeface="+mn-cs"/>
            </a:rPr>
            <a:t>Has substantially the same architecture and instruction set of the earlier MIPS designs (R2000 and R3000)</a:t>
          </a:r>
          <a:endParaRPr lang="en-US" sz="1700" kern="1200" dirty="0">
            <a:solidFill>
              <a:sysClr val="window" lastClr="FFFFFF"/>
            </a:solidFill>
            <a:effectLst/>
            <a:latin typeface="Rockwell"/>
            <a:ea typeface="+mn-ea"/>
            <a:cs typeface="+mn-cs"/>
          </a:endParaRPr>
        </a:p>
      </dsp:txBody>
      <dsp:txXfrm>
        <a:off x="5815012" y="138112"/>
        <a:ext cx="2643187" cy="1585912"/>
      </dsp:txXfrm>
    </dsp:sp>
    <dsp:sp modelId="{996010A2-6335-EF4F-B8E6-596836D0B702}">
      <dsp:nvSpPr>
        <dsp:cNvPr id="0" name=""/>
        <dsp:cNvSpPr/>
      </dsp:nvSpPr>
      <dsp:spPr>
        <a:xfrm>
          <a:off x="0" y="1988343"/>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solidFill>
                <a:sysClr val="window" lastClr="FFFFFF"/>
              </a:solidFill>
              <a:effectLst/>
              <a:latin typeface="Rockwell"/>
              <a:ea typeface="+mn-ea"/>
              <a:cs typeface="+mn-cs"/>
            </a:rPr>
            <a:t>Uses 64 bits for all internal and external data paths and for addresses, registers, and the ALU</a:t>
          </a:r>
          <a:endParaRPr lang="en-US" sz="1700" kern="1200" dirty="0">
            <a:solidFill>
              <a:sysClr val="window" lastClr="FFFFFF"/>
            </a:solidFill>
            <a:effectLst/>
            <a:latin typeface="Rockwell"/>
            <a:ea typeface="+mn-ea"/>
            <a:cs typeface="+mn-cs"/>
          </a:endParaRPr>
        </a:p>
      </dsp:txBody>
      <dsp:txXfrm>
        <a:off x="0" y="1988343"/>
        <a:ext cx="2643187" cy="1585912"/>
      </dsp:txXfrm>
    </dsp:sp>
    <dsp:sp modelId="{66896177-5A46-6C4B-B900-AE1794CB77D2}">
      <dsp:nvSpPr>
        <dsp:cNvPr id="0" name=""/>
        <dsp:cNvSpPr/>
      </dsp:nvSpPr>
      <dsp:spPr>
        <a:xfrm>
          <a:off x="2907506" y="1988343"/>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solidFill>
                <a:sysClr val="window" lastClr="FFFFFF"/>
              </a:solidFill>
              <a:effectLst/>
              <a:latin typeface="Rockwell"/>
              <a:ea typeface="+mn-ea"/>
              <a:cs typeface="+mn-cs"/>
            </a:rPr>
            <a:t>Is partitioned into two sections, one containing the CPU and the other containing a coprocessor for memory management</a:t>
          </a:r>
          <a:endParaRPr lang="en-US" sz="1700" kern="1200" dirty="0">
            <a:solidFill>
              <a:sysClr val="window" lastClr="FFFFFF"/>
            </a:solidFill>
            <a:effectLst/>
            <a:latin typeface="Rockwell"/>
            <a:ea typeface="+mn-ea"/>
            <a:cs typeface="+mn-cs"/>
          </a:endParaRPr>
        </a:p>
      </dsp:txBody>
      <dsp:txXfrm>
        <a:off x="2907506" y="1988343"/>
        <a:ext cx="2643187" cy="1585912"/>
      </dsp:txXfrm>
    </dsp:sp>
    <dsp:sp modelId="{9264F507-78AE-234A-82F4-6AA32F136254}">
      <dsp:nvSpPr>
        <dsp:cNvPr id="0" name=""/>
        <dsp:cNvSpPr/>
      </dsp:nvSpPr>
      <dsp:spPr>
        <a:xfrm>
          <a:off x="5815012" y="1988343"/>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latin typeface="Rockwell"/>
              <a:ea typeface="+mn-ea"/>
              <a:cs typeface="+mn-cs"/>
            </a:rPr>
            <a:t>Supports thirty-two      64-bit registers</a:t>
          </a:r>
        </a:p>
      </dsp:txBody>
      <dsp:txXfrm>
        <a:off x="5815012" y="1988343"/>
        <a:ext cx="2643187" cy="1585912"/>
      </dsp:txXfrm>
    </dsp:sp>
    <dsp:sp modelId="{E0034F8E-F19F-3E40-8569-093A55850339}">
      <dsp:nvSpPr>
        <dsp:cNvPr id="0" name=""/>
        <dsp:cNvSpPr/>
      </dsp:nvSpPr>
      <dsp:spPr>
        <a:xfrm>
          <a:off x="2907506" y="3838575"/>
          <a:ext cx="2643187" cy="1585912"/>
        </a:xfrm>
        <a:prstGeom prst="rect">
          <a:avLst/>
        </a:prstGeom>
        <a:solidFill>
          <a:srgbClr val="330F42">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solidFill>
                <a:sysClr val="window" lastClr="FFFFFF"/>
              </a:solidFill>
              <a:effectLst/>
              <a:latin typeface="Rockwell"/>
              <a:ea typeface="+mn-ea"/>
              <a:cs typeface="+mn-cs"/>
            </a:rPr>
            <a:t>Provides for up to 128 Kbytes of high-speed cache, half each for instructions and data</a:t>
          </a:r>
          <a:endParaRPr lang="en-US" sz="1700" kern="1200" dirty="0">
            <a:solidFill>
              <a:sysClr val="window" lastClr="FFFFFF"/>
            </a:solidFill>
            <a:effectLst/>
            <a:latin typeface="Rockwell"/>
            <a:ea typeface="+mn-ea"/>
            <a:cs typeface="+mn-cs"/>
          </a:endParaRPr>
        </a:p>
      </dsp:txBody>
      <dsp:txXfrm>
        <a:off x="2907506" y="3838575"/>
        <a:ext cx="2643187" cy="158591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9BEC88F5-8E82-BB4D-B313-635C13E6D6D7}" type="slidenum">
              <a:rPr lang="en-US"/>
              <a:pPr/>
              <a:t>‹#›</a:t>
            </a:fld>
            <a:endParaRPr lang="en-US" dirty="0"/>
          </a:p>
        </p:txBody>
      </p:sp>
    </p:spTree>
    <p:extLst>
      <p:ext uri="{BB962C8B-B14F-4D97-AF65-F5344CB8AC3E}">
        <p14:creationId xmlns:p14="http://schemas.microsoft.com/office/powerpoint/2010/main" val="18935359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2C76E9C9-1785-8A43-9998-D636E20504C4}" type="slidenum">
              <a:rPr lang="en-US"/>
              <a:pPr/>
              <a:t>‹#›</a:t>
            </a:fld>
            <a:endParaRPr lang="en-US" dirty="0"/>
          </a:p>
        </p:txBody>
      </p:sp>
    </p:spTree>
    <p:extLst>
      <p:ext uri="{BB962C8B-B14F-4D97-AF65-F5344CB8AC3E}">
        <p14:creationId xmlns:p14="http://schemas.microsoft.com/office/powerpoint/2010/main" val="5637951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614076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947C-8D81-3049-B286-A0C66033C336}" type="slidenum">
              <a:rPr lang="en-US"/>
              <a:pPr/>
              <a:t>10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On the face of it, the use of a large set of registers should decrease the need to access memory. The design task is to organize the registers in such a fashion that this goal is realized.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Because most operand references are to local scalars, the obvious approach is to store these in registers, with perhaps a few registers reserved for global variables. The problem is that the definition of </a:t>
            </a:r>
            <a:r>
              <a:rPr kumimoji="1" lang="en-US" sz="1200" i="1" kern="1200" dirty="0">
                <a:solidFill>
                  <a:schemeClr val="tx1"/>
                </a:solidFill>
                <a:latin typeface="Times New Roman" pitchFamily="-84" charset="0"/>
                <a:ea typeface="+mn-ea"/>
                <a:cs typeface="+mn-cs"/>
              </a:rPr>
              <a:t>local </a:t>
            </a:r>
            <a:r>
              <a:rPr kumimoji="1" lang="en-US" sz="1200" kern="1200" dirty="0">
                <a:solidFill>
                  <a:schemeClr val="tx1"/>
                </a:solidFill>
                <a:latin typeface="Times New Roman" pitchFamily="-84" charset="0"/>
                <a:ea typeface="+mn-ea"/>
                <a:cs typeface="+mn-cs"/>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solution is based on two other results reported in Section 17.1. First, a typical procedure employs only a few passed parameters and local variables (Table 17.4). Second, the depth of procedure activation fluctuates within a relatively narrow range.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concept is illustrated in Figure 17.1. At any time, only one window of registers is visible and is addressable as if it were the only set of registers (e.g., addresses 0 through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kumimoji="1" lang="en-US" sz="1200" i="1" kern="1200" dirty="0">
                <a:solidFill>
                  <a:schemeClr val="tx1"/>
                </a:solidFill>
                <a:latin typeface="Times New Roman" pitchFamily="-84" charset="0"/>
                <a:ea typeface="+mn-ea"/>
                <a:cs typeface="+mn-cs"/>
              </a:rPr>
              <a:t>J </a:t>
            </a:r>
            <a:r>
              <a:rPr kumimoji="1" lang="en-US" sz="1200" kern="1200" dirty="0">
                <a:solidFill>
                  <a:schemeClr val="tx1"/>
                </a:solidFill>
                <a:latin typeface="Times New Roman" pitchFamily="-84" charset="0"/>
                <a:ea typeface="+mn-ea"/>
                <a:cs typeface="+mn-cs"/>
              </a:rPr>
              <a:t>are disjoint from the local and temporary registers at level </a:t>
            </a:r>
            <a:r>
              <a:rPr kumimoji="1" lang="en-US" sz="1200" i="1" kern="1200" dirty="0">
                <a:solidFill>
                  <a:schemeClr val="tx1"/>
                </a:solidFill>
                <a:latin typeface="Times New Roman" pitchFamily="-84" charset="0"/>
                <a:ea typeface="+mn-ea"/>
                <a:cs typeface="+mn-cs"/>
              </a:rPr>
              <a:t>J </a:t>
            </a:r>
            <a:r>
              <a:rPr kumimoji="1" lang="en-US" sz="1200" kern="1200" dirty="0">
                <a:solidFill>
                  <a:schemeClr val="tx1"/>
                </a:solidFill>
                <a:latin typeface="Times New Roman" pitchFamily="-84" charset="0"/>
                <a:ea typeface="+mn-ea"/>
                <a:cs typeface="+mn-cs"/>
              </a:rPr>
              <a:t>+ 1.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To handle any possible pattern of calls and returns, the number of </a:t>
            </a:r>
            <a:r>
              <a:rPr kumimoji="1" lang="en-US" sz="1200" b="1" kern="1200" dirty="0">
                <a:solidFill>
                  <a:schemeClr val="tx1"/>
                </a:solidFill>
                <a:latin typeface="Times New Roman" pitchFamily="-84" charset="0"/>
                <a:ea typeface="+mn-ea"/>
                <a:cs typeface="+mn-cs"/>
              </a:rPr>
              <a:t>register windows </a:t>
            </a:r>
            <a:r>
              <a:rPr kumimoji="1" lang="en-US" sz="1200" kern="1200" dirty="0">
                <a:solidFill>
                  <a:schemeClr val="tx1"/>
                </a:solidFill>
                <a:latin typeface="Times New Roman" pitchFamily="-84" charset="0"/>
                <a:ea typeface="+mn-ea"/>
                <a:cs typeface="+mn-cs"/>
              </a:rPr>
              <a:t>would have to be unbounded. Instead, the register windows can be used to hold the few most recent procedure activations. Older activations must be saved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 memory and later restored when the nesting depth decreases. Thus, the actual organization of the register file is as a circular buffer of overlapping windows. Two notable examples of this approach are Sun’s SPARC architecture, described in Section 17.7, and the IA-64 architecture used in Intel’s Itanium processor.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14CD8-D822-704D-ACC6-FDB79F179966}" type="slidenum">
              <a:rPr lang="en-US"/>
              <a:pPr/>
              <a:t>11</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circular organization is shown in Figure 17.2,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From the preceding, it can be seen that an </a:t>
            </a:r>
            <a:r>
              <a:rPr kumimoji="1" lang="en-US" sz="1200" i="1" kern="1200" dirty="0">
                <a:solidFill>
                  <a:schemeClr val="tx1"/>
                </a:solidFill>
                <a:latin typeface="Times New Roman" pitchFamily="-84" charset="0"/>
                <a:ea typeface="+mn-ea"/>
                <a:cs typeface="+mn-cs"/>
              </a:rPr>
              <a:t>N-window </a:t>
            </a:r>
            <a:r>
              <a:rPr kumimoji="1" lang="en-US" sz="1200" kern="1200" dirty="0">
                <a:solidFill>
                  <a:schemeClr val="tx1"/>
                </a:solidFill>
                <a:latin typeface="Times New Roman" pitchFamily="-84" charset="0"/>
                <a:ea typeface="+mn-ea"/>
                <a:cs typeface="+mn-cs"/>
              </a:rPr>
              <a:t>register file can hold only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- 1 procedure activations. The value of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lang="en-US" dirty="0"/>
          </a:p>
          <a:p>
            <a:r>
              <a:rPr kumimoji="1" lang="en-US" sz="1200" kern="1200" dirty="0">
                <a:solidFill>
                  <a:schemeClr val="tx1"/>
                </a:solidFill>
                <a:latin typeface="Times New Roman" pitchFamily="-84" charset="0"/>
                <a:ea typeface="+mn-ea"/>
                <a:cs typeface="+mn-cs"/>
              </a:rPr>
              <a:t> </a:t>
            </a:r>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F289E-FA03-CB4B-9D2D-A1E3117354B4}" type="slidenum">
              <a:rPr lang="en-US"/>
              <a:pPr/>
              <a:t>12</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13</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Table 17.5 compares characteristics of the two approaches. The window-based register file holds all the local scalar variables (except in the rare case of window overflow) of the most recent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a:p>
          <a:p>
            <a:r>
              <a:rPr kumimoji="1" lang="en-US" sz="1200" kern="1200" dirty="0">
                <a:solidFill>
                  <a:schemeClr val="tx1"/>
                </a:solidFill>
                <a:latin typeface="Times New Roman" pitchFamily="-84" charset="0"/>
                <a:ea typeface="+mn-ea"/>
                <a:cs typeface="+mn-cs"/>
              </a:rPr>
              <a:t> </a:t>
            </a:r>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2DC3-18DA-A74D-A004-32085136946A}" type="slidenum">
              <a:rPr lang="en-US"/>
              <a:pPr/>
              <a:t>14</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17.3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p>
          <a:p>
            <a:endParaRPr kumimoji="1" lang="en-US" sz="1200" kern="1200" dirty="0">
              <a:solidFill>
                <a:schemeClr val="tx1"/>
              </a:solidFill>
              <a:latin typeface="Times New Roman" pitchFamily="-84" charset="0"/>
              <a:ea typeface="+mn-ea"/>
              <a:cs typeface="+mn-cs"/>
            </a:endParaRPr>
          </a:p>
          <a:p>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1C0D68-798D-0A46-86CC-AA3ABB9327F3}" type="slidenum">
              <a:rPr lang="en-US"/>
              <a:pPr/>
              <a:t>15</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analyzed to build a register interference graph. The nodes of the graph are the symbolic registers. If two symbolic registers are “live” during the same program fragment, then they are joined by an edge to depict interference. An attempt is then made to color the graph with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colors, where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17.4 is a simple example of the process. Assume a program with six symbolic registers to be compiled into three actual registers. Figure 17.4a shows the time sequence of active use of each symbolic register. The dashed horizontal lines indicate successive instruction executions. Figure 17.4b shows the register interference graph (shading and cross-hatching are used instead of colors). A possible coloring with three colors is indicated. Because symbolic registers A and D do not interfere, the compile can assign both of these to physical register R1. Similarly, symbolic registers C and E can be assigned to register R3. One symbolic register, F, is left uncolored and must be dealt with using loads and stores. </a:t>
            </a:r>
            <a:endParaRPr lang="en-US" dirty="0"/>
          </a:p>
          <a:p>
            <a:endParaRPr kumimoji="1"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 general, there is a trade-off between the use of a large set of registers and compiler-based register optimization. For example, [BRAD91a] reports on a study that modeled a RISC architecture with features similar to the Motorola 88000 and the MIPS R2000. The researchers varied the number of registers from 16 to 128, and they considered both the use of all general-purpose registers and registers split between integer and floating-point use. Their study showed that with even simple register optimization, there is little benefit to the use of more than 64 registers. With reasonably sophisticated register optimization techniques, there is only marginal performance improvement with more than 32 registers. Finally, they noted that with a small number of registers (e.g., 16), a machine with a shared register organization executes faster than one with a split organization. Similar conclusions can be drawn from [HUGU91], which reports on a study that is primarily concerned with optimizing the use of a small number of registers rather than comparing the use of large register sets with optimization efforts. </a:t>
            </a:r>
            <a:endParaRPr lang="en-US" dirty="0"/>
          </a:p>
          <a:p>
            <a:endParaRPr lang="en-US"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2CCC8-0ED2-2A4E-84C7-3221B763ACBB}" type="slidenum">
              <a:rPr lang="en-US"/>
              <a:pPr/>
              <a:t>16</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We have noted the trend to richer instruction sets, which include a larger number of instructions and more complex instructions. Two principal reasons have motivated this trend: a desire to simplify compilers and a desire to improve performance. Underlying both of these reasons was the shift to HLLs on the part of programmers; architects attempted to design machines that provided better support for HLLs.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It is not the intent of this chapter to say that the CISC designers took the wrong direction. Indeed, because technology continues to evolve and because architectures exist along a spectrum rather than in two neat categories, a black-and-white assessment is unlikely ever to emerge. Thus, the comments that follow are simply meant to point out some of the potential pitfalls in the CISC approach and to pro- vide some understanding of the motivation of the RISC adherents.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first of the reasons cited, compiler simplification, seems obvious, but it is not. The task of the compiler writer is to build a compiler that generates good (fast, small, fast and small) sequences of machine instructions for HLL programs (i.e., the compiler views individual HLL statements in the context of surrounding HLL statements). If there are machine instructions that resemble HLL statements, this task is simplified. This reasoning has been disputed by the RISC researchers ([HENN82], [RADI83], [PATT82b]). They have found that complex machine instructions are often hard to exploit because the compiler must find those cases that exactly fit the construct. The task of optimizing the generated code to minimize code size, reduce instruction execution count, and enhance pipelining is much more difficult with a complex instruction set. As evidence of this, studies cited earlier in this chapter indicate that most of the instructions in a compiled program are the relatively simple ones.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other major reason cited is the expectation that a CISC will yield smaller, faster programs. Let us examine both aspects of this assertion: that programs will be smaller and that they will execute faster.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There are two advantages to smaller programs. First, because the program takes up less memory, there is a savings in that resource. With memory today being so inexpensive, this potential advantage is no longer compelling. More important, smaller programs should improve performance, and this will happen in three ways. First, fewer instructions means fewer instruction bytes to be fetched. Second, in a paging environment, smaller programs occupy fewer pages, reducing page faults. Third, more instructions fit in cache(s). </a:t>
            </a:r>
            <a:endParaRPr lang="en-US" dirty="0"/>
          </a:p>
          <a:p>
            <a:endParaRPr lang="en-US" dirty="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25FF1B-9B04-C341-B940-D33CBAD517F9}" type="slidenum">
              <a:rPr lang="en-US"/>
              <a:pPr/>
              <a:t>17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problem with this line of reasoning is that it is far from certain that a CISC program will be smaller than a corresponding RISC program. In many cases, the CISC program, expressed in symbolic machine language, may be </a:t>
            </a:r>
            <a:r>
              <a:rPr kumimoji="1" lang="en-US" sz="1200" i="1" kern="1200" dirty="0">
                <a:solidFill>
                  <a:schemeClr val="tx1"/>
                </a:solidFill>
                <a:latin typeface="Times New Roman" pitchFamily="-84" charset="0"/>
                <a:ea typeface="+mn-ea"/>
                <a:cs typeface="+mn-cs"/>
              </a:rPr>
              <a:t>shorter </a:t>
            </a:r>
            <a:r>
              <a:rPr kumimoji="1" lang="en-US" sz="1200" kern="1200" dirty="0">
                <a:solidFill>
                  <a:schemeClr val="tx1"/>
                </a:solidFill>
                <a:latin typeface="Times New Roman" pitchFamily="-84" charset="0"/>
                <a:ea typeface="+mn-ea"/>
                <a:cs typeface="+mn-cs"/>
              </a:rPr>
              <a:t>(i.e., fewer instructions), but the number of bits of memory occupied may not be noticeably </a:t>
            </a:r>
            <a:r>
              <a:rPr kumimoji="1" lang="en-US" sz="1200" i="1" kern="1200" dirty="0">
                <a:solidFill>
                  <a:schemeClr val="tx1"/>
                </a:solidFill>
                <a:latin typeface="Times New Roman" pitchFamily="-84" charset="0"/>
                <a:ea typeface="+mn-ea"/>
                <a:cs typeface="+mn-cs"/>
              </a:rPr>
              <a:t>smaller. </a:t>
            </a:r>
            <a:r>
              <a:rPr kumimoji="1" lang="en-US" sz="1200" kern="1200" dirty="0">
                <a:solidFill>
                  <a:schemeClr val="tx1"/>
                </a:solidFill>
                <a:latin typeface="Times New Roman" pitchFamily="-84" charset="0"/>
                <a:ea typeface="+mn-ea"/>
                <a:cs typeface="+mn-cs"/>
              </a:rPr>
              <a:t>Table 17.6 shows results from three studies that compared the size of compiled C programs on a variety of machines, including RISC I, which has a reduced instruction set architecture. Note that there is little or no savings using a CISC over a RISC. It is also interesting to note that the VAX, which has a much more complex instruction set than the PDP-11, achieves very little savings over the latter. These results were confirmed by IBM researchers [RADI83], who found that the IBM 801 (a RISC) produced code that was 0.9 times the size of code on an IBM S/370. The study used a set of PL/I programs.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There are several reasons for these rather surprising results. We have already noted that compilers on CISCs tend to favor simpler instructions, so that the conciseness of the complex instructions seldom comes into play. Also, because there are more instructions on a CISC, longer opcodes are required, producing longer instructions. Finally, RISCs tend to emphasize register rather than memory references, and the former require fewer bits. An example of this last effect is discussed presently.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So the expectation that a CISC will produce smaller programs, with the attend- ant advantages, may not be realized. The second motivating factor for increasingly complex instruction sets was that instruction execution would be faster. It seems to make sense that a complex HLL operation will execute more quickly as a single machine instruction rather than as a series of more primitive instructions. However, because of the bias toward the use of those simpler instructions, this may not be so. </a:t>
            </a:r>
            <a:endParaRPr lang="en-US" dirty="0"/>
          </a:p>
          <a:p>
            <a:endParaRPr lang="en-GB" dirty="0"/>
          </a:p>
          <a:p>
            <a:r>
              <a:rPr kumimoji="1" lang="en-US" sz="1200" kern="1200" dirty="0">
                <a:solidFill>
                  <a:schemeClr val="tx1"/>
                </a:solidFill>
                <a:latin typeface="Times New Roman" pitchFamily="-84" charset="0"/>
                <a:ea typeface="+mn-ea"/>
                <a:cs typeface="+mn-cs"/>
              </a:rPr>
              <a:t>The entire control unit must be made more complex, and/or the microprogram control store must be made larger, to accommodate a richer instruction set. Either factor increases the execution time of the simple instructions.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fact, some researchers have found that the speedup in the execution of complex functions is due not so much to the power of the complex machine instructions as to their residence in high-speed control store [RADI83]. In effect, the control store acts as an instruction cache. Thus, the hardware architect is in the position of trying to determine which subroutines or functions will be used most frequently and assigning those to the control store by implementing them in microcode. The results have been less than encouraging. On S/390 systems, instructions such as Translate and Extended-Precision-Floating-Point-Divide reside in high-speed storage, while the sequence involved in setting up procedure calls or initiating an interrupt handler are in slower main memory.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Thus, it is far from clear that a trend to increasingly complex instruction sets is appropriate. This has led a number of groups to pursue the opposite path. </a:t>
            </a:r>
            <a:endParaRPr lang="en-US"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CA410-8DA7-A044-AD5C-CB86F76F2AFD}" type="slidenum">
              <a:rPr lang="en-US"/>
              <a:pPr/>
              <a:t>18</a:t>
            </a:fld>
            <a:endParaRPr lang="en-US"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Although a variety of different approaches to reduced instruction set architecture have been taken, certain characteristics are common to all of them: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One instruction per cycle</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Register-to-register operations</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Simple addressing modes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Simple instruction formats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Here, we provide a brief discussion of these characteristics. Specific examples are explored later in this chapter.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first characteristic listed is that there is </a:t>
            </a:r>
            <a:r>
              <a:rPr kumimoji="1" lang="en-US" sz="1200" b="1" kern="1200" dirty="0">
                <a:solidFill>
                  <a:schemeClr val="tx1"/>
                </a:solidFill>
                <a:latin typeface="Times New Roman" pitchFamily="-84" charset="0"/>
                <a:ea typeface="+mn-ea"/>
                <a:cs typeface="+mn-cs"/>
              </a:rPr>
              <a:t>one machine instruction per machine cycle. </a:t>
            </a:r>
            <a:r>
              <a:rPr kumimoji="1" lang="en-US" sz="1200" kern="1200" dirty="0">
                <a:solidFill>
                  <a:schemeClr val="tx1"/>
                </a:solidFill>
                <a:latin typeface="Times New Roman" pitchFamily="-84" charset="0"/>
                <a:ea typeface="+mn-ea"/>
                <a:cs typeface="+mn-cs"/>
              </a:rPr>
              <a:t>A </a:t>
            </a:r>
            <a:r>
              <a:rPr kumimoji="1" lang="en-US" sz="1200" i="1" kern="1200" dirty="0">
                <a:solidFill>
                  <a:schemeClr val="tx1"/>
                </a:solidFill>
                <a:latin typeface="Times New Roman" pitchFamily="-84" charset="0"/>
                <a:ea typeface="+mn-ea"/>
                <a:cs typeface="+mn-cs"/>
              </a:rPr>
              <a:t>machine cycle </a:t>
            </a:r>
            <a:r>
              <a:rPr kumimoji="1" lang="en-US" sz="1200" kern="1200" dirty="0">
                <a:solidFill>
                  <a:schemeClr val="tx1"/>
                </a:solidFill>
                <a:latin typeface="Times New Roman" pitchFamily="-84" charset="0"/>
                <a:ea typeface="+mn-ea"/>
                <a:cs typeface="+mn-cs"/>
              </a:rPr>
              <a:t>is defined to be the time it takes to fetch two operands from registers, perform an ALU operation, and store the result in a register. Thus, RISC machine instructions should be no more complicated than, and execute about as fast as, microinstructions on CISC machines (discussed in Part Four). With simple, one-cycle instructions, there is little or no need for microcode; the machine instructions can be hardwired. Such instructions should execute faster than comparable machine instructions on other machines, because it is not necessary to access a microprogram control store during instruction execution.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second characteristic is that most operations should be </a:t>
            </a:r>
            <a:r>
              <a:rPr kumimoji="1" lang="en-US" sz="1200" b="1" kern="1200" dirty="0">
                <a:solidFill>
                  <a:schemeClr val="tx1"/>
                </a:solidFill>
                <a:latin typeface="Times New Roman" pitchFamily="-84" charset="0"/>
                <a:ea typeface="+mn-ea"/>
                <a:cs typeface="+mn-cs"/>
              </a:rPr>
              <a:t>register to register, </a:t>
            </a:r>
            <a:r>
              <a:rPr kumimoji="1" lang="en-US" sz="1200" kern="1200" dirty="0">
                <a:solidFill>
                  <a:schemeClr val="tx1"/>
                </a:solidFill>
                <a:latin typeface="Times New Roman" pitchFamily="-84" charset="0"/>
                <a:ea typeface="+mn-ea"/>
                <a:cs typeface="+mn-cs"/>
              </a:rPr>
              <a:t>with only simple LOAD and STORE operations accessing memory. This design feature simplifies the instruction set and therefore the control unit. For example, a RISC instruction set may include only one or two ADD instructions (e.g., integer add, add with carry); the VAX has 25 different ADD instructions. Another benefit is that such an architecture encourages the optimization of register use, so that frequently accessed operands remain in high-speed storage.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third characteristic is the use of </a:t>
            </a:r>
            <a:r>
              <a:rPr kumimoji="1" lang="en-US" sz="1200" b="1" kern="1200" dirty="0">
                <a:solidFill>
                  <a:schemeClr val="tx1"/>
                </a:solidFill>
                <a:latin typeface="Times New Roman" pitchFamily="-84" charset="0"/>
                <a:ea typeface="+mn-ea"/>
                <a:cs typeface="+mn-cs"/>
              </a:rPr>
              <a:t>simple addressing modes. </a:t>
            </a:r>
            <a:r>
              <a:rPr kumimoji="1" lang="en-US" sz="1200" kern="1200" dirty="0">
                <a:solidFill>
                  <a:schemeClr val="tx1"/>
                </a:solidFill>
                <a:latin typeface="Times New Roman" pitchFamily="-84" charset="0"/>
                <a:ea typeface="+mn-ea"/>
                <a:cs typeface="+mn-cs"/>
              </a:rPr>
              <a:t>Almost all RISC instructions use simple register addressing. Several additional modes, such as displacement and PC-relative, may be included. Other, more complex modes can be synthesized in software from the simple ones. Again, this design feature simplifies the instruction set and the control unit.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final common characteristic is the use of </a:t>
            </a:r>
            <a:r>
              <a:rPr kumimoji="1" lang="en-US" sz="1200" b="1" kern="1200" dirty="0">
                <a:solidFill>
                  <a:schemeClr val="tx1"/>
                </a:solidFill>
                <a:latin typeface="Times New Roman" pitchFamily="-84" charset="0"/>
                <a:ea typeface="+mn-ea"/>
                <a:cs typeface="+mn-cs"/>
              </a:rPr>
              <a:t>simple instruction formats. </a:t>
            </a:r>
            <a:r>
              <a:rPr kumimoji="1" lang="en-US" sz="1200" kern="1200" dirty="0">
                <a:solidFill>
                  <a:schemeClr val="tx1"/>
                </a:solidFill>
                <a:latin typeface="Times New Roman" pitchFamily="-84" charset="0"/>
                <a:ea typeface="+mn-ea"/>
                <a:cs typeface="+mn-cs"/>
              </a:rPr>
              <a:t>Generally, only one or a few formats are used. Instruction length is fixed and aligned on word boundaries. Field locations, especially the opcode, are fixed. This design feature has a number of benefits. With fixed fields, opcode decoding and register operand accessing can occur simultaneously. Simplified formats simplify the control unit. Instruction fetching is optimized because word-length units are fetched. Alignment on a word boundary also means that a single instruction does not cross page boundaries. </a:t>
            </a:r>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Taken together, these characteristics can be assessed to determine the potential</a:t>
            </a:r>
          </a:p>
          <a:p>
            <a:r>
              <a:rPr kumimoji="1" lang="en-US" sz="1200" kern="1200" dirty="0">
                <a:solidFill>
                  <a:schemeClr val="tx1"/>
                </a:solidFill>
                <a:effectLst/>
                <a:latin typeface="Times New Roman" pitchFamily="-84" charset="0"/>
                <a:ea typeface="+mn-ea"/>
                <a:cs typeface="+mn-cs"/>
              </a:rPr>
              <a:t>performance benefits of the RISC approach. A certain amount of “circumstantial</a:t>
            </a:r>
          </a:p>
          <a:p>
            <a:r>
              <a:rPr kumimoji="1" lang="en-US" sz="1200" kern="1200" dirty="0">
                <a:solidFill>
                  <a:schemeClr val="tx1"/>
                </a:solidFill>
                <a:effectLst/>
                <a:latin typeface="Times New Roman" pitchFamily="-84" charset="0"/>
                <a:ea typeface="+mn-ea"/>
                <a:cs typeface="+mn-cs"/>
              </a:rPr>
              <a:t> evidence” can be presented. First, more effective optimizing compilers can be developed.</a:t>
            </a:r>
          </a:p>
          <a:p>
            <a:r>
              <a:rPr kumimoji="1" lang="en-US" sz="1200" kern="1200" dirty="0">
                <a:solidFill>
                  <a:schemeClr val="tx1"/>
                </a:solidFill>
                <a:effectLst/>
                <a:latin typeface="Times New Roman" pitchFamily="-84" charset="0"/>
                <a:ea typeface="+mn-ea"/>
                <a:cs typeface="+mn-cs"/>
              </a:rPr>
              <a:t>With more</a:t>
            </a:r>
            <a:r>
              <a:rPr kumimoji="1" lang="en-US" sz="1200" kern="1200" baseline="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primitive instructions, there are more opportunities for moving</a:t>
            </a:r>
          </a:p>
          <a:p>
            <a:r>
              <a:rPr kumimoji="1" lang="en-US" sz="1200" kern="1200" dirty="0">
                <a:solidFill>
                  <a:schemeClr val="tx1"/>
                </a:solidFill>
                <a:effectLst/>
                <a:latin typeface="Times New Roman" pitchFamily="-84" charset="0"/>
                <a:ea typeface="+mn-ea"/>
                <a:cs typeface="+mn-cs"/>
              </a:rPr>
              <a:t>functions out of loops, reorganizing code for efficiency, maximizing register utilization,</a:t>
            </a:r>
          </a:p>
          <a:p>
            <a:r>
              <a:rPr kumimoji="1" lang="en-US" sz="1200" kern="1200" dirty="0">
                <a:solidFill>
                  <a:schemeClr val="tx1"/>
                </a:solidFill>
                <a:effectLst/>
                <a:latin typeface="Times New Roman" pitchFamily="-84" charset="0"/>
                <a:ea typeface="+mn-ea"/>
                <a:cs typeface="+mn-cs"/>
              </a:rPr>
              <a:t>and so forth. It is even possible to compute parts of complex instructions at</a:t>
            </a:r>
          </a:p>
          <a:p>
            <a:r>
              <a:rPr kumimoji="1" lang="en-US" sz="1200" kern="1200" dirty="0">
                <a:solidFill>
                  <a:schemeClr val="tx1"/>
                </a:solidFill>
                <a:effectLst/>
                <a:latin typeface="Times New Roman" pitchFamily="-84" charset="0"/>
                <a:ea typeface="+mn-ea"/>
                <a:cs typeface="+mn-cs"/>
              </a:rPr>
              <a:t>compile time. For example, the S/390 Move Characters (MVC) instruction moves a</a:t>
            </a:r>
          </a:p>
          <a:p>
            <a:r>
              <a:rPr kumimoji="1" lang="en-US" sz="1200" kern="1200" dirty="0">
                <a:solidFill>
                  <a:schemeClr val="tx1"/>
                </a:solidFill>
                <a:effectLst/>
                <a:latin typeface="Times New Roman" pitchFamily="-84" charset="0"/>
                <a:ea typeface="+mn-ea"/>
                <a:cs typeface="+mn-cs"/>
              </a:rPr>
              <a:t>string of characters from one location to another. Each time it is executed, the move</a:t>
            </a:r>
          </a:p>
          <a:p>
            <a:r>
              <a:rPr kumimoji="1" lang="en-US" sz="1200" kern="1200" dirty="0">
                <a:solidFill>
                  <a:schemeClr val="tx1"/>
                </a:solidFill>
                <a:effectLst/>
                <a:latin typeface="Times New Roman" pitchFamily="-84" charset="0"/>
                <a:ea typeface="+mn-ea"/>
                <a:cs typeface="+mn-cs"/>
              </a:rPr>
              <a:t>will depend on the length of the string, whether and in which direction the locations</a:t>
            </a:r>
          </a:p>
          <a:p>
            <a:r>
              <a:rPr kumimoji="1" lang="en-US" sz="1200" kern="1200" dirty="0">
                <a:solidFill>
                  <a:schemeClr val="tx1"/>
                </a:solidFill>
                <a:effectLst/>
                <a:latin typeface="Times New Roman" pitchFamily="-84" charset="0"/>
                <a:ea typeface="+mn-ea"/>
                <a:cs typeface="+mn-cs"/>
              </a:rPr>
              <a:t>overlap, and what the alignment characteristics are. In most cases, these will all be</a:t>
            </a:r>
          </a:p>
          <a:p>
            <a:r>
              <a:rPr kumimoji="1" lang="en-US" sz="1200" kern="1200" dirty="0">
                <a:solidFill>
                  <a:schemeClr val="tx1"/>
                </a:solidFill>
                <a:effectLst/>
                <a:latin typeface="Times New Roman" pitchFamily="-84" charset="0"/>
                <a:ea typeface="+mn-ea"/>
                <a:cs typeface="+mn-cs"/>
              </a:rPr>
              <a:t>known at compile time. Thus, the compiler could produce an optimized sequence of</a:t>
            </a:r>
          </a:p>
          <a:p>
            <a:r>
              <a:rPr kumimoji="1" lang="en-US" sz="1200" kern="1200" dirty="0">
                <a:solidFill>
                  <a:schemeClr val="tx1"/>
                </a:solidFill>
                <a:effectLst/>
                <a:latin typeface="Times New Roman" pitchFamily="-84" charset="0"/>
                <a:ea typeface="+mn-ea"/>
                <a:cs typeface="+mn-cs"/>
              </a:rPr>
              <a:t>primitive instructions for this function.</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 second point, already noted, is that most instructions generated by a compiler</a:t>
            </a:r>
          </a:p>
          <a:p>
            <a:r>
              <a:rPr kumimoji="1" lang="en-US" sz="1200" kern="1200" dirty="0">
                <a:solidFill>
                  <a:schemeClr val="tx1"/>
                </a:solidFill>
                <a:effectLst/>
                <a:latin typeface="Times New Roman" pitchFamily="-84" charset="0"/>
                <a:ea typeface="+mn-ea"/>
                <a:cs typeface="+mn-cs"/>
              </a:rPr>
              <a:t>are relatively simple anyway. It would seem reasonable that a control unit built</a:t>
            </a:r>
          </a:p>
          <a:p>
            <a:r>
              <a:rPr kumimoji="1" lang="en-US" sz="1200" kern="1200" dirty="0">
                <a:solidFill>
                  <a:schemeClr val="tx1"/>
                </a:solidFill>
                <a:effectLst/>
                <a:latin typeface="Times New Roman" pitchFamily="-84" charset="0"/>
                <a:ea typeface="+mn-ea"/>
                <a:cs typeface="+mn-cs"/>
              </a:rPr>
              <a:t>specifically for those instructions and using little or no microcode could execute</a:t>
            </a:r>
          </a:p>
          <a:p>
            <a:r>
              <a:rPr kumimoji="1" lang="en-US" sz="1200" kern="1200" dirty="0">
                <a:solidFill>
                  <a:schemeClr val="tx1"/>
                </a:solidFill>
                <a:effectLst/>
                <a:latin typeface="Times New Roman" pitchFamily="-84" charset="0"/>
                <a:ea typeface="+mn-ea"/>
                <a:cs typeface="+mn-cs"/>
              </a:rPr>
              <a:t>them faster than a comparable CISC.</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 third point relates to the use of instruction pipelining. RISC researchers feel</a:t>
            </a:r>
          </a:p>
          <a:p>
            <a:r>
              <a:rPr kumimoji="1" lang="en-US" sz="1200" kern="1200" dirty="0">
                <a:solidFill>
                  <a:schemeClr val="tx1"/>
                </a:solidFill>
                <a:effectLst/>
                <a:latin typeface="Times New Roman" pitchFamily="-84" charset="0"/>
                <a:ea typeface="+mn-ea"/>
                <a:cs typeface="+mn-cs"/>
              </a:rPr>
              <a:t>that the instruction pipelining technique can be applied much more effectively with</a:t>
            </a:r>
          </a:p>
          <a:p>
            <a:r>
              <a:rPr kumimoji="1" lang="en-US" sz="1200" kern="1200" dirty="0">
                <a:solidFill>
                  <a:schemeClr val="tx1"/>
                </a:solidFill>
                <a:effectLst/>
                <a:latin typeface="Times New Roman" pitchFamily="-84" charset="0"/>
                <a:ea typeface="+mn-ea"/>
                <a:cs typeface="+mn-cs"/>
              </a:rPr>
              <a:t>a reduced instruction set. We examine this point in some detail presently.</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 final, and somewhat less significant, point is that RISC processors are more</a:t>
            </a:r>
          </a:p>
          <a:p>
            <a:r>
              <a:rPr kumimoji="1" lang="en-US" sz="1200" kern="1200" dirty="0">
                <a:solidFill>
                  <a:schemeClr val="tx1"/>
                </a:solidFill>
                <a:effectLst/>
                <a:latin typeface="Times New Roman" pitchFamily="-84" charset="0"/>
                <a:ea typeface="+mn-ea"/>
                <a:cs typeface="+mn-cs"/>
              </a:rPr>
              <a:t>responsive to interrupts because interrupts are checked between rather elementary</a:t>
            </a:r>
          </a:p>
          <a:p>
            <a:r>
              <a:rPr kumimoji="1" lang="en-US" sz="1200" kern="1200" dirty="0">
                <a:solidFill>
                  <a:schemeClr val="tx1"/>
                </a:solidFill>
                <a:effectLst/>
                <a:latin typeface="Times New Roman" pitchFamily="-84" charset="0"/>
                <a:ea typeface="+mn-ea"/>
                <a:cs typeface="+mn-cs"/>
              </a:rPr>
              <a:t>operations. Architectures with complex instructions either restrict interrupts to</a:t>
            </a:r>
          </a:p>
          <a:p>
            <a:r>
              <a:rPr kumimoji="1" lang="en-US" sz="1200" kern="1200" dirty="0">
                <a:solidFill>
                  <a:schemeClr val="tx1"/>
                </a:solidFill>
                <a:effectLst/>
                <a:latin typeface="Times New Roman" pitchFamily="-84" charset="0"/>
                <a:ea typeface="+mn-ea"/>
                <a:cs typeface="+mn-cs"/>
              </a:rPr>
              <a:t>instruction boundaries or must define specific interruptible points and implement</a:t>
            </a:r>
          </a:p>
          <a:p>
            <a:r>
              <a:rPr kumimoji="1" lang="en-US" sz="1200" kern="1200" dirty="0">
                <a:solidFill>
                  <a:schemeClr val="tx1"/>
                </a:solidFill>
                <a:effectLst/>
                <a:latin typeface="Times New Roman" pitchFamily="-84" charset="0"/>
                <a:ea typeface="+mn-ea"/>
                <a:cs typeface="+mn-cs"/>
              </a:rPr>
              <a:t>mechanisms for restarting an instruction.</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case for improved performance for a reduced instruction set architecture</a:t>
            </a:r>
          </a:p>
          <a:p>
            <a:r>
              <a:rPr kumimoji="1" lang="en-US" sz="1200" kern="1200" dirty="0">
                <a:solidFill>
                  <a:schemeClr val="tx1"/>
                </a:solidFill>
                <a:effectLst/>
                <a:latin typeface="Times New Roman" pitchFamily="-84" charset="0"/>
                <a:ea typeface="+mn-ea"/>
                <a:cs typeface="+mn-cs"/>
              </a:rPr>
              <a:t>is strong, but one could perhaps still make an argument for CISC. A number of</a:t>
            </a:r>
          </a:p>
          <a:p>
            <a:r>
              <a:rPr kumimoji="1" lang="en-US" sz="1200" kern="1200" dirty="0">
                <a:solidFill>
                  <a:schemeClr val="tx1"/>
                </a:solidFill>
                <a:effectLst/>
                <a:latin typeface="Times New Roman" pitchFamily="-84" charset="0"/>
                <a:ea typeface="+mn-ea"/>
                <a:cs typeface="+mn-cs"/>
              </a:rPr>
              <a:t>studies have been done, but not on machines of comparable technology and power.</a:t>
            </a:r>
          </a:p>
          <a:p>
            <a:r>
              <a:rPr kumimoji="1" lang="en-US" sz="1200" kern="1200" dirty="0">
                <a:solidFill>
                  <a:schemeClr val="tx1"/>
                </a:solidFill>
                <a:effectLst/>
                <a:latin typeface="Times New Roman" pitchFamily="-84" charset="0"/>
                <a:ea typeface="+mn-ea"/>
                <a:cs typeface="+mn-cs"/>
              </a:rPr>
              <a:t>Further, most studies have not attempted to separate the effects of a reduced</a:t>
            </a:r>
          </a:p>
          <a:p>
            <a:r>
              <a:rPr kumimoji="1" lang="en-US" sz="1200" kern="1200" dirty="0">
                <a:solidFill>
                  <a:schemeClr val="tx1"/>
                </a:solidFill>
                <a:effectLst/>
                <a:latin typeface="Times New Roman" pitchFamily="-84" charset="0"/>
                <a:ea typeface="+mn-ea"/>
                <a:cs typeface="+mn-cs"/>
              </a:rPr>
              <a:t>instruction set and the effects of a large register file. The “circumstantial evidence,”</a:t>
            </a:r>
          </a:p>
          <a:p>
            <a:r>
              <a:rPr kumimoji="1" lang="en-US" sz="1200" kern="1200" dirty="0">
                <a:solidFill>
                  <a:schemeClr val="tx1"/>
                </a:solidFill>
                <a:effectLst/>
                <a:latin typeface="Times New Roman" pitchFamily="-84" charset="0"/>
                <a:ea typeface="+mn-ea"/>
                <a:cs typeface="+mn-cs"/>
              </a:rPr>
              <a:t>however, is suggestive.</a:t>
            </a:r>
          </a:p>
          <a:p>
            <a:endParaRPr kumimoji="1" lang="en-US" sz="1200" kern="1200" dirty="0">
              <a:solidFill>
                <a:schemeClr val="tx1"/>
              </a:solidFill>
              <a:effectLst/>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C76E9C9-1785-8A43-9998-D636E20504C4}" type="slidenum">
              <a:rPr lang="en-US" smtClean="0"/>
              <a:pPr/>
              <a:t>19</a:t>
            </a:fld>
            <a:endParaRPr lang="en-US" dirty="0"/>
          </a:p>
        </p:txBody>
      </p:sp>
    </p:spTree>
    <p:extLst>
      <p:ext uri="{BB962C8B-B14F-4D97-AF65-F5344CB8AC3E}">
        <p14:creationId xmlns:p14="http://schemas.microsoft.com/office/powerpoint/2010/main" val="103755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2</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Table 17.1 compares several RISC and non-RISC systems. </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67844-8337-4C44-9F28-5907B6062406}" type="slidenum">
              <a:rPr lang="en-US"/>
              <a:pPr/>
              <a:t>20</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This emphasis on register-to-register operations is notable for RISC designs. Contemporary CISC machines provide such instructions but also include memory- to-memory and mixed register/memory operations. Attempts to compare these approaches were made in the 1970s, before the appearance of RISCs. Figure 17.5a illustrates the approach taken. Hypothetical architectures were evaluated on pro- gram size and the number of bits of memory traffic. Results such as this one led one researcher to suggest that future architectures should contain no registers at all [MYER78]. One wonders what he would have thought, at the time, of the RISC machine once produced by Pyramid, which contained no less than 528 registers!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What was missing from those studies was a recognition of the frequent access to a small number of local scalars and that, with a large bank of registers or an optimizing compiler, most operands could be kept in registers for long periods of time. Thus, Figure 17.5b may be a fairer comparison.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F8BC74-0DB4-504A-8047-10192376C5FF}" type="slidenum">
              <a:rPr lang="en-US"/>
              <a:pPr/>
              <a:t>21</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b="0" i="0" u="none" strike="noStrike" kern="1200" baseline="0" dirty="0">
                <a:solidFill>
                  <a:schemeClr val="tx1"/>
                </a:solidFill>
                <a:latin typeface="Times New Roman" pitchFamily="-84" charset="0"/>
                <a:ea typeface="+mn-ea"/>
                <a:cs typeface="+mn-cs"/>
              </a:rPr>
              <a:t> After the initial enthusiasm for RISC machines, there has been a growing realization</a:t>
            </a:r>
          </a:p>
          <a:p>
            <a:r>
              <a:rPr kumimoji="1" lang="en-US" sz="1200" b="0" i="0" u="none" strike="noStrike" kern="1200" baseline="0" dirty="0">
                <a:solidFill>
                  <a:schemeClr val="tx1"/>
                </a:solidFill>
                <a:latin typeface="Times New Roman" pitchFamily="-84" charset="0"/>
                <a:ea typeface="+mn-ea"/>
                <a:cs typeface="+mn-cs"/>
              </a:rPr>
              <a:t>that (1) RISC designs may benefit from the inclusion of some CISC features and that</a:t>
            </a:r>
          </a:p>
          <a:p>
            <a:r>
              <a:rPr kumimoji="1" lang="en-US" sz="1200" b="0" i="0" u="none" strike="noStrike" kern="1200" baseline="0" dirty="0">
                <a:solidFill>
                  <a:schemeClr val="tx1"/>
                </a:solidFill>
                <a:latin typeface="Times New Roman" pitchFamily="-84" charset="0"/>
                <a:ea typeface="+mn-ea"/>
                <a:cs typeface="+mn-cs"/>
              </a:rPr>
              <a:t>(2) CISC designs may benefit from the inclusion of some RISC features. The result is</a:t>
            </a:r>
          </a:p>
          <a:p>
            <a:r>
              <a:rPr kumimoji="1" lang="en-US" sz="1200" b="0" i="0" u="none" strike="noStrike" kern="1200" baseline="0" dirty="0">
                <a:solidFill>
                  <a:schemeClr val="tx1"/>
                </a:solidFill>
                <a:latin typeface="Times New Roman" pitchFamily="-84" charset="0"/>
                <a:ea typeface="+mn-ea"/>
                <a:cs typeface="+mn-cs"/>
              </a:rPr>
              <a:t>that the more recent RISC designs, notably the PowerPC, are no longer “pure” RISC</a:t>
            </a:r>
          </a:p>
          <a:p>
            <a:r>
              <a:rPr kumimoji="1" lang="en-US" sz="1200" b="0" i="0" u="none" strike="noStrike" kern="1200" baseline="0" dirty="0">
                <a:solidFill>
                  <a:schemeClr val="tx1"/>
                </a:solidFill>
                <a:latin typeface="Times New Roman" pitchFamily="-84" charset="0"/>
                <a:ea typeface="+mn-ea"/>
                <a:cs typeface="+mn-cs"/>
              </a:rPr>
              <a:t>and the more recent CISC designs, notably the Pentium II and later Pentium models,</a:t>
            </a:r>
          </a:p>
          <a:p>
            <a:r>
              <a:rPr kumimoji="1" lang="en-US" sz="1200" b="0" i="0" u="none" strike="noStrike" kern="1200" baseline="0" dirty="0">
                <a:solidFill>
                  <a:schemeClr val="tx1"/>
                </a:solidFill>
                <a:latin typeface="Times New Roman" pitchFamily="-84" charset="0"/>
                <a:ea typeface="+mn-ea"/>
                <a:cs typeface="+mn-cs"/>
              </a:rPr>
              <a:t>do incorporate some RISC characteristics.</a:t>
            </a:r>
            <a:endParaRPr kumimoji="1" lang="en-US" sz="1200" kern="1200" dirty="0">
              <a:solidFill>
                <a:schemeClr val="tx1"/>
              </a:solidFill>
              <a:latin typeface="Times New Roman" pitchFamily="-84" charset="0"/>
              <a:ea typeface="+mn-ea"/>
              <a:cs typeface="+mn-cs"/>
            </a:endParaRP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An interesting comparison in [MASH95] provides some insight into this issue. Table 17.7 lists a number of processors and compares them across a number of characteristics. For purposes of this comparison, the following are considered typical of a classic RISC: </a:t>
            </a:r>
            <a:endParaRPr lang="en-US" dirty="0"/>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1.  A single instruction size. </a:t>
            </a:r>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2.  That size is typically 4 bytes. </a:t>
            </a:r>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3.  A small number of data addressing modes, typically less than five. This parameter is difficult to pin down. In the table, register and literal modes are not counted and different formats with different offset sizes are counted separately. </a:t>
            </a:r>
          </a:p>
          <a:p>
            <a:endParaRPr lang="en-GB" dirty="0"/>
          </a:p>
          <a:p>
            <a:r>
              <a:rPr kumimoji="1" lang="en-US" sz="1200" b="0" kern="1200" dirty="0">
                <a:solidFill>
                  <a:schemeClr val="tx1"/>
                </a:solidFill>
                <a:latin typeface="Times New Roman" pitchFamily="-84" charset="0"/>
                <a:ea typeface="+mn-ea"/>
                <a:cs typeface="+mn-cs"/>
              </a:rPr>
              <a:t>4.  No indirect addressing that requires you to make one memory access to get </a:t>
            </a:r>
          </a:p>
          <a:p>
            <a:r>
              <a:rPr kumimoji="1" lang="en-US" sz="1200" b="0" kern="1200" dirty="0">
                <a:solidFill>
                  <a:schemeClr val="tx1"/>
                </a:solidFill>
                <a:latin typeface="Times New Roman" pitchFamily="-84" charset="0"/>
                <a:ea typeface="+mn-ea"/>
                <a:cs typeface="+mn-cs"/>
              </a:rPr>
              <a:t>the address of another operand in memory. </a:t>
            </a:r>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5.  No operations that combine load/store with arithmetic (e.g.,add from memory, add to memory). </a:t>
            </a:r>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6.  No more than one memory-addressed operand per instruction. </a:t>
            </a:r>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7.  Does not support arbitrary alignment of data for load/store operations. </a:t>
            </a:r>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8.  Maximum number of uses of the memory management unit (MMU) for a data address in an instruction. </a:t>
            </a:r>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9.  Number of bits for integer register specifier equal to five or more. This means that at least 32 integer registers can be explicitly referenced at a time. </a:t>
            </a:r>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10.</a:t>
            </a:r>
            <a:r>
              <a:rPr kumimoji="1" lang="en-US" sz="1200" b="0" kern="1200" baseline="0" dirty="0">
                <a:solidFill>
                  <a:schemeClr val="tx1"/>
                </a:solidFill>
                <a:latin typeface="Times New Roman" pitchFamily="-84" charset="0"/>
                <a:ea typeface="+mn-ea"/>
                <a:cs typeface="+mn-cs"/>
              </a:rPr>
              <a:t> </a:t>
            </a:r>
            <a:r>
              <a:rPr kumimoji="1" lang="en-US" sz="1200" b="0" kern="1200" dirty="0">
                <a:solidFill>
                  <a:schemeClr val="tx1"/>
                </a:solidFill>
                <a:latin typeface="Times New Roman" pitchFamily="-84" charset="0"/>
                <a:ea typeface="+mn-ea"/>
                <a:cs typeface="+mn-cs"/>
              </a:rPr>
              <a:t>Number of bits for floating-point register specifier equal to four or more. This means that at least 16 floating-point registers can be explicitly referenced at a time. </a:t>
            </a:r>
          </a:p>
          <a:p>
            <a:endParaRPr kumimoji="1" lang="en-US" sz="1200" b="0" kern="1200" dirty="0">
              <a:solidFill>
                <a:schemeClr val="tx1"/>
              </a:solidFill>
              <a:latin typeface="Times New Roman" pitchFamily="-84" charset="0"/>
              <a:ea typeface="+mn-ea"/>
              <a:cs typeface="+mn-cs"/>
            </a:endParaRPr>
          </a:p>
          <a:p>
            <a:r>
              <a:rPr kumimoji="1" lang="en-US" sz="1200" b="0" kern="1200" dirty="0">
                <a:solidFill>
                  <a:schemeClr val="tx1"/>
                </a:solidFill>
                <a:latin typeface="Times New Roman" pitchFamily="-84" charset="0"/>
                <a:ea typeface="+mn-ea"/>
                <a:cs typeface="+mn-cs"/>
              </a:rPr>
              <a:t>Items 1 through 3 are an indication of instruction decode complexity. Items 4 </a:t>
            </a:r>
          </a:p>
          <a:p>
            <a:r>
              <a:rPr kumimoji="1" lang="en-US" sz="1200" kern="1200" dirty="0">
                <a:solidFill>
                  <a:schemeClr val="tx1"/>
                </a:solidFill>
                <a:latin typeface="Times New Roman" pitchFamily="-84" charset="0"/>
                <a:ea typeface="+mn-ea"/>
                <a:cs typeface="+mn-cs"/>
              </a:rPr>
              <a:t>through 8 suggest the ease or difficulty of pipelining, especially in the presence of virtual memory requirements. Items 9 and 10 are related to the ability to take good advantage of compilers.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the table, the first eight processors are clearly RISC architectures, the next five are clearly CISC, and the last two are processors often thought of as RISC that in fact have many CISC characteristics. </a:t>
            </a:r>
            <a:endParaRPr lang="en-US" dirty="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22</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we discussed in Section 16.4, instruction pipelining is often used to enhance performance. Let us reconsider this in the context of a RISC architecture. Most instructions are register to register, and an instruction cycle has the following two stages: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 Instruction fetch.</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E: Execute. Performs an ALU operation with register input and output.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For load and store operations, three stages are required: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 Instruction fetch.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E: Execute. Calculates memory address.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D: Memory. Register-to-memory or memory-to-register operation.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17.6a depicts the timing of a sequence of instructions using no pipelining. Clearly, this is a wasteful process. Even very simple pipelining can substantially improve performance. Figure 17.6b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Pipelining can be improved further by permitting two memory accesses per stage. This yields the sequence shown in Figure 17.6c.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E</a:t>
            </a:r>
            <a:r>
              <a:rPr kumimoji="1" lang="en-US" sz="1200" kern="1200" baseline="-25000" dirty="0">
                <a:solidFill>
                  <a:schemeClr val="tx1"/>
                </a:solidFill>
                <a:latin typeface="Times New Roman" pitchFamily="-84" charset="0"/>
                <a:ea typeface="+mn-ea"/>
                <a:cs typeface="+mn-cs"/>
              </a:rPr>
              <a:t>1</a:t>
            </a:r>
            <a:r>
              <a:rPr kumimoji="1" lang="en-US" sz="1200" kern="1200" dirty="0">
                <a:solidFill>
                  <a:schemeClr val="tx1"/>
                </a:solidFill>
                <a:latin typeface="Times New Roman" pitchFamily="-84" charset="0"/>
                <a:ea typeface="+mn-ea"/>
                <a:cs typeface="+mn-cs"/>
              </a:rPr>
              <a:t>: Register file read</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E</a:t>
            </a:r>
            <a:r>
              <a:rPr kumimoji="1" lang="en-US" sz="1200" kern="1200" baseline="-25000" dirty="0">
                <a:solidFill>
                  <a:schemeClr val="tx1"/>
                </a:solidFill>
                <a:latin typeface="Times New Roman" pitchFamily="-84" charset="0"/>
                <a:ea typeface="+mn-ea"/>
                <a:cs typeface="+mn-cs"/>
              </a:rPr>
              <a:t>2</a:t>
            </a:r>
            <a:r>
              <a:rPr kumimoji="1" lang="en-US" sz="1200" kern="1200" dirty="0">
                <a:solidFill>
                  <a:schemeClr val="tx1"/>
                </a:solidFill>
                <a:latin typeface="Times New Roman" pitchFamily="-84" charset="0"/>
                <a:ea typeface="+mn-ea"/>
                <a:cs typeface="+mn-cs"/>
              </a:rPr>
              <a:t>: ALU operation and register write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17.6d shows the result with a four-stage pipeline. Up to four instructions at a time can be under way, and the maximum potential speedup is a factor of 4. Note again the use of NOOPs to account for data and branch delays. </a:t>
            </a:r>
            <a:endParaRPr lang="en-US" dirty="0"/>
          </a:p>
          <a:p>
            <a:endParaRPr kumimoji="1" lang="en-US" sz="1200" kern="1200" dirty="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C19B-9F2D-9D46-8046-6C82B841F14C}" type="slidenum">
              <a:rPr lang="en-US"/>
              <a:pPr/>
              <a:t>23</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To compensate for these dependencies, code reorganization techniques have been developed. </a:t>
            </a:r>
            <a:endParaRPr lang="en-US" dirty="0"/>
          </a:p>
          <a:p>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First, let us consider branching instructions. </a:t>
            </a:r>
            <a:r>
              <a:rPr kumimoji="1" lang="en-US" sz="1200" b="1" kern="1200" dirty="0">
                <a:solidFill>
                  <a:schemeClr val="tx1"/>
                </a:solidFill>
                <a:latin typeface="Times New Roman" pitchFamily="-84" charset="0"/>
                <a:ea typeface="+mn-ea"/>
                <a:cs typeface="+mn-cs"/>
              </a:rPr>
              <a:t>Delayed branch, </a:t>
            </a:r>
            <a:r>
              <a:rPr kumimoji="1" lang="en-US" sz="1200" kern="1200" dirty="0">
                <a:solidFill>
                  <a:schemeClr val="tx1"/>
                </a:solidFill>
                <a:latin typeface="Times New Roman" pitchFamily="-84" charset="0"/>
                <a:ea typeface="+mn-ea"/>
                <a:cs typeface="+mn-cs"/>
              </a:rPr>
              <a:t>a way of increasing the efficiency of the pipeline, makes use of a branch that does not take effect until after execution of the following instruction (hence the term </a:t>
            </a:r>
            <a:r>
              <a:rPr kumimoji="1" lang="en-US" sz="1200" i="1" kern="1200" dirty="0">
                <a:solidFill>
                  <a:schemeClr val="tx1"/>
                </a:solidFill>
                <a:latin typeface="Times New Roman" pitchFamily="-84" charset="0"/>
                <a:ea typeface="+mn-ea"/>
                <a:cs typeface="+mn-cs"/>
              </a:rPr>
              <a:t>delayed). </a:t>
            </a:r>
            <a:r>
              <a:rPr kumimoji="1" lang="en-US" sz="1200" kern="1200" dirty="0">
                <a:solidFill>
                  <a:schemeClr val="tx1"/>
                </a:solidFill>
                <a:latin typeface="Times New Roman" pitchFamily="-84" charset="0"/>
                <a:ea typeface="+mn-ea"/>
                <a:cs typeface="+mn-cs"/>
              </a:rPr>
              <a:t>The instruction location immediately following the branch is referred to as the </a:t>
            </a:r>
            <a:r>
              <a:rPr kumimoji="1" lang="en-US" sz="1200" i="1" kern="1200" dirty="0">
                <a:solidFill>
                  <a:schemeClr val="tx1"/>
                </a:solidFill>
                <a:latin typeface="Times New Roman" pitchFamily="-84" charset="0"/>
                <a:ea typeface="+mn-ea"/>
                <a:cs typeface="+mn-cs"/>
              </a:rPr>
              <a:t>delay slot. </a:t>
            </a:r>
            <a:r>
              <a:rPr kumimoji="1" lang="en-US" sz="1200" kern="1200" dirty="0">
                <a:solidFill>
                  <a:schemeClr val="tx1"/>
                </a:solidFill>
                <a:latin typeface="Times New Roman" pitchFamily="-84" charset="0"/>
                <a:ea typeface="+mn-ea"/>
                <a:cs typeface="+mn-cs"/>
              </a:rPr>
              <a:t>This strange procedure is illustrated in Table 17.8.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dirty="0">
                <a:solidFill>
                  <a:schemeClr val="tx1"/>
                </a:solidFill>
                <a:effectLst/>
                <a:latin typeface="Times New Roman" pitchFamily="-84" charset="0"/>
                <a:ea typeface="+mn-ea"/>
                <a:cs typeface="+mn-cs"/>
              </a:rPr>
              <a:t> Figure 17.7 shows the result. Figure 17.7a shows the traditional approach to</a:t>
            </a:r>
          </a:p>
          <a:p>
            <a:r>
              <a:rPr kumimoji="1" lang="en-US" sz="1200" kern="1200" dirty="0">
                <a:solidFill>
                  <a:schemeClr val="tx1"/>
                </a:solidFill>
                <a:effectLst/>
                <a:latin typeface="Times New Roman" pitchFamily="-84" charset="0"/>
                <a:ea typeface="+mn-ea"/>
                <a:cs typeface="+mn-cs"/>
              </a:rPr>
              <a:t>pipelining, of the type discussed in Chapter 16 (e.g., see Figures 16.11 and 16.12). The</a:t>
            </a:r>
          </a:p>
          <a:p>
            <a:r>
              <a:rPr kumimoji="1" lang="en-US" sz="1200" kern="1200" dirty="0">
                <a:solidFill>
                  <a:schemeClr val="tx1"/>
                </a:solidFill>
                <a:effectLst/>
                <a:latin typeface="Times New Roman" pitchFamily="-84" charset="0"/>
                <a:ea typeface="+mn-ea"/>
                <a:cs typeface="+mn-cs"/>
              </a:rPr>
              <a:t>JUMP instruction is fetched at time 4. At time 5, the JUMP instruction is executed</a:t>
            </a:r>
          </a:p>
          <a:p>
            <a:r>
              <a:rPr kumimoji="1" lang="en-US" sz="1200" kern="1200" dirty="0">
                <a:solidFill>
                  <a:schemeClr val="tx1"/>
                </a:solidFill>
                <a:effectLst/>
                <a:latin typeface="Times New Roman" pitchFamily="-84" charset="0"/>
                <a:ea typeface="+mn-ea"/>
                <a:cs typeface="+mn-cs"/>
              </a:rPr>
              <a:t>at the same time that instruction 103 (ADD instruction) is fetched. Because a JUMP</a:t>
            </a:r>
          </a:p>
          <a:p>
            <a:r>
              <a:rPr kumimoji="1" lang="en-US" sz="1200" kern="1200" dirty="0">
                <a:solidFill>
                  <a:schemeClr val="tx1"/>
                </a:solidFill>
                <a:effectLst/>
                <a:latin typeface="Times New Roman" pitchFamily="-84" charset="0"/>
                <a:ea typeface="+mn-ea"/>
                <a:cs typeface="+mn-cs"/>
              </a:rPr>
              <a:t>occurs, which updates the program counter, the pipeline must be cleared of instruction</a:t>
            </a:r>
          </a:p>
          <a:p>
            <a:r>
              <a:rPr kumimoji="1" lang="en-US" sz="1200" kern="1200" dirty="0">
                <a:solidFill>
                  <a:schemeClr val="tx1"/>
                </a:solidFill>
                <a:effectLst/>
                <a:latin typeface="Times New Roman" pitchFamily="-84" charset="0"/>
                <a:ea typeface="+mn-ea"/>
                <a:cs typeface="+mn-cs"/>
              </a:rPr>
              <a:t>103; at time 6, instruction 105, which is the target of the JUMP, is loaded. Figure</a:t>
            </a:r>
          </a:p>
          <a:p>
            <a:r>
              <a:rPr kumimoji="1" lang="en-US" sz="1200" kern="1200" dirty="0">
                <a:solidFill>
                  <a:schemeClr val="tx1"/>
                </a:solidFill>
                <a:effectLst/>
                <a:latin typeface="Times New Roman" pitchFamily="-84" charset="0"/>
                <a:ea typeface="+mn-ea"/>
                <a:cs typeface="+mn-cs"/>
              </a:rPr>
              <a:t>17.7b shows the same pipeline handled by a typical RISC organization. The timing is the</a:t>
            </a:r>
          </a:p>
          <a:p>
            <a:r>
              <a:rPr kumimoji="1" lang="en-US" sz="1200" kern="1200" dirty="0">
                <a:solidFill>
                  <a:schemeClr val="tx1"/>
                </a:solidFill>
                <a:effectLst/>
                <a:latin typeface="Times New Roman" pitchFamily="-84" charset="0"/>
                <a:ea typeface="+mn-ea"/>
                <a:cs typeface="+mn-cs"/>
              </a:rPr>
              <a:t>same. However, because of the insertion of the NOOP instruction, we do not need</a:t>
            </a:r>
          </a:p>
          <a:p>
            <a:r>
              <a:rPr kumimoji="1" lang="en-US" sz="1200" kern="1200" dirty="0">
                <a:solidFill>
                  <a:schemeClr val="tx1"/>
                </a:solidFill>
                <a:effectLst/>
                <a:latin typeface="Times New Roman" pitchFamily="-84" charset="0"/>
                <a:ea typeface="+mn-ea"/>
                <a:cs typeface="+mn-cs"/>
              </a:rPr>
              <a:t>special circuitry to clear the pipeline; the NOOP simply executes with no effect.</a:t>
            </a:r>
          </a:p>
          <a:p>
            <a:r>
              <a:rPr kumimoji="1" lang="en-US" sz="1200" kern="1200" dirty="0">
                <a:solidFill>
                  <a:schemeClr val="tx1"/>
                </a:solidFill>
                <a:effectLst/>
                <a:latin typeface="Times New Roman" pitchFamily="-84" charset="0"/>
                <a:ea typeface="+mn-ea"/>
                <a:cs typeface="+mn-cs"/>
              </a:rPr>
              <a:t>Figure 17.7c shows the use of the delayed branch. The JUMP instruction is fetched at</a:t>
            </a:r>
          </a:p>
          <a:p>
            <a:r>
              <a:rPr kumimoji="1" lang="en-US" sz="1200" kern="1200" dirty="0">
                <a:solidFill>
                  <a:schemeClr val="tx1"/>
                </a:solidFill>
                <a:effectLst/>
                <a:latin typeface="Times New Roman" pitchFamily="-84" charset="0"/>
                <a:ea typeface="+mn-ea"/>
                <a:cs typeface="+mn-cs"/>
              </a:rPr>
              <a:t>time 2, before the ADD instruction, which is fetched at time 3. Note, however, that</a:t>
            </a:r>
          </a:p>
          <a:p>
            <a:r>
              <a:rPr kumimoji="1" lang="en-US" sz="1200" kern="1200" dirty="0">
                <a:solidFill>
                  <a:schemeClr val="tx1"/>
                </a:solidFill>
                <a:effectLst/>
                <a:latin typeface="Times New Roman" pitchFamily="-84" charset="0"/>
                <a:ea typeface="+mn-ea"/>
                <a:cs typeface="+mn-cs"/>
              </a:rPr>
              <a:t>the ADD instruction is fetched before the execution of the JUMP instruction has a</a:t>
            </a:r>
          </a:p>
          <a:p>
            <a:r>
              <a:rPr kumimoji="1" lang="en-US" sz="1200" kern="1200" dirty="0">
                <a:solidFill>
                  <a:schemeClr val="tx1"/>
                </a:solidFill>
                <a:effectLst/>
                <a:latin typeface="Times New Roman" pitchFamily="-84" charset="0"/>
                <a:ea typeface="+mn-ea"/>
                <a:cs typeface="+mn-cs"/>
              </a:rPr>
              <a:t>chance to alter the program counter. Therefore, during time 4, the ADD instruction is</a:t>
            </a:r>
          </a:p>
          <a:p>
            <a:r>
              <a:rPr kumimoji="1" lang="en-US" sz="1200" kern="1200" dirty="0">
                <a:solidFill>
                  <a:schemeClr val="tx1"/>
                </a:solidFill>
                <a:effectLst/>
                <a:latin typeface="Times New Roman" pitchFamily="-84" charset="0"/>
                <a:ea typeface="+mn-ea"/>
                <a:cs typeface="+mn-cs"/>
              </a:rPr>
              <a:t>executed at the same time that instruction 105 is fetched. Thus, the original semantics</a:t>
            </a:r>
          </a:p>
          <a:p>
            <a:r>
              <a:rPr kumimoji="1" lang="en-US" sz="1200" kern="1200" dirty="0">
                <a:solidFill>
                  <a:schemeClr val="tx1"/>
                </a:solidFill>
                <a:effectLst/>
                <a:latin typeface="Times New Roman" pitchFamily="-84" charset="0"/>
                <a:ea typeface="+mn-ea"/>
                <a:cs typeface="+mn-cs"/>
              </a:rPr>
              <a:t>of the program are retained but two fewer clock cycles are required for execution.</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A similar sort of tactic, called the </a:t>
            </a:r>
            <a:r>
              <a:rPr kumimoji="1" lang="en-US" sz="1200" b="1" kern="1200" dirty="0">
                <a:solidFill>
                  <a:schemeClr val="tx1"/>
                </a:solidFill>
                <a:latin typeface="Times New Roman" pitchFamily="-84" charset="0"/>
                <a:ea typeface="+mn-ea"/>
                <a:cs typeface="+mn-cs"/>
              </a:rPr>
              <a:t>delayed load, </a:t>
            </a:r>
            <a:r>
              <a:rPr kumimoji="1" lang="en-US" sz="1200" kern="1200" dirty="0">
                <a:solidFill>
                  <a:schemeClr val="tx1"/>
                </a:solidFill>
                <a:latin typeface="Times New Roman" pitchFamily="-84" charset="0"/>
                <a:ea typeface="+mn-ea"/>
                <a:cs typeface="+mn-cs"/>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lang="en-US" dirty="0"/>
          </a:p>
          <a:p>
            <a:r>
              <a:rPr kumimoji="1" lang="en-US" sz="1200" kern="1200" dirty="0">
                <a:solidFill>
                  <a:schemeClr val="tx1"/>
                </a:solidFill>
                <a:latin typeface="Times New Roman" pitchFamily="-84" charset="0"/>
                <a:ea typeface="+mn-ea"/>
                <a:cs typeface="+mn-cs"/>
              </a:rPr>
              <a:t>so that useful work can be done while the load is in the pipeline, efficiency is  increased.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Another compiler technique to improve instruction parallelism is loop unrolling [BACO94]. Unrolling replicates the body of a loop some number of times called the unrolling factor (u) and iterates by step </a:t>
            </a:r>
            <a:r>
              <a:rPr kumimoji="1" lang="en-US" sz="1200" i="1" kern="1200" dirty="0">
                <a:solidFill>
                  <a:schemeClr val="tx1"/>
                </a:solidFill>
                <a:latin typeface="Times New Roman" pitchFamily="-84" charset="0"/>
                <a:ea typeface="+mn-ea"/>
                <a:cs typeface="+mn-cs"/>
              </a:rPr>
              <a:t>u </a:t>
            </a:r>
            <a:r>
              <a:rPr kumimoji="1" lang="en-US" sz="1200" kern="1200" dirty="0">
                <a:solidFill>
                  <a:schemeClr val="tx1"/>
                </a:solidFill>
                <a:latin typeface="Times New Roman" pitchFamily="-84" charset="0"/>
                <a:ea typeface="+mn-ea"/>
                <a:cs typeface="+mn-cs"/>
              </a:rPr>
              <a:t>instead of step 1.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Unrolling can improve the performance by </a:t>
            </a:r>
            <a:endParaRPr lang="en-US" dirty="0"/>
          </a:p>
          <a:p>
            <a:endParaRPr kumimoji="1" lang="en-US" sz="1200" kern="1200" dirty="0">
              <a:solidFill>
                <a:schemeClr val="tx1"/>
              </a:solidFill>
              <a:latin typeface="Times New Roman" pitchFamily="-84" charset="0"/>
              <a:ea typeface="+mn-ea"/>
              <a:cs typeface="+mn-cs"/>
            </a:endParaRPr>
          </a:p>
          <a:p>
            <a:pPr marL="171450" indent="-171450">
              <a:buFont typeface="Arial" charset="0"/>
              <a:buChar char="•"/>
            </a:pPr>
            <a:r>
              <a:rPr kumimoji="1" lang="en-US" sz="1200" kern="1200" dirty="0">
                <a:solidFill>
                  <a:schemeClr val="tx1"/>
                </a:solidFill>
                <a:latin typeface="Times New Roman" pitchFamily="-84" charset="0"/>
                <a:ea typeface="+mn-ea"/>
                <a:cs typeface="+mn-cs"/>
              </a:rPr>
              <a:t>Reducing loop overhead </a:t>
            </a:r>
          </a:p>
          <a:p>
            <a:endParaRPr kumimoji="1" lang="en-US" sz="1200" kern="1200" dirty="0">
              <a:solidFill>
                <a:schemeClr val="tx1"/>
              </a:solidFill>
              <a:latin typeface="Times New Roman" pitchFamily="-84" charset="0"/>
              <a:ea typeface="+mn-ea"/>
              <a:cs typeface="+mn-cs"/>
            </a:endParaRPr>
          </a:p>
          <a:p>
            <a:pPr marL="171450" indent="-171450">
              <a:buFont typeface="Arial" charset="0"/>
              <a:buChar char="•"/>
            </a:pPr>
            <a:r>
              <a:rPr kumimoji="1" lang="en-US" sz="1200" kern="1200" dirty="0">
                <a:solidFill>
                  <a:schemeClr val="tx1"/>
                </a:solidFill>
                <a:latin typeface="Times New Roman" pitchFamily="-84" charset="0"/>
                <a:ea typeface="+mn-ea"/>
                <a:cs typeface="+mn-cs"/>
              </a:rPr>
              <a:t>Increasing instruction parallelism by improving pipeline performance </a:t>
            </a:r>
          </a:p>
          <a:p>
            <a:endParaRPr kumimoji="1" lang="en-US" sz="1200" kern="1200" dirty="0">
              <a:solidFill>
                <a:schemeClr val="tx1"/>
              </a:solidFill>
              <a:latin typeface="Times New Roman" pitchFamily="-84" charset="0"/>
              <a:ea typeface="+mn-ea"/>
              <a:cs typeface="+mn-cs"/>
            </a:endParaRPr>
          </a:p>
          <a:p>
            <a:pPr marL="171450" indent="-171450">
              <a:buFont typeface="Arial" charset="0"/>
              <a:buChar char="•"/>
            </a:pPr>
            <a:r>
              <a:rPr kumimoji="1" lang="en-US" sz="1200" kern="1200" dirty="0">
                <a:solidFill>
                  <a:schemeClr val="tx1"/>
                </a:solidFill>
                <a:latin typeface="Times New Roman" pitchFamily="-84" charset="0"/>
                <a:ea typeface="+mn-ea"/>
                <a:cs typeface="+mn-cs"/>
              </a:rPr>
              <a:t>Improving register, data cache, or TLB locality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17.8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p>
          <a:p>
            <a:endParaRPr kumimoji="1" lang="en-US" sz="1200" kern="120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 As a final note, we should point out that the design of the instruction pipeline</a:t>
            </a:r>
          </a:p>
          <a:p>
            <a:r>
              <a:rPr kumimoji="1" lang="en-US" sz="1200" b="0" i="0" u="none" strike="noStrike" kern="1200" baseline="0" dirty="0">
                <a:solidFill>
                  <a:schemeClr val="tx1"/>
                </a:solidFill>
                <a:latin typeface="Times New Roman" pitchFamily="-84" charset="0"/>
                <a:ea typeface="+mn-ea"/>
                <a:cs typeface="+mn-cs"/>
              </a:rPr>
              <a:t>should not be carried out in isolation from other optimization techniques applied to</a:t>
            </a:r>
          </a:p>
          <a:p>
            <a:r>
              <a:rPr kumimoji="1" lang="en-US" sz="1200" b="0" i="0" u="none" strike="noStrike" kern="1200" baseline="0" dirty="0">
                <a:solidFill>
                  <a:schemeClr val="tx1"/>
                </a:solidFill>
                <a:latin typeface="Times New Roman" pitchFamily="-84" charset="0"/>
                <a:ea typeface="+mn-ea"/>
                <a:cs typeface="+mn-cs"/>
              </a:rPr>
              <a:t>the system. For example, [BRAD91b] shows that the scheduling of instructions for</a:t>
            </a:r>
          </a:p>
          <a:p>
            <a:r>
              <a:rPr kumimoji="1" lang="en-US" sz="1200" b="0" i="0" u="none" strike="noStrike" kern="1200" baseline="0" dirty="0">
                <a:solidFill>
                  <a:schemeClr val="tx1"/>
                </a:solidFill>
                <a:latin typeface="Times New Roman" pitchFamily="-84" charset="0"/>
                <a:ea typeface="+mn-ea"/>
                <a:cs typeface="+mn-cs"/>
              </a:rPr>
              <a:t>the pipeline and the dynamic allocation of registers should be considered together</a:t>
            </a:r>
          </a:p>
          <a:p>
            <a:r>
              <a:rPr kumimoji="1" lang="en-US" sz="1200" b="0" i="0" u="none" strike="noStrike" kern="1200" baseline="0" dirty="0">
                <a:solidFill>
                  <a:schemeClr val="tx1"/>
                </a:solidFill>
                <a:latin typeface="Times New Roman" pitchFamily="-84" charset="0"/>
                <a:ea typeface="+mn-ea"/>
                <a:cs typeface="+mn-cs"/>
              </a:rPr>
              <a:t>to achieve the greatest efficiency.</a:t>
            </a:r>
            <a:endParaRPr kumimoji="1" lang="en-US" sz="1200" kern="1200" dirty="0">
              <a:solidFill>
                <a:schemeClr val="tx1"/>
              </a:solidFill>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One of the first commercially available RISC chip sets was developed by MIPS Technology Inc. The system was inspired by an experimental system, also using the name MIPS, developed at Stanford [HENN84]. In this section we look at the MIPS R4000. It has substantially the same architecture and instruction set of the earlier MIPS designs: the R2000 and R3000. The most significant difference is that the R4000 uses 64 rather than 32 bits for all internal and external data paths and for addresses, registers, and the ALU.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use of 64 bits has a number of advantages over a 32-bit architecture. It allows a bigger address space—large enough for an operating system to map more than a terabyte of files directly into virtual memory for easy access. With 1-terabyte and larger disk drives now common, the 4-gigabyte address space of a 32-bit machine becomes limiting. Also, the 64-bit capacity allows the R4000 to process data such as IEEE double-precision floating-point numbers and character strings, up to eight characters in a single action.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R4000 processor chip is partitioned into two sections, one containing the CPU and the other containing a coprocessor for memory management. The processor has a very simple architecture. The intent was to design a system in which the instruction execution logic was as simple as possible, leaving space available for logic to enhance performance (e.g., the entire memory-management unit).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processor supports thirty-two 64-bit registers. It also provides for up to 128 Kbytes of high-speed cache, half each for instructions and data. The relatively large cache (the IBM 3090 provides 128 to 256 Kbytes of cache) enables the system to keep large sets of program code and data local to the processor, off-loading the main memory bus and avoiding the need for a large register file with the accompanying windowing logic.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b="0" i="0" u="none" strike="noStrike" kern="1200" baseline="0" dirty="0">
                <a:solidFill>
                  <a:schemeClr val="tx1"/>
                </a:solidFill>
                <a:latin typeface="Times New Roman" pitchFamily="-84" charset="0"/>
                <a:ea typeface="+mn-ea"/>
                <a:cs typeface="+mn-cs"/>
              </a:rPr>
              <a:t> All MIPS R series instructions are encoded in a single 32-bit word format. All data</a:t>
            </a:r>
          </a:p>
          <a:p>
            <a:r>
              <a:rPr kumimoji="1" lang="en-US" sz="1200" b="0" i="0" u="none" strike="noStrike" kern="1200" baseline="0" dirty="0">
                <a:solidFill>
                  <a:schemeClr val="tx1"/>
                </a:solidFill>
                <a:latin typeface="Times New Roman" pitchFamily="-84" charset="0"/>
                <a:ea typeface="+mn-ea"/>
                <a:cs typeface="+mn-cs"/>
              </a:rPr>
              <a:t>operations are register to register; the only memory references are pure load/store</a:t>
            </a:r>
          </a:p>
          <a:p>
            <a:r>
              <a:rPr kumimoji="1" lang="en-US" sz="1200" b="0" i="0" u="none" strike="noStrike" kern="1200" baseline="0" dirty="0">
                <a:solidFill>
                  <a:schemeClr val="tx1"/>
                </a:solidFill>
                <a:latin typeface="Times New Roman" pitchFamily="-84" charset="0"/>
                <a:ea typeface="+mn-ea"/>
                <a:cs typeface="+mn-cs"/>
              </a:rPr>
              <a:t>operations.</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R4000 makes no use of condition codes. If an instruction generates a condition,</a:t>
            </a:r>
          </a:p>
          <a:p>
            <a:r>
              <a:rPr kumimoji="1" lang="en-US" sz="1200" b="0" i="0" u="none" strike="noStrike" kern="1200" baseline="0" dirty="0">
                <a:solidFill>
                  <a:schemeClr val="tx1"/>
                </a:solidFill>
                <a:latin typeface="Times New Roman" pitchFamily="-84" charset="0"/>
                <a:ea typeface="+mn-ea"/>
                <a:cs typeface="+mn-cs"/>
              </a:rPr>
              <a:t>the corresponding flags are stored in a general-purpose register. This avoids</a:t>
            </a:r>
          </a:p>
          <a:p>
            <a:r>
              <a:rPr kumimoji="1" lang="en-US" sz="1200" b="0" i="0" u="none" strike="noStrike" kern="1200" baseline="0" dirty="0">
                <a:solidFill>
                  <a:schemeClr val="tx1"/>
                </a:solidFill>
                <a:latin typeface="Times New Roman" pitchFamily="-84" charset="0"/>
                <a:ea typeface="+mn-ea"/>
                <a:cs typeface="+mn-cs"/>
              </a:rPr>
              <a:t>the need for special logic to deal with condition codes, as they affect the pipelining</a:t>
            </a:r>
          </a:p>
          <a:p>
            <a:r>
              <a:rPr kumimoji="1" lang="en-US" sz="1200" b="0" i="0" u="none" strike="noStrike" kern="1200" baseline="0" dirty="0">
                <a:solidFill>
                  <a:schemeClr val="tx1"/>
                </a:solidFill>
                <a:latin typeface="Times New Roman" pitchFamily="-84" charset="0"/>
                <a:ea typeface="+mn-ea"/>
                <a:cs typeface="+mn-cs"/>
              </a:rPr>
              <a:t>mechanism and the reordering of instructions by the compiler. Instead, the mechanisms</a:t>
            </a:r>
          </a:p>
          <a:p>
            <a:r>
              <a:rPr kumimoji="1" lang="en-US" sz="1200" b="0" i="0" u="none" strike="noStrike" kern="1200" baseline="0" dirty="0">
                <a:solidFill>
                  <a:schemeClr val="tx1"/>
                </a:solidFill>
                <a:latin typeface="Times New Roman" pitchFamily="-84" charset="0"/>
                <a:ea typeface="+mn-ea"/>
                <a:cs typeface="+mn-cs"/>
              </a:rPr>
              <a:t>already implemented to deal with register-value dependencies are employed.</a:t>
            </a:r>
          </a:p>
          <a:p>
            <a:r>
              <a:rPr kumimoji="1" lang="en-US" sz="1200" b="0" i="0" u="none" strike="noStrike" kern="1200" baseline="0" dirty="0">
                <a:solidFill>
                  <a:schemeClr val="tx1"/>
                </a:solidFill>
                <a:latin typeface="Times New Roman" pitchFamily="-84" charset="0"/>
                <a:ea typeface="+mn-ea"/>
                <a:cs typeface="+mn-cs"/>
              </a:rPr>
              <a:t>Further, conditions mapped onto the register files are subject to the same compile-time</a:t>
            </a:r>
          </a:p>
          <a:p>
            <a:r>
              <a:rPr kumimoji="1" lang="en-US" sz="1200" b="0" i="0" u="none" strike="noStrike" kern="1200" baseline="0" dirty="0">
                <a:solidFill>
                  <a:schemeClr val="tx1"/>
                </a:solidFill>
                <a:latin typeface="Times New Roman" pitchFamily="-84" charset="0"/>
                <a:ea typeface="+mn-ea"/>
                <a:cs typeface="+mn-cs"/>
              </a:rPr>
              <a:t>optimizations in allocation and reuse as other values stored in registers.</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As with most RISC-based machines, the MIPS uses a single 32-bit instruction</a:t>
            </a:r>
          </a:p>
          <a:p>
            <a:r>
              <a:rPr kumimoji="1" lang="en-US" sz="1200" b="0" i="0" u="none" strike="noStrike" kern="1200" baseline="0" dirty="0">
                <a:solidFill>
                  <a:schemeClr val="tx1"/>
                </a:solidFill>
                <a:latin typeface="Times New Roman" pitchFamily="-84" charset="0"/>
                <a:ea typeface="+mn-ea"/>
                <a:cs typeface="+mn-cs"/>
              </a:rPr>
              <a:t>length. This single instruction length simplifies instruction fetch and decode, and</a:t>
            </a:r>
          </a:p>
          <a:p>
            <a:r>
              <a:rPr kumimoji="1" lang="en-US" sz="1200" b="0" i="0" u="none" strike="noStrike" kern="1200" baseline="0" dirty="0">
                <a:solidFill>
                  <a:schemeClr val="tx1"/>
                </a:solidFill>
                <a:latin typeface="Times New Roman" pitchFamily="-84" charset="0"/>
                <a:ea typeface="+mn-ea"/>
                <a:cs typeface="+mn-cs"/>
              </a:rPr>
              <a:t>it also simplifies the interaction of instruction fetch with the virtual memory management</a:t>
            </a:r>
          </a:p>
          <a:p>
            <a:r>
              <a:rPr kumimoji="1" lang="en-US" sz="1200" b="0" i="0" u="none" strike="noStrike" kern="1200" baseline="0" dirty="0">
                <a:solidFill>
                  <a:schemeClr val="tx1"/>
                </a:solidFill>
                <a:latin typeface="Times New Roman" pitchFamily="-84" charset="0"/>
                <a:ea typeface="+mn-ea"/>
                <a:cs typeface="+mn-cs"/>
              </a:rPr>
              <a:t>unit (i.e., instructions do not cross word or page boundaries). The three</a:t>
            </a:r>
          </a:p>
          <a:p>
            <a:r>
              <a:rPr kumimoji="1" lang="en-US" sz="1200" b="0" i="0" u="none" strike="noStrike" kern="1200" baseline="0" dirty="0">
                <a:solidFill>
                  <a:schemeClr val="tx1"/>
                </a:solidFill>
                <a:latin typeface="Times New Roman" pitchFamily="-84" charset="0"/>
                <a:ea typeface="+mn-ea"/>
                <a:cs typeface="+mn-cs"/>
              </a:rPr>
              <a:t>instruction formats (Figure 17.9) share common formatting of opcodes and register</a:t>
            </a:r>
          </a:p>
          <a:p>
            <a:r>
              <a:rPr kumimoji="1" lang="en-US" sz="1200" b="0" i="0" u="none" strike="noStrike" kern="1200" baseline="0" dirty="0">
                <a:solidFill>
                  <a:schemeClr val="tx1"/>
                </a:solidFill>
                <a:latin typeface="Times New Roman" pitchFamily="-84" charset="0"/>
                <a:ea typeface="+mn-ea"/>
                <a:cs typeface="+mn-cs"/>
              </a:rPr>
              <a:t>references, simplifying instruction decode. The effect of more complex instructions</a:t>
            </a:r>
          </a:p>
          <a:p>
            <a:r>
              <a:rPr kumimoji="1" lang="en-US" sz="1200" b="0" i="0" u="none" strike="noStrike" kern="1200" baseline="0" dirty="0">
                <a:solidFill>
                  <a:schemeClr val="tx1"/>
                </a:solidFill>
                <a:latin typeface="Times New Roman" pitchFamily="-84" charset="0"/>
                <a:ea typeface="+mn-ea"/>
                <a:cs typeface="+mn-cs"/>
              </a:rPr>
              <a:t>can be synthesized at compile time.</a:t>
            </a:r>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 With its simplified instruction architecture, the MIPS can achieve very efficient pipelining.</a:t>
            </a:r>
          </a:p>
          <a:p>
            <a:r>
              <a:rPr kumimoji="1" lang="en-US" sz="1200" kern="1200" dirty="0">
                <a:solidFill>
                  <a:schemeClr val="tx1"/>
                </a:solidFill>
                <a:effectLst/>
                <a:latin typeface="Times New Roman" pitchFamily="-84" charset="0"/>
                <a:ea typeface="+mn-ea"/>
                <a:cs typeface="+mn-cs"/>
              </a:rPr>
              <a:t>It is instructive to look at the evolution of the MIPS pipeline, as it illustrates</a:t>
            </a:r>
          </a:p>
          <a:p>
            <a:r>
              <a:rPr kumimoji="1" lang="en-US" sz="1200" kern="1200" dirty="0">
                <a:solidFill>
                  <a:schemeClr val="tx1"/>
                </a:solidFill>
                <a:effectLst/>
                <a:latin typeface="Times New Roman" pitchFamily="-84" charset="0"/>
                <a:ea typeface="+mn-ea"/>
                <a:cs typeface="+mn-cs"/>
              </a:rPr>
              <a:t>the evolution of RISC pipelining in general.</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initial experimental RISC systems and the first generation of commercial</a:t>
            </a:r>
          </a:p>
          <a:p>
            <a:r>
              <a:rPr kumimoji="1" lang="en-US" sz="1200" kern="1200" dirty="0">
                <a:solidFill>
                  <a:schemeClr val="tx1"/>
                </a:solidFill>
                <a:effectLst/>
                <a:latin typeface="Times New Roman" pitchFamily="-84" charset="0"/>
                <a:ea typeface="+mn-ea"/>
                <a:cs typeface="+mn-cs"/>
              </a:rPr>
              <a:t>RISC processors achieve execution speeds that approach one instruction per system</a:t>
            </a:r>
          </a:p>
          <a:p>
            <a:r>
              <a:rPr kumimoji="1" lang="en-US" sz="1200" kern="1200" dirty="0">
                <a:solidFill>
                  <a:schemeClr val="tx1"/>
                </a:solidFill>
                <a:effectLst/>
                <a:latin typeface="Times New Roman" pitchFamily="-84" charset="0"/>
                <a:ea typeface="+mn-ea"/>
                <a:cs typeface="+mn-cs"/>
              </a:rPr>
              <a:t>clock cycle. To improve on this performance, two classes of processors have evolved</a:t>
            </a:r>
            <a:r>
              <a:rPr kumimoji="1" lang="en-US" sz="1200" kern="1200" baseline="0" dirty="0">
                <a:solidFill>
                  <a:schemeClr val="tx1"/>
                </a:solidFill>
                <a:effectLst/>
                <a:latin typeface="Times New Roman" pitchFamily="-84" charset="0"/>
                <a:ea typeface="+mn-ea"/>
                <a:cs typeface="+mn-cs"/>
              </a:rPr>
              <a:t> </a:t>
            </a:r>
          </a:p>
          <a:p>
            <a:r>
              <a:rPr kumimoji="1" lang="en-US" sz="1200" kern="1200" baseline="0" dirty="0">
                <a:solidFill>
                  <a:schemeClr val="tx1"/>
                </a:solidFill>
                <a:effectLst/>
                <a:latin typeface="Times New Roman" pitchFamily="-84" charset="0"/>
                <a:ea typeface="+mn-ea"/>
                <a:cs typeface="+mn-cs"/>
              </a:rPr>
              <a:t>to </a:t>
            </a:r>
            <a:r>
              <a:rPr kumimoji="1" lang="en-US" sz="1200" kern="1200" dirty="0">
                <a:solidFill>
                  <a:schemeClr val="tx1"/>
                </a:solidFill>
                <a:effectLst/>
                <a:latin typeface="Times New Roman" pitchFamily="-84" charset="0"/>
                <a:ea typeface="+mn-ea"/>
                <a:cs typeface="+mn-cs"/>
              </a:rPr>
              <a:t>offer execution of multiple instructions per clock cycle: superscalar and </a:t>
            </a:r>
            <a:r>
              <a:rPr kumimoji="1" lang="en-US" sz="1200" kern="1200" dirty="0" err="1">
                <a:solidFill>
                  <a:schemeClr val="tx1"/>
                </a:solidFill>
                <a:effectLst/>
                <a:latin typeface="Times New Roman" pitchFamily="-84" charset="0"/>
                <a:ea typeface="+mn-ea"/>
                <a:cs typeface="+mn-cs"/>
              </a:rPr>
              <a:t>superpipelined</a:t>
            </a:r>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architectures. In essence, a superscalar architecture replicates each of the</a:t>
            </a:r>
          </a:p>
          <a:p>
            <a:r>
              <a:rPr kumimoji="1" lang="en-US" sz="1200" kern="1200" dirty="0">
                <a:solidFill>
                  <a:schemeClr val="tx1"/>
                </a:solidFill>
                <a:effectLst/>
                <a:latin typeface="Times New Roman" pitchFamily="-84" charset="0"/>
                <a:ea typeface="+mn-ea"/>
                <a:cs typeface="+mn-cs"/>
              </a:rPr>
              <a:t>pipeline stages so that two or more instructions at the same stage of the pipeline can</a:t>
            </a:r>
          </a:p>
          <a:p>
            <a:r>
              <a:rPr kumimoji="1" lang="en-US" sz="1200" kern="1200" dirty="0">
                <a:solidFill>
                  <a:schemeClr val="tx1"/>
                </a:solidFill>
                <a:effectLst/>
                <a:latin typeface="Times New Roman" pitchFamily="-84" charset="0"/>
                <a:ea typeface="+mn-ea"/>
                <a:cs typeface="+mn-cs"/>
              </a:rPr>
              <a:t>be processed simultaneously. A </a:t>
            </a:r>
            <a:r>
              <a:rPr kumimoji="1" lang="en-US" sz="1200" kern="1200" dirty="0" err="1">
                <a:solidFill>
                  <a:schemeClr val="tx1"/>
                </a:solidFill>
                <a:effectLst/>
                <a:latin typeface="Times New Roman" pitchFamily="-84" charset="0"/>
                <a:ea typeface="+mn-ea"/>
                <a:cs typeface="+mn-cs"/>
              </a:rPr>
              <a:t>superpipelined</a:t>
            </a:r>
            <a:r>
              <a:rPr kumimoji="1" lang="en-US" sz="1200" kern="1200" dirty="0">
                <a:solidFill>
                  <a:schemeClr val="tx1"/>
                </a:solidFill>
                <a:effectLst/>
                <a:latin typeface="Times New Roman" pitchFamily="-84" charset="0"/>
                <a:ea typeface="+mn-ea"/>
                <a:cs typeface="+mn-cs"/>
              </a:rPr>
              <a:t> architecture is one that makes use</a:t>
            </a:r>
          </a:p>
          <a:p>
            <a:r>
              <a:rPr kumimoji="1" lang="en-US" sz="1200" kern="1200" dirty="0">
                <a:solidFill>
                  <a:schemeClr val="tx1"/>
                </a:solidFill>
                <a:effectLst/>
                <a:latin typeface="Times New Roman" pitchFamily="-84" charset="0"/>
                <a:ea typeface="+mn-ea"/>
                <a:cs typeface="+mn-cs"/>
              </a:rPr>
              <a:t>of more, and more fine-grained, pipeline stages. With more stages, more instructions</a:t>
            </a:r>
          </a:p>
          <a:p>
            <a:r>
              <a:rPr kumimoji="1" lang="en-US" sz="1200" kern="1200" dirty="0">
                <a:solidFill>
                  <a:schemeClr val="tx1"/>
                </a:solidFill>
                <a:effectLst/>
                <a:latin typeface="Times New Roman" pitchFamily="-84" charset="0"/>
                <a:ea typeface="+mn-ea"/>
                <a:cs typeface="+mn-cs"/>
              </a:rPr>
              <a:t>can be in the pipeline at the same time, increasing parallelism.</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Both approaches have limitations. With superscalar pipelining, dependencies</a:t>
            </a:r>
          </a:p>
          <a:p>
            <a:r>
              <a:rPr kumimoji="1" lang="en-US" sz="1200" kern="1200" dirty="0">
                <a:solidFill>
                  <a:schemeClr val="tx1"/>
                </a:solidFill>
                <a:effectLst/>
                <a:latin typeface="Times New Roman" pitchFamily="-84" charset="0"/>
                <a:ea typeface="+mn-ea"/>
                <a:cs typeface="+mn-cs"/>
              </a:rPr>
              <a:t>between instructions in different pipelines can slow down the system. Also, overhead</a:t>
            </a:r>
          </a:p>
          <a:p>
            <a:r>
              <a:rPr kumimoji="1" lang="en-US" sz="1200" kern="1200" dirty="0">
                <a:solidFill>
                  <a:schemeClr val="tx1"/>
                </a:solidFill>
                <a:effectLst/>
                <a:latin typeface="Times New Roman" pitchFamily="-84" charset="0"/>
                <a:ea typeface="+mn-ea"/>
                <a:cs typeface="+mn-cs"/>
              </a:rPr>
              <a:t>logic is required to coordinate these dependencies. With </a:t>
            </a:r>
            <a:r>
              <a:rPr kumimoji="1" lang="en-US" sz="1200" kern="1200" dirty="0" err="1">
                <a:solidFill>
                  <a:schemeClr val="tx1"/>
                </a:solidFill>
                <a:effectLst/>
                <a:latin typeface="Times New Roman" pitchFamily="-84" charset="0"/>
                <a:ea typeface="+mn-ea"/>
                <a:cs typeface="+mn-cs"/>
              </a:rPr>
              <a:t>superpipelining</a:t>
            </a:r>
            <a:r>
              <a:rPr kumimoji="1" lang="en-US" sz="1200" kern="1200" dirty="0">
                <a:solidFill>
                  <a:schemeClr val="tx1"/>
                </a:solidFill>
                <a:effectLst/>
                <a:latin typeface="Times New Roman" pitchFamily="-84" charset="0"/>
                <a:ea typeface="+mn-ea"/>
                <a:cs typeface="+mn-cs"/>
              </a:rPr>
              <a:t>, there</a:t>
            </a:r>
          </a:p>
          <a:p>
            <a:r>
              <a:rPr kumimoji="1" lang="en-US" sz="1200" kern="1200" dirty="0">
                <a:solidFill>
                  <a:schemeClr val="tx1"/>
                </a:solidFill>
                <a:effectLst/>
                <a:latin typeface="Times New Roman" pitchFamily="-84" charset="0"/>
                <a:ea typeface="+mn-ea"/>
                <a:cs typeface="+mn-cs"/>
              </a:rPr>
              <a:t>is overhead associated with transferring instructions from one stage to the next.</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Chapter 18 is devoted to a study of superscalar architecture. The MIPS R4000</a:t>
            </a:r>
          </a:p>
          <a:p>
            <a:r>
              <a:rPr kumimoji="1" lang="en-US" sz="1200" kern="1200" dirty="0">
                <a:solidFill>
                  <a:schemeClr val="tx1"/>
                </a:solidFill>
                <a:effectLst/>
                <a:latin typeface="Times New Roman" pitchFamily="-84" charset="0"/>
                <a:ea typeface="+mn-ea"/>
                <a:cs typeface="+mn-cs"/>
              </a:rPr>
              <a:t>is a good example of a RISC-based </a:t>
            </a:r>
            <a:r>
              <a:rPr kumimoji="1" lang="en-US" sz="1200" kern="1200" dirty="0" err="1">
                <a:solidFill>
                  <a:schemeClr val="tx1"/>
                </a:solidFill>
                <a:effectLst/>
                <a:latin typeface="Times New Roman" pitchFamily="-84" charset="0"/>
                <a:ea typeface="+mn-ea"/>
                <a:cs typeface="+mn-cs"/>
              </a:rPr>
              <a:t>superpipeline</a:t>
            </a:r>
            <a:r>
              <a:rPr kumimoji="1" lang="en-US" sz="1200" kern="1200" dirty="0">
                <a:solidFill>
                  <a:schemeClr val="tx1"/>
                </a:solidFill>
                <a:effectLst/>
                <a:latin typeface="Times New Roman" pitchFamily="-84" charset="0"/>
                <a:ea typeface="+mn-ea"/>
                <a:cs typeface="+mn-cs"/>
              </a:rPr>
              <a:t> architecture.</a:t>
            </a:r>
          </a:p>
          <a:p>
            <a:endParaRPr kumimoji="1" lang="en-US" sz="1200" kern="1200" dirty="0">
              <a:solidFill>
                <a:schemeClr val="tx1"/>
              </a:solidFill>
              <a:effectLst/>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C76E9C9-1785-8A43-9998-D636E20504C4}" type="slidenum">
              <a:rPr lang="en-US" smtClean="0"/>
              <a:pPr/>
              <a:t>29</a:t>
            </a:fld>
            <a:endParaRPr lang="en-US" dirty="0"/>
          </a:p>
        </p:txBody>
      </p:sp>
    </p:spTree>
    <p:extLst>
      <p:ext uri="{BB962C8B-B14F-4D97-AF65-F5344CB8AC3E}">
        <p14:creationId xmlns:p14="http://schemas.microsoft.com/office/powerpoint/2010/main" val="211446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3</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Table 17.1 compares several RISC and non-RISC systems. </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dirty="0">
                <a:solidFill>
                  <a:schemeClr val="tx1"/>
                </a:solidFill>
                <a:latin typeface="Times New Roman" pitchFamily="-84" charset="0"/>
                <a:ea typeface="+mn-ea"/>
                <a:cs typeface="+mn-cs"/>
              </a:rPr>
              <a:t>Figure 17.10a shows the instruction pipeline of the R3000. In the R3000, the pipeline advances once per clock cycle. The MIPS compiler is able to reorder instructions to fill delay slots with code 70 to 90% of the time. All instructions follow the same sequence of five pipeline stages: </a:t>
            </a:r>
            <a:endParaRPr lang="en-US" dirty="0"/>
          </a:p>
          <a:p>
            <a:pPr>
              <a:buFont typeface="Arial"/>
              <a:buChar char="•"/>
            </a:pPr>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Instruction fetch </a:t>
            </a:r>
          </a:p>
          <a:p>
            <a:pPr>
              <a:buFont typeface="Arial"/>
              <a:buChar char="•"/>
            </a:pPr>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Source operand fetch from register file </a:t>
            </a:r>
          </a:p>
          <a:p>
            <a:pPr>
              <a:buFont typeface="Arial"/>
              <a:buChar char="•"/>
            </a:pPr>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ALU operation or data operand address generation </a:t>
            </a:r>
          </a:p>
          <a:p>
            <a:pPr>
              <a:buFont typeface="Arial"/>
              <a:buChar char="•"/>
            </a:pPr>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Data memory reference </a:t>
            </a:r>
          </a:p>
          <a:p>
            <a:pPr>
              <a:buFont typeface="Arial"/>
              <a:buChar char="•"/>
            </a:pPr>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Write back into register file </a:t>
            </a:r>
          </a:p>
          <a:p>
            <a:endParaRPr kumimoji="1"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As illustrated in Figure 17.10a, there is not only parallelism due to pipelining but also parallelism within the execution of a single instruction. The 60-ns clock cycle is divided into two 30-ns stages. The external instruction and data access operations to the cache each require 60 ns, as do the major internal operations (OP, DA, IA). Instruction decode is a simpler operation, requiring only a single 30-ns stage, over- lapped with register fetch in the same instruction. Calculation of an address for a branch instruction also overlaps instruction decode and register fetch, so that a branch at instruction </a:t>
            </a:r>
            <a:r>
              <a:rPr kumimoji="1" lang="en-US" sz="1200" i="1" kern="1200" dirty="0">
                <a:solidFill>
                  <a:schemeClr val="tx1"/>
                </a:solidFill>
                <a:latin typeface="Times New Roman" pitchFamily="-84" charset="0"/>
                <a:ea typeface="+mn-ea"/>
                <a:cs typeface="+mn-cs"/>
              </a:rPr>
              <a:t>i </a:t>
            </a:r>
            <a:r>
              <a:rPr kumimoji="1" lang="en-US" sz="1200" kern="1200" dirty="0">
                <a:solidFill>
                  <a:schemeClr val="tx1"/>
                </a:solidFill>
                <a:latin typeface="Times New Roman" pitchFamily="-84" charset="0"/>
                <a:ea typeface="+mn-ea"/>
                <a:cs typeface="+mn-cs"/>
              </a:rPr>
              <a:t>can address the ICACHE access of instruction </a:t>
            </a:r>
            <a:r>
              <a:rPr kumimoji="1" lang="en-US" sz="1200" i="1" kern="1200" dirty="0">
                <a:solidFill>
                  <a:schemeClr val="tx1"/>
                </a:solidFill>
                <a:latin typeface="Times New Roman" pitchFamily="-84" charset="0"/>
                <a:ea typeface="+mn-ea"/>
                <a:cs typeface="+mn-cs"/>
              </a:rPr>
              <a:t>i </a:t>
            </a:r>
            <a:r>
              <a:rPr kumimoji="1" lang="en-US" sz="1200" kern="1200" dirty="0">
                <a:solidFill>
                  <a:schemeClr val="tx1"/>
                </a:solidFill>
                <a:latin typeface="Times New Roman" pitchFamily="-84" charset="0"/>
                <a:ea typeface="+mn-ea"/>
                <a:cs typeface="+mn-cs"/>
              </a:rPr>
              <a:t>+ 2. Similarly, a load at instruction </a:t>
            </a:r>
            <a:r>
              <a:rPr kumimoji="1" lang="en-US" sz="1200" i="1" kern="1200" dirty="0">
                <a:solidFill>
                  <a:schemeClr val="tx1"/>
                </a:solidFill>
                <a:latin typeface="Times New Roman" pitchFamily="-84" charset="0"/>
                <a:ea typeface="+mn-ea"/>
                <a:cs typeface="+mn-cs"/>
              </a:rPr>
              <a:t>i </a:t>
            </a:r>
            <a:r>
              <a:rPr kumimoji="1" lang="en-US" sz="1200" kern="1200" dirty="0">
                <a:solidFill>
                  <a:schemeClr val="tx1"/>
                </a:solidFill>
                <a:latin typeface="Times New Roman" pitchFamily="-84" charset="0"/>
                <a:ea typeface="+mn-ea"/>
                <a:cs typeface="+mn-cs"/>
              </a:rPr>
              <a:t>fetches data that are immediately used by the OP of instruction </a:t>
            </a:r>
            <a:r>
              <a:rPr kumimoji="1" lang="en-US" sz="1200" i="1" kern="1200" dirty="0">
                <a:solidFill>
                  <a:schemeClr val="tx1"/>
                </a:solidFill>
                <a:latin typeface="Times New Roman" pitchFamily="-84" charset="0"/>
                <a:ea typeface="+mn-ea"/>
                <a:cs typeface="+mn-cs"/>
              </a:rPr>
              <a:t>i </a:t>
            </a:r>
            <a:r>
              <a:rPr kumimoji="1" lang="en-US" sz="1200" kern="1200" dirty="0">
                <a:solidFill>
                  <a:schemeClr val="tx1"/>
                </a:solidFill>
                <a:latin typeface="Times New Roman" pitchFamily="-84" charset="0"/>
                <a:ea typeface="+mn-ea"/>
                <a:cs typeface="+mn-cs"/>
              </a:rPr>
              <a:t>+ 1, while an ALU/shift result gets passed directly into instruction </a:t>
            </a:r>
            <a:r>
              <a:rPr kumimoji="1" lang="en-US" sz="1200" i="1" kern="1200" dirty="0">
                <a:solidFill>
                  <a:schemeClr val="tx1"/>
                </a:solidFill>
                <a:latin typeface="Times New Roman" pitchFamily="-84" charset="0"/>
                <a:ea typeface="+mn-ea"/>
                <a:cs typeface="+mn-cs"/>
              </a:rPr>
              <a:t>i </a:t>
            </a:r>
            <a:r>
              <a:rPr kumimoji="1" lang="en-US" sz="1200" kern="1200" dirty="0">
                <a:solidFill>
                  <a:schemeClr val="tx1"/>
                </a:solidFill>
                <a:latin typeface="Times New Roman" pitchFamily="-84" charset="0"/>
                <a:ea typeface="+mn-ea"/>
                <a:cs typeface="+mn-cs"/>
              </a:rPr>
              <a:t>+ 1 with no delay. This tight coupling between instructions makes for a highly efficient pipeline.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R4000 incorporates a number of technical advances over the R3000. The use of more advanced technology allows the clock cycle time to be cut in half, to 30 ns, and for the access time to the register file to be cut in half. In addition, there is greater density on the chip, which enables the instruction and data caches to be incorporated on the chip. Before looking at the final R4000 pipeline, let us consider how the R3000 pipeline can be modified to improve performance using R4000 technology.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17.10b shows a first step. Remember that the cycles in this figure are half as long as those in Figure 17.10a. Because they are on the same chip, the instruction and data cache stages take only half as long; so they still occupy only one clock cycle. Again, because of the speedup of the register file access, register read and write still occupy only half of a clock cycle.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kumimoji="1" lang="en-US" sz="1200" b="0" i="0" u="none" strike="noStrike" kern="1200" baseline="0" dirty="0">
                <a:solidFill>
                  <a:schemeClr val="tx1"/>
                </a:solidFill>
                <a:latin typeface="Times New Roman" pitchFamily="-84" charset="0"/>
                <a:ea typeface="+mn-ea"/>
                <a:cs typeface="+mn-cs"/>
              </a:rPr>
              <a:t>Because the R4000 caches are on-chip, the virtual-to-physical</a:t>
            </a:r>
          </a:p>
          <a:p>
            <a:r>
              <a:rPr kumimoji="1" lang="en-US" sz="1200" b="0" i="0" u="none" strike="noStrike" kern="1200" baseline="0" dirty="0">
                <a:solidFill>
                  <a:schemeClr val="tx1"/>
                </a:solidFill>
                <a:latin typeface="Times New Roman" pitchFamily="-84" charset="0"/>
                <a:ea typeface="+mn-ea"/>
                <a:cs typeface="+mn-cs"/>
              </a:rPr>
              <a:t>address translation can delay the cache access. This delay is reduced by implementing virtually</a:t>
            </a:r>
          </a:p>
          <a:p>
            <a:r>
              <a:rPr kumimoji="1" lang="en-US" sz="1200" b="0" i="0" u="none" strike="noStrike" kern="1200" baseline="0" dirty="0">
                <a:solidFill>
                  <a:schemeClr val="tx1"/>
                </a:solidFill>
                <a:latin typeface="Times New Roman" pitchFamily="-84" charset="0"/>
                <a:ea typeface="+mn-ea"/>
                <a:cs typeface="+mn-cs"/>
              </a:rPr>
              <a:t>indexed caches and going to a parallel cache access and address translation. Figure</a:t>
            </a:r>
          </a:p>
          <a:p>
            <a:r>
              <a:rPr kumimoji="1" lang="en-US" sz="1200" b="0" i="0" u="none" strike="noStrike" kern="1200" baseline="0" dirty="0">
                <a:solidFill>
                  <a:schemeClr val="tx1"/>
                </a:solidFill>
                <a:latin typeface="Times New Roman" pitchFamily="-84" charset="0"/>
                <a:ea typeface="+mn-ea"/>
                <a:cs typeface="+mn-cs"/>
              </a:rPr>
              <a:t>17.10c shows the optimized R3000 pipeline with this improvement. Because of the</a:t>
            </a:r>
          </a:p>
          <a:p>
            <a:r>
              <a:rPr kumimoji="1" lang="en-US" sz="1200" b="0" i="0" u="none" strike="noStrike" kern="1200" baseline="0" dirty="0">
                <a:solidFill>
                  <a:schemeClr val="tx1"/>
                </a:solidFill>
                <a:latin typeface="Times New Roman" pitchFamily="-84" charset="0"/>
                <a:ea typeface="+mn-ea"/>
                <a:cs typeface="+mn-cs"/>
              </a:rPr>
              <a:t>compression of events, the data cache tag check is performed separately on the next</a:t>
            </a:r>
          </a:p>
          <a:p>
            <a:r>
              <a:rPr kumimoji="1" lang="en-US" sz="1200" b="0" i="0" u="none" strike="noStrike" kern="1200" baseline="0" dirty="0">
                <a:solidFill>
                  <a:schemeClr val="tx1"/>
                </a:solidFill>
                <a:latin typeface="Times New Roman" pitchFamily="-84" charset="0"/>
                <a:ea typeface="+mn-ea"/>
                <a:cs typeface="+mn-cs"/>
              </a:rPr>
              <a:t>cycle after cache access. This check determines whether the data item is in the cache.</a:t>
            </a:r>
            <a:endParaRPr lang="en-US" dirty="0"/>
          </a:p>
          <a:p>
            <a:endParaRPr kumimoji="1" lang="en-US" sz="1200" kern="1200" dirty="0">
              <a:solidFill>
                <a:schemeClr val="tx1"/>
              </a:solidFill>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u="none" strike="noStrike" kern="1200" baseline="0" dirty="0">
                <a:solidFill>
                  <a:schemeClr val="tx1"/>
                </a:solidFill>
                <a:latin typeface="Times New Roman" pitchFamily="-84" charset="0"/>
                <a:ea typeface="+mn-ea"/>
                <a:cs typeface="+mn-cs"/>
              </a:rPr>
              <a:t> In detail, then, each clock cycle is divided into separate stages, denoted as </a:t>
            </a:r>
            <a:r>
              <a:rPr kumimoji="1" lang="en-US" sz="1200" b="0" i="0" u="none" strike="noStrike" kern="1200" baseline="0" dirty="0" err="1">
                <a:solidFill>
                  <a:schemeClr val="tx1"/>
                </a:solidFill>
                <a:latin typeface="Times New Roman" pitchFamily="-84" charset="0"/>
                <a:ea typeface="+mn-ea"/>
                <a:cs typeface="+mn-cs"/>
              </a:rPr>
              <a:t>ϕ</a:t>
            </a:r>
            <a:r>
              <a:rPr kumimoji="1" lang="en-US" sz="1200" b="0" i="0" u="none" strike="noStrike" kern="1200" baseline="0" dirty="0">
                <a:solidFill>
                  <a:schemeClr val="tx1"/>
                </a:solidFill>
                <a:latin typeface="Times New Roman" pitchFamily="-84" charset="0"/>
                <a:ea typeface="+mn-ea"/>
                <a:cs typeface="+mn-cs"/>
              </a:rPr>
              <a:t> 1</a:t>
            </a:r>
          </a:p>
          <a:p>
            <a:r>
              <a:rPr kumimoji="1" lang="en-US" sz="1200" b="0" i="0" u="none" strike="noStrike" kern="1200" baseline="0" dirty="0">
                <a:solidFill>
                  <a:schemeClr val="tx1"/>
                </a:solidFill>
                <a:latin typeface="Times New Roman" pitchFamily="-84" charset="0"/>
                <a:ea typeface="+mn-ea"/>
                <a:cs typeface="+mn-cs"/>
              </a:rPr>
              <a:t>and </a:t>
            </a:r>
            <a:r>
              <a:rPr kumimoji="1" lang="en-US" sz="1200" b="0" i="0" u="none" strike="noStrike" kern="1200" baseline="0" dirty="0" err="1">
                <a:solidFill>
                  <a:schemeClr val="tx1"/>
                </a:solidFill>
                <a:latin typeface="Times New Roman" pitchFamily="-84" charset="0"/>
                <a:ea typeface="+mn-ea"/>
                <a:cs typeface="+mn-cs"/>
              </a:rPr>
              <a:t>ϕ</a:t>
            </a:r>
            <a:r>
              <a:rPr kumimoji="1" lang="en-US" sz="1200" b="0" i="0" u="none" strike="noStrike" kern="1200" baseline="0" dirty="0">
                <a:solidFill>
                  <a:schemeClr val="tx1"/>
                </a:solidFill>
                <a:latin typeface="Times New Roman" pitchFamily="-84" charset="0"/>
                <a:ea typeface="+mn-ea"/>
                <a:cs typeface="+mn-cs"/>
              </a:rPr>
              <a:t> 2. The functions performed in each stage are summarized in Table 17.9.</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In a superpipelined system, existing hardware is used several times per cycle by inserting pipeline registers to split up each pipe stage. Essentially, each superpipeline stage operates at a multiple of the base clock frequency, the multiple depending on the degree of superpipelining. The R4000 technology has the speed and density to permit superpipelining of degree 2. Figure 17.11a shows the optimized R3000 pipeline using this superpipelining. Note that this is essentially the same dynamic structure as Figure 17.10c.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Further improvements can be made. For the R4000, a much larger and specialized adder was designed. This makes it possible to execute ALU operations at twice the rate. Other improvements allow the execution of loads and stores at twice the rate. The resulting pipeline is shown in Figure 17.11b.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dirty="0">
                <a:solidFill>
                  <a:schemeClr val="tx1"/>
                </a:solidFill>
                <a:latin typeface="Times New Roman" pitchFamily="-84" charset="0"/>
                <a:ea typeface="+mn-ea"/>
                <a:cs typeface="+mn-cs"/>
              </a:rPr>
              <a:t>The R4000 has eight pipeline stages, meaning that as many as eight instructions can be in the pipeline at the same time. The pipeline advances at the rate of two stages per clock cycle. The eight pipeline stages are as follows: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t>
            </a:r>
            <a:r>
              <a:rPr kumimoji="1" lang="en-US" sz="1200" b="1" kern="1200" dirty="0">
                <a:solidFill>
                  <a:schemeClr val="tx1"/>
                </a:solidFill>
                <a:latin typeface="Times New Roman" pitchFamily="-84" charset="0"/>
                <a:ea typeface="+mn-ea"/>
                <a:cs typeface="+mn-cs"/>
              </a:rPr>
              <a:t>Instruction fetch first half: </a:t>
            </a:r>
            <a:r>
              <a:rPr kumimoji="1" lang="en-US" sz="1200" b="0" kern="1200" dirty="0">
                <a:solidFill>
                  <a:schemeClr val="tx1"/>
                </a:solidFill>
                <a:latin typeface="Times New Roman" pitchFamily="-84" charset="0"/>
                <a:ea typeface="+mn-ea"/>
                <a:cs typeface="+mn-cs"/>
              </a:rPr>
              <a:t>Virtual address is presented to the instruction cache </a:t>
            </a:r>
            <a:r>
              <a:rPr kumimoji="1" lang="en-US" sz="1200" kern="1200" dirty="0">
                <a:solidFill>
                  <a:schemeClr val="tx1"/>
                </a:solidFill>
                <a:latin typeface="Times New Roman" pitchFamily="-84" charset="0"/>
                <a:ea typeface="+mn-ea"/>
                <a:cs typeface="+mn-cs"/>
              </a:rPr>
              <a:t>and the translation lookaside buffer.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t>
            </a:r>
            <a:r>
              <a:rPr kumimoji="1" lang="en-US" sz="1200" b="1" kern="1200" dirty="0">
                <a:solidFill>
                  <a:schemeClr val="tx1"/>
                </a:solidFill>
                <a:latin typeface="Times New Roman" pitchFamily="-84" charset="0"/>
                <a:ea typeface="+mn-ea"/>
                <a:cs typeface="+mn-cs"/>
              </a:rPr>
              <a:t>Instruction fetch second half: </a:t>
            </a:r>
            <a:r>
              <a:rPr kumimoji="1" lang="en-US" sz="1200" b="0" kern="1200" dirty="0">
                <a:solidFill>
                  <a:schemeClr val="tx1"/>
                </a:solidFill>
                <a:latin typeface="Times New Roman" pitchFamily="-84" charset="0"/>
                <a:ea typeface="+mn-ea"/>
                <a:cs typeface="+mn-cs"/>
              </a:rPr>
              <a:t>Instruction cache outputs the instruction and the </a:t>
            </a:r>
            <a:r>
              <a:rPr kumimoji="1" lang="en-US" sz="1200" kern="1200" dirty="0">
                <a:solidFill>
                  <a:schemeClr val="tx1"/>
                </a:solidFill>
                <a:latin typeface="Times New Roman" pitchFamily="-84" charset="0"/>
                <a:ea typeface="+mn-ea"/>
                <a:cs typeface="+mn-cs"/>
              </a:rPr>
              <a:t>TLB generates the physical address. </a:t>
            </a:r>
            <a:endParaRPr lang="en-US" dirty="0"/>
          </a:p>
          <a:p>
            <a:endParaRPr lang="en-US" dirty="0"/>
          </a:p>
          <a:p>
            <a:pPr marL="171450" indent="-171450">
              <a:buFont typeface="Arial" charset="0"/>
              <a:buChar char="•"/>
            </a:pPr>
            <a:r>
              <a:rPr kumimoji="1" lang="en-US" sz="1200" b="1" kern="1200" dirty="0">
                <a:solidFill>
                  <a:schemeClr val="tx1"/>
                </a:solidFill>
                <a:latin typeface="Times New Roman" pitchFamily="-84" charset="0"/>
                <a:ea typeface="+mn-ea"/>
                <a:cs typeface="+mn-cs"/>
              </a:rPr>
              <a:t>Register file: </a:t>
            </a:r>
            <a:r>
              <a:rPr kumimoji="1" lang="en-US" sz="1200" kern="1200" dirty="0">
                <a:solidFill>
                  <a:schemeClr val="tx1"/>
                </a:solidFill>
                <a:latin typeface="Times New Roman" pitchFamily="-84" charset="0"/>
                <a:ea typeface="+mn-ea"/>
                <a:cs typeface="+mn-cs"/>
              </a:rPr>
              <a:t>Three activities occur in parallel: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—Instruction is decoded and check made for interlock conditions (i.e., this instruction depends on the result of a preceding instruction).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—Instruction cache tag check is made.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—Operands are fetched from the register file. </a:t>
            </a:r>
          </a:p>
          <a:p>
            <a:endParaRPr kumimoji="1" lang="en-US" sz="1200" b="1" kern="1200" dirty="0">
              <a:solidFill>
                <a:schemeClr val="tx1"/>
              </a:solidFill>
              <a:latin typeface="Times New Roman" pitchFamily="-84" charset="0"/>
              <a:ea typeface="+mn-ea"/>
              <a:cs typeface="+mn-cs"/>
            </a:endParaRPr>
          </a:p>
          <a:p>
            <a:pPr marL="171450" indent="-171450">
              <a:buFont typeface="Arial" charset="0"/>
              <a:buChar char="•"/>
            </a:pPr>
            <a:r>
              <a:rPr kumimoji="1" lang="en-US" sz="1200" b="1" kern="1200" dirty="0">
                <a:solidFill>
                  <a:schemeClr val="tx1"/>
                </a:solidFill>
                <a:latin typeface="Times New Roman" pitchFamily="-84" charset="0"/>
                <a:ea typeface="+mn-ea"/>
                <a:cs typeface="+mn-cs"/>
              </a:rPr>
              <a:t>Instruction execute: </a:t>
            </a:r>
            <a:r>
              <a:rPr kumimoji="1" lang="en-US" sz="1200" kern="1200" dirty="0">
                <a:solidFill>
                  <a:schemeClr val="tx1"/>
                </a:solidFill>
                <a:latin typeface="Times New Roman" pitchFamily="-84" charset="0"/>
                <a:ea typeface="+mn-ea"/>
                <a:cs typeface="+mn-cs"/>
              </a:rPr>
              <a:t>One of three activities can occur: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—If the instruction is a register-to-register operation, the ALU performs the arithmetic or logical operation.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—If the instruction is a load or store, the data virtual address is calculated.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—If the instruction is a branch, the branch target virtual address is calculated and branch conditions are checked. </a:t>
            </a:r>
          </a:p>
          <a:p>
            <a:endParaRPr kumimoji="1" lang="en-US" sz="1200" b="1" kern="1200" dirty="0">
              <a:solidFill>
                <a:schemeClr val="tx1"/>
              </a:solidFill>
              <a:latin typeface="Times New Roman" pitchFamily="-84" charset="0"/>
              <a:ea typeface="+mn-ea"/>
              <a:cs typeface="+mn-cs"/>
            </a:endParaRPr>
          </a:p>
          <a:p>
            <a:pPr marL="171450" indent="-171450">
              <a:buFont typeface="Arial" charset="0"/>
              <a:buChar char="•"/>
            </a:pPr>
            <a:r>
              <a:rPr kumimoji="1" lang="en-US" sz="1200" b="1" kern="1200" dirty="0">
                <a:solidFill>
                  <a:schemeClr val="tx1"/>
                </a:solidFill>
                <a:latin typeface="Times New Roman" pitchFamily="-84" charset="0"/>
                <a:ea typeface="+mn-ea"/>
                <a:cs typeface="+mn-cs"/>
              </a:rPr>
              <a:t>Data cache first: </a:t>
            </a:r>
            <a:r>
              <a:rPr kumimoji="1" lang="en-US" sz="1200" kern="1200" dirty="0">
                <a:solidFill>
                  <a:schemeClr val="tx1"/>
                </a:solidFill>
                <a:latin typeface="Times New Roman" pitchFamily="-84" charset="0"/>
                <a:ea typeface="+mn-ea"/>
                <a:cs typeface="+mn-cs"/>
              </a:rPr>
              <a:t>Virtual address is presented to the data cache and TLB. </a:t>
            </a:r>
          </a:p>
          <a:p>
            <a:endParaRPr kumimoji="1" lang="en-US" sz="1200" b="1" kern="1200" dirty="0">
              <a:solidFill>
                <a:schemeClr val="tx1"/>
              </a:solidFill>
              <a:latin typeface="Times New Roman" pitchFamily="-84" charset="0"/>
              <a:ea typeface="+mn-ea"/>
              <a:cs typeface="+mn-cs"/>
            </a:endParaRPr>
          </a:p>
          <a:p>
            <a:pPr marL="171450" indent="-171450">
              <a:buFont typeface="Arial" charset="0"/>
              <a:buChar char="•"/>
            </a:pPr>
            <a:r>
              <a:rPr kumimoji="1" lang="en-US" sz="1200" b="1" kern="1200" dirty="0">
                <a:solidFill>
                  <a:schemeClr val="tx1"/>
                </a:solidFill>
                <a:latin typeface="Times New Roman" pitchFamily="-84" charset="0"/>
                <a:ea typeface="+mn-ea"/>
                <a:cs typeface="+mn-cs"/>
              </a:rPr>
              <a:t>Data cache second: </a:t>
            </a:r>
            <a:r>
              <a:rPr kumimoji="1" lang="en-US" sz="1200" kern="1200" dirty="0">
                <a:solidFill>
                  <a:schemeClr val="tx1"/>
                </a:solidFill>
                <a:latin typeface="Times New Roman" pitchFamily="-84" charset="0"/>
                <a:ea typeface="+mn-ea"/>
                <a:cs typeface="+mn-cs"/>
              </a:rPr>
              <a:t>The TLB generates the physical address, and the data </a:t>
            </a:r>
          </a:p>
          <a:p>
            <a:r>
              <a:rPr kumimoji="1" lang="en-US" sz="1200" kern="1200" dirty="0">
                <a:solidFill>
                  <a:schemeClr val="tx1"/>
                </a:solidFill>
                <a:latin typeface="Times New Roman" pitchFamily="-84" charset="0"/>
                <a:ea typeface="+mn-ea"/>
                <a:cs typeface="+mn-cs"/>
              </a:rPr>
              <a:t>cache outputs the data. </a:t>
            </a:r>
          </a:p>
          <a:p>
            <a:endParaRPr kumimoji="1" lang="en-US" sz="1200" b="1" kern="1200" dirty="0">
              <a:solidFill>
                <a:schemeClr val="tx1"/>
              </a:solidFill>
              <a:latin typeface="Times New Roman" pitchFamily="-84" charset="0"/>
              <a:ea typeface="+mn-ea"/>
              <a:cs typeface="+mn-cs"/>
            </a:endParaRPr>
          </a:p>
          <a:p>
            <a:pPr marL="171450" indent="-171450">
              <a:buFont typeface="Arial" charset="0"/>
              <a:buChar char="•"/>
            </a:pPr>
            <a:r>
              <a:rPr kumimoji="1" lang="en-US" sz="1200" b="1" kern="1200" dirty="0">
                <a:solidFill>
                  <a:schemeClr val="tx1"/>
                </a:solidFill>
                <a:latin typeface="Times New Roman" pitchFamily="-84" charset="0"/>
                <a:ea typeface="+mn-ea"/>
                <a:cs typeface="+mn-cs"/>
              </a:rPr>
              <a:t>Tag check: </a:t>
            </a:r>
            <a:r>
              <a:rPr kumimoji="1" lang="en-US" sz="1200" kern="1200" dirty="0">
                <a:solidFill>
                  <a:schemeClr val="tx1"/>
                </a:solidFill>
                <a:latin typeface="Times New Roman" pitchFamily="-84" charset="0"/>
                <a:ea typeface="+mn-ea"/>
                <a:cs typeface="+mn-cs"/>
              </a:rPr>
              <a:t>Cache tag checks are performed for loads and stores. </a:t>
            </a:r>
          </a:p>
          <a:p>
            <a:endParaRPr kumimoji="1" lang="en-US" sz="1200" b="1" kern="1200" dirty="0">
              <a:solidFill>
                <a:schemeClr val="tx1"/>
              </a:solidFill>
              <a:latin typeface="Times New Roman" pitchFamily="-84" charset="0"/>
              <a:ea typeface="+mn-ea"/>
              <a:cs typeface="+mn-cs"/>
            </a:endParaRPr>
          </a:p>
          <a:p>
            <a:pPr marL="171450" indent="-171450">
              <a:buFont typeface="Arial" charset="0"/>
              <a:buChar char="•"/>
            </a:pPr>
            <a:r>
              <a:rPr kumimoji="1" lang="en-US" sz="1200" b="1" kern="1200" dirty="0">
                <a:solidFill>
                  <a:schemeClr val="tx1"/>
                </a:solidFill>
                <a:latin typeface="Times New Roman" pitchFamily="-84" charset="0"/>
                <a:ea typeface="+mn-ea"/>
                <a:cs typeface="+mn-cs"/>
              </a:rPr>
              <a:t>Write back: </a:t>
            </a:r>
            <a:r>
              <a:rPr kumimoji="1" lang="en-US" sz="1200" kern="1200" dirty="0">
                <a:solidFill>
                  <a:schemeClr val="tx1"/>
                </a:solidFill>
                <a:latin typeface="Times New Roman" pitchFamily="-84" charset="0"/>
                <a:ea typeface="+mn-ea"/>
                <a:cs typeface="+mn-cs"/>
              </a:rPr>
              <a:t>Instruction result is written back to register file.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SPARC (Scalable Processor Architecture) refers to an architecture defined by Sun Microsystems. Sun developed its own SPARC implementation but also licenses the architecture to other vendors to produce SPARC-compatible machines. The SPARC </a:t>
            </a:r>
            <a:endParaRPr lang="en-US" dirty="0"/>
          </a:p>
          <a:p>
            <a:r>
              <a:rPr kumimoji="1" lang="en-US" sz="1200" kern="1200" dirty="0">
                <a:solidFill>
                  <a:schemeClr val="tx1"/>
                </a:solidFill>
                <a:latin typeface="Times New Roman" pitchFamily="-84" charset="0"/>
                <a:ea typeface="+mn-ea"/>
                <a:cs typeface="+mn-cs"/>
              </a:rPr>
              <a:t>architecture is inspired by the Berkeley RISC I machine, and its instruction set and </a:t>
            </a:r>
            <a:endParaRPr lang="en-US" dirty="0"/>
          </a:p>
          <a:p>
            <a:r>
              <a:rPr kumimoji="1" lang="en-US" sz="1200" kern="1200" dirty="0">
                <a:solidFill>
                  <a:schemeClr val="tx1"/>
                </a:solidFill>
                <a:latin typeface="Times New Roman" pitchFamily="-84" charset="0"/>
                <a:ea typeface="+mn-ea"/>
                <a:cs typeface="+mn-cs"/>
              </a:rPr>
              <a:t>register organization is based closely on the Berkeley RISC model.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As with the Berkeley RISC, the SPARC makes use of register windows. Each window gives addressability to 24 registers, and the total number of windows is implementation dependent and ranges from 2 to 32 windows. Figure 17.12 illustrates an implementation that supports 8 windows, using a total of 136 physical registers; as the discussion in Section 17.2 indicates, this seems a reasonable number of windows. Physical registers 0 through 7 are global registers shared by all procedures. Each procedure sees logical registers 0 through 31. Logical registers 24 through 31, referred to as </a:t>
            </a:r>
            <a:r>
              <a:rPr kumimoji="1" lang="en-US" sz="1200" i="1" kern="1200" dirty="0">
                <a:solidFill>
                  <a:schemeClr val="tx1"/>
                </a:solidFill>
                <a:latin typeface="Times New Roman" pitchFamily="-84" charset="0"/>
                <a:ea typeface="+mn-ea"/>
                <a:cs typeface="+mn-cs"/>
              </a:rPr>
              <a:t>ins, </a:t>
            </a:r>
            <a:r>
              <a:rPr kumimoji="1" lang="en-US" sz="1200" kern="1200" dirty="0">
                <a:solidFill>
                  <a:schemeClr val="tx1"/>
                </a:solidFill>
                <a:latin typeface="Times New Roman" pitchFamily="-84" charset="0"/>
                <a:ea typeface="+mn-ea"/>
                <a:cs typeface="+mn-cs"/>
              </a:rPr>
              <a:t>are shared with the calling (parent) procedure; and logical registers 8 through 15, referred to as </a:t>
            </a:r>
            <a:r>
              <a:rPr kumimoji="1" lang="en-US" sz="1200" i="1" kern="1200" dirty="0">
                <a:solidFill>
                  <a:schemeClr val="tx1"/>
                </a:solidFill>
                <a:latin typeface="Times New Roman" pitchFamily="-84" charset="0"/>
                <a:ea typeface="+mn-ea"/>
                <a:cs typeface="+mn-cs"/>
              </a:rPr>
              <a:t>outs, </a:t>
            </a:r>
            <a:r>
              <a:rPr kumimoji="1" lang="en-US" sz="1200" kern="1200" dirty="0">
                <a:solidFill>
                  <a:schemeClr val="tx1"/>
                </a:solidFill>
                <a:latin typeface="Times New Roman" pitchFamily="-84" charset="0"/>
                <a:ea typeface="+mn-ea"/>
                <a:cs typeface="+mn-cs"/>
              </a:rPr>
              <a:t>are shared with any called (child) procedure. These two portions overlap with other windows. Logical registers 16 through 23, referred to as </a:t>
            </a:r>
            <a:r>
              <a:rPr kumimoji="1" lang="en-US" sz="1200" i="1" kern="1200" dirty="0">
                <a:solidFill>
                  <a:schemeClr val="tx1"/>
                </a:solidFill>
                <a:latin typeface="Times New Roman" pitchFamily="-84" charset="0"/>
                <a:ea typeface="+mn-ea"/>
                <a:cs typeface="+mn-cs"/>
              </a:rPr>
              <a:t>locals, </a:t>
            </a:r>
            <a:r>
              <a:rPr kumimoji="1" lang="en-US" sz="1200" kern="1200" dirty="0">
                <a:solidFill>
                  <a:schemeClr val="tx1"/>
                </a:solidFill>
                <a:latin typeface="Times New Roman" pitchFamily="-84" charset="0"/>
                <a:ea typeface="+mn-ea"/>
                <a:cs typeface="+mn-cs"/>
              </a:rPr>
              <a:t>are not shared and do not overlap with other windows. Again, as the discussion of Section 16.1 indicates, the availability of 8 registers for parameter passing should be adequate in most cases (e.g., see Table 17.4).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Figure 17.13 is another view of the register overlap. The calling procedure places any parameters to be passed in its </a:t>
            </a:r>
            <a:r>
              <a:rPr kumimoji="1" lang="en-US" sz="1200" i="1" kern="1200" dirty="0">
                <a:solidFill>
                  <a:schemeClr val="tx1"/>
                </a:solidFill>
                <a:latin typeface="Times New Roman" pitchFamily="-84" charset="0"/>
                <a:ea typeface="+mn-ea"/>
                <a:cs typeface="+mn-cs"/>
              </a:rPr>
              <a:t>outs </a:t>
            </a:r>
            <a:r>
              <a:rPr kumimoji="1" lang="en-US" sz="1200" kern="1200" dirty="0">
                <a:solidFill>
                  <a:schemeClr val="tx1"/>
                </a:solidFill>
                <a:latin typeface="Times New Roman" pitchFamily="-84" charset="0"/>
                <a:ea typeface="+mn-ea"/>
                <a:cs typeface="+mn-cs"/>
              </a:rPr>
              <a:t>registers; the called procedure treats these same physical registers as it </a:t>
            </a:r>
            <a:r>
              <a:rPr kumimoji="1" lang="en-US" sz="1200" i="1" kern="1200" dirty="0">
                <a:solidFill>
                  <a:schemeClr val="tx1"/>
                </a:solidFill>
                <a:latin typeface="Times New Roman" pitchFamily="-84" charset="0"/>
                <a:ea typeface="+mn-ea"/>
                <a:cs typeface="+mn-cs"/>
              </a:rPr>
              <a:t>ins </a:t>
            </a:r>
            <a:r>
              <a:rPr kumimoji="1" lang="en-US" sz="1200" kern="1200" dirty="0">
                <a:solidFill>
                  <a:schemeClr val="tx1"/>
                </a:solidFill>
                <a:latin typeface="Times New Roman" pitchFamily="-84" charset="0"/>
                <a:ea typeface="+mn-ea"/>
                <a:cs typeface="+mn-cs"/>
              </a:rPr>
              <a:t>registers. The processor maintains a current window pointer (CWP), located in the processor status register (PSR), that points to the window of the currently executing procedure. The window invalid mask (WIM), also in the PSR, indicates which windows are invalid.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SPARC register architecture, it is usually not necessary to save and restore registers for a procedure call. The compiler is simplified because the compiler need be concerned only with allocating the local registers for a procedure in an efficient manner and need not be concerned with register allocation between procedures.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b="0" i="0" u="none" strike="noStrike" kern="1200" baseline="0" dirty="0">
                <a:solidFill>
                  <a:schemeClr val="tx1"/>
                </a:solidFill>
                <a:latin typeface="Times New Roman" pitchFamily="-84" charset="0"/>
                <a:ea typeface="+mn-ea"/>
                <a:cs typeface="+mn-cs"/>
              </a:rPr>
              <a:t>Most of the SPARC instructions reference only register operands. Register-to-register</a:t>
            </a:r>
          </a:p>
          <a:p>
            <a:r>
              <a:rPr kumimoji="1" lang="en-US" sz="1200" b="0" i="0" u="none" strike="noStrike" kern="1200" baseline="0" dirty="0">
                <a:solidFill>
                  <a:schemeClr val="tx1"/>
                </a:solidFill>
                <a:latin typeface="Times New Roman" pitchFamily="-84" charset="0"/>
                <a:ea typeface="+mn-ea"/>
                <a:cs typeface="+mn-cs"/>
              </a:rPr>
              <a:t>instructions have three operands and can be expressed in the form</a:t>
            </a:r>
          </a:p>
          <a:p>
            <a:endParaRPr kumimoji="1" lang="nl-NL" sz="1200" b="0" i="0" u="none" strike="noStrike" kern="1200" baseline="0" dirty="0">
              <a:solidFill>
                <a:schemeClr val="tx1"/>
              </a:solidFill>
              <a:latin typeface="Times New Roman" pitchFamily="-84" charset="0"/>
              <a:ea typeface="+mn-ea"/>
              <a:cs typeface="+mn-cs"/>
            </a:endParaRPr>
          </a:p>
          <a:p>
            <a:r>
              <a:rPr kumimoji="1" lang="nl-NL" sz="1200" b="0" i="0" u="none" strike="noStrike" kern="1200" baseline="0" dirty="0" err="1">
                <a:solidFill>
                  <a:schemeClr val="tx1"/>
                </a:solidFill>
                <a:latin typeface="Times New Roman" pitchFamily="-84" charset="0"/>
                <a:ea typeface="+mn-ea"/>
                <a:cs typeface="+mn-cs"/>
              </a:rPr>
              <a:t>R</a:t>
            </a:r>
            <a:r>
              <a:rPr kumimoji="1" lang="nl-NL" sz="1200" b="0" i="0" u="none" strike="noStrike" kern="1200" baseline="-25000" dirty="0" err="1">
                <a:solidFill>
                  <a:schemeClr val="tx1"/>
                </a:solidFill>
                <a:latin typeface="Times New Roman" pitchFamily="-84" charset="0"/>
                <a:ea typeface="+mn-ea"/>
                <a:cs typeface="+mn-cs"/>
              </a:rPr>
              <a:t>d</a:t>
            </a:r>
            <a:r>
              <a:rPr kumimoji="1" lang="nl-NL" sz="1200" b="0" i="0" u="none" strike="noStrike" kern="1200" baseline="0" dirty="0">
                <a:solidFill>
                  <a:schemeClr val="tx1"/>
                </a:solidFill>
                <a:latin typeface="Times New Roman" pitchFamily="-84" charset="0"/>
                <a:ea typeface="+mn-ea"/>
                <a:cs typeface="+mn-cs"/>
              </a:rPr>
              <a:t> </a:t>
            </a:r>
            <a:r>
              <a:rPr kumimoji="1" lang="nl-NL" sz="1200" b="1" i="0" u="none" strike="noStrike" kern="1200" baseline="0" dirty="0">
                <a:solidFill>
                  <a:schemeClr val="tx1"/>
                </a:solidFill>
                <a:latin typeface="Wingdings"/>
                <a:ea typeface="Wingdings"/>
                <a:cs typeface="Wingdings"/>
                <a:sym typeface="Wingdings"/>
              </a:rPr>
              <a:t></a:t>
            </a:r>
            <a:r>
              <a:rPr kumimoji="1" lang="nl-NL" sz="1200" b="0" i="0" u="none" strike="noStrike" kern="1200" baseline="0" dirty="0">
                <a:solidFill>
                  <a:schemeClr val="tx1"/>
                </a:solidFill>
                <a:latin typeface="Times New Roman" pitchFamily="-84" charset="0"/>
                <a:ea typeface="+mn-ea"/>
                <a:cs typeface="+mn-cs"/>
              </a:rPr>
              <a:t> R</a:t>
            </a:r>
            <a:r>
              <a:rPr kumimoji="1" lang="nl-NL" sz="1200" b="0" i="0" u="none" strike="noStrike" kern="1200" baseline="-25000" dirty="0">
                <a:solidFill>
                  <a:schemeClr val="tx1"/>
                </a:solidFill>
                <a:latin typeface="Times New Roman" pitchFamily="-84" charset="0"/>
                <a:ea typeface="+mn-ea"/>
                <a:cs typeface="+mn-cs"/>
              </a:rPr>
              <a:t>S1</a:t>
            </a:r>
            <a:r>
              <a:rPr kumimoji="1" lang="nl-NL" sz="1200" b="0" i="0" u="none" strike="noStrike" kern="1200" baseline="0" dirty="0">
                <a:solidFill>
                  <a:schemeClr val="tx1"/>
                </a:solidFill>
                <a:latin typeface="Times New Roman" pitchFamily="-84" charset="0"/>
                <a:ea typeface="+mn-ea"/>
                <a:cs typeface="+mn-cs"/>
              </a:rPr>
              <a:t>  op S2</a:t>
            </a:r>
          </a:p>
          <a:p>
            <a:endParaRPr kumimoji="1" lang="nl-NL" sz="1200" b="0" i="0" u="none" strike="noStrike" kern="1200" baseline="0" dirty="0">
              <a:solidFill>
                <a:schemeClr val="tx1"/>
              </a:solidFill>
              <a:latin typeface="Times New Roman" pitchFamily="-84" charset="0"/>
              <a:ea typeface="+mn-ea"/>
              <a:cs typeface="+mn-cs"/>
            </a:endParaRPr>
          </a:p>
          <a:p>
            <a:r>
              <a:rPr kumimoji="1" lang="nl-NL" sz="1200" b="0" i="0" u="none" strike="noStrike" kern="1200" baseline="0" dirty="0" err="1">
                <a:solidFill>
                  <a:schemeClr val="tx1"/>
                </a:solidFill>
                <a:latin typeface="Times New Roman" pitchFamily="-84" charset="0"/>
                <a:ea typeface="+mn-ea"/>
                <a:cs typeface="+mn-cs"/>
              </a:rPr>
              <a:t>where</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R</a:t>
            </a:r>
            <a:r>
              <a:rPr kumimoji="1" lang="nl-NL" sz="1200" b="0" i="0" u="none" strike="noStrike" kern="1200" baseline="-25000" dirty="0" err="1">
                <a:solidFill>
                  <a:schemeClr val="tx1"/>
                </a:solidFill>
                <a:latin typeface="Times New Roman" pitchFamily="-84" charset="0"/>
                <a:ea typeface="+mn-ea"/>
                <a:cs typeface="+mn-cs"/>
              </a:rPr>
              <a:t>d</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and</a:t>
            </a:r>
            <a:r>
              <a:rPr kumimoji="1" lang="nl-NL" sz="1200" b="0" i="0" u="none" strike="noStrike" kern="1200" baseline="0" dirty="0">
                <a:solidFill>
                  <a:schemeClr val="tx1"/>
                </a:solidFill>
                <a:latin typeface="Times New Roman" pitchFamily="-84" charset="0"/>
                <a:ea typeface="+mn-ea"/>
                <a:cs typeface="+mn-cs"/>
              </a:rPr>
              <a:t> R</a:t>
            </a:r>
            <a:r>
              <a:rPr kumimoji="1" lang="nl-NL" sz="1200" b="0" i="0" u="none" strike="noStrike" kern="1200" baseline="-25000" dirty="0">
                <a:solidFill>
                  <a:schemeClr val="tx1"/>
                </a:solidFill>
                <a:latin typeface="Times New Roman" pitchFamily="-84" charset="0"/>
                <a:ea typeface="+mn-ea"/>
                <a:cs typeface="+mn-cs"/>
              </a:rPr>
              <a:t>S1</a:t>
            </a:r>
            <a:r>
              <a:rPr kumimoji="1" lang="nl-NL" sz="1200" b="0" i="0" u="none" strike="noStrike" kern="1200" baseline="0" dirty="0">
                <a:solidFill>
                  <a:schemeClr val="tx1"/>
                </a:solidFill>
                <a:latin typeface="Times New Roman" pitchFamily="-84" charset="0"/>
                <a:ea typeface="+mn-ea"/>
                <a:cs typeface="+mn-cs"/>
              </a:rPr>
              <a:t>  are register </a:t>
            </a:r>
            <a:r>
              <a:rPr kumimoji="1" lang="nl-NL" sz="1200" b="0" i="0" u="none" strike="noStrike" kern="1200" baseline="0" dirty="0" err="1">
                <a:solidFill>
                  <a:schemeClr val="tx1"/>
                </a:solidFill>
                <a:latin typeface="Times New Roman" pitchFamily="-84" charset="0"/>
                <a:ea typeface="+mn-ea"/>
                <a:cs typeface="+mn-cs"/>
              </a:rPr>
              <a:t>references</a:t>
            </a:r>
            <a:r>
              <a:rPr kumimoji="1" lang="nl-NL" sz="1200" b="0" i="0" u="none" strike="noStrike" kern="1200" baseline="0" dirty="0">
                <a:solidFill>
                  <a:schemeClr val="tx1"/>
                </a:solidFill>
                <a:latin typeface="Times New Roman" pitchFamily="-84" charset="0"/>
                <a:ea typeface="+mn-ea"/>
                <a:cs typeface="+mn-cs"/>
              </a:rPr>
              <a:t>; S2 </a:t>
            </a:r>
            <a:r>
              <a:rPr kumimoji="1" lang="nl-NL" sz="1200" b="0" i="0" u="none" strike="noStrike" kern="1200" baseline="0" dirty="0" err="1">
                <a:solidFill>
                  <a:schemeClr val="tx1"/>
                </a:solidFill>
                <a:latin typeface="Times New Roman" pitchFamily="-84" charset="0"/>
                <a:ea typeface="+mn-ea"/>
                <a:cs typeface="+mn-cs"/>
              </a:rPr>
              <a:t>can</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refer</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either</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to</a:t>
            </a:r>
            <a:r>
              <a:rPr kumimoji="1" lang="nl-NL" sz="1200" b="0" i="0" u="none" strike="noStrike" kern="1200" baseline="0" dirty="0">
                <a:solidFill>
                  <a:schemeClr val="tx1"/>
                </a:solidFill>
                <a:latin typeface="Times New Roman" pitchFamily="-84" charset="0"/>
                <a:ea typeface="+mn-ea"/>
                <a:cs typeface="+mn-cs"/>
              </a:rPr>
              <a:t> a register or </a:t>
            </a:r>
            <a:r>
              <a:rPr kumimoji="1" lang="nl-NL" sz="1200" b="0" i="0" u="none" strike="noStrike" kern="1200" baseline="0" dirty="0" err="1">
                <a:solidFill>
                  <a:schemeClr val="tx1"/>
                </a:solidFill>
                <a:latin typeface="Times New Roman" pitchFamily="-84" charset="0"/>
                <a:ea typeface="+mn-ea"/>
                <a:cs typeface="+mn-cs"/>
              </a:rPr>
              <a:t>to</a:t>
            </a:r>
            <a:r>
              <a:rPr kumimoji="1" lang="nl-NL" sz="1200" b="0" i="0" u="none" strike="noStrike" kern="1200" baseline="0" dirty="0">
                <a:solidFill>
                  <a:schemeClr val="tx1"/>
                </a:solidFill>
                <a:latin typeface="Times New Roman" pitchFamily="-84" charset="0"/>
                <a:ea typeface="+mn-ea"/>
                <a:cs typeface="+mn-cs"/>
              </a:rPr>
              <a:t> a</a:t>
            </a:r>
          </a:p>
          <a:p>
            <a:r>
              <a:rPr kumimoji="1" lang="nl-NL" sz="1200" b="0" i="0" u="none" strike="noStrike" kern="1200" baseline="0" dirty="0">
                <a:solidFill>
                  <a:schemeClr val="tx1"/>
                </a:solidFill>
                <a:latin typeface="Times New Roman" pitchFamily="-84" charset="0"/>
                <a:ea typeface="+mn-ea"/>
                <a:cs typeface="+mn-cs"/>
              </a:rPr>
              <a:t>13-bit </a:t>
            </a:r>
            <a:r>
              <a:rPr kumimoji="1" lang="nl-NL" sz="1200" b="0" i="0" u="none" strike="noStrike" kern="1200" baseline="0" dirty="0" err="1">
                <a:solidFill>
                  <a:schemeClr val="tx1"/>
                </a:solidFill>
                <a:latin typeface="Times New Roman" pitchFamily="-84" charset="0"/>
                <a:ea typeface="+mn-ea"/>
                <a:cs typeface="+mn-cs"/>
              </a:rPr>
              <a:t>immediate</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operand</a:t>
            </a:r>
            <a:r>
              <a:rPr kumimoji="1" lang="nl-NL" sz="1200" b="0" i="0" u="none" strike="noStrike" kern="1200" baseline="0" dirty="0">
                <a:solidFill>
                  <a:schemeClr val="tx1"/>
                </a:solidFill>
                <a:latin typeface="Times New Roman" pitchFamily="-84" charset="0"/>
                <a:ea typeface="+mn-ea"/>
                <a:cs typeface="+mn-cs"/>
              </a:rPr>
              <a:t>. Register zero (R</a:t>
            </a:r>
            <a:r>
              <a:rPr kumimoji="1" lang="nl-NL" sz="1200" b="0" i="0" u="none" strike="noStrike" kern="1200" baseline="-25000" dirty="0">
                <a:solidFill>
                  <a:schemeClr val="tx1"/>
                </a:solidFill>
                <a:latin typeface="Times New Roman" pitchFamily="-84" charset="0"/>
                <a:ea typeface="+mn-ea"/>
                <a:cs typeface="+mn-cs"/>
              </a:rPr>
              <a:t>0</a:t>
            </a:r>
            <a:r>
              <a:rPr kumimoji="1" lang="nl-NL" sz="1200" b="0" i="0" u="none" strike="noStrike" kern="1200" baseline="0" dirty="0">
                <a:solidFill>
                  <a:schemeClr val="tx1"/>
                </a:solidFill>
                <a:latin typeface="Times New Roman" pitchFamily="-84" charset="0"/>
                <a:ea typeface="+mn-ea"/>
                <a:cs typeface="+mn-cs"/>
              </a:rPr>
              <a:t> ) is </a:t>
            </a:r>
            <a:r>
              <a:rPr kumimoji="1" lang="nl-NL" sz="1200" b="0" i="0" u="none" strike="noStrike" kern="1200" baseline="0" dirty="0" err="1">
                <a:solidFill>
                  <a:schemeClr val="tx1"/>
                </a:solidFill>
                <a:latin typeface="Times New Roman" pitchFamily="-84" charset="0"/>
                <a:ea typeface="+mn-ea"/>
                <a:cs typeface="+mn-cs"/>
              </a:rPr>
              <a:t>hardwired</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with</a:t>
            </a:r>
            <a:r>
              <a:rPr kumimoji="1" lang="nl-NL" sz="1200" b="0" i="0" u="none" strike="noStrike" kern="1200" baseline="0" dirty="0">
                <a:solidFill>
                  <a:schemeClr val="tx1"/>
                </a:solidFill>
                <a:latin typeface="Times New Roman" pitchFamily="-84" charset="0"/>
                <a:ea typeface="+mn-ea"/>
                <a:cs typeface="+mn-cs"/>
              </a:rPr>
              <a:t> the </a:t>
            </a:r>
            <a:r>
              <a:rPr kumimoji="1" lang="nl-NL" sz="1200" b="0" i="0" u="none" strike="noStrike" kern="1200" baseline="0" dirty="0" err="1">
                <a:solidFill>
                  <a:schemeClr val="tx1"/>
                </a:solidFill>
                <a:latin typeface="Times New Roman" pitchFamily="-84" charset="0"/>
                <a:ea typeface="+mn-ea"/>
                <a:cs typeface="+mn-cs"/>
              </a:rPr>
              <a:t>value</a:t>
            </a:r>
            <a:r>
              <a:rPr kumimoji="1" lang="nl-NL" sz="1200" b="0" i="0" u="none" strike="noStrike" kern="1200" baseline="0" dirty="0">
                <a:solidFill>
                  <a:schemeClr val="tx1"/>
                </a:solidFill>
                <a:latin typeface="Times New Roman" pitchFamily="-84" charset="0"/>
                <a:ea typeface="+mn-ea"/>
                <a:cs typeface="+mn-cs"/>
              </a:rPr>
              <a:t> 0. </a:t>
            </a:r>
            <a:r>
              <a:rPr kumimoji="1" lang="nl-NL" sz="1200" b="0" i="0" u="none" strike="noStrike" kern="1200" baseline="0" dirty="0" err="1">
                <a:solidFill>
                  <a:schemeClr val="tx1"/>
                </a:solidFill>
                <a:latin typeface="Times New Roman" pitchFamily="-84" charset="0"/>
                <a:ea typeface="+mn-ea"/>
                <a:cs typeface="+mn-cs"/>
              </a:rPr>
              <a:t>This</a:t>
            </a:r>
            <a:endParaRPr kumimoji="1" lang="nl-NL" sz="1200" b="0" i="0" u="none" strike="noStrike" kern="1200" baseline="0" dirty="0">
              <a:solidFill>
                <a:schemeClr val="tx1"/>
              </a:solidFill>
              <a:latin typeface="Times New Roman" pitchFamily="-84" charset="0"/>
              <a:ea typeface="+mn-ea"/>
              <a:cs typeface="+mn-cs"/>
            </a:endParaRPr>
          </a:p>
          <a:p>
            <a:r>
              <a:rPr kumimoji="1" lang="nl-NL" sz="1200" b="0" i="0" u="none" strike="noStrike" kern="1200" baseline="0" dirty="0">
                <a:solidFill>
                  <a:schemeClr val="tx1"/>
                </a:solidFill>
                <a:latin typeface="Times New Roman" pitchFamily="-84" charset="0"/>
                <a:ea typeface="+mn-ea"/>
                <a:cs typeface="+mn-cs"/>
              </a:rPr>
              <a:t>form is well </a:t>
            </a:r>
            <a:r>
              <a:rPr kumimoji="1" lang="nl-NL" sz="1200" b="0" i="0" u="none" strike="noStrike" kern="1200" baseline="0" dirty="0" err="1">
                <a:solidFill>
                  <a:schemeClr val="tx1"/>
                </a:solidFill>
                <a:latin typeface="Times New Roman" pitchFamily="-84" charset="0"/>
                <a:ea typeface="+mn-ea"/>
                <a:cs typeface="+mn-cs"/>
              </a:rPr>
              <a:t>suited</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to</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typical</a:t>
            </a:r>
            <a:r>
              <a:rPr kumimoji="1" lang="nl-NL" sz="1200" b="0" i="0" u="none" strike="noStrike" kern="1200" baseline="0" dirty="0">
                <a:solidFill>
                  <a:schemeClr val="tx1"/>
                </a:solidFill>
                <a:latin typeface="Times New Roman" pitchFamily="-84" charset="0"/>
                <a:ea typeface="+mn-ea"/>
                <a:cs typeface="+mn-cs"/>
              </a:rPr>
              <a:t> programs, </a:t>
            </a:r>
            <a:r>
              <a:rPr kumimoji="1" lang="nl-NL" sz="1200" b="0" i="0" u="none" strike="noStrike" kern="1200" baseline="0" dirty="0" err="1">
                <a:solidFill>
                  <a:schemeClr val="tx1"/>
                </a:solidFill>
                <a:latin typeface="Times New Roman" pitchFamily="-84" charset="0"/>
                <a:ea typeface="+mn-ea"/>
                <a:cs typeface="+mn-cs"/>
              </a:rPr>
              <a:t>which</a:t>
            </a:r>
            <a:r>
              <a:rPr kumimoji="1" lang="nl-NL" sz="1200" b="0" i="0" u="none" strike="noStrike" kern="1200" baseline="0" dirty="0">
                <a:solidFill>
                  <a:schemeClr val="tx1"/>
                </a:solidFill>
                <a:latin typeface="Times New Roman" pitchFamily="-84" charset="0"/>
                <a:ea typeface="+mn-ea"/>
                <a:cs typeface="+mn-cs"/>
              </a:rPr>
              <a:t> have a high </a:t>
            </a:r>
            <a:r>
              <a:rPr kumimoji="1" lang="nl-NL" sz="1200" b="0" i="0" u="none" strike="noStrike" kern="1200" baseline="0" dirty="0" err="1">
                <a:solidFill>
                  <a:schemeClr val="tx1"/>
                </a:solidFill>
                <a:latin typeface="Times New Roman" pitchFamily="-84" charset="0"/>
                <a:ea typeface="+mn-ea"/>
                <a:cs typeface="+mn-cs"/>
              </a:rPr>
              <a:t>proportion</a:t>
            </a:r>
            <a:r>
              <a:rPr kumimoji="1" lang="nl-NL" sz="1200" b="0" i="0" u="none" strike="noStrike" kern="1200" baseline="0" dirty="0">
                <a:solidFill>
                  <a:schemeClr val="tx1"/>
                </a:solidFill>
                <a:latin typeface="Times New Roman" pitchFamily="-84" charset="0"/>
                <a:ea typeface="+mn-ea"/>
                <a:cs typeface="+mn-cs"/>
              </a:rPr>
              <a:t> of </a:t>
            </a:r>
            <a:r>
              <a:rPr kumimoji="1" lang="nl-NL" sz="1200" b="0" i="0" u="none" strike="noStrike" kern="1200" baseline="0" dirty="0" err="1">
                <a:solidFill>
                  <a:schemeClr val="tx1"/>
                </a:solidFill>
                <a:latin typeface="Times New Roman" pitchFamily="-84" charset="0"/>
                <a:ea typeface="+mn-ea"/>
                <a:cs typeface="+mn-cs"/>
              </a:rPr>
              <a:t>local</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scalars</a:t>
            </a:r>
            <a:endParaRPr kumimoji="1" lang="nl-NL" sz="1200" b="0" i="0" u="none" strike="noStrike" kern="1200" baseline="0" dirty="0">
              <a:solidFill>
                <a:schemeClr val="tx1"/>
              </a:solidFill>
              <a:latin typeface="Times New Roman" pitchFamily="-84" charset="0"/>
              <a:ea typeface="+mn-ea"/>
              <a:cs typeface="+mn-cs"/>
            </a:endParaRPr>
          </a:p>
          <a:p>
            <a:r>
              <a:rPr kumimoji="1" lang="nl-NL" sz="1200" b="0" i="0" u="none" strike="noStrike" kern="1200" baseline="0" dirty="0" err="1">
                <a:solidFill>
                  <a:schemeClr val="tx1"/>
                </a:solidFill>
                <a:latin typeface="Times New Roman" pitchFamily="-84" charset="0"/>
                <a:ea typeface="+mn-ea"/>
                <a:cs typeface="+mn-cs"/>
              </a:rPr>
              <a:t>and</a:t>
            </a:r>
            <a:r>
              <a:rPr kumimoji="1" lang="nl-NL" sz="1200" b="0" i="0" u="none" strike="noStrike" kern="1200" baseline="0" dirty="0">
                <a:solidFill>
                  <a:schemeClr val="tx1"/>
                </a:solidFill>
                <a:latin typeface="Times New Roman" pitchFamily="-84" charset="0"/>
                <a:ea typeface="+mn-ea"/>
                <a:cs typeface="+mn-cs"/>
              </a:rPr>
              <a:t> constants.</a:t>
            </a:r>
          </a:p>
          <a:p>
            <a:endParaRPr kumimoji="1" lang="nl-NL" sz="1200" b="0" i="0" u="none" strike="noStrike" kern="1200" baseline="0" dirty="0">
              <a:solidFill>
                <a:schemeClr val="tx1"/>
              </a:solidFill>
              <a:latin typeface="Times New Roman" pitchFamily="-84" charset="0"/>
              <a:ea typeface="+mn-ea"/>
              <a:cs typeface="+mn-cs"/>
            </a:endParaRPr>
          </a:p>
          <a:p>
            <a:r>
              <a:rPr kumimoji="1" lang="nl-NL" sz="1200" b="0" i="0" u="none" strike="noStrike" kern="1200" baseline="0" dirty="0">
                <a:solidFill>
                  <a:schemeClr val="tx1"/>
                </a:solidFill>
                <a:latin typeface="Times New Roman" pitchFamily="-84" charset="0"/>
                <a:ea typeface="+mn-ea"/>
                <a:cs typeface="+mn-cs"/>
              </a:rPr>
              <a:t>The </a:t>
            </a:r>
            <a:r>
              <a:rPr kumimoji="1" lang="nl-NL" sz="1200" b="0" i="0" u="none" strike="noStrike" kern="1200" baseline="0" dirty="0" err="1">
                <a:solidFill>
                  <a:schemeClr val="tx1"/>
                </a:solidFill>
                <a:latin typeface="Times New Roman" pitchFamily="-84" charset="0"/>
                <a:ea typeface="+mn-ea"/>
                <a:cs typeface="+mn-cs"/>
              </a:rPr>
              <a:t>available</a:t>
            </a:r>
            <a:r>
              <a:rPr kumimoji="1" lang="nl-NL" sz="1200" b="0" i="0" u="none" strike="noStrike" kern="1200" baseline="0" dirty="0">
                <a:solidFill>
                  <a:schemeClr val="tx1"/>
                </a:solidFill>
                <a:latin typeface="Times New Roman" pitchFamily="-84" charset="0"/>
                <a:ea typeface="+mn-ea"/>
                <a:cs typeface="+mn-cs"/>
              </a:rPr>
              <a:t> ALU operations </a:t>
            </a:r>
            <a:r>
              <a:rPr kumimoji="1" lang="nl-NL" sz="1200" b="0" i="0" u="none" strike="noStrike" kern="1200" baseline="0" dirty="0" err="1">
                <a:solidFill>
                  <a:schemeClr val="tx1"/>
                </a:solidFill>
                <a:latin typeface="Times New Roman" pitchFamily="-84" charset="0"/>
                <a:ea typeface="+mn-ea"/>
                <a:cs typeface="+mn-cs"/>
              </a:rPr>
              <a:t>can</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be</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grouped</a:t>
            </a:r>
            <a:r>
              <a:rPr kumimoji="1" lang="nl-NL" sz="1200" b="0" i="0" u="none" strike="noStrike" kern="1200" baseline="0" dirty="0">
                <a:solidFill>
                  <a:schemeClr val="tx1"/>
                </a:solidFill>
                <a:latin typeface="Times New Roman" pitchFamily="-84" charset="0"/>
                <a:ea typeface="+mn-ea"/>
                <a:cs typeface="+mn-cs"/>
              </a:rPr>
              <a:t> as </a:t>
            </a:r>
            <a:r>
              <a:rPr kumimoji="1" lang="nl-NL" sz="1200" b="0" i="0" u="none" strike="noStrike" kern="1200" baseline="0" dirty="0" err="1">
                <a:solidFill>
                  <a:schemeClr val="tx1"/>
                </a:solidFill>
                <a:latin typeface="Times New Roman" pitchFamily="-84" charset="0"/>
                <a:ea typeface="+mn-ea"/>
                <a:cs typeface="+mn-cs"/>
              </a:rPr>
              <a:t>follows</a:t>
            </a:r>
            <a:r>
              <a:rPr kumimoji="1" lang="nl-NL" sz="1200" b="0" i="0" u="none" strike="noStrike" kern="1200" baseline="0" dirty="0">
                <a:solidFill>
                  <a:schemeClr val="tx1"/>
                </a:solidFill>
                <a:latin typeface="Times New Roman" pitchFamily="-84" charset="0"/>
                <a:ea typeface="+mn-ea"/>
                <a:cs typeface="+mn-cs"/>
              </a:rPr>
              <a:t>:</a:t>
            </a:r>
          </a:p>
          <a:p>
            <a:endParaRPr kumimoji="1" lang="nl-NL" sz="1200" b="1" i="0" u="none" strike="noStrike" kern="1200" baseline="0" dirty="0">
              <a:solidFill>
                <a:schemeClr val="tx1"/>
              </a:solidFill>
              <a:latin typeface="Times New Roman" pitchFamily="-84" charset="0"/>
              <a:ea typeface="+mn-ea"/>
              <a:cs typeface="+mn-cs"/>
            </a:endParaRPr>
          </a:p>
          <a:p>
            <a:r>
              <a:rPr kumimoji="1" lang="nl-NL" sz="1200" b="1"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a:solidFill>
                  <a:schemeClr val="tx1"/>
                </a:solidFill>
                <a:latin typeface="Times New Roman" pitchFamily="-84" charset="0"/>
                <a:ea typeface="+mn-ea"/>
                <a:cs typeface="+mn-cs"/>
              </a:rPr>
              <a:t> Integer </a:t>
            </a:r>
            <a:r>
              <a:rPr kumimoji="1" lang="nl-NL" sz="1200" b="0" i="0" u="none" strike="noStrike" kern="1200" baseline="0" dirty="0" err="1">
                <a:solidFill>
                  <a:schemeClr val="tx1"/>
                </a:solidFill>
                <a:latin typeface="Times New Roman" pitchFamily="-84" charset="0"/>
                <a:ea typeface="+mn-ea"/>
                <a:cs typeface="+mn-cs"/>
              </a:rPr>
              <a:t>addition</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with</a:t>
            </a:r>
            <a:r>
              <a:rPr kumimoji="1" lang="nl-NL" sz="1200" b="0" i="0" u="none" strike="noStrike" kern="1200" baseline="0" dirty="0">
                <a:solidFill>
                  <a:schemeClr val="tx1"/>
                </a:solidFill>
                <a:latin typeface="Times New Roman" pitchFamily="-84" charset="0"/>
                <a:ea typeface="+mn-ea"/>
                <a:cs typeface="+mn-cs"/>
              </a:rPr>
              <a:t> or without </a:t>
            </a:r>
            <a:r>
              <a:rPr kumimoji="1" lang="nl-NL" sz="1200" b="0" i="0" u="none" strike="noStrike" kern="1200" baseline="0" dirty="0" err="1">
                <a:solidFill>
                  <a:schemeClr val="tx1"/>
                </a:solidFill>
                <a:latin typeface="Times New Roman" pitchFamily="-84" charset="0"/>
                <a:ea typeface="+mn-ea"/>
                <a:cs typeface="+mn-cs"/>
              </a:rPr>
              <a:t>carry</a:t>
            </a:r>
            <a:r>
              <a:rPr kumimoji="1" lang="nl-NL" sz="1200" b="0" i="0" u="none" strike="noStrike" kern="1200" baseline="0" dirty="0">
                <a:solidFill>
                  <a:schemeClr val="tx1"/>
                </a:solidFill>
                <a:latin typeface="Times New Roman" pitchFamily="-84" charset="0"/>
                <a:ea typeface="+mn-ea"/>
                <a:cs typeface="+mn-cs"/>
              </a:rPr>
              <a:t>).</a:t>
            </a:r>
          </a:p>
          <a:p>
            <a:endParaRPr kumimoji="1" lang="nl-NL" sz="1200" b="1" i="0" u="none" strike="noStrike" kern="1200" baseline="0" dirty="0">
              <a:solidFill>
                <a:schemeClr val="tx1"/>
              </a:solidFill>
              <a:latin typeface="Times New Roman" pitchFamily="-84" charset="0"/>
              <a:ea typeface="+mn-ea"/>
              <a:cs typeface="+mn-cs"/>
            </a:endParaRPr>
          </a:p>
          <a:p>
            <a:r>
              <a:rPr kumimoji="1" lang="nl-NL" sz="1200" b="1"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a:solidFill>
                  <a:schemeClr val="tx1"/>
                </a:solidFill>
                <a:latin typeface="Times New Roman" pitchFamily="-84" charset="0"/>
                <a:ea typeface="+mn-ea"/>
                <a:cs typeface="+mn-cs"/>
              </a:rPr>
              <a:t> Integer </a:t>
            </a:r>
            <a:r>
              <a:rPr kumimoji="1" lang="nl-NL" sz="1200" b="0" i="0" u="none" strike="noStrike" kern="1200" baseline="0" dirty="0" err="1">
                <a:solidFill>
                  <a:schemeClr val="tx1"/>
                </a:solidFill>
                <a:latin typeface="Times New Roman" pitchFamily="-84" charset="0"/>
                <a:ea typeface="+mn-ea"/>
                <a:cs typeface="+mn-cs"/>
              </a:rPr>
              <a:t>subtraction</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with</a:t>
            </a:r>
            <a:r>
              <a:rPr kumimoji="1" lang="nl-NL" sz="1200" b="0" i="0" u="none" strike="noStrike" kern="1200" baseline="0" dirty="0">
                <a:solidFill>
                  <a:schemeClr val="tx1"/>
                </a:solidFill>
                <a:latin typeface="Times New Roman" pitchFamily="-84" charset="0"/>
                <a:ea typeface="+mn-ea"/>
                <a:cs typeface="+mn-cs"/>
              </a:rPr>
              <a:t> or without </a:t>
            </a:r>
            <a:r>
              <a:rPr kumimoji="1" lang="nl-NL" sz="1200" b="0" i="0" u="none" strike="noStrike" kern="1200" baseline="0" dirty="0" err="1">
                <a:solidFill>
                  <a:schemeClr val="tx1"/>
                </a:solidFill>
                <a:latin typeface="Times New Roman" pitchFamily="-84" charset="0"/>
                <a:ea typeface="+mn-ea"/>
                <a:cs typeface="+mn-cs"/>
              </a:rPr>
              <a:t>carry</a:t>
            </a:r>
            <a:r>
              <a:rPr kumimoji="1" lang="nl-NL" sz="1200" b="0" i="0" u="none" strike="noStrike" kern="1200" baseline="0" dirty="0">
                <a:solidFill>
                  <a:schemeClr val="tx1"/>
                </a:solidFill>
                <a:latin typeface="Times New Roman" pitchFamily="-84" charset="0"/>
                <a:ea typeface="+mn-ea"/>
                <a:cs typeface="+mn-cs"/>
              </a:rPr>
              <a:t>).</a:t>
            </a:r>
          </a:p>
          <a:p>
            <a:endParaRPr kumimoji="1" lang="nl-NL" sz="1200" b="1" i="0" u="none" strike="noStrike" kern="1200" baseline="0" dirty="0">
              <a:solidFill>
                <a:schemeClr val="tx1"/>
              </a:solidFill>
              <a:latin typeface="Times New Roman" pitchFamily="-84" charset="0"/>
              <a:ea typeface="+mn-ea"/>
              <a:cs typeface="+mn-cs"/>
            </a:endParaRPr>
          </a:p>
          <a:p>
            <a:r>
              <a:rPr kumimoji="1" lang="nl-NL" sz="1200" b="1"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Bitwise</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Boolean</a:t>
            </a:r>
            <a:r>
              <a:rPr kumimoji="1" lang="nl-NL" sz="1200" b="0" i="0" u="none" strike="noStrike" kern="1200" baseline="0" dirty="0">
                <a:solidFill>
                  <a:schemeClr val="tx1"/>
                </a:solidFill>
                <a:latin typeface="Times New Roman" pitchFamily="-84" charset="0"/>
                <a:ea typeface="+mn-ea"/>
                <a:cs typeface="+mn-cs"/>
              </a:rPr>
              <a:t> AND, OR, XOR </a:t>
            </a:r>
            <a:r>
              <a:rPr kumimoji="1" lang="nl-NL" sz="1200" b="0" i="0" u="none" strike="noStrike" kern="1200" baseline="0" dirty="0" err="1">
                <a:solidFill>
                  <a:schemeClr val="tx1"/>
                </a:solidFill>
                <a:latin typeface="Times New Roman" pitchFamily="-84" charset="0"/>
                <a:ea typeface="+mn-ea"/>
                <a:cs typeface="+mn-cs"/>
              </a:rPr>
              <a:t>and</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their</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negations</a:t>
            </a:r>
            <a:r>
              <a:rPr kumimoji="1" lang="nl-NL" sz="1200" b="0" i="0" u="none" strike="noStrike" kern="1200" baseline="0" dirty="0">
                <a:solidFill>
                  <a:schemeClr val="tx1"/>
                </a:solidFill>
                <a:latin typeface="Times New Roman" pitchFamily="-84" charset="0"/>
                <a:ea typeface="+mn-ea"/>
                <a:cs typeface="+mn-cs"/>
              </a:rPr>
              <a:t>.</a:t>
            </a:r>
          </a:p>
          <a:p>
            <a:endParaRPr kumimoji="1" lang="nl-NL" sz="1200" b="1" i="0" u="none" strike="noStrike" kern="1200" baseline="0" dirty="0">
              <a:solidFill>
                <a:schemeClr val="tx1"/>
              </a:solidFill>
              <a:latin typeface="Times New Roman" pitchFamily="-84" charset="0"/>
              <a:ea typeface="+mn-ea"/>
              <a:cs typeface="+mn-cs"/>
            </a:endParaRPr>
          </a:p>
          <a:p>
            <a:r>
              <a:rPr kumimoji="1" lang="nl-NL" sz="1200" b="1"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a:solidFill>
                  <a:schemeClr val="tx1"/>
                </a:solidFill>
                <a:latin typeface="Times New Roman" pitchFamily="-84" charset="0"/>
                <a:ea typeface="+mn-ea"/>
                <a:cs typeface="+mn-cs"/>
              </a:rPr>
              <a:t> Shift </a:t>
            </a:r>
            <a:r>
              <a:rPr kumimoji="1" lang="nl-NL" sz="1200" b="0" i="0" u="none" strike="noStrike" kern="1200" baseline="0" dirty="0" err="1">
                <a:solidFill>
                  <a:schemeClr val="tx1"/>
                </a:solidFill>
                <a:latin typeface="Times New Roman" pitchFamily="-84" charset="0"/>
                <a:ea typeface="+mn-ea"/>
                <a:cs typeface="+mn-cs"/>
              </a:rPr>
              <a:t>left</a:t>
            </a:r>
            <a:r>
              <a:rPr kumimoji="1" lang="nl-NL" sz="1200" b="0" i="0" u="none" strike="noStrike" kern="1200" baseline="0" dirty="0">
                <a:solidFill>
                  <a:schemeClr val="tx1"/>
                </a:solidFill>
                <a:latin typeface="Times New Roman" pitchFamily="-84" charset="0"/>
                <a:ea typeface="+mn-ea"/>
                <a:cs typeface="+mn-cs"/>
              </a:rPr>
              <a:t> </a:t>
            </a:r>
            <a:r>
              <a:rPr kumimoji="1" lang="nl-NL" sz="1200" b="0" i="0" u="none" strike="noStrike" kern="1200" baseline="0" dirty="0" err="1">
                <a:solidFill>
                  <a:schemeClr val="tx1"/>
                </a:solidFill>
                <a:latin typeface="Times New Roman" pitchFamily="-84" charset="0"/>
                <a:ea typeface="+mn-ea"/>
                <a:cs typeface="+mn-cs"/>
              </a:rPr>
              <a:t>logical</a:t>
            </a:r>
            <a:r>
              <a:rPr kumimoji="1" lang="nl-NL" sz="1200" b="0" i="0" u="none" strike="noStrike" kern="1200" baseline="0" dirty="0">
                <a:solidFill>
                  <a:schemeClr val="tx1"/>
                </a:solidFill>
                <a:latin typeface="Times New Roman" pitchFamily="-84" charset="0"/>
                <a:ea typeface="+mn-ea"/>
                <a:cs typeface="+mn-cs"/>
              </a:rPr>
              <a:t>, right </a:t>
            </a:r>
            <a:r>
              <a:rPr kumimoji="1" lang="nl-NL" sz="1200" b="0" i="0" u="none" strike="noStrike" kern="1200" baseline="0" dirty="0" err="1">
                <a:solidFill>
                  <a:schemeClr val="tx1"/>
                </a:solidFill>
                <a:latin typeface="Times New Roman" pitchFamily="-84" charset="0"/>
                <a:ea typeface="+mn-ea"/>
                <a:cs typeface="+mn-cs"/>
              </a:rPr>
              <a:t>logical</a:t>
            </a:r>
            <a:r>
              <a:rPr kumimoji="1" lang="nl-NL" sz="1200" b="0" i="0" u="none" strike="noStrike" kern="1200" baseline="0" dirty="0">
                <a:solidFill>
                  <a:schemeClr val="tx1"/>
                </a:solidFill>
                <a:latin typeface="Times New Roman" pitchFamily="-84" charset="0"/>
                <a:ea typeface="+mn-ea"/>
                <a:cs typeface="+mn-cs"/>
              </a:rPr>
              <a:t>, or right </a:t>
            </a:r>
            <a:r>
              <a:rPr kumimoji="1" lang="nl-NL" sz="1200" b="0" i="0" u="none" strike="noStrike" kern="1200" baseline="0" dirty="0" err="1">
                <a:solidFill>
                  <a:schemeClr val="tx1"/>
                </a:solidFill>
                <a:latin typeface="Times New Roman" pitchFamily="-84" charset="0"/>
                <a:ea typeface="+mn-ea"/>
                <a:cs typeface="+mn-cs"/>
              </a:rPr>
              <a:t>arithmetic</a:t>
            </a:r>
            <a:r>
              <a:rPr kumimoji="1" lang="nl-NL" sz="1200" b="0" i="0" u="none" strike="noStrike" kern="1200" baseline="0" dirty="0">
                <a:solidFill>
                  <a:schemeClr val="tx1"/>
                </a:solidFill>
                <a:latin typeface="Times New Roman" pitchFamily="-84" charset="0"/>
                <a:ea typeface="+mn-ea"/>
                <a:cs typeface="+mn-cs"/>
              </a:rPr>
              <a:t>.</a:t>
            </a:r>
          </a:p>
          <a:p>
            <a:endParaRPr kumimoji="1" lang="nl-NL"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All of these instructions, except the shifts, can optionally set the four condition</a:t>
            </a:r>
          </a:p>
          <a:p>
            <a:r>
              <a:rPr kumimoji="1" lang="en-US" sz="1200" b="0" i="0" u="none" strike="noStrike" kern="1200" baseline="0" dirty="0">
                <a:solidFill>
                  <a:schemeClr val="tx1"/>
                </a:solidFill>
                <a:latin typeface="Times New Roman" pitchFamily="-84" charset="0"/>
                <a:ea typeface="+mn-ea"/>
                <a:cs typeface="+mn-cs"/>
              </a:rPr>
              <a:t>codes (ZERO, NEGATIVE, OVERFLOW, CARRY). Signed integers are</a:t>
            </a:r>
          </a:p>
          <a:p>
            <a:r>
              <a:rPr kumimoji="1" lang="en-US" sz="1200" b="0" i="0" u="none" strike="noStrike" kern="1200" baseline="0" dirty="0">
                <a:solidFill>
                  <a:schemeClr val="tx1"/>
                </a:solidFill>
                <a:latin typeface="Times New Roman" pitchFamily="-84" charset="0"/>
                <a:ea typeface="+mn-ea"/>
                <a:cs typeface="+mn-cs"/>
              </a:rPr>
              <a:t>represented in 32-bit twos complement form.</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Only simple load and store instructions reference memory. There are separate</a:t>
            </a:r>
          </a:p>
          <a:p>
            <a:r>
              <a:rPr kumimoji="1" lang="en-US" sz="1200" b="0" i="0" u="none" strike="noStrike" kern="1200" baseline="0" dirty="0">
                <a:solidFill>
                  <a:schemeClr val="tx1"/>
                </a:solidFill>
                <a:latin typeface="Times New Roman" pitchFamily="-84" charset="0"/>
                <a:ea typeface="+mn-ea"/>
                <a:cs typeface="+mn-cs"/>
              </a:rPr>
              <a:t>load and store instructions for word (32 bits), </a:t>
            </a:r>
            <a:r>
              <a:rPr kumimoji="1" lang="en-US" sz="1200" b="0" i="0" u="none" strike="noStrike" kern="1200" baseline="0" dirty="0" err="1">
                <a:solidFill>
                  <a:schemeClr val="tx1"/>
                </a:solidFill>
                <a:latin typeface="Times New Roman" pitchFamily="-84" charset="0"/>
                <a:ea typeface="+mn-ea"/>
                <a:cs typeface="+mn-cs"/>
              </a:rPr>
              <a:t>doubleword</a:t>
            </a:r>
            <a:r>
              <a:rPr kumimoji="1" lang="en-US" sz="1200" b="0" i="0" u="none" strike="noStrike" kern="1200" baseline="0" dirty="0">
                <a:solidFill>
                  <a:schemeClr val="tx1"/>
                </a:solidFill>
                <a:latin typeface="Times New Roman" pitchFamily="-84" charset="0"/>
                <a:ea typeface="+mn-ea"/>
                <a:cs typeface="+mn-cs"/>
              </a:rPr>
              <a:t>, </a:t>
            </a:r>
            <a:r>
              <a:rPr kumimoji="1" lang="en-US" sz="1200" b="0" i="0" u="none" strike="noStrike" kern="1200" baseline="0" dirty="0" err="1">
                <a:solidFill>
                  <a:schemeClr val="tx1"/>
                </a:solidFill>
                <a:latin typeface="Times New Roman" pitchFamily="-84" charset="0"/>
                <a:ea typeface="+mn-ea"/>
                <a:cs typeface="+mn-cs"/>
              </a:rPr>
              <a:t>halfword</a:t>
            </a:r>
            <a:r>
              <a:rPr kumimoji="1" lang="en-US" sz="1200" b="0" i="0" u="none" strike="noStrike" kern="1200" baseline="0" dirty="0">
                <a:solidFill>
                  <a:schemeClr val="tx1"/>
                </a:solidFill>
                <a:latin typeface="Times New Roman" pitchFamily="-84" charset="0"/>
                <a:ea typeface="+mn-ea"/>
                <a:cs typeface="+mn-cs"/>
              </a:rPr>
              <a:t>, and byte. For</a:t>
            </a:r>
          </a:p>
          <a:p>
            <a:r>
              <a:rPr kumimoji="1" lang="en-US" sz="1200" b="0" i="0" u="none" strike="noStrike" kern="1200" baseline="0" dirty="0">
                <a:solidFill>
                  <a:schemeClr val="tx1"/>
                </a:solidFill>
                <a:latin typeface="Times New Roman" pitchFamily="-84" charset="0"/>
                <a:ea typeface="+mn-ea"/>
                <a:cs typeface="+mn-cs"/>
              </a:rPr>
              <a:t>the latter two cases, there are instructions for loading these quantities as signed or</a:t>
            </a:r>
          </a:p>
          <a:p>
            <a:r>
              <a:rPr kumimoji="1" lang="en-US" sz="1200" b="0" i="0" u="none" strike="noStrike" kern="1200" baseline="0" dirty="0">
                <a:solidFill>
                  <a:schemeClr val="tx1"/>
                </a:solidFill>
                <a:latin typeface="Times New Roman" pitchFamily="-84" charset="0"/>
                <a:ea typeface="+mn-ea"/>
                <a:cs typeface="+mn-cs"/>
              </a:rPr>
              <a:t>unsigned numbers. Signed numbers are sign extended to fill out the 32-bit destination</a:t>
            </a:r>
          </a:p>
          <a:p>
            <a:r>
              <a:rPr kumimoji="1" lang="en-US" sz="1200" b="0" i="0" u="none" strike="noStrike" kern="1200" baseline="0" dirty="0">
                <a:solidFill>
                  <a:schemeClr val="tx1"/>
                </a:solidFill>
                <a:latin typeface="Times New Roman" pitchFamily="-84" charset="0"/>
                <a:ea typeface="+mn-ea"/>
                <a:cs typeface="+mn-cs"/>
              </a:rPr>
              <a:t>register. Unsigned numbers are padded with zeros.</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 only available addressing mode, other than register, is a displacement</a:t>
            </a:r>
          </a:p>
          <a:p>
            <a:r>
              <a:rPr kumimoji="1" lang="en-US" sz="1200" b="0" i="0" u="none" strike="noStrike" kern="1200" baseline="0" dirty="0">
                <a:solidFill>
                  <a:schemeClr val="tx1"/>
                </a:solidFill>
                <a:latin typeface="Times New Roman" pitchFamily="-84" charset="0"/>
                <a:ea typeface="+mn-ea"/>
                <a:cs typeface="+mn-cs"/>
              </a:rPr>
              <a:t>mode. That is, the effective address (EA) of an operand consists of a displacement</a:t>
            </a:r>
          </a:p>
          <a:p>
            <a:r>
              <a:rPr kumimoji="1" lang="en-US" sz="1200" b="0" i="0" u="none" strike="noStrike" kern="1200" baseline="0" dirty="0">
                <a:solidFill>
                  <a:schemeClr val="tx1"/>
                </a:solidFill>
                <a:latin typeface="Times New Roman" pitchFamily="-84" charset="0"/>
                <a:ea typeface="+mn-ea"/>
                <a:cs typeface="+mn-cs"/>
              </a:rPr>
              <a:t>from an address contained in a register:</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EA =  (R</a:t>
            </a:r>
            <a:r>
              <a:rPr kumimoji="1" lang="en-US" sz="1200" b="0" i="0" u="none" strike="noStrike" kern="1200" baseline="-25000" dirty="0">
                <a:solidFill>
                  <a:schemeClr val="tx1"/>
                </a:solidFill>
                <a:latin typeface="Times New Roman" pitchFamily="-84" charset="0"/>
                <a:ea typeface="+mn-ea"/>
                <a:cs typeface="+mn-cs"/>
              </a:rPr>
              <a:t>S1</a:t>
            </a:r>
            <a:r>
              <a:rPr kumimoji="1" lang="en-US" sz="1200" b="0" i="0" u="none" strike="noStrike" kern="1200" baseline="0" dirty="0">
                <a:solidFill>
                  <a:schemeClr val="tx1"/>
                </a:solidFill>
                <a:latin typeface="Times New Roman" pitchFamily="-84" charset="0"/>
                <a:ea typeface="+mn-ea"/>
                <a:cs typeface="+mn-cs"/>
              </a:rPr>
              <a:t> ) +  S2</a:t>
            </a:r>
          </a:p>
          <a:p>
            <a:r>
              <a:rPr kumimoji="1" lang="da-DK" sz="1200" b="0" i="0" u="none" strike="noStrike" kern="1200" baseline="0" dirty="0">
                <a:solidFill>
                  <a:schemeClr val="tx1"/>
                </a:solidFill>
                <a:latin typeface="Times New Roman" pitchFamily="-84" charset="0"/>
                <a:ea typeface="+mn-ea"/>
                <a:cs typeface="+mn-cs"/>
              </a:rPr>
              <a:t>or EA =  (R</a:t>
            </a:r>
            <a:r>
              <a:rPr kumimoji="1" lang="da-DK" sz="1200" b="0" i="0" u="none" strike="noStrike" kern="1200" baseline="-25000" dirty="0">
                <a:solidFill>
                  <a:schemeClr val="tx1"/>
                </a:solidFill>
                <a:latin typeface="Times New Roman" pitchFamily="-84" charset="0"/>
                <a:ea typeface="+mn-ea"/>
                <a:cs typeface="+mn-cs"/>
              </a:rPr>
              <a:t>S1</a:t>
            </a:r>
            <a:r>
              <a:rPr kumimoji="1" lang="da-DK" sz="1200" b="0" i="0" u="none" strike="noStrike" kern="1200" baseline="0" dirty="0">
                <a:solidFill>
                  <a:schemeClr val="tx1"/>
                </a:solidFill>
                <a:latin typeface="Times New Roman" pitchFamily="-84" charset="0"/>
                <a:ea typeface="+mn-ea"/>
                <a:cs typeface="+mn-cs"/>
              </a:rPr>
              <a:t> ) +  (R</a:t>
            </a:r>
            <a:r>
              <a:rPr kumimoji="1" lang="da-DK" sz="1200" b="0" i="0" u="none" strike="noStrike" kern="1200" baseline="-25000" dirty="0">
                <a:solidFill>
                  <a:schemeClr val="tx1"/>
                </a:solidFill>
                <a:latin typeface="Times New Roman" pitchFamily="-84" charset="0"/>
                <a:ea typeface="+mn-ea"/>
                <a:cs typeface="+mn-cs"/>
              </a:rPr>
              <a:t>S2</a:t>
            </a:r>
            <a:r>
              <a:rPr kumimoji="1" lang="da-DK" sz="1200" b="0" i="0" u="none" strike="noStrike" kern="1200" baseline="0" dirty="0">
                <a:solidFill>
                  <a:schemeClr val="tx1"/>
                </a:solidFill>
                <a:latin typeface="Times New Roman" pitchFamily="-84" charset="0"/>
                <a:ea typeface="+mn-ea"/>
                <a:cs typeface="+mn-cs"/>
              </a:rPr>
              <a:t> )</a:t>
            </a:r>
          </a:p>
          <a:p>
            <a:endParaRPr kumimoji="1" lang="da-DK" sz="1200" b="0" i="0" u="none" strike="noStrike" kern="1200" baseline="0" dirty="0">
              <a:solidFill>
                <a:schemeClr val="tx1"/>
              </a:solidFill>
              <a:latin typeface="Times New Roman" pitchFamily="-84" charset="0"/>
              <a:ea typeface="+mn-ea"/>
              <a:cs typeface="+mn-cs"/>
            </a:endParaRPr>
          </a:p>
          <a:p>
            <a:r>
              <a:rPr kumimoji="1" lang="da-DK" sz="1200" b="0" i="0" u="none" strike="noStrike" kern="1200" baseline="0" dirty="0" err="1">
                <a:solidFill>
                  <a:schemeClr val="tx1"/>
                </a:solidFill>
                <a:latin typeface="Times New Roman" pitchFamily="-84" charset="0"/>
                <a:ea typeface="+mn-ea"/>
                <a:cs typeface="+mn-cs"/>
              </a:rPr>
              <a:t>depending</a:t>
            </a:r>
            <a:r>
              <a:rPr kumimoji="1" lang="da-DK" sz="1200" b="0" i="0" u="none" strike="noStrike" kern="1200" baseline="0" dirty="0">
                <a:solidFill>
                  <a:schemeClr val="tx1"/>
                </a:solidFill>
                <a:latin typeface="Times New Roman" pitchFamily="-84" charset="0"/>
                <a:ea typeface="+mn-ea"/>
                <a:cs typeface="+mn-cs"/>
              </a:rPr>
              <a:t> on </a:t>
            </a:r>
            <a:r>
              <a:rPr kumimoji="1" lang="da-DK" sz="1200" b="0" i="0" u="none" strike="noStrike" kern="1200" baseline="0" dirty="0" err="1">
                <a:solidFill>
                  <a:schemeClr val="tx1"/>
                </a:solidFill>
                <a:latin typeface="Times New Roman" pitchFamily="-84" charset="0"/>
                <a:ea typeface="+mn-ea"/>
                <a:cs typeface="+mn-cs"/>
              </a:rPr>
              <a:t>whether</a:t>
            </a:r>
            <a:r>
              <a:rPr kumimoji="1" lang="da-DK" sz="1200" b="0" i="0" u="none" strike="noStrike" kern="1200" baseline="0" dirty="0">
                <a:solidFill>
                  <a:schemeClr val="tx1"/>
                </a:solidFill>
                <a:latin typeface="Times New Roman" pitchFamily="-84" charset="0"/>
                <a:ea typeface="+mn-ea"/>
                <a:cs typeface="+mn-cs"/>
              </a:rPr>
              <a:t> the </a:t>
            </a:r>
            <a:r>
              <a:rPr kumimoji="1" lang="da-DK" sz="1200" b="0" i="0" u="none" strike="noStrike" kern="1200" baseline="0" dirty="0" err="1">
                <a:solidFill>
                  <a:schemeClr val="tx1"/>
                </a:solidFill>
                <a:latin typeface="Times New Roman" pitchFamily="-84" charset="0"/>
                <a:ea typeface="+mn-ea"/>
                <a:cs typeface="+mn-cs"/>
              </a:rPr>
              <a:t>second</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operand</a:t>
            </a:r>
            <a:r>
              <a:rPr kumimoji="1" lang="da-DK" sz="1200" b="0" i="0" u="none" strike="noStrike" kern="1200" baseline="0" dirty="0">
                <a:solidFill>
                  <a:schemeClr val="tx1"/>
                </a:solidFill>
                <a:latin typeface="Times New Roman" pitchFamily="-84" charset="0"/>
                <a:ea typeface="+mn-ea"/>
                <a:cs typeface="+mn-cs"/>
              </a:rPr>
              <a:t> is </a:t>
            </a:r>
            <a:r>
              <a:rPr kumimoji="1" lang="da-DK" sz="1200" b="0" i="0" u="none" strike="noStrike" kern="1200" baseline="0" dirty="0" err="1">
                <a:solidFill>
                  <a:schemeClr val="tx1"/>
                </a:solidFill>
                <a:latin typeface="Times New Roman" pitchFamily="-84" charset="0"/>
                <a:ea typeface="+mn-ea"/>
                <a:cs typeface="+mn-cs"/>
              </a:rPr>
              <a:t>immediate</a:t>
            </a:r>
            <a:r>
              <a:rPr kumimoji="1" lang="da-DK" sz="1200" b="0" i="0" u="none" strike="noStrike" kern="1200" baseline="0" dirty="0">
                <a:solidFill>
                  <a:schemeClr val="tx1"/>
                </a:solidFill>
                <a:latin typeface="Times New Roman" pitchFamily="-84" charset="0"/>
                <a:ea typeface="+mn-ea"/>
                <a:cs typeface="+mn-cs"/>
              </a:rPr>
              <a:t> or a register reference. To</a:t>
            </a:r>
          </a:p>
          <a:p>
            <a:r>
              <a:rPr kumimoji="1" lang="da-DK" sz="1200" b="0" i="0" u="none" strike="noStrike" kern="1200" baseline="0" dirty="0">
                <a:solidFill>
                  <a:schemeClr val="tx1"/>
                </a:solidFill>
                <a:latin typeface="Times New Roman" pitchFamily="-84" charset="0"/>
                <a:ea typeface="+mn-ea"/>
                <a:cs typeface="+mn-cs"/>
              </a:rPr>
              <a:t>perform a load or store, an </a:t>
            </a:r>
            <a:r>
              <a:rPr kumimoji="1" lang="da-DK" sz="1200" b="0" i="0" u="none" strike="noStrike" kern="1200" baseline="0" dirty="0" err="1">
                <a:solidFill>
                  <a:schemeClr val="tx1"/>
                </a:solidFill>
                <a:latin typeface="Times New Roman" pitchFamily="-84" charset="0"/>
                <a:ea typeface="+mn-ea"/>
                <a:cs typeface="+mn-cs"/>
              </a:rPr>
              <a:t>extra</a:t>
            </a:r>
            <a:r>
              <a:rPr kumimoji="1" lang="da-DK" sz="1200" b="0" i="0" u="none" strike="noStrike" kern="1200" baseline="0" dirty="0">
                <a:solidFill>
                  <a:schemeClr val="tx1"/>
                </a:solidFill>
                <a:latin typeface="Times New Roman" pitchFamily="-84" charset="0"/>
                <a:ea typeface="+mn-ea"/>
                <a:cs typeface="+mn-cs"/>
              </a:rPr>
              <a:t> stage is </a:t>
            </a:r>
            <a:r>
              <a:rPr kumimoji="1" lang="da-DK" sz="1200" b="0" i="0" u="none" strike="noStrike" kern="1200" baseline="0" dirty="0" err="1">
                <a:solidFill>
                  <a:schemeClr val="tx1"/>
                </a:solidFill>
                <a:latin typeface="Times New Roman" pitchFamily="-84" charset="0"/>
                <a:ea typeface="+mn-ea"/>
                <a:cs typeface="+mn-cs"/>
              </a:rPr>
              <a:t>added</a:t>
            </a:r>
            <a:r>
              <a:rPr kumimoji="1" lang="da-DK" sz="1200" b="0" i="0" u="none" strike="noStrike" kern="1200" baseline="0" dirty="0">
                <a:solidFill>
                  <a:schemeClr val="tx1"/>
                </a:solidFill>
                <a:latin typeface="Times New Roman" pitchFamily="-84" charset="0"/>
                <a:ea typeface="+mn-ea"/>
                <a:cs typeface="+mn-cs"/>
              </a:rPr>
              <a:t> to the </a:t>
            </a:r>
            <a:r>
              <a:rPr kumimoji="1" lang="da-DK" sz="1200" b="0" i="0" u="none" strike="noStrike" kern="1200" baseline="0" dirty="0" err="1">
                <a:solidFill>
                  <a:schemeClr val="tx1"/>
                </a:solidFill>
                <a:latin typeface="Times New Roman" pitchFamily="-84" charset="0"/>
                <a:ea typeface="+mn-ea"/>
                <a:cs typeface="+mn-cs"/>
              </a:rPr>
              <a:t>instruction</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cycle</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During</a:t>
            </a:r>
            <a:r>
              <a:rPr kumimoji="1" lang="da-DK" sz="1200" b="0" i="0" u="none" strike="noStrike" kern="1200" baseline="0" dirty="0">
                <a:solidFill>
                  <a:schemeClr val="tx1"/>
                </a:solidFill>
                <a:latin typeface="Times New Roman" pitchFamily="-84" charset="0"/>
                <a:ea typeface="+mn-ea"/>
                <a:cs typeface="+mn-cs"/>
              </a:rPr>
              <a:t> the</a:t>
            </a:r>
          </a:p>
          <a:p>
            <a:r>
              <a:rPr kumimoji="1" lang="da-DK" sz="1200" b="0" i="0" u="none" strike="noStrike" kern="1200" baseline="0" dirty="0" err="1">
                <a:solidFill>
                  <a:schemeClr val="tx1"/>
                </a:solidFill>
                <a:latin typeface="Times New Roman" pitchFamily="-84" charset="0"/>
                <a:ea typeface="+mn-ea"/>
                <a:cs typeface="+mn-cs"/>
              </a:rPr>
              <a:t>second</a:t>
            </a:r>
            <a:r>
              <a:rPr kumimoji="1" lang="da-DK" sz="1200" b="0" i="0" u="none" strike="noStrike" kern="1200" baseline="0" dirty="0">
                <a:solidFill>
                  <a:schemeClr val="tx1"/>
                </a:solidFill>
                <a:latin typeface="Times New Roman" pitchFamily="-84" charset="0"/>
                <a:ea typeface="+mn-ea"/>
                <a:cs typeface="+mn-cs"/>
              </a:rPr>
              <a:t> stage, the </a:t>
            </a:r>
            <a:r>
              <a:rPr kumimoji="1" lang="da-DK" sz="1200" b="0" i="0" u="none" strike="noStrike" kern="1200" baseline="0" dirty="0" err="1">
                <a:solidFill>
                  <a:schemeClr val="tx1"/>
                </a:solidFill>
                <a:latin typeface="Times New Roman" pitchFamily="-84" charset="0"/>
                <a:ea typeface="+mn-ea"/>
                <a:cs typeface="+mn-cs"/>
              </a:rPr>
              <a:t>memory</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address</a:t>
            </a:r>
            <a:r>
              <a:rPr kumimoji="1" lang="da-DK" sz="1200" b="0" i="0" u="none" strike="noStrike" kern="1200" baseline="0" dirty="0">
                <a:solidFill>
                  <a:schemeClr val="tx1"/>
                </a:solidFill>
                <a:latin typeface="Times New Roman" pitchFamily="-84" charset="0"/>
                <a:ea typeface="+mn-ea"/>
                <a:cs typeface="+mn-cs"/>
              </a:rPr>
              <a:t> is </a:t>
            </a:r>
            <a:r>
              <a:rPr kumimoji="1" lang="da-DK" sz="1200" b="0" i="0" u="none" strike="noStrike" kern="1200" baseline="0" dirty="0" err="1">
                <a:solidFill>
                  <a:schemeClr val="tx1"/>
                </a:solidFill>
                <a:latin typeface="Times New Roman" pitchFamily="-84" charset="0"/>
                <a:ea typeface="+mn-ea"/>
                <a:cs typeface="+mn-cs"/>
              </a:rPr>
              <a:t>calculated</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using</a:t>
            </a:r>
            <a:r>
              <a:rPr kumimoji="1" lang="da-DK" sz="1200" b="0" i="0" u="none" strike="noStrike" kern="1200" baseline="0" dirty="0">
                <a:solidFill>
                  <a:schemeClr val="tx1"/>
                </a:solidFill>
                <a:latin typeface="Times New Roman" pitchFamily="-84" charset="0"/>
                <a:ea typeface="+mn-ea"/>
                <a:cs typeface="+mn-cs"/>
              </a:rPr>
              <a:t> the ALU; the load or store</a:t>
            </a:r>
          </a:p>
          <a:p>
            <a:r>
              <a:rPr kumimoji="1" lang="da-DK" sz="1200" b="0" i="0" u="none" strike="noStrike" kern="1200" baseline="0" dirty="0" err="1">
                <a:solidFill>
                  <a:schemeClr val="tx1"/>
                </a:solidFill>
                <a:latin typeface="Times New Roman" pitchFamily="-84" charset="0"/>
                <a:ea typeface="+mn-ea"/>
                <a:cs typeface="+mn-cs"/>
              </a:rPr>
              <a:t>occurs</a:t>
            </a:r>
            <a:r>
              <a:rPr kumimoji="1" lang="da-DK" sz="1200" b="0" i="0" u="none" strike="noStrike" kern="1200" baseline="0" dirty="0">
                <a:solidFill>
                  <a:schemeClr val="tx1"/>
                </a:solidFill>
                <a:latin typeface="Times New Roman" pitchFamily="-84" charset="0"/>
                <a:ea typeface="+mn-ea"/>
                <a:cs typeface="+mn-cs"/>
              </a:rPr>
              <a:t> in a </a:t>
            </a:r>
            <a:r>
              <a:rPr kumimoji="1" lang="da-DK" sz="1200" b="0" i="0" u="none" strike="noStrike" kern="1200" baseline="0" dirty="0" err="1">
                <a:solidFill>
                  <a:schemeClr val="tx1"/>
                </a:solidFill>
                <a:latin typeface="Times New Roman" pitchFamily="-84" charset="0"/>
                <a:ea typeface="+mn-ea"/>
                <a:cs typeface="+mn-cs"/>
              </a:rPr>
              <a:t>third</a:t>
            </a:r>
            <a:r>
              <a:rPr kumimoji="1" lang="da-DK" sz="1200" b="0" i="0" u="none" strike="noStrike" kern="1200" baseline="0" dirty="0">
                <a:solidFill>
                  <a:schemeClr val="tx1"/>
                </a:solidFill>
                <a:latin typeface="Times New Roman" pitchFamily="-84" charset="0"/>
                <a:ea typeface="+mn-ea"/>
                <a:cs typeface="+mn-cs"/>
              </a:rPr>
              <a:t> stage. This single </a:t>
            </a:r>
            <a:r>
              <a:rPr kumimoji="1" lang="da-DK" sz="1200" b="0" i="0" u="none" strike="noStrike" kern="1200" baseline="0" dirty="0" err="1">
                <a:solidFill>
                  <a:schemeClr val="tx1"/>
                </a:solidFill>
                <a:latin typeface="Times New Roman" pitchFamily="-84" charset="0"/>
                <a:ea typeface="+mn-ea"/>
                <a:cs typeface="+mn-cs"/>
              </a:rPr>
              <a:t>addressing</a:t>
            </a:r>
            <a:r>
              <a:rPr kumimoji="1" lang="da-DK" sz="1200" b="0" i="0" u="none" strike="noStrike" kern="1200" baseline="0" dirty="0">
                <a:solidFill>
                  <a:schemeClr val="tx1"/>
                </a:solidFill>
                <a:latin typeface="Times New Roman" pitchFamily="-84" charset="0"/>
                <a:ea typeface="+mn-ea"/>
                <a:cs typeface="+mn-cs"/>
              </a:rPr>
              <a:t> mode is </a:t>
            </a:r>
            <a:r>
              <a:rPr kumimoji="1" lang="da-DK" sz="1200" b="0" i="0" u="none" strike="noStrike" kern="1200" baseline="0" dirty="0" err="1">
                <a:solidFill>
                  <a:schemeClr val="tx1"/>
                </a:solidFill>
                <a:latin typeface="Times New Roman" pitchFamily="-84" charset="0"/>
                <a:ea typeface="+mn-ea"/>
                <a:cs typeface="+mn-cs"/>
              </a:rPr>
              <a:t>quite</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versatile</a:t>
            </a:r>
            <a:r>
              <a:rPr kumimoji="1" lang="da-DK" sz="1200" b="0" i="0" u="none" strike="noStrike" kern="1200" baseline="0" dirty="0">
                <a:solidFill>
                  <a:schemeClr val="tx1"/>
                </a:solidFill>
                <a:latin typeface="Times New Roman" pitchFamily="-84" charset="0"/>
                <a:ea typeface="+mn-ea"/>
                <a:cs typeface="+mn-cs"/>
              </a:rPr>
              <a:t> and </a:t>
            </a:r>
            <a:r>
              <a:rPr kumimoji="1" lang="da-DK" sz="1200" b="0" i="0" u="none" strike="noStrike" kern="1200" baseline="0" dirty="0" err="1">
                <a:solidFill>
                  <a:schemeClr val="tx1"/>
                </a:solidFill>
                <a:latin typeface="Times New Roman" pitchFamily="-84" charset="0"/>
                <a:ea typeface="+mn-ea"/>
                <a:cs typeface="+mn-cs"/>
              </a:rPr>
              <a:t>can</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be</a:t>
            </a:r>
            <a:endParaRPr kumimoji="1" lang="da-DK" sz="1200" b="0" i="0" u="none" strike="noStrike" kern="1200" baseline="0" dirty="0">
              <a:solidFill>
                <a:schemeClr val="tx1"/>
              </a:solidFill>
              <a:latin typeface="Times New Roman" pitchFamily="-84" charset="0"/>
              <a:ea typeface="+mn-ea"/>
              <a:cs typeface="+mn-cs"/>
            </a:endParaRPr>
          </a:p>
          <a:p>
            <a:r>
              <a:rPr kumimoji="1" lang="da-DK" sz="1200" b="0" i="0" u="none" strike="noStrike" kern="1200" baseline="0" dirty="0" err="1">
                <a:solidFill>
                  <a:schemeClr val="tx1"/>
                </a:solidFill>
                <a:latin typeface="Times New Roman" pitchFamily="-84" charset="0"/>
                <a:ea typeface="+mn-ea"/>
                <a:cs typeface="+mn-cs"/>
              </a:rPr>
              <a:t>used</a:t>
            </a:r>
            <a:r>
              <a:rPr kumimoji="1" lang="da-DK" sz="1200" b="0" i="0" u="none" strike="noStrike" kern="1200" baseline="0" dirty="0">
                <a:solidFill>
                  <a:schemeClr val="tx1"/>
                </a:solidFill>
                <a:latin typeface="Times New Roman" pitchFamily="-84" charset="0"/>
                <a:ea typeface="+mn-ea"/>
                <a:cs typeface="+mn-cs"/>
              </a:rPr>
              <a:t> to </a:t>
            </a:r>
            <a:r>
              <a:rPr kumimoji="1" lang="da-DK" sz="1200" b="0" i="0" u="none" strike="noStrike" kern="1200" baseline="0" dirty="0" err="1">
                <a:solidFill>
                  <a:schemeClr val="tx1"/>
                </a:solidFill>
                <a:latin typeface="Times New Roman" pitchFamily="-84" charset="0"/>
                <a:ea typeface="+mn-ea"/>
                <a:cs typeface="+mn-cs"/>
              </a:rPr>
              <a:t>synthesize</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other</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addressing</a:t>
            </a:r>
            <a:r>
              <a:rPr kumimoji="1" lang="da-DK" sz="1200" b="0" i="0" u="none" strike="noStrike" kern="1200" baseline="0" dirty="0">
                <a:solidFill>
                  <a:schemeClr val="tx1"/>
                </a:solidFill>
                <a:latin typeface="Times New Roman" pitchFamily="-84" charset="0"/>
                <a:ea typeface="+mn-ea"/>
                <a:cs typeface="+mn-cs"/>
              </a:rPr>
              <a:t> modes, as </a:t>
            </a:r>
            <a:r>
              <a:rPr kumimoji="1" lang="da-DK" sz="1200" b="0" i="0" u="none" strike="noStrike" kern="1200" baseline="0" dirty="0" err="1">
                <a:solidFill>
                  <a:schemeClr val="tx1"/>
                </a:solidFill>
                <a:latin typeface="Times New Roman" pitchFamily="-84" charset="0"/>
                <a:ea typeface="+mn-ea"/>
                <a:cs typeface="+mn-cs"/>
              </a:rPr>
              <a:t>indicated</a:t>
            </a:r>
            <a:r>
              <a:rPr kumimoji="1" lang="da-DK" sz="1200" b="0" i="0" u="none" strike="noStrike" kern="1200" baseline="0" dirty="0">
                <a:solidFill>
                  <a:schemeClr val="tx1"/>
                </a:solidFill>
                <a:latin typeface="Times New Roman" pitchFamily="-84" charset="0"/>
                <a:ea typeface="+mn-ea"/>
                <a:cs typeface="+mn-cs"/>
              </a:rPr>
              <a:t> in </a:t>
            </a:r>
            <a:r>
              <a:rPr kumimoji="1" lang="da-DK" sz="1200" b="0" i="0" u="none" strike="noStrike" kern="1200" baseline="0" dirty="0" err="1">
                <a:solidFill>
                  <a:schemeClr val="tx1"/>
                </a:solidFill>
                <a:latin typeface="Times New Roman" pitchFamily="-84" charset="0"/>
                <a:ea typeface="+mn-ea"/>
                <a:cs typeface="+mn-cs"/>
              </a:rPr>
              <a:t>Table</a:t>
            </a:r>
            <a:r>
              <a:rPr kumimoji="1" lang="da-DK" sz="1200" b="0" i="0" u="none" strike="noStrike" kern="1200" baseline="0" dirty="0">
                <a:solidFill>
                  <a:schemeClr val="tx1"/>
                </a:solidFill>
                <a:latin typeface="Times New Roman" pitchFamily="-84" charset="0"/>
                <a:ea typeface="+mn-ea"/>
                <a:cs typeface="+mn-cs"/>
              </a:rPr>
              <a:t> 17.10.</a:t>
            </a:r>
          </a:p>
          <a:p>
            <a:endParaRPr kumimoji="1" lang="da-DK" sz="1200" b="0" i="0" u="none" strike="noStrike" kern="1200" baseline="0" dirty="0">
              <a:solidFill>
                <a:schemeClr val="tx1"/>
              </a:solidFill>
              <a:latin typeface="Times New Roman" pitchFamily="-84" charset="0"/>
              <a:ea typeface="+mn-ea"/>
              <a:cs typeface="+mn-cs"/>
            </a:endParaRPr>
          </a:p>
          <a:p>
            <a:r>
              <a:rPr kumimoji="1" lang="da-DK" sz="1200" b="0" i="0" u="none" strike="noStrike" kern="1200" baseline="0" dirty="0">
                <a:solidFill>
                  <a:schemeClr val="tx1"/>
                </a:solidFill>
                <a:latin typeface="Times New Roman" pitchFamily="-84" charset="0"/>
                <a:ea typeface="+mn-ea"/>
                <a:cs typeface="+mn-cs"/>
              </a:rPr>
              <a:t>It is </a:t>
            </a:r>
            <a:r>
              <a:rPr kumimoji="1" lang="da-DK" sz="1200" b="0" i="0" u="none" strike="noStrike" kern="1200" baseline="0" dirty="0" err="1">
                <a:solidFill>
                  <a:schemeClr val="tx1"/>
                </a:solidFill>
                <a:latin typeface="Times New Roman" pitchFamily="-84" charset="0"/>
                <a:ea typeface="+mn-ea"/>
                <a:cs typeface="+mn-cs"/>
              </a:rPr>
              <a:t>instructive</a:t>
            </a:r>
            <a:r>
              <a:rPr kumimoji="1" lang="da-DK" sz="1200" b="0" i="0" u="none" strike="noStrike" kern="1200" baseline="0" dirty="0">
                <a:solidFill>
                  <a:schemeClr val="tx1"/>
                </a:solidFill>
                <a:latin typeface="Times New Roman" pitchFamily="-84" charset="0"/>
                <a:ea typeface="+mn-ea"/>
                <a:cs typeface="+mn-cs"/>
              </a:rPr>
              <a:t> to </a:t>
            </a:r>
            <a:r>
              <a:rPr kumimoji="1" lang="da-DK" sz="1200" b="0" i="0" u="none" strike="noStrike" kern="1200" baseline="0" dirty="0" err="1">
                <a:solidFill>
                  <a:schemeClr val="tx1"/>
                </a:solidFill>
                <a:latin typeface="Times New Roman" pitchFamily="-84" charset="0"/>
                <a:ea typeface="+mn-ea"/>
                <a:cs typeface="+mn-cs"/>
              </a:rPr>
              <a:t>compare</a:t>
            </a:r>
            <a:r>
              <a:rPr kumimoji="1" lang="da-DK" sz="1200" b="0" i="0" u="none" strike="noStrike" kern="1200" baseline="0" dirty="0">
                <a:solidFill>
                  <a:schemeClr val="tx1"/>
                </a:solidFill>
                <a:latin typeface="Times New Roman" pitchFamily="-84" charset="0"/>
                <a:ea typeface="+mn-ea"/>
                <a:cs typeface="+mn-cs"/>
              </a:rPr>
              <a:t> the SPARC </a:t>
            </a:r>
            <a:r>
              <a:rPr kumimoji="1" lang="da-DK" sz="1200" b="0" i="0" u="none" strike="noStrike" kern="1200" baseline="0" dirty="0" err="1">
                <a:solidFill>
                  <a:schemeClr val="tx1"/>
                </a:solidFill>
                <a:latin typeface="Times New Roman" pitchFamily="-84" charset="0"/>
                <a:ea typeface="+mn-ea"/>
                <a:cs typeface="+mn-cs"/>
              </a:rPr>
              <a:t>addressing</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capability</a:t>
            </a:r>
            <a:r>
              <a:rPr kumimoji="1" lang="da-DK" sz="1200" b="0" i="0" u="none" strike="noStrike" kern="1200" baseline="0" dirty="0">
                <a:solidFill>
                  <a:schemeClr val="tx1"/>
                </a:solidFill>
                <a:latin typeface="Times New Roman" pitchFamily="-84" charset="0"/>
                <a:ea typeface="+mn-ea"/>
                <a:cs typeface="+mn-cs"/>
              </a:rPr>
              <a:t> with </a:t>
            </a:r>
            <a:r>
              <a:rPr kumimoji="1" lang="da-DK" sz="1200" b="0" i="0" u="none" strike="noStrike" kern="1200" baseline="0" dirty="0" err="1">
                <a:solidFill>
                  <a:schemeClr val="tx1"/>
                </a:solidFill>
                <a:latin typeface="Times New Roman" pitchFamily="-84" charset="0"/>
                <a:ea typeface="+mn-ea"/>
                <a:cs typeface="+mn-cs"/>
              </a:rPr>
              <a:t>that</a:t>
            </a:r>
            <a:r>
              <a:rPr kumimoji="1" lang="da-DK" sz="1200" b="0" i="0" u="none" strike="noStrike" kern="1200" baseline="0" dirty="0">
                <a:solidFill>
                  <a:schemeClr val="tx1"/>
                </a:solidFill>
                <a:latin typeface="Times New Roman" pitchFamily="-84" charset="0"/>
                <a:ea typeface="+mn-ea"/>
                <a:cs typeface="+mn-cs"/>
              </a:rPr>
              <a:t> of</a:t>
            </a:r>
          </a:p>
          <a:p>
            <a:r>
              <a:rPr kumimoji="1" lang="da-DK" sz="1200" b="0" i="0" u="none" strike="noStrike" kern="1200" baseline="0" dirty="0">
                <a:solidFill>
                  <a:schemeClr val="tx1"/>
                </a:solidFill>
                <a:latin typeface="Times New Roman" pitchFamily="-84" charset="0"/>
                <a:ea typeface="+mn-ea"/>
                <a:cs typeface="+mn-cs"/>
              </a:rPr>
              <a:t>the MIPS. The MIPS </a:t>
            </a:r>
            <a:r>
              <a:rPr kumimoji="1" lang="da-DK" sz="1200" b="0" i="0" u="none" strike="noStrike" kern="1200" baseline="0" dirty="0" err="1">
                <a:solidFill>
                  <a:schemeClr val="tx1"/>
                </a:solidFill>
                <a:latin typeface="Times New Roman" pitchFamily="-84" charset="0"/>
                <a:ea typeface="+mn-ea"/>
                <a:cs typeface="+mn-cs"/>
              </a:rPr>
              <a:t>makes</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use</a:t>
            </a:r>
            <a:r>
              <a:rPr kumimoji="1" lang="da-DK" sz="1200" b="0" i="0" u="none" strike="noStrike" kern="1200" baseline="0" dirty="0">
                <a:solidFill>
                  <a:schemeClr val="tx1"/>
                </a:solidFill>
                <a:latin typeface="Times New Roman" pitchFamily="-84" charset="0"/>
                <a:ea typeface="+mn-ea"/>
                <a:cs typeface="+mn-cs"/>
              </a:rPr>
              <a:t> of a 16-bit offset, </a:t>
            </a:r>
            <a:r>
              <a:rPr kumimoji="1" lang="da-DK" sz="1200" b="0" i="0" u="none" strike="noStrike" kern="1200" baseline="0" dirty="0" err="1">
                <a:solidFill>
                  <a:schemeClr val="tx1"/>
                </a:solidFill>
                <a:latin typeface="Times New Roman" pitchFamily="-84" charset="0"/>
                <a:ea typeface="+mn-ea"/>
                <a:cs typeface="+mn-cs"/>
              </a:rPr>
              <a:t>compared</a:t>
            </a:r>
            <a:r>
              <a:rPr kumimoji="1" lang="da-DK" sz="1200" b="0" i="0" u="none" strike="noStrike" kern="1200" baseline="0" dirty="0">
                <a:solidFill>
                  <a:schemeClr val="tx1"/>
                </a:solidFill>
                <a:latin typeface="Times New Roman" pitchFamily="-84" charset="0"/>
                <a:ea typeface="+mn-ea"/>
                <a:cs typeface="+mn-cs"/>
              </a:rPr>
              <a:t> with a 13-bit offset on</a:t>
            </a:r>
          </a:p>
          <a:p>
            <a:r>
              <a:rPr kumimoji="1" lang="da-DK" sz="1200" b="0" i="0" u="none" strike="noStrike" kern="1200" baseline="0" dirty="0">
                <a:solidFill>
                  <a:schemeClr val="tx1"/>
                </a:solidFill>
                <a:latin typeface="Times New Roman" pitchFamily="-84" charset="0"/>
                <a:ea typeface="+mn-ea"/>
                <a:cs typeface="+mn-cs"/>
              </a:rPr>
              <a:t>the SPARC. On the </a:t>
            </a:r>
            <a:r>
              <a:rPr kumimoji="1" lang="da-DK" sz="1200" b="0" i="0" u="none" strike="noStrike" kern="1200" baseline="0" dirty="0" err="1">
                <a:solidFill>
                  <a:schemeClr val="tx1"/>
                </a:solidFill>
                <a:latin typeface="Times New Roman" pitchFamily="-84" charset="0"/>
                <a:ea typeface="+mn-ea"/>
                <a:cs typeface="+mn-cs"/>
              </a:rPr>
              <a:t>other</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hand</a:t>
            </a:r>
            <a:r>
              <a:rPr kumimoji="1" lang="da-DK" sz="1200" b="0" i="0" u="none" strike="noStrike" kern="1200" baseline="0" dirty="0">
                <a:solidFill>
                  <a:schemeClr val="tx1"/>
                </a:solidFill>
                <a:latin typeface="Times New Roman" pitchFamily="-84" charset="0"/>
                <a:ea typeface="+mn-ea"/>
                <a:cs typeface="+mn-cs"/>
              </a:rPr>
              <a:t>, the MIPS </a:t>
            </a:r>
            <a:r>
              <a:rPr kumimoji="1" lang="da-DK" sz="1200" b="0" i="0" u="none" strike="noStrike" kern="1200" baseline="0" dirty="0" err="1">
                <a:solidFill>
                  <a:schemeClr val="tx1"/>
                </a:solidFill>
                <a:latin typeface="Times New Roman" pitchFamily="-84" charset="0"/>
                <a:ea typeface="+mn-ea"/>
                <a:cs typeface="+mn-cs"/>
              </a:rPr>
              <a:t>does</a:t>
            </a:r>
            <a:r>
              <a:rPr kumimoji="1" lang="da-DK" sz="1200" b="0" i="0" u="none" strike="noStrike" kern="1200" baseline="0" dirty="0">
                <a:solidFill>
                  <a:schemeClr val="tx1"/>
                </a:solidFill>
                <a:latin typeface="Times New Roman" pitchFamily="-84" charset="0"/>
                <a:ea typeface="+mn-ea"/>
                <a:cs typeface="+mn-cs"/>
              </a:rPr>
              <a:t> not </a:t>
            </a:r>
            <a:r>
              <a:rPr kumimoji="1" lang="da-DK" sz="1200" b="0" i="0" u="none" strike="noStrike" kern="1200" baseline="0" dirty="0" err="1">
                <a:solidFill>
                  <a:schemeClr val="tx1"/>
                </a:solidFill>
                <a:latin typeface="Times New Roman" pitchFamily="-84" charset="0"/>
                <a:ea typeface="+mn-ea"/>
                <a:cs typeface="+mn-cs"/>
              </a:rPr>
              <a:t>permit</a:t>
            </a:r>
            <a:r>
              <a:rPr kumimoji="1" lang="da-DK" sz="1200" b="0" i="0" u="none" strike="noStrike" kern="1200" baseline="0" dirty="0">
                <a:solidFill>
                  <a:schemeClr val="tx1"/>
                </a:solidFill>
                <a:latin typeface="Times New Roman" pitchFamily="-84" charset="0"/>
                <a:ea typeface="+mn-ea"/>
                <a:cs typeface="+mn-cs"/>
              </a:rPr>
              <a:t> an </a:t>
            </a:r>
            <a:r>
              <a:rPr kumimoji="1" lang="da-DK" sz="1200" b="0" i="0" u="none" strike="noStrike" kern="1200" baseline="0" dirty="0" err="1">
                <a:solidFill>
                  <a:schemeClr val="tx1"/>
                </a:solidFill>
                <a:latin typeface="Times New Roman" pitchFamily="-84" charset="0"/>
                <a:ea typeface="+mn-ea"/>
                <a:cs typeface="+mn-cs"/>
              </a:rPr>
              <a:t>address</a:t>
            </a:r>
            <a:r>
              <a:rPr kumimoji="1" lang="da-DK" sz="1200" b="0" i="0" u="none" strike="noStrike" kern="1200" baseline="0" dirty="0">
                <a:solidFill>
                  <a:schemeClr val="tx1"/>
                </a:solidFill>
                <a:latin typeface="Times New Roman" pitchFamily="-84" charset="0"/>
                <a:ea typeface="+mn-ea"/>
                <a:cs typeface="+mn-cs"/>
              </a:rPr>
              <a:t> to </a:t>
            </a:r>
            <a:r>
              <a:rPr kumimoji="1" lang="da-DK" sz="1200" b="0" i="0" u="none" strike="noStrike" kern="1200" baseline="0" dirty="0" err="1">
                <a:solidFill>
                  <a:schemeClr val="tx1"/>
                </a:solidFill>
                <a:latin typeface="Times New Roman" pitchFamily="-84" charset="0"/>
                <a:ea typeface="+mn-ea"/>
                <a:cs typeface="+mn-cs"/>
              </a:rPr>
              <a:t>be</a:t>
            </a:r>
            <a:r>
              <a:rPr kumimoji="1" lang="da-DK" sz="1200" b="0" i="0" u="none" strike="noStrike" kern="1200" baseline="0" dirty="0">
                <a:solidFill>
                  <a:schemeClr val="tx1"/>
                </a:solidFill>
                <a:latin typeface="Times New Roman" pitchFamily="-84" charset="0"/>
                <a:ea typeface="+mn-ea"/>
                <a:cs typeface="+mn-cs"/>
              </a:rPr>
              <a:t> </a:t>
            </a:r>
            <a:r>
              <a:rPr kumimoji="1" lang="da-DK" sz="1200" b="0" i="0" u="none" strike="noStrike" kern="1200" baseline="0" dirty="0" err="1">
                <a:solidFill>
                  <a:schemeClr val="tx1"/>
                </a:solidFill>
                <a:latin typeface="Times New Roman" pitchFamily="-84" charset="0"/>
                <a:ea typeface="+mn-ea"/>
                <a:cs typeface="+mn-cs"/>
              </a:rPr>
              <a:t>constructed</a:t>
            </a:r>
            <a:endParaRPr kumimoji="1" lang="da-DK" sz="1200" b="0" i="0" u="none" strike="noStrike" kern="1200" baseline="0" dirty="0">
              <a:solidFill>
                <a:schemeClr val="tx1"/>
              </a:solidFill>
              <a:latin typeface="Times New Roman" pitchFamily="-84" charset="0"/>
              <a:ea typeface="+mn-ea"/>
              <a:cs typeface="+mn-cs"/>
            </a:endParaRPr>
          </a:p>
          <a:p>
            <a:r>
              <a:rPr kumimoji="1" lang="da-DK" sz="1200" b="0" i="0" u="none" strike="noStrike" kern="1200" baseline="0" dirty="0">
                <a:solidFill>
                  <a:schemeClr val="tx1"/>
                </a:solidFill>
                <a:latin typeface="Times New Roman" pitchFamily="-84" charset="0"/>
                <a:ea typeface="+mn-ea"/>
                <a:cs typeface="+mn-cs"/>
              </a:rPr>
              <a:t>from the </a:t>
            </a:r>
            <a:r>
              <a:rPr kumimoji="1" lang="da-DK" sz="1200" b="0" i="0" u="none" strike="noStrike" kern="1200" baseline="0" dirty="0" err="1">
                <a:solidFill>
                  <a:schemeClr val="tx1"/>
                </a:solidFill>
                <a:latin typeface="Times New Roman" pitchFamily="-84" charset="0"/>
                <a:ea typeface="+mn-ea"/>
                <a:cs typeface="+mn-cs"/>
              </a:rPr>
              <a:t>contents</a:t>
            </a:r>
            <a:r>
              <a:rPr kumimoji="1" lang="da-DK" sz="1200" b="0" i="0" u="none" strike="noStrike" kern="1200" baseline="0" dirty="0">
                <a:solidFill>
                  <a:schemeClr val="tx1"/>
                </a:solidFill>
                <a:latin typeface="Times New Roman" pitchFamily="-84" charset="0"/>
                <a:ea typeface="+mn-ea"/>
                <a:cs typeface="+mn-cs"/>
              </a:rPr>
              <a:t> of </a:t>
            </a:r>
            <a:r>
              <a:rPr kumimoji="1" lang="da-DK" sz="1200" b="0" i="0" u="none" strike="noStrike" kern="1200" baseline="0" dirty="0" err="1">
                <a:solidFill>
                  <a:schemeClr val="tx1"/>
                </a:solidFill>
                <a:latin typeface="Times New Roman" pitchFamily="-84" charset="0"/>
                <a:ea typeface="+mn-ea"/>
                <a:cs typeface="+mn-cs"/>
              </a:rPr>
              <a:t>two</a:t>
            </a:r>
            <a:r>
              <a:rPr kumimoji="1" lang="da-DK" sz="1200" b="0" i="0" u="none" strike="noStrike" kern="1200" baseline="0" dirty="0">
                <a:solidFill>
                  <a:schemeClr val="tx1"/>
                </a:solidFill>
                <a:latin typeface="Times New Roman" pitchFamily="-84" charset="0"/>
                <a:ea typeface="+mn-ea"/>
                <a:cs typeface="+mn-cs"/>
              </a:rPr>
              <a:t> registers.</a:t>
            </a:r>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As with the MIPS R4000, SPARC uses a simple set of 32-bit instruction formats (Figure 17.14). All instructions begin with a 2-bit opcode. For most instructions, this is extended with additional opcode bits elsewhere in the format. For the Call instruction, a 30-bit immediate operand is extended with two zero bits to the right to form a 32-bit PC-relative address in twos complement form. Instructions are aligned on a 32-bit boundary so that this form of addressing suffices.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Branch instruction includes a 4-bit condition field that corresponds to the four standard condition code bits, so that any combination of conditions can be tested. The 22-bit PC-relative address is extended with two zero bits on the right to form a 24-bit twos complement relative address. An unusual feature of the Branch instruction is the annul bit. When the annul bit is not set, the instruction after the branch is always executed, regardless of whether the branch is taken. This is the typical delayed branch operation found on many RISC machines and described in Section 17.5 (see Figure 17.7). However, when the annul bit is set, the instruction fol- lowing the branch is executed only if the branch is taken. The processor suppresses the effect of that instruction even though it is already in the pipeline. This annul bit is useful because it makes it easier for the compiler to fill the delay slot following a conditional branch. The instruction that is the target of the branch can always be put in the delay slot, because if the branch is not taken, the instruction can be annulled. The reason this technique is desirable is that conditional branches are generally taken more than half the time.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SETHI instruction is a special instruction used to form a 32-bit constant. This feature is needed to form large data constants; for example, it can be used to form a large offset for a load or store instruction. The SETHI instruction sets the 22 high-order bits of a register with its 22-bit immediate operand, and zeros out the low-order 10 bits. An immediate constant of up to 13 bits can be specified in one of the general formats, and such an instruction could be used to fill in the remaining 10 bits of the register. A load or store instruction can also be used to achieve a direct addressing mode. To load a value from location K in memory, we could use the following SPARC instructions: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Sethi  %hi(K), %r8 	 ;load high-order 22 bits of address of location </a:t>
            </a:r>
            <a:br>
              <a:rPr kumimoji="1" lang="en-US" sz="1200" kern="1200" dirty="0">
                <a:solidFill>
                  <a:schemeClr val="tx1"/>
                </a:solidFill>
                <a:latin typeface="Times New Roman" pitchFamily="-84" charset="0"/>
                <a:ea typeface="+mn-ea"/>
                <a:cs typeface="+mn-cs"/>
              </a:rPr>
            </a:br>
            <a:r>
              <a:rPr kumimoji="1" lang="en-US" sz="1200" kern="1200" dirty="0">
                <a:solidFill>
                  <a:schemeClr val="tx1"/>
                </a:solidFill>
                <a:latin typeface="Times New Roman" pitchFamily="-84" charset="0"/>
                <a:ea typeface="+mn-ea"/>
                <a:cs typeface="+mn-cs"/>
              </a:rPr>
              <a:t>		;K into register r8</a:t>
            </a:r>
          </a:p>
          <a:p>
            <a:endParaRPr kumimoji="1" lang="en-US" sz="1200" kern="1200" dirty="0">
              <a:solidFill>
                <a:schemeClr val="tx1"/>
              </a:solidFill>
              <a:latin typeface="Times New Roman" pitchFamily="-84" charset="0"/>
              <a:ea typeface="+mn-ea"/>
              <a:cs typeface="+mn-cs"/>
            </a:endParaRPr>
          </a:p>
          <a:p>
            <a:r>
              <a:rPr kumimoji="1" lang="en-US" sz="1200" kern="1200" dirty="0" err="1">
                <a:solidFill>
                  <a:schemeClr val="tx1"/>
                </a:solidFill>
                <a:latin typeface="Times New Roman" pitchFamily="-84" charset="0"/>
                <a:ea typeface="+mn-ea"/>
                <a:cs typeface="+mn-cs"/>
              </a:rPr>
              <a:t>Ld</a:t>
            </a:r>
            <a:r>
              <a:rPr kumimoji="1" lang="en-US" sz="1200" kern="1200" dirty="0">
                <a:solidFill>
                  <a:schemeClr val="tx1"/>
                </a:solidFill>
                <a:latin typeface="Times New Roman" pitchFamily="-84" charset="0"/>
                <a:ea typeface="+mn-ea"/>
                <a:cs typeface="+mn-cs"/>
              </a:rPr>
              <a:t> [%r8 + %lo(K)], %r8	 ;load contents of location K into r8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macros %hi and %lo are used to define immediate operands consisting of the appropriate address bits of a location. This use of SETHI is similar to the use of the lui instruction on the MIPS.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floating-point format is used for floating-point operations. Two source and one destination registers are designated.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Finally, all other operations, including loads, stores, arithmetic, and logical operations use one of the last two formats shown in Figure 17.14. One of the formats makes use of two source registers and a destination register, while the other uses one source register, one 13-bit immediate operand, and one destination register.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This section looks at some of the enhancements to the pipeline illustrated in Figure</a:t>
            </a:r>
          </a:p>
          <a:p>
            <a:r>
              <a:rPr kumimoji="1" lang="en-US" sz="1200" kern="1200" dirty="0">
                <a:solidFill>
                  <a:schemeClr val="tx1"/>
                </a:solidFill>
                <a:effectLst/>
                <a:latin typeface="Times New Roman" pitchFamily="-84" charset="0"/>
                <a:ea typeface="+mn-ea"/>
                <a:cs typeface="+mn-cs"/>
              </a:rPr>
              <a:t>16.23 that can be used to improve performance. To begin, we merge the instruction</a:t>
            </a:r>
          </a:p>
          <a:p>
            <a:r>
              <a:rPr kumimoji="1" lang="en-US" sz="1200" kern="1200" dirty="0">
                <a:solidFill>
                  <a:schemeClr val="tx1"/>
                </a:solidFill>
                <a:effectLst/>
                <a:latin typeface="Times New Roman" pitchFamily="-84" charset="0"/>
                <a:ea typeface="+mn-ea"/>
                <a:cs typeface="+mn-cs"/>
              </a:rPr>
              <a:t>decode (ID) and operand fetch (OF) stages into a single ID stage, with the ID stage</a:t>
            </a:r>
          </a:p>
          <a:p>
            <a:r>
              <a:rPr kumimoji="1" lang="en-US" sz="1200" kern="1200" dirty="0">
                <a:solidFill>
                  <a:schemeClr val="tx1"/>
                </a:solidFill>
                <a:effectLst/>
                <a:latin typeface="Times New Roman" pitchFamily="-84" charset="0"/>
                <a:ea typeface="+mn-ea"/>
                <a:cs typeface="+mn-cs"/>
              </a:rPr>
              <a:t>responsible for instruction decode and register operand fetch. This is appropriate</a:t>
            </a:r>
          </a:p>
          <a:p>
            <a:r>
              <a:rPr kumimoji="1" lang="en-US" sz="1200" kern="1200" dirty="0">
                <a:solidFill>
                  <a:schemeClr val="tx1"/>
                </a:solidFill>
                <a:effectLst/>
                <a:latin typeface="Times New Roman" pitchFamily="-84" charset="0"/>
                <a:ea typeface="+mn-ea"/>
                <a:cs typeface="+mn-cs"/>
              </a:rPr>
              <a:t>for a RISC machine, in which most operands are register. It can also be used in</a:t>
            </a:r>
          </a:p>
          <a:p>
            <a:r>
              <a:rPr kumimoji="1" lang="en-US" sz="1200" kern="1200" dirty="0">
                <a:solidFill>
                  <a:schemeClr val="tx1"/>
                </a:solidFill>
                <a:effectLst/>
                <a:latin typeface="Times New Roman" pitchFamily="-84" charset="0"/>
                <a:ea typeface="+mn-ea"/>
                <a:cs typeface="+mn-cs"/>
              </a:rPr>
              <a:t>CISC machines. In either case, memory operand fetch is deferred to the load/store</a:t>
            </a:r>
          </a:p>
          <a:p>
            <a:r>
              <a:rPr kumimoji="1" lang="en-US" sz="1200" kern="1200" dirty="0">
                <a:solidFill>
                  <a:schemeClr val="tx1"/>
                </a:solidFill>
                <a:effectLst/>
                <a:latin typeface="Times New Roman" pitchFamily="-84" charset="0"/>
                <a:ea typeface="+mn-ea"/>
                <a:cs typeface="+mn-cs"/>
              </a:rPr>
              <a:t>unit (LSU).</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17.15 shows the addition of three enhancements: the instruction buffer,</a:t>
            </a:r>
          </a:p>
          <a:p>
            <a:r>
              <a:rPr kumimoji="1" lang="en-US" sz="1200" kern="1200" dirty="0">
                <a:solidFill>
                  <a:schemeClr val="tx1"/>
                </a:solidFill>
                <a:effectLst/>
                <a:latin typeface="Times New Roman" pitchFamily="-84" charset="0"/>
                <a:ea typeface="+mn-ea"/>
                <a:cs typeface="+mn-cs"/>
              </a:rPr>
              <a:t>the store buffer, and the </a:t>
            </a:r>
            <a:r>
              <a:rPr kumimoji="1" lang="en-US" sz="1200" kern="1200" dirty="0" err="1">
                <a:solidFill>
                  <a:schemeClr val="tx1"/>
                </a:solidFill>
                <a:effectLst/>
                <a:latin typeface="Times New Roman" pitchFamily="-84" charset="0"/>
                <a:ea typeface="+mn-ea"/>
                <a:cs typeface="+mn-cs"/>
              </a:rPr>
              <a:t>predecoder</a:t>
            </a:r>
            <a:r>
              <a:rPr kumimoji="1" lang="en-US" sz="1200" kern="1200" dirty="0">
                <a:solidFill>
                  <a:schemeClr val="tx1"/>
                </a:solidFill>
                <a:effectLst/>
                <a:latin typeface="Times New Roman" pitchFamily="-84" charset="0"/>
                <a:ea typeface="+mn-ea"/>
                <a:cs typeface="+mn-cs"/>
              </a:rPr>
              <a:t>. All are designed to smooth out and enhance</a:t>
            </a:r>
          </a:p>
          <a:p>
            <a:r>
              <a:rPr kumimoji="1" lang="en-US" sz="1200" kern="1200" dirty="0">
                <a:solidFill>
                  <a:schemeClr val="tx1"/>
                </a:solidFill>
                <a:effectLst/>
                <a:latin typeface="Times New Roman" pitchFamily="-84" charset="0"/>
                <a:ea typeface="+mn-ea"/>
                <a:cs typeface="+mn-cs"/>
              </a:rPr>
              <a:t>the flow of instructions through the pipeline. The </a:t>
            </a:r>
            <a:r>
              <a:rPr kumimoji="1" lang="en-US" sz="1200" b="1" kern="1200" dirty="0">
                <a:solidFill>
                  <a:schemeClr val="tx1"/>
                </a:solidFill>
                <a:effectLst/>
                <a:latin typeface="Times New Roman" pitchFamily="-84" charset="0"/>
                <a:ea typeface="+mn-ea"/>
                <a:cs typeface="+mn-cs"/>
              </a:rPr>
              <a:t>instruction</a:t>
            </a:r>
            <a:r>
              <a:rPr kumimoji="1" lang="en-US" sz="1200" kern="1200" dirty="0">
                <a:solidFill>
                  <a:schemeClr val="tx1"/>
                </a:solidFill>
                <a:effectLst/>
                <a:latin typeface="Times New Roman" pitchFamily="-84" charset="0"/>
                <a:ea typeface="+mn-ea"/>
                <a:cs typeface="+mn-cs"/>
              </a:rPr>
              <a:t> </a:t>
            </a:r>
            <a:r>
              <a:rPr kumimoji="1" lang="en-US" sz="1200" b="1" kern="1200" dirty="0">
                <a:solidFill>
                  <a:schemeClr val="tx1"/>
                </a:solidFill>
                <a:effectLst/>
                <a:latin typeface="Times New Roman" pitchFamily="-84" charset="0"/>
                <a:ea typeface="+mn-ea"/>
                <a:cs typeface="+mn-cs"/>
              </a:rPr>
              <a:t>buffer</a:t>
            </a:r>
            <a:r>
              <a:rPr kumimoji="1" lang="en-US" sz="1200" kern="1200" dirty="0">
                <a:solidFill>
                  <a:schemeClr val="tx1"/>
                </a:solidFill>
                <a:effectLst/>
                <a:latin typeface="Times New Roman" pitchFamily="-84" charset="0"/>
                <a:ea typeface="+mn-ea"/>
                <a:cs typeface="+mn-cs"/>
              </a:rPr>
              <a:t>  supports the</a:t>
            </a:r>
          </a:p>
          <a:p>
            <a:r>
              <a:rPr kumimoji="1" lang="en-US" sz="1200" kern="1200" dirty="0">
                <a:solidFill>
                  <a:schemeClr val="tx1"/>
                </a:solidFill>
                <a:effectLst/>
                <a:latin typeface="Times New Roman" pitchFamily="-84" charset="0"/>
                <a:ea typeface="+mn-ea"/>
                <a:cs typeface="+mn-cs"/>
              </a:rPr>
              <a:t>function of instruction prefetching. The objective is to prevent, or at least minimize,</a:t>
            </a:r>
          </a:p>
          <a:p>
            <a:r>
              <a:rPr kumimoji="1" lang="en-US" sz="1200" kern="1200" dirty="0">
                <a:solidFill>
                  <a:schemeClr val="tx1"/>
                </a:solidFill>
                <a:effectLst/>
                <a:latin typeface="Times New Roman" pitchFamily="-84" charset="0"/>
                <a:ea typeface="+mn-ea"/>
                <a:cs typeface="+mn-cs"/>
              </a:rPr>
              <a:t>delays in issuing instructions due to L1 instruction cache misses. Without instruction</a:t>
            </a:r>
          </a:p>
          <a:p>
            <a:r>
              <a:rPr kumimoji="1" lang="en-US" sz="1200" kern="1200" dirty="0">
                <a:solidFill>
                  <a:schemeClr val="tx1"/>
                </a:solidFill>
                <a:effectLst/>
                <a:latin typeface="Times New Roman" pitchFamily="-84" charset="0"/>
                <a:ea typeface="+mn-ea"/>
                <a:cs typeface="+mn-cs"/>
              </a:rPr>
              <a:t>prefetching, when a cache miss occurs in the L1 instruction cache, the pipeline</a:t>
            </a:r>
          </a:p>
          <a:p>
            <a:r>
              <a:rPr kumimoji="1" lang="en-US" sz="1200" kern="1200" dirty="0">
                <a:solidFill>
                  <a:schemeClr val="tx1"/>
                </a:solidFill>
                <a:effectLst/>
                <a:latin typeface="Times New Roman" pitchFamily="-84" charset="0"/>
                <a:ea typeface="+mn-ea"/>
                <a:cs typeface="+mn-cs"/>
              </a:rPr>
              <a:t>freezes until new instructions are brought from the L2 cache into the L1 cache.</a:t>
            </a:r>
          </a:p>
          <a:p>
            <a:r>
              <a:rPr kumimoji="1" lang="en-US" sz="1200" kern="1200" dirty="0">
                <a:solidFill>
                  <a:schemeClr val="tx1"/>
                </a:solidFill>
                <a:effectLst/>
                <a:latin typeface="Times New Roman" pitchFamily="-84" charset="0"/>
                <a:ea typeface="+mn-ea"/>
                <a:cs typeface="+mn-cs"/>
              </a:rPr>
              <a:t>To counter this, the IF stage can fetch multiple instructions to keep the instruction</a:t>
            </a:r>
          </a:p>
          <a:p>
            <a:r>
              <a:rPr kumimoji="1" lang="en-US" sz="1200" kern="1200" dirty="0">
                <a:solidFill>
                  <a:schemeClr val="tx1"/>
                </a:solidFill>
                <a:effectLst/>
                <a:latin typeface="Times New Roman" pitchFamily="-84" charset="0"/>
                <a:ea typeface="+mn-ea"/>
                <a:cs typeface="+mn-cs"/>
              </a:rPr>
              <a:t>buffer full, so that when a miss occurs, the ID stage still has instructions to</a:t>
            </a:r>
          </a:p>
          <a:p>
            <a:r>
              <a:rPr kumimoji="1" lang="en-US" sz="1200" kern="1200" dirty="0">
                <a:solidFill>
                  <a:schemeClr val="tx1"/>
                </a:solidFill>
                <a:effectLst/>
                <a:latin typeface="Times New Roman" pitchFamily="-84" charset="0"/>
                <a:ea typeface="+mn-ea"/>
                <a:cs typeface="+mn-cs"/>
              </a:rPr>
              <a:t>draw upon from the instruction buffer. Occasionally, when branches occur, instructions</a:t>
            </a:r>
          </a:p>
          <a:p>
            <a:r>
              <a:rPr kumimoji="1" lang="en-US" sz="1200" kern="1200" dirty="0">
                <a:solidFill>
                  <a:schemeClr val="tx1"/>
                </a:solidFill>
                <a:effectLst/>
                <a:latin typeface="Times New Roman" pitchFamily="-84" charset="0"/>
                <a:ea typeface="+mn-ea"/>
                <a:cs typeface="+mn-cs"/>
              </a:rPr>
              <a:t>will need to be flushed from the instruction buffer. But overall performance is</a:t>
            </a:r>
          </a:p>
          <a:p>
            <a:r>
              <a:rPr kumimoji="1" lang="en-US" sz="1200" kern="1200" dirty="0">
                <a:solidFill>
                  <a:schemeClr val="tx1"/>
                </a:solidFill>
                <a:effectLst/>
                <a:latin typeface="Times New Roman" pitchFamily="-84" charset="0"/>
                <a:ea typeface="+mn-ea"/>
                <a:cs typeface="+mn-cs"/>
              </a:rPr>
              <a:t>improved.</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a:t>
            </a:r>
            <a:r>
              <a:rPr kumimoji="1" lang="en-US" sz="1200" b="1" kern="1200" dirty="0" err="1">
                <a:solidFill>
                  <a:schemeClr val="tx1"/>
                </a:solidFill>
                <a:effectLst/>
                <a:latin typeface="Times New Roman" pitchFamily="-84" charset="0"/>
                <a:ea typeface="+mn-ea"/>
                <a:cs typeface="+mn-cs"/>
              </a:rPr>
              <a:t>predecoder</a:t>
            </a:r>
            <a:r>
              <a:rPr kumimoji="1" lang="en-US" sz="1200" b="1" kern="1200" dirty="0">
                <a:solidFill>
                  <a:schemeClr val="tx1"/>
                </a:solidFill>
                <a:effectLst/>
                <a:latin typeface="Times New Roman" pitchFamily="-84" charset="0"/>
                <a:ea typeface="+mn-ea"/>
                <a:cs typeface="+mn-cs"/>
              </a:rPr>
              <a:t> (PD)</a:t>
            </a:r>
            <a:r>
              <a:rPr kumimoji="1" lang="en-US" sz="1200" kern="1200" dirty="0">
                <a:solidFill>
                  <a:schemeClr val="tx1"/>
                </a:solidFill>
                <a:effectLst/>
                <a:latin typeface="Times New Roman" pitchFamily="-84" charset="0"/>
                <a:ea typeface="+mn-ea"/>
                <a:cs typeface="+mn-cs"/>
              </a:rPr>
              <a:t> off-loads some of the tasks of the instruction decode</a:t>
            </a:r>
          </a:p>
          <a:p>
            <a:r>
              <a:rPr kumimoji="1" lang="en-US" sz="1200" kern="1200" dirty="0">
                <a:solidFill>
                  <a:schemeClr val="tx1"/>
                </a:solidFill>
                <a:effectLst/>
                <a:latin typeface="Times New Roman" pitchFamily="-84" charset="0"/>
                <a:ea typeface="+mn-ea"/>
                <a:cs typeface="+mn-cs"/>
              </a:rPr>
              <a:t>(ID) stage to avoid the ID stage becoming a bottleneck. As previously discussed,</a:t>
            </a:r>
          </a:p>
          <a:p>
            <a:r>
              <a:rPr kumimoji="1" lang="en-US" sz="1200" kern="1200" dirty="0">
                <a:solidFill>
                  <a:schemeClr val="tx1"/>
                </a:solidFill>
                <a:effectLst/>
                <a:latin typeface="Times New Roman" pitchFamily="-84" charset="0"/>
                <a:ea typeface="+mn-ea"/>
                <a:cs typeface="+mn-cs"/>
              </a:rPr>
              <a:t>the functions of the instruction decoder include decoding the opcode and operand</a:t>
            </a:r>
          </a:p>
          <a:p>
            <a:r>
              <a:rPr kumimoji="1" lang="en-US" sz="1200" kern="1200" dirty="0">
                <a:solidFill>
                  <a:schemeClr val="tx1"/>
                </a:solidFill>
                <a:effectLst/>
                <a:latin typeface="Times New Roman" pitchFamily="-84" charset="0"/>
                <a:ea typeface="+mn-ea"/>
                <a:cs typeface="+mn-cs"/>
              </a:rPr>
              <a:t>fields and evaluating dependencies and hazards. As the pipeline structure</a:t>
            </a:r>
          </a:p>
          <a:p>
            <a:r>
              <a:rPr kumimoji="1" lang="en-US" sz="1200" kern="1200" dirty="0">
                <a:solidFill>
                  <a:schemeClr val="tx1"/>
                </a:solidFill>
                <a:effectLst/>
                <a:latin typeface="Times New Roman" pitchFamily="-84" charset="0"/>
                <a:ea typeface="+mn-ea"/>
                <a:cs typeface="+mn-cs"/>
              </a:rPr>
              <a:t>becomes more complex, these functions take more time, especially for a CISC</a:t>
            </a:r>
          </a:p>
          <a:p>
            <a:r>
              <a:rPr kumimoji="1" lang="en-US" sz="1200" kern="1200" dirty="0">
                <a:solidFill>
                  <a:schemeClr val="tx1"/>
                </a:solidFill>
                <a:effectLst/>
                <a:latin typeface="Times New Roman" pitchFamily="-84" charset="0"/>
                <a:ea typeface="+mn-ea"/>
                <a:cs typeface="+mn-cs"/>
              </a:rPr>
              <a:t> machine such as the x86 architecture. However, as we move to a superscalar architecture</a:t>
            </a:r>
          </a:p>
          <a:p>
            <a:r>
              <a:rPr kumimoji="1" lang="en-US" sz="1200" kern="1200" dirty="0">
                <a:solidFill>
                  <a:schemeClr val="tx1"/>
                </a:solidFill>
                <a:effectLst/>
                <a:latin typeface="Times New Roman" pitchFamily="-84" charset="0"/>
                <a:ea typeface="+mn-ea"/>
                <a:cs typeface="+mn-cs"/>
              </a:rPr>
              <a:t>in the next chapter, in which multiple instructions are decoded in parallel,</a:t>
            </a:r>
          </a:p>
          <a:p>
            <a:r>
              <a:rPr kumimoji="1" lang="en-US" sz="1200" kern="1200" dirty="0">
                <a:solidFill>
                  <a:schemeClr val="tx1"/>
                </a:solidFill>
                <a:effectLst/>
                <a:latin typeface="Times New Roman" pitchFamily="-84" charset="0"/>
                <a:ea typeface="+mn-ea"/>
                <a:cs typeface="+mn-cs"/>
              </a:rPr>
              <a:t>even RISC architectures require substantial decoding time. The objective with</a:t>
            </a:r>
          </a:p>
          <a:p>
            <a:r>
              <a:rPr kumimoji="1" lang="en-US" sz="1200" kern="1200" dirty="0">
                <a:solidFill>
                  <a:schemeClr val="tx1"/>
                </a:solidFill>
                <a:effectLst/>
                <a:latin typeface="Times New Roman" pitchFamily="-84" charset="0"/>
                <a:ea typeface="+mn-ea"/>
                <a:cs typeface="+mn-cs"/>
              </a:rPr>
              <a:t>the </a:t>
            </a:r>
            <a:r>
              <a:rPr kumimoji="1" lang="en-US" sz="1200" kern="1200" dirty="0" err="1">
                <a:solidFill>
                  <a:schemeClr val="tx1"/>
                </a:solidFill>
                <a:effectLst/>
                <a:latin typeface="Times New Roman" pitchFamily="-84" charset="0"/>
                <a:ea typeface="+mn-ea"/>
                <a:cs typeface="+mn-cs"/>
              </a:rPr>
              <a:t>predecoder</a:t>
            </a:r>
            <a:r>
              <a:rPr kumimoji="1" lang="en-US" sz="1200" kern="1200" dirty="0">
                <a:solidFill>
                  <a:schemeClr val="tx1"/>
                </a:solidFill>
                <a:effectLst/>
                <a:latin typeface="Times New Roman" pitchFamily="-84" charset="0"/>
                <a:ea typeface="+mn-ea"/>
                <a:cs typeface="+mn-cs"/>
              </a:rPr>
              <a:t> is to perform some of the decoding ahead of time to reduce the</a:t>
            </a:r>
          </a:p>
          <a:p>
            <a:r>
              <a:rPr kumimoji="1" lang="en-US" sz="1200" kern="1200" dirty="0">
                <a:solidFill>
                  <a:schemeClr val="tx1"/>
                </a:solidFill>
                <a:effectLst/>
                <a:latin typeface="Times New Roman" pitchFamily="-84" charset="0"/>
                <a:ea typeface="+mn-ea"/>
                <a:cs typeface="+mn-cs"/>
              </a:rPr>
              <a:t>burden on the ID stage. The PD stage is inserted between the L2 cache and the</a:t>
            </a:r>
          </a:p>
          <a:p>
            <a:r>
              <a:rPr kumimoji="1" lang="en-US" sz="1200" kern="1200" dirty="0">
                <a:solidFill>
                  <a:schemeClr val="tx1"/>
                </a:solidFill>
                <a:effectLst/>
                <a:latin typeface="Times New Roman" pitchFamily="-84" charset="0"/>
                <a:ea typeface="+mn-ea"/>
                <a:cs typeface="+mn-cs"/>
              </a:rPr>
              <a:t>L1 instruction cache. Because of the relatively slow L2 cache time, there is spare</a:t>
            </a:r>
          </a:p>
          <a:p>
            <a:r>
              <a:rPr kumimoji="1" lang="en-US" sz="1200" kern="1200" dirty="0">
                <a:solidFill>
                  <a:schemeClr val="tx1"/>
                </a:solidFill>
                <a:effectLst/>
                <a:latin typeface="Times New Roman" pitchFamily="-84" charset="0"/>
                <a:ea typeface="+mn-ea"/>
                <a:cs typeface="+mn-cs"/>
              </a:rPr>
              <a:t>time here to perform the PD function. The PD may add a few bits to the instruction</a:t>
            </a:r>
          </a:p>
          <a:p>
            <a:r>
              <a:rPr kumimoji="1" lang="en-US" sz="1200" kern="1200" dirty="0">
                <a:solidFill>
                  <a:schemeClr val="tx1"/>
                </a:solidFill>
                <a:effectLst/>
                <a:latin typeface="Times New Roman" pitchFamily="-84" charset="0"/>
                <a:ea typeface="+mn-ea"/>
                <a:cs typeface="+mn-cs"/>
              </a:rPr>
              <a:t>to designate the type of instruction and the resources required. For a CISC</a:t>
            </a:r>
          </a:p>
          <a:p>
            <a:r>
              <a:rPr kumimoji="1" lang="en-US" sz="1200" kern="1200" dirty="0">
                <a:solidFill>
                  <a:schemeClr val="tx1"/>
                </a:solidFill>
                <a:effectLst/>
                <a:latin typeface="Times New Roman" pitchFamily="-84" charset="0"/>
                <a:ea typeface="+mn-ea"/>
                <a:cs typeface="+mn-cs"/>
              </a:rPr>
              <a:t>instruction architecture the PD may also determine instruction length and decode</a:t>
            </a:r>
          </a:p>
          <a:p>
            <a:r>
              <a:rPr kumimoji="1" lang="en-US" sz="1200" kern="1200" dirty="0">
                <a:solidFill>
                  <a:schemeClr val="tx1"/>
                </a:solidFill>
                <a:effectLst/>
                <a:latin typeface="Times New Roman" pitchFamily="-84" charset="0"/>
                <a:ea typeface="+mn-ea"/>
                <a:cs typeface="+mn-cs"/>
              </a:rPr>
              <a:t>instruction prefixes.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Another buffer, the store buffer , improves performance on store operations.</a:t>
            </a:r>
          </a:p>
          <a:p>
            <a:r>
              <a:rPr kumimoji="1" lang="en-US" sz="1200" kern="1200" dirty="0">
                <a:solidFill>
                  <a:schemeClr val="tx1"/>
                </a:solidFill>
                <a:effectLst/>
                <a:latin typeface="Times New Roman" pitchFamily="-84" charset="0"/>
                <a:ea typeface="+mn-ea"/>
                <a:cs typeface="+mn-cs"/>
              </a:rPr>
              <a:t>In essence, the store buffer allows a load to bypass the completion of a store to</a:t>
            </a:r>
          </a:p>
          <a:p>
            <a:r>
              <a:rPr kumimoji="1" lang="en-US" sz="1200" kern="1200" dirty="0">
                <a:solidFill>
                  <a:schemeClr val="tx1"/>
                </a:solidFill>
                <a:effectLst/>
                <a:latin typeface="Times New Roman" pitchFamily="-84" charset="0"/>
                <a:ea typeface="+mn-ea"/>
                <a:cs typeface="+mn-cs"/>
              </a:rPr>
              <a:t>access a memory location. Thus, the load instruction can make use of a data item</a:t>
            </a:r>
          </a:p>
          <a:p>
            <a:r>
              <a:rPr kumimoji="1" lang="en-US" sz="1200" kern="1200" dirty="0">
                <a:solidFill>
                  <a:schemeClr val="tx1"/>
                </a:solidFill>
                <a:effectLst/>
                <a:latin typeface="Times New Roman" pitchFamily="-84" charset="0"/>
                <a:ea typeface="+mn-ea"/>
                <a:cs typeface="+mn-cs"/>
              </a:rPr>
              <a:t>as soon as it is created (finished) and does not have to wait for the data item to</a:t>
            </a:r>
          </a:p>
          <a:p>
            <a:r>
              <a:rPr kumimoji="1" lang="en-US" sz="1200" kern="1200" dirty="0">
                <a:solidFill>
                  <a:schemeClr val="tx1"/>
                </a:solidFill>
                <a:effectLst/>
                <a:latin typeface="Times New Roman" pitchFamily="-84" charset="0"/>
                <a:ea typeface="+mn-ea"/>
                <a:cs typeface="+mn-cs"/>
              </a:rPr>
              <a:t>be stored in the data cache (completed). This feature is especially useful for loop</a:t>
            </a:r>
          </a:p>
          <a:p>
            <a:r>
              <a:rPr kumimoji="1" lang="en-US" sz="1200" kern="1200" dirty="0">
                <a:solidFill>
                  <a:schemeClr val="tx1"/>
                </a:solidFill>
                <a:effectLst/>
                <a:latin typeface="Times New Roman" pitchFamily="-84" charset="0"/>
                <a:ea typeface="+mn-ea"/>
                <a:cs typeface="+mn-cs"/>
              </a:rPr>
              <a:t>instructions, in which data created in one iteration is used immediately in the next</a:t>
            </a:r>
          </a:p>
          <a:p>
            <a:r>
              <a:rPr kumimoji="1" lang="en-US" sz="1200" kern="1200" dirty="0">
                <a:solidFill>
                  <a:schemeClr val="tx1"/>
                </a:solidFill>
                <a:effectLst/>
                <a:latin typeface="Times New Roman" pitchFamily="-84" charset="0"/>
                <a:ea typeface="+mn-ea"/>
                <a:cs typeface="+mn-cs"/>
              </a:rPr>
              <a:t>iteration. On loads, the LSU examines the store buffer as a lookaside buffer and</a:t>
            </a:r>
          </a:p>
          <a:p>
            <a:r>
              <a:rPr kumimoji="1" lang="en-US" sz="1200" kern="1200" dirty="0">
                <a:solidFill>
                  <a:schemeClr val="tx1"/>
                </a:solidFill>
                <a:effectLst/>
                <a:latin typeface="Times New Roman" pitchFamily="-84" charset="0"/>
                <a:ea typeface="+mn-ea"/>
                <a:cs typeface="+mn-cs"/>
              </a:rPr>
              <a:t>extracts the data from there if available; otherwise, it queries the data cache as</a:t>
            </a:r>
          </a:p>
          <a:p>
            <a:r>
              <a:rPr kumimoji="1" lang="en-US" sz="1200" kern="1200" dirty="0">
                <a:solidFill>
                  <a:schemeClr val="tx1"/>
                </a:solidFill>
                <a:effectLst/>
                <a:latin typeface="Times New Roman" pitchFamily="-84" charset="0"/>
                <a:ea typeface="+mn-ea"/>
                <a:cs typeface="+mn-cs"/>
              </a:rPr>
              <a:t>normal.</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Figure 17.15 shows the pipeline structure with the addition of the instruction</a:t>
            </a:r>
          </a:p>
          <a:p>
            <a:r>
              <a:rPr kumimoji="1" lang="en-US" sz="1200" kern="1200" dirty="0">
                <a:solidFill>
                  <a:schemeClr val="tx1"/>
                </a:solidFill>
                <a:effectLst/>
                <a:latin typeface="Times New Roman" pitchFamily="-84" charset="0"/>
                <a:ea typeface="+mn-ea"/>
                <a:cs typeface="+mn-cs"/>
              </a:rPr>
              <a:t>buffer, the store buffer, and the </a:t>
            </a:r>
            <a:r>
              <a:rPr kumimoji="1" lang="en-US" sz="1200" kern="1200" dirty="0" err="1">
                <a:solidFill>
                  <a:schemeClr val="tx1"/>
                </a:solidFill>
                <a:effectLst/>
                <a:latin typeface="Times New Roman" pitchFamily="-84" charset="0"/>
                <a:ea typeface="+mn-ea"/>
                <a:cs typeface="+mn-cs"/>
              </a:rPr>
              <a:t>predecoder</a:t>
            </a:r>
            <a:r>
              <a:rPr kumimoji="1" lang="en-US" sz="1200" kern="1200" dirty="0">
                <a:solidFill>
                  <a:schemeClr val="tx1"/>
                </a:solidFill>
                <a:effectLst/>
                <a:latin typeface="Times New Roman" pitchFamily="-84" charset="0"/>
                <a:ea typeface="+mn-ea"/>
                <a:cs typeface="+mn-cs"/>
              </a:rPr>
              <a:t> to the organization shown in Figure</a:t>
            </a:r>
          </a:p>
          <a:p>
            <a:r>
              <a:rPr kumimoji="1" lang="en-US" sz="1200" kern="1200" dirty="0">
                <a:solidFill>
                  <a:schemeClr val="tx1"/>
                </a:solidFill>
                <a:effectLst/>
                <a:latin typeface="Times New Roman" pitchFamily="-84" charset="0"/>
                <a:ea typeface="+mn-ea"/>
                <a:cs typeface="+mn-cs"/>
              </a:rPr>
              <a:t>16.23. Next, we consider three more features to enhance performance: multiple reservation</a:t>
            </a:r>
          </a:p>
          <a:p>
            <a:r>
              <a:rPr kumimoji="1" lang="en-US" sz="1200" kern="1200" dirty="0">
                <a:solidFill>
                  <a:schemeClr val="tx1"/>
                </a:solidFill>
                <a:effectLst/>
                <a:latin typeface="Times New Roman" pitchFamily="-84" charset="0"/>
                <a:ea typeface="+mn-ea"/>
                <a:cs typeface="+mn-cs"/>
              </a:rPr>
              <a:t>stations, forwarding, and the reorder buffer.</a:t>
            </a:r>
          </a:p>
          <a:p>
            <a:endParaRPr kumimoji="1" lang="en-US" sz="1200" kern="1200" dirty="0">
              <a:solidFill>
                <a:schemeClr val="tx1"/>
              </a:solidFill>
              <a:effectLst/>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C76E9C9-1785-8A43-9998-D636E20504C4}" type="slidenum">
              <a:rPr lang="en-US" smtClean="0"/>
              <a:pPr/>
              <a:t>39</a:t>
            </a:fld>
            <a:endParaRPr lang="en-US" dirty="0"/>
          </a:p>
        </p:txBody>
      </p:sp>
    </p:spTree>
    <p:extLst>
      <p:ext uri="{BB962C8B-B14F-4D97-AF65-F5344CB8AC3E}">
        <p14:creationId xmlns:p14="http://schemas.microsoft.com/office/powerpoint/2010/main" val="90386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dirty="0">
                <a:solidFill>
                  <a:schemeClr val="tx1"/>
                </a:solidFill>
                <a:latin typeface="Times New Roman" pitchFamily="-84" charset="0"/>
                <a:ea typeface="+mn-ea"/>
                <a:cs typeface="+mn-cs"/>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response from researchers and industry has been to develop ever more powerful and complex high-level programming languages. These </a:t>
            </a:r>
            <a:r>
              <a:rPr kumimoji="1" lang="en-US" sz="1200" b="1" kern="1200" dirty="0">
                <a:solidFill>
                  <a:schemeClr val="tx1"/>
                </a:solidFill>
                <a:latin typeface="Times New Roman" pitchFamily="-84" charset="0"/>
                <a:ea typeface="+mn-ea"/>
                <a:cs typeface="+mn-cs"/>
              </a:rPr>
              <a:t>high-level languages (HLLs): </a:t>
            </a:r>
            <a:r>
              <a:rPr kumimoji="1" lang="en-US" sz="1200" kern="1200" dirty="0">
                <a:solidFill>
                  <a:schemeClr val="tx1"/>
                </a:solidFill>
                <a:latin typeface="Times New Roman" pitchFamily="-84" charset="0"/>
                <a:ea typeface="+mn-ea"/>
                <a:cs typeface="+mn-cs"/>
              </a:rPr>
              <a:t>(1) allow the programmer to express algorithms more concisely, (2) allow the compiler to take care of details that are not important in the programmer’s expression of algorithms, and (3) often support naturally the use of structured programming and/or object-oriented design.</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Alas, this solution gave rise to a perceived problem, known as the </a:t>
            </a:r>
            <a:r>
              <a:rPr kumimoji="1" lang="en-US" sz="1200" i="1" kern="1200" dirty="0">
                <a:solidFill>
                  <a:schemeClr val="tx1"/>
                </a:solidFill>
                <a:latin typeface="Times New Roman" pitchFamily="-84" charset="0"/>
                <a:ea typeface="+mn-ea"/>
                <a:cs typeface="+mn-cs"/>
              </a:rPr>
              <a:t>semantic gap, </a:t>
            </a:r>
            <a:r>
              <a:rPr kumimoji="1" lang="en-US" sz="1200" kern="1200" dirty="0">
                <a:solidFill>
                  <a:schemeClr val="tx1"/>
                </a:solidFill>
                <a:latin typeface="Times New Roman" pitchFamily="-84" charset="0"/>
                <a:ea typeface="+mn-ea"/>
                <a:cs typeface="+mn-cs"/>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Such complex instruction sets are intended to: </a:t>
            </a:r>
            <a:endParaRPr lang="en-US" dirty="0"/>
          </a:p>
          <a:p>
            <a:pPr lvl="1"/>
            <a:endParaRPr kumimoji="1" lang="en-US" sz="1200" kern="1200" dirty="0">
              <a:solidFill>
                <a:schemeClr val="tx1"/>
              </a:solidFill>
              <a:latin typeface="Times New Roman" pitchFamily="-84" charset="0"/>
              <a:ea typeface="ＭＳ Ｐゴシック" pitchFamily="-84" charset="-128"/>
              <a:cs typeface="+mn-cs"/>
            </a:endParaRPr>
          </a:p>
          <a:p>
            <a:pPr marL="628650" lvl="1" indent="-171450">
              <a:buFont typeface="Arial" charset="0"/>
              <a:buChar char="•"/>
            </a:pPr>
            <a:r>
              <a:rPr kumimoji="1" lang="en-US" sz="1200" kern="1200" dirty="0">
                <a:solidFill>
                  <a:schemeClr val="tx1"/>
                </a:solidFill>
                <a:latin typeface="Times New Roman" pitchFamily="-84" charset="0"/>
                <a:ea typeface="ＭＳ Ｐゴシック" pitchFamily="-84" charset="-128"/>
                <a:cs typeface="+mn-cs"/>
              </a:rPr>
              <a:t>Ease the task of the compiler writer. </a:t>
            </a:r>
          </a:p>
          <a:p>
            <a:pPr marL="628650" lvl="1" indent="-171450">
              <a:buFont typeface="Arial" charset="0"/>
              <a:buChar char="•"/>
            </a:pPr>
            <a:endParaRPr kumimoji="1" lang="en-US" sz="1200" kern="1200" dirty="0">
              <a:solidFill>
                <a:schemeClr val="tx1"/>
              </a:solidFill>
              <a:latin typeface="Times New Roman" pitchFamily="-84" charset="0"/>
              <a:ea typeface="ＭＳ Ｐゴシック" pitchFamily="-84" charset="-128"/>
              <a:cs typeface="+mn-cs"/>
            </a:endParaRPr>
          </a:p>
          <a:p>
            <a:pPr marL="628650" lvl="1" indent="-171450">
              <a:buFont typeface="Arial" charset="0"/>
              <a:buChar char="•"/>
            </a:pPr>
            <a:r>
              <a:rPr kumimoji="1" lang="en-US" sz="1200" kern="1200" dirty="0">
                <a:solidFill>
                  <a:schemeClr val="tx1"/>
                </a:solidFill>
                <a:latin typeface="Times New Roman" pitchFamily="-84" charset="0"/>
                <a:ea typeface="ＭＳ Ｐゴシック" pitchFamily="-84" charset="-128"/>
                <a:cs typeface="+mn-cs"/>
              </a:rPr>
              <a:t>Improve execution efficiency, because complex sequences of operations can </a:t>
            </a:r>
          </a:p>
          <a:p>
            <a:pPr marL="457200" lvl="1" indent="0">
              <a:buFont typeface="Arial" charset="0"/>
              <a:buNone/>
            </a:pPr>
            <a:r>
              <a:rPr kumimoji="1" lang="en-US" sz="1200" kern="1200" dirty="0">
                <a:solidFill>
                  <a:schemeClr val="tx1"/>
                </a:solidFill>
                <a:latin typeface="Times New Roman" pitchFamily="-84" charset="0"/>
                <a:ea typeface="ＭＳ Ｐゴシック" pitchFamily="-84" charset="-128"/>
                <a:cs typeface="+mn-cs"/>
              </a:rPr>
              <a:t>   </a:t>
            </a:r>
            <a:r>
              <a:rPr kumimoji="1" lang="en-US" sz="1200" kern="1200" baseline="0" dirty="0">
                <a:solidFill>
                  <a:schemeClr val="tx1"/>
                </a:solidFill>
                <a:latin typeface="Times New Roman" pitchFamily="-84" charset="0"/>
                <a:ea typeface="ＭＳ Ｐゴシック" pitchFamily="-84" charset="-128"/>
                <a:cs typeface="+mn-cs"/>
              </a:rPr>
              <a:t> </a:t>
            </a:r>
            <a:r>
              <a:rPr kumimoji="1" lang="en-US" sz="1200" kern="1200" dirty="0">
                <a:solidFill>
                  <a:schemeClr val="tx1"/>
                </a:solidFill>
                <a:latin typeface="Times New Roman" pitchFamily="-84" charset="0"/>
                <a:ea typeface="ＭＳ Ｐゴシック" pitchFamily="-84" charset="-128"/>
                <a:cs typeface="+mn-cs"/>
              </a:rPr>
              <a:t>be implemented in microcode. </a:t>
            </a:r>
          </a:p>
          <a:p>
            <a:pPr marL="628650" lvl="1" indent="-171450">
              <a:buFont typeface="Arial" charset="0"/>
              <a:buChar char="•"/>
            </a:pPr>
            <a:endParaRPr kumimoji="1" lang="en-US" sz="1200" kern="1200" dirty="0">
              <a:solidFill>
                <a:schemeClr val="tx1"/>
              </a:solidFill>
              <a:latin typeface="Times New Roman" pitchFamily="-84" charset="0"/>
              <a:ea typeface="ＭＳ Ｐゴシック" pitchFamily="-84" charset="-128"/>
              <a:cs typeface="+mn-cs"/>
            </a:endParaRPr>
          </a:p>
          <a:p>
            <a:pPr marL="628650" lvl="1" indent="-171450">
              <a:buFont typeface="Arial" charset="0"/>
              <a:buChar char="•"/>
            </a:pPr>
            <a:r>
              <a:rPr kumimoji="1" lang="en-US" sz="1200" kern="1200" dirty="0">
                <a:solidFill>
                  <a:schemeClr val="tx1"/>
                </a:solidFill>
                <a:latin typeface="Times New Roman" pitchFamily="-84" charset="0"/>
                <a:ea typeface="ＭＳ Ｐゴシック" pitchFamily="-84" charset="-128"/>
                <a:cs typeface="+mn-cs"/>
              </a:rPr>
              <a:t>Provide support for even more complex and sophisticated HLLs. </a:t>
            </a:r>
          </a:p>
          <a:p>
            <a:pPr lvl="1"/>
            <a:endParaRPr kumimoji="1" lang="en-US" sz="1200" kern="1200" dirty="0">
              <a:solidFill>
                <a:schemeClr val="tx1"/>
              </a:solidFill>
              <a:latin typeface="Times New Roman" pitchFamily="-84" charset="0"/>
              <a:ea typeface="ＭＳ Ｐゴシック" pitchFamily="-84" charset="-128"/>
              <a:cs typeface="+mn-cs"/>
            </a:endParaRPr>
          </a:p>
          <a:p>
            <a:pPr lvl="1"/>
            <a:r>
              <a:rPr kumimoji="1" lang="en-US" sz="1200" kern="1200" dirty="0">
                <a:solidFill>
                  <a:schemeClr val="tx1"/>
                </a:solidFill>
                <a:latin typeface="Times New Roman" pitchFamily="-84" charset="0"/>
                <a:ea typeface="ＭＳ Ｐゴシック" pitchFamily="-84" charset="-128"/>
                <a:cs typeface="+mn-cs"/>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p>
          <a:p>
            <a:pPr lvl="1"/>
            <a:endParaRPr kumimoji="1" lang="en-US" sz="1200" kern="1200" dirty="0">
              <a:solidFill>
                <a:schemeClr val="tx1"/>
              </a:solidFill>
              <a:latin typeface="Times New Roman" pitchFamily="-84" charset="0"/>
              <a:ea typeface="ＭＳ Ｐゴシック" pitchFamily="-84" charset="-128"/>
              <a:cs typeface="+mn-cs"/>
            </a:endParaRPr>
          </a:p>
          <a:p>
            <a:r>
              <a:rPr kumimoji="1" lang="en-US" sz="1200" kern="1200" dirty="0">
                <a:solidFill>
                  <a:schemeClr val="tx1"/>
                </a:solidFill>
                <a:latin typeface="Times New Roman" pitchFamily="-84" charset="0"/>
                <a:ea typeface="+mn-ea"/>
                <a:cs typeface="+mn-cs"/>
              </a:rPr>
              <a:t>To understand the line of reasoning of the RISC advocates, we begin with a brief review of instruction execution characteristics. The aspects of computation of interest are as follows: </a:t>
            </a:r>
            <a:endParaRPr lang="en-US" dirty="0"/>
          </a:p>
          <a:p>
            <a:endParaRPr kumimoji="1" lang="en-US" sz="1200" b="1" kern="1200" dirty="0">
              <a:solidFill>
                <a:schemeClr val="tx1"/>
              </a:solidFill>
              <a:latin typeface="Times New Roman" pitchFamily="-84" charset="0"/>
              <a:ea typeface="+mn-ea"/>
              <a:cs typeface="+mn-cs"/>
            </a:endParaRPr>
          </a:p>
          <a:p>
            <a:pPr marL="171450" indent="-171450">
              <a:buFont typeface="Arial" charset="0"/>
              <a:buChar char="•"/>
            </a:pPr>
            <a:r>
              <a:rPr kumimoji="1" lang="en-US" sz="1200" b="1" kern="1200" dirty="0">
                <a:solidFill>
                  <a:schemeClr val="tx1"/>
                </a:solidFill>
                <a:latin typeface="Times New Roman" pitchFamily="-84" charset="0"/>
                <a:ea typeface="+mn-ea"/>
                <a:cs typeface="+mn-cs"/>
              </a:rPr>
              <a:t>Operations performed: </a:t>
            </a:r>
            <a:r>
              <a:rPr kumimoji="1" lang="en-US" sz="1200" kern="1200" dirty="0">
                <a:solidFill>
                  <a:schemeClr val="tx1"/>
                </a:solidFill>
                <a:latin typeface="Times New Roman" pitchFamily="-84" charset="0"/>
                <a:ea typeface="+mn-ea"/>
                <a:cs typeface="+mn-cs"/>
              </a:rPr>
              <a:t>These determine the functions to be performed by the processor and its interaction with memory. </a:t>
            </a:r>
          </a:p>
          <a:p>
            <a:pPr marL="171450" indent="-171450">
              <a:buFont typeface="Arial" charset="0"/>
              <a:buChar char="•"/>
            </a:pPr>
            <a:endParaRPr kumimoji="1" lang="en-US" sz="1200" b="1" kern="1200" dirty="0">
              <a:solidFill>
                <a:schemeClr val="tx1"/>
              </a:solidFill>
              <a:latin typeface="Times New Roman" pitchFamily="-84" charset="0"/>
              <a:ea typeface="+mn-ea"/>
              <a:cs typeface="+mn-cs"/>
            </a:endParaRPr>
          </a:p>
          <a:p>
            <a:pPr marL="171450" indent="-171450">
              <a:buFont typeface="Arial" charset="0"/>
              <a:buChar char="•"/>
            </a:pPr>
            <a:r>
              <a:rPr kumimoji="1" lang="en-US" sz="1200" b="1" kern="1200" dirty="0">
                <a:solidFill>
                  <a:schemeClr val="tx1"/>
                </a:solidFill>
                <a:latin typeface="Times New Roman" pitchFamily="-84" charset="0"/>
                <a:ea typeface="+mn-ea"/>
                <a:cs typeface="+mn-cs"/>
              </a:rPr>
              <a:t>Operands used: </a:t>
            </a:r>
            <a:r>
              <a:rPr kumimoji="1" lang="en-US" sz="1200" kern="1200" dirty="0">
                <a:solidFill>
                  <a:schemeClr val="tx1"/>
                </a:solidFill>
                <a:latin typeface="Times New Roman" pitchFamily="-84" charset="0"/>
                <a:ea typeface="+mn-ea"/>
                <a:cs typeface="+mn-cs"/>
              </a:rPr>
              <a:t>The types of operands and the frequency of their use deter- mine the memory organization for storing them and the addressing modes for accessing them. </a:t>
            </a:r>
          </a:p>
          <a:p>
            <a:endParaRPr kumimoji="1" lang="en-US" sz="1200" b="1" kern="1200" dirty="0">
              <a:solidFill>
                <a:schemeClr val="tx1"/>
              </a:solidFill>
              <a:latin typeface="Times New Roman" pitchFamily="-84" charset="0"/>
              <a:ea typeface="+mn-ea"/>
              <a:cs typeface="+mn-cs"/>
            </a:endParaRPr>
          </a:p>
          <a:p>
            <a:pPr marL="171450" indent="-171450">
              <a:buFont typeface="Arial" charset="0"/>
              <a:buChar char="•"/>
            </a:pPr>
            <a:r>
              <a:rPr kumimoji="1" lang="en-US" sz="1200" b="1" kern="1200" dirty="0">
                <a:solidFill>
                  <a:schemeClr val="tx1"/>
                </a:solidFill>
                <a:latin typeface="Times New Roman" pitchFamily="-84" charset="0"/>
                <a:ea typeface="+mn-ea"/>
                <a:cs typeface="+mn-cs"/>
              </a:rPr>
              <a:t>Execution sequencing: </a:t>
            </a:r>
            <a:r>
              <a:rPr kumimoji="1" lang="en-US" sz="1200" kern="1200" dirty="0">
                <a:solidFill>
                  <a:schemeClr val="tx1"/>
                </a:solidFill>
                <a:latin typeface="Times New Roman" pitchFamily="-84" charset="0"/>
                <a:ea typeface="+mn-ea"/>
                <a:cs typeface="+mn-cs"/>
              </a:rPr>
              <a:t>This determines the control and pipeline organization.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p>
          <a:p>
            <a:pPr lvl="1"/>
            <a:endParaRPr kumimoji="1" lang="en-US" sz="1200" kern="1200" dirty="0">
              <a:solidFill>
                <a:schemeClr val="tx1"/>
              </a:solidFill>
              <a:latin typeface="Times New Roman" pitchFamily="-84" charset="0"/>
              <a:ea typeface="ＭＳ Ｐゴシック" pitchFamily="-84" charset="-128"/>
              <a:cs typeface="+mn-cs"/>
            </a:endParaRPr>
          </a:p>
          <a:p>
            <a:r>
              <a:rPr kumimoji="1"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Next, we consider three more features to enhance performance: multiple reservation</a:t>
            </a:r>
          </a:p>
          <a:p>
            <a:r>
              <a:rPr kumimoji="1" lang="en-US" sz="1200" kern="1200" dirty="0">
                <a:solidFill>
                  <a:schemeClr val="tx1"/>
                </a:solidFill>
                <a:effectLst/>
                <a:latin typeface="Times New Roman" pitchFamily="-84" charset="0"/>
                <a:ea typeface="+mn-ea"/>
                <a:cs typeface="+mn-cs"/>
              </a:rPr>
              <a:t>stations, forwarding, and the reorder buffer.</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reservation station was described in Section 16.5 (see Figure 16.24). It</a:t>
            </a:r>
          </a:p>
          <a:p>
            <a:r>
              <a:rPr kumimoji="1" lang="en-US" sz="1200" kern="1200" dirty="0">
                <a:solidFill>
                  <a:schemeClr val="tx1"/>
                </a:solidFill>
                <a:effectLst/>
                <a:latin typeface="Times New Roman" pitchFamily="-84" charset="0"/>
                <a:ea typeface="+mn-ea"/>
                <a:cs typeface="+mn-cs"/>
              </a:rPr>
              <a:t>overcomes the bottleneck problem that the ID cannot receive a new instruction</a:t>
            </a:r>
          </a:p>
          <a:p>
            <a:r>
              <a:rPr kumimoji="1" lang="en-US" sz="1200" kern="1200" dirty="0">
                <a:solidFill>
                  <a:schemeClr val="tx1"/>
                </a:solidFill>
                <a:effectLst/>
                <a:latin typeface="Times New Roman" pitchFamily="-84" charset="0"/>
                <a:ea typeface="+mn-ea"/>
                <a:cs typeface="+mn-cs"/>
              </a:rPr>
              <a:t>until the preceding instruction is issued. If the corresponding functional unit (ALU,</a:t>
            </a:r>
          </a:p>
          <a:p>
            <a:r>
              <a:rPr kumimoji="1" lang="en-US" sz="1200" kern="1200" dirty="0">
                <a:solidFill>
                  <a:schemeClr val="tx1"/>
                </a:solidFill>
                <a:effectLst/>
                <a:latin typeface="Times New Roman" pitchFamily="-84" charset="0"/>
                <a:ea typeface="+mn-ea"/>
                <a:cs typeface="+mn-cs"/>
              </a:rPr>
              <a:t>CTU, LSU, etc.) is not available, then the ID stage stalls. The reservation station</a:t>
            </a:r>
          </a:p>
          <a:p>
            <a:r>
              <a:rPr kumimoji="1" lang="en-US" sz="1200" kern="1200" dirty="0">
                <a:solidFill>
                  <a:schemeClr val="tx1"/>
                </a:solidFill>
                <a:effectLst/>
                <a:latin typeface="Times New Roman" pitchFamily="-84" charset="0"/>
                <a:ea typeface="+mn-ea"/>
                <a:cs typeface="+mn-cs"/>
              </a:rPr>
              <a:t>allows the ID to issue the instruction into the reservation station, which can buffer</a:t>
            </a:r>
          </a:p>
          <a:p>
            <a:r>
              <a:rPr kumimoji="1" lang="en-US" sz="1200" kern="1200" dirty="0">
                <a:solidFill>
                  <a:schemeClr val="tx1"/>
                </a:solidFill>
                <a:effectLst/>
                <a:latin typeface="Times New Roman" pitchFamily="-84" charset="0"/>
                <a:ea typeface="+mn-ea"/>
                <a:cs typeface="+mn-cs"/>
              </a:rPr>
              <a:t>multiple instructions pending their dispatch to the appropriate functional unit</a:t>
            </a:r>
          </a:p>
          <a:p>
            <a:r>
              <a:rPr kumimoji="1" lang="en-US" sz="1200" kern="1200" dirty="0">
                <a:solidFill>
                  <a:schemeClr val="tx1"/>
                </a:solidFill>
                <a:effectLst/>
                <a:latin typeface="Times New Roman" pitchFamily="-84" charset="0"/>
                <a:ea typeface="+mn-ea"/>
                <a:cs typeface="+mn-cs"/>
              </a:rPr>
              <a:t>(FU). Figure 16.23 shows a single reservation station that serves all the FUs. The</a:t>
            </a:r>
          </a:p>
          <a:p>
            <a:r>
              <a:rPr kumimoji="1" lang="en-US" sz="1200" kern="1200" dirty="0">
                <a:solidFill>
                  <a:schemeClr val="tx1"/>
                </a:solidFill>
                <a:effectLst/>
                <a:latin typeface="Times New Roman" pitchFamily="-84" charset="0"/>
                <a:ea typeface="+mn-ea"/>
                <a:cs typeface="+mn-cs"/>
              </a:rPr>
              <a:t>control of such an arrangement is relatively complex and is rarely used. The Pentium</a:t>
            </a:r>
          </a:p>
          <a:p>
            <a:r>
              <a:rPr kumimoji="1" lang="en-US" sz="1200" kern="1200" dirty="0">
                <a:solidFill>
                  <a:schemeClr val="tx1"/>
                </a:solidFill>
                <a:effectLst/>
                <a:latin typeface="Times New Roman" pitchFamily="-84" charset="0"/>
                <a:ea typeface="+mn-ea"/>
                <a:cs typeface="+mn-cs"/>
              </a:rPr>
              <a:t>is an example of a system that used a single reservation station. An improvement</a:t>
            </a:r>
          </a:p>
          <a:p>
            <a:r>
              <a:rPr kumimoji="1" lang="en-US" sz="1200" kern="1200" dirty="0">
                <a:solidFill>
                  <a:schemeClr val="tx1"/>
                </a:solidFill>
                <a:effectLst/>
                <a:latin typeface="Times New Roman" pitchFamily="-84" charset="0"/>
                <a:ea typeface="+mn-ea"/>
                <a:cs typeface="+mn-cs"/>
              </a:rPr>
              <a:t>both in performance and simplicity is the use of a dedicated reservation station  for</a:t>
            </a:r>
          </a:p>
          <a:p>
            <a:r>
              <a:rPr kumimoji="1" lang="en-US" sz="1200" kern="1200" dirty="0">
                <a:solidFill>
                  <a:schemeClr val="tx1"/>
                </a:solidFill>
                <a:effectLst/>
                <a:latin typeface="Times New Roman" pitchFamily="-84" charset="0"/>
                <a:ea typeface="+mn-ea"/>
                <a:cs typeface="+mn-cs"/>
              </a:rPr>
              <a:t>each individual FU. The process of dispatching an instruction to a functional unit</a:t>
            </a:r>
          </a:p>
          <a:p>
            <a:r>
              <a:rPr kumimoji="1" lang="en-US" sz="1200" kern="1200" dirty="0">
                <a:solidFill>
                  <a:schemeClr val="tx1"/>
                </a:solidFill>
                <a:effectLst/>
                <a:latin typeface="Times New Roman" pitchFamily="-84" charset="0"/>
                <a:ea typeface="+mn-ea"/>
                <a:cs typeface="+mn-cs"/>
              </a:rPr>
              <a:t>proceeds in two parts:</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Issue from ID to reservation station:</a:t>
            </a:r>
            <a:r>
              <a:rPr kumimoji="1" lang="en-US" sz="1200" kern="1200" dirty="0">
                <a:solidFill>
                  <a:schemeClr val="tx1"/>
                </a:solidFill>
                <a:effectLst/>
                <a:latin typeface="Times New Roman" pitchFamily="-84" charset="0"/>
                <a:ea typeface="+mn-ea"/>
                <a:cs typeface="+mn-cs"/>
              </a:rPr>
              <a:t>  Each slot in the reservation station serves</a:t>
            </a:r>
          </a:p>
          <a:p>
            <a:r>
              <a:rPr kumimoji="1" lang="en-US" sz="1200" kern="1200" dirty="0">
                <a:solidFill>
                  <a:schemeClr val="tx1"/>
                </a:solidFill>
                <a:effectLst/>
                <a:latin typeface="Times New Roman" pitchFamily="-84" charset="0"/>
                <a:ea typeface="+mn-ea"/>
                <a:cs typeface="+mn-cs"/>
              </a:rPr>
              <a:t>the role of a virtual FU, to which the ID issues an instruction. There is no stall</a:t>
            </a:r>
          </a:p>
          <a:p>
            <a:r>
              <a:rPr kumimoji="1" lang="en-US" sz="1200" kern="1200" dirty="0">
                <a:solidFill>
                  <a:schemeClr val="tx1"/>
                </a:solidFill>
                <a:effectLst/>
                <a:latin typeface="Times New Roman" pitchFamily="-84" charset="0"/>
                <a:ea typeface="+mn-ea"/>
                <a:cs typeface="+mn-cs"/>
              </a:rPr>
              <a:t>unless all the slots in the reservation station for a given FU are in use (buffer</a:t>
            </a:r>
          </a:p>
          <a:p>
            <a:r>
              <a:rPr kumimoji="1" lang="en-US" sz="1200" kern="1200" dirty="0">
                <a:solidFill>
                  <a:schemeClr val="tx1"/>
                </a:solidFill>
                <a:effectLst/>
                <a:latin typeface="Times New Roman" pitchFamily="-84" charset="0"/>
                <a:ea typeface="+mn-ea"/>
                <a:cs typeface="+mn-cs"/>
              </a:rPr>
              <a:t>full).</a:t>
            </a:r>
          </a:p>
          <a:p>
            <a:endParaRPr kumimoji="1" lang="en-US" sz="1200" b="1"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 Dispatch from reservation station to FU:</a:t>
            </a:r>
            <a:r>
              <a:rPr kumimoji="1" lang="en-US" sz="1200" kern="1200" dirty="0">
                <a:solidFill>
                  <a:schemeClr val="tx1"/>
                </a:solidFill>
                <a:effectLst/>
                <a:latin typeface="Times New Roman" pitchFamily="-84" charset="0"/>
                <a:ea typeface="+mn-ea"/>
                <a:cs typeface="+mn-cs"/>
              </a:rPr>
              <a:t>  Dispatch occurs when the corresponding</a:t>
            </a:r>
          </a:p>
          <a:p>
            <a:r>
              <a:rPr kumimoji="1" lang="en-US" sz="1200" kern="1200" dirty="0">
                <a:solidFill>
                  <a:schemeClr val="tx1"/>
                </a:solidFill>
                <a:effectLst/>
                <a:latin typeface="Times New Roman" pitchFamily="-84" charset="0"/>
                <a:ea typeface="+mn-ea"/>
                <a:cs typeface="+mn-cs"/>
              </a:rPr>
              <a:t>FU is available and all operand values are available. However, dispatch</a:t>
            </a:r>
          </a:p>
          <a:p>
            <a:r>
              <a:rPr kumimoji="1" lang="en-US" sz="1200" kern="1200" dirty="0">
                <a:solidFill>
                  <a:schemeClr val="tx1"/>
                </a:solidFill>
                <a:effectLst/>
                <a:latin typeface="Times New Roman" pitchFamily="-84" charset="0"/>
                <a:ea typeface="+mn-ea"/>
                <a:cs typeface="+mn-cs"/>
              </a:rPr>
              <a:t>does not have to be FIFO, but rather different priorities can be assigned</a:t>
            </a:r>
          </a:p>
          <a:p>
            <a:r>
              <a:rPr kumimoji="1" lang="en-US" sz="1200" kern="1200" dirty="0">
                <a:solidFill>
                  <a:schemeClr val="tx1"/>
                </a:solidFill>
                <a:effectLst/>
                <a:latin typeface="Times New Roman" pitchFamily="-84" charset="0"/>
                <a:ea typeface="+mn-ea"/>
                <a:cs typeface="+mn-cs"/>
              </a:rPr>
              <a:t>to different instructions.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reservation station is also referred to as an </a:t>
            </a:r>
            <a:r>
              <a:rPr kumimoji="1" lang="en-US" sz="1200" b="1" kern="1200" dirty="0">
                <a:solidFill>
                  <a:schemeClr val="tx1"/>
                </a:solidFill>
                <a:effectLst/>
                <a:latin typeface="Times New Roman" pitchFamily="-84" charset="0"/>
                <a:ea typeface="+mn-ea"/>
                <a:cs typeface="+mn-cs"/>
              </a:rPr>
              <a:t>instruction window</a:t>
            </a:r>
            <a:r>
              <a:rPr kumimoji="1" lang="en-US" sz="1200" kern="1200" dirty="0">
                <a:solidFill>
                  <a:schemeClr val="tx1"/>
                </a:solidFill>
                <a:effectLst/>
                <a:latin typeface="Times New Roman" pitchFamily="-84" charset="0"/>
                <a:ea typeface="+mn-ea"/>
                <a:cs typeface="+mn-cs"/>
              </a:rPr>
              <a:t>, particularly</a:t>
            </a:r>
          </a:p>
          <a:p>
            <a:r>
              <a:rPr kumimoji="1" lang="en-US" sz="1200" kern="1200" dirty="0">
                <a:solidFill>
                  <a:schemeClr val="tx1"/>
                </a:solidFill>
                <a:effectLst/>
                <a:latin typeface="Times New Roman" pitchFamily="-84" charset="0"/>
                <a:ea typeface="+mn-ea"/>
                <a:cs typeface="+mn-cs"/>
              </a:rPr>
              <a:t>in the superscalar literature, and we use this latter term in Chapter 18.</a:t>
            </a:r>
          </a:p>
          <a:p>
            <a:endParaRPr kumimoji="1" lang="en-US" sz="1200" kern="1200" dirty="0">
              <a:solidFill>
                <a:schemeClr val="tx1"/>
              </a:solidFill>
              <a:effectLst/>
              <a:latin typeface="Times New Roman" pitchFamily="-84" charset="0"/>
              <a:ea typeface="+mn-ea"/>
              <a:cs typeface="+mn-cs"/>
            </a:endParaRPr>
          </a:p>
          <a:p>
            <a:r>
              <a:rPr kumimoji="1" lang="en-US" sz="1200" b="1" kern="1200" dirty="0">
                <a:solidFill>
                  <a:schemeClr val="tx1"/>
                </a:solidFill>
                <a:effectLst/>
                <a:latin typeface="Times New Roman" pitchFamily="-84" charset="0"/>
                <a:ea typeface="+mn-ea"/>
                <a:cs typeface="+mn-cs"/>
              </a:rPr>
              <a:t>Data forwarding</a:t>
            </a:r>
            <a:r>
              <a:rPr kumimoji="1" lang="en-US" sz="1200" kern="1200" dirty="0">
                <a:solidFill>
                  <a:schemeClr val="tx1"/>
                </a:solidFill>
                <a:effectLst/>
                <a:latin typeface="Times New Roman" pitchFamily="-84" charset="0"/>
                <a:ea typeface="+mn-ea"/>
                <a:cs typeface="+mn-cs"/>
              </a:rPr>
              <a:t> addresses the problem of read-after-write (RAW) delays due</a:t>
            </a:r>
          </a:p>
          <a:p>
            <a:r>
              <a:rPr kumimoji="1" lang="en-US" sz="1200" kern="1200" dirty="0">
                <a:solidFill>
                  <a:schemeClr val="tx1"/>
                </a:solidFill>
                <a:effectLst/>
                <a:latin typeface="Times New Roman" pitchFamily="-84" charset="0"/>
                <a:ea typeface="+mn-ea"/>
                <a:cs typeface="+mn-cs"/>
              </a:rPr>
              <a:t>to WB delays. As with the store buffer, data forwarding makes data available as</a:t>
            </a:r>
          </a:p>
          <a:p>
            <a:r>
              <a:rPr kumimoji="1" lang="en-US" sz="1200" kern="1200" dirty="0">
                <a:solidFill>
                  <a:schemeClr val="tx1"/>
                </a:solidFill>
                <a:effectLst/>
                <a:latin typeface="Times New Roman" pitchFamily="-84" charset="0"/>
                <a:ea typeface="+mn-ea"/>
                <a:cs typeface="+mn-cs"/>
              </a:rPr>
              <a:t>soon as it is created. The forwarded data becomes input to the reservation stations,</a:t>
            </a:r>
          </a:p>
          <a:p>
            <a:r>
              <a:rPr kumimoji="1" lang="en-US" sz="1200" kern="1200" dirty="0">
                <a:solidFill>
                  <a:schemeClr val="tx1"/>
                </a:solidFill>
                <a:effectLst/>
                <a:latin typeface="Times New Roman" pitchFamily="-84" charset="0"/>
                <a:ea typeface="+mn-ea"/>
                <a:cs typeface="+mn-cs"/>
              </a:rPr>
              <a:t>going to an operand field.</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The </a:t>
            </a:r>
            <a:r>
              <a:rPr kumimoji="1" lang="en-US" sz="1200" b="1" kern="1200" dirty="0">
                <a:solidFill>
                  <a:schemeClr val="tx1"/>
                </a:solidFill>
                <a:effectLst/>
                <a:latin typeface="Times New Roman" pitchFamily="-84" charset="0"/>
                <a:ea typeface="+mn-ea"/>
                <a:cs typeface="+mn-cs"/>
              </a:rPr>
              <a:t>reorder buffer</a:t>
            </a:r>
            <a:r>
              <a:rPr kumimoji="1" lang="en-US" sz="1200" kern="1200" dirty="0">
                <a:solidFill>
                  <a:schemeClr val="tx1"/>
                </a:solidFill>
                <a:effectLst/>
                <a:latin typeface="Times New Roman" pitchFamily="-84" charset="0"/>
                <a:ea typeface="+mn-ea"/>
                <a:cs typeface="+mn-cs"/>
              </a:rPr>
              <a:t> supports </a:t>
            </a:r>
            <a:r>
              <a:rPr kumimoji="1" lang="en-US" sz="1200" kern="1200" dirty="0" err="1">
                <a:solidFill>
                  <a:schemeClr val="tx1"/>
                </a:solidFill>
                <a:effectLst/>
                <a:latin typeface="Times New Roman" pitchFamily="-84" charset="0"/>
                <a:ea typeface="+mn-ea"/>
                <a:cs typeface="+mn-cs"/>
              </a:rPr>
              <a:t>out-of</a:t>
            </a:r>
            <a:r>
              <a:rPr kumimoji="1" lang="en-US" sz="1200" kern="1200" dirty="0">
                <a:solidFill>
                  <a:schemeClr val="tx1"/>
                </a:solidFill>
                <a:effectLst/>
                <a:latin typeface="Times New Roman" pitchFamily="-84" charset="0"/>
                <a:ea typeface="+mn-ea"/>
                <a:cs typeface="+mn-cs"/>
              </a:rPr>
              <a:t> order execution. Out-of-order execution</a:t>
            </a:r>
          </a:p>
          <a:p>
            <a:r>
              <a:rPr kumimoji="1" lang="en-US" sz="1200" kern="1200" dirty="0">
                <a:solidFill>
                  <a:schemeClr val="tx1"/>
                </a:solidFill>
                <a:effectLst/>
                <a:latin typeface="Times New Roman" pitchFamily="-84" charset="0"/>
                <a:ea typeface="+mn-ea"/>
                <a:cs typeface="+mn-cs"/>
              </a:rPr>
              <a:t>(</a:t>
            </a:r>
            <a:r>
              <a:rPr kumimoji="1" lang="en-US" sz="1200" kern="1200" dirty="0" err="1">
                <a:solidFill>
                  <a:schemeClr val="tx1"/>
                </a:solidFill>
                <a:effectLst/>
                <a:latin typeface="Times New Roman" pitchFamily="-84" charset="0"/>
                <a:ea typeface="+mn-ea"/>
                <a:cs typeface="+mn-cs"/>
              </a:rPr>
              <a:t>OoOE</a:t>
            </a:r>
            <a:r>
              <a:rPr kumimoji="1" lang="en-US" sz="1200" kern="1200" dirty="0">
                <a:solidFill>
                  <a:schemeClr val="tx1"/>
                </a:solidFill>
                <a:effectLst/>
                <a:latin typeface="Times New Roman" pitchFamily="-84" charset="0"/>
                <a:ea typeface="+mn-ea"/>
                <a:cs typeface="+mn-cs"/>
              </a:rPr>
              <a:t>) is an approach to processing that allows instructions for high-performance</a:t>
            </a:r>
          </a:p>
          <a:p>
            <a:r>
              <a:rPr kumimoji="1" lang="en-US" sz="1200" kern="1200" dirty="0">
                <a:solidFill>
                  <a:schemeClr val="tx1"/>
                </a:solidFill>
                <a:effectLst/>
                <a:latin typeface="Times New Roman" pitchFamily="-84" charset="0"/>
                <a:ea typeface="+mn-ea"/>
                <a:cs typeface="+mn-cs"/>
              </a:rPr>
              <a:t>microprocessors to begin execution as soon as their operands are</a:t>
            </a:r>
          </a:p>
          <a:p>
            <a:r>
              <a:rPr kumimoji="1" lang="en-US" sz="1200" kern="1200" dirty="0">
                <a:solidFill>
                  <a:schemeClr val="tx1"/>
                </a:solidFill>
                <a:effectLst/>
                <a:latin typeface="Times New Roman" pitchFamily="-84" charset="0"/>
                <a:ea typeface="+mn-ea"/>
                <a:cs typeface="+mn-cs"/>
              </a:rPr>
              <a:t>ready. Although instructions are issued in order, they can proceed out-of-order</a:t>
            </a:r>
          </a:p>
          <a:p>
            <a:r>
              <a:rPr kumimoji="1" lang="en-US" sz="1200" kern="1200" dirty="0">
                <a:solidFill>
                  <a:schemeClr val="tx1"/>
                </a:solidFill>
                <a:effectLst/>
                <a:latin typeface="Times New Roman" pitchFamily="-84" charset="0"/>
                <a:ea typeface="+mn-ea"/>
                <a:cs typeface="+mn-cs"/>
              </a:rPr>
              <a:t>(</a:t>
            </a:r>
            <a:r>
              <a:rPr kumimoji="1" lang="en-US" sz="1200" kern="1200" dirty="0" err="1">
                <a:solidFill>
                  <a:schemeClr val="tx1"/>
                </a:solidFill>
                <a:effectLst/>
                <a:latin typeface="Times New Roman" pitchFamily="-84" charset="0"/>
                <a:ea typeface="+mn-ea"/>
                <a:cs typeface="+mn-cs"/>
              </a:rPr>
              <a:t>OoO</a:t>
            </a:r>
            <a:r>
              <a:rPr kumimoji="1" lang="en-US" sz="1200" kern="1200" dirty="0">
                <a:solidFill>
                  <a:schemeClr val="tx1"/>
                </a:solidFill>
                <a:effectLst/>
                <a:latin typeface="Times New Roman" pitchFamily="-84" charset="0"/>
                <a:ea typeface="+mn-ea"/>
                <a:cs typeface="+mn-cs"/>
              </a:rPr>
              <a:t>) with respect to each other. The goal of </a:t>
            </a:r>
            <a:r>
              <a:rPr kumimoji="1" lang="en-US" sz="1200" kern="1200" dirty="0" err="1">
                <a:solidFill>
                  <a:schemeClr val="tx1"/>
                </a:solidFill>
                <a:effectLst/>
                <a:latin typeface="Times New Roman" pitchFamily="-84" charset="0"/>
                <a:ea typeface="+mn-ea"/>
                <a:cs typeface="+mn-cs"/>
              </a:rPr>
              <a:t>OoO</a:t>
            </a:r>
            <a:r>
              <a:rPr kumimoji="1" lang="en-US" sz="1200" kern="1200" dirty="0">
                <a:solidFill>
                  <a:schemeClr val="tx1"/>
                </a:solidFill>
                <a:effectLst/>
                <a:latin typeface="Times New Roman" pitchFamily="-84" charset="0"/>
                <a:ea typeface="+mn-ea"/>
                <a:cs typeface="+mn-cs"/>
              </a:rPr>
              <a:t> processing is to allow the</a:t>
            </a:r>
          </a:p>
          <a:p>
            <a:r>
              <a:rPr kumimoji="1" lang="en-US" sz="1200" kern="1200" dirty="0">
                <a:solidFill>
                  <a:schemeClr val="tx1"/>
                </a:solidFill>
                <a:effectLst/>
                <a:latin typeface="Times New Roman" pitchFamily="-84" charset="0"/>
                <a:ea typeface="+mn-ea"/>
                <a:cs typeface="+mn-cs"/>
              </a:rPr>
              <a:t>processor to avoid a class of stalls that occur when the data needed to perform</a:t>
            </a:r>
          </a:p>
          <a:p>
            <a:r>
              <a:rPr kumimoji="1" lang="en-US" sz="1200" kern="1200" dirty="0">
                <a:solidFill>
                  <a:schemeClr val="tx1"/>
                </a:solidFill>
                <a:effectLst/>
                <a:latin typeface="Times New Roman" pitchFamily="-84" charset="0"/>
                <a:ea typeface="+mn-ea"/>
                <a:cs typeface="+mn-cs"/>
              </a:rPr>
              <a:t>an operation are unavailable. </a:t>
            </a:r>
            <a:r>
              <a:rPr kumimoji="1" lang="en-US" sz="1200" kern="1200" dirty="0" err="1">
                <a:solidFill>
                  <a:schemeClr val="tx1"/>
                </a:solidFill>
                <a:effectLst/>
                <a:latin typeface="Times New Roman" pitchFamily="-84" charset="0"/>
                <a:ea typeface="+mn-ea"/>
                <a:cs typeface="+mn-cs"/>
              </a:rPr>
              <a:t>OoOE</a:t>
            </a:r>
            <a:r>
              <a:rPr kumimoji="1" lang="en-US" sz="1200" kern="1200" dirty="0">
                <a:solidFill>
                  <a:schemeClr val="tx1"/>
                </a:solidFill>
                <a:effectLst/>
                <a:latin typeface="Times New Roman" pitchFamily="-84" charset="0"/>
                <a:ea typeface="+mn-ea"/>
                <a:cs typeface="+mn-cs"/>
              </a:rPr>
              <a:t> is discussed in Chapter 18. The reorder</a:t>
            </a:r>
          </a:p>
          <a:p>
            <a:r>
              <a:rPr kumimoji="1" lang="en-US" sz="1200" kern="1200" dirty="0">
                <a:solidFill>
                  <a:schemeClr val="tx1"/>
                </a:solidFill>
                <a:effectLst/>
                <a:latin typeface="Times New Roman" pitchFamily="-84" charset="0"/>
                <a:ea typeface="+mn-ea"/>
                <a:cs typeface="+mn-cs"/>
              </a:rPr>
              <a:t>buffer ensures that instructions complete in order. Reorder buffers are discussed</a:t>
            </a:r>
          </a:p>
          <a:p>
            <a:r>
              <a:rPr kumimoji="1" lang="en-US" sz="1200" kern="1200" dirty="0">
                <a:solidFill>
                  <a:schemeClr val="tx1"/>
                </a:solidFill>
                <a:effectLst/>
                <a:latin typeface="Times New Roman" pitchFamily="-84" charset="0"/>
                <a:ea typeface="+mn-ea"/>
                <a:cs typeface="+mn-cs"/>
              </a:rPr>
              <a:t>in Appendix G.</a:t>
            </a:r>
          </a:p>
          <a:p>
            <a:endParaRPr kumimoji="1" lang="en-US" sz="1200" kern="1200" dirty="0">
              <a:solidFill>
                <a:schemeClr val="tx1"/>
              </a:solidFill>
              <a:effectLst/>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C76E9C9-1785-8A43-9998-D636E20504C4}" type="slidenum">
              <a:rPr lang="en-US" smtClean="0"/>
              <a:pPr/>
              <a:t>40</a:t>
            </a:fld>
            <a:endParaRPr lang="en-US" dirty="0"/>
          </a:p>
        </p:txBody>
      </p:sp>
    </p:spTree>
    <p:extLst>
      <p:ext uri="{BB962C8B-B14F-4D97-AF65-F5344CB8AC3E}">
        <p14:creationId xmlns:p14="http://schemas.microsoft.com/office/powerpoint/2010/main" val="349245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 Figure 17.16 adds multiple reservation stations, forwarding, and the reorder</a:t>
            </a:r>
          </a:p>
          <a:p>
            <a:r>
              <a:rPr kumimoji="1" lang="en-US" sz="1200" kern="1200" dirty="0">
                <a:solidFill>
                  <a:schemeClr val="tx1"/>
                </a:solidFill>
                <a:effectLst/>
                <a:latin typeface="Times New Roman" pitchFamily="-84" charset="0"/>
                <a:ea typeface="+mn-ea"/>
                <a:cs typeface="+mn-cs"/>
              </a:rPr>
              <a:t>buffer to the organization shown in Figure 17.15. Note that the forwarding function</a:t>
            </a:r>
          </a:p>
          <a:p>
            <a:r>
              <a:rPr kumimoji="1" lang="en-US" sz="1200" kern="1200" dirty="0">
                <a:solidFill>
                  <a:schemeClr val="tx1"/>
                </a:solidFill>
                <a:effectLst/>
                <a:latin typeface="Times New Roman" pitchFamily="-84" charset="0"/>
                <a:ea typeface="+mn-ea"/>
                <a:cs typeface="+mn-cs"/>
              </a:rPr>
              <a:t>occurs at finishing time, prior to the reorder buffer and completion of write</a:t>
            </a:r>
          </a:p>
          <a:p>
            <a:r>
              <a:rPr kumimoji="1" lang="en-US" sz="1200" kern="1200" dirty="0">
                <a:solidFill>
                  <a:schemeClr val="tx1"/>
                </a:solidFill>
                <a:effectLst/>
                <a:latin typeface="Times New Roman" pitchFamily="-84" charset="0"/>
                <a:ea typeface="+mn-ea"/>
                <a:cs typeface="+mn-cs"/>
              </a:rPr>
              <a:t>back.</a:t>
            </a:r>
          </a:p>
        </p:txBody>
      </p:sp>
      <p:sp>
        <p:nvSpPr>
          <p:cNvPr id="4" name="Slide Number Placeholder 3"/>
          <p:cNvSpPr>
            <a:spLocks noGrp="1"/>
          </p:cNvSpPr>
          <p:nvPr>
            <p:ph type="sldNum" sz="quarter" idx="10"/>
          </p:nvPr>
        </p:nvSpPr>
        <p:spPr/>
        <p:txBody>
          <a:bodyPr/>
          <a:lstStyle/>
          <a:p>
            <a:fld id="{2C76E9C9-1785-8A43-9998-D636E20504C4}" type="slidenum">
              <a:rPr lang="en-US" smtClean="0"/>
              <a:pPr/>
              <a:t>41</a:t>
            </a:fld>
            <a:endParaRPr lang="en-US" dirty="0"/>
          </a:p>
        </p:txBody>
      </p:sp>
    </p:spTree>
    <p:extLst>
      <p:ext uri="{BB962C8B-B14F-4D97-AF65-F5344CB8AC3E}">
        <p14:creationId xmlns:p14="http://schemas.microsoft.com/office/powerpoint/2010/main" val="370348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17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dirty="0">
                <a:solidFill>
                  <a:schemeClr val="tx1"/>
                </a:solidFill>
                <a:effectLst/>
                <a:latin typeface="Times New Roman" pitchFamily="-84" charset="0"/>
                <a:ea typeface="+mn-ea"/>
                <a:cs typeface="+mn-cs"/>
              </a:rPr>
              <a:t> A variety of studies have been made to analyze the behavior of HLL programs,</a:t>
            </a:r>
          </a:p>
          <a:p>
            <a:r>
              <a:rPr kumimoji="1" lang="en-US" sz="1200" kern="1200" dirty="0">
                <a:solidFill>
                  <a:schemeClr val="tx1"/>
                </a:solidFill>
                <a:effectLst/>
                <a:latin typeface="Times New Roman" pitchFamily="-84" charset="0"/>
                <a:ea typeface="+mn-ea"/>
                <a:cs typeface="+mn-cs"/>
              </a:rPr>
              <a:t>with the following general conclusions. There is quite good agreement in the results</a:t>
            </a:r>
          </a:p>
          <a:p>
            <a:r>
              <a:rPr kumimoji="1" lang="en-US" sz="1200" kern="1200" dirty="0">
                <a:solidFill>
                  <a:schemeClr val="tx1"/>
                </a:solidFill>
                <a:effectLst/>
                <a:latin typeface="Times New Roman" pitchFamily="-84" charset="0"/>
                <a:ea typeface="+mn-ea"/>
                <a:cs typeface="+mn-cs"/>
              </a:rPr>
              <a:t>of this mixture of languages and applications. Assignment statements predominate,</a:t>
            </a:r>
          </a:p>
          <a:p>
            <a:r>
              <a:rPr kumimoji="1" lang="en-US" sz="1200" kern="1200" dirty="0">
                <a:solidFill>
                  <a:schemeClr val="tx1"/>
                </a:solidFill>
                <a:effectLst/>
                <a:latin typeface="Times New Roman" pitchFamily="-84" charset="0"/>
                <a:ea typeface="+mn-ea"/>
                <a:cs typeface="+mn-cs"/>
              </a:rPr>
              <a:t>suggesting that the simple movement of data is of high importance. There is also a</a:t>
            </a:r>
          </a:p>
          <a:p>
            <a:r>
              <a:rPr kumimoji="1" lang="en-US" sz="1200" kern="1200" dirty="0">
                <a:solidFill>
                  <a:schemeClr val="tx1"/>
                </a:solidFill>
                <a:effectLst/>
                <a:latin typeface="Times New Roman" pitchFamily="-84" charset="0"/>
                <a:ea typeface="+mn-ea"/>
                <a:cs typeface="+mn-cs"/>
              </a:rPr>
              <a:t>preponderance of conditional statements (IF, LOOP). These statements are implemented</a:t>
            </a:r>
          </a:p>
          <a:p>
            <a:r>
              <a:rPr kumimoji="1" lang="en-US" sz="1200" kern="1200" dirty="0">
                <a:solidFill>
                  <a:schemeClr val="tx1"/>
                </a:solidFill>
                <a:effectLst/>
                <a:latin typeface="Times New Roman" pitchFamily="-84" charset="0"/>
                <a:ea typeface="+mn-ea"/>
                <a:cs typeface="+mn-cs"/>
              </a:rPr>
              <a:t>in machine language with some sort of compare and branch instruction. This</a:t>
            </a:r>
          </a:p>
          <a:p>
            <a:r>
              <a:rPr kumimoji="1" lang="en-US" sz="1200" kern="1200" dirty="0">
                <a:solidFill>
                  <a:schemeClr val="tx1"/>
                </a:solidFill>
                <a:effectLst/>
                <a:latin typeface="Times New Roman" pitchFamily="-84" charset="0"/>
                <a:ea typeface="+mn-ea"/>
                <a:cs typeface="+mn-cs"/>
              </a:rPr>
              <a:t>suggests that the sequence control mechanism of the instruction set is important.</a:t>
            </a:r>
          </a:p>
          <a:p>
            <a:endParaRPr kumimoji="1" lang="en-US" sz="1200" b="0" i="0" u="none" strike="noStrike" kern="1200" baseline="0" dirty="0">
              <a:solidFill>
                <a:schemeClr val="tx1"/>
              </a:solidFill>
              <a:latin typeface="Times New Roman" pitchFamily="-84" charset="0"/>
              <a:ea typeface="+mn-ea"/>
              <a:cs typeface="+mn-cs"/>
            </a:endParaRPr>
          </a:p>
          <a:p>
            <a:r>
              <a:rPr kumimoji="1" lang="en-US" sz="1200" b="0" i="0" u="none" strike="noStrike" kern="1200" baseline="0" dirty="0">
                <a:solidFill>
                  <a:schemeClr val="tx1"/>
                </a:solidFill>
                <a:latin typeface="Times New Roman" pitchFamily="-84" charset="0"/>
                <a:ea typeface="+mn-ea"/>
                <a:cs typeface="+mn-cs"/>
              </a:rPr>
              <a:t>These results are instructive to the machine instruction set designer, indicating</a:t>
            </a:r>
          </a:p>
          <a:p>
            <a:r>
              <a:rPr kumimoji="1" lang="en-US" sz="1200" b="0" i="0" u="none" strike="noStrike" kern="1200" baseline="0" dirty="0">
                <a:solidFill>
                  <a:schemeClr val="tx1"/>
                </a:solidFill>
                <a:latin typeface="Times New Roman" pitchFamily="-84" charset="0"/>
                <a:ea typeface="+mn-ea"/>
                <a:cs typeface="+mn-cs"/>
              </a:rPr>
              <a:t>which types of statements occur most often and therefore should be supported in</a:t>
            </a:r>
          </a:p>
          <a:p>
            <a:r>
              <a:rPr kumimoji="1" lang="en-US" sz="1200" b="0" i="0" u="none" strike="noStrike" kern="1200" baseline="0" dirty="0">
                <a:solidFill>
                  <a:schemeClr val="tx1"/>
                </a:solidFill>
                <a:latin typeface="Times New Roman" pitchFamily="-84" charset="0"/>
                <a:ea typeface="+mn-ea"/>
                <a:cs typeface="+mn-cs"/>
              </a:rPr>
              <a:t>an “optimal” fashion. However, these results do not reveal which statements use</a:t>
            </a:r>
          </a:p>
          <a:p>
            <a:r>
              <a:rPr kumimoji="1" lang="en-US" sz="1200" b="0" i="0" u="none" strike="noStrike" kern="1200" baseline="0" dirty="0">
                <a:solidFill>
                  <a:schemeClr val="tx1"/>
                </a:solidFill>
                <a:latin typeface="Times New Roman" pitchFamily="-84" charset="0"/>
                <a:ea typeface="+mn-ea"/>
                <a:cs typeface="+mn-cs"/>
              </a:rPr>
              <a:t>the most time in the execution of a typical program. That is, we want to answer the</a:t>
            </a:r>
          </a:p>
          <a:p>
            <a:r>
              <a:rPr kumimoji="1" lang="en-US" sz="1200" b="0" i="0" u="none" strike="noStrike" kern="1200" baseline="0" dirty="0">
                <a:solidFill>
                  <a:schemeClr val="tx1"/>
                </a:solidFill>
                <a:latin typeface="Times New Roman" pitchFamily="-84" charset="0"/>
                <a:ea typeface="+mn-ea"/>
                <a:cs typeface="+mn-cs"/>
              </a:rPr>
              <a:t>question: Given a compiled machine-language program, which statements in the</a:t>
            </a:r>
          </a:p>
          <a:p>
            <a:r>
              <a:rPr kumimoji="1" lang="en-US" sz="1200" b="0" i="0" u="none" strike="noStrike" kern="1200" baseline="0" dirty="0">
                <a:solidFill>
                  <a:schemeClr val="tx1"/>
                </a:solidFill>
                <a:latin typeface="Times New Roman" pitchFamily="-84" charset="0"/>
                <a:ea typeface="+mn-ea"/>
                <a:cs typeface="+mn-cs"/>
              </a:rPr>
              <a:t>source language cause the execution of the most machine-language instructions and</a:t>
            </a:r>
          </a:p>
          <a:p>
            <a:r>
              <a:rPr kumimoji="1" lang="en-US" sz="1200" b="0" i="0" u="none" strike="noStrike" kern="1200" baseline="0" dirty="0">
                <a:solidFill>
                  <a:schemeClr val="tx1"/>
                </a:solidFill>
                <a:latin typeface="Times New Roman" pitchFamily="-84" charset="0"/>
                <a:ea typeface="+mn-ea"/>
                <a:cs typeface="+mn-cs"/>
              </a:rPr>
              <a:t>what is the execution time of these instructions?</a:t>
            </a:r>
            <a:endParaRPr kumimoji="1" lang="en-US" sz="1200" kern="1200" dirty="0">
              <a:solidFill>
                <a:schemeClr val="tx1"/>
              </a:solidFill>
              <a:latin typeface="Times New Roman" pitchFamily="-84" charset="0"/>
              <a:ea typeface="+mn-ea"/>
              <a:cs typeface="+mn-cs"/>
            </a:endParaRP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To get at this underlying phenomenon, Patterson and Sequin [PATT82a]</a:t>
            </a:r>
          </a:p>
          <a:p>
            <a:r>
              <a:rPr kumimoji="1" lang="en-US" sz="1200" kern="1200" dirty="0">
                <a:solidFill>
                  <a:schemeClr val="tx1"/>
                </a:solidFill>
                <a:effectLst/>
                <a:latin typeface="Times New Roman" pitchFamily="-84" charset="0"/>
                <a:ea typeface="+mn-ea"/>
                <a:cs typeface="+mn-cs"/>
              </a:rPr>
              <a:t>analyzed a set of measurements taken from compilers and programs for typesetting,</a:t>
            </a:r>
          </a:p>
          <a:p>
            <a:r>
              <a:rPr kumimoji="1" lang="en-US" sz="1200" kern="1200" dirty="0">
                <a:solidFill>
                  <a:schemeClr val="tx1"/>
                </a:solidFill>
                <a:effectLst/>
                <a:latin typeface="Times New Roman" pitchFamily="-84" charset="0"/>
                <a:ea typeface="+mn-ea"/>
                <a:cs typeface="+mn-cs"/>
              </a:rPr>
              <a:t>computer-aided design (CAD), sorting, and file comparison. The programming</a:t>
            </a:r>
          </a:p>
          <a:p>
            <a:r>
              <a:rPr kumimoji="1" lang="en-US" sz="1200" kern="1200" dirty="0">
                <a:solidFill>
                  <a:schemeClr val="tx1"/>
                </a:solidFill>
                <a:effectLst/>
                <a:latin typeface="Times New Roman" pitchFamily="-84" charset="0"/>
                <a:ea typeface="+mn-ea"/>
                <a:cs typeface="+mn-cs"/>
              </a:rPr>
              <a:t>languages C and Pascal compiled on the VAX, PDP-11, and Motorola 68000 to</a:t>
            </a:r>
          </a:p>
          <a:p>
            <a:r>
              <a:rPr kumimoji="1" lang="en-US" sz="1200" kern="1200" dirty="0">
                <a:solidFill>
                  <a:schemeClr val="tx1"/>
                </a:solidFill>
                <a:effectLst/>
                <a:latin typeface="Times New Roman" pitchFamily="-84" charset="0"/>
                <a:ea typeface="+mn-ea"/>
                <a:cs typeface="+mn-cs"/>
              </a:rPr>
              <a:t>determine the average number of machine instructions and memory references per</a:t>
            </a:r>
          </a:p>
          <a:p>
            <a:r>
              <a:rPr kumimoji="1" lang="en-US" sz="1200" kern="1200" dirty="0">
                <a:solidFill>
                  <a:schemeClr val="tx1"/>
                </a:solidFill>
                <a:effectLst/>
                <a:latin typeface="Times New Roman" pitchFamily="-84" charset="0"/>
                <a:ea typeface="+mn-ea"/>
                <a:cs typeface="+mn-cs"/>
              </a:rPr>
              <a:t>statement type. The second and third columns in Table 17.2 show the relative frequency</a:t>
            </a:r>
          </a:p>
          <a:p>
            <a:r>
              <a:rPr kumimoji="1" lang="en-US" sz="1200" kern="1200" dirty="0">
                <a:solidFill>
                  <a:schemeClr val="tx1"/>
                </a:solidFill>
                <a:effectLst/>
                <a:latin typeface="Times New Roman" pitchFamily="-84" charset="0"/>
                <a:ea typeface="+mn-ea"/>
                <a:cs typeface="+mn-cs"/>
              </a:rPr>
              <a:t>of occurrence of various HLL statements in a variety of programs; the data</a:t>
            </a:r>
          </a:p>
          <a:p>
            <a:r>
              <a:rPr kumimoji="1" lang="en-US" sz="1200" kern="1200" dirty="0">
                <a:solidFill>
                  <a:schemeClr val="tx1"/>
                </a:solidFill>
                <a:effectLst/>
                <a:latin typeface="Times New Roman" pitchFamily="-84" charset="0"/>
                <a:ea typeface="+mn-ea"/>
                <a:cs typeface="+mn-cs"/>
              </a:rPr>
              <a:t>were obtained by observing the occurrences in running programs rather than just</a:t>
            </a:r>
          </a:p>
          <a:p>
            <a:r>
              <a:rPr kumimoji="1" lang="en-US" sz="1200" kern="1200" dirty="0">
                <a:solidFill>
                  <a:schemeClr val="tx1"/>
                </a:solidFill>
                <a:effectLst/>
                <a:latin typeface="Times New Roman" pitchFamily="-84" charset="0"/>
                <a:ea typeface="+mn-ea"/>
                <a:cs typeface="+mn-cs"/>
              </a:rPr>
              <a:t>the number of times that statements occur in the source code. Hence these metrics</a:t>
            </a:r>
          </a:p>
          <a:p>
            <a:r>
              <a:rPr kumimoji="1" lang="en-US" sz="1200" kern="1200" dirty="0">
                <a:solidFill>
                  <a:schemeClr val="tx1"/>
                </a:solidFill>
                <a:effectLst/>
                <a:latin typeface="Times New Roman" pitchFamily="-84" charset="0"/>
                <a:ea typeface="+mn-ea"/>
                <a:cs typeface="+mn-cs"/>
              </a:rPr>
              <a:t>capture dynamic behavior. To obtain the data in columns four and five (machine-</a:t>
            </a:r>
          </a:p>
          <a:p>
            <a:r>
              <a:rPr kumimoji="1" lang="en-US" sz="1200" kern="1200" dirty="0">
                <a:solidFill>
                  <a:schemeClr val="tx1"/>
                </a:solidFill>
                <a:effectLst/>
                <a:latin typeface="Times New Roman" pitchFamily="-84" charset="0"/>
                <a:ea typeface="+mn-ea"/>
                <a:cs typeface="+mn-cs"/>
              </a:rPr>
              <a:t>instruction weighted), each value in the second and third columns is multiplied by</a:t>
            </a:r>
          </a:p>
          <a:p>
            <a:r>
              <a:rPr kumimoji="1" lang="en-US" sz="1200" kern="1200" dirty="0">
                <a:solidFill>
                  <a:schemeClr val="tx1"/>
                </a:solidFill>
                <a:effectLst/>
                <a:latin typeface="Times New Roman" pitchFamily="-84" charset="0"/>
                <a:ea typeface="+mn-ea"/>
                <a:cs typeface="+mn-cs"/>
              </a:rPr>
              <a:t>the number of machine instructions produced by the compiler. These results are then</a:t>
            </a:r>
          </a:p>
          <a:p>
            <a:r>
              <a:rPr kumimoji="1" lang="en-US" sz="1200" kern="1200" dirty="0">
                <a:solidFill>
                  <a:schemeClr val="tx1"/>
                </a:solidFill>
                <a:effectLst/>
                <a:latin typeface="Times New Roman" pitchFamily="-84" charset="0"/>
                <a:ea typeface="+mn-ea"/>
                <a:cs typeface="+mn-cs"/>
              </a:rPr>
              <a:t>normalized so that columns four and five show the relative frequency of occurrence,</a:t>
            </a:r>
          </a:p>
          <a:p>
            <a:r>
              <a:rPr kumimoji="1" lang="en-US" sz="1200" kern="1200" dirty="0">
                <a:solidFill>
                  <a:schemeClr val="tx1"/>
                </a:solidFill>
                <a:effectLst/>
                <a:latin typeface="Times New Roman" pitchFamily="-84" charset="0"/>
                <a:ea typeface="+mn-ea"/>
                <a:cs typeface="+mn-cs"/>
              </a:rPr>
              <a:t>weighted by the number of machine instructions per HLL statement. Similarly, the</a:t>
            </a:r>
          </a:p>
          <a:p>
            <a:r>
              <a:rPr kumimoji="1" lang="en-US" sz="1200" kern="1200" dirty="0">
                <a:solidFill>
                  <a:schemeClr val="tx1"/>
                </a:solidFill>
                <a:effectLst/>
                <a:latin typeface="Times New Roman" pitchFamily="-84" charset="0"/>
                <a:ea typeface="+mn-ea"/>
                <a:cs typeface="+mn-cs"/>
              </a:rPr>
              <a:t>sixth and seventh columns are obtained by multiplying the frequency of occurrence</a:t>
            </a:r>
          </a:p>
          <a:p>
            <a:r>
              <a:rPr kumimoji="1" lang="en-US" sz="1200" kern="1200" dirty="0">
                <a:solidFill>
                  <a:schemeClr val="tx1"/>
                </a:solidFill>
                <a:effectLst/>
                <a:latin typeface="Times New Roman" pitchFamily="-84" charset="0"/>
                <a:ea typeface="+mn-ea"/>
                <a:cs typeface="+mn-cs"/>
              </a:rPr>
              <a:t>of each statement type by the relative number of memory references caused by each</a:t>
            </a:r>
          </a:p>
          <a:p>
            <a:r>
              <a:rPr kumimoji="1" lang="en-US" sz="1200" kern="1200" dirty="0">
                <a:solidFill>
                  <a:schemeClr val="tx1"/>
                </a:solidFill>
                <a:effectLst/>
                <a:latin typeface="Times New Roman" pitchFamily="-84" charset="0"/>
                <a:ea typeface="+mn-ea"/>
                <a:cs typeface="+mn-cs"/>
              </a:rPr>
              <a:t>statement. The data in columns four through seven provide surrogate measures of</a:t>
            </a:r>
          </a:p>
          <a:p>
            <a:r>
              <a:rPr kumimoji="1" lang="en-US" sz="1200" kern="1200" dirty="0">
                <a:solidFill>
                  <a:schemeClr val="tx1"/>
                </a:solidFill>
                <a:effectLst/>
                <a:latin typeface="Times New Roman" pitchFamily="-84" charset="0"/>
                <a:ea typeface="+mn-ea"/>
                <a:cs typeface="+mn-cs"/>
              </a:rPr>
              <a:t>the actual time spent executing the various statement types. The results suggest</a:t>
            </a:r>
          </a:p>
          <a:p>
            <a:r>
              <a:rPr kumimoji="1" lang="en-US" sz="1200" kern="1200" dirty="0">
                <a:solidFill>
                  <a:schemeClr val="tx1"/>
                </a:solidFill>
                <a:effectLst/>
                <a:latin typeface="Times New Roman" pitchFamily="-84" charset="0"/>
                <a:ea typeface="+mn-ea"/>
                <a:cs typeface="+mn-cs"/>
              </a:rPr>
              <a:t>that the procedure call/return is the most time-consuming operation in typical HLL</a:t>
            </a:r>
          </a:p>
          <a:p>
            <a:r>
              <a:rPr kumimoji="1" lang="en-US" sz="1200" kern="1200" dirty="0">
                <a:solidFill>
                  <a:schemeClr val="tx1"/>
                </a:solidFill>
                <a:effectLst/>
                <a:latin typeface="Times New Roman" pitchFamily="-84" charset="0"/>
                <a:ea typeface="+mn-ea"/>
                <a:cs typeface="+mn-cs"/>
              </a:rPr>
              <a:t>programs.</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 The reader should be clear on the significance of Table 17.2. This table indicates</a:t>
            </a:r>
          </a:p>
          <a:p>
            <a:r>
              <a:rPr kumimoji="1" lang="en-US" sz="1200" kern="1200" dirty="0">
                <a:solidFill>
                  <a:schemeClr val="tx1"/>
                </a:solidFill>
                <a:effectLst/>
                <a:latin typeface="Times New Roman" pitchFamily="-84" charset="0"/>
                <a:ea typeface="+mn-ea"/>
                <a:cs typeface="+mn-cs"/>
              </a:rPr>
              <a:t>the relative performance impact of various statement types in an HLL, when</a:t>
            </a:r>
          </a:p>
          <a:p>
            <a:r>
              <a:rPr kumimoji="1" lang="en-US" sz="1200" kern="1200" dirty="0">
                <a:solidFill>
                  <a:schemeClr val="tx1"/>
                </a:solidFill>
                <a:effectLst/>
                <a:latin typeface="Times New Roman" pitchFamily="-84" charset="0"/>
                <a:ea typeface="+mn-ea"/>
                <a:cs typeface="+mn-cs"/>
              </a:rPr>
              <a:t> that HLL is compiled for a typical contemporary instruction set architecture. Some</a:t>
            </a:r>
          </a:p>
          <a:p>
            <a:r>
              <a:rPr kumimoji="1" lang="en-US" sz="1200" kern="1200" dirty="0">
                <a:solidFill>
                  <a:schemeClr val="tx1"/>
                </a:solidFill>
                <a:effectLst/>
                <a:latin typeface="Times New Roman" pitchFamily="-84" charset="0"/>
                <a:ea typeface="+mn-ea"/>
                <a:cs typeface="+mn-cs"/>
              </a:rPr>
              <a:t>other architecture could conceivably produce different results. However, this study</a:t>
            </a:r>
          </a:p>
          <a:p>
            <a:r>
              <a:rPr kumimoji="1" lang="en-US" sz="1200" kern="1200" dirty="0">
                <a:solidFill>
                  <a:schemeClr val="tx1"/>
                </a:solidFill>
                <a:effectLst/>
                <a:latin typeface="Times New Roman" pitchFamily="-84" charset="0"/>
                <a:ea typeface="+mn-ea"/>
                <a:cs typeface="+mn-cs"/>
              </a:rPr>
              <a:t>produces results that are representative for contemporary complex instruction set</a:t>
            </a:r>
          </a:p>
          <a:p>
            <a:r>
              <a:rPr kumimoji="1" lang="en-US" sz="1200" kern="1200" dirty="0">
                <a:solidFill>
                  <a:schemeClr val="tx1"/>
                </a:solidFill>
                <a:effectLst/>
                <a:latin typeface="Times New Roman" pitchFamily="-84" charset="0"/>
                <a:ea typeface="+mn-ea"/>
                <a:cs typeface="+mn-cs"/>
              </a:rPr>
              <a:t>computer (CISC)  architectures. Thus, they can provide guidance to those looking</a:t>
            </a:r>
          </a:p>
          <a:p>
            <a:r>
              <a:rPr kumimoji="1" lang="en-US" sz="1200" kern="1200" dirty="0">
                <a:solidFill>
                  <a:schemeClr val="tx1"/>
                </a:solidFill>
                <a:effectLst/>
                <a:latin typeface="Times New Roman" pitchFamily="-84" charset="0"/>
                <a:ea typeface="+mn-ea"/>
                <a:cs typeface="+mn-cs"/>
              </a:rPr>
              <a:t>for more efficient ways to support HLLs.</a:t>
            </a:r>
          </a:p>
          <a:p>
            <a:endParaRPr kumimoji="1" lang="en-US" sz="1200" kern="1200" dirty="0">
              <a:solidFill>
                <a:schemeClr val="tx1"/>
              </a:solidFill>
              <a:effectLst/>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C76E9C9-1785-8A43-9998-D636E20504C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302BF-246B-E54C-B8FF-9D101BCE7DD6}" type="slidenum">
              <a:rPr lang="en-US"/>
              <a:pPr/>
              <a:t>6</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Much less work has been done on the occurrence of types of operands, despite the importance of this topic. There are several aspects that are significant.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Patterson study already referenced [PATT82a] also looked at the dynamic frequency of occurrence of classes of variables (Table 17.3). The results, consistent between Pascal and C programs, show that most references are to simple scalar variables. Further, more than 80% of the scalars were local (to the procedure) variables. In addition, each reference to an array or a structure requires a reference to an index or pointer, which again is usually a local scalar. Thus, there is a preponderance of references to scalars, and these are highly localized.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Patterson study examined the dynamic behavior of HLL programs, independent of the underlying architecture. As discussed before, it is necessary to deal with actual architectures to examine program behavior more deeply. One study, [LUND77], examined DEC-10 instructions dynamically and found that each instruction on the average references 0.5 operand in memory and 1.4 registers. Similar results are reported in [HUCK83] for C, Pascal, and FORTRAN programs on S/370, PDP-11, and VAX. Of course, these figures depend highly on both the architecture and the compiler, but they do illustrate the frequency of operand accessing.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These latter studies suggest the importance of an architecture that lends itself to fast operand accessing, because this operation is performed so frequently. The Patterson study suggests that a prime candidate for optimization is the mechanism for storing and accessing local scalar variables. </a:t>
            </a:r>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78D2-443B-1943-AA27-BE5F858FAE5A}" type="slidenum">
              <a:rPr lang="en-US"/>
              <a:pPr/>
              <a:t>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We have seen that procedure calls and returns are an important aspect of HLL programs. The evidence (Table 17.2) suggests that these are the most time-consuming operations in compiled HLL programs. Thus, it will be profitable to consider ways of implementing these operations efficiently. Two aspects are significant: the number of parameters and variables that a procedure deals with, and the depth of nesting.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A study by Tanenbaum [TANE78] found that 98% of dynamically called procedures</a:t>
            </a:r>
          </a:p>
          <a:p>
            <a:r>
              <a:rPr kumimoji="1" lang="en-US" sz="1200" kern="1200" dirty="0">
                <a:solidFill>
                  <a:schemeClr val="tx1"/>
                </a:solidFill>
                <a:effectLst/>
                <a:latin typeface="Times New Roman" pitchFamily="-84" charset="0"/>
                <a:ea typeface="+mn-ea"/>
                <a:cs typeface="+mn-cs"/>
              </a:rPr>
              <a:t>were passed fewer than six arguments and that 92% of them used fewer</a:t>
            </a:r>
          </a:p>
          <a:p>
            <a:r>
              <a:rPr kumimoji="1" lang="en-US" sz="1200" kern="1200" dirty="0">
                <a:solidFill>
                  <a:schemeClr val="tx1"/>
                </a:solidFill>
                <a:effectLst/>
                <a:latin typeface="Times New Roman" pitchFamily="-84" charset="0"/>
                <a:ea typeface="+mn-ea"/>
                <a:cs typeface="+mn-cs"/>
              </a:rPr>
              <a:t>than six local scalar variables. Similar results were reported by the Berkeley RISC</a:t>
            </a:r>
          </a:p>
          <a:p>
            <a:r>
              <a:rPr kumimoji="1" lang="en-US" sz="1200" kern="1200" dirty="0">
                <a:solidFill>
                  <a:schemeClr val="tx1"/>
                </a:solidFill>
                <a:effectLst/>
                <a:latin typeface="Times New Roman" pitchFamily="-84" charset="0"/>
                <a:ea typeface="+mn-ea"/>
                <a:cs typeface="+mn-cs"/>
              </a:rPr>
              <a:t>team [KATE83], as shown in Table 17.4. These results show that the number of</a:t>
            </a:r>
          </a:p>
          <a:p>
            <a:r>
              <a:rPr kumimoji="1" lang="en-US" sz="1200" kern="1200" dirty="0">
                <a:solidFill>
                  <a:schemeClr val="tx1"/>
                </a:solidFill>
                <a:effectLst/>
                <a:latin typeface="Times New Roman" pitchFamily="-84" charset="0"/>
                <a:ea typeface="+mn-ea"/>
                <a:cs typeface="+mn-cs"/>
              </a:rPr>
              <a:t>words required per procedure activation is not large. The studies reported earlier</a:t>
            </a:r>
          </a:p>
          <a:p>
            <a:r>
              <a:rPr kumimoji="1" lang="en-US" sz="1200" kern="1200" dirty="0">
                <a:solidFill>
                  <a:schemeClr val="tx1"/>
                </a:solidFill>
                <a:effectLst/>
                <a:latin typeface="Times New Roman" pitchFamily="-84" charset="0"/>
                <a:ea typeface="+mn-ea"/>
                <a:cs typeface="+mn-cs"/>
              </a:rPr>
              <a:t>indicated that a high proportion of operand references is to local scalar variables.</a:t>
            </a:r>
          </a:p>
          <a:p>
            <a:r>
              <a:rPr kumimoji="1" lang="en-US" sz="1200" kern="1200" dirty="0">
                <a:solidFill>
                  <a:schemeClr val="tx1"/>
                </a:solidFill>
                <a:effectLst/>
                <a:latin typeface="Times New Roman" pitchFamily="-84" charset="0"/>
                <a:ea typeface="+mn-ea"/>
                <a:cs typeface="+mn-cs"/>
              </a:rPr>
              <a:t>These studies show that those references are in fact confined to relatively few</a:t>
            </a:r>
          </a:p>
          <a:p>
            <a:r>
              <a:rPr kumimoji="1" lang="en-US" sz="1200" kern="1200" dirty="0">
                <a:solidFill>
                  <a:schemeClr val="tx1"/>
                </a:solidFill>
                <a:effectLst/>
                <a:latin typeface="Times New Roman" pitchFamily="-84" charset="0"/>
                <a:ea typeface="+mn-ea"/>
                <a:cs typeface="+mn-cs"/>
              </a:rPr>
              <a:t>variables.</a:t>
            </a:r>
          </a:p>
          <a:p>
            <a:endParaRPr kumimoji="1" lang="en-US" sz="1200" kern="1200" dirty="0">
              <a:solidFill>
                <a:schemeClr val="tx1"/>
              </a:solidFill>
              <a:effectLst/>
              <a:latin typeface="Times New Roman" pitchFamily="-84" charset="0"/>
              <a:ea typeface="+mn-ea"/>
              <a:cs typeface="+mn-cs"/>
            </a:endParaRPr>
          </a:p>
          <a:p>
            <a:r>
              <a:rPr kumimoji="1" lang="en-US" sz="1200" kern="1200" dirty="0">
                <a:solidFill>
                  <a:schemeClr val="tx1"/>
                </a:solidFill>
                <a:effectLst/>
                <a:latin typeface="Times New Roman" pitchFamily="-84" charset="0"/>
                <a:ea typeface="+mn-ea"/>
                <a:cs typeface="+mn-cs"/>
              </a:rPr>
              <a:t> The same Berkeley group also looked at the pattern of procedure calls and</a:t>
            </a:r>
          </a:p>
          <a:p>
            <a:r>
              <a:rPr kumimoji="1" lang="en-US" sz="1200" kern="1200" dirty="0">
                <a:solidFill>
                  <a:schemeClr val="tx1"/>
                </a:solidFill>
                <a:effectLst/>
                <a:latin typeface="Times New Roman" pitchFamily="-84" charset="0"/>
                <a:ea typeface="+mn-ea"/>
                <a:cs typeface="+mn-cs"/>
              </a:rPr>
              <a:t>returns in HLL programs. They found that it is rare to have a long uninterrupted</a:t>
            </a:r>
          </a:p>
          <a:p>
            <a:r>
              <a:rPr kumimoji="1" lang="en-US" sz="1200" kern="1200" dirty="0">
                <a:solidFill>
                  <a:schemeClr val="tx1"/>
                </a:solidFill>
                <a:effectLst/>
                <a:latin typeface="Times New Roman" pitchFamily="-84" charset="0"/>
                <a:ea typeface="+mn-ea"/>
                <a:cs typeface="+mn-cs"/>
              </a:rPr>
              <a:t>sequence of procedure calls followed by the corresponding sequence of returns.</a:t>
            </a:r>
          </a:p>
          <a:p>
            <a:r>
              <a:rPr kumimoji="1" lang="en-US" sz="1200" kern="1200" dirty="0">
                <a:solidFill>
                  <a:schemeClr val="tx1"/>
                </a:solidFill>
                <a:effectLst/>
                <a:latin typeface="Times New Roman" pitchFamily="-84" charset="0"/>
                <a:ea typeface="+mn-ea"/>
                <a:cs typeface="+mn-cs"/>
              </a:rPr>
              <a:t>Rather, they found that a program remains confined to a rather narrow window of</a:t>
            </a:r>
          </a:p>
          <a:p>
            <a:r>
              <a:rPr kumimoji="1" lang="en-US" sz="1200" kern="1200" dirty="0">
                <a:solidFill>
                  <a:schemeClr val="tx1"/>
                </a:solidFill>
                <a:effectLst/>
                <a:latin typeface="Times New Roman" pitchFamily="-84" charset="0"/>
                <a:ea typeface="+mn-ea"/>
                <a:cs typeface="+mn-cs"/>
              </a:rPr>
              <a:t>procedure-invocation depth. These results reinforce the conclusion that operand</a:t>
            </a:r>
          </a:p>
          <a:p>
            <a:r>
              <a:rPr kumimoji="1" lang="en-US" sz="1200" kern="1200" dirty="0">
                <a:solidFill>
                  <a:schemeClr val="tx1"/>
                </a:solidFill>
                <a:effectLst/>
                <a:latin typeface="Times New Roman" pitchFamily="-84" charset="0"/>
                <a:ea typeface="+mn-ea"/>
                <a:cs typeface="+mn-cs"/>
              </a:rPr>
              <a:t>references are highly localized.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12C53-4770-7847-B807-A23D1C1B7BFD}" type="slidenum">
              <a:rPr lang="en-US"/>
              <a:pPr/>
              <a:t>8</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 </a:t>
            </a: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9</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reason that register storage is indicated is that it is the fastest available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a:p>
          <a:p>
            <a:endParaRPr lang="en-US" dirty="0"/>
          </a:p>
          <a:p>
            <a:r>
              <a:rPr kumimoji="1" lang="en-US" sz="1200" kern="1200" dirty="0">
                <a:solidFill>
                  <a:schemeClr val="tx1"/>
                </a:solidFill>
                <a:effectLst/>
                <a:latin typeface="Times New Roman" pitchFamily="-84" charset="0"/>
                <a:ea typeface="+mn-ea"/>
                <a:cs typeface="+mn-cs"/>
              </a:rPr>
              <a:t> In this section, we will discuss the hardware approach. This approach has been</a:t>
            </a:r>
          </a:p>
          <a:p>
            <a:r>
              <a:rPr kumimoji="1" lang="en-US" sz="1200" kern="1200" dirty="0">
                <a:solidFill>
                  <a:schemeClr val="tx1"/>
                </a:solidFill>
                <a:effectLst/>
                <a:latin typeface="Times New Roman" pitchFamily="-84" charset="0"/>
                <a:ea typeface="+mn-ea"/>
                <a:cs typeface="+mn-cs"/>
              </a:rPr>
              <a:t>pioneered by the Berkeley RISC group [PATT82a]; was used in the first commercial</a:t>
            </a:r>
          </a:p>
          <a:p>
            <a:r>
              <a:rPr kumimoji="1" lang="en-US" sz="1200" kern="1200" dirty="0">
                <a:solidFill>
                  <a:schemeClr val="tx1"/>
                </a:solidFill>
                <a:effectLst/>
                <a:latin typeface="Times New Roman" pitchFamily="-84" charset="0"/>
                <a:ea typeface="+mn-ea"/>
                <a:cs typeface="+mn-cs"/>
              </a:rPr>
              <a:t>RISC product, the Pyramid [RAGA83]; and is currently used in the popular</a:t>
            </a:r>
          </a:p>
          <a:p>
            <a:r>
              <a:rPr kumimoji="1" lang="en-US" sz="1200" kern="1200" dirty="0">
                <a:solidFill>
                  <a:schemeClr val="tx1"/>
                </a:solidFill>
                <a:effectLst/>
                <a:latin typeface="Times New Roman" pitchFamily="-84" charset="0"/>
                <a:ea typeface="+mn-ea"/>
                <a:cs typeface="+mn-cs"/>
              </a:rPr>
              <a:t>SPARC  architecture.</a:t>
            </a: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8491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6556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5186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4642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0361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3964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67485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868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659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1889795245"/>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17</a:t>
            </a:r>
          </a:p>
        </p:txBody>
      </p:sp>
      <p:sp>
        <p:nvSpPr>
          <p:cNvPr id="13317" name="Text Placeholder 4"/>
          <p:cNvSpPr txBox="1">
            <a:spLocks noGrp="1"/>
          </p:cNvSpPr>
          <p:nvPr>
            <p:ph type="body" idx="3"/>
          </p:nvPr>
        </p:nvSpPr>
        <p:spPr/>
        <p:txBody>
          <a:bodyPr/>
          <a:lstStyle/>
          <a:p>
            <a:r>
              <a:rPr lang="en-US" sz="2400" dirty="0"/>
              <a:t>Reduced Instruction</a:t>
            </a:r>
            <a:br>
              <a:rPr lang="en-US" sz="2400" dirty="0"/>
            </a:br>
            <a:r>
              <a:rPr lang="en-US" sz="2400" dirty="0"/>
              <a:t>Set Computers</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8043F73F-17CA-4B60-85C2-544B52E0483C}"/>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249729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17.1 </a:t>
            </a:r>
            <a:br>
              <a:rPr lang="en-US" dirty="0"/>
            </a:br>
            <a:r>
              <a:rPr lang="en-US" dirty="0"/>
              <a:t>Overlapping Register Windows</a:t>
            </a:r>
          </a:p>
        </p:txBody>
      </p:sp>
      <p:pic>
        <p:nvPicPr>
          <p:cNvPr id="3" name="Picture 2" descr="A set of two levels, J and J +1 with a set of three horizontal blocks of registers snapped together. In level J, the registers from left to right reads, parameter, local, and temporary registers. In level J +1, the registers from the left to right reads parameter, local and temporary registers. The level J +1with parameter registers, starts below the temporary registers of level 1 and are labeled, call or return." title="A diagram represents overlapping of register windows."/>
          <p:cNvPicPr>
            <a:picLocks noChangeAspect="1"/>
          </p:cNvPicPr>
          <p:nvPr/>
        </p:nvPicPr>
        <p:blipFill rotWithShape="1">
          <a:blip r:embed="rId3">
            <a:extLst>
              <a:ext uri="{28A0092B-C50C-407E-A947-70E740481C1C}">
                <a14:useLocalDpi xmlns:a14="http://schemas.microsoft.com/office/drawing/2010/main" val="0"/>
              </a:ext>
            </a:extLst>
          </a:blip>
          <a:srcRect l="7279" t="21664" r="9751" b="43486"/>
          <a:stretch/>
        </p:blipFill>
        <p:spPr>
          <a:xfrm>
            <a:off x="467544" y="1844824"/>
            <a:ext cx="8208912" cy="26642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99097"/>
            <a:ext cx="8579296" cy="1582863"/>
          </a:xfrm>
          <a:noFill/>
          <a:ln/>
        </p:spPr>
        <p:txBody>
          <a:bodyPr lIns="90488" tIns="44450" rIns="90488" bIns="44450"/>
          <a:lstStyle/>
          <a:p>
            <a:r>
              <a:rPr lang="en-US" dirty="0"/>
              <a:t>Figure 17.2</a:t>
            </a:r>
            <a:br>
              <a:rPr lang="en-US" dirty="0"/>
            </a:br>
            <a:r>
              <a:rPr lang="en-US" dirty="0"/>
              <a:t>Circular-Buffer Organization of Overlapped Windows</a:t>
            </a:r>
          </a:p>
        </p:txBody>
      </p:sp>
      <p:pic>
        <p:nvPicPr>
          <p:cNvPr id="4" name="Picture 3" descr="A set of six buffer windows, w 0, w 1, w 2, w 3, w 4, and w 5 contain a set of six registers, A, B, C, D, E, and F. Each windows are laid and the arrangements are described in clockwise direction. The buffer window labeled, w 0 contains a set of three registers stored at the left top of the circle, that reads, A period p a r a m, A period l o c, and A period t e m p equals b period p a r a m. The buffer window labeled, w 1 contains a set of three registers that reads, A period t e m p equals b period p a r a m, B period l o c, B period t e m p equals C period p a r am. The buffer window labeled, w 2 contains a set of three registers that reads, B period t e m p equals C period p a r am, C period l o c, C period t e m p equals D period p a r am. The buffer window labeled, w 3 contains a set of three registers that reads, C period t e m p equals D period p a r a m, D period l o c, blank with dashed lines and labeled current window pointer. A call is made in clock wise direction and return in anticlockwise direction near the current window pointer. The buffer window labeled, w 4 contains a set of three registers that reads, blank labeled current window pointer, E, and blank. The buffer window labeled, w 5 contains a set of three registers that reads, blank, F, and A period p a r a m. The register A period p a r am is labeled, saved window pointer. A save operation, in the clockwise direction and restore operation, in the anticlockwise direction." title="A diagram represents circular buffer organization of overlapped windows."/>
          <p:cNvPicPr>
            <a:picLocks noChangeAspect="1"/>
          </p:cNvPicPr>
          <p:nvPr/>
        </p:nvPicPr>
        <p:blipFill rotWithShape="1">
          <a:blip r:embed="rId3">
            <a:extLst>
              <a:ext uri="{28A0092B-C50C-407E-A947-70E740481C1C}">
                <a14:useLocalDpi xmlns:a14="http://schemas.microsoft.com/office/drawing/2010/main" val="0"/>
              </a:ext>
            </a:extLst>
          </a:blip>
          <a:srcRect l="8629" t="12384" r="6309" b="19982"/>
          <a:stretch/>
        </p:blipFill>
        <p:spPr>
          <a:xfrm>
            <a:off x="2483768" y="1412776"/>
            <a:ext cx="4869541" cy="50106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dirty="0"/>
              <a:t>Global Variables</a:t>
            </a:r>
          </a:p>
        </p:txBody>
      </p:sp>
      <p:sp>
        <p:nvSpPr>
          <p:cNvPr id="24579" name="Rectangle 3"/>
          <p:cNvSpPr>
            <a:spLocks noGrp="1" noChangeArrowheads="1"/>
          </p:cNvSpPr>
          <p:nvPr>
            <p:ph type="body" idx="1"/>
          </p:nvPr>
        </p:nvSpPr>
        <p:spPr>
          <a:xfrm>
            <a:off x="457200" y="1600200"/>
            <a:ext cx="8229600" cy="5257800"/>
          </a:xfrm>
        </p:spPr>
        <p:txBody>
          <a:bodyPr>
            <a:normAutofit/>
          </a:bodyPr>
          <a:lstStyle/>
          <a:p>
            <a:pPr marL="346075" indent="-346075"/>
            <a:r>
              <a:rPr lang="en-GB" sz="2000" dirty="0"/>
              <a:t>Variables declared as global in an HLL can be assigned memory locations by the compiler and all machine instructions that reference these variables will use memory reference operands</a:t>
            </a:r>
          </a:p>
          <a:p>
            <a:pPr marL="715963" lvl="1" indent="-369888"/>
            <a:r>
              <a:rPr lang="en-GB" sz="1700" dirty="0"/>
              <a:t>However, for frequently accessed global variables this scheme is inefficient</a:t>
            </a:r>
          </a:p>
          <a:p>
            <a:pPr marL="346075" lvl="1" indent="-346075">
              <a:spcBef>
                <a:spcPts val="2000"/>
              </a:spcBef>
              <a:buClr>
                <a:schemeClr val="tx2"/>
              </a:buClr>
              <a:buFont typeface="Arial" panose="020B0604020202020204" pitchFamily="34" charset="0"/>
              <a:buChar char="•"/>
            </a:pPr>
            <a:r>
              <a:rPr lang="en-GB" sz="2000" dirty="0"/>
              <a:t>Alternative is to incorporate a set of global registers in the processor</a:t>
            </a:r>
          </a:p>
          <a:p>
            <a:pPr marL="715963" lvl="1" indent="-369888"/>
            <a:r>
              <a:rPr lang="en-GB" sz="1700" dirty="0"/>
              <a:t>These registers would be fixed in number and available to all procedures</a:t>
            </a:r>
          </a:p>
          <a:p>
            <a:pPr marL="715963" lvl="1" indent="-369888"/>
            <a:r>
              <a:rPr lang="en-GB" sz="1700" dirty="0"/>
              <a:t>A unified numbering scheme can be used to simplify the instruction format</a:t>
            </a:r>
          </a:p>
          <a:p>
            <a:pPr marL="346075" lvl="1" indent="-346075">
              <a:spcBef>
                <a:spcPts val="2000"/>
              </a:spcBef>
              <a:buClr>
                <a:schemeClr val="tx2"/>
              </a:buClr>
              <a:buFont typeface="Arial" panose="020B0604020202020204" pitchFamily="34" charset="0"/>
              <a:buChar char="•"/>
            </a:pPr>
            <a:r>
              <a:rPr lang="en-GB" sz="2000" dirty="0"/>
              <a:t>There is an increased hardware burden to accommodate the split in register addressing</a:t>
            </a:r>
          </a:p>
          <a:p>
            <a:pPr marL="346075" lvl="1" indent="-346075">
              <a:spcBef>
                <a:spcPts val="2000"/>
              </a:spcBef>
              <a:buClr>
                <a:schemeClr val="tx2"/>
              </a:buClr>
              <a:buFont typeface="Arial" panose="020B0604020202020204" pitchFamily="34" charset="0"/>
              <a:buChar char="•"/>
            </a:pPr>
            <a:r>
              <a:rPr lang="en-GB" sz="2000" dirty="0"/>
              <a:t>In addition, the linker must decide which global variables should be assigned to registers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457200" y="199097"/>
            <a:ext cx="8229600" cy="1582863"/>
          </a:xfrm>
          <a:noFill/>
          <a:ln/>
        </p:spPr>
        <p:txBody>
          <a:bodyPr lIns="90488" tIns="44450" rIns="90488" bIns="44450"/>
          <a:lstStyle/>
          <a:p>
            <a:r>
              <a:rPr lang="en-US" dirty="0"/>
              <a:t>Table 17.5  </a:t>
            </a:r>
            <a:br>
              <a:rPr lang="en-US" dirty="0"/>
            </a:br>
            <a:r>
              <a:rPr lang="en-US" dirty="0"/>
              <a:t>Characteristics of Large-Register-File </a:t>
            </a:r>
            <a:br>
              <a:rPr lang="en-US" dirty="0"/>
            </a:br>
            <a:r>
              <a:rPr lang="en-US" dirty="0"/>
              <a:t>and Cache Organizations </a:t>
            </a:r>
          </a:p>
        </p:txBody>
      </p:sp>
      <p:graphicFrame>
        <p:nvGraphicFramePr>
          <p:cNvPr id="5" name="Table 4" descr="The table contains 2 columns labeled large register file and cache. The columns are read vertically from top to bottom as follows. Large Register File. All local scalars. Individual variables. Compiler assigner global variables. Save slash restore based on procedure nesting depth. Register addressing. Multiple operands addressed and accessed in one cycle. Cache. Recently used local scalars. Blocks of memory. Recently used global variables. Save slash restore based on cache replacement algorithm. Memory addressing. One operand addressed and accessed per cycle. " title="Two lists containing characteristics of large register file and characteristics of cache organizations."/>
          <p:cNvGraphicFramePr>
            <a:graphicFrameLocks noGrp="1"/>
          </p:cNvGraphicFramePr>
          <p:nvPr>
            <p:extLst>
              <p:ext uri="{D42A27DB-BD31-4B8C-83A1-F6EECF244321}">
                <p14:modId xmlns:p14="http://schemas.microsoft.com/office/powerpoint/2010/main" val="625140722"/>
              </p:ext>
            </p:extLst>
          </p:nvPr>
        </p:nvGraphicFramePr>
        <p:xfrm>
          <a:off x="408483" y="2060848"/>
          <a:ext cx="8327034" cy="3729504"/>
        </p:xfrm>
        <a:graphic>
          <a:graphicData uri="http://schemas.openxmlformats.org/drawingml/2006/table">
            <a:tbl>
              <a:tblPr firstRow="1" bandRow="1">
                <a:tableStyleId>{5C22544A-7EE6-4342-B048-85BDC9FD1C3A}</a:tableStyleId>
              </a:tblPr>
              <a:tblGrid>
                <a:gridCol w="4178537">
                  <a:extLst>
                    <a:ext uri="{9D8B030D-6E8A-4147-A177-3AD203B41FA5}">
                      <a16:colId xmlns:a16="http://schemas.microsoft.com/office/drawing/2014/main" val="528802535"/>
                    </a:ext>
                  </a:extLst>
                </a:gridCol>
                <a:gridCol w="4148497">
                  <a:extLst>
                    <a:ext uri="{9D8B030D-6E8A-4147-A177-3AD203B41FA5}">
                      <a16:colId xmlns:a16="http://schemas.microsoft.com/office/drawing/2014/main" val="3102758518"/>
                    </a:ext>
                  </a:extLst>
                </a:gridCol>
              </a:tblGrid>
              <a:tr h="534067">
                <a:tc>
                  <a:txBody>
                    <a:bodyPr/>
                    <a:lstStyle/>
                    <a:p>
                      <a:pPr algn="l"/>
                      <a:r>
                        <a:rPr lang="en-US" sz="1400" b="1" dirty="0">
                          <a:solidFill>
                            <a:schemeClr val="tx1"/>
                          </a:solidFill>
                        </a:rPr>
                        <a:t>Large Register File</a:t>
                      </a:r>
                      <a:endParaRPr lang="en-IN"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Cache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33754291"/>
                  </a:ext>
                </a:extLst>
              </a:tr>
              <a:tr h="514682">
                <a:tc>
                  <a:txBody>
                    <a:bodyPr/>
                    <a:lstStyle/>
                    <a:p>
                      <a:r>
                        <a:rPr lang="en-IN" sz="1600" b="0" i="0" u="none" strike="noStrike" cap="none" baseline="0" dirty="0">
                          <a:solidFill>
                            <a:schemeClr val="dk1"/>
                          </a:solidFill>
                          <a:latin typeface="+mn-lt"/>
                          <a:ea typeface="+mn-ea"/>
                          <a:cs typeface="+mn-cs"/>
                          <a:sym typeface="Arial"/>
                        </a:rPr>
                        <a:t>All local scalars</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600" b="0" i="0" u="none" strike="noStrike" cap="none" baseline="0" dirty="0">
                          <a:solidFill>
                            <a:schemeClr val="dk1"/>
                          </a:solidFill>
                          <a:latin typeface="+mn-lt"/>
                          <a:ea typeface="+mn-ea"/>
                          <a:cs typeface="+mn-cs"/>
                          <a:sym typeface="Arial"/>
                        </a:rPr>
                        <a:t>Recently-used local scalars</a:t>
                      </a:r>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514682">
                <a:tc>
                  <a:txBody>
                    <a:bodyPr/>
                    <a:lstStyle/>
                    <a:p>
                      <a:r>
                        <a:rPr lang="en-IN" sz="1600" b="0" i="0" u="none" strike="noStrike" cap="none" baseline="0" dirty="0">
                          <a:solidFill>
                            <a:schemeClr val="dk1"/>
                          </a:solidFill>
                          <a:latin typeface="+mn-lt"/>
                          <a:ea typeface="+mn-ea"/>
                          <a:cs typeface="+mn-cs"/>
                          <a:sym typeface="Arial"/>
                        </a:rPr>
                        <a:t>Individual variables</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dk1"/>
                          </a:solidFill>
                          <a:latin typeface="+mn-lt"/>
                          <a:ea typeface="+mn-ea"/>
                          <a:cs typeface="+mn-cs"/>
                          <a:sym typeface="Arial"/>
                        </a:rPr>
                        <a:t>Blocks of memory</a:t>
                      </a:r>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34067">
                <a:tc>
                  <a:txBody>
                    <a:bodyPr/>
                    <a:lstStyle/>
                    <a:p>
                      <a:r>
                        <a:rPr lang="en-US" sz="1600" b="0" i="0" u="none" strike="noStrike" cap="none" baseline="0" dirty="0">
                          <a:solidFill>
                            <a:schemeClr val="dk1"/>
                          </a:solidFill>
                          <a:latin typeface="+mn-lt"/>
                          <a:ea typeface="+mn-ea"/>
                          <a:cs typeface="+mn-cs"/>
                          <a:sym typeface="Arial"/>
                        </a:rPr>
                        <a:t>Compiler-assigned global variables</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dk1"/>
                          </a:solidFill>
                          <a:latin typeface="+mn-lt"/>
                          <a:ea typeface="+mn-ea"/>
                          <a:cs typeface="+mn-cs"/>
                          <a:sym typeface="Arial"/>
                        </a:rPr>
                        <a:t>Recently-used global variables</a:t>
                      </a:r>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534067">
                <a:tc>
                  <a:txBody>
                    <a:bodyPr/>
                    <a:lstStyle/>
                    <a:p>
                      <a:r>
                        <a:rPr lang="en-US" sz="1600" b="0" dirty="0"/>
                        <a:t>Save/Restore based on procedure nesting</a:t>
                      </a:r>
                    </a:p>
                    <a:p>
                      <a:r>
                        <a:rPr lang="en-US" sz="1600" b="0" dirty="0"/>
                        <a:t>depth</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dk1"/>
                          </a:solidFill>
                          <a:latin typeface="+mn-lt"/>
                          <a:ea typeface="+mn-ea"/>
                          <a:cs typeface="+mn-cs"/>
                          <a:sym typeface="Arial"/>
                        </a:rPr>
                        <a:t>Save/Restore based on cache</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dk1"/>
                          </a:solidFill>
                          <a:latin typeface="+mn-lt"/>
                          <a:ea typeface="+mn-ea"/>
                          <a:cs typeface="+mn-cs"/>
                          <a:sym typeface="Arial"/>
                        </a:rPr>
                        <a:t>replacement algorithm</a:t>
                      </a:r>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89113173"/>
                  </a:ext>
                </a:extLst>
              </a:tr>
              <a:tr h="473766">
                <a:tc>
                  <a:txBody>
                    <a:bodyPr/>
                    <a:lstStyle/>
                    <a:p>
                      <a:r>
                        <a:rPr lang="en-IN" sz="1600" b="0" dirty="0"/>
                        <a:t>Register addressing</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Memory addressing</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08736623"/>
                  </a:ext>
                </a:extLst>
              </a:tr>
              <a:tr h="473766">
                <a:tc>
                  <a:txBody>
                    <a:bodyPr/>
                    <a:lstStyle/>
                    <a:p>
                      <a:r>
                        <a:rPr lang="en-US" sz="1600" b="0" dirty="0"/>
                        <a:t>Multiple operands addressed and accessed</a:t>
                      </a:r>
                    </a:p>
                    <a:p>
                      <a:r>
                        <a:rPr lang="en-US" sz="1600" b="0" dirty="0"/>
                        <a:t>in one cycle</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600" b="0" i="0" u="none" strike="noStrike" cap="none" baseline="0" dirty="0">
                          <a:solidFill>
                            <a:schemeClr val="dk1"/>
                          </a:solidFill>
                          <a:latin typeface="+mn-lt"/>
                          <a:ea typeface="+mn-ea"/>
                          <a:cs typeface="+mn-cs"/>
                          <a:sym typeface="Arial"/>
                        </a:rPr>
                        <a:t>One operand addressed and</a:t>
                      </a:r>
                    </a:p>
                    <a:p>
                      <a:r>
                        <a:rPr lang="en-IN" sz="1600" b="0" i="0" u="none" strike="noStrike" cap="none" baseline="0" dirty="0">
                          <a:solidFill>
                            <a:schemeClr val="dk1"/>
                          </a:solidFill>
                          <a:latin typeface="+mn-lt"/>
                          <a:ea typeface="+mn-ea"/>
                          <a:cs typeface="+mn-cs"/>
                          <a:sym typeface="Arial"/>
                        </a:rPr>
                        <a:t>accessed per cycle</a:t>
                      </a:r>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11898447"/>
                  </a:ext>
                </a:extLst>
              </a:tr>
            </a:tbl>
          </a:graphicData>
        </a:graphic>
      </p:graphicFrame>
      <p:sp>
        <p:nvSpPr>
          <p:cNvPr id="6" name="TextBox 5"/>
          <p:cNvSpPr txBox="1"/>
          <p:nvPr/>
        </p:nvSpPr>
        <p:spPr>
          <a:xfrm>
            <a:off x="4860032" y="5877272"/>
            <a:ext cx="4282775" cy="307777"/>
          </a:xfrm>
          <a:prstGeom prst="rect">
            <a:avLst/>
          </a:prstGeom>
          <a:noFill/>
        </p:spPr>
        <p:txBody>
          <a:bodyPr wrap="none" rtlCol="0">
            <a:spAutoFit/>
          </a:bodyPr>
          <a:lstStyle/>
          <a:p>
            <a:r>
              <a:rPr lang="en-US" sz="1400" dirty="0">
                <a:latin typeface="+mn-lt"/>
              </a:rPr>
              <a:t>(Table can be found on page 597 in the textbook.)</a:t>
            </a:r>
          </a:p>
        </p:txBody>
      </p:sp>
    </p:spTree>
  </p:cSld>
  <p:clrMapOvr>
    <a:masterClrMapping/>
  </p:clrMapOvr>
  <p:transition spd="med">
    <p:whee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17.3 </a:t>
            </a:r>
            <a:br>
              <a:rPr lang="en-US" dirty="0"/>
            </a:br>
            <a:r>
              <a:rPr lang="en-US" dirty="0"/>
              <a:t>Referencing a Scalar</a:t>
            </a:r>
          </a:p>
        </p:txBody>
      </p:sp>
      <p:pic>
        <p:nvPicPr>
          <p:cNvPr id="4" name="Picture 3" descr="Diagram a illustrates window based register file. A window number, W hash enters a decoder. The decoder receives instruction from the R. The decoder then sends the instruction to the vertical rectangular block, registers and produces a output, data. Diagram b illustrates a cache operation. The value A, from the instruction is send to a vertical rectangular block with two segments tags and data and to a compare block which receives output from the tags block. The compared value is given to select block which receives data from the data block. The select block produces the output, data." title="Two diagrams a and b represent a scalar referencing."/>
          <p:cNvPicPr>
            <a:picLocks noChangeAspect="1"/>
          </p:cNvPicPr>
          <p:nvPr/>
        </p:nvPicPr>
        <p:blipFill rotWithShape="1">
          <a:blip r:embed="rId3">
            <a:extLst>
              <a:ext uri="{28A0092B-C50C-407E-A947-70E740481C1C}">
                <a14:useLocalDpi xmlns:a14="http://schemas.microsoft.com/office/drawing/2010/main" val="0"/>
              </a:ext>
            </a:extLst>
          </a:blip>
          <a:srcRect l="21610" t="8093" r="16138" b="19753"/>
          <a:stretch/>
        </p:blipFill>
        <p:spPr>
          <a:xfrm>
            <a:off x="2843808" y="1267447"/>
            <a:ext cx="3456384" cy="51845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17.4</a:t>
            </a:r>
            <a:br>
              <a:rPr lang="en-US" dirty="0"/>
            </a:br>
            <a:r>
              <a:rPr lang="en-US" dirty="0"/>
              <a:t>Graph Coloring Approach</a:t>
            </a:r>
          </a:p>
        </p:txBody>
      </p:sp>
      <p:pic>
        <p:nvPicPr>
          <p:cNvPr id="4" name="Picture 3" descr="Diagram a represents time sequence of active use of registers. A set of six symbolic registers, A, B, C, D, E, and F compiled to a set of three actual registers, R 1, R 2, and R3. A set of dashed horizontal lines indicates successive instructions. Registers, A and D compiled to register R 1represented as vertical line from register A to R 1. Register B compiled to register R 2 represented as vertical line from B to R 2. Register C and E compiled to register R 3 represented as vertical line from C to E. A set of three vertical bidirectional lines towards temporary registers. Diagram b, illustrates register interference graph. A is connected to C and B and A is shaded to indicate that it cannot interfere with other register. C and B are striped to indicate that they can interfere with other registers. B is connected to C, and C is connected to D which is shaded to describe that it cannot interfere. B is connected to D, E, and F. D is connected to E and E is connected to F. E and B are striped and F is shaded to indicate that it cannot interfere." title="Two diagrams a and b illustrate graph coloring approach."/>
          <p:cNvPicPr>
            <a:picLocks noChangeAspect="1"/>
          </p:cNvPicPr>
          <p:nvPr/>
        </p:nvPicPr>
        <p:blipFill rotWithShape="1">
          <a:blip r:embed="rId3">
            <a:extLst>
              <a:ext uri="{28A0092B-C50C-407E-A947-70E740481C1C}">
                <a14:useLocalDpi xmlns:a14="http://schemas.microsoft.com/office/drawing/2010/main" val="0"/>
              </a:ext>
            </a:extLst>
          </a:blip>
          <a:srcRect l="4220" t="19649" r="4330" b="44408"/>
          <a:stretch/>
        </p:blipFill>
        <p:spPr>
          <a:xfrm>
            <a:off x="395536" y="1628800"/>
            <a:ext cx="8352928" cy="4248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Why CISC ?</a:t>
            </a:r>
          </a:p>
        </p:txBody>
      </p:sp>
      <p:sp>
        <p:nvSpPr>
          <p:cNvPr id="5" name="Text Placeholder 4"/>
          <p:cNvSpPr>
            <a:spLocks noGrp="1"/>
          </p:cNvSpPr>
          <p:nvPr>
            <p:ph type="body" idx="1"/>
          </p:nvPr>
        </p:nvSpPr>
        <p:spPr>
          <a:xfrm>
            <a:off x="332518" y="1268760"/>
            <a:ext cx="8478965" cy="4525963"/>
          </a:xfrm>
        </p:spPr>
        <p:txBody>
          <a:bodyPr/>
          <a:lstStyle/>
          <a:p>
            <a:pPr marL="101600" indent="0">
              <a:buNone/>
            </a:pPr>
            <a:r>
              <a:rPr lang="en-US" sz="2600" dirty="0"/>
              <a:t>(Complex Instruction Set Computer)</a:t>
            </a:r>
          </a:p>
        </p:txBody>
      </p:sp>
      <p:sp>
        <p:nvSpPr>
          <p:cNvPr id="36867" name="Rectangle 3"/>
          <p:cNvSpPr>
            <a:spLocks noGrp="1" noChangeArrowheads="1"/>
          </p:cNvSpPr>
          <p:nvPr>
            <p:ph idx="4294967295"/>
          </p:nvPr>
        </p:nvSpPr>
        <p:spPr>
          <a:xfrm>
            <a:off x="467544" y="1772816"/>
            <a:ext cx="8219256" cy="4752528"/>
          </a:xfrm>
        </p:spPr>
        <p:txBody>
          <a:bodyPr>
            <a:normAutofit/>
          </a:bodyPr>
          <a:lstStyle/>
          <a:p>
            <a:pPr marL="342900" lvl="1" indent="-342900">
              <a:spcBef>
                <a:spcPts val="2000"/>
              </a:spcBef>
              <a:buClr>
                <a:schemeClr val="tx2"/>
              </a:buClr>
              <a:buFont typeface="Arial" panose="020B0604020202020204" pitchFamily="34" charset="0"/>
              <a:buChar char="•"/>
            </a:pPr>
            <a:r>
              <a:rPr lang="en-GB" sz="2400" dirty="0"/>
              <a:t>There is a trend to richer instruction sets which include a larger and more complex number of instructions</a:t>
            </a:r>
          </a:p>
          <a:p>
            <a:pPr marL="342900" lvl="1" indent="-342900">
              <a:spcBef>
                <a:spcPts val="2000"/>
              </a:spcBef>
              <a:buClr>
                <a:schemeClr val="tx2"/>
              </a:buClr>
              <a:buFont typeface="Arial" panose="020B0604020202020204" pitchFamily="34" charset="0"/>
              <a:buChar char="•"/>
            </a:pPr>
            <a:r>
              <a:rPr lang="en-GB" sz="2400" dirty="0"/>
              <a:t>Two principal reasons for this trend:</a:t>
            </a:r>
          </a:p>
          <a:p>
            <a:pPr marL="692150" lvl="1" indent="-358775">
              <a:buClr>
                <a:schemeClr val="tx2"/>
              </a:buClr>
              <a:buFont typeface="Arial" panose="020B0604020202020204" pitchFamily="34" charset="0"/>
              <a:buChar char="–"/>
            </a:pPr>
            <a:r>
              <a:rPr lang="en-GB" sz="1900" dirty="0"/>
              <a:t>A desire to simplify compilers</a:t>
            </a:r>
          </a:p>
          <a:p>
            <a:pPr marL="692150" lvl="1" indent="-358775">
              <a:buClr>
                <a:schemeClr val="tx2"/>
              </a:buClr>
              <a:buFont typeface="Arial" panose="020B0604020202020204" pitchFamily="34" charset="0"/>
              <a:buChar char="–"/>
            </a:pPr>
            <a:r>
              <a:rPr lang="en-GB" sz="1900" dirty="0"/>
              <a:t>A desire to improve performance</a:t>
            </a:r>
          </a:p>
          <a:p>
            <a:pPr marL="342900" lvl="1" indent="-342900">
              <a:spcBef>
                <a:spcPts val="2000"/>
              </a:spcBef>
              <a:buClr>
                <a:schemeClr val="tx2"/>
              </a:buClr>
              <a:buFont typeface="Arial" panose="020B0604020202020204" pitchFamily="34" charset="0"/>
              <a:buChar char="•"/>
            </a:pPr>
            <a:r>
              <a:rPr lang="en-GB" sz="2400" dirty="0"/>
              <a:t>There are two advantages to smaller programs:</a:t>
            </a:r>
          </a:p>
          <a:p>
            <a:pPr marL="692150" lvl="1" indent="-358775">
              <a:buClr>
                <a:schemeClr val="tx2"/>
              </a:buClr>
              <a:buFont typeface="Arial" panose="020B0604020202020204" pitchFamily="34" charset="0"/>
              <a:buChar char="–"/>
            </a:pPr>
            <a:r>
              <a:rPr lang="en-GB" sz="1900" dirty="0"/>
              <a:t>The program takes up less memory</a:t>
            </a:r>
          </a:p>
          <a:p>
            <a:pPr marL="692150" lvl="1" indent="-358775">
              <a:buClr>
                <a:schemeClr val="tx2"/>
              </a:buClr>
              <a:buFont typeface="Arial" panose="020B0604020202020204" pitchFamily="34" charset="0"/>
              <a:buChar char="–"/>
            </a:pPr>
            <a:r>
              <a:rPr lang="en-GB" sz="1900" dirty="0"/>
              <a:t>Should improve performance</a:t>
            </a:r>
          </a:p>
          <a:p>
            <a:pPr marL="1035050" lvl="2" indent="-342900">
              <a:buClr>
                <a:schemeClr val="tx2"/>
              </a:buClr>
              <a:buFont typeface="Wingdings" panose="05000000000000000000" pitchFamily="2" charset="2"/>
              <a:buChar char="§"/>
            </a:pPr>
            <a:r>
              <a:rPr lang="en-GB" sz="1900" dirty="0"/>
              <a:t>Fewer instructions means fewer instruction bytes to be fetched</a:t>
            </a:r>
          </a:p>
          <a:p>
            <a:pPr marL="1035050" lvl="2" indent="-342900">
              <a:buClr>
                <a:schemeClr val="tx2"/>
              </a:buClr>
              <a:buFont typeface="Wingdings" panose="05000000000000000000" pitchFamily="2" charset="2"/>
              <a:buChar char="§"/>
            </a:pPr>
            <a:r>
              <a:rPr lang="en-GB" sz="1900" dirty="0"/>
              <a:t>In a paging environment smaller programs occupy fewer pages, reducing page faults</a:t>
            </a:r>
          </a:p>
          <a:p>
            <a:pPr marL="1035050" lvl="2" indent="-342900">
              <a:buClr>
                <a:schemeClr val="tx2"/>
              </a:buClr>
              <a:buFont typeface="Wingdings" panose="05000000000000000000" pitchFamily="2" charset="2"/>
              <a:buChar char="§"/>
            </a:pPr>
            <a:r>
              <a:rPr lang="en-GB" sz="1900" dirty="0"/>
              <a:t>More instructions fit in cache(s)</a:t>
            </a:r>
          </a:p>
          <a:p>
            <a:pPr marL="285750" lvl="1" indent="-285750">
              <a:buClr>
                <a:schemeClr val="tx2"/>
              </a:buClr>
              <a:buFont typeface="Arial" panose="020B0604020202020204" pitchFamily="34" charset="0"/>
              <a:buChar char="•"/>
            </a:pPr>
            <a:endParaRPr lang="en-GB" dirty="0"/>
          </a:p>
          <a:p>
            <a:pPr marL="285750" indent="-285750">
              <a:buClr>
                <a:schemeClr val="tx2"/>
              </a:buClr>
              <a:buFont typeface="Arial" panose="020B0604020202020204" pitchFamily="34" charset="0"/>
              <a:buChar char="•"/>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Table 17.6  </a:t>
            </a:r>
            <a:br>
              <a:rPr lang="en-US" dirty="0"/>
            </a:br>
            <a:r>
              <a:rPr lang="en-US" dirty="0"/>
              <a:t>Code Size Relative to RISC I </a:t>
            </a:r>
          </a:p>
        </p:txBody>
      </p:sp>
      <p:graphicFrame>
        <p:nvGraphicFramePr>
          <p:cNvPr id="5" name="Table 4" descr="The table contains 3 columns labeled left bracket bracket P A T T 82 a right bracket 11 C programs, left bracket K A T E 83 right bracket 12 C programs, and left bracket H E A T 84 right bracket 5 C. The rows are read as follows from left to right. Row 1. R I S C I. 1. 1. 1. Row 2. V A X dash 11 slash 780. 0 point 8. 0 point 67. Blank. Row 3. M 68000. 0 point 9. Blank. 0 point 9. Row 4. Z 8002. 1 point 2. Blank. 1 point 12. Row 5. P D P dash 11 slash 70. 0 point 9. 0 point 71. Blank. " title="A table titled Code Size Relative to R I S C I."/>
          <p:cNvGraphicFramePr>
            <a:graphicFrameLocks noGrp="1"/>
          </p:cNvGraphicFramePr>
          <p:nvPr>
            <p:extLst>
              <p:ext uri="{D42A27DB-BD31-4B8C-83A1-F6EECF244321}">
                <p14:modId xmlns:p14="http://schemas.microsoft.com/office/powerpoint/2010/main" val="1903995206"/>
              </p:ext>
            </p:extLst>
          </p:nvPr>
        </p:nvGraphicFramePr>
        <p:xfrm>
          <a:off x="437713" y="1743075"/>
          <a:ext cx="8268574" cy="2828667"/>
        </p:xfrm>
        <a:graphic>
          <a:graphicData uri="http://schemas.openxmlformats.org/drawingml/2006/table">
            <a:tbl>
              <a:tblPr firstRow="1" bandRow="1">
                <a:tableStyleId>{5C22544A-7EE6-4342-B048-85BDC9FD1C3A}</a:tableStyleId>
              </a:tblPr>
              <a:tblGrid>
                <a:gridCol w="2121052">
                  <a:extLst>
                    <a:ext uri="{9D8B030D-6E8A-4147-A177-3AD203B41FA5}">
                      <a16:colId xmlns:a16="http://schemas.microsoft.com/office/drawing/2014/main" val="528802535"/>
                    </a:ext>
                  </a:extLst>
                </a:gridCol>
                <a:gridCol w="2049174">
                  <a:extLst>
                    <a:ext uri="{9D8B030D-6E8A-4147-A177-3AD203B41FA5}">
                      <a16:colId xmlns:a16="http://schemas.microsoft.com/office/drawing/2014/main" val="3102758518"/>
                    </a:ext>
                  </a:extLst>
                </a:gridCol>
                <a:gridCol w="207430">
                  <a:extLst>
                    <a:ext uri="{9D8B030D-6E8A-4147-A177-3AD203B41FA5}">
                      <a16:colId xmlns:a16="http://schemas.microsoft.com/office/drawing/2014/main" val="3955625199"/>
                    </a:ext>
                  </a:extLst>
                </a:gridCol>
                <a:gridCol w="1841744">
                  <a:extLst>
                    <a:ext uri="{9D8B030D-6E8A-4147-A177-3AD203B41FA5}">
                      <a16:colId xmlns:a16="http://schemas.microsoft.com/office/drawing/2014/main" val="2543019389"/>
                    </a:ext>
                  </a:extLst>
                </a:gridCol>
                <a:gridCol w="207430">
                  <a:extLst>
                    <a:ext uri="{9D8B030D-6E8A-4147-A177-3AD203B41FA5}">
                      <a16:colId xmlns:a16="http://schemas.microsoft.com/office/drawing/2014/main" val="1705061285"/>
                    </a:ext>
                  </a:extLst>
                </a:gridCol>
                <a:gridCol w="1841744">
                  <a:extLst>
                    <a:ext uri="{9D8B030D-6E8A-4147-A177-3AD203B41FA5}">
                      <a16:colId xmlns:a16="http://schemas.microsoft.com/office/drawing/2014/main" val="4122312373"/>
                    </a:ext>
                  </a:extLst>
                </a:gridCol>
              </a:tblGrid>
              <a:tr h="575067">
                <a:tc>
                  <a:txBody>
                    <a:bodyPr/>
                    <a:lstStyle/>
                    <a:p>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tx1"/>
                          </a:solidFill>
                          <a:latin typeface="+mn-lt"/>
                          <a:ea typeface="+mn-ea"/>
                          <a:cs typeface="+mn-cs"/>
                          <a:sym typeface="Arial"/>
                        </a:rPr>
                        <a:t>[PATT82a] 11 C</a:t>
                      </a:r>
                    </a:p>
                    <a:p>
                      <a:pPr algn="ctr"/>
                      <a:r>
                        <a:rPr lang="en-IN" sz="1400" b="1" i="0" u="none" strike="noStrike" cap="none" baseline="0" dirty="0">
                          <a:solidFill>
                            <a:schemeClr val="tx1"/>
                          </a:solidFill>
                          <a:latin typeface="+mn-lt"/>
                          <a:ea typeface="+mn-ea"/>
                          <a:cs typeface="+mn-cs"/>
                          <a:sym typeface="Arial"/>
                        </a:rPr>
                        <a:t>Programs</a:t>
                      </a:r>
                      <a:endParaRPr lang="en-IN"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b="1" dirty="0">
                          <a:solidFill>
                            <a:schemeClr val="tx1"/>
                          </a:solidFill>
                        </a:rPr>
                        <a:t>[KATE83] 12 C</a:t>
                      </a:r>
                    </a:p>
                    <a:p>
                      <a:pPr algn="ctr"/>
                      <a:r>
                        <a:rPr lang="en-IN" sz="1400" b="1" dirty="0">
                          <a:solidFill>
                            <a:schemeClr val="tx1"/>
                          </a:solidFill>
                        </a:rPr>
                        <a:t>Programs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b="1" dirty="0">
                          <a:solidFill>
                            <a:schemeClr val="tx1"/>
                          </a:solidFill>
                        </a:rPr>
                        <a:t>[HEAT84] 5 C</a:t>
                      </a:r>
                    </a:p>
                    <a:p>
                      <a:pPr algn="ctr"/>
                      <a:r>
                        <a:rPr lang="en-IN" sz="1400" b="1" dirty="0">
                          <a:solidFill>
                            <a:schemeClr val="tx1"/>
                          </a:solidFill>
                        </a:rPr>
                        <a:t>Programs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96852">
                <a:tc>
                  <a:txBody>
                    <a:bodyPr/>
                    <a:lstStyle/>
                    <a:p>
                      <a:r>
                        <a:rPr lang="en-IN" sz="1400" b="1" i="0" u="none" strike="noStrike" cap="none" baseline="0" dirty="0">
                          <a:solidFill>
                            <a:schemeClr val="dk1"/>
                          </a:solidFill>
                          <a:latin typeface="+mn-lt"/>
                          <a:ea typeface="+mn-ea"/>
                          <a:cs typeface="+mn-cs"/>
                          <a:sym typeface="Arial"/>
                        </a:rPr>
                        <a:t>RISC I</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b="0" i="0" u="none" strike="noStrike" cap="none" baseline="0" dirty="0">
                          <a:solidFill>
                            <a:schemeClr val="dk1"/>
                          </a:solidFill>
                          <a:latin typeface="+mn-lt"/>
                          <a:ea typeface="+mn-ea"/>
                          <a:cs typeface="+mn-cs"/>
                          <a:sym typeface="Arial"/>
                        </a:rPr>
                        <a:t>1.0</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gridSpan="2">
                  <a:txBody>
                    <a:bodyPr/>
                    <a:lstStyle/>
                    <a:p>
                      <a:pPr algn="ctr"/>
                      <a:r>
                        <a:rPr lang="en-IN" sz="1400" b="0" i="0" u="none" strike="noStrike" cap="none" baseline="0" dirty="0">
                          <a:solidFill>
                            <a:schemeClr val="dk1"/>
                          </a:solidFill>
                          <a:latin typeface="+mn-lt"/>
                          <a:ea typeface="+mn-ea"/>
                          <a:cs typeface="+mn-cs"/>
                          <a:sym typeface="Arial"/>
                        </a:rPr>
                        <a:t>1.0</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a:txBody>
                    <a:bodyPr/>
                    <a:lstStyle/>
                    <a:p>
                      <a:pPr algn="ctr"/>
                      <a:r>
                        <a:rPr lang="en-IN" sz="1400" b="0" i="0" u="none" strike="noStrike" cap="none" baseline="0" dirty="0">
                          <a:solidFill>
                            <a:schemeClr val="dk1"/>
                          </a:solidFill>
                          <a:latin typeface="+mn-lt"/>
                          <a:ea typeface="+mn-ea"/>
                          <a:cs typeface="+mn-cs"/>
                          <a:sym typeface="Arial"/>
                        </a:rPr>
                        <a:t>1.0</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39187">
                <a:tc>
                  <a:txBody>
                    <a:bodyPr/>
                    <a:lstStyle/>
                    <a:p>
                      <a:r>
                        <a:rPr lang="en-IN" sz="1400" b="1" i="0" u="none" strike="noStrike" cap="none" baseline="0" dirty="0">
                          <a:solidFill>
                            <a:schemeClr val="dk1"/>
                          </a:solidFill>
                          <a:latin typeface="+mn-lt"/>
                          <a:ea typeface="+mn-ea"/>
                          <a:cs typeface="+mn-cs"/>
                          <a:sym typeface="Arial"/>
                        </a:rPr>
                        <a:t>VAX-11/780</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b="0" i="0" u="none" strike="noStrike" cap="none" baseline="0" dirty="0">
                          <a:solidFill>
                            <a:schemeClr val="dk1"/>
                          </a:solidFill>
                          <a:latin typeface="+mn-lt"/>
                          <a:ea typeface="+mn-ea"/>
                          <a:cs typeface="+mn-cs"/>
                          <a:sym typeface="Arial"/>
                        </a:rPr>
                        <a:t>0.8</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0.67</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39187">
                <a:tc>
                  <a:txBody>
                    <a:bodyPr/>
                    <a:lstStyle/>
                    <a:p>
                      <a:r>
                        <a:rPr lang="en-IN" sz="1400" b="1" i="0" u="none" strike="noStrike" cap="none" baseline="0" dirty="0">
                          <a:solidFill>
                            <a:schemeClr val="dk1"/>
                          </a:solidFill>
                          <a:latin typeface="+mn-lt"/>
                          <a:ea typeface="+mn-ea"/>
                          <a:cs typeface="+mn-cs"/>
                          <a:sym typeface="Arial"/>
                        </a:rPr>
                        <a:t>M68000</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b="0" i="0" u="none" strike="noStrike" cap="none" baseline="0" dirty="0">
                          <a:solidFill>
                            <a:schemeClr val="dk1"/>
                          </a:solidFill>
                          <a:latin typeface="+mn-lt"/>
                          <a:ea typeface="+mn-ea"/>
                          <a:cs typeface="+mn-cs"/>
                          <a:sym typeface="Arial"/>
                        </a:rPr>
                        <a:t>0.9</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gridSpan="2">
                  <a:txBody>
                    <a:bodyPr/>
                    <a:lstStyle/>
                    <a:p>
                      <a:pPr algn="ct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a:txBody>
                    <a:bodyPr/>
                    <a:lstStyle/>
                    <a:p>
                      <a:pPr algn="ctr"/>
                      <a:r>
                        <a:rPr lang="en-IN" sz="1400" b="0" i="0" u="none" strike="noStrike" cap="none" baseline="0" dirty="0">
                          <a:solidFill>
                            <a:schemeClr val="dk1"/>
                          </a:solidFill>
                          <a:latin typeface="+mn-lt"/>
                          <a:ea typeface="+mn-ea"/>
                          <a:cs typeface="+mn-cs"/>
                          <a:sym typeface="Arial"/>
                        </a:rPr>
                        <a:t>0.9</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39187">
                <a:tc>
                  <a:txBody>
                    <a:bodyPr/>
                    <a:lstStyle/>
                    <a:p>
                      <a:r>
                        <a:rPr lang="en-IN" sz="1400" b="1" i="0" u="none" strike="noStrike" cap="none" baseline="0" dirty="0">
                          <a:solidFill>
                            <a:schemeClr val="dk1"/>
                          </a:solidFill>
                          <a:latin typeface="+mn-lt"/>
                          <a:ea typeface="+mn-ea"/>
                          <a:cs typeface="+mn-cs"/>
                          <a:sym typeface="Arial"/>
                        </a:rPr>
                        <a:t>Z8002</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b="0" i="0" u="none" strike="noStrike" cap="none" baseline="0" dirty="0">
                          <a:solidFill>
                            <a:schemeClr val="dk1"/>
                          </a:solidFill>
                          <a:latin typeface="+mn-lt"/>
                          <a:ea typeface="+mn-ea"/>
                          <a:cs typeface="+mn-cs"/>
                          <a:sym typeface="Arial"/>
                        </a:rPr>
                        <a:t>1.2</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gridSpan="2">
                  <a:txBody>
                    <a:bodyPr/>
                    <a:lstStyle/>
                    <a:p>
                      <a:pPr algn="ct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a:txBody>
                    <a:bodyPr/>
                    <a:lstStyle/>
                    <a:p>
                      <a:pPr algn="ctr"/>
                      <a:r>
                        <a:rPr lang="en-IN" sz="1400" b="0" i="0" u="none" strike="noStrike" cap="none" baseline="0" dirty="0">
                          <a:solidFill>
                            <a:schemeClr val="dk1"/>
                          </a:solidFill>
                          <a:latin typeface="+mn-lt"/>
                          <a:ea typeface="+mn-ea"/>
                          <a:cs typeface="+mn-cs"/>
                          <a:sym typeface="Arial"/>
                        </a:rPr>
                        <a:t>1.12</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39187">
                <a:tc>
                  <a:txBody>
                    <a:bodyPr/>
                    <a:lstStyle/>
                    <a:p>
                      <a:r>
                        <a:rPr lang="en-IN" sz="1400" b="1" i="0" u="none" strike="noStrike" cap="none" baseline="0" dirty="0">
                          <a:solidFill>
                            <a:schemeClr val="dk1"/>
                          </a:solidFill>
                          <a:latin typeface="+mn-lt"/>
                          <a:ea typeface="+mn-ea"/>
                          <a:cs typeface="+mn-cs"/>
                          <a:sym typeface="Arial"/>
                        </a:rPr>
                        <a:t>PDP-11/70</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b="0" i="0" u="none" strike="noStrike" cap="none" baseline="0" dirty="0">
                          <a:solidFill>
                            <a:schemeClr val="dk1"/>
                          </a:solidFill>
                          <a:latin typeface="+mn-lt"/>
                          <a:ea typeface="+mn-ea"/>
                          <a:cs typeface="+mn-cs"/>
                          <a:sym typeface="Arial"/>
                        </a:rPr>
                        <a:t>0.9</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gridSpan="2">
                  <a:txBody>
                    <a:bodyPr/>
                    <a:lstStyle/>
                    <a:p>
                      <a:pPr algn="ctr"/>
                      <a:r>
                        <a:rPr lang="en-IN" sz="1400" b="0" i="0" u="none" strike="noStrike" cap="none" baseline="0" dirty="0">
                          <a:solidFill>
                            <a:schemeClr val="dk1"/>
                          </a:solidFill>
                          <a:latin typeface="+mn-lt"/>
                          <a:ea typeface="+mn-ea"/>
                          <a:cs typeface="+mn-cs"/>
                          <a:sym typeface="Arial"/>
                        </a:rPr>
                        <a:t>0.71</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a:txBody>
                    <a:bodyPr/>
                    <a:lstStyle/>
                    <a:p>
                      <a:pPr algn="ct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
        <p:nvSpPr>
          <p:cNvPr id="7" name="TextBox 6"/>
          <p:cNvSpPr txBox="1"/>
          <p:nvPr/>
        </p:nvSpPr>
        <p:spPr>
          <a:xfrm>
            <a:off x="4757160" y="4571743"/>
            <a:ext cx="4282775" cy="307777"/>
          </a:xfrm>
          <a:prstGeom prst="rect">
            <a:avLst/>
          </a:prstGeom>
          <a:noFill/>
        </p:spPr>
        <p:txBody>
          <a:bodyPr wrap="none" rtlCol="0">
            <a:spAutoFit/>
          </a:bodyPr>
          <a:lstStyle/>
          <a:p>
            <a:r>
              <a:rPr lang="en-US" sz="1400" dirty="0">
                <a:latin typeface="+mn-lt"/>
              </a:rPr>
              <a:t>(Table can be found on page 601 in the textbook.)</a:t>
            </a:r>
          </a:p>
        </p:txBody>
      </p:sp>
    </p:spTree>
  </p:cSld>
  <p:clrMapOvr>
    <a:masterClrMapping/>
  </p:clrMapOvr>
  <p:transition spd="med">
    <p:whee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dirty="0"/>
              <a:t>Characteristics of Reduced Instruction Set Architectures (1 of 2)</a:t>
            </a:r>
          </a:p>
        </p:txBody>
      </p:sp>
      <p:graphicFrame>
        <p:nvGraphicFramePr>
          <p:cNvPr id="8" name="Content Placeholder 5"/>
          <p:cNvGraphicFramePr>
            <a:graphicFrameLocks/>
          </p:cNvGraphicFramePr>
          <p:nvPr>
            <p:extLst>
              <p:ext uri="{D42A27DB-BD31-4B8C-83A1-F6EECF244321}">
                <p14:modId xmlns:p14="http://schemas.microsoft.com/office/powerpoint/2010/main" val="3525879666"/>
              </p:ext>
            </p:extLst>
          </p:nvPr>
        </p:nvGraphicFramePr>
        <p:xfrm>
          <a:off x="179512" y="1484784"/>
          <a:ext cx="8856984"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Reduced Instruction Set Architectures (2 of 2)</a:t>
            </a:r>
            <a:endParaRPr lang="en-US" dirty="0"/>
          </a:p>
        </p:txBody>
      </p:sp>
      <p:sp>
        <p:nvSpPr>
          <p:cNvPr id="7" name="Text Placeholder 6"/>
          <p:cNvSpPr>
            <a:spLocks noGrp="1"/>
          </p:cNvSpPr>
          <p:nvPr>
            <p:ph type="body" idx="1"/>
          </p:nvPr>
        </p:nvSpPr>
        <p:spPr>
          <a:xfrm>
            <a:off x="374493" y="1600200"/>
            <a:ext cx="8395015" cy="4525963"/>
          </a:xfrm>
        </p:spPr>
        <p:txBody>
          <a:bodyPr/>
          <a:lstStyle/>
          <a:p>
            <a:pPr marL="101600" indent="0">
              <a:buNone/>
            </a:pPr>
            <a:r>
              <a:rPr lang="en-US" sz="2800" dirty="0"/>
              <a:t>“Circumstantial Evidence”</a:t>
            </a:r>
          </a:p>
        </p:txBody>
      </p:sp>
      <p:sp>
        <p:nvSpPr>
          <p:cNvPr id="6" name="Content Placeholder 5"/>
          <p:cNvSpPr>
            <a:spLocks noGrp="1"/>
          </p:cNvSpPr>
          <p:nvPr>
            <p:ph idx="4294967295"/>
          </p:nvPr>
        </p:nvSpPr>
        <p:spPr>
          <a:xfrm>
            <a:off x="497408" y="2100263"/>
            <a:ext cx="7963024" cy="4502150"/>
          </a:xfrm>
        </p:spPr>
        <p:txBody>
          <a:bodyPr>
            <a:normAutofit/>
          </a:bodyPr>
          <a:lstStyle/>
          <a:p>
            <a:pPr marL="285750" indent="-285750">
              <a:buClr>
                <a:schemeClr val="tx2"/>
              </a:buClr>
              <a:buFont typeface="Arial" panose="020B0604020202020204" pitchFamily="34" charset="0"/>
              <a:buChar char="•"/>
            </a:pPr>
            <a:r>
              <a:rPr lang="en-US" sz="1800" dirty="0"/>
              <a:t>More effective optimizing compilers can be developed</a:t>
            </a:r>
          </a:p>
          <a:p>
            <a:pPr marL="666750" lvl="2" indent="-357188">
              <a:buClr>
                <a:schemeClr val="tx2"/>
              </a:buClr>
              <a:buFont typeface="Arial" panose="020B0604020202020204" pitchFamily="34" charset="0"/>
              <a:buChar char="–"/>
            </a:pPr>
            <a:r>
              <a:rPr lang="en-US" sz="1600" dirty="0"/>
              <a:t>With more primitive instructions, there are more opportunities for moving functions out of loops, reorganizing code for efficiency and maximizing register utilization</a:t>
            </a:r>
          </a:p>
          <a:p>
            <a:pPr marL="666750" lvl="2" indent="-357188">
              <a:buClr>
                <a:schemeClr val="tx2"/>
              </a:buClr>
              <a:buFont typeface="Arial" panose="020B0604020202020204" pitchFamily="34" charset="0"/>
              <a:buChar char="–"/>
            </a:pPr>
            <a:r>
              <a:rPr lang="en-US" sz="1600" dirty="0"/>
              <a:t>It is even possible to compute parts of complex instructions at compile time</a:t>
            </a:r>
          </a:p>
          <a:p>
            <a:pPr marL="285750" indent="-285750">
              <a:buClr>
                <a:schemeClr val="tx2"/>
              </a:buClr>
              <a:buFont typeface="Arial" panose="020B0604020202020204" pitchFamily="34" charset="0"/>
              <a:buChar char="•"/>
            </a:pPr>
            <a:r>
              <a:rPr lang="en-US" sz="1800" dirty="0"/>
              <a:t>Most instructions generated by a compiler are relatively simple anyway</a:t>
            </a:r>
          </a:p>
          <a:p>
            <a:pPr marL="666750" lvl="2" indent="-357188">
              <a:buClr>
                <a:schemeClr val="tx2"/>
              </a:buClr>
              <a:buFont typeface="Arial" panose="020B0604020202020204" pitchFamily="34" charset="0"/>
              <a:buChar char="–"/>
            </a:pPr>
            <a:r>
              <a:rPr lang="en-US" sz="1600" dirty="0"/>
              <a:t>It would seem reasonable that a control unit built specifically for those instructions and using little or no microcode could execute them faster than a comparable CISC</a:t>
            </a:r>
          </a:p>
          <a:p>
            <a:pPr marL="285750" indent="-285750">
              <a:buClr>
                <a:schemeClr val="tx2"/>
              </a:buClr>
              <a:buFont typeface="Arial" panose="020B0604020202020204" pitchFamily="34" charset="0"/>
              <a:buChar char="•"/>
            </a:pPr>
            <a:r>
              <a:rPr lang="en-US" sz="1800" dirty="0"/>
              <a:t>RISC researchers feel that the instruction pipelining technique can be applied much more effectively with a reduced instruction set</a:t>
            </a:r>
          </a:p>
          <a:p>
            <a:pPr marL="285750" indent="-285750">
              <a:buClr>
                <a:schemeClr val="tx2"/>
              </a:buClr>
              <a:buFont typeface="Arial" panose="020B0604020202020204" pitchFamily="34" charset="0"/>
              <a:buChar char="•"/>
            </a:pPr>
            <a:r>
              <a:rPr lang="en-US" sz="1800" dirty="0"/>
              <a:t>RISC processors are more responsive to interrupts because interrupts are checked between rather elementary operations</a:t>
            </a:r>
          </a:p>
          <a:p>
            <a:pPr marL="666750" lvl="2" indent="-357188">
              <a:buClr>
                <a:schemeClr val="tx2"/>
              </a:buClr>
              <a:buFont typeface="Arial" panose="020B0604020202020204" pitchFamily="34" charset="0"/>
              <a:buChar char="–"/>
            </a:pPr>
            <a:r>
              <a:rPr lang="en-US" sz="1600" dirty="0"/>
              <a:t>Architectures with complex instructions either restrict interrupts to instruction boundaries or must refine specific interruptible points and implement mechanisms for restarting an instruction</a:t>
            </a:r>
          </a:p>
        </p:txBody>
      </p:sp>
    </p:spTree>
    <p:extLst>
      <p:ext uri="{BB962C8B-B14F-4D97-AF65-F5344CB8AC3E}">
        <p14:creationId xmlns:p14="http://schemas.microsoft.com/office/powerpoint/2010/main" val="42323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able 1 contains 6 columns labeled Characteristic Complex Instruction set Computer or C I S C I B M. C I S C V A X. C I S C intel. Reduced instruction set computer of R I S C S P A R C. R I S C M I P S. The rows are read as follows from left to right. Row 1. Year Developed. 1973. 1978. 1989. 1987. 1991. Row 2. Number of instruction. 208. 303. 235. 69. 94. Row 3. Instruction size left parenthesis bytes right parenthesis. 2 to 6. 2 to 57. 1 to 11. 4. 4. Row 4. Addressing modes. 4. 22. 11. 1. 1. Row 5. Number of general purpose registers. 16. 16. 8. 40 to 520. 32. Row 6. Control memory size left bracket k bits right bracket. 420. 480. 246. Blank. blank. Row 7. Cache size left parenthesis k B right parenthesis. 64. 64. 8. 23. 128. Table 2 contains 4 columns labeled characteristic. Superscalar power P C. Superscalar Ultra S P A R C. Superscalar M I P S R 10000. The rows are read as follows from left to right. Row 1. Year developed. 1993. 1996. 1996. Row 2. Number of instructions. 225. Blank. blank. Row 3. Instruction size left parenthesis bytes right parenthesis. 4. 4. 4. Row 4. Addressing modes. 2. 1. 1. Row 5. Number of general purpose registers. 32. 40 to 520. 32. Row 6. Control memory size left parenthesis k bits right parenthesis. Blank. blank. blank. Row 7. Cache size left parenthesis k B right parenthesis. 16 to 32. 32. 64. " title="Two tables titled Characteristics of Some C I S C, R I S C, and Superscalar Processors."/>
          <p:cNvGraphicFramePr>
            <a:graphicFrameLocks noGrp="1"/>
          </p:cNvGraphicFramePr>
          <p:nvPr>
            <p:extLst>
              <p:ext uri="{D42A27DB-BD31-4B8C-83A1-F6EECF244321}">
                <p14:modId xmlns:p14="http://schemas.microsoft.com/office/powerpoint/2010/main" val="944232051"/>
              </p:ext>
            </p:extLst>
          </p:nvPr>
        </p:nvGraphicFramePr>
        <p:xfrm>
          <a:off x="323528" y="1495286"/>
          <a:ext cx="8601001" cy="4634792"/>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528802535"/>
                    </a:ext>
                  </a:extLst>
                </a:gridCol>
                <a:gridCol w="1224136">
                  <a:extLst>
                    <a:ext uri="{9D8B030D-6E8A-4147-A177-3AD203B41FA5}">
                      <a16:colId xmlns:a16="http://schemas.microsoft.com/office/drawing/2014/main" val="3102758518"/>
                    </a:ext>
                  </a:extLst>
                </a:gridCol>
                <a:gridCol w="1252720">
                  <a:extLst>
                    <a:ext uri="{9D8B030D-6E8A-4147-A177-3AD203B41FA5}">
                      <a16:colId xmlns:a16="http://schemas.microsoft.com/office/drawing/2014/main" val="2543019389"/>
                    </a:ext>
                  </a:extLst>
                </a:gridCol>
                <a:gridCol w="1123544">
                  <a:extLst>
                    <a:ext uri="{9D8B030D-6E8A-4147-A177-3AD203B41FA5}">
                      <a16:colId xmlns:a16="http://schemas.microsoft.com/office/drawing/2014/main" val="4122312373"/>
                    </a:ext>
                  </a:extLst>
                </a:gridCol>
                <a:gridCol w="1180718">
                  <a:extLst>
                    <a:ext uri="{9D8B030D-6E8A-4147-A177-3AD203B41FA5}">
                      <a16:colId xmlns:a16="http://schemas.microsoft.com/office/drawing/2014/main" val="340325420"/>
                    </a:ext>
                  </a:extLst>
                </a:gridCol>
                <a:gridCol w="1371611">
                  <a:extLst>
                    <a:ext uri="{9D8B030D-6E8A-4147-A177-3AD203B41FA5}">
                      <a16:colId xmlns:a16="http://schemas.microsoft.com/office/drawing/2014/main" val="708195715"/>
                    </a:ext>
                  </a:extLst>
                </a:gridCol>
              </a:tblGrid>
              <a:tr h="493354">
                <a:tc>
                  <a:txBody>
                    <a:bodyPr/>
                    <a:lstStyle/>
                    <a:p>
                      <a:endParaRPr lang="en-IN" sz="12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IN" sz="1400" b="1" i="0" u="none" strike="noStrike" cap="none" baseline="0" dirty="0">
                          <a:solidFill>
                            <a:schemeClr val="tx1"/>
                          </a:solidFill>
                          <a:latin typeface="+mn-lt"/>
                          <a:ea typeface="+mn-ea"/>
                          <a:cs typeface="+mn-cs"/>
                          <a:sym typeface="Arial"/>
                        </a:rPr>
                        <a:t>Complex Instruction Set</a:t>
                      </a:r>
                    </a:p>
                    <a:p>
                      <a:pPr algn="ctr"/>
                      <a:r>
                        <a:rPr lang="en-IN" sz="1400" b="1" i="0" u="none" strike="noStrike" cap="none" baseline="0" dirty="0">
                          <a:solidFill>
                            <a:schemeClr val="tx1"/>
                          </a:solidFill>
                          <a:latin typeface="+mn-lt"/>
                          <a:ea typeface="+mn-ea"/>
                          <a:cs typeface="+mn-cs"/>
                          <a:sym typeface="Arial"/>
                        </a:rPr>
                        <a:t>(CISC)Computer</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US" sz="1400" b="1" dirty="0">
                          <a:solidFill>
                            <a:schemeClr val="tx1"/>
                          </a:solidFill>
                        </a:rPr>
                        <a:t>Reduced Instruction</a:t>
                      </a:r>
                    </a:p>
                    <a:p>
                      <a:pPr algn="ctr"/>
                      <a:r>
                        <a:rPr lang="en-US" sz="1400" b="1" dirty="0">
                          <a:solidFill>
                            <a:schemeClr val="tx1"/>
                          </a:solidFill>
                        </a:rPr>
                        <a:t>Set (RISC) Computer</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775024">
                <a:tc>
                  <a:txBody>
                    <a:bodyPr/>
                    <a:lstStyle/>
                    <a:p>
                      <a:r>
                        <a:rPr lang="en-IN" sz="1400" b="1" i="0" u="none" strike="noStrike" cap="none" baseline="0" dirty="0">
                          <a:solidFill>
                            <a:schemeClr val="dk1"/>
                          </a:solidFill>
                          <a:latin typeface="+mn-lt"/>
                          <a:ea typeface="+mn-ea"/>
                          <a:cs typeface="+mn-cs"/>
                          <a:sym typeface="Arial"/>
                        </a:rPr>
                        <a:t>Characteristic</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IBM</a:t>
                      </a:r>
                    </a:p>
                    <a:p>
                      <a:pPr algn="ctr"/>
                      <a:r>
                        <a:rPr lang="en-IN" sz="1400" b="0" i="0" u="none" strike="noStrike" cap="none" baseline="0" dirty="0">
                          <a:solidFill>
                            <a:schemeClr val="dk1"/>
                          </a:solidFill>
                          <a:latin typeface="+mn-lt"/>
                          <a:ea typeface="+mn-ea"/>
                          <a:cs typeface="+mn-cs"/>
                          <a:sym typeface="Arial"/>
                        </a:rPr>
                        <a:t>370/168</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VAX</a:t>
                      </a:r>
                    </a:p>
                    <a:p>
                      <a:pPr algn="ctr"/>
                      <a:r>
                        <a:rPr lang="en-IN" sz="1400" b="0" i="0" u="none" strike="noStrike" cap="none" baseline="0" dirty="0">
                          <a:solidFill>
                            <a:schemeClr val="dk1"/>
                          </a:solidFill>
                          <a:latin typeface="+mn-lt"/>
                          <a:ea typeface="+mn-ea"/>
                          <a:cs typeface="+mn-cs"/>
                          <a:sym typeface="Arial"/>
                        </a:rPr>
                        <a:t>11/780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Intel</a:t>
                      </a:r>
                    </a:p>
                    <a:p>
                      <a:pPr algn="ctr"/>
                      <a:r>
                        <a:rPr lang="en-IN" sz="1400" b="0" i="0" u="none" strike="noStrike" cap="none" baseline="0" dirty="0">
                          <a:solidFill>
                            <a:schemeClr val="dk1"/>
                          </a:solidFill>
                          <a:latin typeface="+mn-lt"/>
                          <a:ea typeface="+mn-ea"/>
                          <a:cs typeface="+mn-cs"/>
                          <a:sym typeface="Arial"/>
                        </a:rPr>
                        <a:t>80486</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SPARC</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MIPS</a:t>
                      </a:r>
                    </a:p>
                    <a:p>
                      <a:pPr algn="ctr"/>
                      <a:r>
                        <a:rPr lang="en-IN" sz="1400" b="0" i="0" u="none" strike="noStrike" cap="none" baseline="0" dirty="0">
                          <a:solidFill>
                            <a:schemeClr val="dk1"/>
                          </a:solidFill>
                          <a:latin typeface="+mn-lt"/>
                          <a:ea typeface="+mn-ea"/>
                          <a:cs typeface="+mn-cs"/>
                          <a:sym typeface="Arial"/>
                        </a:rPr>
                        <a:t>R4000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76519">
                <a:tc>
                  <a:txBody>
                    <a:bodyPr/>
                    <a:lstStyle/>
                    <a:p>
                      <a:r>
                        <a:rPr lang="en-IN" sz="1400" b="1" i="0" u="none" strike="noStrike" cap="none" baseline="0" dirty="0">
                          <a:solidFill>
                            <a:schemeClr val="dk1"/>
                          </a:solidFill>
                          <a:latin typeface="+mn-lt"/>
                          <a:ea typeface="+mn-ea"/>
                          <a:cs typeface="+mn-cs"/>
                          <a:sym typeface="Arial"/>
                        </a:rPr>
                        <a:t>Year developed</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1973</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1978</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1989</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1987</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1991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0531">
                <a:tc>
                  <a:txBody>
                    <a:bodyPr/>
                    <a:lstStyle/>
                    <a:p>
                      <a:r>
                        <a:rPr lang="en-IN" sz="1400" b="1" i="0" u="none" strike="noStrike" cap="none" baseline="0" dirty="0">
                          <a:solidFill>
                            <a:schemeClr val="dk1"/>
                          </a:solidFill>
                          <a:latin typeface="+mn-lt"/>
                          <a:ea typeface="+mn-ea"/>
                          <a:cs typeface="+mn-cs"/>
                          <a:sym typeface="Arial"/>
                        </a:rPr>
                        <a:t>Number of instructions</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208</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303</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235</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69</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94</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18568">
                <a:tc>
                  <a:txBody>
                    <a:bodyPr/>
                    <a:lstStyle/>
                    <a:p>
                      <a:r>
                        <a:rPr lang="en-IN" sz="1400" b="1" i="0" u="none" strike="noStrike" cap="none" baseline="0" dirty="0">
                          <a:solidFill>
                            <a:schemeClr val="dk1"/>
                          </a:solidFill>
                          <a:latin typeface="+mn-lt"/>
                          <a:ea typeface="+mn-ea"/>
                          <a:cs typeface="+mn-cs"/>
                          <a:sym typeface="Arial"/>
                        </a:rPr>
                        <a:t>Instruction size (bytes)</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2–6</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2–57</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1–11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4</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4</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514870">
                <a:tc>
                  <a:txBody>
                    <a:bodyPr/>
                    <a:lstStyle/>
                    <a:p>
                      <a:r>
                        <a:rPr lang="en-IN" sz="1400" b="1" i="0" u="none" strike="noStrike" cap="none" baseline="0" dirty="0">
                          <a:solidFill>
                            <a:schemeClr val="dk1"/>
                          </a:solidFill>
                          <a:latin typeface="+mn-lt"/>
                          <a:ea typeface="+mn-ea"/>
                          <a:cs typeface="+mn-cs"/>
                          <a:sym typeface="Arial"/>
                        </a:rPr>
                        <a:t>Addressing modes</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4</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22</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514870">
                <a:tc>
                  <a:txBody>
                    <a:bodyPr/>
                    <a:lstStyle/>
                    <a:p>
                      <a:r>
                        <a:rPr lang="en-US" sz="1400" b="1" i="0" u="none" strike="noStrike" cap="none" baseline="0" dirty="0">
                          <a:solidFill>
                            <a:schemeClr val="dk1"/>
                          </a:solidFill>
                          <a:latin typeface="+mn-lt"/>
                          <a:ea typeface="+mn-ea"/>
                          <a:cs typeface="+mn-cs"/>
                          <a:sym typeface="Arial"/>
                        </a:rPr>
                        <a:t>Number of general-purpose registers</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40–520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514870">
                <a:tc>
                  <a:txBody>
                    <a:bodyPr/>
                    <a:lstStyle/>
                    <a:p>
                      <a:r>
                        <a:rPr lang="en-IN" sz="1400" b="1" dirty="0"/>
                        <a:t>Control memory size</a:t>
                      </a:r>
                    </a:p>
                    <a:p>
                      <a:r>
                        <a:rPr lang="en-IN" sz="1400" b="1" dirty="0"/>
                        <a:t>(</a:t>
                      </a:r>
                      <a:r>
                        <a:rPr lang="en-IN" sz="1400" b="1" dirty="0" err="1"/>
                        <a:t>kbits</a:t>
                      </a:r>
                      <a:r>
                        <a:rPr lang="en-IN" sz="1400" b="1" dirty="0"/>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420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480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246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61681590"/>
                  </a:ext>
                </a:extLst>
              </a:tr>
              <a:tr h="296013">
                <a:tc>
                  <a:txBody>
                    <a:bodyPr/>
                    <a:lstStyle/>
                    <a:p>
                      <a:r>
                        <a:rPr lang="en-IN" sz="1400" b="1" dirty="0"/>
                        <a:t>Cache size (kB)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128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61968001"/>
                  </a:ext>
                </a:extLst>
              </a:tr>
            </a:tbl>
          </a:graphicData>
        </a:graphic>
      </p:graphicFrame>
      <p:sp>
        <p:nvSpPr>
          <p:cNvPr id="5" name="TextBox 4"/>
          <p:cNvSpPr txBox="1"/>
          <p:nvPr/>
        </p:nvSpPr>
        <p:spPr>
          <a:xfrm>
            <a:off x="4860032" y="6140436"/>
            <a:ext cx="3562770" cy="276999"/>
          </a:xfrm>
          <a:prstGeom prst="rect">
            <a:avLst/>
          </a:prstGeom>
          <a:noFill/>
        </p:spPr>
        <p:txBody>
          <a:bodyPr wrap="none" rtlCol="0">
            <a:spAutoFit/>
          </a:bodyPr>
          <a:lstStyle/>
          <a:p>
            <a:r>
              <a:rPr lang="en-US" sz="1200" dirty="0">
                <a:latin typeface="+mn-lt"/>
              </a:rPr>
              <a:t>(Table can be found on page 589 in the textbook.)</a:t>
            </a:r>
          </a:p>
        </p:txBody>
      </p:sp>
      <p:sp>
        <p:nvSpPr>
          <p:cNvPr id="2" name="Title 1">
            <a:extLst>
              <a:ext uri="{FF2B5EF4-FFF2-40B4-BE49-F238E27FC236}">
                <a16:creationId xmlns:a16="http://schemas.microsoft.com/office/drawing/2014/main" id="{2FA6E573-AE3E-4ECF-A0B8-D71E5ABF5CC3}"/>
              </a:ext>
            </a:extLst>
          </p:cNvPr>
          <p:cNvSpPr>
            <a:spLocks noGrp="1"/>
          </p:cNvSpPr>
          <p:nvPr>
            <p:ph type="title"/>
          </p:nvPr>
        </p:nvSpPr>
        <p:spPr>
          <a:xfrm>
            <a:off x="323528" y="548680"/>
            <a:ext cx="8229600" cy="1097279"/>
          </a:xfrm>
        </p:spPr>
        <p:txBody>
          <a:bodyPr/>
          <a:lstStyle/>
          <a:p>
            <a:r>
              <a:rPr lang="en-US" sz="3600" dirty="0"/>
              <a:t>Table 17.1  </a:t>
            </a:r>
            <a:br>
              <a:rPr lang="en-US" sz="3600" dirty="0"/>
            </a:br>
            <a:r>
              <a:rPr lang="en-US" sz="3600" dirty="0"/>
              <a:t>Characteristics of Some CISCs, RISCs, and Superscalar Processors (1 of 2)</a:t>
            </a:r>
            <a:endParaRPr lang="en-US" dirty="0"/>
          </a:p>
        </p:txBody>
      </p:sp>
    </p:spTree>
  </p:cSld>
  <p:clrMapOvr>
    <a:masterClrMapping/>
  </p:clrMapOvr>
  <p:transition spd="med">
    <p:whee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8241"/>
            <a:ext cx="8229600" cy="1582863"/>
          </a:xfrm>
          <a:noFill/>
          <a:ln/>
        </p:spPr>
        <p:txBody>
          <a:bodyPr lIns="90488" tIns="44450" rIns="90488" bIns="44450"/>
          <a:lstStyle/>
          <a:p>
            <a:r>
              <a:rPr lang="en-US" dirty="0"/>
              <a:t>Figure 17.5 </a:t>
            </a:r>
            <a:br>
              <a:rPr lang="en-US" dirty="0"/>
            </a:br>
            <a:r>
              <a:rPr lang="en-US" dirty="0"/>
              <a:t>Two Comparisons of Register-to-Register and Memory-to-Memory Approaches</a:t>
            </a:r>
          </a:p>
        </p:txBody>
      </p:sp>
      <p:pic>
        <p:nvPicPr>
          <p:cNvPr id="4" name="Picture 3" descr="Diagram a represents B + c stored to A in register to register and memory to memory. Memory to memory block contains a set of four horizontal blocks from left to right reads, add of 8 bytes, B of 16 bytes, C of 16 bytes, and A of 16 bytes. A text below the block reads, memory to memory, I equals 56, D equals 96, and M equals 152. The register to memory contains a table of values with 4 rows and three columns. The first column to third column has bit value reads, 8, 4, and 16. Row 1 reads, load, R B, B. Row 2 reads, Load, R C, B. Row 3 reads, add, R in A, R B, R C. Row 4 reads store R in A, A. A text below the table reads, register to memory, I equals 104, D equals 96, and M equals 200. Diagram b, represents adding B + C to A, A + C to B, and, D minus B to D in register to register and memory to memory. In memory to memory, a table of 3 rows and four columns and the column bytes from left to right reads, 8, 16, 16, and 16. Row 1 reads, add, B, C, and A. Row 2 reads, add, A, C, and B. Row 3 reads, sub, B, D, and D. A text below the table reads, I equals 168, D equals 288, and M equals 456. A table of 3 rows and 4 columns for register to memory and the column contains the bytes size from left to right reads, 8, 4, 4, and 4. Row 1 reads, add, R A, R B, and R C. Row 2 reads, add, R B, R A, and R C. Row 3 reads, sub, R D, R D, and RB. The text below the table reads, I equals 60, D equals 0 and M equals 60. I equals the number of bytes occupied by executed instructions. D equals number of bytes occupied by data. M equals total memory traffic equals I + D. " title="Two diagrams, labeled a and b, represent two comparisons of register to register and memory to memory approaches."/>
          <p:cNvPicPr>
            <a:picLocks noChangeAspect="1"/>
          </p:cNvPicPr>
          <p:nvPr/>
        </p:nvPicPr>
        <p:blipFill rotWithShape="1">
          <a:blip r:embed="rId3">
            <a:extLst>
              <a:ext uri="{28A0092B-C50C-407E-A947-70E740481C1C}">
                <a14:useLocalDpi xmlns:a14="http://schemas.microsoft.com/office/drawing/2010/main" val="0"/>
              </a:ext>
            </a:extLst>
          </a:blip>
          <a:srcRect l="7407" t="11503" r="8889" b="17560"/>
          <a:stretch/>
        </p:blipFill>
        <p:spPr>
          <a:xfrm>
            <a:off x="1065277" y="1837495"/>
            <a:ext cx="7013447" cy="45928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ChangeArrowheads="1"/>
          </p:cNvSpPr>
          <p:nvPr>
            <p:ph type="title"/>
          </p:nvPr>
        </p:nvSpPr>
        <p:spPr>
          <a:xfrm>
            <a:off x="457200" y="49848"/>
            <a:ext cx="8229600" cy="1097279"/>
          </a:xfrm>
          <a:noFill/>
          <a:ln/>
        </p:spPr>
        <p:txBody>
          <a:bodyPr lIns="90488" tIns="44450" rIns="90488" bIns="44450"/>
          <a:lstStyle/>
          <a:p>
            <a:r>
              <a:rPr lang="en-US" dirty="0"/>
              <a:t>Table 17.7 </a:t>
            </a:r>
            <a:br>
              <a:rPr lang="en-US" dirty="0"/>
            </a:br>
            <a:r>
              <a:rPr lang="en-US" dirty="0"/>
              <a:t>Characteristics of Some Processors</a:t>
            </a:r>
          </a:p>
        </p:txBody>
      </p:sp>
      <p:graphicFrame>
        <p:nvGraphicFramePr>
          <p:cNvPr id="8" name="Table 7" descr="The table has 11 columns labeled Processor, Number of instruction sizes, max instruction size in bytes, Number of addressing modes, indirect addressing, load slash store combined with arithmetic, max number memory of memory operands, unaligned addressing allowed, max number of M M U uses, number of bits for integer register specifier, and number of bits for F P register specifier. The rows are read as follows from left to right. Row 1. A M D 29000. 1. 4. 1. No. no. 1. No. 1. 8. 3 to the power of a. Row 2. M I P S R 2000. 1. 4. 1. No. no. 1. No. 1. 5. 4. Row 3. S P A R C. 1. 4. 2. No. no. 1.no. 5. 4. Row 4. M C 88000. 1. 4. 3. No. no. 1. No. 1. 5. 4. Row 5. H P P A. 1. 4. 10 to the power of a. no. no. 1. No. 1. 5. 4. Row 6. I B M R T slash P C. 2 to the power of a. 4. 1. No. no. 1. No. 1. 4 to the power of a. 3 to the power of a. Row 7. I B M R S slash 6000. 1. 4. 4. No. no. 1. Yes. 1. 5. 5. Row 8. Intel i 860. 1. 4. 4. No. no. 1. No. 1. 5. 4. Row 9. I B M 3090. 4. 8. 2 to the power of b. no to the power of b. yes. 2. Yes. 4. 4. 2. Row 10. Intel 80486. 12. 12. 15. No to the power of b. yes. 2. Yes. 4. 3. 3. Row 11. N S C 32016. 21. 21. 23. Yes. Yes. 2. Yes. 4. 4. 3. Row 12. M C 68040. 11. 22. 44. Yes. Yes. 2. Yes. 8. 4. 3. Row 13. V A X. 56. 56. 22. Yes. Yes. 6. Yes. 24. 4. 0. Row 14. Clipper. 4 to the power of a. 8 to the power of a. 9 to the power of a. no. no. 1. 0. 2. 4 to the power of a. 3 to the power of a. Row 15. Intel 80960. 2 to the power of a. 8 to the power of a. 9 to the power of a. no. no. 1. Yes to the power of a. blank. 5. 3 to the power of a. " title="A table titled Characteristics of some processors."/>
          <p:cNvGraphicFramePr>
            <a:graphicFrameLocks noGrp="1"/>
          </p:cNvGraphicFramePr>
          <p:nvPr>
            <p:extLst>
              <p:ext uri="{D42A27DB-BD31-4B8C-83A1-F6EECF244321}">
                <p14:modId xmlns:p14="http://schemas.microsoft.com/office/powerpoint/2010/main" val="573984431"/>
              </p:ext>
            </p:extLst>
          </p:nvPr>
        </p:nvGraphicFramePr>
        <p:xfrm>
          <a:off x="62251" y="1157320"/>
          <a:ext cx="9045173" cy="4732549"/>
        </p:xfrm>
        <a:graphic>
          <a:graphicData uri="http://schemas.openxmlformats.org/drawingml/2006/table">
            <a:tbl>
              <a:tblPr firstRow="1" bandRow="1">
                <a:tableStyleId>{5C22544A-7EE6-4342-B048-85BDC9FD1C3A}</a:tableStyleId>
              </a:tblPr>
              <a:tblGrid>
                <a:gridCol w="800765">
                  <a:extLst>
                    <a:ext uri="{9D8B030D-6E8A-4147-A177-3AD203B41FA5}">
                      <a16:colId xmlns:a16="http://schemas.microsoft.com/office/drawing/2014/main" val="528802535"/>
                    </a:ext>
                  </a:extLst>
                </a:gridCol>
                <a:gridCol w="819480">
                  <a:extLst>
                    <a:ext uri="{9D8B030D-6E8A-4147-A177-3AD203B41FA5}">
                      <a16:colId xmlns:a16="http://schemas.microsoft.com/office/drawing/2014/main" val="3102758518"/>
                    </a:ext>
                  </a:extLst>
                </a:gridCol>
                <a:gridCol w="777240">
                  <a:extLst>
                    <a:ext uri="{9D8B030D-6E8A-4147-A177-3AD203B41FA5}">
                      <a16:colId xmlns:a16="http://schemas.microsoft.com/office/drawing/2014/main" val="2543019389"/>
                    </a:ext>
                  </a:extLst>
                </a:gridCol>
                <a:gridCol w="822960">
                  <a:extLst>
                    <a:ext uri="{9D8B030D-6E8A-4147-A177-3AD203B41FA5}">
                      <a16:colId xmlns:a16="http://schemas.microsoft.com/office/drawing/2014/main" val="934786966"/>
                    </a:ext>
                  </a:extLst>
                </a:gridCol>
                <a:gridCol w="877824">
                  <a:extLst>
                    <a:ext uri="{9D8B030D-6E8A-4147-A177-3AD203B41FA5}">
                      <a16:colId xmlns:a16="http://schemas.microsoft.com/office/drawing/2014/main" val="3921021012"/>
                    </a:ext>
                  </a:extLst>
                </a:gridCol>
                <a:gridCol w="786384">
                  <a:extLst>
                    <a:ext uri="{9D8B030D-6E8A-4147-A177-3AD203B41FA5}">
                      <a16:colId xmlns:a16="http://schemas.microsoft.com/office/drawing/2014/main" val="4121648295"/>
                    </a:ext>
                  </a:extLst>
                </a:gridCol>
                <a:gridCol w="731520">
                  <a:extLst>
                    <a:ext uri="{9D8B030D-6E8A-4147-A177-3AD203B41FA5}">
                      <a16:colId xmlns:a16="http://schemas.microsoft.com/office/drawing/2014/main" val="2315223115"/>
                    </a:ext>
                  </a:extLst>
                </a:gridCol>
                <a:gridCol w="873224">
                  <a:extLst>
                    <a:ext uri="{9D8B030D-6E8A-4147-A177-3AD203B41FA5}">
                      <a16:colId xmlns:a16="http://schemas.microsoft.com/office/drawing/2014/main" val="3813279836"/>
                    </a:ext>
                  </a:extLst>
                </a:gridCol>
                <a:gridCol w="711166">
                  <a:extLst>
                    <a:ext uri="{9D8B030D-6E8A-4147-A177-3AD203B41FA5}">
                      <a16:colId xmlns:a16="http://schemas.microsoft.com/office/drawing/2014/main" val="2822300656"/>
                    </a:ext>
                  </a:extLst>
                </a:gridCol>
                <a:gridCol w="922305">
                  <a:extLst>
                    <a:ext uri="{9D8B030D-6E8A-4147-A177-3AD203B41FA5}">
                      <a16:colId xmlns:a16="http://schemas.microsoft.com/office/drawing/2014/main" val="48411273"/>
                    </a:ext>
                  </a:extLst>
                </a:gridCol>
                <a:gridCol w="922305">
                  <a:extLst>
                    <a:ext uri="{9D8B030D-6E8A-4147-A177-3AD203B41FA5}">
                      <a16:colId xmlns:a16="http://schemas.microsoft.com/office/drawing/2014/main" val="932776147"/>
                    </a:ext>
                  </a:extLst>
                </a:gridCol>
              </a:tblGrid>
              <a:tr h="890116">
                <a:tc>
                  <a:txBody>
                    <a:bodyPr/>
                    <a:lstStyle/>
                    <a:p>
                      <a:pPr algn="ctr"/>
                      <a:r>
                        <a:rPr lang="en-IN" sz="900" b="1" i="0" u="none" strike="noStrike" cap="none" baseline="0" dirty="0">
                          <a:solidFill>
                            <a:schemeClr val="tx1"/>
                          </a:solidFill>
                          <a:latin typeface="+mn-lt"/>
                          <a:ea typeface="+mn-ea"/>
                          <a:cs typeface="+mn-cs"/>
                          <a:sym typeface="Arial"/>
                        </a:rPr>
                        <a:t>Processor</a:t>
                      </a:r>
                      <a:endParaRPr lang="en-IN" sz="9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b="1" i="0" u="none" strike="noStrike" cap="none" baseline="0" dirty="0">
                          <a:solidFill>
                            <a:schemeClr val="tx1"/>
                          </a:solidFill>
                          <a:latin typeface="+mn-lt"/>
                          <a:ea typeface="+mn-ea"/>
                          <a:cs typeface="+mn-cs"/>
                          <a:sym typeface="Arial"/>
                        </a:rPr>
                        <a:t>Number of</a:t>
                      </a:r>
                    </a:p>
                    <a:p>
                      <a:pPr algn="ctr"/>
                      <a:r>
                        <a:rPr lang="en-IN" sz="900" b="1" i="0" u="none" strike="noStrike" cap="none" baseline="0" dirty="0">
                          <a:solidFill>
                            <a:schemeClr val="tx1"/>
                          </a:solidFill>
                          <a:latin typeface="+mn-lt"/>
                          <a:ea typeface="+mn-ea"/>
                          <a:cs typeface="+mn-cs"/>
                          <a:sym typeface="Arial"/>
                        </a:rPr>
                        <a:t>instruction</a:t>
                      </a:r>
                    </a:p>
                    <a:p>
                      <a:pPr algn="ctr"/>
                      <a:r>
                        <a:rPr lang="en-IN" sz="900" b="1" i="0" u="none" strike="noStrike" cap="none" baseline="0" dirty="0">
                          <a:solidFill>
                            <a:schemeClr val="tx1"/>
                          </a:solidFill>
                          <a:latin typeface="+mn-lt"/>
                          <a:ea typeface="+mn-ea"/>
                          <a:cs typeface="+mn-cs"/>
                          <a:sym typeface="Arial"/>
                        </a:rPr>
                        <a:t>sizes</a:t>
                      </a:r>
                      <a:endParaRPr lang="en-IN" sz="9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Max</a:t>
                      </a:r>
                    </a:p>
                    <a:p>
                      <a:pPr algn="ctr"/>
                      <a:r>
                        <a:rPr lang="en-US" sz="900" b="1" dirty="0">
                          <a:solidFill>
                            <a:schemeClr val="tx1"/>
                          </a:solidFill>
                        </a:rPr>
                        <a:t>instruction</a:t>
                      </a:r>
                    </a:p>
                    <a:p>
                      <a:pPr algn="ctr"/>
                      <a:r>
                        <a:rPr lang="en-US" sz="900" b="1" dirty="0">
                          <a:solidFill>
                            <a:schemeClr val="tx1"/>
                          </a:solidFill>
                        </a:rPr>
                        <a:t>size</a:t>
                      </a:r>
                    </a:p>
                    <a:p>
                      <a:pPr algn="ctr"/>
                      <a:r>
                        <a:rPr lang="en-US" sz="900" b="1" dirty="0">
                          <a:solidFill>
                            <a:schemeClr val="tx1"/>
                          </a:solidFill>
                        </a:rPr>
                        <a:t>in bytes</a:t>
                      </a:r>
                      <a:endParaRPr lang="en-IN" sz="9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b="1" dirty="0">
                          <a:solidFill>
                            <a:schemeClr val="tx1"/>
                          </a:solidFill>
                        </a:rPr>
                        <a:t>Number of</a:t>
                      </a:r>
                    </a:p>
                    <a:p>
                      <a:pPr algn="ctr"/>
                      <a:r>
                        <a:rPr lang="en-IN" sz="900" b="1" dirty="0">
                          <a:solidFill>
                            <a:schemeClr val="tx1"/>
                          </a:solidFill>
                        </a:rPr>
                        <a:t>addressing</a:t>
                      </a:r>
                    </a:p>
                    <a:p>
                      <a:pPr algn="ctr"/>
                      <a:r>
                        <a:rPr lang="en-IN" sz="900" b="1" dirty="0">
                          <a:solidFill>
                            <a:schemeClr val="tx1"/>
                          </a:solidFill>
                        </a:rPr>
                        <a:t>Modes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b="1" dirty="0">
                          <a:solidFill>
                            <a:schemeClr val="tx1"/>
                          </a:solidFill>
                        </a:rPr>
                        <a:t>Indirect</a:t>
                      </a:r>
                    </a:p>
                    <a:p>
                      <a:pPr algn="ctr"/>
                      <a:r>
                        <a:rPr lang="en-IN" sz="900" b="1" dirty="0">
                          <a:solidFill>
                            <a:schemeClr val="tx1"/>
                          </a:solidFill>
                        </a:rPr>
                        <a:t>addressing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b="1" dirty="0">
                          <a:solidFill>
                            <a:schemeClr val="tx1"/>
                          </a:solidFill>
                        </a:rPr>
                        <a:t>Load/store</a:t>
                      </a:r>
                    </a:p>
                    <a:p>
                      <a:pPr algn="ctr"/>
                      <a:r>
                        <a:rPr lang="en-IN" sz="900" b="1" dirty="0">
                          <a:solidFill>
                            <a:schemeClr val="tx1"/>
                          </a:solidFill>
                        </a:rPr>
                        <a:t>combined</a:t>
                      </a:r>
                    </a:p>
                    <a:p>
                      <a:pPr algn="ctr"/>
                      <a:r>
                        <a:rPr lang="en-IN" sz="900" b="1" dirty="0">
                          <a:solidFill>
                            <a:schemeClr val="tx1"/>
                          </a:solidFill>
                        </a:rPr>
                        <a:t>with</a:t>
                      </a:r>
                    </a:p>
                    <a:p>
                      <a:pPr algn="ctr"/>
                      <a:r>
                        <a:rPr lang="en-IN" sz="900" b="1" dirty="0">
                          <a:solidFill>
                            <a:schemeClr val="tx1"/>
                          </a:solidFill>
                        </a:rPr>
                        <a:t>arithmetic</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Max</a:t>
                      </a:r>
                    </a:p>
                    <a:p>
                      <a:pPr algn="ctr"/>
                      <a:r>
                        <a:rPr lang="en-US" sz="900" b="1" dirty="0">
                          <a:solidFill>
                            <a:schemeClr val="tx1"/>
                          </a:solidFill>
                        </a:rPr>
                        <a:t>number of</a:t>
                      </a:r>
                    </a:p>
                    <a:p>
                      <a:pPr algn="ctr"/>
                      <a:r>
                        <a:rPr lang="en-US" sz="900" b="1" dirty="0">
                          <a:solidFill>
                            <a:schemeClr val="tx1"/>
                          </a:solidFill>
                        </a:rPr>
                        <a:t>memory</a:t>
                      </a:r>
                    </a:p>
                    <a:p>
                      <a:pPr algn="ctr"/>
                      <a:r>
                        <a:rPr lang="en-US" sz="900" b="1" dirty="0">
                          <a:solidFill>
                            <a:schemeClr val="tx1"/>
                          </a:solidFill>
                        </a:rPr>
                        <a:t>operands</a:t>
                      </a:r>
                      <a:endParaRPr lang="en-IN" sz="9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b="1" dirty="0">
                          <a:solidFill>
                            <a:schemeClr val="tx1"/>
                          </a:solidFill>
                        </a:rPr>
                        <a:t>Unaligned</a:t>
                      </a:r>
                    </a:p>
                    <a:p>
                      <a:pPr algn="ctr"/>
                      <a:r>
                        <a:rPr lang="en-IN" sz="900" b="1" dirty="0">
                          <a:solidFill>
                            <a:schemeClr val="tx1"/>
                          </a:solidFill>
                        </a:rPr>
                        <a:t>addressing</a:t>
                      </a:r>
                    </a:p>
                    <a:p>
                      <a:pPr algn="ctr"/>
                      <a:r>
                        <a:rPr lang="en-IN" sz="900" b="1" dirty="0">
                          <a:solidFill>
                            <a:schemeClr val="tx1"/>
                          </a:solidFill>
                        </a:rPr>
                        <a:t>Allowed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Max</a:t>
                      </a:r>
                    </a:p>
                    <a:p>
                      <a:pPr algn="ctr"/>
                      <a:r>
                        <a:rPr lang="en-US" sz="900" b="1" dirty="0">
                          <a:solidFill>
                            <a:schemeClr val="tx1"/>
                          </a:solidFill>
                        </a:rPr>
                        <a:t>number</a:t>
                      </a:r>
                    </a:p>
                    <a:p>
                      <a:pPr algn="ctr"/>
                      <a:r>
                        <a:rPr lang="en-US" sz="900" b="1" dirty="0">
                          <a:solidFill>
                            <a:schemeClr val="tx1"/>
                          </a:solidFill>
                        </a:rPr>
                        <a:t>of MMU</a:t>
                      </a:r>
                    </a:p>
                    <a:p>
                      <a:pPr algn="ctr"/>
                      <a:r>
                        <a:rPr lang="en-US" sz="900" b="1" dirty="0">
                          <a:solidFill>
                            <a:schemeClr val="tx1"/>
                          </a:solidFill>
                        </a:rPr>
                        <a:t>uses</a:t>
                      </a:r>
                      <a:endParaRPr lang="en-IN" sz="9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Number of</a:t>
                      </a:r>
                    </a:p>
                    <a:p>
                      <a:pPr algn="ctr"/>
                      <a:r>
                        <a:rPr lang="en-US" sz="900" b="1" dirty="0">
                          <a:solidFill>
                            <a:schemeClr val="tx1"/>
                          </a:solidFill>
                        </a:rPr>
                        <a:t>bits for</a:t>
                      </a:r>
                    </a:p>
                    <a:p>
                      <a:pPr algn="ctr"/>
                      <a:r>
                        <a:rPr lang="en-US" sz="900" b="1" dirty="0">
                          <a:solidFill>
                            <a:schemeClr val="tx1"/>
                          </a:solidFill>
                        </a:rPr>
                        <a:t>integer</a:t>
                      </a:r>
                    </a:p>
                    <a:p>
                      <a:pPr algn="ctr"/>
                      <a:r>
                        <a:rPr lang="en-US" sz="900" b="1" dirty="0">
                          <a:solidFill>
                            <a:schemeClr val="tx1"/>
                          </a:solidFill>
                        </a:rPr>
                        <a:t>register</a:t>
                      </a:r>
                    </a:p>
                    <a:p>
                      <a:pPr algn="ctr"/>
                      <a:r>
                        <a:rPr lang="en-US" sz="900" b="1" dirty="0">
                          <a:solidFill>
                            <a:schemeClr val="tx1"/>
                          </a:solidFill>
                        </a:rPr>
                        <a:t>specifier</a:t>
                      </a:r>
                      <a:endParaRPr lang="en-IN" sz="9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Number</a:t>
                      </a:r>
                    </a:p>
                    <a:p>
                      <a:pPr algn="ctr"/>
                      <a:r>
                        <a:rPr lang="en-US" sz="900" b="1" dirty="0">
                          <a:solidFill>
                            <a:schemeClr val="tx1"/>
                          </a:solidFill>
                        </a:rPr>
                        <a:t>of bits for</a:t>
                      </a:r>
                    </a:p>
                    <a:p>
                      <a:pPr algn="ctr"/>
                      <a:r>
                        <a:rPr lang="en-US" sz="900" b="1" dirty="0">
                          <a:solidFill>
                            <a:schemeClr val="tx1"/>
                          </a:solidFill>
                        </a:rPr>
                        <a:t>FP register</a:t>
                      </a:r>
                    </a:p>
                    <a:p>
                      <a:pPr algn="ctr"/>
                      <a:r>
                        <a:rPr lang="en-US" sz="900" b="1" dirty="0">
                          <a:solidFill>
                            <a:schemeClr val="tx1"/>
                          </a:solidFill>
                        </a:rPr>
                        <a:t>specifier</a:t>
                      </a:r>
                      <a:endParaRPr lang="en-IN" sz="9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986812"/>
                  </a:ext>
                </a:extLst>
              </a:tr>
              <a:tr h="239301">
                <a:tc>
                  <a:txBody>
                    <a:bodyPr/>
                    <a:lstStyle/>
                    <a:p>
                      <a:r>
                        <a:rPr lang="en-IN" sz="900" dirty="0"/>
                        <a:t>AMD29000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3</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356046">
                <a:tc>
                  <a:txBody>
                    <a:bodyPr/>
                    <a:lstStyle/>
                    <a:p>
                      <a:r>
                        <a:rPr lang="en-IN" sz="900" dirty="0"/>
                        <a:t>MIPS R2000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239301">
                <a:tc>
                  <a:txBody>
                    <a:bodyPr/>
                    <a:lstStyle/>
                    <a:p>
                      <a:r>
                        <a:rPr lang="en-IN" sz="900" dirty="0"/>
                        <a:t>SPARC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239301">
                <a:tc>
                  <a:txBody>
                    <a:bodyPr/>
                    <a:lstStyle/>
                    <a:p>
                      <a:r>
                        <a:rPr lang="en-IN" sz="900" dirty="0"/>
                        <a:t>MC88000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239301">
                <a:tc>
                  <a:txBody>
                    <a:bodyPr/>
                    <a:lstStyle/>
                    <a:p>
                      <a:r>
                        <a:rPr lang="en-IN" sz="900" dirty="0"/>
                        <a:t>HP 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10</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239301">
                <a:tc>
                  <a:txBody>
                    <a:bodyPr/>
                    <a:lstStyle/>
                    <a:p>
                      <a:r>
                        <a:rPr lang="en-IN" sz="900" dirty="0"/>
                        <a:t>IBM RT/PC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2</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3</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356046">
                <a:tc>
                  <a:txBody>
                    <a:bodyPr/>
                    <a:lstStyle/>
                    <a:p>
                      <a:r>
                        <a:rPr lang="en-IN" sz="900" dirty="0"/>
                        <a:t>IBM RS/6000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239301">
                <a:tc>
                  <a:txBody>
                    <a:bodyPr/>
                    <a:lstStyle/>
                    <a:p>
                      <a:r>
                        <a:rPr lang="en-IN" sz="900" dirty="0"/>
                        <a:t>Intel i860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239301">
                <a:tc>
                  <a:txBody>
                    <a:bodyPr/>
                    <a:lstStyle/>
                    <a:p>
                      <a:r>
                        <a:rPr lang="en-IN" sz="900" dirty="0"/>
                        <a:t>IBM 3090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a:t>
                      </a:r>
                      <a:r>
                        <a:rPr lang="en-IN" sz="900" i="1" baseline="300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no</a:t>
                      </a:r>
                      <a:r>
                        <a:rPr lang="en-IN" sz="900" i="1" baseline="300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0603847"/>
                  </a:ext>
                </a:extLst>
              </a:tr>
              <a:tr h="239301">
                <a:tc>
                  <a:txBody>
                    <a:bodyPr/>
                    <a:lstStyle/>
                    <a:p>
                      <a:r>
                        <a:rPr lang="en-IN" sz="900" dirty="0"/>
                        <a:t>Intel 80486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no</a:t>
                      </a:r>
                      <a:r>
                        <a:rPr lang="en-IN" sz="900" i="1" baseline="300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3729218"/>
                  </a:ext>
                </a:extLst>
              </a:tr>
              <a:tr h="239301">
                <a:tc>
                  <a:txBody>
                    <a:bodyPr/>
                    <a:lstStyle/>
                    <a:p>
                      <a:r>
                        <a:rPr lang="en-IN" sz="900" dirty="0"/>
                        <a:t>NSC 32016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297481"/>
                  </a:ext>
                </a:extLst>
              </a:tr>
              <a:tr h="239301">
                <a:tc>
                  <a:txBody>
                    <a:bodyPr/>
                    <a:lstStyle/>
                    <a:p>
                      <a:r>
                        <a:rPr lang="en-IN" sz="900" dirty="0"/>
                        <a:t>MC68040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3169786"/>
                  </a:ext>
                </a:extLst>
              </a:tr>
              <a:tr h="239301">
                <a:tc>
                  <a:txBody>
                    <a:bodyPr/>
                    <a:lstStyle/>
                    <a:p>
                      <a:r>
                        <a:rPr lang="en-IN" sz="900" dirty="0"/>
                        <a:t>VAX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2820690"/>
                  </a:ext>
                </a:extLst>
              </a:tr>
              <a:tr h="239301">
                <a:tc>
                  <a:txBody>
                    <a:bodyPr/>
                    <a:lstStyle/>
                    <a:p>
                      <a:r>
                        <a:rPr lang="en-IN" sz="900" dirty="0"/>
                        <a:t>Clipper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8</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9</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4</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3</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89525239"/>
                  </a:ext>
                </a:extLst>
              </a:tr>
              <a:tr h="239301">
                <a:tc>
                  <a:txBody>
                    <a:bodyPr/>
                    <a:lstStyle/>
                    <a:p>
                      <a:r>
                        <a:rPr lang="en-IN" sz="900" dirty="0"/>
                        <a:t>Intel 80960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2</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8</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9</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err="1"/>
                        <a:t>yes</a:t>
                      </a:r>
                      <a:r>
                        <a:rPr lang="en-IN" sz="900" i="1" baseline="30000" dirty="0" err="1"/>
                        <a:t>a</a:t>
                      </a:r>
                      <a:endParaRPr lang="en-IN" sz="900" i="1"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900" dirty="0"/>
                        <a:t>3</a:t>
                      </a:r>
                      <a:r>
                        <a:rPr lang="en-IN" sz="900" i="1" baseline="30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94967293"/>
                  </a:ext>
                </a:extLst>
              </a:tr>
            </a:tbl>
          </a:graphicData>
        </a:graphic>
      </p:graphicFrame>
      <p:sp>
        <p:nvSpPr>
          <p:cNvPr id="7" name="TextBox 6"/>
          <p:cNvSpPr txBox="1"/>
          <p:nvPr/>
        </p:nvSpPr>
        <p:spPr>
          <a:xfrm>
            <a:off x="6012160" y="5949280"/>
            <a:ext cx="2880319" cy="523220"/>
          </a:xfrm>
          <a:prstGeom prst="rect">
            <a:avLst/>
          </a:prstGeom>
          <a:noFill/>
        </p:spPr>
        <p:txBody>
          <a:bodyPr wrap="square" rtlCol="0">
            <a:spAutoFit/>
          </a:bodyPr>
          <a:lstStyle/>
          <a:p>
            <a:r>
              <a:rPr lang="en-US" sz="1400" dirty="0">
                <a:latin typeface="+mn-lt"/>
              </a:rPr>
              <a:t>(Table can be found on page 605 in the textbook.)</a:t>
            </a:r>
          </a:p>
        </p:txBody>
      </p:sp>
      <p:sp>
        <p:nvSpPr>
          <p:cNvPr id="2" name="TextBox 1">
            <a:extLst>
              <a:ext uri="{FF2B5EF4-FFF2-40B4-BE49-F238E27FC236}">
                <a16:creationId xmlns:a16="http://schemas.microsoft.com/office/drawing/2014/main" id="{F9E496C8-4768-45D4-B315-91D1CF799DA5}"/>
              </a:ext>
            </a:extLst>
          </p:cNvPr>
          <p:cNvSpPr txBox="1"/>
          <p:nvPr/>
        </p:nvSpPr>
        <p:spPr>
          <a:xfrm>
            <a:off x="251520" y="5889869"/>
            <a:ext cx="4002285" cy="523220"/>
          </a:xfrm>
          <a:prstGeom prst="rect">
            <a:avLst/>
          </a:prstGeom>
          <a:noFill/>
        </p:spPr>
        <p:txBody>
          <a:bodyPr wrap="square" rtlCol="0">
            <a:spAutoFit/>
          </a:bodyPr>
          <a:lstStyle/>
          <a:p>
            <a:r>
              <a:rPr lang="en-US" sz="1400" dirty="0"/>
              <a:t>a    RISC hat does not conform to this characteristic</a:t>
            </a:r>
          </a:p>
          <a:p>
            <a:r>
              <a:rPr lang="en-US" sz="1400" dirty="0"/>
              <a:t>b    CISC that does not conform to this characteristic</a:t>
            </a:r>
          </a:p>
        </p:txBody>
      </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17.6</a:t>
            </a:r>
            <a:br>
              <a:rPr lang="en-US" dirty="0"/>
            </a:br>
            <a:r>
              <a:rPr lang="en-US" dirty="0"/>
              <a:t>The Effects of Pipelining</a:t>
            </a:r>
          </a:p>
        </p:txBody>
      </p:sp>
      <p:pic>
        <p:nvPicPr>
          <p:cNvPr id="7" name="Picture 6" descr="Diagram a represents sequential execution without pipelining. A table of 5 rows and 13 columns to represent the stages of data execution. For instruction, load, M to r A the stages instruction fetch, I, Execute, E and memory, D are located in row1 at column 1, 2, and 3. For instruction, load, M to r B the stages instruction fetch, I, Execute, E and memory, D are located in row 2 at column 4, 5, and 6. For instruction, add, r A + r B to r C, the stages instruction fetch, I, and Execute, E are located in row 3 at column 7,and 8. For instruction, store r C to M the stages instruction fetch, I, Execute, E and memory, D are located in row 4 at column 9, 10, and 11. For instruction, branch X, the stages instruction fetch, I, and Execute, E located in row 5 at column 12, and 13. Diagram b, represents two stage pipelined timing. A table of 6 rows and 10 columns to represent the stages of data execution. For instruction, load, M to r A the stages instruction fetch, I, Execute, E and memory, D are located in row1 at column 1, 2, and 3. For instruction, load, M to r B the stages instruction fetch, I, Execute, E and memory, D are located in row 2 at column, 2, 4, and 5. For instruction, add, r A + r B to r C, the stages instruction fetch, I, and Execute, E are located in row 3 at column 4,and 6. For instruction, store r C to M the stages instruction fetch, I, Execute, E and memory, D are located in row 4 at column 6, 7, and 8. For instruction, branch X, the stages instruction fetch, I, and Execute, E are located in row 5 at column 7, and 9. For instruction, N O O P, the stages instruction fetch, I, and Execute, E are located in row 6 at column 9, and 10. Diagram c, represents three stage pipelined timing. A table of 7 rows and 8 columns to represent the stages of data execution. For instruction, load, M to r A the stages instruction fetch, I, Execute, E and memory, D are located in row1 at column 1, 2, and 3. For instruction, load, M to r B the stages instruction fetch, I, Execute, E and memory, D are located in row 2 at column, 2, 3, and 4. For instruction, N O O P, the stages instruction fetch, I, and Execute, E are located in row 3 at column 3, and 4. For instruction, add, r A + r B to r C, the stages instruction fetch, I, and Execute, E are located in row 4 at column 4,and 5. For instruction, store r C to M the stages instruction fetch, I, Execute, E and memory, D are located in row 5 at column 5, 6, and 7. For instruction, branch X, the stages instruction fetch, I, and Execute, E are located in row 6 at column 6, and 7. For instruction, N O O P, the stages instruction fetch, I, and Execute, E are located in row 7 at column 7, and 8. Diagram d, represents four stage pipelined timing. A table of 9 rows and 11 columns to represent the stages of data execution. For instruction, load, M to r A the stages instruction fetch, I, execute, E 1, execute, E 2, and memory, D are located in row1 at column 1, 2, 3, and 4. For instruction, load, M to r B the stages instruction fetch, I, Execute, E, execute E 2, and memory, D is located in row 2 at column, 2, 3, 4 and 5. For instruction, N O O P, the stages instruction fetch, I, and Execute, E 1, and execute, E 2, are located in row 3 at column 3, 4, and 5. For instruction, N O O P, the stages instruction fetch, I, and Execute, E 1, and execute, E 2, are located in row 4 at column 4, 5, and 6. For instruction, add, r A + r B to r C, the stages instruction fetch, I, execute E 1,and execute, E2 are located in row 5 at column 5, 6,and 7. For instruction, store r C to M the stages instruction fetch, I, Execute, E1, execute E 2, and memory, D is located in row 6 at column 6, 7, 8 and 9. For instruction, branch X, the stages instruction fetch, I, execute, E 1, and Execute, E 2 are located in row 7 at column 7, 8, and 9. For instruction, N O O P, the stages instruction fetch, I, execute, E 1, and execute, E 2 are located in row 8 at column 8, 9, and 10. For instruction, N O O P, the stages instruction fetch, I, execute, E 1, and execute, E 2 are located in row 9 at column 9, 10, and 11." title="Four diagrams a, b, c, and d represent the pipelining effects."/>
          <p:cNvPicPr>
            <a:picLocks noChangeAspect="1"/>
          </p:cNvPicPr>
          <p:nvPr/>
        </p:nvPicPr>
        <p:blipFill rotWithShape="1">
          <a:blip r:embed="rId3">
            <a:extLst>
              <a:ext uri="{28A0092B-C50C-407E-A947-70E740481C1C}">
                <a14:useLocalDpi xmlns:a14="http://schemas.microsoft.com/office/drawing/2010/main" val="0"/>
              </a:ext>
            </a:extLst>
          </a:blip>
          <a:srcRect l="5905" t="9169" r="3456" b="24258"/>
          <a:stretch/>
        </p:blipFill>
        <p:spPr>
          <a:xfrm>
            <a:off x="575556" y="1556792"/>
            <a:ext cx="7992889" cy="4536504"/>
          </a:xfrm>
          <a:prstGeom prst="rect">
            <a:avLst/>
          </a:prstGeom>
          <a:solidFill>
            <a:srgbClr val="999966">
              <a:lumMod val="40000"/>
              <a:lumOff val="60000"/>
            </a:srgbClr>
          </a:solidFill>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Optimization of Pipelining</a:t>
            </a:r>
          </a:p>
        </p:txBody>
      </p:sp>
      <p:sp>
        <p:nvSpPr>
          <p:cNvPr id="41987" name="Rectangle 3"/>
          <p:cNvSpPr>
            <a:spLocks noGrp="1" noChangeArrowheads="1"/>
          </p:cNvSpPr>
          <p:nvPr>
            <p:ph type="body" idx="1"/>
          </p:nvPr>
        </p:nvSpPr>
        <p:spPr>
          <a:xfrm>
            <a:off x="457200" y="1600200"/>
            <a:ext cx="8229600" cy="4997152"/>
          </a:xfrm>
        </p:spPr>
        <p:txBody>
          <a:bodyPr>
            <a:normAutofit fontScale="92500" lnSpcReduction="10000"/>
          </a:bodyPr>
          <a:lstStyle/>
          <a:p>
            <a:pPr marL="333375" indent="-333375"/>
            <a:r>
              <a:rPr lang="en-GB" sz="2200" dirty="0"/>
              <a:t>Delayed branch</a:t>
            </a:r>
          </a:p>
          <a:p>
            <a:pPr marL="704850" lvl="1" indent="-358775"/>
            <a:r>
              <a:rPr lang="en-GB" sz="1900" dirty="0"/>
              <a:t>Does not take effect until after execution of following instruction</a:t>
            </a:r>
          </a:p>
          <a:p>
            <a:pPr marL="704850" lvl="1" indent="-358775"/>
            <a:r>
              <a:rPr lang="en-GB" sz="1900" dirty="0"/>
              <a:t>This following instruction is the delay slot</a:t>
            </a:r>
          </a:p>
          <a:p>
            <a:pPr marL="333375" indent="-333375"/>
            <a:r>
              <a:rPr lang="en-GB" sz="2200" dirty="0"/>
              <a:t>Delayed Load</a:t>
            </a:r>
          </a:p>
          <a:p>
            <a:pPr marL="704850" lvl="1" indent="-358775"/>
            <a:r>
              <a:rPr lang="en-GB" sz="1900" dirty="0"/>
              <a:t>Register to be target is locked by processor</a:t>
            </a:r>
          </a:p>
          <a:p>
            <a:pPr marL="704850" lvl="1" indent="-358775"/>
            <a:r>
              <a:rPr lang="en-GB" sz="1900" dirty="0"/>
              <a:t>Continue execution of instruction stream until register required</a:t>
            </a:r>
          </a:p>
          <a:p>
            <a:pPr marL="704850" lvl="1" indent="-358775"/>
            <a:r>
              <a:rPr lang="en-GB" sz="1900" dirty="0"/>
              <a:t>Idle until load is complete</a:t>
            </a:r>
          </a:p>
          <a:p>
            <a:pPr marL="704850" lvl="1" indent="-358775"/>
            <a:r>
              <a:rPr lang="en-GB" sz="1900" dirty="0"/>
              <a:t>Re-arranging instructions can allow useful work while loading</a:t>
            </a:r>
          </a:p>
          <a:p>
            <a:pPr marL="333375" indent="-333375"/>
            <a:r>
              <a:rPr lang="en-GB" sz="2200" dirty="0"/>
              <a:t>Loop Unrolling</a:t>
            </a:r>
          </a:p>
          <a:p>
            <a:pPr marL="704850" lvl="1" indent="-358775"/>
            <a:r>
              <a:rPr lang="en-GB" sz="1900" dirty="0"/>
              <a:t>Replicate body of loop a number of times</a:t>
            </a:r>
          </a:p>
          <a:p>
            <a:pPr marL="704850" lvl="1" indent="-358775"/>
            <a:r>
              <a:rPr lang="en-GB" sz="1900" dirty="0"/>
              <a:t>Iterate loop fewer times</a:t>
            </a:r>
          </a:p>
          <a:p>
            <a:pPr marL="704850" lvl="1" indent="-358775"/>
            <a:r>
              <a:rPr lang="en-GB" sz="1900" dirty="0"/>
              <a:t>Reduces loop overhead</a:t>
            </a:r>
          </a:p>
          <a:p>
            <a:pPr marL="704850" lvl="1" indent="-358775"/>
            <a:r>
              <a:rPr lang="en-GB" sz="1900" dirty="0"/>
              <a:t>Increases instruction parallelism</a:t>
            </a:r>
          </a:p>
          <a:p>
            <a:pPr marL="704850" lvl="1" indent="-358775"/>
            <a:r>
              <a:rPr lang="en-GB" sz="1900" dirty="0"/>
              <a:t>Improved register, data cache, or TLB locality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Table 17.8  </a:t>
            </a:r>
            <a:br>
              <a:rPr lang="en-US" dirty="0"/>
            </a:br>
            <a:r>
              <a:rPr lang="en-US" dirty="0"/>
              <a:t>Normal And Delayed Branch </a:t>
            </a:r>
          </a:p>
        </p:txBody>
      </p:sp>
      <p:graphicFrame>
        <p:nvGraphicFramePr>
          <p:cNvPr id="5" name="Table 4" descr="The table contains 4 columns labeled Address, Normal Branch, Delayed Branch, and Optimized Delayed Branch. The rows are read as follows from left to right. Row 1. 100. Load. X, r A. Load. X, r A. Load. X, r A. Row 2. 101. Add. 1, r A. Add. 1, r A. Jump. 105. Row 3. Jump. 105. Jump. 106. Add. 1, r A. Row 4. 103. Add. R A, r B. Noop. Blank. Add. r A, r B. Row 5. 104. Sub. R C, r B. Add. r A, r B. Sub. R C, r B. Row 6. 105. Store. r A, Z. Sub. r C, r B. Store. r A, Z. Row 7. 106. Blank. blank. Store. r A, Z. blank. blank." title="A table with the title Normal and Delayed Branch."/>
          <p:cNvGraphicFramePr>
            <a:graphicFrameLocks noGrp="1"/>
          </p:cNvGraphicFramePr>
          <p:nvPr>
            <p:extLst>
              <p:ext uri="{D42A27DB-BD31-4B8C-83A1-F6EECF244321}">
                <p14:modId xmlns:p14="http://schemas.microsoft.com/office/powerpoint/2010/main" val="3167013760"/>
              </p:ext>
            </p:extLst>
          </p:nvPr>
        </p:nvGraphicFramePr>
        <p:xfrm>
          <a:off x="323529" y="1772816"/>
          <a:ext cx="8496943" cy="3339206"/>
        </p:xfrm>
        <a:graphic>
          <a:graphicData uri="http://schemas.openxmlformats.org/drawingml/2006/table">
            <a:tbl>
              <a:tblPr firstRow="1" bandRow="1">
                <a:tableStyleId>{5C22544A-7EE6-4342-B048-85BDC9FD1C3A}</a:tableStyleId>
              </a:tblPr>
              <a:tblGrid>
                <a:gridCol w="1706782">
                  <a:extLst>
                    <a:ext uri="{9D8B030D-6E8A-4147-A177-3AD203B41FA5}">
                      <a16:colId xmlns:a16="http://schemas.microsoft.com/office/drawing/2014/main" val="528802535"/>
                    </a:ext>
                  </a:extLst>
                </a:gridCol>
                <a:gridCol w="1965626">
                  <a:extLst>
                    <a:ext uri="{9D8B030D-6E8A-4147-A177-3AD203B41FA5}">
                      <a16:colId xmlns:a16="http://schemas.microsoft.com/office/drawing/2014/main" val="3301141990"/>
                    </a:ext>
                  </a:extLst>
                </a:gridCol>
                <a:gridCol w="2232248">
                  <a:extLst>
                    <a:ext uri="{9D8B030D-6E8A-4147-A177-3AD203B41FA5}">
                      <a16:colId xmlns:a16="http://schemas.microsoft.com/office/drawing/2014/main" val="2622063633"/>
                    </a:ext>
                  </a:extLst>
                </a:gridCol>
                <a:gridCol w="2592287">
                  <a:extLst>
                    <a:ext uri="{9D8B030D-6E8A-4147-A177-3AD203B41FA5}">
                      <a16:colId xmlns:a16="http://schemas.microsoft.com/office/drawing/2014/main" val="539372497"/>
                    </a:ext>
                  </a:extLst>
                </a:gridCol>
              </a:tblGrid>
              <a:tr h="501020">
                <a:tc>
                  <a:txBody>
                    <a:bodyPr/>
                    <a:lstStyle/>
                    <a:p>
                      <a:pPr algn="l"/>
                      <a:r>
                        <a:rPr lang="en-US" sz="1400" b="1" dirty="0">
                          <a:solidFill>
                            <a:schemeClr val="tx1"/>
                          </a:solidFill>
                        </a:rPr>
                        <a:t>Address</a:t>
                      </a:r>
                      <a:endParaRPr lang="en-IN"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solidFill>
                            <a:schemeClr val="tx1"/>
                          </a:solidFill>
                        </a:rPr>
                        <a:t>Normal Branch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solidFill>
                            <a:schemeClr val="tx1"/>
                          </a:solidFill>
                        </a:rPr>
                        <a:t>Delayed Branch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solidFill>
                            <a:schemeClr val="tx1"/>
                          </a:solidFill>
                        </a:rPr>
                        <a:t>Optimized</a:t>
                      </a:r>
                    </a:p>
                    <a:p>
                      <a:pPr algn="l"/>
                      <a:r>
                        <a:rPr lang="en-IN" sz="1400" dirty="0">
                          <a:solidFill>
                            <a:schemeClr val="tx1"/>
                          </a:solidFill>
                        </a:rPr>
                        <a:t>Delayed Branch</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33754291"/>
                  </a:ext>
                </a:extLst>
              </a:tr>
              <a:tr h="472398">
                <a:tc>
                  <a:txBody>
                    <a:bodyPr/>
                    <a:lstStyle/>
                    <a:p>
                      <a:pPr algn="ctr"/>
                      <a:r>
                        <a:rPr lang="en-IN" sz="1400" b="0" i="0" u="none" strike="noStrike" cap="none" baseline="0" dirty="0">
                          <a:solidFill>
                            <a:schemeClr val="dk1"/>
                          </a:solidFill>
                          <a:latin typeface="+mn-lt"/>
                          <a:ea typeface="+mn-ea"/>
                          <a:cs typeface="+mn-cs"/>
                          <a:sym typeface="Arial"/>
                        </a:rPr>
                        <a:t>100</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indent="-850900" algn="l"/>
                      <a:r>
                        <a:rPr lang="en-IN" sz="1600" b="0" dirty="0"/>
                        <a:t>LOAD 	X, </a:t>
                      </a:r>
                      <a:r>
                        <a:rPr lang="en-IN" sz="1600" b="0" dirty="0" err="1"/>
                        <a:t>rA</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31850" indent="-831850" algn="l"/>
                      <a:r>
                        <a:rPr lang="en-IN" sz="1600" b="0" dirty="0"/>
                        <a:t>LOAD 	X, </a:t>
                      </a:r>
                      <a:r>
                        <a:rPr lang="en-IN" sz="1600" b="0" dirty="0" err="1"/>
                        <a:t>rA</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987425" indent="-987425" algn="l"/>
                      <a:r>
                        <a:rPr lang="en-IN" sz="1600" b="0" dirty="0"/>
                        <a:t>LOAD 	X, </a:t>
                      </a:r>
                      <a:r>
                        <a:rPr lang="en-IN" sz="1600" b="0" dirty="0" err="1"/>
                        <a:t>rA</a:t>
                      </a:r>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24190">
                <a:tc>
                  <a:txBody>
                    <a:bodyPr/>
                    <a:lstStyle/>
                    <a:p>
                      <a:pPr algn="ctr"/>
                      <a:r>
                        <a:rPr lang="en-IN" sz="1600" b="0" dirty="0"/>
                        <a:t>101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marR="0" indent="-850900" algn="l" defTabSz="914400" rtl="0" eaLnBrk="1" fontAlgn="auto" latinLnBrk="0" hangingPunct="1">
                        <a:lnSpc>
                          <a:spcPct val="100000"/>
                        </a:lnSpc>
                        <a:spcBef>
                          <a:spcPts val="0"/>
                        </a:spcBef>
                        <a:spcAft>
                          <a:spcPts val="0"/>
                        </a:spcAft>
                        <a:buClrTx/>
                        <a:buSzTx/>
                        <a:buFontTx/>
                        <a:buNone/>
                        <a:tabLst/>
                        <a:defRPr/>
                      </a:pPr>
                      <a:r>
                        <a:rPr lang="en-IN" sz="1600" b="0" dirty="0"/>
                        <a:t>ADD 	1, </a:t>
                      </a:r>
                      <a:r>
                        <a:rPr lang="en-IN" sz="1600" b="0" dirty="0" err="1"/>
                        <a:t>rA</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31850" marR="0" indent="-831850" algn="l" defTabSz="914400" rtl="0" eaLnBrk="1" fontAlgn="auto" latinLnBrk="0" hangingPunct="1">
                        <a:lnSpc>
                          <a:spcPct val="100000"/>
                        </a:lnSpc>
                        <a:spcBef>
                          <a:spcPts val="0"/>
                        </a:spcBef>
                        <a:spcAft>
                          <a:spcPts val="0"/>
                        </a:spcAft>
                        <a:buClrTx/>
                        <a:buSzTx/>
                        <a:buFontTx/>
                        <a:buNone/>
                        <a:tabLst/>
                        <a:defRPr/>
                      </a:pPr>
                      <a:r>
                        <a:rPr lang="en-IN" sz="1600" b="0" dirty="0"/>
                        <a:t>ADD	 1, </a:t>
                      </a:r>
                      <a:r>
                        <a:rPr lang="en-IN" sz="1600" b="0" dirty="0" err="1"/>
                        <a:t>rA</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987425" marR="0" indent="-987425" algn="l" defTabSz="914400" rtl="0" eaLnBrk="1" fontAlgn="auto" latinLnBrk="0" hangingPunct="1">
                        <a:lnSpc>
                          <a:spcPct val="100000"/>
                        </a:lnSpc>
                        <a:spcBef>
                          <a:spcPts val="0"/>
                        </a:spcBef>
                        <a:spcAft>
                          <a:spcPts val="0"/>
                        </a:spcAft>
                        <a:buClrTx/>
                        <a:buSzTx/>
                        <a:buFontTx/>
                        <a:buNone/>
                        <a:tabLst/>
                        <a:defRPr/>
                      </a:pPr>
                      <a:r>
                        <a:rPr lang="en-IN" sz="1600" b="0" dirty="0"/>
                        <a:t>JUMP 	105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72072">
                <a:tc>
                  <a:txBody>
                    <a:bodyPr/>
                    <a:lstStyle/>
                    <a:p>
                      <a:pPr algn="ctr"/>
                      <a:r>
                        <a:rPr lang="en-IN" sz="1600" b="0" dirty="0"/>
                        <a:t>102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marR="0" indent="-850900" algn="l" defTabSz="914400" rtl="0" eaLnBrk="1" fontAlgn="auto" latinLnBrk="0" hangingPunct="1">
                        <a:lnSpc>
                          <a:spcPct val="100000"/>
                        </a:lnSpc>
                        <a:spcBef>
                          <a:spcPts val="0"/>
                        </a:spcBef>
                        <a:spcAft>
                          <a:spcPts val="0"/>
                        </a:spcAft>
                        <a:buClrTx/>
                        <a:buSzTx/>
                        <a:buFontTx/>
                        <a:buNone/>
                        <a:tabLst/>
                        <a:defRPr/>
                      </a:pPr>
                      <a:r>
                        <a:rPr lang="en-IN" sz="1600" b="0" dirty="0"/>
                        <a:t>JUMP 	105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31850" marR="0" indent="-831850" algn="l" defTabSz="914400" rtl="0" eaLnBrk="1" fontAlgn="auto" latinLnBrk="0" hangingPunct="1">
                        <a:lnSpc>
                          <a:spcPct val="100000"/>
                        </a:lnSpc>
                        <a:spcBef>
                          <a:spcPts val="0"/>
                        </a:spcBef>
                        <a:spcAft>
                          <a:spcPts val="0"/>
                        </a:spcAft>
                        <a:buClrTx/>
                        <a:buSzTx/>
                        <a:buFontTx/>
                        <a:buNone/>
                        <a:tabLst/>
                        <a:defRPr/>
                      </a:pPr>
                      <a:r>
                        <a:rPr lang="en-IN" sz="1600" b="0" dirty="0"/>
                        <a:t>JUMP 	106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987425" marR="0" indent="-987425" algn="l" defTabSz="914400" rtl="0" eaLnBrk="1" fontAlgn="auto" latinLnBrk="0" hangingPunct="1">
                        <a:lnSpc>
                          <a:spcPct val="100000"/>
                        </a:lnSpc>
                        <a:spcBef>
                          <a:spcPts val="0"/>
                        </a:spcBef>
                        <a:spcAft>
                          <a:spcPts val="0"/>
                        </a:spcAft>
                        <a:buClrTx/>
                        <a:buSzTx/>
                        <a:buFontTx/>
                        <a:buNone/>
                        <a:tabLst/>
                        <a:defRPr/>
                      </a:pPr>
                      <a:r>
                        <a:rPr lang="en-IN" sz="1600" b="0" dirty="0"/>
                        <a:t>ADD 	1, </a:t>
                      </a:r>
                      <a:r>
                        <a:rPr lang="en-IN" sz="1600" b="0" dirty="0" err="1"/>
                        <a:t>rA</a:t>
                      </a:r>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48131">
                <a:tc>
                  <a:txBody>
                    <a:bodyPr/>
                    <a:lstStyle/>
                    <a:p>
                      <a:pPr algn="ctr"/>
                      <a:r>
                        <a:rPr lang="en-IN" sz="1600" b="0" dirty="0"/>
                        <a:t>103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marR="0" indent="-850900" algn="l" defTabSz="914400" rtl="0" eaLnBrk="1" fontAlgn="auto" latinLnBrk="0" hangingPunct="1">
                        <a:lnSpc>
                          <a:spcPct val="100000"/>
                        </a:lnSpc>
                        <a:spcBef>
                          <a:spcPts val="0"/>
                        </a:spcBef>
                        <a:spcAft>
                          <a:spcPts val="0"/>
                        </a:spcAft>
                        <a:buClrTx/>
                        <a:buSzTx/>
                        <a:buFontTx/>
                        <a:buNone/>
                        <a:tabLst/>
                        <a:defRPr/>
                      </a:pPr>
                      <a:r>
                        <a:rPr lang="en-IN" sz="1600" b="0" dirty="0"/>
                        <a:t>ADD	 </a:t>
                      </a:r>
                      <a:r>
                        <a:rPr lang="en-IN" sz="1600" b="0" dirty="0" err="1"/>
                        <a:t>rA</a:t>
                      </a:r>
                      <a:r>
                        <a:rPr lang="en-IN" sz="1600" b="0" dirty="0"/>
                        <a:t>, </a:t>
                      </a:r>
                      <a:r>
                        <a:rPr lang="en-IN" sz="1600" b="0" dirty="0" err="1"/>
                        <a:t>rB</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NOOP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987425" marR="0" indent="-987425" algn="l" defTabSz="914400" rtl="0" eaLnBrk="1" fontAlgn="auto" latinLnBrk="0" hangingPunct="1">
                        <a:lnSpc>
                          <a:spcPct val="100000"/>
                        </a:lnSpc>
                        <a:spcBef>
                          <a:spcPts val="0"/>
                        </a:spcBef>
                        <a:spcAft>
                          <a:spcPts val="0"/>
                        </a:spcAft>
                        <a:buClrTx/>
                        <a:buSzTx/>
                        <a:buFontTx/>
                        <a:buNone/>
                        <a:tabLst/>
                        <a:defRPr/>
                      </a:pPr>
                      <a:r>
                        <a:rPr lang="en-IN" sz="1600" b="0" dirty="0"/>
                        <a:t>ADD 	</a:t>
                      </a:r>
                      <a:r>
                        <a:rPr lang="en-IN" sz="1600" b="0" dirty="0" err="1"/>
                        <a:t>rA</a:t>
                      </a:r>
                      <a:r>
                        <a:rPr lang="en-IN" sz="1600" b="0" dirty="0"/>
                        <a:t>, </a:t>
                      </a:r>
                      <a:r>
                        <a:rPr lang="en-IN" sz="1600" b="0" dirty="0" err="1"/>
                        <a:t>rB</a:t>
                      </a:r>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89113173"/>
                  </a:ext>
                </a:extLst>
              </a:tr>
              <a:tr h="417757">
                <a:tc>
                  <a:txBody>
                    <a:bodyPr/>
                    <a:lstStyle/>
                    <a:p>
                      <a:pPr algn="ctr"/>
                      <a:r>
                        <a:rPr lang="en-IN" sz="1600" b="0" dirty="0"/>
                        <a:t>104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marR="0" indent="-850900" algn="l" defTabSz="914400" rtl="0" eaLnBrk="1" fontAlgn="auto" latinLnBrk="0" hangingPunct="1">
                        <a:lnSpc>
                          <a:spcPct val="100000"/>
                        </a:lnSpc>
                        <a:spcBef>
                          <a:spcPts val="0"/>
                        </a:spcBef>
                        <a:spcAft>
                          <a:spcPts val="0"/>
                        </a:spcAft>
                        <a:buClrTx/>
                        <a:buSzTx/>
                        <a:buFontTx/>
                        <a:buNone/>
                        <a:tabLst/>
                        <a:defRPr/>
                      </a:pPr>
                      <a:r>
                        <a:rPr lang="en-IN" sz="1600" b="0" dirty="0"/>
                        <a:t>SUB	 </a:t>
                      </a:r>
                      <a:r>
                        <a:rPr lang="en-IN" sz="1600" b="0" dirty="0" err="1"/>
                        <a:t>rC</a:t>
                      </a:r>
                      <a:r>
                        <a:rPr lang="en-IN" sz="1600" b="0" dirty="0"/>
                        <a:t>, </a:t>
                      </a:r>
                      <a:r>
                        <a:rPr lang="en-IN" sz="1600" b="0" dirty="0" err="1"/>
                        <a:t>rB</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31850" marR="0" indent="-831850" algn="l" defTabSz="914400" rtl="0" eaLnBrk="1" fontAlgn="auto" latinLnBrk="0" hangingPunct="1">
                        <a:lnSpc>
                          <a:spcPct val="100000"/>
                        </a:lnSpc>
                        <a:spcBef>
                          <a:spcPts val="0"/>
                        </a:spcBef>
                        <a:spcAft>
                          <a:spcPts val="0"/>
                        </a:spcAft>
                        <a:buClrTx/>
                        <a:buSzTx/>
                        <a:buFontTx/>
                        <a:buNone/>
                        <a:tabLst/>
                        <a:defRPr/>
                      </a:pPr>
                      <a:r>
                        <a:rPr lang="en-IN" sz="1600" b="0" dirty="0"/>
                        <a:t>ADD	 </a:t>
                      </a:r>
                      <a:r>
                        <a:rPr lang="en-IN" sz="1600" b="0" dirty="0" err="1"/>
                        <a:t>rA</a:t>
                      </a:r>
                      <a:r>
                        <a:rPr lang="en-IN" sz="1600" b="0" dirty="0"/>
                        <a:t>, </a:t>
                      </a:r>
                      <a:r>
                        <a:rPr lang="en-IN" sz="1600" b="0" dirty="0" err="1"/>
                        <a:t>rB</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987425" marR="0" indent="-987425" algn="l" defTabSz="914400" rtl="0" eaLnBrk="1" fontAlgn="auto" latinLnBrk="0" hangingPunct="1">
                        <a:lnSpc>
                          <a:spcPct val="100000"/>
                        </a:lnSpc>
                        <a:spcBef>
                          <a:spcPts val="0"/>
                        </a:spcBef>
                        <a:spcAft>
                          <a:spcPts val="0"/>
                        </a:spcAft>
                        <a:buClrTx/>
                        <a:buSzTx/>
                        <a:buFontTx/>
                        <a:buNone/>
                        <a:tabLst/>
                        <a:defRPr/>
                      </a:pPr>
                      <a:r>
                        <a:rPr lang="en-IN" sz="1600" b="0" dirty="0"/>
                        <a:t>SUB 	</a:t>
                      </a:r>
                      <a:r>
                        <a:rPr lang="en-IN" sz="1600" b="0" dirty="0" err="1"/>
                        <a:t>rC</a:t>
                      </a:r>
                      <a:r>
                        <a:rPr lang="en-IN" sz="1600" b="0" dirty="0"/>
                        <a:t>, </a:t>
                      </a:r>
                      <a:r>
                        <a:rPr lang="en-IN" sz="1600" b="0" dirty="0" err="1"/>
                        <a:t>rB</a:t>
                      </a:r>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08736623"/>
                  </a:ext>
                </a:extLst>
              </a:tr>
              <a:tr h="348131">
                <a:tc>
                  <a:txBody>
                    <a:bodyPr/>
                    <a:lstStyle/>
                    <a:p>
                      <a:pPr algn="ctr"/>
                      <a:r>
                        <a:rPr lang="en-IN" sz="1600" b="0" dirty="0"/>
                        <a:t>105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indent="-850900"/>
                      <a:r>
                        <a:rPr lang="en-IN" sz="1600" b="0" dirty="0"/>
                        <a:t>STORE	 </a:t>
                      </a:r>
                      <a:r>
                        <a:rPr lang="en-IN" sz="1600" b="0" dirty="0" err="1"/>
                        <a:t>rA</a:t>
                      </a:r>
                      <a:r>
                        <a:rPr lang="en-IN" sz="1600" b="0" dirty="0"/>
                        <a:t>, Z</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31850" indent="-831850"/>
                      <a:r>
                        <a:rPr lang="en-IN" sz="1600" b="0" dirty="0"/>
                        <a:t>SUB 	</a:t>
                      </a:r>
                      <a:r>
                        <a:rPr lang="en-IN" sz="1600" b="0" dirty="0" err="1"/>
                        <a:t>rC</a:t>
                      </a:r>
                      <a:r>
                        <a:rPr lang="en-IN" sz="1600" b="0" dirty="0"/>
                        <a:t>, </a:t>
                      </a:r>
                      <a:r>
                        <a:rPr lang="en-IN" sz="1600" b="0" dirty="0" err="1"/>
                        <a:t>rB</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987425" indent="-987425"/>
                      <a:r>
                        <a:rPr lang="en-IN" sz="1600" b="0" dirty="0"/>
                        <a:t>STORE 	</a:t>
                      </a:r>
                      <a:r>
                        <a:rPr lang="en-IN" sz="1600" b="0" dirty="0" err="1"/>
                        <a:t>rA</a:t>
                      </a:r>
                      <a:r>
                        <a:rPr lang="en-IN" sz="1600" b="0" dirty="0"/>
                        <a:t>, Z</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11898447"/>
                  </a:ext>
                </a:extLst>
              </a:tr>
              <a:tr h="527277">
                <a:tc>
                  <a:txBody>
                    <a:bodyPr/>
                    <a:lstStyle/>
                    <a:p>
                      <a:pPr algn="ctr"/>
                      <a:r>
                        <a:rPr lang="en-IN" sz="1600" b="0" dirty="0"/>
                        <a:t>106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31850" indent="-831850"/>
                      <a:r>
                        <a:rPr lang="en-IN" sz="1600" b="0" dirty="0"/>
                        <a:t>STORE	 </a:t>
                      </a:r>
                      <a:r>
                        <a:rPr lang="en-IN" sz="1600" b="0" dirty="0" err="1"/>
                        <a:t>rA</a:t>
                      </a:r>
                      <a:r>
                        <a:rPr lang="en-IN" sz="1600" b="0" dirty="0"/>
                        <a:t>, Z</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6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887453938"/>
                  </a:ext>
                </a:extLst>
              </a:tr>
            </a:tbl>
          </a:graphicData>
        </a:graphic>
      </p:graphicFrame>
      <p:sp>
        <p:nvSpPr>
          <p:cNvPr id="8" name="TextBox 7"/>
          <p:cNvSpPr txBox="1"/>
          <p:nvPr/>
        </p:nvSpPr>
        <p:spPr>
          <a:xfrm>
            <a:off x="4716016" y="5157192"/>
            <a:ext cx="4282775" cy="307777"/>
          </a:xfrm>
          <a:prstGeom prst="rect">
            <a:avLst/>
          </a:prstGeom>
          <a:noFill/>
        </p:spPr>
        <p:txBody>
          <a:bodyPr wrap="none" rtlCol="0">
            <a:spAutoFit/>
          </a:bodyPr>
          <a:lstStyle/>
          <a:p>
            <a:r>
              <a:rPr lang="en-US" sz="1400" dirty="0">
                <a:latin typeface="+mn-lt"/>
              </a:rPr>
              <a:t>(Table can be found on page 608 in the textbook.)</a:t>
            </a:r>
          </a:p>
        </p:txBody>
      </p:sp>
    </p:spTree>
  </p:cSld>
  <p:clrMapOvr>
    <a:masterClrMapping/>
  </p:clrMapOvr>
  <p:transition spd="med">
    <p:whee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17.7</a:t>
            </a:r>
            <a:br>
              <a:rPr lang="en-US" dirty="0"/>
            </a:br>
            <a:r>
              <a:rPr lang="en-US" dirty="0"/>
              <a:t>Use of the Delayed Branch</a:t>
            </a:r>
          </a:p>
        </p:txBody>
      </p:sp>
      <p:pic>
        <p:nvPicPr>
          <p:cNvPr id="4" name="Picture 3" descr="Diagram a represents traditional pipeline. A table with 5 rows and 8 columns with time delay described at the horizontal top ranging from 1 to 8 in increments of 1. For instruction, load x, r A at address 100, there are three stages at data execution, I, E, and D, are at row 1 and at column, 1, 2, and 3. For instruction, add 1, r A at address 101, there are two stages at data execution, I, and E are at row 2 and at column, 2, and 4. For instruction, jump 105, at address102, there are two stages at data execution, I, and E, laid at row 2 and at column 4, and 5. For instruction, add r A, r B, at address103, there are two stages at data execution, I, and E, laid at row 3 and at column 5, and 6. For instruction, store r A, Z, at address105, there are two stages at data execution, I, E, and D, laid at row 5 and at column 6, 7, and 8. Diagram b represents R I S C pipeline with N O O P inserted. A table with 5 rows and 8 columns with time delay described at the horizontal top ranging from 1 to 8 in increments of 1. For instruction, load x, r A at address100, there are three stages at data execution, I, E, and D, are at row 1 and at column, 1, 2, and 3. For instruction, add 1, r A at address 101, there are two stages at data execution, I, and E are at row 2 and at column, 2, and 4. For instruction, jump 106, at address102, there are two stages at data execution, I, and E, laid at row 2 and at column 4, and 5. For instruction, N O O P, at address103, there are two stages at data execution, I, and E, laid at row 3 and at column 5, and 6. For instruction, store r A, Z, at address105, there are two stages at data execution, I, E, and D, laid at row 5 and at column 6, 7, and 8. Diagram c represents reversed instructions. A table of 4 rows and 6 columns with time delay described at horizontal top ranging from 1 to 6 in increments of 1. For instruction, load X, r A, at address 100, there are three stages of data execution, I, E, and D at row 1 and at column 1, 2, and 3. For instruction, jump 105, at address 101, there are two stages of data execution, I, and E at row 2 and at column 2, and 3. For instruction, add 1, r A, at address 102, there are two stages of data execution, I, and E at row 3 and at column 3, and 4. For instruction, store r A, Z, at address 105, there are three stages of data execution, I, E, and D at row 4 and at column 4, 5, and 6." title="Three diagrams, a, b, and c illustrate delayed branch usage."/>
          <p:cNvPicPr>
            <a:picLocks noChangeAspect="1"/>
          </p:cNvPicPr>
          <p:nvPr/>
        </p:nvPicPr>
        <p:blipFill rotWithShape="1">
          <a:blip r:embed="rId3">
            <a:extLst>
              <a:ext uri="{28A0092B-C50C-407E-A947-70E740481C1C}">
                <a14:useLocalDpi xmlns:a14="http://schemas.microsoft.com/office/drawing/2010/main" val="0"/>
              </a:ext>
            </a:extLst>
          </a:blip>
          <a:srcRect l="9475" t="8249" r="12765" b="22695"/>
          <a:stretch/>
        </p:blipFill>
        <p:spPr>
          <a:xfrm>
            <a:off x="2363711" y="1261743"/>
            <a:ext cx="4416579" cy="5075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17.8 </a:t>
            </a:r>
            <a:br>
              <a:rPr lang="en-US" dirty="0"/>
            </a:br>
            <a:r>
              <a:rPr lang="en-US" dirty="0"/>
              <a:t>Loop Unrolling</a:t>
            </a:r>
          </a:p>
        </p:txBody>
      </p:sp>
      <p:pic>
        <p:nvPicPr>
          <p:cNvPr id="4" name="Picture 3" descr="The computer code, original loop, has three lines. Line 1. do i equals 2 comma n minus 1. Line 2. intended twice, a lbr i rbr equals a lbr i rbr + a lbr i minus 1 rbr asterisk a lbr i + 1 rbr. Line 3. End do. The computer code, loop unrolled twice, has 8 lines. Line 1. do i equals 2 comma n minus 2 comma 2. Line 2. Intended twice. a lbr i rbr equals a lbr i rbr + a lbr i minus 1 rbr asterisk a lbr i+1 rbr. Line 3.a lbr i +1 rbr equals a lbr i +1 rbr + a lbr I rbr asterisk a lbr i + 2 rbr. Line 4. end do. Line 5. Blank. Line 6. if left parenthesis m o d left parenthesis n minus 2 comma 2 right parenthesis equals I right parenthesis then. Line 7. Intended twice. a lbr n minus 1 rbr equals a lbr n minus 1 rbr + a lbr n minus 2 rbr asterisk a lbr n rbr. Line 8. end if." title="A set of two computer codes, labeled a and b, that illustrate an example of loop unrolling"/>
          <p:cNvPicPr>
            <a:picLocks noChangeAspect="1"/>
          </p:cNvPicPr>
          <p:nvPr/>
        </p:nvPicPr>
        <p:blipFill rotWithShape="1">
          <a:blip r:embed="rId3">
            <a:extLst>
              <a:ext uri="{28A0092B-C50C-407E-A947-70E740481C1C}">
                <a14:useLocalDpi xmlns:a14="http://schemas.microsoft.com/office/drawing/2010/main" val="0"/>
              </a:ext>
            </a:extLst>
          </a:blip>
          <a:srcRect l="20875" t="8201" r="20875" b="60976"/>
          <a:stretch/>
        </p:blipFill>
        <p:spPr>
          <a:xfrm>
            <a:off x="1259632" y="1340768"/>
            <a:ext cx="6624737" cy="453650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398"/>
            <a:ext cx="8229600" cy="619385"/>
          </a:xfrm>
        </p:spPr>
        <p:txBody>
          <a:bodyPr/>
          <a:lstStyle/>
          <a:p>
            <a:r>
              <a:rPr lang="en-US" dirty="0">
                <a:solidFill>
                  <a:schemeClr val="tx2"/>
                </a:solidFill>
              </a:rPr>
              <a:t>MIPS R4000</a:t>
            </a:r>
          </a:p>
        </p:txBody>
      </p:sp>
      <p:graphicFrame>
        <p:nvGraphicFramePr>
          <p:cNvPr id="7" name="Content Placeholder 3"/>
          <p:cNvGraphicFramePr>
            <a:graphicFrameLocks/>
          </p:cNvGraphicFramePr>
          <p:nvPr>
            <p:extLst>
              <p:ext uri="{D42A27DB-BD31-4B8C-83A1-F6EECF244321}">
                <p14:modId xmlns:p14="http://schemas.microsoft.com/office/powerpoint/2010/main" val="2040099832"/>
              </p:ext>
            </p:extLst>
          </p:nvPr>
        </p:nvGraphicFramePr>
        <p:xfrm>
          <a:off x="304800" y="918190"/>
          <a:ext cx="84582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17.9</a:t>
            </a:r>
            <a:br>
              <a:rPr lang="en-US" dirty="0"/>
            </a:br>
            <a:r>
              <a:rPr lang="en-US" dirty="0"/>
              <a:t>MIPS Instruction Formats</a:t>
            </a:r>
          </a:p>
        </p:txBody>
      </p:sp>
      <p:pic>
        <p:nvPicPr>
          <p:cNvPr id="2" name="Picture 1" descr="A set of three horizontal blocks for, immediate, I type, jump, J type, and register, R type instructions. I type instruction contains a set of 4 blocks snapped together from left to right reads, operation of 6 bytes, r s of 5 bytes, r t of 5 bytes, and immediate of 16 bytes. J type instruction contains a set of 2 blocks snapped together from left to right reads, operation of 6 bytes, and target of 26 bytes. R type instruction contains a set of 6 blocks snapped together from left to right reads, operation of 6 bytes, r s of 5 bytes, r t of 5 bytes, r d of 5 bytes, shift of 5 bytes, and function of 6 bytes. Text below the blocks reads, operation is operation code, r s is source register specifier, r t is source or destination register specifier, immediate is immediate, branch or address displacement, target is jump target address, r d indicates destination register specifier, shift is shift amount, and function is A L U or shift function specifier." title="A diagram illustrates instruction formats of M I P S."/>
          <p:cNvPicPr>
            <a:picLocks noChangeAspect="1"/>
          </p:cNvPicPr>
          <p:nvPr/>
        </p:nvPicPr>
        <p:blipFill rotWithShape="1">
          <a:blip r:embed="rId3">
            <a:extLst>
              <a:ext uri="{28A0092B-C50C-407E-A947-70E740481C1C}">
                <a14:useLocalDpi xmlns:a14="http://schemas.microsoft.com/office/drawing/2010/main" val="0"/>
              </a:ext>
            </a:extLst>
          </a:blip>
          <a:srcRect l="15377" t="18576" r="11157" b="37856"/>
          <a:stretch/>
        </p:blipFill>
        <p:spPr>
          <a:xfrm>
            <a:off x="1287999" y="1278847"/>
            <a:ext cx="6568002" cy="5040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Pipeline</a:t>
            </a:r>
          </a:p>
        </p:txBody>
      </p:sp>
      <p:sp>
        <p:nvSpPr>
          <p:cNvPr id="3" name="Content Placeholder 2"/>
          <p:cNvSpPr>
            <a:spLocks noGrp="1"/>
          </p:cNvSpPr>
          <p:nvPr>
            <p:ph type="body" idx="1"/>
          </p:nvPr>
        </p:nvSpPr>
        <p:spPr>
          <a:xfrm>
            <a:off x="457200" y="1663737"/>
            <a:ext cx="8003232" cy="4925144"/>
          </a:xfrm>
        </p:spPr>
        <p:txBody>
          <a:bodyPr>
            <a:normAutofit fontScale="85000" lnSpcReduction="20000"/>
          </a:bodyPr>
          <a:lstStyle/>
          <a:p>
            <a:pPr marL="346075" indent="-346075"/>
            <a:r>
              <a:rPr lang="en-US" sz="2100" dirty="0"/>
              <a:t>With its simplified instruction architecture, the MIPS can achieve very efficient pipelining</a:t>
            </a:r>
          </a:p>
          <a:p>
            <a:pPr marL="346075" indent="-346075"/>
            <a:r>
              <a:rPr lang="en-US" sz="2100" dirty="0"/>
              <a:t>The initial experimental RISC systems and the first generation of commercial RISC processors achieve execution speeds that approach one instruction per system clock cycle</a:t>
            </a:r>
          </a:p>
          <a:p>
            <a:pPr marL="346075" indent="-346075"/>
            <a:r>
              <a:rPr lang="en-US" sz="2100" dirty="0"/>
              <a:t>To improve on this performance, two classes of processors have evolved to offer execution of multiple instructions per clock cycle</a:t>
            </a:r>
          </a:p>
          <a:p>
            <a:pPr marL="704850" lvl="2" indent="-358775">
              <a:buFont typeface="Arial" panose="020B0604020202020204" pitchFamily="34" charset="0"/>
              <a:buChar char="–"/>
            </a:pPr>
            <a:r>
              <a:rPr lang="en-US" sz="1900" dirty="0"/>
              <a:t>Superscalar architecture</a:t>
            </a:r>
          </a:p>
          <a:p>
            <a:pPr marL="1012825" lvl="4" indent="-307975"/>
            <a:r>
              <a:rPr lang="en-US" dirty="0"/>
              <a:t>Replicates each of the pipeline stages so that two or more instruction at the same stage of the pipeline can be processed simultaneously</a:t>
            </a:r>
          </a:p>
          <a:p>
            <a:pPr marL="1012825" lvl="4" indent="-307975"/>
            <a:r>
              <a:rPr lang="en-US" dirty="0"/>
              <a:t>Limitations are:  dependencies between instructions in different pipelines can slow down the system, and, overhead logic is required to coordinate these dependencies		</a:t>
            </a:r>
            <a:endParaRPr lang="en-US" sz="2100" dirty="0"/>
          </a:p>
          <a:p>
            <a:pPr marL="704850" lvl="2" indent="-358775">
              <a:buFont typeface="Arial" panose="020B0604020202020204" pitchFamily="34" charset="0"/>
              <a:buChar char="–"/>
            </a:pPr>
            <a:r>
              <a:rPr lang="en-US" sz="1900" dirty="0"/>
              <a:t>Super-pipelined architecture</a:t>
            </a:r>
          </a:p>
          <a:p>
            <a:pPr marL="1012825" lvl="4" indent="-307975"/>
            <a:r>
              <a:rPr lang="en-US" dirty="0"/>
              <a:t>Makes use of more, and more fine-grained, pipeline stages</a:t>
            </a:r>
          </a:p>
          <a:p>
            <a:pPr marL="1012825" lvl="4" indent="-307975"/>
            <a:r>
              <a:rPr lang="en-US" dirty="0"/>
              <a:t>With more stages, more instruction can be in the pipeline at the same time, increasing parallelism</a:t>
            </a:r>
          </a:p>
          <a:p>
            <a:pPr marL="1012825" lvl="4" indent="-307975"/>
            <a:r>
              <a:rPr lang="en-US" dirty="0"/>
              <a:t>Limitation:  there is overhead associated with transferring instructions from one stage to the next</a:t>
            </a:r>
          </a:p>
        </p:txBody>
      </p:sp>
    </p:spTree>
    <p:extLst>
      <p:ext uri="{BB962C8B-B14F-4D97-AF65-F5344CB8AC3E}">
        <p14:creationId xmlns:p14="http://schemas.microsoft.com/office/powerpoint/2010/main" val="77853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descr="Table 1 contains 6 columns labeled Characteristic Complex Instruction set Computer or C I S C I B M. C I S C V A X. C I S C intel. Reduced instruction set computer of R I S C S P A R C. R I S C M I P S. The rows are read as follows from left to right. Row 1. Year Developed. 1973. 1978. 1989. 1987. 1991. Row 2. Number of instruction. 208. 303. 235. 69. 94. Row 3. Instruction size left parenthesis bytes right parenthesis. 2 to 6. 2 to 57. 1 to 11. 4. 4. Row 4. Addressing modes. 4. 22. 11. 1. 1. Row 5. Number of general purpose registers. 16. 16. 8. 40 to 520. 32. Row 6. Control memory size left bracket k bits right bracket. 420. 480. 246. Blank. blank. Row 7. Cache size left parenthesis k B right parenthesis. 64. 64. 8. 23. 128. Table 2 contains 4 columns labeled characteristic. Superscalar power P C. Superscalar Ultra S P A R C. Superscalar M I P S R 10000. The rows are read as follows from left to right. Row 1. Year developed. 1993. 1996. 1996. Row 2. Number of instructions. 225. Blank. blank. Row 3. Instruction size left parenthesis bytes right parenthesis. 4. 4. 4. Row 4. Addressing modes. 2. 1. 1. Row 5. Number of general purpose registers. 32. 40 to 520. 32. Row 6. Control memory size left parenthesis k bits right parenthesis. Blank. blank. blank. Row 7. Cache size left parenthesis k B right parenthesis. 16 to 32. 32. 64. " title="Two tables titled Characteristics of Some C I S C, R I S C, and Superscalar Processors."/>
          <p:cNvGraphicFramePr>
            <a:graphicFrameLocks noGrp="1"/>
          </p:cNvGraphicFramePr>
          <p:nvPr>
            <p:extLst>
              <p:ext uri="{D42A27DB-BD31-4B8C-83A1-F6EECF244321}">
                <p14:modId xmlns:p14="http://schemas.microsoft.com/office/powerpoint/2010/main" val="1986139414"/>
              </p:ext>
            </p:extLst>
          </p:nvPr>
        </p:nvGraphicFramePr>
        <p:xfrm>
          <a:off x="1041061" y="1700808"/>
          <a:ext cx="6552727" cy="4180599"/>
        </p:xfrm>
        <a:graphic>
          <a:graphicData uri="http://schemas.openxmlformats.org/drawingml/2006/table">
            <a:tbl>
              <a:tblPr firstRow="1" bandRow="1">
                <a:tableStyleId>{5C22544A-7EE6-4342-B048-85BDC9FD1C3A}</a:tableStyleId>
              </a:tblPr>
              <a:tblGrid>
                <a:gridCol w="2652293">
                  <a:extLst>
                    <a:ext uri="{9D8B030D-6E8A-4147-A177-3AD203B41FA5}">
                      <a16:colId xmlns:a16="http://schemas.microsoft.com/office/drawing/2014/main" val="528802535"/>
                    </a:ext>
                  </a:extLst>
                </a:gridCol>
                <a:gridCol w="1326147">
                  <a:extLst>
                    <a:ext uri="{9D8B030D-6E8A-4147-A177-3AD203B41FA5}">
                      <a16:colId xmlns:a16="http://schemas.microsoft.com/office/drawing/2014/main" val="3102758518"/>
                    </a:ext>
                  </a:extLst>
                </a:gridCol>
                <a:gridCol w="1357115">
                  <a:extLst>
                    <a:ext uri="{9D8B030D-6E8A-4147-A177-3AD203B41FA5}">
                      <a16:colId xmlns:a16="http://schemas.microsoft.com/office/drawing/2014/main" val="2543019389"/>
                    </a:ext>
                  </a:extLst>
                </a:gridCol>
                <a:gridCol w="1217172">
                  <a:extLst>
                    <a:ext uri="{9D8B030D-6E8A-4147-A177-3AD203B41FA5}">
                      <a16:colId xmlns:a16="http://schemas.microsoft.com/office/drawing/2014/main" val="4122312373"/>
                    </a:ext>
                  </a:extLst>
                </a:gridCol>
              </a:tblGrid>
              <a:tr h="419794">
                <a:tc>
                  <a:txBody>
                    <a:bodyPr/>
                    <a:lstStyle/>
                    <a:p>
                      <a:endParaRPr lang="en-IN" sz="14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IN" sz="1400" b="1" i="0" u="none" strike="noStrike" cap="none" baseline="0" dirty="0">
                          <a:solidFill>
                            <a:schemeClr val="tx1"/>
                          </a:solidFill>
                          <a:latin typeface="+mn-lt"/>
                          <a:ea typeface="+mn-ea"/>
                          <a:cs typeface="+mn-cs"/>
                          <a:sym typeface="Arial"/>
                        </a:rPr>
                        <a:t>Superscalar</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789499">
                <a:tc>
                  <a:txBody>
                    <a:bodyPr/>
                    <a:lstStyle/>
                    <a:p>
                      <a:r>
                        <a:rPr lang="en-IN" sz="1400" b="1" i="0" u="none" strike="noStrike" cap="none" baseline="0" dirty="0">
                          <a:solidFill>
                            <a:schemeClr val="dk1"/>
                          </a:solidFill>
                          <a:latin typeface="+mn-lt"/>
                          <a:ea typeface="+mn-ea"/>
                          <a:cs typeface="+mn-cs"/>
                          <a:sym typeface="Arial"/>
                        </a:rPr>
                        <a:t>Characteristic</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PowerPC</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Ultra</a:t>
                      </a:r>
                    </a:p>
                    <a:p>
                      <a:pPr algn="ctr"/>
                      <a:r>
                        <a:rPr lang="en-IN" sz="1400" b="0" i="0" u="none" strike="noStrike" cap="none" baseline="0" dirty="0">
                          <a:solidFill>
                            <a:schemeClr val="dk1"/>
                          </a:solidFill>
                          <a:latin typeface="+mn-lt"/>
                          <a:ea typeface="+mn-ea"/>
                          <a:cs typeface="+mn-cs"/>
                          <a:sym typeface="Arial"/>
                        </a:rPr>
                        <a:t>SPARC</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MIPS</a:t>
                      </a:r>
                    </a:p>
                    <a:p>
                      <a:pPr algn="ctr"/>
                      <a:r>
                        <a:rPr lang="en-IN" sz="1400" b="0" i="0" u="none" strike="noStrike" cap="none" baseline="0" dirty="0">
                          <a:solidFill>
                            <a:schemeClr val="dk1"/>
                          </a:solidFill>
                          <a:latin typeface="+mn-lt"/>
                          <a:ea typeface="+mn-ea"/>
                          <a:cs typeface="+mn-cs"/>
                          <a:sym typeface="Arial"/>
                        </a:rPr>
                        <a:t>R10000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24311">
                <a:tc>
                  <a:txBody>
                    <a:bodyPr/>
                    <a:lstStyle/>
                    <a:p>
                      <a:r>
                        <a:rPr lang="en-IN" sz="1400" b="1" i="0" u="none" strike="noStrike" cap="none" baseline="0" dirty="0">
                          <a:solidFill>
                            <a:schemeClr val="dk1"/>
                          </a:solidFill>
                          <a:latin typeface="+mn-lt"/>
                          <a:ea typeface="+mn-ea"/>
                          <a:cs typeface="+mn-cs"/>
                          <a:sym typeface="Arial"/>
                        </a:rPr>
                        <a:t>Year developed</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1993</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1996</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1996</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7825">
                <a:tc>
                  <a:txBody>
                    <a:bodyPr/>
                    <a:lstStyle/>
                    <a:p>
                      <a:r>
                        <a:rPr lang="en-IN" sz="1400" b="1" i="0" u="none" strike="noStrike" cap="none" baseline="0" dirty="0">
                          <a:solidFill>
                            <a:schemeClr val="dk1"/>
                          </a:solidFill>
                          <a:latin typeface="+mn-lt"/>
                          <a:ea typeface="+mn-ea"/>
                          <a:cs typeface="+mn-cs"/>
                          <a:sym typeface="Arial"/>
                        </a:rPr>
                        <a:t>Number of instructions</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225</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94263">
                <a:tc>
                  <a:txBody>
                    <a:bodyPr/>
                    <a:lstStyle/>
                    <a:p>
                      <a:r>
                        <a:rPr lang="en-IN" sz="1400" b="1" i="0" u="none" strike="noStrike" cap="none" baseline="0" dirty="0">
                          <a:solidFill>
                            <a:schemeClr val="dk1"/>
                          </a:solidFill>
                          <a:latin typeface="+mn-lt"/>
                          <a:ea typeface="+mn-ea"/>
                          <a:cs typeface="+mn-cs"/>
                          <a:sym typeface="Arial"/>
                        </a:rPr>
                        <a:t>Instruction size (bytes)</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4</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4</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4</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60040">
                <a:tc>
                  <a:txBody>
                    <a:bodyPr/>
                    <a:lstStyle/>
                    <a:p>
                      <a:r>
                        <a:rPr lang="en-IN" sz="1400" b="1" i="0" u="none" strike="noStrike" cap="none" baseline="0" dirty="0">
                          <a:solidFill>
                            <a:schemeClr val="dk1"/>
                          </a:solidFill>
                          <a:latin typeface="+mn-lt"/>
                          <a:ea typeface="+mn-ea"/>
                          <a:cs typeface="+mn-cs"/>
                          <a:sym typeface="Arial"/>
                        </a:rPr>
                        <a:t>Addressing modes</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32048">
                <a:tc>
                  <a:txBody>
                    <a:bodyPr/>
                    <a:lstStyle/>
                    <a:p>
                      <a:r>
                        <a:rPr lang="en-US" sz="1400" b="1" i="0" u="none" strike="noStrike" cap="none" baseline="0" dirty="0">
                          <a:solidFill>
                            <a:schemeClr val="dk1"/>
                          </a:solidFill>
                          <a:latin typeface="+mn-lt"/>
                          <a:ea typeface="+mn-ea"/>
                          <a:cs typeface="+mn-cs"/>
                          <a:sym typeface="Arial"/>
                        </a:rPr>
                        <a:t>Number of general-purpose registers</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40–520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34888">
                <a:tc>
                  <a:txBody>
                    <a:bodyPr/>
                    <a:lstStyle/>
                    <a:p>
                      <a:r>
                        <a:rPr lang="en-IN" sz="1400" b="1" dirty="0"/>
                        <a:t>Control memory size</a:t>
                      </a:r>
                    </a:p>
                    <a:p>
                      <a:r>
                        <a:rPr lang="en-IN" sz="1400" b="1" dirty="0"/>
                        <a:t>(</a:t>
                      </a:r>
                      <a:r>
                        <a:rPr lang="en-IN" sz="1400" b="1" dirty="0" err="1"/>
                        <a:t>kbits</a:t>
                      </a:r>
                      <a:r>
                        <a:rPr lang="en-IN" sz="1400" b="1" dirty="0"/>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61681590"/>
                  </a:ext>
                </a:extLst>
              </a:tr>
              <a:tr h="358547">
                <a:tc>
                  <a:txBody>
                    <a:bodyPr/>
                    <a:lstStyle/>
                    <a:p>
                      <a:r>
                        <a:rPr lang="en-IN" sz="1400" b="1" dirty="0"/>
                        <a:t>Cache size (kB)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16–32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61968001"/>
                  </a:ext>
                </a:extLst>
              </a:tr>
            </a:tbl>
          </a:graphicData>
        </a:graphic>
      </p:graphicFrame>
      <p:sp>
        <p:nvSpPr>
          <p:cNvPr id="6" name="TextBox 5"/>
          <p:cNvSpPr txBox="1"/>
          <p:nvPr/>
        </p:nvSpPr>
        <p:spPr>
          <a:xfrm>
            <a:off x="4860032" y="5906992"/>
            <a:ext cx="4282775" cy="307777"/>
          </a:xfrm>
          <a:prstGeom prst="rect">
            <a:avLst/>
          </a:prstGeom>
          <a:noFill/>
        </p:spPr>
        <p:txBody>
          <a:bodyPr wrap="none" rtlCol="0">
            <a:spAutoFit/>
          </a:bodyPr>
          <a:lstStyle/>
          <a:p>
            <a:r>
              <a:rPr lang="en-US" sz="1400" dirty="0">
                <a:latin typeface="+mn-lt"/>
              </a:rPr>
              <a:t>(Table can be found on page 589 in the textbook.)</a:t>
            </a:r>
          </a:p>
        </p:txBody>
      </p:sp>
      <p:sp>
        <p:nvSpPr>
          <p:cNvPr id="2" name="Title 1">
            <a:extLst>
              <a:ext uri="{FF2B5EF4-FFF2-40B4-BE49-F238E27FC236}">
                <a16:creationId xmlns:a16="http://schemas.microsoft.com/office/drawing/2014/main" id="{573A0978-B785-4F17-A2FA-F4D5D08D89E7}"/>
              </a:ext>
            </a:extLst>
          </p:cNvPr>
          <p:cNvSpPr>
            <a:spLocks noGrp="1"/>
          </p:cNvSpPr>
          <p:nvPr>
            <p:ph type="title"/>
          </p:nvPr>
        </p:nvSpPr>
        <p:spPr>
          <a:xfrm>
            <a:off x="467544" y="577944"/>
            <a:ext cx="8229600" cy="1097279"/>
          </a:xfrm>
        </p:spPr>
        <p:txBody>
          <a:bodyPr/>
          <a:lstStyle/>
          <a:p>
            <a:r>
              <a:rPr lang="en-US" sz="3600" dirty="0"/>
              <a:t>Table 17.1  </a:t>
            </a:r>
            <a:br>
              <a:rPr lang="en-US" sz="3600" dirty="0"/>
            </a:br>
            <a:r>
              <a:rPr lang="en-US" sz="3600" dirty="0"/>
              <a:t>Characteristics of Some CISCs, RISCs, and Superscalar Processors (2 of 2)</a:t>
            </a:r>
            <a:endParaRPr lang="en-US" dirty="0"/>
          </a:p>
        </p:txBody>
      </p:sp>
    </p:spTree>
    <p:extLst>
      <p:ext uri="{BB962C8B-B14F-4D97-AF65-F5344CB8AC3E}">
        <p14:creationId xmlns:p14="http://schemas.microsoft.com/office/powerpoint/2010/main" val="3697614897"/>
      </p:ext>
    </p:extLst>
  </p:cSld>
  <p:clrMapOvr>
    <a:masterClrMapping/>
  </p:clrMapOvr>
  <p:transition spd="med">
    <p:whee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17.10</a:t>
            </a:r>
            <a:br>
              <a:rPr lang="en-US" dirty="0"/>
            </a:br>
            <a:r>
              <a:rPr lang="en-US" dirty="0"/>
              <a:t>Enhancing the R3000 Pipeline</a:t>
            </a:r>
          </a:p>
        </p:txBody>
      </p:sp>
      <p:pic>
        <p:nvPicPr>
          <p:cNvPr id="7" name="Picture 6" descr="Diagram a depicts detailed pipeline of R 3000. A horizontal block with five stages for one clock cycle phi 1 to phi 2 from left to right reads, I F, R D, A L U, M E M, and W B. A second block with three levels snapped together. First level with 5 stages from left to right reads, I dash cache, R F, A L U O P, D dash cache, and W B. Second level contains a block snapped with I dash cache reads I T L B. A set of three stages snapped with R F and A L U O P in the first level reads, I D E C, D A, and D T L B. Third level contains a single stage, I A snapped with I D E C in second level and R F in the first level. Diagram b illustrates modified R 3000 pipeline with reduced latencies. A set of 7 stages from left to right reads, I T L B and I dash cache for one cycle, R F, A l U for two cycles, D T L B for 2 cycles, D dash cache for 2 cycles, and W B for one cycle. Diagram C, illustrates optimized pipeline with parallel T L B and cache access. A set of 6 stages from left to right reads, I T L B for one cycle, R F for one cycle, A L U for 2 cycles, D dash cache for 2 cycles T C for 2 cycles, and W B for one cycle. A description at the right side of the diagram reads as follows. I F equals instruction fetch, R D equals read, M E M equals memory access, W B equals write back to register file, I dash cache equals instruction cache access, R F equals fetch operand from register, D dash cache equals data cache access, I T L B equals instruction address translation, I D E C equals instruction decode, I A equals computer instruction address, D A equals calculate data virtual address, D T L B equals data address translation, T C equals data cache tag check." title="Three diagrams, a, b, and c, depict R 3000 pipeline enhancing."/>
          <p:cNvPicPr>
            <a:picLocks noChangeAspect="1"/>
          </p:cNvPicPr>
          <p:nvPr/>
        </p:nvPicPr>
        <p:blipFill rotWithShape="1">
          <a:blip r:embed="rId3">
            <a:extLst>
              <a:ext uri="{28A0092B-C50C-407E-A947-70E740481C1C}">
                <a14:useLocalDpi xmlns:a14="http://schemas.microsoft.com/office/drawing/2010/main" val="0"/>
              </a:ext>
            </a:extLst>
          </a:blip>
          <a:srcRect l="14192" t="7023" r="8075" b="14487"/>
          <a:stretch/>
        </p:blipFill>
        <p:spPr>
          <a:xfrm>
            <a:off x="1349847" y="1279153"/>
            <a:ext cx="6444306" cy="5019774"/>
          </a:xfrm>
          <a:prstGeom prst="rect">
            <a:avLst/>
          </a:prstGeom>
          <a:solidFill>
            <a:srgbClr val="999966">
              <a:lumMod val="40000"/>
              <a:lumOff val="60000"/>
            </a:srgbClr>
          </a:solidFill>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Table 17.9</a:t>
            </a:r>
            <a:br>
              <a:rPr lang="en-US" dirty="0"/>
            </a:br>
            <a:r>
              <a:rPr lang="en-US" dirty="0"/>
              <a:t>R3000 Pipeline Stages</a:t>
            </a:r>
          </a:p>
        </p:txBody>
      </p:sp>
      <p:graphicFrame>
        <p:nvGraphicFramePr>
          <p:cNvPr id="5" name="Table 4" descr="The table contains 3 columns labeled Pipeline stage, phase, and function. The rows are read as follows from left to right. Row 1. I F. fi 1. Using the T L B, translate an instruction virtual address to a physical address left parenthesis after a branching decision right parenthesis. Row 2. I F. fi 2. Send the physical address to the instruction address. Row 3. R D. fi 1. Return instruction from instruction cache. Row 4. Blank. blank. compare tags and validity of fetched instruction. Row 5. R D. fi 2. Decode instruction. Row 6. Blank. blank. read register file. Row 7. Blank. blank. If branch, calculate branch target address. Row 8. A L U. fi 1 plus fi 2. If register to register operation, the arithmetic or logical operation is performed. Row 9. A L U. fi 1. If a branch, decide whether the branch is to be taken or not. Row 10. Blank. blank. If a memory reference left parenthesis load or store right parenthesis, calculate data virtual address. Row 11. A L U. fi 2. If a memory reference, translate data virtual address to physical using T L B. Row 12. M E M. fi 1. If a memory reference, send physical address to data cache. Row 13. M E M. fi 2. If a Memory reference, return data from data cache, and check tags. Row 14. W B. fi 1. Write to register file." title="A table titled R 3000 Pipeline Stages."/>
          <p:cNvGraphicFramePr>
            <a:graphicFrameLocks noGrp="1"/>
          </p:cNvGraphicFramePr>
          <p:nvPr>
            <p:extLst>
              <p:ext uri="{D42A27DB-BD31-4B8C-83A1-F6EECF244321}">
                <p14:modId xmlns:p14="http://schemas.microsoft.com/office/powerpoint/2010/main" val="4063198338"/>
              </p:ext>
            </p:extLst>
          </p:nvPr>
        </p:nvGraphicFramePr>
        <p:xfrm>
          <a:off x="827585" y="1308552"/>
          <a:ext cx="7488831" cy="4928760"/>
        </p:xfrm>
        <a:graphic>
          <a:graphicData uri="http://schemas.openxmlformats.org/drawingml/2006/table">
            <a:tbl>
              <a:tblPr firstRow="1" bandRow="1">
                <a:tableStyleId>{5C22544A-7EE6-4342-B048-85BDC9FD1C3A}</a:tableStyleId>
              </a:tblPr>
              <a:tblGrid>
                <a:gridCol w="896689">
                  <a:extLst>
                    <a:ext uri="{9D8B030D-6E8A-4147-A177-3AD203B41FA5}">
                      <a16:colId xmlns:a16="http://schemas.microsoft.com/office/drawing/2014/main" val="528802535"/>
                    </a:ext>
                  </a:extLst>
                </a:gridCol>
                <a:gridCol w="965665">
                  <a:extLst>
                    <a:ext uri="{9D8B030D-6E8A-4147-A177-3AD203B41FA5}">
                      <a16:colId xmlns:a16="http://schemas.microsoft.com/office/drawing/2014/main" val="3301141990"/>
                    </a:ext>
                  </a:extLst>
                </a:gridCol>
                <a:gridCol w="5626477">
                  <a:extLst>
                    <a:ext uri="{9D8B030D-6E8A-4147-A177-3AD203B41FA5}">
                      <a16:colId xmlns:a16="http://schemas.microsoft.com/office/drawing/2014/main" val="2622063633"/>
                    </a:ext>
                  </a:extLst>
                </a:gridCol>
              </a:tblGrid>
              <a:tr h="582115">
                <a:tc>
                  <a:txBody>
                    <a:bodyPr/>
                    <a:lstStyle/>
                    <a:p>
                      <a:pPr algn="l"/>
                      <a:r>
                        <a:rPr lang="en-US" sz="1100" b="1" dirty="0">
                          <a:solidFill>
                            <a:schemeClr val="tx1"/>
                          </a:solidFill>
                        </a:rPr>
                        <a:t>Pipeline</a:t>
                      </a:r>
                    </a:p>
                    <a:p>
                      <a:pPr algn="l"/>
                      <a:r>
                        <a:rPr lang="en-US" sz="1100" b="1" dirty="0">
                          <a:solidFill>
                            <a:schemeClr val="tx1"/>
                          </a:solidFill>
                        </a:rPr>
                        <a:t>Stage</a:t>
                      </a:r>
                      <a:endParaRPr lang="en-IN" sz="1100" b="1" dirty="0">
                        <a:solidFill>
                          <a:schemeClr val="tx1"/>
                        </a:solidFill>
                      </a:endParaRP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solidFill>
                            <a:schemeClr val="tx1"/>
                          </a:solidFill>
                        </a:rPr>
                        <a:t>Phase</a:t>
                      </a:r>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solidFill>
                            <a:schemeClr val="tx1"/>
                          </a:solidFill>
                        </a:rPr>
                        <a:t>Function</a:t>
                      </a:r>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33754291"/>
                  </a:ext>
                </a:extLst>
              </a:tr>
              <a:tr h="437949">
                <a:tc>
                  <a:txBody>
                    <a:bodyPr/>
                    <a:lstStyle/>
                    <a:p>
                      <a:r>
                        <a:rPr lang="en-IN" sz="1100" b="0" dirty="0"/>
                        <a:t>IF</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indent="-850900" algn="l"/>
                      <a:r>
                        <a:rPr lang="en-IN" sz="1100" b="0" i="1" dirty="0">
                          <a:sym typeface="Symbol" panose="05050102010706020507" pitchFamily="18" charset="2"/>
                        </a:rPr>
                        <a:t></a:t>
                      </a:r>
                      <a:r>
                        <a:rPr lang="en-IN" sz="1100" b="0" dirty="0"/>
                        <a:t>1</a:t>
                      </a:r>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lgn="l"/>
                      <a:r>
                        <a:rPr lang="en-US" sz="1100" b="0" dirty="0"/>
                        <a:t>Using the TLB, translate an instruction virtual address to a physical address (after a branching decision).</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76662">
                <a:tc>
                  <a:txBody>
                    <a:bodyPr/>
                    <a:lstStyle/>
                    <a:p>
                      <a:r>
                        <a:rPr lang="en-IN" sz="1100" b="0" dirty="0"/>
                        <a:t>IF</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marR="0" indent="-850900" algn="l" defTabSz="914400" rtl="0" eaLnBrk="1" fontAlgn="auto" latinLnBrk="0" hangingPunct="1">
                        <a:lnSpc>
                          <a:spcPct val="100000"/>
                        </a:lnSpc>
                        <a:spcBef>
                          <a:spcPts val="0"/>
                        </a:spcBef>
                        <a:spcAft>
                          <a:spcPts val="0"/>
                        </a:spcAft>
                        <a:buClrTx/>
                        <a:buSzTx/>
                        <a:buFontTx/>
                        <a:buNone/>
                        <a:tabLst/>
                        <a:defRPr/>
                      </a:pPr>
                      <a:r>
                        <a:rPr kumimoji="0" lang="en-IN" sz="1100" b="0" i="1" u="none" strike="noStrike" kern="0" cap="none" spc="0" normalizeH="0" baseline="0" noProof="0" dirty="0">
                          <a:ln>
                            <a:noFill/>
                          </a:ln>
                          <a:solidFill>
                            <a:srgbClr val="000000"/>
                          </a:solidFill>
                          <a:effectLst/>
                          <a:uLnTx/>
                          <a:uFillTx/>
                          <a:latin typeface="+mn-lt"/>
                          <a:ea typeface="+mn-ea"/>
                          <a:cs typeface="+mn-cs"/>
                          <a:sym typeface="Symbol" panose="05050102010706020507" pitchFamily="18" charset="2"/>
                        </a:rPr>
                        <a:t></a:t>
                      </a:r>
                      <a:r>
                        <a:rPr kumimoji="0" lang="en-IN" sz="1100" b="0" i="0" u="none" strike="noStrike" kern="0" cap="none" spc="0" normalizeH="0" baseline="0" noProof="0" dirty="0">
                          <a:ln>
                            <a:noFill/>
                          </a:ln>
                          <a:solidFill>
                            <a:srgbClr val="000000"/>
                          </a:solidFill>
                          <a:effectLst/>
                          <a:uLnTx/>
                          <a:uFillTx/>
                          <a:latin typeface="+mn-lt"/>
                          <a:ea typeface="+mn-ea"/>
                          <a:cs typeface="+mn-cs"/>
                          <a:sym typeface="Arial"/>
                        </a:rPr>
                        <a:t>2</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t>Send the physical address to the instruction address.</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56749">
                <a:tc>
                  <a:txBody>
                    <a:bodyPr/>
                    <a:lstStyle/>
                    <a:p>
                      <a:r>
                        <a:rPr lang="en-IN" sz="1100" b="0" dirty="0"/>
                        <a:t>RD</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marR="0" indent="-850900" algn="l" defTabSz="914400" rtl="0" eaLnBrk="1" fontAlgn="auto" latinLnBrk="0" hangingPunct="1">
                        <a:lnSpc>
                          <a:spcPct val="100000"/>
                        </a:lnSpc>
                        <a:spcBef>
                          <a:spcPts val="0"/>
                        </a:spcBef>
                        <a:spcAft>
                          <a:spcPts val="0"/>
                        </a:spcAft>
                        <a:buClrTx/>
                        <a:buSzTx/>
                        <a:buFontTx/>
                        <a:buNone/>
                        <a:tabLst/>
                        <a:defRPr/>
                      </a:pPr>
                      <a:r>
                        <a:rPr kumimoji="0" lang="en-IN" sz="1100" b="0" i="1" u="none" strike="noStrike" kern="0" cap="none" spc="0" normalizeH="0" baseline="0" noProof="0" dirty="0">
                          <a:ln>
                            <a:noFill/>
                          </a:ln>
                          <a:solidFill>
                            <a:srgbClr val="000000"/>
                          </a:solidFill>
                          <a:effectLst/>
                          <a:uLnTx/>
                          <a:uFillTx/>
                          <a:latin typeface="+mn-lt"/>
                          <a:ea typeface="+mn-ea"/>
                          <a:cs typeface="+mn-cs"/>
                          <a:sym typeface="Symbol" panose="05050102010706020507" pitchFamily="18" charset="2"/>
                        </a:rPr>
                        <a:t></a:t>
                      </a:r>
                      <a:r>
                        <a:rPr kumimoji="0" lang="en-IN" sz="1100" b="0" i="0" u="none" strike="noStrike" kern="0" cap="none" spc="0" normalizeH="0" baseline="0" noProof="0" dirty="0">
                          <a:ln>
                            <a:noFill/>
                          </a:ln>
                          <a:solidFill>
                            <a:srgbClr val="000000"/>
                          </a:solidFill>
                          <a:effectLst/>
                          <a:uLnTx/>
                          <a:uFillTx/>
                          <a:latin typeface="+mn-lt"/>
                          <a:ea typeface="+mn-ea"/>
                          <a:cs typeface="+mn-cs"/>
                          <a:sym typeface="Arial"/>
                        </a:rPr>
                        <a:t>1</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t>Return instruction from instruction cache. </a:t>
                      </a:r>
                    </a:p>
                    <a:p>
                      <a:pPr marL="0" marR="0" indent="0" algn="l" defTabSz="914400" rtl="0" eaLnBrk="1" fontAlgn="auto" latinLnBrk="0" hangingPunct="1">
                        <a:lnSpc>
                          <a:spcPct val="100000"/>
                        </a:lnSpc>
                        <a:spcBef>
                          <a:spcPts val="300"/>
                        </a:spcBef>
                        <a:spcAft>
                          <a:spcPts val="0"/>
                        </a:spcAft>
                        <a:buClrTx/>
                        <a:buSzTx/>
                        <a:buFontTx/>
                        <a:buNone/>
                        <a:tabLst/>
                        <a:defRPr/>
                      </a:pPr>
                      <a:r>
                        <a:rPr lang="en-US" sz="1100" b="0" dirty="0"/>
                        <a:t>Compare tags and validity of fetched instruction.</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613129">
                <a:tc>
                  <a:txBody>
                    <a:bodyPr/>
                    <a:lstStyle/>
                    <a:p>
                      <a:r>
                        <a:rPr lang="en-IN" sz="1100" b="0" dirty="0"/>
                        <a:t>RD</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marR="0" indent="-850900" algn="l" defTabSz="914400" rtl="0" eaLnBrk="1" fontAlgn="auto" latinLnBrk="0" hangingPunct="1">
                        <a:lnSpc>
                          <a:spcPct val="100000"/>
                        </a:lnSpc>
                        <a:spcBef>
                          <a:spcPts val="0"/>
                        </a:spcBef>
                        <a:spcAft>
                          <a:spcPts val="0"/>
                        </a:spcAft>
                        <a:buClrTx/>
                        <a:buSzTx/>
                        <a:buFontTx/>
                        <a:buNone/>
                        <a:tabLst/>
                        <a:defRPr/>
                      </a:pPr>
                      <a:r>
                        <a:rPr kumimoji="0" lang="en-IN" sz="1100" b="0" i="1" u="none" strike="noStrike" kern="0" cap="none" spc="0" normalizeH="0" baseline="0" noProof="0" dirty="0">
                          <a:ln>
                            <a:noFill/>
                          </a:ln>
                          <a:solidFill>
                            <a:srgbClr val="000000"/>
                          </a:solidFill>
                          <a:effectLst/>
                          <a:uLnTx/>
                          <a:uFillTx/>
                          <a:latin typeface="+mn-lt"/>
                          <a:ea typeface="+mn-ea"/>
                          <a:cs typeface="+mn-cs"/>
                          <a:sym typeface="Symbol" panose="05050102010706020507" pitchFamily="18" charset="2"/>
                        </a:rPr>
                        <a:t></a:t>
                      </a:r>
                      <a:r>
                        <a:rPr kumimoji="0" lang="en-IN" sz="1100" b="0" i="0" u="none" strike="noStrike" kern="0" cap="none" spc="0" normalizeH="0" baseline="0" noProof="0" dirty="0">
                          <a:ln>
                            <a:noFill/>
                          </a:ln>
                          <a:solidFill>
                            <a:srgbClr val="000000"/>
                          </a:solidFill>
                          <a:effectLst/>
                          <a:uLnTx/>
                          <a:uFillTx/>
                          <a:latin typeface="+mn-lt"/>
                          <a:ea typeface="+mn-ea"/>
                          <a:cs typeface="+mn-cs"/>
                          <a:sym typeface="Arial"/>
                        </a:rPr>
                        <a:t>2</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1100" b="0" dirty="0"/>
                        <a:t>Decode instruction.</a:t>
                      </a:r>
                      <a:r>
                        <a:rPr lang="en-IN" sz="1100" b="0" dirty="0"/>
                        <a:t> </a:t>
                      </a:r>
                      <a:br>
                        <a:rPr lang="en-IN" sz="1100" b="0" dirty="0"/>
                      </a:br>
                      <a:r>
                        <a:rPr lang="en-IN" sz="1100" b="0" dirty="0"/>
                        <a:t>Read register file.</a:t>
                      </a:r>
                      <a:br>
                        <a:rPr lang="en-IN" sz="1100" b="0" dirty="0"/>
                      </a:br>
                      <a:r>
                        <a:rPr lang="en-US" sz="1100" b="0" dirty="0"/>
                        <a:t>If branch, calculate branch target address.</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89113173"/>
                  </a:ext>
                </a:extLst>
              </a:tr>
              <a:tr h="469319">
                <a:tc>
                  <a:txBody>
                    <a:bodyPr/>
                    <a:lstStyle/>
                    <a:p>
                      <a:r>
                        <a:rPr lang="en-IN" sz="1100" b="0" dirty="0"/>
                        <a:t>ALU</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marR="0" indent="-850900" algn="l" defTabSz="914400" rtl="0" eaLnBrk="1" fontAlgn="auto" latinLnBrk="0" hangingPunct="1">
                        <a:lnSpc>
                          <a:spcPct val="100000"/>
                        </a:lnSpc>
                        <a:spcBef>
                          <a:spcPts val="0"/>
                        </a:spcBef>
                        <a:spcAft>
                          <a:spcPts val="0"/>
                        </a:spcAft>
                        <a:buClrTx/>
                        <a:buSzTx/>
                        <a:buFontTx/>
                        <a:buNone/>
                        <a:tabLst/>
                        <a:defRPr/>
                      </a:pPr>
                      <a:r>
                        <a:rPr lang="en-IN" sz="1100" b="0" i="1" dirty="0">
                          <a:sym typeface="Symbol" panose="05050102010706020507" pitchFamily="18" charset="2"/>
                        </a:rPr>
                        <a:t></a:t>
                      </a:r>
                      <a:r>
                        <a:rPr lang="en-IN" sz="1100" b="0" dirty="0"/>
                        <a:t>1 </a:t>
                      </a:r>
                      <a:r>
                        <a:rPr lang="en-IN" sz="1100" b="1" dirty="0"/>
                        <a:t>+</a:t>
                      </a:r>
                      <a:r>
                        <a:rPr lang="en-IN" sz="1100" b="1" baseline="0" dirty="0"/>
                        <a:t> </a:t>
                      </a:r>
                      <a:r>
                        <a:rPr lang="en-IN" sz="1100" b="0" i="1" dirty="0">
                          <a:sym typeface="Symbol" panose="05050102010706020507" pitchFamily="18" charset="2"/>
                        </a:rPr>
                        <a:t></a:t>
                      </a:r>
                      <a:r>
                        <a:rPr lang="en-IN" sz="1100" b="0" i="0" dirty="0">
                          <a:sym typeface="Arial"/>
                        </a:rPr>
                        <a:t>2</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t>If register-to-register operation, the arithmetic or logical operation is performed.</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08736623"/>
                  </a:ext>
                </a:extLst>
              </a:tr>
              <a:tr h="437949">
                <a:tc>
                  <a:txBody>
                    <a:bodyPr/>
                    <a:lstStyle/>
                    <a:p>
                      <a:r>
                        <a:rPr lang="en-IN" sz="1100" b="0" dirty="0"/>
                        <a:t>ALU</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850900" indent="-850900" algn="l"/>
                      <a:r>
                        <a:rPr kumimoji="0" lang="en-IN" sz="1100" b="0" i="1" u="none" strike="noStrike" kern="0" cap="none" spc="0" normalizeH="0" baseline="0" noProof="0" dirty="0">
                          <a:ln>
                            <a:noFill/>
                          </a:ln>
                          <a:solidFill>
                            <a:srgbClr val="000000"/>
                          </a:solidFill>
                          <a:effectLst/>
                          <a:uLnTx/>
                          <a:uFillTx/>
                          <a:latin typeface="+mn-lt"/>
                          <a:ea typeface="+mn-ea"/>
                          <a:cs typeface="+mn-cs"/>
                          <a:sym typeface="Symbol" panose="05050102010706020507" pitchFamily="18" charset="2"/>
                        </a:rPr>
                        <a:t></a:t>
                      </a:r>
                      <a:r>
                        <a:rPr kumimoji="0" lang="en-IN" sz="1100" b="0" i="0" u="none" strike="noStrike" kern="0" cap="none" spc="0" normalizeH="0" baseline="0" noProof="0" dirty="0">
                          <a:ln>
                            <a:noFill/>
                          </a:ln>
                          <a:solidFill>
                            <a:srgbClr val="000000"/>
                          </a:solidFill>
                          <a:effectLst/>
                          <a:uLnTx/>
                          <a:uFillTx/>
                          <a:latin typeface="+mn-lt"/>
                          <a:ea typeface="+mn-ea"/>
                          <a:cs typeface="+mn-cs"/>
                          <a:sym typeface="Arial"/>
                        </a:rPr>
                        <a:t>1</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t>If a branch, decide whether the branch is to be taken or not.</a:t>
                      </a:r>
                      <a:br>
                        <a:rPr lang="en-IN" sz="1100" b="0" dirty="0"/>
                      </a:br>
                      <a:r>
                        <a:rPr lang="en-US" sz="1100" b="0" dirty="0"/>
                        <a:t>If a memory reference (load or store), calculate data virtual address.</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11898447"/>
                  </a:ext>
                </a:extLst>
              </a:tr>
              <a:tr h="363722">
                <a:tc>
                  <a:txBody>
                    <a:bodyPr/>
                    <a:lstStyle/>
                    <a:p>
                      <a:r>
                        <a:rPr lang="en-IN" sz="1100" b="0" dirty="0"/>
                        <a:t>ALU</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kumimoji="0" lang="en-IN" sz="1100" b="0" i="1" u="none" strike="noStrike" kern="0" cap="none" spc="0" normalizeH="0" baseline="0" noProof="0" dirty="0">
                          <a:ln>
                            <a:noFill/>
                          </a:ln>
                          <a:solidFill>
                            <a:srgbClr val="000000"/>
                          </a:solidFill>
                          <a:effectLst/>
                          <a:uLnTx/>
                          <a:uFillTx/>
                          <a:latin typeface="+mn-lt"/>
                          <a:ea typeface="+mn-ea"/>
                          <a:cs typeface="+mn-cs"/>
                          <a:sym typeface="Symbol" panose="05050102010706020507" pitchFamily="18" charset="2"/>
                        </a:rPr>
                        <a:t></a:t>
                      </a:r>
                      <a:r>
                        <a:rPr kumimoji="0" lang="en-IN" sz="1100" b="0" i="0" u="none" strike="noStrike" kern="0" cap="none" spc="0" normalizeH="0" baseline="0" noProof="0" dirty="0">
                          <a:ln>
                            <a:noFill/>
                          </a:ln>
                          <a:solidFill>
                            <a:srgbClr val="000000"/>
                          </a:solidFill>
                          <a:effectLst/>
                          <a:uLnTx/>
                          <a:uFillTx/>
                          <a:latin typeface="+mn-lt"/>
                          <a:ea typeface="+mn-ea"/>
                          <a:cs typeface="+mn-cs"/>
                          <a:sym typeface="Arial"/>
                        </a:rPr>
                        <a:t>2</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r>
                        <a:rPr lang="en-US" sz="1100" b="0" dirty="0"/>
                        <a:t>If a memory reference, translate data virtual address to physical using TLB.</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887453938"/>
                  </a:ext>
                </a:extLst>
              </a:tr>
              <a:tr h="363722">
                <a:tc>
                  <a:txBody>
                    <a:bodyPr/>
                    <a:lstStyle/>
                    <a:p>
                      <a:r>
                        <a:rPr lang="en-IN" sz="1100" b="0" dirty="0"/>
                        <a:t>MEM</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kumimoji="0" lang="en-IN" sz="1100" b="0" i="1" u="none" strike="noStrike" kern="0" cap="none" spc="0" normalizeH="0" baseline="0" noProof="0" dirty="0">
                          <a:ln>
                            <a:noFill/>
                          </a:ln>
                          <a:solidFill>
                            <a:srgbClr val="000000"/>
                          </a:solidFill>
                          <a:effectLst/>
                          <a:uLnTx/>
                          <a:uFillTx/>
                          <a:latin typeface="+mn-lt"/>
                          <a:ea typeface="+mn-ea"/>
                          <a:cs typeface="+mn-cs"/>
                          <a:sym typeface="Symbol" panose="05050102010706020507" pitchFamily="18" charset="2"/>
                        </a:rPr>
                        <a:t></a:t>
                      </a:r>
                      <a:r>
                        <a:rPr kumimoji="0" lang="en-IN" sz="1100" b="0" i="0" u="none" strike="noStrike" kern="0" cap="none" spc="0" normalizeH="0" baseline="0" noProof="0" dirty="0">
                          <a:ln>
                            <a:noFill/>
                          </a:ln>
                          <a:solidFill>
                            <a:srgbClr val="000000"/>
                          </a:solidFill>
                          <a:effectLst/>
                          <a:uLnTx/>
                          <a:uFillTx/>
                          <a:latin typeface="+mn-lt"/>
                          <a:ea typeface="+mn-ea"/>
                          <a:cs typeface="+mn-cs"/>
                          <a:sym typeface="Arial"/>
                        </a:rPr>
                        <a:t>1</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r>
                        <a:rPr lang="en-US" sz="1100" b="0" dirty="0"/>
                        <a:t>If a memory reference, send physical address to data cache.</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53034381"/>
                  </a:ext>
                </a:extLst>
              </a:tr>
              <a:tr h="363722">
                <a:tc>
                  <a:txBody>
                    <a:bodyPr/>
                    <a:lstStyle/>
                    <a:p>
                      <a:r>
                        <a:rPr lang="en-IN" sz="1100" b="0" dirty="0"/>
                        <a:t>MEM</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kumimoji="0" lang="en-IN" sz="1100" b="0" i="1" u="none" strike="noStrike" kern="0" cap="none" spc="0" normalizeH="0" baseline="0" noProof="0" dirty="0">
                          <a:ln>
                            <a:noFill/>
                          </a:ln>
                          <a:solidFill>
                            <a:srgbClr val="000000"/>
                          </a:solidFill>
                          <a:effectLst/>
                          <a:uLnTx/>
                          <a:uFillTx/>
                          <a:latin typeface="+mn-lt"/>
                          <a:ea typeface="+mn-ea"/>
                          <a:cs typeface="+mn-cs"/>
                          <a:sym typeface="Symbol" panose="05050102010706020507" pitchFamily="18" charset="2"/>
                        </a:rPr>
                        <a:t></a:t>
                      </a:r>
                      <a:r>
                        <a:rPr kumimoji="0" lang="en-IN" sz="1100" b="0" i="0" u="none" strike="noStrike" kern="0" cap="none" spc="0" normalizeH="0" baseline="0" noProof="0" dirty="0">
                          <a:ln>
                            <a:noFill/>
                          </a:ln>
                          <a:solidFill>
                            <a:srgbClr val="000000"/>
                          </a:solidFill>
                          <a:effectLst/>
                          <a:uLnTx/>
                          <a:uFillTx/>
                          <a:latin typeface="+mn-lt"/>
                          <a:ea typeface="+mn-ea"/>
                          <a:cs typeface="+mn-cs"/>
                          <a:sym typeface="Arial"/>
                        </a:rPr>
                        <a:t>2</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r>
                        <a:rPr lang="en-US" sz="1100" b="0" dirty="0"/>
                        <a:t>If a memory reference, return data from data cache, and check tags.</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894524107"/>
                  </a:ext>
                </a:extLst>
              </a:tr>
              <a:tr h="363722">
                <a:tc>
                  <a:txBody>
                    <a:bodyPr/>
                    <a:lstStyle/>
                    <a:p>
                      <a:r>
                        <a:rPr lang="en-IN" sz="1100" b="0" dirty="0"/>
                        <a:t>WB</a:t>
                      </a:r>
                    </a:p>
                  </a:txBody>
                  <a:tcPr marL="87590" marR="87590" marT="43795" marB="4379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kumimoji="0" lang="en-IN" sz="1100" b="0" i="1" u="none" strike="noStrike" kern="0" cap="none" spc="0" normalizeH="0" baseline="0" noProof="0" dirty="0">
                          <a:ln>
                            <a:noFill/>
                          </a:ln>
                          <a:solidFill>
                            <a:srgbClr val="000000"/>
                          </a:solidFill>
                          <a:effectLst/>
                          <a:uLnTx/>
                          <a:uFillTx/>
                          <a:latin typeface="+mn-lt"/>
                          <a:ea typeface="+mn-ea"/>
                          <a:cs typeface="+mn-cs"/>
                          <a:sym typeface="Symbol" panose="05050102010706020507" pitchFamily="18" charset="2"/>
                        </a:rPr>
                        <a:t></a:t>
                      </a:r>
                      <a:r>
                        <a:rPr kumimoji="0" lang="en-IN" sz="1100" b="0" i="0" u="none" strike="noStrike" kern="0" cap="none" spc="0" normalizeH="0" baseline="0" noProof="0" dirty="0">
                          <a:ln>
                            <a:noFill/>
                          </a:ln>
                          <a:solidFill>
                            <a:srgbClr val="000000"/>
                          </a:solidFill>
                          <a:effectLst/>
                          <a:uLnTx/>
                          <a:uFillTx/>
                          <a:latin typeface="+mn-lt"/>
                          <a:ea typeface="+mn-ea"/>
                          <a:cs typeface="+mn-cs"/>
                          <a:sym typeface="Arial"/>
                        </a:rPr>
                        <a:t>1</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indent="0"/>
                      <a:r>
                        <a:rPr lang="en-US" sz="1100" b="0" dirty="0"/>
                        <a:t>Write to register file.</a:t>
                      </a:r>
                      <a:endParaRPr lang="en-IN" sz="1100" b="0" dirty="0"/>
                    </a:p>
                  </a:txBody>
                  <a:tcPr marL="87590" marR="87590" marT="43795" marB="437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638023"/>
                  </a:ext>
                </a:extLst>
              </a:tr>
            </a:tbl>
          </a:graphicData>
        </a:graphic>
      </p:graphicFrame>
      <p:sp>
        <p:nvSpPr>
          <p:cNvPr id="9" name="TextBox 8"/>
          <p:cNvSpPr txBox="1"/>
          <p:nvPr/>
        </p:nvSpPr>
        <p:spPr>
          <a:xfrm>
            <a:off x="4860032" y="6212598"/>
            <a:ext cx="4282775" cy="307777"/>
          </a:xfrm>
          <a:prstGeom prst="rect">
            <a:avLst/>
          </a:prstGeom>
          <a:noFill/>
        </p:spPr>
        <p:txBody>
          <a:bodyPr wrap="none" rtlCol="0">
            <a:spAutoFit/>
          </a:bodyPr>
          <a:lstStyle/>
          <a:p>
            <a:r>
              <a:rPr lang="en-US" sz="1400" dirty="0">
                <a:latin typeface="+mn-lt"/>
              </a:rPr>
              <a:t>(Table can be found on page 614 in the textbook.)</a:t>
            </a:r>
          </a:p>
        </p:txBody>
      </p:sp>
    </p:spTree>
  </p:cSld>
  <p:clrMapOvr>
    <a:masterClrMapping/>
  </p:clrMapOvr>
  <p:transition spd="med">
    <p:whee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8241"/>
            <a:ext cx="8229600" cy="1582863"/>
          </a:xfrm>
          <a:noFill/>
          <a:ln/>
        </p:spPr>
        <p:txBody>
          <a:bodyPr lIns="90488" tIns="44450" rIns="90488" bIns="44450"/>
          <a:lstStyle/>
          <a:p>
            <a:r>
              <a:rPr lang="en-US" dirty="0"/>
              <a:t>Figure 17.11 </a:t>
            </a:r>
            <a:br>
              <a:rPr lang="en-US" dirty="0"/>
            </a:br>
            <a:r>
              <a:rPr lang="en-US" dirty="0"/>
              <a:t>Theoretical R3000 and Actual R4000 </a:t>
            </a:r>
            <a:r>
              <a:rPr lang="en-US" dirty="0" err="1"/>
              <a:t>Superpipelines</a:t>
            </a:r>
            <a:endParaRPr lang="en-US" dirty="0"/>
          </a:p>
        </p:txBody>
      </p:sp>
      <p:pic>
        <p:nvPicPr>
          <p:cNvPr id="7" name="Picture 6" descr="Diagram a depicts super pipelined implementation of the optimized R 3000 pipelines. A set of 2 horizontal blocks snapped together contains 10 stages each for one clock cycle phi 1, phi 2.The first block from left to right reads, I C 1, I C 2, R F, A L U, A L U, D C 1, D C 2, T C 1, T C 2, and W B. The second block delayed by half cycle from left to right reads, I C 1, I C 2, R F, A L U, A L U, D C 1, D C 2, T C 1, T C 2, and W B. Diagram b, depicts R 4000 pipeline. A set of 2 horizontal blocks snapped together contains 10 stages each for one clock cycle phi 1, phi 2. The first block from left to right reads, I F, I S, R F, E X, D F, D S, T C, and W B. The second block delayed by one half cycle from left to right reads, I F, I S, R F, E X, D F, D S, T C, and W B. A description below the diagram reads, I F equals instruction fetch first half, I S equals instruction fetch second half, R F fetch operands from register, E X equals instruction execute, I C equals instruction cache, D C equals data cache, D F equals data cache first half, D S equals data cache second half, T C equals tag check and W B equals write back to register file." title="Two diagrams, labeled a and b, depict theoretical implementation of super pipelines R 3000 and R 4000."/>
          <p:cNvPicPr>
            <a:picLocks noChangeAspect="1"/>
          </p:cNvPicPr>
          <p:nvPr/>
        </p:nvPicPr>
        <p:blipFill rotWithShape="1">
          <a:blip r:embed="rId3">
            <a:extLst>
              <a:ext uri="{28A0092B-C50C-407E-A947-70E740481C1C}">
                <a14:useLocalDpi xmlns:a14="http://schemas.microsoft.com/office/drawing/2010/main" val="0"/>
              </a:ext>
            </a:extLst>
          </a:blip>
          <a:srcRect l="5504" t="17837" r="9175" b="33247"/>
          <a:stretch/>
        </p:blipFill>
        <p:spPr>
          <a:xfrm>
            <a:off x="1540762" y="1883364"/>
            <a:ext cx="6062476" cy="4497964"/>
          </a:xfrm>
          <a:prstGeom prst="rect">
            <a:avLst/>
          </a:prstGeom>
          <a:solidFill>
            <a:srgbClr val="999966">
              <a:lumMod val="40000"/>
              <a:lumOff val="60000"/>
            </a:srgbClr>
          </a:solidFill>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R4000 Pipeline Stages</a:t>
            </a:r>
          </a:p>
        </p:txBody>
      </p:sp>
      <p:sp>
        <p:nvSpPr>
          <p:cNvPr id="3" name="Content Placeholder 2"/>
          <p:cNvSpPr>
            <a:spLocks noGrp="1"/>
          </p:cNvSpPr>
          <p:nvPr>
            <p:ph type="body" idx="1"/>
          </p:nvPr>
        </p:nvSpPr>
        <p:spPr>
          <a:xfrm>
            <a:off x="348242" y="1483568"/>
            <a:ext cx="4079742" cy="5257800"/>
          </a:xfrm>
        </p:spPr>
        <p:txBody>
          <a:bodyPr>
            <a:normAutofit lnSpcReduction="10000"/>
          </a:bodyPr>
          <a:lstStyle/>
          <a:p>
            <a:pPr marL="469900" indent="-368300"/>
            <a:r>
              <a:rPr lang="en-US" sz="1700" dirty="0"/>
              <a:t>Instruction fetch first half</a:t>
            </a:r>
          </a:p>
          <a:p>
            <a:pPr marL="815975" lvl="1" indent="-346075"/>
            <a:r>
              <a:rPr lang="en-US" sz="1500" dirty="0"/>
              <a:t>Virtual address is presented to the instruction cache and the translation lookaside buffer</a:t>
            </a:r>
          </a:p>
          <a:p>
            <a:pPr marL="469900" indent="-368300"/>
            <a:r>
              <a:rPr lang="en-US" sz="1700" dirty="0"/>
              <a:t>Instruction fetch second half</a:t>
            </a:r>
          </a:p>
          <a:p>
            <a:pPr marL="815975" lvl="1" indent="-346075"/>
            <a:r>
              <a:rPr lang="en-US" sz="1500" dirty="0"/>
              <a:t>Instruction cache outputs the instruction and the TLB generates the physical address</a:t>
            </a:r>
          </a:p>
          <a:p>
            <a:pPr marL="469900" indent="-368300"/>
            <a:r>
              <a:rPr lang="en-US" sz="1700" dirty="0"/>
              <a:t>Register file</a:t>
            </a:r>
          </a:p>
          <a:p>
            <a:pPr marL="815975" lvl="1" indent="-346075"/>
            <a:r>
              <a:rPr lang="en-US" sz="1400" dirty="0"/>
              <a:t>One of three activities can occur:</a:t>
            </a:r>
          </a:p>
          <a:p>
            <a:pPr marL="1123950" lvl="2" indent="-307975"/>
            <a:r>
              <a:rPr lang="en-US" sz="1300" dirty="0"/>
              <a:t>Instruction is decoded and check made for interlock conditions</a:t>
            </a:r>
          </a:p>
          <a:p>
            <a:pPr marL="1123950" lvl="2" indent="-307975"/>
            <a:r>
              <a:rPr lang="en-US" sz="1300" dirty="0"/>
              <a:t>Instruction cache tag check is made</a:t>
            </a:r>
          </a:p>
          <a:p>
            <a:pPr marL="1123950" lvl="2" indent="-307975"/>
            <a:r>
              <a:rPr lang="en-US" sz="1300" dirty="0"/>
              <a:t>Operands are fetched from the register file</a:t>
            </a:r>
          </a:p>
          <a:p>
            <a:pPr marL="469900" indent="-368300"/>
            <a:r>
              <a:rPr lang="en-US" sz="1700" dirty="0"/>
              <a:t>Tag check</a:t>
            </a:r>
          </a:p>
          <a:p>
            <a:pPr marL="815975" lvl="1" indent="-346075"/>
            <a:r>
              <a:rPr lang="en-US" sz="1500" dirty="0"/>
              <a:t>Cache tag checks are performed for loads and stores</a:t>
            </a:r>
          </a:p>
        </p:txBody>
      </p:sp>
      <p:sp>
        <p:nvSpPr>
          <p:cNvPr id="6" name="Content Placeholder 2"/>
          <p:cNvSpPr txBox="1">
            <a:spLocks/>
          </p:cNvSpPr>
          <p:nvPr/>
        </p:nvSpPr>
        <p:spPr bwMode="auto">
          <a:xfrm>
            <a:off x="4644008" y="1483568"/>
            <a:ext cx="352839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lnSpcReduction="10000"/>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271463" indent="-271463"/>
            <a:r>
              <a:rPr lang="en-US" sz="1700" dirty="0"/>
              <a:t>Instruction execute</a:t>
            </a:r>
          </a:p>
          <a:p>
            <a:pPr marL="581025" lvl="1" indent="-309563"/>
            <a:r>
              <a:rPr lang="en-US" sz="1400" dirty="0"/>
              <a:t>One of three activities can occur:</a:t>
            </a:r>
          </a:p>
          <a:p>
            <a:pPr marL="901700" lvl="2" indent="-307975"/>
            <a:r>
              <a:rPr lang="en-US" sz="1300" dirty="0"/>
              <a:t>If register-to-register operation the ALU performs the operation</a:t>
            </a:r>
          </a:p>
          <a:p>
            <a:pPr marL="901700" lvl="2" indent="-307975"/>
            <a:r>
              <a:rPr lang="en-US" sz="1300" dirty="0"/>
              <a:t>If a load or store the data virtual address is calculated</a:t>
            </a:r>
          </a:p>
          <a:p>
            <a:pPr marL="901700" lvl="2" indent="-307975"/>
            <a:r>
              <a:rPr lang="en-US" sz="1300" dirty="0"/>
              <a:t>If branch the branch target virtual address is calculated and branch operations checked</a:t>
            </a:r>
          </a:p>
          <a:p>
            <a:pPr marL="271463" indent="-271463"/>
            <a:r>
              <a:rPr lang="en-US" sz="1700" dirty="0"/>
              <a:t>Data cache first</a:t>
            </a:r>
          </a:p>
          <a:p>
            <a:pPr marL="581025" lvl="1" indent="-309563"/>
            <a:r>
              <a:rPr lang="en-US" sz="1400" dirty="0"/>
              <a:t>Virtual address is presented to the data cache and TLB </a:t>
            </a:r>
          </a:p>
          <a:p>
            <a:pPr marL="271463" indent="-271463"/>
            <a:r>
              <a:rPr lang="en-US" sz="1700" dirty="0"/>
              <a:t>Data cache second</a:t>
            </a:r>
          </a:p>
          <a:p>
            <a:pPr marL="581025" lvl="1" indent="-309563"/>
            <a:r>
              <a:rPr lang="en-US" sz="1400" dirty="0"/>
              <a:t>The TLB generates the physical address and the data cache outputs the data</a:t>
            </a:r>
          </a:p>
          <a:p>
            <a:pPr marL="271463" indent="-271463"/>
            <a:r>
              <a:rPr lang="en-US" sz="1700" dirty="0"/>
              <a:t>Write back</a:t>
            </a:r>
          </a:p>
          <a:p>
            <a:pPr marL="581025" lvl="1" indent="-309563"/>
            <a:r>
              <a:rPr lang="en-US" sz="1400" dirty="0"/>
              <a:t>Instruction result is written back to register file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SPARC</a:t>
            </a:r>
          </a:p>
        </p:txBody>
      </p:sp>
      <p:sp>
        <p:nvSpPr>
          <p:cNvPr id="5" name="Text Placeholder 4"/>
          <p:cNvSpPr>
            <a:spLocks noGrp="1"/>
          </p:cNvSpPr>
          <p:nvPr>
            <p:ph type="body" idx="1"/>
          </p:nvPr>
        </p:nvSpPr>
        <p:spPr>
          <a:xfrm>
            <a:off x="332518" y="1326595"/>
            <a:ext cx="8478965" cy="4525963"/>
          </a:xfrm>
        </p:spPr>
        <p:txBody>
          <a:bodyPr/>
          <a:lstStyle/>
          <a:p>
            <a:pPr marL="101600" indent="0">
              <a:buNone/>
            </a:pPr>
            <a:r>
              <a:rPr lang="en-US" sz="2600" dirty="0"/>
              <a:t>Scalable Processor Architecture</a:t>
            </a:r>
          </a:p>
        </p:txBody>
      </p:sp>
      <p:sp>
        <p:nvSpPr>
          <p:cNvPr id="4" name="Content Placeholder 3"/>
          <p:cNvSpPr>
            <a:spLocks noGrp="1"/>
          </p:cNvSpPr>
          <p:nvPr>
            <p:ph idx="4294967295"/>
          </p:nvPr>
        </p:nvSpPr>
        <p:spPr>
          <a:xfrm>
            <a:off x="471884" y="2132856"/>
            <a:ext cx="7556500" cy="3114172"/>
          </a:xfrm>
        </p:spPr>
        <p:txBody>
          <a:bodyPr/>
          <a:lstStyle/>
          <a:p>
            <a:pPr marL="342900" indent="-342900">
              <a:spcAft>
                <a:spcPts val="1200"/>
              </a:spcAft>
              <a:buClr>
                <a:schemeClr val="tx2"/>
              </a:buClr>
              <a:buFont typeface="Arial" panose="020B0604020202020204" pitchFamily="34" charset="0"/>
              <a:buChar char="•"/>
            </a:pPr>
            <a:r>
              <a:rPr lang="en-US" sz="2000" dirty="0"/>
              <a:t>Architecture defined by Sun Microsystems</a:t>
            </a:r>
          </a:p>
          <a:p>
            <a:pPr marL="342900" indent="-342900">
              <a:spcAft>
                <a:spcPts val="1200"/>
              </a:spcAft>
              <a:buClr>
                <a:schemeClr val="tx2"/>
              </a:buClr>
              <a:buFont typeface="Arial" panose="020B0604020202020204" pitchFamily="34" charset="0"/>
              <a:buChar char="•"/>
            </a:pPr>
            <a:r>
              <a:rPr lang="en-US" sz="2000" dirty="0"/>
              <a:t>Sun licenses the architecture to other vendors to produce SPARC-compatible machines</a:t>
            </a:r>
          </a:p>
          <a:p>
            <a:pPr marL="342900" indent="-342900">
              <a:spcAft>
                <a:spcPts val="1200"/>
              </a:spcAft>
              <a:buClr>
                <a:schemeClr val="tx2"/>
              </a:buClr>
              <a:buFont typeface="Arial" panose="020B0604020202020204" pitchFamily="34" charset="0"/>
              <a:buChar char="•"/>
            </a:pPr>
            <a:r>
              <a:rPr lang="en-US" sz="2000" dirty="0"/>
              <a:t>Inspired by the Berkeley RISC 1 machine, and its instruction set and register organization is based closely on the Berkeley RISC model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99097"/>
            <a:ext cx="8229600" cy="1582863"/>
          </a:xfrm>
          <a:noFill/>
          <a:ln/>
        </p:spPr>
        <p:txBody>
          <a:bodyPr lIns="90488" tIns="44450" rIns="90488" bIns="44450"/>
          <a:lstStyle/>
          <a:p>
            <a:r>
              <a:rPr lang="en-US" dirty="0"/>
              <a:t>Figure 17.12 </a:t>
            </a:r>
            <a:br>
              <a:rPr lang="en-US" dirty="0"/>
            </a:br>
            <a:r>
              <a:rPr lang="en-US" dirty="0"/>
              <a:t>SPARC Register Window Layout with Three Procedures</a:t>
            </a:r>
          </a:p>
        </p:txBody>
      </p:sp>
      <p:pic>
        <p:nvPicPr>
          <p:cNvPr id="3" name="Picture 2" descr="Physical registers, represented as vertical rectangular block and the register values, read as follows from top to bottom. 135 ellipsis 128 I N S, 127 ellipsis 120 locals, 119 ellipsis 112 outs or I N S, 111 ellipsis 104 locals, 103 ellipsis 96 outs or I N S, 95 ellipsis 88 locals, 87 ellipsis 80 outs, and ellipsis 7 ellipsis 0 globals. Procedure A uses logical registers A and is a vertical horizontal block from top to bottom reads, R 31 sub A ellipsis R 24 sub A I N S, R 23 sub A ellipsis R 16 sub A locals, R 15 sub A ellipsis R 8 sub A outs, and ellipsis R 7 ellipsis R 0 globals. Procedure B uses logical registers B and is a vertical horizontal block from top to bottom reads, R 31 sub B ellipsis R 24 sub B I N S, R 23 sub B ellipsis R 16 sub B locals, R 15 sub B ellipsis R 8 sub B outs, and ellipsis R 7 ellipsis R 0 globals. Procedure C uses logical registers C and is a vertical horizontal block from top to bottom reads, R 31 sub C ellipsis R 24 sub C I N S, R 23 sub C ellipsis R 16 sub C locals, R 15 sub C ellipsis R 8 sub C outs, and ellipsis R 7 ellipsis R 0 globals.&#10;&#10;" title="A diagram depicts the layout of a S P A R C register window with three procedures."/>
          <p:cNvPicPr>
            <a:picLocks noChangeAspect="1"/>
          </p:cNvPicPr>
          <p:nvPr/>
        </p:nvPicPr>
        <p:blipFill rotWithShape="1">
          <a:blip r:embed="rId3">
            <a:extLst>
              <a:ext uri="{28A0092B-C50C-407E-A947-70E740481C1C}">
                <a14:useLocalDpi xmlns:a14="http://schemas.microsoft.com/office/drawing/2010/main" val="0"/>
              </a:ext>
            </a:extLst>
          </a:blip>
          <a:srcRect l="7964" t="3800" r="6431" b="13251"/>
          <a:stretch/>
        </p:blipFill>
        <p:spPr>
          <a:xfrm>
            <a:off x="3923928" y="1316017"/>
            <a:ext cx="4068452" cy="51017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84577"/>
            <a:ext cx="8229600" cy="1606527"/>
          </a:xfrm>
          <a:noFill/>
          <a:ln/>
        </p:spPr>
        <p:txBody>
          <a:bodyPr lIns="90488" tIns="44450" rIns="90488" bIns="44450"/>
          <a:lstStyle/>
          <a:p>
            <a:r>
              <a:rPr lang="en-US" dirty="0"/>
              <a:t>Figure 17.13 </a:t>
            </a:r>
            <a:br>
              <a:rPr lang="en-US" dirty="0"/>
            </a:br>
            <a:r>
              <a:rPr lang="en-US" dirty="0"/>
              <a:t>Eight Register Windows Forming a Circular Stack in SPARC</a:t>
            </a:r>
          </a:p>
        </p:txBody>
      </p:sp>
      <p:pic>
        <p:nvPicPr>
          <p:cNvPr id="2" name="Picture 1" descr="A set of three concentric circles represents the placement of windows registers. The first circle is left blank. The second circle is described in the clockwise direction with values starting from the left top reads, w 0 i n s, w 0 locals, w 0 outs, empty, w 2 i n s, w 2 locals, w 2 outs, empty, w 4 i n s, w 4 locals, w 4 outs, empty, w 6 i n s, w 6 locals, w 6 outs, empty. The third circle is described in the clockwise direction with values starting from the right top reads, w 1 i n s, w 1 locals, w 1 outs is labeled window invalid mask, W I M, empty, w 3 i n s, w 3 locals, w 3 outs, empty, w 5 i n s, w 5 locals, w 5 outs, empty, w 7 i n s, w 77 locals, w 7 outs, empty is labeled, current window pointer, C W P." title="A diagram depicts S P A R C eight register windows forming a circular stack."/>
          <p:cNvPicPr>
            <a:picLocks noChangeAspect="1"/>
          </p:cNvPicPr>
          <p:nvPr/>
        </p:nvPicPr>
        <p:blipFill rotWithShape="1">
          <a:blip r:embed="rId3">
            <a:extLst>
              <a:ext uri="{28A0092B-C50C-407E-A947-70E740481C1C}">
                <a14:useLocalDpi xmlns:a14="http://schemas.microsoft.com/office/drawing/2010/main" val="0"/>
              </a:ext>
            </a:extLst>
          </a:blip>
          <a:srcRect l="14575" t="13810" r="9185" b="24678"/>
          <a:stretch/>
        </p:blipFill>
        <p:spPr>
          <a:xfrm>
            <a:off x="2333448" y="1759574"/>
            <a:ext cx="4477104" cy="4674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188640"/>
            <a:ext cx="8229600" cy="1582863"/>
          </a:xfrm>
          <a:noFill/>
          <a:ln/>
        </p:spPr>
        <p:txBody>
          <a:bodyPr lIns="90488" tIns="44450" rIns="90488" bIns="44450"/>
          <a:lstStyle/>
          <a:p>
            <a:r>
              <a:rPr lang="en-US" dirty="0"/>
              <a:t>Table 17.10   </a:t>
            </a:r>
            <a:br>
              <a:rPr lang="en-US" dirty="0"/>
            </a:br>
            <a:r>
              <a:rPr lang="en-US" dirty="0"/>
              <a:t>Synthesizing Other Addressing Modes </a:t>
            </a:r>
            <a:br>
              <a:rPr lang="en-US" dirty="0"/>
            </a:br>
            <a:r>
              <a:rPr lang="en-US" dirty="0"/>
              <a:t>with SPARC Addressing Modes </a:t>
            </a:r>
          </a:p>
        </p:txBody>
      </p:sp>
      <p:graphicFrame>
        <p:nvGraphicFramePr>
          <p:cNvPr id="5" name="Table 4" descr="The table has 4 columns labeled Instruction type, addressing mode, algorithm, S P A R C equivalent. The rows are read as followed from left to right. Row 1. Register to register. Immediate. Operand equals A. S 2. Row 2. Load, store. Direct. E A equals A. R sub 0 plus S sub 2. Row 3. Register to register. Register. E A equals R. R sub S I, S sub S 2. Row 4. Load, store. Register Indirect. E A equal right parenthesis R left parenthesis. R sub S 1 plus 0. Row 5. Load, store. Displacement. E A equals left parenthesis R right parenthesis plus A. R sub S 1 plus S 2." title="A table titled Synthesizing Other Addressing Modes with S P A R C Addressing Modes."/>
          <p:cNvGraphicFramePr>
            <a:graphicFrameLocks noGrp="1"/>
          </p:cNvGraphicFramePr>
          <p:nvPr>
            <p:extLst>
              <p:ext uri="{D42A27DB-BD31-4B8C-83A1-F6EECF244321}">
                <p14:modId xmlns:p14="http://schemas.microsoft.com/office/powerpoint/2010/main" val="3448011757"/>
              </p:ext>
            </p:extLst>
          </p:nvPr>
        </p:nvGraphicFramePr>
        <p:xfrm>
          <a:off x="323528" y="2348880"/>
          <a:ext cx="8650192" cy="3105331"/>
        </p:xfrm>
        <a:graphic>
          <a:graphicData uri="http://schemas.openxmlformats.org/drawingml/2006/table">
            <a:tbl>
              <a:tblPr firstRow="1" bandRow="1">
                <a:tableStyleId>{5C22544A-7EE6-4342-B048-85BDC9FD1C3A}</a:tableStyleId>
              </a:tblPr>
              <a:tblGrid>
                <a:gridCol w="2174272">
                  <a:extLst>
                    <a:ext uri="{9D8B030D-6E8A-4147-A177-3AD203B41FA5}">
                      <a16:colId xmlns:a16="http://schemas.microsoft.com/office/drawing/2014/main" val="528802535"/>
                    </a:ext>
                  </a:extLst>
                </a:gridCol>
                <a:gridCol w="2158640">
                  <a:extLst>
                    <a:ext uri="{9D8B030D-6E8A-4147-A177-3AD203B41FA5}">
                      <a16:colId xmlns:a16="http://schemas.microsoft.com/office/drawing/2014/main" val="3102758518"/>
                    </a:ext>
                  </a:extLst>
                </a:gridCol>
                <a:gridCol w="2158640">
                  <a:extLst>
                    <a:ext uri="{9D8B030D-6E8A-4147-A177-3AD203B41FA5}">
                      <a16:colId xmlns:a16="http://schemas.microsoft.com/office/drawing/2014/main" val="946279507"/>
                    </a:ext>
                  </a:extLst>
                </a:gridCol>
                <a:gridCol w="2158640">
                  <a:extLst>
                    <a:ext uri="{9D8B030D-6E8A-4147-A177-3AD203B41FA5}">
                      <a16:colId xmlns:a16="http://schemas.microsoft.com/office/drawing/2014/main" val="1788792212"/>
                    </a:ext>
                  </a:extLst>
                </a:gridCol>
              </a:tblGrid>
              <a:tr h="534067">
                <a:tc>
                  <a:txBody>
                    <a:bodyPr/>
                    <a:lstStyle/>
                    <a:p>
                      <a:pPr algn="l"/>
                      <a:r>
                        <a:rPr lang="en-US" sz="1400" b="1" dirty="0">
                          <a:solidFill>
                            <a:schemeClr val="tx1"/>
                          </a:solidFill>
                        </a:rPr>
                        <a:t>Instruction Type</a:t>
                      </a:r>
                      <a:endParaRPr lang="en-IN"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solidFill>
                            <a:schemeClr val="tx1"/>
                          </a:solidFill>
                        </a:rPr>
                        <a:t>Addressing Mode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solidFill>
                            <a:schemeClr val="tx1"/>
                          </a:solidFill>
                        </a:rPr>
                        <a:t>Algorithm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solidFill>
                            <a:schemeClr val="tx1"/>
                          </a:solidFill>
                        </a:rPr>
                        <a:t>SPARC Equivalent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33754291"/>
                  </a:ext>
                </a:extLst>
              </a:tr>
              <a:tr h="514682">
                <a:tc>
                  <a:txBody>
                    <a:bodyPr/>
                    <a:lstStyle/>
                    <a:p>
                      <a:r>
                        <a:rPr lang="en-IN" sz="1600" b="0" i="0" u="none" strike="noStrike" cap="none" baseline="0" dirty="0">
                          <a:solidFill>
                            <a:schemeClr val="dk1"/>
                          </a:solidFill>
                          <a:latin typeface="+mn-lt"/>
                          <a:ea typeface="+mn-ea"/>
                          <a:cs typeface="+mn-cs"/>
                          <a:sym typeface="Arial"/>
                        </a:rPr>
                        <a:t>Register-to-register</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600" b="0" i="0" u="none" strike="noStrike" cap="none" baseline="0" dirty="0">
                          <a:solidFill>
                            <a:schemeClr val="dk1"/>
                          </a:solidFill>
                          <a:latin typeface="+mn-lt"/>
                          <a:ea typeface="+mn-ea"/>
                          <a:cs typeface="+mn-cs"/>
                          <a:sym typeface="Arial"/>
                        </a:rPr>
                        <a:t>Immediate</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600" b="0" dirty="0"/>
                        <a:t>operand = 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600" b="0" dirty="0"/>
                        <a:t>S2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514682">
                <a:tc>
                  <a:txBody>
                    <a:bodyPr/>
                    <a:lstStyle/>
                    <a:p>
                      <a:r>
                        <a:rPr lang="en-IN" sz="1600" b="0" i="0" u="none" strike="noStrike" cap="none" baseline="0" dirty="0">
                          <a:solidFill>
                            <a:schemeClr val="dk1"/>
                          </a:solidFill>
                          <a:latin typeface="+mn-lt"/>
                          <a:ea typeface="+mn-ea"/>
                          <a:cs typeface="+mn-cs"/>
                          <a:sym typeface="Arial"/>
                        </a:rPr>
                        <a:t>Load, store</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dk1"/>
                          </a:solidFill>
                          <a:latin typeface="+mn-lt"/>
                          <a:ea typeface="+mn-ea"/>
                          <a:cs typeface="+mn-cs"/>
                          <a:sym typeface="Arial"/>
                        </a:rPr>
                        <a:t>Direct</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EA = 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R</a:t>
                      </a:r>
                      <a:r>
                        <a:rPr lang="en-IN" sz="1600" b="0" baseline="-25000" dirty="0"/>
                        <a:t>0</a:t>
                      </a:r>
                      <a:r>
                        <a:rPr lang="en-IN" sz="1600" b="0" dirty="0"/>
                        <a:t> + S</a:t>
                      </a:r>
                      <a:r>
                        <a:rPr lang="en-IN" sz="1600" b="0" baseline="-25000" dirty="0"/>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34067">
                <a:tc>
                  <a:txBody>
                    <a:bodyPr/>
                    <a:lstStyle/>
                    <a:p>
                      <a:r>
                        <a:rPr lang="en-IN" sz="1600" b="0" i="0" u="none" strike="noStrike" cap="none" baseline="0" dirty="0">
                          <a:solidFill>
                            <a:schemeClr val="dk1"/>
                          </a:solidFill>
                          <a:latin typeface="+mn-lt"/>
                          <a:ea typeface="+mn-ea"/>
                          <a:cs typeface="+mn-cs"/>
                          <a:sym typeface="Arial"/>
                        </a:rPr>
                        <a:t>Register-to-register</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dk1"/>
                          </a:solidFill>
                          <a:latin typeface="+mn-lt"/>
                          <a:ea typeface="+mn-ea"/>
                          <a:cs typeface="+mn-cs"/>
                          <a:sym typeface="Arial"/>
                        </a:rPr>
                        <a:t>Register</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EA = 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R</a:t>
                      </a:r>
                      <a:r>
                        <a:rPr lang="en-IN" sz="1600" b="0" baseline="-25000" dirty="0"/>
                        <a:t>S1</a:t>
                      </a:r>
                      <a:r>
                        <a:rPr lang="en-IN" sz="1600" b="0" dirty="0"/>
                        <a:t>, S</a:t>
                      </a:r>
                      <a:r>
                        <a:rPr lang="en-IN" sz="1600" b="0" baseline="-25000" dirty="0"/>
                        <a:t>S2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534067">
                <a:tc>
                  <a:txBody>
                    <a:bodyPr/>
                    <a:lstStyle/>
                    <a:p>
                      <a:r>
                        <a:rPr lang="en-IN" sz="1600" b="0" i="0" u="none" strike="noStrike" cap="none" baseline="0" dirty="0">
                          <a:solidFill>
                            <a:schemeClr val="dk1"/>
                          </a:solidFill>
                          <a:latin typeface="+mn-lt"/>
                          <a:ea typeface="+mn-ea"/>
                          <a:cs typeface="+mn-cs"/>
                          <a:sym typeface="Arial"/>
                        </a:rPr>
                        <a:t>Load, store</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dk1"/>
                          </a:solidFill>
                          <a:latin typeface="+mn-lt"/>
                          <a:ea typeface="+mn-ea"/>
                          <a:cs typeface="+mn-cs"/>
                          <a:sym typeface="Arial"/>
                        </a:rPr>
                        <a:t>Register Indirect</a:t>
                      </a:r>
                      <a:endParaRPr lang="en-IN"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EA = (R)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R</a:t>
                      </a:r>
                      <a:r>
                        <a:rPr lang="en-IN" sz="1600" b="0" baseline="-25000" dirty="0"/>
                        <a:t>S1</a:t>
                      </a:r>
                      <a:r>
                        <a:rPr lang="en-IN" sz="1600" b="0" dirty="0"/>
                        <a:t> + 0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89113173"/>
                  </a:ext>
                </a:extLst>
              </a:tr>
              <a:tr h="473766">
                <a:tc>
                  <a:txBody>
                    <a:bodyPr/>
                    <a:lstStyle/>
                    <a:p>
                      <a:r>
                        <a:rPr lang="en-IN" sz="1600" b="0" i="0" u="none" strike="noStrike" cap="none" baseline="0" dirty="0">
                          <a:solidFill>
                            <a:schemeClr val="dk1"/>
                          </a:solidFill>
                          <a:latin typeface="+mn-lt"/>
                          <a:ea typeface="+mn-ea"/>
                          <a:cs typeface="+mn-cs"/>
                          <a:sym typeface="Arial"/>
                        </a:rPr>
                        <a:t>Load, store</a:t>
                      </a:r>
                      <a:endParaRPr lang="en-IN"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Displacement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EA = (R) + 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R</a:t>
                      </a:r>
                      <a:r>
                        <a:rPr lang="en-IN" sz="1600" b="0" baseline="-25000" dirty="0"/>
                        <a:t>S1</a:t>
                      </a:r>
                      <a:r>
                        <a:rPr lang="en-IN" sz="1600" b="0" dirty="0"/>
                        <a:t> + S2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08736623"/>
                  </a:ext>
                </a:extLst>
              </a:tr>
            </a:tbl>
          </a:graphicData>
        </a:graphic>
      </p:graphicFrame>
      <p:sp>
        <p:nvSpPr>
          <p:cNvPr id="6" name="TextBox 5"/>
          <p:cNvSpPr txBox="1"/>
          <p:nvPr/>
        </p:nvSpPr>
        <p:spPr>
          <a:xfrm>
            <a:off x="388745" y="5561047"/>
            <a:ext cx="5517857" cy="307777"/>
          </a:xfrm>
          <a:prstGeom prst="rect">
            <a:avLst/>
          </a:prstGeom>
          <a:noFill/>
        </p:spPr>
        <p:txBody>
          <a:bodyPr wrap="none" rtlCol="0">
            <a:spAutoFit/>
          </a:bodyPr>
          <a:lstStyle/>
          <a:p>
            <a:r>
              <a:rPr lang="en-US" sz="1400" i="1" dirty="0">
                <a:latin typeface="+mn-lt"/>
              </a:rPr>
              <a:t>Note</a:t>
            </a:r>
            <a:r>
              <a:rPr lang="en-US" sz="1400" dirty="0">
                <a:latin typeface="+mn-lt"/>
              </a:rPr>
              <a:t>: S2 = either a register operand or a 13-bit immediate operand.</a:t>
            </a:r>
          </a:p>
        </p:txBody>
      </p:sp>
      <p:sp>
        <p:nvSpPr>
          <p:cNvPr id="9" name="TextBox 8"/>
          <p:cNvSpPr txBox="1"/>
          <p:nvPr/>
        </p:nvSpPr>
        <p:spPr>
          <a:xfrm>
            <a:off x="4860032" y="6029433"/>
            <a:ext cx="4282775" cy="307777"/>
          </a:xfrm>
          <a:prstGeom prst="rect">
            <a:avLst/>
          </a:prstGeom>
          <a:noFill/>
        </p:spPr>
        <p:txBody>
          <a:bodyPr wrap="none" rtlCol="0">
            <a:spAutoFit/>
          </a:bodyPr>
          <a:lstStyle/>
          <a:p>
            <a:r>
              <a:rPr lang="en-US" sz="1400" dirty="0">
                <a:latin typeface="+mn-lt"/>
              </a:rPr>
              <a:t>(Table can be found on page 619 in the textbook.)</a:t>
            </a:r>
          </a:p>
        </p:txBody>
      </p:sp>
    </p:spTree>
  </p:cSld>
  <p:clrMapOvr>
    <a:masterClrMapping/>
  </p:clrMapOvr>
  <p:transition spd="med">
    <p:whee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fr-FR" dirty="0"/>
              <a:t>Figure 17.14 </a:t>
            </a:r>
            <a:br>
              <a:rPr lang="fr-FR" dirty="0"/>
            </a:br>
            <a:r>
              <a:rPr lang="fr-FR" dirty="0"/>
              <a:t>SPARC Instruction Formats</a:t>
            </a:r>
            <a:endParaRPr lang="en-US" dirty="0"/>
          </a:p>
        </p:txBody>
      </p:sp>
      <p:pic>
        <p:nvPicPr>
          <p:cNvPr id="3" name="Picture 2" descr="A set of 5 instruction formats represented as horizontal rectangular blocks from top to bottom reads, call format, branch format, S E T H I format, floating point format, and general formats. Call format contains a set of two segments O P of 2 bytes and P C relative displacement of 30 bytes. Branch format contains a set of 5 segments from left to right reads, O p of 2 bytes, a of 1 bytes, c o n d of 4 bytes, O p 2 of 3 bytes, P C relative displacement of 22 bytes. S E T H I format contains a set of 4 segments O p 2 of two bytes, D e s t of 5 bytes, O p 2 of 3 bytes, and immediate constant of 22 bytes. Floating point format contains a set of six segments from left to right reads, O p of 2 bytes, D e s t of 5 bytes, O p 3of 6 bytes, S r c dash 1of 5 bytes, F P dash o p of 9 bytes, and S r c dash 2 of 5 bytes. A general format contains a set of 2 horizontal blocks. First block contains a set of 7 segments from left to right reads, O p of 2 bytes, D e s t of 5 bytes, O p 3 of 6 bytes, S r c dash 1 of 5 bytes, 0 of 1 bytes, ignored of 8 bytes, and S r c dash 2 of 5 bytes. Second block contains a set of 7 segments from left to right reads, O p of 2 bytes, D e s t of 5 bytes, O p 3 of 6 bytes, S r c dash 1 of 5 bytes, 1 of 1 bytes, and immediate constant of 13 bytes." title="A diagram depicts instruction formats of S P A R C."/>
          <p:cNvPicPr>
            <a:picLocks noChangeAspect="1"/>
          </p:cNvPicPr>
          <p:nvPr/>
        </p:nvPicPr>
        <p:blipFill rotWithShape="1">
          <a:blip r:embed="rId3">
            <a:extLst>
              <a:ext uri="{28A0092B-C50C-407E-A947-70E740481C1C}">
                <a14:useLocalDpi xmlns:a14="http://schemas.microsoft.com/office/drawing/2010/main" val="0"/>
              </a:ext>
            </a:extLst>
          </a:blip>
          <a:srcRect l="13861" t="9587" r="13861" b="34562"/>
          <a:stretch/>
        </p:blipFill>
        <p:spPr>
          <a:xfrm>
            <a:off x="1943708" y="1244599"/>
            <a:ext cx="5256584" cy="52565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99097"/>
            <a:ext cx="8229600" cy="1582863"/>
          </a:xfrm>
          <a:noFill/>
          <a:ln/>
        </p:spPr>
        <p:txBody>
          <a:bodyPr lIns="90488" tIns="44450" rIns="90488" bIns="44450"/>
          <a:lstStyle/>
          <a:p>
            <a:r>
              <a:rPr lang="en-US" dirty="0"/>
              <a:t>Figure 17.15 </a:t>
            </a:r>
            <a:br>
              <a:rPr lang="en-US" dirty="0"/>
            </a:br>
            <a:r>
              <a:rPr lang="en-US" dirty="0"/>
              <a:t>Pipeline Organization with Buffers and Pre-Decoding</a:t>
            </a:r>
          </a:p>
        </p:txBody>
      </p:sp>
      <p:pic>
        <p:nvPicPr>
          <p:cNvPr id="4" name="Picture 3" descr="A vertical horizontal block representing L 2 cache, positioned at the bottom, connects a set of blocks at the left and right end. At the left end L 2 cache is vertically connected to a pre decoder and then to I cache and to I F. The IF then horizontally connected to I buffer and I D and to a reservation station. The output of reservation station connects to a set of four horizontal blocks from top to bottom reads as follows. A set of three blocks M U L, A L U, C T U, L S U and all of these sends finished data to write block. The L S U block at the bottom receives data with dispatched issue from ID and reservation station. The completed code from the write block, W B is sent as input to the reservation station through register file block. The right end of the L 2 cache is connected to a D cache which is bidirectional. The D cache sends data to L S U. The D cache receives the finished code through a store buffer as a completed code which is bidirectional to D cache output. A description near the diagram reads A L U equals arithmetic or logic unit, C T U equals control or transfer unit, L S U load or store unit, M U L, multiply unit, I D instruction decode, I F instruction fetch, W B write block, and P D pre decode." title="A diagram depicts pipeline organization with buffers and pre decoding."/>
          <p:cNvPicPr>
            <a:picLocks noChangeAspect="1"/>
          </p:cNvPicPr>
          <p:nvPr/>
        </p:nvPicPr>
        <p:blipFill rotWithShape="1">
          <a:blip r:embed="rId3">
            <a:extLst>
              <a:ext uri="{28A0092B-C50C-407E-A947-70E740481C1C}">
                <a14:useLocalDpi xmlns:a14="http://schemas.microsoft.com/office/drawing/2010/main" val="0"/>
              </a:ext>
            </a:extLst>
          </a:blip>
          <a:srcRect l="5817" t="23912" r="3166" b="30339"/>
          <a:stretch/>
        </p:blipFill>
        <p:spPr>
          <a:xfrm>
            <a:off x="863588" y="1628800"/>
            <a:ext cx="7416824" cy="4824536"/>
          </a:xfrm>
          <a:prstGeom prst="rect">
            <a:avLst/>
          </a:prstGeom>
        </p:spPr>
      </p:pic>
    </p:spTree>
    <p:extLst>
      <p:ext uri="{BB962C8B-B14F-4D97-AF65-F5344CB8AC3E}">
        <p14:creationId xmlns:p14="http://schemas.microsoft.com/office/powerpoint/2010/main" val="22199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23"/>
          <p:cNvGraphicFramePr>
            <a:graphicFrameLocks/>
          </p:cNvGraphicFramePr>
          <p:nvPr>
            <p:extLst>
              <p:ext uri="{D42A27DB-BD31-4B8C-83A1-F6EECF244321}">
                <p14:modId xmlns:p14="http://schemas.microsoft.com/office/powerpoint/2010/main" val="4050070388"/>
              </p:ext>
            </p:extLst>
          </p:nvPr>
        </p:nvGraphicFramePr>
        <p:xfrm>
          <a:off x="539552" y="18864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56E0198-CA43-4164-B5E7-761D67DA311D}"/>
              </a:ext>
            </a:extLst>
          </p:cNvPr>
          <p:cNvSpPr>
            <a:spLocks noGrp="1"/>
          </p:cNvSpPr>
          <p:nvPr>
            <p:ph type="title"/>
          </p:nvPr>
        </p:nvSpPr>
        <p:spPr>
          <a:xfrm>
            <a:off x="395536" y="476672"/>
            <a:ext cx="3456384" cy="1584175"/>
          </a:xfrm>
        </p:spPr>
        <p:txBody>
          <a:bodyPr/>
          <a:lstStyle/>
          <a:p>
            <a:r>
              <a:rPr lang="en-US" kern="1200" dirty="0">
                <a:solidFill>
                  <a:schemeClr val="tx2"/>
                </a:solidFill>
                <a:latin typeface="Times New Roman" panose="02020603050405020304" pitchFamily="18" charset="0"/>
                <a:cs typeface="Times New Roman" panose="02020603050405020304" pitchFamily="18" charset="0"/>
              </a:rPr>
              <a:t>Instruction </a:t>
            </a:r>
            <a:br>
              <a:rPr lang="en-US" kern="1200" dirty="0">
                <a:solidFill>
                  <a:schemeClr val="tx2"/>
                </a:solidFill>
                <a:latin typeface="Times New Roman" panose="02020603050405020304" pitchFamily="18" charset="0"/>
                <a:cs typeface="Times New Roman" panose="02020603050405020304" pitchFamily="18" charset="0"/>
              </a:rPr>
            </a:br>
            <a:r>
              <a:rPr lang="en-US" kern="1200" dirty="0">
                <a:solidFill>
                  <a:schemeClr val="tx2"/>
                </a:solidFill>
                <a:latin typeface="Times New Roman" panose="02020603050405020304" pitchFamily="18" charset="0"/>
                <a:cs typeface="Times New Roman" panose="02020603050405020304" pitchFamily="18" charset="0"/>
              </a:rPr>
              <a:t>Execution </a:t>
            </a:r>
            <a:br>
              <a:rPr lang="en-US" kern="1200" dirty="0">
                <a:solidFill>
                  <a:schemeClr val="tx2"/>
                </a:solidFill>
                <a:latin typeface="Times New Roman" panose="02020603050405020304" pitchFamily="18" charset="0"/>
                <a:cs typeface="Times New Roman" panose="02020603050405020304" pitchFamily="18" charset="0"/>
              </a:rPr>
            </a:br>
            <a:r>
              <a:rPr lang="en-US" kern="1200" dirty="0">
                <a:solidFill>
                  <a:schemeClr val="tx2"/>
                </a:solidFill>
                <a:latin typeface="Times New Roman" panose="02020603050405020304" pitchFamily="18" charset="0"/>
                <a:cs typeface="Times New Roman" panose="02020603050405020304" pitchFamily="18" charset="0"/>
              </a:rPr>
              <a:t>Characteristics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Organization </a:t>
            </a:r>
            <a:r>
              <a:rPr lang="en-US"/>
              <a:t>for Pipelining</a:t>
            </a:r>
          </a:p>
        </p:txBody>
      </p:sp>
      <p:sp>
        <p:nvSpPr>
          <p:cNvPr id="3" name="Content Placeholder 2"/>
          <p:cNvSpPr>
            <a:spLocks noGrp="1"/>
          </p:cNvSpPr>
          <p:nvPr>
            <p:ph type="body" idx="1"/>
          </p:nvPr>
        </p:nvSpPr>
        <p:spPr>
          <a:xfrm>
            <a:off x="457200" y="1600200"/>
            <a:ext cx="8229600" cy="4925144"/>
          </a:xfrm>
        </p:spPr>
        <p:txBody>
          <a:bodyPr>
            <a:noAutofit/>
          </a:bodyPr>
          <a:lstStyle/>
          <a:p>
            <a:pPr marL="333375" indent="-333375"/>
            <a:r>
              <a:rPr lang="en-US" sz="1400" dirty="0"/>
              <a:t>Three more features to enhance performance are:</a:t>
            </a:r>
          </a:p>
          <a:p>
            <a:pPr marL="704850" lvl="2" indent="-358775">
              <a:buFont typeface="Arial" panose="020B0604020202020204" pitchFamily="34" charset="0"/>
              <a:buChar char="–"/>
            </a:pPr>
            <a:r>
              <a:rPr lang="en-US" sz="1200" dirty="0"/>
              <a:t>Multiple reservation stations</a:t>
            </a:r>
          </a:p>
          <a:p>
            <a:pPr marL="704850" lvl="2" indent="-358775">
              <a:buFont typeface="Arial" panose="020B0604020202020204" pitchFamily="34" charset="0"/>
              <a:buChar char="–"/>
            </a:pPr>
            <a:r>
              <a:rPr lang="en-US" sz="1200" dirty="0"/>
              <a:t>Forwarding </a:t>
            </a:r>
          </a:p>
          <a:p>
            <a:pPr marL="704850" lvl="2" indent="-358775">
              <a:buFont typeface="Arial" panose="020B0604020202020204" pitchFamily="34" charset="0"/>
              <a:buChar char="–"/>
            </a:pPr>
            <a:r>
              <a:rPr lang="en-US" sz="1200" dirty="0"/>
              <a:t>Reorder buffer</a:t>
            </a:r>
          </a:p>
          <a:p>
            <a:pPr marL="333375" indent="-333375"/>
            <a:r>
              <a:rPr lang="en-US" sz="1400" dirty="0"/>
              <a:t>The process or dispatching an instruction to a functional unit proceeds in two parts:</a:t>
            </a:r>
          </a:p>
          <a:p>
            <a:pPr marL="704850" lvl="2" indent="-358775">
              <a:buFont typeface="Arial" panose="020B0604020202020204" pitchFamily="34" charset="0"/>
              <a:buChar char="–"/>
            </a:pPr>
            <a:r>
              <a:rPr lang="en-US" sz="1200" dirty="0"/>
              <a:t>Issue from ID to reservation station</a:t>
            </a:r>
          </a:p>
          <a:p>
            <a:pPr marL="704850" lvl="2" indent="-358775">
              <a:buFont typeface="Arial" panose="020B0604020202020204" pitchFamily="34" charset="0"/>
              <a:buChar char="–"/>
            </a:pPr>
            <a:r>
              <a:rPr lang="en-US" sz="1200" dirty="0"/>
              <a:t>Dispatch from reservation station to FU</a:t>
            </a:r>
          </a:p>
          <a:p>
            <a:pPr marL="333375" indent="-333375"/>
            <a:r>
              <a:rPr lang="en-US" sz="1400" dirty="0"/>
              <a:t>The reservation station is also referred to as an </a:t>
            </a:r>
            <a:r>
              <a:rPr lang="en-US" sz="1400" i="1" dirty="0"/>
              <a:t>instruction window</a:t>
            </a:r>
          </a:p>
          <a:p>
            <a:pPr marL="333375" indent="-333375"/>
            <a:r>
              <a:rPr lang="en-US" sz="1400" dirty="0"/>
              <a:t>Data forwarding addresses the problem of read-after-write (RAW) delays due to WB delays</a:t>
            </a:r>
          </a:p>
          <a:p>
            <a:pPr marL="704850" lvl="2" indent="-358775">
              <a:buFont typeface="Arial" panose="020B0604020202020204" pitchFamily="34" charset="0"/>
              <a:buChar char="–"/>
            </a:pPr>
            <a:r>
              <a:rPr lang="en-US" sz="1200" dirty="0"/>
              <a:t>As with the store buffer, data forwarding makes data available as soon as it is created</a:t>
            </a:r>
          </a:p>
          <a:p>
            <a:pPr marL="704850" lvl="2" indent="-358775">
              <a:buFont typeface="Arial" panose="020B0604020202020204" pitchFamily="34" charset="0"/>
              <a:buChar char="–"/>
            </a:pPr>
            <a:r>
              <a:rPr lang="en-US" sz="1200" dirty="0"/>
              <a:t>The forwarded data becomes input to the reservation stations, going to an operand field</a:t>
            </a:r>
          </a:p>
          <a:p>
            <a:pPr marL="333375" indent="-333375"/>
            <a:r>
              <a:rPr lang="en-US" sz="1400" dirty="0"/>
              <a:t>The reorder buffer supports out-of-order execution (</a:t>
            </a:r>
            <a:r>
              <a:rPr lang="en-US" sz="1400" dirty="0" err="1"/>
              <a:t>OoOE</a:t>
            </a:r>
            <a:r>
              <a:rPr lang="en-US" sz="1400" dirty="0"/>
              <a:t>)</a:t>
            </a:r>
          </a:p>
          <a:p>
            <a:pPr marL="704850" lvl="2" indent="-358775">
              <a:buFont typeface="Arial" panose="020B0604020202020204" pitchFamily="34" charset="0"/>
              <a:buChar char="–"/>
            </a:pPr>
            <a:r>
              <a:rPr lang="en-US" sz="1200" dirty="0" err="1"/>
              <a:t>OoOE</a:t>
            </a:r>
            <a:r>
              <a:rPr lang="en-US" sz="1200" dirty="0"/>
              <a:t>  is an approach to processing that allows instructions for high-performance microprocessors to begin execution as soon as their operands are ready</a:t>
            </a:r>
          </a:p>
          <a:p>
            <a:pPr marL="704850" lvl="2" indent="-358775">
              <a:buFont typeface="Arial" panose="020B0604020202020204" pitchFamily="34" charset="0"/>
              <a:buChar char="–"/>
            </a:pPr>
            <a:r>
              <a:rPr lang="en-US" sz="1200" dirty="0"/>
              <a:t>The goal of </a:t>
            </a:r>
            <a:r>
              <a:rPr lang="en-US" sz="1200" dirty="0" err="1"/>
              <a:t>OoO</a:t>
            </a:r>
            <a:r>
              <a:rPr lang="en-US" sz="1200" dirty="0"/>
              <a:t> processing is to allow the processor to avoid a class of stalls that occur when the data needed to perform an operation are unavailable</a:t>
            </a:r>
          </a:p>
        </p:txBody>
      </p:sp>
    </p:spTree>
    <p:extLst>
      <p:ext uri="{BB962C8B-B14F-4D97-AF65-F5344CB8AC3E}">
        <p14:creationId xmlns:p14="http://schemas.microsoft.com/office/powerpoint/2010/main" val="1884822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88080"/>
            <a:ext cx="8229600" cy="1425394"/>
          </a:xfrm>
          <a:noFill/>
          <a:ln/>
        </p:spPr>
        <p:txBody>
          <a:bodyPr lIns="90488" tIns="44450" rIns="90488" bIns="44450"/>
          <a:lstStyle/>
          <a:p>
            <a:r>
              <a:rPr lang="en-US" sz="3000" dirty="0"/>
              <a:t>Figure 17.16 </a:t>
            </a:r>
            <a:br>
              <a:rPr lang="en-US" sz="3000" dirty="0"/>
            </a:br>
            <a:r>
              <a:rPr lang="en-US" sz="3000" dirty="0"/>
              <a:t>Pipeline Organization with Forwarding, Reorder Buffer, and Multiple Reservation Stations</a:t>
            </a:r>
          </a:p>
        </p:txBody>
      </p:sp>
      <p:pic>
        <p:nvPicPr>
          <p:cNvPr id="6" name="Picture 5" descr="A vertical horizontal block representing an L 2 cache at the bottom connects a set of blocks at the left and right end. At left end, L 2 cache is vertically connected to a P D and then to I cache and to I F. The IF is connected to I buffer and horizontally connected to I D and to a set of 4 reservation station which checks the issue. The output of reservation station connects to a set of four horizontal blocks from top to bottom reads as follows. A set of three blocks M U L, A L U, C T U, L S U and all of these sends finished data to write block through re order buffer. The finished data is sent back to the reservation stations to dispatch through forward F W D, block. The L S U block at the bottom receives data with dispatched issue from ID and reservation station. The completed code from the write block, W B is sent as input to the reservation station through register file block. The right end of the L 2 cache is connected to a D cache which is bidirectional. The D cache sends data to L S U. The D cache receives the finished code through a store buffer as a completed code which is bidirectional to D cache output. A description near the diagram reads A L U equals arithmetic or logic unit, C T U equals control or transfer unit, L S U load or store unit, M U L, multiply unit, I D instruction decode, I F instruction fetch, W B write block, and P D, or pre decode. " title="A diagram depicts pipeline organization with forwarding, reorder and multiple reservation stations."/>
          <p:cNvPicPr>
            <a:picLocks noChangeAspect="1"/>
          </p:cNvPicPr>
          <p:nvPr/>
        </p:nvPicPr>
        <p:blipFill rotWithShape="1">
          <a:blip r:embed="rId3">
            <a:extLst>
              <a:ext uri="{28A0092B-C50C-407E-A947-70E740481C1C}">
                <a14:useLocalDpi xmlns:a14="http://schemas.microsoft.com/office/drawing/2010/main" val="0"/>
              </a:ext>
            </a:extLst>
          </a:blip>
          <a:srcRect l="4132" t="22276" r="4275" b="30767"/>
          <a:stretch/>
        </p:blipFill>
        <p:spPr>
          <a:xfrm>
            <a:off x="1044591" y="1746841"/>
            <a:ext cx="7054818" cy="4680601"/>
          </a:xfrm>
          <a:prstGeom prst="rect">
            <a:avLst/>
          </a:prstGeom>
        </p:spPr>
      </p:pic>
    </p:spTree>
    <p:extLst>
      <p:ext uri="{BB962C8B-B14F-4D97-AF65-F5344CB8AC3E}">
        <p14:creationId xmlns:p14="http://schemas.microsoft.com/office/powerpoint/2010/main" val="1458169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44035" name="Rectangle 3"/>
          <p:cNvSpPr>
            <a:spLocks noGrp="1" noChangeArrowheads="1"/>
          </p:cNvSpPr>
          <p:nvPr>
            <p:ph type="body" idx="1"/>
          </p:nvPr>
        </p:nvSpPr>
        <p:spPr>
          <a:xfrm>
            <a:off x="332518" y="1575486"/>
            <a:ext cx="8478965" cy="4525963"/>
          </a:xfrm>
        </p:spPr>
        <p:txBody>
          <a:bodyPr>
            <a:normAutofit/>
          </a:bodyPr>
          <a:lstStyle/>
          <a:p>
            <a:pPr marL="101600" indent="0">
              <a:buNone/>
            </a:pPr>
            <a:r>
              <a:rPr lang="en-US" sz="2800" dirty="0">
                <a:solidFill>
                  <a:srgbClr val="007FA3"/>
                </a:solidFill>
              </a:rPr>
              <a:t>Chapter 17     </a:t>
            </a:r>
          </a:p>
          <a:p>
            <a:endParaRPr lang="en-US" sz="3200" dirty="0"/>
          </a:p>
        </p:txBody>
      </p:sp>
      <p:sp>
        <p:nvSpPr>
          <p:cNvPr id="30" name="Content Placeholder 29"/>
          <p:cNvSpPr>
            <a:spLocks noGrp="1"/>
          </p:cNvSpPr>
          <p:nvPr>
            <p:ph sz="half" idx="4294967295"/>
          </p:nvPr>
        </p:nvSpPr>
        <p:spPr>
          <a:xfrm>
            <a:off x="457637" y="2132856"/>
            <a:ext cx="4162845" cy="4355418"/>
          </a:xfrm>
        </p:spPr>
        <p:txBody>
          <a:bodyPr>
            <a:normAutofit/>
          </a:bodyPr>
          <a:lstStyle/>
          <a:p>
            <a:pPr marL="346075" indent="-346075">
              <a:buClr>
                <a:schemeClr val="tx2"/>
              </a:buClr>
              <a:buFont typeface="Arial" panose="020B0604020202020204" pitchFamily="34" charset="0"/>
              <a:buChar char="•"/>
            </a:pPr>
            <a:r>
              <a:rPr lang="en-US" sz="1800" dirty="0"/>
              <a:t>Instruction execution characteristics</a:t>
            </a:r>
          </a:p>
          <a:p>
            <a:pPr marL="704850" lvl="1" indent="-358775">
              <a:spcBef>
                <a:spcPts val="200"/>
              </a:spcBef>
              <a:buClr>
                <a:schemeClr val="tx2"/>
              </a:buClr>
              <a:buFont typeface="Arial" panose="020B0604020202020204" pitchFamily="34" charset="0"/>
              <a:buChar char="–"/>
            </a:pPr>
            <a:r>
              <a:rPr lang="en-US" sz="1800" dirty="0"/>
              <a:t>Operations</a:t>
            </a:r>
          </a:p>
          <a:p>
            <a:pPr marL="704850" lvl="1" indent="-358775">
              <a:buClr>
                <a:schemeClr val="tx2"/>
              </a:buClr>
              <a:buFont typeface="Arial" panose="020B0604020202020204" pitchFamily="34" charset="0"/>
              <a:buChar char="–"/>
            </a:pPr>
            <a:r>
              <a:rPr lang="en-US" sz="1800" dirty="0"/>
              <a:t>Operands</a:t>
            </a:r>
          </a:p>
          <a:p>
            <a:pPr marL="704850" lvl="1" indent="-358775">
              <a:buClr>
                <a:schemeClr val="tx2"/>
              </a:buClr>
              <a:buFont typeface="Arial" panose="020B0604020202020204" pitchFamily="34" charset="0"/>
              <a:buChar char="–"/>
            </a:pPr>
            <a:r>
              <a:rPr lang="en-US" sz="1800" dirty="0"/>
              <a:t>Procedure calls</a:t>
            </a:r>
          </a:p>
          <a:p>
            <a:pPr marL="704850" lvl="1" indent="-358775">
              <a:spcAft>
                <a:spcPts val="600"/>
              </a:spcAft>
              <a:buClr>
                <a:schemeClr val="tx2"/>
              </a:buClr>
              <a:buFont typeface="Arial" panose="020B0604020202020204" pitchFamily="34" charset="0"/>
              <a:buChar char="–"/>
            </a:pPr>
            <a:r>
              <a:rPr lang="en-US" sz="1800" dirty="0"/>
              <a:t>Implications </a:t>
            </a:r>
          </a:p>
          <a:p>
            <a:pPr marL="346075" indent="-346075">
              <a:buClr>
                <a:schemeClr val="tx2"/>
              </a:buClr>
              <a:buFont typeface="Arial" panose="020B0604020202020204" pitchFamily="34" charset="0"/>
              <a:buChar char="•"/>
            </a:pPr>
            <a:r>
              <a:rPr lang="en-US" sz="1800" dirty="0"/>
              <a:t>The use of a large register file</a:t>
            </a:r>
          </a:p>
          <a:p>
            <a:pPr marL="704850" lvl="1" indent="-358775">
              <a:spcBef>
                <a:spcPts val="200"/>
              </a:spcBef>
              <a:buClr>
                <a:schemeClr val="tx2"/>
              </a:buClr>
              <a:buFont typeface="Arial" panose="020B0604020202020204" pitchFamily="34" charset="0"/>
              <a:buChar char="–"/>
            </a:pPr>
            <a:r>
              <a:rPr lang="en-US" sz="1800" dirty="0"/>
              <a:t>Register windows</a:t>
            </a:r>
          </a:p>
          <a:p>
            <a:pPr marL="704850" lvl="1" indent="-358775">
              <a:spcBef>
                <a:spcPts val="200"/>
              </a:spcBef>
              <a:buClr>
                <a:schemeClr val="tx2"/>
              </a:buClr>
              <a:buFont typeface="Arial" panose="020B0604020202020204" pitchFamily="34" charset="0"/>
              <a:buChar char="–"/>
            </a:pPr>
            <a:r>
              <a:rPr lang="en-US" sz="1800" dirty="0"/>
              <a:t>Global variables</a:t>
            </a:r>
          </a:p>
          <a:p>
            <a:pPr marL="704850" lvl="1" indent="-358775">
              <a:spcAft>
                <a:spcPts val="600"/>
              </a:spcAft>
              <a:buClr>
                <a:schemeClr val="tx2"/>
              </a:buClr>
              <a:buFont typeface="Arial" panose="020B0604020202020204" pitchFamily="34" charset="0"/>
              <a:buChar char="–"/>
            </a:pPr>
            <a:r>
              <a:rPr lang="en-US" sz="1800" dirty="0"/>
              <a:t>Large register file versus cache</a:t>
            </a:r>
          </a:p>
          <a:p>
            <a:pPr marL="346075" indent="-346075">
              <a:buClr>
                <a:schemeClr val="tx2"/>
              </a:buClr>
              <a:buFont typeface="Arial" panose="020B0604020202020204" pitchFamily="34" charset="0"/>
              <a:buChar char="•"/>
            </a:pPr>
            <a:r>
              <a:rPr lang="en-US" sz="1800" dirty="0"/>
              <a:t>Reduced instruction set architecture</a:t>
            </a:r>
          </a:p>
          <a:p>
            <a:pPr marL="704850" lvl="1" indent="-358775">
              <a:spcBef>
                <a:spcPts val="200"/>
              </a:spcBef>
              <a:buClr>
                <a:schemeClr val="tx2"/>
              </a:buClr>
              <a:buFont typeface="Arial" panose="020B0604020202020204" pitchFamily="34" charset="0"/>
              <a:buChar char="–"/>
            </a:pPr>
            <a:r>
              <a:rPr lang="en-US" sz="1800" dirty="0"/>
              <a:t>Characteristics of RISC</a:t>
            </a:r>
          </a:p>
          <a:p>
            <a:pPr marL="704850" lvl="1" indent="-358775">
              <a:spcBef>
                <a:spcPts val="200"/>
              </a:spcBef>
              <a:buClr>
                <a:schemeClr val="tx2"/>
              </a:buClr>
              <a:buFont typeface="Arial" panose="020B0604020202020204" pitchFamily="34" charset="0"/>
              <a:buChar char="–"/>
            </a:pPr>
            <a:r>
              <a:rPr lang="en-US" sz="1800" dirty="0"/>
              <a:t>CISC versus RISC characteristics</a:t>
            </a:r>
          </a:p>
        </p:txBody>
      </p:sp>
      <p:sp>
        <p:nvSpPr>
          <p:cNvPr id="31" name="Text Placeholder 30"/>
          <p:cNvSpPr>
            <a:spLocks noGrp="1"/>
          </p:cNvSpPr>
          <p:nvPr>
            <p:ph type="body" sz="quarter" idx="4294967295"/>
          </p:nvPr>
        </p:nvSpPr>
        <p:spPr>
          <a:xfrm>
            <a:off x="4572000" y="440096"/>
            <a:ext cx="3657600" cy="1708150"/>
          </a:xfrm>
        </p:spPr>
        <p:txBody>
          <a:bodyPr/>
          <a:lstStyle/>
          <a:p>
            <a:pPr algn="ctr"/>
            <a:r>
              <a:rPr lang="en-US" sz="2800" dirty="0">
                <a:solidFill>
                  <a:srgbClr val="007FA3"/>
                </a:solidFill>
              </a:rPr>
              <a:t>Reduced Instruction Set Computers</a:t>
            </a:r>
          </a:p>
          <a:p>
            <a:pPr algn="ctr"/>
            <a:r>
              <a:rPr lang="en-US" sz="2800" dirty="0">
                <a:solidFill>
                  <a:srgbClr val="007FA3"/>
                </a:solidFill>
              </a:rPr>
              <a:t>(RISC)</a:t>
            </a:r>
            <a:endParaRPr lang="en-US" dirty="0">
              <a:solidFill>
                <a:srgbClr val="007FA3"/>
              </a:solidFill>
            </a:endParaRPr>
          </a:p>
        </p:txBody>
      </p:sp>
      <p:sp>
        <p:nvSpPr>
          <p:cNvPr id="32" name="Content Placeholder 31"/>
          <p:cNvSpPr>
            <a:spLocks noGrp="1"/>
          </p:cNvSpPr>
          <p:nvPr>
            <p:ph sz="quarter" idx="4294967295"/>
          </p:nvPr>
        </p:nvSpPr>
        <p:spPr>
          <a:xfrm>
            <a:off x="4644008" y="2133600"/>
            <a:ext cx="4499992" cy="4343400"/>
          </a:xfrm>
        </p:spPr>
        <p:txBody>
          <a:bodyPr>
            <a:noAutofit/>
          </a:bodyPr>
          <a:lstStyle/>
          <a:p>
            <a:pPr marL="296863" indent="-296863">
              <a:buClr>
                <a:schemeClr val="tx2"/>
              </a:buClr>
              <a:buFont typeface="Arial" panose="020B0604020202020204" pitchFamily="34" charset="0"/>
              <a:buChar char="•"/>
            </a:pPr>
            <a:r>
              <a:rPr lang="en-US" sz="1800" dirty="0"/>
              <a:t>RISC pipelining</a:t>
            </a:r>
          </a:p>
          <a:p>
            <a:pPr marL="593725" lvl="1" indent="-296863">
              <a:spcBef>
                <a:spcPts val="200"/>
              </a:spcBef>
              <a:buClr>
                <a:schemeClr val="tx2"/>
              </a:buClr>
              <a:buFont typeface="Arial" panose="020B0604020202020204" pitchFamily="34" charset="0"/>
              <a:buChar char="–"/>
            </a:pPr>
            <a:r>
              <a:rPr lang="en-US" sz="1800" dirty="0"/>
              <a:t>Pipelining with regular instructions</a:t>
            </a:r>
          </a:p>
          <a:p>
            <a:pPr marL="593725" lvl="1" indent="-296863">
              <a:spcAft>
                <a:spcPts val="600"/>
              </a:spcAft>
              <a:buClr>
                <a:schemeClr val="tx2"/>
              </a:buClr>
              <a:buFont typeface="Arial" panose="020B0604020202020204" pitchFamily="34" charset="0"/>
              <a:buChar char="–"/>
            </a:pPr>
            <a:r>
              <a:rPr lang="en-US" sz="1800" dirty="0"/>
              <a:t>Optimization of pipelining</a:t>
            </a:r>
          </a:p>
          <a:p>
            <a:pPr marL="296863" indent="-296863">
              <a:buClr>
                <a:schemeClr val="tx2"/>
              </a:buClr>
              <a:buFont typeface="Arial" panose="020B0604020202020204" pitchFamily="34" charset="0"/>
              <a:buChar char="•"/>
            </a:pPr>
            <a:r>
              <a:rPr lang="en-US" sz="1800" dirty="0"/>
              <a:t>MIPS R4000</a:t>
            </a:r>
          </a:p>
          <a:p>
            <a:pPr marL="593725" lvl="1" indent="-296863">
              <a:spcBef>
                <a:spcPts val="200"/>
              </a:spcBef>
              <a:buClr>
                <a:schemeClr val="tx2"/>
              </a:buClr>
              <a:buFont typeface="Arial" panose="020B0604020202020204" pitchFamily="34" charset="0"/>
              <a:buChar char="–"/>
            </a:pPr>
            <a:r>
              <a:rPr lang="en-US" sz="1800" dirty="0"/>
              <a:t>Instruction set</a:t>
            </a:r>
          </a:p>
          <a:p>
            <a:pPr marL="593725" lvl="1" indent="-296863">
              <a:spcAft>
                <a:spcPts val="600"/>
              </a:spcAft>
              <a:buClr>
                <a:schemeClr val="tx2"/>
              </a:buClr>
              <a:buFont typeface="Arial" panose="020B0604020202020204" pitchFamily="34" charset="0"/>
              <a:buChar char="–"/>
            </a:pPr>
            <a:r>
              <a:rPr lang="en-US" sz="1800" dirty="0"/>
              <a:t>Instruction pipeline</a:t>
            </a:r>
          </a:p>
          <a:p>
            <a:pPr marL="296863" indent="-296863">
              <a:buClr>
                <a:schemeClr val="tx2"/>
              </a:buClr>
              <a:buFont typeface="Arial" panose="020B0604020202020204" pitchFamily="34" charset="0"/>
              <a:buChar char="•"/>
            </a:pPr>
            <a:r>
              <a:rPr lang="en-US" sz="1800" dirty="0"/>
              <a:t>SPARC</a:t>
            </a:r>
          </a:p>
          <a:p>
            <a:pPr marL="593725" lvl="1" indent="-296863">
              <a:spcBef>
                <a:spcPts val="200"/>
              </a:spcBef>
              <a:buClr>
                <a:schemeClr val="tx2"/>
              </a:buClr>
              <a:buFont typeface="Arial" panose="020B0604020202020204" pitchFamily="34" charset="0"/>
              <a:buChar char="–"/>
            </a:pPr>
            <a:r>
              <a:rPr lang="en-US" sz="1800" dirty="0"/>
              <a:t>SPARC register set</a:t>
            </a:r>
          </a:p>
          <a:p>
            <a:pPr marL="593725" lvl="1" indent="-296863">
              <a:buClr>
                <a:schemeClr val="tx2"/>
              </a:buClr>
              <a:buFont typeface="Arial" panose="020B0604020202020204" pitchFamily="34" charset="0"/>
              <a:buChar char="–"/>
            </a:pPr>
            <a:r>
              <a:rPr lang="en-US" sz="1800" dirty="0"/>
              <a:t>Instruction set</a:t>
            </a:r>
          </a:p>
          <a:p>
            <a:pPr marL="593725" lvl="1" indent="-296863">
              <a:buClr>
                <a:schemeClr val="tx2"/>
              </a:buClr>
              <a:buFont typeface="Arial" panose="020B0604020202020204" pitchFamily="34" charset="0"/>
              <a:buChar char="–"/>
            </a:pPr>
            <a:r>
              <a:rPr lang="en-US" sz="1800" dirty="0"/>
              <a:t>Instruction format</a:t>
            </a:r>
          </a:p>
          <a:p>
            <a:pPr marL="296863" lvl="1" indent="-296863">
              <a:spcBef>
                <a:spcPts val="2000"/>
              </a:spcBef>
              <a:buClr>
                <a:schemeClr val="tx2"/>
              </a:buClr>
              <a:buFont typeface="Arial" panose="020B0604020202020204" pitchFamily="34" charset="0"/>
              <a:buChar char="•"/>
            </a:pPr>
            <a:r>
              <a:rPr lang="en-US" sz="1800" dirty="0"/>
              <a:t>Processor Organization for Pipelining</a:t>
            </a:r>
          </a:p>
          <a:p>
            <a:pPr marL="296863" indent="-296863">
              <a:spcBef>
                <a:spcPts val="200"/>
              </a:spcBef>
              <a:buClr>
                <a:schemeClr val="tx2"/>
              </a:buClr>
              <a:buFont typeface="Arial" panose="020B0604020202020204" pitchFamily="34" charset="0"/>
              <a:buChar char="•"/>
            </a:pPr>
            <a:r>
              <a:rPr lang="en-US" sz="1800" dirty="0"/>
              <a:t>CISC, RISC, and contemporary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table contains 6 columns labeled dynamic occurrence pascal. Dynamic occurrence C. Machine Instruction weighted pascal. Machine instruction C. Memory reference weighted pascal. Memory reference weighted C. The rows are read as follows from left to right. A S S I G N. 45 percent. 38 percent. 13 percent. 13 percent. 14 percent. 15 percent. Row 2. L O O P. 5 percent. 3 percent. 42 percent. 32 percent. 33 percent. 26 percent. Row 3. C A L L. 15 percent. 12 percent. 31 percent. 33 percent. 44 percent. 45 percent. Row 4. I F. 29 percent. 43 percent. 11 percent. 21 percent. 7 percent. 13 percent. Row 5. G O T O. blank. 3 percent. Blank. blank. blank. blank. Row 6. O T H E R. 6 percent. 1 percent. 3 percent. 1 percent. 2 percent. 1 percent.  " title="A table titled Weighted Relative Dynamic Frequency of H L L Operation left bracket P A T T 82 a right bracket."/>
          <p:cNvGraphicFramePr>
            <a:graphicFrameLocks noGrp="1"/>
          </p:cNvGraphicFramePr>
          <p:nvPr>
            <p:extLst>
              <p:ext uri="{D42A27DB-BD31-4B8C-83A1-F6EECF244321}">
                <p14:modId xmlns:p14="http://schemas.microsoft.com/office/powerpoint/2010/main" val="3208033398"/>
              </p:ext>
            </p:extLst>
          </p:nvPr>
        </p:nvGraphicFramePr>
        <p:xfrm>
          <a:off x="47937" y="2036815"/>
          <a:ext cx="9048125" cy="3336401"/>
        </p:xfrm>
        <a:graphic>
          <a:graphicData uri="http://schemas.openxmlformats.org/drawingml/2006/table">
            <a:tbl>
              <a:tblPr firstRow="1" bandRow="1">
                <a:tableStyleId>{5C22544A-7EE6-4342-B048-85BDC9FD1C3A}</a:tableStyleId>
              </a:tblPr>
              <a:tblGrid>
                <a:gridCol w="1285563">
                  <a:extLst>
                    <a:ext uri="{9D8B030D-6E8A-4147-A177-3AD203B41FA5}">
                      <a16:colId xmlns:a16="http://schemas.microsoft.com/office/drawing/2014/main" val="528802535"/>
                    </a:ext>
                  </a:extLst>
                </a:gridCol>
                <a:gridCol w="2046402">
                  <a:extLst>
                    <a:ext uri="{9D8B030D-6E8A-4147-A177-3AD203B41FA5}">
                      <a16:colId xmlns:a16="http://schemas.microsoft.com/office/drawing/2014/main" val="3102758518"/>
                    </a:ext>
                  </a:extLst>
                </a:gridCol>
                <a:gridCol w="1136590">
                  <a:extLst>
                    <a:ext uri="{9D8B030D-6E8A-4147-A177-3AD203B41FA5}">
                      <a16:colId xmlns:a16="http://schemas.microsoft.com/office/drawing/2014/main" val="2543019389"/>
                    </a:ext>
                  </a:extLst>
                </a:gridCol>
                <a:gridCol w="1019388">
                  <a:extLst>
                    <a:ext uri="{9D8B030D-6E8A-4147-A177-3AD203B41FA5}">
                      <a16:colId xmlns:a16="http://schemas.microsoft.com/office/drawing/2014/main" val="4122312373"/>
                    </a:ext>
                  </a:extLst>
                </a:gridCol>
                <a:gridCol w="1196360">
                  <a:extLst>
                    <a:ext uri="{9D8B030D-6E8A-4147-A177-3AD203B41FA5}">
                      <a16:colId xmlns:a16="http://schemas.microsoft.com/office/drawing/2014/main" val="340325420"/>
                    </a:ext>
                  </a:extLst>
                </a:gridCol>
                <a:gridCol w="1224136">
                  <a:extLst>
                    <a:ext uri="{9D8B030D-6E8A-4147-A177-3AD203B41FA5}">
                      <a16:colId xmlns:a16="http://schemas.microsoft.com/office/drawing/2014/main" val="708195715"/>
                    </a:ext>
                  </a:extLst>
                </a:gridCol>
                <a:gridCol w="1139686">
                  <a:extLst>
                    <a:ext uri="{9D8B030D-6E8A-4147-A177-3AD203B41FA5}">
                      <a16:colId xmlns:a16="http://schemas.microsoft.com/office/drawing/2014/main" val="1568860589"/>
                    </a:ext>
                  </a:extLst>
                </a:gridCol>
              </a:tblGrid>
              <a:tr h="778923">
                <a:tc rowSpan="2">
                  <a:txBody>
                    <a:bodyPr/>
                    <a:lstStyle/>
                    <a:p>
                      <a:endParaRPr lang="en-IN"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IN" sz="1400" dirty="0">
                          <a:solidFill>
                            <a:schemeClr val="tx1"/>
                          </a:solidFill>
                        </a:rPr>
                        <a:t>Dynamic Occurrence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dirty="0">
                          <a:solidFill>
                            <a:schemeClr val="tx1"/>
                          </a:solidFill>
                        </a:rPr>
                        <a:t>Machine-Instruction</a:t>
                      </a:r>
                    </a:p>
                    <a:p>
                      <a:pPr algn="ctr"/>
                      <a:r>
                        <a:rPr lang="en-IN" sz="1400" dirty="0">
                          <a:solidFill>
                            <a:schemeClr val="tx1"/>
                          </a:solidFill>
                        </a:rPr>
                        <a:t>Weighted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dirty="0">
                          <a:solidFill>
                            <a:schemeClr val="tx1"/>
                          </a:solidFill>
                        </a:rPr>
                        <a:t>Memory-Reference</a:t>
                      </a:r>
                    </a:p>
                    <a:p>
                      <a:pPr algn="ctr"/>
                      <a:r>
                        <a:rPr lang="en-IN" sz="1400" dirty="0">
                          <a:solidFill>
                            <a:schemeClr val="tx1"/>
                          </a:solidFill>
                        </a:rPr>
                        <a:t>Weighted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992613676"/>
                  </a:ext>
                </a:extLst>
              </a:tr>
              <a:tr h="419758">
                <a:tc vMerge="1">
                  <a:txBody>
                    <a:bodyPr/>
                    <a:lstStyle/>
                    <a:p>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1" i="0" u="none" strike="noStrike" cap="none" baseline="0" dirty="0">
                          <a:solidFill>
                            <a:schemeClr val="dk1"/>
                          </a:solidFill>
                          <a:latin typeface="+mn-lt"/>
                          <a:ea typeface="+mn-ea"/>
                          <a:cs typeface="+mn-cs"/>
                          <a:sym typeface="Arial"/>
                        </a:rPr>
                        <a:t>Pascal</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C</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Pascal</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C</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Pascal</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4551">
                <a:tc>
                  <a:txBody>
                    <a:bodyPr/>
                    <a:lstStyle/>
                    <a:p>
                      <a:r>
                        <a:rPr lang="en-IN" sz="1400" b="1" i="0" u="none" strike="noStrike" cap="none" baseline="0" dirty="0">
                          <a:solidFill>
                            <a:schemeClr val="dk1"/>
                          </a:solidFill>
                          <a:latin typeface="+mn-lt"/>
                          <a:ea typeface="+mn-ea"/>
                          <a:cs typeface="+mn-cs"/>
                          <a:sym typeface="Arial"/>
                        </a:rPr>
                        <a:t>ASSIGN</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45%</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38%</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15%</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24551">
                <a:tc>
                  <a:txBody>
                    <a:bodyPr/>
                    <a:lstStyle/>
                    <a:p>
                      <a:r>
                        <a:rPr lang="en-IN" sz="1400" b="1" i="0" u="none" strike="noStrike" cap="none" baseline="0" dirty="0">
                          <a:solidFill>
                            <a:schemeClr val="dk1"/>
                          </a:solidFill>
                          <a:latin typeface="+mn-lt"/>
                          <a:ea typeface="+mn-ea"/>
                          <a:cs typeface="+mn-cs"/>
                          <a:sym typeface="Arial"/>
                        </a:rPr>
                        <a:t>LOOP</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5%</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42%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32%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33%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26%</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24551">
                <a:tc>
                  <a:txBody>
                    <a:bodyPr/>
                    <a:lstStyle/>
                    <a:p>
                      <a:r>
                        <a:rPr lang="en-IN" sz="1400" b="1" i="0" u="none" strike="noStrike" cap="none" baseline="0" dirty="0">
                          <a:solidFill>
                            <a:schemeClr val="dk1"/>
                          </a:solidFill>
                          <a:latin typeface="+mn-lt"/>
                          <a:ea typeface="+mn-ea"/>
                          <a:cs typeface="+mn-cs"/>
                          <a:sym typeface="Arial"/>
                        </a:rPr>
                        <a:t>CALL</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15%</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31%</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33%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44%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45%</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4551">
                <a:tc>
                  <a:txBody>
                    <a:bodyPr/>
                    <a:lstStyle/>
                    <a:p>
                      <a:r>
                        <a:rPr lang="en-IN" sz="1400" b="1" i="0" u="none" strike="noStrike" cap="none" baseline="0" dirty="0">
                          <a:solidFill>
                            <a:schemeClr val="dk1"/>
                          </a:solidFill>
                          <a:latin typeface="+mn-lt"/>
                          <a:ea typeface="+mn-ea"/>
                          <a:cs typeface="+mn-cs"/>
                          <a:sym typeface="Arial"/>
                        </a:rPr>
                        <a:t>IF</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29%</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43%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11%</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21%</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7%</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19758">
                <a:tc>
                  <a:txBody>
                    <a:bodyPr/>
                    <a:lstStyle/>
                    <a:p>
                      <a:r>
                        <a:rPr lang="en-US" sz="1400" b="1" i="0" u="none" strike="noStrike" cap="none" baseline="0" dirty="0">
                          <a:solidFill>
                            <a:schemeClr val="dk1"/>
                          </a:solidFill>
                          <a:latin typeface="+mn-lt"/>
                          <a:ea typeface="+mn-ea"/>
                          <a:cs typeface="+mn-cs"/>
                          <a:sym typeface="Arial"/>
                        </a:rPr>
                        <a:t>GOTO</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19758">
                <a:tc>
                  <a:txBody>
                    <a:bodyPr/>
                    <a:lstStyle/>
                    <a:p>
                      <a:r>
                        <a:rPr lang="en-IN" sz="1400" b="1" dirty="0"/>
                        <a:t>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6%</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2%</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61681590"/>
                  </a:ext>
                </a:extLst>
              </a:tr>
            </a:tbl>
          </a:graphicData>
        </a:graphic>
      </p:graphicFrame>
      <p:sp>
        <p:nvSpPr>
          <p:cNvPr id="6" name="TextBox 5"/>
          <p:cNvSpPr txBox="1"/>
          <p:nvPr/>
        </p:nvSpPr>
        <p:spPr>
          <a:xfrm>
            <a:off x="4860032" y="5445224"/>
            <a:ext cx="4282775" cy="307777"/>
          </a:xfrm>
          <a:prstGeom prst="rect">
            <a:avLst/>
          </a:prstGeom>
          <a:noFill/>
        </p:spPr>
        <p:txBody>
          <a:bodyPr wrap="none" rtlCol="0">
            <a:spAutoFit/>
          </a:bodyPr>
          <a:lstStyle/>
          <a:p>
            <a:r>
              <a:rPr lang="en-US" sz="1400" dirty="0">
                <a:latin typeface="+mn-lt"/>
              </a:rPr>
              <a:t>(Table can be found on page 591 in the textbook.)</a:t>
            </a:r>
          </a:p>
        </p:txBody>
      </p:sp>
      <p:sp>
        <p:nvSpPr>
          <p:cNvPr id="2" name="Title 1">
            <a:extLst>
              <a:ext uri="{FF2B5EF4-FFF2-40B4-BE49-F238E27FC236}">
                <a16:creationId xmlns:a16="http://schemas.microsoft.com/office/drawing/2014/main" id="{99A50598-F957-4FFA-95F1-BF9FC1306B15}"/>
              </a:ext>
            </a:extLst>
          </p:cNvPr>
          <p:cNvSpPr>
            <a:spLocks noGrp="1"/>
          </p:cNvSpPr>
          <p:nvPr>
            <p:ph type="title"/>
          </p:nvPr>
        </p:nvSpPr>
        <p:spPr>
          <a:xfrm>
            <a:off x="457200" y="215371"/>
            <a:ext cx="8229600" cy="1749436"/>
          </a:xfrm>
        </p:spPr>
        <p:txBody>
          <a:bodyPr/>
          <a:lstStyle/>
          <a:p>
            <a:r>
              <a:rPr lang="en-US" sz="3600" dirty="0">
                <a:latin typeface="Times New Roman" panose="02020603050405020304" pitchFamily="18" charset="0"/>
                <a:cs typeface="Times New Roman" panose="02020603050405020304" pitchFamily="18" charset="0"/>
              </a:rPr>
              <a:t>Table 17.2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Weighted Relative Dynamic Frequency of HLL Operations [PATT82a]</a:t>
            </a:r>
            <a:endParaRPr lang="en-US" dirty="0"/>
          </a:p>
        </p:txBody>
      </p:sp>
    </p:spTree>
  </p:cSld>
  <p:clrMapOvr>
    <a:masterClrMapping/>
  </p:clrMapOvr>
  <p:transition spd="med">
    <p:whee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Table 17.3  </a:t>
            </a:r>
            <a:br>
              <a:rPr lang="en-US" dirty="0"/>
            </a:br>
            <a:r>
              <a:rPr lang="en-US" dirty="0"/>
              <a:t>Dynamic Percentage of Operands </a:t>
            </a:r>
          </a:p>
        </p:txBody>
      </p:sp>
      <p:graphicFrame>
        <p:nvGraphicFramePr>
          <p:cNvPr id="4" name="Table 3" descr="The table contains 4 rows labeled blank. Pascal. C. average. The rows are read as follows from left to right. Row 1. Integer constant. 16 percent. 23 percent. 20 percent. Row 2. Scalar variable. 58 percent. 53 percent. 55 percent. Row 3. Array slash structure. 26 percent. 24 percent. 25 percent." title="A table titled Dynamic Percentage of Operands."/>
          <p:cNvGraphicFramePr>
            <a:graphicFrameLocks noGrp="1"/>
          </p:cNvGraphicFramePr>
          <p:nvPr>
            <p:extLst>
              <p:ext uri="{D42A27DB-BD31-4B8C-83A1-F6EECF244321}">
                <p14:modId xmlns:p14="http://schemas.microsoft.com/office/powerpoint/2010/main" val="4193447223"/>
              </p:ext>
            </p:extLst>
          </p:nvPr>
        </p:nvGraphicFramePr>
        <p:xfrm>
          <a:off x="691357" y="2223456"/>
          <a:ext cx="7761287" cy="1997632"/>
        </p:xfrm>
        <a:graphic>
          <a:graphicData uri="http://schemas.openxmlformats.org/drawingml/2006/table">
            <a:tbl>
              <a:tblPr firstRow="1" bandRow="1">
                <a:tableStyleId>{5C22544A-7EE6-4342-B048-85BDC9FD1C3A}</a:tableStyleId>
              </a:tblPr>
              <a:tblGrid>
                <a:gridCol w="1818099">
                  <a:extLst>
                    <a:ext uri="{9D8B030D-6E8A-4147-A177-3AD203B41FA5}">
                      <a16:colId xmlns:a16="http://schemas.microsoft.com/office/drawing/2014/main" val="528802535"/>
                    </a:ext>
                  </a:extLst>
                </a:gridCol>
                <a:gridCol w="2894111">
                  <a:extLst>
                    <a:ext uri="{9D8B030D-6E8A-4147-A177-3AD203B41FA5}">
                      <a16:colId xmlns:a16="http://schemas.microsoft.com/office/drawing/2014/main" val="3102758518"/>
                    </a:ext>
                  </a:extLst>
                </a:gridCol>
                <a:gridCol w="1607415">
                  <a:extLst>
                    <a:ext uri="{9D8B030D-6E8A-4147-A177-3AD203B41FA5}">
                      <a16:colId xmlns:a16="http://schemas.microsoft.com/office/drawing/2014/main" val="2543019389"/>
                    </a:ext>
                  </a:extLst>
                </a:gridCol>
                <a:gridCol w="1441662">
                  <a:extLst>
                    <a:ext uri="{9D8B030D-6E8A-4147-A177-3AD203B41FA5}">
                      <a16:colId xmlns:a16="http://schemas.microsoft.com/office/drawing/2014/main" val="4122312373"/>
                    </a:ext>
                  </a:extLst>
                </a:gridCol>
              </a:tblGrid>
              <a:tr h="499408">
                <a:tc>
                  <a:txBody>
                    <a:bodyPr/>
                    <a:lstStyle/>
                    <a:p>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Pascal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Average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33754291"/>
                  </a:ext>
                </a:extLst>
              </a:tr>
              <a:tr h="499408">
                <a:tc>
                  <a:txBody>
                    <a:bodyPr/>
                    <a:lstStyle/>
                    <a:p>
                      <a:r>
                        <a:rPr lang="en-IN" sz="1400" b="1" i="0" u="none" strike="noStrike" cap="none" baseline="0" dirty="0">
                          <a:solidFill>
                            <a:schemeClr val="dk1"/>
                          </a:solidFill>
                          <a:latin typeface="+mn-lt"/>
                          <a:ea typeface="+mn-ea"/>
                          <a:cs typeface="+mn-cs"/>
                          <a:sym typeface="Arial"/>
                        </a:rPr>
                        <a:t>Integer constant</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16%</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23%</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20%</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99408">
                <a:tc>
                  <a:txBody>
                    <a:bodyPr/>
                    <a:lstStyle/>
                    <a:p>
                      <a:r>
                        <a:rPr lang="en-IN" sz="1400" b="1" i="0" u="none" strike="noStrike" cap="none" baseline="0" dirty="0">
                          <a:solidFill>
                            <a:schemeClr val="dk1"/>
                          </a:solidFill>
                          <a:latin typeface="+mn-lt"/>
                          <a:ea typeface="+mn-ea"/>
                          <a:cs typeface="+mn-cs"/>
                          <a:sym typeface="Arial"/>
                        </a:rPr>
                        <a:t>Scalar variable</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58%</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53%</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55%</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99408">
                <a:tc>
                  <a:txBody>
                    <a:bodyPr/>
                    <a:lstStyle/>
                    <a:p>
                      <a:r>
                        <a:rPr lang="en-IN" sz="1400" b="1" i="0" u="none" strike="noStrike" cap="none" baseline="0" dirty="0">
                          <a:solidFill>
                            <a:schemeClr val="dk1"/>
                          </a:solidFill>
                          <a:latin typeface="+mn-lt"/>
                          <a:ea typeface="+mn-ea"/>
                          <a:cs typeface="+mn-cs"/>
                          <a:sym typeface="Arial"/>
                        </a:rPr>
                        <a:t>Array/Structure</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26%</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24%</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25%</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bl>
          </a:graphicData>
        </a:graphic>
      </p:graphicFrame>
    </p:spTree>
  </p:cSld>
  <p:clrMapOvr>
    <a:masterClrMapping/>
  </p:clrMapOvr>
  <p:transition spd="med">
    <p:whee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211129"/>
            <a:ext cx="8229600" cy="1582863"/>
          </a:xfrm>
          <a:noFill/>
          <a:ln/>
        </p:spPr>
        <p:txBody>
          <a:bodyPr lIns="90488" tIns="44450" rIns="90488" bIns="44450"/>
          <a:lstStyle/>
          <a:p>
            <a:r>
              <a:rPr lang="en-US" dirty="0"/>
              <a:t>Table 17.4 </a:t>
            </a:r>
            <a:br>
              <a:rPr lang="en-US" dirty="0"/>
            </a:br>
            <a:r>
              <a:rPr lang="en-US" dirty="0"/>
              <a:t>Procedure Arguments and Local Scalar Variables </a:t>
            </a:r>
          </a:p>
        </p:txBody>
      </p:sp>
      <p:graphicFrame>
        <p:nvGraphicFramePr>
          <p:cNvPr id="5" name="Table 4" descr="The table contains 3 columns labeled Percentage of executed procedure calls with, compiler interpreter and typesetter, small nonnumeric programs. The rows are read as follows from left to right. Row 1. Less than 3 arguments. 0 to 7 percent. 0 to 5 percent. Row 2. Less than 5 arguments. 0 to 3 percent. 0 percent. Row 3. Less than 8 words of argument and local scalars. 1 to 20 percent. 0 to 6 percent. Row 4. Less than 12 words of arguments and local scalars. 1 to 6 percent. 0 to 3 percent. " title="A table titled Procedure Arguments and Local Scalar Variables"/>
          <p:cNvGraphicFramePr>
            <a:graphicFrameLocks noGrp="1"/>
          </p:cNvGraphicFramePr>
          <p:nvPr>
            <p:extLst>
              <p:ext uri="{D42A27DB-BD31-4B8C-83A1-F6EECF244321}">
                <p14:modId xmlns:p14="http://schemas.microsoft.com/office/powerpoint/2010/main" val="288827725"/>
              </p:ext>
            </p:extLst>
          </p:nvPr>
        </p:nvGraphicFramePr>
        <p:xfrm>
          <a:off x="396491" y="1988840"/>
          <a:ext cx="8351019" cy="2769796"/>
        </p:xfrm>
        <a:graphic>
          <a:graphicData uri="http://schemas.openxmlformats.org/drawingml/2006/table">
            <a:tbl>
              <a:tblPr firstRow="1" bandRow="1">
                <a:tableStyleId>{5C22544A-7EE6-4342-B048-85BDC9FD1C3A}</a:tableStyleId>
              </a:tblPr>
              <a:tblGrid>
                <a:gridCol w="2542830">
                  <a:extLst>
                    <a:ext uri="{9D8B030D-6E8A-4147-A177-3AD203B41FA5}">
                      <a16:colId xmlns:a16="http://schemas.microsoft.com/office/drawing/2014/main" val="528802535"/>
                    </a:ext>
                  </a:extLst>
                </a:gridCol>
                <a:gridCol w="4047762">
                  <a:extLst>
                    <a:ext uri="{9D8B030D-6E8A-4147-A177-3AD203B41FA5}">
                      <a16:colId xmlns:a16="http://schemas.microsoft.com/office/drawing/2014/main" val="3102758518"/>
                    </a:ext>
                  </a:extLst>
                </a:gridCol>
                <a:gridCol w="1760427">
                  <a:extLst>
                    <a:ext uri="{9D8B030D-6E8A-4147-A177-3AD203B41FA5}">
                      <a16:colId xmlns:a16="http://schemas.microsoft.com/office/drawing/2014/main" val="2543019389"/>
                    </a:ext>
                  </a:extLst>
                </a:gridCol>
              </a:tblGrid>
              <a:tr h="562909">
                <a:tc>
                  <a:txBody>
                    <a:bodyPr/>
                    <a:lstStyle/>
                    <a:p>
                      <a:pPr algn="ctr"/>
                      <a:r>
                        <a:rPr lang="en-US" sz="1400" b="1" dirty="0">
                          <a:solidFill>
                            <a:schemeClr val="tx1"/>
                          </a:solidFill>
                        </a:rPr>
                        <a:t>Percentage of Executed</a:t>
                      </a:r>
                    </a:p>
                    <a:p>
                      <a:pPr algn="ctr"/>
                      <a:r>
                        <a:rPr lang="en-US" sz="1400" b="1" dirty="0">
                          <a:solidFill>
                            <a:schemeClr val="tx1"/>
                          </a:solidFill>
                        </a:rPr>
                        <a:t>Procedure Calls With</a:t>
                      </a:r>
                      <a:endParaRPr lang="en-IN"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Compiler, Interpreter,</a:t>
                      </a:r>
                    </a:p>
                    <a:p>
                      <a:pPr algn="ctr"/>
                      <a:r>
                        <a:rPr lang="en-IN" sz="1400" dirty="0">
                          <a:solidFill>
                            <a:schemeClr val="tx1"/>
                          </a:solidFill>
                        </a:rPr>
                        <a:t>and Typesetter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Small Nonnumeric</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Programs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33754291"/>
                  </a:ext>
                </a:extLst>
              </a:tr>
              <a:tr h="562909">
                <a:tc>
                  <a:txBody>
                    <a:bodyPr/>
                    <a:lstStyle/>
                    <a:p>
                      <a:r>
                        <a:rPr lang="en-IN" sz="1400" b="1" i="0" u="none" strike="noStrike" cap="none" baseline="0" dirty="0">
                          <a:solidFill>
                            <a:schemeClr val="dk1"/>
                          </a:solidFill>
                          <a:latin typeface="+mn-lt"/>
                          <a:ea typeface="+mn-ea"/>
                          <a:cs typeface="+mn-cs"/>
                          <a:sym typeface="Arial"/>
                        </a:rPr>
                        <a:t>&gt; 3 arguments</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0–7%</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0–5%</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562909">
                <a:tc>
                  <a:txBody>
                    <a:bodyPr/>
                    <a:lstStyle/>
                    <a:p>
                      <a:r>
                        <a:rPr lang="en-IN" sz="1400" b="1" i="0" u="none" strike="noStrike" cap="none" baseline="0" dirty="0">
                          <a:solidFill>
                            <a:schemeClr val="dk1"/>
                          </a:solidFill>
                          <a:latin typeface="+mn-lt"/>
                          <a:ea typeface="+mn-ea"/>
                          <a:cs typeface="+mn-cs"/>
                          <a:sym typeface="Arial"/>
                        </a:rPr>
                        <a:t>&gt; 5 arguments</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0–3%</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0%</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62909">
                <a:tc>
                  <a:txBody>
                    <a:bodyPr/>
                    <a:lstStyle/>
                    <a:p>
                      <a:r>
                        <a:rPr lang="en-US" sz="1400" b="1" i="0" u="none" strike="noStrike" cap="none" baseline="0" dirty="0">
                          <a:solidFill>
                            <a:schemeClr val="dk1"/>
                          </a:solidFill>
                          <a:latin typeface="+mn-lt"/>
                          <a:ea typeface="+mn-ea"/>
                          <a:cs typeface="+mn-cs"/>
                          <a:sym typeface="Arial"/>
                        </a:rPr>
                        <a:t>&gt; 8 words of arguments and local scalars</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1–20%</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0–6%</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98621">
                <a:tc>
                  <a:txBody>
                    <a:bodyPr/>
                    <a:lstStyle/>
                    <a:p>
                      <a:r>
                        <a:rPr lang="en-US" sz="1400" b="1" dirty="0"/>
                        <a:t>&gt; 12 words of arguments and local scalars</a:t>
                      </a:r>
                      <a:endParaRPr lang="en-IN"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1–6%</a:t>
                      </a:r>
                      <a:endParaRPr lang="en-IN"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0–3%</a:t>
                      </a:r>
                      <a:endParaRPr lang="en-IN"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89113173"/>
                  </a:ext>
                </a:extLst>
              </a:tr>
            </a:tbl>
          </a:graphicData>
        </a:graphic>
      </p:graphicFrame>
      <p:sp>
        <p:nvSpPr>
          <p:cNvPr id="7" name="TextBox 6"/>
          <p:cNvSpPr txBox="1"/>
          <p:nvPr/>
        </p:nvSpPr>
        <p:spPr>
          <a:xfrm>
            <a:off x="4860032" y="4953484"/>
            <a:ext cx="4282775" cy="307777"/>
          </a:xfrm>
          <a:prstGeom prst="rect">
            <a:avLst/>
          </a:prstGeom>
          <a:noFill/>
        </p:spPr>
        <p:txBody>
          <a:bodyPr wrap="none" rtlCol="0">
            <a:spAutoFit/>
          </a:bodyPr>
          <a:lstStyle/>
          <a:p>
            <a:r>
              <a:rPr lang="en-US" sz="1400" dirty="0">
                <a:latin typeface="+mn-lt"/>
              </a:rPr>
              <a:t>(Table can be found on page 592 in the textbook.)</a:t>
            </a:r>
          </a:p>
        </p:txBody>
      </p:sp>
    </p:spTree>
  </p:cSld>
  <p:clrMapOvr>
    <a:masterClrMapping/>
  </p:clrMapOvr>
  <p:transition spd="med">
    <p:whee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Implications</a:t>
            </a:r>
          </a:p>
        </p:txBody>
      </p:sp>
      <p:sp>
        <p:nvSpPr>
          <p:cNvPr id="15363" name="Rectangle 3"/>
          <p:cNvSpPr>
            <a:spLocks noGrp="1" noChangeArrowheads="1"/>
          </p:cNvSpPr>
          <p:nvPr>
            <p:ph type="body" idx="1"/>
          </p:nvPr>
        </p:nvSpPr>
        <p:spPr/>
        <p:txBody>
          <a:bodyPr/>
          <a:lstStyle/>
          <a:p>
            <a:pPr marL="346075" indent="-346075"/>
            <a:r>
              <a:rPr lang="en-GB" sz="2200" dirty="0"/>
              <a:t>HLLs can best be supported by optimizing performance of the most time-consuming features of typical HLL programs</a:t>
            </a:r>
          </a:p>
          <a:p>
            <a:pPr marL="346075" indent="-346075"/>
            <a:r>
              <a:rPr lang="en-GB" sz="2200" dirty="0"/>
              <a:t>Three elements characterize RISC architectures:</a:t>
            </a:r>
          </a:p>
          <a:p>
            <a:pPr marL="692150" lvl="1" indent="-346075">
              <a:spcAft>
                <a:spcPts val="1200"/>
              </a:spcAft>
            </a:pPr>
            <a:r>
              <a:rPr lang="en-GB" sz="2000" dirty="0"/>
              <a:t>Use a large number of registers or use a compiler to optimize register usage</a:t>
            </a:r>
          </a:p>
          <a:p>
            <a:pPr marL="692150" lvl="1" indent="-346075">
              <a:spcAft>
                <a:spcPts val="1200"/>
              </a:spcAft>
            </a:pPr>
            <a:r>
              <a:rPr lang="en-GB" sz="2000" dirty="0"/>
              <a:t>Careful attention needs to be paid to the design of instruction pipelines</a:t>
            </a:r>
          </a:p>
          <a:p>
            <a:pPr marL="692150" lvl="1" indent="-346075">
              <a:spcAft>
                <a:spcPts val="1200"/>
              </a:spcAft>
            </a:pPr>
            <a:r>
              <a:rPr lang="en-GB" sz="2000" dirty="0"/>
              <a:t>Instructions should have predictable costs and be consistent with a high-performance implementation</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The Use of a Large Register File</a:t>
            </a:r>
          </a:p>
        </p:txBody>
      </p:sp>
      <p:sp>
        <p:nvSpPr>
          <p:cNvPr id="4" name="Text Placeholder 3"/>
          <p:cNvSpPr>
            <a:spLocks noGrp="1"/>
          </p:cNvSpPr>
          <p:nvPr>
            <p:ph type="body" idx="1"/>
          </p:nvPr>
        </p:nvSpPr>
        <p:spPr>
          <a:xfrm>
            <a:off x="332518" y="1600200"/>
            <a:ext cx="8478965" cy="4525963"/>
          </a:xfrm>
        </p:spPr>
        <p:txBody>
          <a:bodyPr/>
          <a:lstStyle/>
          <a:p>
            <a:pPr marL="666750" indent="0">
              <a:buNone/>
            </a:pPr>
            <a:r>
              <a:rPr lang="en-US" dirty="0"/>
              <a:t>Software Solution</a:t>
            </a:r>
          </a:p>
        </p:txBody>
      </p:sp>
      <p:sp>
        <p:nvSpPr>
          <p:cNvPr id="16387" name="Rectangle 3"/>
          <p:cNvSpPr>
            <a:spLocks noGrp="1" noChangeArrowheads="1"/>
          </p:cNvSpPr>
          <p:nvPr>
            <p:ph sz="half" idx="4294967295"/>
          </p:nvPr>
        </p:nvSpPr>
        <p:spPr>
          <a:xfrm>
            <a:off x="251520" y="2132856"/>
            <a:ext cx="3657600" cy="3459163"/>
          </a:xfrm>
        </p:spPr>
        <p:txBody>
          <a:bodyPr>
            <a:normAutofit/>
          </a:bodyPr>
          <a:lstStyle/>
          <a:p>
            <a:pPr marL="514350" lvl="1" indent="-285750">
              <a:spcBef>
                <a:spcPts val="2000"/>
              </a:spcBef>
              <a:buClr>
                <a:schemeClr val="tx2"/>
              </a:buClr>
              <a:buFont typeface="Arial" panose="020B0604020202020204" pitchFamily="34" charset="0"/>
              <a:buChar char="•"/>
            </a:pPr>
            <a:r>
              <a:rPr lang="en-GB" sz="2000" dirty="0"/>
              <a:t>Requires compiler to allocate registers</a:t>
            </a:r>
          </a:p>
          <a:p>
            <a:pPr marL="514350" lvl="1" indent="-285750">
              <a:spcBef>
                <a:spcPts val="2000"/>
              </a:spcBef>
              <a:buClr>
                <a:schemeClr val="tx2"/>
              </a:buClr>
              <a:buFont typeface="Arial" panose="020B0604020202020204" pitchFamily="34" charset="0"/>
              <a:buChar char="•"/>
            </a:pPr>
            <a:r>
              <a:rPr lang="en-GB" sz="2000" dirty="0"/>
              <a:t>Allocates based on most used variables in a given time</a:t>
            </a:r>
          </a:p>
          <a:p>
            <a:pPr marL="514350" lvl="1" indent="-285750">
              <a:spcBef>
                <a:spcPts val="2000"/>
              </a:spcBef>
              <a:buClr>
                <a:schemeClr val="tx2"/>
              </a:buClr>
              <a:buFont typeface="Arial" panose="020B0604020202020204" pitchFamily="34" charset="0"/>
              <a:buChar char="•"/>
            </a:pPr>
            <a:r>
              <a:rPr lang="en-GB" sz="2000" dirty="0"/>
              <a:t>Requires sophisticated program analysis</a:t>
            </a:r>
          </a:p>
        </p:txBody>
      </p:sp>
      <p:sp>
        <p:nvSpPr>
          <p:cNvPr id="5" name="Text Placeholder 4"/>
          <p:cNvSpPr>
            <a:spLocks noGrp="1"/>
          </p:cNvSpPr>
          <p:nvPr>
            <p:ph type="body" sz="quarter" idx="4294967295"/>
          </p:nvPr>
        </p:nvSpPr>
        <p:spPr>
          <a:xfrm>
            <a:off x="5318850" y="1602643"/>
            <a:ext cx="2997566" cy="565150"/>
          </a:xfrm>
        </p:spPr>
        <p:txBody>
          <a:bodyPr/>
          <a:lstStyle/>
          <a:p>
            <a:pPr algn="ctr"/>
            <a:r>
              <a:rPr lang="en-US" sz="2400" dirty="0"/>
              <a:t>Hardware Solution</a:t>
            </a:r>
          </a:p>
        </p:txBody>
      </p:sp>
      <p:sp>
        <p:nvSpPr>
          <p:cNvPr id="6" name="Content Placeholder 5"/>
          <p:cNvSpPr>
            <a:spLocks noGrp="1"/>
          </p:cNvSpPr>
          <p:nvPr>
            <p:ph sz="quarter" idx="4294967295"/>
          </p:nvPr>
        </p:nvSpPr>
        <p:spPr>
          <a:xfrm>
            <a:off x="4644007" y="2132856"/>
            <a:ext cx="4167475" cy="3459163"/>
          </a:xfrm>
        </p:spPr>
        <p:txBody>
          <a:bodyPr>
            <a:normAutofit/>
          </a:bodyPr>
          <a:lstStyle/>
          <a:p>
            <a:pPr marL="514350" lvl="1" indent="-285750">
              <a:spcBef>
                <a:spcPts val="2000"/>
              </a:spcBef>
              <a:buClr>
                <a:schemeClr val="tx2"/>
              </a:buClr>
              <a:buFont typeface="Arial" panose="020B0604020202020204" pitchFamily="34" charset="0"/>
              <a:buChar char="•"/>
            </a:pPr>
            <a:r>
              <a:rPr lang="en-GB" sz="2000" dirty="0"/>
              <a:t>More registers</a:t>
            </a:r>
          </a:p>
          <a:p>
            <a:pPr marL="514350" lvl="1" indent="-285750">
              <a:spcBef>
                <a:spcPts val="2000"/>
              </a:spcBef>
              <a:buClr>
                <a:schemeClr val="tx2"/>
              </a:buClr>
              <a:buFont typeface="Arial" panose="020B0604020202020204" pitchFamily="34" charset="0"/>
              <a:buChar char="•"/>
            </a:pPr>
            <a:r>
              <a:rPr lang="en-GB" sz="2000" dirty="0"/>
              <a:t>Thus more variables will be in registers</a:t>
            </a:r>
          </a:p>
        </p:txBody>
      </p:sp>
    </p:spTree>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5281</TotalTime>
  <Words>15749</Words>
  <Application>Microsoft Office PowerPoint</Application>
  <PresentationFormat>On-screen Show (4:3)</PresentationFormat>
  <Paragraphs>1369</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Noto Sans Symbols</vt:lpstr>
      <vt:lpstr>Rockwell</vt:lpstr>
      <vt:lpstr>Symbol</vt:lpstr>
      <vt:lpstr>Times New Roman</vt:lpstr>
      <vt:lpstr>Verdana</vt:lpstr>
      <vt:lpstr>Wingdings</vt:lpstr>
      <vt:lpstr>2_508 Lecture</vt:lpstr>
      <vt:lpstr>Computer Organization and Architecture Designing for Performance</vt:lpstr>
      <vt:lpstr>Table 17.1   Characteristics of Some CISCs, RISCs, and Superscalar Processors (1 of 2)</vt:lpstr>
      <vt:lpstr>Table 17.1   Characteristics of Some CISCs, RISCs, and Superscalar Processors (2 of 2)</vt:lpstr>
      <vt:lpstr>Instruction  Execution  Characteristics</vt:lpstr>
      <vt:lpstr>Table 17.2   Weighted Relative Dynamic Frequency of HLL Operations [PATT82a]</vt:lpstr>
      <vt:lpstr>Table 17.3   Dynamic Percentage of Operands </vt:lpstr>
      <vt:lpstr>Table 17.4  Procedure Arguments and Local Scalar Variables </vt:lpstr>
      <vt:lpstr>Implications</vt:lpstr>
      <vt:lpstr>The Use of a Large Register File</vt:lpstr>
      <vt:lpstr>Figure 17.1  Overlapping Register Windows</vt:lpstr>
      <vt:lpstr>Figure 17.2 Circular-Buffer Organization of Overlapped Windows</vt:lpstr>
      <vt:lpstr>Global Variables</vt:lpstr>
      <vt:lpstr>Table 17.5   Characteristics of Large-Register-File  and Cache Organizations </vt:lpstr>
      <vt:lpstr>Figure 17.3  Referencing a Scalar</vt:lpstr>
      <vt:lpstr>Figure 17.4 Graph Coloring Approach</vt:lpstr>
      <vt:lpstr>Why CISC ?</vt:lpstr>
      <vt:lpstr>Table 17.6   Code Size Relative to RISC I </vt:lpstr>
      <vt:lpstr>Characteristics of Reduced Instruction Set Architectures (1 of 2)</vt:lpstr>
      <vt:lpstr>Characteristics of Reduced Instruction Set Architectures (2 of 2)</vt:lpstr>
      <vt:lpstr>Figure 17.5  Two Comparisons of Register-to-Register and Memory-to-Memory Approaches</vt:lpstr>
      <vt:lpstr>Table 17.7  Characteristics of Some Processors</vt:lpstr>
      <vt:lpstr>Figure 17.6 The Effects of Pipelining</vt:lpstr>
      <vt:lpstr>Optimization of Pipelining</vt:lpstr>
      <vt:lpstr>Table 17.8   Normal And Delayed Branch </vt:lpstr>
      <vt:lpstr>Figure 17.7 Use of the Delayed Branch</vt:lpstr>
      <vt:lpstr>Figure 17.8  Loop Unrolling</vt:lpstr>
      <vt:lpstr>MIPS R4000</vt:lpstr>
      <vt:lpstr>Figure 17.9 MIPS Instruction Formats</vt:lpstr>
      <vt:lpstr>Instruction Pipeline</vt:lpstr>
      <vt:lpstr>Figure 17.10 Enhancing the R3000 Pipeline</vt:lpstr>
      <vt:lpstr>Table 17.9 R3000 Pipeline Stages</vt:lpstr>
      <vt:lpstr>Figure 17.11  Theoretical R3000 and Actual R4000 Superpipelines</vt:lpstr>
      <vt:lpstr>R4000 Pipeline Stages</vt:lpstr>
      <vt:lpstr>SPARC</vt:lpstr>
      <vt:lpstr>Figure 17.12  SPARC Register Window Layout with Three Procedures</vt:lpstr>
      <vt:lpstr>Figure 17.13  Eight Register Windows Forming a Circular Stack in SPARC</vt:lpstr>
      <vt:lpstr>Table 17.10    Synthesizing Other Addressing Modes  with SPARC Addressing Modes </vt:lpstr>
      <vt:lpstr>Figure 17.14  SPARC Instruction Formats</vt:lpstr>
      <vt:lpstr>Figure 17.15  Pipeline Organization with Buffers and Pre-Decoding</vt:lpstr>
      <vt:lpstr>Processor Organization for Pipelining</vt:lpstr>
      <vt:lpstr>Figure 17.16  Pipeline Organization with Forwarding, Reorder Buffer, and Multiple Reservation Stations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Reduced Instruction Set Computers</dc:title>
  <dc:creator>Adrian J Pullin</dc:creator>
  <cp:lastModifiedBy>Shankar, Nitin</cp:lastModifiedBy>
  <cp:revision>176</cp:revision>
  <dcterms:created xsi:type="dcterms:W3CDTF">2012-07-23T03:58:11Z</dcterms:created>
  <dcterms:modified xsi:type="dcterms:W3CDTF">2021-10-24T19:53:15Z</dcterms:modified>
</cp:coreProperties>
</file>