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42"/>
  </p:notesMasterIdLst>
  <p:handoutMasterIdLst>
    <p:handoutMasterId r:id="rId43"/>
  </p:handoutMasterIdLst>
  <p:sldIdLst>
    <p:sldId id="332" r:id="rId2"/>
    <p:sldId id="257" r:id="rId3"/>
    <p:sldId id="276" r:id="rId4"/>
    <p:sldId id="260" r:id="rId5"/>
    <p:sldId id="314" r:id="rId6"/>
    <p:sldId id="265" r:id="rId7"/>
    <p:sldId id="261" r:id="rId8"/>
    <p:sldId id="268" r:id="rId9"/>
    <p:sldId id="266" r:id="rId10"/>
    <p:sldId id="267" r:id="rId11"/>
    <p:sldId id="315" r:id="rId12"/>
    <p:sldId id="299" r:id="rId13"/>
    <p:sldId id="271" r:id="rId14"/>
    <p:sldId id="282" r:id="rId15"/>
    <p:sldId id="280" r:id="rId16"/>
    <p:sldId id="286" r:id="rId17"/>
    <p:sldId id="283" r:id="rId18"/>
    <p:sldId id="301" r:id="rId19"/>
    <p:sldId id="321" r:id="rId20"/>
    <p:sldId id="322" r:id="rId21"/>
    <p:sldId id="325" r:id="rId22"/>
    <p:sldId id="323" r:id="rId23"/>
    <p:sldId id="324" r:id="rId24"/>
    <p:sldId id="326" r:id="rId25"/>
    <p:sldId id="327" r:id="rId26"/>
    <p:sldId id="328" r:id="rId27"/>
    <p:sldId id="317" r:id="rId28"/>
    <p:sldId id="304" r:id="rId29"/>
    <p:sldId id="305" r:id="rId30"/>
    <p:sldId id="306" r:id="rId31"/>
    <p:sldId id="307" r:id="rId32"/>
    <p:sldId id="318" r:id="rId33"/>
    <p:sldId id="319" r:id="rId34"/>
    <p:sldId id="308" r:id="rId35"/>
    <p:sldId id="309" r:id="rId36"/>
    <p:sldId id="320" r:id="rId37"/>
    <p:sldId id="329" r:id="rId38"/>
    <p:sldId id="330" r:id="rId39"/>
    <p:sldId id="331" r:id="rId40"/>
    <p:sldId id="313"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46" userDrawn="1">
          <p15:clr>
            <a:srgbClr val="A4A3A4"/>
          </p15:clr>
        </p15:guide>
        <p15:guide id="5" pos="748" userDrawn="1">
          <p15:clr>
            <a:srgbClr val="A4A3A4"/>
          </p15:clr>
        </p15:guide>
        <p15:guide id="6" pos="950" userDrawn="1">
          <p15:clr>
            <a:srgbClr val="A4A3A4"/>
          </p15:clr>
        </p15:guide>
        <p15:guide id="7" orient="horz" pos="1117" userDrawn="1">
          <p15:clr>
            <a:srgbClr val="A4A3A4"/>
          </p15:clr>
        </p15:guide>
        <p15:guide id="8" orient="horz" pos="70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06" autoAdjust="0"/>
    <p:restoredTop sz="89800" autoAdjust="0"/>
  </p:normalViewPr>
  <p:slideViewPr>
    <p:cSldViewPr>
      <p:cViewPr varScale="1">
        <p:scale>
          <a:sx n="65" d="100"/>
          <a:sy n="65" d="100"/>
        </p:scale>
        <p:origin x="1194" y="60"/>
      </p:cViewPr>
      <p:guideLst>
        <p:guide orient="horz" pos="2160"/>
        <p:guide pos="2880"/>
        <p:guide pos="340"/>
        <p:guide pos="546"/>
        <p:guide pos="748"/>
        <p:guide pos="950"/>
        <p:guide orient="horz" pos="1117"/>
        <p:guide orient="horz" pos="70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8" d="100"/>
          <a:sy n="108" d="100"/>
        </p:scale>
        <p:origin x="-432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3" Type="http://schemas.openxmlformats.org/officeDocument/2006/relationships/slide" Target="slides/slide8.xml"/><Relationship Id="rId7" Type="http://schemas.openxmlformats.org/officeDocument/2006/relationships/slide" Target="slides/slide15.xml"/><Relationship Id="rId2" Type="http://schemas.openxmlformats.org/officeDocument/2006/relationships/slide" Target="slides/slide7.xml"/><Relationship Id="rId1" Type="http://schemas.openxmlformats.org/officeDocument/2006/relationships/slide" Target="slides/slide2.xml"/><Relationship Id="rId6" Type="http://schemas.openxmlformats.org/officeDocument/2006/relationships/slide" Target="slides/slide13.xml"/><Relationship Id="rId5" Type="http://schemas.openxmlformats.org/officeDocument/2006/relationships/slide" Target="slides/slide10.xml"/><Relationship Id="rId4" Type="http://schemas.openxmlformats.org/officeDocument/2006/relationships/slide" Target="slides/slide9.xml"/><Relationship Id="rId9"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70207-E8F9-274C-B2D0-7F48805A0569}" type="doc">
      <dgm:prSet loTypeId="urn:microsoft.com/office/officeart/2005/8/layout/default#1" loCatId="list" qsTypeId="urn:microsoft.com/office/officeart/2005/8/quickstyle/simple4" qsCatId="simple" csTypeId="urn:microsoft.com/office/officeart/2005/8/colors/colorful3" csCatId="colorful" phldr="1"/>
      <dgm:spPr/>
      <dgm:t>
        <a:bodyPr/>
        <a:lstStyle/>
        <a:p>
          <a:endParaRPr lang="en-US"/>
        </a:p>
      </dgm:t>
    </dgm:pt>
    <dgm:pt modelId="{23546451-0A7F-D945-AFB3-86539740A1F6}">
      <dgm:prSet/>
      <dgm:spPr>
        <a:xfrm>
          <a:off x="1447199" y="3829"/>
          <a:ext cx="3113642" cy="1868185"/>
        </a:xfrm>
        <a:prstGeom prst="rect">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effectLst/>
              <a:latin typeface="Rockwell"/>
              <a:ea typeface="+mn-ea"/>
              <a:cs typeface="+mn-cs"/>
            </a:rPr>
            <a:t>Term first coined in 1987</a:t>
          </a:r>
        </a:p>
      </dgm:t>
    </dgm:pt>
    <dgm:pt modelId="{EF00463F-1226-4D47-9165-FD7A200A213C}" type="parTrans" cxnId="{AB5104C3-5259-4B42-A0E2-BEDC01453BEA}">
      <dgm:prSet/>
      <dgm:spPr/>
      <dgm:t>
        <a:bodyPr/>
        <a:lstStyle/>
        <a:p>
          <a:endParaRPr lang="en-US"/>
        </a:p>
      </dgm:t>
    </dgm:pt>
    <dgm:pt modelId="{DA271BAF-2D6D-5C47-9DC0-B2CF89DC40CB}" type="sibTrans" cxnId="{AB5104C3-5259-4B42-A0E2-BEDC01453BEA}">
      <dgm:prSet/>
      <dgm:spPr/>
      <dgm:t>
        <a:bodyPr/>
        <a:lstStyle/>
        <a:p>
          <a:endParaRPr lang="en-US"/>
        </a:p>
      </dgm:t>
    </dgm:pt>
    <dgm:pt modelId="{E860D186-F591-2F4F-8665-BF7EA64D0A37}">
      <dgm:prSet/>
      <dgm:spPr>
        <a:xfrm>
          <a:off x="4872206" y="3829"/>
          <a:ext cx="3113642" cy="1868185"/>
        </a:xfrm>
        <a:prstGeom prst="rect">
          <a:avLst/>
        </a:prstGeom>
        <a:gradFill rotWithShape="0">
          <a:gsLst>
            <a:gs pos="0">
              <a:srgbClr val="666699">
                <a:hueOff val="-2160000"/>
                <a:satOff val="0"/>
                <a:lumOff val="0"/>
                <a:alphaOff val="0"/>
                <a:shade val="40000"/>
                <a:alpha val="100000"/>
                <a:satMod val="150000"/>
                <a:lumMod val="100000"/>
              </a:srgbClr>
            </a:gs>
            <a:gs pos="100000">
              <a:srgbClr val="666699">
                <a:hueOff val="-216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effectLst/>
              <a:latin typeface="Rockwell"/>
              <a:ea typeface="+mn-ea"/>
              <a:cs typeface="+mn-cs"/>
            </a:rPr>
            <a:t>Refers to a machine that is designed to improve the performance of the execution of scalar instructions</a:t>
          </a:r>
        </a:p>
      </dgm:t>
    </dgm:pt>
    <dgm:pt modelId="{8EEDF29D-F18E-CE48-AAFF-D3E36CD13A87}" type="parTrans" cxnId="{3F3C4279-FE42-FA4A-BEDC-962AE0A5BDA1}">
      <dgm:prSet/>
      <dgm:spPr/>
      <dgm:t>
        <a:bodyPr/>
        <a:lstStyle/>
        <a:p>
          <a:endParaRPr lang="en-US"/>
        </a:p>
      </dgm:t>
    </dgm:pt>
    <dgm:pt modelId="{BA6DD07D-4CFE-EF4C-A87B-7EF49F1AFDBD}" type="sibTrans" cxnId="{3F3C4279-FE42-FA4A-BEDC-962AE0A5BDA1}">
      <dgm:prSet/>
      <dgm:spPr/>
      <dgm:t>
        <a:bodyPr/>
        <a:lstStyle/>
        <a:p>
          <a:endParaRPr lang="en-US"/>
        </a:p>
      </dgm:t>
    </dgm:pt>
    <dgm:pt modelId="{080EF3B0-C666-4241-885E-B86E3A4DF3BE}">
      <dgm:prSet/>
      <dgm:spPr>
        <a:xfrm>
          <a:off x="1447199" y="2183379"/>
          <a:ext cx="3113642" cy="1868185"/>
        </a:xfrm>
        <a:prstGeom prst="rect">
          <a:avLst/>
        </a:prstGeom>
        <a:gradFill rotWithShape="0">
          <a:gsLst>
            <a:gs pos="0">
              <a:srgbClr val="666699">
                <a:hueOff val="-4320000"/>
                <a:satOff val="0"/>
                <a:lumOff val="0"/>
                <a:alphaOff val="0"/>
                <a:shade val="40000"/>
                <a:alpha val="100000"/>
                <a:satMod val="150000"/>
                <a:lumMod val="100000"/>
              </a:srgbClr>
            </a:gs>
            <a:gs pos="100000">
              <a:srgbClr val="666699">
                <a:hueOff val="-432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effectLst/>
              <a:latin typeface="Rockwell"/>
              <a:ea typeface="+mn-ea"/>
              <a:cs typeface="+mn-cs"/>
            </a:rPr>
            <a:t>In most applications the bulk of the operations are on scalar quantities</a:t>
          </a:r>
        </a:p>
      </dgm:t>
    </dgm:pt>
    <dgm:pt modelId="{0D0067CF-5474-2345-8851-6D51F101E0B1}" type="parTrans" cxnId="{357191D1-23F9-7343-B4A8-7F6B9FC27CB2}">
      <dgm:prSet/>
      <dgm:spPr/>
      <dgm:t>
        <a:bodyPr/>
        <a:lstStyle/>
        <a:p>
          <a:endParaRPr lang="en-US"/>
        </a:p>
      </dgm:t>
    </dgm:pt>
    <dgm:pt modelId="{B1C953F8-9C64-3140-B300-A718C6D10265}" type="sibTrans" cxnId="{357191D1-23F9-7343-B4A8-7F6B9FC27CB2}">
      <dgm:prSet/>
      <dgm:spPr/>
      <dgm:t>
        <a:bodyPr/>
        <a:lstStyle/>
        <a:p>
          <a:endParaRPr lang="en-US"/>
        </a:p>
      </dgm:t>
    </dgm:pt>
    <dgm:pt modelId="{FBD38ED5-0C16-A448-93D8-1A36839046B6}">
      <dgm:prSet/>
      <dgm:spPr>
        <a:xfrm>
          <a:off x="4872206" y="2183379"/>
          <a:ext cx="3113642" cy="1868185"/>
        </a:xfrm>
        <a:prstGeom prst="rect">
          <a:avLst/>
        </a:prstGeom>
        <a:gradFill rotWithShape="0">
          <a:gsLst>
            <a:gs pos="0">
              <a:srgbClr val="666699">
                <a:hueOff val="-6480000"/>
                <a:satOff val="0"/>
                <a:lumOff val="0"/>
                <a:alphaOff val="0"/>
                <a:shade val="40000"/>
                <a:alpha val="100000"/>
                <a:satMod val="150000"/>
                <a:lumMod val="100000"/>
              </a:srgbClr>
            </a:gs>
            <a:gs pos="100000">
              <a:srgbClr val="666699">
                <a:hueOff val="-648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effectLst/>
              <a:latin typeface="Rockwell"/>
              <a:ea typeface="+mn-ea"/>
              <a:cs typeface="+mn-cs"/>
            </a:rPr>
            <a:t>Represents the next step in the evolution of high-performance general-purpose processors</a:t>
          </a:r>
        </a:p>
      </dgm:t>
    </dgm:pt>
    <dgm:pt modelId="{5CEB8A04-BED6-814C-BA38-FA1E7284BC3F}" type="parTrans" cxnId="{872FE950-61ED-7F4C-B12F-54B8D15B1C1D}">
      <dgm:prSet/>
      <dgm:spPr/>
      <dgm:t>
        <a:bodyPr/>
        <a:lstStyle/>
        <a:p>
          <a:endParaRPr lang="en-US"/>
        </a:p>
      </dgm:t>
    </dgm:pt>
    <dgm:pt modelId="{D27A1059-5D09-CD43-90C2-D89F91098134}" type="sibTrans" cxnId="{872FE950-61ED-7F4C-B12F-54B8D15B1C1D}">
      <dgm:prSet/>
      <dgm:spPr/>
      <dgm:t>
        <a:bodyPr/>
        <a:lstStyle/>
        <a:p>
          <a:endParaRPr lang="en-US"/>
        </a:p>
      </dgm:t>
    </dgm:pt>
    <dgm:pt modelId="{0B9416B4-8593-2940-95D7-C4901EE5254E}">
      <dgm:prSet/>
      <dgm:spPr>
        <a:xfrm>
          <a:off x="1447199" y="4362929"/>
          <a:ext cx="3113642" cy="1868185"/>
        </a:xfrm>
        <a:prstGeom prst="rect">
          <a:avLst/>
        </a:prstGeom>
        <a:gradFill rotWithShape="0">
          <a:gsLst>
            <a:gs pos="0">
              <a:srgbClr val="666699">
                <a:hueOff val="-8640000"/>
                <a:satOff val="0"/>
                <a:lumOff val="0"/>
                <a:alphaOff val="0"/>
                <a:shade val="40000"/>
                <a:alpha val="100000"/>
                <a:satMod val="150000"/>
                <a:lumMod val="100000"/>
              </a:srgbClr>
            </a:gs>
            <a:gs pos="100000">
              <a:srgbClr val="666699">
                <a:hueOff val="-864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effectLst/>
              <a:latin typeface="Rockwell"/>
              <a:ea typeface="+mn-ea"/>
              <a:cs typeface="+mn-cs"/>
            </a:rPr>
            <a:t>Essence of the approach is the ability to execute instructions independently and concurrently in different pipelines</a:t>
          </a:r>
        </a:p>
      </dgm:t>
    </dgm:pt>
    <dgm:pt modelId="{54226844-DBC9-3243-A6BF-43A9226CB424}" type="parTrans" cxnId="{DBB944AF-3317-DE4A-9F1B-D1E247B1CEA5}">
      <dgm:prSet/>
      <dgm:spPr/>
      <dgm:t>
        <a:bodyPr/>
        <a:lstStyle/>
        <a:p>
          <a:endParaRPr lang="en-US"/>
        </a:p>
      </dgm:t>
    </dgm:pt>
    <dgm:pt modelId="{7DE9C6ED-9BC4-EE41-B7F7-0F1C6B60A220}" type="sibTrans" cxnId="{DBB944AF-3317-DE4A-9F1B-D1E247B1CEA5}">
      <dgm:prSet/>
      <dgm:spPr/>
      <dgm:t>
        <a:bodyPr/>
        <a:lstStyle/>
        <a:p>
          <a:endParaRPr lang="en-US"/>
        </a:p>
      </dgm:t>
    </dgm:pt>
    <dgm:pt modelId="{6635D30B-C01A-E64C-89DF-F743F5B3200B}">
      <dgm:prSet/>
      <dgm:spPr>
        <a:xfrm>
          <a:off x="4872206" y="4362929"/>
          <a:ext cx="3113642" cy="1868185"/>
        </a:xfrm>
        <a:prstGeom prst="rect">
          <a:avLst/>
        </a:prstGeom>
        <a:gradFill rotWithShape="0">
          <a:gsLst>
            <a:gs pos="0">
              <a:srgbClr val="666699">
                <a:hueOff val="-10800000"/>
                <a:satOff val="0"/>
                <a:lumOff val="0"/>
                <a:alphaOff val="0"/>
                <a:shade val="40000"/>
                <a:alpha val="100000"/>
                <a:satMod val="150000"/>
                <a:lumMod val="100000"/>
              </a:srgbClr>
            </a:gs>
            <a:gs pos="100000">
              <a:srgbClr val="666699">
                <a:hueOff val="-108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effectLst/>
              <a:latin typeface="Rockwell"/>
              <a:ea typeface="+mn-ea"/>
              <a:cs typeface="+mn-cs"/>
            </a:rPr>
            <a:t>Concept can be further exploited by allowing instructions to be executed in an order different from the program order</a:t>
          </a:r>
        </a:p>
      </dgm:t>
    </dgm:pt>
    <dgm:pt modelId="{40DF8400-4872-6241-B296-72CE4AF92512}" type="parTrans" cxnId="{72328E18-C482-6244-AE3D-3C20C0D0662F}">
      <dgm:prSet/>
      <dgm:spPr/>
      <dgm:t>
        <a:bodyPr/>
        <a:lstStyle/>
        <a:p>
          <a:endParaRPr lang="en-US"/>
        </a:p>
      </dgm:t>
    </dgm:pt>
    <dgm:pt modelId="{CF343699-F151-604D-9DA7-1A9931B9BEB5}" type="sibTrans" cxnId="{72328E18-C482-6244-AE3D-3C20C0D0662F}">
      <dgm:prSet/>
      <dgm:spPr/>
      <dgm:t>
        <a:bodyPr/>
        <a:lstStyle/>
        <a:p>
          <a:endParaRPr lang="en-US"/>
        </a:p>
      </dgm:t>
    </dgm:pt>
    <dgm:pt modelId="{B4372D5C-9BB6-CA40-B31B-A552D93CA37C}" type="pres">
      <dgm:prSet presAssocID="{06770207-E8F9-274C-B2D0-7F48805A0569}" presName="diagram" presStyleCnt="0">
        <dgm:presLayoutVars>
          <dgm:dir/>
          <dgm:resizeHandles val="exact"/>
        </dgm:presLayoutVars>
      </dgm:prSet>
      <dgm:spPr/>
    </dgm:pt>
    <dgm:pt modelId="{0E85A06D-5EA6-6F48-84D4-C6C5C0FFDA4B}" type="pres">
      <dgm:prSet presAssocID="{23546451-0A7F-D945-AFB3-86539740A1F6}" presName="node" presStyleLbl="node1" presStyleIdx="0" presStyleCnt="6">
        <dgm:presLayoutVars>
          <dgm:bulletEnabled val="1"/>
        </dgm:presLayoutVars>
      </dgm:prSet>
      <dgm:spPr/>
    </dgm:pt>
    <dgm:pt modelId="{86D08747-5BEA-A44A-AEBF-9B228BB6E8D3}" type="pres">
      <dgm:prSet presAssocID="{DA271BAF-2D6D-5C47-9DC0-B2CF89DC40CB}" presName="sibTrans" presStyleCnt="0"/>
      <dgm:spPr/>
    </dgm:pt>
    <dgm:pt modelId="{9468F249-2229-6343-955A-16E121E67C0B}" type="pres">
      <dgm:prSet presAssocID="{E860D186-F591-2F4F-8665-BF7EA64D0A37}" presName="node" presStyleLbl="node1" presStyleIdx="1" presStyleCnt="6">
        <dgm:presLayoutVars>
          <dgm:bulletEnabled val="1"/>
        </dgm:presLayoutVars>
      </dgm:prSet>
      <dgm:spPr/>
    </dgm:pt>
    <dgm:pt modelId="{E38BD760-CBD2-A74F-A348-4D2220C09F02}" type="pres">
      <dgm:prSet presAssocID="{BA6DD07D-4CFE-EF4C-A87B-7EF49F1AFDBD}" presName="sibTrans" presStyleCnt="0"/>
      <dgm:spPr/>
    </dgm:pt>
    <dgm:pt modelId="{D498951D-B9E5-074D-A633-8765BD0E40E7}" type="pres">
      <dgm:prSet presAssocID="{080EF3B0-C666-4241-885E-B86E3A4DF3BE}" presName="node" presStyleLbl="node1" presStyleIdx="2" presStyleCnt="6">
        <dgm:presLayoutVars>
          <dgm:bulletEnabled val="1"/>
        </dgm:presLayoutVars>
      </dgm:prSet>
      <dgm:spPr/>
    </dgm:pt>
    <dgm:pt modelId="{D604DB1D-1EE6-7144-9EF4-55DAB5D39A52}" type="pres">
      <dgm:prSet presAssocID="{B1C953F8-9C64-3140-B300-A718C6D10265}" presName="sibTrans" presStyleCnt="0"/>
      <dgm:spPr/>
    </dgm:pt>
    <dgm:pt modelId="{300E7B59-DB65-E342-8A39-01609CEE9560}" type="pres">
      <dgm:prSet presAssocID="{FBD38ED5-0C16-A448-93D8-1A36839046B6}" presName="node" presStyleLbl="node1" presStyleIdx="3" presStyleCnt="6">
        <dgm:presLayoutVars>
          <dgm:bulletEnabled val="1"/>
        </dgm:presLayoutVars>
      </dgm:prSet>
      <dgm:spPr/>
    </dgm:pt>
    <dgm:pt modelId="{27C5CCF5-123F-1246-A67C-B0E3F994F65C}" type="pres">
      <dgm:prSet presAssocID="{D27A1059-5D09-CD43-90C2-D89F91098134}" presName="sibTrans" presStyleCnt="0"/>
      <dgm:spPr/>
    </dgm:pt>
    <dgm:pt modelId="{CA4CB505-AC4B-A344-9B73-DBAE688B3B56}" type="pres">
      <dgm:prSet presAssocID="{0B9416B4-8593-2940-95D7-C4901EE5254E}" presName="node" presStyleLbl="node1" presStyleIdx="4" presStyleCnt="6">
        <dgm:presLayoutVars>
          <dgm:bulletEnabled val="1"/>
        </dgm:presLayoutVars>
      </dgm:prSet>
      <dgm:spPr/>
    </dgm:pt>
    <dgm:pt modelId="{F90B1948-796B-8A46-80BB-F0FF9E483867}" type="pres">
      <dgm:prSet presAssocID="{7DE9C6ED-9BC4-EE41-B7F7-0F1C6B60A220}" presName="sibTrans" presStyleCnt="0"/>
      <dgm:spPr/>
    </dgm:pt>
    <dgm:pt modelId="{5B42ECAD-645F-8245-B99E-D104F7E56740}" type="pres">
      <dgm:prSet presAssocID="{6635D30B-C01A-E64C-89DF-F743F5B3200B}" presName="node" presStyleLbl="node1" presStyleIdx="5" presStyleCnt="6">
        <dgm:presLayoutVars>
          <dgm:bulletEnabled val="1"/>
        </dgm:presLayoutVars>
      </dgm:prSet>
      <dgm:spPr/>
    </dgm:pt>
  </dgm:ptLst>
  <dgm:cxnLst>
    <dgm:cxn modelId="{49C1C80B-D7BA-6145-BCC7-185FD2952AC5}" type="presOf" srcId="{080EF3B0-C666-4241-885E-B86E3A4DF3BE}" destId="{D498951D-B9E5-074D-A633-8765BD0E40E7}" srcOrd="0" destOrd="0" presId="urn:microsoft.com/office/officeart/2005/8/layout/default#1"/>
    <dgm:cxn modelId="{72328E18-C482-6244-AE3D-3C20C0D0662F}" srcId="{06770207-E8F9-274C-B2D0-7F48805A0569}" destId="{6635D30B-C01A-E64C-89DF-F743F5B3200B}" srcOrd="5" destOrd="0" parTransId="{40DF8400-4872-6241-B296-72CE4AF92512}" sibTransId="{CF343699-F151-604D-9DA7-1A9931B9BEB5}"/>
    <dgm:cxn modelId="{5C05591D-E0C5-E745-BECD-0B88B0822517}" type="presOf" srcId="{E860D186-F591-2F4F-8665-BF7EA64D0A37}" destId="{9468F249-2229-6343-955A-16E121E67C0B}" srcOrd="0" destOrd="0" presId="urn:microsoft.com/office/officeart/2005/8/layout/default#1"/>
    <dgm:cxn modelId="{3E8C0426-10AB-4840-8F2B-A5BA1DA59222}" type="presOf" srcId="{06770207-E8F9-274C-B2D0-7F48805A0569}" destId="{B4372D5C-9BB6-CA40-B31B-A552D93CA37C}" srcOrd="0" destOrd="0" presId="urn:microsoft.com/office/officeart/2005/8/layout/default#1"/>
    <dgm:cxn modelId="{56D0ED35-4F83-D346-A39C-73F555FC56EB}" type="presOf" srcId="{0B9416B4-8593-2940-95D7-C4901EE5254E}" destId="{CA4CB505-AC4B-A344-9B73-DBAE688B3B56}" srcOrd="0" destOrd="0" presId="urn:microsoft.com/office/officeart/2005/8/layout/default#1"/>
    <dgm:cxn modelId="{872FE950-61ED-7F4C-B12F-54B8D15B1C1D}" srcId="{06770207-E8F9-274C-B2D0-7F48805A0569}" destId="{FBD38ED5-0C16-A448-93D8-1A36839046B6}" srcOrd="3" destOrd="0" parTransId="{5CEB8A04-BED6-814C-BA38-FA1E7284BC3F}" sibTransId="{D27A1059-5D09-CD43-90C2-D89F91098134}"/>
    <dgm:cxn modelId="{641FE353-4C48-204B-9CDD-08F9D07FCB91}" type="presOf" srcId="{23546451-0A7F-D945-AFB3-86539740A1F6}" destId="{0E85A06D-5EA6-6F48-84D4-C6C5C0FFDA4B}" srcOrd="0" destOrd="0" presId="urn:microsoft.com/office/officeart/2005/8/layout/default#1"/>
    <dgm:cxn modelId="{9C908954-EAB6-624F-AD71-11B86B379818}" type="presOf" srcId="{6635D30B-C01A-E64C-89DF-F743F5B3200B}" destId="{5B42ECAD-645F-8245-B99E-D104F7E56740}" srcOrd="0" destOrd="0" presId="urn:microsoft.com/office/officeart/2005/8/layout/default#1"/>
    <dgm:cxn modelId="{3F3C4279-FE42-FA4A-BEDC-962AE0A5BDA1}" srcId="{06770207-E8F9-274C-B2D0-7F48805A0569}" destId="{E860D186-F591-2F4F-8665-BF7EA64D0A37}" srcOrd="1" destOrd="0" parTransId="{8EEDF29D-F18E-CE48-AAFF-D3E36CD13A87}" sibTransId="{BA6DD07D-4CFE-EF4C-A87B-7EF49F1AFDBD}"/>
    <dgm:cxn modelId="{91665A90-F719-304D-9C72-9CA2D7FF075A}" type="presOf" srcId="{FBD38ED5-0C16-A448-93D8-1A36839046B6}" destId="{300E7B59-DB65-E342-8A39-01609CEE9560}" srcOrd="0" destOrd="0" presId="urn:microsoft.com/office/officeart/2005/8/layout/default#1"/>
    <dgm:cxn modelId="{DBB944AF-3317-DE4A-9F1B-D1E247B1CEA5}" srcId="{06770207-E8F9-274C-B2D0-7F48805A0569}" destId="{0B9416B4-8593-2940-95D7-C4901EE5254E}" srcOrd="4" destOrd="0" parTransId="{54226844-DBC9-3243-A6BF-43A9226CB424}" sibTransId="{7DE9C6ED-9BC4-EE41-B7F7-0F1C6B60A220}"/>
    <dgm:cxn modelId="{AB5104C3-5259-4B42-A0E2-BEDC01453BEA}" srcId="{06770207-E8F9-274C-B2D0-7F48805A0569}" destId="{23546451-0A7F-D945-AFB3-86539740A1F6}" srcOrd="0" destOrd="0" parTransId="{EF00463F-1226-4D47-9165-FD7A200A213C}" sibTransId="{DA271BAF-2D6D-5C47-9DC0-B2CF89DC40CB}"/>
    <dgm:cxn modelId="{357191D1-23F9-7343-B4A8-7F6B9FC27CB2}" srcId="{06770207-E8F9-274C-B2D0-7F48805A0569}" destId="{080EF3B0-C666-4241-885E-B86E3A4DF3BE}" srcOrd="2" destOrd="0" parTransId="{0D0067CF-5474-2345-8851-6D51F101E0B1}" sibTransId="{B1C953F8-9C64-3140-B300-A718C6D10265}"/>
    <dgm:cxn modelId="{F68E817B-59BE-A44A-9962-D5A0C6C3754A}" type="presParOf" srcId="{B4372D5C-9BB6-CA40-B31B-A552D93CA37C}" destId="{0E85A06D-5EA6-6F48-84D4-C6C5C0FFDA4B}" srcOrd="0" destOrd="0" presId="urn:microsoft.com/office/officeart/2005/8/layout/default#1"/>
    <dgm:cxn modelId="{FAD1788A-3E66-1C47-A2EE-4392649FA56C}" type="presParOf" srcId="{B4372D5C-9BB6-CA40-B31B-A552D93CA37C}" destId="{86D08747-5BEA-A44A-AEBF-9B228BB6E8D3}" srcOrd="1" destOrd="0" presId="urn:microsoft.com/office/officeart/2005/8/layout/default#1"/>
    <dgm:cxn modelId="{8C87236B-FD3D-C648-8F81-5B6284784ADE}" type="presParOf" srcId="{B4372D5C-9BB6-CA40-B31B-A552D93CA37C}" destId="{9468F249-2229-6343-955A-16E121E67C0B}" srcOrd="2" destOrd="0" presId="urn:microsoft.com/office/officeart/2005/8/layout/default#1"/>
    <dgm:cxn modelId="{0C1B01CB-1311-DD48-9633-D331D9197FD0}" type="presParOf" srcId="{B4372D5C-9BB6-CA40-B31B-A552D93CA37C}" destId="{E38BD760-CBD2-A74F-A348-4D2220C09F02}" srcOrd="3" destOrd="0" presId="urn:microsoft.com/office/officeart/2005/8/layout/default#1"/>
    <dgm:cxn modelId="{17697351-03D3-0244-813A-2D7A3CA6D771}" type="presParOf" srcId="{B4372D5C-9BB6-CA40-B31B-A552D93CA37C}" destId="{D498951D-B9E5-074D-A633-8765BD0E40E7}" srcOrd="4" destOrd="0" presId="urn:microsoft.com/office/officeart/2005/8/layout/default#1"/>
    <dgm:cxn modelId="{21A160F8-FAEE-2B4F-ABDC-2040EB49AF31}" type="presParOf" srcId="{B4372D5C-9BB6-CA40-B31B-A552D93CA37C}" destId="{D604DB1D-1EE6-7144-9EF4-55DAB5D39A52}" srcOrd="5" destOrd="0" presId="urn:microsoft.com/office/officeart/2005/8/layout/default#1"/>
    <dgm:cxn modelId="{27BF99DE-C5BA-2944-8B2A-C6E2AB224D52}" type="presParOf" srcId="{B4372D5C-9BB6-CA40-B31B-A552D93CA37C}" destId="{300E7B59-DB65-E342-8A39-01609CEE9560}" srcOrd="6" destOrd="0" presId="urn:microsoft.com/office/officeart/2005/8/layout/default#1"/>
    <dgm:cxn modelId="{F14FBC98-278D-6A4D-A599-68700C7B54BE}" type="presParOf" srcId="{B4372D5C-9BB6-CA40-B31B-A552D93CA37C}" destId="{27C5CCF5-123F-1246-A67C-B0E3F994F65C}" srcOrd="7" destOrd="0" presId="urn:microsoft.com/office/officeart/2005/8/layout/default#1"/>
    <dgm:cxn modelId="{4FD07230-B8D5-F74E-B5FB-6C1BC03049EE}" type="presParOf" srcId="{B4372D5C-9BB6-CA40-B31B-A552D93CA37C}" destId="{CA4CB505-AC4B-A344-9B73-DBAE688B3B56}" srcOrd="8" destOrd="0" presId="urn:microsoft.com/office/officeart/2005/8/layout/default#1"/>
    <dgm:cxn modelId="{6C090782-7520-9F4C-8C2B-69A910254D41}" type="presParOf" srcId="{B4372D5C-9BB6-CA40-B31B-A552D93CA37C}" destId="{F90B1948-796B-8A46-80BB-F0FF9E483867}" srcOrd="9" destOrd="0" presId="urn:microsoft.com/office/officeart/2005/8/layout/default#1"/>
    <dgm:cxn modelId="{F82E3F8F-40EC-5148-8D37-CB6AB2025E58}" type="presParOf" srcId="{B4372D5C-9BB6-CA40-B31B-A552D93CA37C}" destId="{5B42ECAD-645F-8245-B99E-D104F7E56740}" srcOrd="10"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0F8A20-8ADB-5C49-B6F6-602BE22DE75E}" type="doc">
      <dgm:prSet loTypeId="urn:microsoft.com/office/officeart/2005/8/layout/cycle4" loCatId="list" qsTypeId="urn:microsoft.com/office/officeart/2005/8/quickstyle/3D3" qsCatId="3D" csTypeId="urn:microsoft.com/office/officeart/2005/8/colors/colorful3" csCatId="colorful"/>
      <dgm:spPr/>
      <dgm:t>
        <a:bodyPr/>
        <a:lstStyle/>
        <a:p>
          <a:endParaRPr lang="en-US"/>
        </a:p>
      </dgm:t>
    </dgm:pt>
    <dgm:pt modelId="{3E8A2803-AAE5-C548-BF0F-66C8CFCA2683}">
      <dgm:prSet/>
      <dgm:spPr>
        <a:xfrm>
          <a:off x="2147853" y="311910"/>
          <a:ext cx="2369424" cy="2369424"/>
        </a:xfrm>
        <a:prstGeom prst="pieWedge">
          <a:avLst/>
        </a:prstGeom>
        <a:solidFill>
          <a:srgbClr val="666699">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GB">
              <a:solidFill>
                <a:sysClr val="window" lastClr="FFFFFF"/>
              </a:solidFill>
              <a:latin typeface="Rockwell"/>
              <a:ea typeface="+mn-ea"/>
              <a:cs typeface="+mn-cs"/>
            </a:rPr>
            <a:t>Instruction issue</a:t>
          </a:r>
        </a:p>
      </dgm:t>
    </dgm:pt>
    <dgm:pt modelId="{226385E3-18BD-1546-ADE7-CAB19903F2C7}" type="parTrans" cxnId="{42213E4E-05FE-E444-B5EA-9FD96A1DEFD8}">
      <dgm:prSet/>
      <dgm:spPr/>
      <dgm:t>
        <a:bodyPr/>
        <a:lstStyle/>
        <a:p>
          <a:endParaRPr lang="en-US"/>
        </a:p>
      </dgm:t>
    </dgm:pt>
    <dgm:pt modelId="{1E8CF39C-DCAA-1B40-B884-2AF7515B5C4E}" type="sibTrans" cxnId="{42213E4E-05FE-E444-B5EA-9FD96A1DEFD8}">
      <dgm:prSet/>
      <dgm:spPr/>
      <dgm:t>
        <a:bodyPr/>
        <a:lstStyle/>
        <a:p>
          <a:endParaRPr lang="en-US"/>
        </a:p>
      </dgm:t>
    </dgm:pt>
    <dgm:pt modelId="{523C4B46-D420-314F-8235-E9750901AE9E}">
      <dgm:prSet/>
      <dgm:spPr>
        <a:xfrm>
          <a:off x="1015126" y="0"/>
          <a:ext cx="2703223" cy="1751076"/>
        </a:xfrm>
        <a:prstGeom prst="roundRect">
          <a:avLst>
            <a:gd name="adj" fmla="val 10000"/>
          </a:avLst>
        </a:prstGeom>
        <a:solidFill>
          <a:sysClr val="window" lastClr="FFFFFF">
            <a:alpha val="90000"/>
            <a:hueOff val="0"/>
            <a:satOff val="0"/>
            <a:lumOff val="0"/>
            <a:alphaOff val="0"/>
          </a:sys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rtl="0"/>
          <a:r>
            <a:rPr lang="en-GB">
              <a:solidFill>
                <a:sysClr val="windowText" lastClr="000000">
                  <a:hueOff val="0"/>
                  <a:satOff val="0"/>
                  <a:lumOff val="0"/>
                  <a:alphaOff val="0"/>
                </a:sysClr>
              </a:solidFill>
              <a:latin typeface="Rockwell"/>
              <a:ea typeface="+mn-ea"/>
              <a:cs typeface="+mn-cs"/>
            </a:rPr>
            <a:t>Refers to the process of initiating instruction execution in the processor’s functional units</a:t>
          </a:r>
        </a:p>
      </dgm:t>
    </dgm:pt>
    <dgm:pt modelId="{3FFA0099-5EF1-6342-91FE-32D2C03A39CD}" type="parTrans" cxnId="{D296BB4C-E8A8-FD4A-B368-CBC02262B5AC}">
      <dgm:prSet/>
      <dgm:spPr/>
      <dgm:t>
        <a:bodyPr/>
        <a:lstStyle/>
        <a:p>
          <a:endParaRPr lang="en-US"/>
        </a:p>
      </dgm:t>
    </dgm:pt>
    <dgm:pt modelId="{8DB40A45-6DBE-344C-9E05-4A99F7F77A97}" type="sibTrans" cxnId="{D296BB4C-E8A8-FD4A-B368-CBC02262B5AC}">
      <dgm:prSet/>
      <dgm:spPr/>
      <dgm:t>
        <a:bodyPr/>
        <a:lstStyle/>
        <a:p>
          <a:endParaRPr lang="en-US"/>
        </a:p>
      </dgm:t>
    </dgm:pt>
    <dgm:pt modelId="{812BADE4-310F-504A-BB04-CC6F26612ED3}">
      <dgm:prSet/>
      <dgm:spPr>
        <a:xfrm rot="5400000">
          <a:off x="4626721" y="311910"/>
          <a:ext cx="2369424" cy="2369424"/>
        </a:xfrm>
        <a:prstGeom prst="pieWedge">
          <a:avLst/>
        </a:prstGeom>
        <a:solidFill>
          <a:srgbClr val="666699">
            <a:hueOff val="-360000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GB">
              <a:solidFill>
                <a:sysClr val="window" lastClr="FFFFFF"/>
              </a:solidFill>
              <a:latin typeface="Rockwell"/>
              <a:ea typeface="+mn-ea"/>
              <a:cs typeface="+mn-cs"/>
            </a:rPr>
            <a:t>Instruction issue policy</a:t>
          </a:r>
        </a:p>
      </dgm:t>
    </dgm:pt>
    <dgm:pt modelId="{F526B29C-F3A6-E348-B5D2-54BE0D772D46}" type="parTrans" cxnId="{2913C4C7-32AA-2341-9E7D-C2D04C5C82D2}">
      <dgm:prSet/>
      <dgm:spPr/>
      <dgm:t>
        <a:bodyPr/>
        <a:lstStyle/>
        <a:p>
          <a:endParaRPr lang="en-US"/>
        </a:p>
      </dgm:t>
    </dgm:pt>
    <dgm:pt modelId="{0BF60DD9-AFDD-B14D-8110-66636E446044}" type="sibTrans" cxnId="{2913C4C7-32AA-2341-9E7D-C2D04C5C82D2}">
      <dgm:prSet/>
      <dgm:spPr/>
      <dgm:t>
        <a:bodyPr/>
        <a:lstStyle/>
        <a:p>
          <a:endParaRPr lang="en-US"/>
        </a:p>
      </dgm:t>
    </dgm:pt>
    <dgm:pt modelId="{73E7284E-C1FC-8F46-8000-CC6CC5C98062}">
      <dgm:prSet/>
      <dgm:spPr>
        <a:xfrm>
          <a:off x="5652125" y="0"/>
          <a:ext cx="2703223" cy="1751076"/>
        </a:xfrm>
        <a:prstGeom prst="roundRect">
          <a:avLst>
            <a:gd name="adj" fmla="val 10000"/>
          </a:avLst>
        </a:prstGeom>
        <a:solidFill>
          <a:sysClr val="window" lastClr="FFFFFF">
            <a:alpha val="90000"/>
            <a:hueOff val="0"/>
            <a:satOff val="0"/>
            <a:lumOff val="0"/>
            <a:alphaOff val="0"/>
          </a:sys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rtl="0"/>
          <a:r>
            <a:rPr lang="en-GB">
              <a:solidFill>
                <a:sysClr val="windowText" lastClr="000000">
                  <a:hueOff val="0"/>
                  <a:satOff val="0"/>
                  <a:lumOff val="0"/>
                  <a:alphaOff val="0"/>
                </a:sysClr>
              </a:solidFill>
              <a:latin typeface="Rockwell"/>
              <a:ea typeface="+mn-ea"/>
              <a:cs typeface="+mn-cs"/>
            </a:rPr>
            <a:t>Refers to the protocol used to issue instructions</a:t>
          </a:r>
        </a:p>
      </dgm:t>
    </dgm:pt>
    <dgm:pt modelId="{5775BB27-A053-9B4C-9461-7B6213ED8A40}" type="parTrans" cxnId="{C7DCC86E-471F-1243-8995-9F51BADDF6D4}">
      <dgm:prSet/>
      <dgm:spPr/>
      <dgm:t>
        <a:bodyPr/>
        <a:lstStyle/>
        <a:p>
          <a:endParaRPr lang="en-US"/>
        </a:p>
      </dgm:t>
    </dgm:pt>
    <dgm:pt modelId="{DDB3A8BC-A880-1F46-94A7-5797D55213CC}" type="sibTrans" cxnId="{C7DCC86E-471F-1243-8995-9F51BADDF6D4}">
      <dgm:prSet/>
      <dgm:spPr/>
      <dgm:t>
        <a:bodyPr/>
        <a:lstStyle/>
        <a:p>
          <a:endParaRPr lang="en-US"/>
        </a:p>
      </dgm:t>
    </dgm:pt>
    <dgm:pt modelId="{B283E6EC-7297-A540-9FCB-8611F3D8490A}">
      <dgm:prSet/>
      <dgm:spPr>
        <a:xfrm>
          <a:off x="5652125" y="0"/>
          <a:ext cx="2703223" cy="1751076"/>
        </a:xfrm>
        <a:prstGeom prst="roundRect">
          <a:avLst>
            <a:gd name="adj" fmla="val 10000"/>
          </a:avLst>
        </a:prstGeom>
        <a:solidFill>
          <a:sysClr val="window" lastClr="FFFFFF">
            <a:alpha val="90000"/>
            <a:hueOff val="0"/>
            <a:satOff val="0"/>
            <a:lumOff val="0"/>
            <a:alphaOff val="0"/>
          </a:sys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rtl="0"/>
          <a:r>
            <a:rPr lang="en-GB">
              <a:solidFill>
                <a:sysClr val="windowText" lastClr="000000">
                  <a:hueOff val="0"/>
                  <a:satOff val="0"/>
                  <a:lumOff val="0"/>
                  <a:alphaOff val="0"/>
                </a:sysClr>
              </a:solidFill>
              <a:latin typeface="Rockwell"/>
              <a:ea typeface="+mn-ea"/>
              <a:cs typeface="+mn-cs"/>
            </a:rPr>
            <a:t>Instruction issue occurs when instruction moves from the decode stage of the pipeline to the first execute stage of the pipeline</a:t>
          </a:r>
        </a:p>
      </dgm:t>
    </dgm:pt>
    <dgm:pt modelId="{CB33EB3E-AB3A-5940-9554-0FDDD51E9F7F}" type="parTrans" cxnId="{0B2B3250-61C8-724E-AA37-9D38061CD6D9}">
      <dgm:prSet/>
      <dgm:spPr/>
      <dgm:t>
        <a:bodyPr/>
        <a:lstStyle/>
        <a:p>
          <a:endParaRPr lang="en-US"/>
        </a:p>
      </dgm:t>
    </dgm:pt>
    <dgm:pt modelId="{033001D6-DB6B-A541-ADD1-076CCDE7D4ED}" type="sibTrans" cxnId="{0B2B3250-61C8-724E-AA37-9D38061CD6D9}">
      <dgm:prSet/>
      <dgm:spPr/>
      <dgm:t>
        <a:bodyPr/>
        <a:lstStyle/>
        <a:p>
          <a:endParaRPr lang="en-US"/>
        </a:p>
      </dgm:t>
    </dgm:pt>
    <dgm:pt modelId="{6F832122-2D2E-5E48-BA0E-2A5457ACE392}">
      <dgm:prSet/>
      <dgm:spPr>
        <a:xfrm rot="10800000">
          <a:off x="4626721" y="2790777"/>
          <a:ext cx="2369424" cy="2369424"/>
        </a:xfrm>
        <a:prstGeom prst="pieWedge">
          <a:avLst/>
        </a:prstGeom>
        <a:solidFill>
          <a:srgbClr val="666699">
            <a:hueOff val="-720000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GB">
              <a:solidFill>
                <a:sysClr val="window" lastClr="FFFFFF"/>
              </a:solidFill>
              <a:latin typeface="Rockwell"/>
              <a:ea typeface="+mn-ea"/>
              <a:cs typeface="+mn-cs"/>
            </a:rPr>
            <a:t>Three types of orderings are important:</a:t>
          </a:r>
        </a:p>
      </dgm:t>
    </dgm:pt>
    <dgm:pt modelId="{B15771C0-A480-5B47-83E7-F7DE3344F123}" type="parTrans" cxnId="{36D60C60-A5B4-A544-ACC3-65A4CA24D9D9}">
      <dgm:prSet/>
      <dgm:spPr/>
      <dgm:t>
        <a:bodyPr/>
        <a:lstStyle/>
        <a:p>
          <a:endParaRPr lang="en-US"/>
        </a:p>
      </dgm:t>
    </dgm:pt>
    <dgm:pt modelId="{6316296D-3F82-9642-863A-3736A4C6B5CF}" type="sibTrans" cxnId="{36D60C60-A5B4-A544-ACC3-65A4CA24D9D9}">
      <dgm:prSet/>
      <dgm:spPr/>
      <dgm:t>
        <a:bodyPr/>
        <a:lstStyle/>
        <a:p>
          <a:endParaRPr lang="en-US"/>
        </a:p>
      </dgm:t>
    </dgm:pt>
    <dgm:pt modelId="{822027C8-CC5C-9C4B-AC3A-0B2D16A06A2A}">
      <dgm:prSet/>
      <dgm:spPr>
        <a:xfrm>
          <a:off x="5796126" y="3721036"/>
          <a:ext cx="2703223" cy="1751076"/>
        </a:xfrm>
        <a:prstGeom prst="roundRect">
          <a:avLst>
            <a:gd name="adj" fmla="val 10000"/>
          </a:avLst>
        </a:prstGeom>
        <a:solidFill>
          <a:sysClr val="window" lastClr="FFFFFF">
            <a:alpha val="90000"/>
            <a:hueOff val="0"/>
            <a:satOff val="0"/>
            <a:lumOff val="0"/>
            <a:alphaOff val="0"/>
          </a:sys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rtl="0"/>
          <a:r>
            <a:rPr lang="en-GB" dirty="0">
              <a:solidFill>
                <a:sysClr val="windowText" lastClr="000000">
                  <a:hueOff val="0"/>
                  <a:satOff val="0"/>
                  <a:lumOff val="0"/>
                  <a:alphaOff val="0"/>
                </a:sysClr>
              </a:solidFill>
              <a:latin typeface="Rockwell"/>
              <a:ea typeface="+mn-ea"/>
              <a:cs typeface="+mn-cs"/>
            </a:rPr>
            <a:t>The order in which instructions are fetched</a:t>
          </a:r>
        </a:p>
      </dgm:t>
    </dgm:pt>
    <dgm:pt modelId="{1FB673B8-A3D8-2341-B00B-9B8F1C103E3D}" type="parTrans" cxnId="{765259ED-7F9C-084C-9205-24BF389E566F}">
      <dgm:prSet/>
      <dgm:spPr/>
      <dgm:t>
        <a:bodyPr/>
        <a:lstStyle/>
        <a:p>
          <a:endParaRPr lang="en-US"/>
        </a:p>
      </dgm:t>
    </dgm:pt>
    <dgm:pt modelId="{0F947314-7AD8-804F-B900-852EE0DB6458}" type="sibTrans" cxnId="{765259ED-7F9C-084C-9205-24BF389E566F}">
      <dgm:prSet/>
      <dgm:spPr/>
      <dgm:t>
        <a:bodyPr/>
        <a:lstStyle/>
        <a:p>
          <a:endParaRPr lang="en-US"/>
        </a:p>
      </dgm:t>
    </dgm:pt>
    <dgm:pt modelId="{AA982733-0B9E-814E-A37D-2050AAF4984C}">
      <dgm:prSet/>
      <dgm:spPr>
        <a:xfrm>
          <a:off x="5796126" y="3721036"/>
          <a:ext cx="2703223" cy="1751076"/>
        </a:xfrm>
        <a:prstGeom prst="roundRect">
          <a:avLst>
            <a:gd name="adj" fmla="val 10000"/>
          </a:avLst>
        </a:prstGeom>
        <a:solidFill>
          <a:sysClr val="window" lastClr="FFFFFF">
            <a:alpha val="90000"/>
            <a:hueOff val="0"/>
            <a:satOff val="0"/>
            <a:lumOff val="0"/>
            <a:alphaOff val="0"/>
          </a:sys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rtl="0"/>
          <a:r>
            <a:rPr lang="en-GB">
              <a:solidFill>
                <a:sysClr val="windowText" lastClr="000000">
                  <a:hueOff val="0"/>
                  <a:satOff val="0"/>
                  <a:lumOff val="0"/>
                  <a:alphaOff val="0"/>
                </a:sysClr>
              </a:solidFill>
              <a:latin typeface="Rockwell"/>
              <a:ea typeface="+mn-ea"/>
              <a:cs typeface="+mn-cs"/>
            </a:rPr>
            <a:t>The order in which instructions are executed</a:t>
          </a:r>
        </a:p>
      </dgm:t>
    </dgm:pt>
    <dgm:pt modelId="{D3CD9E25-1FD8-0F42-AA93-4E0A613D6A50}" type="parTrans" cxnId="{84EE827B-BD3F-3344-8DC7-60C23879DB52}">
      <dgm:prSet/>
      <dgm:spPr/>
      <dgm:t>
        <a:bodyPr/>
        <a:lstStyle/>
        <a:p>
          <a:endParaRPr lang="en-US"/>
        </a:p>
      </dgm:t>
    </dgm:pt>
    <dgm:pt modelId="{57FFE1CD-A141-4040-B560-273AB9C8A23B}" type="sibTrans" cxnId="{84EE827B-BD3F-3344-8DC7-60C23879DB52}">
      <dgm:prSet/>
      <dgm:spPr/>
      <dgm:t>
        <a:bodyPr/>
        <a:lstStyle/>
        <a:p>
          <a:endParaRPr lang="en-US"/>
        </a:p>
      </dgm:t>
    </dgm:pt>
    <dgm:pt modelId="{84AE38BC-4EF9-CF43-B68B-F510E9B16DD3}">
      <dgm:prSet/>
      <dgm:spPr>
        <a:xfrm>
          <a:off x="5796126" y="3721036"/>
          <a:ext cx="2703223" cy="1751076"/>
        </a:xfrm>
        <a:prstGeom prst="roundRect">
          <a:avLst>
            <a:gd name="adj" fmla="val 10000"/>
          </a:avLst>
        </a:prstGeom>
        <a:solidFill>
          <a:sysClr val="window" lastClr="FFFFFF">
            <a:alpha val="90000"/>
            <a:hueOff val="0"/>
            <a:satOff val="0"/>
            <a:lumOff val="0"/>
            <a:alphaOff val="0"/>
          </a:sys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rtl="0"/>
          <a:r>
            <a:rPr lang="en-GB">
              <a:solidFill>
                <a:sysClr val="windowText" lastClr="000000">
                  <a:hueOff val="0"/>
                  <a:satOff val="0"/>
                  <a:lumOff val="0"/>
                  <a:alphaOff val="0"/>
                </a:sysClr>
              </a:solidFill>
              <a:latin typeface="Rockwell"/>
              <a:ea typeface="+mn-ea"/>
              <a:cs typeface="+mn-cs"/>
            </a:rPr>
            <a:t>The order in which instructions update the contents of register and memory locations</a:t>
          </a:r>
        </a:p>
      </dgm:t>
    </dgm:pt>
    <dgm:pt modelId="{692932D7-61F3-5C4D-A1F1-837667FDB996}" type="parTrans" cxnId="{DAB88781-E52D-6A4C-AF55-D7DDDE6DD006}">
      <dgm:prSet/>
      <dgm:spPr/>
      <dgm:t>
        <a:bodyPr/>
        <a:lstStyle/>
        <a:p>
          <a:endParaRPr lang="en-US"/>
        </a:p>
      </dgm:t>
    </dgm:pt>
    <dgm:pt modelId="{08ABF30C-0771-F84E-85A3-BB4478D9BBE8}" type="sibTrans" cxnId="{DAB88781-E52D-6A4C-AF55-D7DDDE6DD006}">
      <dgm:prSet/>
      <dgm:spPr/>
      <dgm:t>
        <a:bodyPr/>
        <a:lstStyle/>
        <a:p>
          <a:endParaRPr lang="en-US"/>
        </a:p>
      </dgm:t>
    </dgm:pt>
    <dgm:pt modelId="{AB636404-70AA-F44E-ABD6-938B50C51E22}">
      <dgm:prSet/>
      <dgm:spPr>
        <a:xfrm rot="16200000">
          <a:off x="2147853" y="2790777"/>
          <a:ext cx="2369424" cy="2369424"/>
        </a:xfrm>
        <a:prstGeom prst="pieWedge">
          <a:avLst/>
        </a:prstGeom>
        <a:solidFill>
          <a:srgbClr val="666699">
            <a:hueOff val="-1080000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GB">
              <a:solidFill>
                <a:sysClr val="window" lastClr="FFFFFF"/>
              </a:solidFill>
              <a:latin typeface="Rockwell"/>
              <a:ea typeface="+mn-ea"/>
              <a:cs typeface="+mn-cs"/>
            </a:rPr>
            <a:t>Superscalar instruction issue policies can be grouped into the following categories:</a:t>
          </a:r>
        </a:p>
      </dgm:t>
    </dgm:pt>
    <dgm:pt modelId="{4375B6F5-07B8-F64D-856B-7377691FD923}" type="parTrans" cxnId="{75445461-C716-E94A-BFD6-A8FFF43B88D7}">
      <dgm:prSet/>
      <dgm:spPr/>
      <dgm:t>
        <a:bodyPr/>
        <a:lstStyle/>
        <a:p>
          <a:endParaRPr lang="en-US"/>
        </a:p>
      </dgm:t>
    </dgm:pt>
    <dgm:pt modelId="{F164E24C-BFE5-F949-957B-D76D3F1B9D58}" type="sibTrans" cxnId="{75445461-C716-E94A-BFD6-A8FFF43B88D7}">
      <dgm:prSet/>
      <dgm:spPr/>
      <dgm:t>
        <a:bodyPr/>
        <a:lstStyle/>
        <a:p>
          <a:endParaRPr lang="en-US"/>
        </a:p>
      </dgm:t>
    </dgm:pt>
    <dgm:pt modelId="{5C5E638F-5E86-F841-A707-4B108F872B25}">
      <dgm:prSet/>
      <dgm:spPr>
        <a:xfrm>
          <a:off x="755590" y="3721036"/>
          <a:ext cx="2703223" cy="1751076"/>
        </a:xfrm>
        <a:prstGeom prst="roundRect">
          <a:avLst>
            <a:gd name="adj" fmla="val 10000"/>
          </a:avLst>
        </a:prstGeom>
        <a:solidFill>
          <a:sysClr val="window" lastClr="FFFFFF">
            <a:alpha val="90000"/>
            <a:hueOff val="0"/>
            <a:satOff val="0"/>
            <a:lumOff val="0"/>
            <a:alphaOff val="0"/>
          </a:sys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rtl="0"/>
          <a:r>
            <a:rPr lang="en-GB">
              <a:solidFill>
                <a:sysClr val="windowText" lastClr="000000">
                  <a:hueOff val="0"/>
                  <a:satOff val="0"/>
                  <a:lumOff val="0"/>
                  <a:alphaOff val="0"/>
                </a:sysClr>
              </a:solidFill>
              <a:latin typeface="Rockwell"/>
              <a:ea typeface="+mn-ea"/>
              <a:cs typeface="+mn-cs"/>
            </a:rPr>
            <a:t>In-order issue with in-order completion</a:t>
          </a:r>
        </a:p>
      </dgm:t>
    </dgm:pt>
    <dgm:pt modelId="{344BFAAE-06C6-5849-B359-E14095437419}" type="parTrans" cxnId="{97F20877-5C11-AA44-944D-D4526F645D5E}">
      <dgm:prSet/>
      <dgm:spPr/>
      <dgm:t>
        <a:bodyPr/>
        <a:lstStyle/>
        <a:p>
          <a:endParaRPr lang="en-US"/>
        </a:p>
      </dgm:t>
    </dgm:pt>
    <dgm:pt modelId="{508CF36D-F9CE-114B-A120-F4D57CC6C563}" type="sibTrans" cxnId="{97F20877-5C11-AA44-944D-D4526F645D5E}">
      <dgm:prSet/>
      <dgm:spPr/>
      <dgm:t>
        <a:bodyPr/>
        <a:lstStyle/>
        <a:p>
          <a:endParaRPr lang="en-US"/>
        </a:p>
      </dgm:t>
    </dgm:pt>
    <dgm:pt modelId="{F39B456C-E744-3E4C-AF55-BDE68755C031}">
      <dgm:prSet/>
      <dgm:spPr>
        <a:xfrm>
          <a:off x="755590" y="3721036"/>
          <a:ext cx="2703223" cy="1751076"/>
        </a:xfrm>
        <a:prstGeom prst="roundRect">
          <a:avLst>
            <a:gd name="adj" fmla="val 10000"/>
          </a:avLst>
        </a:prstGeom>
        <a:solidFill>
          <a:sysClr val="window" lastClr="FFFFFF">
            <a:alpha val="90000"/>
            <a:hueOff val="0"/>
            <a:satOff val="0"/>
            <a:lumOff val="0"/>
            <a:alphaOff val="0"/>
          </a:sys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rtl="0"/>
          <a:r>
            <a:rPr lang="en-GB">
              <a:solidFill>
                <a:sysClr val="windowText" lastClr="000000">
                  <a:hueOff val="0"/>
                  <a:satOff val="0"/>
                  <a:lumOff val="0"/>
                  <a:alphaOff val="0"/>
                </a:sysClr>
              </a:solidFill>
              <a:latin typeface="Rockwell"/>
              <a:ea typeface="+mn-ea"/>
              <a:cs typeface="+mn-cs"/>
            </a:rPr>
            <a:t>In-order issue with out-of-order completion</a:t>
          </a:r>
        </a:p>
      </dgm:t>
    </dgm:pt>
    <dgm:pt modelId="{40E1D08C-1B5B-8442-A295-9CE2A079901D}" type="parTrans" cxnId="{425B68BA-EFB1-2244-BFDE-7A8D4372AEC7}">
      <dgm:prSet/>
      <dgm:spPr/>
      <dgm:t>
        <a:bodyPr/>
        <a:lstStyle/>
        <a:p>
          <a:endParaRPr lang="en-US"/>
        </a:p>
      </dgm:t>
    </dgm:pt>
    <dgm:pt modelId="{4734CD59-3140-BC43-BAA7-B4FB9773E324}" type="sibTrans" cxnId="{425B68BA-EFB1-2244-BFDE-7A8D4372AEC7}">
      <dgm:prSet/>
      <dgm:spPr/>
      <dgm:t>
        <a:bodyPr/>
        <a:lstStyle/>
        <a:p>
          <a:endParaRPr lang="en-US"/>
        </a:p>
      </dgm:t>
    </dgm:pt>
    <dgm:pt modelId="{89E584B3-EDA8-E748-AC60-FB170D4BE682}">
      <dgm:prSet/>
      <dgm:spPr>
        <a:xfrm>
          <a:off x="755590" y="3721036"/>
          <a:ext cx="2703223" cy="1751076"/>
        </a:xfrm>
        <a:prstGeom prst="roundRect">
          <a:avLst>
            <a:gd name="adj" fmla="val 10000"/>
          </a:avLst>
        </a:prstGeom>
        <a:solidFill>
          <a:sysClr val="window" lastClr="FFFFFF">
            <a:alpha val="90000"/>
            <a:hueOff val="0"/>
            <a:satOff val="0"/>
            <a:lumOff val="0"/>
            <a:alphaOff val="0"/>
          </a:sys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rtl="0"/>
          <a:r>
            <a:rPr lang="en-GB">
              <a:solidFill>
                <a:sysClr val="windowText" lastClr="000000">
                  <a:hueOff val="0"/>
                  <a:satOff val="0"/>
                  <a:lumOff val="0"/>
                  <a:alphaOff val="0"/>
                </a:sysClr>
              </a:solidFill>
              <a:latin typeface="Rockwell"/>
              <a:ea typeface="+mn-ea"/>
              <a:cs typeface="+mn-cs"/>
            </a:rPr>
            <a:t>Out-of-order issue with out-of-order completion</a:t>
          </a:r>
        </a:p>
      </dgm:t>
    </dgm:pt>
    <dgm:pt modelId="{1A19818B-1A63-A148-873F-DFCFAD657A9C}" type="parTrans" cxnId="{D1D3B827-7271-7749-8614-153B71E8225A}">
      <dgm:prSet/>
      <dgm:spPr/>
      <dgm:t>
        <a:bodyPr/>
        <a:lstStyle/>
        <a:p>
          <a:endParaRPr lang="en-US"/>
        </a:p>
      </dgm:t>
    </dgm:pt>
    <dgm:pt modelId="{DE35EB44-3C47-F340-93EA-A5F0B72A77F1}" type="sibTrans" cxnId="{D1D3B827-7271-7749-8614-153B71E8225A}">
      <dgm:prSet/>
      <dgm:spPr/>
      <dgm:t>
        <a:bodyPr/>
        <a:lstStyle/>
        <a:p>
          <a:endParaRPr lang="en-US"/>
        </a:p>
      </dgm:t>
    </dgm:pt>
    <dgm:pt modelId="{BABE6A50-6007-2549-A655-F7D580E77492}" type="pres">
      <dgm:prSet presAssocID="{550F8A20-8ADB-5C49-B6F6-602BE22DE75E}" presName="cycleMatrixDiagram" presStyleCnt="0">
        <dgm:presLayoutVars>
          <dgm:chMax val="1"/>
          <dgm:dir/>
          <dgm:animLvl val="lvl"/>
          <dgm:resizeHandles val="exact"/>
        </dgm:presLayoutVars>
      </dgm:prSet>
      <dgm:spPr/>
    </dgm:pt>
    <dgm:pt modelId="{30A48EB9-97AD-F24E-A59B-902387F4BA2B}" type="pres">
      <dgm:prSet presAssocID="{550F8A20-8ADB-5C49-B6F6-602BE22DE75E}" presName="children" presStyleCnt="0"/>
      <dgm:spPr/>
    </dgm:pt>
    <dgm:pt modelId="{64C61DEF-ECCF-7443-933C-B88FDBC30CD9}" type="pres">
      <dgm:prSet presAssocID="{550F8A20-8ADB-5C49-B6F6-602BE22DE75E}" presName="child1group" presStyleCnt="0"/>
      <dgm:spPr/>
    </dgm:pt>
    <dgm:pt modelId="{1B9F1603-3F2B-9244-B476-FF358A2A8FD2}" type="pres">
      <dgm:prSet presAssocID="{550F8A20-8ADB-5C49-B6F6-602BE22DE75E}" presName="child1" presStyleLbl="bgAcc1" presStyleIdx="0" presStyleCnt="4"/>
      <dgm:spPr/>
    </dgm:pt>
    <dgm:pt modelId="{DB3BF06C-8ACA-5542-9F7C-E82D3C94ACEF}" type="pres">
      <dgm:prSet presAssocID="{550F8A20-8ADB-5C49-B6F6-602BE22DE75E}" presName="child1Text" presStyleLbl="bgAcc1" presStyleIdx="0" presStyleCnt="4">
        <dgm:presLayoutVars>
          <dgm:bulletEnabled val="1"/>
        </dgm:presLayoutVars>
      </dgm:prSet>
      <dgm:spPr/>
    </dgm:pt>
    <dgm:pt modelId="{47A064F1-1B50-0A46-884B-0D10D0031F13}" type="pres">
      <dgm:prSet presAssocID="{550F8A20-8ADB-5C49-B6F6-602BE22DE75E}" presName="child2group" presStyleCnt="0"/>
      <dgm:spPr/>
    </dgm:pt>
    <dgm:pt modelId="{3C659280-D1AF-4349-AABC-CA3FEC1F06DA}" type="pres">
      <dgm:prSet presAssocID="{550F8A20-8ADB-5C49-B6F6-602BE22DE75E}" presName="child2" presStyleLbl="bgAcc1" presStyleIdx="1" presStyleCnt="4" custLinFactNeighborX="8378" custLinFactNeighborY="-20"/>
      <dgm:spPr/>
    </dgm:pt>
    <dgm:pt modelId="{732A3A8D-3D25-2A4C-B1CD-D975DCFFD523}" type="pres">
      <dgm:prSet presAssocID="{550F8A20-8ADB-5C49-B6F6-602BE22DE75E}" presName="child2Text" presStyleLbl="bgAcc1" presStyleIdx="1" presStyleCnt="4">
        <dgm:presLayoutVars>
          <dgm:bulletEnabled val="1"/>
        </dgm:presLayoutVars>
      </dgm:prSet>
      <dgm:spPr/>
    </dgm:pt>
    <dgm:pt modelId="{2455A379-70A1-8040-B9F9-E2839A3BD708}" type="pres">
      <dgm:prSet presAssocID="{550F8A20-8ADB-5C49-B6F6-602BE22DE75E}" presName="child3group" presStyleCnt="0"/>
      <dgm:spPr/>
    </dgm:pt>
    <dgm:pt modelId="{8063BF8F-E542-914D-9CB4-9F53637573D1}" type="pres">
      <dgm:prSet presAssocID="{550F8A20-8ADB-5C49-B6F6-602BE22DE75E}" presName="child3" presStyleLbl="bgAcc1" presStyleIdx="2" presStyleCnt="4" custLinFactNeighborX="13705" custLinFactNeighborY="1315"/>
      <dgm:spPr/>
    </dgm:pt>
    <dgm:pt modelId="{BD0C6AEB-2649-F24C-9E62-D0B54CA93A89}" type="pres">
      <dgm:prSet presAssocID="{550F8A20-8ADB-5C49-B6F6-602BE22DE75E}" presName="child3Text" presStyleLbl="bgAcc1" presStyleIdx="2" presStyleCnt="4">
        <dgm:presLayoutVars>
          <dgm:bulletEnabled val="1"/>
        </dgm:presLayoutVars>
      </dgm:prSet>
      <dgm:spPr/>
    </dgm:pt>
    <dgm:pt modelId="{287F825D-F34D-E54B-B17A-DE6CAB46470B}" type="pres">
      <dgm:prSet presAssocID="{550F8A20-8ADB-5C49-B6F6-602BE22DE75E}" presName="child4group" presStyleCnt="0"/>
      <dgm:spPr/>
    </dgm:pt>
    <dgm:pt modelId="{DF81B402-1017-BA49-8806-C7CAE139994B}" type="pres">
      <dgm:prSet presAssocID="{550F8A20-8ADB-5C49-B6F6-602BE22DE75E}" presName="child4" presStyleLbl="bgAcc1" presStyleIdx="3" presStyleCnt="4" custLinFactNeighborX="-9601" custLinFactNeighborY="1315"/>
      <dgm:spPr/>
    </dgm:pt>
    <dgm:pt modelId="{2DBEA205-DDC8-9C4C-AD3C-3166F4FB210F}" type="pres">
      <dgm:prSet presAssocID="{550F8A20-8ADB-5C49-B6F6-602BE22DE75E}" presName="child4Text" presStyleLbl="bgAcc1" presStyleIdx="3" presStyleCnt="4">
        <dgm:presLayoutVars>
          <dgm:bulletEnabled val="1"/>
        </dgm:presLayoutVars>
      </dgm:prSet>
      <dgm:spPr/>
    </dgm:pt>
    <dgm:pt modelId="{7BA82588-2317-2F47-AFED-F8A96FC42D06}" type="pres">
      <dgm:prSet presAssocID="{550F8A20-8ADB-5C49-B6F6-602BE22DE75E}" presName="childPlaceholder" presStyleCnt="0"/>
      <dgm:spPr/>
    </dgm:pt>
    <dgm:pt modelId="{DAE1D590-9CBA-0744-8896-1AF8BEEB2115}" type="pres">
      <dgm:prSet presAssocID="{550F8A20-8ADB-5C49-B6F6-602BE22DE75E}" presName="circle" presStyleCnt="0"/>
      <dgm:spPr/>
    </dgm:pt>
    <dgm:pt modelId="{95EB29C4-6EF3-D84B-A09A-21C36897DA32}" type="pres">
      <dgm:prSet presAssocID="{550F8A20-8ADB-5C49-B6F6-602BE22DE75E}" presName="quadrant1" presStyleLbl="node1" presStyleIdx="0" presStyleCnt="4">
        <dgm:presLayoutVars>
          <dgm:chMax val="1"/>
          <dgm:bulletEnabled val="1"/>
        </dgm:presLayoutVars>
      </dgm:prSet>
      <dgm:spPr/>
    </dgm:pt>
    <dgm:pt modelId="{D78BF2F5-9873-EF44-9B0F-5D2DCD5C1DE3}" type="pres">
      <dgm:prSet presAssocID="{550F8A20-8ADB-5C49-B6F6-602BE22DE75E}" presName="quadrant2" presStyleLbl="node1" presStyleIdx="1" presStyleCnt="4">
        <dgm:presLayoutVars>
          <dgm:chMax val="1"/>
          <dgm:bulletEnabled val="1"/>
        </dgm:presLayoutVars>
      </dgm:prSet>
      <dgm:spPr/>
    </dgm:pt>
    <dgm:pt modelId="{51891491-22C2-A844-83F8-0DD7935049E0}" type="pres">
      <dgm:prSet presAssocID="{550F8A20-8ADB-5C49-B6F6-602BE22DE75E}" presName="quadrant3" presStyleLbl="node1" presStyleIdx="2" presStyleCnt="4">
        <dgm:presLayoutVars>
          <dgm:chMax val="1"/>
          <dgm:bulletEnabled val="1"/>
        </dgm:presLayoutVars>
      </dgm:prSet>
      <dgm:spPr/>
    </dgm:pt>
    <dgm:pt modelId="{28DDD557-D6FD-B14E-8C35-8419238418FC}" type="pres">
      <dgm:prSet presAssocID="{550F8A20-8ADB-5C49-B6F6-602BE22DE75E}" presName="quadrant4" presStyleLbl="node1" presStyleIdx="3" presStyleCnt="4">
        <dgm:presLayoutVars>
          <dgm:chMax val="1"/>
          <dgm:bulletEnabled val="1"/>
        </dgm:presLayoutVars>
      </dgm:prSet>
      <dgm:spPr/>
    </dgm:pt>
    <dgm:pt modelId="{FBF9D077-D08B-344D-B48E-F33C1788761C}" type="pres">
      <dgm:prSet presAssocID="{550F8A20-8ADB-5C49-B6F6-602BE22DE75E}" presName="quadrantPlaceholder" presStyleCnt="0"/>
      <dgm:spPr/>
    </dgm:pt>
    <dgm:pt modelId="{33AF47BF-DB3D-574F-B85E-BBF2CABC5C9B}" type="pres">
      <dgm:prSet presAssocID="{550F8A20-8ADB-5C49-B6F6-602BE22DE75E}" presName="center1" presStyleLbl="fgShp" presStyleIdx="0" presStyleCnt="2"/>
      <dgm:spPr>
        <a:xfrm>
          <a:off x="4162959" y="2243566"/>
          <a:ext cx="818080" cy="711374"/>
        </a:xfrm>
        <a:prstGeom prst="circularArrow">
          <a:avLst/>
        </a:prstGeom>
        <a:solidFill>
          <a:srgbClr val="666699">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pt>
    <dgm:pt modelId="{B2CD9364-FAA5-F542-9123-F768796C8FF1}" type="pres">
      <dgm:prSet presAssocID="{550F8A20-8ADB-5C49-B6F6-602BE22DE75E}" presName="center2" presStyleLbl="fgShp" presStyleIdx="1" presStyleCnt="2"/>
      <dgm:spPr>
        <a:xfrm rot="10800000">
          <a:off x="4162959" y="2517171"/>
          <a:ext cx="818080" cy="711374"/>
        </a:xfrm>
        <a:prstGeom prst="circularArrow">
          <a:avLst/>
        </a:prstGeom>
        <a:solidFill>
          <a:srgbClr val="666699">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pt>
  </dgm:ptLst>
  <dgm:cxnLst>
    <dgm:cxn modelId="{669B7101-B322-A740-8063-9C95BA4FC6E3}" type="presOf" srcId="{550F8A20-8ADB-5C49-B6F6-602BE22DE75E}" destId="{BABE6A50-6007-2549-A655-F7D580E77492}" srcOrd="0" destOrd="0" presId="urn:microsoft.com/office/officeart/2005/8/layout/cycle4"/>
    <dgm:cxn modelId="{80563521-92E0-7443-AA9C-D7AF910E2FDE}" type="presOf" srcId="{AA982733-0B9E-814E-A37D-2050AAF4984C}" destId="{BD0C6AEB-2649-F24C-9E62-D0B54CA93A89}" srcOrd="1" destOrd="1" presId="urn:microsoft.com/office/officeart/2005/8/layout/cycle4"/>
    <dgm:cxn modelId="{D1D3B827-7271-7749-8614-153B71E8225A}" srcId="{AB636404-70AA-F44E-ABD6-938B50C51E22}" destId="{89E584B3-EDA8-E748-AC60-FB170D4BE682}" srcOrd="2" destOrd="0" parTransId="{1A19818B-1A63-A148-873F-DFCFAD657A9C}" sibTransId="{DE35EB44-3C47-F340-93EA-A5F0B72A77F1}"/>
    <dgm:cxn modelId="{F1F1262A-DC76-7F46-A060-DFD897AEB26C}" type="presOf" srcId="{5C5E638F-5E86-F841-A707-4B108F872B25}" destId="{2DBEA205-DDC8-9C4C-AD3C-3166F4FB210F}" srcOrd="1" destOrd="0" presId="urn:microsoft.com/office/officeart/2005/8/layout/cycle4"/>
    <dgm:cxn modelId="{09C1382A-D041-4E49-8C69-E5A3E2E8062D}" type="presOf" srcId="{F39B456C-E744-3E4C-AF55-BDE68755C031}" destId="{DF81B402-1017-BA49-8806-C7CAE139994B}" srcOrd="0" destOrd="1" presId="urn:microsoft.com/office/officeart/2005/8/layout/cycle4"/>
    <dgm:cxn modelId="{5B23582E-6C59-124B-8452-885F8EE83FA8}" type="presOf" srcId="{89E584B3-EDA8-E748-AC60-FB170D4BE682}" destId="{2DBEA205-DDC8-9C4C-AD3C-3166F4FB210F}" srcOrd="1" destOrd="2" presId="urn:microsoft.com/office/officeart/2005/8/layout/cycle4"/>
    <dgm:cxn modelId="{FFE53830-662B-2E4A-B2CA-FD4808D6BBBE}" type="presOf" srcId="{84AE38BC-4EF9-CF43-B68B-F510E9B16DD3}" destId="{8063BF8F-E542-914D-9CB4-9F53637573D1}" srcOrd="0" destOrd="2" presId="urn:microsoft.com/office/officeart/2005/8/layout/cycle4"/>
    <dgm:cxn modelId="{2DFCA433-8A4B-B244-A492-A65F37D0F38B}" type="presOf" srcId="{73E7284E-C1FC-8F46-8000-CC6CC5C98062}" destId="{732A3A8D-3D25-2A4C-B1CD-D975DCFFD523}" srcOrd="1" destOrd="0" presId="urn:microsoft.com/office/officeart/2005/8/layout/cycle4"/>
    <dgm:cxn modelId="{2577903F-734C-1344-9474-38F18FB42A7C}" type="presOf" srcId="{89E584B3-EDA8-E748-AC60-FB170D4BE682}" destId="{DF81B402-1017-BA49-8806-C7CAE139994B}" srcOrd="0" destOrd="2" presId="urn:microsoft.com/office/officeart/2005/8/layout/cycle4"/>
    <dgm:cxn modelId="{36D60C60-A5B4-A544-ACC3-65A4CA24D9D9}" srcId="{550F8A20-8ADB-5C49-B6F6-602BE22DE75E}" destId="{6F832122-2D2E-5E48-BA0E-2A5457ACE392}" srcOrd="2" destOrd="0" parTransId="{B15771C0-A480-5B47-83E7-F7DE3344F123}" sibTransId="{6316296D-3F82-9642-863A-3736A4C6B5CF}"/>
    <dgm:cxn modelId="{75445461-C716-E94A-BFD6-A8FFF43B88D7}" srcId="{550F8A20-8ADB-5C49-B6F6-602BE22DE75E}" destId="{AB636404-70AA-F44E-ABD6-938B50C51E22}" srcOrd="3" destOrd="0" parTransId="{4375B6F5-07B8-F64D-856B-7377691FD923}" sibTransId="{F164E24C-BFE5-F949-957B-D76D3F1B9D58}"/>
    <dgm:cxn modelId="{BF71D662-B2D1-9143-906C-D05C471E3FDC}" type="presOf" srcId="{B283E6EC-7297-A540-9FCB-8611F3D8490A}" destId="{732A3A8D-3D25-2A4C-B1CD-D975DCFFD523}" srcOrd="1" destOrd="1" presId="urn:microsoft.com/office/officeart/2005/8/layout/cycle4"/>
    <dgm:cxn modelId="{5315E043-ABA6-124B-9B5C-11C5CA7631A3}" type="presOf" srcId="{5C5E638F-5E86-F841-A707-4B108F872B25}" destId="{DF81B402-1017-BA49-8806-C7CAE139994B}" srcOrd="0" destOrd="0" presId="urn:microsoft.com/office/officeart/2005/8/layout/cycle4"/>
    <dgm:cxn modelId="{31E06648-1B6E-0E47-A665-C795922EF823}" type="presOf" srcId="{84AE38BC-4EF9-CF43-B68B-F510E9B16DD3}" destId="{BD0C6AEB-2649-F24C-9E62-D0B54CA93A89}" srcOrd="1" destOrd="2" presId="urn:microsoft.com/office/officeart/2005/8/layout/cycle4"/>
    <dgm:cxn modelId="{C5005A4B-AD72-854D-8731-07BD365A9EDE}" type="presOf" srcId="{822027C8-CC5C-9C4B-AC3A-0B2D16A06A2A}" destId="{BD0C6AEB-2649-F24C-9E62-D0B54CA93A89}" srcOrd="1" destOrd="0" presId="urn:microsoft.com/office/officeart/2005/8/layout/cycle4"/>
    <dgm:cxn modelId="{D296BB4C-E8A8-FD4A-B368-CBC02262B5AC}" srcId="{3E8A2803-AAE5-C548-BF0F-66C8CFCA2683}" destId="{523C4B46-D420-314F-8235-E9750901AE9E}" srcOrd="0" destOrd="0" parTransId="{3FFA0099-5EF1-6342-91FE-32D2C03A39CD}" sibTransId="{8DB40A45-6DBE-344C-9E05-4A99F7F77A97}"/>
    <dgm:cxn modelId="{42213E4E-05FE-E444-B5EA-9FD96A1DEFD8}" srcId="{550F8A20-8ADB-5C49-B6F6-602BE22DE75E}" destId="{3E8A2803-AAE5-C548-BF0F-66C8CFCA2683}" srcOrd="0" destOrd="0" parTransId="{226385E3-18BD-1546-ADE7-CAB19903F2C7}" sibTransId="{1E8CF39C-DCAA-1B40-B884-2AF7515B5C4E}"/>
    <dgm:cxn modelId="{C7DCC86E-471F-1243-8995-9F51BADDF6D4}" srcId="{812BADE4-310F-504A-BB04-CC6F26612ED3}" destId="{73E7284E-C1FC-8F46-8000-CC6CC5C98062}" srcOrd="0" destOrd="0" parTransId="{5775BB27-A053-9B4C-9461-7B6213ED8A40}" sibTransId="{DDB3A8BC-A880-1F46-94A7-5797D55213CC}"/>
    <dgm:cxn modelId="{0B2B3250-61C8-724E-AA37-9D38061CD6D9}" srcId="{812BADE4-310F-504A-BB04-CC6F26612ED3}" destId="{B283E6EC-7297-A540-9FCB-8611F3D8490A}" srcOrd="1" destOrd="0" parTransId="{CB33EB3E-AB3A-5940-9554-0FDDD51E9F7F}" sibTransId="{033001D6-DB6B-A541-ADD1-076CCDE7D4ED}"/>
    <dgm:cxn modelId="{97F20877-5C11-AA44-944D-D4526F645D5E}" srcId="{AB636404-70AA-F44E-ABD6-938B50C51E22}" destId="{5C5E638F-5E86-F841-A707-4B108F872B25}" srcOrd="0" destOrd="0" parTransId="{344BFAAE-06C6-5849-B359-E14095437419}" sibTransId="{508CF36D-F9CE-114B-A120-F4D57CC6C563}"/>
    <dgm:cxn modelId="{84EE827B-BD3F-3344-8DC7-60C23879DB52}" srcId="{6F832122-2D2E-5E48-BA0E-2A5457ACE392}" destId="{AA982733-0B9E-814E-A37D-2050AAF4984C}" srcOrd="1" destOrd="0" parTransId="{D3CD9E25-1FD8-0F42-AA93-4E0A613D6A50}" sibTransId="{57FFE1CD-A141-4040-B560-273AB9C8A23B}"/>
    <dgm:cxn modelId="{DAB88781-E52D-6A4C-AF55-D7DDDE6DD006}" srcId="{6F832122-2D2E-5E48-BA0E-2A5457ACE392}" destId="{84AE38BC-4EF9-CF43-B68B-F510E9B16DD3}" srcOrd="2" destOrd="0" parTransId="{692932D7-61F3-5C4D-A1F1-837667FDB996}" sibTransId="{08ABF30C-0771-F84E-85A3-BB4478D9BBE8}"/>
    <dgm:cxn modelId="{CA02C583-6B1C-E645-BBB1-F3197BD3C769}" type="presOf" srcId="{822027C8-CC5C-9C4B-AC3A-0B2D16A06A2A}" destId="{8063BF8F-E542-914D-9CB4-9F53637573D1}" srcOrd="0" destOrd="0" presId="urn:microsoft.com/office/officeart/2005/8/layout/cycle4"/>
    <dgm:cxn modelId="{BDCA5D9C-A7A4-7944-882B-C3819E9F4876}" type="presOf" srcId="{3E8A2803-AAE5-C548-BF0F-66C8CFCA2683}" destId="{95EB29C4-6EF3-D84B-A09A-21C36897DA32}" srcOrd="0" destOrd="0" presId="urn:microsoft.com/office/officeart/2005/8/layout/cycle4"/>
    <dgm:cxn modelId="{C2897FA1-2D93-9741-992C-5A72580A5496}" type="presOf" srcId="{523C4B46-D420-314F-8235-E9750901AE9E}" destId="{DB3BF06C-8ACA-5542-9F7C-E82D3C94ACEF}" srcOrd="1" destOrd="0" presId="urn:microsoft.com/office/officeart/2005/8/layout/cycle4"/>
    <dgm:cxn modelId="{D33FFDAE-7C4B-BE4F-801D-B967C2F36501}" type="presOf" srcId="{73E7284E-C1FC-8F46-8000-CC6CC5C98062}" destId="{3C659280-D1AF-4349-AABC-CA3FEC1F06DA}" srcOrd="0" destOrd="0" presId="urn:microsoft.com/office/officeart/2005/8/layout/cycle4"/>
    <dgm:cxn modelId="{425B68BA-EFB1-2244-BFDE-7A8D4372AEC7}" srcId="{AB636404-70AA-F44E-ABD6-938B50C51E22}" destId="{F39B456C-E744-3E4C-AF55-BDE68755C031}" srcOrd="1" destOrd="0" parTransId="{40E1D08C-1B5B-8442-A295-9CE2A079901D}" sibTransId="{4734CD59-3140-BC43-BAA7-B4FB9773E324}"/>
    <dgm:cxn modelId="{229286C2-CF69-4E47-982B-7A0E1BB939FB}" type="presOf" srcId="{F39B456C-E744-3E4C-AF55-BDE68755C031}" destId="{2DBEA205-DDC8-9C4C-AD3C-3166F4FB210F}" srcOrd="1" destOrd="1" presId="urn:microsoft.com/office/officeart/2005/8/layout/cycle4"/>
    <dgm:cxn modelId="{1386F2C3-B921-6F4A-AABA-F6ECF1CFC6C9}" type="presOf" srcId="{AB636404-70AA-F44E-ABD6-938B50C51E22}" destId="{28DDD557-D6FD-B14E-8C35-8419238418FC}" srcOrd="0" destOrd="0" presId="urn:microsoft.com/office/officeart/2005/8/layout/cycle4"/>
    <dgm:cxn modelId="{7E1E5FC5-61B4-954D-825E-312E401F25D4}" type="presOf" srcId="{812BADE4-310F-504A-BB04-CC6F26612ED3}" destId="{D78BF2F5-9873-EF44-9B0F-5D2DCD5C1DE3}" srcOrd="0" destOrd="0" presId="urn:microsoft.com/office/officeart/2005/8/layout/cycle4"/>
    <dgm:cxn modelId="{2913C4C7-32AA-2341-9E7D-C2D04C5C82D2}" srcId="{550F8A20-8ADB-5C49-B6F6-602BE22DE75E}" destId="{812BADE4-310F-504A-BB04-CC6F26612ED3}" srcOrd="1" destOrd="0" parTransId="{F526B29C-F3A6-E348-B5D2-54BE0D772D46}" sibTransId="{0BF60DD9-AFDD-B14D-8110-66636E446044}"/>
    <dgm:cxn modelId="{9B6202E2-2480-2B4C-B597-02592AF045A9}" type="presOf" srcId="{6F832122-2D2E-5E48-BA0E-2A5457ACE392}" destId="{51891491-22C2-A844-83F8-0DD7935049E0}" srcOrd="0" destOrd="0" presId="urn:microsoft.com/office/officeart/2005/8/layout/cycle4"/>
    <dgm:cxn modelId="{765259ED-7F9C-084C-9205-24BF389E566F}" srcId="{6F832122-2D2E-5E48-BA0E-2A5457ACE392}" destId="{822027C8-CC5C-9C4B-AC3A-0B2D16A06A2A}" srcOrd="0" destOrd="0" parTransId="{1FB673B8-A3D8-2341-B00B-9B8F1C103E3D}" sibTransId="{0F947314-7AD8-804F-B900-852EE0DB6458}"/>
    <dgm:cxn modelId="{97979DED-66E1-6E47-8BE1-AC970908C91F}" type="presOf" srcId="{B283E6EC-7297-A540-9FCB-8611F3D8490A}" destId="{3C659280-D1AF-4349-AABC-CA3FEC1F06DA}" srcOrd="0" destOrd="1" presId="urn:microsoft.com/office/officeart/2005/8/layout/cycle4"/>
    <dgm:cxn modelId="{F3AF1EFE-F069-8D4D-AAD9-11398672D1B5}" type="presOf" srcId="{523C4B46-D420-314F-8235-E9750901AE9E}" destId="{1B9F1603-3F2B-9244-B476-FF358A2A8FD2}" srcOrd="0" destOrd="0" presId="urn:microsoft.com/office/officeart/2005/8/layout/cycle4"/>
    <dgm:cxn modelId="{164969FF-121D-B946-9597-FFB06C4EBED0}" type="presOf" srcId="{AA982733-0B9E-814E-A37D-2050AAF4984C}" destId="{8063BF8F-E542-914D-9CB4-9F53637573D1}" srcOrd="0" destOrd="1" presId="urn:microsoft.com/office/officeart/2005/8/layout/cycle4"/>
    <dgm:cxn modelId="{3B62D999-8408-C847-91BF-830B52B3AADF}" type="presParOf" srcId="{BABE6A50-6007-2549-A655-F7D580E77492}" destId="{30A48EB9-97AD-F24E-A59B-902387F4BA2B}" srcOrd="0" destOrd="0" presId="urn:microsoft.com/office/officeart/2005/8/layout/cycle4"/>
    <dgm:cxn modelId="{5D95F0E2-C825-AE44-A61C-5747167EA7ED}" type="presParOf" srcId="{30A48EB9-97AD-F24E-A59B-902387F4BA2B}" destId="{64C61DEF-ECCF-7443-933C-B88FDBC30CD9}" srcOrd="0" destOrd="0" presId="urn:microsoft.com/office/officeart/2005/8/layout/cycle4"/>
    <dgm:cxn modelId="{D775FA31-0B4B-AD44-84A2-E3A35E4D622A}" type="presParOf" srcId="{64C61DEF-ECCF-7443-933C-B88FDBC30CD9}" destId="{1B9F1603-3F2B-9244-B476-FF358A2A8FD2}" srcOrd="0" destOrd="0" presId="urn:microsoft.com/office/officeart/2005/8/layout/cycle4"/>
    <dgm:cxn modelId="{7C166AB9-CF2F-1746-A133-873CF84C0018}" type="presParOf" srcId="{64C61DEF-ECCF-7443-933C-B88FDBC30CD9}" destId="{DB3BF06C-8ACA-5542-9F7C-E82D3C94ACEF}" srcOrd="1" destOrd="0" presId="urn:microsoft.com/office/officeart/2005/8/layout/cycle4"/>
    <dgm:cxn modelId="{07C83758-742E-8242-B869-E422B72B5F7A}" type="presParOf" srcId="{30A48EB9-97AD-F24E-A59B-902387F4BA2B}" destId="{47A064F1-1B50-0A46-884B-0D10D0031F13}" srcOrd="1" destOrd="0" presId="urn:microsoft.com/office/officeart/2005/8/layout/cycle4"/>
    <dgm:cxn modelId="{0C14B92E-77C9-C94F-8380-F12B5399D1E1}" type="presParOf" srcId="{47A064F1-1B50-0A46-884B-0D10D0031F13}" destId="{3C659280-D1AF-4349-AABC-CA3FEC1F06DA}" srcOrd="0" destOrd="0" presId="urn:microsoft.com/office/officeart/2005/8/layout/cycle4"/>
    <dgm:cxn modelId="{E77E0A4C-A5C0-4B44-A5F7-380FE576F4E4}" type="presParOf" srcId="{47A064F1-1B50-0A46-884B-0D10D0031F13}" destId="{732A3A8D-3D25-2A4C-B1CD-D975DCFFD523}" srcOrd="1" destOrd="0" presId="urn:microsoft.com/office/officeart/2005/8/layout/cycle4"/>
    <dgm:cxn modelId="{364EE4C5-D6C3-0C4B-9224-77E5D4A8043D}" type="presParOf" srcId="{30A48EB9-97AD-F24E-A59B-902387F4BA2B}" destId="{2455A379-70A1-8040-B9F9-E2839A3BD708}" srcOrd="2" destOrd="0" presId="urn:microsoft.com/office/officeart/2005/8/layout/cycle4"/>
    <dgm:cxn modelId="{1F4DB575-224D-F64F-AE3C-A24D5CAC6A40}" type="presParOf" srcId="{2455A379-70A1-8040-B9F9-E2839A3BD708}" destId="{8063BF8F-E542-914D-9CB4-9F53637573D1}" srcOrd="0" destOrd="0" presId="urn:microsoft.com/office/officeart/2005/8/layout/cycle4"/>
    <dgm:cxn modelId="{E30A496D-631B-844B-9D96-147964EBFC58}" type="presParOf" srcId="{2455A379-70A1-8040-B9F9-E2839A3BD708}" destId="{BD0C6AEB-2649-F24C-9E62-D0B54CA93A89}" srcOrd="1" destOrd="0" presId="urn:microsoft.com/office/officeart/2005/8/layout/cycle4"/>
    <dgm:cxn modelId="{959A563B-86CF-844C-95FF-3B5E7347AD09}" type="presParOf" srcId="{30A48EB9-97AD-F24E-A59B-902387F4BA2B}" destId="{287F825D-F34D-E54B-B17A-DE6CAB46470B}" srcOrd="3" destOrd="0" presId="urn:microsoft.com/office/officeart/2005/8/layout/cycle4"/>
    <dgm:cxn modelId="{03F2A1AE-FED6-6E4C-82EA-BC1FFFB4BF30}" type="presParOf" srcId="{287F825D-F34D-E54B-B17A-DE6CAB46470B}" destId="{DF81B402-1017-BA49-8806-C7CAE139994B}" srcOrd="0" destOrd="0" presId="urn:microsoft.com/office/officeart/2005/8/layout/cycle4"/>
    <dgm:cxn modelId="{032FD952-C9CF-9143-9CC0-4D46DE44AF6D}" type="presParOf" srcId="{287F825D-F34D-E54B-B17A-DE6CAB46470B}" destId="{2DBEA205-DDC8-9C4C-AD3C-3166F4FB210F}" srcOrd="1" destOrd="0" presId="urn:microsoft.com/office/officeart/2005/8/layout/cycle4"/>
    <dgm:cxn modelId="{682BBA9F-5C7B-AE43-B366-2DBFFCA2F0D6}" type="presParOf" srcId="{30A48EB9-97AD-F24E-A59B-902387F4BA2B}" destId="{7BA82588-2317-2F47-AFED-F8A96FC42D06}" srcOrd="4" destOrd="0" presId="urn:microsoft.com/office/officeart/2005/8/layout/cycle4"/>
    <dgm:cxn modelId="{BB26266E-7364-6340-94AD-1A4F1D4D5F9D}" type="presParOf" srcId="{BABE6A50-6007-2549-A655-F7D580E77492}" destId="{DAE1D590-9CBA-0744-8896-1AF8BEEB2115}" srcOrd="1" destOrd="0" presId="urn:microsoft.com/office/officeart/2005/8/layout/cycle4"/>
    <dgm:cxn modelId="{F56AA57A-C3A6-7C4E-9B82-8505A0B056C8}" type="presParOf" srcId="{DAE1D590-9CBA-0744-8896-1AF8BEEB2115}" destId="{95EB29C4-6EF3-D84B-A09A-21C36897DA32}" srcOrd="0" destOrd="0" presId="urn:microsoft.com/office/officeart/2005/8/layout/cycle4"/>
    <dgm:cxn modelId="{7B23E9FF-61E7-A34C-8ED4-C38DCAD29EF5}" type="presParOf" srcId="{DAE1D590-9CBA-0744-8896-1AF8BEEB2115}" destId="{D78BF2F5-9873-EF44-9B0F-5D2DCD5C1DE3}" srcOrd="1" destOrd="0" presId="urn:microsoft.com/office/officeart/2005/8/layout/cycle4"/>
    <dgm:cxn modelId="{15C5B724-1DF7-9045-8B30-CD73DEDE60D9}" type="presParOf" srcId="{DAE1D590-9CBA-0744-8896-1AF8BEEB2115}" destId="{51891491-22C2-A844-83F8-0DD7935049E0}" srcOrd="2" destOrd="0" presId="urn:microsoft.com/office/officeart/2005/8/layout/cycle4"/>
    <dgm:cxn modelId="{6398E61B-164B-8F4B-B44C-80568CB79B39}" type="presParOf" srcId="{DAE1D590-9CBA-0744-8896-1AF8BEEB2115}" destId="{28DDD557-D6FD-B14E-8C35-8419238418FC}" srcOrd="3" destOrd="0" presId="urn:microsoft.com/office/officeart/2005/8/layout/cycle4"/>
    <dgm:cxn modelId="{13D22A85-DB82-AE4D-BF75-5735C73B82B0}" type="presParOf" srcId="{DAE1D590-9CBA-0744-8896-1AF8BEEB2115}" destId="{FBF9D077-D08B-344D-B48E-F33C1788761C}" srcOrd="4" destOrd="0" presId="urn:microsoft.com/office/officeart/2005/8/layout/cycle4"/>
    <dgm:cxn modelId="{03F65389-C2B3-014F-B811-881F1B5B6C1A}" type="presParOf" srcId="{BABE6A50-6007-2549-A655-F7D580E77492}" destId="{33AF47BF-DB3D-574F-B85E-BBF2CABC5C9B}" srcOrd="2" destOrd="0" presId="urn:microsoft.com/office/officeart/2005/8/layout/cycle4"/>
    <dgm:cxn modelId="{E0DAC89F-AF0D-A149-8706-F2C48DE27684}" type="presParOf" srcId="{BABE6A50-6007-2549-A655-F7D580E77492}" destId="{B2CD9364-FAA5-F542-9123-F768796C8FF1}"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B70887-0632-164A-91EE-F84480B9716A}"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41F9DE7-CFF6-C445-BDF9-0F503863B044}">
      <dgm:prSet/>
      <dgm:spPr>
        <a:xfrm>
          <a:off x="0" y="0"/>
          <a:ext cx="6995160" cy="1576975"/>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Output and </a:t>
          </a:r>
          <a:r>
            <a:rPr lang="en-US" dirty="0" err="1">
              <a:solidFill>
                <a:sysClr val="window" lastClr="FFFFFF"/>
              </a:solidFill>
              <a:effectLst>
                <a:outerShdw blurRad="38100" dist="38100" dir="2700000" algn="tl">
                  <a:srgbClr val="000000">
                    <a:alpha val="43137"/>
                  </a:srgbClr>
                </a:outerShdw>
              </a:effectLst>
              <a:latin typeface="Rockwell"/>
              <a:ea typeface="+mn-ea"/>
              <a:cs typeface="+mn-cs"/>
            </a:rPr>
            <a:t>antidependencies</a:t>
          </a:r>
          <a:r>
            <a:rPr lang="en-US" dirty="0">
              <a:solidFill>
                <a:sysClr val="window" lastClr="FFFFFF"/>
              </a:solidFill>
              <a:effectLst>
                <a:outerShdw blurRad="38100" dist="38100" dir="2700000" algn="tl">
                  <a:srgbClr val="000000">
                    <a:alpha val="43137"/>
                  </a:srgbClr>
                </a:outerShdw>
              </a:effectLst>
              <a:latin typeface="Rockwell"/>
              <a:ea typeface="+mn-ea"/>
              <a:cs typeface="+mn-cs"/>
            </a:rPr>
            <a:t> occur because register contents may not reflect the correct ordering from the program</a:t>
          </a:r>
        </a:p>
      </dgm:t>
    </dgm:pt>
    <dgm:pt modelId="{4B20DAE4-2D2E-A74C-8D43-0363CB1C46E6}" type="parTrans" cxnId="{A6A7BF82-DFD8-3C40-8471-6C479BEA4C09}">
      <dgm:prSet/>
      <dgm:spPr/>
      <dgm:t>
        <a:bodyPr/>
        <a:lstStyle/>
        <a:p>
          <a:endParaRPr lang="en-US"/>
        </a:p>
      </dgm:t>
    </dgm:pt>
    <dgm:pt modelId="{C19EEE46-4A97-CC48-AD29-DF007BA77806}" type="sibTrans" cxnId="{A6A7BF82-DFD8-3C40-8471-6C479BEA4C09}">
      <dgm:prSet/>
      <dgm:spPr>
        <a:xfrm>
          <a:off x="5970126" y="1195872"/>
          <a:ext cx="1025033" cy="1025033"/>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3366"/>
          </a:solidFill>
          <a:prstDash val="solid"/>
        </a:ln>
        <a:effectLst/>
      </dgm:spPr>
      <dgm:t>
        <a:bodyPr/>
        <a:lstStyle/>
        <a:p>
          <a:endParaRPr lang="en-US">
            <a:solidFill>
              <a:sysClr val="windowText" lastClr="000000">
                <a:hueOff val="0"/>
                <a:satOff val="0"/>
                <a:lumOff val="0"/>
                <a:alphaOff val="0"/>
              </a:sysClr>
            </a:solidFill>
            <a:latin typeface="Rockwell"/>
            <a:ea typeface="+mn-ea"/>
            <a:cs typeface="+mn-cs"/>
          </a:endParaRPr>
        </a:p>
      </dgm:t>
    </dgm:pt>
    <dgm:pt modelId="{C576F49B-7A7D-7049-968E-0D7733DF143E}">
      <dgm:prSet/>
      <dgm:spPr>
        <a:xfrm>
          <a:off x="617219" y="1839804"/>
          <a:ext cx="6995160" cy="1576975"/>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May result in a pipeline stall</a:t>
          </a:r>
        </a:p>
      </dgm:t>
    </dgm:pt>
    <dgm:pt modelId="{00FEF39B-1544-5540-BC40-F8DFACF4F3F2}" type="parTrans" cxnId="{02D87A00-34EB-E84A-B4B7-7A6962079D4C}">
      <dgm:prSet/>
      <dgm:spPr/>
      <dgm:t>
        <a:bodyPr/>
        <a:lstStyle/>
        <a:p>
          <a:endParaRPr lang="en-US"/>
        </a:p>
      </dgm:t>
    </dgm:pt>
    <dgm:pt modelId="{6C82B35B-1157-CD4F-87FD-A6A6701FBF0A}" type="sibTrans" cxnId="{02D87A00-34EB-E84A-B4B7-7A6962079D4C}">
      <dgm:prSet/>
      <dgm:spPr>
        <a:xfrm>
          <a:off x="6587346" y="3025164"/>
          <a:ext cx="1025033" cy="1025033"/>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3366"/>
          </a:solidFill>
          <a:prstDash val="solid"/>
        </a:ln>
        <a:effectLst/>
      </dgm:spPr>
      <dgm:t>
        <a:bodyPr/>
        <a:lstStyle/>
        <a:p>
          <a:endParaRPr lang="en-US">
            <a:solidFill>
              <a:sysClr val="windowText" lastClr="000000">
                <a:hueOff val="0"/>
                <a:satOff val="0"/>
                <a:lumOff val="0"/>
                <a:alphaOff val="0"/>
              </a:sysClr>
            </a:solidFill>
            <a:latin typeface="Rockwell"/>
            <a:ea typeface="+mn-ea"/>
            <a:cs typeface="+mn-cs"/>
          </a:endParaRPr>
        </a:p>
      </dgm:t>
    </dgm:pt>
    <dgm:pt modelId="{7169DFE4-1FF9-8D4B-9797-71FBB2B64AF6}">
      <dgm:prSet/>
      <dgm:spPr>
        <a:xfrm>
          <a:off x="1234439" y="3679608"/>
          <a:ext cx="6995160" cy="157697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Registers allocated dynamically</a:t>
          </a:r>
        </a:p>
      </dgm:t>
    </dgm:pt>
    <dgm:pt modelId="{B489D80A-73F0-8643-959E-E85AF9DA81B9}" type="parTrans" cxnId="{C453AE91-089F-2745-ABF4-1D0B396443DD}">
      <dgm:prSet/>
      <dgm:spPr/>
      <dgm:t>
        <a:bodyPr/>
        <a:lstStyle/>
        <a:p>
          <a:endParaRPr lang="en-US"/>
        </a:p>
      </dgm:t>
    </dgm:pt>
    <dgm:pt modelId="{974116CD-8907-7E4D-B126-DB23D94CD0F7}" type="sibTrans" cxnId="{C453AE91-089F-2745-ABF4-1D0B396443DD}">
      <dgm:prSet/>
      <dgm:spPr/>
      <dgm:t>
        <a:bodyPr/>
        <a:lstStyle/>
        <a:p>
          <a:endParaRPr lang="en-US"/>
        </a:p>
      </dgm:t>
    </dgm:pt>
    <dgm:pt modelId="{AB927E4D-B04C-EE4E-B15D-5E4C87597F9C}" type="pres">
      <dgm:prSet presAssocID="{53B70887-0632-164A-91EE-F84480B9716A}" presName="outerComposite" presStyleCnt="0">
        <dgm:presLayoutVars>
          <dgm:chMax val="5"/>
          <dgm:dir/>
          <dgm:resizeHandles val="exact"/>
        </dgm:presLayoutVars>
      </dgm:prSet>
      <dgm:spPr/>
    </dgm:pt>
    <dgm:pt modelId="{A9C91AB5-AED5-2548-8B1E-7E08DD5B3FE1}" type="pres">
      <dgm:prSet presAssocID="{53B70887-0632-164A-91EE-F84480B9716A}" presName="dummyMaxCanvas" presStyleCnt="0">
        <dgm:presLayoutVars/>
      </dgm:prSet>
      <dgm:spPr/>
    </dgm:pt>
    <dgm:pt modelId="{95899F77-A380-A24B-91DE-A74798A203B8}" type="pres">
      <dgm:prSet presAssocID="{53B70887-0632-164A-91EE-F84480B9716A}" presName="ThreeNodes_1" presStyleLbl="node1" presStyleIdx="0" presStyleCnt="3">
        <dgm:presLayoutVars>
          <dgm:bulletEnabled val="1"/>
        </dgm:presLayoutVars>
      </dgm:prSet>
      <dgm:spPr/>
    </dgm:pt>
    <dgm:pt modelId="{A63A6BB4-631A-F541-A6C4-BD7C6D329DDC}" type="pres">
      <dgm:prSet presAssocID="{53B70887-0632-164A-91EE-F84480B9716A}" presName="ThreeNodes_2" presStyleLbl="node1" presStyleIdx="1" presStyleCnt="3">
        <dgm:presLayoutVars>
          <dgm:bulletEnabled val="1"/>
        </dgm:presLayoutVars>
      </dgm:prSet>
      <dgm:spPr/>
    </dgm:pt>
    <dgm:pt modelId="{2A50F408-9870-6649-B2DC-8132E229FE59}" type="pres">
      <dgm:prSet presAssocID="{53B70887-0632-164A-91EE-F84480B9716A}" presName="ThreeNodes_3" presStyleLbl="node1" presStyleIdx="2" presStyleCnt="3">
        <dgm:presLayoutVars>
          <dgm:bulletEnabled val="1"/>
        </dgm:presLayoutVars>
      </dgm:prSet>
      <dgm:spPr/>
    </dgm:pt>
    <dgm:pt modelId="{8A8FF73D-6895-2448-830F-4E9AE4DC3C03}" type="pres">
      <dgm:prSet presAssocID="{53B70887-0632-164A-91EE-F84480B9716A}" presName="ThreeConn_1-2" presStyleLbl="fgAccFollowNode1" presStyleIdx="0" presStyleCnt="2">
        <dgm:presLayoutVars>
          <dgm:bulletEnabled val="1"/>
        </dgm:presLayoutVars>
      </dgm:prSet>
      <dgm:spPr/>
    </dgm:pt>
    <dgm:pt modelId="{22ECF5CB-3144-F94E-A7F2-7180A9A6B2BD}" type="pres">
      <dgm:prSet presAssocID="{53B70887-0632-164A-91EE-F84480B9716A}" presName="ThreeConn_2-3" presStyleLbl="fgAccFollowNode1" presStyleIdx="1" presStyleCnt="2">
        <dgm:presLayoutVars>
          <dgm:bulletEnabled val="1"/>
        </dgm:presLayoutVars>
      </dgm:prSet>
      <dgm:spPr/>
    </dgm:pt>
    <dgm:pt modelId="{19F80D04-5105-FE4C-8942-7946D27255DF}" type="pres">
      <dgm:prSet presAssocID="{53B70887-0632-164A-91EE-F84480B9716A}" presName="ThreeNodes_1_text" presStyleLbl="node1" presStyleIdx="2" presStyleCnt="3">
        <dgm:presLayoutVars>
          <dgm:bulletEnabled val="1"/>
        </dgm:presLayoutVars>
      </dgm:prSet>
      <dgm:spPr/>
    </dgm:pt>
    <dgm:pt modelId="{81E1DB5A-51F8-704C-BEB0-41756D537339}" type="pres">
      <dgm:prSet presAssocID="{53B70887-0632-164A-91EE-F84480B9716A}" presName="ThreeNodes_2_text" presStyleLbl="node1" presStyleIdx="2" presStyleCnt="3">
        <dgm:presLayoutVars>
          <dgm:bulletEnabled val="1"/>
        </dgm:presLayoutVars>
      </dgm:prSet>
      <dgm:spPr/>
    </dgm:pt>
    <dgm:pt modelId="{F7F130AF-91E5-8F4B-BD3A-84EE15FD26D3}" type="pres">
      <dgm:prSet presAssocID="{53B70887-0632-164A-91EE-F84480B9716A}" presName="ThreeNodes_3_text" presStyleLbl="node1" presStyleIdx="2" presStyleCnt="3">
        <dgm:presLayoutVars>
          <dgm:bulletEnabled val="1"/>
        </dgm:presLayoutVars>
      </dgm:prSet>
      <dgm:spPr/>
    </dgm:pt>
  </dgm:ptLst>
  <dgm:cxnLst>
    <dgm:cxn modelId="{02D87A00-34EB-E84A-B4B7-7A6962079D4C}" srcId="{53B70887-0632-164A-91EE-F84480B9716A}" destId="{C576F49B-7A7D-7049-968E-0D7733DF143E}" srcOrd="1" destOrd="0" parTransId="{00FEF39B-1544-5540-BC40-F8DFACF4F3F2}" sibTransId="{6C82B35B-1157-CD4F-87FD-A6A6701FBF0A}"/>
    <dgm:cxn modelId="{12889F65-0A0B-3640-BDF0-FB086C4E5CE7}" type="presOf" srcId="{C41F9DE7-CFF6-C445-BDF9-0F503863B044}" destId="{19F80D04-5105-FE4C-8942-7946D27255DF}" srcOrd="1" destOrd="0" presId="urn:microsoft.com/office/officeart/2005/8/layout/vProcess5"/>
    <dgm:cxn modelId="{7644D86B-A3AE-D24D-8F4E-627793E74915}" type="presOf" srcId="{7169DFE4-1FF9-8D4B-9797-71FBB2B64AF6}" destId="{2A50F408-9870-6649-B2DC-8132E229FE59}" srcOrd="0" destOrd="0" presId="urn:microsoft.com/office/officeart/2005/8/layout/vProcess5"/>
    <dgm:cxn modelId="{A30CEA71-1B65-3E4A-B335-DA3CF68B6D92}" type="presOf" srcId="{6C82B35B-1157-CD4F-87FD-A6A6701FBF0A}" destId="{22ECF5CB-3144-F94E-A7F2-7180A9A6B2BD}" srcOrd="0" destOrd="0" presId="urn:microsoft.com/office/officeart/2005/8/layout/vProcess5"/>
    <dgm:cxn modelId="{91B1D255-3E28-314E-8460-B7674ECAD730}" type="presOf" srcId="{C41F9DE7-CFF6-C445-BDF9-0F503863B044}" destId="{95899F77-A380-A24B-91DE-A74798A203B8}" srcOrd="0" destOrd="0" presId="urn:microsoft.com/office/officeart/2005/8/layout/vProcess5"/>
    <dgm:cxn modelId="{A6A7BF82-DFD8-3C40-8471-6C479BEA4C09}" srcId="{53B70887-0632-164A-91EE-F84480B9716A}" destId="{C41F9DE7-CFF6-C445-BDF9-0F503863B044}" srcOrd="0" destOrd="0" parTransId="{4B20DAE4-2D2E-A74C-8D43-0363CB1C46E6}" sibTransId="{C19EEE46-4A97-CC48-AD29-DF007BA77806}"/>
    <dgm:cxn modelId="{F97C5383-6715-C745-B4B3-E8F57FB46B6E}" type="presOf" srcId="{7169DFE4-1FF9-8D4B-9797-71FBB2B64AF6}" destId="{F7F130AF-91E5-8F4B-BD3A-84EE15FD26D3}" srcOrd="1" destOrd="0" presId="urn:microsoft.com/office/officeart/2005/8/layout/vProcess5"/>
    <dgm:cxn modelId="{C453AE91-089F-2745-ABF4-1D0B396443DD}" srcId="{53B70887-0632-164A-91EE-F84480B9716A}" destId="{7169DFE4-1FF9-8D4B-9797-71FBB2B64AF6}" srcOrd="2" destOrd="0" parTransId="{B489D80A-73F0-8643-959E-E85AF9DA81B9}" sibTransId="{974116CD-8907-7E4D-B126-DB23D94CD0F7}"/>
    <dgm:cxn modelId="{9D5973A2-1F04-1145-92DF-5D9C377085FF}" type="presOf" srcId="{C576F49B-7A7D-7049-968E-0D7733DF143E}" destId="{A63A6BB4-631A-F541-A6C4-BD7C6D329DDC}" srcOrd="0" destOrd="0" presId="urn:microsoft.com/office/officeart/2005/8/layout/vProcess5"/>
    <dgm:cxn modelId="{1D9DACB5-8947-124C-867C-4BDB84D487FB}" type="presOf" srcId="{C576F49B-7A7D-7049-968E-0D7733DF143E}" destId="{81E1DB5A-51F8-704C-BEB0-41756D537339}" srcOrd="1" destOrd="0" presId="urn:microsoft.com/office/officeart/2005/8/layout/vProcess5"/>
    <dgm:cxn modelId="{99A845BF-C7D7-8E41-B87A-78E052DEDD4B}" type="presOf" srcId="{C19EEE46-4A97-CC48-AD29-DF007BA77806}" destId="{8A8FF73D-6895-2448-830F-4E9AE4DC3C03}" srcOrd="0" destOrd="0" presId="urn:microsoft.com/office/officeart/2005/8/layout/vProcess5"/>
    <dgm:cxn modelId="{0C4B69F5-CE13-FD48-93A5-618F36EB7EF9}" type="presOf" srcId="{53B70887-0632-164A-91EE-F84480B9716A}" destId="{AB927E4D-B04C-EE4E-B15D-5E4C87597F9C}" srcOrd="0" destOrd="0" presId="urn:microsoft.com/office/officeart/2005/8/layout/vProcess5"/>
    <dgm:cxn modelId="{83BF73EA-76A2-E84E-997A-E4E26359E426}" type="presParOf" srcId="{AB927E4D-B04C-EE4E-B15D-5E4C87597F9C}" destId="{A9C91AB5-AED5-2548-8B1E-7E08DD5B3FE1}" srcOrd="0" destOrd="0" presId="urn:microsoft.com/office/officeart/2005/8/layout/vProcess5"/>
    <dgm:cxn modelId="{7D6D5567-3276-8A41-A861-F65E9E26BF3D}" type="presParOf" srcId="{AB927E4D-B04C-EE4E-B15D-5E4C87597F9C}" destId="{95899F77-A380-A24B-91DE-A74798A203B8}" srcOrd="1" destOrd="0" presId="urn:microsoft.com/office/officeart/2005/8/layout/vProcess5"/>
    <dgm:cxn modelId="{47B75811-D8A2-5740-9C03-971D48FE265F}" type="presParOf" srcId="{AB927E4D-B04C-EE4E-B15D-5E4C87597F9C}" destId="{A63A6BB4-631A-F541-A6C4-BD7C6D329DDC}" srcOrd="2" destOrd="0" presId="urn:microsoft.com/office/officeart/2005/8/layout/vProcess5"/>
    <dgm:cxn modelId="{2C267D01-0358-3B44-892C-A7970A58F272}" type="presParOf" srcId="{AB927E4D-B04C-EE4E-B15D-5E4C87597F9C}" destId="{2A50F408-9870-6649-B2DC-8132E229FE59}" srcOrd="3" destOrd="0" presId="urn:microsoft.com/office/officeart/2005/8/layout/vProcess5"/>
    <dgm:cxn modelId="{5932118D-C5AC-0E4F-B2C6-1F8DDB0606B5}" type="presParOf" srcId="{AB927E4D-B04C-EE4E-B15D-5E4C87597F9C}" destId="{8A8FF73D-6895-2448-830F-4E9AE4DC3C03}" srcOrd="4" destOrd="0" presId="urn:microsoft.com/office/officeart/2005/8/layout/vProcess5"/>
    <dgm:cxn modelId="{69969B4F-2CFC-DD4B-A11B-95C83642158F}" type="presParOf" srcId="{AB927E4D-B04C-EE4E-B15D-5E4C87597F9C}" destId="{22ECF5CB-3144-F94E-A7F2-7180A9A6B2BD}" srcOrd="5" destOrd="0" presId="urn:microsoft.com/office/officeart/2005/8/layout/vProcess5"/>
    <dgm:cxn modelId="{BDAC4E0E-59D6-3C4B-9816-7BEF4AF98AF7}" type="presParOf" srcId="{AB927E4D-B04C-EE4E-B15D-5E4C87597F9C}" destId="{19F80D04-5105-FE4C-8942-7946D27255DF}" srcOrd="6" destOrd="0" presId="urn:microsoft.com/office/officeart/2005/8/layout/vProcess5"/>
    <dgm:cxn modelId="{6CC0A04F-36E3-B14B-93F9-AA33A465BE60}" type="presParOf" srcId="{AB927E4D-B04C-EE4E-B15D-5E4C87597F9C}" destId="{81E1DB5A-51F8-704C-BEB0-41756D537339}" srcOrd="7" destOrd="0" presId="urn:microsoft.com/office/officeart/2005/8/layout/vProcess5"/>
    <dgm:cxn modelId="{2747999E-1512-414D-AFAE-A4A65789F332}" type="presParOf" srcId="{AB927E4D-B04C-EE4E-B15D-5E4C87597F9C}" destId="{F7F130AF-91E5-8F4B-BD3A-84EE15FD26D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097466-076C-D74C-8EF2-76E9006274DB}" type="doc">
      <dgm:prSet loTypeId="urn:microsoft.com/office/officeart/2005/8/layout/hList1" loCatId="list" qsTypeId="urn:microsoft.com/office/officeart/2005/8/quickstyle/simple4" qsCatId="simple" csTypeId="urn:microsoft.com/office/officeart/2005/8/colors/accent1_2" csCatId="accent1"/>
      <dgm:spPr/>
      <dgm:t>
        <a:bodyPr/>
        <a:lstStyle/>
        <a:p>
          <a:endParaRPr lang="en-US"/>
        </a:p>
      </dgm:t>
    </dgm:pt>
    <dgm:pt modelId="{53FD8D3C-DA13-C842-8E9B-A84EB3B92DBE}">
      <dgm:prSet/>
      <dgm:spPr>
        <a:xfrm>
          <a:off x="0" y="98611"/>
          <a:ext cx="8301614" cy="633600"/>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GB">
              <a:solidFill>
                <a:sysClr val="window" lastClr="FFFFFF"/>
              </a:solidFill>
              <a:latin typeface="Rockwell"/>
              <a:ea typeface="+mn-ea"/>
              <a:cs typeface="+mn-cs"/>
            </a:rPr>
            <a:t>Key elements:</a:t>
          </a:r>
        </a:p>
      </dgm:t>
    </dgm:pt>
    <dgm:pt modelId="{2CB0D690-46FF-D143-B1B8-CD837C18CB4D}" type="parTrans" cxnId="{E894CE78-B3BA-6E4C-A609-DAFC57FA8F65}">
      <dgm:prSet/>
      <dgm:spPr/>
      <dgm:t>
        <a:bodyPr/>
        <a:lstStyle/>
        <a:p>
          <a:endParaRPr lang="en-US"/>
        </a:p>
      </dgm:t>
    </dgm:pt>
    <dgm:pt modelId="{1C1E07C6-88DA-6C48-9089-B7A456594A86}" type="sibTrans" cxnId="{E894CE78-B3BA-6E4C-A609-DAFC57FA8F65}">
      <dgm:prSet/>
      <dgm:spPr/>
      <dgm:t>
        <a:bodyPr/>
        <a:lstStyle/>
        <a:p>
          <a:endParaRPr lang="en-US"/>
        </a:p>
      </dgm:t>
    </dgm:pt>
    <dgm:pt modelId="{9CE01A8D-F4C0-754F-BCCE-60D4FE529843}">
      <dgm:prSet/>
      <dgm:spPr>
        <a:xfrm>
          <a:off x="0" y="732211"/>
          <a:ext cx="8301614" cy="4348079"/>
        </a:xfrm>
        <a:prstGeom prst="rect">
          <a:avLst/>
        </a:prstGeom>
        <a:solidFill>
          <a:srgbClr val="663366">
            <a:alpha val="90000"/>
            <a:tint val="40000"/>
            <a:hueOff val="0"/>
            <a:satOff val="0"/>
            <a:lumOff val="0"/>
            <a:alphaOff val="0"/>
          </a:srgbClr>
        </a:solidFill>
        <a:ln w="12700" cap="flat" cmpd="sng" algn="ctr">
          <a:solidFill>
            <a:srgbClr val="663366">
              <a:alpha val="90000"/>
              <a:tint val="40000"/>
              <a:hueOff val="0"/>
              <a:satOff val="0"/>
              <a:lumOff val="0"/>
              <a:alphaOff val="0"/>
            </a:srgbClr>
          </a:solidFill>
          <a:prstDash val="solid"/>
        </a:ln>
        <a:effectLst/>
      </dgm:spPr>
      <dgm:t>
        <a:bodyPr/>
        <a:lstStyle/>
        <a:p>
          <a:pPr rtl="0"/>
          <a:r>
            <a:rPr lang="en-GB">
              <a:solidFill>
                <a:sysClr val="windowText" lastClr="000000">
                  <a:hueOff val="0"/>
                  <a:satOff val="0"/>
                  <a:lumOff val="0"/>
                  <a:alphaOff val="0"/>
                </a:sysClr>
              </a:solidFill>
              <a:latin typeface="Rockwell"/>
              <a:ea typeface="+mn-ea"/>
              <a:cs typeface="+mn-cs"/>
            </a:rPr>
            <a:t>Instruction fetch strategies that simultaneously fetch multiple instruction</a:t>
          </a:r>
        </a:p>
      </dgm:t>
    </dgm:pt>
    <dgm:pt modelId="{62BAD7A3-6D4D-0E41-B689-C828C81C9113}" type="parTrans" cxnId="{371651CE-6C3B-7C4A-B66A-257115858A48}">
      <dgm:prSet/>
      <dgm:spPr/>
      <dgm:t>
        <a:bodyPr/>
        <a:lstStyle/>
        <a:p>
          <a:endParaRPr lang="en-US"/>
        </a:p>
      </dgm:t>
    </dgm:pt>
    <dgm:pt modelId="{A5E380FD-80F2-874D-87BF-24FDB108B849}" type="sibTrans" cxnId="{371651CE-6C3B-7C4A-B66A-257115858A48}">
      <dgm:prSet/>
      <dgm:spPr/>
      <dgm:t>
        <a:bodyPr/>
        <a:lstStyle/>
        <a:p>
          <a:endParaRPr lang="en-US"/>
        </a:p>
      </dgm:t>
    </dgm:pt>
    <dgm:pt modelId="{3933E76D-5FAD-CB4B-80B3-ED39A61050E3}">
      <dgm:prSet/>
      <dgm:spPr>
        <a:xfrm>
          <a:off x="0" y="732211"/>
          <a:ext cx="8301614" cy="4348079"/>
        </a:xfrm>
        <a:prstGeom prst="rect">
          <a:avLst/>
        </a:prstGeom>
        <a:solidFill>
          <a:srgbClr val="663366">
            <a:alpha val="90000"/>
            <a:tint val="40000"/>
            <a:hueOff val="0"/>
            <a:satOff val="0"/>
            <a:lumOff val="0"/>
            <a:alphaOff val="0"/>
          </a:srgbClr>
        </a:solidFill>
        <a:ln w="12700" cap="flat" cmpd="sng" algn="ctr">
          <a:solidFill>
            <a:srgbClr val="663366">
              <a:alpha val="90000"/>
              <a:tint val="40000"/>
              <a:hueOff val="0"/>
              <a:satOff val="0"/>
              <a:lumOff val="0"/>
              <a:alphaOff val="0"/>
            </a:srgbClr>
          </a:solidFill>
          <a:prstDash val="solid"/>
        </a:ln>
        <a:effectLst/>
      </dgm:spPr>
      <dgm:t>
        <a:bodyPr/>
        <a:lstStyle/>
        <a:p>
          <a:pPr rtl="0"/>
          <a:r>
            <a:rPr lang="en-GB" dirty="0">
              <a:solidFill>
                <a:sysClr val="windowText" lastClr="000000">
                  <a:hueOff val="0"/>
                  <a:satOff val="0"/>
                  <a:lumOff val="0"/>
                  <a:alphaOff val="0"/>
                </a:sysClr>
              </a:solidFill>
              <a:latin typeface="Rockwell"/>
              <a:ea typeface="+mn-ea"/>
              <a:cs typeface="+mn-cs"/>
            </a:rPr>
            <a:t>Logic for determining true dependencies involving register values, and mechanisms for communicating these values to where they are needed during execution</a:t>
          </a:r>
        </a:p>
      </dgm:t>
    </dgm:pt>
    <dgm:pt modelId="{1A23C58C-2354-3548-A836-2BFA80218B20}" type="parTrans" cxnId="{5BEA4FA8-16AB-5D49-A54D-87243EEE2EBE}">
      <dgm:prSet/>
      <dgm:spPr/>
      <dgm:t>
        <a:bodyPr/>
        <a:lstStyle/>
        <a:p>
          <a:endParaRPr lang="en-US"/>
        </a:p>
      </dgm:t>
    </dgm:pt>
    <dgm:pt modelId="{3FE9DA9E-6056-3C4B-B55E-F55D8D3DE393}" type="sibTrans" cxnId="{5BEA4FA8-16AB-5D49-A54D-87243EEE2EBE}">
      <dgm:prSet/>
      <dgm:spPr/>
      <dgm:t>
        <a:bodyPr/>
        <a:lstStyle/>
        <a:p>
          <a:endParaRPr lang="en-US"/>
        </a:p>
      </dgm:t>
    </dgm:pt>
    <dgm:pt modelId="{DCFDA0D7-FDCD-0343-9AC5-225B1E8C8522}">
      <dgm:prSet/>
      <dgm:spPr>
        <a:xfrm>
          <a:off x="0" y="732211"/>
          <a:ext cx="8301614" cy="4348079"/>
        </a:xfrm>
        <a:prstGeom prst="rect">
          <a:avLst/>
        </a:prstGeom>
        <a:solidFill>
          <a:srgbClr val="663366">
            <a:alpha val="90000"/>
            <a:tint val="40000"/>
            <a:hueOff val="0"/>
            <a:satOff val="0"/>
            <a:lumOff val="0"/>
            <a:alphaOff val="0"/>
          </a:srgbClr>
        </a:solidFill>
        <a:ln w="12700" cap="flat" cmpd="sng" algn="ctr">
          <a:solidFill>
            <a:srgbClr val="663366">
              <a:alpha val="90000"/>
              <a:tint val="40000"/>
              <a:hueOff val="0"/>
              <a:satOff val="0"/>
              <a:lumOff val="0"/>
              <a:alphaOff val="0"/>
            </a:srgbClr>
          </a:solidFill>
          <a:prstDash val="solid"/>
        </a:ln>
        <a:effectLst/>
      </dgm:spPr>
      <dgm:t>
        <a:bodyPr/>
        <a:lstStyle/>
        <a:p>
          <a:pPr rtl="0"/>
          <a:r>
            <a:rPr lang="en-GB" dirty="0">
              <a:solidFill>
                <a:sysClr val="windowText" lastClr="000000">
                  <a:hueOff val="0"/>
                  <a:satOff val="0"/>
                  <a:lumOff val="0"/>
                  <a:alphaOff val="0"/>
                </a:sysClr>
              </a:solidFill>
              <a:latin typeface="Rockwell"/>
              <a:ea typeface="+mn-ea"/>
              <a:cs typeface="+mn-cs"/>
            </a:rPr>
            <a:t>Mechanisms for initiating, or issuing, multiple instructions in parallel</a:t>
          </a:r>
        </a:p>
      </dgm:t>
    </dgm:pt>
    <dgm:pt modelId="{28120E88-F80D-9F41-8056-1FFEEC426A5E}" type="parTrans" cxnId="{73D1DE9F-1B3C-4D43-A8C6-B8DFB599E821}">
      <dgm:prSet/>
      <dgm:spPr/>
      <dgm:t>
        <a:bodyPr/>
        <a:lstStyle/>
        <a:p>
          <a:endParaRPr lang="en-US"/>
        </a:p>
      </dgm:t>
    </dgm:pt>
    <dgm:pt modelId="{8D82A532-419F-2143-8D39-283F166F0494}" type="sibTrans" cxnId="{73D1DE9F-1B3C-4D43-A8C6-B8DFB599E821}">
      <dgm:prSet/>
      <dgm:spPr/>
      <dgm:t>
        <a:bodyPr/>
        <a:lstStyle/>
        <a:p>
          <a:endParaRPr lang="en-US"/>
        </a:p>
      </dgm:t>
    </dgm:pt>
    <dgm:pt modelId="{DE7B3E16-DA18-C34D-9834-163A73EFC122}">
      <dgm:prSet/>
      <dgm:spPr>
        <a:xfrm>
          <a:off x="0" y="732211"/>
          <a:ext cx="8301614" cy="4348079"/>
        </a:xfrm>
        <a:prstGeom prst="rect">
          <a:avLst/>
        </a:prstGeom>
        <a:solidFill>
          <a:srgbClr val="663366">
            <a:alpha val="90000"/>
            <a:tint val="40000"/>
            <a:hueOff val="0"/>
            <a:satOff val="0"/>
            <a:lumOff val="0"/>
            <a:alphaOff val="0"/>
          </a:srgbClr>
        </a:solidFill>
        <a:ln w="12700" cap="flat" cmpd="sng" algn="ctr">
          <a:solidFill>
            <a:srgbClr val="663366">
              <a:alpha val="90000"/>
              <a:tint val="40000"/>
              <a:hueOff val="0"/>
              <a:satOff val="0"/>
              <a:lumOff val="0"/>
              <a:alphaOff val="0"/>
            </a:srgbClr>
          </a:solidFill>
          <a:prstDash val="solid"/>
        </a:ln>
        <a:effectLst/>
      </dgm:spPr>
      <dgm:t>
        <a:bodyPr/>
        <a:lstStyle/>
        <a:p>
          <a:pPr rtl="0"/>
          <a:r>
            <a:rPr lang="en-GB">
              <a:solidFill>
                <a:sysClr val="windowText" lastClr="000000">
                  <a:hueOff val="0"/>
                  <a:satOff val="0"/>
                  <a:lumOff val="0"/>
                  <a:alphaOff val="0"/>
                </a:sysClr>
              </a:solidFill>
              <a:latin typeface="Rockwell"/>
              <a:ea typeface="+mn-ea"/>
              <a:cs typeface="+mn-cs"/>
            </a:rPr>
            <a:t>Resources for parallel execution of multiple instructions, including multiple pipelined functional units and memory hierarchies capable of simultaneously servicing multiple memory references</a:t>
          </a:r>
        </a:p>
      </dgm:t>
    </dgm:pt>
    <dgm:pt modelId="{B8C6076C-5B35-594B-BAB4-71F6FE942642}" type="parTrans" cxnId="{819813AC-6003-834B-9FD9-4BF6B351D7EE}">
      <dgm:prSet/>
      <dgm:spPr/>
      <dgm:t>
        <a:bodyPr/>
        <a:lstStyle/>
        <a:p>
          <a:endParaRPr lang="en-US"/>
        </a:p>
      </dgm:t>
    </dgm:pt>
    <dgm:pt modelId="{8B9CB0B2-D6C7-8A41-9A03-934303BD7975}" type="sibTrans" cxnId="{819813AC-6003-834B-9FD9-4BF6B351D7EE}">
      <dgm:prSet/>
      <dgm:spPr/>
      <dgm:t>
        <a:bodyPr/>
        <a:lstStyle/>
        <a:p>
          <a:endParaRPr lang="en-US"/>
        </a:p>
      </dgm:t>
    </dgm:pt>
    <dgm:pt modelId="{B83A32AF-4B3C-974F-8B1A-970FE5E43FA9}">
      <dgm:prSet/>
      <dgm:spPr>
        <a:xfrm>
          <a:off x="0" y="732211"/>
          <a:ext cx="8301614" cy="4348079"/>
        </a:xfrm>
        <a:prstGeom prst="rect">
          <a:avLst/>
        </a:prstGeom>
        <a:solidFill>
          <a:srgbClr val="663366">
            <a:alpha val="90000"/>
            <a:tint val="40000"/>
            <a:hueOff val="0"/>
            <a:satOff val="0"/>
            <a:lumOff val="0"/>
            <a:alphaOff val="0"/>
          </a:srgbClr>
        </a:solidFill>
        <a:ln w="12700" cap="flat" cmpd="sng" algn="ctr">
          <a:solidFill>
            <a:srgbClr val="663366">
              <a:alpha val="90000"/>
              <a:tint val="40000"/>
              <a:hueOff val="0"/>
              <a:satOff val="0"/>
              <a:lumOff val="0"/>
              <a:alphaOff val="0"/>
            </a:srgbClr>
          </a:solidFill>
          <a:prstDash val="solid"/>
        </a:ln>
        <a:effectLst/>
      </dgm:spPr>
      <dgm:t>
        <a:bodyPr/>
        <a:lstStyle/>
        <a:p>
          <a:pPr rtl="0"/>
          <a:r>
            <a:rPr lang="en-GB">
              <a:solidFill>
                <a:sysClr val="windowText" lastClr="000000">
                  <a:hueOff val="0"/>
                  <a:satOff val="0"/>
                  <a:lumOff val="0"/>
                  <a:alphaOff val="0"/>
                </a:sysClr>
              </a:solidFill>
              <a:latin typeface="Rockwell"/>
              <a:ea typeface="+mn-ea"/>
              <a:cs typeface="+mn-cs"/>
            </a:rPr>
            <a:t>Mechanisms for committing the process state in correct order</a:t>
          </a:r>
        </a:p>
      </dgm:t>
    </dgm:pt>
    <dgm:pt modelId="{72BACC9E-AC93-FB41-8BE6-0384F77238CD}" type="parTrans" cxnId="{C3D7AE6C-2C40-D644-B8ED-42555335BB15}">
      <dgm:prSet/>
      <dgm:spPr/>
      <dgm:t>
        <a:bodyPr/>
        <a:lstStyle/>
        <a:p>
          <a:endParaRPr lang="en-US"/>
        </a:p>
      </dgm:t>
    </dgm:pt>
    <dgm:pt modelId="{00E8D127-0CBD-8A47-9DE8-67FD131001A1}" type="sibTrans" cxnId="{C3D7AE6C-2C40-D644-B8ED-42555335BB15}">
      <dgm:prSet/>
      <dgm:spPr/>
      <dgm:t>
        <a:bodyPr/>
        <a:lstStyle/>
        <a:p>
          <a:endParaRPr lang="en-US"/>
        </a:p>
      </dgm:t>
    </dgm:pt>
    <dgm:pt modelId="{042B2109-22A1-D946-AB92-C45D29DE09AE}" type="pres">
      <dgm:prSet presAssocID="{8F097466-076C-D74C-8EF2-76E9006274DB}" presName="Name0" presStyleCnt="0">
        <dgm:presLayoutVars>
          <dgm:dir/>
          <dgm:animLvl val="lvl"/>
          <dgm:resizeHandles val="exact"/>
        </dgm:presLayoutVars>
      </dgm:prSet>
      <dgm:spPr/>
    </dgm:pt>
    <dgm:pt modelId="{2B7DAFA8-E52B-924B-A931-1D21D25458BF}" type="pres">
      <dgm:prSet presAssocID="{53FD8D3C-DA13-C842-8E9B-A84EB3B92DBE}" presName="composite" presStyleCnt="0"/>
      <dgm:spPr/>
    </dgm:pt>
    <dgm:pt modelId="{CEE32359-4B51-B647-8464-D894EE3BD3B7}" type="pres">
      <dgm:prSet presAssocID="{53FD8D3C-DA13-C842-8E9B-A84EB3B92DBE}" presName="parTx" presStyleLbl="alignNode1" presStyleIdx="0" presStyleCnt="1">
        <dgm:presLayoutVars>
          <dgm:chMax val="0"/>
          <dgm:chPref val="0"/>
          <dgm:bulletEnabled val="1"/>
        </dgm:presLayoutVars>
      </dgm:prSet>
      <dgm:spPr/>
    </dgm:pt>
    <dgm:pt modelId="{D5A0A0BD-CAAB-5B41-A758-8E9FB61D81CE}" type="pres">
      <dgm:prSet presAssocID="{53FD8D3C-DA13-C842-8E9B-A84EB3B92DBE}" presName="desTx" presStyleLbl="alignAccFollowNode1" presStyleIdx="0" presStyleCnt="1">
        <dgm:presLayoutVars>
          <dgm:bulletEnabled val="1"/>
        </dgm:presLayoutVars>
      </dgm:prSet>
      <dgm:spPr/>
    </dgm:pt>
  </dgm:ptLst>
  <dgm:cxnLst>
    <dgm:cxn modelId="{3899A84B-9847-0443-A238-1FF7544085BF}" type="presOf" srcId="{3933E76D-5FAD-CB4B-80B3-ED39A61050E3}" destId="{D5A0A0BD-CAAB-5B41-A758-8E9FB61D81CE}" srcOrd="0" destOrd="1" presId="urn:microsoft.com/office/officeart/2005/8/layout/hList1"/>
    <dgm:cxn modelId="{C3D7AE6C-2C40-D644-B8ED-42555335BB15}" srcId="{53FD8D3C-DA13-C842-8E9B-A84EB3B92DBE}" destId="{B83A32AF-4B3C-974F-8B1A-970FE5E43FA9}" srcOrd="4" destOrd="0" parTransId="{72BACC9E-AC93-FB41-8BE6-0384F77238CD}" sibTransId="{00E8D127-0CBD-8A47-9DE8-67FD131001A1}"/>
    <dgm:cxn modelId="{54BF1157-C818-894B-A1C5-1A3EF76A89C3}" type="presOf" srcId="{9CE01A8D-F4C0-754F-BCCE-60D4FE529843}" destId="{D5A0A0BD-CAAB-5B41-A758-8E9FB61D81CE}" srcOrd="0" destOrd="0" presId="urn:microsoft.com/office/officeart/2005/8/layout/hList1"/>
    <dgm:cxn modelId="{E894CE78-B3BA-6E4C-A609-DAFC57FA8F65}" srcId="{8F097466-076C-D74C-8EF2-76E9006274DB}" destId="{53FD8D3C-DA13-C842-8E9B-A84EB3B92DBE}" srcOrd="0" destOrd="0" parTransId="{2CB0D690-46FF-D143-B1B8-CD837C18CB4D}" sibTransId="{1C1E07C6-88DA-6C48-9089-B7A456594A86}"/>
    <dgm:cxn modelId="{E350597A-C978-C24F-A063-393997FEB0EE}" type="presOf" srcId="{B83A32AF-4B3C-974F-8B1A-970FE5E43FA9}" destId="{D5A0A0BD-CAAB-5B41-A758-8E9FB61D81CE}" srcOrd="0" destOrd="4" presId="urn:microsoft.com/office/officeart/2005/8/layout/hList1"/>
    <dgm:cxn modelId="{15246B86-3553-B846-A855-ABDB0429D81C}" type="presOf" srcId="{8F097466-076C-D74C-8EF2-76E9006274DB}" destId="{042B2109-22A1-D946-AB92-C45D29DE09AE}" srcOrd="0" destOrd="0" presId="urn:microsoft.com/office/officeart/2005/8/layout/hList1"/>
    <dgm:cxn modelId="{73D1DE9F-1B3C-4D43-A8C6-B8DFB599E821}" srcId="{53FD8D3C-DA13-C842-8E9B-A84EB3B92DBE}" destId="{DCFDA0D7-FDCD-0343-9AC5-225B1E8C8522}" srcOrd="2" destOrd="0" parTransId="{28120E88-F80D-9F41-8056-1FFEEC426A5E}" sibTransId="{8D82A532-419F-2143-8D39-283F166F0494}"/>
    <dgm:cxn modelId="{5BEA4FA8-16AB-5D49-A54D-87243EEE2EBE}" srcId="{53FD8D3C-DA13-C842-8E9B-A84EB3B92DBE}" destId="{3933E76D-5FAD-CB4B-80B3-ED39A61050E3}" srcOrd="1" destOrd="0" parTransId="{1A23C58C-2354-3548-A836-2BFA80218B20}" sibTransId="{3FE9DA9E-6056-3C4B-B55E-F55D8D3DE393}"/>
    <dgm:cxn modelId="{819813AC-6003-834B-9FD9-4BF6B351D7EE}" srcId="{53FD8D3C-DA13-C842-8E9B-A84EB3B92DBE}" destId="{DE7B3E16-DA18-C34D-9834-163A73EFC122}" srcOrd="3" destOrd="0" parTransId="{B8C6076C-5B35-594B-BAB4-71F6FE942642}" sibTransId="{8B9CB0B2-D6C7-8A41-9A03-934303BD7975}"/>
    <dgm:cxn modelId="{371651CE-6C3B-7C4A-B66A-257115858A48}" srcId="{53FD8D3C-DA13-C842-8E9B-A84EB3B92DBE}" destId="{9CE01A8D-F4C0-754F-BCCE-60D4FE529843}" srcOrd="0" destOrd="0" parTransId="{62BAD7A3-6D4D-0E41-B689-C828C81C9113}" sibTransId="{A5E380FD-80F2-874D-87BF-24FDB108B849}"/>
    <dgm:cxn modelId="{3625F7D1-26EE-D140-AC3B-BE51918851F3}" type="presOf" srcId="{53FD8D3C-DA13-C842-8E9B-A84EB3B92DBE}" destId="{CEE32359-4B51-B647-8464-D894EE3BD3B7}" srcOrd="0" destOrd="0" presId="urn:microsoft.com/office/officeart/2005/8/layout/hList1"/>
    <dgm:cxn modelId="{567060EB-51AC-694C-8571-C502C8EC14BB}" type="presOf" srcId="{DCFDA0D7-FDCD-0343-9AC5-225B1E8C8522}" destId="{D5A0A0BD-CAAB-5B41-A758-8E9FB61D81CE}" srcOrd="0" destOrd="2" presId="urn:microsoft.com/office/officeart/2005/8/layout/hList1"/>
    <dgm:cxn modelId="{6D0ED5FC-AEB4-0B45-BEDA-C02D3C8A86B3}" type="presOf" srcId="{DE7B3E16-DA18-C34D-9834-163A73EFC122}" destId="{D5A0A0BD-CAAB-5B41-A758-8E9FB61D81CE}" srcOrd="0" destOrd="3" presId="urn:microsoft.com/office/officeart/2005/8/layout/hList1"/>
    <dgm:cxn modelId="{BC019296-79B9-F748-BB17-04E8B8F9175C}" type="presParOf" srcId="{042B2109-22A1-D946-AB92-C45D29DE09AE}" destId="{2B7DAFA8-E52B-924B-A931-1D21D25458BF}" srcOrd="0" destOrd="0" presId="urn:microsoft.com/office/officeart/2005/8/layout/hList1"/>
    <dgm:cxn modelId="{B8C99AEF-77F8-4A4B-85A1-ABF129D1D75D}" type="presParOf" srcId="{2B7DAFA8-E52B-924B-A931-1D21D25458BF}" destId="{CEE32359-4B51-B647-8464-D894EE3BD3B7}" srcOrd="0" destOrd="0" presId="urn:microsoft.com/office/officeart/2005/8/layout/hList1"/>
    <dgm:cxn modelId="{314C109B-8C12-C348-BBCB-B03F7753AD03}" type="presParOf" srcId="{2B7DAFA8-E52B-924B-A931-1D21D25458BF}" destId="{D5A0A0BD-CAAB-5B41-A758-8E9FB61D81C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90F0A7-6184-D24D-80B3-3AC6F0E835B2}" type="doc">
      <dgm:prSet loTypeId="urn:microsoft.com/office/officeart/2008/layout/LinedList" loCatId="list" qsTypeId="urn:microsoft.com/office/officeart/2005/8/quickstyle/3D3" qsCatId="3D" csTypeId="urn:microsoft.com/office/officeart/2005/8/colors/accent1_4" csCatId="accent1" phldr="1"/>
      <dgm:spPr/>
      <dgm:t>
        <a:bodyPr/>
        <a:lstStyle/>
        <a:p>
          <a:endParaRPr lang="en-US"/>
        </a:p>
      </dgm:t>
    </dgm:pt>
    <dgm:pt modelId="{409F303A-485F-4041-84A4-21975F862921}">
      <dgm:prSet custT="1"/>
      <dgm:spPr/>
      <dgm:t>
        <a:bodyPr/>
        <a:lstStyle/>
        <a:p>
          <a:pPr rtl="0"/>
          <a:endParaRPr lang="en-US" sz="3200" dirty="0"/>
        </a:p>
        <a:p>
          <a:pPr rtl="0"/>
          <a:r>
            <a:rPr lang="en-US" sz="3200" dirty="0"/>
            <a:t>Consists of three major components:</a:t>
          </a:r>
        </a:p>
      </dgm:t>
    </dgm:pt>
    <dgm:pt modelId="{39DF9233-3F8E-A349-A4C9-D0D9D8630BE2}" type="parTrans" cxnId="{85040965-D376-1440-8D1D-9E9021EB17F3}">
      <dgm:prSet/>
      <dgm:spPr/>
      <dgm:t>
        <a:bodyPr/>
        <a:lstStyle/>
        <a:p>
          <a:endParaRPr lang="en-US"/>
        </a:p>
      </dgm:t>
    </dgm:pt>
    <dgm:pt modelId="{CA1298D7-4898-1241-A97E-E5301B0A8AD3}" type="sibTrans" cxnId="{85040965-D376-1440-8D1D-9E9021EB17F3}">
      <dgm:prSet/>
      <dgm:spPr/>
      <dgm:t>
        <a:bodyPr/>
        <a:lstStyle/>
        <a:p>
          <a:endParaRPr lang="en-US"/>
        </a:p>
      </dgm:t>
    </dgm:pt>
    <dgm:pt modelId="{4DFFFDED-B35C-AC4A-9F73-B7284B59D51B}">
      <dgm:prSet custT="1"/>
      <dgm:spPr/>
      <dgm:t>
        <a:bodyPr/>
        <a:lstStyle/>
        <a:p>
          <a:pPr rtl="0"/>
          <a:r>
            <a:rPr lang="en-US" sz="3200" dirty="0"/>
            <a:t>Branch prediction unit (BPU)</a:t>
          </a:r>
        </a:p>
      </dgm:t>
    </dgm:pt>
    <dgm:pt modelId="{DAA12A48-A8E9-B24B-B6CA-00C9776DCC73}" type="parTrans" cxnId="{A1FE6C35-4A49-FE43-9001-CFD8C3F9DB80}">
      <dgm:prSet/>
      <dgm:spPr/>
      <dgm:t>
        <a:bodyPr/>
        <a:lstStyle/>
        <a:p>
          <a:endParaRPr lang="en-US"/>
        </a:p>
      </dgm:t>
    </dgm:pt>
    <dgm:pt modelId="{BA28E541-8576-EE49-A476-66B1D0B1AC47}" type="sibTrans" cxnId="{A1FE6C35-4A49-FE43-9001-CFD8C3F9DB80}">
      <dgm:prSet/>
      <dgm:spPr/>
      <dgm:t>
        <a:bodyPr/>
        <a:lstStyle/>
        <a:p>
          <a:endParaRPr lang="en-US"/>
        </a:p>
      </dgm:t>
    </dgm:pt>
    <dgm:pt modelId="{E6B68C6D-5CBB-784A-A947-56CDB373A4C4}">
      <dgm:prSet custT="1"/>
      <dgm:spPr/>
      <dgm:t>
        <a:bodyPr/>
        <a:lstStyle/>
        <a:p>
          <a:pPr rtl="0"/>
          <a:r>
            <a:rPr lang="en-US" sz="3200" dirty="0"/>
            <a:t>Instruction fetch and </a:t>
          </a:r>
          <a:r>
            <a:rPr lang="en-US" sz="3200" dirty="0" err="1"/>
            <a:t>predecode</a:t>
          </a:r>
          <a:r>
            <a:rPr lang="en-US" sz="3200" dirty="0"/>
            <a:t> unit</a:t>
          </a:r>
        </a:p>
      </dgm:t>
    </dgm:pt>
    <dgm:pt modelId="{6C0D956B-763E-1844-8F5A-FEF3E0B0265F}" type="parTrans" cxnId="{8329285B-8C63-4A44-81CF-CCEF9AC16FA2}">
      <dgm:prSet/>
      <dgm:spPr/>
      <dgm:t>
        <a:bodyPr/>
        <a:lstStyle/>
        <a:p>
          <a:endParaRPr lang="en-US"/>
        </a:p>
      </dgm:t>
    </dgm:pt>
    <dgm:pt modelId="{8C7E95D7-598E-D245-A553-2BBBFE4BAB2A}" type="sibTrans" cxnId="{8329285B-8C63-4A44-81CF-CCEF9AC16FA2}">
      <dgm:prSet/>
      <dgm:spPr/>
      <dgm:t>
        <a:bodyPr/>
        <a:lstStyle/>
        <a:p>
          <a:endParaRPr lang="en-US"/>
        </a:p>
      </dgm:t>
    </dgm:pt>
    <dgm:pt modelId="{61EC66FE-21FB-AD49-B7B2-52197A8E3EF9}">
      <dgm:prSet custT="1"/>
      <dgm:spPr/>
      <dgm:t>
        <a:bodyPr/>
        <a:lstStyle/>
        <a:p>
          <a:pPr rtl="0"/>
          <a:r>
            <a:rPr lang="en-US" sz="3200" dirty="0"/>
            <a:t>Instruction queue and decode unit</a:t>
          </a:r>
        </a:p>
      </dgm:t>
    </dgm:pt>
    <dgm:pt modelId="{1D06340C-1EFD-E248-8145-ABF3B77C7B76}" type="parTrans" cxnId="{027F94D0-CD5C-014A-8DE6-8D5B2636F9D2}">
      <dgm:prSet/>
      <dgm:spPr/>
      <dgm:t>
        <a:bodyPr/>
        <a:lstStyle/>
        <a:p>
          <a:endParaRPr lang="en-US"/>
        </a:p>
      </dgm:t>
    </dgm:pt>
    <dgm:pt modelId="{48927D26-E2F8-214E-900C-803E0205EFD4}" type="sibTrans" cxnId="{027F94D0-CD5C-014A-8DE6-8D5B2636F9D2}">
      <dgm:prSet/>
      <dgm:spPr/>
      <dgm:t>
        <a:bodyPr/>
        <a:lstStyle/>
        <a:p>
          <a:endParaRPr lang="en-US"/>
        </a:p>
      </dgm:t>
    </dgm:pt>
    <dgm:pt modelId="{FBAE3B4E-32FE-684C-B4BD-78CCC5F2BF89}" type="pres">
      <dgm:prSet presAssocID="{DD90F0A7-6184-D24D-80B3-3AC6F0E835B2}" presName="vert0" presStyleCnt="0">
        <dgm:presLayoutVars>
          <dgm:dir/>
          <dgm:animOne val="branch"/>
          <dgm:animLvl val="lvl"/>
        </dgm:presLayoutVars>
      </dgm:prSet>
      <dgm:spPr/>
    </dgm:pt>
    <dgm:pt modelId="{41BEB35F-AC1D-774C-83FE-F6B0F64FAA6C}" type="pres">
      <dgm:prSet presAssocID="{409F303A-485F-4041-84A4-21975F862921}" presName="thickLine" presStyleLbl="alignNode1" presStyleIdx="0" presStyleCnt="1"/>
      <dgm:spPr/>
    </dgm:pt>
    <dgm:pt modelId="{99F16A4E-449F-8344-BE19-68619D0BA046}" type="pres">
      <dgm:prSet presAssocID="{409F303A-485F-4041-84A4-21975F862921}" presName="horz1" presStyleCnt="0"/>
      <dgm:spPr/>
    </dgm:pt>
    <dgm:pt modelId="{F5B745DE-C361-6343-A2DF-6CE103383A6E}" type="pres">
      <dgm:prSet presAssocID="{409F303A-485F-4041-84A4-21975F862921}" presName="tx1" presStyleLbl="revTx" presStyleIdx="0" presStyleCnt="4" custScaleX="203876"/>
      <dgm:spPr/>
    </dgm:pt>
    <dgm:pt modelId="{B28A007A-ACDC-AF41-95E0-C19FD23821CA}" type="pres">
      <dgm:prSet presAssocID="{409F303A-485F-4041-84A4-21975F862921}" presName="vert1" presStyleCnt="0"/>
      <dgm:spPr/>
    </dgm:pt>
    <dgm:pt modelId="{C23396D4-FE0F-F74D-A9F9-64871A809AA7}" type="pres">
      <dgm:prSet presAssocID="{4DFFFDED-B35C-AC4A-9F73-B7284B59D51B}" presName="vertSpace2a" presStyleCnt="0"/>
      <dgm:spPr/>
    </dgm:pt>
    <dgm:pt modelId="{38BE1455-E251-EA4F-A38F-2579BCEBE9BF}" type="pres">
      <dgm:prSet presAssocID="{4DFFFDED-B35C-AC4A-9F73-B7284B59D51B}" presName="horz2" presStyleCnt="0"/>
      <dgm:spPr/>
    </dgm:pt>
    <dgm:pt modelId="{F7A2E6E1-08B4-2A41-BB5B-6A5B6C2E2155}" type="pres">
      <dgm:prSet presAssocID="{4DFFFDED-B35C-AC4A-9F73-B7284B59D51B}" presName="horzSpace2" presStyleCnt="0"/>
      <dgm:spPr/>
    </dgm:pt>
    <dgm:pt modelId="{6FA1B39F-E4F4-A04B-9873-F8081D91E10C}" type="pres">
      <dgm:prSet presAssocID="{4DFFFDED-B35C-AC4A-9F73-B7284B59D51B}" presName="tx2" presStyleLbl="revTx" presStyleIdx="1" presStyleCnt="4"/>
      <dgm:spPr/>
    </dgm:pt>
    <dgm:pt modelId="{F407C23E-E791-9E46-AFC1-687120C78C50}" type="pres">
      <dgm:prSet presAssocID="{4DFFFDED-B35C-AC4A-9F73-B7284B59D51B}" presName="vert2" presStyleCnt="0"/>
      <dgm:spPr/>
    </dgm:pt>
    <dgm:pt modelId="{F53DA555-FEB4-8A4E-A152-DF4AD423BF92}" type="pres">
      <dgm:prSet presAssocID="{4DFFFDED-B35C-AC4A-9F73-B7284B59D51B}" presName="thinLine2b" presStyleLbl="callout" presStyleIdx="0" presStyleCnt="3"/>
      <dgm:spPr/>
    </dgm:pt>
    <dgm:pt modelId="{73EE5E96-9170-224D-A2F9-B158E72A5655}" type="pres">
      <dgm:prSet presAssocID="{4DFFFDED-B35C-AC4A-9F73-B7284B59D51B}" presName="vertSpace2b" presStyleCnt="0"/>
      <dgm:spPr/>
    </dgm:pt>
    <dgm:pt modelId="{5EBDF752-241E-9148-8291-DF588561D67F}" type="pres">
      <dgm:prSet presAssocID="{E6B68C6D-5CBB-784A-A947-56CDB373A4C4}" presName="horz2" presStyleCnt="0"/>
      <dgm:spPr/>
    </dgm:pt>
    <dgm:pt modelId="{026E5760-9006-9F46-9D69-CA8DBC5BEA60}" type="pres">
      <dgm:prSet presAssocID="{E6B68C6D-5CBB-784A-A947-56CDB373A4C4}" presName="horzSpace2" presStyleCnt="0"/>
      <dgm:spPr/>
    </dgm:pt>
    <dgm:pt modelId="{C220A5DA-BF94-CA4E-9A59-702DECFB9DB7}" type="pres">
      <dgm:prSet presAssocID="{E6B68C6D-5CBB-784A-A947-56CDB373A4C4}" presName="tx2" presStyleLbl="revTx" presStyleIdx="2" presStyleCnt="4"/>
      <dgm:spPr/>
    </dgm:pt>
    <dgm:pt modelId="{33D5E692-7033-AE48-BA45-735F0013E205}" type="pres">
      <dgm:prSet presAssocID="{E6B68C6D-5CBB-784A-A947-56CDB373A4C4}" presName="vert2" presStyleCnt="0"/>
      <dgm:spPr/>
    </dgm:pt>
    <dgm:pt modelId="{12792DD4-8B80-8F45-BE23-4937C1F62453}" type="pres">
      <dgm:prSet presAssocID="{E6B68C6D-5CBB-784A-A947-56CDB373A4C4}" presName="thinLine2b" presStyleLbl="callout" presStyleIdx="1" presStyleCnt="3"/>
      <dgm:spPr/>
    </dgm:pt>
    <dgm:pt modelId="{EA4B4100-6CE4-A540-A61A-4DDC61BA749D}" type="pres">
      <dgm:prSet presAssocID="{E6B68C6D-5CBB-784A-A947-56CDB373A4C4}" presName="vertSpace2b" presStyleCnt="0"/>
      <dgm:spPr/>
    </dgm:pt>
    <dgm:pt modelId="{67EB99E9-659F-174A-A4E4-09B4E52F06F7}" type="pres">
      <dgm:prSet presAssocID="{61EC66FE-21FB-AD49-B7B2-52197A8E3EF9}" presName="horz2" presStyleCnt="0"/>
      <dgm:spPr/>
    </dgm:pt>
    <dgm:pt modelId="{3663D1D3-19BE-6841-AB04-8F3A5B400C98}" type="pres">
      <dgm:prSet presAssocID="{61EC66FE-21FB-AD49-B7B2-52197A8E3EF9}" presName="horzSpace2" presStyleCnt="0"/>
      <dgm:spPr/>
    </dgm:pt>
    <dgm:pt modelId="{8C237DCB-FF87-0A4B-B402-13106887956E}" type="pres">
      <dgm:prSet presAssocID="{61EC66FE-21FB-AD49-B7B2-52197A8E3EF9}" presName="tx2" presStyleLbl="revTx" presStyleIdx="3" presStyleCnt="4"/>
      <dgm:spPr/>
    </dgm:pt>
    <dgm:pt modelId="{66CE0A46-A699-9C44-AD11-D53691997BB6}" type="pres">
      <dgm:prSet presAssocID="{61EC66FE-21FB-AD49-B7B2-52197A8E3EF9}" presName="vert2" presStyleCnt="0"/>
      <dgm:spPr/>
    </dgm:pt>
    <dgm:pt modelId="{510811A4-3025-8A4B-9A14-3BCDA4599906}" type="pres">
      <dgm:prSet presAssocID="{61EC66FE-21FB-AD49-B7B2-52197A8E3EF9}" presName="thinLine2b" presStyleLbl="callout" presStyleIdx="2" presStyleCnt="3"/>
      <dgm:spPr/>
    </dgm:pt>
    <dgm:pt modelId="{68551A21-02AC-1C4A-9F25-534BAB702A22}" type="pres">
      <dgm:prSet presAssocID="{61EC66FE-21FB-AD49-B7B2-52197A8E3EF9}" presName="vertSpace2b" presStyleCnt="0"/>
      <dgm:spPr/>
    </dgm:pt>
  </dgm:ptLst>
  <dgm:cxnLst>
    <dgm:cxn modelId="{E7D23D19-B3D9-A84D-AE8E-BB77F123CFB6}" type="presOf" srcId="{4DFFFDED-B35C-AC4A-9F73-B7284B59D51B}" destId="{6FA1B39F-E4F4-A04B-9873-F8081D91E10C}" srcOrd="0" destOrd="0" presId="urn:microsoft.com/office/officeart/2008/layout/LinedList"/>
    <dgm:cxn modelId="{AEEFDD19-9EF7-234E-9AE0-BF3E517D2BCA}" type="presOf" srcId="{E6B68C6D-5CBB-784A-A947-56CDB373A4C4}" destId="{C220A5DA-BF94-CA4E-9A59-702DECFB9DB7}" srcOrd="0" destOrd="0" presId="urn:microsoft.com/office/officeart/2008/layout/LinedList"/>
    <dgm:cxn modelId="{A1FE6C35-4A49-FE43-9001-CFD8C3F9DB80}" srcId="{409F303A-485F-4041-84A4-21975F862921}" destId="{4DFFFDED-B35C-AC4A-9F73-B7284B59D51B}" srcOrd="0" destOrd="0" parTransId="{DAA12A48-A8E9-B24B-B6CA-00C9776DCC73}" sibTransId="{BA28E541-8576-EE49-A476-66B1D0B1AC47}"/>
    <dgm:cxn modelId="{8329285B-8C63-4A44-81CF-CCEF9AC16FA2}" srcId="{409F303A-485F-4041-84A4-21975F862921}" destId="{E6B68C6D-5CBB-784A-A947-56CDB373A4C4}" srcOrd="1" destOrd="0" parTransId="{6C0D956B-763E-1844-8F5A-FEF3E0B0265F}" sibTransId="{8C7E95D7-598E-D245-A553-2BBBFE4BAB2A}"/>
    <dgm:cxn modelId="{85040965-D376-1440-8D1D-9E9021EB17F3}" srcId="{DD90F0A7-6184-D24D-80B3-3AC6F0E835B2}" destId="{409F303A-485F-4041-84A4-21975F862921}" srcOrd="0" destOrd="0" parTransId="{39DF9233-3F8E-A349-A4C9-D0D9D8630BE2}" sibTransId="{CA1298D7-4898-1241-A97E-E5301B0A8AD3}"/>
    <dgm:cxn modelId="{3552C081-D066-244F-8C56-E65CA82D5ED0}" type="presOf" srcId="{61EC66FE-21FB-AD49-B7B2-52197A8E3EF9}" destId="{8C237DCB-FF87-0A4B-B402-13106887956E}" srcOrd="0" destOrd="0" presId="urn:microsoft.com/office/officeart/2008/layout/LinedList"/>
    <dgm:cxn modelId="{E9EB5A8D-DE1C-944F-89A2-AA15ACFBC277}" type="presOf" srcId="{409F303A-485F-4041-84A4-21975F862921}" destId="{F5B745DE-C361-6343-A2DF-6CE103383A6E}" srcOrd="0" destOrd="0" presId="urn:microsoft.com/office/officeart/2008/layout/LinedList"/>
    <dgm:cxn modelId="{027F94D0-CD5C-014A-8DE6-8D5B2636F9D2}" srcId="{409F303A-485F-4041-84A4-21975F862921}" destId="{61EC66FE-21FB-AD49-B7B2-52197A8E3EF9}" srcOrd="2" destOrd="0" parTransId="{1D06340C-1EFD-E248-8145-ABF3B77C7B76}" sibTransId="{48927D26-E2F8-214E-900C-803E0205EFD4}"/>
    <dgm:cxn modelId="{C56F1BE7-9F7A-0C40-8EC7-FDFB3B16DE54}" type="presOf" srcId="{DD90F0A7-6184-D24D-80B3-3AC6F0E835B2}" destId="{FBAE3B4E-32FE-684C-B4BD-78CCC5F2BF89}" srcOrd="0" destOrd="0" presId="urn:microsoft.com/office/officeart/2008/layout/LinedList"/>
    <dgm:cxn modelId="{F80F4B7B-BB36-1C45-B12B-4C54DA1A3D2A}" type="presParOf" srcId="{FBAE3B4E-32FE-684C-B4BD-78CCC5F2BF89}" destId="{41BEB35F-AC1D-774C-83FE-F6B0F64FAA6C}" srcOrd="0" destOrd="0" presId="urn:microsoft.com/office/officeart/2008/layout/LinedList"/>
    <dgm:cxn modelId="{B80C1662-CDCF-3044-976D-81A20B07D9D7}" type="presParOf" srcId="{FBAE3B4E-32FE-684C-B4BD-78CCC5F2BF89}" destId="{99F16A4E-449F-8344-BE19-68619D0BA046}" srcOrd="1" destOrd="0" presId="urn:microsoft.com/office/officeart/2008/layout/LinedList"/>
    <dgm:cxn modelId="{17DFCB63-02F5-AE4E-9692-E0B87394F30A}" type="presParOf" srcId="{99F16A4E-449F-8344-BE19-68619D0BA046}" destId="{F5B745DE-C361-6343-A2DF-6CE103383A6E}" srcOrd="0" destOrd="0" presId="urn:microsoft.com/office/officeart/2008/layout/LinedList"/>
    <dgm:cxn modelId="{70E934AB-BFDF-8549-985E-89CD74E37DD4}" type="presParOf" srcId="{99F16A4E-449F-8344-BE19-68619D0BA046}" destId="{B28A007A-ACDC-AF41-95E0-C19FD23821CA}" srcOrd="1" destOrd="0" presId="urn:microsoft.com/office/officeart/2008/layout/LinedList"/>
    <dgm:cxn modelId="{EF669761-9591-F142-B75F-DFAF8F80E66D}" type="presParOf" srcId="{B28A007A-ACDC-AF41-95E0-C19FD23821CA}" destId="{C23396D4-FE0F-F74D-A9F9-64871A809AA7}" srcOrd="0" destOrd="0" presId="urn:microsoft.com/office/officeart/2008/layout/LinedList"/>
    <dgm:cxn modelId="{CFD775A0-2E69-3A41-A05B-CE78023D750F}" type="presParOf" srcId="{B28A007A-ACDC-AF41-95E0-C19FD23821CA}" destId="{38BE1455-E251-EA4F-A38F-2579BCEBE9BF}" srcOrd="1" destOrd="0" presId="urn:microsoft.com/office/officeart/2008/layout/LinedList"/>
    <dgm:cxn modelId="{1C6181B5-543B-9D44-975A-C0DFB490A627}" type="presParOf" srcId="{38BE1455-E251-EA4F-A38F-2579BCEBE9BF}" destId="{F7A2E6E1-08B4-2A41-BB5B-6A5B6C2E2155}" srcOrd="0" destOrd="0" presId="urn:microsoft.com/office/officeart/2008/layout/LinedList"/>
    <dgm:cxn modelId="{4F12A146-66FC-064F-8982-BABD1F2000A5}" type="presParOf" srcId="{38BE1455-E251-EA4F-A38F-2579BCEBE9BF}" destId="{6FA1B39F-E4F4-A04B-9873-F8081D91E10C}" srcOrd="1" destOrd="0" presId="urn:microsoft.com/office/officeart/2008/layout/LinedList"/>
    <dgm:cxn modelId="{0F106F8A-C25F-8347-92E8-B6CFDB04D14B}" type="presParOf" srcId="{38BE1455-E251-EA4F-A38F-2579BCEBE9BF}" destId="{F407C23E-E791-9E46-AFC1-687120C78C50}" srcOrd="2" destOrd="0" presId="urn:microsoft.com/office/officeart/2008/layout/LinedList"/>
    <dgm:cxn modelId="{2D611B38-134E-0F4E-AD55-5C7FDB584A8C}" type="presParOf" srcId="{B28A007A-ACDC-AF41-95E0-C19FD23821CA}" destId="{F53DA555-FEB4-8A4E-A152-DF4AD423BF92}" srcOrd="2" destOrd="0" presId="urn:microsoft.com/office/officeart/2008/layout/LinedList"/>
    <dgm:cxn modelId="{8AC942D7-E137-574C-A6B0-8A04D195A312}" type="presParOf" srcId="{B28A007A-ACDC-AF41-95E0-C19FD23821CA}" destId="{73EE5E96-9170-224D-A2F9-B158E72A5655}" srcOrd="3" destOrd="0" presId="urn:microsoft.com/office/officeart/2008/layout/LinedList"/>
    <dgm:cxn modelId="{0F8FBAB7-DED9-DB40-894B-8E907642D933}" type="presParOf" srcId="{B28A007A-ACDC-AF41-95E0-C19FD23821CA}" destId="{5EBDF752-241E-9148-8291-DF588561D67F}" srcOrd="4" destOrd="0" presId="urn:microsoft.com/office/officeart/2008/layout/LinedList"/>
    <dgm:cxn modelId="{5E316033-AAAD-014D-88C6-391B08E50A99}" type="presParOf" srcId="{5EBDF752-241E-9148-8291-DF588561D67F}" destId="{026E5760-9006-9F46-9D69-CA8DBC5BEA60}" srcOrd="0" destOrd="0" presId="urn:microsoft.com/office/officeart/2008/layout/LinedList"/>
    <dgm:cxn modelId="{2FAFD33B-3102-7846-8803-80CB4973B32D}" type="presParOf" srcId="{5EBDF752-241E-9148-8291-DF588561D67F}" destId="{C220A5DA-BF94-CA4E-9A59-702DECFB9DB7}" srcOrd="1" destOrd="0" presId="urn:microsoft.com/office/officeart/2008/layout/LinedList"/>
    <dgm:cxn modelId="{A6E79EBF-77E3-4540-A143-491E377D4A01}" type="presParOf" srcId="{5EBDF752-241E-9148-8291-DF588561D67F}" destId="{33D5E692-7033-AE48-BA45-735F0013E205}" srcOrd="2" destOrd="0" presId="urn:microsoft.com/office/officeart/2008/layout/LinedList"/>
    <dgm:cxn modelId="{CF9D3CC5-74D8-4B46-A832-4E491A8FF53C}" type="presParOf" srcId="{B28A007A-ACDC-AF41-95E0-C19FD23821CA}" destId="{12792DD4-8B80-8F45-BE23-4937C1F62453}" srcOrd="5" destOrd="0" presId="urn:microsoft.com/office/officeart/2008/layout/LinedList"/>
    <dgm:cxn modelId="{1BC85A34-5B26-3343-8B57-7D08494D2149}" type="presParOf" srcId="{B28A007A-ACDC-AF41-95E0-C19FD23821CA}" destId="{EA4B4100-6CE4-A540-A61A-4DDC61BA749D}" srcOrd="6" destOrd="0" presId="urn:microsoft.com/office/officeart/2008/layout/LinedList"/>
    <dgm:cxn modelId="{2593A81E-7245-9B45-8C10-0D4D9474F921}" type="presParOf" srcId="{B28A007A-ACDC-AF41-95E0-C19FD23821CA}" destId="{67EB99E9-659F-174A-A4E4-09B4E52F06F7}" srcOrd="7" destOrd="0" presId="urn:microsoft.com/office/officeart/2008/layout/LinedList"/>
    <dgm:cxn modelId="{ABC77BED-6D3D-BD44-90C3-0985A9D107CF}" type="presParOf" srcId="{67EB99E9-659F-174A-A4E4-09B4E52F06F7}" destId="{3663D1D3-19BE-6841-AB04-8F3A5B400C98}" srcOrd="0" destOrd="0" presId="urn:microsoft.com/office/officeart/2008/layout/LinedList"/>
    <dgm:cxn modelId="{80F71FC6-5920-C74C-BF54-6AE95F226262}" type="presParOf" srcId="{67EB99E9-659F-174A-A4E4-09B4E52F06F7}" destId="{8C237DCB-FF87-0A4B-B402-13106887956E}" srcOrd="1" destOrd="0" presId="urn:microsoft.com/office/officeart/2008/layout/LinedList"/>
    <dgm:cxn modelId="{A9FBD2B0-58F3-334E-A392-354394309B05}" type="presParOf" srcId="{67EB99E9-659F-174A-A4E4-09B4E52F06F7}" destId="{66CE0A46-A699-9C44-AD11-D53691997BB6}" srcOrd="2" destOrd="0" presId="urn:microsoft.com/office/officeart/2008/layout/LinedList"/>
    <dgm:cxn modelId="{F2E33316-DEC4-1343-AAC6-A6A9DF88846C}" type="presParOf" srcId="{B28A007A-ACDC-AF41-95E0-C19FD23821CA}" destId="{510811A4-3025-8A4B-9A14-3BCDA4599906}" srcOrd="8" destOrd="0" presId="urn:microsoft.com/office/officeart/2008/layout/LinedList"/>
    <dgm:cxn modelId="{18805F25-B210-5644-8EC4-F4848DEA40BC}" type="presParOf" srcId="{B28A007A-ACDC-AF41-95E0-C19FD23821CA}" destId="{68551A21-02AC-1C4A-9F25-534BAB702A22}"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9D3221-B27D-D341-807D-3B445357EC37}" type="doc">
      <dgm:prSet loTypeId="urn:microsoft.com/office/officeart/2005/8/layout/vList2" loCatId="list" qsTypeId="urn:microsoft.com/office/officeart/2005/8/quickstyle/3D1" qsCatId="3D" csTypeId="urn:microsoft.com/office/officeart/2005/8/colors/colorful3" csCatId="colorful"/>
      <dgm:spPr/>
      <dgm:t>
        <a:bodyPr/>
        <a:lstStyle/>
        <a:p>
          <a:endParaRPr lang="en-US"/>
        </a:p>
      </dgm:t>
    </dgm:pt>
    <dgm:pt modelId="{DB3AFFDB-6DA4-614D-BE1A-7BC91C17397E}">
      <dgm:prSet/>
      <dgm:spPr>
        <a:xfrm>
          <a:off x="0" y="55835"/>
          <a:ext cx="8809266" cy="813881"/>
        </a:xfrm>
        <a:prstGeom prst="roundRect">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flat" dir="t"/>
        </a:scene3d>
        <a:sp3d prstMaterial="plastic">
          <a:bevelT w="120900" h="88900"/>
          <a:bevelB w="88900" h="31750" prst="angle"/>
        </a:sp3d>
      </dgm:spPr>
      <dgm:t>
        <a:bodyPr/>
        <a:lstStyle/>
        <a:p>
          <a:pPr rtl="0"/>
          <a:r>
            <a:rPr lang="en-US" dirty="0">
              <a:solidFill>
                <a:srgbClr val="330F42"/>
              </a:solidFill>
              <a:latin typeface="Rockwell"/>
              <a:ea typeface="+mn-ea"/>
              <a:cs typeface="+mn-cs"/>
            </a:rPr>
            <a:t>Comprises: </a:t>
          </a:r>
        </a:p>
      </dgm:t>
    </dgm:pt>
    <dgm:pt modelId="{3E9651A2-B902-D045-B3B0-7C03EAB8993C}" type="parTrans" cxnId="{EE31198F-6E90-9340-9DE9-8880B61C0847}">
      <dgm:prSet/>
      <dgm:spPr/>
      <dgm:t>
        <a:bodyPr/>
        <a:lstStyle/>
        <a:p>
          <a:endParaRPr lang="en-US"/>
        </a:p>
      </dgm:t>
    </dgm:pt>
    <dgm:pt modelId="{A87E67A5-0285-614D-B906-135B9305CA2E}" type="sibTrans" cxnId="{EE31198F-6E90-9340-9DE9-8880B61C0847}">
      <dgm:prSet/>
      <dgm:spPr/>
      <dgm:t>
        <a:bodyPr/>
        <a:lstStyle/>
        <a:p>
          <a:endParaRPr lang="en-US"/>
        </a:p>
      </dgm:t>
    </dgm:pt>
    <dgm:pt modelId="{87999CB9-137A-4842-BDA1-C57BB216CB0E}">
      <dgm:prSet/>
      <dgm:spPr>
        <a:xfrm>
          <a:off x="0" y="869716"/>
          <a:ext cx="8809266" cy="1065015"/>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The instruction translation lookaside buffer (ITLB)</a:t>
          </a:r>
        </a:p>
      </dgm:t>
    </dgm:pt>
    <dgm:pt modelId="{285673D1-9592-644A-A9F2-1DF198D83817}" type="parTrans" cxnId="{8D083B42-5C08-9347-8BB7-FD084CF5BF29}">
      <dgm:prSet/>
      <dgm:spPr/>
      <dgm:t>
        <a:bodyPr/>
        <a:lstStyle/>
        <a:p>
          <a:endParaRPr lang="en-US"/>
        </a:p>
      </dgm:t>
    </dgm:pt>
    <dgm:pt modelId="{BF32D295-7E26-8B4E-8F38-C031E31429A1}" type="sibTrans" cxnId="{8D083B42-5C08-9347-8BB7-FD084CF5BF29}">
      <dgm:prSet/>
      <dgm:spPr/>
      <dgm:t>
        <a:bodyPr/>
        <a:lstStyle/>
        <a:p>
          <a:endParaRPr lang="en-US"/>
        </a:p>
      </dgm:t>
    </dgm:pt>
    <dgm:pt modelId="{3CE2FF2B-B013-9D4B-8D85-9F411E7DBBAD}">
      <dgm:prSet/>
      <dgm:spPr>
        <a:xfrm>
          <a:off x="0" y="869716"/>
          <a:ext cx="8809266" cy="1065015"/>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An instruction prefetcher</a:t>
          </a:r>
        </a:p>
      </dgm:t>
    </dgm:pt>
    <dgm:pt modelId="{DF085D21-4ECC-D94C-90A1-49C97D113C86}" type="parTrans" cxnId="{14AA5CFF-8752-C34F-92F7-AFC56D5777F1}">
      <dgm:prSet/>
      <dgm:spPr/>
      <dgm:t>
        <a:bodyPr/>
        <a:lstStyle/>
        <a:p>
          <a:endParaRPr lang="en-US"/>
        </a:p>
      </dgm:t>
    </dgm:pt>
    <dgm:pt modelId="{2CA40EA8-A09B-C340-97B5-A660D36AC48F}" type="sibTrans" cxnId="{14AA5CFF-8752-C34F-92F7-AFC56D5777F1}">
      <dgm:prSet/>
      <dgm:spPr/>
      <dgm:t>
        <a:bodyPr/>
        <a:lstStyle/>
        <a:p>
          <a:endParaRPr lang="en-US"/>
        </a:p>
      </dgm:t>
    </dgm:pt>
    <dgm:pt modelId="{F3A734FB-6F54-9A4D-9759-BF8B484C9AB6}">
      <dgm:prSet/>
      <dgm:spPr>
        <a:xfrm>
          <a:off x="0" y="869716"/>
          <a:ext cx="8809266" cy="1065015"/>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The instruction cache</a:t>
          </a:r>
        </a:p>
      </dgm:t>
    </dgm:pt>
    <dgm:pt modelId="{5F97F870-2C55-2342-8336-5A3CC7085AF4}" type="parTrans" cxnId="{D94120D1-7D1F-2443-8EA6-00C3B1BBF565}">
      <dgm:prSet/>
      <dgm:spPr/>
      <dgm:t>
        <a:bodyPr/>
        <a:lstStyle/>
        <a:p>
          <a:endParaRPr lang="en-US"/>
        </a:p>
      </dgm:t>
    </dgm:pt>
    <dgm:pt modelId="{32E9B84F-8B96-0249-8F9C-2676EF2C0119}" type="sibTrans" cxnId="{D94120D1-7D1F-2443-8EA6-00C3B1BBF565}">
      <dgm:prSet/>
      <dgm:spPr/>
      <dgm:t>
        <a:bodyPr/>
        <a:lstStyle/>
        <a:p>
          <a:endParaRPr lang="en-US"/>
        </a:p>
      </dgm:t>
    </dgm:pt>
    <dgm:pt modelId="{F83737CD-659F-C548-8036-ADDDCFC40B60}">
      <dgm:prSet/>
      <dgm:spPr>
        <a:xfrm>
          <a:off x="0" y="869716"/>
          <a:ext cx="8809266" cy="1065015"/>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The predecode logic</a:t>
          </a:r>
        </a:p>
      </dgm:t>
    </dgm:pt>
    <dgm:pt modelId="{D9D66CA9-293B-0B45-A0B0-EF3E2B809811}" type="parTrans" cxnId="{08615D1E-B95B-8843-8A2F-4199B2D4E438}">
      <dgm:prSet/>
      <dgm:spPr/>
      <dgm:t>
        <a:bodyPr/>
        <a:lstStyle/>
        <a:p>
          <a:endParaRPr lang="en-US"/>
        </a:p>
      </dgm:t>
    </dgm:pt>
    <dgm:pt modelId="{39302897-BD69-964F-A137-4166D8DC7528}" type="sibTrans" cxnId="{08615D1E-B95B-8843-8A2F-4199B2D4E438}">
      <dgm:prSet/>
      <dgm:spPr/>
      <dgm:t>
        <a:bodyPr/>
        <a:lstStyle/>
        <a:p>
          <a:endParaRPr lang="en-US"/>
        </a:p>
      </dgm:t>
    </dgm:pt>
    <dgm:pt modelId="{942BCDB1-03E0-614A-9EC2-4B662A9C5999}">
      <dgm:prSet/>
      <dgm:spPr>
        <a:xfrm>
          <a:off x="0" y="1934731"/>
          <a:ext cx="8809266" cy="813881"/>
        </a:xfrm>
        <a:prstGeom prst="roundRect">
          <a:avLst/>
        </a:prstGeom>
        <a:gradFill rotWithShape="0">
          <a:gsLst>
            <a:gs pos="0">
              <a:srgbClr val="666699">
                <a:hueOff val="-5400000"/>
                <a:satOff val="0"/>
                <a:lumOff val="0"/>
                <a:alphaOff val="0"/>
                <a:shade val="40000"/>
                <a:alpha val="100000"/>
                <a:satMod val="150000"/>
                <a:lumMod val="100000"/>
              </a:srgbClr>
            </a:gs>
            <a:gs pos="100000">
              <a:srgbClr val="666699">
                <a:hueOff val="-54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flat" dir="t"/>
        </a:scene3d>
        <a:sp3d prstMaterial="plastic">
          <a:bevelT w="120900" h="88900"/>
          <a:bevelB w="88900" h="31750" prst="angle"/>
        </a:sp3d>
      </dgm:spPr>
      <dgm:t>
        <a:bodyPr/>
        <a:lstStyle/>
        <a:p>
          <a:pPr rtl="0"/>
          <a:r>
            <a:rPr lang="en-US" dirty="0">
              <a:solidFill>
                <a:srgbClr val="330F42"/>
              </a:solidFill>
              <a:latin typeface="Rockwell"/>
              <a:ea typeface="+mn-ea"/>
              <a:cs typeface="+mn-cs"/>
            </a:rPr>
            <a:t>The </a:t>
          </a:r>
          <a:r>
            <a:rPr lang="en-US" dirty="0" err="1">
              <a:solidFill>
                <a:srgbClr val="330F42"/>
              </a:solidFill>
              <a:latin typeface="Rockwell"/>
              <a:ea typeface="+mn-ea"/>
              <a:cs typeface="+mn-cs"/>
            </a:rPr>
            <a:t>predecode</a:t>
          </a:r>
          <a:r>
            <a:rPr lang="en-US" dirty="0">
              <a:solidFill>
                <a:srgbClr val="330F42"/>
              </a:solidFill>
              <a:latin typeface="Rockwell"/>
              <a:ea typeface="+mn-ea"/>
              <a:cs typeface="+mn-cs"/>
            </a:rPr>
            <a:t> unit accepts the sixteen bytes from the instruction cache or prefetch buffers and carries out the following tasks:</a:t>
          </a:r>
        </a:p>
      </dgm:t>
    </dgm:pt>
    <dgm:pt modelId="{EA4D70A9-B1EB-C649-BB3D-30F542EDA571}" type="parTrans" cxnId="{960103A6-7490-D844-A805-D75A7DE39C41}">
      <dgm:prSet/>
      <dgm:spPr/>
      <dgm:t>
        <a:bodyPr/>
        <a:lstStyle/>
        <a:p>
          <a:endParaRPr lang="en-US"/>
        </a:p>
      </dgm:t>
    </dgm:pt>
    <dgm:pt modelId="{FF702C4B-87B0-9C4E-9A22-BE9E367D4AA7}" type="sibTrans" cxnId="{960103A6-7490-D844-A805-D75A7DE39C41}">
      <dgm:prSet/>
      <dgm:spPr/>
      <dgm:t>
        <a:bodyPr/>
        <a:lstStyle/>
        <a:p>
          <a:endParaRPr lang="en-US"/>
        </a:p>
      </dgm:t>
    </dgm:pt>
    <dgm:pt modelId="{22C529A9-AC37-5743-8A5F-28023945C9EB}">
      <dgm:prSet/>
      <dgm:spPr>
        <a:xfrm>
          <a:off x="0" y="2748613"/>
          <a:ext cx="8809266" cy="804194"/>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Determine the length of the instructions</a:t>
          </a:r>
        </a:p>
      </dgm:t>
    </dgm:pt>
    <dgm:pt modelId="{86CDC0AF-BAE5-C044-A8E6-2AFD8C94E04F}" type="parTrans" cxnId="{21FC8A29-62B0-AC41-B587-E2FE75F366E3}">
      <dgm:prSet/>
      <dgm:spPr/>
      <dgm:t>
        <a:bodyPr/>
        <a:lstStyle/>
        <a:p>
          <a:endParaRPr lang="en-US"/>
        </a:p>
      </dgm:t>
    </dgm:pt>
    <dgm:pt modelId="{8873F67F-BF7B-8840-AC07-9E68B420013A}" type="sibTrans" cxnId="{21FC8A29-62B0-AC41-B587-E2FE75F366E3}">
      <dgm:prSet/>
      <dgm:spPr/>
      <dgm:t>
        <a:bodyPr/>
        <a:lstStyle/>
        <a:p>
          <a:endParaRPr lang="en-US"/>
        </a:p>
      </dgm:t>
    </dgm:pt>
    <dgm:pt modelId="{A4CCD9B5-20C0-574D-BD40-3058D5180A8E}">
      <dgm:prSet/>
      <dgm:spPr>
        <a:xfrm>
          <a:off x="0" y="2748613"/>
          <a:ext cx="8809266" cy="804194"/>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Decode all prefixes associated with instructions</a:t>
          </a:r>
        </a:p>
      </dgm:t>
    </dgm:pt>
    <dgm:pt modelId="{6F5C614C-E63C-754F-B089-84582161C6B2}" type="parTrans" cxnId="{5046B2DD-4835-3F49-AEF6-F6CF73A11BAE}">
      <dgm:prSet/>
      <dgm:spPr/>
      <dgm:t>
        <a:bodyPr/>
        <a:lstStyle/>
        <a:p>
          <a:endParaRPr lang="en-US"/>
        </a:p>
      </dgm:t>
    </dgm:pt>
    <dgm:pt modelId="{C9BE2DBE-E8B0-2442-AB5B-94A4E13FF132}" type="sibTrans" cxnId="{5046B2DD-4835-3F49-AEF6-F6CF73A11BAE}">
      <dgm:prSet/>
      <dgm:spPr/>
      <dgm:t>
        <a:bodyPr/>
        <a:lstStyle/>
        <a:p>
          <a:endParaRPr lang="en-US"/>
        </a:p>
      </dgm:t>
    </dgm:pt>
    <dgm:pt modelId="{FBBB289E-AAA6-CB45-9656-72E4D88F7C16}">
      <dgm:prSet/>
      <dgm:spPr>
        <a:xfrm>
          <a:off x="0" y="2748613"/>
          <a:ext cx="8809266" cy="804194"/>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Mark various properties of instruction for the decoders</a:t>
          </a:r>
        </a:p>
      </dgm:t>
    </dgm:pt>
    <dgm:pt modelId="{E3DCA67F-44E2-4E48-84BA-74B242D3F222}" type="parTrans" cxnId="{7E4F0F5B-0ADD-1C4D-BB04-C2902650D469}">
      <dgm:prSet/>
      <dgm:spPr/>
      <dgm:t>
        <a:bodyPr/>
        <a:lstStyle/>
        <a:p>
          <a:endParaRPr lang="en-US"/>
        </a:p>
      </dgm:t>
    </dgm:pt>
    <dgm:pt modelId="{B3F4F775-1559-4D48-8489-BD1CD3532E55}" type="sibTrans" cxnId="{7E4F0F5B-0ADD-1C4D-BB04-C2902650D469}">
      <dgm:prSet/>
      <dgm:spPr/>
      <dgm:t>
        <a:bodyPr/>
        <a:lstStyle/>
        <a:p>
          <a:endParaRPr lang="en-US"/>
        </a:p>
      </dgm:t>
    </dgm:pt>
    <dgm:pt modelId="{0805C228-3F57-EF45-9037-DB72A3B4926A}">
      <dgm:prSet/>
      <dgm:spPr>
        <a:xfrm>
          <a:off x="0" y="3552808"/>
          <a:ext cx="8809266" cy="813881"/>
        </a:xfrm>
        <a:prstGeom prst="roundRect">
          <a:avLst/>
        </a:prstGeom>
        <a:gradFill rotWithShape="0">
          <a:gsLst>
            <a:gs pos="0">
              <a:srgbClr val="666699">
                <a:hueOff val="-10800000"/>
                <a:satOff val="0"/>
                <a:lumOff val="0"/>
                <a:alphaOff val="0"/>
                <a:shade val="40000"/>
                <a:alpha val="100000"/>
                <a:satMod val="150000"/>
                <a:lumMod val="100000"/>
              </a:srgbClr>
            </a:gs>
            <a:gs pos="100000">
              <a:srgbClr val="666699">
                <a:hueOff val="-108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flat" dir="t"/>
        </a:scene3d>
        <a:sp3d prstMaterial="plastic">
          <a:bevelT w="120900" h="88900"/>
          <a:bevelB w="88900" h="31750" prst="angle"/>
        </a:sp3d>
      </dgm:spPr>
      <dgm:t>
        <a:bodyPr/>
        <a:lstStyle/>
        <a:p>
          <a:pPr rtl="0"/>
          <a:r>
            <a:rPr lang="en-US" dirty="0" err="1">
              <a:solidFill>
                <a:srgbClr val="330F42"/>
              </a:solidFill>
              <a:latin typeface="Rockwell"/>
              <a:ea typeface="+mn-ea"/>
              <a:cs typeface="+mn-cs"/>
            </a:rPr>
            <a:t>Predecode</a:t>
          </a:r>
          <a:r>
            <a:rPr lang="en-US" dirty="0">
              <a:solidFill>
                <a:srgbClr val="330F42"/>
              </a:solidFill>
              <a:latin typeface="Rockwell"/>
              <a:ea typeface="+mn-ea"/>
              <a:cs typeface="+mn-cs"/>
            </a:rPr>
            <a:t> unit can write up to six instructions per cycle into the instruction queue</a:t>
          </a:r>
        </a:p>
      </dgm:t>
    </dgm:pt>
    <dgm:pt modelId="{AE819851-06D2-A54F-B214-04AF8646D50C}" type="parTrans" cxnId="{C9C7CD35-F63E-7341-83C0-5F65F516D190}">
      <dgm:prSet/>
      <dgm:spPr/>
      <dgm:t>
        <a:bodyPr/>
        <a:lstStyle/>
        <a:p>
          <a:endParaRPr lang="en-US"/>
        </a:p>
      </dgm:t>
    </dgm:pt>
    <dgm:pt modelId="{C1719ECF-3477-0342-B17E-BE2EE9624C87}" type="sibTrans" cxnId="{C9C7CD35-F63E-7341-83C0-5F65F516D190}">
      <dgm:prSet/>
      <dgm:spPr/>
      <dgm:t>
        <a:bodyPr/>
        <a:lstStyle/>
        <a:p>
          <a:endParaRPr lang="en-US"/>
        </a:p>
      </dgm:t>
    </dgm:pt>
    <dgm:pt modelId="{F0F3200B-2A16-454C-BD2D-765A5D757CD8}">
      <dgm:prSet/>
      <dgm:spPr>
        <a:xfrm>
          <a:off x="0" y="4366689"/>
          <a:ext cx="8809266" cy="978074"/>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If a fetch contains more than six instructions, the predecoder continues to decode up to six instructions per cycle until all instruction in the fetch are written to the instruction queue</a:t>
          </a:r>
        </a:p>
      </dgm:t>
    </dgm:pt>
    <dgm:pt modelId="{386EF08C-0558-3745-9D56-206D866A637D}" type="parTrans" cxnId="{BDADCAE2-9809-AB43-8821-398A82E72EB8}">
      <dgm:prSet/>
      <dgm:spPr/>
      <dgm:t>
        <a:bodyPr/>
        <a:lstStyle/>
        <a:p>
          <a:endParaRPr lang="en-US"/>
        </a:p>
      </dgm:t>
    </dgm:pt>
    <dgm:pt modelId="{7B51191B-6A4A-3C4B-BDB0-5F1C0F4F20A4}" type="sibTrans" cxnId="{BDADCAE2-9809-AB43-8821-398A82E72EB8}">
      <dgm:prSet/>
      <dgm:spPr/>
      <dgm:t>
        <a:bodyPr/>
        <a:lstStyle/>
        <a:p>
          <a:endParaRPr lang="en-US"/>
        </a:p>
      </dgm:t>
    </dgm:pt>
    <dgm:pt modelId="{216C3DA4-1FF7-D44D-9B91-D75517F55D28}">
      <dgm:prSet/>
      <dgm:spPr>
        <a:xfrm>
          <a:off x="0" y="4366689"/>
          <a:ext cx="8809266" cy="978074"/>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Subsequent fetches can only enter predecoding after the current fetch completes</a:t>
          </a:r>
        </a:p>
      </dgm:t>
    </dgm:pt>
    <dgm:pt modelId="{0F50A73E-661F-A84F-B3B8-00746DF0225A}" type="parTrans" cxnId="{5DDACB19-2682-4142-8367-BF15CD34ADFE}">
      <dgm:prSet/>
      <dgm:spPr/>
      <dgm:t>
        <a:bodyPr/>
        <a:lstStyle/>
        <a:p>
          <a:endParaRPr lang="en-US"/>
        </a:p>
      </dgm:t>
    </dgm:pt>
    <dgm:pt modelId="{A3104F94-2BFC-6B41-BD2A-EEFD4230465E}" type="sibTrans" cxnId="{5DDACB19-2682-4142-8367-BF15CD34ADFE}">
      <dgm:prSet/>
      <dgm:spPr/>
      <dgm:t>
        <a:bodyPr/>
        <a:lstStyle/>
        <a:p>
          <a:endParaRPr lang="en-US"/>
        </a:p>
      </dgm:t>
    </dgm:pt>
    <dgm:pt modelId="{CF8F72DF-0FD2-7341-BD2E-3AB0DEF56EEF}" type="pres">
      <dgm:prSet presAssocID="{889D3221-B27D-D341-807D-3B445357EC37}" presName="linear" presStyleCnt="0">
        <dgm:presLayoutVars>
          <dgm:animLvl val="lvl"/>
          <dgm:resizeHandles val="exact"/>
        </dgm:presLayoutVars>
      </dgm:prSet>
      <dgm:spPr/>
    </dgm:pt>
    <dgm:pt modelId="{92515B23-2423-0144-8F7A-9A92142D3336}" type="pres">
      <dgm:prSet presAssocID="{DB3AFFDB-6DA4-614D-BE1A-7BC91C17397E}" presName="parentText" presStyleLbl="node1" presStyleIdx="0" presStyleCnt="3">
        <dgm:presLayoutVars>
          <dgm:chMax val="0"/>
          <dgm:bulletEnabled val="1"/>
        </dgm:presLayoutVars>
      </dgm:prSet>
      <dgm:spPr/>
    </dgm:pt>
    <dgm:pt modelId="{7E4290DD-9F3F-D943-B2AB-353950483DCE}" type="pres">
      <dgm:prSet presAssocID="{DB3AFFDB-6DA4-614D-BE1A-7BC91C17397E}" presName="childText" presStyleLbl="revTx" presStyleIdx="0" presStyleCnt="3">
        <dgm:presLayoutVars>
          <dgm:bulletEnabled val="1"/>
        </dgm:presLayoutVars>
      </dgm:prSet>
      <dgm:spPr/>
    </dgm:pt>
    <dgm:pt modelId="{2E53E971-9A3B-B14F-9779-C475C49FF954}" type="pres">
      <dgm:prSet presAssocID="{942BCDB1-03E0-614A-9EC2-4B662A9C5999}" presName="parentText" presStyleLbl="node1" presStyleIdx="1" presStyleCnt="3">
        <dgm:presLayoutVars>
          <dgm:chMax val="0"/>
          <dgm:bulletEnabled val="1"/>
        </dgm:presLayoutVars>
      </dgm:prSet>
      <dgm:spPr/>
    </dgm:pt>
    <dgm:pt modelId="{9BBBD219-0C74-8849-9957-F5198765DD28}" type="pres">
      <dgm:prSet presAssocID="{942BCDB1-03E0-614A-9EC2-4B662A9C5999}" presName="childText" presStyleLbl="revTx" presStyleIdx="1" presStyleCnt="3">
        <dgm:presLayoutVars>
          <dgm:bulletEnabled val="1"/>
        </dgm:presLayoutVars>
      </dgm:prSet>
      <dgm:spPr/>
    </dgm:pt>
    <dgm:pt modelId="{50617B96-C945-DD48-AC54-9F56E77EE595}" type="pres">
      <dgm:prSet presAssocID="{0805C228-3F57-EF45-9037-DB72A3B4926A}" presName="parentText" presStyleLbl="node1" presStyleIdx="2" presStyleCnt="3">
        <dgm:presLayoutVars>
          <dgm:chMax val="0"/>
          <dgm:bulletEnabled val="1"/>
        </dgm:presLayoutVars>
      </dgm:prSet>
      <dgm:spPr/>
    </dgm:pt>
    <dgm:pt modelId="{B8BBCB59-B084-6948-B388-8D6E0F3AD183}" type="pres">
      <dgm:prSet presAssocID="{0805C228-3F57-EF45-9037-DB72A3B4926A}" presName="childText" presStyleLbl="revTx" presStyleIdx="2" presStyleCnt="3">
        <dgm:presLayoutVars>
          <dgm:bulletEnabled val="1"/>
        </dgm:presLayoutVars>
      </dgm:prSet>
      <dgm:spPr/>
    </dgm:pt>
  </dgm:ptLst>
  <dgm:cxnLst>
    <dgm:cxn modelId="{66E12603-D6EB-2646-8688-28B79F00672A}" type="presOf" srcId="{942BCDB1-03E0-614A-9EC2-4B662A9C5999}" destId="{2E53E971-9A3B-B14F-9779-C475C49FF954}" srcOrd="0" destOrd="0" presId="urn:microsoft.com/office/officeart/2005/8/layout/vList2"/>
    <dgm:cxn modelId="{4E4C2807-0904-B040-BB71-0816DA8E4081}" type="presOf" srcId="{216C3DA4-1FF7-D44D-9B91-D75517F55D28}" destId="{B8BBCB59-B084-6948-B388-8D6E0F3AD183}" srcOrd="0" destOrd="1" presId="urn:microsoft.com/office/officeart/2005/8/layout/vList2"/>
    <dgm:cxn modelId="{B9363D0E-FC6C-5142-A83A-5443083A307F}" type="presOf" srcId="{A4CCD9B5-20C0-574D-BD40-3058D5180A8E}" destId="{9BBBD219-0C74-8849-9957-F5198765DD28}" srcOrd="0" destOrd="1" presId="urn:microsoft.com/office/officeart/2005/8/layout/vList2"/>
    <dgm:cxn modelId="{5EDC4614-47E4-DD46-84B4-EB9DEAE3FC59}" type="presOf" srcId="{87999CB9-137A-4842-BDA1-C57BB216CB0E}" destId="{7E4290DD-9F3F-D943-B2AB-353950483DCE}" srcOrd="0" destOrd="0" presId="urn:microsoft.com/office/officeart/2005/8/layout/vList2"/>
    <dgm:cxn modelId="{5DDACB19-2682-4142-8367-BF15CD34ADFE}" srcId="{0805C228-3F57-EF45-9037-DB72A3B4926A}" destId="{216C3DA4-1FF7-D44D-9B91-D75517F55D28}" srcOrd="1" destOrd="0" parTransId="{0F50A73E-661F-A84F-B3B8-00746DF0225A}" sibTransId="{A3104F94-2BFC-6B41-BD2A-EEFD4230465E}"/>
    <dgm:cxn modelId="{08615D1E-B95B-8843-8A2F-4199B2D4E438}" srcId="{DB3AFFDB-6DA4-614D-BE1A-7BC91C17397E}" destId="{F83737CD-659F-C548-8036-ADDDCFC40B60}" srcOrd="3" destOrd="0" parTransId="{D9D66CA9-293B-0B45-A0B0-EF3E2B809811}" sibTransId="{39302897-BD69-964F-A137-4166D8DC7528}"/>
    <dgm:cxn modelId="{21FC8A29-62B0-AC41-B587-E2FE75F366E3}" srcId="{942BCDB1-03E0-614A-9EC2-4B662A9C5999}" destId="{22C529A9-AC37-5743-8A5F-28023945C9EB}" srcOrd="0" destOrd="0" parTransId="{86CDC0AF-BAE5-C044-A8E6-2AFD8C94E04F}" sibTransId="{8873F67F-BF7B-8840-AC07-9E68B420013A}"/>
    <dgm:cxn modelId="{C9C7CD35-F63E-7341-83C0-5F65F516D190}" srcId="{889D3221-B27D-D341-807D-3B445357EC37}" destId="{0805C228-3F57-EF45-9037-DB72A3B4926A}" srcOrd="2" destOrd="0" parTransId="{AE819851-06D2-A54F-B214-04AF8646D50C}" sibTransId="{C1719ECF-3477-0342-B17E-BE2EE9624C87}"/>
    <dgm:cxn modelId="{7E4F0F5B-0ADD-1C4D-BB04-C2902650D469}" srcId="{942BCDB1-03E0-614A-9EC2-4B662A9C5999}" destId="{FBBB289E-AAA6-CB45-9656-72E4D88F7C16}" srcOrd="2" destOrd="0" parTransId="{E3DCA67F-44E2-4E48-84BA-74B242D3F222}" sibTransId="{B3F4F775-1559-4D48-8489-BD1CD3532E55}"/>
    <dgm:cxn modelId="{3B91965E-3DB6-D742-BD4A-8D4A9C013137}" type="presOf" srcId="{DB3AFFDB-6DA4-614D-BE1A-7BC91C17397E}" destId="{92515B23-2423-0144-8F7A-9A92142D3336}" srcOrd="0" destOrd="0" presId="urn:microsoft.com/office/officeart/2005/8/layout/vList2"/>
    <dgm:cxn modelId="{8D083B42-5C08-9347-8BB7-FD084CF5BF29}" srcId="{DB3AFFDB-6DA4-614D-BE1A-7BC91C17397E}" destId="{87999CB9-137A-4842-BDA1-C57BB216CB0E}" srcOrd="0" destOrd="0" parTransId="{285673D1-9592-644A-A9F2-1DF198D83817}" sibTransId="{BF32D295-7E26-8B4E-8F38-C031E31429A1}"/>
    <dgm:cxn modelId="{1A12636C-3C35-E141-8741-BE5B392ECC67}" type="presOf" srcId="{F3A734FB-6F54-9A4D-9759-BF8B484C9AB6}" destId="{7E4290DD-9F3F-D943-B2AB-353950483DCE}" srcOrd="0" destOrd="2" presId="urn:microsoft.com/office/officeart/2005/8/layout/vList2"/>
    <dgm:cxn modelId="{11A3844F-F025-594C-99FD-B40BAE59386E}" type="presOf" srcId="{F0F3200B-2A16-454C-BD2D-765A5D757CD8}" destId="{B8BBCB59-B084-6948-B388-8D6E0F3AD183}" srcOrd="0" destOrd="0" presId="urn:microsoft.com/office/officeart/2005/8/layout/vList2"/>
    <dgm:cxn modelId="{EE31198F-6E90-9340-9DE9-8880B61C0847}" srcId="{889D3221-B27D-D341-807D-3B445357EC37}" destId="{DB3AFFDB-6DA4-614D-BE1A-7BC91C17397E}" srcOrd="0" destOrd="0" parTransId="{3E9651A2-B902-D045-B3B0-7C03EAB8993C}" sibTransId="{A87E67A5-0285-614D-B906-135B9305CA2E}"/>
    <dgm:cxn modelId="{4B2319A2-D410-E844-B9F1-B632D56CF864}" type="presOf" srcId="{FBBB289E-AAA6-CB45-9656-72E4D88F7C16}" destId="{9BBBD219-0C74-8849-9957-F5198765DD28}" srcOrd="0" destOrd="2" presId="urn:microsoft.com/office/officeart/2005/8/layout/vList2"/>
    <dgm:cxn modelId="{960103A6-7490-D844-A805-D75A7DE39C41}" srcId="{889D3221-B27D-D341-807D-3B445357EC37}" destId="{942BCDB1-03E0-614A-9EC2-4B662A9C5999}" srcOrd="1" destOrd="0" parTransId="{EA4D70A9-B1EB-C649-BB3D-30F542EDA571}" sibTransId="{FF702C4B-87B0-9C4E-9A22-BE9E367D4AA7}"/>
    <dgm:cxn modelId="{622EA2AD-EA2A-FF4E-AA76-E96F404C48CE}" type="presOf" srcId="{22C529A9-AC37-5743-8A5F-28023945C9EB}" destId="{9BBBD219-0C74-8849-9957-F5198765DD28}" srcOrd="0" destOrd="0" presId="urn:microsoft.com/office/officeart/2005/8/layout/vList2"/>
    <dgm:cxn modelId="{BA3D79B0-E4ED-B942-BB5C-FDFE2201C127}" type="presOf" srcId="{F83737CD-659F-C548-8036-ADDDCFC40B60}" destId="{7E4290DD-9F3F-D943-B2AB-353950483DCE}" srcOrd="0" destOrd="3" presId="urn:microsoft.com/office/officeart/2005/8/layout/vList2"/>
    <dgm:cxn modelId="{92F427BE-24C7-DD4B-997E-B090039FCD23}" type="presOf" srcId="{3CE2FF2B-B013-9D4B-8D85-9F411E7DBBAD}" destId="{7E4290DD-9F3F-D943-B2AB-353950483DCE}" srcOrd="0" destOrd="1" presId="urn:microsoft.com/office/officeart/2005/8/layout/vList2"/>
    <dgm:cxn modelId="{98EE0BBF-394C-7843-924B-8DB80021E969}" type="presOf" srcId="{889D3221-B27D-D341-807D-3B445357EC37}" destId="{CF8F72DF-0FD2-7341-BD2E-3AB0DEF56EEF}" srcOrd="0" destOrd="0" presId="urn:microsoft.com/office/officeart/2005/8/layout/vList2"/>
    <dgm:cxn modelId="{D94120D1-7D1F-2443-8EA6-00C3B1BBF565}" srcId="{DB3AFFDB-6DA4-614D-BE1A-7BC91C17397E}" destId="{F3A734FB-6F54-9A4D-9759-BF8B484C9AB6}" srcOrd="2" destOrd="0" parTransId="{5F97F870-2C55-2342-8336-5A3CC7085AF4}" sibTransId="{32E9B84F-8B96-0249-8F9C-2676EF2C0119}"/>
    <dgm:cxn modelId="{5046B2DD-4835-3F49-AEF6-F6CF73A11BAE}" srcId="{942BCDB1-03E0-614A-9EC2-4B662A9C5999}" destId="{A4CCD9B5-20C0-574D-BD40-3058D5180A8E}" srcOrd="1" destOrd="0" parTransId="{6F5C614C-E63C-754F-B089-84582161C6B2}" sibTransId="{C9BE2DBE-E8B0-2442-AB5B-94A4E13FF132}"/>
    <dgm:cxn modelId="{BDADCAE2-9809-AB43-8821-398A82E72EB8}" srcId="{0805C228-3F57-EF45-9037-DB72A3B4926A}" destId="{F0F3200B-2A16-454C-BD2D-765A5D757CD8}" srcOrd="0" destOrd="0" parTransId="{386EF08C-0558-3745-9D56-206D866A637D}" sibTransId="{7B51191B-6A4A-3C4B-BDB0-5F1C0F4F20A4}"/>
    <dgm:cxn modelId="{83D05BE3-4DFF-F04E-91ED-B894C1AD5638}" type="presOf" srcId="{0805C228-3F57-EF45-9037-DB72A3B4926A}" destId="{50617B96-C945-DD48-AC54-9F56E77EE595}" srcOrd="0" destOrd="0" presId="urn:microsoft.com/office/officeart/2005/8/layout/vList2"/>
    <dgm:cxn modelId="{14AA5CFF-8752-C34F-92F7-AFC56D5777F1}" srcId="{DB3AFFDB-6DA4-614D-BE1A-7BC91C17397E}" destId="{3CE2FF2B-B013-9D4B-8D85-9F411E7DBBAD}" srcOrd="1" destOrd="0" parTransId="{DF085D21-4ECC-D94C-90A1-49C97D113C86}" sibTransId="{2CA40EA8-A09B-C340-97B5-A660D36AC48F}"/>
    <dgm:cxn modelId="{E1DCB79C-9D0E-2240-89C4-92C7D7DB264A}" type="presParOf" srcId="{CF8F72DF-0FD2-7341-BD2E-3AB0DEF56EEF}" destId="{92515B23-2423-0144-8F7A-9A92142D3336}" srcOrd="0" destOrd="0" presId="urn:microsoft.com/office/officeart/2005/8/layout/vList2"/>
    <dgm:cxn modelId="{79065EC1-8F67-9D41-9D73-02189ADD107D}" type="presParOf" srcId="{CF8F72DF-0FD2-7341-BD2E-3AB0DEF56EEF}" destId="{7E4290DD-9F3F-D943-B2AB-353950483DCE}" srcOrd="1" destOrd="0" presId="urn:microsoft.com/office/officeart/2005/8/layout/vList2"/>
    <dgm:cxn modelId="{9E7CA5E8-4BE9-A442-9B4F-76DE93588EA7}" type="presParOf" srcId="{CF8F72DF-0FD2-7341-BD2E-3AB0DEF56EEF}" destId="{2E53E971-9A3B-B14F-9779-C475C49FF954}" srcOrd="2" destOrd="0" presId="urn:microsoft.com/office/officeart/2005/8/layout/vList2"/>
    <dgm:cxn modelId="{D00E9D41-0212-6147-A49F-D2D3AC15A8EE}" type="presParOf" srcId="{CF8F72DF-0FD2-7341-BD2E-3AB0DEF56EEF}" destId="{9BBBD219-0C74-8849-9957-F5198765DD28}" srcOrd="3" destOrd="0" presId="urn:microsoft.com/office/officeart/2005/8/layout/vList2"/>
    <dgm:cxn modelId="{21943D85-8E3E-1942-8499-7AA7ADFC544A}" type="presParOf" srcId="{CF8F72DF-0FD2-7341-BD2E-3AB0DEF56EEF}" destId="{50617B96-C945-DD48-AC54-9F56E77EE595}" srcOrd="4" destOrd="0" presId="urn:microsoft.com/office/officeart/2005/8/layout/vList2"/>
    <dgm:cxn modelId="{B58479DA-3F34-A74A-B4D5-E86584355575}" type="presParOf" srcId="{CF8F72DF-0FD2-7341-BD2E-3AB0DEF56EEF}" destId="{B8BBCB59-B084-6948-B388-8D6E0F3AD18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2C443C-F7FD-3B4F-BF5E-B09BE6D88871}" type="doc">
      <dgm:prSet loTypeId="urn:microsoft.com/office/officeart/2009/3/layout/StepUpProcess" loCatId="list" qsTypeId="urn:microsoft.com/office/officeart/2005/8/quickstyle/simple4" qsCatId="simple" csTypeId="urn:microsoft.com/office/officeart/2005/8/colors/accent1_2" csCatId="accent1" phldr="1"/>
      <dgm:spPr/>
      <dgm:t>
        <a:bodyPr/>
        <a:lstStyle/>
        <a:p>
          <a:endParaRPr lang="en-US"/>
        </a:p>
      </dgm:t>
    </dgm:pt>
    <dgm:pt modelId="{B54A348F-7E76-9849-9EF3-E32084E3FBDF}">
      <dgm:prSet custT="1"/>
      <dgm:spPr>
        <a:xfrm>
          <a:off x="358910" y="2022460"/>
          <a:ext cx="3234373" cy="2835118"/>
        </a:xfrm>
        <a:prstGeom prst="rect">
          <a:avLst/>
        </a:prstGeom>
        <a:noFill/>
        <a:ln>
          <a:noFill/>
        </a:ln>
        <a:effectLst/>
      </dgm:spPr>
      <dgm:t>
        <a:bodyPr/>
        <a:lstStyle/>
        <a:p>
          <a:pPr rtl="0"/>
          <a:r>
            <a:rPr lang="en-US" sz="2000" dirty="0">
              <a:solidFill>
                <a:sysClr val="windowText" lastClr="000000">
                  <a:hueOff val="0"/>
                  <a:satOff val="0"/>
                  <a:lumOff val="0"/>
                  <a:alphaOff val="0"/>
                </a:sysClr>
              </a:solidFill>
              <a:latin typeface="Rockwell"/>
              <a:ea typeface="+mn-ea"/>
              <a:cs typeface="+mn-cs"/>
            </a:rPr>
            <a:t>Circular buffer that can hold up to 126 micro-ops and also contains the 128 hardware registers</a:t>
          </a:r>
        </a:p>
      </dgm:t>
    </dgm:pt>
    <dgm:pt modelId="{5E7993F2-2DE5-634D-B9A9-CA63F786779E}" type="parTrans" cxnId="{F15B736D-6EED-7A43-AB09-B6537D5E887B}">
      <dgm:prSet/>
      <dgm:spPr/>
      <dgm:t>
        <a:bodyPr/>
        <a:lstStyle/>
        <a:p>
          <a:endParaRPr lang="en-US"/>
        </a:p>
      </dgm:t>
    </dgm:pt>
    <dgm:pt modelId="{4ABD340A-A6AA-F34C-9955-93CDD5244993}" type="sibTrans" cxnId="{F15B736D-6EED-7A43-AB09-B6537D5E887B}">
      <dgm:prSet/>
      <dgm:spPr/>
      <dgm:t>
        <a:bodyPr/>
        <a:lstStyle/>
        <a:p>
          <a:endParaRPr lang="en-US"/>
        </a:p>
      </dgm:t>
    </dgm:pt>
    <dgm:pt modelId="{065884AD-390A-DD43-BF3A-295E628FB76B}">
      <dgm:prSet custT="1"/>
      <dgm:spPr>
        <a:xfrm>
          <a:off x="4318415" y="1042677"/>
          <a:ext cx="3234373" cy="2835118"/>
        </a:xfrm>
        <a:prstGeom prst="rect">
          <a:avLst/>
        </a:prstGeom>
        <a:noFill/>
        <a:ln>
          <a:noFill/>
        </a:ln>
        <a:effectLst/>
      </dgm:spPr>
      <dgm:t>
        <a:bodyPr/>
        <a:lstStyle/>
        <a:p>
          <a:pPr rtl="0"/>
          <a:r>
            <a:rPr lang="en-US" sz="2000" dirty="0">
              <a:solidFill>
                <a:sysClr val="windowText" lastClr="000000">
                  <a:hueOff val="0"/>
                  <a:satOff val="0"/>
                  <a:lumOff val="0"/>
                  <a:alphaOff val="0"/>
                </a:sysClr>
              </a:solidFill>
              <a:latin typeface="Rockwell"/>
              <a:ea typeface="+mn-ea"/>
              <a:cs typeface="+mn-cs"/>
            </a:rPr>
            <a:t>Each buffer entry consists of the following fields:</a:t>
          </a:r>
        </a:p>
      </dgm:t>
    </dgm:pt>
    <dgm:pt modelId="{F6D4EB98-6AA9-FB48-BA6A-B02CD3809651}" type="parTrans" cxnId="{C2D4BFB9-C351-3B48-897D-BFD4C8D1977C}">
      <dgm:prSet/>
      <dgm:spPr/>
      <dgm:t>
        <a:bodyPr/>
        <a:lstStyle/>
        <a:p>
          <a:endParaRPr lang="en-US"/>
        </a:p>
      </dgm:t>
    </dgm:pt>
    <dgm:pt modelId="{7863F0FF-8BDF-8041-B077-640BBFB5965F}" type="sibTrans" cxnId="{C2D4BFB9-C351-3B48-897D-BFD4C8D1977C}">
      <dgm:prSet/>
      <dgm:spPr/>
      <dgm:t>
        <a:bodyPr/>
        <a:lstStyle/>
        <a:p>
          <a:endParaRPr lang="en-US"/>
        </a:p>
      </dgm:t>
    </dgm:pt>
    <dgm:pt modelId="{B8D29DB7-CD44-4343-AE7A-A735CDC2484D}">
      <dgm:prSet custT="1"/>
      <dgm:spPr>
        <a:xfrm>
          <a:off x="4318415" y="1042677"/>
          <a:ext cx="3234373" cy="2835118"/>
        </a:xfrm>
        <a:prstGeom prst="rect">
          <a:avLst/>
        </a:prstGeom>
        <a:noFill/>
        <a:ln>
          <a:noFill/>
        </a:ln>
        <a:effectLst/>
      </dgm:spPr>
      <dgm:t>
        <a:bodyPr/>
        <a:lstStyle/>
        <a:p>
          <a:pPr rtl="0"/>
          <a:r>
            <a:rPr lang="en-US" sz="1400" b="1" dirty="0">
              <a:solidFill>
                <a:srgbClr val="666699">
                  <a:lumMod val="75000"/>
                </a:srgbClr>
              </a:solidFill>
              <a:latin typeface="Rockwell"/>
              <a:ea typeface="+mn-ea"/>
              <a:cs typeface="+mn-cs"/>
            </a:rPr>
            <a:t>State</a:t>
          </a:r>
        </a:p>
      </dgm:t>
    </dgm:pt>
    <dgm:pt modelId="{F8CDF8AA-590F-5B46-8C92-66F8042E89D5}" type="parTrans" cxnId="{8B267A72-76FD-AB4E-A609-29B1B35142B5}">
      <dgm:prSet/>
      <dgm:spPr/>
      <dgm:t>
        <a:bodyPr/>
        <a:lstStyle/>
        <a:p>
          <a:endParaRPr lang="en-US"/>
        </a:p>
      </dgm:t>
    </dgm:pt>
    <dgm:pt modelId="{E36A5BD2-A714-1E4C-99EC-051318343677}" type="sibTrans" cxnId="{8B267A72-76FD-AB4E-A609-29B1B35142B5}">
      <dgm:prSet/>
      <dgm:spPr/>
      <dgm:t>
        <a:bodyPr/>
        <a:lstStyle/>
        <a:p>
          <a:endParaRPr lang="en-US"/>
        </a:p>
      </dgm:t>
    </dgm:pt>
    <dgm:pt modelId="{CB5E022F-8A29-E545-A30A-4A2702CCC439}">
      <dgm:prSet custT="1"/>
      <dgm:spPr>
        <a:xfrm>
          <a:off x="4318415" y="1042677"/>
          <a:ext cx="3234373" cy="283511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Indicates whether this micro-op is scheduled for execution, has been dispatched for execution, or has completed execution and is ready for retirement</a:t>
          </a:r>
        </a:p>
      </dgm:t>
    </dgm:pt>
    <dgm:pt modelId="{8FF4698E-D4DF-DC42-A0E8-00CCF5D41667}" type="parTrans" cxnId="{28395D4A-CCE8-FF42-B054-F59DAE3C15BC}">
      <dgm:prSet/>
      <dgm:spPr/>
      <dgm:t>
        <a:bodyPr/>
        <a:lstStyle/>
        <a:p>
          <a:endParaRPr lang="en-US"/>
        </a:p>
      </dgm:t>
    </dgm:pt>
    <dgm:pt modelId="{43CBA008-B2C2-1141-9931-3D1E99825545}" type="sibTrans" cxnId="{28395D4A-CCE8-FF42-B054-F59DAE3C15BC}">
      <dgm:prSet/>
      <dgm:spPr/>
      <dgm:t>
        <a:bodyPr/>
        <a:lstStyle/>
        <a:p>
          <a:endParaRPr lang="en-US"/>
        </a:p>
      </dgm:t>
    </dgm:pt>
    <dgm:pt modelId="{9C16F349-05D8-FE46-B931-F76863409924}">
      <dgm:prSet custT="1"/>
      <dgm:spPr>
        <a:xfrm>
          <a:off x="4318415" y="1042677"/>
          <a:ext cx="3234373" cy="2835118"/>
        </a:xfrm>
        <a:prstGeom prst="rect">
          <a:avLst/>
        </a:prstGeom>
        <a:noFill/>
        <a:ln>
          <a:noFill/>
        </a:ln>
        <a:effectLst/>
      </dgm:spPr>
      <dgm:t>
        <a:bodyPr/>
        <a:lstStyle/>
        <a:p>
          <a:pPr rtl="0"/>
          <a:r>
            <a:rPr lang="en-US" sz="1400" b="1" dirty="0">
              <a:solidFill>
                <a:srgbClr val="666699">
                  <a:lumMod val="75000"/>
                </a:srgbClr>
              </a:solidFill>
              <a:latin typeface="Rockwell"/>
              <a:ea typeface="+mn-ea"/>
              <a:cs typeface="+mn-cs"/>
            </a:rPr>
            <a:t>Memory address</a:t>
          </a:r>
        </a:p>
      </dgm:t>
    </dgm:pt>
    <dgm:pt modelId="{46432292-5E67-CC4E-94D2-B6B751295112}" type="parTrans" cxnId="{545DBFE6-FF42-AD4B-9A91-56168287B7E3}">
      <dgm:prSet/>
      <dgm:spPr/>
      <dgm:t>
        <a:bodyPr/>
        <a:lstStyle/>
        <a:p>
          <a:endParaRPr lang="en-US"/>
        </a:p>
      </dgm:t>
    </dgm:pt>
    <dgm:pt modelId="{F2571CCE-4926-C640-8397-A7618620171B}" type="sibTrans" cxnId="{545DBFE6-FF42-AD4B-9A91-56168287B7E3}">
      <dgm:prSet/>
      <dgm:spPr/>
      <dgm:t>
        <a:bodyPr/>
        <a:lstStyle/>
        <a:p>
          <a:endParaRPr lang="en-US"/>
        </a:p>
      </dgm:t>
    </dgm:pt>
    <dgm:pt modelId="{C633722D-3270-A543-8AEB-103E163D2D09}">
      <dgm:prSet custT="1"/>
      <dgm:spPr>
        <a:xfrm>
          <a:off x="4318415" y="1042677"/>
          <a:ext cx="3234373" cy="283511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The address of the Pentium instruction that generated the micro-op</a:t>
          </a:r>
        </a:p>
      </dgm:t>
    </dgm:pt>
    <dgm:pt modelId="{755552C1-E459-9543-B833-A94DBDA24974}" type="parTrans" cxnId="{E71AF2B3-5F34-A24E-9515-6E1E4AD6F714}">
      <dgm:prSet/>
      <dgm:spPr/>
      <dgm:t>
        <a:bodyPr/>
        <a:lstStyle/>
        <a:p>
          <a:endParaRPr lang="en-US"/>
        </a:p>
      </dgm:t>
    </dgm:pt>
    <dgm:pt modelId="{248B6508-F415-AD46-A81D-F7146CAE400E}" type="sibTrans" cxnId="{E71AF2B3-5F34-A24E-9515-6E1E4AD6F714}">
      <dgm:prSet/>
      <dgm:spPr/>
      <dgm:t>
        <a:bodyPr/>
        <a:lstStyle/>
        <a:p>
          <a:endParaRPr lang="en-US"/>
        </a:p>
      </dgm:t>
    </dgm:pt>
    <dgm:pt modelId="{CAA08FD5-2EDA-F44C-A467-0366D6128420}">
      <dgm:prSet custT="1"/>
      <dgm:spPr>
        <a:xfrm>
          <a:off x="4318415" y="1042677"/>
          <a:ext cx="3234373" cy="2835118"/>
        </a:xfrm>
        <a:prstGeom prst="rect">
          <a:avLst/>
        </a:prstGeom>
        <a:noFill/>
        <a:ln>
          <a:noFill/>
        </a:ln>
        <a:effectLst/>
      </dgm:spPr>
      <dgm:t>
        <a:bodyPr/>
        <a:lstStyle/>
        <a:p>
          <a:pPr rtl="0"/>
          <a:r>
            <a:rPr lang="en-US" sz="1400" b="1" dirty="0">
              <a:solidFill>
                <a:srgbClr val="666699">
                  <a:lumMod val="75000"/>
                </a:srgbClr>
              </a:solidFill>
              <a:latin typeface="Rockwell"/>
              <a:ea typeface="+mn-ea"/>
              <a:cs typeface="+mn-cs"/>
            </a:rPr>
            <a:t>Micro-op</a:t>
          </a:r>
        </a:p>
      </dgm:t>
    </dgm:pt>
    <dgm:pt modelId="{61496DC7-B0B9-FD42-9FCD-59A5481693AF}" type="parTrans" cxnId="{750E2EFA-62E9-5745-9E62-1BDA181DDDE4}">
      <dgm:prSet/>
      <dgm:spPr/>
      <dgm:t>
        <a:bodyPr/>
        <a:lstStyle/>
        <a:p>
          <a:endParaRPr lang="en-US"/>
        </a:p>
      </dgm:t>
    </dgm:pt>
    <dgm:pt modelId="{D4E33180-51A4-C444-8409-05BE98D648E9}" type="sibTrans" cxnId="{750E2EFA-62E9-5745-9E62-1BDA181DDDE4}">
      <dgm:prSet/>
      <dgm:spPr/>
      <dgm:t>
        <a:bodyPr/>
        <a:lstStyle/>
        <a:p>
          <a:endParaRPr lang="en-US"/>
        </a:p>
      </dgm:t>
    </dgm:pt>
    <dgm:pt modelId="{19B7D875-5D9B-9845-B78E-D814F62BE5DC}">
      <dgm:prSet custT="1"/>
      <dgm:spPr>
        <a:xfrm>
          <a:off x="4318415" y="1042677"/>
          <a:ext cx="3234373" cy="283511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The actual operation</a:t>
          </a:r>
        </a:p>
      </dgm:t>
    </dgm:pt>
    <dgm:pt modelId="{EE034C7B-D578-DC40-B277-DF704E1C12A2}" type="parTrans" cxnId="{B5A37BA8-613B-5641-81E1-438D5396665B}">
      <dgm:prSet/>
      <dgm:spPr/>
      <dgm:t>
        <a:bodyPr/>
        <a:lstStyle/>
        <a:p>
          <a:endParaRPr lang="en-US"/>
        </a:p>
      </dgm:t>
    </dgm:pt>
    <dgm:pt modelId="{C65C4187-263D-AF49-B9A0-F5DDE23FE3C4}" type="sibTrans" cxnId="{B5A37BA8-613B-5641-81E1-438D5396665B}">
      <dgm:prSet/>
      <dgm:spPr/>
      <dgm:t>
        <a:bodyPr/>
        <a:lstStyle/>
        <a:p>
          <a:endParaRPr lang="en-US"/>
        </a:p>
      </dgm:t>
    </dgm:pt>
    <dgm:pt modelId="{51002E49-975E-2145-B081-AF5F09E71DBA}">
      <dgm:prSet custT="1"/>
      <dgm:spPr>
        <a:xfrm>
          <a:off x="4318415" y="1042677"/>
          <a:ext cx="3234373" cy="2835118"/>
        </a:xfrm>
        <a:prstGeom prst="rect">
          <a:avLst/>
        </a:prstGeom>
        <a:noFill/>
        <a:ln>
          <a:noFill/>
        </a:ln>
        <a:effectLst/>
      </dgm:spPr>
      <dgm:t>
        <a:bodyPr/>
        <a:lstStyle/>
        <a:p>
          <a:pPr rtl="0"/>
          <a:r>
            <a:rPr lang="en-US" sz="1400" b="1" dirty="0">
              <a:solidFill>
                <a:srgbClr val="666699">
                  <a:lumMod val="75000"/>
                </a:srgbClr>
              </a:solidFill>
              <a:latin typeface="Rockwell"/>
              <a:ea typeface="+mn-ea"/>
              <a:cs typeface="+mn-cs"/>
            </a:rPr>
            <a:t>Alias register</a:t>
          </a:r>
        </a:p>
      </dgm:t>
    </dgm:pt>
    <dgm:pt modelId="{FD2501E1-5BF9-BE41-914E-7CE6C61F5B7A}" type="parTrans" cxnId="{28997875-53ED-6048-9157-D655D030A1FA}">
      <dgm:prSet/>
      <dgm:spPr/>
      <dgm:t>
        <a:bodyPr/>
        <a:lstStyle/>
        <a:p>
          <a:endParaRPr lang="en-US"/>
        </a:p>
      </dgm:t>
    </dgm:pt>
    <dgm:pt modelId="{B24D4233-35E2-FA4F-91E1-F5C74DABC905}" type="sibTrans" cxnId="{28997875-53ED-6048-9157-D655D030A1FA}">
      <dgm:prSet/>
      <dgm:spPr/>
      <dgm:t>
        <a:bodyPr/>
        <a:lstStyle/>
        <a:p>
          <a:endParaRPr lang="en-US"/>
        </a:p>
      </dgm:t>
    </dgm:pt>
    <dgm:pt modelId="{55A2A65A-9A9A-AE4D-ABF1-D57891B609AB}">
      <dgm:prSet custT="1"/>
      <dgm:spPr>
        <a:xfrm>
          <a:off x="4318415" y="1042677"/>
          <a:ext cx="3234373" cy="283511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If the micro-op references one of the 16 architectural registers, this entry redirects that reference to one of the 128 hardware registers</a:t>
          </a:r>
        </a:p>
      </dgm:t>
    </dgm:pt>
    <dgm:pt modelId="{77FBFD19-CFBC-6740-9151-30520B6E98E1}" type="parTrans" cxnId="{1B650E74-837D-5B47-8A22-9711E28C192C}">
      <dgm:prSet/>
      <dgm:spPr/>
      <dgm:t>
        <a:bodyPr/>
        <a:lstStyle/>
        <a:p>
          <a:endParaRPr lang="en-US"/>
        </a:p>
      </dgm:t>
    </dgm:pt>
    <dgm:pt modelId="{C1454245-43F2-9E49-B404-AFB4EFF91826}" type="sibTrans" cxnId="{1B650E74-837D-5B47-8A22-9711E28C192C}">
      <dgm:prSet/>
      <dgm:spPr/>
      <dgm:t>
        <a:bodyPr/>
        <a:lstStyle/>
        <a:p>
          <a:endParaRPr lang="en-US"/>
        </a:p>
      </dgm:t>
    </dgm:pt>
    <dgm:pt modelId="{F73D998E-3C00-D945-B2A8-E93C6DF6F5E5}" type="pres">
      <dgm:prSet presAssocID="{DF2C443C-F7FD-3B4F-BF5E-B09BE6D88871}" presName="rootnode" presStyleCnt="0">
        <dgm:presLayoutVars>
          <dgm:chMax/>
          <dgm:chPref/>
          <dgm:dir/>
          <dgm:animLvl val="lvl"/>
        </dgm:presLayoutVars>
      </dgm:prSet>
      <dgm:spPr/>
    </dgm:pt>
    <dgm:pt modelId="{30EF0CE9-93D3-A049-A087-3B9481DC0B64}" type="pres">
      <dgm:prSet presAssocID="{B54A348F-7E76-9849-9EF3-E32084E3FBDF}" presName="composite" presStyleCnt="0"/>
      <dgm:spPr/>
    </dgm:pt>
    <dgm:pt modelId="{172A6320-0FEF-3A40-9F29-CC1E78A1BAF4}" type="pres">
      <dgm:prSet presAssocID="{B54A348F-7E76-9849-9EF3-E32084E3FBDF}" presName="LShape" presStyleLbl="alignNode1" presStyleIdx="0" presStyleCnt="3"/>
      <dgm:spPr>
        <a:xfrm rot="5400000">
          <a:off x="718303" y="952041"/>
          <a:ext cx="2153022" cy="3582580"/>
        </a:xfrm>
        <a:prstGeom prst="corner">
          <a:avLst>
            <a:gd name="adj1" fmla="val 16120"/>
            <a:gd name="adj2" fmla="val 1611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D7612DBF-C234-4743-8515-32E9A0AF1CFF}" type="pres">
      <dgm:prSet presAssocID="{B54A348F-7E76-9849-9EF3-E32084E3FBDF}" presName="ParentText" presStyleLbl="revTx" presStyleIdx="0" presStyleCnt="2">
        <dgm:presLayoutVars>
          <dgm:chMax val="0"/>
          <dgm:chPref val="0"/>
          <dgm:bulletEnabled val="1"/>
        </dgm:presLayoutVars>
      </dgm:prSet>
      <dgm:spPr/>
    </dgm:pt>
    <dgm:pt modelId="{16A56469-933A-1043-9D1E-EF3487733364}" type="pres">
      <dgm:prSet presAssocID="{B54A348F-7E76-9849-9EF3-E32084E3FBDF}" presName="Triangle" presStyleLbl="alignNode1" presStyleIdx="1" presStyleCnt="3"/>
      <dgm:spPr>
        <a:xfrm>
          <a:off x="2983024" y="688287"/>
          <a:ext cx="610259" cy="610259"/>
        </a:xfrm>
        <a:prstGeom prst="triangle">
          <a:avLst>
            <a:gd name="adj" fmla="val 1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F700D033-EC96-9541-9076-76BA484E95E1}" type="pres">
      <dgm:prSet presAssocID="{4ABD340A-A6AA-F34C-9955-93CDD5244993}" presName="sibTrans" presStyleCnt="0"/>
      <dgm:spPr/>
    </dgm:pt>
    <dgm:pt modelId="{9870367C-22D4-6248-B48E-5197037C647A}" type="pres">
      <dgm:prSet presAssocID="{4ABD340A-A6AA-F34C-9955-93CDD5244993}" presName="space" presStyleCnt="0"/>
      <dgm:spPr/>
    </dgm:pt>
    <dgm:pt modelId="{B5E09754-850D-0949-B18B-8501A189964F}" type="pres">
      <dgm:prSet presAssocID="{065884AD-390A-DD43-BF3A-295E628FB76B}" presName="composite" presStyleCnt="0"/>
      <dgm:spPr/>
    </dgm:pt>
    <dgm:pt modelId="{E70640EA-A9C1-794E-8808-5D516B2C2006}" type="pres">
      <dgm:prSet presAssocID="{065884AD-390A-DD43-BF3A-295E628FB76B}" presName="LShape" presStyleLbl="alignNode1" presStyleIdx="2" presStyleCnt="3"/>
      <dgm:spPr>
        <a:xfrm rot="5400000">
          <a:off x="4677808" y="-27742"/>
          <a:ext cx="2153022" cy="3582580"/>
        </a:xfrm>
        <a:prstGeom prst="corner">
          <a:avLst>
            <a:gd name="adj1" fmla="val 16120"/>
            <a:gd name="adj2" fmla="val 1611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276BBFEE-91B7-9E44-97DC-D87C3AAF69BB}" type="pres">
      <dgm:prSet presAssocID="{065884AD-390A-DD43-BF3A-295E628FB76B}" presName="ParentText" presStyleLbl="revTx" presStyleIdx="1" presStyleCnt="2">
        <dgm:presLayoutVars>
          <dgm:chMax val="0"/>
          <dgm:chPref val="0"/>
          <dgm:bulletEnabled val="1"/>
        </dgm:presLayoutVars>
      </dgm:prSet>
      <dgm:spPr/>
    </dgm:pt>
  </dgm:ptLst>
  <dgm:cxnLst>
    <dgm:cxn modelId="{1597F710-00C7-C34E-974B-78A5FB4C2D1E}" type="presOf" srcId="{C633722D-3270-A543-8AEB-103E163D2D09}" destId="{276BBFEE-91B7-9E44-97DC-D87C3AAF69BB}" srcOrd="0" destOrd="4" presId="urn:microsoft.com/office/officeart/2009/3/layout/StepUpProcess"/>
    <dgm:cxn modelId="{D726EE33-2932-5A4E-BC3B-EBEFB6BB5781}" type="presOf" srcId="{B54A348F-7E76-9849-9EF3-E32084E3FBDF}" destId="{D7612DBF-C234-4743-8515-32E9A0AF1CFF}" srcOrd="0" destOrd="0" presId="urn:microsoft.com/office/officeart/2009/3/layout/StepUpProcess"/>
    <dgm:cxn modelId="{29E46149-6374-034F-88AE-4C20BD1D2807}" type="presOf" srcId="{9C16F349-05D8-FE46-B931-F76863409924}" destId="{276BBFEE-91B7-9E44-97DC-D87C3AAF69BB}" srcOrd="0" destOrd="3" presId="urn:microsoft.com/office/officeart/2009/3/layout/StepUpProcess"/>
    <dgm:cxn modelId="{28395D4A-CCE8-FF42-B054-F59DAE3C15BC}" srcId="{B8D29DB7-CD44-4343-AE7A-A735CDC2484D}" destId="{CB5E022F-8A29-E545-A30A-4A2702CCC439}" srcOrd="0" destOrd="0" parTransId="{8FF4698E-D4DF-DC42-A0E8-00CCF5D41667}" sibTransId="{43CBA008-B2C2-1141-9931-3D1E99825545}"/>
    <dgm:cxn modelId="{F15B736D-6EED-7A43-AB09-B6537D5E887B}" srcId="{DF2C443C-F7FD-3B4F-BF5E-B09BE6D88871}" destId="{B54A348F-7E76-9849-9EF3-E32084E3FBDF}" srcOrd="0" destOrd="0" parTransId="{5E7993F2-2DE5-634D-B9A9-CA63F786779E}" sibTransId="{4ABD340A-A6AA-F34C-9955-93CDD5244993}"/>
    <dgm:cxn modelId="{A2F9886E-23DA-9749-8651-BA5CE780562C}" type="presOf" srcId="{19B7D875-5D9B-9845-B78E-D814F62BE5DC}" destId="{276BBFEE-91B7-9E44-97DC-D87C3AAF69BB}" srcOrd="0" destOrd="6" presId="urn:microsoft.com/office/officeart/2009/3/layout/StepUpProcess"/>
    <dgm:cxn modelId="{8A685B4F-54E9-1049-9A74-255A3CFAAB92}" type="presOf" srcId="{CAA08FD5-2EDA-F44C-A467-0366D6128420}" destId="{276BBFEE-91B7-9E44-97DC-D87C3AAF69BB}" srcOrd="0" destOrd="5" presId="urn:microsoft.com/office/officeart/2009/3/layout/StepUpProcess"/>
    <dgm:cxn modelId="{1A87AA71-F819-7640-B8F7-F90D78CD7649}" type="presOf" srcId="{065884AD-390A-DD43-BF3A-295E628FB76B}" destId="{276BBFEE-91B7-9E44-97DC-D87C3AAF69BB}" srcOrd="0" destOrd="0" presId="urn:microsoft.com/office/officeart/2009/3/layout/StepUpProcess"/>
    <dgm:cxn modelId="{8B267A72-76FD-AB4E-A609-29B1B35142B5}" srcId="{065884AD-390A-DD43-BF3A-295E628FB76B}" destId="{B8D29DB7-CD44-4343-AE7A-A735CDC2484D}" srcOrd="0" destOrd="0" parTransId="{F8CDF8AA-590F-5B46-8C92-66F8042E89D5}" sibTransId="{E36A5BD2-A714-1E4C-99EC-051318343677}"/>
    <dgm:cxn modelId="{1B650E74-837D-5B47-8A22-9711E28C192C}" srcId="{51002E49-975E-2145-B081-AF5F09E71DBA}" destId="{55A2A65A-9A9A-AE4D-ABF1-D57891B609AB}" srcOrd="0" destOrd="0" parTransId="{77FBFD19-CFBC-6740-9151-30520B6E98E1}" sibTransId="{C1454245-43F2-9E49-B404-AFB4EFF91826}"/>
    <dgm:cxn modelId="{28997875-53ED-6048-9157-D655D030A1FA}" srcId="{065884AD-390A-DD43-BF3A-295E628FB76B}" destId="{51002E49-975E-2145-B081-AF5F09E71DBA}" srcOrd="3" destOrd="0" parTransId="{FD2501E1-5BF9-BE41-914E-7CE6C61F5B7A}" sibTransId="{B24D4233-35E2-FA4F-91E1-F5C74DABC905}"/>
    <dgm:cxn modelId="{CAC2DA58-ACD9-E340-9B58-3D018879AB95}" type="presOf" srcId="{51002E49-975E-2145-B081-AF5F09E71DBA}" destId="{276BBFEE-91B7-9E44-97DC-D87C3AAF69BB}" srcOrd="0" destOrd="7" presId="urn:microsoft.com/office/officeart/2009/3/layout/StepUpProcess"/>
    <dgm:cxn modelId="{25A92498-4AB4-0143-8B4D-21DFC567A04D}" type="presOf" srcId="{55A2A65A-9A9A-AE4D-ABF1-D57891B609AB}" destId="{276BBFEE-91B7-9E44-97DC-D87C3AAF69BB}" srcOrd="0" destOrd="8" presId="urn:microsoft.com/office/officeart/2009/3/layout/StepUpProcess"/>
    <dgm:cxn modelId="{C08C619A-BBD6-8049-8D74-A629C918E72F}" type="presOf" srcId="{B8D29DB7-CD44-4343-AE7A-A735CDC2484D}" destId="{276BBFEE-91B7-9E44-97DC-D87C3AAF69BB}" srcOrd="0" destOrd="1" presId="urn:microsoft.com/office/officeart/2009/3/layout/StepUpProcess"/>
    <dgm:cxn modelId="{FDB4769D-648C-EA4F-81A8-7EB08E9CAAE3}" type="presOf" srcId="{DF2C443C-F7FD-3B4F-BF5E-B09BE6D88871}" destId="{F73D998E-3C00-D945-B2A8-E93C6DF6F5E5}" srcOrd="0" destOrd="0" presId="urn:microsoft.com/office/officeart/2009/3/layout/StepUpProcess"/>
    <dgm:cxn modelId="{B5A37BA8-613B-5641-81E1-438D5396665B}" srcId="{CAA08FD5-2EDA-F44C-A467-0366D6128420}" destId="{19B7D875-5D9B-9845-B78E-D814F62BE5DC}" srcOrd="0" destOrd="0" parTransId="{EE034C7B-D578-DC40-B277-DF704E1C12A2}" sibTransId="{C65C4187-263D-AF49-B9A0-F5DDE23FE3C4}"/>
    <dgm:cxn modelId="{E71AF2B3-5F34-A24E-9515-6E1E4AD6F714}" srcId="{9C16F349-05D8-FE46-B931-F76863409924}" destId="{C633722D-3270-A543-8AEB-103E163D2D09}" srcOrd="0" destOrd="0" parTransId="{755552C1-E459-9543-B833-A94DBDA24974}" sibTransId="{248B6508-F415-AD46-A81D-F7146CAE400E}"/>
    <dgm:cxn modelId="{C2D4BFB9-C351-3B48-897D-BFD4C8D1977C}" srcId="{DF2C443C-F7FD-3B4F-BF5E-B09BE6D88871}" destId="{065884AD-390A-DD43-BF3A-295E628FB76B}" srcOrd="1" destOrd="0" parTransId="{F6D4EB98-6AA9-FB48-BA6A-B02CD3809651}" sibTransId="{7863F0FF-8BDF-8041-B077-640BBFB5965F}"/>
    <dgm:cxn modelId="{737484CC-EBD1-F443-9087-456ACC7E6545}" type="presOf" srcId="{CB5E022F-8A29-E545-A30A-4A2702CCC439}" destId="{276BBFEE-91B7-9E44-97DC-D87C3AAF69BB}" srcOrd="0" destOrd="2" presId="urn:microsoft.com/office/officeart/2009/3/layout/StepUpProcess"/>
    <dgm:cxn modelId="{545DBFE6-FF42-AD4B-9A91-56168287B7E3}" srcId="{065884AD-390A-DD43-BF3A-295E628FB76B}" destId="{9C16F349-05D8-FE46-B931-F76863409924}" srcOrd="1" destOrd="0" parTransId="{46432292-5E67-CC4E-94D2-B6B751295112}" sibTransId="{F2571CCE-4926-C640-8397-A7618620171B}"/>
    <dgm:cxn modelId="{750E2EFA-62E9-5745-9E62-1BDA181DDDE4}" srcId="{065884AD-390A-DD43-BF3A-295E628FB76B}" destId="{CAA08FD5-2EDA-F44C-A467-0366D6128420}" srcOrd="2" destOrd="0" parTransId="{61496DC7-B0B9-FD42-9FCD-59A5481693AF}" sibTransId="{D4E33180-51A4-C444-8409-05BE98D648E9}"/>
    <dgm:cxn modelId="{08BB3DE1-44AB-004A-98E9-D844F98621CA}" type="presParOf" srcId="{F73D998E-3C00-D945-B2A8-E93C6DF6F5E5}" destId="{30EF0CE9-93D3-A049-A087-3B9481DC0B64}" srcOrd="0" destOrd="0" presId="urn:microsoft.com/office/officeart/2009/3/layout/StepUpProcess"/>
    <dgm:cxn modelId="{4E39BCD7-B0CC-0D4C-987D-9EDD6E632C25}" type="presParOf" srcId="{30EF0CE9-93D3-A049-A087-3B9481DC0B64}" destId="{172A6320-0FEF-3A40-9F29-CC1E78A1BAF4}" srcOrd="0" destOrd="0" presId="urn:microsoft.com/office/officeart/2009/3/layout/StepUpProcess"/>
    <dgm:cxn modelId="{10F4A1AB-D84E-E843-874C-7AE6A923EC82}" type="presParOf" srcId="{30EF0CE9-93D3-A049-A087-3B9481DC0B64}" destId="{D7612DBF-C234-4743-8515-32E9A0AF1CFF}" srcOrd="1" destOrd="0" presId="urn:microsoft.com/office/officeart/2009/3/layout/StepUpProcess"/>
    <dgm:cxn modelId="{7A42946A-B1FA-204A-B16E-3DF8A77C018A}" type="presParOf" srcId="{30EF0CE9-93D3-A049-A087-3B9481DC0B64}" destId="{16A56469-933A-1043-9D1E-EF3487733364}" srcOrd="2" destOrd="0" presId="urn:microsoft.com/office/officeart/2009/3/layout/StepUpProcess"/>
    <dgm:cxn modelId="{54917B65-5B17-CD4B-96BE-DC5DB6A8394B}" type="presParOf" srcId="{F73D998E-3C00-D945-B2A8-E93C6DF6F5E5}" destId="{F700D033-EC96-9541-9076-76BA484E95E1}" srcOrd="1" destOrd="0" presId="urn:microsoft.com/office/officeart/2009/3/layout/StepUpProcess"/>
    <dgm:cxn modelId="{0C55A89F-77DF-6542-864E-AC5B626A4853}" type="presParOf" srcId="{F700D033-EC96-9541-9076-76BA484E95E1}" destId="{9870367C-22D4-6248-B48E-5197037C647A}" srcOrd="0" destOrd="0" presId="urn:microsoft.com/office/officeart/2009/3/layout/StepUpProcess"/>
    <dgm:cxn modelId="{C8BA3E91-EDB9-CF49-BD7B-2BF1DFD494ED}" type="presParOf" srcId="{F73D998E-3C00-D945-B2A8-E93C6DF6F5E5}" destId="{B5E09754-850D-0949-B18B-8501A189964F}" srcOrd="2" destOrd="0" presId="urn:microsoft.com/office/officeart/2009/3/layout/StepUpProcess"/>
    <dgm:cxn modelId="{6AD2F79E-3DCD-B240-9FA9-1914F11259B1}" type="presParOf" srcId="{B5E09754-850D-0949-B18B-8501A189964F}" destId="{E70640EA-A9C1-794E-8808-5D516B2C2006}" srcOrd="0" destOrd="0" presId="urn:microsoft.com/office/officeart/2009/3/layout/StepUpProcess"/>
    <dgm:cxn modelId="{AB891986-A538-4846-AED6-65688A30FCA2}" type="presParOf" srcId="{B5E09754-850D-0949-B18B-8501A189964F}" destId="{276BBFEE-91B7-9E44-97DC-D87C3AAF69BB}"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48D2357-AEC6-C540-A40F-458803F48CFC}" type="doc">
      <dgm:prSet loTypeId="urn:microsoft.com/office/officeart/2005/8/layout/venn3" loCatId="list" qsTypeId="urn:microsoft.com/office/officeart/2005/8/quickstyle/3D2" qsCatId="3D" csTypeId="urn:microsoft.com/office/officeart/2005/8/colors/colorful3" csCatId="colorful"/>
      <dgm:spPr/>
      <dgm:t>
        <a:bodyPr/>
        <a:lstStyle/>
        <a:p>
          <a:endParaRPr lang="en-US"/>
        </a:p>
      </dgm:t>
    </dgm:pt>
    <dgm:pt modelId="{52763D0E-DCE7-8F43-97D8-6DC3E9B64633}">
      <dgm:prSet custT="1"/>
      <dgm:spPr>
        <a:xfrm>
          <a:off x="611556" y="138210"/>
          <a:ext cx="2099599" cy="2099599"/>
        </a:xfrm>
        <a:prstGeom prst="ellipse">
          <a:avLst/>
        </a:prstGeom>
        <a:gradFill rotWithShape="0">
          <a:gsLst>
            <a:gs pos="0">
              <a:srgbClr val="666699">
                <a:alpha val="50000"/>
                <a:hueOff val="0"/>
                <a:satOff val="0"/>
                <a:lumOff val="0"/>
                <a:alphaOff val="0"/>
                <a:shade val="40000"/>
                <a:alpha val="100000"/>
                <a:satMod val="150000"/>
                <a:lumMod val="100000"/>
              </a:srgbClr>
            </a:gs>
            <a:gs pos="100000">
              <a:srgbClr val="666699">
                <a:alpha val="50000"/>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GB" sz="1800" dirty="0">
              <a:solidFill>
                <a:sysClr val="windowText" lastClr="000000"/>
              </a:solidFill>
              <a:latin typeface="Rockwell"/>
              <a:ea typeface="+mn-ea"/>
              <a:cs typeface="+mn-cs"/>
            </a:rPr>
            <a:t>D0 </a:t>
          </a:r>
        </a:p>
      </dgm:t>
    </dgm:pt>
    <dgm:pt modelId="{88315A10-72FE-E74C-99DF-B38B6CB51B05}" type="parTrans" cxnId="{33266734-7836-A348-8D4D-0B0AC9123E2F}">
      <dgm:prSet/>
      <dgm:spPr/>
      <dgm:t>
        <a:bodyPr/>
        <a:lstStyle/>
        <a:p>
          <a:endParaRPr lang="en-US"/>
        </a:p>
      </dgm:t>
    </dgm:pt>
    <dgm:pt modelId="{D41155C3-878F-4846-A23F-1D3C2C293B8B}" type="sibTrans" cxnId="{33266734-7836-A348-8D4D-0B0AC9123E2F}">
      <dgm:prSet/>
      <dgm:spPr/>
      <dgm:t>
        <a:bodyPr/>
        <a:lstStyle/>
        <a:p>
          <a:endParaRPr lang="en-US"/>
        </a:p>
      </dgm:t>
    </dgm:pt>
    <dgm:pt modelId="{1FA8C107-2238-F843-9796-9BC4C9851C94}">
      <dgm:prSet custT="1"/>
      <dgm:spPr>
        <a:xfrm>
          <a:off x="611556" y="138210"/>
          <a:ext cx="2099599" cy="2099599"/>
        </a:xfrm>
        <a:prstGeom prst="ellipse">
          <a:avLst/>
        </a:prstGeom>
        <a:gradFill rotWithShape="0">
          <a:gsLst>
            <a:gs pos="0">
              <a:srgbClr val="666699">
                <a:alpha val="50000"/>
                <a:hueOff val="0"/>
                <a:satOff val="0"/>
                <a:lumOff val="0"/>
                <a:alphaOff val="0"/>
                <a:shade val="40000"/>
                <a:alpha val="100000"/>
                <a:satMod val="150000"/>
                <a:lumMod val="100000"/>
              </a:srgbClr>
            </a:gs>
            <a:gs pos="100000">
              <a:srgbClr val="666699">
                <a:alpha val="50000"/>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GB" sz="1100" dirty="0">
              <a:solidFill>
                <a:sysClr val="windowText" lastClr="000000"/>
              </a:solidFill>
              <a:latin typeface="Rockwell"/>
              <a:ea typeface="+mn-ea"/>
              <a:cs typeface="+mn-cs"/>
            </a:rPr>
            <a:t>Thumb instructions decompressed and preliminary decode is performed</a:t>
          </a:r>
        </a:p>
      </dgm:t>
    </dgm:pt>
    <dgm:pt modelId="{D066891F-E54D-9242-A036-DA1AB2691BCD}" type="parTrans" cxnId="{703F36E0-E96D-7344-BE81-6C7622681483}">
      <dgm:prSet/>
      <dgm:spPr/>
      <dgm:t>
        <a:bodyPr/>
        <a:lstStyle/>
        <a:p>
          <a:endParaRPr lang="en-US"/>
        </a:p>
      </dgm:t>
    </dgm:pt>
    <dgm:pt modelId="{DABDAC59-5C84-FF4E-822E-3E43BC5BD36F}" type="sibTrans" cxnId="{703F36E0-E96D-7344-BE81-6C7622681483}">
      <dgm:prSet/>
      <dgm:spPr/>
      <dgm:t>
        <a:bodyPr/>
        <a:lstStyle/>
        <a:p>
          <a:endParaRPr lang="en-US"/>
        </a:p>
      </dgm:t>
    </dgm:pt>
    <dgm:pt modelId="{2CFC8885-7AAF-6943-9709-F4743B5E0BF6}">
      <dgm:prSet custT="1"/>
      <dgm:spPr>
        <a:xfrm>
          <a:off x="1907706" y="2082418"/>
          <a:ext cx="2099599" cy="2099599"/>
        </a:xfrm>
        <a:prstGeom prst="ellipse">
          <a:avLst/>
        </a:prstGeom>
        <a:gradFill rotWithShape="0">
          <a:gsLst>
            <a:gs pos="0">
              <a:srgbClr val="666699">
                <a:alpha val="50000"/>
                <a:hueOff val="-2700000"/>
                <a:satOff val="0"/>
                <a:lumOff val="0"/>
                <a:alphaOff val="0"/>
                <a:shade val="40000"/>
                <a:alpha val="100000"/>
                <a:satMod val="150000"/>
                <a:lumMod val="100000"/>
              </a:srgbClr>
            </a:gs>
            <a:gs pos="100000">
              <a:srgbClr val="666699">
                <a:alpha val="50000"/>
                <a:hueOff val="-27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GB" sz="1800">
              <a:solidFill>
                <a:sysClr val="windowText" lastClr="000000"/>
              </a:solidFill>
              <a:latin typeface="Rockwell"/>
              <a:ea typeface="+mn-ea"/>
              <a:cs typeface="+mn-cs"/>
            </a:rPr>
            <a:t>D1</a:t>
          </a:r>
        </a:p>
      </dgm:t>
    </dgm:pt>
    <dgm:pt modelId="{BEAAFAEA-9BAE-EF4B-B980-6111E7312332}" type="parTrans" cxnId="{11E4441D-2DDC-1141-84DA-66DED9CEF340}">
      <dgm:prSet/>
      <dgm:spPr/>
      <dgm:t>
        <a:bodyPr/>
        <a:lstStyle/>
        <a:p>
          <a:endParaRPr lang="en-US"/>
        </a:p>
      </dgm:t>
    </dgm:pt>
    <dgm:pt modelId="{3C0EDD99-25C1-CF42-A828-E502537E1AC4}" type="sibTrans" cxnId="{11E4441D-2DDC-1141-84DA-66DED9CEF340}">
      <dgm:prSet/>
      <dgm:spPr/>
      <dgm:t>
        <a:bodyPr/>
        <a:lstStyle/>
        <a:p>
          <a:endParaRPr lang="en-US"/>
        </a:p>
      </dgm:t>
    </dgm:pt>
    <dgm:pt modelId="{E0CC677A-EDC2-354B-9F32-F3FF252DAC42}">
      <dgm:prSet custT="1"/>
      <dgm:spPr>
        <a:xfrm>
          <a:off x="1907706" y="2082418"/>
          <a:ext cx="2099599" cy="2099599"/>
        </a:xfrm>
        <a:prstGeom prst="ellipse">
          <a:avLst/>
        </a:prstGeom>
        <a:gradFill rotWithShape="0">
          <a:gsLst>
            <a:gs pos="0">
              <a:srgbClr val="666699">
                <a:alpha val="50000"/>
                <a:hueOff val="-2700000"/>
                <a:satOff val="0"/>
                <a:lumOff val="0"/>
                <a:alphaOff val="0"/>
                <a:shade val="40000"/>
                <a:alpha val="100000"/>
                <a:satMod val="150000"/>
                <a:lumMod val="100000"/>
              </a:srgbClr>
            </a:gs>
            <a:gs pos="100000">
              <a:srgbClr val="666699">
                <a:alpha val="50000"/>
                <a:hueOff val="-27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GB" sz="1100" dirty="0">
              <a:solidFill>
                <a:sysClr val="windowText" lastClr="000000"/>
              </a:solidFill>
              <a:latin typeface="Rockwell"/>
              <a:ea typeface="+mn-ea"/>
              <a:cs typeface="+mn-cs"/>
            </a:rPr>
            <a:t>Instruction decode is completed</a:t>
          </a:r>
        </a:p>
      </dgm:t>
    </dgm:pt>
    <dgm:pt modelId="{C2E3CE52-DFE8-3D48-A4F9-5B6DED295A0E}" type="parTrans" cxnId="{CA52575F-E441-7948-BC6B-4662A264A312}">
      <dgm:prSet/>
      <dgm:spPr/>
      <dgm:t>
        <a:bodyPr/>
        <a:lstStyle/>
        <a:p>
          <a:endParaRPr lang="en-US"/>
        </a:p>
      </dgm:t>
    </dgm:pt>
    <dgm:pt modelId="{B3581FD9-49BC-B14A-8341-16E31B8A03C6}" type="sibTrans" cxnId="{CA52575F-E441-7948-BC6B-4662A264A312}">
      <dgm:prSet/>
      <dgm:spPr/>
      <dgm:t>
        <a:bodyPr/>
        <a:lstStyle/>
        <a:p>
          <a:endParaRPr lang="en-US"/>
        </a:p>
      </dgm:t>
    </dgm:pt>
    <dgm:pt modelId="{2967DF12-D99E-FC4A-ABFE-BEE602EF7A9D}">
      <dgm:prSet custT="1"/>
      <dgm:spPr>
        <a:xfrm>
          <a:off x="3995942" y="282221"/>
          <a:ext cx="2099599" cy="2099599"/>
        </a:xfrm>
        <a:prstGeom prst="ellipse">
          <a:avLst/>
        </a:prstGeom>
        <a:gradFill rotWithShape="0">
          <a:gsLst>
            <a:gs pos="0">
              <a:srgbClr val="666699">
                <a:alpha val="50000"/>
                <a:hueOff val="-5400000"/>
                <a:satOff val="0"/>
                <a:lumOff val="0"/>
                <a:alphaOff val="0"/>
                <a:shade val="40000"/>
                <a:alpha val="100000"/>
                <a:satMod val="150000"/>
                <a:lumMod val="100000"/>
              </a:srgbClr>
            </a:gs>
            <a:gs pos="100000">
              <a:srgbClr val="666699">
                <a:alpha val="50000"/>
                <a:hueOff val="-54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GB" sz="1800" dirty="0">
              <a:solidFill>
                <a:sysClr val="windowText" lastClr="000000"/>
              </a:solidFill>
              <a:latin typeface="Rockwell"/>
              <a:ea typeface="+mn-ea"/>
              <a:cs typeface="+mn-cs"/>
            </a:rPr>
            <a:t>D2 </a:t>
          </a:r>
        </a:p>
      </dgm:t>
    </dgm:pt>
    <dgm:pt modelId="{FDB4AA86-4A1F-BC4C-BCA4-C1864045D0EB}" type="parTrans" cxnId="{19490CF5-6D38-B04F-A7F8-8E548AD64564}">
      <dgm:prSet/>
      <dgm:spPr/>
      <dgm:t>
        <a:bodyPr/>
        <a:lstStyle/>
        <a:p>
          <a:endParaRPr lang="en-US"/>
        </a:p>
      </dgm:t>
    </dgm:pt>
    <dgm:pt modelId="{5D71E2BF-5DA4-0443-AC67-210D90C0E4CA}" type="sibTrans" cxnId="{19490CF5-6D38-B04F-A7F8-8E548AD64564}">
      <dgm:prSet/>
      <dgm:spPr/>
      <dgm:t>
        <a:bodyPr/>
        <a:lstStyle/>
        <a:p>
          <a:endParaRPr lang="en-US"/>
        </a:p>
      </dgm:t>
    </dgm:pt>
    <dgm:pt modelId="{24F8BE6B-1EBA-9547-A6E8-32E21D23BFDD}">
      <dgm:prSet custT="1"/>
      <dgm:spPr>
        <a:xfrm>
          <a:off x="3995942" y="282221"/>
          <a:ext cx="2099599" cy="2099599"/>
        </a:xfrm>
        <a:prstGeom prst="ellipse">
          <a:avLst/>
        </a:prstGeom>
        <a:gradFill rotWithShape="0">
          <a:gsLst>
            <a:gs pos="0">
              <a:srgbClr val="666699">
                <a:alpha val="50000"/>
                <a:hueOff val="-5400000"/>
                <a:satOff val="0"/>
                <a:lumOff val="0"/>
                <a:alphaOff val="0"/>
                <a:shade val="40000"/>
                <a:alpha val="100000"/>
                <a:satMod val="150000"/>
                <a:lumMod val="100000"/>
              </a:srgbClr>
            </a:gs>
            <a:gs pos="100000">
              <a:srgbClr val="666699">
                <a:alpha val="50000"/>
                <a:hueOff val="-54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GB" sz="1100" dirty="0">
              <a:solidFill>
                <a:sysClr val="windowText" lastClr="000000"/>
              </a:solidFill>
              <a:latin typeface="Rockwell"/>
              <a:ea typeface="+mn-ea"/>
              <a:cs typeface="+mn-cs"/>
            </a:rPr>
            <a:t>Writes instructions into and read instructions from pending/replay queue</a:t>
          </a:r>
        </a:p>
      </dgm:t>
    </dgm:pt>
    <dgm:pt modelId="{5CCE79BA-524F-094B-9EEC-4797AF2498E6}" type="parTrans" cxnId="{BA0F3E9D-08AF-894C-9041-1F4AB16B49DB}">
      <dgm:prSet/>
      <dgm:spPr/>
      <dgm:t>
        <a:bodyPr/>
        <a:lstStyle/>
        <a:p>
          <a:endParaRPr lang="en-US"/>
        </a:p>
      </dgm:t>
    </dgm:pt>
    <dgm:pt modelId="{70A7C5D8-FE37-5149-A6CB-80789ACB8B45}" type="sibTrans" cxnId="{BA0F3E9D-08AF-894C-9041-1F4AB16B49DB}">
      <dgm:prSet/>
      <dgm:spPr/>
      <dgm:t>
        <a:bodyPr/>
        <a:lstStyle/>
        <a:p>
          <a:endParaRPr lang="en-US"/>
        </a:p>
      </dgm:t>
    </dgm:pt>
    <dgm:pt modelId="{FE795619-8E55-124C-B514-54BDDD5ECE75}">
      <dgm:prSet custT="1"/>
      <dgm:spPr>
        <a:xfrm>
          <a:off x="4572010" y="2874513"/>
          <a:ext cx="2099599" cy="2099599"/>
        </a:xfrm>
        <a:prstGeom prst="ellipse">
          <a:avLst/>
        </a:prstGeom>
        <a:gradFill rotWithShape="0">
          <a:gsLst>
            <a:gs pos="0">
              <a:srgbClr val="666699">
                <a:alpha val="50000"/>
                <a:hueOff val="-8100000"/>
                <a:satOff val="0"/>
                <a:lumOff val="0"/>
                <a:alphaOff val="0"/>
                <a:shade val="40000"/>
                <a:alpha val="100000"/>
                <a:satMod val="150000"/>
                <a:lumMod val="100000"/>
              </a:srgbClr>
            </a:gs>
            <a:gs pos="100000">
              <a:srgbClr val="666699">
                <a:alpha val="50000"/>
                <a:hueOff val="-81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GB" sz="1800">
              <a:solidFill>
                <a:sysClr val="windowText" lastClr="000000"/>
              </a:solidFill>
              <a:latin typeface="Rockwell"/>
              <a:ea typeface="+mn-ea"/>
              <a:cs typeface="+mn-cs"/>
            </a:rPr>
            <a:t>D3 </a:t>
          </a:r>
        </a:p>
      </dgm:t>
    </dgm:pt>
    <dgm:pt modelId="{4D38E4EF-FF53-1E48-BC57-445C3FC8D986}" type="parTrans" cxnId="{C95AE0E7-D6D3-3643-9A8B-F93EC9B50DB9}">
      <dgm:prSet/>
      <dgm:spPr/>
      <dgm:t>
        <a:bodyPr/>
        <a:lstStyle/>
        <a:p>
          <a:endParaRPr lang="en-US"/>
        </a:p>
      </dgm:t>
    </dgm:pt>
    <dgm:pt modelId="{E4CD8DDC-512C-DB43-9C77-7CE2A5016BA0}" type="sibTrans" cxnId="{C95AE0E7-D6D3-3643-9A8B-F93EC9B50DB9}">
      <dgm:prSet/>
      <dgm:spPr/>
      <dgm:t>
        <a:bodyPr/>
        <a:lstStyle/>
        <a:p>
          <a:endParaRPr lang="en-US"/>
        </a:p>
      </dgm:t>
    </dgm:pt>
    <dgm:pt modelId="{37104A99-C69A-FD41-9F5A-3470B46B7114}">
      <dgm:prSet custT="1"/>
      <dgm:spPr>
        <a:xfrm>
          <a:off x="4572010" y="2874513"/>
          <a:ext cx="2099599" cy="2099599"/>
        </a:xfrm>
        <a:prstGeom prst="ellipse">
          <a:avLst/>
        </a:prstGeom>
        <a:gradFill rotWithShape="0">
          <a:gsLst>
            <a:gs pos="0">
              <a:srgbClr val="666699">
                <a:alpha val="50000"/>
                <a:hueOff val="-8100000"/>
                <a:satOff val="0"/>
                <a:lumOff val="0"/>
                <a:alphaOff val="0"/>
                <a:shade val="40000"/>
                <a:alpha val="100000"/>
                <a:satMod val="150000"/>
                <a:lumMod val="100000"/>
              </a:srgbClr>
            </a:gs>
            <a:gs pos="100000">
              <a:srgbClr val="666699">
                <a:alpha val="50000"/>
                <a:hueOff val="-81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GB" sz="1100" dirty="0">
              <a:solidFill>
                <a:sysClr val="windowText" lastClr="000000"/>
              </a:solidFill>
              <a:latin typeface="Rockwell"/>
              <a:ea typeface="+mn-ea"/>
              <a:cs typeface="+mn-cs"/>
            </a:rPr>
            <a:t>Contains the instruction scheduling logic</a:t>
          </a:r>
        </a:p>
      </dgm:t>
    </dgm:pt>
    <dgm:pt modelId="{E509ACB6-D9E3-094C-BA0A-4328D5FD02AF}" type="parTrans" cxnId="{65D9BA2B-1AE4-9140-BA61-D2831DEEB3D3}">
      <dgm:prSet/>
      <dgm:spPr/>
      <dgm:t>
        <a:bodyPr/>
        <a:lstStyle/>
        <a:p>
          <a:endParaRPr lang="en-US"/>
        </a:p>
      </dgm:t>
    </dgm:pt>
    <dgm:pt modelId="{EE8418D0-D1D7-DA4A-A86A-18749E98F377}" type="sibTrans" cxnId="{65D9BA2B-1AE4-9140-BA61-D2831DEEB3D3}">
      <dgm:prSet/>
      <dgm:spPr/>
      <dgm:t>
        <a:bodyPr/>
        <a:lstStyle/>
        <a:p>
          <a:endParaRPr lang="en-US"/>
        </a:p>
      </dgm:t>
    </dgm:pt>
    <dgm:pt modelId="{A981442D-E935-4648-9475-21DDA2E0668D}">
      <dgm:prSet custT="1"/>
      <dgm:spPr>
        <a:xfrm>
          <a:off x="4572010" y="2874513"/>
          <a:ext cx="2099599" cy="2099599"/>
        </a:xfrm>
        <a:prstGeom prst="ellipse">
          <a:avLst/>
        </a:prstGeom>
        <a:gradFill rotWithShape="0">
          <a:gsLst>
            <a:gs pos="0">
              <a:srgbClr val="666699">
                <a:alpha val="50000"/>
                <a:hueOff val="-8100000"/>
                <a:satOff val="0"/>
                <a:lumOff val="0"/>
                <a:alphaOff val="0"/>
                <a:shade val="40000"/>
                <a:alpha val="100000"/>
                <a:satMod val="150000"/>
                <a:lumMod val="100000"/>
              </a:srgbClr>
            </a:gs>
            <a:gs pos="100000">
              <a:srgbClr val="666699">
                <a:alpha val="50000"/>
                <a:hueOff val="-81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GB" sz="1100" dirty="0">
              <a:solidFill>
                <a:sysClr val="windowText" lastClr="000000"/>
              </a:solidFill>
              <a:latin typeface="Rockwell"/>
              <a:ea typeface="+mn-ea"/>
              <a:cs typeface="+mn-cs"/>
            </a:rPr>
            <a:t>Scoreboard predicts register availability using static scheduling </a:t>
          </a:r>
        </a:p>
      </dgm:t>
    </dgm:pt>
    <dgm:pt modelId="{50EF476E-5FE0-0D42-8749-C85B95F0FDB4}" type="parTrans" cxnId="{F3D37FF3-535A-E043-8BEF-1D43A91936D2}">
      <dgm:prSet/>
      <dgm:spPr/>
      <dgm:t>
        <a:bodyPr/>
        <a:lstStyle/>
        <a:p>
          <a:endParaRPr lang="en-US"/>
        </a:p>
      </dgm:t>
    </dgm:pt>
    <dgm:pt modelId="{810BD49F-8A9A-BB40-9334-25B0700EF7FA}" type="sibTrans" cxnId="{F3D37FF3-535A-E043-8BEF-1D43A91936D2}">
      <dgm:prSet/>
      <dgm:spPr/>
      <dgm:t>
        <a:bodyPr/>
        <a:lstStyle/>
        <a:p>
          <a:endParaRPr lang="en-US"/>
        </a:p>
      </dgm:t>
    </dgm:pt>
    <dgm:pt modelId="{619707F6-F441-D947-BC80-3E7617A08375}">
      <dgm:prSet custT="1"/>
      <dgm:spPr>
        <a:xfrm>
          <a:off x="4572010" y="2874513"/>
          <a:ext cx="2099599" cy="2099599"/>
        </a:xfrm>
        <a:prstGeom prst="ellipse">
          <a:avLst/>
        </a:prstGeom>
        <a:gradFill rotWithShape="0">
          <a:gsLst>
            <a:gs pos="0">
              <a:srgbClr val="666699">
                <a:alpha val="50000"/>
                <a:hueOff val="-8100000"/>
                <a:satOff val="0"/>
                <a:lumOff val="0"/>
                <a:alphaOff val="0"/>
                <a:shade val="40000"/>
                <a:alpha val="100000"/>
                <a:satMod val="150000"/>
                <a:lumMod val="100000"/>
              </a:srgbClr>
            </a:gs>
            <a:gs pos="100000">
              <a:srgbClr val="666699">
                <a:alpha val="50000"/>
                <a:hueOff val="-81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GB" sz="1100">
              <a:solidFill>
                <a:sysClr val="windowText" lastClr="000000"/>
              </a:solidFill>
              <a:latin typeface="Rockwell"/>
              <a:ea typeface="+mn-ea"/>
              <a:cs typeface="+mn-cs"/>
            </a:rPr>
            <a:t>Hazard checking is done</a:t>
          </a:r>
        </a:p>
      </dgm:t>
    </dgm:pt>
    <dgm:pt modelId="{AEF04F16-CDA3-6440-926D-027EB642FB66}" type="parTrans" cxnId="{BC70E737-F7D0-C148-95B6-DE8EDA839BF0}">
      <dgm:prSet/>
      <dgm:spPr/>
      <dgm:t>
        <a:bodyPr/>
        <a:lstStyle/>
        <a:p>
          <a:endParaRPr lang="en-US"/>
        </a:p>
      </dgm:t>
    </dgm:pt>
    <dgm:pt modelId="{005A19A6-06A3-C840-9338-12BFE0173301}" type="sibTrans" cxnId="{BC70E737-F7D0-C148-95B6-DE8EDA839BF0}">
      <dgm:prSet/>
      <dgm:spPr/>
      <dgm:t>
        <a:bodyPr/>
        <a:lstStyle/>
        <a:p>
          <a:endParaRPr lang="en-US"/>
        </a:p>
      </dgm:t>
    </dgm:pt>
    <dgm:pt modelId="{4869D1E8-D4F9-6A46-BFAE-991DA004D28D}">
      <dgm:prSet custT="1"/>
      <dgm:spPr>
        <a:xfrm>
          <a:off x="6719795" y="1503579"/>
          <a:ext cx="2099599" cy="2099599"/>
        </a:xfrm>
        <a:prstGeom prst="ellipse">
          <a:avLst/>
        </a:prstGeom>
        <a:gradFill rotWithShape="0">
          <a:gsLst>
            <a:gs pos="0">
              <a:srgbClr val="666699">
                <a:alpha val="50000"/>
                <a:hueOff val="-10800000"/>
                <a:satOff val="0"/>
                <a:lumOff val="0"/>
                <a:alphaOff val="0"/>
                <a:shade val="40000"/>
                <a:alpha val="100000"/>
                <a:satMod val="150000"/>
                <a:lumMod val="100000"/>
              </a:srgbClr>
            </a:gs>
            <a:gs pos="100000">
              <a:srgbClr val="666699">
                <a:alpha val="50000"/>
                <a:hueOff val="-108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GB" sz="1800" dirty="0">
              <a:solidFill>
                <a:sysClr val="windowText" lastClr="000000"/>
              </a:solidFill>
              <a:latin typeface="Rockwell"/>
              <a:ea typeface="+mn-ea"/>
              <a:cs typeface="+mn-cs"/>
            </a:rPr>
            <a:t>D4 </a:t>
          </a:r>
        </a:p>
      </dgm:t>
    </dgm:pt>
    <dgm:pt modelId="{6165E4F2-671B-2F47-9344-E66A1B38F1CE}" type="parTrans" cxnId="{A23F9AF8-6754-644B-AB27-B6EED32A3DEA}">
      <dgm:prSet/>
      <dgm:spPr/>
      <dgm:t>
        <a:bodyPr/>
        <a:lstStyle/>
        <a:p>
          <a:endParaRPr lang="en-US"/>
        </a:p>
      </dgm:t>
    </dgm:pt>
    <dgm:pt modelId="{9A8D0357-6A80-7240-9EF9-F46E25ADD37C}" type="sibTrans" cxnId="{A23F9AF8-6754-644B-AB27-B6EED32A3DEA}">
      <dgm:prSet/>
      <dgm:spPr/>
      <dgm:t>
        <a:bodyPr/>
        <a:lstStyle/>
        <a:p>
          <a:endParaRPr lang="en-US"/>
        </a:p>
      </dgm:t>
    </dgm:pt>
    <dgm:pt modelId="{73135110-78D8-864C-A38B-A3C7FE3066BD}">
      <dgm:prSet custT="1"/>
      <dgm:spPr>
        <a:xfrm>
          <a:off x="6719795" y="1503579"/>
          <a:ext cx="2099599" cy="2099599"/>
        </a:xfrm>
        <a:prstGeom prst="ellipse">
          <a:avLst/>
        </a:prstGeom>
        <a:gradFill rotWithShape="0">
          <a:gsLst>
            <a:gs pos="0">
              <a:srgbClr val="666699">
                <a:alpha val="50000"/>
                <a:hueOff val="-10800000"/>
                <a:satOff val="0"/>
                <a:lumOff val="0"/>
                <a:alphaOff val="0"/>
                <a:shade val="40000"/>
                <a:alpha val="100000"/>
                <a:satMod val="150000"/>
                <a:lumMod val="100000"/>
              </a:srgbClr>
            </a:gs>
            <a:gs pos="100000">
              <a:srgbClr val="666699">
                <a:alpha val="50000"/>
                <a:hueOff val="-108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GB" sz="1100" dirty="0">
              <a:solidFill>
                <a:sysClr val="windowText" lastClr="000000"/>
              </a:solidFill>
              <a:latin typeface="Rockwell"/>
              <a:ea typeface="+mn-ea"/>
              <a:cs typeface="+mn-cs"/>
            </a:rPr>
            <a:t>Final decode for control signals for integer execute load/store units</a:t>
          </a:r>
        </a:p>
      </dgm:t>
    </dgm:pt>
    <dgm:pt modelId="{ABD746DA-DC39-0444-A3FB-0CFE95A482CB}" type="parTrans" cxnId="{3D4FD1A5-4E47-504A-9A4D-7801135A0D10}">
      <dgm:prSet/>
      <dgm:spPr/>
      <dgm:t>
        <a:bodyPr/>
        <a:lstStyle/>
        <a:p>
          <a:endParaRPr lang="en-US"/>
        </a:p>
      </dgm:t>
    </dgm:pt>
    <dgm:pt modelId="{B26BA852-C87C-4748-97FE-8ED1A9E84D15}" type="sibTrans" cxnId="{3D4FD1A5-4E47-504A-9A4D-7801135A0D10}">
      <dgm:prSet/>
      <dgm:spPr/>
      <dgm:t>
        <a:bodyPr/>
        <a:lstStyle/>
        <a:p>
          <a:endParaRPr lang="en-US"/>
        </a:p>
      </dgm:t>
    </dgm:pt>
    <dgm:pt modelId="{A82121AB-B5F1-1249-ADE8-5E22334AF3F4}" type="pres">
      <dgm:prSet presAssocID="{B48D2357-AEC6-C540-A40F-458803F48CFC}" presName="Name0" presStyleCnt="0">
        <dgm:presLayoutVars>
          <dgm:dir/>
          <dgm:resizeHandles val="exact"/>
        </dgm:presLayoutVars>
      </dgm:prSet>
      <dgm:spPr/>
    </dgm:pt>
    <dgm:pt modelId="{B43F4180-7E3C-3640-8018-81F707C611F1}" type="pres">
      <dgm:prSet presAssocID="{52763D0E-DCE7-8F43-97D8-6DC3E9B64633}" presName="Name5" presStyleLbl="vennNode1" presStyleIdx="0" presStyleCnt="5" custLinFactX="9076" custLinFactNeighborX="100000" custLinFactNeighborY="-65030">
        <dgm:presLayoutVars>
          <dgm:bulletEnabled val="1"/>
        </dgm:presLayoutVars>
      </dgm:prSet>
      <dgm:spPr/>
    </dgm:pt>
    <dgm:pt modelId="{D607DA39-351B-7C45-8B3C-4A90FE3B6775}" type="pres">
      <dgm:prSet presAssocID="{D41155C3-878F-4846-A23F-1D3C2C293B8B}" presName="space" presStyleCnt="0"/>
      <dgm:spPr/>
    </dgm:pt>
    <dgm:pt modelId="{27350146-0A15-9347-8C34-E8A003C73E2B}" type="pres">
      <dgm:prSet presAssocID="{2CFC8885-7AAF-6943-9709-F4743B5E0BF6}" presName="Name5" presStyleLbl="vennNode1" presStyleIdx="1" presStyleCnt="5" custLinFactNeighborX="54046" custLinFactNeighborY="27569">
        <dgm:presLayoutVars>
          <dgm:bulletEnabled val="1"/>
        </dgm:presLayoutVars>
      </dgm:prSet>
      <dgm:spPr/>
    </dgm:pt>
    <dgm:pt modelId="{22385E7D-06B8-D042-B90C-3AA9D4CFF97D}" type="pres">
      <dgm:prSet presAssocID="{3C0EDD99-25C1-CF42-A828-E502537E1AC4}" presName="space" presStyleCnt="0"/>
      <dgm:spPr/>
    </dgm:pt>
    <dgm:pt modelId="{59C5542A-5635-5545-80EB-2D45621294AA}" type="pres">
      <dgm:prSet presAssocID="{2967DF12-D99E-FC4A-ABFE-BEE602EF7A9D}" presName="Name5" presStyleLbl="vennNode1" presStyleIdx="2" presStyleCnt="5" custLinFactX="10268" custLinFactNeighborX="100000" custLinFactNeighborY="-58171">
        <dgm:presLayoutVars>
          <dgm:bulletEnabled val="1"/>
        </dgm:presLayoutVars>
      </dgm:prSet>
      <dgm:spPr/>
    </dgm:pt>
    <dgm:pt modelId="{3C5893C5-5655-8E43-BF68-F0396D7FD196}" type="pres">
      <dgm:prSet presAssocID="{5D71E2BF-5DA4-0443-AC67-210D90C0E4CA}" presName="space" presStyleCnt="0"/>
      <dgm:spPr/>
    </dgm:pt>
    <dgm:pt modelId="{4587FC4D-9C6B-6249-BA84-A4DE8ECD3BF8}" type="pres">
      <dgm:prSet presAssocID="{FE795619-8E55-124C-B514-54BDDD5ECE75}" presName="Name5" presStyleLbl="vennNode1" presStyleIdx="3" presStyleCnt="5" custLinFactX="-2295" custLinFactNeighborX="-100000" custLinFactNeighborY="65295">
        <dgm:presLayoutVars>
          <dgm:bulletEnabled val="1"/>
        </dgm:presLayoutVars>
      </dgm:prSet>
      <dgm:spPr/>
    </dgm:pt>
    <dgm:pt modelId="{26728D01-F446-6C46-8480-B88FFEFED8CE}" type="pres">
      <dgm:prSet presAssocID="{E4CD8DDC-512C-DB43-9C77-7CE2A5016BA0}" presName="space" presStyleCnt="0"/>
      <dgm:spPr/>
    </dgm:pt>
    <dgm:pt modelId="{9C7D135F-148F-904C-9F6B-474CE3DC4131}" type="pres">
      <dgm:prSet presAssocID="{4869D1E8-D4F9-6A46-BFAE-991DA004D28D}" presName="Name5" presStyleLbl="vennNode1" presStyleIdx="4" presStyleCnt="5">
        <dgm:presLayoutVars>
          <dgm:bulletEnabled val="1"/>
        </dgm:presLayoutVars>
      </dgm:prSet>
      <dgm:spPr/>
    </dgm:pt>
  </dgm:ptLst>
  <dgm:cxnLst>
    <dgm:cxn modelId="{C489AB0A-6026-4445-B8B0-E0B33E00546E}" type="presOf" srcId="{619707F6-F441-D947-BC80-3E7617A08375}" destId="{4587FC4D-9C6B-6249-BA84-A4DE8ECD3BF8}" srcOrd="0" destOrd="3" presId="urn:microsoft.com/office/officeart/2005/8/layout/venn3"/>
    <dgm:cxn modelId="{11E4441D-2DDC-1141-84DA-66DED9CEF340}" srcId="{B48D2357-AEC6-C540-A40F-458803F48CFC}" destId="{2CFC8885-7AAF-6943-9709-F4743B5E0BF6}" srcOrd="1" destOrd="0" parTransId="{BEAAFAEA-9BAE-EF4B-B980-6111E7312332}" sibTransId="{3C0EDD99-25C1-CF42-A828-E502537E1AC4}"/>
    <dgm:cxn modelId="{65D9BA2B-1AE4-9140-BA61-D2831DEEB3D3}" srcId="{FE795619-8E55-124C-B514-54BDDD5ECE75}" destId="{37104A99-C69A-FD41-9F5A-3470B46B7114}" srcOrd="0" destOrd="0" parTransId="{E509ACB6-D9E3-094C-BA0A-4328D5FD02AF}" sibTransId="{EE8418D0-D1D7-DA4A-A86A-18749E98F377}"/>
    <dgm:cxn modelId="{33266734-7836-A348-8D4D-0B0AC9123E2F}" srcId="{B48D2357-AEC6-C540-A40F-458803F48CFC}" destId="{52763D0E-DCE7-8F43-97D8-6DC3E9B64633}" srcOrd="0" destOrd="0" parTransId="{88315A10-72FE-E74C-99DF-B38B6CB51B05}" sibTransId="{D41155C3-878F-4846-A23F-1D3C2C293B8B}"/>
    <dgm:cxn modelId="{BC70E737-F7D0-C148-95B6-DE8EDA839BF0}" srcId="{FE795619-8E55-124C-B514-54BDDD5ECE75}" destId="{619707F6-F441-D947-BC80-3E7617A08375}" srcOrd="2" destOrd="0" parTransId="{AEF04F16-CDA3-6440-926D-027EB642FB66}" sibTransId="{005A19A6-06A3-C840-9338-12BFE0173301}"/>
    <dgm:cxn modelId="{3D5FB43A-FE10-D249-BBF2-1EF402CC009D}" type="presOf" srcId="{4869D1E8-D4F9-6A46-BFAE-991DA004D28D}" destId="{9C7D135F-148F-904C-9F6B-474CE3DC4131}" srcOrd="0" destOrd="0" presId="urn:microsoft.com/office/officeart/2005/8/layout/venn3"/>
    <dgm:cxn modelId="{32012E5E-33FA-F147-B95A-7311029D3C1D}" type="presOf" srcId="{FE795619-8E55-124C-B514-54BDDD5ECE75}" destId="{4587FC4D-9C6B-6249-BA84-A4DE8ECD3BF8}" srcOrd="0" destOrd="0" presId="urn:microsoft.com/office/officeart/2005/8/layout/venn3"/>
    <dgm:cxn modelId="{CA52575F-E441-7948-BC6B-4662A264A312}" srcId="{2CFC8885-7AAF-6943-9709-F4743B5E0BF6}" destId="{E0CC677A-EDC2-354B-9F32-F3FF252DAC42}" srcOrd="0" destOrd="0" parTransId="{C2E3CE52-DFE8-3D48-A4F9-5B6DED295A0E}" sibTransId="{B3581FD9-49BC-B14A-8341-16E31B8A03C6}"/>
    <dgm:cxn modelId="{25556F4A-56DF-1F40-941C-DDC5ADFAFA65}" type="presOf" srcId="{24F8BE6B-1EBA-9547-A6E8-32E21D23BFDD}" destId="{59C5542A-5635-5545-80EB-2D45621294AA}" srcOrd="0" destOrd="1" presId="urn:microsoft.com/office/officeart/2005/8/layout/venn3"/>
    <dgm:cxn modelId="{BBED1472-DD62-2F4E-9651-5A79B93CFA43}" type="presOf" srcId="{B48D2357-AEC6-C540-A40F-458803F48CFC}" destId="{A82121AB-B5F1-1249-ADE8-5E22334AF3F4}" srcOrd="0" destOrd="0" presId="urn:microsoft.com/office/officeart/2005/8/layout/venn3"/>
    <dgm:cxn modelId="{8E3F2A75-1257-A944-8304-F18EF51D857E}" type="presOf" srcId="{E0CC677A-EDC2-354B-9F32-F3FF252DAC42}" destId="{27350146-0A15-9347-8C34-E8A003C73E2B}" srcOrd="0" destOrd="1" presId="urn:microsoft.com/office/officeart/2005/8/layout/venn3"/>
    <dgm:cxn modelId="{CB535A76-A9D3-3449-8D38-427C487E1CAC}" type="presOf" srcId="{2967DF12-D99E-FC4A-ABFE-BEE602EF7A9D}" destId="{59C5542A-5635-5545-80EB-2D45621294AA}" srcOrd="0" destOrd="0" presId="urn:microsoft.com/office/officeart/2005/8/layout/venn3"/>
    <dgm:cxn modelId="{9F338D8B-6358-F74C-8C74-2466BEFFDC15}" type="presOf" srcId="{52763D0E-DCE7-8F43-97D8-6DC3E9B64633}" destId="{B43F4180-7E3C-3640-8018-81F707C611F1}" srcOrd="0" destOrd="0" presId="urn:microsoft.com/office/officeart/2005/8/layout/venn3"/>
    <dgm:cxn modelId="{0675568E-1C7A-8A45-A796-02577F777379}" type="presOf" srcId="{A981442D-E935-4648-9475-21DDA2E0668D}" destId="{4587FC4D-9C6B-6249-BA84-A4DE8ECD3BF8}" srcOrd="0" destOrd="2" presId="urn:microsoft.com/office/officeart/2005/8/layout/venn3"/>
    <dgm:cxn modelId="{BA0F3E9D-08AF-894C-9041-1F4AB16B49DB}" srcId="{2967DF12-D99E-FC4A-ABFE-BEE602EF7A9D}" destId="{24F8BE6B-1EBA-9547-A6E8-32E21D23BFDD}" srcOrd="0" destOrd="0" parTransId="{5CCE79BA-524F-094B-9EEC-4797AF2498E6}" sibTransId="{70A7C5D8-FE37-5149-A6CB-80789ACB8B45}"/>
    <dgm:cxn modelId="{3D4FD1A5-4E47-504A-9A4D-7801135A0D10}" srcId="{4869D1E8-D4F9-6A46-BFAE-991DA004D28D}" destId="{73135110-78D8-864C-A38B-A3C7FE3066BD}" srcOrd="0" destOrd="0" parTransId="{ABD746DA-DC39-0444-A3FB-0CFE95A482CB}" sibTransId="{B26BA852-C87C-4748-97FE-8ED1A9E84D15}"/>
    <dgm:cxn modelId="{34F9B6A9-33D1-AB4F-A676-2CAE593EF54B}" type="presOf" srcId="{37104A99-C69A-FD41-9F5A-3470B46B7114}" destId="{4587FC4D-9C6B-6249-BA84-A4DE8ECD3BF8}" srcOrd="0" destOrd="1" presId="urn:microsoft.com/office/officeart/2005/8/layout/venn3"/>
    <dgm:cxn modelId="{4DE1E1C6-344D-DD4A-889C-65402FA959F4}" type="presOf" srcId="{2CFC8885-7AAF-6943-9709-F4743B5E0BF6}" destId="{27350146-0A15-9347-8C34-E8A003C73E2B}" srcOrd="0" destOrd="0" presId="urn:microsoft.com/office/officeart/2005/8/layout/venn3"/>
    <dgm:cxn modelId="{F4E854D1-F014-424C-A9AA-5DA8DD51D4E2}" type="presOf" srcId="{73135110-78D8-864C-A38B-A3C7FE3066BD}" destId="{9C7D135F-148F-904C-9F6B-474CE3DC4131}" srcOrd="0" destOrd="1" presId="urn:microsoft.com/office/officeart/2005/8/layout/venn3"/>
    <dgm:cxn modelId="{703F36E0-E96D-7344-BE81-6C7622681483}" srcId="{52763D0E-DCE7-8F43-97D8-6DC3E9B64633}" destId="{1FA8C107-2238-F843-9796-9BC4C9851C94}" srcOrd="0" destOrd="0" parTransId="{D066891F-E54D-9242-A036-DA1AB2691BCD}" sibTransId="{DABDAC59-5C84-FF4E-822E-3E43BC5BD36F}"/>
    <dgm:cxn modelId="{2BF697E3-B5E8-6C44-A2EB-46A5AEB6CBD7}" type="presOf" srcId="{1FA8C107-2238-F843-9796-9BC4C9851C94}" destId="{B43F4180-7E3C-3640-8018-81F707C611F1}" srcOrd="0" destOrd="1" presId="urn:microsoft.com/office/officeart/2005/8/layout/venn3"/>
    <dgm:cxn modelId="{C95AE0E7-D6D3-3643-9A8B-F93EC9B50DB9}" srcId="{B48D2357-AEC6-C540-A40F-458803F48CFC}" destId="{FE795619-8E55-124C-B514-54BDDD5ECE75}" srcOrd="3" destOrd="0" parTransId="{4D38E4EF-FF53-1E48-BC57-445C3FC8D986}" sibTransId="{E4CD8DDC-512C-DB43-9C77-7CE2A5016BA0}"/>
    <dgm:cxn modelId="{F3D37FF3-535A-E043-8BEF-1D43A91936D2}" srcId="{FE795619-8E55-124C-B514-54BDDD5ECE75}" destId="{A981442D-E935-4648-9475-21DDA2E0668D}" srcOrd="1" destOrd="0" parTransId="{50EF476E-5FE0-0D42-8749-C85B95F0FDB4}" sibTransId="{810BD49F-8A9A-BB40-9334-25B0700EF7FA}"/>
    <dgm:cxn modelId="{19490CF5-6D38-B04F-A7F8-8E548AD64564}" srcId="{B48D2357-AEC6-C540-A40F-458803F48CFC}" destId="{2967DF12-D99E-FC4A-ABFE-BEE602EF7A9D}" srcOrd="2" destOrd="0" parTransId="{FDB4AA86-4A1F-BC4C-BCA4-C1864045D0EB}" sibTransId="{5D71E2BF-5DA4-0443-AC67-210D90C0E4CA}"/>
    <dgm:cxn modelId="{A23F9AF8-6754-644B-AB27-B6EED32A3DEA}" srcId="{B48D2357-AEC6-C540-A40F-458803F48CFC}" destId="{4869D1E8-D4F9-6A46-BFAE-991DA004D28D}" srcOrd="4" destOrd="0" parTransId="{6165E4F2-671B-2F47-9344-E66A1B38F1CE}" sibTransId="{9A8D0357-6A80-7240-9EF9-F46E25ADD37C}"/>
    <dgm:cxn modelId="{7DF1A382-281F-1644-8DA1-360C4B26EA82}" type="presParOf" srcId="{A82121AB-B5F1-1249-ADE8-5E22334AF3F4}" destId="{B43F4180-7E3C-3640-8018-81F707C611F1}" srcOrd="0" destOrd="0" presId="urn:microsoft.com/office/officeart/2005/8/layout/venn3"/>
    <dgm:cxn modelId="{6101DBC0-36A2-A441-B32D-4D20480CAD82}" type="presParOf" srcId="{A82121AB-B5F1-1249-ADE8-5E22334AF3F4}" destId="{D607DA39-351B-7C45-8B3C-4A90FE3B6775}" srcOrd="1" destOrd="0" presId="urn:microsoft.com/office/officeart/2005/8/layout/venn3"/>
    <dgm:cxn modelId="{9BB4F658-9624-8447-B9FC-4654F54B79C4}" type="presParOf" srcId="{A82121AB-B5F1-1249-ADE8-5E22334AF3F4}" destId="{27350146-0A15-9347-8C34-E8A003C73E2B}" srcOrd="2" destOrd="0" presId="urn:microsoft.com/office/officeart/2005/8/layout/venn3"/>
    <dgm:cxn modelId="{8273821E-85AB-0046-9BDC-7503EADB3C65}" type="presParOf" srcId="{A82121AB-B5F1-1249-ADE8-5E22334AF3F4}" destId="{22385E7D-06B8-D042-B90C-3AA9D4CFF97D}" srcOrd="3" destOrd="0" presId="urn:microsoft.com/office/officeart/2005/8/layout/venn3"/>
    <dgm:cxn modelId="{273C6208-7BC8-3D43-82F3-88E209089717}" type="presParOf" srcId="{A82121AB-B5F1-1249-ADE8-5E22334AF3F4}" destId="{59C5542A-5635-5545-80EB-2D45621294AA}" srcOrd="4" destOrd="0" presId="urn:microsoft.com/office/officeart/2005/8/layout/venn3"/>
    <dgm:cxn modelId="{1DDD2BBA-936C-E246-8D74-F4D2E5B6F29A}" type="presParOf" srcId="{A82121AB-B5F1-1249-ADE8-5E22334AF3F4}" destId="{3C5893C5-5655-8E43-BF68-F0396D7FD196}" srcOrd="5" destOrd="0" presId="urn:microsoft.com/office/officeart/2005/8/layout/venn3"/>
    <dgm:cxn modelId="{E8A7915B-B3EC-6B46-AD68-892DB00FFD60}" type="presParOf" srcId="{A82121AB-B5F1-1249-ADE8-5E22334AF3F4}" destId="{4587FC4D-9C6B-6249-BA84-A4DE8ECD3BF8}" srcOrd="6" destOrd="0" presId="urn:microsoft.com/office/officeart/2005/8/layout/venn3"/>
    <dgm:cxn modelId="{2BBD34E2-88FC-4A42-B3C1-20C231FE135A}" type="presParOf" srcId="{A82121AB-B5F1-1249-ADE8-5E22334AF3F4}" destId="{26728D01-F446-6C46-8480-B88FFEFED8CE}" srcOrd="7" destOrd="0" presId="urn:microsoft.com/office/officeart/2005/8/layout/venn3"/>
    <dgm:cxn modelId="{B8198A19-3D32-AC42-AB09-8BCFCBE2D278}" type="presParOf" srcId="{A82121AB-B5F1-1249-ADE8-5E22334AF3F4}" destId="{9C7D135F-148F-904C-9F6B-474CE3DC4131}"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5A06D-5EA6-6F48-84D4-C6C5C0FFDA4B}">
      <dsp:nvSpPr>
        <dsp:cNvPr id="0" name=""/>
        <dsp:cNvSpPr/>
      </dsp:nvSpPr>
      <dsp:spPr>
        <a:xfrm>
          <a:off x="1447199" y="3829"/>
          <a:ext cx="3113642" cy="1868185"/>
        </a:xfrm>
        <a:prstGeom prst="rect">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rgbClr val="330F42"/>
              </a:solidFill>
              <a:effectLst/>
              <a:latin typeface="Rockwell"/>
              <a:ea typeface="+mn-ea"/>
              <a:cs typeface="+mn-cs"/>
            </a:rPr>
            <a:t>Term first coined in 1987</a:t>
          </a:r>
        </a:p>
      </dsp:txBody>
      <dsp:txXfrm>
        <a:off x="1447199" y="3829"/>
        <a:ext cx="3113642" cy="1868185"/>
      </dsp:txXfrm>
    </dsp:sp>
    <dsp:sp modelId="{9468F249-2229-6343-955A-16E121E67C0B}">
      <dsp:nvSpPr>
        <dsp:cNvPr id="0" name=""/>
        <dsp:cNvSpPr/>
      </dsp:nvSpPr>
      <dsp:spPr>
        <a:xfrm>
          <a:off x="4872206" y="3829"/>
          <a:ext cx="3113642" cy="1868185"/>
        </a:xfrm>
        <a:prstGeom prst="rect">
          <a:avLst/>
        </a:prstGeom>
        <a:gradFill rotWithShape="0">
          <a:gsLst>
            <a:gs pos="0">
              <a:srgbClr val="666699">
                <a:hueOff val="-2160000"/>
                <a:satOff val="0"/>
                <a:lumOff val="0"/>
                <a:alphaOff val="0"/>
                <a:shade val="40000"/>
                <a:alpha val="100000"/>
                <a:satMod val="150000"/>
                <a:lumMod val="100000"/>
              </a:srgbClr>
            </a:gs>
            <a:gs pos="100000">
              <a:srgbClr val="666699">
                <a:hueOff val="-216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rgbClr val="330F42"/>
              </a:solidFill>
              <a:effectLst/>
              <a:latin typeface="Rockwell"/>
              <a:ea typeface="+mn-ea"/>
              <a:cs typeface="+mn-cs"/>
            </a:rPr>
            <a:t>Refers to a machine that is designed to improve the performance of the execution of scalar instructions</a:t>
          </a:r>
        </a:p>
      </dsp:txBody>
      <dsp:txXfrm>
        <a:off x="4872206" y="3829"/>
        <a:ext cx="3113642" cy="1868185"/>
      </dsp:txXfrm>
    </dsp:sp>
    <dsp:sp modelId="{D498951D-B9E5-074D-A633-8765BD0E40E7}">
      <dsp:nvSpPr>
        <dsp:cNvPr id="0" name=""/>
        <dsp:cNvSpPr/>
      </dsp:nvSpPr>
      <dsp:spPr>
        <a:xfrm>
          <a:off x="1447199" y="2183379"/>
          <a:ext cx="3113642" cy="1868185"/>
        </a:xfrm>
        <a:prstGeom prst="rect">
          <a:avLst/>
        </a:prstGeom>
        <a:gradFill rotWithShape="0">
          <a:gsLst>
            <a:gs pos="0">
              <a:srgbClr val="666699">
                <a:hueOff val="-4320000"/>
                <a:satOff val="0"/>
                <a:lumOff val="0"/>
                <a:alphaOff val="0"/>
                <a:shade val="40000"/>
                <a:alpha val="100000"/>
                <a:satMod val="150000"/>
                <a:lumMod val="100000"/>
              </a:srgbClr>
            </a:gs>
            <a:gs pos="100000">
              <a:srgbClr val="666699">
                <a:hueOff val="-432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rgbClr val="330F42"/>
              </a:solidFill>
              <a:effectLst/>
              <a:latin typeface="Rockwell"/>
              <a:ea typeface="+mn-ea"/>
              <a:cs typeface="+mn-cs"/>
            </a:rPr>
            <a:t>In most applications the bulk of the operations are on scalar quantities</a:t>
          </a:r>
        </a:p>
      </dsp:txBody>
      <dsp:txXfrm>
        <a:off x="1447199" y="2183379"/>
        <a:ext cx="3113642" cy="1868185"/>
      </dsp:txXfrm>
    </dsp:sp>
    <dsp:sp modelId="{300E7B59-DB65-E342-8A39-01609CEE9560}">
      <dsp:nvSpPr>
        <dsp:cNvPr id="0" name=""/>
        <dsp:cNvSpPr/>
      </dsp:nvSpPr>
      <dsp:spPr>
        <a:xfrm>
          <a:off x="4872206" y="2183379"/>
          <a:ext cx="3113642" cy="1868185"/>
        </a:xfrm>
        <a:prstGeom prst="rect">
          <a:avLst/>
        </a:prstGeom>
        <a:gradFill rotWithShape="0">
          <a:gsLst>
            <a:gs pos="0">
              <a:srgbClr val="666699">
                <a:hueOff val="-6480000"/>
                <a:satOff val="0"/>
                <a:lumOff val="0"/>
                <a:alphaOff val="0"/>
                <a:shade val="40000"/>
                <a:alpha val="100000"/>
                <a:satMod val="150000"/>
                <a:lumMod val="100000"/>
              </a:srgbClr>
            </a:gs>
            <a:gs pos="100000">
              <a:srgbClr val="666699">
                <a:hueOff val="-648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rgbClr val="330F42"/>
              </a:solidFill>
              <a:effectLst/>
              <a:latin typeface="Rockwell"/>
              <a:ea typeface="+mn-ea"/>
              <a:cs typeface="+mn-cs"/>
            </a:rPr>
            <a:t>Represents the next step in the evolution of high-performance general-purpose processors</a:t>
          </a:r>
        </a:p>
      </dsp:txBody>
      <dsp:txXfrm>
        <a:off x="4872206" y="2183379"/>
        <a:ext cx="3113642" cy="1868185"/>
      </dsp:txXfrm>
    </dsp:sp>
    <dsp:sp modelId="{CA4CB505-AC4B-A344-9B73-DBAE688B3B56}">
      <dsp:nvSpPr>
        <dsp:cNvPr id="0" name=""/>
        <dsp:cNvSpPr/>
      </dsp:nvSpPr>
      <dsp:spPr>
        <a:xfrm>
          <a:off x="1447199" y="4362929"/>
          <a:ext cx="3113642" cy="1868185"/>
        </a:xfrm>
        <a:prstGeom prst="rect">
          <a:avLst/>
        </a:prstGeom>
        <a:gradFill rotWithShape="0">
          <a:gsLst>
            <a:gs pos="0">
              <a:srgbClr val="666699">
                <a:hueOff val="-8640000"/>
                <a:satOff val="0"/>
                <a:lumOff val="0"/>
                <a:alphaOff val="0"/>
                <a:shade val="40000"/>
                <a:alpha val="100000"/>
                <a:satMod val="150000"/>
                <a:lumMod val="100000"/>
              </a:srgbClr>
            </a:gs>
            <a:gs pos="100000">
              <a:srgbClr val="666699">
                <a:hueOff val="-864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rgbClr val="330F42"/>
              </a:solidFill>
              <a:effectLst/>
              <a:latin typeface="Rockwell"/>
              <a:ea typeface="+mn-ea"/>
              <a:cs typeface="+mn-cs"/>
            </a:rPr>
            <a:t>Essence of the approach is the ability to execute instructions independently and concurrently in different pipelines</a:t>
          </a:r>
        </a:p>
      </dsp:txBody>
      <dsp:txXfrm>
        <a:off x="1447199" y="4362929"/>
        <a:ext cx="3113642" cy="1868185"/>
      </dsp:txXfrm>
    </dsp:sp>
    <dsp:sp modelId="{5B42ECAD-645F-8245-B99E-D104F7E56740}">
      <dsp:nvSpPr>
        <dsp:cNvPr id="0" name=""/>
        <dsp:cNvSpPr/>
      </dsp:nvSpPr>
      <dsp:spPr>
        <a:xfrm>
          <a:off x="4872206" y="4362929"/>
          <a:ext cx="3113642" cy="1868185"/>
        </a:xfrm>
        <a:prstGeom prst="rect">
          <a:avLst/>
        </a:prstGeom>
        <a:gradFill rotWithShape="0">
          <a:gsLst>
            <a:gs pos="0">
              <a:srgbClr val="666699">
                <a:hueOff val="-10800000"/>
                <a:satOff val="0"/>
                <a:lumOff val="0"/>
                <a:alphaOff val="0"/>
                <a:shade val="40000"/>
                <a:alpha val="100000"/>
                <a:satMod val="150000"/>
                <a:lumMod val="100000"/>
              </a:srgbClr>
            </a:gs>
            <a:gs pos="100000">
              <a:srgbClr val="666699">
                <a:hueOff val="-108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rgbClr val="330F42"/>
              </a:solidFill>
              <a:effectLst/>
              <a:latin typeface="Rockwell"/>
              <a:ea typeface="+mn-ea"/>
              <a:cs typeface="+mn-cs"/>
            </a:rPr>
            <a:t>Concept can be further exploited by allowing instructions to be executed in an order different from the program order</a:t>
          </a:r>
        </a:p>
      </dsp:txBody>
      <dsp:txXfrm>
        <a:off x="4872206" y="4362929"/>
        <a:ext cx="3113642" cy="18681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3BF8F-E542-914D-9CB4-9F53637573D1}">
      <dsp:nvSpPr>
        <dsp:cNvPr id="0" name=""/>
        <dsp:cNvSpPr/>
      </dsp:nvSpPr>
      <dsp:spPr>
        <a:xfrm>
          <a:off x="5796126" y="3721036"/>
          <a:ext cx="2703223" cy="1751076"/>
        </a:xfrm>
        <a:prstGeom prst="roundRect">
          <a:avLst>
            <a:gd name="adj" fmla="val 10000"/>
          </a:avLst>
        </a:prstGeom>
        <a:solidFill>
          <a:sysClr val="window" lastClr="FFFFFF">
            <a:alpha val="90000"/>
            <a:hueOff val="0"/>
            <a:satOff val="0"/>
            <a:lumOff val="0"/>
            <a:alphaOff val="0"/>
          </a:sys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GB" sz="1000" kern="1200" dirty="0">
              <a:solidFill>
                <a:sysClr val="windowText" lastClr="000000">
                  <a:hueOff val="0"/>
                  <a:satOff val="0"/>
                  <a:lumOff val="0"/>
                  <a:alphaOff val="0"/>
                </a:sysClr>
              </a:solidFill>
              <a:latin typeface="Rockwell"/>
              <a:ea typeface="+mn-ea"/>
              <a:cs typeface="+mn-cs"/>
            </a:rPr>
            <a:t>The order in which instructions are fetched</a:t>
          </a:r>
        </a:p>
        <a:p>
          <a:pPr marL="57150" lvl="1" indent="-57150" algn="l" defTabSz="444500" rtl="0">
            <a:lnSpc>
              <a:spcPct val="90000"/>
            </a:lnSpc>
            <a:spcBef>
              <a:spcPct val="0"/>
            </a:spcBef>
            <a:spcAft>
              <a:spcPct val="15000"/>
            </a:spcAft>
            <a:buChar char="•"/>
          </a:pPr>
          <a:r>
            <a:rPr lang="en-GB" sz="1000" kern="1200">
              <a:solidFill>
                <a:sysClr val="windowText" lastClr="000000">
                  <a:hueOff val="0"/>
                  <a:satOff val="0"/>
                  <a:lumOff val="0"/>
                  <a:alphaOff val="0"/>
                </a:sysClr>
              </a:solidFill>
              <a:latin typeface="Rockwell"/>
              <a:ea typeface="+mn-ea"/>
              <a:cs typeface="+mn-cs"/>
            </a:rPr>
            <a:t>The order in which instructions are executed</a:t>
          </a:r>
        </a:p>
        <a:p>
          <a:pPr marL="57150" lvl="1" indent="-57150" algn="l" defTabSz="444500" rtl="0">
            <a:lnSpc>
              <a:spcPct val="90000"/>
            </a:lnSpc>
            <a:spcBef>
              <a:spcPct val="0"/>
            </a:spcBef>
            <a:spcAft>
              <a:spcPct val="15000"/>
            </a:spcAft>
            <a:buChar char="•"/>
          </a:pPr>
          <a:r>
            <a:rPr lang="en-GB" sz="1000" kern="1200">
              <a:solidFill>
                <a:sysClr val="windowText" lastClr="000000">
                  <a:hueOff val="0"/>
                  <a:satOff val="0"/>
                  <a:lumOff val="0"/>
                  <a:alphaOff val="0"/>
                </a:sysClr>
              </a:solidFill>
              <a:latin typeface="Rockwell"/>
              <a:ea typeface="+mn-ea"/>
              <a:cs typeface="+mn-cs"/>
            </a:rPr>
            <a:t>The order in which instructions update the contents of register and memory locations</a:t>
          </a:r>
        </a:p>
      </dsp:txBody>
      <dsp:txXfrm>
        <a:off x="6645558" y="4197270"/>
        <a:ext cx="1815326" cy="1236377"/>
      </dsp:txXfrm>
    </dsp:sp>
    <dsp:sp modelId="{DF81B402-1017-BA49-8806-C7CAE139994B}">
      <dsp:nvSpPr>
        <dsp:cNvPr id="0" name=""/>
        <dsp:cNvSpPr/>
      </dsp:nvSpPr>
      <dsp:spPr>
        <a:xfrm>
          <a:off x="755590" y="3721036"/>
          <a:ext cx="2703223" cy="1751076"/>
        </a:xfrm>
        <a:prstGeom prst="roundRect">
          <a:avLst>
            <a:gd name="adj" fmla="val 10000"/>
          </a:avLst>
        </a:prstGeom>
        <a:solidFill>
          <a:sysClr val="window" lastClr="FFFFFF">
            <a:alpha val="90000"/>
            <a:hueOff val="0"/>
            <a:satOff val="0"/>
            <a:lumOff val="0"/>
            <a:alphaOff val="0"/>
          </a:sys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GB" sz="1000" kern="1200">
              <a:solidFill>
                <a:sysClr val="windowText" lastClr="000000">
                  <a:hueOff val="0"/>
                  <a:satOff val="0"/>
                  <a:lumOff val="0"/>
                  <a:alphaOff val="0"/>
                </a:sysClr>
              </a:solidFill>
              <a:latin typeface="Rockwell"/>
              <a:ea typeface="+mn-ea"/>
              <a:cs typeface="+mn-cs"/>
            </a:rPr>
            <a:t>In-order issue with in-order completion</a:t>
          </a:r>
        </a:p>
        <a:p>
          <a:pPr marL="57150" lvl="1" indent="-57150" algn="l" defTabSz="444500" rtl="0">
            <a:lnSpc>
              <a:spcPct val="90000"/>
            </a:lnSpc>
            <a:spcBef>
              <a:spcPct val="0"/>
            </a:spcBef>
            <a:spcAft>
              <a:spcPct val="15000"/>
            </a:spcAft>
            <a:buChar char="•"/>
          </a:pPr>
          <a:r>
            <a:rPr lang="en-GB" sz="1000" kern="1200">
              <a:solidFill>
                <a:sysClr val="windowText" lastClr="000000">
                  <a:hueOff val="0"/>
                  <a:satOff val="0"/>
                  <a:lumOff val="0"/>
                  <a:alphaOff val="0"/>
                </a:sysClr>
              </a:solidFill>
              <a:latin typeface="Rockwell"/>
              <a:ea typeface="+mn-ea"/>
              <a:cs typeface="+mn-cs"/>
            </a:rPr>
            <a:t>In-order issue with out-of-order completion</a:t>
          </a:r>
        </a:p>
        <a:p>
          <a:pPr marL="57150" lvl="1" indent="-57150" algn="l" defTabSz="444500" rtl="0">
            <a:lnSpc>
              <a:spcPct val="90000"/>
            </a:lnSpc>
            <a:spcBef>
              <a:spcPct val="0"/>
            </a:spcBef>
            <a:spcAft>
              <a:spcPct val="15000"/>
            </a:spcAft>
            <a:buChar char="•"/>
          </a:pPr>
          <a:r>
            <a:rPr lang="en-GB" sz="1000" kern="1200">
              <a:solidFill>
                <a:sysClr val="windowText" lastClr="000000">
                  <a:hueOff val="0"/>
                  <a:satOff val="0"/>
                  <a:lumOff val="0"/>
                  <a:alphaOff val="0"/>
                </a:sysClr>
              </a:solidFill>
              <a:latin typeface="Rockwell"/>
              <a:ea typeface="+mn-ea"/>
              <a:cs typeface="+mn-cs"/>
            </a:rPr>
            <a:t>Out-of-order issue with out-of-order completion</a:t>
          </a:r>
        </a:p>
      </dsp:txBody>
      <dsp:txXfrm>
        <a:off x="794055" y="4197270"/>
        <a:ext cx="1815326" cy="1236377"/>
      </dsp:txXfrm>
    </dsp:sp>
    <dsp:sp modelId="{3C659280-D1AF-4349-AABC-CA3FEC1F06DA}">
      <dsp:nvSpPr>
        <dsp:cNvPr id="0" name=""/>
        <dsp:cNvSpPr/>
      </dsp:nvSpPr>
      <dsp:spPr>
        <a:xfrm>
          <a:off x="5652125" y="0"/>
          <a:ext cx="2703223" cy="1751076"/>
        </a:xfrm>
        <a:prstGeom prst="roundRect">
          <a:avLst>
            <a:gd name="adj" fmla="val 10000"/>
          </a:avLst>
        </a:prstGeom>
        <a:solidFill>
          <a:sysClr val="window" lastClr="FFFFFF">
            <a:alpha val="90000"/>
            <a:hueOff val="0"/>
            <a:satOff val="0"/>
            <a:lumOff val="0"/>
            <a:alphaOff val="0"/>
          </a:sys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GB" sz="1000" kern="1200">
              <a:solidFill>
                <a:sysClr val="windowText" lastClr="000000">
                  <a:hueOff val="0"/>
                  <a:satOff val="0"/>
                  <a:lumOff val="0"/>
                  <a:alphaOff val="0"/>
                </a:sysClr>
              </a:solidFill>
              <a:latin typeface="Rockwell"/>
              <a:ea typeface="+mn-ea"/>
              <a:cs typeface="+mn-cs"/>
            </a:rPr>
            <a:t>Refers to the protocol used to issue instructions</a:t>
          </a:r>
        </a:p>
        <a:p>
          <a:pPr marL="57150" lvl="1" indent="-57150" algn="l" defTabSz="444500" rtl="0">
            <a:lnSpc>
              <a:spcPct val="90000"/>
            </a:lnSpc>
            <a:spcBef>
              <a:spcPct val="0"/>
            </a:spcBef>
            <a:spcAft>
              <a:spcPct val="15000"/>
            </a:spcAft>
            <a:buChar char="•"/>
          </a:pPr>
          <a:r>
            <a:rPr lang="en-GB" sz="1000" kern="1200">
              <a:solidFill>
                <a:sysClr val="windowText" lastClr="000000">
                  <a:hueOff val="0"/>
                  <a:satOff val="0"/>
                  <a:lumOff val="0"/>
                  <a:alphaOff val="0"/>
                </a:sysClr>
              </a:solidFill>
              <a:latin typeface="Rockwell"/>
              <a:ea typeface="+mn-ea"/>
              <a:cs typeface="+mn-cs"/>
            </a:rPr>
            <a:t>Instruction issue occurs when instruction moves from the decode stage of the pipeline to the first execute stage of the pipeline</a:t>
          </a:r>
        </a:p>
      </dsp:txBody>
      <dsp:txXfrm>
        <a:off x="6501557" y="38465"/>
        <a:ext cx="1815326" cy="1236377"/>
      </dsp:txXfrm>
    </dsp:sp>
    <dsp:sp modelId="{1B9F1603-3F2B-9244-B476-FF358A2A8FD2}">
      <dsp:nvSpPr>
        <dsp:cNvPr id="0" name=""/>
        <dsp:cNvSpPr/>
      </dsp:nvSpPr>
      <dsp:spPr>
        <a:xfrm>
          <a:off x="1015126" y="0"/>
          <a:ext cx="2703223" cy="1751076"/>
        </a:xfrm>
        <a:prstGeom prst="roundRect">
          <a:avLst>
            <a:gd name="adj" fmla="val 10000"/>
          </a:avLst>
        </a:prstGeom>
        <a:solidFill>
          <a:sysClr val="window" lastClr="FFFFFF">
            <a:alpha val="90000"/>
            <a:hueOff val="0"/>
            <a:satOff val="0"/>
            <a:lumOff val="0"/>
            <a:alphaOff val="0"/>
          </a:sys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GB" sz="1000" kern="1200">
              <a:solidFill>
                <a:sysClr val="windowText" lastClr="000000">
                  <a:hueOff val="0"/>
                  <a:satOff val="0"/>
                  <a:lumOff val="0"/>
                  <a:alphaOff val="0"/>
                </a:sysClr>
              </a:solidFill>
              <a:latin typeface="Rockwell"/>
              <a:ea typeface="+mn-ea"/>
              <a:cs typeface="+mn-cs"/>
            </a:rPr>
            <a:t>Refers to the process of initiating instruction execution in the processor’s functional units</a:t>
          </a:r>
        </a:p>
      </dsp:txBody>
      <dsp:txXfrm>
        <a:off x="1053591" y="38465"/>
        <a:ext cx="1815326" cy="1236377"/>
      </dsp:txXfrm>
    </dsp:sp>
    <dsp:sp modelId="{95EB29C4-6EF3-D84B-A09A-21C36897DA32}">
      <dsp:nvSpPr>
        <dsp:cNvPr id="0" name=""/>
        <dsp:cNvSpPr/>
      </dsp:nvSpPr>
      <dsp:spPr>
        <a:xfrm>
          <a:off x="2147853" y="311910"/>
          <a:ext cx="2369424" cy="2369424"/>
        </a:xfrm>
        <a:prstGeom prst="pieWedge">
          <a:avLst/>
        </a:prstGeom>
        <a:solidFill>
          <a:srgbClr val="666699">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GB" sz="1500" kern="1200">
              <a:solidFill>
                <a:sysClr val="window" lastClr="FFFFFF"/>
              </a:solidFill>
              <a:latin typeface="Rockwell"/>
              <a:ea typeface="+mn-ea"/>
              <a:cs typeface="+mn-cs"/>
            </a:rPr>
            <a:t>Instruction issue</a:t>
          </a:r>
        </a:p>
      </dsp:txBody>
      <dsp:txXfrm>
        <a:off x="2841841" y="1005898"/>
        <a:ext cx="1675436" cy="1675436"/>
      </dsp:txXfrm>
    </dsp:sp>
    <dsp:sp modelId="{D78BF2F5-9873-EF44-9B0F-5D2DCD5C1DE3}">
      <dsp:nvSpPr>
        <dsp:cNvPr id="0" name=""/>
        <dsp:cNvSpPr/>
      </dsp:nvSpPr>
      <dsp:spPr>
        <a:xfrm rot="5400000">
          <a:off x="4626721" y="311910"/>
          <a:ext cx="2369424" cy="2369424"/>
        </a:xfrm>
        <a:prstGeom prst="pieWedge">
          <a:avLst/>
        </a:prstGeom>
        <a:solidFill>
          <a:srgbClr val="666699">
            <a:hueOff val="-360000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GB" sz="1500" kern="1200">
              <a:solidFill>
                <a:sysClr val="window" lastClr="FFFFFF"/>
              </a:solidFill>
              <a:latin typeface="Rockwell"/>
              <a:ea typeface="+mn-ea"/>
              <a:cs typeface="+mn-cs"/>
            </a:rPr>
            <a:t>Instruction issue policy</a:t>
          </a:r>
        </a:p>
      </dsp:txBody>
      <dsp:txXfrm rot="-5400000">
        <a:off x="4626721" y="1005898"/>
        <a:ext cx="1675436" cy="1675436"/>
      </dsp:txXfrm>
    </dsp:sp>
    <dsp:sp modelId="{51891491-22C2-A844-83F8-0DD7935049E0}">
      <dsp:nvSpPr>
        <dsp:cNvPr id="0" name=""/>
        <dsp:cNvSpPr/>
      </dsp:nvSpPr>
      <dsp:spPr>
        <a:xfrm rot="10800000">
          <a:off x="4626721" y="2790777"/>
          <a:ext cx="2369424" cy="2369424"/>
        </a:xfrm>
        <a:prstGeom prst="pieWedge">
          <a:avLst/>
        </a:prstGeom>
        <a:solidFill>
          <a:srgbClr val="666699">
            <a:hueOff val="-720000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GB" sz="1500" kern="1200">
              <a:solidFill>
                <a:sysClr val="window" lastClr="FFFFFF"/>
              </a:solidFill>
              <a:latin typeface="Rockwell"/>
              <a:ea typeface="+mn-ea"/>
              <a:cs typeface="+mn-cs"/>
            </a:rPr>
            <a:t>Three types of orderings are important:</a:t>
          </a:r>
        </a:p>
      </dsp:txBody>
      <dsp:txXfrm rot="10800000">
        <a:off x="4626721" y="2790777"/>
        <a:ext cx="1675436" cy="1675436"/>
      </dsp:txXfrm>
    </dsp:sp>
    <dsp:sp modelId="{28DDD557-D6FD-B14E-8C35-8419238418FC}">
      <dsp:nvSpPr>
        <dsp:cNvPr id="0" name=""/>
        <dsp:cNvSpPr/>
      </dsp:nvSpPr>
      <dsp:spPr>
        <a:xfrm rot="16200000">
          <a:off x="2147853" y="2790777"/>
          <a:ext cx="2369424" cy="2369424"/>
        </a:xfrm>
        <a:prstGeom prst="pieWedge">
          <a:avLst/>
        </a:prstGeom>
        <a:solidFill>
          <a:srgbClr val="666699">
            <a:hueOff val="-1080000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GB" sz="1500" kern="1200">
              <a:solidFill>
                <a:sysClr val="window" lastClr="FFFFFF"/>
              </a:solidFill>
              <a:latin typeface="Rockwell"/>
              <a:ea typeface="+mn-ea"/>
              <a:cs typeface="+mn-cs"/>
            </a:rPr>
            <a:t>Superscalar instruction issue policies can be grouped into the following categories:</a:t>
          </a:r>
        </a:p>
      </dsp:txBody>
      <dsp:txXfrm rot="5400000">
        <a:off x="2841841" y="2790777"/>
        <a:ext cx="1675436" cy="1675436"/>
      </dsp:txXfrm>
    </dsp:sp>
    <dsp:sp modelId="{33AF47BF-DB3D-574F-B85E-BBF2CABC5C9B}">
      <dsp:nvSpPr>
        <dsp:cNvPr id="0" name=""/>
        <dsp:cNvSpPr/>
      </dsp:nvSpPr>
      <dsp:spPr>
        <a:xfrm>
          <a:off x="4162959" y="2243566"/>
          <a:ext cx="818080" cy="711374"/>
        </a:xfrm>
        <a:prstGeom prst="circularArrow">
          <a:avLst/>
        </a:prstGeom>
        <a:solidFill>
          <a:srgbClr val="666699">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2CD9364-FAA5-F542-9123-F768796C8FF1}">
      <dsp:nvSpPr>
        <dsp:cNvPr id="0" name=""/>
        <dsp:cNvSpPr/>
      </dsp:nvSpPr>
      <dsp:spPr>
        <a:xfrm rot="10800000">
          <a:off x="4162959" y="2517171"/>
          <a:ext cx="818080" cy="711374"/>
        </a:xfrm>
        <a:prstGeom prst="circularArrow">
          <a:avLst/>
        </a:prstGeom>
        <a:solidFill>
          <a:srgbClr val="666699">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99F77-A380-A24B-91DE-A74798A203B8}">
      <dsp:nvSpPr>
        <dsp:cNvPr id="0" name=""/>
        <dsp:cNvSpPr/>
      </dsp:nvSpPr>
      <dsp:spPr>
        <a:xfrm>
          <a:off x="0" y="0"/>
          <a:ext cx="6592749" cy="1486256"/>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solidFill>
                <a:sysClr val="window" lastClr="FFFFFF"/>
              </a:solidFill>
              <a:effectLst>
                <a:outerShdw blurRad="38100" dist="38100" dir="2700000" algn="tl">
                  <a:srgbClr val="000000">
                    <a:alpha val="43137"/>
                  </a:srgbClr>
                </a:outerShdw>
              </a:effectLst>
              <a:latin typeface="Rockwell"/>
              <a:ea typeface="+mn-ea"/>
              <a:cs typeface="+mn-cs"/>
            </a:rPr>
            <a:t>Output and </a:t>
          </a:r>
          <a:r>
            <a:rPr lang="en-US" sz="2200" kern="1200" dirty="0" err="1">
              <a:solidFill>
                <a:sysClr val="window" lastClr="FFFFFF"/>
              </a:solidFill>
              <a:effectLst>
                <a:outerShdw blurRad="38100" dist="38100" dir="2700000" algn="tl">
                  <a:srgbClr val="000000">
                    <a:alpha val="43137"/>
                  </a:srgbClr>
                </a:outerShdw>
              </a:effectLst>
              <a:latin typeface="Rockwell"/>
              <a:ea typeface="+mn-ea"/>
              <a:cs typeface="+mn-cs"/>
            </a:rPr>
            <a:t>antidependencies</a:t>
          </a:r>
          <a:r>
            <a:rPr lang="en-US" sz="2200" kern="1200" dirty="0">
              <a:solidFill>
                <a:sysClr val="window" lastClr="FFFFFF"/>
              </a:solidFill>
              <a:effectLst>
                <a:outerShdw blurRad="38100" dist="38100" dir="2700000" algn="tl">
                  <a:srgbClr val="000000">
                    <a:alpha val="43137"/>
                  </a:srgbClr>
                </a:outerShdw>
              </a:effectLst>
              <a:latin typeface="Rockwell"/>
              <a:ea typeface="+mn-ea"/>
              <a:cs typeface="+mn-cs"/>
            </a:rPr>
            <a:t> occur because register contents may not reflect the correct ordering from the program</a:t>
          </a:r>
        </a:p>
      </dsp:txBody>
      <dsp:txXfrm>
        <a:off x="43531" y="43531"/>
        <a:ext cx="4988962" cy="1399194"/>
      </dsp:txXfrm>
    </dsp:sp>
    <dsp:sp modelId="{A63A6BB4-631A-F541-A6C4-BD7C6D329DDC}">
      <dsp:nvSpPr>
        <dsp:cNvPr id="0" name=""/>
        <dsp:cNvSpPr/>
      </dsp:nvSpPr>
      <dsp:spPr>
        <a:xfrm>
          <a:off x="581713" y="1733965"/>
          <a:ext cx="6592749" cy="1486256"/>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solidFill>
                <a:sysClr val="window" lastClr="FFFFFF"/>
              </a:solidFill>
              <a:effectLst>
                <a:outerShdw blurRad="38100" dist="38100" dir="2700000" algn="tl">
                  <a:srgbClr val="000000">
                    <a:alpha val="43137"/>
                  </a:srgbClr>
                </a:outerShdw>
              </a:effectLst>
              <a:latin typeface="Rockwell"/>
              <a:ea typeface="+mn-ea"/>
              <a:cs typeface="+mn-cs"/>
            </a:rPr>
            <a:t>May result in a pipeline stall</a:t>
          </a:r>
        </a:p>
      </dsp:txBody>
      <dsp:txXfrm>
        <a:off x="625244" y="1777496"/>
        <a:ext cx="4957907" cy="1399194"/>
      </dsp:txXfrm>
    </dsp:sp>
    <dsp:sp modelId="{2A50F408-9870-6649-B2DC-8132E229FE59}">
      <dsp:nvSpPr>
        <dsp:cNvPr id="0" name=""/>
        <dsp:cNvSpPr/>
      </dsp:nvSpPr>
      <dsp:spPr>
        <a:xfrm>
          <a:off x="1163426" y="3467931"/>
          <a:ext cx="6592749" cy="1486256"/>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solidFill>
                <a:sysClr val="window" lastClr="FFFFFF"/>
              </a:solidFill>
              <a:effectLst>
                <a:outerShdw blurRad="38100" dist="38100" dir="2700000" algn="tl">
                  <a:srgbClr val="000000">
                    <a:alpha val="43137"/>
                  </a:srgbClr>
                </a:outerShdw>
              </a:effectLst>
              <a:latin typeface="Rockwell"/>
              <a:ea typeface="+mn-ea"/>
              <a:cs typeface="+mn-cs"/>
            </a:rPr>
            <a:t>Registers allocated dynamically</a:t>
          </a:r>
        </a:p>
      </dsp:txBody>
      <dsp:txXfrm>
        <a:off x="1206957" y="3511462"/>
        <a:ext cx="4957907" cy="1399194"/>
      </dsp:txXfrm>
    </dsp:sp>
    <dsp:sp modelId="{8A8FF73D-6895-2448-830F-4E9AE4DC3C03}">
      <dsp:nvSpPr>
        <dsp:cNvPr id="0" name=""/>
        <dsp:cNvSpPr/>
      </dsp:nvSpPr>
      <dsp:spPr>
        <a:xfrm>
          <a:off x="5626682" y="1127077"/>
          <a:ext cx="966066" cy="966066"/>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3366"/>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solidFill>
              <a:sysClr val="windowText" lastClr="000000">
                <a:hueOff val="0"/>
                <a:satOff val="0"/>
                <a:lumOff val="0"/>
                <a:alphaOff val="0"/>
              </a:sysClr>
            </a:solidFill>
            <a:latin typeface="Rockwell"/>
            <a:ea typeface="+mn-ea"/>
            <a:cs typeface="+mn-cs"/>
          </a:endParaRPr>
        </a:p>
      </dsp:txBody>
      <dsp:txXfrm>
        <a:off x="5844047" y="1127077"/>
        <a:ext cx="531336" cy="726965"/>
      </dsp:txXfrm>
    </dsp:sp>
    <dsp:sp modelId="{22ECF5CB-3144-F94E-A7F2-7180A9A6B2BD}">
      <dsp:nvSpPr>
        <dsp:cNvPr id="0" name=""/>
        <dsp:cNvSpPr/>
      </dsp:nvSpPr>
      <dsp:spPr>
        <a:xfrm>
          <a:off x="6208396" y="2851135"/>
          <a:ext cx="966066" cy="966066"/>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3366"/>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solidFill>
              <a:sysClr val="windowText" lastClr="000000">
                <a:hueOff val="0"/>
                <a:satOff val="0"/>
                <a:lumOff val="0"/>
                <a:alphaOff val="0"/>
              </a:sysClr>
            </a:solidFill>
            <a:latin typeface="Rockwell"/>
            <a:ea typeface="+mn-ea"/>
            <a:cs typeface="+mn-cs"/>
          </a:endParaRPr>
        </a:p>
      </dsp:txBody>
      <dsp:txXfrm>
        <a:off x="6425761" y="2851135"/>
        <a:ext cx="531336" cy="726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32359-4B51-B647-8464-D894EE3BD3B7}">
      <dsp:nvSpPr>
        <dsp:cNvPr id="0" name=""/>
        <dsp:cNvSpPr/>
      </dsp:nvSpPr>
      <dsp:spPr>
        <a:xfrm>
          <a:off x="0" y="98611"/>
          <a:ext cx="8301614" cy="633600"/>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rtl="0">
            <a:lnSpc>
              <a:spcPct val="90000"/>
            </a:lnSpc>
            <a:spcBef>
              <a:spcPct val="0"/>
            </a:spcBef>
            <a:spcAft>
              <a:spcPct val="35000"/>
            </a:spcAft>
            <a:buNone/>
          </a:pPr>
          <a:r>
            <a:rPr lang="en-GB" sz="2200" kern="1200">
              <a:solidFill>
                <a:sysClr val="window" lastClr="FFFFFF"/>
              </a:solidFill>
              <a:latin typeface="Rockwell"/>
              <a:ea typeface="+mn-ea"/>
              <a:cs typeface="+mn-cs"/>
            </a:rPr>
            <a:t>Key elements:</a:t>
          </a:r>
        </a:p>
      </dsp:txBody>
      <dsp:txXfrm>
        <a:off x="0" y="98611"/>
        <a:ext cx="8301614" cy="633600"/>
      </dsp:txXfrm>
    </dsp:sp>
    <dsp:sp modelId="{D5A0A0BD-CAAB-5B41-A758-8E9FB61D81CE}">
      <dsp:nvSpPr>
        <dsp:cNvPr id="0" name=""/>
        <dsp:cNvSpPr/>
      </dsp:nvSpPr>
      <dsp:spPr>
        <a:xfrm>
          <a:off x="0" y="732211"/>
          <a:ext cx="8301614" cy="4348079"/>
        </a:xfrm>
        <a:prstGeom prst="rect">
          <a:avLst/>
        </a:prstGeom>
        <a:solidFill>
          <a:srgbClr val="663366">
            <a:alpha val="90000"/>
            <a:tint val="40000"/>
            <a:hueOff val="0"/>
            <a:satOff val="0"/>
            <a:lumOff val="0"/>
            <a:alphaOff val="0"/>
          </a:srgbClr>
        </a:solidFill>
        <a:ln w="12700" cap="flat" cmpd="sng" algn="ctr">
          <a:solidFill>
            <a:srgbClr val="663366">
              <a:alpha val="90000"/>
              <a:tint val="4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en-GB" sz="2200" kern="1200">
              <a:solidFill>
                <a:sysClr val="windowText" lastClr="000000">
                  <a:hueOff val="0"/>
                  <a:satOff val="0"/>
                  <a:lumOff val="0"/>
                  <a:alphaOff val="0"/>
                </a:sysClr>
              </a:solidFill>
              <a:latin typeface="Rockwell"/>
              <a:ea typeface="+mn-ea"/>
              <a:cs typeface="+mn-cs"/>
            </a:rPr>
            <a:t>Instruction fetch strategies that simultaneously fetch multiple instruction</a:t>
          </a:r>
        </a:p>
        <a:p>
          <a:pPr marL="228600" lvl="1" indent="-228600" algn="l" defTabSz="977900" rtl="0">
            <a:lnSpc>
              <a:spcPct val="90000"/>
            </a:lnSpc>
            <a:spcBef>
              <a:spcPct val="0"/>
            </a:spcBef>
            <a:spcAft>
              <a:spcPct val="15000"/>
            </a:spcAft>
            <a:buChar char="•"/>
          </a:pPr>
          <a:r>
            <a:rPr lang="en-GB" sz="2200" kern="1200" dirty="0">
              <a:solidFill>
                <a:sysClr val="windowText" lastClr="000000">
                  <a:hueOff val="0"/>
                  <a:satOff val="0"/>
                  <a:lumOff val="0"/>
                  <a:alphaOff val="0"/>
                </a:sysClr>
              </a:solidFill>
              <a:latin typeface="Rockwell"/>
              <a:ea typeface="+mn-ea"/>
              <a:cs typeface="+mn-cs"/>
            </a:rPr>
            <a:t>Logic for determining true dependencies involving register values, and mechanisms for communicating these values to where they are needed during execution</a:t>
          </a:r>
        </a:p>
        <a:p>
          <a:pPr marL="228600" lvl="1" indent="-228600" algn="l" defTabSz="977900" rtl="0">
            <a:lnSpc>
              <a:spcPct val="90000"/>
            </a:lnSpc>
            <a:spcBef>
              <a:spcPct val="0"/>
            </a:spcBef>
            <a:spcAft>
              <a:spcPct val="15000"/>
            </a:spcAft>
            <a:buChar char="•"/>
          </a:pPr>
          <a:r>
            <a:rPr lang="en-GB" sz="2200" kern="1200" dirty="0">
              <a:solidFill>
                <a:sysClr val="windowText" lastClr="000000">
                  <a:hueOff val="0"/>
                  <a:satOff val="0"/>
                  <a:lumOff val="0"/>
                  <a:alphaOff val="0"/>
                </a:sysClr>
              </a:solidFill>
              <a:latin typeface="Rockwell"/>
              <a:ea typeface="+mn-ea"/>
              <a:cs typeface="+mn-cs"/>
            </a:rPr>
            <a:t>Mechanisms for initiating, or issuing, multiple instructions in parallel</a:t>
          </a:r>
        </a:p>
        <a:p>
          <a:pPr marL="228600" lvl="1" indent="-228600" algn="l" defTabSz="977900" rtl="0">
            <a:lnSpc>
              <a:spcPct val="90000"/>
            </a:lnSpc>
            <a:spcBef>
              <a:spcPct val="0"/>
            </a:spcBef>
            <a:spcAft>
              <a:spcPct val="15000"/>
            </a:spcAft>
            <a:buChar char="•"/>
          </a:pPr>
          <a:r>
            <a:rPr lang="en-GB" sz="2200" kern="1200">
              <a:solidFill>
                <a:sysClr val="windowText" lastClr="000000">
                  <a:hueOff val="0"/>
                  <a:satOff val="0"/>
                  <a:lumOff val="0"/>
                  <a:alphaOff val="0"/>
                </a:sysClr>
              </a:solidFill>
              <a:latin typeface="Rockwell"/>
              <a:ea typeface="+mn-ea"/>
              <a:cs typeface="+mn-cs"/>
            </a:rPr>
            <a:t>Resources for parallel execution of multiple instructions, including multiple pipelined functional units and memory hierarchies capable of simultaneously servicing multiple memory references</a:t>
          </a:r>
        </a:p>
        <a:p>
          <a:pPr marL="228600" lvl="1" indent="-228600" algn="l" defTabSz="977900" rtl="0">
            <a:lnSpc>
              <a:spcPct val="90000"/>
            </a:lnSpc>
            <a:spcBef>
              <a:spcPct val="0"/>
            </a:spcBef>
            <a:spcAft>
              <a:spcPct val="15000"/>
            </a:spcAft>
            <a:buChar char="•"/>
          </a:pPr>
          <a:r>
            <a:rPr lang="en-GB" sz="2200" kern="1200">
              <a:solidFill>
                <a:sysClr val="windowText" lastClr="000000">
                  <a:hueOff val="0"/>
                  <a:satOff val="0"/>
                  <a:lumOff val="0"/>
                  <a:alphaOff val="0"/>
                </a:sysClr>
              </a:solidFill>
              <a:latin typeface="Rockwell"/>
              <a:ea typeface="+mn-ea"/>
              <a:cs typeface="+mn-cs"/>
            </a:rPr>
            <a:t>Mechanisms for committing the process state in correct order</a:t>
          </a:r>
        </a:p>
      </dsp:txBody>
      <dsp:txXfrm>
        <a:off x="0" y="732211"/>
        <a:ext cx="8301614" cy="43480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BEB35F-AC1D-774C-83FE-F6B0F64FAA6C}">
      <dsp:nvSpPr>
        <dsp:cNvPr id="0" name=""/>
        <dsp:cNvSpPr/>
      </dsp:nvSpPr>
      <dsp:spPr>
        <a:xfrm>
          <a:off x="0" y="0"/>
          <a:ext cx="8380413" cy="0"/>
        </a:xfrm>
        <a:prstGeom prst="line">
          <a:avLst/>
        </a:prstGeom>
        <a:solidFill>
          <a:schemeClr val="accent1">
            <a:shade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5B745DE-C361-6343-A2DF-6CE103383A6E}">
      <dsp:nvSpPr>
        <dsp:cNvPr id="0" name=""/>
        <dsp:cNvSpPr/>
      </dsp:nvSpPr>
      <dsp:spPr>
        <a:xfrm>
          <a:off x="0" y="0"/>
          <a:ext cx="2826473" cy="414496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endParaRPr lang="en-US" sz="3200" kern="1200" dirty="0"/>
        </a:p>
        <a:p>
          <a:pPr marL="0" lvl="0" indent="0" algn="l" defTabSz="1422400" rtl="0">
            <a:lnSpc>
              <a:spcPct val="90000"/>
            </a:lnSpc>
            <a:spcBef>
              <a:spcPct val="0"/>
            </a:spcBef>
            <a:spcAft>
              <a:spcPct val="35000"/>
            </a:spcAft>
            <a:buNone/>
          </a:pPr>
          <a:r>
            <a:rPr lang="en-US" sz="3200" kern="1200" dirty="0"/>
            <a:t>Consists of three major components:</a:t>
          </a:r>
        </a:p>
      </dsp:txBody>
      <dsp:txXfrm>
        <a:off x="0" y="0"/>
        <a:ext cx="2826473" cy="4144962"/>
      </dsp:txXfrm>
    </dsp:sp>
    <dsp:sp modelId="{6FA1B39F-E4F4-A04B-9873-F8081D91E10C}">
      <dsp:nvSpPr>
        <dsp:cNvPr id="0" name=""/>
        <dsp:cNvSpPr/>
      </dsp:nvSpPr>
      <dsp:spPr>
        <a:xfrm>
          <a:off x="2930451" y="64765"/>
          <a:ext cx="5441498" cy="12953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dirty="0"/>
            <a:t>Branch prediction unit (BPU)</a:t>
          </a:r>
        </a:p>
      </dsp:txBody>
      <dsp:txXfrm>
        <a:off x="2930451" y="64765"/>
        <a:ext cx="5441498" cy="1295300"/>
      </dsp:txXfrm>
    </dsp:sp>
    <dsp:sp modelId="{F53DA555-FEB4-8A4E-A152-DF4AD423BF92}">
      <dsp:nvSpPr>
        <dsp:cNvPr id="0" name=""/>
        <dsp:cNvSpPr/>
      </dsp:nvSpPr>
      <dsp:spPr>
        <a:xfrm>
          <a:off x="2826473" y="1360065"/>
          <a:ext cx="554547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C220A5DA-BF94-CA4E-9A59-702DECFB9DB7}">
      <dsp:nvSpPr>
        <dsp:cNvPr id="0" name=""/>
        <dsp:cNvSpPr/>
      </dsp:nvSpPr>
      <dsp:spPr>
        <a:xfrm>
          <a:off x="2930451" y="1424830"/>
          <a:ext cx="5441498" cy="12953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dirty="0"/>
            <a:t>Instruction fetch and </a:t>
          </a:r>
          <a:r>
            <a:rPr lang="en-US" sz="3200" kern="1200" dirty="0" err="1"/>
            <a:t>predecode</a:t>
          </a:r>
          <a:r>
            <a:rPr lang="en-US" sz="3200" kern="1200" dirty="0"/>
            <a:t> unit</a:t>
          </a:r>
        </a:p>
      </dsp:txBody>
      <dsp:txXfrm>
        <a:off x="2930451" y="1424830"/>
        <a:ext cx="5441498" cy="1295300"/>
      </dsp:txXfrm>
    </dsp:sp>
    <dsp:sp modelId="{12792DD4-8B80-8F45-BE23-4937C1F62453}">
      <dsp:nvSpPr>
        <dsp:cNvPr id="0" name=""/>
        <dsp:cNvSpPr/>
      </dsp:nvSpPr>
      <dsp:spPr>
        <a:xfrm>
          <a:off x="2826473" y="2720131"/>
          <a:ext cx="554547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8C237DCB-FF87-0A4B-B402-13106887956E}">
      <dsp:nvSpPr>
        <dsp:cNvPr id="0" name=""/>
        <dsp:cNvSpPr/>
      </dsp:nvSpPr>
      <dsp:spPr>
        <a:xfrm>
          <a:off x="2930451" y="2784896"/>
          <a:ext cx="5441498" cy="12953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dirty="0"/>
            <a:t>Instruction queue and decode unit</a:t>
          </a:r>
        </a:p>
      </dsp:txBody>
      <dsp:txXfrm>
        <a:off x="2930451" y="2784896"/>
        <a:ext cx="5441498" cy="1295300"/>
      </dsp:txXfrm>
    </dsp:sp>
    <dsp:sp modelId="{510811A4-3025-8A4B-9A14-3BCDA4599906}">
      <dsp:nvSpPr>
        <dsp:cNvPr id="0" name=""/>
        <dsp:cNvSpPr/>
      </dsp:nvSpPr>
      <dsp:spPr>
        <a:xfrm>
          <a:off x="2826473" y="4080196"/>
          <a:ext cx="554547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15B23-2423-0144-8F7A-9A92142D3336}">
      <dsp:nvSpPr>
        <dsp:cNvPr id="0" name=""/>
        <dsp:cNvSpPr/>
      </dsp:nvSpPr>
      <dsp:spPr>
        <a:xfrm>
          <a:off x="0" y="55835"/>
          <a:ext cx="8809266" cy="813881"/>
        </a:xfrm>
        <a:prstGeom prst="roundRect">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solidFill>
                <a:srgbClr val="330F42"/>
              </a:solidFill>
              <a:latin typeface="Rockwell"/>
              <a:ea typeface="+mn-ea"/>
              <a:cs typeface="+mn-cs"/>
            </a:rPr>
            <a:t>Comprises: </a:t>
          </a:r>
        </a:p>
      </dsp:txBody>
      <dsp:txXfrm>
        <a:off x="39730" y="95565"/>
        <a:ext cx="8729806" cy="734421"/>
      </dsp:txXfrm>
    </dsp:sp>
    <dsp:sp modelId="{7E4290DD-9F3F-D943-B2AB-353950483DCE}">
      <dsp:nvSpPr>
        <dsp:cNvPr id="0" name=""/>
        <dsp:cNvSpPr/>
      </dsp:nvSpPr>
      <dsp:spPr>
        <a:xfrm>
          <a:off x="0" y="869716"/>
          <a:ext cx="8809266" cy="1065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694"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a:solidFill>
                <a:sysClr val="windowText" lastClr="000000">
                  <a:hueOff val="0"/>
                  <a:satOff val="0"/>
                  <a:lumOff val="0"/>
                  <a:alphaOff val="0"/>
                </a:sysClr>
              </a:solidFill>
              <a:latin typeface="Rockwell"/>
              <a:ea typeface="+mn-ea"/>
              <a:cs typeface="+mn-cs"/>
            </a:rPr>
            <a:t>The instruction translation lookaside buffer (ITLB)</a:t>
          </a:r>
        </a:p>
        <a:p>
          <a:pPr marL="171450" lvl="1" indent="-171450" algn="l" defTabSz="711200" rtl="0">
            <a:lnSpc>
              <a:spcPct val="90000"/>
            </a:lnSpc>
            <a:spcBef>
              <a:spcPct val="0"/>
            </a:spcBef>
            <a:spcAft>
              <a:spcPct val="20000"/>
            </a:spcAft>
            <a:buChar char="•"/>
          </a:pPr>
          <a:r>
            <a:rPr lang="en-US" sz="1600" kern="1200">
              <a:solidFill>
                <a:sysClr val="windowText" lastClr="000000">
                  <a:hueOff val="0"/>
                  <a:satOff val="0"/>
                  <a:lumOff val="0"/>
                  <a:alphaOff val="0"/>
                </a:sysClr>
              </a:solidFill>
              <a:latin typeface="Rockwell"/>
              <a:ea typeface="+mn-ea"/>
              <a:cs typeface="+mn-cs"/>
            </a:rPr>
            <a:t>An instruction prefetcher</a:t>
          </a:r>
        </a:p>
        <a:p>
          <a:pPr marL="171450" lvl="1" indent="-171450" algn="l" defTabSz="711200" rtl="0">
            <a:lnSpc>
              <a:spcPct val="90000"/>
            </a:lnSpc>
            <a:spcBef>
              <a:spcPct val="0"/>
            </a:spcBef>
            <a:spcAft>
              <a:spcPct val="20000"/>
            </a:spcAft>
            <a:buChar char="•"/>
          </a:pPr>
          <a:r>
            <a:rPr lang="en-US" sz="1600" kern="1200">
              <a:solidFill>
                <a:sysClr val="windowText" lastClr="000000">
                  <a:hueOff val="0"/>
                  <a:satOff val="0"/>
                  <a:lumOff val="0"/>
                  <a:alphaOff val="0"/>
                </a:sysClr>
              </a:solidFill>
              <a:latin typeface="Rockwell"/>
              <a:ea typeface="+mn-ea"/>
              <a:cs typeface="+mn-cs"/>
            </a:rPr>
            <a:t>The instruction cache</a:t>
          </a:r>
        </a:p>
        <a:p>
          <a:pPr marL="171450" lvl="1" indent="-171450" algn="l" defTabSz="711200" rtl="0">
            <a:lnSpc>
              <a:spcPct val="90000"/>
            </a:lnSpc>
            <a:spcBef>
              <a:spcPct val="0"/>
            </a:spcBef>
            <a:spcAft>
              <a:spcPct val="20000"/>
            </a:spcAft>
            <a:buChar char="•"/>
          </a:pPr>
          <a:r>
            <a:rPr lang="en-US" sz="1600" kern="1200">
              <a:solidFill>
                <a:sysClr val="windowText" lastClr="000000">
                  <a:hueOff val="0"/>
                  <a:satOff val="0"/>
                  <a:lumOff val="0"/>
                  <a:alphaOff val="0"/>
                </a:sysClr>
              </a:solidFill>
              <a:latin typeface="Rockwell"/>
              <a:ea typeface="+mn-ea"/>
              <a:cs typeface="+mn-cs"/>
            </a:rPr>
            <a:t>The predecode logic</a:t>
          </a:r>
        </a:p>
      </dsp:txBody>
      <dsp:txXfrm>
        <a:off x="0" y="869716"/>
        <a:ext cx="8809266" cy="1065015"/>
      </dsp:txXfrm>
    </dsp:sp>
    <dsp:sp modelId="{2E53E971-9A3B-B14F-9779-C475C49FF954}">
      <dsp:nvSpPr>
        <dsp:cNvPr id="0" name=""/>
        <dsp:cNvSpPr/>
      </dsp:nvSpPr>
      <dsp:spPr>
        <a:xfrm>
          <a:off x="0" y="1934731"/>
          <a:ext cx="8809266" cy="813881"/>
        </a:xfrm>
        <a:prstGeom prst="roundRect">
          <a:avLst/>
        </a:prstGeom>
        <a:gradFill rotWithShape="0">
          <a:gsLst>
            <a:gs pos="0">
              <a:srgbClr val="666699">
                <a:hueOff val="-5400000"/>
                <a:satOff val="0"/>
                <a:lumOff val="0"/>
                <a:alphaOff val="0"/>
                <a:shade val="40000"/>
                <a:alpha val="100000"/>
                <a:satMod val="150000"/>
                <a:lumMod val="100000"/>
              </a:srgbClr>
            </a:gs>
            <a:gs pos="100000">
              <a:srgbClr val="666699">
                <a:hueOff val="-54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solidFill>
                <a:srgbClr val="330F42"/>
              </a:solidFill>
              <a:latin typeface="Rockwell"/>
              <a:ea typeface="+mn-ea"/>
              <a:cs typeface="+mn-cs"/>
            </a:rPr>
            <a:t>The </a:t>
          </a:r>
          <a:r>
            <a:rPr lang="en-US" sz="2100" kern="1200" dirty="0" err="1">
              <a:solidFill>
                <a:srgbClr val="330F42"/>
              </a:solidFill>
              <a:latin typeface="Rockwell"/>
              <a:ea typeface="+mn-ea"/>
              <a:cs typeface="+mn-cs"/>
            </a:rPr>
            <a:t>predecode</a:t>
          </a:r>
          <a:r>
            <a:rPr lang="en-US" sz="2100" kern="1200" dirty="0">
              <a:solidFill>
                <a:srgbClr val="330F42"/>
              </a:solidFill>
              <a:latin typeface="Rockwell"/>
              <a:ea typeface="+mn-ea"/>
              <a:cs typeface="+mn-cs"/>
            </a:rPr>
            <a:t> unit accepts the sixteen bytes from the instruction cache or prefetch buffers and carries out the following tasks:</a:t>
          </a:r>
        </a:p>
      </dsp:txBody>
      <dsp:txXfrm>
        <a:off x="39730" y="1974461"/>
        <a:ext cx="8729806" cy="734421"/>
      </dsp:txXfrm>
    </dsp:sp>
    <dsp:sp modelId="{9BBBD219-0C74-8849-9957-F5198765DD28}">
      <dsp:nvSpPr>
        <dsp:cNvPr id="0" name=""/>
        <dsp:cNvSpPr/>
      </dsp:nvSpPr>
      <dsp:spPr>
        <a:xfrm>
          <a:off x="0" y="2748613"/>
          <a:ext cx="8809266" cy="804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694"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a:solidFill>
                <a:sysClr val="windowText" lastClr="000000">
                  <a:hueOff val="0"/>
                  <a:satOff val="0"/>
                  <a:lumOff val="0"/>
                  <a:alphaOff val="0"/>
                </a:sysClr>
              </a:solidFill>
              <a:latin typeface="Rockwell"/>
              <a:ea typeface="+mn-ea"/>
              <a:cs typeface="+mn-cs"/>
            </a:rPr>
            <a:t>Determine the length of the instructions</a:t>
          </a:r>
        </a:p>
        <a:p>
          <a:pPr marL="171450" lvl="1" indent="-171450" algn="l" defTabSz="711200" rtl="0">
            <a:lnSpc>
              <a:spcPct val="90000"/>
            </a:lnSpc>
            <a:spcBef>
              <a:spcPct val="0"/>
            </a:spcBef>
            <a:spcAft>
              <a:spcPct val="20000"/>
            </a:spcAft>
            <a:buChar char="•"/>
          </a:pPr>
          <a:r>
            <a:rPr lang="en-US" sz="1600" kern="1200">
              <a:solidFill>
                <a:sysClr val="windowText" lastClr="000000">
                  <a:hueOff val="0"/>
                  <a:satOff val="0"/>
                  <a:lumOff val="0"/>
                  <a:alphaOff val="0"/>
                </a:sysClr>
              </a:solidFill>
              <a:latin typeface="Rockwell"/>
              <a:ea typeface="+mn-ea"/>
              <a:cs typeface="+mn-cs"/>
            </a:rPr>
            <a:t>Decode all prefixes associated with instructions</a:t>
          </a:r>
        </a:p>
        <a:p>
          <a:pPr marL="171450" lvl="1" indent="-171450" algn="l" defTabSz="711200" rtl="0">
            <a:lnSpc>
              <a:spcPct val="90000"/>
            </a:lnSpc>
            <a:spcBef>
              <a:spcPct val="0"/>
            </a:spcBef>
            <a:spcAft>
              <a:spcPct val="20000"/>
            </a:spcAft>
            <a:buChar char="•"/>
          </a:pPr>
          <a:r>
            <a:rPr lang="en-US" sz="1600" kern="1200">
              <a:solidFill>
                <a:sysClr val="windowText" lastClr="000000">
                  <a:hueOff val="0"/>
                  <a:satOff val="0"/>
                  <a:lumOff val="0"/>
                  <a:alphaOff val="0"/>
                </a:sysClr>
              </a:solidFill>
              <a:latin typeface="Rockwell"/>
              <a:ea typeface="+mn-ea"/>
              <a:cs typeface="+mn-cs"/>
            </a:rPr>
            <a:t>Mark various properties of instruction for the decoders</a:t>
          </a:r>
        </a:p>
      </dsp:txBody>
      <dsp:txXfrm>
        <a:off x="0" y="2748613"/>
        <a:ext cx="8809266" cy="804194"/>
      </dsp:txXfrm>
    </dsp:sp>
    <dsp:sp modelId="{50617B96-C945-DD48-AC54-9F56E77EE595}">
      <dsp:nvSpPr>
        <dsp:cNvPr id="0" name=""/>
        <dsp:cNvSpPr/>
      </dsp:nvSpPr>
      <dsp:spPr>
        <a:xfrm>
          <a:off x="0" y="3552808"/>
          <a:ext cx="8809266" cy="813881"/>
        </a:xfrm>
        <a:prstGeom prst="roundRect">
          <a:avLst/>
        </a:prstGeom>
        <a:gradFill rotWithShape="0">
          <a:gsLst>
            <a:gs pos="0">
              <a:srgbClr val="666699">
                <a:hueOff val="-10800000"/>
                <a:satOff val="0"/>
                <a:lumOff val="0"/>
                <a:alphaOff val="0"/>
                <a:shade val="40000"/>
                <a:alpha val="100000"/>
                <a:satMod val="150000"/>
                <a:lumMod val="100000"/>
              </a:srgbClr>
            </a:gs>
            <a:gs pos="100000">
              <a:srgbClr val="666699">
                <a:hueOff val="-108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err="1">
              <a:solidFill>
                <a:srgbClr val="330F42"/>
              </a:solidFill>
              <a:latin typeface="Rockwell"/>
              <a:ea typeface="+mn-ea"/>
              <a:cs typeface="+mn-cs"/>
            </a:rPr>
            <a:t>Predecode</a:t>
          </a:r>
          <a:r>
            <a:rPr lang="en-US" sz="2100" kern="1200" dirty="0">
              <a:solidFill>
                <a:srgbClr val="330F42"/>
              </a:solidFill>
              <a:latin typeface="Rockwell"/>
              <a:ea typeface="+mn-ea"/>
              <a:cs typeface="+mn-cs"/>
            </a:rPr>
            <a:t> unit can write up to six instructions per cycle into the instruction queue</a:t>
          </a:r>
        </a:p>
      </dsp:txBody>
      <dsp:txXfrm>
        <a:off x="39730" y="3592538"/>
        <a:ext cx="8729806" cy="734421"/>
      </dsp:txXfrm>
    </dsp:sp>
    <dsp:sp modelId="{B8BBCB59-B084-6948-B388-8D6E0F3AD183}">
      <dsp:nvSpPr>
        <dsp:cNvPr id="0" name=""/>
        <dsp:cNvSpPr/>
      </dsp:nvSpPr>
      <dsp:spPr>
        <a:xfrm>
          <a:off x="0" y="4366689"/>
          <a:ext cx="8809266" cy="978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694"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a:solidFill>
                <a:sysClr val="windowText" lastClr="000000">
                  <a:hueOff val="0"/>
                  <a:satOff val="0"/>
                  <a:lumOff val="0"/>
                  <a:alphaOff val="0"/>
                </a:sysClr>
              </a:solidFill>
              <a:latin typeface="Rockwell"/>
              <a:ea typeface="+mn-ea"/>
              <a:cs typeface="+mn-cs"/>
            </a:rPr>
            <a:t>If a fetch contains more than six instructions, the predecoder continues to decode up to six instructions per cycle until all instruction in the fetch are written to the instruction queue</a:t>
          </a:r>
        </a:p>
        <a:p>
          <a:pPr marL="171450" lvl="1" indent="-171450" algn="l" defTabSz="711200" rtl="0">
            <a:lnSpc>
              <a:spcPct val="90000"/>
            </a:lnSpc>
            <a:spcBef>
              <a:spcPct val="0"/>
            </a:spcBef>
            <a:spcAft>
              <a:spcPct val="20000"/>
            </a:spcAft>
            <a:buChar char="•"/>
          </a:pPr>
          <a:r>
            <a:rPr lang="en-US" sz="1600" kern="1200">
              <a:solidFill>
                <a:sysClr val="windowText" lastClr="000000">
                  <a:hueOff val="0"/>
                  <a:satOff val="0"/>
                  <a:lumOff val="0"/>
                  <a:alphaOff val="0"/>
                </a:sysClr>
              </a:solidFill>
              <a:latin typeface="Rockwell"/>
              <a:ea typeface="+mn-ea"/>
              <a:cs typeface="+mn-cs"/>
            </a:rPr>
            <a:t>Subsequent fetches can only enter predecoding after the current fetch completes</a:t>
          </a:r>
        </a:p>
      </dsp:txBody>
      <dsp:txXfrm>
        <a:off x="0" y="4366689"/>
        <a:ext cx="8809266" cy="9780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A6320-0FEF-3A40-9F29-CC1E78A1BAF4}">
      <dsp:nvSpPr>
        <dsp:cNvPr id="0" name=""/>
        <dsp:cNvSpPr/>
      </dsp:nvSpPr>
      <dsp:spPr>
        <a:xfrm rot="5400000">
          <a:off x="718303" y="952041"/>
          <a:ext cx="2153022" cy="3582580"/>
        </a:xfrm>
        <a:prstGeom prst="corner">
          <a:avLst>
            <a:gd name="adj1" fmla="val 16120"/>
            <a:gd name="adj2" fmla="val 1611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D7612DBF-C234-4743-8515-32E9A0AF1CFF}">
      <dsp:nvSpPr>
        <dsp:cNvPr id="0" name=""/>
        <dsp:cNvSpPr/>
      </dsp:nvSpPr>
      <dsp:spPr>
        <a:xfrm>
          <a:off x="358910" y="2022460"/>
          <a:ext cx="3234373" cy="2835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solidFill>
                <a:sysClr val="windowText" lastClr="000000">
                  <a:hueOff val="0"/>
                  <a:satOff val="0"/>
                  <a:lumOff val="0"/>
                  <a:alphaOff val="0"/>
                </a:sysClr>
              </a:solidFill>
              <a:latin typeface="Rockwell"/>
              <a:ea typeface="+mn-ea"/>
              <a:cs typeface="+mn-cs"/>
            </a:rPr>
            <a:t>Circular buffer that can hold up to 126 micro-ops and also contains the 128 hardware registers</a:t>
          </a:r>
        </a:p>
      </dsp:txBody>
      <dsp:txXfrm>
        <a:off x="358910" y="2022460"/>
        <a:ext cx="3234373" cy="2835118"/>
      </dsp:txXfrm>
    </dsp:sp>
    <dsp:sp modelId="{16A56469-933A-1043-9D1E-EF3487733364}">
      <dsp:nvSpPr>
        <dsp:cNvPr id="0" name=""/>
        <dsp:cNvSpPr/>
      </dsp:nvSpPr>
      <dsp:spPr>
        <a:xfrm>
          <a:off x="2983024" y="688287"/>
          <a:ext cx="610259" cy="610259"/>
        </a:xfrm>
        <a:prstGeom prst="triangle">
          <a:avLst>
            <a:gd name="adj" fmla="val 1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70640EA-A9C1-794E-8808-5D516B2C2006}">
      <dsp:nvSpPr>
        <dsp:cNvPr id="0" name=""/>
        <dsp:cNvSpPr/>
      </dsp:nvSpPr>
      <dsp:spPr>
        <a:xfrm rot="5400000">
          <a:off x="4677808" y="-27742"/>
          <a:ext cx="2153022" cy="3582580"/>
        </a:xfrm>
        <a:prstGeom prst="corner">
          <a:avLst>
            <a:gd name="adj1" fmla="val 16120"/>
            <a:gd name="adj2" fmla="val 1611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276BBFEE-91B7-9E44-97DC-D87C3AAF69BB}">
      <dsp:nvSpPr>
        <dsp:cNvPr id="0" name=""/>
        <dsp:cNvSpPr/>
      </dsp:nvSpPr>
      <dsp:spPr>
        <a:xfrm>
          <a:off x="4318415" y="1042677"/>
          <a:ext cx="3234373" cy="2835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solidFill>
                <a:sysClr val="windowText" lastClr="000000">
                  <a:hueOff val="0"/>
                  <a:satOff val="0"/>
                  <a:lumOff val="0"/>
                  <a:alphaOff val="0"/>
                </a:sysClr>
              </a:solidFill>
              <a:latin typeface="Rockwell"/>
              <a:ea typeface="+mn-ea"/>
              <a:cs typeface="+mn-cs"/>
            </a:rPr>
            <a:t>Each buffer entry consists of the following fields:</a:t>
          </a:r>
        </a:p>
        <a:p>
          <a:pPr marL="114300" lvl="1" indent="-114300" algn="l" defTabSz="622300" rtl="0">
            <a:lnSpc>
              <a:spcPct val="90000"/>
            </a:lnSpc>
            <a:spcBef>
              <a:spcPct val="0"/>
            </a:spcBef>
            <a:spcAft>
              <a:spcPct val="15000"/>
            </a:spcAft>
            <a:buChar char="•"/>
          </a:pPr>
          <a:r>
            <a:rPr lang="en-US" sz="1400" b="1" kern="1200" dirty="0">
              <a:solidFill>
                <a:srgbClr val="666699">
                  <a:lumMod val="75000"/>
                </a:srgbClr>
              </a:solidFill>
              <a:latin typeface="Rockwell"/>
              <a:ea typeface="+mn-ea"/>
              <a:cs typeface="+mn-cs"/>
            </a:rPr>
            <a:t>State</a:t>
          </a:r>
        </a:p>
        <a:p>
          <a:pPr marL="228600" lvl="2"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Indicates whether this micro-op is scheduled for execution, has been dispatched for execution, or has completed execution and is ready for retirement</a:t>
          </a:r>
        </a:p>
        <a:p>
          <a:pPr marL="114300" lvl="1" indent="-114300" algn="l" defTabSz="622300" rtl="0">
            <a:lnSpc>
              <a:spcPct val="90000"/>
            </a:lnSpc>
            <a:spcBef>
              <a:spcPct val="0"/>
            </a:spcBef>
            <a:spcAft>
              <a:spcPct val="15000"/>
            </a:spcAft>
            <a:buChar char="•"/>
          </a:pPr>
          <a:r>
            <a:rPr lang="en-US" sz="1400" b="1" kern="1200" dirty="0">
              <a:solidFill>
                <a:srgbClr val="666699">
                  <a:lumMod val="75000"/>
                </a:srgbClr>
              </a:solidFill>
              <a:latin typeface="Rockwell"/>
              <a:ea typeface="+mn-ea"/>
              <a:cs typeface="+mn-cs"/>
            </a:rPr>
            <a:t>Memory address</a:t>
          </a:r>
        </a:p>
        <a:p>
          <a:pPr marL="228600" lvl="2"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The address of the Pentium instruction that generated the micro-op</a:t>
          </a:r>
        </a:p>
        <a:p>
          <a:pPr marL="114300" lvl="1" indent="-114300" algn="l" defTabSz="622300" rtl="0">
            <a:lnSpc>
              <a:spcPct val="90000"/>
            </a:lnSpc>
            <a:spcBef>
              <a:spcPct val="0"/>
            </a:spcBef>
            <a:spcAft>
              <a:spcPct val="15000"/>
            </a:spcAft>
            <a:buChar char="•"/>
          </a:pPr>
          <a:r>
            <a:rPr lang="en-US" sz="1400" b="1" kern="1200" dirty="0">
              <a:solidFill>
                <a:srgbClr val="666699">
                  <a:lumMod val="75000"/>
                </a:srgbClr>
              </a:solidFill>
              <a:latin typeface="Rockwell"/>
              <a:ea typeface="+mn-ea"/>
              <a:cs typeface="+mn-cs"/>
            </a:rPr>
            <a:t>Micro-op</a:t>
          </a:r>
        </a:p>
        <a:p>
          <a:pPr marL="228600" lvl="2"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The actual operation</a:t>
          </a:r>
        </a:p>
        <a:p>
          <a:pPr marL="114300" lvl="1" indent="-114300" algn="l" defTabSz="622300" rtl="0">
            <a:lnSpc>
              <a:spcPct val="90000"/>
            </a:lnSpc>
            <a:spcBef>
              <a:spcPct val="0"/>
            </a:spcBef>
            <a:spcAft>
              <a:spcPct val="15000"/>
            </a:spcAft>
            <a:buChar char="•"/>
          </a:pPr>
          <a:r>
            <a:rPr lang="en-US" sz="1400" b="1" kern="1200" dirty="0">
              <a:solidFill>
                <a:srgbClr val="666699">
                  <a:lumMod val="75000"/>
                </a:srgbClr>
              </a:solidFill>
              <a:latin typeface="Rockwell"/>
              <a:ea typeface="+mn-ea"/>
              <a:cs typeface="+mn-cs"/>
            </a:rPr>
            <a:t>Alias register</a:t>
          </a:r>
        </a:p>
        <a:p>
          <a:pPr marL="228600" lvl="2"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If the micro-op references one of the 16 architectural registers, this entry redirects that reference to one of the 128 hardware registers</a:t>
          </a:r>
        </a:p>
      </dsp:txBody>
      <dsp:txXfrm>
        <a:off x="4318415" y="1042677"/>
        <a:ext cx="3234373" cy="28351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F4180-7E3C-3640-8018-81F707C611F1}">
      <dsp:nvSpPr>
        <dsp:cNvPr id="0" name=""/>
        <dsp:cNvSpPr/>
      </dsp:nvSpPr>
      <dsp:spPr>
        <a:xfrm>
          <a:off x="611556" y="138210"/>
          <a:ext cx="2099599" cy="2099599"/>
        </a:xfrm>
        <a:prstGeom prst="ellipse">
          <a:avLst/>
        </a:prstGeom>
        <a:gradFill rotWithShape="0">
          <a:gsLst>
            <a:gs pos="0">
              <a:srgbClr val="666699">
                <a:alpha val="50000"/>
                <a:hueOff val="0"/>
                <a:satOff val="0"/>
                <a:lumOff val="0"/>
                <a:alphaOff val="0"/>
                <a:shade val="40000"/>
                <a:alpha val="100000"/>
                <a:satMod val="150000"/>
                <a:lumMod val="100000"/>
              </a:srgbClr>
            </a:gs>
            <a:gs pos="100000">
              <a:srgbClr val="666699">
                <a:alpha val="50000"/>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15548" tIns="22860" rIns="115548" bIns="22860" numCol="1" spcCol="1270" anchor="ctr" anchorCtr="1">
          <a:noAutofit/>
        </a:bodyPr>
        <a:lstStyle/>
        <a:p>
          <a:pPr marL="0" lvl="0" indent="0" algn="l" defTabSz="800100" rtl="0">
            <a:lnSpc>
              <a:spcPct val="90000"/>
            </a:lnSpc>
            <a:spcBef>
              <a:spcPct val="0"/>
            </a:spcBef>
            <a:spcAft>
              <a:spcPct val="35000"/>
            </a:spcAft>
            <a:buNone/>
          </a:pPr>
          <a:r>
            <a:rPr lang="en-GB" sz="1800" kern="1200" dirty="0">
              <a:solidFill>
                <a:sysClr val="windowText" lastClr="000000"/>
              </a:solidFill>
              <a:latin typeface="Rockwell"/>
              <a:ea typeface="+mn-ea"/>
              <a:cs typeface="+mn-cs"/>
            </a:rPr>
            <a:t>D0 </a:t>
          </a:r>
        </a:p>
        <a:p>
          <a:pPr marL="57150" lvl="1" indent="-57150" algn="l" defTabSz="488950" rtl="0">
            <a:lnSpc>
              <a:spcPct val="90000"/>
            </a:lnSpc>
            <a:spcBef>
              <a:spcPct val="0"/>
            </a:spcBef>
            <a:spcAft>
              <a:spcPct val="15000"/>
            </a:spcAft>
            <a:buChar char="•"/>
          </a:pPr>
          <a:r>
            <a:rPr lang="en-GB" sz="1100" kern="1200" dirty="0">
              <a:solidFill>
                <a:sysClr val="windowText" lastClr="000000"/>
              </a:solidFill>
              <a:latin typeface="Rockwell"/>
              <a:ea typeface="+mn-ea"/>
              <a:cs typeface="+mn-cs"/>
            </a:rPr>
            <a:t>Thumb instructions decompressed and preliminary decode is performed</a:t>
          </a:r>
        </a:p>
      </dsp:txBody>
      <dsp:txXfrm>
        <a:off x="919035" y="445689"/>
        <a:ext cx="1484641" cy="1484641"/>
      </dsp:txXfrm>
    </dsp:sp>
    <dsp:sp modelId="{27350146-0A15-9347-8C34-E8A003C73E2B}">
      <dsp:nvSpPr>
        <dsp:cNvPr id="0" name=""/>
        <dsp:cNvSpPr/>
      </dsp:nvSpPr>
      <dsp:spPr>
        <a:xfrm>
          <a:off x="1907706" y="2082418"/>
          <a:ext cx="2099599" cy="2099599"/>
        </a:xfrm>
        <a:prstGeom prst="ellipse">
          <a:avLst/>
        </a:prstGeom>
        <a:gradFill rotWithShape="0">
          <a:gsLst>
            <a:gs pos="0">
              <a:srgbClr val="666699">
                <a:alpha val="50000"/>
                <a:hueOff val="-2700000"/>
                <a:satOff val="0"/>
                <a:lumOff val="0"/>
                <a:alphaOff val="0"/>
                <a:shade val="40000"/>
                <a:alpha val="100000"/>
                <a:satMod val="150000"/>
                <a:lumMod val="100000"/>
              </a:srgbClr>
            </a:gs>
            <a:gs pos="100000">
              <a:srgbClr val="666699">
                <a:alpha val="50000"/>
                <a:hueOff val="-27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15548" tIns="22860" rIns="115548" bIns="22860" numCol="1" spcCol="1270" anchor="ctr" anchorCtr="1">
          <a:noAutofit/>
        </a:bodyPr>
        <a:lstStyle/>
        <a:p>
          <a:pPr marL="0" lvl="0" indent="0" algn="l" defTabSz="800100" rtl="0">
            <a:lnSpc>
              <a:spcPct val="90000"/>
            </a:lnSpc>
            <a:spcBef>
              <a:spcPct val="0"/>
            </a:spcBef>
            <a:spcAft>
              <a:spcPct val="35000"/>
            </a:spcAft>
            <a:buNone/>
          </a:pPr>
          <a:r>
            <a:rPr lang="en-GB" sz="1800" kern="1200">
              <a:solidFill>
                <a:sysClr val="windowText" lastClr="000000"/>
              </a:solidFill>
              <a:latin typeface="Rockwell"/>
              <a:ea typeface="+mn-ea"/>
              <a:cs typeface="+mn-cs"/>
            </a:rPr>
            <a:t>D1</a:t>
          </a:r>
        </a:p>
        <a:p>
          <a:pPr marL="57150" lvl="1" indent="-57150" algn="l" defTabSz="488950" rtl="0">
            <a:lnSpc>
              <a:spcPct val="90000"/>
            </a:lnSpc>
            <a:spcBef>
              <a:spcPct val="0"/>
            </a:spcBef>
            <a:spcAft>
              <a:spcPct val="15000"/>
            </a:spcAft>
            <a:buChar char="•"/>
          </a:pPr>
          <a:r>
            <a:rPr lang="en-GB" sz="1100" kern="1200" dirty="0">
              <a:solidFill>
                <a:sysClr val="windowText" lastClr="000000"/>
              </a:solidFill>
              <a:latin typeface="Rockwell"/>
              <a:ea typeface="+mn-ea"/>
              <a:cs typeface="+mn-cs"/>
            </a:rPr>
            <a:t>Instruction decode is completed</a:t>
          </a:r>
        </a:p>
      </dsp:txBody>
      <dsp:txXfrm>
        <a:off x="2215185" y="2389897"/>
        <a:ext cx="1484641" cy="1484641"/>
      </dsp:txXfrm>
    </dsp:sp>
    <dsp:sp modelId="{59C5542A-5635-5545-80EB-2D45621294AA}">
      <dsp:nvSpPr>
        <dsp:cNvPr id="0" name=""/>
        <dsp:cNvSpPr/>
      </dsp:nvSpPr>
      <dsp:spPr>
        <a:xfrm>
          <a:off x="3995942" y="282221"/>
          <a:ext cx="2099599" cy="2099599"/>
        </a:xfrm>
        <a:prstGeom prst="ellipse">
          <a:avLst/>
        </a:prstGeom>
        <a:gradFill rotWithShape="0">
          <a:gsLst>
            <a:gs pos="0">
              <a:srgbClr val="666699">
                <a:alpha val="50000"/>
                <a:hueOff val="-5400000"/>
                <a:satOff val="0"/>
                <a:lumOff val="0"/>
                <a:alphaOff val="0"/>
                <a:shade val="40000"/>
                <a:alpha val="100000"/>
                <a:satMod val="150000"/>
                <a:lumMod val="100000"/>
              </a:srgbClr>
            </a:gs>
            <a:gs pos="100000">
              <a:srgbClr val="666699">
                <a:alpha val="50000"/>
                <a:hueOff val="-54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15548" tIns="22860" rIns="115548" bIns="22860" numCol="1" spcCol="1270" anchor="ctr" anchorCtr="1">
          <a:noAutofit/>
        </a:bodyPr>
        <a:lstStyle/>
        <a:p>
          <a:pPr marL="0" lvl="0" indent="0" algn="l" defTabSz="800100" rtl="0">
            <a:lnSpc>
              <a:spcPct val="90000"/>
            </a:lnSpc>
            <a:spcBef>
              <a:spcPct val="0"/>
            </a:spcBef>
            <a:spcAft>
              <a:spcPct val="35000"/>
            </a:spcAft>
            <a:buNone/>
          </a:pPr>
          <a:r>
            <a:rPr lang="en-GB" sz="1800" kern="1200" dirty="0">
              <a:solidFill>
                <a:sysClr val="windowText" lastClr="000000"/>
              </a:solidFill>
              <a:latin typeface="Rockwell"/>
              <a:ea typeface="+mn-ea"/>
              <a:cs typeface="+mn-cs"/>
            </a:rPr>
            <a:t>D2 </a:t>
          </a:r>
        </a:p>
        <a:p>
          <a:pPr marL="57150" lvl="1" indent="-57150" algn="l" defTabSz="488950" rtl="0">
            <a:lnSpc>
              <a:spcPct val="90000"/>
            </a:lnSpc>
            <a:spcBef>
              <a:spcPct val="0"/>
            </a:spcBef>
            <a:spcAft>
              <a:spcPct val="15000"/>
            </a:spcAft>
            <a:buChar char="•"/>
          </a:pPr>
          <a:r>
            <a:rPr lang="en-GB" sz="1100" kern="1200" dirty="0">
              <a:solidFill>
                <a:sysClr val="windowText" lastClr="000000"/>
              </a:solidFill>
              <a:latin typeface="Rockwell"/>
              <a:ea typeface="+mn-ea"/>
              <a:cs typeface="+mn-cs"/>
            </a:rPr>
            <a:t>Writes instructions into and read instructions from pending/replay queue</a:t>
          </a:r>
        </a:p>
      </dsp:txBody>
      <dsp:txXfrm>
        <a:off x="4303421" y="589700"/>
        <a:ext cx="1484641" cy="1484641"/>
      </dsp:txXfrm>
    </dsp:sp>
    <dsp:sp modelId="{4587FC4D-9C6B-6249-BA84-A4DE8ECD3BF8}">
      <dsp:nvSpPr>
        <dsp:cNvPr id="0" name=""/>
        <dsp:cNvSpPr/>
      </dsp:nvSpPr>
      <dsp:spPr>
        <a:xfrm>
          <a:off x="4572010" y="2874513"/>
          <a:ext cx="2099599" cy="2099599"/>
        </a:xfrm>
        <a:prstGeom prst="ellipse">
          <a:avLst/>
        </a:prstGeom>
        <a:gradFill rotWithShape="0">
          <a:gsLst>
            <a:gs pos="0">
              <a:srgbClr val="666699">
                <a:alpha val="50000"/>
                <a:hueOff val="-8100000"/>
                <a:satOff val="0"/>
                <a:lumOff val="0"/>
                <a:alphaOff val="0"/>
                <a:shade val="40000"/>
                <a:alpha val="100000"/>
                <a:satMod val="150000"/>
                <a:lumMod val="100000"/>
              </a:srgbClr>
            </a:gs>
            <a:gs pos="100000">
              <a:srgbClr val="666699">
                <a:alpha val="50000"/>
                <a:hueOff val="-81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15548" tIns="22860" rIns="115548" bIns="22860" numCol="1" spcCol="1270" anchor="ctr" anchorCtr="1">
          <a:noAutofit/>
        </a:bodyPr>
        <a:lstStyle/>
        <a:p>
          <a:pPr marL="0" lvl="0" indent="0" algn="l" defTabSz="800100" rtl="0">
            <a:lnSpc>
              <a:spcPct val="90000"/>
            </a:lnSpc>
            <a:spcBef>
              <a:spcPct val="0"/>
            </a:spcBef>
            <a:spcAft>
              <a:spcPct val="35000"/>
            </a:spcAft>
            <a:buNone/>
          </a:pPr>
          <a:r>
            <a:rPr lang="en-GB" sz="1800" kern="1200">
              <a:solidFill>
                <a:sysClr val="windowText" lastClr="000000"/>
              </a:solidFill>
              <a:latin typeface="Rockwell"/>
              <a:ea typeface="+mn-ea"/>
              <a:cs typeface="+mn-cs"/>
            </a:rPr>
            <a:t>D3 </a:t>
          </a:r>
        </a:p>
        <a:p>
          <a:pPr marL="57150" lvl="1" indent="-57150" algn="l" defTabSz="488950" rtl="0">
            <a:lnSpc>
              <a:spcPct val="90000"/>
            </a:lnSpc>
            <a:spcBef>
              <a:spcPct val="0"/>
            </a:spcBef>
            <a:spcAft>
              <a:spcPct val="15000"/>
            </a:spcAft>
            <a:buChar char="•"/>
          </a:pPr>
          <a:r>
            <a:rPr lang="en-GB" sz="1100" kern="1200" dirty="0">
              <a:solidFill>
                <a:sysClr val="windowText" lastClr="000000"/>
              </a:solidFill>
              <a:latin typeface="Rockwell"/>
              <a:ea typeface="+mn-ea"/>
              <a:cs typeface="+mn-cs"/>
            </a:rPr>
            <a:t>Contains the instruction scheduling logic</a:t>
          </a:r>
        </a:p>
        <a:p>
          <a:pPr marL="57150" lvl="1" indent="-57150" algn="l" defTabSz="488950" rtl="0">
            <a:lnSpc>
              <a:spcPct val="90000"/>
            </a:lnSpc>
            <a:spcBef>
              <a:spcPct val="0"/>
            </a:spcBef>
            <a:spcAft>
              <a:spcPct val="15000"/>
            </a:spcAft>
            <a:buChar char="•"/>
          </a:pPr>
          <a:r>
            <a:rPr lang="en-GB" sz="1100" kern="1200" dirty="0">
              <a:solidFill>
                <a:sysClr val="windowText" lastClr="000000"/>
              </a:solidFill>
              <a:latin typeface="Rockwell"/>
              <a:ea typeface="+mn-ea"/>
              <a:cs typeface="+mn-cs"/>
            </a:rPr>
            <a:t>Scoreboard predicts register availability using static scheduling </a:t>
          </a:r>
        </a:p>
        <a:p>
          <a:pPr marL="57150" lvl="1" indent="-57150" algn="l" defTabSz="488950" rtl="0">
            <a:lnSpc>
              <a:spcPct val="90000"/>
            </a:lnSpc>
            <a:spcBef>
              <a:spcPct val="0"/>
            </a:spcBef>
            <a:spcAft>
              <a:spcPct val="15000"/>
            </a:spcAft>
            <a:buChar char="•"/>
          </a:pPr>
          <a:r>
            <a:rPr lang="en-GB" sz="1100" kern="1200">
              <a:solidFill>
                <a:sysClr val="windowText" lastClr="000000"/>
              </a:solidFill>
              <a:latin typeface="Rockwell"/>
              <a:ea typeface="+mn-ea"/>
              <a:cs typeface="+mn-cs"/>
            </a:rPr>
            <a:t>Hazard checking is done</a:t>
          </a:r>
        </a:p>
      </dsp:txBody>
      <dsp:txXfrm>
        <a:off x="4879489" y="3181992"/>
        <a:ext cx="1484641" cy="1484641"/>
      </dsp:txXfrm>
    </dsp:sp>
    <dsp:sp modelId="{9C7D135F-148F-904C-9F6B-474CE3DC4131}">
      <dsp:nvSpPr>
        <dsp:cNvPr id="0" name=""/>
        <dsp:cNvSpPr/>
      </dsp:nvSpPr>
      <dsp:spPr>
        <a:xfrm>
          <a:off x="6719795" y="1503579"/>
          <a:ext cx="2099599" cy="2099599"/>
        </a:xfrm>
        <a:prstGeom prst="ellipse">
          <a:avLst/>
        </a:prstGeom>
        <a:gradFill rotWithShape="0">
          <a:gsLst>
            <a:gs pos="0">
              <a:srgbClr val="666699">
                <a:alpha val="50000"/>
                <a:hueOff val="-10800000"/>
                <a:satOff val="0"/>
                <a:lumOff val="0"/>
                <a:alphaOff val="0"/>
                <a:shade val="40000"/>
                <a:alpha val="100000"/>
                <a:satMod val="150000"/>
                <a:lumMod val="100000"/>
              </a:srgbClr>
            </a:gs>
            <a:gs pos="100000">
              <a:srgbClr val="666699">
                <a:alpha val="50000"/>
                <a:hueOff val="-108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15548" tIns="22860" rIns="115548" bIns="22860" numCol="1" spcCol="1270" anchor="ctr" anchorCtr="1">
          <a:noAutofit/>
        </a:bodyPr>
        <a:lstStyle/>
        <a:p>
          <a:pPr marL="0" lvl="0" indent="0" algn="l" defTabSz="800100" rtl="0">
            <a:lnSpc>
              <a:spcPct val="90000"/>
            </a:lnSpc>
            <a:spcBef>
              <a:spcPct val="0"/>
            </a:spcBef>
            <a:spcAft>
              <a:spcPct val="35000"/>
            </a:spcAft>
            <a:buNone/>
          </a:pPr>
          <a:r>
            <a:rPr lang="en-GB" sz="1800" kern="1200" dirty="0">
              <a:solidFill>
                <a:sysClr val="windowText" lastClr="000000"/>
              </a:solidFill>
              <a:latin typeface="Rockwell"/>
              <a:ea typeface="+mn-ea"/>
              <a:cs typeface="+mn-cs"/>
            </a:rPr>
            <a:t>D4 </a:t>
          </a:r>
        </a:p>
        <a:p>
          <a:pPr marL="57150" lvl="1" indent="-57150" algn="l" defTabSz="488950" rtl="0">
            <a:lnSpc>
              <a:spcPct val="90000"/>
            </a:lnSpc>
            <a:spcBef>
              <a:spcPct val="0"/>
            </a:spcBef>
            <a:spcAft>
              <a:spcPct val="15000"/>
            </a:spcAft>
            <a:buChar char="•"/>
          </a:pPr>
          <a:r>
            <a:rPr lang="en-GB" sz="1100" kern="1200" dirty="0">
              <a:solidFill>
                <a:sysClr val="windowText" lastClr="000000"/>
              </a:solidFill>
              <a:latin typeface="Rockwell"/>
              <a:ea typeface="+mn-ea"/>
              <a:cs typeface="+mn-cs"/>
            </a:rPr>
            <a:t>Final decode for control signals for integer execute load/store units</a:t>
          </a:r>
        </a:p>
      </dsp:txBody>
      <dsp:txXfrm>
        <a:off x="7027274" y="1811058"/>
        <a:ext cx="1484641" cy="1484641"/>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US" dirty="0"/>
          </a:p>
        </p:txBody>
      </p:sp>
      <p:sp>
        <p:nvSpPr>
          <p:cNvPr id="399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US" dirty="0"/>
          </a:p>
        </p:txBody>
      </p:sp>
      <p:sp>
        <p:nvSpPr>
          <p:cNvPr id="399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US" dirty="0"/>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3B6F6C69-8871-1E42-8BD9-D6D1047AE76D}" type="slidenum">
              <a:rPr lang="en-US"/>
              <a:pPr/>
              <a:t>‹#›</a:t>
            </a:fld>
            <a:endParaRPr lang="en-US" dirty="0"/>
          </a:p>
        </p:txBody>
      </p:sp>
    </p:spTree>
    <p:extLst>
      <p:ext uri="{BB962C8B-B14F-4D97-AF65-F5344CB8AC3E}">
        <p14:creationId xmlns:p14="http://schemas.microsoft.com/office/powerpoint/2010/main" val="9341784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GB" dirty="0"/>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GB" dirty="0"/>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GB" dirty="0"/>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5D9698E6-F8F9-9C4C-8FAC-D2C8BDBC2CEF}" type="slidenum">
              <a:rPr lang="en-GB"/>
              <a:pPr/>
              <a:t>‹#›</a:t>
            </a:fld>
            <a:endParaRPr lang="en-GB" dirty="0"/>
          </a:p>
        </p:txBody>
      </p:sp>
    </p:spTree>
    <p:extLst>
      <p:ext uri="{BB962C8B-B14F-4D97-AF65-F5344CB8AC3E}">
        <p14:creationId xmlns:p14="http://schemas.microsoft.com/office/powerpoint/2010/main" val="19904912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1890812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98DE6-0394-F545-BA8B-107F15C52C78}" type="slidenum">
              <a:rPr lang="en-GB"/>
              <a:pPr/>
              <a:t>10</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As was mentioned, machine parallelism is not simply a matter of having multiple instances of each pipeline stage. The processor must also be able to identify instruction-level parallelism and orchestrate the fetching, decoding, and execution of instructions in parallel. [JOHN91] uses the term </a:t>
            </a:r>
            <a:r>
              <a:rPr kumimoji="1" lang="en-US" sz="1200" b="1" kern="1200" dirty="0">
                <a:solidFill>
                  <a:schemeClr val="tx1"/>
                </a:solidFill>
                <a:latin typeface="Times New Roman" pitchFamily="-84" charset="0"/>
                <a:ea typeface="+mn-ea"/>
                <a:cs typeface="+mn-cs"/>
              </a:rPr>
              <a:t>instruction issue </a:t>
            </a:r>
            <a:r>
              <a:rPr kumimoji="1" lang="en-US" sz="1200" kern="1200" dirty="0">
                <a:solidFill>
                  <a:schemeClr val="tx1"/>
                </a:solidFill>
                <a:latin typeface="Times New Roman" pitchFamily="-84" charset="0"/>
                <a:ea typeface="+mn-ea"/>
                <a:cs typeface="+mn-cs"/>
              </a:rPr>
              <a:t>to refer to the process of initiating instruction execution in the processor’s functional units and the term </a:t>
            </a:r>
            <a:r>
              <a:rPr kumimoji="1" lang="en-US" sz="1200" b="1" kern="1200" dirty="0">
                <a:solidFill>
                  <a:schemeClr val="tx1"/>
                </a:solidFill>
                <a:latin typeface="Times New Roman" pitchFamily="-84" charset="0"/>
                <a:ea typeface="+mn-ea"/>
                <a:cs typeface="+mn-cs"/>
              </a:rPr>
              <a:t>instruction issue policy </a:t>
            </a:r>
            <a:r>
              <a:rPr kumimoji="1" lang="en-US" sz="1200" kern="1200" dirty="0">
                <a:solidFill>
                  <a:schemeClr val="tx1"/>
                </a:solidFill>
                <a:latin typeface="Times New Roman" pitchFamily="-84" charset="0"/>
                <a:ea typeface="+mn-ea"/>
                <a:cs typeface="+mn-cs"/>
              </a:rPr>
              <a:t>to refer to the protocol used to issue instructions. In general, we can say that instruction issue occurs when instruction moves from the decode stage of the pipeline to the first execute stage of the pipeline. </a:t>
            </a:r>
            <a:endParaRPr lang="en-US" dirty="0"/>
          </a:p>
          <a:p>
            <a:endParaRPr kumimoji="1" lang="en-US" sz="1200" kern="1200" dirty="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84" charset="0"/>
                <a:ea typeface="+mn-ea"/>
                <a:cs typeface="+mn-cs"/>
              </a:rPr>
              <a:t> In essence, the processor is trying to look ahead of the current point of execution</a:t>
            </a:r>
          </a:p>
          <a:p>
            <a:r>
              <a:rPr kumimoji="1" lang="en-US" sz="1200" kern="1200" dirty="0">
                <a:solidFill>
                  <a:schemeClr val="tx1"/>
                </a:solidFill>
                <a:effectLst/>
                <a:latin typeface="Times New Roman" pitchFamily="-84" charset="0"/>
                <a:ea typeface="+mn-ea"/>
                <a:cs typeface="+mn-cs"/>
              </a:rPr>
              <a:t> to locate instructions that can be brought into the pipeline and executed. Three</a:t>
            </a:r>
          </a:p>
          <a:p>
            <a:r>
              <a:rPr kumimoji="1" lang="en-US" sz="1200" kern="1200" dirty="0">
                <a:solidFill>
                  <a:schemeClr val="tx1"/>
                </a:solidFill>
                <a:effectLst/>
                <a:latin typeface="Times New Roman" pitchFamily="-84" charset="0"/>
                <a:ea typeface="+mn-ea"/>
                <a:cs typeface="+mn-cs"/>
              </a:rPr>
              <a:t>types of orderings are important in this regard:</a:t>
            </a:r>
          </a:p>
          <a:p>
            <a:endParaRPr kumimoji="1" lang="en-US" sz="1200"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a:t>
            </a:r>
            <a:r>
              <a:rPr kumimoji="1" lang="en-US" sz="1200" kern="1200" dirty="0">
                <a:solidFill>
                  <a:schemeClr val="tx1"/>
                </a:solidFill>
                <a:effectLst/>
                <a:latin typeface="Times New Roman" pitchFamily="-84" charset="0"/>
                <a:ea typeface="+mn-ea"/>
                <a:cs typeface="+mn-cs"/>
              </a:rPr>
              <a:t> The order in which instructions are fetched;</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a:t>
            </a:r>
            <a:r>
              <a:rPr kumimoji="1" lang="en-US" sz="1200" kern="1200" dirty="0">
                <a:solidFill>
                  <a:schemeClr val="tx1"/>
                </a:solidFill>
                <a:effectLst/>
                <a:latin typeface="Times New Roman" pitchFamily="-84" charset="0"/>
                <a:ea typeface="+mn-ea"/>
                <a:cs typeface="+mn-cs"/>
              </a:rPr>
              <a:t> The order in which instructions are executed;</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a:t>
            </a:r>
            <a:r>
              <a:rPr kumimoji="1" lang="en-US" sz="1200" kern="1200" dirty="0">
                <a:solidFill>
                  <a:schemeClr val="tx1"/>
                </a:solidFill>
                <a:effectLst/>
                <a:latin typeface="Times New Roman" pitchFamily="-84" charset="0"/>
                <a:ea typeface="+mn-ea"/>
                <a:cs typeface="+mn-cs"/>
              </a:rPr>
              <a:t> The order in which instructions update the contents of register and memory</a:t>
            </a:r>
          </a:p>
          <a:p>
            <a:r>
              <a:rPr kumimoji="1" lang="en-US" sz="1200" kern="1200" dirty="0">
                <a:solidFill>
                  <a:schemeClr val="tx1"/>
                </a:solidFill>
                <a:effectLst/>
                <a:latin typeface="Times New Roman" pitchFamily="-84" charset="0"/>
                <a:ea typeface="+mn-ea"/>
                <a:cs typeface="+mn-cs"/>
              </a:rPr>
              <a:t>locations.</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more sophisticated the processor, the less it is bound by a strict relationship</a:t>
            </a:r>
          </a:p>
          <a:p>
            <a:r>
              <a:rPr kumimoji="1" lang="en-US" sz="1200" kern="1200" dirty="0">
                <a:solidFill>
                  <a:schemeClr val="tx1"/>
                </a:solidFill>
                <a:effectLst/>
                <a:latin typeface="Times New Roman" pitchFamily="-84" charset="0"/>
                <a:ea typeface="+mn-ea"/>
                <a:cs typeface="+mn-cs"/>
              </a:rPr>
              <a:t>between these orderings. To optimize utilization of the various pipeline elements,</a:t>
            </a:r>
          </a:p>
          <a:p>
            <a:r>
              <a:rPr kumimoji="1" lang="en-US" sz="1200" kern="1200" dirty="0">
                <a:solidFill>
                  <a:schemeClr val="tx1"/>
                </a:solidFill>
                <a:effectLst/>
                <a:latin typeface="Times New Roman" pitchFamily="-84" charset="0"/>
                <a:ea typeface="+mn-ea"/>
                <a:cs typeface="+mn-cs"/>
              </a:rPr>
              <a:t>the processor will need to alter one or more of these orderings with respect</a:t>
            </a:r>
          </a:p>
          <a:p>
            <a:r>
              <a:rPr kumimoji="1" lang="en-US" sz="1200" kern="1200" dirty="0">
                <a:solidFill>
                  <a:schemeClr val="tx1"/>
                </a:solidFill>
                <a:effectLst/>
                <a:latin typeface="Times New Roman" pitchFamily="-84" charset="0"/>
                <a:ea typeface="+mn-ea"/>
                <a:cs typeface="+mn-cs"/>
              </a:rPr>
              <a:t>to the ordering to be found in a strict sequential execution. The one constraint on</a:t>
            </a:r>
          </a:p>
          <a:p>
            <a:r>
              <a:rPr kumimoji="1" lang="en-US" sz="1200" kern="1200" dirty="0">
                <a:solidFill>
                  <a:schemeClr val="tx1"/>
                </a:solidFill>
                <a:effectLst/>
                <a:latin typeface="Times New Roman" pitchFamily="-84" charset="0"/>
                <a:ea typeface="+mn-ea"/>
                <a:cs typeface="+mn-cs"/>
              </a:rPr>
              <a:t>the processor is that the result must be correct. Thus, the processor must accommodate</a:t>
            </a:r>
          </a:p>
          <a:p>
            <a:r>
              <a:rPr kumimoji="1" lang="en-US" sz="1200" kern="1200" dirty="0">
                <a:solidFill>
                  <a:schemeClr val="tx1"/>
                </a:solidFill>
                <a:effectLst/>
                <a:latin typeface="Times New Roman" pitchFamily="-84" charset="0"/>
                <a:ea typeface="+mn-ea"/>
                <a:cs typeface="+mn-cs"/>
              </a:rPr>
              <a:t>the various dependencies and conflicts discussed earlier.</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general terms, we can group superscalar instruction issue policies into the </a:t>
            </a:r>
            <a:endParaRPr lang="en-US" dirty="0"/>
          </a:p>
          <a:p>
            <a:r>
              <a:rPr kumimoji="1" lang="en-US" sz="1200" kern="1200" dirty="0">
                <a:solidFill>
                  <a:schemeClr val="tx1"/>
                </a:solidFill>
                <a:latin typeface="Times New Roman" pitchFamily="-84" charset="0"/>
                <a:ea typeface="+mn-ea"/>
                <a:cs typeface="+mn-cs"/>
              </a:rPr>
              <a:t>following categories: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In-order issue with in-order completion</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In-order issue with </a:t>
            </a:r>
            <a:r>
              <a:rPr kumimoji="1" lang="en-US" sz="1200" b="1" kern="1200" dirty="0">
                <a:solidFill>
                  <a:schemeClr val="tx1"/>
                </a:solidFill>
                <a:latin typeface="Times New Roman" pitchFamily="-84" charset="0"/>
                <a:ea typeface="+mn-ea"/>
                <a:cs typeface="+mn-cs"/>
              </a:rPr>
              <a:t>out-of-order </a:t>
            </a:r>
            <a:r>
              <a:rPr kumimoji="1" lang="en-US" sz="1200" kern="1200" dirty="0">
                <a:solidFill>
                  <a:schemeClr val="tx1"/>
                </a:solidFill>
                <a:latin typeface="Times New Roman" pitchFamily="-84" charset="0"/>
                <a:ea typeface="+mn-ea"/>
                <a:cs typeface="+mn-cs"/>
              </a:rPr>
              <a:t>completion</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Out-of-order issue with out-of-order completion </a:t>
            </a: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kumimoji="1" lang="en-US" sz="1200" kern="1200" dirty="0">
                <a:solidFill>
                  <a:schemeClr val="tx1"/>
                </a:solidFill>
                <a:effectLst/>
                <a:latin typeface="Times New Roman" pitchFamily="-84" charset="0"/>
                <a:ea typeface="+mn-ea"/>
                <a:cs typeface="+mn-cs"/>
              </a:rPr>
              <a:t>The simplest instruction issue</a:t>
            </a:r>
          </a:p>
          <a:p>
            <a:r>
              <a:rPr kumimoji="1" lang="en-US" sz="1200" kern="1200" dirty="0">
                <a:solidFill>
                  <a:schemeClr val="tx1"/>
                </a:solidFill>
                <a:effectLst/>
                <a:latin typeface="Times New Roman" pitchFamily="-84" charset="0"/>
                <a:ea typeface="+mn-ea"/>
                <a:cs typeface="+mn-cs"/>
              </a:rPr>
              <a:t>policy is to issue instructions in the exact order that would be achieved by sequential</a:t>
            </a:r>
          </a:p>
          <a:p>
            <a:r>
              <a:rPr kumimoji="1" lang="en-US" sz="1200" kern="1200" dirty="0">
                <a:solidFill>
                  <a:schemeClr val="tx1"/>
                </a:solidFill>
                <a:effectLst/>
                <a:latin typeface="Times New Roman" pitchFamily="-84" charset="0"/>
                <a:ea typeface="+mn-ea"/>
                <a:cs typeface="+mn-cs"/>
              </a:rPr>
              <a:t>execution (</a:t>
            </a:r>
            <a:r>
              <a:rPr kumimoji="1" lang="en-US" sz="1200" b="1" kern="1200" dirty="0">
                <a:solidFill>
                  <a:schemeClr val="tx1"/>
                </a:solidFill>
                <a:effectLst/>
                <a:latin typeface="Times New Roman" pitchFamily="-84" charset="0"/>
                <a:ea typeface="+mn-ea"/>
                <a:cs typeface="+mn-cs"/>
              </a:rPr>
              <a:t>in-order issue </a:t>
            </a:r>
            <a:r>
              <a:rPr kumimoji="1" lang="en-US" sz="1200" kern="1200" dirty="0">
                <a:solidFill>
                  <a:schemeClr val="tx1"/>
                </a:solidFill>
                <a:effectLst/>
                <a:latin typeface="Times New Roman" pitchFamily="-84" charset="0"/>
                <a:ea typeface="+mn-ea"/>
                <a:cs typeface="+mn-cs"/>
              </a:rPr>
              <a:t>) and to write results in that same order (</a:t>
            </a:r>
            <a:r>
              <a:rPr kumimoji="1" lang="en-US" sz="1200" b="1" kern="1200" dirty="0">
                <a:solidFill>
                  <a:schemeClr val="tx1"/>
                </a:solidFill>
                <a:effectLst/>
                <a:latin typeface="Times New Roman" pitchFamily="-84" charset="0"/>
                <a:ea typeface="+mn-ea"/>
                <a:cs typeface="+mn-cs"/>
              </a:rPr>
              <a:t>in-order completion </a:t>
            </a:r>
            <a:r>
              <a:rPr kumimoji="1" lang="en-US" sz="1200" kern="1200" dirty="0">
                <a:solidFill>
                  <a:schemeClr val="tx1"/>
                </a:solidFill>
                <a:effectLst/>
                <a:latin typeface="Times New Roman" pitchFamily="-84" charset="0"/>
                <a:ea typeface="+mn-ea"/>
                <a:cs typeface="+mn-cs"/>
              </a:rPr>
              <a:t>).</a:t>
            </a:r>
          </a:p>
          <a:p>
            <a:r>
              <a:rPr kumimoji="1" lang="en-US" sz="1200" kern="1200" dirty="0">
                <a:solidFill>
                  <a:schemeClr val="tx1"/>
                </a:solidFill>
                <a:effectLst/>
                <a:latin typeface="Times New Roman" pitchFamily="-84" charset="0"/>
                <a:ea typeface="+mn-ea"/>
                <a:cs typeface="+mn-cs"/>
              </a:rPr>
              <a:t>Not even scalar pipelines follow such a simple-minded policy. However, it is useful to</a:t>
            </a:r>
          </a:p>
          <a:p>
            <a:r>
              <a:rPr kumimoji="1" lang="en-US" sz="1200" kern="1200" dirty="0">
                <a:solidFill>
                  <a:schemeClr val="tx1"/>
                </a:solidFill>
                <a:effectLst/>
                <a:latin typeface="Times New Roman" pitchFamily="-84" charset="0"/>
                <a:ea typeface="+mn-ea"/>
                <a:cs typeface="+mn-cs"/>
              </a:rPr>
              <a:t>consider this policy as a baseline for comparing more sophisticated approaches.</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Figure 18.5a gives an example of this policy. We assume a superscalar pipeline</a:t>
            </a:r>
          </a:p>
          <a:p>
            <a:r>
              <a:rPr kumimoji="1" lang="en-US" sz="1200" kern="1200" dirty="0">
                <a:solidFill>
                  <a:schemeClr val="tx1"/>
                </a:solidFill>
                <a:effectLst/>
                <a:latin typeface="Times New Roman" pitchFamily="-84" charset="0"/>
                <a:ea typeface="+mn-ea"/>
                <a:cs typeface="+mn-cs"/>
              </a:rPr>
              <a:t>capable of fetching and decoding two instructions at a time, having three separate</a:t>
            </a:r>
          </a:p>
          <a:p>
            <a:r>
              <a:rPr kumimoji="1" lang="en-US" sz="1200" kern="1200" dirty="0">
                <a:solidFill>
                  <a:schemeClr val="tx1"/>
                </a:solidFill>
                <a:effectLst/>
                <a:latin typeface="Times New Roman" pitchFamily="-84" charset="0"/>
                <a:ea typeface="+mn-ea"/>
                <a:cs typeface="+mn-cs"/>
              </a:rPr>
              <a:t>functional units (e.g., two integer arithmetic and one floating-point arithmetic), and</a:t>
            </a:r>
          </a:p>
          <a:p>
            <a:r>
              <a:rPr kumimoji="1" lang="en-US" sz="1200" kern="1200" dirty="0">
                <a:solidFill>
                  <a:schemeClr val="tx1"/>
                </a:solidFill>
                <a:effectLst/>
                <a:latin typeface="Times New Roman" pitchFamily="-84" charset="0"/>
                <a:ea typeface="+mn-ea"/>
                <a:cs typeface="+mn-cs"/>
              </a:rPr>
              <a:t>having two instances of the write-back pipeline stage. The example assumes the</a:t>
            </a:r>
          </a:p>
          <a:p>
            <a:r>
              <a:rPr kumimoji="1" lang="en-US" sz="1200" kern="1200" dirty="0">
                <a:solidFill>
                  <a:schemeClr val="tx1"/>
                </a:solidFill>
                <a:effectLst/>
                <a:latin typeface="Times New Roman" pitchFamily="-84" charset="0"/>
                <a:ea typeface="+mn-ea"/>
                <a:cs typeface="+mn-cs"/>
              </a:rPr>
              <a:t>following constraints on a six-instruction code fragment:</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a:t>
            </a:r>
            <a:r>
              <a:rPr kumimoji="1" lang="en-US" sz="1200" kern="1200" dirty="0">
                <a:solidFill>
                  <a:schemeClr val="tx1"/>
                </a:solidFill>
                <a:effectLst/>
                <a:latin typeface="Times New Roman" pitchFamily="-84" charset="0"/>
                <a:ea typeface="+mn-ea"/>
                <a:cs typeface="+mn-cs"/>
              </a:rPr>
              <a:t> I1 requires two cycles to execute.</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a:t>
            </a:r>
            <a:r>
              <a:rPr kumimoji="1" lang="en-US" sz="1200" kern="1200" dirty="0">
                <a:solidFill>
                  <a:schemeClr val="tx1"/>
                </a:solidFill>
                <a:effectLst/>
                <a:latin typeface="Times New Roman" pitchFamily="-84" charset="0"/>
                <a:ea typeface="+mn-ea"/>
                <a:cs typeface="+mn-cs"/>
              </a:rPr>
              <a:t> I3 and I4 conflict for the same functional unit.</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a:t>
            </a:r>
            <a:r>
              <a:rPr kumimoji="1" lang="en-US" sz="1200" kern="1200" dirty="0">
                <a:solidFill>
                  <a:schemeClr val="tx1"/>
                </a:solidFill>
                <a:effectLst/>
                <a:latin typeface="Times New Roman" pitchFamily="-84" charset="0"/>
                <a:ea typeface="+mn-ea"/>
                <a:cs typeface="+mn-cs"/>
              </a:rPr>
              <a:t> I5 depends on the value produced by I4.</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a:t>
            </a:r>
            <a:r>
              <a:rPr kumimoji="1" lang="en-US" sz="1200" kern="1200" dirty="0">
                <a:solidFill>
                  <a:schemeClr val="tx1"/>
                </a:solidFill>
                <a:effectLst/>
                <a:latin typeface="Times New Roman" pitchFamily="-84" charset="0"/>
                <a:ea typeface="+mn-ea"/>
                <a:cs typeface="+mn-cs"/>
              </a:rPr>
              <a:t> I5 and I6 conflict for a functional unit.</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Instructions are fetched two at a time and passed to the decode unit. Because</a:t>
            </a:r>
          </a:p>
          <a:p>
            <a:r>
              <a:rPr kumimoji="1" lang="en-US" sz="1200" kern="1200" dirty="0">
                <a:solidFill>
                  <a:schemeClr val="tx1"/>
                </a:solidFill>
                <a:effectLst/>
                <a:latin typeface="Times New Roman" pitchFamily="-84" charset="0"/>
                <a:ea typeface="+mn-ea"/>
                <a:cs typeface="+mn-cs"/>
              </a:rPr>
              <a:t>instructions are fetched in pairs, the next two instructions must wait until the pair of</a:t>
            </a:r>
          </a:p>
          <a:p>
            <a:r>
              <a:rPr kumimoji="1" lang="en-US" sz="1200" kern="1200" dirty="0">
                <a:solidFill>
                  <a:schemeClr val="tx1"/>
                </a:solidFill>
                <a:effectLst/>
                <a:latin typeface="Times New Roman" pitchFamily="-84" charset="0"/>
                <a:ea typeface="+mn-ea"/>
                <a:cs typeface="+mn-cs"/>
              </a:rPr>
              <a:t>decode pipeline stages has cleared. To guarantee in-order </a:t>
            </a:r>
            <a:r>
              <a:rPr kumimoji="1" lang="en-US" sz="1200" b="1" kern="1200" dirty="0">
                <a:solidFill>
                  <a:schemeClr val="tx1"/>
                </a:solidFill>
                <a:effectLst/>
                <a:latin typeface="Times New Roman" pitchFamily="-84" charset="0"/>
                <a:ea typeface="+mn-ea"/>
                <a:cs typeface="+mn-cs"/>
              </a:rPr>
              <a:t>completion</a:t>
            </a:r>
            <a:r>
              <a:rPr kumimoji="1" lang="en-US" sz="1200" kern="1200" dirty="0">
                <a:solidFill>
                  <a:schemeClr val="tx1"/>
                </a:solidFill>
                <a:effectLst/>
                <a:latin typeface="Times New Roman" pitchFamily="-84" charset="0"/>
                <a:ea typeface="+mn-ea"/>
                <a:cs typeface="+mn-cs"/>
              </a:rPr>
              <a:t> , when there</a:t>
            </a:r>
          </a:p>
          <a:p>
            <a:r>
              <a:rPr kumimoji="1" lang="en-US" sz="1200" kern="1200" dirty="0">
                <a:solidFill>
                  <a:schemeClr val="tx1"/>
                </a:solidFill>
                <a:effectLst/>
                <a:latin typeface="Times New Roman" pitchFamily="-84" charset="0"/>
                <a:ea typeface="+mn-ea"/>
                <a:cs typeface="+mn-cs"/>
              </a:rPr>
              <a:t>is a conflict for a functional unit or when a functional unit requires more than one</a:t>
            </a:r>
          </a:p>
          <a:p>
            <a:r>
              <a:rPr kumimoji="1" lang="en-US" sz="1200" kern="1200" dirty="0">
                <a:solidFill>
                  <a:schemeClr val="tx1"/>
                </a:solidFill>
                <a:effectLst/>
                <a:latin typeface="Times New Roman" pitchFamily="-84" charset="0"/>
                <a:ea typeface="+mn-ea"/>
                <a:cs typeface="+mn-cs"/>
              </a:rPr>
              <a:t>cycle to generate a result, the issuing of instructions temporarily stalls.</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 In this example, the elapsed time from decoding the first instruction to writing</a:t>
            </a:r>
          </a:p>
          <a:p>
            <a:r>
              <a:rPr kumimoji="1" lang="en-US" sz="1200" kern="1200" dirty="0">
                <a:solidFill>
                  <a:schemeClr val="tx1"/>
                </a:solidFill>
                <a:effectLst/>
                <a:latin typeface="Times New Roman" pitchFamily="-84" charset="0"/>
                <a:ea typeface="+mn-ea"/>
                <a:cs typeface="+mn-cs"/>
              </a:rPr>
              <a:t>the last results is eight cycles.</a:t>
            </a:r>
          </a:p>
          <a:p>
            <a:endParaRPr kumimoji="1" lang="en-US" sz="1200"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Out-of-order completion</a:t>
            </a:r>
          </a:p>
          <a:p>
            <a:r>
              <a:rPr kumimoji="1" lang="en-US" sz="1200" kern="1200" dirty="0">
                <a:solidFill>
                  <a:schemeClr val="tx1"/>
                </a:solidFill>
                <a:effectLst/>
                <a:latin typeface="Times New Roman" pitchFamily="-84" charset="0"/>
                <a:ea typeface="+mn-ea"/>
                <a:cs typeface="+mn-cs"/>
              </a:rPr>
              <a:t>is used in scalar RISC processors to improve the performance of instructions that</a:t>
            </a:r>
          </a:p>
          <a:p>
            <a:r>
              <a:rPr kumimoji="1" lang="en-US" sz="1200" kern="1200" dirty="0">
                <a:solidFill>
                  <a:schemeClr val="tx1"/>
                </a:solidFill>
                <a:effectLst/>
                <a:latin typeface="Times New Roman" pitchFamily="-84" charset="0"/>
                <a:ea typeface="+mn-ea"/>
                <a:cs typeface="+mn-cs"/>
              </a:rPr>
              <a:t>require multiple cycles. Figure 18.5b illustrates its use on a superscalar processor.</a:t>
            </a:r>
          </a:p>
          <a:p>
            <a:r>
              <a:rPr kumimoji="1" lang="en-US" sz="1200" kern="1200" dirty="0">
                <a:solidFill>
                  <a:schemeClr val="tx1"/>
                </a:solidFill>
                <a:effectLst/>
                <a:latin typeface="Times New Roman" pitchFamily="-84" charset="0"/>
                <a:ea typeface="+mn-ea"/>
                <a:cs typeface="+mn-cs"/>
              </a:rPr>
              <a:t>Instruction I2 is allowed to run to completion prior to I1. This allows I3 to be</a:t>
            </a:r>
          </a:p>
          <a:p>
            <a:r>
              <a:rPr kumimoji="1" lang="en-US" sz="1200" kern="1200" dirty="0">
                <a:solidFill>
                  <a:schemeClr val="tx1"/>
                </a:solidFill>
                <a:effectLst/>
                <a:latin typeface="Times New Roman" pitchFamily="-84" charset="0"/>
                <a:ea typeface="+mn-ea"/>
                <a:cs typeface="+mn-cs"/>
              </a:rPr>
              <a:t>completed earlier, with the net result of a savings of one cycle.</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With out-of-order completion, any number of instructions may be in the execution</a:t>
            </a:r>
          </a:p>
          <a:p>
            <a:r>
              <a:rPr kumimoji="1" lang="en-US" sz="1200" kern="1200" dirty="0">
                <a:solidFill>
                  <a:schemeClr val="tx1"/>
                </a:solidFill>
                <a:effectLst/>
                <a:latin typeface="Times New Roman" pitchFamily="-84" charset="0"/>
                <a:ea typeface="+mn-ea"/>
                <a:cs typeface="+mn-cs"/>
              </a:rPr>
              <a:t>stage at any one time, up to the maximum degree of machine parallelism</a:t>
            </a:r>
          </a:p>
          <a:p>
            <a:r>
              <a:rPr kumimoji="1" lang="en-US" sz="1200" kern="1200" dirty="0">
                <a:solidFill>
                  <a:schemeClr val="tx1"/>
                </a:solidFill>
                <a:effectLst/>
                <a:latin typeface="Times New Roman" pitchFamily="-84" charset="0"/>
                <a:ea typeface="+mn-ea"/>
                <a:cs typeface="+mn-cs"/>
              </a:rPr>
              <a:t>across all functional units. Instruction issuing is stalled by a resource conflict, a data</a:t>
            </a:r>
          </a:p>
          <a:p>
            <a:r>
              <a:rPr kumimoji="1" lang="en-US" sz="1200" kern="1200" dirty="0">
                <a:solidFill>
                  <a:schemeClr val="tx1"/>
                </a:solidFill>
                <a:effectLst/>
                <a:latin typeface="Times New Roman" pitchFamily="-84" charset="0"/>
                <a:ea typeface="+mn-ea"/>
                <a:cs typeface="+mn-cs"/>
              </a:rPr>
              <a:t>dependency, or a procedural dependency.</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In addition to the aforementioned limitations, a new dependency, which we</a:t>
            </a:r>
          </a:p>
          <a:p>
            <a:r>
              <a:rPr kumimoji="1" lang="en-US" sz="1200" kern="1200" dirty="0">
                <a:solidFill>
                  <a:schemeClr val="tx1"/>
                </a:solidFill>
                <a:effectLst/>
                <a:latin typeface="Times New Roman" pitchFamily="-84" charset="0"/>
                <a:ea typeface="+mn-ea"/>
                <a:cs typeface="+mn-cs"/>
              </a:rPr>
              <a:t>referred to earlier as an </a:t>
            </a:r>
            <a:r>
              <a:rPr kumimoji="1" lang="en-US" sz="1200" b="1" kern="1200" dirty="0">
                <a:solidFill>
                  <a:schemeClr val="tx1"/>
                </a:solidFill>
                <a:effectLst/>
                <a:latin typeface="Times New Roman" pitchFamily="-84" charset="0"/>
                <a:ea typeface="+mn-ea"/>
                <a:cs typeface="+mn-cs"/>
              </a:rPr>
              <a:t>output dependency </a:t>
            </a:r>
            <a:r>
              <a:rPr kumimoji="1" lang="en-US" sz="1200" kern="1200" dirty="0">
                <a:solidFill>
                  <a:schemeClr val="tx1"/>
                </a:solidFill>
                <a:effectLst/>
                <a:latin typeface="Times New Roman" pitchFamily="-84" charset="0"/>
                <a:ea typeface="+mn-ea"/>
                <a:cs typeface="+mn-cs"/>
              </a:rPr>
              <a:t>(also called </a:t>
            </a:r>
            <a:r>
              <a:rPr kumimoji="1" lang="en-US" sz="1200" b="1" kern="1200" dirty="0">
                <a:solidFill>
                  <a:schemeClr val="tx1"/>
                </a:solidFill>
                <a:effectLst/>
                <a:latin typeface="Times New Roman" pitchFamily="-84" charset="0"/>
                <a:ea typeface="+mn-ea"/>
                <a:cs typeface="+mn-cs"/>
              </a:rPr>
              <a:t>write after write [WAW</a:t>
            </a:r>
            <a:r>
              <a:rPr kumimoji="1" lang="en-US" sz="1200" kern="1200" dirty="0">
                <a:solidFill>
                  <a:schemeClr val="tx1"/>
                </a:solidFill>
                <a:effectLst/>
                <a:latin typeface="Times New Roman" pitchFamily="-84"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dirty="0">
                <a:solidFill>
                  <a:schemeClr val="tx1"/>
                </a:solidFill>
                <a:effectLst/>
                <a:latin typeface="Times New Roman" pitchFamily="-84" charset="0"/>
                <a:ea typeface="+mn-ea"/>
                <a:cs typeface="+mn-cs"/>
              </a:rPr>
              <a:t> dependency</a:t>
            </a:r>
            <a:r>
              <a:rPr kumimoji="1" lang="en-US" sz="1200" kern="1200" dirty="0">
                <a:solidFill>
                  <a:schemeClr val="tx1"/>
                </a:solidFill>
                <a:effectLst/>
                <a:latin typeface="Times New Roman" pitchFamily="-84" charset="0"/>
                <a:ea typeface="+mn-ea"/>
                <a:cs typeface="+mn-cs"/>
              </a:rPr>
              <a:t>), arises.</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Out-of-order completion requires more complex instruction issue logic than</a:t>
            </a:r>
          </a:p>
          <a:p>
            <a:r>
              <a:rPr kumimoji="1" lang="en-US" sz="1200" kern="1200" dirty="0">
                <a:solidFill>
                  <a:schemeClr val="tx1"/>
                </a:solidFill>
                <a:effectLst/>
                <a:latin typeface="Times New Roman" pitchFamily="-84" charset="0"/>
                <a:ea typeface="+mn-ea"/>
                <a:cs typeface="+mn-cs"/>
              </a:rPr>
              <a:t>in-order completion. In addition, it is more difficult to deal with instruction interrupts</a:t>
            </a:r>
          </a:p>
          <a:p>
            <a:r>
              <a:rPr kumimoji="1" lang="en-US" sz="1200" kern="1200" dirty="0">
                <a:solidFill>
                  <a:schemeClr val="tx1"/>
                </a:solidFill>
                <a:effectLst/>
                <a:latin typeface="Times New Roman" pitchFamily="-84" charset="0"/>
                <a:ea typeface="+mn-ea"/>
                <a:cs typeface="+mn-cs"/>
              </a:rPr>
              <a:t>and exceptions. When an interrupt occurs, instruction execution at the current</a:t>
            </a:r>
          </a:p>
          <a:p>
            <a:r>
              <a:rPr kumimoji="1" lang="en-US" sz="1200" kern="1200" dirty="0">
                <a:solidFill>
                  <a:schemeClr val="tx1"/>
                </a:solidFill>
                <a:effectLst/>
                <a:latin typeface="Times New Roman" pitchFamily="-84" charset="0"/>
                <a:ea typeface="+mn-ea"/>
                <a:cs typeface="+mn-cs"/>
              </a:rPr>
              <a:t>point is suspended, to be resumed later. The processor must assure that the resumption</a:t>
            </a:r>
          </a:p>
          <a:p>
            <a:r>
              <a:rPr kumimoji="1" lang="en-US" sz="1200" kern="1200" dirty="0">
                <a:solidFill>
                  <a:schemeClr val="tx1"/>
                </a:solidFill>
                <a:effectLst/>
                <a:latin typeface="Times New Roman" pitchFamily="-84" charset="0"/>
                <a:ea typeface="+mn-ea"/>
                <a:cs typeface="+mn-cs"/>
              </a:rPr>
              <a:t>takes into account that, at the time of interruption, instructions ahead of the</a:t>
            </a:r>
          </a:p>
          <a:p>
            <a:r>
              <a:rPr kumimoji="1" lang="en-US" sz="1200" kern="1200" dirty="0">
                <a:solidFill>
                  <a:schemeClr val="tx1"/>
                </a:solidFill>
                <a:effectLst/>
                <a:latin typeface="Times New Roman" pitchFamily="-84" charset="0"/>
                <a:ea typeface="+mn-ea"/>
                <a:cs typeface="+mn-cs"/>
              </a:rPr>
              <a:t>instruction that caused the interrupt may already have completed.</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a:solidFill>
                <a:schemeClr val="tx1"/>
              </a:solidFill>
              <a:effectLst/>
              <a:latin typeface="Times New Roman" pitchFamily="-84" charset="0"/>
              <a:ea typeface="+mn-ea"/>
              <a:cs typeface="+mn-cs"/>
            </a:endParaRPr>
          </a:p>
          <a:p>
            <a:endParaRPr kumimoji="1" lang="en-US" sz="1200" kern="1200" dirty="0">
              <a:solidFill>
                <a:schemeClr val="tx1"/>
              </a:solidFill>
              <a:effectLst/>
              <a:latin typeface="Times New Roman" pitchFamily="-84" charset="0"/>
              <a:ea typeface="+mn-ea"/>
              <a:cs typeface="+mn-cs"/>
            </a:endParaRPr>
          </a:p>
          <a:p>
            <a:endParaRPr kumimoji="1" lang="en-US" sz="1200" kern="1200" dirty="0">
              <a:solidFill>
                <a:schemeClr val="tx1"/>
              </a:solidFill>
              <a:effectLst/>
              <a:latin typeface="Times New Roman" pitchFamily="-8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11</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kumimoji="1" lang="en-US" sz="1200" kern="1200" dirty="0">
                <a:solidFill>
                  <a:schemeClr val="tx1"/>
                </a:solidFill>
                <a:effectLst/>
                <a:latin typeface="Times New Roman" pitchFamily="-84" charset="0"/>
                <a:ea typeface="+mn-ea"/>
                <a:cs typeface="+mn-cs"/>
              </a:rPr>
              <a:t> With in-order issue, the processor will only decode instructions up to the point of a dependency</a:t>
            </a:r>
          </a:p>
          <a:p>
            <a:r>
              <a:rPr kumimoji="1" lang="en-US" sz="1200" kern="1200" dirty="0">
                <a:solidFill>
                  <a:schemeClr val="tx1"/>
                </a:solidFill>
                <a:effectLst/>
                <a:latin typeface="Times New Roman" pitchFamily="-84" charset="0"/>
                <a:ea typeface="+mn-ea"/>
                <a:cs typeface="+mn-cs"/>
              </a:rPr>
              <a:t>or conflict. No additional instructions are decoded until the conflict is resolved.</a:t>
            </a:r>
          </a:p>
          <a:p>
            <a:r>
              <a:rPr kumimoji="1" lang="en-US" sz="1200" kern="1200" dirty="0">
                <a:solidFill>
                  <a:schemeClr val="tx1"/>
                </a:solidFill>
                <a:effectLst/>
                <a:latin typeface="Times New Roman" pitchFamily="-84" charset="0"/>
                <a:ea typeface="+mn-ea"/>
                <a:cs typeface="+mn-cs"/>
              </a:rPr>
              <a:t>As a result, the processor cannot look ahead of the point of conflict to subsequent</a:t>
            </a:r>
          </a:p>
          <a:p>
            <a:r>
              <a:rPr kumimoji="1" lang="en-US" sz="1200" kern="1200" dirty="0">
                <a:solidFill>
                  <a:schemeClr val="tx1"/>
                </a:solidFill>
                <a:effectLst/>
                <a:latin typeface="Times New Roman" pitchFamily="-84" charset="0"/>
                <a:ea typeface="+mn-ea"/>
                <a:cs typeface="+mn-cs"/>
              </a:rPr>
              <a:t>instructions that may be independent of those already in the pipeline and that may</a:t>
            </a:r>
          </a:p>
          <a:p>
            <a:r>
              <a:rPr kumimoji="1" lang="en-US" sz="1200" kern="1200" dirty="0">
                <a:solidFill>
                  <a:schemeClr val="tx1"/>
                </a:solidFill>
                <a:effectLst/>
                <a:latin typeface="Times New Roman" pitchFamily="-84" charset="0"/>
                <a:ea typeface="+mn-ea"/>
                <a:cs typeface="+mn-cs"/>
              </a:rPr>
              <a:t>be usefully introduced into the pipeline.</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To allow </a:t>
            </a:r>
            <a:r>
              <a:rPr kumimoji="1" lang="en-US" sz="1200" b="1" kern="1200" dirty="0">
                <a:solidFill>
                  <a:schemeClr val="tx1"/>
                </a:solidFill>
                <a:effectLst/>
                <a:latin typeface="Times New Roman" pitchFamily="-84" charset="0"/>
                <a:ea typeface="+mn-ea"/>
                <a:cs typeface="+mn-cs"/>
              </a:rPr>
              <a:t>out-of-order issue</a:t>
            </a:r>
            <a:r>
              <a:rPr kumimoji="1" lang="en-US" sz="1200" kern="1200" dirty="0">
                <a:solidFill>
                  <a:schemeClr val="tx1"/>
                </a:solidFill>
                <a:effectLst/>
                <a:latin typeface="Times New Roman" pitchFamily="-84" charset="0"/>
                <a:ea typeface="+mn-ea"/>
                <a:cs typeface="+mn-cs"/>
              </a:rPr>
              <a:t>, it is necessary to decouple the decode and execute</a:t>
            </a:r>
          </a:p>
          <a:p>
            <a:r>
              <a:rPr kumimoji="1" lang="en-US" sz="1200" kern="1200" dirty="0">
                <a:solidFill>
                  <a:schemeClr val="tx1"/>
                </a:solidFill>
                <a:effectLst/>
                <a:latin typeface="Times New Roman" pitchFamily="-84" charset="0"/>
                <a:ea typeface="+mn-ea"/>
                <a:cs typeface="+mn-cs"/>
              </a:rPr>
              <a:t>stages of the pipeline. This is done with a buffer referred to as an instruction window .</a:t>
            </a:r>
          </a:p>
          <a:p>
            <a:r>
              <a:rPr kumimoji="1" lang="en-US" sz="1200" kern="1200" dirty="0">
                <a:solidFill>
                  <a:schemeClr val="tx1"/>
                </a:solidFill>
                <a:effectLst/>
                <a:latin typeface="Times New Roman" pitchFamily="-84" charset="0"/>
                <a:ea typeface="+mn-ea"/>
                <a:cs typeface="+mn-cs"/>
              </a:rPr>
              <a:t>With this organization, after a processor has finished decoding an instruction, it is</a:t>
            </a:r>
          </a:p>
          <a:p>
            <a:r>
              <a:rPr kumimoji="1" lang="en-US" sz="1200" kern="1200" dirty="0">
                <a:solidFill>
                  <a:schemeClr val="tx1"/>
                </a:solidFill>
                <a:effectLst/>
                <a:latin typeface="Times New Roman" pitchFamily="-84" charset="0"/>
                <a:ea typeface="+mn-ea"/>
                <a:cs typeface="+mn-cs"/>
              </a:rPr>
              <a:t>placed in the instruction window. As long as this buffer is not full, the processor</a:t>
            </a:r>
          </a:p>
          <a:p>
            <a:r>
              <a:rPr kumimoji="1" lang="en-US" sz="1200" kern="1200" dirty="0">
                <a:solidFill>
                  <a:schemeClr val="tx1"/>
                </a:solidFill>
                <a:effectLst/>
                <a:latin typeface="Times New Roman" pitchFamily="-84" charset="0"/>
                <a:ea typeface="+mn-ea"/>
                <a:cs typeface="+mn-cs"/>
              </a:rPr>
              <a:t>can continue to fetch and decode new instructions. When a functional unit becomes</a:t>
            </a:r>
          </a:p>
          <a:p>
            <a:r>
              <a:rPr kumimoji="1" lang="en-US" sz="1200" kern="1200" dirty="0">
                <a:solidFill>
                  <a:schemeClr val="tx1"/>
                </a:solidFill>
                <a:effectLst/>
                <a:latin typeface="Times New Roman" pitchFamily="-84" charset="0"/>
                <a:ea typeface="+mn-ea"/>
                <a:cs typeface="+mn-cs"/>
              </a:rPr>
              <a:t>available in the execute stage, an instruction from the instruction window may be</a:t>
            </a:r>
          </a:p>
          <a:p>
            <a:r>
              <a:rPr kumimoji="1" lang="en-US" sz="1200" kern="1200" dirty="0">
                <a:solidFill>
                  <a:schemeClr val="tx1"/>
                </a:solidFill>
                <a:effectLst/>
                <a:latin typeface="Times New Roman" pitchFamily="-84" charset="0"/>
                <a:ea typeface="+mn-ea"/>
                <a:cs typeface="+mn-cs"/>
              </a:rPr>
              <a:t>issued to the execute stage. Any instruction may be issued, provided that (1) it needs</a:t>
            </a:r>
          </a:p>
          <a:p>
            <a:r>
              <a:rPr kumimoji="1" lang="en-US" sz="1200" kern="1200" dirty="0">
                <a:solidFill>
                  <a:schemeClr val="tx1"/>
                </a:solidFill>
                <a:effectLst/>
                <a:latin typeface="Times New Roman" pitchFamily="-84" charset="0"/>
                <a:ea typeface="+mn-ea"/>
                <a:cs typeface="+mn-cs"/>
              </a:rPr>
              <a:t>the particular functional unit that is available, and (2) no conflicts or dependencies</a:t>
            </a:r>
          </a:p>
          <a:p>
            <a:r>
              <a:rPr kumimoji="1" lang="en-US" sz="1200" kern="1200" dirty="0">
                <a:solidFill>
                  <a:schemeClr val="tx1"/>
                </a:solidFill>
                <a:effectLst/>
                <a:latin typeface="Times New Roman" pitchFamily="-84" charset="0"/>
                <a:ea typeface="+mn-ea"/>
                <a:cs typeface="+mn-cs"/>
              </a:rPr>
              <a:t>block this instruction. Figure 18.6 suggests this organization.</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result of this organization is that the processor has a </a:t>
            </a:r>
            <a:r>
              <a:rPr kumimoji="1" lang="en-US" sz="1200" kern="1200" dirty="0" err="1">
                <a:solidFill>
                  <a:schemeClr val="tx1"/>
                </a:solidFill>
                <a:effectLst/>
                <a:latin typeface="Times New Roman" pitchFamily="-84" charset="0"/>
                <a:ea typeface="+mn-ea"/>
                <a:cs typeface="+mn-cs"/>
              </a:rPr>
              <a:t>lookahead</a:t>
            </a:r>
            <a:r>
              <a:rPr kumimoji="1" lang="en-US" sz="1200" kern="1200" dirty="0">
                <a:solidFill>
                  <a:schemeClr val="tx1"/>
                </a:solidFill>
                <a:effectLst/>
                <a:latin typeface="Times New Roman" pitchFamily="-84" charset="0"/>
                <a:ea typeface="+mn-ea"/>
                <a:cs typeface="+mn-cs"/>
              </a:rPr>
              <a:t> capability,</a:t>
            </a:r>
          </a:p>
          <a:p>
            <a:r>
              <a:rPr kumimoji="1" lang="en-US" sz="1200" kern="1200" dirty="0">
                <a:solidFill>
                  <a:schemeClr val="tx1"/>
                </a:solidFill>
                <a:effectLst/>
                <a:latin typeface="Times New Roman" pitchFamily="-84" charset="0"/>
                <a:ea typeface="+mn-ea"/>
                <a:cs typeface="+mn-cs"/>
              </a:rPr>
              <a:t>allowing it to identify independent instructions that can be brought into the execute</a:t>
            </a:r>
          </a:p>
          <a:p>
            <a:r>
              <a:rPr kumimoji="1" lang="en-US" sz="1200" kern="1200" dirty="0">
                <a:solidFill>
                  <a:schemeClr val="tx1"/>
                </a:solidFill>
                <a:effectLst/>
                <a:latin typeface="Times New Roman" pitchFamily="-84" charset="0"/>
                <a:ea typeface="+mn-ea"/>
                <a:cs typeface="+mn-cs"/>
              </a:rPr>
              <a:t>stage. Instructions are issued from the instruction window with little regard for their</a:t>
            </a:r>
          </a:p>
          <a:p>
            <a:r>
              <a:rPr kumimoji="1" lang="en-US" sz="1200" kern="1200" dirty="0">
                <a:solidFill>
                  <a:schemeClr val="tx1"/>
                </a:solidFill>
                <a:effectLst/>
                <a:latin typeface="Times New Roman" pitchFamily="-84" charset="0"/>
                <a:ea typeface="+mn-ea"/>
                <a:cs typeface="+mn-cs"/>
              </a:rPr>
              <a:t>original program order. As before, the only constraint is that the program execution</a:t>
            </a:r>
          </a:p>
          <a:p>
            <a:r>
              <a:rPr kumimoji="1" lang="en-US" sz="1200" kern="1200" dirty="0">
                <a:solidFill>
                  <a:schemeClr val="tx1"/>
                </a:solidFill>
                <a:effectLst/>
                <a:latin typeface="Times New Roman" pitchFamily="-84" charset="0"/>
                <a:ea typeface="+mn-ea"/>
                <a:cs typeface="+mn-cs"/>
              </a:rPr>
              <a:t>behaves correctly.</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Figures 18.5c illustrates this policy. During each of the first three cycles, two</a:t>
            </a:r>
          </a:p>
          <a:p>
            <a:r>
              <a:rPr kumimoji="1" lang="en-US" sz="1200" kern="1200" dirty="0">
                <a:solidFill>
                  <a:schemeClr val="tx1"/>
                </a:solidFill>
                <a:effectLst/>
                <a:latin typeface="Times New Roman" pitchFamily="-84" charset="0"/>
                <a:ea typeface="+mn-ea"/>
                <a:cs typeface="+mn-cs"/>
              </a:rPr>
              <a:t>instructions are fetched into the decode stage. During each cycle, subject to the</a:t>
            </a:r>
          </a:p>
          <a:p>
            <a:r>
              <a:rPr kumimoji="1" lang="en-US" sz="1200" kern="1200" dirty="0">
                <a:solidFill>
                  <a:schemeClr val="tx1"/>
                </a:solidFill>
                <a:effectLst/>
                <a:latin typeface="Times New Roman" pitchFamily="-84" charset="0"/>
                <a:ea typeface="+mn-ea"/>
                <a:cs typeface="+mn-cs"/>
              </a:rPr>
              <a:t>constraint of the buffer size, two instructions move from the decode stage to the</a:t>
            </a:r>
          </a:p>
          <a:p>
            <a:r>
              <a:rPr kumimoji="1" lang="en-US" sz="1200" kern="1200" dirty="0">
                <a:solidFill>
                  <a:schemeClr val="tx1"/>
                </a:solidFill>
                <a:effectLst/>
                <a:latin typeface="Times New Roman" pitchFamily="-84" charset="0"/>
                <a:ea typeface="+mn-ea"/>
                <a:cs typeface="+mn-cs"/>
              </a:rPr>
              <a:t>instruction window. In this example, it is possible to issue instruction I6 ahead of</a:t>
            </a:r>
          </a:p>
          <a:p>
            <a:r>
              <a:rPr kumimoji="1" lang="en-US" sz="1200" kern="1200" dirty="0">
                <a:solidFill>
                  <a:schemeClr val="tx1"/>
                </a:solidFill>
                <a:effectLst/>
                <a:latin typeface="Times New Roman" pitchFamily="-84" charset="0"/>
                <a:ea typeface="+mn-ea"/>
                <a:cs typeface="+mn-cs"/>
              </a:rPr>
              <a:t>I5 (recall that I5 depends on I4, but I6 does not). Thus, one cycle is saved in both</a:t>
            </a:r>
          </a:p>
          <a:p>
            <a:r>
              <a:rPr kumimoji="1" lang="en-US" sz="1200" kern="1200" dirty="0">
                <a:solidFill>
                  <a:schemeClr val="tx1"/>
                </a:solidFill>
                <a:effectLst/>
                <a:latin typeface="Times New Roman" pitchFamily="-84" charset="0"/>
                <a:ea typeface="+mn-ea"/>
                <a:cs typeface="+mn-cs"/>
              </a:rPr>
              <a:t> the execute and write-back stages, and the end-to-end savings, compared with</a:t>
            </a:r>
          </a:p>
          <a:p>
            <a:r>
              <a:rPr kumimoji="1" lang="en-US" sz="1200" kern="1200" dirty="0">
                <a:solidFill>
                  <a:schemeClr val="tx1"/>
                </a:solidFill>
                <a:effectLst/>
                <a:latin typeface="Times New Roman" pitchFamily="-84" charset="0"/>
                <a:ea typeface="+mn-ea"/>
                <a:cs typeface="+mn-cs"/>
              </a:rPr>
              <a:t>Figure 18.5b, is one cycle.</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instruction window is depicted in Figure 18.5c to illustrate its role. However,</a:t>
            </a:r>
          </a:p>
          <a:p>
            <a:r>
              <a:rPr kumimoji="1" lang="en-US" sz="1200" kern="1200" dirty="0">
                <a:solidFill>
                  <a:schemeClr val="tx1"/>
                </a:solidFill>
                <a:effectLst/>
                <a:latin typeface="Times New Roman" pitchFamily="-84" charset="0"/>
                <a:ea typeface="+mn-ea"/>
                <a:cs typeface="+mn-cs"/>
              </a:rPr>
              <a:t>this window is not an additional pipeline stage. An instruction being in the</a:t>
            </a:r>
          </a:p>
          <a:p>
            <a:r>
              <a:rPr kumimoji="1" lang="en-US" sz="1200" kern="1200" dirty="0">
                <a:solidFill>
                  <a:schemeClr val="tx1"/>
                </a:solidFill>
                <a:effectLst/>
                <a:latin typeface="Times New Roman" pitchFamily="-84" charset="0"/>
                <a:ea typeface="+mn-ea"/>
                <a:cs typeface="+mn-cs"/>
              </a:rPr>
              <a:t>window simply implies that the processor has sufficient information about that</a:t>
            </a:r>
          </a:p>
          <a:p>
            <a:r>
              <a:rPr kumimoji="1" lang="en-US" sz="1200" kern="1200" dirty="0">
                <a:solidFill>
                  <a:schemeClr val="tx1"/>
                </a:solidFill>
                <a:effectLst/>
                <a:latin typeface="Times New Roman" pitchFamily="-84" charset="0"/>
                <a:ea typeface="+mn-ea"/>
                <a:cs typeface="+mn-cs"/>
              </a:rPr>
              <a:t>instruction to decide when it can be issued.</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out-of-order issue, out-of-order completion policy is subject to the same</a:t>
            </a:r>
          </a:p>
          <a:p>
            <a:r>
              <a:rPr kumimoji="1" lang="en-US" sz="1200" kern="1200" dirty="0">
                <a:solidFill>
                  <a:schemeClr val="tx1"/>
                </a:solidFill>
                <a:effectLst/>
                <a:latin typeface="Times New Roman" pitchFamily="-84" charset="0"/>
                <a:ea typeface="+mn-ea"/>
                <a:cs typeface="+mn-cs"/>
              </a:rPr>
              <a:t>constraints described earlier. An instruction cannot be issued if it violates a dependency</a:t>
            </a:r>
          </a:p>
          <a:p>
            <a:r>
              <a:rPr kumimoji="1" lang="en-US" sz="1200" kern="1200" dirty="0">
                <a:solidFill>
                  <a:schemeClr val="tx1"/>
                </a:solidFill>
                <a:effectLst/>
                <a:latin typeface="Times New Roman" pitchFamily="-84" charset="0"/>
                <a:ea typeface="+mn-ea"/>
                <a:cs typeface="+mn-cs"/>
              </a:rPr>
              <a:t>or conflict. The difference is that more instructions are available for issuing,</a:t>
            </a:r>
          </a:p>
          <a:p>
            <a:r>
              <a:rPr kumimoji="1" lang="en-US" sz="1200" kern="1200" dirty="0">
                <a:solidFill>
                  <a:schemeClr val="tx1"/>
                </a:solidFill>
                <a:effectLst/>
                <a:latin typeface="Times New Roman" pitchFamily="-84" charset="0"/>
                <a:ea typeface="+mn-ea"/>
                <a:cs typeface="+mn-cs"/>
              </a:rPr>
              <a:t>reducing the probability that a pipeline stage will have to stall. In addition, a new</a:t>
            </a:r>
          </a:p>
          <a:p>
            <a:r>
              <a:rPr kumimoji="1" lang="en-US" sz="1200" kern="1200" dirty="0">
                <a:solidFill>
                  <a:schemeClr val="tx1"/>
                </a:solidFill>
                <a:effectLst/>
                <a:latin typeface="Times New Roman" pitchFamily="-84" charset="0"/>
                <a:ea typeface="+mn-ea"/>
                <a:cs typeface="+mn-cs"/>
              </a:rPr>
              <a:t>dependency, which we referred to earlier as an </a:t>
            </a:r>
            <a:r>
              <a:rPr kumimoji="1" lang="en-US" sz="1200" b="1" kern="1200" dirty="0" err="1">
                <a:solidFill>
                  <a:schemeClr val="tx1"/>
                </a:solidFill>
                <a:effectLst/>
                <a:latin typeface="Times New Roman" pitchFamily="-84" charset="0"/>
                <a:ea typeface="+mn-ea"/>
                <a:cs typeface="+mn-cs"/>
              </a:rPr>
              <a:t>antidependency</a:t>
            </a:r>
            <a:r>
              <a:rPr kumimoji="1" lang="en-US" sz="1200" kern="1200" dirty="0">
                <a:solidFill>
                  <a:schemeClr val="tx1"/>
                </a:solidFill>
                <a:effectLst/>
                <a:latin typeface="Times New Roman" pitchFamily="-84" charset="0"/>
                <a:ea typeface="+mn-ea"/>
                <a:cs typeface="+mn-cs"/>
              </a:rPr>
              <a:t>  (also called </a:t>
            </a:r>
            <a:r>
              <a:rPr kumimoji="1" lang="en-US" sz="1200" b="1" kern="1200" dirty="0">
                <a:solidFill>
                  <a:schemeClr val="tx1"/>
                </a:solidFill>
                <a:effectLst/>
                <a:latin typeface="Times New Roman" pitchFamily="-84" charset="0"/>
                <a:ea typeface="+mn-ea"/>
                <a:cs typeface="+mn-cs"/>
              </a:rPr>
              <a:t>write</a:t>
            </a:r>
          </a:p>
          <a:p>
            <a:r>
              <a:rPr kumimoji="1" lang="en-US" sz="1200" b="1" kern="1200" dirty="0">
                <a:solidFill>
                  <a:schemeClr val="tx1"/>
                </a:solidFill>
                <a:effectLst/>
                <a:latin typeface="Times New Roman" pitchFamily="-84" charset="0"/>
                <a:ea typeface="+mn-ea"/>
                <a:cs typeface="+mn-cs"/>
              </a:rPr>
              <a:t>after</a:t>
            </a:r>
            <a:r>
              <a:rPr kumimoji="1" lang="en-US" sz="1200" kern="1200" dirty="0">
                <a:solidFill>
                  <a:schemeClr val="tx1"/>
                </a:solidFill>
                <a:effectLst/>
                <a:latin typeface="Times New Roman" pitchFamily="-84" charset="0"/>
                <a:ea typeface="+mn-ea"/>
                <a:cs typeface="+mn-cs"/>
              </a:rPr>
              <a:t> </a:t>
            </a:r>
            <a:r>
              <a:rPr kumimoji="1" lang="en-US" sz="1200" b="1" kern="1200" dirty="0">
                <a:solidFill>
                  <a:schemeClr val="tx1"/>
                </a:solidFill>
                <a:effectLst/>
                <a:latin typeface="Times New Roman" pitchFamily="-84" charset="0"/>
                <a:ea typeface="+mn-ea"/>
                <a:cs typeface="+mn-cs"/>
              </a:rPr>
              <a:t>read</a:t>
            </a:r>
            <a:r>
              <a:rPr kumimoji="1" lang="en-US" sz="1200" kern="1200" dirty="0">
                <a:solidFill>
                  <a:schemeClr val="tx1"/>
                </a:solidFill>
                <a:effectLst/>
                <a:latin typeface="Times New Roman" pitchFamily="-84" charset="0"/>
                <a:ea typeface="+mn-ea"/>
                <a:cs typeface="+mn-cs"/>
              </a:rPr>
              <a:t> [</a:t>
            </a:r>
            <a:r>
              <a:rPr kumimoji="1" lang="en-US" sz="1200" b="1" kern="1200" dirty="0">
                <a:solidFill>
                  <a:schemeClr val="tx1"/>
                </a:solidFill>
                <a:effectLst/>
                <a:latin typeface="Times New Roman" pitchFamily="-84" charset="0"/>
                <a:ea typeface="+mn-ea"/>
                <a:cs typeface="+mn-cs"/>
              </a:rPr>
              <a:t>WAR</a:t>
            </a:r>
            <a:r>
              <a:rPr kumimoji="1" lang="en-US" sz="1200" kern="1200" dirty="0">
                <a:solidFill>
                  <a:schemeClr val="tx1"/>
                </a:solidFill>
                <a:effectLst/>
                <a:latin typeface="Times New Roman" pitchFamily="-84" charset="0"/>
                <a:ea typeface="+mn-ea"/>
                <a:cs typeface="+mn-cs"/>
              </a:rPr>
              <a:t>] </a:t>
            </a:r>
            <a:r>
              <a:rPr kumimoji="1" lang="en-US" sz="1200" b="1" kern="1200" dirty="0">
                <a:solidFill>
                  <a:schemeClr val="tx1"/>
                </a:solidFill>
                <a:effectLst/>
                <a:latin typeface="Times New Roman" pitchFamily="-84" charset="0"/>
                <a:ea typeface="+mn-ea"/>
                <a:cs typeface="+mn-cs"/>
              </a:rPr>
              <a:t>dependency</a:t>
            </a:r>
            <a:r>
              <a:rPr kumimoji="1" lang="en-US" sz="1200" kern="1200" dirty="0">
                <a:solidFill>
                  <a:schemeClr val="tx1"/>
                </a:solidFill>
                <a:effectLst/>
                <a:latin typeface="Times New Roman" pitchFamily="-84" charset="0"/>
                <a:ea typeface="+mn-ea"/>
                <a:cs typeface="+mn-cs"/>
              </a:rPr>
              <a:t> ), arises</a:t>
            </a:r>
          </a:p>
          <a:p>
            <a:endParaRPr kumimoji="1" lang="en-US" sz="1200" kern="1200" dirty="0">
              <a:solidFill>
                <a:schemeClr val="tx1"/>
              </a:solidFill>
              <a:effectLst/>
              <a:latin typeface="Times New Roman" pitchFamily="-84" charset="0"/>
              <a:ea typeface="+mn-ea"/>
              <a:cs typeface="+mn-cs"/>
            </a:endParaRPr>
          </a:p>
          <a:p>
            <a:endParaRPr kumimoji="1" lang="en-US" sz="1200" kern="1200" dirty="0">
              <a:solidFill>
                <a:schemeClr val="tx1"/>
              </a:solidFill>
              <a:effectLst/>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5D9698E6-F8F9-9C4C-8FAC-D2C8BDBC2CEF}" type="slidenum">
              <a:rPr lang="en-GB" smtClean="0"/>
              <a:pPr/>
              <a:t>12</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13</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When out-of-order instruction issuing and/or out-of-order instruction completion are allowed, we have seen that this gives rise to the possibility of WAW dependencies and WAR dependencies. These dependencies differ from RAW data dependencies and resource conflicts, which reflect the flow of data through a program and the sequence of execution. WAW dependencies and WAR dependencies, on the other hand, arise because the values in registers may no longer reflect the sequence of values dictated by the program flow.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When instructions are issued in sequence and complete in sequence, it is possible to specify the contents of each register at each point in the execution. When out-of-order techniques are used, the values in registers cannot be fully known at each point in time just from a consideration of the sequence of instructions dictated by the program. In effect, values are in conflict for the use of registers, and the processor must resolve those conflicts by occasionally stalling a pipeline stage.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Antidependencies and output dependencies are both examples of storage conflicts. Multiple instructions are competing for the use of the same register locations, generating pipeline constraints that retard performance. The problem is made more acute when register optimization techniques are used (as discussed in Chapter 15), because these compiler techniques attempt to maximize the use of registers, hence maximizing the number of storage conflicts.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One method for coping with these types of storage conflicts is based on a traditional resource-conflict solution: duplication of resources. In this context, the technique is referred to as </a:t>
            </a:r>
            <a:r>
              <a:rPr kumimoji="1" lang="en-US" sz="1200" b="1" kern="1200" dirty="0">
                <a:solidFill>
                  <a:schemeClr val="tx1"/>
                </a:solidFill>
                <a:latin typeface="Times New Roman" pitchFamily="-84" charset="0"/>
                <a:ea typeface="+mn-ea"/>
                <a:cs typeface="+mn-cs"/>
              </a:rPr>
              <a:t>register renaming. </a:t>
            </a:r>
            <a:r>
              <a:rPr kumimoji="1" lang="en-US" sz="1200" kern="1200" dirty="0">
                <a:solidFill>
                  <a:schemeClr val="tx1"/>
                </a:solidFill>
                <a:latin typeface="Times New Roman" pitchFamily="-84" charset="0"/>
                <a:ea typeface="+mn-ea"/>
                <a:cs typeface="+mn-cs"/>
              </a:rPr>
              <a:t>In essence, registers are allocated dynamically by the processor hardware, and they are associated with the values needed by instructions at various points in time. When a new register value is created (i.e., when an instruction executes that has a register as a destination operand), a new register is allocated for that value. Subsequent instructions that access that value as a source operand in that register must go through a renaming process: the register references in those instructions must be revised to refer to the register containing the needed value. Thus, the same original register reference in several different instructions may refer to different actual registers, if different values are intended. </a:t>
            </a:r>
            <a:endParaRPr lang="en-US" dirty="0"/>
          </a:p>
          <a:p>
            <a:r>
              <a:rPr kumimoji="1" lang="en-US" sz="1200" kern="1200" dirty="0">
                <a:solidFill>
                  <a:schemeClr val="tx1"/>
                </a:solidFill>
                <a:latin typeface="Times New Roman" pitchFamily="-84" charset="0"/>
                <a:ea typeface="+mn-ea"/>
                <a:cs typeface="+mn-cs"/>
              </a:rPr>
              <a:t>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The register reference without the subscript refers to the logical register reference found in the instruction. The register reference with the subscript refers to a hardware register allocated to hold a new value. When a new allocation is made for a particular logical register, subsequent instruction references to that logical register as a source operand are made to refer to the most recently allocated hardware register (recent in terms of the program sequence of instructions). </a:t>
            </a:r>
            <a:endParaRPr lang="en-US" dirty="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F84E8-9C87-5741-B6AE-03D67BDA78D3}" type="slidenum">
              <a:rPr lang="en-GB"/>
              <a:pPr/>
              <a:t>14</a:t>
            </a:fld>
            <a:endParaRPr lang="en-GB"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dirty="0">
                <a:solidFill>
                  <a:schemeClr val="tx1"/>
                </a:solidFill>
                <a:effectLst/>
                <a:latin typeface="Times New Roman" pitchFamily="-84" charset="0"/>
                <a:ea typeface="+mn-ea"/>
                <a:cs typeface="+mn-cs"/>
              </a:rPr>
              <a:t>In the preceding discussion, we looked at three hardware techniques that can be</a:t>
            </a:r>
          </a:p>
          <a:p>
            <a:r>
              <a:rPr kumimoji="1" lang="en-US" sz="1200" kern="1200" dirty="0">
                <a:solidFill>
                  <a:schemeClr val="tx1"/>
                </a:solidFill>
                <a:effectLst/>
                <a:latin typeface="Times New Roman" pitchFamily="-84" charset="0"/>
                <a:ea typeface="+mn-ea"/>
                <a:cs typeface="+mn-cs"/>
              </a:rPr>
              <a:t>used in a superscalar processor to enhance performance: duplication of resources,</a:t>
            </a:r>
          </a:p>
          <a:p>
            <a:r>
              <a:rPr kumimoji="1" lang="en-US" sz="1200" kern="1200" dirty="0">
                <a:solidFill>
                  <a:schemeClr val="tx1"/>
                </a:solidFill>
                <a:effectLst/>
                <a:latin typeface="Times New Roman" pitchFamily="-84" charset="0"/>
                <a:ea typeface="+mn-ea"/>
                <a:cs typeface="+mn-cs"/>
              </a:rPr>
              <a:t>out-of-order issue, and renaming. One study that illuminates the relationship among</a:t>
            </a:r>
          </a:p>
          <a:p>
            <a:r>
              <a:rPr kumimoji="1" lang="en-US" sz="1200" kern="1200" dirty="0">
                <a:solidFill>
                  <a:schemeClr val="tx1"/>
                </a:solidFill>
                <a:effectLst/>
                <a:latin typeface="Times New Roman" pitchFamily="-84" charset="0"/>
                <a:ea typeface="+mn-ea"/>
                <a:cs typeface="+mn-cs"/>
              </a:rPr>
              <a:t>these  techniques was reported in [SMIT89]. The study made use of a simulation</a:t>
            </a:r>
          </a:p>
          <a:p>
            <a:r>
              <a:rPr kumimoji="1" lang="en-US" sz="1200" kern="1200" dirty="0">
                <a:solidFill>
                  <a:schemeClr val="tx1"/>
                </a:solidFill>
                <a:effectLst/>
                <a:latin typeface="Times New Roman" pitchFamily="-84" charset="0"/>
                <a:ea typeface="+mn-ea"/>
                <a:cs typeface="+mn-cs"/>
              </a:rPr>
              <a:t>that modeled a machine with the characteristics of the MIPS R2000, augmented</a:t>
            </a:r>
          </a:p>
          <a:p>
            <a:r>
              <a:rPr kumimoji="1" lang="en-US" sz="1200" kern="1200" dirty="0">
                <a:solidFill>
                  <a:schemeClr val="tx1"/>
                </a:solidFill>
                <a:effectLst/>
                <a:latin typeface="Times New Roman" pitchFamily="-84" charset="0"/>
                <a:ea typeface="+mn-ea"/>
                <a:cs typeface="+mn-cs"/>
              </a:rPr>
              <a:t>with various superscalar features. A number of different program sequences were</a:t>
            </a:r>
          </a:p>
          <a:p>
            <a:r>
              <a:rPr kumimoji="1" lang="en-US" sz="1200" kern="1200" dirty="0">
                <a:solidFill>
                  <a:schemeClr val="tx1"/>
                </a:solidFill>
                <a:effectLst/>
                <a:latin typeface="Times New Roman" pitchFamily="-84" charset="0"/>
                <a:ea typeface="+mn-ea"/>
                <a:cs typeface="+mn-cs"/>
              </a:rPr>
              <a:t>simulated.</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Figure 18.7 shows the results. In each of the graphs, the vertical axis corresponds</a:t>
            </a:r>
          </a:p>
          <a:p>
            <a:r>
              <a:rPr kumimoji="1" lang="en-US" sz="1200" kern="1200" dirty="0">
                <a:solidFill>
                  <a:schemeClr val="tx1"/>
                </a:solidFill>
                <a:effectLst/>
                <a:latin typeface="Times New Roman" pitchFamily="-84" charset="0"/>
                <a:ea typeface="+mn-ea"/>
                <a:cs typeface="+mn-cs"/>
              </a:rPr>
              <a:t>to the mean speedup of the superscalar machine over the scalar machine.</a:t>
            </a:r>
          </a:p>
          <a:p>
            <a:r>
              <a:rPr kumimoji="1" lang="en-US" sz="1200" kern="1200" dirty="0">
                <a:solidFill>
                  <a:schemeClr val="tx1"/>
                </a:solidFill>
                <a:effectLst/>
                <a:latin typeface="Times New Roman" pitchFamily="-84" charset="0"/>
                <a:ea typeface="+mn-ea"/>
                <a:cs typeface="+mn-cs"/>
              </a:rPr>
              <a:t>The horizontal axis shows the results for four alternative processor organizations.</a:t>
            </a:r>
          </a:p>
          <a:p>
            <a:r>
              <a:rPr kumimoji="1" lang="en-US" sz="1200" kern="1200" dirty="0">
                <a:solidFill>
                  <a:schemeClr val="tx1"/>
                </a:solidFill>
                <a:effectLst/>
                <a:latin typeface="Times New Roman" pitchFamily="-84" charset="0"/>
                <a:ea typeface="+mn-ea"/>
                <a:cs typeface="+mn-cs"/>
              </a:rPr>
              <a:t>The base machine does not duplicate any of the functional units, but it can issue</a:t>
            </a:r>
          </a:p>
          <a:p>
            <a:r>
              <a:rPr kumimoji="1" lang="en-US" sz="1200" kern="1200" dirty="0">
                <a:solidFill>
                  <a:schemeClr val="tx1"/>
                </a:solidFill>
                <a:effectLst/>
                <a:latin typeface="Times New Roman" pitchFamily="-84" charset="0"/>
                <a:ea typeface="+mn-ea"/>
                <a:cs typeface="+mn-cs"/>
              </a:rPr>
              <a:t>instructions out of order. The second configuration duplicates the load/store functional</a:t>
            </a:r>
          </a:p>
          <a:p>
            <a:r>
              <a:rPr kumimoji="1" lang="en-US" sz="1200" kern="1200" dirty="0">
                <a:solidFill>
                  <a:schemeClr val="tx1"/>
                </a:solidFill>
                <a:effectLst/>
                <a:latin typeface="Times New Roman" pitchFamily="-84" charset="0"/>
                <a:ea typeface="+mn-ea"/>
                <a:cs typeface="+mn-cs"/>
              </a:rPr>
              <a:t>unit that accesses a data cache. The third configuration duplicates the ALU,</a:t>
            </a:r>
          </a:p>
          <a:p>
            <a:r>
              <a:rPr kumimoji="1" lang="en-US" sz="1200" kern="1200" dirty="0">
                <a:solidFill>
                  <a:schemeClr val="tx1"/>
                </a:solidFill>
                <a:effectLst/>
                <a:latin typeface="Times New Roman" pitchFamily="-84" charset="0"/>
                <a:ea typeface="+mn-ea"/>
                <a:cs typeface="+mn-cs"/>
              </a:rPr>
              <a:t>and the fourth configuration duplicates both load/store and ALU. In each graph,</a:t>
            </a:r>
          </a:p>
          <a:p>
            <a:r>
              <a:rPr kumimoji="1" lang="en-US" sz="1200" kern="1200" dirty="0">
                <a:solidFill>
                  <a:schemeClr val="tx1"/>
                </a:solidFill>
                <a:effectLst/>
                <a:latin typeface="Times New Roman" pitchFamily="-84" charset="0"/>
                <a:ea typeface="+mn-ea"/>
                <a:cs typeface="+mn-cs"/>
              </a:rPr>
              <a:t>results are shown for instruction window sizes of 8, 16, and 32 instructions, which</a:t>
            </a:r>
          </a:p>
          <a:p>
            <a:r>
              <a:rPr kumimoji="1" lang="en-US" sz="1200" kern="1200" dirty="0">
                <a:solidFill>
                  <a:schemeClr val="tx1"/>
                </a:solidFill>
                <a:effectLst/>
                <a:latin typeface="Times New Roman" pitchFamily="-84" charset="0"/>
                <a:ea typeface="+mn-ea"/>
                <a:cs typeface="+mn-cs"/>
              </a:rPr>
              <a:t>dictates the amount of </a:t>
            </a:r>
            <a:r>
              <a:rPr kumimoji="1" lang="en-US" sz="1200" kern="1200" dirty="0" err="1">
                <a:solidFill>
                  <a:schemeClr val="tx1"/>
                </a:solidFill>
                <a:effectLst/>
                <a:latin typeface="Times New Roman" pitchFamily="-84" charset="0"/>
                <a:ea typeface="+mn-ea"/>
                <a:cs typeface="+mn-cs"/>
              </a:rPr>
              <a:t>lookahead</a:t>
            </a:r>
            <a:r>
              <a:rPr kumimoji="1" lang="en-US" sz="1200" kern="1200" dirty="0">
                <a:solidFill>
                  <a:schemeClr val="tx1"/>
                </a:solidFill>
                <a:effectLst/>
                <a:latin typeface="Times New Roman" pitchFamily="-84" charset="0"/>
                <a:ea typeface="+mn-ea"/>
                <a:cs typeface="+mn-cs"/>
              </a:rPr>
              <a:t> the processor can do. The difference between the</a:t>
            </a:r>
          </a:p>
          <a:p>
            <a:r>
              <a:rPr kumimoji="1" lang="en-US" sz="1200" kern="1200" dirty="0">
                <a:solidFill>
                  <a:schemeClr val="tx1"/>
                </a:solidFill>
                <a:effectLst/>
                <a:latin typeface="Times New Roman" pitchFamily="-84" charset="0"/>
                <a:ea typeface="+mn-ea"/>
                <a:cs typeface="+mn-cs"/>
              </a:rPr>
              <a:t>two graphs is that, in the second, register renaming is allowed. This is equivalent</a:t>
            </a:r>
          </a:p>
          <a:p>
            <a:r>
              <a:rPr kumimoji="1" lang="en-US" sz="1200" kern="1200" dirty="0">
                <a:solidFill>
                  <a:schemeClr val="tx1"/>
                </a:solidFill>
                <a:effectLst/>
                <a:latin typeface="Times New Roman" pitchFamily="-84" charset="0"/>
                <a:ea typeface="+mn-ea"/>
                <a:cs typeface="+mn-cs"/>
              </a:rPr>
              <a:t>to saying that the first graph reflects a machine that is limited by all dependencies,</a:t>
            </a:r>
          </a:p>
          <a:p>
            <a:r>
              <a:rPr kumimoji="1" lang="en-US" sz="1200" kern="1200" dirty="0">
                <a:solidFill>
                  <a:schemeClr val="tx1"/>
                </a:solidFill>
                <a:effectLst/>
                <a:latin typeface="Times New Roman" pitchFamily="-84" charset="0"/>
                <a:ea typeface="+mn-ea"/>
                <a:cs typeface="+mn-cs"/>
              </a:rPr>
              <a:t>whereas the second graph corresponds to a machine that is limited only by true</a:t>
            </a:r>
          </a:p>
          <a:p>
            <a:r>
              <a:rPr kumimoji="1" lang="en-US" sz="1200" kern="1200" dirty="0">
                <a:solidFill>
                  <a:schemeClr val="tx1"/>
                </a:solidFill>
                <a:effectLst/>
                <a:latin typeface="Times New Roman" pitchFamily="-84" charset="0"/>
                <a:ea typeface="+mn-ea"/>
                <a:cs typeface="+mn-cs"/>
              </a:rPr>
              <a:t>dependencies.</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two graphs, combined, yield some important conclusions. The first is that it</a:t>
            </a:r>
          </a:p>
          <a:p>
            <a:r>
              <a:rPr kumimoji="1" lang="en-US" sz="1200" kern="1200" dirty="0">
                <a:solidFill>
                  <a:schemeClr val="tx1"/>
                </a:solidFill>
                <a:effectLst/>
                <a:latin typeface="Times New Roman" pitchFamily="-84" charset="0"/>
                <a:ea typeface="+mn-ea"/>
                <a:cs typeface="+mn-cs"/>
              </a:rPr>
              <a:t>is probably not worthwhile to add functional units without register renaming. There</a:t>
            </a:r>
          </a:p>
          <a:p>
            <a:r>
              <a:rPr kumimoji="1" lang="en-US" sz="1200" kern="1200" dirty="0">
                <a:solidFill>
                  <a:schemeClr val="tx1"/>
                </a:solidFill>
                <a:effectLst/>
                <a:latin typeface="Times New Roman" pitchFamily="-84" charset="0"/>
                <a:ea typeface="+mn-ea"/>
                <a:cs typeface="+mn-cs"/>
              </a:rPr>
              <a:t>is some slight improvement in performance, but at the cost of increased hardware</a:t>
            </a:r>
          </a:p>
          <a:p>
            <a:r>
              <a:rPr kumimoji="1" lang="en-US" sz="1200" kern="1200" dirty="0">
                <a:solidFill>
                  <a:schemeClr val="tx1"/>
                </a:solidFill>
                <a:effectLst/>
                <a:latin typeface="Times New Roman" pitchFamily="-84" charset="0"/>
                <a:ea typeface="+mn-ea"/>
                <a:cs typeface="+mn-cs"/>
              </a:rPr>
              <a:t>complexity. With register renaming, which eliminates </a:t>
            </a:r>
            <a:r>
              <a:rPr kumimoji="1" lang="en-US" sz="1200" kern="1200" dirty="0" err="1">
                <a:solidFill>
                  <a:schemeClr val="tx1"/>
                </a:solidFill>
                <a:effectLst/>
                <a:latin typeface="Times New Roman" pitchFamily="-84" charset="0"/>
                <a:ea typeface="+mn-ea"/>
                <a:cs typeface="+mn-cs"/>
              </a:rPr>
              <a:t>antidependencies</a:t>
            </a:r>
            <a:r>
              <a:rPr kumimoji="1" lang="en-US" sz="1200" kern="1200" dirty="0">
                <a:solidFill>
                  <a:schemeClr val="tx1"/>
                </a:solidFill>
                <a:effectLst/>
                <a:latin typeface="Times New Roman" pitchFamily="-84" charset="0"/>
                <a:ea typeface="+mn-ea"/>
                <a:cs typeface="+mn-cs"/>
              </a:rPr>
              <a:t> and output</a:t>
            </a:r>
          </a:p>
          <a:p>
            <a:r>
              <a:rPr kumimoji="1" lang="en-US" sz="1200" kern="1200" dirty="0">
                <a:solidFill>
                  <a:schemeClr val="tx1"/>
                </a:solidFill>
                <a:effectLst/>
                <a:latin typeface="Times New Roman" pitchFamily="-84" charset="0"/>
                <a:ea typeface="+mn-ea"/>
                <a:cs typeface="+mn-cs"/>
              </a:rPr>
              <a:t>dependencies, noticeable gains are achieved by adding more functional units.</a:t>
            </a:r>
          </a:p>
          <a:p>
            <a:r>
              <a:rPr kumimoji="1" lang="en-US" sz="1200" kern="1200" dirty="0">
                <a:solidFill>
                  <a:schemeClr val="tx1"/>
                </a:solidFill>
                <a:effectLst/>
                <a:latin typeface="Times New Roman" pitchFamily="-84" charset="0"/>
                <a:ea typeface="+mn-ea"/>
                <a:cs typeface="+mn-cs"/>
              </a:rPr>
              <a:t>Note, however, that there is a significant difference in the amount of gain achievable</a:t>
            </a:r>
          </a:p>
          <a:p>
            <a:r>
              <a:rPr kumimoji="1" lang="en-US" sz="1200" kern="1200" dirty="0">
                <a:solidFill>
                  <a:schemeClr val="tx1"/>
                </a:solidFill>
                <a:effectLst/>
                <a:latin typeface="Times New Roman" pitchFamily="-84" charset="0"/>
                <a:ea typeface="+mn-ea"/>
                <a:cs typeface="+mn-cs"/>
              </a:rPr>
              <a:t>between using an instruction window of 8 versus a larger instruction window. This</a:t>
            </a:r>
          </a:p>
          <a:p>
            <a:r>
              <a:rPr kumimoji="1" lang="en-US" sz="1200" kern="1200" dirty="0">
                <a:solidFill>
                  <a:schemeClr val="tx1"/>
                </a:solidFill>
                <a:effectLst/>
                <a:latin typeface="Times New Roman" pitchFamily="-84" charset="0"/>
                <a:ea typeface="+mn-ea"/>
                <a:cs typeface="+mn-cs"/>
              </a:rPr>
              <a:t>indicates that if the instruction window is too small, data dependencies will prevent</a:t>
            </a:r>
          </a:p>
          <a:p>
            <a:r>
              <a:rPr kumimoji="1" lang="en-US" sz="1200" kern="1200" dirty="0">
                <a:solidFill>
                  <a:schemeClr val="tx1"/>
                </a:solidFill>
                <a:effectLst/>
                <a:latin typeface="Times New Roman" pitchFamily="-84" charset="0"/>
                <a:ea typeface="+mn-ea"/>
                <a:cs typeface="+mn-cs"/>
              </a:rPr>
              <a:t> effective utilization of the extra functional units; the processor must be able to look</a:t>
            </a:r>
          </a:p>
          <a:p>
            <a:r>
              <a:rPr kumimoji="1" lang="en-US" sz="1200" kern="1200" dirty="0">
                <a:solidFill>
                  <a:schemeClr val="tx1"/>
                </a:solidFill>
                <a:effectLst/>
                <a:latin typeface="Times New Roman" pitchFamily="-84" charset="0"/>
                <a:ea typeface="+mn-ea"/>
                <a:cs typeface="+mn-cs"/>
              </a:rPr>
              <a:t>quite far ahead to find independent instructions to utilize the hardware more fully.</a:t>
            </a:r>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013CD-85D0-9844-888C-86CFEE2A03A1}" type="slidenum">
              <a:rPr lang="en-GB"/>
              <a:pPr/>
              <a:t>15</a:t>
            </a:fld>
            <a:endParaRPr lang="en-GB"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Any high-performance pipelined machine must address the issue of dealing with branches. For example, the Intel 80486 addressed the problem by fetching both the next sequential instruction after a branch and speculatively fetching the branch tar- get instruction. However, because there are two pipeline stages between prefetch and execution, this strategy incurs a two-cycle delay when the branch gets taken.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the advent of RISC machines, the delayed branch strategy was explored. This allows the processor to calculate the result of conditional branch instructions before any unusable instructions have been prefetched. With this method, the processor always executes the single instruction that immediately follows the branch. This keeps the pipeline full while the processor fetches a new instruction stream.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the development of superscalar machines, the delayed branch strategy has less appeal. The reason is that multiple instructions need to execute in the delay slot, raising several problems relating to instruction dependencies. Thus, superscalar machines have returned to pre-RISC techniques of </a:t>
            </a:r>
            <a:r>
              <a:rPr kumimoji="1" lang="en-US" sz="1200" b="1" kern="1200" dirty="0">
                <a:solidFill>
                  <a:schemeClr val="tx1"/>
                </a:solidFill>
                <a:latin typeface="Times New Roman" pitchFamily="-84" charset="0"/>
                <a:ea typeface="+mn-ea"/>
                <a:cs typeface="+mn-cs"/>
              </a:rPr>
              <a:t>branch prediction. </a:t>
            </a:r>
            <a:r>
              <a:rPr kumimoji="1" lang="en-US" sz="1200" kern="1200" dirty="0">
                <a:solidFill>
                  <a:schemeClr val="tx1"/>
                </a:solidFill>
                <a:latin typeface="Times New Roman" pitchFamily="-84" charset="0"/>
                <a:ea typeface="+mn-ea"/>
                <a:cs typeface="+mn-cs"/>
              </a:rPr>
              <a:t>Some, like the PowerPC 601, use a simple static branch prediction technique. More sophisticated processors, such as the PowerPC 620 and the Pentium 4, use dynamic branch prediction based on branch history analysis. </a:t>
            </a:r>
            <a:endParaRPr lang="en-US" dirty="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dirty="0">
                <a:solidFill>
                  <a:schemeClr val="tx1"/>
                </a:solidFill>
                <a:effectLst/>
                <a:latin typeface="Times New Roman" pitchFamily="-84" charset="0"/>
                <a:ea typeface="+mn-ea"/>
                <a:cs typeface="+mn-cs"/>
              </a:rPr>
              <a:t>We are now in a position to provide an overview of superscalar execution of programs;</a:t>
            </a:r>
          </a:p>
          <a:p>
            <a:r>
              <a:rPr kumimoji="1" lang="en-US" sz="1200" kern="1200" dirty="0">
                <a:solidFill>
                  <a:schemeClr val="tx1"/>
                </a:solidFill>
                <a:effectLst/>
                <a:latin typeface="Times New Roman" pitchFamily="-84" charset="0"/>
                <a:ea typeface="+mn-ea"/>
                <a:cs typeface="+mn-cs"/>
              </a:rPr>
              <a:t>this is illustrated in Figure 18.8. The program to be executed consists of a linear</a:t>
            </a:r>
          </a:p>
          <a:p>
            <a:r>
              <a:rPr kumimoji="1" lang="en-US" sz="1200" kern="1200" dirty="0">
                <a:solidFill>
                  <a:schemeClr val="tx1"/>
                </a:solidFill>
                <a:effectLst/>
                <a:latin typeface="Times New Roman" pitchFamily="-84" charset="0"/>
                <a:ea typeface="+mn-ea"/>
                <a:cs typeface="+mn-cs"/>
              </a:rPr>
              <a:t>sequence of instructions. This is the static program as written by the programmer</a:t>
            </a:r>
          </a:p>
          <a:p>
            <a:r>
              <a:rPr kumimoji="1" lang="en-US" sz="1200" kern="1200" dirty="0">
                <a:solidFill>
                  <a:schemeClr val="tx1"/>
                </a:solidFill>
                <a:effectLst/>
                <a:latin typeface="Times New Roman" pitchFamily="-84" charset="0"/>
                <a:ea typeface="+mn-ea"/>
                <a:cs typeface="+mn-cs"/>
              </a:rPr>
              <a:t>or generated by the compiler. The instruction fetch stage, which includes branch prediction,</a:t>
            </a:r>
          </a:p>
          <a:p>
            <a:r>
              <a:rPr kumimoji="1" lang="en-US" sz="1200" kern="1200" dirty="0">
                <a:solidFill>
                  <a:schemeClr val="tx1"/>
                </a:solidFill>
                <a:effectLst/>
                <a:latin typeface="Times New Roman" pitchFamily="-84" charset="0"/>
                <a:ea typeface="+mn-ea"/>
                <a:cs typeface="+mn-cs"/>
              </a:rPr>
              <a:t>is used to form a dynamic stream of instructions. This stream is examined for</a:t>
            </a:r>
          </a:p>
          <a:p>
            <a:r>
              <a:rPr kumimoji="1" lang="en-US" sz="1200" kern="1200" dirty="0">
                <a:solidFill>
                  <a:schemeClr val="tx1"/>
                </a:solidFill>
                <a:effectLst/>
                <a:latin typeface="Times New Roman" pitchFamily="-84" charset="0"/>
                <a:ea typeface="+mn-ea"/>
                <a:cs typeface="+mn-cs"/>
              </a:rPr>
              <a:t>dependencies, and the processor may remove artificial dependencies. The processor</a:t>
            </a:r>
          </a:p>
          <a:p>
            <a:r>
              <a:rPr kumimoji="1" lang="en-US" sz="1200" kern="1200" dirty="0">
                <a:solidFill>
                  <a:schemeClr val="tx1"/>
                </a:solidFill>
                <a:effectLst/>
                <a:latin typeface="Times New Roman" pitchFamily="-84" charset="0"/>
                <a:ea typeface="+mn-ea"/>
                <a:cs typeface="+mn-cs"/>
              </a:rPr>
              <a:t>then dispatches the instructions into a window of execution. In this window, instructions</a:t>
            </a:r>
          </a:p>
          <a:p>
            <a:r>
              <a:rPr kumimoji="1" lang="en-US" sz="1200" kern="1200" dirty="0">
                <a:solidFill>
                  <a:schemeClr val="tx1"/>
                </a:solidFill>
                <a:effectLst/>
                <a:latin typeface="Times New Roman" pitchFamily="-84" charset="0"/>
                <a:ea typeface="+mn-ea"/>
                <a:cs typeface="+mn-cs"/>
              </a:rPr>
              <a:t>no longer form a sequential stream, but are structured according to their true</a:t>
            </a:r>
          </a:p>
          <a:p>
            <a:r>
              <a:rPr kumimoji="1" lang="en-US" sz="1200" kern="1200" dirty="0">
                <a:solidFill>
                  <a:schemeClr val="tx1"/>
                </a:solidFill>
                <a:effectLst/>
                <a:latin typeface="Times New Roman" pitchFamily="-84" charset="0"/>
                <a:ea typeface="+mn-ea"/>
                <a:cs typeface="+mn-cs"/>
              </a:rPr>
              <a:t>data dependencies. The processor executes each instruction in an order determined</a:t>
            </a:r>
          </a:p>
          <a:p>
            <a:r>
              <a:rPr kumimoji="1" lang="en-US" sz="1200" kern="1200" dirty="0">
                <a:solidFill>
                  <a:schemeClr val="tx1"/>
                </a:solidFill>
                <a:effectLst/>
                <a:latin typeface="Times New Roman" pitchFamily="-84" charset="0"/>
                <a:ea typeface="+mn-ea"/>
                <a:cs typeface="+mn-cs"/>
              </a:rPr>
              <a:t>by the true data dependencies and hardware resource availability. Finally, instructions</a:t>
            </a:r>
          </a:p>
          <a:p>
            <a:r>
              <a:rPr kumimoji="1" lang="en-US" sz="1200" kern="1200" dirty="0">
                <a:solidFill>
                  <a:schemeClr val="tx1"/>
                </a:solidFill>
                <a:effectLst/>
                <a:latin typeface="Times New Roman" pitchFamily="-84" charset="0"/>
                <a:ea typeface="+mn-ea"/>
                <a:cs typeface="+mn-cs"/>
              </a:rPr>
              <a:t>are conceptually put back into sequential order and their results are recorded.</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final step mentioned in the preceding paragraph is referred to as committing ,</a:t>
            </a:r>
          </a:p>
          <a:p>
            <a:r>
              <a:rPr kumimoji="1" lang="en-US" sz="1200" kern="1200" dirty="0">
                <a:solidFill>
                  <a:schemeClr val="tx1"/>
                </a:solidFill>
                <a:effectLst/>
                <a:latin typeface="Times New Roman" pitchFamily="-84" charset="0"/>
                <a:ea typeface="+mn-ea"/>
                <a:cs typeface="+mn-cs"/>
              </a:rPr>
              <a:t>or retiring , the instruction. This step is needed for the following reason. Because</a:t>
            </a:r>
          </a:p>
          <a:p>
            <a:r>
              <a:rPr kumimoji="1" lang="en-US" sz="1200" kern="1200" dirty="0">
                <a:solidFill>
                  <a:schemeClr val="tx1"/>
                </a:solidFill>
                <a:effectLst/>
                <a:latin typeface="Times New Roman" pitchFamily="-84" charset="0"/>
                <a:ea typeface="+mn-ea"/>
                <a:cs typeface="+mn-cs"/>
              </a:rPr>
              <a:t>of the use of parallel, multiple pipelines, instructions may complete in an order different</a:t>
            </a:r>
          </a:p>
          <a:p>
            <a:r>
              <a:rPr kumimoji="1" lang="en-US" sz="1200" kern="1200" dirty="0">
                <a:solidFill>
                  <a:schemeClr val="tx1"/>
                </a:solidFill>
                <a:effectLst/>
                <a:latin typeface="Times New Roman" pitchFamily="-84" charset="0"/>
                <a:ea typeface="+mn-ea"/>
                <a:cs typeface="+mn-cs"/>
              </a:rPr>
              <a:t>from that shown in the static program. Further, the use of branch prediction</a:t>
            </a:r>
          </a:p>
          <a:p>
            <a:r>
              <a:rPr kumimoji="1" lang="en-US" sz="1200" kern="1200" dirty="0">
                <a:solidFill>
                  <a:schemeClr val="tx1"/>
                </a:solidFill>
                <a:effectLst/>
                <a:latin typeface="Times New Roman" pitchFamily="-84" charset="0"/>
                <a:ea typeface="+mn-ea"/>
                <a:cs typeface="+mn-cs"/>
              </a:rPr>
              <a:t>and speculative execution means that some instructions may complete execution and</a:t>
            </a:r>
          </a:p>
          <a:p>
            <a:r>
              <a:rPr kumimoji="1" lang="en-US" sz="1200" kern="1200" dirty="0">
                <a:solidFill>
                  <a:schemeClr val="tx1"/>
                </a:solidFill>
                <a:effectLst/>
                <a:latin typeface="Times New Roman" pitchFamily="-84" charset="0"/>
                <a:ea typeface="+mn-ea"/>
                <a:cs typeface="+mn-cs"/>
              </a:rPr>
              <a:t>then must be abandoned because the branch they represent is not taken. Therefore,</a:t>
            </a:r>
          </a:p>
          <a:p>
            <a:r>
              <a:rPr kumimoji="1" lang="en-US" sz="1200" kern="1200" dirty="0">
                <a:solidFill>
                  <a:schemeClr val="tx1"/>
                </a:solidFill>
                <a:effectLst/>
                <a:latin typeface="Times New Roman" pitchFamily="-84" charset="0"/>
                <a:ea typeface="+mn-ea"/>
                <a:cs typeface="+mn-cs"/>
              </a:rPr>
              <a:t>permanent storage and program-visible registers cannot be updated immediately</a:t>
            </a:r>
          </a:p>
          <a:p>
            <a:r>
              <a:rPr kumimoji="1" lang="en-US" sz="1200" kern="1200" dirty="0">
                <a:solidFill>
                  <a:schemeClr val="tx1"/>
                </a:solidFill>
                <a:effectLst/>
                <a:latin typeface="Times New Roman" pitchFamily="-84" charset="0"/>
                <a:ea typeface="+mn-ea"/>
                <a:cs typeface="+mn-cs"/>
              </a:rPr>
              <a:t>when instructions complete execution. Results must be held in some sort of temporary</a:t>
            </a:r>
          </a:p>
          <a:p>
            <a:r>
              <a:rPr kumimoji="1" lang="en-US" sz="1200" kern="1200" dirty="0">
                <a:solidFill>
                  <a:schemeClr val="tx1"/>
                </a:solidFill>
                <a:effectLst/>
                <a:latin typeface="Times New Roman" pitchFamily="-84" charset="0"/>
                <a:ea typeface="+mn-ea"/>
                <a:cs typeface="+mn-cs"/>
              </a:rPr>
              <a:t>storage that is usable by dependent instructions and then made permanent when</a:t>
            </a:r>
          </a:p>
          <a:p>
            <a:r>
              <a:rPr kumimoji="1" lang="en-US" sz="1200" kern="1200" dirty="0">
                <a:solidFill>
                  <a:schemeClr val="tx1"/>
                </a:solidFill>
                <a:effectLst/>
                <a:latin typeface="Times New Roman" pitchFamily="-84" charset="0"/>
                <a:ea typeface="+mn-ea"/>
                <a:cs typeface="+mn-cs"/>
              </a:rPr>
              <a:t>it is determined that the sequential model would have executed the instruction.</a:t>
            </a:r>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16</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17</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Based on our discussion so far, we can make some general comments about the processor hardware required for the superscalar approach. [SMIT95] lists the following key elements: </a:t>
            </a:r>
            <a:endParaRPr lang="en-US" dirty="0"/>
          </a:p>
          <a:p>
            <a:endParaRPr lang="en-US" dirty="0"/>
          </a:p>
          <a:p>
            <a:r>
              <a:rPr kumimoji="1" lang="en-US" sz="1200" kern="1200" dirty="0">
                <a:solidFill>
                  <a:schemeClr val="tx1"/>
                </a:solidFill>
                <a:latin typeface="Times New Roman" pitchFamily="-84" charset="0"/>
                <a:ea typeface="+mn-ea"/>
                <a:cs typeface="+mn-cs"/>
              </a:rPr>
              <a:t>• Instruction fetch strategies that simultaneously fetch multiple instructions, often by predicting the outcomes of, and fetching beyond, conditional branch instructions. These functions require the use of multiple pipeline fetch and decode stages, and branch prediction logic. </a:t>
            </a:r>
            <a:endParaRPr lang="en-US" dirty="0"/>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Logic for determining true dependencies involving register values</a:t>
            </a:r>
            <a:r>
              <a:rPr kumimoji="1" lang="en-US" sz="1200" kern="1200" baseline="0" dirty="0">
                <a:solidFill>
                  <a:schemeClr val="tx1"/>
                </a:solidFill>
                <a:latin typeface="Times New Roman" pitchFamily="-84" charset="0"/>
                <a:ea typeface="+mn-ea"/>
                <a:cs typeface="+mn-cs"/>
              </a:rPr>
              <a:t> </a:t>
            </a:r>
            <a:r>
              <a:rPr kumimoji="1" lang="en-US" sz="1200" kern="1200" dirty="0">
                <a:solidFill>
                  <a:schemeClr val="tx1"/>
                </a:solidFill>
                <a:latin typeface="Times New Roman" pitchFamily="-84" charset="0"/>
                <a:ea typeface="+mn-ea"/>
                <a:cs typeface="+mn-cs"/>
              </a:rPr>
              <a:t>and mechanisms for communicating these values to where they are needed during execution. </a:t>
            </a:r>
            <a:endParaRPr lang="en-US" dirty="0"/>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Mechanisms for initiating, or issuing, multiple instructions in parallel. </a:t>
            </a:r>
            <a:endParaRPr lang="en-US" dirty="0"/>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Resources for parallel execution of multiple instructions, including multiple pipelined functional units and memory hierarchies capable of simultaneously servicing multiple memory references. </a:t>
            </a:r>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Mechanisms for committing the process state in correct order. </a:t>
            </a:r>
            <a:endParaRPr lang="en-US" dirty="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dirty="0">
                <a:solidFill>
                  <a:schemeClr val="tx1"/>
                </a:solidFill>
                <a:effectLst/>
                <a:latin typeface="Times New Roman" pitchFamily="-84" charset="0"/>
                <a:ea typeface="+mn-ea"/>
                <a:cs typeface="+mn-cs"/>
              </a:rPr>
              <a:t> Although the concept of superscalar design is generally associated with the RISC</a:t>
            </a:r>
          </a:p>
          <a:p>
            <a:r>
              <a:rPr kumimoji="1" lang="en-US" sz="1200" kern="1200" dirty="0">
                <a:solidFill>
                  <a:schemeClr val="tx1"/>
                </a:solidFill>
                <a:effectLst/>
                <a:latin typeface="Times New Roman" pitchFamily="-84" charset="0"/>
                <a:ea typeface="+mn-ea"/>
                <a:cs typeface="+mn-cs"/>
              </a:rPr>
              <a:t>architecture, the same superscalar principles can be applied to a CISC machine. Perhaps</a:t>
            </a:r>
          </a:p>
          <a:p>
            <a:r>
              <a:rPr kumimoji="1" lang="en-US" sz="1200" kern="1200" dirty="0">
                <a:solidFill>
                  <a:schemeClr val="tx1"/>
                </a:solidFill>
                <a:effectLst/>
                <a:latin typeface="Times New Roman" pitchFamily="-84" charset="0"/>
                <a:ea typeface="+mn-ea"/>
                <a:cs typeface="+mn-cs"/>
              </a:rPr>
              <a:t>the most notable example of this is the Intel x86 architecture. The evolution of</a:t>
            </a:r>
          </a:p>
          <a:p>
            <a:r>
              <a:rPr kumimoji="1" lang="en-US" sz="1200" kern="1200" dirty="0">
                <a:solidFill>
                  <a:schemeClr val="tx1"/>
                </a:solidFill>
                <a:effectLst/>
                <a:latin typeface="Times New Roman" pitchFamily="-84" charset="0"/>
                <a:ea typeface="+mn-ea"/>
                <a:cs typeface="+mn-cs"/>
              </a:rPr>
              <a:t>superscalar concepts in the Intel line is interesting to note. The 386 is a traditional</a:t>
            </a:r>
          </a:p>
          <a:p>
            <a:r>
              <a:rPr kumimoji="1" lang="en-US" sz="1200" kern="1200" dirty="0">
                <a:solidFill>
                  <a:schemeClr val="tx1"/>
                </a:solidFill>
                <a:effectLst/>
                <a:latin typeface="Times New Roman" pitchFamily="-84" charset="0"/>
                <a:ea typeface="+mn-ea"/>
                <a:cs typeface="+mn-cs"/>
              </a:rPr>
              <a:t>CISC </a:t>
            </a:r>
            <a:r>
              <a:rPr kumimoji="1" lang="en-US" sz="1200" kern="1200" dirty="0" err="1">
                <a:solidFill>
                  <a:schemeClr val="tx1"/>
                </a:solidFill>
                <a:effectLst/>
                <a:latin typeface="Times New Roman" pitchFamily="-84" charset="0"/>
                <a:ea typeface="+mn-ea"/>
                <a:cs typeface="+mn-cs"/>
              </a:rPr>
              <a:t>nonpipelined</a:t>
            </a:r>
            <a:r>
              <a:rPr kumimoji="1" lang="en-US" sz="1200" kern="1200" dirty="0">
                <a:solidFill>
                  <a:schemeClr val="tx1"/>
                </a:solidFill>
                <a:effectLst/>
                <a:latin typeface="Times New Roman" pitchFamily="-84" charset="0"/>
                <a:ea typeface="+mn-ea"/>
                <a:cs typeface="+mn-cs"/>
              </a:rPr>
              <a:t> machine. The 486 introduced the first pipelined x86 processor,</a:t>
            </a:r>
          </a:p>
          <a:p>
            <a:r>
              <a:rPr kumimoji="1" lang="en-US" sz="1200" kern="1200" dirty="0">
                <a:solidFill>
                  <a:schemeClr val="tx1"/>
                </a:solidFill>
                <a:effectLst/>
                <a:latin typeface="Times New Roman" pitchFamily="-84" charset="0"/>
                <a:ea typeface="+mn-ea"/>
                <a:cs typeface="+mn-cs"/>
              </a:rPr>
              <a:t>reducing the average latency of integer operations from between two and four cycles</a:t>
            </a:r>
          </a:p>
          <a:p>
            <a:r>
              <a:rPr kumimoji="1" lang="en-US" sz="1200" kern="1200" dirty="0">
                <a:solidFill>
                  <a:schemeClr val="tx1"/>
                </a:solidFill>
                <a:effectLst/>
                <a:latin typeface="Times New Roman" pitchFamily="-84" charset="0"/>
                <a:ea typeface="+mn-ea"/>
                <a:cs typeface="+mn-cs"/>
              </a:rPr>
              <a:t>to one cycle, but still limited to executing a single instruction each cycle, with no</a:t>
            </a:r>
          </a:p>
          <a:p>
            <a:r>
              <a:rPr kumimoji="1" lang="en-US" sz="1200" kern="1200" dirty="0">
                <a:solidFill>
                  <a:schemeClr val="tx1"/>
                </a:solidFill>
                <a:effectLst/>
                <a:latin typeface="Times New Roman" pitchFamily="-84" charset="0"/>
                <a:ea typeface="+mn-ea"/>
                <a:cs typeface="+mn-cs"/>
              </a:rPr>
              <a:t>superscalar elements. The original Pentium had a modest superscalar component,</a:t>
            </a:r>
          </a:p>
          <a:p>
            <a:r>
              <a:rPr kumimoji="1" lang="en-US" sz="1200" kern="1200" dirty="0">
                <a:solidFill>
                  <a:schemeClr val="tx1"/>
                </a:solidFill>
                <a:effectLst/>
                <a:latin typeface="Times New Roman" pitchFamily="-84" charset="0"/>
                <a:ea typeface="+mn-ea"/>
                <a:cs typeface="+mn-cs"/>
              </a:rPr>
              <a:t>consisting of the use of two separate integer execution units. The Pentium Pro introduced</a:t>
            </a:r>
          </a:p>
          <a:p>
            <a:r>
              <a:rPr kumimoji="1" lang="en-US" sz="1200" kern="1200" dirty="0">
                <a:solidFill>
                  <a:schemeClr val="tx1"/>
                </a:solidFill>
                <a:effectLst/>
                <a:latin typeface="Times New Roman" pitchFamily="-84" charset="0"/>
                <a:ea typeface="+mn-ea"/>
                <a:cs typeface="+mn-cs"/>
              </a:rPr>
              <a:t>a full-blown superscalar design with out-of-order execution. Subsequent x86</a:t>
            </a:r>
          </a:p>
          <a:p>
            <a:r>
              <a:rPr kumimoji="1" lang="en-US" sz="1200" kern="1200" dirty="0">
                <a:solidFill>
                  <a:schemeClr val="tx1"/>
                </a:solidFill>
                <a:effectLst/>
                <a:latin typeface="Times New Roman" pitchFamily="-84" charset="0"/>
                <a:ea typeface="+mn-ea"/>
                <a:cs typeface="+mn-cs"/>
              </a:rPr>
              <a:t>models have refined and enhanced the superscalar design.</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Figure 18.9 shows the current version of the x86 pipeline architecture. Intel</a:t>
            </a:r>
          </a:p>
          <a:p>
            <a:r>
              <a:rPr kumimoji="1" lang="en-US" sz="1200" kern="1200" dirty="0">
                <a:solidFill>
                  <a:schemeClr val="tx1"/>
                </a:solidFill>
                <a:effectLst/>
                <a:latin typeface="Times New Roman" pitchFamily="-84" charset="0"/>
                <a:ea typeface="+mn-ea"/>
                <a:cs typeface="+mn-cs"/>
              </a:rPr>
              <a:t>refers to a pipeline architecture as a microarchitecture . The microarchitecture</a:t>
            </a:r>
          </a:p>
          <a:p>
            <a:r>
              <a:rPr kumimoji="1" lang="en-US" sz="1200" kern="1200" dirty="0">
                <a:solidFill>
                  <a:schemeClr val="tx1"/>
                </a:solidFill>
                <a:effectLst/>
                <a:latin typeface="Times New Roman" pitchFamily="-84" charset="0"/>
                <a:ea typeface="+mn-ea"/>
                <a:cs typeface="+mn-cs"/>
              </a:rPr>
              <a:t>underlies and implements the machine’s instruction set architecture. The microarchitecture</a:t>
            </a:r>
          </a:p>
          <a:p>
            <a:r>
              <a:rPr kumimoji="1" lang="en-US" sz="1200" kern="1200" dirty="0">
                <a:solidFill>
                  <a:schemeClr val="tx1"/>
                </a:solidFill>
                <a:effectLst/>
                <a:latin typeface="Times New Roman" pitchFamily="-84" charset="0"/>
                <a:ea typeface="+mn-ea"/>
                <a:cs typeface="+mn-cs"/>
              </a:rPr>
              <a:t>is referred to as the Intel Core Microarchitecture. It is implemented on</a:t>
            </a:r>
          </a:p>
          <a:p>
            <a:r>
              <a:rPr kumimoji="1" lang="en-US" sz="1200" kern="1200" dirty="0">
                <a:solidFill>
                  <a:schemeClr val="tx1"/>
                </a:solidFill>
                <a:effectLst/>
                <a:latin typeface="Times New Roman" pitchFamily="-84" charset="0"/>
                <a:ea typeface="+mn-ea"/>
                <a:cs typeface="+mn-cs"/>
              </a:rPr>
              <a:t>each processor core in the Intel Core 2 and Intel Xeon processor families. There is</a:t>
            </a:r>
          </a:p>
          <a:p>
            <a:r>
              <a:rPr kumimoji="1" lang="en-US" sz="1200" kern="1200" dirty="0">
                <a:solidFill>
                  <a:schemeClr val="tx1"/>
                </a:solidFill>
                <a:effectLst/>
                <a:latin typeface="Times New Roman" pitchFamily="-84" charset="0"/>
                <a:ea typeface="+mn-ea"/>
                <a:cs typeface="+mn-cs"/>
              </a:rPr>
              <a:t>also an Enhanced Intel Core Microarchitecture. One key difference between the</a:t>
            </a:r>
          </a:p>
          <a:p>
            <a:r>
              <a:rPr kumimoji="1" lang="en-US" sz="1200" kern="1200" dirty="0">
                <a:solidFill>
                  <a:schemeClr val="tx1"/>
                </a:solidFill>
                <a:effectLst/>
                <a:latin typeface="Times New Roman" pitchFamily="-84" charset="0"/>
                <a:ea typeface="+mn-ea"/>
                <a:cs typeface="+mn-cs"/>
              </a:rPr>
              <a:t>two microarchitectures is that the Enhanced Intel Core Microarchitecture provides</a:t>
            </a:r>
          </a:p>
          <a:p>
            <a:r>
              <a:rPr kumimoji="1" lang="en-US" sz="1200" kern="1200" dirty="0">
                <a:solidFill>
                  <a:schemeClr val="tx1"/>
                </a:solidFill>
                <a:effectLst/>
                <a:latin typeface="Times New Roman" pitchFamily="-84" charset="0"/>
                <a:ea typeface="+mn-ea"/>
                <a:cs typeface="+mn-cs"/>
              </a:rPr>
              <a:t>a third level of cache.</a:t>
            </a:r>
          </a:p>
        </p:txBody>
      </p:sp>
      <p:sp>
        <p:nvSpPr>
          <p:cNvPr id="4" name="Slide Number Placeholder 3"/>
          <p:cNvSpPr>
            <a:spLocks noGrp="1"/>
          </p:cNvSpPr>
          <p:nvPr>
            <p:ph type="sldNum" sz="quarter" idx="10"/>
          </p:nvPr>
        </p:nvSpPr>
        <p:spPr/>
        <p:txBody>
          <a:bodyPr/>
          <a:lstStyle/>
          <a:p>
            <a:fld id="{5D9698E6-F8F9-9C4C-8FAC-D2C8BDBC2CEF}" type="slidenum">
              <a:rPr lang="en-GB" smtClean="0"/>
              <a:pPr/>
              <a:t>18</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84" charset="0"/>
                <a:ea typeface="+mn-ea"/>
                <a:cs typeface="+mn-cs"/>
              </a:rPr>
              <a:t>Table 18.2 shows some of the parameters and performance characteristics of</a:t>
            </a:r>
          </a:p>
          <a:p>
            <a:r>
              <a:rPr kumimoji="1" lang="en-US" sz="1200" b="0" i="0" u="none" strike="noStrike" kern="1200" baseline="0" dirty="0">
                <a:solidFill>
                  <a:schemeClr val="tx1"/>
                </a:solidFill>
                <a:latin typeface="Times New Roman" pitchFamily="-84" charset="0"/>
                <a:ea typeface="+mn-ea"/>
                <a:cs typeface="+mn-cs"/>
              </a:rPr>
              <a:t>the cache architecture. All of the caches use a </a:t>
            </a:r>
            <a:r>
              <a:rPr kumimoji="1" lang="en-US" sz="1200" b="0" i="0" u="none" strike="noStrike" kern="1200" baseline="0" dirty="0" err="1">
                <a:solidFill>
                  <a:schemeClr val="tx1"/>
                </a:solidFill>
                <a:latin typeface="Times New Roman" pitchFamily="-84" charset="0"/>
                <a:ea typeface="+mn-ea"/>
                <a:cs typeface="+mn-cs"/>
              </a:rPr>
              <a:t>writeback</a:t>
            </a:r>
            <a:r>
              <a:rPr kumimoji="1" lang="en-US" sz="1200" b="0" i="0" u="none" strike="noStrike" kern="1200" baseline="0" dirty="0">
                <a:solidFill>
                  <a:schemeClr val="tx1"/>
                </a:solidFill>
                <a:latin typeface="Times New Roman" pitchFamily="-84" charset="0"/>
                <a:ea typeface="+mn-ea"/>
                <a:cs typeface="+mn-cs"/>
              </a:rPr>
              <a:t> update policy. When an</a:t>
            </a:r>
          </a:p>
          <a:p>
            <a:r>
              <a:rPr kumimoji="1" lang="en-US" sz="1200" b="0" i="0" u="none" strike="noStrike" kern="1200" baseline="0" dirty="0">
                <a:solidFill>
                  <a:schemeClr val="tx1"/>
                </a:solidFill>
                <a:latin typeface="Times New Roman" pitchFamily="-84" charset="0"/>
                <a:ea typeface="+mn-ea"/>
                <a:cs typeface="+mn-cs"/>
              </a:rPr>
              <a:t>instruction reads data from a memory location, the processor looks for the cache</a:t>
            </a:r>
          </a:p>
          <a:p>
            <a:r>
              <a:rPr kumimoji="1" lang="en-US" sz="1200" b="0" i="0" u="none" strike="noStrike" kern="1200" baseline="0" dirty="0">
                <a:solidFill>
                  <a:schemeClr val="tx1"/>
                </a:solidFill>
                <a:latin typeface="Times New Roman" pitchFamily="-84" charset="0"/>
                <a:ea typeface="+mn-ea"/>
                <a:cs typeface="+mn-cs"/>
              </a:rPr>
              <a:t>line that contains this data in the caches and main memory in the following order:</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1.  L1 data cache of the initiating core</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2.  L1 data cache of other cores and L2 cache</a:t>
            </a:r>
          </a:p>
          <a:p>
            <a:endParaRPr kumimoji="1" lang="en-US" sz="1200" b="0" i="0" u="none" strike="noStrike" kern="1200" baseline="0" dirty="0">
              <a:solidFill>
                <a:schemeClr val="tx1"/>
              </a:solidFill>
              <a:latin typeface="Times New Roman" pitchFamily="-84" charset="0"/>
              <a:ea typeface="+mn-ea"/>
              <a:cs typeface="+mn-cs"/>
            </a:endParaRPr>
          </a:p>
          <a:p>
            <a:pPr marL="228600" indent="-228600">
              <a:buAutoNum type="arabicPeriod" startAt="3"/>
            </a:pPr>
            <a:r>
              <a:rPr kumimoji="1" lang="en-US" sz="1200" b="0" i="0" u="none" strike="noStrike" kern="1200" baseline="0" dirty="0">
                <a:solidFill>
                  <a:schemeClr val="tx1"/>
                </a:solidFill>
                <a:latin typeface="Times New Roman" pitchFamily="-84" charset="0"/>
                <a:ea typeface="+mn-ea"/>
                <a:cs typeface="+mn-cs"/>
              </a:rPr>
              <a:t>System memory</a:t>
            </a:r>
          </a:p>
          <a:p>
            <a:pPr marL="0" indent="0">
              <a:buNone/>
            </a:pPr>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The cache line is taken from the L1 data cache of another core only if it is</a:t>
            </a:r>
          </a:p>
          <a:p>
            <a:r>
              <a:rPr kumimoji="1" lang="en-US" sz="1200" b="0" i="0" u="none" strike="noStrike" kern="1200" baseline="0" dirty="0">
                <a:solidFill>
                  <a:schemeClr val="tx1"/>
                </a:solidFill>
                <a:latin typeface="Times New Roman" pitchFamily="-84" charset="0"/>
                <a:ea typeface="+mn-ea"/>
                <a:cs typeface="+mn-cs"/>
              </a:rPr>
              <a:t>modified, ignoring the cache line availability or state in the L2 cache. Table 18.2b</a:t>
            </a:r>
          </a:p>
          <a:p>
            <a:r>
              <a:rPr kumimoji="1" lang="en-US" sz="1200" b="0" i="0" u="none" strike="noStrike" kern="1200" baseline="0" dirty="0">
                <a:solidFill>
                  <a:schemeClr val="tx1"/>
                </a:solidFill>
                <a:latin typeface="Times New Roman" pitchFamily="-84" charset="0"/>
                <a:ea typeface="+mn-ea"/>
                <a:cs typeface="+mn-cs"/>
              </a:rPr>
              <a:t>shows the characteristics of fetching the first four bytes of different localities from</a:t>
            </a:r>
          </a:p>
          <a:p>
            <a:r>
              <a:rPr kumimoji="1" lang="en-US" sz="1200" b="0" i="0" u="none" strike="noStrike" kern="1200" baseline="0" dirty="0">
                <a:solidFill>
                  <a:schemeClr val="tx1"/>
                </a:solidFill>
                <a:latin typeface="Times New Roman" pitchFamily="-84" charset="0"/>
                <a:ea typeface="+mn-ea"/>
                <a:cs typeface="+mn-cs"/>
              </a:rPr>
              <a:t>the memory cluster. The latency column provides an estimate of access latency.</a:t>
            </a:r>
          </a:p>
          <a:p>
            <a:r>
              <a:rPr kumimoji="1" lang="en-US" sz="1200" b="0" i="0" u="none" strike="noStrike" kern="1200" baseline="0" dirty="0">
                <a:solidFill>
                  <a:schemeClr val="tx1"/>
                </a:solidFill>
                <a:latin typeface="Times New Roman" pitchFamily="-84" charset="0"/>
                <a:ea typeface="+mn-ea"/>
                <a:cs typeface="+mn-cs"/>
              </a:rPr>
              <a:t>However, the actual latency can vary depending on the load of cache, memory components,</a:t>
            </a:r>
          </a:p>
          <a:p>
            <a:r>
              <a:rPr kumimoji="1" lang="en-US" sz="1200" b="0" i="0" u="none" strike="noStrike" kern="1200" baseline="0" dirty="0">
                <a:solidFill>
                  <a:schemeClr val="tx1"/>
                </a:solidFill>
                <a:latin typeface="Times New Roman" pitchFamily="-84" charset="0"/>
                <a:ea typeface="+mn-ea"/>
                <a:cs typeface="+mn-cs"/>
              </a:rPr>
              <a:t>and their parameters.</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The pipeline of the Intel Core microarchitecture contains:</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 An in-order issue front end that fetches instruction streams from memory, with</a:t>
            </a:r>
          </a:p>
          <a:p>
            <a:r>
              <a:rPr kumimoji="1" lang="en-US" sz="1200" b="0" i="0" u="none" strike="noStrike" kern="1200" baseline="0" dirty="0">
                <a:solidFill>
                  <a:schemeClr val="tx1"/>
                </a:solidFill>
                <a:latin typeface="Times New Roman" pitchFamily="-84" charset="0"/>
                <a:ea typeface="+mn-ea"/>
                <a:cs typeface="+mn-cs"/>
              </a:rPr>
              <a:t>four instruction decoders to supply decoded instructions to the out-of-order</a:t>
            </a:r>
          </a:p>
          <a:p>
            <a:r>
              <a:rPr kumimoji="1" lang="en-US" sz="1200" b="0" i="0" u="none" strike="noStrike" kern="1200" baseline="0" dirty="0">
                <a:solidFill>
                  <a:schemeClr val="tx1"/>
                </a:solidFill>
                <a:latin typeface="Times New Roman" pitchFamily="-84" charset="0"/>
                <a:ea typeface="+mn-ea"/>
                <a:cs typeface="+mn-cs"/>
              </a:rPr>
              <a:t>execution core. Each instruction is translated into one or more fixed-length</a:t>
            </a:r>
          </a:p>
          <a:p>
            <a:r>
              <a:rPr kumimoji="1" lang="en-US" sz="1200" b="0" i="0" u="none" strike="noStrike" kern="1200" baseline="0" dirty="0">
                <a:solidFill>
                  <a:schemeClr val="tx1"/>
                </a:solidFill>
                <a:latin typeface="Times New Roman" pitchFamily="-84" charset="0"/>
                <a:ea typeface="+mn-ea"/>
                <a:cs typeface="+mn-cs"/>
              </a:rPr>
              <a:t>RISC instructions, known as </a:t>
            </a:r>
            <a:r>
              <a:rPr kumimoji="1" lang="en-US" sz="1200" b="1" i="0" u="none" strike="noStrike" kern="1200" baseline="0" dirty="0">
                <a:solidFill>
                  <a:schemeClr val="tx1"/>
                </a:solidFill>
                <a:latin typeface="Times New Roman" pitchFamily="-84" charset="0"/>
                <a:ea typeface="+mn-ea"/>
                <a:cs typeface="+mn-cs"/>
              </a:rPr>
              <a:t>micro-operations</a:t>
            </a:r>
            <a:r>
              <a:rPr kumimoji="1" lang="en-US" sz="1200" b="0" i="0" u="none" strike="noStrike" kern="1200" baseline="0" dirty="0">
                <a:solidFill>
                  <a:schemeClr val="tx1"/>
                </a:solidFill>
                <a:latin typeface="Times New Roman" pitchFamily="-84" charset="0"/>
                <a:ea typeface="+mn-ea"/>
                <a:cs typeface="+mn-cs"/>
              </a:rPr>
              <a:t>, or </a:t>
            </a:r>
            <a:r>
              <a:rPr kumimoji="1" lang="en-US" sz="1200" b="1" i="0" u="none" strike="noStrike" kern="1200" baseline="0" dirty="0">
                <a:solidFill>
                  <a:schemeClr val="tx1"/>
                </a:solidFill>
                <a:latin typeface="Times New Roman" pitchFamily="-84" charset="0"/>
                <a:ea typeface="+mn-ea"/>
                <a:cs typeface="+mn-cs"/>
              </a:rPr>
              <a:t>micro-ops</a:t>
            </a:r>
            <a:r>
              <a:rPr kumimoji="1" lang="en-US" sz="1200" b="0" i="0" u="none" strike="noStrike" kern="1200" baseline="0" dirty="0">
                <a:solidFill>
                  <a:schemeClr val="tx1"/>
                </a:solidFill>
                <a:latin typeface="Times New Roman" pitchFamily="-84" charset="0"/>
                <a:ea typeface="+mn-ea"/>
                <a:cs typeface="+mn-cs"/>
              </a:rPr>
              <a:t> .</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 An out-of-order superscalar execution core that can issue up to six micro-ops</a:t>
            </a:r>
          </a:p>
          <a:p>
            <a:r>
              <a:rPr kumimoji="1" lang="en-US" sz="1200" b="0" i="0" u="none" strike="noStrike" kern="1200" baseline="0" dirty="0">
                <a:solidFill>
                  <a:schemeClr val="tx1"/>
                </a:solidFill>
                <a:latin typeface="Times New Roman" pitchFamily="-84" charset="0"/>
                <a:ea typeface="+mn-ea"/>
                <a:cs typeface="+mn-cs"/>
              </a:rPr>
              <a:t>per cycle and reorder micro-ops to execute as soon as sources are ready and</a:t>
            </a:r>
          </a:p>
          <a:p>
            <a:r>
              <a:rPr kumimoji="1" lang="en-US" sz="1200" b="0" i="0" u="none" strike="noStrike" kern="1200" baseline="0" dirty="0">
                <a:solidFill>
                  <a:schemeClr val="tx1"/>
                </a:solidFill>
                <a:latin typeface="Times New Roman" pitchFamily="-84" charset="0"/>
                <a:ea typeface="+mn-ea"/>
                <a:cs typeface="+mn-cs"/>
              </a:rPr>
              <a:t>execution resources are available.</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 An in-order retirement unit that ensures the results of execution of </a:t>
            </a:r>
            <a:r>
              <a:rPr kumimoji="1" lang="en-US" sz="1200" b="0" i="0" u="none" strike="noStrike" kern="1200" baseline="0" dirty="0" err="1">
                <a:solidFill>
                  <a:schemeClr val="tx1"/>
                </a:solidFill>
                <a:latin typeface="Times New Roman" pitchFamily="-84" charset="0"/>
                <a:ea typeface="+mn-ea"/>
                <a:cs typeface="+mn-cs"/>
              </a:rPr>
              <a:t>microops</a:t>
            </a:r>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are processed and architectural states and the processor's register set are</a:t>
            </a:r>
          </a:p>
          <a:p>
            <a:r>
              <a:rPr kumimoji="1" lang="en-US" sz="1200" b="0" i="0" u="none" strike="noStrike" kern="1200" baseline="0" dirty="0">
                <a:solidFill>
                  <a:schemeClr val="tx1"/>
                </a:solidFill>
                <a:latin typeface="Times New Roman" pitchFamily="-84" charset="0"/>
                <a:ea typeface="+mn-ea"/>
                <a:cs typeface="+mn-cs"/>
              </a:rPr>
              <a:t>updated according to the original program order.</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In effect, the Intel Core Microarchitecture implements a CISC instruction set</a:t>
            </a:r>
          </a:p>
          <a:p>
            <a:r>
              <a:rPr kumimoji="1" lang="en-US" sz="1200" b="0" i="0" u="none" strike="noStrike" kern="1200" baseline="0" dirty="0">
                <a:solidFill>
                  <a:schemeClr val="tx1"/>
                </a:solidFill>
                <a:latin typeface="Times New Roman" pitchFamily="-84" charset="0"/>
                <a:ea typeface="+mn-ea"/>
                <a:cs typeface="+mn-cs"/>
              </a:rPr>
              <a:t>architecture on a RISC microarchitecture. The inner RISC micro-ops pass through</a:t>
            </a:r>
          </a:p>
          <a:p>
            <a:r>
              <a:rPr kumimoji="1" lang="en-US" sz="1200" b="0" i="0" u="none" strike="noStrike" kern="1200" baseline="0" dirty="0">
                <a:solidFill>
                  <a:schemeClr val="tx1"/>
                </a:solidFill>
                <a:latin typeface="Times New Roman" pitchFamily="-84" charset="0"/>
                <a:ea typeface="+mn-ea"/>
                <a:cs typeface="+mn-cs"/>
              </a:rPr>
              <a:t>a pipeline with at least 14 stages; in some cases, the micro-op requires multiple execution</a:t>
            </a:r>
          </a:p>
          <a:p>
            <a:r>
              <a:rPr kumimoji="1" lang="en-US" sz="1200" b="0" i="0" u="none" strike="noStrike" kern="1200" baseline="0" dirty="0">
                <a:solidFill>
                  <a:schemeClr val="tx1"/>
                </a:solidFill>
                <a:latin typeface="Times New Roman" pitchFamily="-84" charset="0"/>
                <a:ea typeface="+mn-ea"/>
                <a:cs typeface="+mn-cs"/>
              </a:rPr>
              <a:t>stages, resulting in an even longer pipeline. This contrasts with the five-stage</a:t>
            </a:r>
          </a:p>
          <a:p>
            <a:r>
              <a:rPr kumimoji="1" lang="en-US" sz="1200" b="0" i="0" u="none" strike="noStrike" kern="1200" baseline="0" dirty="0">
                <a:solidFill>
                  <a:schemeClr val="tx1"/>
                </a:solidFill>
                <a:latin typeface="Times New Roman" pitchFamily="-84" charset="0"/>
                <a:ea typeface="+mn-ea"/>
                <a:cs typeface="+mn-cs"/>
              </a:rPr>
              <a:t>pipeline (Figure 16.21) used on the earlier Intel x86 processors and on the Pentium.</a:t>
            </a:r>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19</a:t>
            </a:fld>
            <a:endParaRPr lang="en-GB" dirty="0"/>
          </a:p>
        </p:txBody>
      </p:sp>
    </p:spTree>
    <p:extLst>
      <p:ext uri="{BB962C8B-B14F-4D97-AF65-F5344CB8AC3E}">
        <p14:creationId xmlns:p14="http://schemas.microsoft.com/office/powerpoint/2010/main" val="323987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27C18-233E-1446-901C-4CB453772ADF}" type="slidenum">
              <a:rPr lang="en-GB"/>
              <a:pPr/>
              <a:t>2</a:t>
            </a:fld>
            <a:endParaRPr lang="en-GB" dirty="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term </a:t>
            </a:r>
            <a:r>
              <a:rPr kumimoji="1" lang="en-US" sz="1200" i="1" kern="1200" dirty="0">
                <a:solidFill>
                  <a:schemeClr val="tx1"/>
                </a:solidFill>
                <a:latin typeface="Times New Roman" pitchFamily="-84" charset="0"/>
                <a:ea typeface="+mn-ea"/>
                <a:cs typeface="+mn-cs"/>
              </a:rPr>
              <a:t>superscalar, </a:t>
            </a:r>
            <a:r>
              <a:rPr kumimoji="1" lang="en-US" sz="1200" kern="1200" dirty="0">
                <a:solidFill>
                  <a:schemeClr val="tx1"/>
                </a:solidFill>
                <a:latin typeface="Times New Roman" pitchFamily="-84" charset="0"/>
                <a:ea typeface="+mn-ea"/>
                <a:cs typeface="+mn-cs"/>
              </a:rPr>
              <a:t>first coined in 1987 [AGER87], refers to a machine that is designed to improve the performance of the execution of scalar instructions. In most applications, the bulk of the operations are on scalar quantities. Accordingly, the superscalar approach represents the next step in the evolution of high-performance general-purpose processors.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essence of the superscalar approach is the ability to execute instructions independently and concurrently in different pipelines. The concept can be further exploited by allowing instructions to be executed in an order different from the program order. </a:t>
            </a:r>
            <a:endParaRPr lang="en-US" dirty="0"/>
          </a:p>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84" charset="0"/>
                <a:ea typeface="+mn-ea"/>
                <a:cs typeface="+mn-cs"/>
              </a:rPr>
              <a:t>The front end needs to supply decoded instructions (micro-ops) and sustain the</a:t>
            </a:r>
          </a:p>
          <a:p>
            <a:r>
              <a:rPr kumimoji="1" lang="en-US" sz="1200" b="0" i="0" u="none" strike="noStrike" kern="1200" baseline="0" dirty="0">
                <a:solidFill>
                  <a:schemeClr val="tx1"/>
                </a:solidFill>
                <a:latin typeface="Times New Roman" pitchFamily="-84" charset="0"/>
                <a:ea typeface="+mn-ea"/>
                <a:cs typeface="+mn-cs"/>
              </a:rPr>
              <a:t>stream to a six-issue wide out-of-order engine. It consists of three major components:</a:t>
            </a:r>
          </a:p>
          <a:p>
            <a:r>
              <a:rPr kumimoji="1" lang="en-US" sz="1200" b="0" i="0" u="none" strike="noStrike" kern="1200" baseline="0" dirty="0">
                <a:solidFill>
                  <a:schemeClr val="tx1"/>
                </a:solidFill>
                <a:latin typeface="Times New Roman" pitchFamily="-84" charset="0"/>
                <a:ea typeface="+mn-ea"/>
                <a:cs typeface="+mn-cs"/>
              </a:rPr>
              <a:t>branch prediction unit (BPU), instruction fetch and </a:t>
            </a:r>
            <a:r>
              <a:rPr kumimoji="1" lang="en-US" sz="1200" b="0" i="0" u="none" strike="noStrike" kern="1200" baseline="0" dirty="0" err="1">
                <a:solidFill>
                  <a:schemeClr val="tx1"/>
                </a:solidFill>
                <a:latin typeface="Times New Roman" pitchFamily="-84" charset="0"/>
                <a:ea typeface="+mn-ea"/>
                <a:cs typeface="+mn-cs"/>
              </a:rPr>
              <a:t>predecode</a:t>
            </a:r>
            <a:r>
              <a:rPr kumimoji="1" lang="en-US" sz="1200" b="0" i="0" u="none" strike="noStrike" kern="1200" baseline="0" dirty="0">
                <a:solidFill>
                  <a:schemeClr val="tx1"/>
                </a:solidFill>
                <a:latin typeface="Times New Roman" pitchFamily="-84" charset="0"/>
                <a:ea typeface="+mn-ea"/>
                <a:cs typeface="+mn-cs"/>
              </a:rPr>
              <a:t> unit, and instruction</a:t>
            </a:r>
          </a:p>
          <a:p>
            <a:r>
              <a:rPr kumimoji="1" lang="en-US" sz="1200" b="0" i="0" u="none" strike="noStrike" kern="1200" baseline="0" dirty="0">
                <a:solidFill>
                  <a:schemeClr val="tx1"/>
                </a:solidFill>
                <a:latin typeface="Times New Roman" pitchFamily="-84" charset="0"/>
                <a:ea typeface="+mn-ea"/>
                <a:cs typeface="+mn-cs"/>
              </a:rPr>
              <a:t>queue and decode unit.</a:t>
            </a:r>
          </a:p>
          <a:p>
            <a:endParaRPr kumimoji="1" lang="en-US" sz="1200" b="0" i="0" u="none" strike="noStrike" kern="1200" baseline="0" dirty="0">
              <a:solidFill>
                <a:schemeClr val="tx1"/>
              </a:solidFill>
              <a:latin typeface="Times New Roman" pitchFamily="-8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20</a:t>
            </a:fld>
            <a:endParaRPr lang="en-GB" dirty="0"/>
          </a:p>
        </p:txBody>
      </p:sp>
    </p:spTree>
    <p:extLst>
      <p:ext uri="{BB962C8B-B14F-4D97-AF65-F5344CB8AC3E}">
        <p14:creationId xmlns:p14="http://schemas.microsoft.com/office/powerpoint/2010/main" val="4094355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84" charset="0"/>
                <a:ea typeface="+mn-ea"/>
                <a:cs typeface="+mn-cs"/>
              </a:rPr>
              <a:t> This unit helps the instruction fetch unit fetch the</a:t>
            </a:r>
          </a:p>
          <a:p>
            <a:r>
              <a:rPr kumimoji="1" lang="en-US" sz="1200" b="0" i="0" u="none" strike="noStrike" kern="1200" baseline="0" dirty="0">
                <a:solidFill>
                  <a:schemeClr val="tx1"/>
                </a:solidFill>
                <a:latin typeface="Times New Roman" pitchFamily="-84" charset="0"/>
                <a:ea typeface="+mn-ea"/>
                <a:cs typeface="+mn-cs"/>
              </a:rPr>
              <a:t>most likely instruction to be executed by predicting the various branch types:</a:t>
            </a:r>
          </a:p>
          <a:p>
            <a:r>
              <a:rPr kumimoji="1" lang="en-US" sz="1200" b="0" i="0" u="none" strike="noStrike" kern="1200" baseline="0" dirty="0">
                <a:solidFill>
                  <a:schemeClr val="tx1"/>
                </a:solidFill>
                <a:latin typeface="Times New Roman" pitchFamily="-84" charset="0"/>
                <a:ea typeface="+mn-ea"/>
                <a:cs typeface="+mn-cs"/>
              </a:rPr>
              <a:t>conditional, indirect, direct, call, and return. The BPU uses dedicated hardware</a:t>
            </a:r>
          </a:p>
          <a:p>
            <a:r>
              <a:rPr kumimoji="1" lang="en-US" sz="1200" b="0" i="0" u="none" strike="noStrike" kern="1200" baseline="0" dirty="0">
                <a:solidFill>
                  <a:schemeClr val="tx1"/>
                </a:solidFill>
                <a:latin typeface="Times New Roman" pitchFamily="-84" charset="0"/>
                <a:ea typeface="+mn-ea"/>
                <a:cs typeface="+mn-cs"/>
              </a:rPr>
              <a:t>for each branch type. Branch prediction enables the processor to begin executing</a:t>
            </a:r>
          </a:p>
          <a:p>
            <a:r>
              <a:rPr kumimoji="1" lang="en-US" sz="1200" b="0" i="0" u="none" strike="noStrike" kern="1200" baseline="0" dirty="0">
                <a:solidFill>
                  <a:schemeClr val="tx1"/>
                </a:solidFill>
                <a:latin typeface="Times New Roman" pitchFamily="-84" charset="0"/>
                <a:ea typeface="+mn-ea"/>
                <a:cs typeface="+mn-cs"/>
              </a:rPr>
              <a:t>instructions long before the branch outcome is decided.</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The microarchitecture uses a dynamic branch prediction strategy based on the</a:t>
            </a:r>
          </a:p>
          <a:p>
            <a:r>
              <a:rPr kumimoji="1" lang="en-US" sz="1200" b="0" i="0" u="none" strike="noStrike" kern="1200" baseline="0" dirty="0">
                <a:solidFill>
                  <a:schemeClr val="tx1"/>
                </a:solidFill>
                <a:latin typeface="Times New Roman" pitchFamily="-84" charset="0"/>
                <a:ea typeface="+mn-ea"/>
                <a:cs typeface="+mn-cs"/>
              </a:rPr>
              <a:t>history of recent executions of branch instructions. A branch target buffer (BTB) is</a:t>
            </a:r>
          </a:p>
          <a:p>
            <a:r>
              <a:rPr kumimoji="1" lang="en-US" sz="1200" b="0" i="0" u="none" strike="noStrike" kern="1200" baseline="0" dirty="0">
                <a:solidFill>
                  <a:schemeClr val="tx1"/>
                </a:solidFill>
                <a:latin typeface="Times New Roman" pitchFamily="-84" charset="0"/>
                <a:ea typeface="+mn-ea"/>
                <a:cs typeface="+mn-cs"/>
              </a:rPr>
              <a:t>maintained that caches information about recently encountered branch instructions.</a:t>
            </a:r>
          </a:p>
          <a:p>
            <a:r>
              <a:rPr kumimoji="1" lang="en-US" sz="1200" b="0" i="0" u="none" strike="noStrike" kern="1200" baseline="0" dirty="0">
                <a:solidFill>
                  <a:schemeClr val="tx1"/>
                </a:solidFill>
                <a:latin typeface="Times New Roman" pitchFamily="-84" charset="0"/>
                <a:ea typeface="+mn-ea"/>
                <a:cs typeface="+mn-cs"/>
              </a:rPr>
              <a:t>Whenever a branch instruction is encountered in the instruction stream, the BTB</a:t>
            </a:r>
          </a:p>
          <a:p>
            <a:r>
              <a:rPr kumimoji="1" lang="en-US" sz="1200" b="0" i="0" u="none" strike="noStrike" kern="1200" baseline="0" dirty="0">
                <a:solidFill>
                  <a:schemeClr val="tx1"/>
                </a:solidFill>
                <a:latin typeface="Times New Roman" pitchFamily="-84" charset="0"/>
                <a:ea typeface="+mn-ea"/>
                <a:cs typeface="+mn-cs"/>
              </a:rPr>
              <a:t>is checked. If an entry already exists in the BTB, then the instruction unit is guided</a:t>
            </a:r>
          </a:p>
          <a:p>
            <a:r>
              <a:rPr kumimoji="1" lang="en-US" sz="1200" b="0" i="0" u="none" strike="noStrike" kern="1200" baseline="0" dirty="0">
                <a:solidFill>
                  <a:schemeClr val="tx1"/>
                </a:solidFill>
                <a:latin typeface="Times New Roman" pitchFamily="-84" charset="0"/>
                <a:ea typeface="+mn-ea"/>
                <a:cs typeface="+mn-cs"/>
              </a:rPr>
              <a:t>by the history information for that entry in determining whether to predict that the</a:t>
            </a:r>
          </a:p>
          <a:p>
            <a:r>
              <a:rPr kumimoji="1" lang="en-US" sz="1200" b="0" i="0" u="none" strike="noStrike" kern="1200" baseline="0" dirty="0">
                <a:solidFill>
                  <a:schemeClr val="tx1"/>
                </a:solidFill>
                <a:latin typeface="Times New Roman" pitchFamily="-84" charset="0"/>
                <a:ea typeface="+mn-ea"/>
                <a:cs typeface="+mn-cs"/>
              </a:rPr>
              <a:t>branch is taken. If a branch is predicted, then the branch destination address associated</a:t>
            </a:r>
          </a:p>
          <a:p>
            <a:r>
              <a:rPr kumimoji="1" lang="en-US" sz="1200" b="0" i="0" u="none" strike="noStrike" kern="1200" baseline="0" dirty="0">
                <a:solidFill>
                  <a:schemeClr val="tx1"/>
                </a:solidFill>
                <a:latin typeface="Times New Roman" pitchFamily="-84" charset="0"/>
                <a:ea typeface="+mn-ea"/>
                <a:cs typeface="+mn-cs"/>
              </a:rPr>
              <a:t>with this entry is used for prefetching the branch target instruction.</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Once the instruction is executed, the history portion of the appropriate entry</a:t>
            </a:r>
          </a:p>
          <a:p>
            <a:r>
              <a:rPr kumimoji="1" lang="en-US" sz="1200" b="0" i="0" u="none" strike="noStrike" kern="1200" baseline="0" dirty="0">
                <a:solidFill>
                  <a:schemeClr val="tx1"/>
                </a:solidFill>
                <a:latin typeface="Times New Roman" pitchFamily="-84" charset="0"/>
                <a:ea typeface="+mn-ea"/>
                <a:cs typeface="+mn-cs"/>
              </a:rPr>
              <a:t>is updated to reflect the result of the branch instruction. If this instruction is not</a:t>
            </a:r>
          </a:p>
          <a:p>
            <a:r>
              <a:rPr kumimoji="1" lang="en-US" sz="1200" b="0" i="0" u="none" strike="noStrike" kern="1200" baseline="0" dirty="0">
                <a:solidFill>
                  <a:schemeClr val="tx1"/>
                </a:solidFill>
                <a:latin typeface="Times New Roman" pitchFamily="-84" charset="0"/>
                <a:ea typeface="+mn-ea"/>
                <a:cs typeface="+mn-cs"/>
              </a:rPr>
              <a:t>represented in the BTB, then the address of this instruction is loaded into an entry</a:t>
            </a:r>
          </a:p>
          <a:p>
            <a:r>
              <a:rPr kumimoji="1" lang="en-US" sz="1200" b="0" i="0" u="none" strike="noStrike" kern="1200" baseline="0" dirty="0">
                <a:solidFill>
                  <a:schemeClr val="tx1"/>
                </a:solidFill>
                <a:latin typeface="Times New Roman" pitchFamily="-84" charset="0"/>
                <a:ea typeface="+mn-ea"/>
                <a:cs typeface="+mn-cs"/>
              </a:rPr>
              <a:t>in the BTB; if necessary, an older entry is deleted.</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The description of the preceding two paragraphs fits, in general terms, the</a:t>
            </a:r>
          </a:p>
          <a:p>
            <a:r>
              <a:rPr kumimoji="1" lang="en-US" sz="1200" b="0" i="0" u="none" strike="noStrike" kern="1200" baseline="0" dirty="0">
                <a:solidFill>
                  <a:schemeClr val="tx1"/>
                </a:solidFill>
                <a:latin typeface="Times New Roman" pitchFamily="-84" charset="0"/>
                <a:ea typeface="+mn-ea"/>
                <a:cs typeface="+mn-cs"/>
              </a:rPr>
              <a:t>branch prediction strategy used on the original Pentium model, as well as the later</a:t>
            </a:r>
          </a:p>
          <a:p>
            <a:r>
              <a:rPr kumimoji="1" lang="en-US" sz="1200" b="0" i="0" u="none" strike="noStrike" kern="1200" baseline="0" dirty="0">
                <a:solidFill>
                  <a:schemeClr val="tx1"/>
                </a:solidFill>
                <a:latin typeface="Times New Roman" pitchFamily="-84" charset="0"/>
                <a:ea typeface="+mn-ea"/>
                <a:cs typeface="+mn-cs"/>
              </a:rPr>
              <a:t> Pentium models, including current Intel models. However, in the case of the Pentium,</a:t>
            </a:r>
          </a:p>
          <a:p>
            <a:r>
              <a:rPr kumimoji="1" lang="en-US" sz="1200" b="0" i="0" u="none" strike="noStrike" kern="1200" baseline="0" dirty="0">
                <a:solidFill>
                  <a:schemeClr val="tx1"/>
                </a:solidFill>
                <a:latin typeface="Times New Roman" pitchFamily="-84" charset="0"/>
                <a:ea typeface="+mn-ea"/>
                <a:cs typeface="+mn-cs"/>
              </a:rPr>
              <a:t>a relatively simple 2-bit history scheme is used. The later models have much</a:t>
            </a:r>
          </a:p>
          <a:p>
            <a:r>
              <a:rPr kumimoji="1" lang="en-US" sz="1200" b="0" i="0" u="none" strike="noStrike" kern="1200" baseline="0" dirty="0">
                <a:solidFill>
                  <a:schemeClr val="tx1"/>
                </a:solidFill>
                <a:latin typeface="Times New Roman" pitchFamily="-84" charset="0"/>
                <a:ea typeface="+mn-ea"/>
                <a:cs typeface="+mn-cs"/>
              </a:rPr>
              <a:t>longer pipelines (14 stages for the Intel Core Microarchitecture compared with</a:t>
            </a:r>
          </a:p>
          <a:p>
            <a:r>
              <a:rPr kumimoji="1" lang="en-US" sz="1200" b="0" i="0" u="none" strike="noStrike" kern="1200" baseline="0" dirty="0">
                <a:solidFill>
                  <a:schemeClr val="tx1"/>
                </a:solidFill>
                <a:latin typeface="Times New Roman" pitchFamily="-84" charset="0"/>
                <a:ea typeface="+mn-ea"/>
                <a:cs typeface="+mn-cs"/>
              </a:rPr>
              <a:t>5 stages for the Pentium) and therefore the penalty for </a:t>
            </a:r>
            <a:r>
              <a:rPr kumimoji="1" lang="en-US" sz="1200" b="0" i="0" u="none" strike="noStrike" kern="1200" baseline="0" dirty="0" err="1">
                <a:solidFill>
                  <a:schemeClr val="tx1"/>
                </a:solidFill>
                <a:latin typeface="Times New Roman" pitchFamily="-84" charset="0"/>
                <a:ea typeface="+mn-ea"/>
                <a:cs typeface="+mn-cs"/>
              </a:rPr>
              <a:t>misprediction</a:t>
            </a:r>
            <a:r>
              <a:rPr kumimoji="1" lang="en-US" sz="1200" b="0" i="0" u="none" strike="noStrike" kern="1200" baseline="0" dirty="0">
                <a:solidFill>
                  <a:schemeClr val="tx1"/>
                </a:solidFill>
                <a:latin typeface="Times New Roman" pitchFamily="-84" charset="0"/>
                <a:ea typeface="+mn-ea"/>
                <a:cs typeface="+mn-cs"/>
              </a:rPr>
              <a:t> is greater.</a:t>
            </a:r>
          </a:p>
          <a:p>
            <a:r>
              <a:rPr kumimoji="1" lang="en-US" sz="1200" b="0" i="0" u="none" strike="noStrike" kern="1200" baseline="0" dirty="0">
                <a:solidFill>
                  <a:schemeClr val="tx1"/>
                </a:solidFill>
                <a:latin typeface="Times New Roman" pitchFamily="-84" charset="0"/>
                <a:ea typeface="+mn-ea"/>
                <a:cs typeface="+mn-cs"/>
              </a:rPr>
              <a:t>Accordingly, the later models use a more elaborate branch prediction scheme with</a:t>
            </a:r>
          </a:p>
          <a:p>
            <a:r>
              <a:rPr kumimoji="1" lang="en-US" sz="1200" b="0" i="0" u="none" strike="noStrike" kern="1200" baseline="0" dirty="0">
                <a:solidFill>
                  <a:schemeClr val="tx1"/>
                </a:solidFill>
                <a:latin typeface="Times New Roman" pitchFamily="-84" charset="0"/>
                <a:ea typeface="+mn-ea"/>
                <a:cs typeface="+mn-cs"/>
              </a:rPr>
              <a:t>more history bits to reduce the </a:t>
            </a:r>
            <a:r>
              <a:rPr kumimoji="1" lang="en-US" sz="1200" b="0" i="0" u="none" strike="noStrike" kern="1200" baseline="0" dirty="0" err="1">
                <a:solidFill>
                  <a:schemeClr val="tx1"/>
                </a:solidFill>
                <a:latin typeface="Times New Roman" pitchFamily="-84" charset="0"/>
                <a:ea typeface="+mn-ea"/>
                <a:cs typeface="+mn-cs"/>
              </a:rPr>
              <a:t>misprediction</a:t>
            </a:r>
            <a:r>
              <a:rPr kumimoji="1" lang="en-US" sz="1200" b="0" i="0" u="none" strike="noStrike" kern="1200" baseline="0" dirty="0">
                <a:solidFill>
                  <a:schemeClr val="tx1"/>
                </a:solidFill>
                <a:latin typeface="Times New Roman" pitchFamily="-84" charset="0"/>
                <a:ea typeface="+mn-ea"/>
                <a:cs typeface="+mn-cs"/>
              </a:rPr>
              <a:t> rate.</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Conditional branches that do not have a history in the BTB are predicted</a:t>
            </a:r>
          </a:p>
          <a:p>
            <a:r>
              <a:rPr kumimoji="1" lang="en-US" sz="1200" b="0" i="0" u="none" strike="noStrike" kern="1200" baseline="0" dirty="0">
                <a:solidFill>
                  <a:schemeClr val="tx1"/>
                </a:solidFill>
                <a:latin typeface="Times New Roman" pitchFamily="-84" charset="0"/>
                <a:ea typeface="+mn-ea"/>
                <a:cs typeface="+mn-cs"/>
              </a:rPr>
              <a:t>using a static prediction algorithm, according to the following rules:</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 For branch addresses that are not instruction pointer (IP) relative, predict</a:t>
            </a:r>
          </a:p>
          <a:p>
            <a:r>
              <a:rPr kumimoji="1" lang="en-US" sz="1200" b="0" i="0" u="none" strike="noStrike" kern="1200" baseline="0" dirty="0">
                <a:solidFill>
                  <a:schemeClr val="tx1"/>
                </a:solidFill>
                <a:latin typeface="Times New Roman" pitchFamily="-84" charset="0"/>
                <a:ea typeface="+mn-ea"/>
                <a:cs typeface="+mn-cs"/>
              </a:rPr>
              <a:t>taken if the branch is a return and not taken otherwise.</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 For IP-relative backward conditional branches, predict taken. This rule</a:t>
            </a:r>
          </a:p>
          <a:p>
            <a:r>
              <a:rPr kumimoji="1" lang="en-US" sz="1200" b="0" i="0" u="none" strike="noStrike" kern="1200" baseline="0" dirty="0">
                <a:solidFill>
                  <a:schemeClr val="tx1"/>
                </a:solidFill>
                <a:latin typeface="Times New Roman" pitchFamily="-84" charset="0"/>
                <a:ea typeface="+mn-ea"/>
                <a:cs typeface="+mn-cs"/>
              </a:rPr>
              <a:t>reflects the typical behavior of loops.</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 For IP-relative forward conditional branches, predict not taken.</a:t>
            </a:r>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21</a:t>
            </a:fld>
            <a:endParaRPr lang="en-GB" dirty="0"/>
          </a:p>
        </p:txBody>
      </p:sp>
    </p:spTree>
    <p:extLst>
      <p:ext uri="{BB962C8B-B14F-4D97-AF65-F5344CB8AC3E}">
        <p14:creationId xmlns:p14="http://schemas.microsoft.com/office/powerpoint/2010/main" val="883216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84" charset="0"/>
                <a:ea typeface="+mn-ea"/>
                <a:cs typeface="+mn-cs"/>
              </a:rPr>
              <a:t>The instruction fetch unit comprises the instruction translation </a:t>
            </a:r>
            <a:r>
              <a:rPr kumimoji="1" lang="en-US" sz="1200" b="0" i="0" u="none" strike="noStrike" kern="1200" baseline="0" dirty="0" err="1">
                <a:solidFill>
                  <a:schemeClr val="tx1"/>
                </a:solidFill>
                <a:latin typeface="Times New Roman" pitchFamily="-84" charset="0"/>
                <a:ea typeface="+mn-ea"/>
                <a:cs typeface="+mn-cs"/>
              </a:rPr>
              <a:t>lookaside</a:t>
            </a:r>
            <a:r>
              <a:rPr kumimoji="1" lang="en-US" sz="1200" b="0" i="0" u="none" strike="noStrike" kern="1200" baseline="0" dirty="0">
                <a:solidFill>
                  <a:schemeClr val="tx1"/>
                </a:solidFill>
                <a:latin typeface="Times New Roman" pitchFamily="-84" charset="0"/>
                <a:ea typeface="+mn-ea"/>
                <a:cs typeface="+mn-cs"/>
              </a:rPr>
              <a:t> buffer (ITLB), an instruction</a:t>
            </a:r>
          </a:p>
          <a:p>
            <a:r>
              <a:rPr kumimoji="1" lang="en-US" sz="1200" b="0" i="0" u="none" strike="noStrike" kern="1200" baseline="0" dirty="0" err="1">
                <a:solidFill>
                  <a:schemeClr val="tx1"/>
                </a:solidFill>
                <a:latin typeface="Times New Roman" pitchFamily="-84" charset="0"/>
                <a:ea typeface="+mn-ea"/>
                <a:cs typeface="+mn-cs"/>
              </a:rPr>
              <a:t>prefetcher</a:t>
            </a:r>
            <a:r>
              <a:rPr kumimoji="1" lang="en-US" sz="1200" b="0" i="0" u="none" strike="noStrike" kern="1200" baseline="0" dirty="0">
                <a:solidFill>
                  <a:schemeClr val="tx1"/>
                </a:solidFill>
                <a:latin typeface="Times New Roman" pitchFamily="-84" charset="0"/>
                <a:ea typeface="+mn-ea"/>
                <a:cs typeface="+mn-cs"/>
              </a:rPr>
              <a:t>, the instruction cache, and the </a:t>
            </a:r>
            <a:r>
              <a:rPr kumimoji="1" lang="en-US" sz="1200" b="0" i="0" u="none" strike="noStrike" kern="1200" baseline="0" dirty="0" err="1">
                <a:solidFill>
                  <a:schemeClr val="tx1"/>
                </a:solidFill>
                <a:latin typeface="Times New Roman" pitchFamily="-84" charset="0"/>
                <a:ea typeface="+mn-ea"/>
                <a:cs typeface="+mn-cs"/>
              </a:rPr>
              <a:t>predecode</a:t>
            </a:r>
            <a:r>
              <a:rPr kumimoji="1" lang="en-US" sz="1200" b="0" i="0" u="none" strike="noStrike" kern="1200" baseline="0" dirty="0">
                <a:solidFill>
                  <a:schemeClr val="tx1"/>
                </a:solidFill>
                <a:latin typeface="Times New Roman" pitchFamily="-84" charset="0"/>
                <a:ea typeface="+mn-ea"/>
                <a:cs typeface="+mn-cs"/>
              </a:rPr>
              <a:t> logic.</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Instruction fetch is performed from an L1 instruction cache. When an L1 cache</a:t>
            </a:r>
          </a:p>
          <a:p>
            <a:r>
              <a:rPr kumimoji="1" lang="en-US" sz="1200" b="0" i="0" u="none" strike="noStrike" kern="1200" baseline="0" dirty="0">
                <a:solidFill>
                  <a:schemeClr val="tx1"/>
                </a:solidFill>
                <a:latin typeface="Times New Roman" pitchFamily="-84" charset="0"/>
                <a:ea typeface="+mn-ea"/>
                <a:cs typeface="+mn-cs"/>
              </a:rPr>
              <a:t>miss occurs, the in-order front end feeds new instructions into the L1 cache from the</a:t>
            </a:r>
          </a:p>
          <a:p>
            <a:r>
              <a:rPr kumimoji="1" lang="en-US" sz="1200" b="0" i="0" u="none" strike="noStrike" kern="1200" baseline="0" dirty="0">
                <a:solidFill>
                  <a:schemeClr val="tx1"/>
                </a:solidFill>
                <a:latin typeface="Times New Roman" pitchFamily="-84" charset="0"/>
                <a:ea typeface="+mn-ea"/>
                <a:cs typeface="+mn-cs"/>
              </a:rPr>
              <a:t>L2 cache 64 bytes at a time. As a default, instructions are fetched sequentially, so</a:t>
            </a:r>
          </a:p>
          <a:p>
            <a:r>
              <a:rPr kumimoji="1" lang="en-US" sz="1200" b="0" i="0" u="none" strike="noStrike" kern="1200" baseline="0" dirty="0">
                <a:solidFill>
                  <a:schemeClr val="tx1"/>
                </a:solidFill>
                <a:latin typeface="Times New Roman" pitchFamily="-84" charset="0"/>
                <a:ea typeface="+mn-ea"/>
                <a:cs typeface="+mn-cs"/>
              </a:rPr>
              <a:t>that each L2 cache line fetch includes the next instruction to be fetched. Branch</a:t>
            </a:r>
          </a:p>
          <a:p>
            <a:r>
              <a:rPr kumimoji="1" lang="en-US" sz="1200" b="0" i="0" u="none" strike="noStrike" kern="1200" baseline="0" dirty="0">
                <a:solidFill>
                  <a:schemeClr val="tx1"/>
                </a:solidFill>
                <a:latin typeface="Times New Roman" pitchFamily="-84" charset="0"/>
                <a:ea typeface="+mn-ea"/>
                <a:cs typeface="+mn-cs"/>
              </a:rPr>
              <a:t>prediction via the branch prediction unit may alter this sequential fetch operation.</a:t>
            </a:r>
          </a:p>
          <a:p>
            <a:r>
              <a:rPr kumimoji="1" lang="en-US" sz="1200" b="0" i="0" u="none" strike="noStrike" kern="1200" baseline="0" dirty="0">
                <a:solidFill>
                  <a:schemeClr val="tx1"/>
                </a:solidFill>
                <a:latin typeface="Times New Roman" pitchFamily="-84" charset="0"/>
                <a:ea typeface="+mn-ea"/>
                <a:cs typeface="+mn-cs"/>
              </a:rPr>
              <a:t>The ITLB translates the linear IP address given it into physical addresses needed to</a:t>
            </a:r>
          </a:p>
          <a:p>
            <a:r>
              <a:rPr kumimoji="1" lang="en-US" sz="1200" b="0" i="0" u="none" strike="noStrike" kern="1200" baseline="0" dirty="0">
                <a:solidFill>
                  <a:schemeClr val="tx1"/>
                </a:solidFill>
                <a:latin typeface="Times New Roman" pitchFamily="-84" charset="0"/>
                <a:ea typeface="+mn-ea"/>
                <a:cs typeface="+mn-cs"/>
              </a:rPr>
              <a:t>access the L2 cache. Static branch prediction in the front end is used to determine</a:t>
            </a:r>
          </a:p>
          <a:p>
            <a:r>
              <a:rPr kumimoji="1" lang="en-US" sz="1200" b="0" i="0" u="none" strike="noStrike" kern="1200" baseline="0" dirty="0">
                <a:solidFill>
                  <a:schemeClr val="tx1"/>
                </a:solidFill>
                <a:latin typeface="Times New Roman" pitchFamily="-84" charset="0"/>
                <a:ea typeface="+mn-ea"/>
                <a:cs typeface="+mn-cs"/>
              </a:rPr>
              <a:t>which instructions to fetch next.</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The </a:t>
            </a:r>
            <a:r>
              <a:rPr kumimoji="1" lang="en-US" sz="1200" b="0" i="0" u="none" strike="noStrike" kern="1200" baseline="0" dirty="0" err="1">
                <a:solidFill>
                  <a:schemeClr val="tx1"/>
                </a:solidFill>
                <a:latin typeface="Times New Roman" pitchFamily="-84" charset="0"/>
                <a:ea typeface="+mn-ea"/>
                <a:cs typeface="+mn-cs"/>
              </a:rPr>
              <a:t>predecode</a:t>
            </a:r>
            <a:r>
              <a:rPr kumimoji="1" lang="en-US" sz="1200" b="0" i="0" u="none" strike="noStrike" kern="1200" baseline="0" dirty="0">
                <a:solidFill>
                  <a:schemeClr val="tx1"/>
                </a:solidFill>
                <a:latin typeface="Times New Roman" pitchFamily="-84" charset="0"/>
                <a:ea typeface="+mn-ea"/>
                <a:cs typeface="+mn-cs"/>
              </a:rPr>
              <a:t> unit accepts the sixteen bytes from the instruction cache or</a:t>
            </a:r>
          </a:p>
          <a:p>
            <a:r>
              <a:rPr kumimoji="1" lang="en-US" sz="1200" b="0" i="0" u="none" strike="noStrike" kern="1200" baseline="0" dirty="0">
                <a:solidFill>
                  <a:schemeClr val="tx1"/>
                </a:solidFill>
                <a:latin typeface="Times New Roman" pitchFamily="-84" charset="0"/>
                <a:ea typeface="+mn-ea"/>
                <a:cs typeface="+mn-cs"/>
              </a:rPr>
              <a:t>prefetch buffers and carries out the following tasks:</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 Determine the length of the instructions.</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 Decode all prefixes associated with instructions.</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 Mark various properties of instructions for the decoders (for example, “is</a:t>
            </a:r>
          </a:p>
          <a:p>
            <a:r>
              <a:rPr kumimoji="1" lang="en-US" sz="1200" b="0" i="0" u="none" strike="noStrike" kern="1200" baseline="0" dirty="0">
                <a:solidFill>
                  <a:schemeClr val="tx1"/>
                </a:solidFill>
                <a:latin typeface="Times New Roman" pitchFamily="-84" charset="0"/>
                <a:ea typeface="+mn-ea"/>
                <a:cs typeface="+mn-cs"/>
              </a:rPr>
              <a:t>branch”).</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The </a:t>
            </a:r>
            <a:r>
              <a:rPr kumimoji="1" lang="en-US" sz="1200" b="0" i="0" u="none" strike="noStrike" kern="1200" baseline="0" dirty="0" err="1">
                <a:solidFill>
                  <a:schemeClr val="tx1"/>
                </a:solidFill>
                <a:latin typeface="Times New Roman" pitchFamily="-84" charset="0"/>
                <a:ea typeface="+mn-ea"/>
                <a:cs typeface="+mn-cs"/>
              </a:rPr>
              <a:t>predecode</a:t>
            </a:r>
            <a:r>
              <a:rPr kumimoji="1" lang="en-US" sz="1200" b="0" i="0" u="none" strike="noStrike" kern="1200" baseline="0" dirty="0">
                <a:solidFill>
                  <a:schemeClr val="tx1"/>
                </a:solidFill>
                <a:latin typeface="Times New Roman" pitchFamily="-84" charset="0"/>
                <a:ea typeface="+mn-ea"/>
                <a:cs typeface="+mn-cs"/>
              </a:rPr>
              <a:t> unit can write up to six instructions per cycle into the instruction</a:t>
            </a:r>
          </a:p>
          <a:p>
            <a:r>
              <a:rPr kumimoji="1" lang="en-US" sz="1200" b="0" i="0" u="none" strike="noStrike" kern="1200" baseline="0" dirty="0">
                <a:solidFill>
                  <a:schemeClr val="tx1"/>
                </a:solidFill>
                <a:latin typeface="Times New Roman" pitchFamily="-84" charset="0"/>
                <a:ea typeface="+mn-ea"/>
                <a:cs typeface="+mn-cs"/>
              </a:rPr>
              <a:t>queue. If a fetch contains more than six instructions, the </a:t>
            </a:r>
            <a:r>
              <a:rPr kumimoji="1" lang="en-US" sz="1200" b="0" i="0" u="none" strike="noStrike" kern="1200" baseline="0" dirty="0" err="1">
                <a:solidFill>
                  <a:schemeClr val="tx1"/>
                </a:solidFill>
                <a:latin typeface="Times New Roman" pitchFamily="-84" charset="0"/>
                <a:ea typeface="+mn-ea"/>
                <a:cs typeface="+mn-cs"/>
              </a:rPr>
              <a:t>predecoder</a:t>
            </a:r>
            <a:r>
              <a:rPr kumimoji="1" lang="en-US" sz="1200" b="0" i="0" u="none" strike="noStrike" kern="1200" baseline="0" dirty="0">
                <a:solidFill>
                  <a:schemeClr val="tx1"/>
                </a:solidFill>
                <a:latin typeface="Times New Roman" pitchFamily="-84" charset="0"/>
                <a:ea typeface="+mn-ea"/>
                <a:cs typeface="+mn-cs"/>
              </a:rPr>
              <a:t> continues to</a:t>
            </a:r>
          </a:p>
          <a:p>
            <a:r>
              <a:rPr kumimoji="1" lang="en-US" sz="1200" b="0" i="0" u="none" strike="noStrike" kern="1200" baseline="0" dirty="0">
                <a:solidFill>
                  <a:schemeClr val="tx1"/>
                </a:solidFill>
                <a:latin typeface="Times New Roman" pitchFamily="-84" charset="0"/>
                <a:ea typeface="+mn-ea"/>
                <a:cs typeface="+mn-cs"/>
              </a:rPr>
              <a:t>decode up to six instructions per cycle until all instructions in the fetch are written</a:t>
            </a:r>
          </a:p>
          <a:p>
            <a:r>
              <a:rPr kumimoji="1" lang="en-US" sz="1200" b="0" i="0" u="none" strike="noStrike" kern="1200" baseline="0" dirty="0">
                <a:solidFill>
                  <a:schemeClr val="tx1"/>
                </a:solidFill>
                <a:latin typeface="Times New Roman" pitchFamily="-84" charset="0"/>
                <a:ea typeface="+mn-ea"/>
                <a:cs typeface="+mn-cs"/>
              </a:rPr>
              <a:t>to the instruction queue. Subsequent fetches can only enter </a:t>
            </a:r>
            <a:r>
              <a:rPr kumimoji="1" lang="en-US" sz="1200" b="0" i="0" u="none" strike="noStrike" kern="1200" baseline="0" dirty="0" err="1">
                <a:solidFill>
                  <a:schemeClr val="tx1"/>
                </a:solidFill>
                <a:latin typeface="Times New Roman" pitchFamily="-84" charset="0"/>
                <a:ea typeface="+mn-ea"/>
                <a:cs typeface="+mn-cs"/>
              </a:rPr>
              <a:t>predecoding</a:t>
            </a:r>
            <a:r>
              <a:rPr kumimoji="1" lang="en-US" sz="1200" b="0" i="0" u="none" strike="noStrike" kern="1200" baseline="0" dirty="0">
                <a:solidFill>
                  <a:schemeClr val="tx1"/>
                </a:solidFill>
                <a:latin typeface="Times New Roman" pitchFamily="-84" charset="0"/>
                <a:ea typeface="+mn-ea"/>
                <a:cs typeface="+mn-cs"/>
              </a:rPr>
              <a:t> after the</a:t>
            </a:r>
          </a:p>
          <a:p>
            <a:r>
              <a:rPr kumimoji="1" lang="en-US" sz="1200" b="0" i="0" u="none" strike="noStrike" kern="1200" baseline="0" dirty="0">
                <a:solidFill>
                  <a:schemeClr val="tx1"/>
                </a:solidFill>
                <a:latin typeface="Times New Roman" pitchFamily="-84" charset="0"/>
                <a:ea typeface="+mn-ea"/>
                <a:cs typeface="+mn-cs"/>
              </a:rPr>
              <a:t>current fetch completes.</a:t>
            </a:r>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22</a:t>
            </a:fld>
            <a:endParaRPr lang="en-GB" dirty="0"/>
          </a:p>
        </p:txBody>
      </p:sp>
    </p:spTree>
    <p:extLst>
      <p:ext uri="{BB962C8B-B14F-4D97-AF65-F5344CB8AC3E}">
        <p14:creationId xmlns:p14="http://schemas.microsoft.com/office/powerpoint/2010/main" val="600415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84" charset="0"/>
                <a:ea typeface="+mn-ea"/>
                <a:cs typeface="+mn-cs"/>
              </a:rPr>
              <a:t>Fetched instructions are placed in</a:t>
            </a:r>
          </a:p>
          <a:p>
            <a:r>
              <a:rPr kumimoji="1" lang="en-US" sz="1200" b="0" i="0" u="none" strike="noStrike" kern="1200" baseline="0" dirty="0">
                <a:solidFill>
                  <a:schemeClr val="tx1"/>
                </a:solidFill>
                <a:latin typeface="Times New Roman" pitchFamily="-84" charset="0"/>
                <a:ea typeface="+mn-ea"/>
                <a:cs typeface="+mn-cs"/>
              </a:rPr>
              <a:t>an instruction queue. From there, the decode unit scans the bytes to determine</a:t>
            </a:r>
          </a:p>
          <a:p>
            <a:r>
              <a:rPr kumimoji="1" lang="en-US" sz="1200" b="0" i="0" u="none" strike="noStrike" kern="1200" baseline="0" dirty="0">
                <a:solidFill>
                  <a:schemeClr val="tx1"/>
                </a:solidFill>
                <a:latin typeface="Times New Roman" pitchFamily="-84" charset="0"/>
                <a:ea typeface="+mn-ea"/>
                <a:cs typeface="+mn-cs"/>
              </a:rPr>
              <a:t>instruction boundaries; this is a necessary operation because of the variable length of</a:t>
            </a:r>
          </a:p>
          <a:p>
            <a:r>
              <a:rPr kumimoji="1" lang="en-US" sz="1200" b="0" i="0" u="none" strike="noStrike" kern="1200" baseline="0" dirty="0">
                <a:solidFill>
                  <a:schemeClr val="tx1"/>
                </a:solidFill>
                <a:latin typeface="Times New Roman" pitchFamily="-84" charset="0"/>
                <a:ea typeface="+mn-ea"/>
                <a:cs typeface="+mn-cs"/>
              </a:rPr>
              <a:t>x86 instructions. The decoder translates each machine instruction from one to four</a:t>
            </a:r>
          </a:p>
          <a:p>
            <a:r>
              <a:rPr kumimoji="1" lang="en-US" sz="1200" b="0" i="0" u="none" strike="noStrike" kern="1200" baseline="0" dirty="0">
                <a:solidFill>
                  <a:schemeClr val="tx1"/>
                </a:solidFill>
                <a:latin typeface="Times New Roman" pitchFamily="-84" charset="0"/>
                <a:ea typeface="+mn-ea"/>
                <a:cs typeface="+mn-cs"/>
              </a:rPr>
              <a:t>micro-ops, each of which is a 118-bit RISC instruction. Note for comparison that most</a:t>
            </a:r>
          </a:p>
          <a:p>
            <a:r>
              <a:rPr kumimoji="1" lang="en-US" sz="1200" b="0" i="0" u="none" strike="noStrike" kern="1200" baseline="0" dirty="0">
                <a:solidFill>
                  <a:schemeClr val="tx1"/>
                </a:solidFill>
                <a:latin typeface="Times New Roman" pitchFamily="-84" charset="0"/>
                <a:ea typeface="+mn-ea"/>
                <a:cs typeface="+mn-cs"/>
              </a:rPr>
              <a:t>pure RISC machines have an instruction length of just 32 bits. The longer micro-op</a:t>
            </a:r>
          </a:p>
          <a:p>
            <a:r>
              <a:rPr kumimoji="1" lang="en-US" sz="1200" b="0" i="0" u="none" strike="noStrike" kern="1200" baseline="0" dirty="0">
                <a:solidFill>
                  <a:schemeClr val="tx1"/>
                </a:solidFill>
                <a:latin typeface="Times New Roman" pitchFamily="-84" charset="0"/>
                <a:ea typeface="+mn-ea"/>
                <a:cs typeface="+mn-cs"/>
              </a:rPr>
              <a:t>length is required to accommodate the more complex x86 instructions. Nevertheless, the</a:t>
            </a:r>
          </a:p>
          <a:p>
            <a:r>
              <a:rPr kumimoji="1" lang="en-US" sz="1200" b="0" i="0" u="none" strike="noStrike" kern="1200" baseline="0" dirty="0">
                <a:solidFill>
                  <a:schemeClr val="tx1"/>
                </a:solidFill>
                <a:latin typeface="Times New Roman" pitchFamily="-84" charset="0"/>
                <a:ea typeface="+mn-ea"/>
                <a:cs typeface="+mn-cs"/>
              </a:rPr>
              <a:t>micro-ops are easier to manage than the original instructions from which they derive.</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A few instructions require more than four micro-ops. These instructions are</a:t>
            </a:r>
          </a:p>
          <a:p>
            <a:r>
              <a:rPr kumimoji="1" lang="en-US" sz="1200" b="0" i="0" u="none" strike="noStrike" kern="1200" baseline="0" dirty="0">
                <a:solidFill>
                  <a:schemeClr val="tx1"/>
                </a:solidFill>
                <a:latin typeface="Times New Roman" pitchFamily="-84" charset="0"/>
                <a:ea typeface="+mn-ea"/>
                <a:cs typeface="+mn-cs"/>
              </a:rPr>
              <a:t>transferred to microcode ROM, which contains the series of micro-ops (five or more)</a:t>
            </a:r>
          </a:p>
          <a:p>
            <a:r>
              <a:rPr kumimoji="1" lang="en-US" sz="1200" b="0" i="0" u="none" strike="noStrike" kern="1200" baseline="0" dirty="0">
                <a:solidFill>
                  <a:schemeClr val="tx1"/>
                </a:solidFill>
                <a:latin typeface="Times New Roman" pitchFamily="-84" charset="0"/>
                <a:ea typeface="+mn-ea"/>
                <a:cs typeface="+mn-cs"/>
              </a:rPr>
              <a:t>associated with a complex machine instruction. For example, a string instruction may</a:t>
            </a:r>
          </a:p>
          <a:p>
            <a:r>
              <a:rPr kumimoji="1" lang="en-US" sz="1200" b="0" i="0" u="none" strike="noStrike" kern="1200" baseline="0" dirty="0">
                <a:solidFill>
                  <a:schemeClr val="tx1"/>
                </a:solidFill>
                <a:latin typeface="Times New Roman" pitchFamily="-84" charset="0"/>
                <a:ea typeface="+mn-ea"/>
                <a:cs typeface="+mn-cs"/>
              </a:rPr>
              <a:t>translate into a very large (even hundreds), repetitive sequence of micro-ops. Thus, the</a:t>
            </a:r>
          </a:p>
          <a:p>
            <a:r>
              <a:rPr kumimoji="1" lang="en-US" sz="1200" b="0" i="0" u="none" strike="noStrike" kern="1200" baseline="0" dirty="0">
                <a:solidFill>
                  <a:schemeClr val="tx1"/>
                </a:solidFill>
                <a:latin typeface="Times New Roman" pitchFamily="-84" charset="0"/>
                <a:ea typeface="+mn-ea"/>
                <a:cs typeface="+mn-cs"/>
              </a:rPr>
              <a:t>microcode ROM is a </a:t>
            </a:r>
            <a:r>
              <a:rPr kumimoji="1" lang="en-US" sz="1200" b="0" i="0" u="none" strike="noStrike" kern="1200" baseline="0" dirty="0" err="1">
                <a:solidFill>
                  <a:schemeClr val="tx1"/>
                </a:solidFill>
                <a:latin typeface="Times New Roman" pitchFamily="-84" charset="0"/>
                <a:ea typeface="+mn-ea"/>
                <a:cs typeface="+mn-cs"/>
              </a:rPr>
              <a:t>microprogrammed</a:t>
            </a:r>
            <a:r>
              <a:rPr kumimoji="1" lang="en-US" sz="1200" b="0" i="0" u="none" strike="noStrike" kern="1200" baseline="0" dirty="0">
                <a:solidFill>
                  <a:schemeClr val="tx1"/>
                </a:solidFill>
                <a:latin typeface="Times New Roman" pitchFamily="-84" charset="0"/>
                <a:ea typeface="+mn-ea"/>
                <a:cs typeface="+mn-cs"/>
              </a:rPr>
              <a:t> control unit in the sense discussed in Part Six.</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The resulting micro-op sequence is delivered to the rename/allocator module.</a:t>
            </a:r>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23</a:t>
            </a:fld>
            <a:endParaRPr lang="en-GB" dirty="0"/>
          </a:p>
        </p:txBody>
      </p:sp>
    </p:spTree>
    <p:extLst>
      <p:ext uri="{BB962C8B-B14F-4D97-AF65-F5344CB8AC3E}">
        <p14:creationId xmlns:p14="http://schemas.microsoft.com/office/powerpoint/2010/main" val="3526252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84" charset="0"/>
                <a:ea typeface="+mn-ea"/>
                <a:cs typeface="+mn-cs"/>
              </a:rPr>
              <a:t>This part of the processor reorders micro-ops to allow them to execute as quickly as</a:t>
            </a:r>
          </a:p>
          <a:p>
            <a:r>
              <a:rPr kumimoji="1" lang="en-US" sz="1200" b="0" i="0" u="none" strike="noStrike" kern="1200" baseline="0" dirty="0">
                <a:solidFill>
                  <a:schemeClr val="tx1"/>
                </a:solidFill>
                <a:latin typeface="Times New Roman" pitchFamily="-84" charset="0"/>
                <a:ea typeface="+mn-ea"/>
                <a:cs typeface="+mn-cs"/>
              </a:rPr>
              <a:t>their input operands are ready.</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The allocate stage allocates resources required for execution. It</a:t>
            </a:r>
          </a:p>
          <a:p>
            <a:r>
              <a:rPr kumimoji="1" lang="en-US" sz="1200" b="0" i="0" u="none" strike="noStrike" kern="1200" baseline="0" dirty="0">
                <a:solidFill>
                  <a:schemeClr val="tx1"/>
                </a:solidFill>
                <a:latin typeface="Times New Roman" pitchFamily="-84" charset="0"/>
                <a:ea typeface="+mn-ea"/>
                <a:cs typeface="+mn-cs"/>
              </a:rPr>
              <a:t>performs the following functions:</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 If a needed resource, such as a register, is unavailable for one of the three</a:t>
            </a:r>
          </a:p>
          <a:p>
            <a:r>
              <a:rPr kumimoji="1" lang="en-US" sz="1200" b="0" i="0" u="none" strike="noStrike" kern="1200" baseline="0" dirty="0">
                <a:solidFill>
                  <a:schemeClr val="tx1"/>
                </a:solidFill>
                <a:latin typeface="Times New Roman" pitchFamily="-84" charset="0"/>
                <a:ea typeface="+mn-ea"/>
                <a:cs typeface="+mn-cs"/>
              </a:rPr>
              <a:t>micro-ops arriving at the allocator during a clock cycle, the allocator stalls the</a:t>
            </a:r>
          </a:p>
          <a:p>
            <a:r>
              <a:rPr kumimoji="1" lang="en-US" sz="1200" b="0" i="0" u="none" strike="noStrike" kern="1200" baseline="0" dirty="0">
                <a:solidFill>
                  <a:schemeClr val="tx1"/>
                </a:solidFill>
                <a:latin typeface="Times New Roman" pitchFamily="-84" charset="0"/>
                <a:ea typeface="+mn-ea"/>
                <a:cs typeface="+mn-cs"/>
              </a:rPr>
              <a:t>pipeline.</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 The allocator allocates a reorder buffer (ROB) entry, which tracks the completion</a:t>
            </a:r>
          </a:p>
          <a:p>
            <a:r>
              <a:rPr kumimoji="1" lang="en-US" sz="1200" b="0" i="0" u="none" strike="noStrike" kern="1200" baseline="0" dirty="0">
                <a:solidFill>
                  <a:schemeClr val="tx1"/>
                </a:solidFill>
                <a:latin typeface="Times New Roman" pitchFamily="-84" charset="0"/>
                <a:ea typeface="+mn-ea"/>
                <a:cs typeface="+mn-cs"/>
              </a:rPr>
              <a:t>status of one of the 126 micro-ops that could be in process at any time.</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 The allocator allocates one of the 128 integer or floating-point register entries</a:t>
            </a:r>
          </a:p>
          <a:p>
            <a:r>
              <a:rPr kumimoji="1" lang="en-US" sz="1200" b="0" i="0" u="none" strike="noStrike" kern="1200" baseline="0" dirty="0">
                <a:solidFill>
                  <a:schemeClr val="tx1"/>
                </a:solidFill>
                <a:latin typeface="Times New Roman" pitchFamily="-84" charset="0"/>
                <a:ea typeface="+mn-ea"/>
                <a:cs typeface="+mn-cs"/>
              </a:rPr>
              <a:t>for the result data value of the micro-op, and possibly a load or store buffer</a:t>
            </a:r>
          </a:p>
          <a:p>
            <a:r>
              <a:rPr kumimoji="1" lang="en-US" sz="1200" b="0" i="0" u="none" strike="noStrike" kern="1200" baseline="0" dirty="0">
                <a:solidFill>
                  <a:schemeClr val="tx1"/>
                </a:solidFill>
                <a:latin typeface="Times New Roman" pitchFamily="-84" charset="0"/>
                <a:ea typeface="+mn-ea"/>
                <a:cs typeface="+mn-cs"/>
              </a:rPr>
              <a:t>used to track one of the 48 loads or 24 stores in the machine pipeline.</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 The allocator allocates an entry in one of the two micro-op queues in front of</a:t>
            </a:r>
          </a:p>
          <a:p>
            <a:r>
              <a:rPr kumimoji="1" lang="en-US" sz="1200" b="0" i="0" u="none" strike="noStrike" kern="1200" baseline="0" dirty="0">
                <a:solidFill>
                  <a:schemeClr val="tx1"/>
                </a:solidFill>
                <a:latin typeface="Times New Roman" pitchFamily="-84" charset="0"/>
                <a:ea typeface="+mn-ea"/>
                <a:cs typeface="+mn-cs"/>
              </a:rPr>
              <a:t>the instruction schedulers.</a:t>
            </a:r>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24</a:t>
            </a:fld>
            <a:endParaRPr lang="en-GB" dirty="0"/>
          </a:p>
        </p:txBody>
      </p:sp>
    </p:spTree>
    <p:extLst>
      <p:ext uri="{BB962C8B-B14F-4D97-AF65-F5344CB8AC3E}">
        <p14:creationId xmlns:p14="http://schemas.microsoft.com/office/powerpoint/2010/main" val="3150796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84" charset="0"/>
                <a:ea typeface="+mn-ea"/>
                <a:cs typeface="+mn-cs"/>
              </a:rPr>
              <a:t>The ROB is a circular buffer that can hold up to 126 micro-ops and also contains</a:t>
            </a:r>
          </a:p>
          <a:p>
            <a:r>
              <a:rPr kumimoji="1" lang="en-US" sz="1200" b="0" i="0" u="none" strike="noStrike" kern="1200" baseline="0" dirty="0">
                <a:solidFill>
                  <a:schemeClr val="tx1"/>
                </a:solidFill>
                <a:latin typeface="Times New Roman" pitchFamily="-84" charset="0"/>
                <a:ea typeface="+mn-ea"/>
                <a:cs typeface="+mn-cs"/>
              </a:rPr>
              <a:t>the 128 hardware registers. Each buffer entry consists of the following fields:</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State:  Indicates whether this micro-op is scheduled for execution, has been dispatched</a:t>
            </a:r>
          </a:p>
          <a:p>
            <a:r>
              <a:rPr kumimoji="1" lang="en-US" sz="1200" b="0" i="0" u="none" strike="noStrike" kern="1200" baseline="0" dirty="0">
                <a:solidFill>
                  <a:schemeClr val="tx1"/>
                </a:solidFill>
                <a:latin typeface="Times New Roman" pitchFamily="-84" charset="0"/>
                <a:ea typeface="+mn-ea"/>
                <a:cs typeface="+mn-cs"/>
              </a:rPr>
              <a:t>for execution, or has completed execution and is ready for retirement.</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Memory Address:  The address of the Pentium instruction that generated the</a:t>
            </a:r>
          </a:p>
          <a:p>
            <a:r>
              <a:rPr kumimoji="1" lang="en-US" sz="1200" b="0" i="0" u="none" strike="noStrike" kern="1200" baseline="0" dirty="0">
                <a:solidFill>
                  <a:schemeClr val="tx1"/>
                </a:solidFill>
                <a:latin typeface="Times New Roman" pitchFamily="-84" charset="0"/>
                <a:ea typeface="+mn-ea"/>
                <a:cs typeface="+mn-cs"/>
              </a:rPr>
              <a:t>micro-op.</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Micro-op:  The actual operation.</a:t>
            </a:r>
          </a:p>
          <a:p>
            <a:endParaRPr kumimoji="1" lang="en-US" sz="1200" b="1" i="0" u="none" strike="noStrike" kern="1200" baseline="0" dirty="0">
              <a:solidFill>
                <a:schemeClr val="tx1"/>
              </a:solidFill>
              <a:latin typeface="Times New Roman" pitchFamily="-84" charset="0"/>
              <a:ea typeface="+mn-ea"/>
              <a:cs typeface="+mn-cs"/>
            </a:endParaRPr>
          </a:p>
          <a:p>
            <a:r>
              <a:rPr kumimoji="1" lang="en-US" sz="1200" b="1"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a:solidFill>
                  <a:schemeClr val="tx1"/>
                </a:solidFill>
                <a:latin typeface="Times New Roman" pitchFamily="-84" charset="0"/>
                <a:ea typeface="+mn-ea"/>
                <a:cs typeface="+mn-cs"/>
              </a:rPr>
              <a:t>Alias Register:  If the micro-op references one of the 16 architectural registers,</a:t>
            </a:r>
          </a:p>
          <a:p>
            <a:r>
              <a:rPr kumimoji="1" lang="en-US" sz="1200" b="0" i="0" u="none" strike="noStrike" kern="1200" baseline="0" dirty="0">
                <a:solidFill>
                  <a:schemeClr val="tx1"/>
                </a:solidFill>
                <a:latin typeface="Times New Roman" pitchFamily="-84" charset="0"/>
                <a:ea typeface="+mn-ea"/>
                <a:cs typeface="+mn-cs"/>
              </a:rPr>
              <a:t>this entry redirects that reference to one of the 128 hardware registers.</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Micro-ops enter the ROB in order. Micro-ops are then dispatched from the</a:t>
            </a:r>
          </a:p>
          <a:p>
            <a:r>
              <a:rPr kumimoji="1" lang="en-US" sz="1200" b="0" i="0" u="none" strike="noStrike" kern="1200" baseline="0" dirty="0">
                <a:solidFill>
                  <a:schemeClr val="tx1"/>
                </a:solidFill>
                <a:latin typeface="Times New Roman" pitchFamily="-84" charset="0"/>
                <a:ea typeface="+mn-ea"/>
                <a:cs typeface="+mn-cs"/>
              </a:rPr>
              <a:t>ROB to the Dispatch/Execute unit out of order. The criterion for dispatch is that the</a:t>
            </a:r>
          </a:p>
          <a:p>
            <a:r>
              <a:rPr kumimoji="1" lang="en-US" sz="1200" b="0" i="0" u="none" strike="noStrike" kern="1200" baseline="0" dirty="0">
                <a:solidFill>
                  <a:schemeClr val="tx1"/>
                </a:solidFill>
                <a:latin typeface="Times New Roman" pitchFamily="-84" charset="0"/>
                <a:ea typeface="+mn-ea"/>
                <a:cs typeface="+mn-cs"/>
              </a:rPr>
              <a:t>appropriate execution unit and all necessary data items required for this micro-op</a:t>
            </a:r>
          </a:p>
          <a:p>
            <a:r>
              <a:rPr kumimoji="1" lang="en-US" sz="1200" b="0" i="0" u="none" strike="noStrike" kern="1200" baseline="0" dirty="0">
                <a:solidFill>
                  <a:schemeClr val="tx1"/>
                </a:solidFill>
                <a:latin typeface="Times New Roman" pitchFamily="-84" charset="0"/>
                <a:ea typeface="+mn-ea"/>
                <a:cs typeface="+mn-cs"/>
              </a:rPr>
              <a:t>are available. Finally, micro-ops are retired from the ROB in order. To accomplish</a:t>
            </a:r>
          </a:p>
          <a:p>
            <a:r>
              <a:rPr kumimoji="1" lang="en-US" sz="1200" b="0" i="0" u="none" strike="noStrike" kern="1200" baseline="0" dirty="0">
                <a:solidFill>
                  <a:schemeClr val="tx1"/>
                </a:solidFill>
                <a:latin typeface="Times New Roman" pitchFamily="-84" charset="0"/>
                <a:ea typeface="+mn-ea"/>
                <a:cs typeface="+mn-cs"/>
              </a:rPr>
              <a:t>in-order retirement, micro-ops are retired oldest first after each micro-op has been</a:t>
            </a:r>
          </a:p>
          <a:p>
            <a:r>
              <a:rPr kumimoji="1" lang="en-US" sz="1200" b="0" i="0" u="none" strike="noStrike" kern="1200" baseline="0" dirty="0">
                <a:solidFill>
                  <a:schemeClr val="tx1"/>
                </a:solidFill>
                <a:latin typeface="Times New Roman" pitchFamily="-84" charset="0"/>
                <a:ea typeface="+mn-ea"/>
                <a:cs typeface="+mn-cs"/>
              </a:rPr>
              <a:t>designated as ready for retirement.</a:t>
            </a:r>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25</a:t>
            </a:fld>
            <a:endParaRPr lang="en-GB" dirty="0"/>
          </a:p>
        </p:txBody>
      </p:sp>
    </p:spTree>
    <p:extLst>
      <p:ext uri="{BB962C8B-B14F-4D97-AF65-F5344CB8AC3E}">
        <p14:creationId xmlns:p14="http://schemas.microsoft.com/office/powerpoint/2010/main" val="235134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84" charset="0"/>
                <a:ea typeface="+mn-ea"/>
                <a:cs typeface="+mn-cs"/>
              </a:rPr>
              <a:t> The rename stage remaps references to the 16 architectural</a:t>
            </a:r>
          </a:p>
          <a:p>
            <a:r>
              <a:rPr kumimoji="1" lang="en-US" sz="1200" b="0" i="0" u="none" strike="noStrike" kern="1200" baseline="0" dirty="0">
                <a:solidFill>
                  <a:schemeClr val="tx1"/>
                </a:solidFill>
                <a:latin typeface="Times New Roman" pitchFamily="-84" charset="0"/>
                <a:ea typeface="+mn-ea"/>
                <a:cs typeface="+mn-cs"/>
              </a:rPr>
              <a:t>registers (8 floating-point registers, plus EAX, EBX, ECX, EDX, ESI, EDI, EBP,</a:t>
            </a:r>
          </a:p>
          <a:p>
            <a:r>
              <a:rPr kumimoji="1" lang="en-US" sz="1200" b="0" i="0" u="none" strike="noStrike" kern="1200" baseline="0" dirty="0">
                <a:solidFill>
                  <a:schemeClr val="tx1"/>
                </a:solidFill>
                <a:latin typeface="Times New Roman" pitchFamily="-84" charset="0"/>
                <a:ea typeface="+mn-ea"/>
                <a:cs typeface="+mn-cs"/>
              </a:rPr>
              <a:t>and ESP) into a set of 128 physical registers. The stage removes false dependencies</a:t>
            </a:r>
          </a:p>
          <a:p>
            <a:r>
              <a:rPr kumimoji="1" lang="en-US" sz="1200" b="0" i="0" u="none" strike="noStrike" kern="1200" baseline="0" dirty="0">
                <a:solidFill>
                  <a:schemeClr val="tx1"/>
                </a:solidFill>
                <a:latin typeface="Times New Roman" pitchFamily="-84" charset="0"/>
                <a:ea typeface="+mn-ea"/>
                <a:cs typeface="+mn-cs"/>
              </a:rPr>
              <a:t>caused by a limited number of architectural registers while preserving the true data</a:t>
            </a:r>
          </a:p>
          <a:p>
            <a:r>
              <a:rPr kumimoji="1" lang="en-US" sz="1200" b="0" i="0" u="none" strike="noStrike" kern="1200" baseline="0" dirty="0">
                <a:solidFill>
                  <a:schemeClr val="tx1"/>
                </a:solidFill>
                <a:latin typeface="Times New Roman" pitchFamily="-84" charset="0"/>
                <a:ea typeface="+mn-ea"/>
                <a:cs typeface="+mn-cs"/>
              </a:rPr>
              <a:t>dependencies (reads after writes).</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 After resource allocation and register renaming, micro-ops</a:t>
            </a:r>
          </a:p>
          <a:p>
            <a:r>
              <a:rPr kumimoji="1" lang="en-US" sz="1200" b="0" i="0" u="none" strike="noStrike" kern="1200" baseline="0" dirty="0">
                <a:solidFill>
                  <a:schemeClr val="tx1"/>
                </a:solidFill>
                <a:latin typeface="Times New Roman" pitchFamily="-84" charset="0"/>
                <a:ea typeface="+mn-ea"/>
                <a:cs typeface="+mn-cs"/>
              </a:rPr>
              <a:t>are placed in one of two micro-op queues, where they are held until there is</a:t>
            </a:r>
          </a:p>
          <a:p>
            <a:r>
              <a:rPr kumimoji="1" lang="en-US" sz="1200" b="0" i="0" u="none" strike="noStrike" kern="1200" baseline="0" dirty="0">
                <a:solidFill>
                  <a:schemeClr val="tx1"/>
                </a:solidFill>
                <a:latin typeface="Times New Roman" pitchFamily="-84" charset="0"/>
                <a:ea typeface="+mn-ea"/>
                <a:cs typeface="+mn-cs"/>
              </a:rPr>
              <a:t>room in the schedulers. One of the two queues is for memory operations (loads</a:t>
            </a:r>
          </a:p>
          <a:p>
            <a:r>
              <a:rPr kumimoji="1" lang="en-US" sz="1200" b="0" i="0" u="none" strike="noStrike" kern="1200" baseline="0" dirty="0">
                <a:solidFill>
                  <a:schemeClr val="tx1"/>
                </a:solidFill>
                <a:latin typeface="Times New Roman" pitchFamily="-84" charset="0"/>
                <a:ea typeface="+mn-ea"/>
                <a:cs typeface="+mn-cs"/>
              </a:rPr>
              <a:t>and stores) and the other for micro-ops that do not involve memory references.</a:t>
            </a:r>
          </a:p>
          <a:p>
            <a:r>
              <a:rPr kumimoji="1" lang="en-US" sz="1200" b="0" i="0" u="none" strike="noStrike" kern="1200" baseline="0" dirty="0">
                <a:solidFill>
                  <a:schemeClr val="tx1"/>
                </a:solidFill>
                <a:latin typeface="Times New Roman" pitchFamily="-84" charset="0"/>
                <a:ea typeface="+mn-ea"/>
                <a:cs typeface="+mn-cs"/>
              </a:rPr>
              <a:t>Each queue obeys a FIFO (first-in-first-out) discipline, but no order is maintained</a:t>
            </a:r>
          </a:p>
          <a:p>
            <a:r>
              <a:rPr kumimoji="1" lang="en-US" sz="1200" b="0" i="0" u="none" strike="noStrike" kern="1200" baseline="0" dirty="0">
                <a:solidFill>
                  <a:schemeClr val="tx1"/>
                </a:solidFill>
                <a:latin typeface="Times New Roman" pitchFamily="-84" charset="0"/>
                <a:ea typeface="+mn-ea"/>
                <a:cs typeface="+mn-cs"/>
              </a:rPr>
              <a:t>between queues. That is, a micro-op may be read out of one queue out of order</a:t>
            </a:r>
          </a:p>
          <a:p>
            <a:r>
              <a:rPr kumimoji="1" lang="en-US" sz="1200" b="0" i="0" u="none" strike="noStrike" kern="1200" baseline="0" dirty="0">
                <a:solidFill>
                  <a:schemeClr val="tx1"/>
                </a:solidFill>
                <a:latin typeface="Times New Roman" pitchFamily="-84" charset="0"/>
                <a:ea typeface="+mn-ea"/>
                <a:cs typeface="+mn-cs"/>
              </a:rPr>
              <a:t>with respect to micro-ops in the other queue. This provides greater flexibility to</a:t>
            </a:r>
          </a:p>
          <a:p>
            <a:r>
              <a:rPr kumimoji="1" lang="en-US" sz="1200" b="0" i="0" u="none" strike="noStrike" kern="1200" baseline="0" dirty="0">
                <a:solidFill>
                  <a:schemeClr val="tx1"/>
                </a:solidFill>
                <a:latin typeface="Times New Roman" pitchFamily="-84" charset="0"/>
                <a:ea typeface="+mn-ea"/>
                <a:cs typeface="+mn-cs"/>
              </a:rPr>
              <a:t>the schedulers.</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The schedulers are responsible for retrieving micro-ops from the micro-op queues </a:t>
            </a:r>
          </a:p>
          <a:p>
            <a:r>
              <a:rPr kumimoji="1" lang="en-US" sz="1200" b="0" i="0" u="none" strike="noStrike" kern="1200" baseline="0" dirty="0">
                <a:solidFill>
                  <a:schemeClr val="tx1"/>
                </a:solidFill>
                <a:latin typeface="Times New Roman" pitchFamily="-84" charset="0"/>
                <a:ea typeface="+mn-ea"/>
                <a:cs typeface="+mn-cs"/>
              </a:rPr>
              <a:t>and dispatching these for execution. Each scheduler looks for micro-ops in whose </a:t>
            </a:r>
          </a:p>
          <a:p>
            <a:r>
              <a:rPr kumimoji="1" lang="en-US" sz="1200" b="0" i="0" u="none" strike="noStrike" kern="1200" baseline="0" dirty="0">
                <a:solidFill>
                  <a:schemeClr val="tx1"/>
                </a:solidFill>
                <a:latin typeface="Times New Roman" pitchFamily="-84" charset="0"/>
                <a:ea typeface="+mn-ea"/>
                <a:cs typeface="+mn-cs"/>
              </a:rPr>
              <a:t>status indicates that the micro-op has</a:t>
            </a:r>
          </a:p>
          <a:p>
            <a:r>
              <a:rPr kumimoji="1" lang="en-US" sz="1200" b="0" i="0" u="none" strike="noStrike" kern="1200" baseline="0" dirty="0">
                <a:solidFill>
                  <a:schemeClr val="tx1"/>
                </a:solidFill>
                <a:latin typeface="Times New Roman" pitchFamily="-84" charset="0"/>
                <a:ea typeface="+mn-ea"/>
                <a:cs typeface="+mn-cs"/>
              </a:rPr>
              <a:t>all of its operands. If the execution unit needed by that micro-op is available, then</a:t>
            </a:r>
          </a:p>
          <a:p>
            <a:r>
              <a:rPr kumimoji="1" lang="en-US" sz="1200" b="0" i="0" u="none" strike="noStrike" kern="1200" baseline="0" dirty="0">
                <a:solidFill>
                  <a:schemeClr val="tx1"/>
                </a:solidFill>
                <a:latin typeface="Times New Roman" pitchFamily="-84" charset="0"/>
                <a:ea typeface="+mn-ea"/>
                <a:cs typeface="+mn-cs"/>
              </a:rPr>
              <a:t>the scheduler fetches the micro-op and dispatches it to the appropriate execution</a:t>
            </a:r>
          </a:p>
          <a:p>
            <a:r>
              <a:rPr kumimoji="1" lang="en-US" sz="1200" b="0" i="0" u="none" strike="noStrike" kern="1200" baseline="0" dirty="0">
                <a:solidFill>
                  <a:schemeClr val="tx1"/>
                </a:solidFill>
                <a:latin typeface="Times New Roman" pitchFamily="-84" charset="0"/>
                <a:ea typeface="+mn-ea"/>
                <a:cs typeface="+mn-cs"/>
              </a:rPr>
              <a:t>unit. Up to six micro-ops can be dispatched in one cycle. If more than one micro-op is</a:t>
            </a:r>
          </a:p>
          <a:p>
            <a:r>
              <a:rPr kumimoji="1" lang="en-US" sz="1200" b="0" i="0" u="none" strike="noStrike" kern="1200" baseline="0" dirty="0">
                <a:solidFill>
                  <a:schemeClr val="tx1"/>
                </a:solidFill>
                <a:latin typeface="Times New Roman" pitchFamily="-84" charset="0"/>
                <a:ea typeface="+mn-ea"/>
                <a:cs typeface="+mn-cs"/>
              </a:rPr>
              <a:t>available for a given execution unit, then the scheduler dispatches them in sequence</a:t>
            </a:r>
          </a:p>
          <a:p>
            <a:r>
              <a:rPr kumimoji="1" lang="en-US" sz="1200" b="0" i="0" u="none" strike="noStrike" kern="1200" baseline="0" dirty="0">
                <a:solidFill>
                  <a:schemeClr val="tx1"/>
                </a:solidFill>
                <a:latin typeface="Times New Roman" pitchFamily="-84" charset="0"/>
                <a:ea typeface="+mn-ea"/>
                <a:cs typeface="+mn-cs"/>
              </a:rPr>
              <a:t>from the queue. This is a sort of FIFO discipline that favors in-order execution, but</a:t>
            </a:r>
          </a:p>
          <a:p>
            <a:r>
              <a:rPr kumimoji="1" lang="en-US" sz="1200" b="0" i="0" u="none" strike="noStrike" kern="1200" baseline="0" dirty="0">
                <a:solidFill>
                  <a:schemeClr val="tx1"/>
                </a:solidFill>
                <a:latin typeface="Times New Roman" pitchFamily="-84" charset="0"/>
                <a:ea typeface="+mn-ea"/>
                <a:cs typeface="+mn-cs"/>
              </a:rPr>
              <a:t>by this time the instruction stream has been so rearranged by dependencies and</a:t>
            </a:r>
          </a:p>
          <a:p>
            <a:r>
              <a:rPr kumimoji="1" lang="en-US" sz="1200" b="0" i="0" u="none" strike="noStrike" kern="1200" baseline="0" dirty="0">
                <a:solidFill>
                  <a:schemeClr val="tx1"/>
                </a:solidFill>
                <a:latin typeface="Times New Roman" pitchFamily="-84" charset="0"/>
                <a:ea typeface="+mn-ea"/>
                <a:cs typeface="+mn-cs"/>
              </a:rPr>
              <a:t>branches that it is substantially out of order.</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Four ports attach the schedulers to the execution units. Port 0 is used for both</a:t>
            </a:r>
          </a:p>
          <a:p>
            <a:r>
              <a:rPr kumimoji="1" lang="en-US" sz="1200" b="0" i="0" u="none" strike="noStrike" kern="1200" baseline="0" dirty="0">
                <a:solidFill>
                  <a:schemeClr val="tx1"/>
                </a:solidFill>
                <a:latin typeface="Times New Roman" pitchFamily="-84" charset="0"/>
                <a:ea typeface="+mn-ea"/>
                <a:cs typeface="+mn-cs"/>
              </a:rPr>
              <a:t>integer and floating-point instructions, with the exception of simple integer operations</a:t>
            </a:r>
          </a:p>
          <a:p>
            <a:r>
              <a:rPr kumimoji="1" lang="en-US" sz="1200" b="0" i="0" u="none" strike="noStrike" kern="1200" baseline="0" dirty="0">
                <a:solidFill>
                  <a:schemeClr val="tx1"/>
                </a:solidFill>
                <a:latin typeface="Times New Roman" pitchFamily="-84" charset="0"/>
                <a:ea typeface="+mn-ea"/>
                <a:cs typeface="+mn-cs"/>
              </a:rPr>
              <a:t>and the handling of branch </a:t>
            </a:r>
            <a:r>
              <a:rPr kumimoji="1" lang="en-US" sz="1200" b="0" i="0" u="none" strike="noStrike" kern="1200" baseline="0" dirty="0" err="1">
                <a:solidFill>
                  <a:schemeClr val="tx1"/>
                </a:solidFill>
                <a:latin typeface="Times New Roman" pitchFamily="-84" charset="0"/>
                <a:ea typeface="+mn-ea"/>
                <a:cs typeface="+mn-cs"/>
              </a:rPr>
              <a:t>mispredictions</a:t>
            </a:r>
            <a:r>
              <a:rPr kumimoji="1" lang="en-US" sz="1200" b="0" i="0" u="none" strike="noStrike" kern="1200" baseline="0" dirty="0">
                <a:solidFill>
                  <a:schemeClr val="tx1"/>
                </a:solidFill>
                <a:latin typeface="Times New Roman" pitchFamily="-84" charset="0"/>
                <a:ea typeface="+mn-ea"/>
                <a:cs typeface="+mn-cs"/>
              </a:rPr>
              <a:t>, which are allocated to Port 1. In</a:t>
            </a:r>
          </a:p>
          <a:p>
            <a:r>
              <a:rPr kumimoji="1" lang="en-US" sz="1200" b="0" i="0" u="none" strike="noStrike" kern="1200" baseline="0" dirty="0">
                <a:solidFill>
                  <a:schemeClr val="tx1"/>
                </a:solidFill>
                <a:latin typeface="Times New Roman" pitchFamily="-84" charset="0"/>
                <a:ea typeface="+mn-ea"/>
                <a:cs typeface="+mn-cs"/>
              </a:rPr>
              <a:t>addition, MMX execution units are allocated between these two ports. The remaining</a:t>
            </a:r>
          </a:p>
          <a:p>
            <a:r>
              <a:rPr kumimoji="1" lang="en-US" sz="1200" b="0" i="0" u="none" strike="noStrike" kern="1200" baseline="0" dirty="0">
                <a:solidFill>
                  <a:schemeClr val="tx1"/>
                </a:solidFill>
                <a:latin typeface="Times New Roman" pitchFamily="-84" charset="0"/>
                <a:ea typeface="+mn-ea"/>
                <a:cs typeface="+mn-cs"/>
              </a:rPr>
              <a:t>ports are for memory loads and stores.</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The integer and floating-point register files are the source for pending operations by</a:t>
            </a:r>
          </a:p>
          <a:p>
            <a:r>
              <a:rPr kumimoji="1" lang="en-US" sz="1200" b="0" i="0" u="none" strike="noStrike" kern="1200" baseline="0" dirty="0">
                <a:solidFill>
                  <a:schemeClr val="tx1"/>
                </a:solidFill>
                <a:latin typeface="Times New Roman" pitchFamily="-84" charset="0"/>
                <a:ea typeface="+mn-ea"/>
                <a:cs typeface="+mn-cs"/>
              </a:rPr>
              <a:t>the execution units. The execution units retrieve values from the register files as well</a:t>
            </a:r>
          </a:p>
          <a:p>
            <a:r>
              <a:rPr kumimoji="1" lang="en-US" sz="1200" b="0" i="0" u="none" strike="noStrike" kern="1200" baseline="0" dirty="0">
                <a:solidFill>
                  <a:schemeClr val="tx1"/>
                </a:solidFill>
                <a:latin typeface="Times New Roman" pitchFamily="-84" charset="0"/>
                <a:ea typeface="+mn-ea"/>
                <a:cs typeface="+mn-cs"/>
              </a:rPr>
              <a:t>as from the L1 data cache. A separate pipeline stage is used to compute flags (e.g.,</a:t>
            </a:r>
          </a:p>
          <a:p>
            <a:r>
              <a:rPr kumimoji="1" lang="en-US" sz="1200" b="0" i="0" u="none" strike="noStrike" kern="1200" baseline="0" dirty="0">
                <a:solidFill>
                  <a:schemeClr val="tx1"/>
                </a:solidFill>
                <a:latin typeface="Times New Roman" pitchFamily="-84" charset="0"/>
                <a:ea typeface="+mn-ea"/>
                <a:cs typeface="+mn-cs"/>
              </a:rPr>
              <a:t>zero, negative); these are typically the input to a branch instruction.</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A subsequent pipeline stage performs branch checking. This function compares</a:t>
            </a:r>
          </a:p>
          <a:p>
            <a:r>
              <a:rPr kumimoji="1" lang="en-US" sz="1200" b="0" i="0" u="none" strike="noStrike" kern="1200" baseline="0" dirty="0">
                <a:solidFill>
                  <a:schemeClr val="tx1"/>
                </a:solidFill>
                <a:latin typeface="Times New Roman" pitchFamily="-84" charset="0"/>
                <a:ea typeface="+mn-ea"/>
                <a:cs typeface="+mn-cs"/>
              </a:rPr>
              <a:t>the actual branch result with the prediction. If a branch prediction turns out</a:t>
            </a:r>
          </a:p>
          <a:p>
            <a:r>
              <a:rPr kumimoji="1" lang="en-US" sz="1200" b="0" i="0" u="none" strike="noStrike" kern="1200" baseline="0" dirty="0">
                <a:solidFill>
                  <a:schemeClr val="tx1"/>
                </a:solidFill>
                <a:latin typeface="Times New Roman" pitchFamily="-84" charset="0"/>
                <a:ea typeface="+mn-ea"/>
                <a:cs typeface="+mn-cs"/>
              </a:rPr>
              <a:t>to have been wrong, then there are micro-operations in various stages of processing</a:t>
            </a:r>
          </a:p>
          <a:p>
            <a:r>
              <a:rPr kumimoji="1" lang="en-US" sz="1200" b="0" i="0" u="none" strike="noStrike" kern="1200" baseline="0" dirty="0">
                <a:solidFill>
                  <a:schemeClr val="tx1"/>
                </a:solidFill>
                <a:latin typeface="Times New Roman" pitchFamily="-84" charset="0"/>
                <a:ea typeface="+mn-ea"/>
                <a:cs typeface="+mn-cs"/>
              </a:rPr>
              <a:t>that must be removed from the pipeline. The proper branch destination is then provided</a:t>
            </a:r>
          </a:p>
          <a:p>
            <a:r>
              <a:rPr kumimoji="1" lang="en-US" sz="1200" b="0" i="0" u="none" strike="noStrike" kern="1200" baseline="0" dirty="0">
                <a:solidFill>
                  <a:schemeClr val="tx1"/>
                </a:solidFill>
                <a:latin typeface="Times New Roman" pitchFamily="-84" charset="0"/>
                <a:ea typeface="+mn-ea"/>
                <a:cs typeface="+mn-cs"/>
              </a:rPr>
              <a:t>to the Branch Predictor during a drive stage, which restarts the whole pipeline</a:t>
            </a:r>
          </a:p>
          <a:p>
            <a:r>
              <a:rPr kumimoji="1" lang="en-US" sz="1200" b="0" i="0" u="none" strike="noStrike" kern="1200" baseline="0" dirty="0">
                <a:solidFill>
                  <a:schemeClr val="tx1"/>
                </a:solidFill>
                <a:latin typeface="Times New Roman" pitchFamily="-84" charset="0"/>
                <a:ea typeface="+mn-ea"/>
                <a:cs typeface="+mn-cs"/>
              </a:rPr>
              <a:t>from the new target address.</a:t>
            </a:r>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26</a:t>
            </a:fld>
            <a:endParaRPr lang="en-GB" dirty="0"/>
          </a:p>
        </p:txBody>
      </p:sp>
    </p:spTree>
    <p:extLst>
      <p:ext uri="{BB962C8B-B14F-4D97-AF65-F5344CB8AC3E}">
        <p14:creationId xmlns:p14="http://schemas.microsoft.com/office/powerpoint/2010/main" val="488255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dirty="0">
                <a:solidFill>
                  <a:schemeClr val="tx1"/>
                </a:solidFill>
                <a:effectLst/>
                <a:latin typeface="Times New Roman" pitchFamily="-84" charset="0"/>
                <a:ea typeface="+mn-ea"/>
                <a:cs typeface="+mn-cs"/>
              </a:rPr>
              <a:t>Recent implementations of the ARM architecture have seen the introduction of</a:t>
            </a:r>
          </a:p>
          <a:p>
            <a:r>
              <a:rPr kumimoji="1" lang="en-US" sz="1200" kern="1200" dirty="0">
                <a:solidFill>
                  <a:schemeClr val="tx1"/>
                </a:solidFill>
                <a:effectLst/>
                <a:latin typeface="Times New Roman" pitchFamily="-84" charset="0"/>
                <a:ea typeface="+mn-ea"/>
                <a:cs typeface="+mn-cs"/>
              </a:rPr>
              <a:t>superscalar techniques in the instruction pipeline. In this section, we focus on the</a:t>
            </a:r>
          </a:p>
          <a:p>
            <a:r>
              <a:rPr kumimoji="1" lang="en-US" sz="1200" kern="1200" dirty="0">
                <a:solidFill>
                  <a:schemeClr val="tx1"/>
                </a:solidFill>
                <a:effectLst/>
                <a:latin typeface="Times New Roman" pitchFamily="-84" charset="0"/>
                <a:ea typeface="+mn-ea"/>
                <a:cs typeface="+mn-cs"/>
              </a:rPr>
              <a:t>ARM Cortex-A8, which provides a good example of a RISC-based superscalar</a:t>
            </a:r>
          </a:p>
          <a:p>
            <a:r>
              <a:rPr kumimoji="1" lang="en-US" sz="1200" kern="1200" dirty="0">
                <a:solidFill>
                  <a:schemeClr val="tx1"/>
                </a:solidFill>
                <a:effectLst/>
                <a:latin typeface="Times New Roman" pitchFamily="-84" charset="0"/>
                <a:ea typeface="+mn-ea"/>
                <a:cs typeface="+mn-cs"/>
              </a:rPr>
              <a:t>design.</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Cortex-A8 is in the ARM family of processors that ARM refers to as</a:t>
            </a:r>
          </a:p>
          <a:p>
            <a:r>
              <a:rPr kumimoji="1" lang="en-US" sz="1200" kern="1200" dirty="0">
                <a:solidFill>
                  <a:schemeClr val="tx1"/>
                </a:solidFill>
                <a:effectLst/>
                <a:latin typeface="Times New Roman" pitchFamily="-84" charset="0"/>
                <a:ea typeface="+mn-ea"/>
                <a:cs typeface="+mn-cs"/>
              </a:rPr>
              <a:t>application processors. An ARM application processor is an embedded processor</a:t>
            </a:r>
          </a:p>
          <a:p>
            <a:r>
              <a:rPr kumimoji="1" lang="en-US" sz="1200" kern="1200" dirty="0">
                <a:solidFill>
                  <a:schemeClr val="tx1"/>
                </a:solidFill>
                <a:effectLst/>
                <a:latin typeface="Times New Roman" pitchFamily="-84" charset="0"/>
                <a:ea typeface="+mn-ea"/>
                <a:cs typeface="+mn-cs"/>
              </a:rPr>
              <a:t>running complex operating systems for wireless, consumer and imaging applications.</a:t>
            </a:r>
          </a:p>
          <a:p>
            <a:r>
              <a:rPr kumimoji="1" lang="en-US" sz="1200" kern="1200" dirty="0">
                <a:solidFill>
                  <a:schemeClr val="tx1"/>
                </a:solidFill>
                <a:effectLst/>
                <a:latin typeface="Times New Roman" pitchFamily="-84" charset="0"/>
                <a:ea typeface="+mn-ea"/>
                <a:cs typeface="+mn-cs"/>
              </a:rPr>
              <a:t>The Cortex-A8 targets a wide variety of mobile and consumer applications</a:t>
            </a:r>
          </a:p>
          <a:p>
            <a:r>
              <a:rPr kumimoji="1" lang="en-US" sz="1200" kern="1200" dirty="0">
                <a:solidFill>
                  <a:schemeClr val="tx1"/>
                </a:solidFill>
                <a:effectLst/>
                <a:latin typeface="Times New Roman" pitchFamily="-84" charset="0"/>
                <a:ea typeface="+mn-ea"/>
                <a:cs typeface="+mn-cs"/>
              </a:rPr>
              <a:t>including mobile phones, set-top boxes, gaming consoles and automotive navigation/</a:t>
            </a:r>
          </a:p>
          <a:p>
            <a:r>
              <a:rPr kumimoji="1" lang="en-US" sz="1200" kern="1200" dirty="0">
                <a:solidFill>
                  <a:schemeClr val="tx1"/>
                </a:solidFill>
                <a:effectLst/>
                <a:latin typeface="Times New Roman" pitchFamily="-84" charset="0"/>
                <a:ea typeface="+mn-ea"/>
                <a:cs typeface="+mn-cs"/>
              </a:rPr>
              <a:t>entertainment systems.</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Figure 18.10 shows a logical view of the Cortex-A8 architecture, emphasizing</a:t>
            </a:r>
          </a:p>
          <a:p>
            <a:r>
              <a:rPr kumimoji="1" lang="en-US" sz="1200" kern="1200" dirty="0">
                <a:solidFill>
                  <a:schemeClr val="tx1"/>
                </a:solidFill>
                <a:effectLst/>
                <a:latin typeface="Times New Roman" pitchFamily="-84" charset="0"/>
                <a:ea typeface="+mn-ea"/>
                <a:cs typeface="+mn-cs"/>
              </a:rPr>
              <a:t>the flow of instructions among functional units. The main instruction flow is</a:t>
            </a:r>
          </a:p>
          <a:p>
            <a:r>
              <a:rPr kumimoji="1" lang="en-US" sz="1200" kern="1200" dirty="0">
                <a:solidFill>
                  <a:schemeClr val="tx1"/>
                </a:solidFill>
                <a:effectLst/>
                <a:latin typeface="Times New Roman" pitchFamily="-84" charset="0"/>
                <a:ea typeface="+mn-ea"/>
                <a:cs typeface="+mn-cs"/>
              </a:rPr>
              <a:t>through three functional units that implement a dual, in-order-issue, 13-stage pipeline.</a:t>
            </a:r>
          </a:p>
          <a:p>
            <a:r>
              <a:rPr kumimoji="1" lang="en-US" sz="1200" kern="1200" dirty="0">
                <a:solidFill>
                  <a:schemeClr val="tx1"/>
                </a:solidFill>
                <a:effectLst/>
                <a:latin typeface="Times New Roman" pitchFamily="-84" charset="0"/>
                <a:ea typeface="+mn-ea"/>
                <a:cs typeface="+mn-cs"/>
              </a:rPr>
              <a:t>The Cortex designers decided to stay with in-order issue to keep additional</a:t>
            </a:r>
          </a:p>
          <a:p>
            <a:r>
              <a:rPr kumimoji="1" lang="en-US" sz="1200" kern="1200" dirty="0">
                <a:solidFill>
                  <a:schemeClr val="tx1"/>
                </a:solidFill>
                <a:effectLst/>
                <a:latin typeface="Times New Roman" pitchFamily="-84" charset="0"/>
                <a:ea typeface="+mn-ea"/>
                <a:cs typeface="+mn-cs"/>
              </a:rPr>
              <a:t>power required to a minimum. Out-of-order issue and retire  can require extensive</a:t>
            </a:r>
          </a:p>
          <a:p>
            <a:r>
              <a:rPr kumimoji="1" lang="en-US" sz="1200" kern="1200" dirty="0">
                <a:solidFill>
                  <a:schemeClr val="tx1"/>
                </a:solidFill>
                <a:effectLst/>
                <a:latin typeface="Times New Roman" pitchFamily="-84" charset="0"/>
                <a:ea typeface="+mn-ea"/>
                <a:cs typeface="+mn-cs"/>
              </a:rPr>
              <a:t>amounts of logic consuming extra power.</a:t>
            </a:r>
          </a:p>
        </p:txBody>
      </p:sp>
      <p:sp>
        <p:nvSpPr>
          <p:cNvPr id="4" name="Slide Number Placeholder 3"/>
          <p:cNvSpPr>
            <a:spLocks noGrp="1"/>
          </p:cNvSpPr>
          <p:nvPr>
            <p:ph type="sldNum" sz="quarter" idx="10"/>
          </p:nvPr>
        </p:nvSpPr>
        <p:spPr/>
        <p:txBody>
          <a:bodyPr/>
          <a:lstStyle/>
          <a:p>
            <a:fld id="{5D9698E6-F8F9-9C4C-8FAC-D2C8BDBC2CEF}" type="slidenum">
              <a:rPr lang="en-GB" smtClean="0"/>
              <a:pPr/>
              <a:t>27</a:t>
            </a:fld>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effectLst/>
                <a:latin typeface="Times New Roman" pitchFamily="-84" charset="0"/>
                <a:ea typeface="+mn-ea"/>
                <a:cs typeface="+mn-cs"/>
              </a:rPr>
              <a:t> Figure 18.11 shows the details of the main Cortex-A8 pipeline. There is a separate</a:t>
            </a:r>
          </a:p>
          <a:p>
            <a:r>
              <a:rPr kumimoji="1" lang="en-US" sz="1200" kern="1200" dirty="0">
                <a:solidFill>
                  <a:schemeClr val="tx1"/>
                </a:solidFill>
                <a:effectLst/>
                <a:latin typeface="Times New Roman" pitchFamily="-84" charset="0"/>
                <a:ea typeface="+mn-ea"/>
                <a:cs typeface="+mn-cs"/>
              </a:rPr>
              <a:t>unit for SIMD (single-instruction-multiple-data) that implements a 10-stage</a:t>
            </a:r>
          </a:p>
          <a:p>
            <a:r>
              <a:rPr kumimoji="1" lang="en-US" sz="1200" kern="1200" dirty="0">
                <a:solidFill>
                  <a:schemeClr val="tx1"/>
                </a:solidFill>
                <a:effectLst/>
                <a:latin typeface="Times New Roman" pitchFamily="-84" charset="0"/>
                <a:ea typeface="+mn-ea"/>
                <a:cs typeface="+mn-cs"/>
              </a:rPr>
              <a:t>pipeline.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28</a:t>
            </a:fld>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The instruction fetch unit predicts the instruction stream, fetches instructions from the L1 instruction cache, and places the fetched instructions into a buffer for consumption by the decode pipeline. The instruction fetch unit also includes the L1 instruction cache. Because there can be several unresolved branches in the pipe- line, instruction fetches are speculative, meaning there is no guarantee that they are   </a:t>
            </a:r>
            <a:endParaRPr lang="en-US" dirty="0"/>
          </a:p>
          <a:p>
            <a:r>
              <a:rPr kumimoji="1" lang="en-US" sz="1200" kern="1200" dirty="0">
                <a:solidFill>
                  <a:schemeClr val="tx1"/>
                </a:solidFill>
                <a:latin typeface="Times New Roman" pitchFamily="-84" charset="0"/>
                <a:ea typeface="+mn-ea"/>
                <a:cs typeface="+mn-cs"/>
              </a:rPr>
              <a:t>executed. A branch or exceptional instruction in the code stream can cause a pipe- line flush, discarding the currently fetched instructions. The instruction fetch unit can fetch up to four instructions per cycle, and goes through the following stages: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F0 </a:t>
            </a:r>
            <a:r>
              <a:rPr kumimoji="1" lang="en-US" sz="1200" kern="1200" dirty="0">
                <a:solidFill>
                  <a:schemeClr val="tx1"/>
                </a:solidFill>
                <a:latin typeface="Times New Roman" pitchFamily="-84" charset="0"/>
                <a:ea typeface="+mn-ea"/>
                <a:cs typeface="+mn-cs"/>
              </a:rPr>
              <a:t>The address generation unit (AGU) generates a new virtual address. Normally, this address is the next address sequentially from the preceding fetch address. The address can also be a branch target address provided by a branch prediction for a previous instruction. F0 is not counted as part of the 13-stage pipeline, because ARM processors have traditionally defined instruction cache access as the first stage.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F1 </a:t>
            </a:r>
            <a:r>
              <a:rPr kumimoji="1" lang="en-US" sz="1200" kern="1200" dirty="0">
                <a:solidFill>
                  <a:schemeClr val="tx1"/>
                </a:solidFill>
                <a:latin typeface="Times New Roman" pitchFamily="-84" charset="0"/>
                <a:ea typeface="+mn-ea"/>
                <a:cs typeface="+mn-cs"/>
              </a:rPr>
              <a:t>The calculated address is used to fetch instructions from the L1 instruction cache. In parallel, the fetch address is used to access the branch prediction arrays to determine if the next fetch address should be based on a branch prediction.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F3 </a:t>
            </a:r>
            <a:r>
              <a:rPr kumimoji="1" lang="en-US" sz="1200" kern="1200" dirty="0">
                <a:solidFill>
                  <a:schemeClr val="tx1"/>
                </a:solidFill>
                <a:latin typeface="Times New Roman" pitchFamily="-84" charset="0"/>
                <a:ea typeface="+mn-ea"/>
                <a:cs typeface="+mn-cs"/>
              </a:rPr>
              <a:t>Instruction data are placed into the instruction queue. If an instruction results in branch prediction, the new target address is sent to the address generation unit. </a:t>
            </a:r>
            <a:endParaRPr lang="en-US" dirty="0"/>
          </a:p>
          <a:p>
            <a:endParaRPr lang="en-US" dirty="0"/>
          </a:p>
          <a:p>
            <a:r>
              <a:rPr kumimoji="1" lang="en-US" sz="1200" kern="1200" dirty="0">
                <a:solidFill>
                  <a:schemeClr val="tx1"/>
                </a:solidFill>
                <a:latin typeface="Times New Roman" pitchFamily="-84" charset="0"/>
                <a:ea typeface="+mn-ea"/>
                <a:cs typeface="+mn-cs"/>
              </a:rPr>
              <a:t>To minimize the branch penalties typically associated with a deeper pipeline, the Cortex-A8 processor implements a two-level global history branch predictor, consisting of the branch target buffer (BTB) and the global history buffer (GHB). These data structures are accessed in parallel with instruction fetches. The BTB indicates whether or not the current fetch address will return a branch instruction and its branch target address. It contains 512 entries. On a hit in the BTB a branch is predicted and the GHB is accessed. The GHB consists of 4096 2-bit counters that encode the strength and direction information of branches. The GHB is indexed by 10-bit history of the direction of the last ten branches encountered and 4 bits of the PC. In addition to the dynamic branch predictor, a return stack is used to predict subroutine return addresses. The return stack has eight 32-bit entries that store the link register value in r14 and the ARM or Thumb state of the calling function. When a return-type instruction is predicted taken, the return stack provides the last pushed address and state.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instruction fetch unit can fetch and queue up to 12 instructions. It issues instructions to the decode unit two at a time. The queue enables the instruction fetch unit to prefetch ahead of the rest of the integer pipeline and build up a backlog of instructions ready for decoding. </a:t>
            </a:r>
            <a:endParaRPr lang="en-US" dirty="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29</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ED044-3254-254E-A16F-B99188B8BA2A}" type="slidenum">
              <a:rPr lang="en-GB"/>
              <a:pPr/>
              <a:t>3</a:t>
            </a:fld>
            <a:endParaRPr lang="en-GB" dirty="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Figure 18.1 compares, in general terms, the scalar and superscalar approaches. In a traditional scalar organization, there is a single pipelined functional unit for integer operations and one for floating-point operations. Parallelism is achieved by enabling multiple instructions to be at different stages of the pipeline at one time. In the superscalar organization, there are multiple functional units, each of which is implemented as a pipeline. Each individual functional unit provides a degree of parallelism by virtue of its pipelined structure. The use of multiple functional units enables the processor to execute streams of instructions in parallel, one stream for each pipeline. It is the responsibility of the hardware, in conjunction with the compiler, to assure that the parallel execution does not violate the intent of the program.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 </a:t>
            </a:r>
            <a:endParaRPr lang="en-US" dirty="0"/>
          </a:p>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The instruction decode unit decodes and sequences all ARM and Thumb instructions. It has a dual pipeline structure, called </a:t>
            </a:r>
            <a:r>
              <a:rPr kumimoji="1" lang="en-US" sz="1200" i="1" kern="1200" dirty="0">
                <a:solidFill>
                  <a:schemeClr val="tx1"/>
                </a:solidFill>
                <a:latin typeface="Times New Roman" pitchFamily="-84" charset="0"/>
                <a:ea typeface="+mn-ea"/>
                <a:cs typeface="+mn-cs"/>
              </a:rPr>
              <a:t>pipe0 </a:t>
            </a:r>
            <a:r>
              <a:rPr kumimoji="1" lang="en-US" sz="1200" kern="1200" dirty="0">
                <a:solidFill>
                  <a:schemeClr val="tx1"/>
                </a:solidFill>
                <a:latin typeface="Times New Roman" pitchFamily="-84" charset="0"/>
                <a:ea typeface="+mn-ea"/>
                <a:cs typeface="+mn-cs"/>
              </a:rPr>
              <a:t>and </a:t>
            </a:r>
            <a:r>
              <a:rPr kumimoji="1" lang="en-US" sz="1200" i="1" kern="1200" dirty="0">
                <a:solidFill>
                  <a:schemeClr val="tx1"/>
                </a:solidFill>
                <a:latin typeface="Times New Roman" pitchFamily="-84" charset="0"/>
                <a:ea typeface="+mn-ea"/>
                <a:cs typeface="+mn-cs"/>
              </a:rPr>
              <a:t>pipe1, </a:t>
            </a:r>
            <a:r>
              <a:rPr kumimoji="1" lang="en-US" sz="1200" kern="1200" dirty="0">
                <a:solidFill>
                  <a:schemeClr val="tx1"/>
                </a:solidFill>
                <a:latin typeface="Times New Roman" pitchFamily="-84" charset="0"/>
                <a:ea typeface="+mn-ea"/>
                <a:cs typeface="+mn-cs"/>
              </a:rPr>
              <a:t>so that two instructions can progress through the unit at a time. When two instructions are issued from the instruction decode pipeline, pipe0 will always contain the older instruction in program order. This means that if the instruction in pipe0 cannot issue, then the instruction in pipe1 will not issue. All issued instructions progress in order down the execution pipeline with results written back into the register file at the end of the execution pipeline. This in-order instruction issue and retire prevents WAR hazards and keeps tracking of WAW hazards and recovery from flush conditions straightforward. Thus, the main concern of the instruction decode pipeline is the prevention of RAW hazards.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30</a:t>
            </a:fld>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Each instruction goes through five stages of processing.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D0 </a:t>
            </a:r>
            <a:r>
              <a:rPr kumimoji="1" lang="en-US" sz="1200" kern="1200" dirty="0">
                <a:solidFill>
                  <a:schemeClr val="tx1"/>
                </a:solidFill>
                <a:latin typeface="Times New Roman" pitchFamily="-84" charset="0"/>
                <a:ea typeface="+mn-ea"/>
                <a:cs typeface="+mn-cs"/>
              </a:rPr>
              <a:t>Thumb instructions are decompressed into 32-bit ARM instructions. A preliminary decode function is performed.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D1 </a:t>
            </a:r>
            <a:r>
              <a:rPr kumimoji="1" lang="en-US" sz="1200" kern="1200" dirty="0">
                <a:solidFill>
                  <a:schemeClr val="tx1"/>
                </a:solidFill>
                <a:latin typeface="Times New Roman" pitchFamily="-84" charset="0"/>
                <a:ea typeface="+mn-ea"/>
                <a:cs typeface="+mn-cs"/>
              </a:rPr>
              <a:t>The instruction decode function is completed.</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D2 </a:t>
            </a:r>
            <a:r>
              <a:rPr kumimoji="1" lang="en-US" sz="1200" kern="1200" dirty="0">
                <a:solidFill>
                  <a:schemeClr val="tx1"/>
                </a:solidFill>
                <a:latin typeface="Times New Roman" pitchFamily="-84" charset="0"/>
                <a:ea typeface="+mn-ea"/>
                <a:cs typeface="+mn-cs"/>
              </a:rPr>
              <a:t>This stage writes instructions into and read instructions from the pending/ replay queue structure.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D3 </a:t>
            </a:r>
            <a:r>
              <a:rPr kumimoji="1" lang="en-US" sz="1200" kern="1200" dirty="0">
                <a:solidFill>
                  <a:schemeClr val="tx1"/>
                </a:solidFill>
                <a:latin typeface="Times New Roman" pitchFamily="-84" charset="0"/>
                <a:ea typeface="+mn-ea"/>
                <a:cs typeface="+mn-cs"/>
              </a:rPr>
              <a:t>This stage contains the instruction scheduling logic. A scoreboard predicts register availability using static scheduling techniques. Hazard checking is also done at this stage.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D4 </a:t>
            </a:r>
            <a:r>
              <a:rPr kumimoji="1" lang="en-US" sz="1200" kern="1200" dirty="0">
                <a:solidFill>
                  <a:schemeClr val="tx1"/>
                </a:solidFill>
                <a:latin typeface="Times New Roman" pitchFamily="-84" charset="0"/>
                <a:ea typeface="+mn-ea"/>
                <a:cs typeface="+mn-cs"/>
              </a:rPr>
              <a:t>Performs the final decode for all the control signals required by the integer execute and load/store units.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the first two stages, the instruction type, the source and destination operands, and resource requirements for the instruction are determined. A few less commonly used instructions are referred to as multicycle instructions. The D1 stage breaks these instructions down into multiple instruction opcodes that are sequenced individually through the execution pipeline.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pending queue serves two purposes. First, it prevents a stall signal from D3 from rippling any further up the pipeline. Second, by buffering instructions, there should always be two instructions available for the dual pipeline. In the case where only one instruction is issued, the pending queue enables two instructions to proceed down the pipeline together, even if they were originally sent from the fetch unit in different cycles.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replay operation is designed to deal with the effects of the memory system on instruction timing. Instructions are statically scheduled in the D3 stage based on a prediction of when the source operand will be available. Any stall from the memory system can result in the minimum of an 8-cycle delay. This 8-cycle delay minimum is balanced with the minimum number of possible cycles to receive data from the L2 cache in the case of an L1 load miss. </a:t>
            </a:r>
            <a:endParaRPr lang="en-US" dirty="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31</a:t>
            </a:fld>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effectLst/>
                <a:latin typeface="Times New Roman" pitchFamily="-84" charset="0"/>
                <a:ea typeface="+mn-ea"/>
                <a:cs typeface="+mn-cs"/>
              </a:rPr>
              <a:t>Table 18.3 gives the most common cases</a:t>
            </a:r>
          </a:p>
          <a:p>
            <a:r>
              <a:rPr kumimoji="1" lang="en-US" sz="1200" kern="1200" dirty="0">
                <a:solidFill>
                  <a:schemeClr val="tx1"/>
                </a:solidFill>
                <a:effectLst/>
                <a:latin typeface="Times New Roman" pitchFamily="-84" charset="0"/>
                <a:ea typeface="+mn-ea"/>
                <a:cs typeface="+mn-cs"/>
              </a:rPr>
              <a:t>that can result in an instruction replay because of a memory system stall.</a:t>
            </a:r>
          </a:p>
          <a:p>
            <a:r>
              <a:rPr kumimoji="1" lang="en-US" sz="1200" kern="1200" dirty="0">
                <a:solidFill>
                  <a:schemeClr val="tx1"/>
                </a:solidFill>
                <a:effectLst/>
                <a:latin typeface="Times New Roman" pitchFamily="-84" charset="0"/>
                <a:ea typeface="+mn-ea"/>
                <a:cs typeface="+mn-cs"/>
              </a:rPr>
              <a:t>To deal with these stalls, a recovery mechanism is used to flush all subsequent</a:t>
            </a:r>
          </a:p>
          <a:p>
            <a:r>
              <a:rPr kumimoji="1" lang="en-US" sz="1200" kern="1200" dirty="0">
                <a:solidFill>
                  <a:schemeClr val="tx1"/>
                </a:solidFill>
                <a:effectLst/>
                <a:latin typeface="Times New Roman" pitchFamily="-84" charset="0"/>
                <a:ea typeface="+mn-ea"/>
                <a:cs typeface="+mn-cs"/>
              </a:rPr>
              <a:t>instructions in the execution pipeline and reissue (replay) them. To support replay,</a:t>
            </a:r>
          </a:p>
          <a:p>
            <a:r>
              <a:rPr kumimoji="1" lang="en-US" sz="1200" kern="1200" dirty="0">
                <a:solidFill>
                  <a:schemeClr val="tx1"/>
                </a:solidFill>
                <a:effectLst/>
                <a:latin typeface="Times New Roman" pitchFamily="-84" charset="0"/>
                <a:ea typeface="+mn-ea"/>
                <a:cs typeface="+mn-cs"/>
              </a:rPr>
              <a:t>instructions are copied into the replay queue before they are issued and removed as</a:t>
            </a:r>
          </a:p>
          <a:p>
            <a:r>
              <a:rPr kumimoji="1" lang="en-US" sz="1200" kern="1200" dirty="0">
                <a:solidFill>
                  <a:schemeClr val="tx1"/>
                </a:solidFill>
                <a:effectLst/>
                <a:latin typeface="Times New Roman" pitchFamily="-84" charset="0"/>
                <a:ea typeface="+mn-ea"/>
                <a:cs typeface="+mn-cs"/>
              </a:rPr>
              <a:t>they write back their results and retire. If a replay signal is issued, instructions are</a:t>
            </a:r>
          </a:p>
          <a:p>
            <a:r>
              <a:rPr kumimoji="1" lang="en-US" sz="1200" kern="1200" dirty="0">
                <a:solidFill>
                  <a:schemeClr val="tx1"/>
                </a:solidFill>
                <a:effectLst/>
                <a:latin typeface="Times New Roman" pitchFamily="-84" charset="0"/>
                <a:ea typeface="+mn-ea"/>
                <a:cs typeface="+mn-cs"/>
              </a:rPr>
              <a:t>retrieved from the replay queue and reenter the pipeline.</a:t>
            </a:r>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32</a:t>
            </a:fld>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0" i="0" u="none" strike="noStrike" kern="1200" baseline="0" dirty="0">
                <a:solidFill>
                  <a:schemeClr val="tx1"/>
                </a:solidFill>
                <a:latin typeface="Times New Roman" pitchFamily="-84" charset="0"/>
                <a:ea typeface="+mn-ea"/>
                <a:cs typeface="+mn-cs"/>
              </a:rPr>
              <a:t> The decode unit issues two instructions in parallel to the execution unit, unless it</a:t>
            </a:r>
          </a:p>
          <a:p>
            <a:r>
              <a:rPr kumimoji="1" lang="en-US" sz="1200" b="0" i="0" u="none" strike="noStrike" kern="1200" baseline="0" dirty="0">
                <a:solidFill>
                  <a:schemeClr val="tx1"/>
                </a:solidFill>
                <a:latin typeface="Times New Roman" pitchFamily="-84" charset="0"/>
                <a:ea typeface="+mn-ea"/>
                <a:cs typeface="+mn-cs"/>
              </a:rPr>
              <a:t>encounters an issue restriction. Table 18.4 shows the most common restriction cases.</a:t>
            </a:r>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33</a:t>
            </a:fld>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The instruction execute unit consists of two symmetric arithmetic logic unit (ALU) pipelines, an address generator for load and store instructions, and the multiply pipeline. The execute pipelines also perform register write back. The instruction execute unit: </a:t>
            </a:r>
            <a:endParaRPr lang="en-US" dirty="0"/>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Executes all integer ALU and multiply operations, including flag generation </a:t>
            </a:r>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Generates the virtual addresses for loads and stores and the base write-back </a:t>
            </a:r>
          </a:p>
          <a:p>
            <a:pPr>
              <a:buFont typeface="Arial"/>
              <a:buNone/>
            </a:pPr>
            <a:r>
              <a:rPr kumimoji="1" lang="en-US" sz="1200" kern="1200" dirty="0">
                <a:solidFill>
                  <a:schemeClr val="tx1"/>
                </a:solidFill>
                <a:latin typeface="Times New Roman" pitchFamily="-84" charset="0"/>
                <a:ea typeface="+mn-ea"/>
                <a:cs typeface="+mn-cs"/>
              </a:rPr>
              <a:t>value, when required </a:t>
            </a:r>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Supplies formatted data for stores and forwards data and flags </a:t>
            </a:r>
          </a:p>
          <a:p>
            <a:pPr>
              <a:buFont typeface="Arial"/>
              <a:buChar char="•"/>
            </a:pPr>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Processes branches and other changes of instruction stream and evaluates instruction condition codes </a:t>
            </a:r>
          </a:p>
          <a:p>
            <a:endParaRPr lang="en-US" dirty="0"/>
          </a:p>
          <a:p>
            <a:r>
              <a:rPr kumimoji="1" lang="en-US" sz="1200" kern="1200" dirty="0">
                <a:solidFill>
                  <a:schemeClr val="tx1"/>
                </a:solidFill>
                <a:latin typeface="Times New Roman" pitchFamily="-84" charset="0"/>
                <a:ea typeface="+mn-ea"/>
                <a:cs typeface="+mn-cs"/>
              </a:rPr>
              <a:t>For ALU instructions, either pipeline can be used, consisting of the following stages: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E0 </a:t>
            </a:r>
            <a:r>
              <a:rPr kumimoji="1" lang="en-US" sz="1200" kern="1200" dirty="0">
                <a:solidFill>
                  <a:schemeClr val="tx1"/>
                </a:solidFill>
                <a:latin typeface="Times New Roman" pitchFamily="-84" charset="0"/>
                <a:ea typeface="+mn-ea"/>
                <a:cs typeface="+mn-cs"/>
              </a:rPr>
              <a:t>Access register file. Up to six registers can be read from the register file for two instructions.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E1 </a:t>
            </a:r>
            <a:r>
              <a:rPr kumimoji="1" lang="en-US" sz="1200" kern="1200" dirty="0">
                <a:solidFill>
                  <a:schemeClr val="tx1"/>
                </a:solidFill>
                <a:latin typeface="Times New Roman" pitchFamily="-84" charset="0"/>
                <a:ea typeface="+mn-ea"/>
                <a:cs typeface="+mn-cs"/>
              </a:rPr>
              <a:t>The barrel shifter (see Figure 14.25) performs its function, if needed. </a:t>
            </a:r>
            <a:r>
              <a:rPr kumimoji="1" lang="en-US" sz="1200" b="1" kern="1200" dirty="0">
                <a:solidFill>
                  <a:schemeClr val="tx1"/>
                </a:solidFill>
                <a:latin typeface="Times New Roman" pitchFamily="-84" charset="0"/>
                <a:ea typeface="+mn-ea"/>
                <a:cs typeface="+mn-cs"/>
              </a:rPr>
              <a:t>E2 </a:t>
            </a:r>
            <a:r>
              <a:rPr kumimoji="1" lang="en-US" sz="1200" kern="1200" dirty="0">
                <a:solidFill>
                  <a:schemeClr val="tx1"/>
                </a:solidFill>
                <a:latin typeface="Times New Roman" pitchFamily="-84" charset="0"/>
                <a:ea typeface="+mn-ea"/>
                <a:cs typeface="+mn-cs"/>
              </a:rPr>
              <a:t>The ALU unit (see Figure 16.25) performs its function. </a:t>
            </a:r>
            <a:endParaRPr lang="en-US" dirty="0"/>
          </a:p>
          <a:p>
            <a:endParaRPr kumimoji="1" lang="en-US" sz="1200" b="1" kern="1200" dirty="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dirty="0">
                <a:solidFill>
                  <a:schemeClr val="tx1"/>
                </a:solidFill>
                <a:effectLst/>
                <a:latin typeface="Times New Roman" pitchFamily="-84" charset="0"/>
                <a:ea typeface="+mn-ea"/>
                <a:cs typeface="+mn-cs"/>
              </a:rPr>
              <a:t>E2</a:t>
            </a:r>
            <a:r>
              <a:rPr kumimoji="1" lang="en-US" sz="1200" kern="1200" dirty="0">
                <a:solidFill>
                  <a:schemeClr val="tx1"/>
                </a:solidFill>
                <a:effectLst/>
                <a:latin typeface="Times New Roman" pitchFamily="-84" charset="0"/>
                <a:ea typeface="+mn-ea"/>
                <a:cs typeface="+mn-cs"/>
              </a:rPr>
              <a:t>: The ALU unit (see Figure 16.25) performs its function</a:t>
            </a:r>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E3 </a:t>
            </a:r>
            <a:r>
              <a:rPr kumimoji="1" lang="en-US" sz="1200" kern="1200" dirty="0">
                <a:solidFill>
                  <a:schemeClr val="tx1"/>
                </a:solidFill>
                <a:latin typeface="Times New Roman" pitchFamily="-84" charset="0"/>
                <a:ea typeface="+mn-ea"/>
                <a:cs typeface="+mn-cs"/>
              </a:rPr>
              <a:t>If needed, this stage completes saturation arithmetic used by some ARM data processing instructions. </a:t>
            </a:r>
            <a:endParaRPr lang="en-US" dirty="0"/>
          </a:p>
          <a:p>
            <a:endParaRPr lang="en-US" dirty="0"/>
          </a:p>
          <a:p>
            <a:r>
              <a:rPr kumimoji="1" lang="en-US" sz="1200" b="1" kern="1200" dirty="0">
                <a:solidFill>
                  <a:schemeClr val="tx1"/>
                </a:solidFill>
                <a:latin typeface="Times New Roman" pitchFamily="-84" charset="0"/>
                <a:ea typeface="+mn-ea"/>
                <a:cs typeface="+mn-cs"/>
              </a:rPr>
              <a:t>E4 </a:t>
            </a:r>
            <a:r>
              <a:rPr kumimoji="1" lang="en-US" sz="1200" kern="1200" dirty="0">
                <a:solidFill>
                  <a:schemeClr val="tx1"/>
                </a:solidFill>
                <a:latin typeface="Times New Roman" pitchFamily="-84" charset="0"/>
                <a:ea typeface="+mn-ea"/>
                <a:cs typeface="+mn-cs"/>
              </a:rPr>
              <a:t>Any change in control flow, including branch misprediction, exceptions, and memory system replays are prioritized and processed.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E5 </a:t>
            </a:r>
            <a:r>
              <a:rPr kumimoji="1" lang="en-US" sz="1200" kern="1200" dirty="0">
                <a:solidFill>
                  <a:schemeClr val="tx1"/>
                </a:solidFill>
                <a:latin typeface="Times New Roman" pitchFamily="-84" charset="0"/>
                <a:ea typeface="+mn-ea"/>
                <a:cs typeface="+mn-cs"/>
              </a:rPr>
              <a:t>Results of ARM instructions are written back into the register file.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Instructions that invoke the multiply unit (see Figure 16.25) are routed to pipe0; the multiply operation is performed in stages E1 through E3, and the multi- ply accumulate operation in stage E4. </a:t>
            </a:r>
            <a:endParaRPr lang="en-US" dirty="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34</a:t>
            </a:fld>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The load/store pipeline runs parallel to the integer pipeline. The stages are as follows: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E1 </a:t>
            </a:r>
            <a:r>
              <a:rPr kumimoji="1" lang="en-US" sz="1200" kern="1200" dirty="0">
                <a:solidFill>
                  <a:schemeClr val="tx1"/>
                </a:solidFill>
                <a:latin typeface="Times New Roman" pitchFamily="-84" charset="0"/>
                <a:ea typeface="+mn-ea"/>
                <a:cs typeface="+mn-cs"/>
              </a:rPr>
              <a:t>The memory address is generated from the base and index register.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E2 </a:t>
            </a:r>
            <a:r>
              <a:rPr kumimoji="1" lang="en-US" sz="1200" kern="1200" dirty="0">
                <a:solidFill>
                  <a:schemeClr val="tx1"/>
                </a:solidFill>
                <a:latin typeface="Times New Roman" pitchFamily="-84" charset="0"/>
                <a:ea typeface="+mn-ea"/>
                <a:cs typeface="+mn-cs"/>
              </a:rPr>
              <a:t>The address is applied to the cache arrays.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E3 </a:t>
            </a:r>
            <a:r>
              <a:rPr kumimoji="1" lang="en-US" sz="1200" kern="1200" dirty="0">
                <a:solidFill>
                  <a:schemeClr val="tx1"/>
                </a:solidFill>
                <a:latin typeface="Times New Roman" pitchFamily="-84" charset="0"/>
                <a:ea typeface="+mn-ea"/>
                <a:cs typeface="+mn-cs"/>
              </a:rPr>
              <a:t>In the case of a load, data are returned and formatted for forwarding to the ALU or MUL unit. In the case of a store, the data are formatted and ready to be written into the cache.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E4 </a:t>
            </a:r>
            <a:r>
              <a:rPr kumimoji="1" lang="en-US" sz="1200" kern="1200" dirty="0">
                <a:solidFill>
                  <a:schemeClr val="tx1"/>
                </a:solidFill>
                <a:latin typeface="Times New Roman" pitchFamily="-84" charset="0"/>
                <a:ea typeface="+mn-ea"/>
                <a:cs typeface="+mn-cs"/>
              </a:rPr>
              <a:t>Performs updates to the L2 cache, if required.</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E5 </a:t>
            </a:r>
            <a:r>
              <a:rPr kumimoji="1" lang="en-US" sz="1200" kern="1200" dirty="0">
                <a:solidFill>
                  <a:schemeClr val="tx1"/>
                </a:solidFill>
                <a:latin typeface="Times New Roman" pitchFamily="-84" charset="0"/>
                <a:ea typeface="+mn-ea"/>
                <a:cs typeface="+mn-cs"/>
              </a:rPr>
              <a:t>Results of ARM instructions are written back into the register file. </a:t>
            </a:r>
            <a:endParaRPr lang="en-US" dirty="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35</a:t>
            </a:fld>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Table 18.5 shows a sample code segment and indicates how the processor might schedule it. </a:t>
            </a:r>
            <a:endParaRPr lang="en-US" dirty="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36</a:t>
            </a:fld>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84" charset="0"/>
                <a:ea typeface="+mn-ea"/>
                <a:cs typeface="+mn-cs"/>
              </a:rPr>
              <a:t> All SIMD and floating-point instructions pass through the integer pipeline and are processed</a:t>
            </a:r>
          </a:p>
          <a:p>
            <a:r>
              <a:rPr kumimoji="1" lang="en-US" sz="1200" kern="1200" dirty="0">
                <a:solidFill>
                  <a:schemeClr val="tx1"/>
                </a:solidFill>
                <a:effectLst/>
                <a:latin typeface="Times New Roman" pitchFamily="-84" charset="0"/>
                <a:ea typeface="+mn-ea"/>
                <a:cs typeface="+mn-cs"/>
              </a:rPr>
              <a:t>in a separate 10-stage pipeline (Figure 18.12). This unit, referred to as the NEON</a:t>
            </a:r>
          </a:p>
          <a:p>
            <a:r>
              <a:rPr kumimoji="1" lang="en-US" sz="1200" kern="1200" dirty="0">
                <a:solidFill>
                  <a:schemeClr val="tx1"/>
                </a:solidFill>
                <a:effectLst/>
                <a:latin typeface="Times New Roman" pitchFamily="-84" charset="0"/>
                <a:ea typeface="+mn-ea"/>
                <a:cs typeface="+mn-cs"/>
              </a:rPr>
              <a:t>unit, handles packed SIMD instructions, and provides two types of floating-point support.</a:t>
            </a:r>
          </a:p>
          <a:p>
            <a:r>
              <a:rPr kumimoji="1" lang="en-US" sz="1200" kern="1200" dirty="0">
                <a:solidFill>
                  <a:schemeClr val="tx1"/>
                </a:solidFill>
                <a:effectLst/>
                <a:latin typeface="Times New Roman" pitchFamily="-84" charset="0"/>
                <a:ea typeface="+mn-ea"/>
                <a:cs typeface="+mn-cs"/>
              </a:rPr>
              <a:t>If implemented, a vector floating-point (VFP) coprocessor performs floating-point</a:t>
            </a:r>
          </a:p>
          <a:p>
            <a:r>
              <a:rPr kumimoji="1" lang="en-US" sz="1200" kern="1200" dirty="0">
                <a:solidFill>
                  <a:schemeClr val="tx1"/>
                </a:solidFill>
                <a:effectLst/>
                <a:latin typeface="Times New Roman" pitchFamily="-84" charset="0"/>
                <a:ea typeface="+mn-ea"/>
                <a:cs typeface="+mn-cs"/>
              </a:rPr>
              <a:t>operations in compliance with IEEE 754. If the coprocessor is not present, then separate</a:t>
            </a:r>
          </a:p>
          <a:p>
            <a:r>
              <a:rPr kumimoji="1" lang="en-US" sz="1200" kern="1200" dirty="0">
                <a:solidFill>
                  <a:schemeClr val="tx1"/>
                </a:solidFill>
                <a:effectLst/>
                <a:latin typeface="Times New Roman" pitchFamily="-84" charset="0"/>
                <a:ea typeface="+mn-ea"/>
                <a:cs typeface="+mn-cs"/>
              </a:rPr>
              <a:t>multiply and add pipelines implement the floating-point operations.</a:t>
            </a:r>
          </a:p>
        </p:txBody>
      </p:sp>
      <p:sp>
        <p:nvSpPr>
          <p:cNvPr id="4" name="Slide Number Placeholder 3"/>
          <p:cNvSpPr>
            <a:spLocks noGrp="1"/>
          </p:cNvSpPr>
          <p:nvPr>
            <p:ph type="sldNum" sz="quarter" idx="10"/>
          </p:nvPr>
        </p:nvSpPr>
        <p:spPr/>
        <p:txBody>
          <a:bodyPr/>
          <a:lstStyle/>
          <a:p>
            <a:fld id="{5D9698E6-F8F9-9C4C-8FAC-D2C8BDBC2CEF}" type="slidenum">
              <a:rPr lang="en-GB" smtClean="0"/>
              <a:pPr/>
              <a:t>37</a:t>
            </a:fld>
            <a:endParaRPr lang="en-GB" dirty="0"/>
          </a:p>
        </p:txBody>
      </p:sp>
    </p:spTree>
    <p:extLst>
      <p:ext uri="{BB962C8B-B14F-4D97-AF65-F5344CB8AC3E}">
        <p14:creationId xmlns:p14="http://schemas.microsoft.com/office/powerpoint/2010/main" val="34405287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84" charset="0"/>
                <a:ea typeface="+mn-ea"/>
                <a:cs typeface="+mn-cs"/>
              </a:rPr>
              <a:t>The preceding section looked at the rather complex pipeline organization of the</a:t>
            </a:r>
          </a:p>
          <a:p>
            <a:r>
              <a:rPr kumimoji="1" lang="en-US" sz="1200" kern="1200" dirty="0">
                <a:solidFill>
                  <a:schemeClr val="tx1"/>
                </a:solidFill>
                <a:effectLst/>
                <a:latin typeface="Times New Roman" pitchFamily="-84" charset="0"/>
                <a:ea typeface="+mn-ea"/>
                <a:cs typeface="+mn-cs"/>
              </a:rPr>
              <a:t>Cortex-A8, an application processor. As a useful contrast, this section examines the</a:t>
            </a:r>
          </a:p>
          <a:p>
            <a:r>
              <a:rPr kumimoji="1" lang="en-US" sz="1200" kern="1200" dirty="0">
                <a:solidFill>
                  <a:schemeClr val="tx1"/>
                </a:solidFill>
                <a:effectLst/>
                <a:latin typeface="Times New Roman" pitchFamily="-84" charset="0"/>
                <a:ea typeface="+mn-ea"/>
                <a:cs typeface="+mn-cs"/>
              </a:rPr>
              <a:t>considerably simpler pipeline organization of the Cortex-M3. The Cortex-M series is</a:t>
            </a:r>
          </a:p>
          <a:p>
            <a:r>
              <a:rPr kumimoji="1" lang="en-US" sz="1200" kern="1200" dirty="0">
                <a:solidFill>
                  <a:schemeClr val="tx1"/>
                </a:solidFill>
                <a:effectLst/>
                <a:latin typeface="Times New Roman" pitchFamily="-84" charset="0"/>
                <a:ea typeface="+mn-ea"/>
                <a:cs typeface="+mn-cs"/>
              </a:rPr>
              <a:t>designed for the microcontroller domain. As such, the Cortex-M processors need to</a:t>
            </a:r>
          </a:p>
          <a:p>
            <a:r>
              <a:rPr kumimoji="1" lang="en-US" sz="1200" kern="1200" dirty="0">
                <a:solidFill>
                  <a:schemeClr val="tx1"/>
                </a:solidFill>
                <a:effectLst/>
                <a:latin typeface="Times New Roman" pitchFamily="-84" charset="0"/>
                <a:ea typeface="+mn-ea"/>
                <a:cs typeface="+mn-cs"/>
              </a:rPr>
              <a:t>be as simple and efficient as possible.</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Figure 18.13 provides a block diagram overview of the Cortex-M3 processor.</a:t>
            </a:r>
          </a:p>
          <a:p>
            <a:r>
              <a:rPr kumimoji="1" lang="en-US" sz="1200" kern="1200" dirty="0">
                <a:solidFill>
                  <a:schemeClr val="tx1"/>
                </a:solidFill>
                <a:effectLst/>
                <a:latin typeface="Times New Roman" pitchFamily="-84" charset="0"/>
                <a:ea typeface="+mn-ea"/>
                <a:cs typeface="+mn-cs"/>
              </a:rPr>
              <a:t>This figure provides more detail than that shown in Figure 1.16. Key elements include:</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Processor core:</a:t>
            </a:r>
            <a:r>
              <a:rPr kumimoji="1" lang="en-US" sz="1200" kern="1200" dirty="0">
                <a:solidFill>
                  <a:schemeClr val="tx1"/>
                </a:solidFill>
                <a:effectLst/>
                <a:latin typeface="Times New Roman" pitchFamily="-84" charset="0"/>
                <a:ea typeface="+mn-ea"/>
                <a:cs typeface="+mn-cs"/>
              </a:rPr>
              <a:t>  Includes a three-stage pipeline, a register bank, and a memory</a:t>
            </a:r>
          </a:p>
          <a:p>
            <a:r>
              <a:rPr kumimoji="1" lang="en-US" sz="1200" kern="1200" dirty="0">
                <a:solidFill>
                  <a:schemeClr val="tx1"/>
                </a:solidFill>
                <a:effectLst/>
                <a:latin typeface="Times New Roman" pitchFamily="-84" charset="0"/>
                <a:ea typeface="+mn-ea"/>
                <a:cs typeface="+mn-cs"/>
              </a:rPr>
              <a:t>interface.</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Memory protection unit:</a:t>
            </a:r>
            <a:r>
              <a:rPr kumimoji="1" lang="en-US" sz="1200" kern="1200" dirty="0">
                <a:solidFill>
                  <a:schemeClr val="tx1"/>
                </a:solidFill>
                <a:effectLst/>
                <a:latin typeface="Times New Roman" pitchFamily="-84" charset="0"/>
                <a:ea typeface="+mn-ea"/>
                <a:cs typeface="+mn-cs"/>
              </a:rPr>
              <a:t>  Protects critical data used by the operating system</a:t>
            </a:r>
          </a:p>
          <a:p>
            <a:r>
              <a:rPr kumimoji="1" lang="en-US" sz="1200" kern="1200" dirty="0">
                <a:solidFill>
                  <a:schemeClr val="tx1"/>
                </a:solidFill>
                <a:effectLst/>
                <a:latin typeface="Times New Roman" pitchFamily="-84" charset="0"/>
                <a:ea typeface="+mn-ea"/>
                <a:cs typeface="+mn-cs"/>
              </a:rPr>
              <a:t>from user applications, separating processing tasks by disallowing access</a:t>
            </a:r>
          </a:p>
          <a:p>
            <a:r>
              <a:rPr kumimoji="1" lang="en-US" sz="1200" kern="1200" dirty="0">
                <a:solidFill>
                  <a:schemeClr val="tx1"/>
                </a:solidFill>
                <a:effectLst/>
                <a:latin typeface="Times New Roman" pitchFamily="-84" charset="0"/>
                <a:ea typeface="+mn-ea"/>
                <a:cs typeface="+mn-cs"/>
              </a:rPr>
              <a:t>to each other’s data, disabling access to memory regions, allowing memory</a:t>
            </a:r>
          </a:p>
          <a:p>
            <a:r>
              <a:rPr kumimoji="1" lang="en-US" sz="1200" kern="1200" dirty="0">
                <a:solidFill>
                  <a:schemeClr val="tx1"/>
                </a:solidFill>
                <a:effectLst/>
                <a:latin typeface="Times New Roman" pitchFamily="-84" charset="0"/>
                <a:ea typeface="+mn-ea"/>
                <a:cs typeface="+mn-cs"/>
              </a:rPr>
              <a:t>regions to be defined as read-only, and detecting unexpected memory accesses</a:t>
            </a:r>
          </a:p>
          <a:p>
            <a:r>
              <a:rPr kumimoji="1" lang="en-US" sz="1200" kern="1200" dirty="0">
                <a:solidFill>
                  <a:schemeClr val="tx1"/>
                </a:solidFill>
                <a:effectLst/>
                <a:latin typeface="Times New Roman" pitchFamily="-84" charset="0"/>
                <a:ea typeface="+mn-ea"/>
                <a:cs typeface="+mn-cs"/>
              </a:rPr>
              <a:t>that could potentially break the system.</a:t>
            </a:r>
          </a:p>
          <a:p>
            <a:endParaRPr kumimoji="1" lang="en-US" sz="1200"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Nested vectored interrupt controller (NVIC):</a:t>
            </a:r>
            <a:r>
              <a:rPr kumimoji="1" lang="en-US" sz="1200" kern="1200" dirty="0">
                <a:solidFill>
                  <a:schemeClr val="tx1"/>
                </a:solidFill>
                <a:effectLst/>
                <a:latin typeface="Times New Roman" pitchFamily="-84" charset="0"/>
                <a:ea typeface="+mn-ea"/>
                <a:cs typeface="+mn-cs"/>
              </a:rPr>
              <a:t> Provides configurable interrupt</a:t>
            </a:r>
          </a:p>
          <a:p>
            <a:r>
              <a:rPr kumimoji="1" lang="en-US" sz="1200" kern="1200" dirty="0">
                <a:solidFill>
                  <a:schemeClr val="tx1"/>
                </a:solidFill>
                <a:effectLst/>
                <a:latin typeface="Times New Roman" pitchFamily="-84" charset="0"/>
                <a:ea typeface="+mn-ea"/>
                <a:cs typeface="+mn-cs"/>
              </a:rPr>
              <a:t>handling abilities to the processor. It facilitates low-latency exception and</a:t>
            </a:r>
          </a:p>
          <a:p>
            <a:r>
              <a:rPr kumimoji="1" lang="en-US" sz="1200" kern="1200" dirty="0">
                <a:solidFill>
                  <a:schemeClr val="tx1"/>
                </a:solidFill>
                <a:effectLst/>
                <a:latin typeface="Times New Roman" pitchFamily="-84" charset="0"/>
                <a:ea typeface="+mn-ea"/>
                <a:cs typeface="+mn-cs"/>
              </a:rPr>
              <a:t>interrupt handling, and controls power management.</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Wake-up interrupt controller (NVIC): </a:t>
            </a:r>
            <a:r>
              <a:rPr kumimoji="1" lang="en-US" sz="1200" kern="1200" dirty="0">
                <a:solidFill>
                  <a:schemeClr val="tx1"/>
                </a:solidFill>
                <a:effectLst/>
                <a:latin typeface="Times New Roman" pitchFamily="-84" charset="0"/>
                <a:ea typeface="+mn-ea"/>
                <a:cs typeface="+mn-cs"/>
              </a:rPr>
              <a:t>Provides configurable interrupt handling</a:t>
            </a:r>
          </a:p>
          <a:p>
            <a:r>
              <a:rPr kumimoji="1" lang="en-US" sz="1200" kern="1200" dirty="0">
                <a:solidFill>
                  <a:schemeClr val="tx1"/>
                </a:solidFill>
                <a:effectLst/>
                <a:latin typeface="Times New Roman" pitchFamily="-84" charset="0"/>
                <a:ea typeface="+mn-ea"/>
                <a:cs typeface="+mn-cs"/>
              </a:rPr>
              <a:t>abilities to the processor. It facilitates low-latency exception and interrupt</a:t>
            </a:r>
          </a:p>
          <a:p>
            <a:r>
              <a:rPr kumimoji="1" lang="en-US" sz="1200" kern="1200" dirty="0">
                <a:solidFill>
                  <a:schemeClr val="tx1"/>
                </a:solidFill>
                <a:effectLst/>
                <a:latin typeface="Times New Roman" pitchFamily="-84" charset="0"/>
                <a:ea typeface="+mn-ea"/>
                <a:cs typeface="+mn-cs"/>
              </a:rPr>
              <a:t>handling, and controls power management.</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Flash patch and breakpoint unit: </a:t>
            </a:r>
            <a:r>
              <a:rPr kumimoji="1" lang="en-US" sz="1200" kern="1200" dirty="0">
                <a:solidFill>
                  <a:schemeClr val="tx1"/>
                </a:solidFill>
                <a:effectLst/>
                <a:latin typeface="Times New Roman" pitchFamily="-84" charset="0"/>
                <a:ea typeface="+mn-ea"/>
                <a:cs typeface="+mn-cs"/>
              </a:rPr>
              <a:t>Implements breakpoints and code patches.</a:t>
            </a:r>
          </a:p>
          <a:p>
            <a:endParaRPr kumimoji="1" lang="en-US" sz="1200"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Data </a:t>
            </a:r>
            <a:r>
              <a:rPr kumimoji="1" lang="en-US" sz="1200" b="1" kern="1200" dirty="0" err="1">
                <a:solidFill>
                  <a:schemeClr val="tx1"/>
                </a:solidFill>
                <a:effectLst/>
                <a:latin typeface="Times New Roman" pitchFamily="-84" charset="0"/>
                <a:ea typeface="+mn-ea"/>
                <a:cs typeface="+mn-cs"/>
              </a:rPr>
              <a:t>watchpoint</a:t>
            </a:r>
            <a:r>
              <a:rPr kumimoji="1" lang="en-US" sz="1200" b="1" kern="1200" dirty="0">
                <a:solidFill>
                  <a:schemeClr val="tx1"/>
                </a:solidFill>
                <a:effectLst/>
                <a:latin typeface="Times New Roman" pitchFamily="-84" charset="0"/>
                <a:ea typeface="+mn-ea"/>
                <a:cs typeface="+mn-cs"/>
              </a:rPr>
              <a:t> and trace (DWT): </a:t>
            </a:r>
            <a:r>
              <a:rPr kumimoji="1" lang="en-US" sz="1200" kern="1200" dirty="0">
                <a:solidFill>
                  <a:schemeClr val="tx1"/>
                </a:solidFill>
                <a:effectLst/>
                <a:latin typeface="Times New Roman" pitchFamily="-84" charset="0"/>
                <a:ea typeface="+mn-ea"/>
                <a:cs typeface="+mn-cs"/>
              </a:rPr>
              <a:t>Implements </a:t>
            </a:r>
            <a:r>
              <a:rPr kumimoji="1" lang="en-US" sz="1200" kern="1200" dirty="0" err="1">
                <a:solidFill>
                  <a:schemeClr val="tx1"/>
                </a:solidFill>
                <a:effectLst/>
                <a:latin typeface="Times New Roman" pitchFamily="-84" charset="0"/>
                <a:ea typeface="+mn-ea"/>
                <a:cs typeface="+mn-cs"/>
              </a:rPr>
              <a:t>watchpoints</a:t>
            </a:r>
            <a:r>
              <a:rPr kumimoji="1" lang="en-US" sz="1200" kern="1200" dirty="0">
                <a:solidFill>
                  <a:schemeClr val="tx1"/>
                </a:solidFill>
                <a:effectLst/>
                <a:latin typeface="Times New Roman" pitchFamily="-84" charset="0"/>
                <a:ea typeface="+mn-ea"/>
                <a:cs typeface="+mn-cs"/>
              </a:rPr>
              <a:t>, data tracing,</a:t>
            </a:r>
          </a:p>
          <a:p>
            <a:r>
              <a:rPr kumimoji="1" lang="en-US" sz="1200" kern="1200" dirty="0">
                <a:solidFill>
                  <a:schemeClr val="tx1"/>
                </a:solidFill>
                <a:effectLst/>
                <a:latin typeface="Times New Roman" pitchFamily="-84" charset="0"/>
                <a:ea typeface="+mn-ea"/>
                <a:cs typeface="+mn-cs"/>
              </a:rPr>
              <a:t>and system profiling.</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Serial wire viewer: </a:t>
            </a:r>
            <a:r>
              <a:rPr kumimoji="1" lang="en-US" sz="1200" kern="1200" dirty="0">
                <a:solidFill>
                  <a:schemeClr val="tx1"/>
                </a:solidFill>
                <a:effectLst/>
                <a:latin typeface="Times New Roman" pitchFamily="-84" charset="0"/>
                <a:ea typeface="+mn-ea"/>
                <a:cs typeface="+mn-cs"/>
              </a:rPr>
              <a:t>Can export a stream of software-generated messages, data</a:t>
            </a:r>
          </a:p>
          <a:p>
            <a:r>
              <a:rPr kumimoji="1" lang="en-US" sz="1200" kern="1200" dirty="0">
                <a:solidFill>
                  <a:schemeClr val="tx1"/>
                </a:solidFill>
                <a:effectLst/>
                <a:latin typeface="Times New Roman" pitchFamily="-84" charset="0"/>
                <a:ea typeface="+mn-ea"/>
                <a:cs typeface="+mn-cs"/>
              </a:rPr>
              <a:t>trace, and profiling information through a single pin.</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Debug access port: </a:t>
            </a:r>
            <a:r>
              <a:rPr kumimoji="1" lang="en-US" sz="1200" kern="1200" dirty="0">
                <a:solidFill>
                  <a:schemeClr val="tx1"/>
                </a:solidFill>
                <a:effectLst/>
                <a:latin typeface="Times New Roman" pitchFamily="-84" charset="0"/>
                <a:ea typeface="+mn-ea"/>
                <a:cs typeface="+mn-cs"/>
              </a:rPr>
              <a:t>Provides an interface for external debug access to the</a:t>
            </a:r>
          </a:p>
          <a:p>
            <a:r>
              <a:rPr kumimoji="1" lang="en-US" sz="1200" kern="1200" dirty="0">
                <a:solidFill>
                  <a:schemeClr val="tx1"/>
                </a:solidFill>
                <a:effectLst/>
                <a:latin typeface="Times New Roman" pitchFamily="-84" charset="0"/>
                <a:ea typeface="+mn-ea"/>
                <a:cs typeface="+mn-cs"/>
              </a:rPr>
              <a:t>processor.</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Embedded trace </a:t>
            </a:r>
            <a:r>
              <a:rPr kumimoji="1" lang="en-US" sz="1200" b="1" kern="1200" dirty="0" err="1">
                <a:solidFill>
                  <a:schemeClr val="tx1"/>
                </a:solidFill>
                <a:effectLst/>
                <a:latin typeface="Times New Roman" pitchFamily="-84" charset="0"/>
                <a:ea typeface="+mn-ea"/>
                <a:cs typeface="+mn-cs"/>
              </a:rPr>
              <a:t>macrocell</a:t>
            </a:r>
            <a:r>
              <a:rPr kumimoji="1" lang="en-US" sz="1200" b="1" kern="1200" dirty="0">
                <a:solidFill>
                  <a:schemeClr val="tx1"/>
                </a:solidFill>
                <a:effectLst/>
                <a:latin typeface="Times New Roman" pitchFamily="-84" charset="0"/>
                <a:ea typeface="+mn-ea"/>
                <a:cs typeface="+mn-cs"/>
              </a:rPr>
              <a:t>: </a:t>
            </a:r>
            <a:r>
              <a:rPr kumimoji="1" lang="en-US" sz="1200" kern="1200" dirty="0">
                <a:solidFill>
                  <a:schemeClr val="tx1"/>
                </a:solidFill>
                <a:effectLst/>
                <a:latin typeface="Times New Roman" pitchFamily="-84" charset="0"/>
                <a:ea typeface="+mn-ea"/>
                <a:cs typeface="+mn-cs"/>
              </a:rPr>
              <a:t>Is an application-driven trace source that supports</a:t>
            </a:r>
          </a:p>
          <a:p>
            <a:r>
              <a:rPr kumimoji="1" lang="en-US" sz="1200" kern="1200" dirty="0" err="1">
                <a:solidFill>
                  <a:schemeClr val="tx1"/>
                </a:solidFill>
                <a:effectLst/>
                <a:latin typeface="Times New Roman" pitchFamily="-84" charset="0"/>
                <a:ea typeface="+mn-ea"/>
                <a:cs typeface="+mn-cs"/>
              </a:rPr>
              <a:t>printf</a:t>
            </a:r>
            <a:r>
              <a:rPr kumimoji="1" lang="en-US" sz="1200" kern="1200" dirty="0">
                <a:solidFill>
                  <a:schemeClr val="tx1"/>
                </a:solidFill>
                <a:effectLst/>
                <a:latin typeface="Times New Roman" pitchFamily="-84" charset="0"/>
                <a:ea typeface="+mn-ea"/>
                <a:cs typeface="+mn-cs"/>
              </a:rPr>
              <a:t>() style debugging to trace operating system and application events, and</a:t>
            </a:r>
          </a:p>
          <a:p>
            <a:r>
              <a:rPr kumimoji="1" lang="en-US" sz="1200" kern="1200" dirty="0">
                <a:solidFill>
                  <a:schemeClr val="tx1"/>
                </a:solidFill>
                <a:effectLst/>
                <a:latin typeface="Times New Roman" pitchFamily="-84" charset="0"/>
                <a:ea typeface="+mn-ea"/>
                <a:cs typeface="+mn-cs"/>
              </a:rPr>
              <a:t>generates diagnostic system information.</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Bus matrix: </a:t>
            </a:r>
            <a:r>
              <a:rPr kumimoji="1" lang="en-US" sz="1200" kern="1200" dirty="0">
                <a:solidFill>
                  <a:schemeClr val="tx1"/>
                </a:solidFill>
                <a:effectLst/>
                <a:latin typeface="Times New Roman" pitchFamily="-84" charset="0"/>
                <a:ea typeface="+mn-ea"/>
                <a:cs typeface="+mn-cs"/>
              </a:rPr>
              <a:t>Connects the core and debug interfaces to external buses on the</a:t>
            </a:r>
          </a:p>
          <a:p>
            <a:r>
              <a:rPr kumimoji="1" lang="en-US" sz="1200" kern="1200" dirty="0">
                <a:solidFill>
                  <a:schemeClr val="tx1"/>
                </a:solidFill>
                <a:effectLst/>
                <a:latin typeface="Times New Roman" pitchFamily="-84" charset="0"/>
                <a:ea typeface="+mn-ea"/>
                <a:cs typeface="+mn-cs"/>
              </a:rPr>
              <a:t>microcontroller.</a:t>
            </a:r>
          </a:p>
          <a:p>
            <a:endParaRPr kumimoji="1" lang="en-US" sz="1200" kern="1200" dirty="0">
              <a:solidFill>
                <a:schemeClr val="tx1"/>
              </a:solidFill>
              <a:effectLst/>
              <a:latin typeface="Times New Roman" pitchFamily="-84" charset="0"/>
              <a:ea typeface="+mn-ea"/>
              <a:cs typeface="+mn-cs"/>
            </a:endParaRPr>
          </a:p>
          <a:p>
            <a:endParaRPr kumimoji="1" lang="en-US" sz="1200" kern="1200" dirty="0">
              <a:solidFill>
                <a:schemeClr val="tx1"/>
              </a:solidFill>
              <a:effectLst/>
              <a:latin typeface="Times New Roman" pitchFamily="-8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38</a:t>
            </a:fld>
            <a:endParaRPr lang="en-GB" dirty="0"/>
          </a:p>
        </p:txBody>
      </p:sp>
    </p:spTree>
    <p:extLst>
      <p:ext uri="{BB962C8B-B14F-4D97-AF65-F5344CB8AC3E}">
        <p14:creationId xmlns:p14="http://schemas.microsoft.com/office/powerpoint/2010/main" val="34700079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84" charset="0"/>
                <a:ea typeface="+mn-ea"/>
                <a:cs typeface="+mn-cs"/>
              </a:rPr>
              <a:t>The Cortex-M3 pipeline has three stages (Figure 18.14). We examine these in turn.</a:t>
            </a:r>
          </a:p>
          <a:p>
            <a:r>
              <a:rPr kumimoji="1" lang="en-US" sz="1200" kern="1200" dirty="0">
                <a:solidFill>
                  <a:schemeClr val="tx1"/>
                </a:solidFill>
                <a:effectLst/>
                <a:latin typeface="Times New Roman" pitchFamily="-84" charset="0"/>
                <a:ea typeface="+mn-ea"/>
                <a:cs typeface="+mn-cs"/>
              </a:rPr>
              <a:t>During the fetch stage, one 32-bit word is fetched at a time and loaded into a</a:t>
            </a:r>
          </a:p>
          <a:p>
            <a:r>
              <a:rPr kumimoji="1" lang="en-US" sz="1200" kern="1200" dirty="0">
                <a:solidFill>
                  <a:schemeClr val="tx1"/>
                </a:solidFill>
                <a:effectLst/>
                <a:latin typeface="Times New Roman" pitchFamily="-84" charset="0"/>
                <a:ea typeface="+mn-ea"/>
                <a:cs typeface="+mn-cs"/>
              </a:rPr>
              <a:t>3-word buffer. The 32-bit word may consist of:</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a:t>
            </a:r>
            <a:r>
              <a:rPr kumimoji="1" lang="en-US" sz="1200" kern="1200" dirty="0">
                <a:solidFill>
                  <a:schemeClr val="tx1"/>
                </a:solidFill>
                <a:effectLst/>
                <a:latin typeface="Times New Roman" pitchFamily="-84" charset="0"/>
                <a:ea typeface="+mn-ea"/>
                <a:cs typeface="+mn-cs"/>
              </a:rPr>
              <a:t> two Thumb instructions,</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a:t>
            </a:r>
            <a:r>
              <a:rPr kumimoji="1" lang="en-US" sz="1200" kern="1200" dirty="0">
                <a:solidFill>
                  <a:schemeClr val="tx1"/>
                </a:solidFill>
                <a:effectLst/>
                <a:latin typeface="Times New Roman" pitchFamily="-84" charset="0"/>
                <a:ea typeface="+mn-ea"/>
                <a:cs typeface="+mn-cs"/>
              </a:rPr>
              <a:t> one word-aligned Thumb-2 instruction, or</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a:t>
            </a:r>
            <a:r>
              <a:rPr kumimoji="1" lang="en-US" sz="1200" kern="1200" dirty="0">
                <a:solidFill>
                  <a:schemeClr val="tx1"/>
                </a:solidFill>
                <a:effectLst/>
                <a:latin typeface="Times New Roman" pitchFamily="-84" charset="0"/>
                <a:ea typeface="+mn-ea"/>
                <a:cs typeface="+mn-cs"/>
              </a:rPr>
              <a:t> the upper/lower </a:t>
            </a:r>
            <a:r>
              <a:rPr kumimoji="1" lang="en-US" sz="1200" kern="1200" dirty="0" err="1">
                <a:solidFill>
                  <a:schemeClr val="tx1"/>
                </a:solidFill>
                <a:effectLst/>
                <a:latin typeface="Times New Roman" pitchFamily="-84" charset="0"/>
                <a:ea typeface="+mn-ea"/>
                <a:cs typeface="+mn-cs"/>
              </a:rPr>
              <a:t>halfword</a:t>
            </a:r>
            <a:r>
              <a:rPr kumimoji="1" lang="en-US" sz="1200" kern="1200" dirty="0">
                <a:solidFill>
                  <a:schemeClr val="tx1"/>
                </a:solidFill>
                <a:effectLst/>
                <a:latin typeface="Times New Roman" pitchFamily="-84" charset="0"/>
                <a:ea typeface="+mn-ea"/>
                <a:cs typeface="+mn-cs"/>
              </a:rPr>
              <a:t> of a </a:t>
            </a:r>
            <a:r>
              <a:rPr kumimoji="1" lang="en-US" sz="1200" kern="1200" dirty="0" err="1">
                <a:solidFill>
                  <a:schemeClr val="tx1"/>
                </a:solidFill>
                <a:effectLst/>
                <a:latin typeface="Times New Roman" pitchFamily="-84" charset="0"/>
                <a:ea typeface="+mn-ea"/>
                <a:cs typeface="+mn-cs"/>
              </a:rPr>
              <a:t>halfword</a:t>
            </a:r>
            <a:r>
              <a:rPr kumimoji="1" lang="en-US" sz="1200" kern="1200" dirty="0">
                <a:solidFill>
                  <a:schemeClr val="tx1"/>
                </a:solidFill>
                <a:effectLst/>
                <a:latin typeface="Times New Roman" pitchFamily="-84" charset="0"/>
                <a:ea typeface="+mn-ea"/>
                <a:cs typeface="+mn-cs"/>
              </a:rPr>
              <a:t>-aligned Thumb-2 instruction with</a:t>
            </a:r>
          </a:p>
          <a:p>
            <a:r>
              <a:rPr kumimoji="1" lang="en-US" sz="1200" kern="1200" dirty="0">
                <a:solidFill>
                  <a:schemeClr val="tx1"/>
                </a:solidFill>
                <a:effectLst/>
                <a:latin typeface="Times New Roman" pitchFamily="-84" charset="0"/>
                <a:ea typeface="+mn-ea"/>
                <a:cs typeface="+mn-cs"/>
              </a:rPr>
              <a:t>— one Thumb instruction, or</a:t>
            </a:r>
          </a:p>
          <a:p>
            <a:r>
              <a:rPr kumimoji="1" lang="en-US" sz="1200" kern="1200" dirty="0">
                <a:solidFill>
                  <a:schemeClr val="tx1"/>
                </a:solidFill>
                <a:effectLst/>
                <a:latin typeface="Times New Roman" pitchFamily="-84" charset="0"/>
                <a:ea typeface="+mn-ea"/>
                <a:cs typeface="+mn-cs"/>
              </a:rPr>
              <a:t>— the lower/upper </a:t>
            </a:r>
            <a:r>
              <a:rPr kumimoji="1" lang="en-US" sz="1200" kern="1200" dirty="0" err="1">
                <a:solidFill>
                  <a:schemeClr val="tx1"/>
                </a:solidFill>
                <a:effectLst/>
                <a:latin typeface="Times New Roman" pitchFamily="-84" charset="0"/>
                <a:ea typeface="+mn-ea"/>
                <a:cs typeface="+mn-cs"/>
              </a:rPr>
              <a:t>halfword</a:t>
            </a:r>
            <a:r>
              <a:rPr kumimoji="1" lang="en-US" sz="1200" kern="1200" dirty="0">
                <a:solidFill>
                  <a:schemeClr val="tx1"/>
                </a:solidFill>
                <a:effectLst/>
                <a:latin typeface="Times New Roman" pitchFamily="-84" charset="0"/>
                <a:ea typeface="+mn-ea"/>
                <a:cs typeface="+mn-cs"/>
              </a:rPr>
              <a:t> of another </a:t>
            </a:r>
            <a:r>
              <a:rPr kumimoji="1" lang="en-US" sz="1200" kern="1200" dirty="0" err="1">
                <a:solidFill>
                  <a:schemeClr val="tx1"/>
                </a:solidFill>
                <a:effectLst/>
                <a:latin typeface="Times New Roman" pitchFamily="-84" charset="0"/>
                <a:ea typeface="+mn-ea"/>
                <a:cs typeface="+mn-cs"/>
              </a:rPr>
              <a:t>halfword</a:t>
            </a:r>
            <a:r>
              <a:rPr kumimoji="1" lang="en-US" sz="1200" kern="1200" dirty="0">
                <a:solidFill>
                  <a:schemeClr val="tx1"/>
                </a:solidFill>
                <a:effectLst/>
                <a:latin typeface="Times New Roman" pitchFamily="-84" charset="0"/>
                <a:ea typeface="+mn-ea"/>
                <a:cs typeface="+mn-cs"/>
              </a:rPr>
              <a:t>-aligned Thumb-2 instruction.</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All fetch addresses from the core are word aligned. If a Thumb-2 instruction is</a:t>
            </a:r>
          </a:p>
          <a:p>
            <a:r>
              <a:rPr kumimoji="1" lang="en-US" sz="1200" kern="1200" dirty="0" err="1">
                <a:solidFill>
                  <a:schemeClr val="tx1"/>
                </a:solidFill>
                <a:effectLst/>
                <a:latin typeface="Times New Roman" pitchFamily="-84" charset="0"/>
                <a:ea typeface="+mn-ea"/>
                <a:cs typeface="+mn-cs"/>
              </a:rPr>
              <a:t>halfword</a:t>
            </a:r>
            <a:r>
              <a:rPr kumimoji="1" lang="en-US" sz="1200" kern="1200" dirty="0">
                <a:solidFill>
                  <a:schemeClr val="tx1"/>
                </a:solidFill>
                <a:effectLst/>
                <a:latin typeface="Times New Roman" pitchFamily="-84" charset="0"/>
                <a:ea typeface="+mn-ea"/>
                <a:cs typeface="+mn-cs"/>
              </a:rPr>
              <a:t> aligned, two fetches are necessary to fetch the Thumb-2 instruction. However,</a:t>
            </a:r>
          </a:p>
          <a:p>
            <a:r>
              <a:rPr kumimoji="1" lang="en-US" sz="1200" kern="1200" dirty="0">
                <a:solidFill>
                  <a:schemeClr val="tx1"/>
                </a:solidFill>
                <a:effectLst/>
                <a:latin typeface="Times New Roman" pitchFamily="-84" charset="0"/>
                <a:ea typeface="+mn-ea"/>
                <a:cs typeface="+mn-cs"/>
              </a:rPr>
              <a:t>the three-entry prefetch buffer ensures that a stall cycle is only necessary for</a:t>
            </a:r>
          </a:p>
          <a:p>
            <a:r>
              <a:rPr kumimoji="1" lang="en-US" sz="1200" kern="1200" dirty="0">
                <a:solidFill>
                  <a:schemeClr val="tx1"/>
                </a:solidFill>
                <a:effectLst/>
                <a:latin typeface="Times New Roman" pitchFamily="-84" charset="0"/>
                <a:ea typeface="+mn-ea"/>
                <a:cs typeface="+mn-cs"/>
              </a:rPr>
              <a:t>the first </a:t>
            </a:r>
            <a:r>
              <a:rPr kumimoji="1" lang="en-US" sz="1200" kern="1200" dirty="0" err="1">
                <a:solidFill>
                  <a:schemeClr val="tx1"/>
                </a:solidFill>
                <a:effectLst/>
                <a:latin typeface="Times New Roman" pitchFamily="-84" charset="0"/>
                <a:ea typeface="+mn-ea"/>
                <a:cs typeface="+mn-cs"/>
              </a:rPr>
              <a:t>halfword</a:t>
            </a:r>
            <a:r>
              <a:rPr kumimoji="1" lang="en-US" sz="1200" kern="1200" dirty="0">
                <a:solidFill>
                  <a:schemeClr val="tx1"/>
                </a:solidFill>
                <a:effectLst/>
                <a:latin typeface="Times New Roman" pitchFamily="-84" charset="0"/>
                <a:ea typeface="+mn-ea"/>
                <a:cs typeface="+mn-cs"/>
              </a:rPr>
              <a:t> Thumb-2 instruction fetched.</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This decode stage performs three key functions:</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Instruction decode and register read</a:t>
            </a:r>
            <a:r>
              <a:rPr kumimoji="1" lang="en-US" sz="1200" kern="1200" dirty="0">
                <a:solidFill>
                  <a:schemeClr val="tx1"/>
                </a:solidFill>
                <a:effectLst/>
                <a:latin typeface="Times New Roman" pitchFamily="-84" charset="0"/>
                <a:ea typeface="+mn-ea"/>
                <a:cs typeface="+mn-cs"/>
              </a:rPr>
              <a:t>:  Decodes Thumb and Thumb-2 instructions.</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Address generation:</a:t>
            </a:r>
            <a:r>
              <a:rPr kumimoji="1" lang="en-US" sz="1200" kern="1200" dirty="0">
                <a:solidFill>
                  <a:schemeClr val="tx1"/>
                </a:solidFill>
                <a:effectLst/>
                <a:latin typeface="Times New Roman" pitchFamily="-84" charset="0"/>
                <a:ea typeface="+mn-ea"/>
                <a:cs typeface="+mn-cs"/>
              </a:rPr>
              <a:t>  The address generation unit (AGU) generates main</a:t>
            </a:r>
          </a:p>
          <a:p>
            <a:r>
              <a:rPr kumimoji="1" lang="en-US" sz="1200" kern="1200" dirty="0">
                <a:solidFill>
                  <a:schemeClr val="tx1"/>
                </a:solidFill>
                <a:effectLst/>
                <a:latin typeface="Times New Roman" pitchFamily="-84" charset="0"/>
                <a:ea typeface="+mn-ea"/>
                <a:cs typeface="+mn-cs"/>
              </a:rPr>
              <a:t>memory addresses for the load/store unit.</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Branch:</a:t>
            </a:r>
            <a:r>
              <a:rPr kumimoji="1" lang="en-US" sz="1200" kern="1200" dirty="0">
                <a:solidFill>
                  <a:schemeClr val="tx1"/>
                </a:solidFill>
                <a:effectLst/>
                <a:latin typeface="Times New Roman" pitchFamily="-84" charset="0"/>
                <a:ea typeface="+mn-ea"/>
                <a:cs typeface="+mn-cs"/>
              </a:rPr>
              <a:t>  Performs branch based on immediate offset in branch instruction or a</a:t>
            </a:r>
          </a:p>
          <a:p>
            <a:r>
              <a:rPr kumimoji="1" lang="en-US" sz="1200" kern="1200" dirty="0">
                <a:solidFill>
                  <a:schemeClr val="tx1"/>
                </a:solidFill>
                <a:effectLst/>
                <a:latin typeface="Times New Roman" pitchFamily="-84" charset="0"/>
                <a:ea typeface="+mn-ea"/>
                <a:cs typeface="+mn-cs"/>
              </a:rPr>
              <a:t>return based on the contents of the link register (register R14).</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Finally, there is a single execute stage for instruction execution, which includes</a:t>
            </a:r>
          </a:p>
          <a:p>
            <a:r>
              <a:rPr kumimoji="1" lang="en-US" sz="1200" kern="1200" dirty="0">
                <a:solidFill>
                  <a:schemeClr val="tx1"/>
                </a:solidFill>
                <a:effectLst/>
                <a:latin typeface="Times New Roman" pitchFamily="-84" charset="0"/>
                <a:ea typeface="+mn-ea"/>
                <a:cs typeface="+mn-cs"/>
              </a:rPr>
              <a:t>ALU, load/store, and branch instructions.</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To keep the processor as simple as possible, the Cortex-M3 processor does not use</a:t>
            </a:r>
          </a:p>
          <a:p>
            <a:r>
              <a:rPr kumimoji="1" lang="en-US" sz="1200" kern="1200" dirty="0">
                <a:solidFill>
                  <a:schemeClr val="tx1"/>
                </a:solidFill>
                <a:effectLst/>
                <a:latin typeface="Times New Roman" pitchFamily="-84" charset="0"/>
                <a:ea typeface="+mn-ea"/>
                <a:cs typeface="+mn-cs"/>
              </a:rPr>
              <a:t>branch prediction, but instead use the simple techniques of branch forwarding and</a:t>
            </a:r>
          </a:p>
          <a:p>
            <a:r>
              <a:rPr kumimoji="1" lang="en-US" sz="1200" kern="1200" dirty="0">
                <a:solidFill>
                  <a:schemeClr val="tx1"/>
                </a:solidFill>
                <a:effectLst/>
                <a:latin typeface="Times New Roman" pitchFamily="-84" charset="0"/>
                <a:ea typeface="+mn-ea"/>
                <a:cs typeface="+mn-cs"/>
              </a:rPr>
              <a:t>branch speculation, defined as follows:</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Branch forwarding:</a:t>
            </a:r>
            <a:r>
              <a:rPr kumimoji="1" lang="en-US" sz="1200" kern="1200" dirty="0">
                <a:solidFill>
                  <a:schemeClr val="tx1"/>
                </a:solidFill>
                <a:effectLst/>
                <a:latin typeface="Times New Roman" pitchFamily="-84" charset="0"/>
                <a:ea typeface="+mn-ea"/>
                <a:cs typeface="+mn-cs"/>
              </a:rPr>
              <a:t>  The term forwarding  refers to presenting an instruction</a:t>
            </a:r>
          </a:p>
          <a:p>
            <a:r>
              <a:rPr kumimoji="1" lang="en-US" sz="1200" kern="1200" dirty="0">
                <a:solidFill>
                  <a:schemeClr val="tx1"/>
                </a:solidFill>
                <a:effectLst/>
                <a:latin typeface="Times New Roman" pitchFamily="-84" charset="0"/>
                <a:ea typeface="+mn-ea"/>
                <a:cs typeface="+mn-cs"/>
              </a:rPr>
              <a:t>address to be fetched from memory. The processor forwards certain branch</a:t>
            </a:r>
          </a:p>
          <a:p>
            <a:r>
              <a:rPr kumimoji="1" lang="en-US" sz="1200" kern="1200" dirty="0">
                <a:solidFill>
                  <a:schemeClr val="tx1"/>
                </a:solidFill>
                <a:effectLst/>
                <a:latin typeface="Times New Roman" pitchFamily="-84" charset="0"/>
                <a:ea typeface="+mn-ea"/>
                <a:cs typeface="+mn-cs"/>
              </a:rPr>
              <a:t>types, by which the memory transaction of the branch is presented at least</a:t>
            </a:r>
          </a:p>
          <a:p>
            <a:r>
              <a:rPr kumimoji="1" lang="en-US" sz="1200" kern="1200" dirty="0">
                <a:solidFill>
                  <a:schemeClr val="tx1"/>
                </a:solidFill>
                <a:effectLst/>
                <a:latin typeface="Times New Roman" pitchFamily="-84" charset="0"/>
                <a:ea typeface="+mn-ea"/>
                <a:cs typeface="+mn-cs"/>
              </a:rPr>
              <a:t> one cycle earlier than when the opcode reaches execute. Branch forwarding</a:t>
            </a:r>
          </a:p>
          <a:p>
            <a:r>
              <a:rPr kumimoji="1" lang="en-US" sz="1200" kern="1200" dirty="0">
                <a:solidFill>
                  <a:schemeClr val="tx1"/>
                </a:solidFill>
                <a:effectLst/>
                <a:latin typeface="Times New Roman" pitchFamily="-84" charset="0"/>
                <a:ea typeface="+mn-ea"/>
                <a:cs typeface="+mn-cs"/>
              </a:rPr>
              <a:t>increases the performance of the core, because branches are a significant part</a:t>
            </a:r>
          </a:p>
          <a:p>
            <a:r>
              <a:rPr kumimoji="1" lang="en-US" sz="1200" kern="1200" dirty="0">
                <a:solidFill>
                  <a:schemeClr val="tx1"/>
                </a:solidFill>
                <a:effectLst/>
                <a:latin typeface="Times New Roman" pitchFamily="-84" charset="0"/>
                <a:ea typeface="+mn-ea"/>
                <a:cs typeface="+mn-cs"/>
              </a:rPr>
              <a:t>of embedded controller applications. Branches affected are PC relative with</a:t>
            </a:r>
          </a:p>
          <a:p>
            <a:r>
              <a:rPr kumimoji="1" lang="en-US" sz="1200" kern="1200" dirty="0">
                <a:solidFill>
                  <a:schemeClr val="tx1"/>
                </a:solidFill>
                <a:effectLst/>
                <a:latin typeface="Times New Roman" pitchFamily="-84" charset="0"/>
                <a:ea typeface="+mn-ea"/>
                <a:cs typeface="+mn-cs"/>
              </a:rPr>
              <a:t>immediate offset, or use link register (LR) as the target register.</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Branch speculation</a:t>
            </a:r>
            <a:r>
              <a:rPr kumimoji="1" lang="en-US" sz="1200" kern="1200" dirty="0">
                <a:solidFill>
                  <a:schemeClr val="tx1"/>
                </a:solidFill>
                <a:effectLst/>
                <a:latin typeface="Times New Roman" pitchFamily="-84" charset="0"/>
                <a:ea typeface="+mn-ea"/>
                <a:cs typeface="+mn-cs"/>
              </a:rPr>
              <a:t>:  For conditional branches, the instruction address is presented</a:t>
            </a:r>
          </a:p>
          <a:p>
            <a:r>
              <a:rPr kumimoji="1" lang="en-US" sz="1200" kern="1200" dirty="0">
                <a:solidFill>
                  <a:schemeClr val="tx1"/>
                </a:solidFill>
                <a:effectLst/>
                <a:latin typeface="Times New Roman" pitchFamily="-84" charset="0"/>
                <a:ea typeface="+mn-ea"/>
                <a:cs typeface="+mn-cs"/>
              </a:rPr>
              <a:t>speculatively, so that the instruction is fetched from memory before it</a:t>
            </a:r>
          </a:p>
          <a:p>
            <a:r>
              <a:rPr kumimoji="1" lang="en-US" sz="1200" kern="1200" dirty="0">
                <a:solidFill>
                  <a:schemeClr val="tx1"/>
                </a:solidFill>
                <a:effectLst/>
                <a:latin typeface="Times New Roman" pitchFamily="-84" charset="0"/>
                <a:ea typeface="+mn-ea"/>
                <a:cs typeface="+mn-cs"/>
              </a:rPr>
              <a:t>is known if the instruction will be executed.</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Cortex-M3 processor </a:t>
            </a:r>
            <a:r>
              <a:rPr kumimoji="1" lang="en-US" sz="1200" kern="1200" dirty="0" err="1">
                <a:solidFill>
                  <a:schemeClr val="tx1"/>
                </a:solidFill>
                <a:effectLst/>
                <a:latin typeface="Times New Roman" pitchFamily="-84" charset="0"/>
                <a:ea typeface="+mn-ea"/>
                <a:cs typeface="+mn-cs"/>
              </a:rPr>
              <a:t>prefetches</a:t>
            </a:r>
            <a:r>
              <a:rPr kumimoji="1" lang="en-US" sz="1200" kern="1200" dirty="0">
                <a:solidFill>
                  <a:schemeClr val="tx1"/>
                </a:solidFill>
                <a:effectLst/>
                <a:latin typeface="Times New Roman" pitchFamily="-84" charset="0"/>
                <a:ea typeface="+mn-ea"/>
                <a:cs typeface="+mn-cs"/>
              </a:rPr>
              <a:t> instruction ahead of execution using</a:t>
            </a:r>
          </a:p>
          <a:p>
            <a:r>
              <a:rPr kumimoji="1" lang="en-US" sz="1200" kern="1200" dirty="0">
                <a:solidFill>
                  <a:schemeClr val="tx1"/>
                </a:solidFill>
                <a:effectLst/>
                <a:latin typeface="Times New Roman" pitchFamily="-84" charset="0"/>
                <a:ea typeface="+mn-ea"/>
                <a:cs typeface="+mn-cs"/>
              </a:rPr>
              <a:t>the fetch buffer. It also speculatively </a:t>
            </a:r>
            <a:r>
              <a:rPr kumimoji="1" lang="en-US" sz="1200" kern="1200" dirty="0" err="1">
                <a:solidFill>
                  <a:schemeClr val="tx1"/>
                </a:solidFill>
                <a:effectLst/>
                <a:latin typeface="Times New Roman" pitchFamily="-84" charset="0"/>
                <a:ea typeface="+mn-ea"/>
                <a:cs typeface="+mn-cs"/>
              </a:rPr>
              <a:t>prefetches</a:t>
            </a:r>
            <a:r>
              <a:rPr kumimoji="1" lang="en-US" sz="1200" kern="1200" dirty="0">
                <a:solidFill>
                  <a:schemeClr val="tx1"/>
                </a:solidFill>
                <a:effectLst/>
                <a:latin typeface="Times New Roman" pitchFamily="-84" charset="0"/>
                <a:ea typeface="+mn-ea"/>
                <a:cs typeface="+mn-cs"/>
              </a:rPr>
              <a:t> from branch target addresses. Specifically,</a:t>
            </a:r>
          </a:p>
          <a:p>
            <a:r>
              <a:rPr kumimoji="1" lang="en-US" sz="1200" kern="1200" dirty="0">
                <a:solidFill>
                  <a:schemeClr val="tx1"/>
                </a:solidFill>
                <a:effectLst/>
                <a:latin typeface="Times New Roman" pitchFamily="-84" charset="0"/>
                <a:ea typeface="+mn-ea"/>
                <a:cs typeface="+mn-cs"/>
              </a:rPr>
              <a:t>when a conditional branch instruction is encountered, the decode stage</a:t>
            </a:r>
          </a:p>
          <a:p>
            <a:r>
              <a:rPr kumimoji="1" lang="en-US" sz="1200" kern="1200" dirty="0">
                <a:solidFill>
                  <a:schemeClr val="tx1"/>
                </a:solidFill>
                <a:effectLst/>
                <a:latin typeface="Times New Roman" pitchFamily="-84" charset="0"/>
                <a:ea typeface="+mn-ea"/>
                <a:cs typeface="+mn-cs"/>
              </a:rPr>
              <a:t>also includes a speculative instruction fetch that could lead to faster execution.</a:t>
            </a:r>
          </a:p>
          <a:p>
            <a:r>
              <a:rPr kumimoji="1" lang="en-US" sz="1200" kern="1200" dirty="0">
                <a:solidFill>
                  <a:schemeClr val="tx1"/>
                </a:solidFill>
                <a:effectLst/>
                <a:latin typeface="Times New Roman" pitchFamily="-84" charset="0"/>
                <a:ea typeface="+mn-ea"/>
                <a:cs typeface="+mn-cs"/>
              </a:rPr>
              <a:t>The processor fetches the branch destination instruction during the decode stage</a:t>
            </a:r>
          </a:p>
          <a:p>
            <a:r>
              <a:rPr kumimoji="1" lang="en-US" sz="1200" kern="1200" dirty="0">
                <a:solidFill>
                  <a:schemeClr val="tx1"/>
                </a:solidFill>
                <a:effectLst/>
                <a:latin typeface="Times New Roman" pitchFamily="-84" charset="0"/>
                <a:ea typeface="+mn-ea"/>
                <a:cs typeface="+mn-cs"/>
              </a:rPr>
              <a:t>itself. Later, during the execute stage, the branch is resolved and it is known which</a:t>
            </a:r>
          </a:p>
          <a:p>
            <a:r>
              <a:rPr kumimoji="1" lang="en-US" sz="1200" kern="1200" dirty="0">
                <a:solidFill>
                  <a:schemeClr val="tx1"/>
                </a:solidFill>
                <a:effectLst/>
                <a:latin typeface="Times New Roman" pitchFamily="-84" charset="0"/>
                <a:ea typeface="+mn-ea"/>
                <a:cs typeface="+mn-cs"/>
              </a:rPr>
              <a:t>instruction is to be executed next.</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 If the branch is not to be taken, the next sequential instruction is already available.</a:t>
            </a:r>
          </a:p>
          <a:p>
            <a:r>
              <a:rPr kumimoji="1" lang="en-US" sz="1200" kern="1200" dirty="0">
                <a:solidFill>
                  <a:schemeClr val="tx1"/>
                </a:solidFill>
                <a:effectLst/>
                <a:latin typeface="Times New Roman" pitchFamily="-84" charset="0"/>
                <a:ea typeface="+mn-ea"/>
                <a:cs typeface="+mn-cs"/>
              </a:rPr>
              <a:t>If the branch is to be taken, the branch instruction is made available at the</a:t>
            </a:r>
          </a:p>
          <a:p>
            <a:r>
              <a:rPr kumimoji="1" lang="en-US" sz="1200" kern="1200" dirty="0">
                <a:solidFill>
                  <a:schemeClr val="tx1"/>
                </a:solidFill>
                <a:effectLst/>
                <a:latin typeface="Times New Roman" pitchFamily="-84" charset="0"/>
                <a:ea typeface="+mn-ea"/>
                <a:cs typeface="+mn-cs"/>
              </a:rPr>
              <a:t>same time as the decision is made, restricting idle time to just one cycle.</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Figure 18.14 clarifies the manner in which branches are handled, which can be</a:t>
            </a:r>
          </a:p>
          <a:p>
            <a:r>
              <a:rPr kumimoji="1" lang="en-US" sz="1200" kern="1200" dirty="0">
                <a:solidFill>
                  <a:schemeClr val="tx1"/>
                </a:solidFill>
                <a:effectLst/>
                <a:latin typeface="Times New Roman" pitchFamily="-84" charset="0"/>
                <a:ea typeface="+mn-ea"/>
                <a:cs typeface="+mn-cs"/>
              </a:rPr>
              <a:t>described as follows:</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1.  The decode stage forwards addresses from unconditional branches and speculatively</a:t>
            </a:r>
          </a:p>
          <a:p>
            <a:r>
              <a:rPr kumimoji="1" lang="en-US" sz="1200" kern="1200" dirty="0">
                <a:solidFill>
                  <a:schemeClr val="tx1"/>
                </a:solidFill>
                <a:effectLst/>
                <a:latin typeface="Times New Roman" pitchFamily="-84" charset="0"/>
                <a:ea typeface="+mn-ea"/>
                <a:cs typeface="+mn-cs"/>
              </a:rPr>
              <a:t>forwards addresses from conditional branches when it is possible to</a:t>
            </a:r>
          </a:p>
          <a:p>
            <a:r>
              <a:rPr kumimoji="1" lang="en-US" sz="1200" kern="1200" dirty="0">
                <a:solidFill>
                  <a:schemeClr val="tx1"/>
                </a:solidFill>
                <a:effectLst/>
                <a:latin typeface="Times New Roman" pitchFamily="-84" charset="0"/>
                <a:ea typeface="+mn-ea"/>
                <a:cs typeface="+mn-cs"/>
              </a:rPr>
              <a:t>calculate the address.</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2.  If the ALU determines that a branch is not taken, this information is fed back</a:t>
            </a:r>
          </a:p>
          <a:p>
            <a:r>
              <a:rPr kumimoji="1" lang="en-US" sz="1200" kern="1200" dirty="0">
                <a:solidFill>
                  <a:schemeClr val="tx1"/>
                </a:solidFill>
                <a:effectLst/>
                <a:latin typeface="Times New Roman" pitchFamily="-84" charset="0"/>
                <a:ea typeface="+mn-ea"/>
                <a:cs typeface="+mn-cs"/>
              </a:rPr>
              <a:t>to empty the instruction cache.</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3.  A load instruction to the program counter results in a branch address to be</a:t>
            </a:r>
          </a:p>
          <a:p>
            <a:r>
              <a:rPr kumimoji="1" lang="en-US" sz="1200" kern="1200" dirty="0">
                <a:solidFill>
                  <a:schemeClr val="tx1"/>
                </a:solidFill>
                <a:effectLst/>
                <a:latin typeface="Times New Roman" pitchFamily="-84" charset="0"/>
                <a:ea typeface="+mn-ea"/>
                <a:cs typeface="+mn-cs"/>
              </a:rPr>
              <a:t>forwarded for fetching.</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As can be seen, the manner in which branches are handled is considerably simpler</a:t>
            </a:r>
          </a:p>
          <a:p>
            <a:r>
              <a:rPr kumimoji="1" lang="en-US" sz="1200" kern="1200" dirty="0">
                <a:solidFill>
                  <a:schemeClr val="tx1"/>
                </a:solidFill>
                <a:effectLst/>
                <a:latin typeface="Times New Roman" pitchFamily="-84" charset="0"/>
                <a:ea typeface="+mn-ea"/>
                <a:cs typeface="+mn-cs"/>
              </a:rPr>
              <a:t>for the Cortex-M than the Cortex-A, requiring less processor logic and processing.</a:t>
            </a:r>
          </a:p>
          <a:p>
            <a:endParaRPr kumimoji="1" lang="en-US" sz="1200" kern="1200" dirty="0">
              <a:solidFill>
                <a:schemeClr val="tx1"/>
              </a:solidFill>
              <a:effectLst/>
              <a:latin typeface="Times New Roman" pitchFamily="-84" charset="0"/>
              <a:ea typeface="+mn-ea"/>
              <a:cs typeface="+mn-cs"/>
            </a:endParaRPr>
          </a:p>
          <a:p>
            <a:endParaRPr kumimoji="1" lang="en-US" sz="1200" kern="1200" dirty="0">
              <a:solidFill>
                <a:schemeClr val="tx1"/>
              </a:solidFill>
              <a:effectLst/>
              <a:latin typeface="Times New Roman" pitchFamily="-84" charset="0"/>
              <a:ea typeface="+mn-ea"/>
              <a:cs typeface="+mn-cs"/>
            </a:endParaRPr>
          </a:p>
          <a:p>
            <a:endParaRPr kumimoji="1" lang="en-US" sz="1200" kern="1200" dirty="0">
              <a:solidFill>
                <a:schemeClr val="tx1"/>
              </a:solidFill>
              <a:effectLst/>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5D9698E6-F8F9-9C4C-8FAC-D2C8BDBC2CEF}" type="slidenum">
              <a:rPr lang="en-GB" smtClean="0"/>
              <a:pPr/>
              <a:t>39</a:t>
            </a:fld>
            <a:endParaRPr lang="en-GB" dirty="0"/>
          </a:p>
        </p:txBody>
      </p:sp>
    </p:spTree>
    <p:extLst>
      <p:ext uri="{BB962C8B-B14F-4D97-AF65-F5344CB8AC3E}">
        <p14:creationId xmlns:p14="http://schemas.microsoft.com/office/powerpoint/2010/main" val="212491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1532E-35D3-CE49-BF9E-93AB1E11E70F}" type="slidenum">
              <a:rPr lang="en-GB"/>
              <a:pPr/>
              <a:t>4</a:t>
            </a:fld>
            <a:endParaRPr lang="en-GB" dirty="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kumimoji="1" lang="en-US" sz="1200" kern="1200" dirty="0">
                <a:solidFill>
                  <a:schemeClr val="tx1"/>
                </a:solidFill>
                <a:effectLst/>
                <a:latin typeface="Times New Roman" pitchFamily="-84" charset="0"/>
                <a:ea typeface="+mn-ea"/>
                <a:cs typeface="+mn-cs"/>
              </a:rPr>
              <a:t> Figure 18.2  provides additional detail of a typical organization for a superscalar</a:t>
            </a:r>
          </a:p>
          <a:p>
            <a:r>
              <a:rPr kumimoji="1" lang="en-US" sz="1200" kern="1200" dirty="0">
                <a:solidFill>
                  <a:schemeClr val="tx1"/>
                </a:solidFill>
                <a:effectLst/>
                <a:latin typeface="Times New Roman" pitchFamily="-84" charset="0"/>
                <a:ea typeface="+mn-ea"/>
                <a:cs typeface="+mn-cs"/>
              </a:rPr>
              <a:t>pipeline processor. Compare with Figure 17.16. The L1 cache is divided into instruction</a:t>
            </a:r>
          </a:p>
          <a:p>
            <a:r>
              <a:rPr kumimoji="1" lang="en-US" sz="1200" kern="1200" dirty="0">
                <a:solidFill>
                  <a:schemeClr val="tx1"/>
                </a:solidFill>
                <a:effectLst/>
                <a:latin typeface="Times New Roman" pitchFamily="-84" charset="0"/>
                <a:ea typeface="+mn-ea"/>
                <a:cs typeface="+mn-cs"/>
              </a:rPr>
              <a:t>and data. Groups of instructions are fetched into an instruction buffer. The</a:t>
            </a:r>
          </a:p>
          <a:p>
            <a:r>
              <a:rPr kumimoji="1" lang="en-US" sz="1200" kern="1200" dirty="0">
                <a:solidFill>
                  <a:schemeClr val="tx1"/>
                </a:solidFill>
                <a:effectLst/>
                <a:latin typeface="Times New Roman" pitchFamily="-84" charset="0"/>
                <a:ea typeface="+mn-ea"/>
                <a:cs typeface="+mn-cs"/>
              </a:rPr>
              <a:t>instruction decode stage involves, at minimum, determining the opcode and operand</a:t>
            </a:r>
          </a:p>
          <a:p>
            <a:r>
              <a:rPr kumimoji="1" lang="en-US" sz="1200" kern="1200" dirty="0">
                <a:solidFill>
                  <a:schemeClr val="tx1"/>
                </a:solidFill>
                <a:effectLst/>
                <a:latin typeface="Times New Roman" pitchFamily="-84" charset="0"/>
                <a:ea typeface="+mn-ea"/>
                <a:cs typeface="+mn-cs"/>
              </a:rPr>
              <a:t>specifiers. This stage also usually involves detection of inter-instruction dependencies</a:t>
            </a:r>
          </a:p>
          <a:p>
            <a:r>
              <a:rPr kumimoji="1" lang="en-US" sz="1200" kern="1200" dirty="0">
                <a:solidFill>
                  <a:schemeClr val="tx1"/>
                </a:solidFill>
                <a:effectLst/>
                <a:latin typeface="Times New Roman" pitchFamily="-84" charset="0"/>
                <a:ea typeface="+mn-ea"/>
                <a:cs typeface="+mn-cs"/>
              </a:rPr>
              <a:t>among the group of instructions that have been fetched but not yet dispatched. This</a:t>
            </a:r>
          </a:p>
          <a:p>
            <a:r>
              <a:rPr kumimoji="1" lang="en-US" sz="1200" kern="1200" dirty="0">
                <a:solidFill>
                  <a:schemeClr val="tx1"/>
                </a:solidFill>
                <a:effectLst/>
                <a:latin typeface="Times New Roman" pitchFamily="-84" charset="0"/>
                <a:ea typeface="+mn-ea"/>
                <a:cs typeface="+mn-cs"/>
              </a:rPr>
              <a:t>stage selects instructions to be issued in the next instruction cycle and sends them to</a:t>
            </a:r>
          </a:p>
          <a:p>
            <a:r>
              <a:rPr kumimoji="1" lang="en-US" sz="1200" kern="1200" dirty="0">
                <a:solidFill>
                  <a:schemeClr val="tx1"/>
                </a:solidFill>
                <a:effectLst/>
                <a:latin typeface="Times New Roman" pitchFamily="-84" charset="0"/>
                <a:ea typeface="+mn-ea"/>
                <a:cs typeface="+mn-cs"/>
              </a:rPr>
              <a:t>the issue window. The issue window holds all decoded instructions of issue in the next</a:t>
            </a:r>
          </a:p>
          <a:p>
            <a:r>
              <a:rPr kumimoji="1" lang="en-US" sz="1200" kern="1200" dirty="0">
                <a:solidFill>
                  <a:schemeClr val="tx1"/>
                </a:solidFill>
                <a:effectLst/>
                <a:latin typeface="Times New Roman" pitchFamily="-84" charset="0"/>
                <a:ea typeface="+mn-ea"/>
                <a:cs typeface="+mn-cs"/>
              </a:rPr>
              <a:t>cycle. The width of the issue window corresponds to the degree of </a:t>
            </a:r>
            <a:r>
              <a:rPr kumimoji="1" lang="en-US" sz="1200" kern="1200" dirty="0" err="1">
                <a:solidFill>
                  <a:schemeClr val="tx1"/>
                </a:solidFill>
                <a:effectLst/>
                <a:latin typeface="Times New Roman" pitchFamily="-84" charset="0"/>
                <a:ea typeface="+mn-ea"/>
                <a:cs typeface="+mn-cs"/>
              </a:rPr>
              <a:t>superscaling</a:t>
            </a:r>
            <a:r>
              <a:rPr kumimoji="1" lang="en-US" sz="1200" kern="1200" dirty="0">
                <a:solidFill>
                  <a:schemeClr val="tx1"/>
                </a:solidFill>
                <a:effectLst/>
                <a:latin typeface="Times New Roman" pitchFamily="-84" charset="0"/>
                <a:ea typeface="+mn-ea"/>
                <a:cs typeface="+mn-cs"/>
              </a:rPr>
              <a:t>.</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Define issue rate  as the number of instructions issued per instruction cycle.</a:t>
            </a:r>
          </a:p>
          <a:p>
            <a:r>
              <a:rPr kumimoji="1" lang="en-US" sz="1200" kern="1200" dirty="0">
                <a:solidFill>
                  <a:schemeClr val="tx1"/>
                </a:solidFill>
                <a:effectLst/>
                <a:latin typeface="Times New Roman" pitchFamily="-84" charset="0"/>
                <a:ea typeface="+mn-ea"/>
                <a:cs typeface="+mn-cs"/>
              </a:rPr>
              <a:t>Then, for a superscalar machine, the maximum issue rate equals the width of the</a:t>
            </a:r>
          </a:p>
          <a:p>
            <a:r>
              <a:rPr kumimoji="1" lang="en-US" sz="1200" kern="1200" dirty="0">
                <a:solidFill>
                  <a:schemeClr val="tx1"/>
                </a:solidFill>
                <a:effectLst/>
                <a:latin typeface="Times New Roman" pitchFamily="-84" charset="0"/>
                <a:ea typeface="+mn-ea"/>
                <a:cs typeface="+mn-cs"/>
              </a:rPr>
              <a:t>issue window. The mean issue rate depends on the occurrence of pipeline hazards</a:t>
            </a:r>
          </a:p>
          <a:p>
            <a:r>
              <a:rPr kumimoji="1" lang="en-US" sz="1200" kern="1200" dirty="0">
                <a:solidFill>
                  <a:schemeClr val="tx1"/>
                </a:solidFill>
                <a:effectLst/>
                <a:latin typeface="Times New Roman" pitchFamily="-84" charset="0"/>
                <a:ea typeface="+mn-ea"/>
                <a:cs typeface="+mn-cs"/>
              </a:rPr>
              <a:t>and constraints, and the issue policies that are based on these hazards and constraints.</a:t>
            </a:r>
          </a:p>
          <a:p>
            <a:r>
              <a:rPr kumimoji="1" lang="en-US" sz="1200" kern="1200" dirty="0">
                <a:solidFill>
                  <a:schemeClr val="tx1"/>
                </a:solidFill>
                <a:effectLst/>
                <a:latin typeface="Times New Roman" pitchFamily="-84" charset="0"/>
                <a:ea typeface="+mn-ea"/>
                <a:cs typeface="+mn-cs"/>
              </a:rPr>
              <a:t>The design objective is to achieve an issue rate of well above one instruction per</a:t>
            </a:r>
          </a:p>
          <a:p>
            <a:r>
              <a:rPr kumimoji="1" lang="en-US" sz="1200" kern="1200" dirty="0">
                <a:solidFill>
                  <a:schemeClr val="tx1"/>
                </a:solidFill>
                <a:effectLst/>
                <a:latin typeface="Times New Roman" pitchFamily="-84" charset="0"/>
                <a:ea typeface="+mn-ea"/>
                <a:cs typeface="+mn-cs"/>
              </a:rPr>
              <a:t>instruction cycle, and as close as is reasonable to the maximum issue rate.</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issue window is followed by a set of reservation stations, with instructions</a:t>
            </a:r>
          </a:p>
          <a:p>
            <a:r>
              <a:rPr kumimoji="1" lang="en-US" sz="1200" kern="1200" dirty="0">
                <a:solidFill>
                  <a:schemeClr val="tx1"/>
                </a:solidFill>
                <a:effectLst/>
                <a:latin typeface="Times New Roman" pitchFamily="-84" charset="0"/>
                <a:ea typeface="+mn-ea"/>
                <a:cs typeface="+mn-cs"/>
              </a:rPr>
              <a:t>being issued from the issue window as reservation station capacity becomes available.</a:t>
            </a:r>
          </a:p>
          <a:p>
            <a:r>
              <a:rPr kumimoji="1" lang="en-US" sz="1200" kern="1200" dirty="0">
                <a:solidFill>
                  <a:schemeClr val="tx1"/>
                </a:solidFill>
                <a:effectLst/>
                <a:latin typeface="Times New Roman" pitchFamily="-84" charset="0"/>
                <a:ea typeface="+mn-ea"/>
                <a:cs typeface="+mn-cs"/>
              </a:rPr>
              <a:t>The concept of a single reservation station was introduced in Chapter 16. With</a:t>
            </a:r>
          </a:p>
          <a:p>
            <a:r>
              <a:rPr kumimoji="1" lang="en-US" sz="1200" kern="1200" dirty="0">
                <a:solidFill>
                  <a:schemeClr val="tx1"/>
                </a:solidFill>
                <a:effectLst/>
                <a:latin typeface="Times New Roman" pitchFamily="-84" charset="0"/>
                <a:ea typeface="+mn-ea"/>
                <a:cs typeface="+mn-cs"/>
              </a:rPr>
              <a:t>a superscalar architecture, there are multiple reservation stations, one for each pipeline.</a:t>
            </a:r>
          </a:p>
          <a:p>
            <a:r>
              <a:rPr kumimoji="1" lang="en-US" sz="1200" kern="1200" dirty="0">
                <a:solidFill>
                  <a:schemeClr val="tx1"/>
                </a:solidFill>
                <a:effectLst/>
                <a:latin typeface="Times New Roman" pitchFamily="-84" charset="0"/>
                <a:ea typeface="+mn-ea"/>
                <a:cs typeface="+mn-cs"/>
              </a:rPr>
              <a:t>Each reservation station is essentially a set of input registers that are used to</a:t>
            </a:r>
          </a:p>
          <a:p>
            <a:r>
              <a:rPr kumimoji="1" lang="en-US" sz="1200" kern="1200" dirty="0">
                <a:solidFill>
                  <a:schemeClr val="tx1"/>
                </a:solidFill>
                <a:effectLst/>
                <a:latin typeface="Times New Roman" pitchFamily="-84" charset="0"/>
                <a:ea typeface="+mn-ea"/>
                <a:cs typeface="+mn-cs"/>
              </a:rPr>
              <a:t>buffer operations and operands for a functional unit. The purpose of the reservation</a:t>
            </a:r>
          </a:p>
          <a:p>
            <a:r>
              <a:rPr kumimoji="1" lang="en-US" sz="1200" kern="1200" dirty="0">
                <a:solidFill>
                  <a:schemeClr val="tx1"/>
                </a:solidFill>
                <a:effectLst/>
                <a:latin typeface="Times New Roman" pitchFamily="-84" charset="0"/>
                <a:ea typeface="+mn-ea"/>
                <a:cs typeface="+mn-cs"/>
              </a:rPr>
              <a:t>station is to relieve a bottleneck at the instruction decode (ID) stage. The ID can issue</a:t>
            </a:r>
          </a:p>
          <a:p>
            <a:r>
              <a:rPr kumimoji="1" lang="en-US" sz="1200" kern="1200" dirty="0">
                <a:solidFill>
                  <a:schemeClr val="tx1"/>
                </a:solidFill>
                <a:effectLst/>
                <a:latin typeface="Times New Roman" pitchFamily="-84" charset="0"/>
                <a:ea typeface="+mn-ea"/>
                <a:cs typeface="+mn-cs"/>
              </a:rPr>
              <a:t>an instruction as soon as a functional unit is available and hazards are resolved. The</a:t>
            </a:r>
          </a:p>
          <a:p>
            <a:r>
              <a:rPr kumimoji="1" lang="en-US" sz="1200" kern="1200" dirty="0">
                <a:solidFill>
                  <a:schemeClr val="tx1"/>
                </a:solidFill>
                <a:effectLst/>
                <a:latin typeface="Times New Roman" pitchFamily="-84" charset="0"/>
                <a:ea typeface="+mn-ea"/>
                <a:cs typeface="+mn-cs"/>
              </a:rPr>
              <a:t>problem this creates is that the ID stage cannot receive a new instruction until the</a:t>
            </a:r>
          </a:p>
          <a:p>
            <a:r>
              <a:rPr kumimoji="1" lang="en-US" sz="1200" kern="1200" dirty="0">
                <a:solidFill>
                  <a:schemeClr val="tx1"/>
                </a:solidFill>
                <a:effectLst/>
                <a:latin typeface="Times New Roman" pitchFamily="-84" charset="0"/>
                <a:ea typeface="+mn-ea"/>
                <a:cs typeface="+mn-cs"/>
              </a:rPr>
              <a:t>previous instruction has been issued. The reservation stations provide a buffer that</a:t>
            </a:r>
          </a:p>
          <a:p>
            <a:r>
              <a:rPr kumimoji="1" lang="en-US" sz="1200" kern="1200" dirty="0">
                <a:solidFill>
                  <a:schemeClr val="tx1"/>
                </a:solidFill>
                <a:effectLst/>
                <a:latin typeface="Times New Roman" pitchFamily="-84" charset="0"/>
                <a:ea typeface="+mn-ea"/>
                <a:cs typeface="+mn-cs"/>
              </a:rPr>
              <a:t>enables the ID stage to issue instructions as soon as possible. Then, the reservation</a:t>
            </a:r>
          </a:p>
          <a:p>
            <a:r>
              <a:rPr kumimoji="1" lang="en-US" sz="1200" kern="1200" dirty="0">
                <a:solidFill>
                  <a:schemeClr val="tx1"/>
                </a:solidFill>
                <a:effectLst/>
                <a:latin typeface="Times New Roman" pitchFamily="-84" charset="0"/>
                <a:ea typeface="+mn-ea"/>
                <a:cs typeface="+mn-cs"/>
              </a:rPr>
              <a:t>station will dispatch each instruction to its functional unit when the latter is available.</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reorder buffer holds results until it is safe to store the results to memory</a:t>
            </a:r>
          </a:p>
          <a:p>
            <a:r>
              <a:rPr kumimoji="1" lang="en-US" sz="1200" kern="1200" dirty="0">
                <a:solidFill>
                  <a:schemeClr val="tx1"/>
                </a:solidFill>
                <a:effectLst/>
                <a:latin typeface="Times New Roman" pitchFamily="-84" charset="0"/>
                <a:ea typeface="+mn-ea"/>
                <a:cs typeface="+mn-cs"/>
              </a:rPr>
              <a:t>or a register in program order. When an instruction is complete and can be finalized,</a:t>
            </a:r>
          </a:p>
          <a:p>
            <a:r>
              <a:rPr kumimoji="1" lang="en-US" sz="1200" kern="1200" dirty="0">
                <a:solidFill>
                  <a:schemeClr val="tx1"/>
                </a:solidFill>
                <a:effectLst/>
                <a:latin typeface="Times New Roman" pitchFamily="-84" charset="0"/>
                <a:ea typeface="+mn-ea"/>
                <a:cs typeface="+mn-cs"/>
              </a:rPr>
              <a:t>it is either written back to the register file or the results forwarded to the reservation</a:t>
            </a:r>
          </a:p>
          <a:p>
            <a:r>
              <a:rPr kumimoji="1" lang="en-US" sz="1200" kern="1200" dirty="0">
                <a:solidFill>
                  <a:schemeClr val="tx1"/>
                </a:solidFill>
                <a:effectLst/>
                <a:latin typeface="Times New Roman" pitchFamily="-84" charset="0"/>
                <a:ea typeface="+mn-ea"/>
                <a:cs typeface="+mn-cs"/>
              </a:rPr>
              <a:t>stations.</a:t>
            </a:r>
          </a:p>
          <a:p>
            <a:endParaRPr kumimoji="1" lang="en-US" sz="1200" kern="1200" dirty="0">
              <a:solidFill>
                <a:schemeClr val="tx1"/>
              </a:solidFill>
              <a:effectLst/>
              <a:latin typeface="Times New Roman" pitchFamily="-84" charset="0"/>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40</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18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Many researchers have investigated superscalar-like processors, and their research indicates that some degree of performance improvement is possible. Table 18.1 presents the reported performance advantages. The differences in the results arise from differences both in the hardware of the simulated machine and in the applications being simulated.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4E7B-50B5-0C4E-9176-A5C86A4A2435}" type="slidenum">
              <a:rPr lang="en-GB"/>
              <a:pPr/>
              <a:t>6</a:t>
            </a:fld>
            <a:endParaRPr lang="en-GB" dirty="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kumimoji="1" lang="en-US" sz="1200" kern="1200" dirty="0">
                <a:solidFill>
                  <a:schemeClr val="tx1"/>
                </a:solidFill>
                <a:effectLst/>
                <a:latin typeface="Times New Roman" pitchFamily="-84" charset="0"/>
                <a:ea typeface="+mn-ea"/>
                <a:cs typeface="+mn-cs"/>
              </a:rPr>
              <a:t> An alternative approach to achieving greater performance is referred to as </a:t>
            </a:r>
            <a:r>
              <a:rPr kumimoji="1" lang="en-US" sz="1200" kern="1200" dirty="0" err="1">
                <a:solidFill>
                  <a:schemeClr val="tx1"/>
                </a:solidFill>
                <a:effectLst/>
                <a:latin typeface="Times New Roman" pitchFamily="-84" charset="0"/>
                <a:ea typeface="+mn-ea"/>
                <a:cs typeface="+mn-cs"/>
              </a:rPr>
              <a:t>superpipelining</a:t>
            </a:r>
            <a:r>
              <a:rPr kumimoji="1" lang="en-US" sz="1200" kern="1200" dirty="0">
                <a:solidFill>
                  <a:schemeClr val="tx1"/>
                </a:solidFill>
                <a:effectLst/>
                <a:latin typeface="Times New Roman" pitchFamily="-84" charset="0"/>
                <a:ea typeface="+mn-ea"/>
                <a:cs typeface="+mn-cs"/>
              </a:rPr>
              <a:t>,</a:t>
            </a:r>
          </a:p>
          <a:p>
            <a:r>
              <a:rPr kumimoji="1" lang="en-US" sz="1200" kern="1200" dirty="0">
                <a:solidFill>
                  <a:schemeClr val="tx1"/>
                </a:solidFill>
                <a:effectLst/>
                <a:latin typeface="Times New Roman" pitchFamily="-84" charset="0"/>
                <a:ea typeface="+mn-ea"/>
                <a:cs typeface="+mn-cs"/>
              </a:rPr>
              <a:t>a term first coined in 1988 [JOUP88]. </a:t>
            </a:r>
            <a:r>
              <a:rPr kumimoji="1" lang="en-US" sz="1200" kern="1200" dirty="0" err="1">
                <a:solidFill>
                  <a:schemeClr val="tx1"/>
                </a:solidFill>
                <a:effectLst/>
                <a:latin typeface="Times New Roman" pitchFamily="-84" charset="0"/>
                <a:ea typeface="+mn-ea"/>
                <a:cs typeface="+mn-cs"/>
              </a:rPr>
              <a:t>Superpipelining</a:t>
            </a:r>
            <a:r>
              <a:rPr kumimoji="1" lang="en-US" sz="1200" kern="1200" dirty="0">
                <a:solidFill>
                  <a:schemeClr val="tx1"/>
                </a:solidFill>
                <a:effectLst/>
                <a:latin typeface="Times New Roman" pitchFamily="-84" charset="0"/>
                <a:ea typeface="+mn-ea"/>
                <a:cs typeface="+mn-cs"/>
              </a:rPr>
              <a:t> divides the pipeline</a:t>
            </a:r>
          </a:p>
          <a:p>
            <a:r>
              <a:rPr kumimoji="1" lang="en-US" sz="1200" kern="1200" dirty="0">
                <a:solidFill>
                  <a:schemeClr val="tx1"/>
                </a:solidFill>
                <a:effectLst/>
                <a:latin typeface="Times New Roman" pitchFamily="-84" charset="0"/>
                <a:ea typeface="+mn-ea"/>
                <a:cs typeface="+mn-cs"/>
              </a:rPr>
              <a:t>into a greater number of smaller stages in order to clock it at a higher frequency.</a:t>
            </a:r>
          </a:p>
          <a:p>
            <a:r>
              <a:rPr kumimoji="1" lang="en-US" sz="1200" kern="1200" dirty="0">
                <a:solidFill>
                  <a:schemeClr val="tx1"/>
                </a:solidFill>
                <a:effectLst/>
                <a:latin typeface="Times New Roman" pitchFamily="-84" charset="0"/>
                <a:ea typeface="+mn-ea"/>
                <a:cs typeface="+mn-cs"/>
              </a:rPr>
              <a:t>There is still only one pipeline, but by increasing the number of stages, we increase its</a:t>
            </a:r>
          </a:p>
          <a:p>
            <a:r>
              <a:rPr kumimoji="1" lang="en-US" sz="1200" kern="1200" dirty="0">
                <a:solidFill>
                  <a:schemeClr val="tx1"/>
                </a:solidFill>
                <a:effectLst/>
                <a:latin typeface="Times New Roman" pitchFamily="-84" charset="0"/>
                <a:ea typeface="+mn-ea"/>
                <a:cs typeface="+mn-cs"/>
              </a:rPr>
              <a:t>temporal parallelism —it is working on more instructions at the same time. This use of</a:t>
            </a:r>
          </a:p>
          <a:p>
            <a:r>
              <a:rPr kumimoji="1" lang="en-US" sz="1200" kern="1200" dirty="0">
                <a:solidFill>
                  <a:schemeClr val="tx1"/>
                </a:solidFill>
                <a:effectLst/>
                <a:latin typeface="Times New Roman" pitchFamily="-84" charset="0"/>
                <a:ea typeface="+mn-ea"/>
                <a:cs typeface="+mn-cs"/>
              </a:rPr>
              <a:t>a very deep, very high-speed pipeline for instruction processing is called </a:t>
            </a:r>
            <a:r>
              <a:rPr kumimoji="1" lang="en-US" sz="1200" kern="1200" dirty="0" err="1">
                <a:solidFill>
                  <a:schemeClr val="tx1"/>
                </a:solidFill>
                <a:effectLst/>
                <a:latin typeface="Times New Roman" pitchFamily="-84" charset="0"/>
                <a:ea typeface="+mn-ea"/>
                <a:cs typeface="+mn-cs"/>
              </a:rPr>
              <a:t>superpipelining</a:t>
            </a:r>
            <a:r>
              <a:rPr kumimoji="1" lang="en-US" sz="1200" kern="1200" dirty="0">
                <a:solidFill>
                  <a:schemeClr val="tx1"/>
                </a:solidFill>
                <a:effectLst/>
                <a:latin typeface="Times New Roman" pitchFamily="-84" charset="0"/>
                <a:ea typeface="+mn-ea"/>
                <a:cs typeface="+mn-cs"/>
              </a:rPr>
              <a:t>.</a:t>
            </a:r>
          </a:p>
          <a:p>
            <a:r>
              <a:rPr kumimoji="1" lang="en-US" sz="1200" kern="1200" dirty="0">
                <a:solidFill>
                  <a:schemeClr val="tx1"/>
                </a:solidFill>
                <a:effectLst/>
                <a:latin typeface="Times New Roman" pitchFamily="-84" charset="0"/>
                <a:ea typeface="+mn-ea"/>
                <a:cs typeface="+mn-cs"/>
              </a:rPr>
              <a:t>We have seen one example of this approach with the MIPS R4000.</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Figure 18.3 compares the two approaches. The upper part of the diagram illustrates</a:t>
            </a:r>
          </a:p>
          <a:p>
            <a:r>
              <a:rPr kumimoji="1" lang="en-US" sz="1200" kern="1200" dirty="0">
                <a:solidFill>
                  <a:schemeClr val="tx1"/>
                </a:solidFill>
                <a:effectLst/>
                <a:latin typeface="Times New Roman" pitchFamily="-84" charset="0"/>
                <a:ea typeface="+mn-ea"/>
                <a:cs typeface="+mn-cs"/>
              </a:rPr>
              <a:t>an ordinary pipeline, used as a base for comparison. The base pipeline issues</a:t>
            </a:r>
          </a:p>
          <a:p>
            <a:r>
              <a:rPr kumimoji="1" lang="en-US" sz="1200" kern="1200" dirty="0">
                <a:solidFill>
                  <a:schemeClr val="tx1"/>
                </a:solidFill>
                <a:effectLst/>
                <a:latin typeface="Times New Roman" pitchFamily="-84" charset="0"/>
                <a:ea typeface="+mn-ea"/>
                <a:cs typeface="+mn-cs"/>
              </a:rPr>
              <a:t>one instruction per clock cycle and can perform one pipeline stage per clock cycle.</a:t>
            </a:r>
          </a:p>
          <a:p>
            <a:r>
              <a:rPr kumimoji="1" lang="en-US" sz="1200" kern="1200" dirty="0">
                <a:solidFill>
                  <a:schemeClr val="tx1"/>
                </a:solidFill>
                <a:effectLst/>
                <a:latin typeface="Times New Roman" pitchFamily="-84" charset="0"/>
                <a:ea typeface="+mn-ea"/>
                <a:cs typeface="+mn-cs"/>
              </a:rPr>
              <a:t>The pipeline has four stages: instruction fetch; operation decode; operation execution;</a:t>
            </a:r>
          </a:p>
          <a:p>
            <a:r>
              <a:rPr kumimoji="1" lang="en-US" sz="1200" kern="1200" dirty="0">
                <a:solidFill>
                  <a:schemeClr val="tx1"/>
                </a:solidFill>
                <a:effectLst/>
                <a:latin typeface="Times New Roman" pitchFamily="-84" charset="0"/>
                <a:ea typeface="+mn-ea"/>
                <a:cs typeface="+mn-cs"/>
              </a:rPr>
              <a:t>and result write back. The execution stage is crosshatched for clarity. Note that</a:t>
            </a:r>
          </a:p>
          <a:p>
            <a:r>
              <a:rPr kumimoji="1" lang="en-US" sz="1200" kern="1200" dirty="0">
                <a:solidFill>
                  <a:schemeClr val="tx1"/>
                </a:solidFill>
                <a:effectLst/>
                <a:latin typeface="Times New Roman" pitchFamily="-84" charset="0"/>
                <a:ea typeface="+mn-ea"/>
                <a:cs typeface="+mn-cs"/>
              </a:rPr>
              <a:t>although several instructions are executing concurrently, only one instruction is in</a:t>
            </a:r>
          </a:p>
          <a:p>
            <a:r>
              <a:rPr kumimoji="1" lang="en-US" sz="1200" kern="1200" dirty="0">
                <a:solidFill>
                  <a:schemeClr val="tx1"/>
                </a:solidFill>
                <a:effectLst/>
                <a:latin typeface="Times New Roman" pitchFamily="-84" charset="0"/>
                <a:ea typeface="+mn-ea"/>
                <a:cs typeface="+mn-cs"/>
              </a:rPr>
              <a:t>its execution stage at any one time.</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next part of the diagram shows a </a:t>
            </a:r>
            <a:r>
              <a:rPr kumimoji="1" lang="en-US" sz="1200" kern="1200" dirty="0" err="1">
                <a:solidFill>
                  <a:schemeClr val="tx1"/>
                </a:solidFill>
                <a:effectLst/>
                <a:latin typeface="Times New Roman" pitchFamily="-84" charset="0"/>
                <a:ea typeface="+mn-ea"/>
                <a:cs typeface="+mn-cs"/>
              </a:rPr>
              <a:t>superpipelined</a:t>
            </a:r>
            <a:r>
              <a:rPr kumimoji="1" lang="en-US" sz="1200" kern="1200" dirty="0">
                <a:solidFill>
                  <a:schemeClr val="tx1"/>
                </a:solidFill>
                <a:effectLst/>
                <a:latin typeface="Times New Roman" pitchFamily="-84" charset="0"/>
                <a:ea typeface="+mn-ea"/>
                <a:cs typeface="+mn-cs"/>
              </a:rPr>
              <a:t>  implementation that is</a:t>
            </a:r>
          </a:p>
          <a:p>
            <a:r>
              <a:rPr kumimoji="1" lang="en-US" sz="1200" kern="1200" dirty="0">
                <a:solidFill>
                  <a:schemeClr val="tx1"/>
                </a:solidFill>
                <a:effectLst/>
                <a:latin typeface="Times New Roman" pitchFamily="-84" charset="0"/>
                <a:ea typeface="+mn-ea"/>
                <a:cs typeface="+mn-cs"/>
              </a:rPr>
              <a:t>capable of performing two pipeline stages per clock cycle. An alternative way of</a:t>
            </a:r>
          </a:p>
          <a:p>
            <a:r>
              <a:rPr kumimoji="1" lang="en-US" sz="1200" kern="1200" dirty="0">
                <a:solidFill>
                  <a:schemeClr val="tx1"/>
                </a:solidFill>
                <a:effectLst/>
                <a:latin typeface="Times New Roman" pitchFamily="-84" charset="0"/>
                <a:ea typeface="+mn-ea"/>
                <a:cs typeface="+mn-cs"/>
              </a:rPr>
              <a:t>looking at this is that the functions performed in each stage can be split into two</a:t>
            </a:r>
          </a:p>
          <a:p>
            <a:r>
              <a:rPr kumimoji="1" lang="en-US" sz="1200" kern="1200" dirty="0" err="1">
                <a:solidFill>
                  <a:schemeClr val="tx1"/>
                </a:solidFill>
                <a:effectLst/>
                <a:latin typeface="Times New Roman" pitchFamily="-84" charset="0"/>
                <a:ea typeface="+mn-ea"/>
                <a:cs typeface="+mn-cs"/>
              </a:rPr>
              <a:t>nonoverlapping</a:t>
            </a:r>
            <a:r>
              <a:rPr kumimoji="1" lang="en-US" sz="1200" kern="1200" dirty="0">
                <a:solidFill>
                  <a:schemeClr val="tx1"/>
                </a:solidFill>
                <a:effectLst/>
                <a:latin typeface="Times New Roman" pitchFamily="-84" charset="0"/>
                <a:ea typeface="+mn-ea"/>
                <a:cs typeface="+mn-cs"/>
              </a:rPr>
              <a:t> parts, and each can execute in half a clock cycle. A </a:t>
            </a:r>
            <a:r>
              <a:rPr kumimoji="1" lang="en-US" sz="1200" kern="1200" dirty="0" err="1">
                <a:solidFill>
                  <a:schemeClr val="tx1"/>
                </a:solidFill>
                <a:effectLst/>
                <a:latin typeface="Times New Roman" pitchFamily="-84" charset="0"/>
                <a:ea typeface="+mn-ea"/>
                <a:cs typeface="+mn-cs"/>
              </a:rPr>
              <a:t>superpipeline</a:t>
            </a:r>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implementation that behaves in this fashion is said to be of degree 2. Finally, the</a:t>
            </a:r>
          </a:p>
          <a:p>
            <a:r>
              <a:rPr kumimoji="1" lang="en-US" sz="1200" kern="1200" dirty="0">
                <a:solidFill>
                  <a:schemeClr val="tx1"/>
                </a:solidFill>
                <a:effectLst/>
                <a:latin typeface="Times New Roman" pitchFamily="-84" charset="0"/>
                <a:ea typeface="+mn-ea"/>
                <a:cs typeface="+mn-cs"/>
              </a:rPr>
              <a:t>lowest part of the diagram shows a superscalar implementation capable of executing</a:t>
            </a:r>
          </a:p>
          <a:p>
            <a:r>
              <a:rPr kumimoji="1" lang="en-US" sz="1200" kern="1200" dirty="0">
                <a:solidFill>
                  <a:schemeClr val="tx1"/>
                </a:solidFill>
                <a:effectLst/>
                <a:latin typeface="Times New Roman" pitchFamily="-84" charset="0"/>
                <a:ea typeface="+mn-ea"/>
                <a:cs typeface="+mn-cs"/>
              </a:rPr>
              <a:t>two instances of each stage in parallel. Higher-degree </a:t>
            </a:r>
            <a:r>
              <a:rPr kumimoji="1" lang="en-US" sz="1200" kern="1200" dirty="0" err="1">
                <a:solidFill>
                  <a:schemeClr val="tx1"/>
                </a:solidFill>
                <a:effectLst/>
                <a:latin typeface="Times New Roman" pitchFamily="-84" charset="0"/>
                <a:ea typeface="+mn-ea"/>
                <a:cs typeface="+mn-cs"/>
              </a:rPr>
              <a:t>superpipeline</a:t>
            </a:r>
            <a:r>
              <a:rPr kumimoji="1" lang="en-US" sz="1200" kern="1200" dirty="0">
                <a:solidFill>
                  <a:schemeClr val="tx1"/>
                </a:solidFill>
                <a:effectLst/>
                <a:latin typeface="Times New Roman" pitchFamily="-84" charset="0"/>
                <a:ea typeface="+mn-ea"/>
                <a:cs typeface="+mn-cs"/>
              </a:rPr>
              <a:t> and superscalar</a:t>
            </a:r>
          </a:p>
          <a:p>
            <a:r>
              <a:rPr kumimoji="1" lang="en-US" sz="1200" kern="1200" dirty="0">
                <a:solidFill>
                  <a:schemeClr val="tx1"/>
                </a:solidFill>
                <a:effectLst/>
                <a:latin typeface="Times New Roman" pitchFamily="-84" charset="0"/>
                <a:ea typeface="+mn-ea"/>
                <a:cs typeface="+mn-cs"/>
              </a:rPr>
              <a:t>implementations are of course possible.</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Both the </a:t>
            </a:r>
            <a:r>
              <a:rPr kumimoji="1" lang="en-US" sz="1200" kern="1200" dirty="0" err="1">
                <a:solidFill>
                  <a:schemeClr val="tx1"/>
                </a:solidFill>
                <a:effectLst/>
                <a:latin typeface="Times New Roman" pitchFamily="-84" charset="0"/>
                <a:ea typeface="+mn-ea"/>
                <a:cs typeface="+mn-cs"/>
              </a:rPr>
              <a:t>superpipeline</a:t>
            </a:r>
            <a:r>
              <a:rPr kumimoji="1" lang="en-US" sz="1200" kern="1200" dirty="0">
                <a:solidFill>
                  <a:schemeClr val="tx1"/>
                </a:solidFill>
                <a:effectLst/>
                <a:latin typeface="Times New Roman" pitchFamily="-84" charset="0"/>
                <a:ea typeface="+mn-ea"/>
                <a:cs typeface="+mn-cs"/>
              </a:rPr>
              <a:t> and the superscalar approaches depicted in Figure</a:t>
            </a:r>
          </a:p>
          <a:p>
            <a:r>
              <a:rPr kumimoji="1" lang="en-US" sz="1200" kern="1200" dirty="0">
                <a:solidFill>
                  <a:schemeClr val="tx1"/>
                </a:solidFill>
                <a:effectLst/>
                <a:latin typeface="Times New Roman" pitchFamily="-84" charset="0"/>
                <a:ea typeface="+mn-ea"/>
                <a:cs typeface="+mn-cs"/>
              </a:rPr>
              <a:t>18.3 have the same number of instructions executing at the same time in the steady state.</a:t>
            </a:r>
          </a:p>
          <a:p>
            <a:r>
              <a:rPr kumimoji="1" lang="en-US" sz="1200" kern="1200" dirty="0">
                <a:solidFill>
                  <a:schemeClr val="tx1"/>
                </a:solidFill>
                <a:effectLst/>
                <a:latin typeface="Times New Roman" pitchFamily="-84" charset="0"/>
                <a:ea typeface="+mn-ea"/>
                <a:cs typeface="+mn-cs"/>
              </a:rPr>
              <a:t>The </a:t>
            </a:r>
            <a:r>
              <a:rPr kumimoji="1" lang="en-US" sz="1200" kern="1200" dirty="0" err="1">
                <a:solidFill>
                  <a:schemeClr val="tx1"/>
                </a:solidFill>
                <a:effectLst/>
                <a:latin typeface="Times New Roman" pitchFamily="-84" charset="0"/>
                <a:ea typeface="+mn-ea"/>
                <a:cs typeface="+mn-cs"/>
              </a:rPr>
              <a:t>superpipelined</a:t>
            </a:r>
            <a:r>
              <a:rPr kumimoji="1" lang="en-US" sz="1200" kern="1200" dirty="0">
                <a:solidFill>
                  <a:schemeClr val="tx1"/>
                </a:solidFill>
                <a:effectLst/>
                <a:latin typeface="Times New Roman" pitchFamily="-84" charset="0"/>
                <a:ea typeface="+mn-ea"/>
                <a:cs typeface="+mn-cs"/>
              </a:rPr>
              <a:t> processor falls behind the superscalar processor at the start of</a:t>
            </a:r>
          </a:p>
          <a:p>
            <a:r>
              <a:rPr kumimoji="1" lang="en-US" sz="1200" kern="1200" dirty="0">
                <a:solidFill>
                  <a:schemeClr val="tx1"/>
                </a:solidFill>
                <a:effectLst/>
                <a:latin typeface="Times New Roman" pitchFamily="-84" charset="0"/>
                <a:ea typeface="+mn-ea"/>
                <a:cs typeface="+mn-cs"/>
              </a:rPr>
              <a:t>the program and at each branch target.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7</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a:solidFill>
                  <a:schemeClr val="tx1"/>
                </a:solidFill>
                <a:latin typeface="Times New Roman" pitchFamily="-84" charset="0"/>
                <a:ea typeface="+mn-ea"/>
                <a:cs typeface="+mn-cs"/>
              </a:rPr>
              <a:t>instruction-level parallelism </a:t>
            </a:r>
            <a:r>
              <a:rPr kumimoji="1" lang="en-US" sz="1200" kern="1200" dirty="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True data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Procedural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Resource conflicts</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Output dependency</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Antidependency </a:t>
            </a:r>
            <a:endParaRPr lang="en-US" dirty="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C8A20-B0B0-9546-B68F-5EB6F17E3AFA}" type="slidenum">
              <a:rPr lang="en-GB"/>
              <a:pPr/>
              <a:t>8</a:t>
            </a:fld>
            <a:endParaRPr lang="en-GB"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kumimoji="1" lang="en-US" sz="1200" kern="1200" dirty="0">
                <a:solidFill>
                  <a:schemeClr val="tx1"/>
                </a:solidFill>
                <a:effectLst/>
                <a:latin typeface="Times New Roman" pitchFamily="-84" charset="0"/>
                <a:ea typeface="+mn-ea"/>
                <a:cs typeface="+mn-cs"/>
              </a:rPr>
              <a:t> Consider the following sequence:</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ADD EAX, ECX ;load register EAX with the con-</a:t>
            </a:r>
          </a:p>
          <a:p>
            <a:r>
              <a:rPr kumimoji="1" lang="en-US" sz="1200" kern="1200" dirty="0">
                <a:solidFill>
                  <a:schemeClr val="tx1"/>
                </a:solidFill>
                <a:effectLst/>
                <a:latin typeface="Times New Roman" pitchFamily="-84" charset="0"/>
                <a:ea typeface="+mn-ea"/>
                <a:cs typeface="+mn-cs"/>
              </a:rPr>
              <a:t>	;tents of ECX plus the contents</a:t>
            </a:r>
          </a:p>
          <a:p>
            <a:r>
              <a:rPr kumimoji="1" lang="en-US" sz="1200" kern="1200" dirty="0">
                <a:solidFill>
                  <a:schemeClr val="tx1"/>
                </a:solidFill>
                <a:effectLst/>
                <a:latin typeface="Times New Roman" pitchFamily="-84" charset="0"/>
                <a:ea typeface="+mn-ea"/>
                <a:cs typeface="+mn-cs"/>
              </a:rPr>
              <a:t>;	of EAX</a:t>
            </a:r>
          </a:p>
          <a:p>
            <a:r>
              <a:rPr kumimoji="1" lang="en-US" sz="1200" kern="1200" dirty="0">
                <a:solidFill>
                  <a:schemeClr val="tx1"/>
                </a:solidFill>
                <a:effectLst/>
                <a:latin typeface="Times New Roman" pitchFamily="-84" charset="0"/>
                <a:ea typeface="+mn-ea"/>
                <a:cs typeface="+mn-cs"/>
              </a:rPr>
              <a:t>MOV EBX, EAX ;load EBX with the contents of EAX</a:t>
            </a:r>
          </a:p>
          <a:p>
            <a:r>
              <a:rPr kumimoji="1" lang="en-US" sz="1200" kern="1200" dirty="0">
                <a:solidFill>
                  <a:schemeClr val="tx1"/>
                </a:solidFill>
                <a:effectLst/>
                <a:latin typeface="Times New Roman" pitchFamily="-84" charset="0"/>
                <a:ea typeface="+mn-ea"/>
                <a:cs typeface="+mn-cs"/>
              </a:rPr>
              <a:t> </a:t>
            </a:r>
          </a:p>
          <a:p>
            <a:r>
              <a:rPr kumimoji="1" lang="en-US" sz="1200" kern="1200" dirty="0">
                <a:solidFill>
                  <a:schemeClr val="tx1"/>
                </a:solidFill>
                <a:effectLst/>
                <a:latin typeface="Times New Roman" pitchFamily="-84" charset="0"/>
                <a:ea typeface="+mn-ea"/>
                <a:cs typeface="+mn-cs"/>
              </a:rPr>
              <a:t>The second instruction can be fetched and decoded but cannot execute until the</a:t>
            </a:r>
          </a:p>
          <a:p>
            <a:r>
              <a:rPr kumimoji="1" lang="en-US" sz="1200" kern="1200" dirty="0">
                <a:solidFill>
                  <a:schemeClr val="tx1"/>
                </a:solidFill>
                <a:effectLst/>
                <a:latin typeface="Times New Roman" pitchFamily="-84" charset="0"/>
                <a:ea typeface="+mn-ea"/>
                <a:cs typeface="+mn-cs"/>
              </a:rPr>
              <a:t>first instruction executes. The reason is that the second instruction needs data produced</a:t>
            </a:r>
          </a:p>
          <a:p>
            <a:r>
              <a:rPr kumimoji="1" lang="en-US" sz="1200" kern="1200" dirty="0">
                <a:solidFill>
                  <a:schemeClr val="tx1"/>
                </a:solidFill>
                <a:effectLst/>
                <a:latin typeface="Times New Roman" pitchFamily="-84" charset="0"/>
                <a:ea typeface="+mn-ea"/>
                <a:cs typeface="+mn-cs"/>
              </a:rPr>
              <a:t>by the first instruction. This situation is referred to as a </a:t>
            </a:r>
            <a:r>
              <a:rPr kumimoji="1" lang="en-US" sz="1200" b="1" kern="1200" dirty="0">
                <a:solidFill>
                  <a:schemeClr val="tx1"/>
                </a:solidFill>
                <a:effectLst/>
                <a:latin typeface="Times New Roman" pitchFamily="-84" charset="0"/>
                <a:ea typeface="+mn-ea"/>
                <a:cs typeface="+mn-cs"/>
              </a:rPr>
              <a:t>true data dependency</a:t>
            </a:r>
          </a:p>
          <a:p>
            <a:r>
              <a:rPr kumimoji="1" lang="en-US" sz="1200" kern="1200" dirty="0">
                <a:solidFill>
                  <a:schemeClr val="tx1"/>
                </a:solidFill>
                <a:effectLst/>
                <a:latin typeface="Times New Roman" pitchFamily="-84" charset="0"/>
                <a:ea typeface="+mn-ea"/>
                <a:cs typeface="+mn-cs"/>
              </a:rPr>
              <a:t> (also called </a:t>
            </a:r>
            <a:r>
              <a:rPr kumimoji="1" lang="en-US" sz="1200" b="1" kern="1200" dirty="0">
                <a:solidFill>
                  <a:schemeClr val="tx1"/>
                </a:solidFill>
                <a:effectLst/>
                <a:latin typeface="Times New Roman" pitchFamily="-84" charset="0"/>
                <a:ea typeface="+mn-ea"/>
                <a:cs typeface="+mn-cs"/>
              </a:rPr>
              <a:t>flow dependency</a:t>
            </a:r>
            <a:r>
              <a:rPr kumimoji="1" lang="en-US" sz="1200" kern="1200" dirty="0">
                <a:solidFill>
                  <a:schemeClr val="tx1"/>
                </a:solidFill>
                <a:effectLst/>
                <a:latin typeface="Times New Roman" pitchFamily="-84" charset="0"/>
                <a:ea typeface="+mn-ea"/>
                <a:cs typeface="+mn-cs"/>
              </a:rPr>
              <a:t>  or </a:t>
            </a:r>
            <a:r>
              <a:rPr kumimoji="1" lang="en-US" sz="1200" b="1" kern="1200" dirty="0">
                <a:solidFill>
                  <a:schemeClr val="tx1"/>
                </a:solidFill>
                <a:effectLst/>
                <a:latin typeface="Times New Roman" pitchFamily="-84" charset="0"/>
                <a:ea typeface="+mn-ea"/>
                <a:cs typeface="+mn-cs"/>
              </a:rPr>
              <a:t>read after write [RAW] </a:t>
            </a:r>
            <a:r>
              <a:rPr kumimoji="1" lang="en-US" sz="1200" kern="1200" dirty="0">
                <a:solidFill>
                  <a:schemeClr val="tx1"/>
                </a:solidFill>
                <a:effectLst/>
                <a:latin typeface="Times New Roman" pitchFamily="-84" charset="0"/>
                <a:ea typeface="+mn-ea"/>
                <a:cs typeface="+mn-cs"/>
              </a:rPr>
              <a:t>dependency ).</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Figure 18.4 illustrates this </a:t>
            </a:r>
            <a:r>
              <a:rPr kumimoji="1" lang="en-US" sz="1200" b="1" kern="1200" dirty="0">
                <a:solidFill>
                  <a:schemeClr val="tx1"/>
                </a:solidFill>
                <a:effectLst/>
                <a:latin typeface="Times New Roman" pitchFamily="-84" charset="0"/>
                <a:ea typeface="+mn-ea"/>
                <a:cs typeface="+mn-cs"/>
              </a:rPr>
              <a:t>dependency </a:t>
            </a:r>
            <a:r>
              <a:rPr kumimoji="1" lang="en-US" sz="1200" kern="1200" dirty="0">
                <a:solidFill>
                  <a:schemeClr val="tx1"/>
                </a:solidFill>
                <a:effectLst/>
                <a:latin typeface="Times New Roman" pitchFamily="-84" charset="0"/>
                <a:ea typeface="+mn-ea"/>
                <a:cs typeface="+mn-cs"/>
              </a:rPr>
              <a:t> in a superscalar machine of degree 2.</a:t>
            </a:r>
          </a:p>
          <a:p>
            <a:r>
              <a:rPr kumimoji="1" lang="en-US" sz="1200" kern="1200" dirty="0">
                <a:solidFill>
                  <a:schemeClr val="tx1"/>
                </a:solidFill>
                <a:effectLst/>
                <a:latin typeface="Times New Roman" pitchFamily="-84" charset="0"/>
                <a:ea typeface="+mn-ea"/>
                <a:cs typeface="+mn-cs"/>
              </a:rPr>
              <a:t>With no dependency, two instructions can be fetched and executed in parallel. If</a:t>
            </a:r>
          </a:p>
          <a:p>
            <a:r>
              <a:rPr kumimoji="1" lang="en-US" sz="1200" kern="1200" dirty="0">
                <a:solidFill>
                  <a:schemeClr val="tx1"/>
                </a:solidFill>
                <a:effectLst/>
                <a:latin typeface="Times New Roman" pitchFamily="-84" charset="0"/>
                <a:ea typeface="+mn-ea"/>
                <a:cs typeface="+mn-cs"/>
              </a:rPr>
              <a:t>there is a data dependency between the first and second instructions, then the second</a:t>
            </a:r>
          </a:p>
          <a:p>
            <a:r>
              <a:rPr kumimoji="1" lang="en-US" sz="1200" kern="1200" dirty="0">
                <a:solidFill>
                  <a:schemeClr val="tx1"/>
                </a:solidFill>
                <a:effectLst/>
                <a:latin typeface="Times New Roman" pitchFamily="-84" charset="0"/>
                <a:ea typeface="+mn-ea"/>
                <a:cs typeface="+mn-cs"/>
              </a:rPr>
              <a:t>instruction is delayed as many clock cycles as required to remove the dependency.</a:t>
            </a:r>
          </a:p>
          <a:p>
            <a:r>
              <a:rPr kumimoji="1" lang="en-US" sz="1200" kern="1200" dirty="0">
                <a:solidFill>
                  <a:schemeClr val="tx1"/>
                </a:solidFill>
                <a:effectLst/>
                <a:latin typeface="Times New Roman" pitchFamily="-84" charset="0"/>
                <a:ea typeface="+mn-ea"/>
                <a:cs typeface="+mn-cs"/>
              </a:rPr>
              <a:t>In general, any instruction must be delayed until all of its input values have</a:t>
            </a:r>
          </a:p>
          <a:p>
            <a:r>
              <a:rPr kumimoji="1" lang="en-US" sz="1200" kern="1200" dirty="0">
                <a:solidFill>
                  <a:schemeClr val="tx1"/>
                </a:solidFill>
                <a:effectLst/>
                <a:latin typeface="Times New Roman" pitchFamily="-84" charset="0"/>
                <a:ea typeface="+mn-ea"/>
                <a:cs typeface="+mn-cs"/>
              </a:rPr>
              <a:t>been produced.</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In a simple pipeline, such as illustrated in the upper part of Figure 18.3, the</a:t>
            </a:r>
          </a:p>
          <a:p>
            <a:r>
              <a:rPr kumimoji="1" lang="en-US" sz="1200" kern="1200" dirty="0">
                <a:solidFill>
                  <a:schemeClr val="tx1"/>
                </a:solidFill>
                <a:effectLst/>
                <a:latin typeface="Times New Roman" pitchFamily="-84" charset="0"/>
                <a:ea typeface="+mn-ea"/>
                <a:cs typeface="+mn-cs"/>
              </a:rPr>
              <a:t>aforementioned sequence of instructions would cause no delay. However, consider</a:t>
            </a:r>
          </a:p>
          <a:p>
            <a:r>
              <a:rPr kumimoji="1" lang="en-US" sz="1200" kern="1200" dirty="0">
                <a:solidFill>
                  <a:schemeClr val="tx1"/>
                </a:solidFill>
                <a:effectLst/>
                <a:latin typeface="Times New Roman" pitchFamily="-84" charset="0"/>
                <a:ea typeface="+mn-ea"/>
                <a:cs typeface="+mn-cs"/>
              </a:rPr>
              <a:t>the following, in which one of the loads is from memory rather than from a register:</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MOV EAX, eff ;load register EAX with the</a:t>
            </a:r>
          </a:p>
          <a:p>
            <a:r>
              <a:rPr kumimoji="1" lang="en-US" sz="1200" kern="1200" dirty="0">
                <a:solidFill>
                  <a:schemeClr val="tx1"/>
                </a:solidFill>
                <a:effectLst/>
                <a:latin typeface="Times New Roman" pitchFamily="-84" charset="0"/>
                <a:ea typeface="+mn-ea"/>
                <a:cs typeface="+mn-cs"/>
              </a:rPr>
              <a:t>	contents of effective memory</a:t>
            </a:r>
          </a:p>
          <a:p>
            <a:r>
              <a:rPr kumimoji="1" lang="en-US" sz="1200" kern="1200" dirty="0">
                <a:solidFill>
                  <a:schemeClr val="tx1"/>
                </a:solidFill>
                <a:effectLst/>
                <a:latin typeface="Times New Roman" pitchFamily="-84" charset="0"/>
                <a:ea typeface="+mn-ea"/>
                <a:cs typeface="+mn-cs"/>
              </a:rPr>
              <a:t>	address eff</a:t>
            </a:r>
          </a:p>
          <a:p>
            <a:r>
              <a:rPr kumimoji="1" lang="en-US" sz="1200" kern="1200" dirty="0">
                <a:solidFill>
                  <a:schemeClr val="tx1"/>
                </a:solidFill>
                <a:effectLst/>
                <a:latin typeface="Times New Roman" pitchFamily="-84" charset="0"/>
                <a:ea typeface="+mn-ea"/>
                <a:cs typeface="+mn-cs"/>
              </a:rPr>
              <a:t>MOV EBX, EAX ;load EBX with the contents of EAX</a:t>
            </a:r>
          </a:p>
          <a:p>
            <a:r>
              <a:rPr kumimoji="1" lang="en-US" sz="1200" kern="1200" dirty="0">
                <a:solidFill>
                  <a:schemeClr val="tx1"/>
                </a:solidFill>
                <a:effectLst/>
                <a:latin typeface="Times New Roman" pitchFamily="-84" charset="0"/>
                <a:ea typeface="+mn-ea"/>
                <a:cs typeface="+mn-cs"/>
              </a:rPr>
              <a:t> </a:t>
            </a:r>
          </a:p>
          <a:p>
            <a:r>
              <a:rPr kumimoji="1" lang="en-US" sz="1200" kern="1200" dirty="0">
                <a:solidFill>
                  <a:schemeClr val="tx1"/>
                </a:solidFill>
                <a:effectLst/>
                <a:latin typeface="Times New Roman" pitchFamily="-84" charset="0"/>
                <a:ea typeface="+mn-ea"/>
                <a:cs typeface="+mn-cs"/>
              </a:rPr>
              <a:t>A typical RISC processor takes two or more cycles to perform a load from</a:t>
            </a:r>
          </a:p>
          <a:p>
            <a:r>
              <a:rPr kumimoji="1" lang="en-US" sz="1200" kern="1200" dirty="0">
                <a:solidFill>
                  <a:schemeClr val="tx1"/>
                </a:solidFill>
                <a:effectLst/>
                <a:latin typeface="Times New Roman" pitchFamily="-84" charset="0"/>
                <a:ea typeface="+mn-ea"/>
                <a:cs typeface="+mn-cs"/>
              </a:rPr>
              <a:t>memory when the load is a cache hit. It can take tens or even hundreds of cycles for</a:t>
            </a:r>
          </a:p>
          <a:p>
            <a:r>
              <a:rPr kumimoji="1" lang="en-US" sz="1200" kern="1200" dirty="0">
                <a:solidFill>
                  <a:schemeClr val="tx1"/>
                </a:solidFill>
                <a:effectLst/>
                <a:latin typeface="Times New Roman" pitchFamily="-84" charset="0"/>
                <a:ea typeface="+mn-ea"/>
                <a:cs typeface="+mn-cs"/>
              </a:rPr>
              <a:t>a cache miss on all cache levels, because of the delay of an off-chip memory access.</a:t>
            </a:r>
          </a:p>
          <a:p>
            <a:r>
              <a:rPr kumimoji="1" lang="en-US" sz="1200" kern="1200" dirty="0">
                <a:solidFill>
                  <a:schemeClr val="tx1"/>
                </a:solidFill>
                <a:effectLst/>
                <a:latin typeface="Times New Roman" pitchFamily="-84" charset="0"/>
                <a:ea typeface="+mn-ea"/>
                <a:cs typeface="+mn-cs"/>
              </a:rPr>
              <a:t>One way to compensate for this delay is for the compiler to reorder instructions so</a:t>
            </a:r>
          </a:p>
          <a:p>
            <a:r>
              <a:rPr kumimoji="1" lang="en-US" sz="1200" kern="1200" dirty="0">
                <a:solidFill>
                  <a:schemeClr val="tx1"/>
                </a:solidFill>
                <a:effectLst/>
                <a:latin typeface="Times New Roman" pitchFamily="-84" charset="0"/>
                <a:ea typeface="+mn-ea"/>
                <a:cs typeface="+mn-cs"/>
              </a:rPr>
              <a:t>that one or more subsequent instructions that do not depend on the memory load</a:t>
            </a:r>
          </a:p>
          <a:p>
            <a:r>
              <a:rPr kumimoji="1" lang="en-US" sz="1200" kern="1200" dirty="0">
                <a:solidFill>
                  <a:schemeClr val="tx1"/>
                </a:solidFill>
                <a:effectLst/>
                <a:latin typeface="Times New Roman" pitchFamily="-84" charset="0"/>
                <a:ea typeface="+mn-ea"/>
                <a:cs typeface="+mn-cs"/>
              </a:rPr>
              <a:t>can begin flowing through the pipeline. This scheme is less effective in the case of</a:t>
            </a:r>
          </a:p>
          <a:p>
            <a:r>
              <a:rPr kumimoji="1" lang="en-US" sz="1200" kern="1200" dirty="0">
                <a:solidFill>
                  <a:schemeClr val="tx1"/>
                </a:solidFill>
                <a:effectLst/>
                <a:latin typeface="Times New Roman" pitchFamily="-84" charset="0"/>
                <a:ea typeface="+mn-ea"/>
                <a:cs typeface="+mn-cs"/>
              </a:rPr>
              <a:t>a superscalar pipeline: The independent instructions executed during the load are</a:t>
            </a:r>
          </a:p>
          <a:p>
            <a:r>
              <a:rPr kumimoji="1" lang="en-US" sz="1200" kern="1200" dirty="0">
                <a:solidFill>
                  <a:schemeClr val="tx1"/>
                </a:solidFill>
                <a:effectLst/>
                <a:latin typeface="Times New Roman" pitchFamily="-84" charset="0"/>
                <a:ea typeface="+mn-ea"/>
                <a:cs typeface="+mn-cs"/>
              </a:rPr>
              <a:t>likely to be executed on the first cycle of the load, leaving the processor with nothing</a:t>
            </a:r>
          </a:p>
          <a:p>
            <a:r>
              <a:rPr kumimoji="1" lang="en-US" sz="1200" kern="1200" dirty="0">
                <a:solidFill>
                  <a:schemeClr val="tx1"/>
                </a:solidFill>
                <a:effectLst/>
                <a:latin typeface="Times New Roman" pitchFamily="-84" charset="0"/>
                <a:ea typeface="+mn-ea"/>
                <a:cs typeface="+mn-cs"/>
              </a:rPr>
              <a:t>to do until the load completes.</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 As was discussed in Chapter 14, the presence</a:t>
            </a:r>
          </a:p>
          <a:p>
            <a:r>
              <a:rPr kumimoji="1" lang="en-US" sz="1200" kern="1200" dirty="0">
                <a:solidFill>
                  <a:schemeClr val="tx1"/>
                </a:solidFill>
                <a:effectLst/>
                <a:latin typeface="Times New Roman" pitchFamily="-84" charset="0"/>
                <a:ea typeface="+mn-ea"/>
                <a:cs typeface="+mn-cs"/>
              </a:rPr>
              <a:t>of branches in an instruction sequence complicates the pipeline operation. The</a:t>
            </a:r>
          </a:p>
          <a:p>
            <a:r>
              <a:rPr kumimoji="1" lang="en-US" sz="1200" kern="1200" dirty="0">
                <a:solidFill>
                  <a:schemeClr val="tx1"/>
                </a:solidFill>
                <a:effectLst/>
                <a:latin typeface="Times New Roman" pitchFamily="-84" charset="0"/>
                <a:ea typeface="+mn-ea"/>
                <a:cs typeface="+mn-cs"/>
              </a:rPr>
              <a:t>instructions following a branch (taken or not taken) have a </a:t>
            </a:r>
            <a:r>
              <a:rPr kumimoji="1" lang="en-US" sz="1200" b="1" kern="1200" dirty="0">
                <a:solidFill>
                  <a:schemeClr val="tx1"/>
                </a:solidFill>
                <a:effectLst/>
                <a:latin typeface="Times New Roman" pitchFamily="-84" charset="0"/>
                <a:ea typeface="+mn-ea"/>
                <a:cs typeface="+mn-cs"/>
              </a:rPr>
              <a:t>procedural dependency</a:t>
            </a:r>
          </a:p>
          <a:p>
            <a:r>
              <a:rPr kumimoji="1" lang="en-US" sz="1200" kern="1200" dirty="0">
                <a:solidFill>
                  <a:schemeClr val="tx1"/>
                </a:solidFill>
                <a:effectLst/>
                <a:latin typeface="Times New Roman" pitchFamily="-84" charset="0"/>
                <a:ea typeface="+mn-ea"/>
                <a:cs typeface="+mn-cs"/>
              </a:rPr>
              <a:t> on the branch and cannot be executed until the branch is executed. Figure 18.4</a:t>
            </a:r>
          </a:p>
          <a:p>
            <a:r>
              <a:rPr kumimoji="1" lang="en-US" sz="1200" kern="1200" dirty="0">
                <a:solidFill>
                  <a:schemeClr val="tx1"/>
                </a:solidFill>
                <a:effectLst/>
                <a:latin typeface="Times New Roman" pitchFamily="-84" charset="0"/>
                <a:ea typeface="+mn-ea"/>
                <a:cs typeface="+mn-cs"/>
              </a:rPr>
              <a:t>illustrates the effect of a branch on a superscalar pipeline of degree 2.</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As we have seen, this type of procedural dependency also affects a scalar pipeline.</a:t>
            </a:r>
          </a:p>
          <a:p>
            <a:r>
              <a:rPr kumimoji="1" lang="en-US" sz="1200" kern="1200" dirty="0">
                <a:solidFill>
                  <a:schemeClr val="tx1"/>
                </a:solidFill>
                <a:effectLst/>
                <a:latin typeface="Times New Roman" pitchFamily="-84" charset="0"/>
                <a:ea typeface="+mn-ea"/>
                <a:cs typeface="+mn-cs"/>
              </a:rPr>
              <a:t>The consequence for a superscalar pipeline is more severe, because a greater</a:t>
            </a:r>
          </a:p>
          <a:p>
            <a:r>
              <a:rPr kumimoji="1" lang="en-US" sz="1200" kern="1200" dirty="0">
                <a:solidFill>
                  <a:schemeClr val="tx1"/>
                </a:solidFill>
                <a:effectLst/>
                <a:latin typeface="Times New Roman" pitchFamily="-84" charset="0"/>
                <a:ea typeface="+mn-ea"/>
                <a:cs typeface="+mn-cs"/>
              </a:rPr>
              <a:t>magnitude of opportunity is lost with each delay.</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If variable-length instructions are used, then another sort of procedural</a:t>
            </a:r>
          </a:p>
          <a:p>
            <a:r>
              <a:rPr kumimoji="1" lang="en-US" sz="1200" kern="1200" dirty="0">
                <a:solidFill>
                  <a:schemeClr val="tx1"/>
                </a:solidFill>
                <a:effectLst/>
                <a:latin typeface="Times New Roman" pitchFamily="-84" charset="0"/>
                <a:ea typeface="+mn-ea"/>
                <a:cs typeface="+mn-cs"/>
              </a:rPr>
              <a:t>dependency arises. Because the length of any particular instruction is not known, it</a:t>
            </a:r>
          </a:p>
          <a:p>
            <a:r>
              <a:rPr kumimoji="1" lang="en-US" sz="1200" kern="1200" dirty="0">
                <a:solidFill>
                  <a:schemeClr val="tx1"/>
                </a:solidFill>
                <a:effectLst/>
                <a:latin typeface="Times New Roman" pitchFamily="-84" charset="0"/>
                <a:ea typeface="+mn-ea"/>
                <a:cs typeface="+mn-cs"/>
              </a:rPr>
              <a:t>must be at least partially decoded before the following instruction can be fetched.</a:t>
            </a:r>
          </a:p>
          <a:p>
            <a:r>
              <a:rPr kumimoji="1" lang="en-US" sz="1200" kern="1200" dirty="0">
                <a:solidFill>
                  <a:schemeClr val="tx1"/>
                </a:solidFill>
                <a:effectLst/>
                <a:latin typeface="Times New Roman" pitchFamily="-84" charset="0"/>
                <a:ea typeface="+mn-ea"/>
                <a:cs typeface="+mn-cs"/>
              </a:rPr>
              <a:t>This prevents the simultaneous fetching required in a superscalar pipeline. This</a:t>
            </a:r>
          </a:p>
          <a:p>
            <a:r>
              <a:rPr kumimoji="1" lang="en-US" sz="1200" kern="1200" dirty="0">
                <a:solidFill>
                  <a:schemeClr val="tx1"/>
                </a:solidFill>
                <a:effectLst/>
                <a:latin typeface="Times New Roman" pitchFamily="-84" charset="0"/>
                <a:ea typeface="+mn-ea"/>
                <a:cs typeface="+mn-cs"/>
              </a:rPr>
              <a:t>is one of the reasons that superscalar techniques are more readily applicable to a</a:t>
            </a:r>
          </a:p>
          <a:p>
            <a:r>
              <a:rPr kumimoji="1" lang="en-US" sz="1200" kern="1200" dirty="0">
                <a:solidFill>
                  <a:schemeClr val="tx1"/>
                </a:solidFill>
                <a:effectLst/>
                <a:latin typeface="Times New Roman" pitchFamily="-84" charset="0"/>
                <a:ea typeface="+mn-ea"/>
                <a:cs typeface="+mn-cs"/>
              </a:rPr>
              <a:t>RISC or RISC-like architecture, with its fixed instruction length.</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 A </a:t>
            </a:r>
            <a:r>
              <a:rPr kumimoji="1" lang="en-US" sz="1200" b="1" kern="1200" dirty="0">
                <a:solidFill>
                  <a:schemeClr val="tx1"/>
                </a:solidFill>
                <a:effectLst/>
                <a:latin typeface="Times New Roman" pitchFamily="-84" charset="0"/>
                <a:ea typeface="+mn-ea"/>
                <a:cs typeface="+mn-cs"/>
              </a:rPr>
              <a:t>resource conflict</a:t>
            </a:r>
            <a:r>
              <a:rPr kumimoji="1" lang="en-US" sz="1200" kern="1200" dirty="0">
                <a:solidFill>
                  <a:schemeClr val="tx1"/>
                </a:solidFill>
                <a:effectLst/>
                <a:latin typeface="Times New Roman" pitchFamily="-84" charset="0"/>
                <a:ea typeface="+mn-ea"/>
                <a:cs typeface="+mn-cs"/>
              </a:rPr>
              <a:t>  is a competition of two or more</a:t>
            </a:r>
          </a:p>
          <a:p>
            <a:r>
              <a:rPr kumimoji="1" lang="en-US" sz="1200" kern="1200" dirty="0">
                <a:solidFill>
                  <a:schemeClr val="tx1"/>
                </a:solidFill>
                <a:effectLst/>
                <a:latin typeface="Times New Roman" pitchFamily="-84" charset="0"/>
                <a:ea typeface="+mn-ea"/>
                <a:cs typeface="+mn-cs"/>
              </a:rPr>
              <a:t>instructions for the same resource at the same time. Examples of resources include</a:t>
            </a:r>
          </a:p>
          <a:p>
            <a:r>
              <a:rPr kumimoji="1" lang="en-US" sz="1200" kern="1200" dirty="0">
                <a:solidFill>
                  <a:schemeClr val="tx1"/>
                </a:solidFill>
                <a:effectLst/>
                <a:latin typeface="Times New Roman" pitchFamily="-84" charset="0"/>
                <a:ea typeface="+mn-ea"/>
                <a:cs typeface="+mn-cs"/>
              </a:rPr>
              <a:t>memories, caches, buses, register-file ports, and functional units (e.g., ALU adder).</a:t>
            </a:r>
          </a:p>
          <a:p>
            <a:r>
              <a:rPr kumimoji="1" lang="en-US" sz="1200" kern="1200" dirty="0">
                <a:solidFill>
                  <a:schemeClr val="tx1"/>
                </a:solidFill>
                <a:effectLst/>
                <a:latin typeface="Times New Roman" pitchFamily="-84" charset="0"/>
                <a:ea typeface="+mn-ea"/>
                <a:cs typeface="+mn-cs"/>
              </a:rPr>
              <a:t> In terms of the pipeline, a resource conflict exhibits similar behavior to a data</a:t>
            </a:r>
          </a:p>
          <a:p>
            <a:r>
              <a:rPr kumimoji="1" lang="en-US" sz="1200" kern="1200" dirty="0">
                <a:solidFill>
                  <a:schemeClr val="tx1"/>
                </a:solidFill>
                <a:effectLst/>
                <a:latin typeface="Times New Roman" pitchFamily="-84" charset="0"/>
                <a:ea typeface="+mn-ea"/>
                <a:cs typeface="+mn-cs"/>
              </a:rPr>
              <a:t>dependency (Figure 18.4). There are some differences, however. For one thing, resource</a:t>
            </a:r>
          </a:p>
          <a:p>
            <a:r>
              <a:rPr kumimoji="1" lang="en-US" sz="1200" kern="1200" dirty="0">
                <a:solidFill>
                  <a:schemeClr val="tx1"/>
                </a:solidFill>
                <a:effectLst/>
                <a:latin typeface="Times New Roman" pitchFamily="-84" charset="0"/>
                <a:ea typeface="+mn-ea"/>
                <a:cs typeface="+mn-cs"/>
              </a:rPr>
              <a:t>conflicts can be overcome by duplication of resources, whereas a true data dependency</a:t>
            </a:r>
          </a:p>
          <a:p>
            <a:r>
              <a:rPr kumimoji="1" lang="en-US" sz="1200" kern="1200" dirty="0">
                <a:solidFill>
                  <a:schemeClr val="tx1"/>
                </a:solidFill>
                <a:effectLst/>
                <a:latin typeface="Times New Roman" pitchFamily="-84" charset="0"/>
                <a:ea typeface="+mn-ea"/>
                <a:cs typeface="+mn-cs"/>
              </a:rPr>
              <a:t>cannot be eliminated. Also, when an operation takes a long time to complete,</a:t>
            </a:r>
          </a:p>
          <a:p>
            <a:r>
              <a:rPr kumimoji="1" lang="en-US" sz="1200" kern="1200" dirty="0">
                <a:solidFill>
                  <a:schemeClr val="tx1"/>
                </a:solidFill>
                <a:effectLst/>
                <a:latin typeface="Times New Roman" pitchFamily="-84" charset="0"/>
                <a:ea typeface="+mn-ea"/>
                <a:cs typeface="+mn-cs"/>
              </a:rPr>
              <a:t>resource conflicts can be minimized by pipelining the appropriate functional unit.</a:t>
            </a:r>
          </a:p>
          <a:p>
            <a:endParaRPr kumimoji="1" lang="en-US" sz="1200" kern="1200" dirty="0">
              <a:solidFill>
                <a:schemeClr val="tx1"/>
              </a:solidFill>
              <a:effectLst/>
              <a:latin typeface="Times New Roman" pitchFamily="-84" charset="0"/>
              <a:ea typeface="+mn-ea"/>
              <a:cs typeface="+mn-cs"/>
            </a:endParaRPr>
          </a:p>
          <a:p>
            <a:endParaRPr kumimoji="1" lang="en-US" sz="1200" kern="1200" dirty="0">
              <a:solidFill>
                <a:schemeClr val="tx1"/>
              </a:solidFill>
              <a:effectLst/>
              <a:latin typeface="Times New Roman" pitchFamily="-84" charset="0"/>
              <a:ea typeface="+mn-ea"/>
              <a:cs typeface="+mn-cs"/>
            </a:endParaRPr>
          </a:p>
          <a:p>
            <a:endParaRPr kumimoji="1" lang="en-US" sz="1200" b="0" kern="1200" dirty="0">
              <a:solidFill>
                <a:schemeClr val="tx1"/>
              </a:solidFill>
              <a:effectLst/>
              <a:latin typeface="Times New Roman" pitchFamily="-84" charset="0"/>
              <a:ea typeface="+mn-ea"/>
              <a:cs typeface="+mn-cs"/>
            </a:endParaRPr>
          </a:p>
          <a:p>
            <a:endParaRPr kumimoji="1" lang="en-US" sz="1200" kern="1200" dirty="0">
              <a:solidFill>
                <a:schemeClr val="tx1"/>
              </a:solidFill>
              <a:effectLst/>
              <a:latin typeface="Times New Roman" pitchFamily="-84" charset="0"/>
              <a:ea typeface="+mn-ea"/>
              <a:cs typeface="+mn-cs"/>
            </a:endParaRPr>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5A9AD-90B4-C046-A6E0-3C94B97E11DF}" type="slidenum">
              <a:rPr lang="en-GB"/>
              <a:pPr/>
              <a:t>9</a:t>
            </a:fld>
            <a:endParaRPr lang="en-GB"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[JOUP89a] makes an important distinction between the two related concepts of instruction-level parallelism and machine parallelism. </a:t>
            </a:r>
            <a:r>
              <a:rPr kumimoji="1" lang="en-US" sz="1200" b="1" kern="1200" dirty="0">
                <a:solidFill>
                  <a:schemeClr val="tx1"/>
                </a:solidFill>
                <a:latin typeface="Times New Roman" pitchFamily="-84" charset="0"/>
                <a:ea typeface="+mn-ea"/>
                <a:cs typeface="+mn-cs"/>
              </a:rPr>
              <a:t>Instruction-level parallelism </a:t>
            </a:r>
            <a:r>
              <a:rPr kumimoji="1" lang="en-US" sz="1200" kern="1200" dirty="0">
                <a:solidFill>
                  <a:schemeClr val="tx1"/>
                </a:solidFill>
                <a:latin typeface="Times New Roman" pitchFamily="-84" charset="0"/>
                <a:ea typeface="+mn-ea"/>
                <a:cs typeface="+mn-cs"/>
              </a:rPr>
              <a:t>exists when instructions in a sequence are independent and thus can be executed in parallel by overlapping. </a:t>
            </a:r>
            <a:endParaRPr lang="en-US" dirty="0"/>
          </a:p>
          <a:p>
            <a:endParaRPr lang="en-GB" dirty="0"/>
          </a:p>
          <a:p>
            <a:r>
              <a:rPr kumimoji="1" lang="en-US" sz="1200" kern="1200" dirty="0">
                <a:solidFill>
                  <a:schemeClr val="tx1"/>
                </a:solidFill>
                <a:latin typeface="Times New Roman" pitchFamily="-84" charset="0"/>
                <a:ea typeface="+mn-ea"/>
                <a:cs typeface="+mn-cs"/>
              </a:rPr>
              <a:t>The degree of instruction-level parallelism is determined by the frequency of true data dependencies and procedural dependencies in the code. These factors, in turn, are dependent on the instruction set architecture and on the application. Instruction-level parallelism is also determined by what [JOUP89a] refers to as operation latency: the time until the result of an instruction is available for use as an operand in a subsequent instruction. The latency determines how much of a delay a data or procedural dependency will cause.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Machine parallelism </a:t>
            </a:r>
            <a:r>
              <a:rPr kumimoji="1" lang="en-US" sz="1200" kern="1200" dirty="0">
                <a:solidFill>
                  <a:schemeClr val="tx1"/>
                </a:solidFill>
                <a:latin typeface="Times New Roman" pitchFamily="-84" charset="0"/>
                <a:ea typeface="+mn-ea"/>
                <a:cs typeface="+mn-cs"/>
              </a:rPr>
              <a:t>is a measure of the ability of the processor to take advantage of instruction-level parallelism. Machine parallelism is determined by the number of instructions that can be fetched and executed at the same time (the number of parallel pipelines) and by the speed and sophistication of the mechanisms that the processor uses to find independent instructions.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Both instruction-level and machine parallelism are important factors in enhancing performance. A program may not have enough instruction-level parallel- ism to take full advantage of machine parallelism. The use of a fixed-length instruction set architecture, as in a RISC, enhances instruction-level parallelism. On the other hand, limited machine parallelism will limit performance no matter what the nature of the program. </a:t>
            </a:r>
            <a:endParaRPr lang="en-US"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27809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50071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87691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12555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86487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690777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43330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02908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670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3539849187"/>
      </p:ext>
    </p:extLst>
  </p:cSld>
  <p:clrMap bg1="lt1" tx1="dk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18</a:t>
            </a:r>
          </a:p>
        </p:txBody>
      </p:sp>
      <p:sp>
        <p:nvSpPr>
          <p:cNvPr id="13317" name="Text Placeholder 4"/>
          <p:cNvSpPr txBox="1">
            <a:spLocks noGrp="1"/>
          </p:cNvSpPr>
          <p:nvPr>
            <p:ph type="body" idx="3"/>
          </p:nvPr>
        </p:nvSpPr>
        <p:spPr>
          <a:xfrm>
            <a:off x="5029200" y="3200400"/>
            <a:ext cx="3657600" cy="1300348"/>
          </a:xfrm>
        </p:spPr>
        <p:txBody>
          <a:bodyPr/>
          <a:lstStyle/>
          <a:p>
            <a:r>
              <a:rPr lang="en-US" dirty="0"/>
              <a:t>Instruction-Level Parallelism and Superscalar Processors</a:t>
            </a: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pic>
        <p:nvPicPr>
          <p:cNvPr id="9" name="Picture 8" descr="Diagram&#10;&#10;Description automatically generated">
            <a:extLst>
              <a:ext uri="{FF2B5EF4-FFF2-40B4-BE49-F238E27FC236}">
                <a16:creationId xmlns:a16="http://schemas.microsoft.com/office/drawing/2014/main" id="{28B90245-B40D-4602-A3DB-EB3159BF2589}"/>
              </a:ext>
            </a:extLst>
          </p:cNvPr>
          <p:cNvPicPr>
            <a:picLocks noChangeAspect="1"/>
          </p:cNvPicPr>
          <p:nvPr/>
        </p:nvPicPr>
        <p:blipFill>
          <a:blip r:embed="rId3"/>
          <a:stretch>
            <a:fillRect/>
          </a:stretch>
        </p:blipFill>
        <p:spPr>
          <a:xfrm>
            <a:off x="591090" y="1763255"/>
            <a:ext cx="3524827" cy="4402049"/>
          </a:xfrm>
          <a:prstGeom prst="rect">
            <a:avLst/>
          </a:prstGeom>
        </p:spPr>
      </p:pic>
    </p:spTree>
    <p:extLst>
      <p:ext uri="{BB962C8B-B14F-4D97-AF65-F5344CB8AC3E}">
        <p14:creationId xmlns:p14="http://schemas.microsoft.com/office/powerpoint/2010/main" val="2112566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a:graphicFrameLocks/>
          </p:cNvGraphicFramePr>
          <p:nvPr>
            <p:extLst>
              <p:ext uri="{D42A27DB-BD31-4B8C-83A1-F6EECF244321}">
                <p14:modId xmlns:p14="http://schemas.microsoft.com/office/powerpoint/2010/main" val="4123606422"/>
              </p:ext>
            </p:extLst>
          </p:nvPr>
        </p:nvGraphicFramePr>
        <p:xfrm>
          <a:off x="0" y="981075"/>
          <a:ext cx="9144000" cy="5472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7B4CFD6C-1836-4ECB-A247-9F02250904B3}"/>
              </a:ext>
            </a:extLst>
          </p:cNvPr>
          <p:cNvSpPr>
            <a:spLocks noGrp="1"/>
          </p:cNvSpPr>
          <p:nvPr>
            <p:ph type="title"/>
          </p:nvPr>
        </p:nvSpPr>
        <p:spPr>
          <a:xfrm>
            <a:off x="179512" y="188640"/>
            <a:ext cx="8229600" cy="549333"/>
          </a:xfrm>
        </p:spPr>
        <p:txBody>
          <a:bodyPr/>
          <a:lstStyle/>
          <a:p>
            <a:r>
              <a:rPr lang="en-US" dirty="0"/>
              <a:t>Instruction Issue Policy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00937"/>
            <a:ext cx="8229600" cy="1581404"/>
          </a:xfrm>
          <a:noFill/>
          <a:ln/>
        </p:spPr>
        <p:txBody>
          <a:bodyPr lIns="90488" tIns="44450" rIns="90488" bIns="44450"/>
          <a:lstStyle/>
          <a:p>
            <a:r>
              <a:rPr lang="en-US" dirty="0"/>
              <a:t>Figure 18.5 </a:t>
            </a:r>
            <a:br>
              <a:rPr lang="en-US" dirty="0"/>
            </a:br>
            <a:r>
              <a:rPr lang="en-US" dirty="0"/>
              <a:t>Superscalar Instruction Issue and Completion Policies</a:t>
            </a:r>
          </a:p>
        </p:txBody>
      </p:sp>
      <p:pic>
        <p:nvPicPr>
          <p:cNvPr id="2" name="Picture 1" descr="The method a, In-order issue and in-order completion displays the processing done in 8 cycles. In the decode stage the execution is done in 6 cycles starting from 11. In the sequence 11 executes 12, 13 executes 14 for 2 cycles, remains 14 in the cycle 4, 15 executes 16 in cycle 5 and remains the same in the cycle 6. The stage, execute processed in 3 levels till cycle 7. It starts initially from cycle 2 for level 1, 2. 11 executes 12 and 11 remains same in the cycle 3. It executes 13, 14 in the level 3 for cycles 4 and 5. It executes 15 and 16 in level 2 for cycles 6 and 7. The stage, write processes from cycle 4, 11 executes 12. in cycle 6, 13 executes 14. In the cycle 8, 15 executes 16. The method, b, In-order issue and out-of-order completion displays the processing done in 7 cycles. In the decode stage the execution is done till 5 cycles starting from 11. In the sequence 11 executes 12, 13 executes 14 for 2 levels, remains 14 in the cycle 4, 15 executes 16 in cycle 5 and remains the same in the cycle 6. The stage, execute processed in 3 levels till cycle 7. It starts initially from cycle 2 for level 1, 2. 11 executes 12 and 11 remains same in the cycle 3. It executes 13, 14 in the level 3 for cycles 4 and 5. It executes 15 and 16 in level 2 for cycles 6 and 7. The stage, write processes from cycle 3. Starts with 12 in cycle 3. 11 executes 13 in cycle 4. 14, 15, and 16 in cycles 5, 6, and 7. The method, c, Out-of-order issue and out-of-order completion displays the processing done in 6 cycles. In the decode stage the execution is done in 3 cycles starting from 11. In the sequence 11 executes 12, 13 executes 14, 15 executes 16 in the cycle 3. In the window stage it displays from second cycle 11, 12 in cycle 2. 13, 14 in cycle 3. 14, 15, 16 in cycle 4. 15 in the cycle 5. In the stage Execute process executed in 4 cycles starting from the cycle 2. In the cycle 2, 11 executes 12 for level 1 and 2. In the cycle 3, 11 in level 1 executes 13 in level 3. In cycle 4, 16 executes 14 in level 2, 3. In the cycle 5 15 is displayed in level 2. The stage, write starts from cycle 3. 12 in cycle 3. 11 executes 13 in cycle 4. 14 executes 16 in cycle 5. 15 is displayed in cycle 6." title="An An illustration displays Superscalar Instruction Issue and Completion Policies using 3 methods, a, In-order issue and in-order completion, b, In-order issue and out-of-order completion, and, c, Out-of-order issue and out-of-order completion."/>
          <p:cNvPicPr>
            <a:picLocks noChangeAspect="1"/>
          </p:cNvPicPr>
          <p:nvPr/>
        </p:nvPicPr>
        <p:blipFill rotWithShape="1">
          <a:blip r:embed="rId3">
            <a:extLst>
              <a:ext uri="{28A0092B-C50C-407E-A947-70E740481C1C}">
                <a14:useLocalDpi xmlns:a14="http://schemas.microsoft.com/office/drawing/2010/main" val="0"/>
              </a:ext>
            </a:extLst>
          </a:blip>
          <a:srcRect l="6143" t="10848" r="15224" b="16048"/>
          <a:stretch/>
        </p:blipFill>
        <p:spPr>
          <a:xfrm>
            <a:off x="2591780" y="1707482"/>
            <a:ext cx="3960440" cy="4764904"/>
          </a:xfrm>
          <a:prstGeom prst="rect">
            <a:avLst/>
          </a:prstGeom>
          <a:solidFill>
            <a:schemeClr val="bg1"/>
          </a:solidFill>
        </p:spPr>
      </p:pic>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00937"/>
            <a:ext cx="8229600" cy="1581404"/>
          </a:xfrm>
          <a:noFill/>
          <a:ln/>
        </p:spPr>
        <p:txBody>
          <a:bodyPr lIns="90488" tIns="44450" rIns="90488" bIns="44450"/>
          <a:lstStyle/>
          <a:p>
            <a:r>
              <a:rPr lang="en-US" dirty="0"/>
              <a:t>Figure 18.6 </a:t>
            </a:r>
            <a:br>
              <a:rPr lang="en-US" dirty="0"/>
            </a:br>
            <a:r>
              <a:rPr lang="en-US" dirty="0"/>
              <a:t>Organization for Out-of-Order Issue with Out-of-Order Completion</a:t>
            </a:r>
          </a:p>
        </p:txBody>
      </p:sp>
      <p:pic>
        <p:nvPicPr>
          <p:cNvPr id="4" name="Picture 3" descr="The in-order front end consists of 4 blocks, Fetch, Decode, Rename, and Dispatch that is connected with Buffer of instructions, which is connected with Commit and under that out of order execution is displayed with 4 blocks, Issue, Register read, Execute, and Write block." title="An illustration displays Organization for Out-of-Order Issue with, out-of-Order Completion."/>
          <p:cNvPicPr>
            <a:picLocks noChangeAspect="1"/>
          </p:cNvPicPr>
          <p:nvPr/>
        </p:nvPicPr>
        <p:blipFill rotWithShape="1">
          <a:blip r:embed="rId3">
            <a:extLst>
              <a:ext uri="{28A0092B-C50C-407E-A947-70E740481C1C}">
                <a14:useLocalDpi xmlns:a14="http://schemas.microsoft.com/office/drawing/2010/main" val="0"/>
              </a:ext>
            </a:extLst>
          </a:blip>
          <a:srcRect l="5538" t="15986" r="8395" b="50761"/>
          <a:stretch/>
        </p:blipFill>
        <p:spPr>
          <a:xfrm>
            <a:off x="827584" y="2132856"/>
            <a:ext cx="7488832" cy="3744416"/>
          </a:xfrm>
          <a:prstGeom prst="rect">
            <a:avLst/>
          </a:prstGeom>
        </p:spPr>
      </p:pic>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dirty="0"/>
              <a:t>Register Renaming (1 of 2)</a:t>
            </a:r>
          </a:p>
        </p:txBody>
      </p:sp>
      <p:graphicFrame>
        <p:nvGraphicFramePr>
          <p:cNvPr id="7" name="Content Placeholder 3"/>
          <p:cNvGraphicFramePr>
            <a:graphicFrameLocks/>
          </p:cNvGraphicFramePr>
          <p:nvPr>
            <p:extLst>
              <p:ext uri="{D42A27DB-BD31-4B8C-83A1-F6EECF244321}">
                <p14:modId xmlns:p14="http://schemas.microsoft.com/office/powerpoint/2010/main" val="2292779493"/>
              </p:ext>
            </p:extLst>
          </p:nvPr>
        </p:nvGraphicFramePr>
        <p:xfrm>
          <a:off x="704256" y="1380532"/>
          <a:ext cx="7756176" cy="4954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07690"/>
            <a:ext cx="8507288" cy="1576076"/>
          </a:xfrm>
          <a:noFill/>
          <a:ln/>
        </p:spPr>
        <p:txBody>
          <a:bodyPr lIns="90488" tIns="44450" rIns="90488" bIns="44450"/>
          <a:lstStyle/>
          <a:p>
            <a:r>
              <a:rPr lang="en-US" dirty="0"/>
              <a:t>Figure 18.7 </a:t>
            </a:r>
            <a:br>
              <a:rPr lang="en-US" dirty="0"/>
            </a:br>
            <a:r>
              <a:rPr lang="en-US" dirty="0"/>
              <a:t>Speedups of Various Machine Organizations without Procedural Dependencies</a:t>
            </a:r>
          </a:p>
        </p:txBody>
      </p:sp>
      <p:pic>
        <p:nvPicPr>
          <p:cNvPr id="4" name="Picture 3" descr="The bar graphs for speedup without renaming and with renaming displays the mean speedup with 0 to 4 limits on the scale on the vertical axis, the horizontal axis displays the results for the 3 windows sizes, 8, 16, and 32 of 4 components, base, +l d slash s t, + a l u, and + both. In the graph, without renaming the values are as follows, for base the Window size, construction, 8 value extends till 1.9, size 16 extends till 2, and 32 extends till 2.1. For + i d slash s t, the Window size, construction, is same as base. For + a l u, the Window size, construction, 8 value extends till 2.2, size 16 extends till 2.4, and size 32 extends till 2.5. For + both, the Window size, construction, 8 value extends till 2.3, size 16 extends till 2.6, and size 32 value extends till 2.7. In the graph, with renaming the values are as follows, for base the Window size, construction, 8 value extends till 2.3, size 16 extends till 2.5, and size 32 extends till 2.6. For + i d slash s t, the Window size, construction, is same as base. For + a l u, the Window size, construction, 8 value extends till 2.7, size 16 extends till 3.3, and size 32 extends till 3.7. For + both, the Window size, construction, 8 value extends till 3, size 16 extends till 3.7, and size 32 extends till 4.1.    " title="2 bar graphs illustrate a comparison of speedup without and with renaming."/>
          <p:cNvPicPr>
            <a:picLocks noChangeAspect="1"/>
          </p:cNvPicPr>
          <p:nvPr/>
        </p:nvPicPr>
        <p:blipFill rotWithShape="1">
          <a:blip r:embed="rId3">
            <a:extLst>
              <a:ext uri="{28A0092B-C50C-407E-A947-70E740481C1C}">
                <a14:useLocalDpi xmlns:a14="http://schemas.microsoft.com/office/drawing/2010/main" val="0"/>
              </a:ext>
            </a:extLst>
          </a:blip>
          <a:srcRect l="6271" t="9051" r="10159" b="21650"/>
          <a:stretch/>
        </p:blipFill>
        <p:spPr>
          <a:xfrm>
            <a:off x="863588" y="1700808"/>
            <a:ext cx="7416825" cy="4752528"/>
          </a:xfrm>
          <a:prstGeom prst="rect">
            <a:avLst/>
          </a:prstGeom>
        </p:spPr>
      </p:pic>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dirty="0"/>
              <a:t>Branch Prediction</a:t>
            </a:r>
          </a:p>
        </p:txBody>
      </p:sp>
      <p:sp>
        <p:nvSpPr>
          <p:cNvPr id="32771" name="Rectangle 3"/>
          <p:cNvSpPr>
            <a:spLocks noGrp="1" noChangeArrowheads="1"/>
          </p:cNvSpPr>
          <p:nvPr>
            <p:ph type="body" idx="1"/>
          </p:nvPr>
        </p:nvSpPr>
        <p:spPr>
          <a:xfrm>
            <a:off x="457200" y="1425587"/>
            <a:ext cx="7715200" cy="4958011"/>
          </a:xfrm>
        </p:spPr>
        <p:txBody>
          <a:bodyPr>
            <a:normAutofit/>
          </a:bodyPr>
          <a:lstStyle/>
          <a:p>
            <a:pPr marL="304800" indent="-304800"/>
            <a:r>
              <a:rPr lang="en-GB" sz="2000" dirty="0"/>
              <a:t>Any high-performance pipelined machine must address the issue of dealing with branches</a:t>
            </a:r>
          </a:p>
          <a:p>
            <a:pPr marL="304800" indent="-304800"/>
            <a:r>
              <a:rPr lang="en-GB" sz="2000" dirty="0"/>
              <a:t>Intel 80486 addressed the problem by fetching both the next sequential instruction after a branch and speculatively fetching the branch target instruction</a:t>
            </a:r>
          </a:p>
          <a:p>
            <a:pPr marL="304800" indent="-304800"/>
            <a:r>
              <a:rPr lang="en-GB" sz="2000" dirty="0"/>
              <a:t>RISC machines:</a:t>
            </a:r>
          </a:p>
          <a:p>
            <a:pPr marL="622300" lvl="1" indent="-317500">
              <a:spcBef>
                <a:spcPts val="200"/>
              </a:spcBef>
            </a:pPr>
            <a:r>
              <a:rPr lang="en-GB" sz="1800" dirty="0"/>
              <a:t>Delayed branch strategy was explored</a:t>
            </a:r>
          </a:p>
          <a:p>
            <a:pPr marL="622300" lvl="1" indent="-317500">
              <a:spcBef>
                <a:spcPts val="200"/>
              </a:spcBef>
            </a:pPr>
            <a:r>
              <a:rPr lang="en-GB" sz="1800" dirty="0"/>
              <a:t>Processor always executes the single instruction that immediately follows the branch</a:t>
            </a:r>
          </a:p>
          <a:p>
            <a:pPr marL="622300" lvl="1" indent="-317500">
              <a:spcBef>
                <a:spcPts val="200"/>
              </a:spcBef>
            </a:pPr>
            <a:r>
              <a:rPr lang="en-GB" sz="1800" dirty="0"/>
              <a:t>Keeps the pipeline full while the processor fetches a new instruction stream</a:t>
            </a:r>
          </a:p>
          <a:p>
            <a:pPr marL="304800" indent="-304800"/>
            <a:r>
              <a:rPr lang="en-GB" sz="2000" dirty="0"/>
              <a:t>Superscalar machines:</a:t>
            </a:r>
          </a:p>
          <a:p>
            <a:pPr marL="622300" lvl="1" indent="-317500">
              <a:spcBef>
                <a:spcPts val="200"/>
              </a:spcBef>
            </a:pPr>
            <a:r>
              <a:rPr lang="en-GB" sz="1800" dirty="0"/>
              <a:t>Delayed branch strategy has less appeal</a:t>
            </a:r>
          </a:p>
          <a:p>
            <a:pPr marL="622300" lvl="1" indent="-317500">
              <a:spcBef>
                <a:spcPts val="200"/>
              </a:spcBef>
            </a:pPr>
            <a:r>
              <a:rPr lang="en-GB" sz="1800" dirty="0"/>
              <a:t>Have returned to pre-RISC techniques of branch prediction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07690"/>
            <a:ext cx="8507288" cy="1576076"/>
          </a:xfrm>
          <a:noFill/>
          <a:ln/>
        </p:spPr>
        <p:txBody>
          <a:bodyPr lIns="90488" tIns="44450" rIns="90488" bIns="44450"/>
          <a:lstStyle/>
          <a:p>
            <a:r>
              <a:rPr lang="en-US" dirty="0"/>
              <a:t>Figure 18.8 </a:t>
            </a:r>
            <a:br>
              <a:rPr lang="en-US" dirty="0"/>
            </a:br>
            <a:r>
              <a:rPr lang="en-US" dirty="0"/>
              <a:t>Conceptual Depiction of Superscalar Processing</a:t>
            </a:r>
          </a:p>
        </p:txBody>
      </p:sp>
      <p:pic>
        <p:nvPicPr>
          <p:cNvPr id="4" name="Picture 3" descr="A static progR A M executes the sequence of instructions to the instruction fetch and branch prediction stage. That is used to form a dynamic stream of instructions. The dynamic stream of instructions is sent to artificial dependencies, Instruction dispatch. This instruction dispatch will dispatch the instructions to a window of execution to examine them. After examining the instructions are sent to instruction execution through instruction issue. The instructions are conceptually put back into sequential order in the last stage, Instruction recorder and commit." title="A conceptual diagrammatic depiction of Superscalar Processing with instructions."/>
          <p:cNvPicPr>
            <a:picLocks noChangeAspect="1"/>
          </p:cNvPicPr>
          <p:nvPr/>
        </p:nvPicPr>
        <p:blipFill rotWithShape="1">
          <a:blip r:embed="rId3">
            <a:extLst>
              <a:ext uri="{28A0092B-C50C-407E-A947-70E740481C1C}">
                <a14:useLocalDpi xmlns:a14="http://schemas.microsoft.com/office/drawing/2010/main" val="0"/>
              </a:ext>
            </a:extLst>
          </a:blip>
          <a:srcRect l="10328" t="17451" r="15839" b="33200"/>
          <a:stretch/>
        </p:blipFill>
        <p:spPr>
          <a:xfrm>
            <a:off x="428087" y="1916832"/>
            <a:ext cx="8287826" cy="4280524"/>
          </a:xfrm>
          <a:prstGeom prst="rect">
            <a:avLst/>
          </a:prstGeom>
        </p:spPr>
      </p:pic>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a:t>Superscalar Implementation</a:t>
            </a:r>
          </a:p>
        </p:txBody>
      </p:sp>
      <p:graphicFrame>
        <p:nvGraphicFramePr>
          <p:cNvPr id="7" name="Content Placeholder 3"/>
          <p:cNvGraphicFramePr>
            <a:graphicFrameLocks/>
          </p:cNvGraphicFramePr>
          <p:nvPr>
            <p:extLst>
              <p:ext uri="{D42A27DB-BD31-4B8C-83A1-F6EECF244321}">
                <p14:modId xmlns:p14="http://schemas.microsoft.com/office/powerpoint/2010/main" val="2430104478"/>
              </p:ext>
            </p:extLst>
          </p:nvPr>
        </p:nvGraphicFramePr>
        <p:xfrm>
          <a:off x="544258" y="1202426"/>
          <a:ext cx="8301614" cy="5178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290141"/>
            <a:ext cx="8507288" cy="978619"/>
          </a:xfrm>
          <a:noFill/>
          <a:ln/>
        </p:spPr>
        <p:txBody>
          <a:bodyPr lIns="90488" tIns="44450" rIns="90488" bIns="44450"/>
          <a:lstStyle/>
          <a:p>
            <a:r>
              <a:rPr lang="en-US" dirty="0"/>
              <a:t>Figure 18.9 </a:t>
            </a:r>
            <a:br>
              <a:rPr lang="en-US" dirty="0"/>
            </a:br>
            <a:r>
              <a:rPr lang="en-US" dirty="0"/>
              <a:t>Intel Core Microarchitecture</a:t>
            </a:r>
          </a:p>
        </p:txBody>
      </p:sp>
      <p:pic>
        <p:nvPicPr>
          <p:cNvPr id="4" name="Picture 3" descr="Initially the L 1 instruction cache performs the instruction fetch and sends to instruction fetch and pre decode. Instructions are fetched and sent to the next stage, Instruction queue, which arranges the instructions in queue. After arranging in queue the instructions are sent to the decode stage to determine instruction boundaries. The decoder translates each instruction and sends to microcode ROM, it sends to the next stage, rename slash allocator, which remaps the references and passes the instructions to retirement unit that is connected with the branch prediction unit, which is connected to the instruction fetch and pre decode stage and passes the instructions to Scheduler slash Reservation station that contains 5 ports numbered from 0 to 4. The ports are as follows, port 0, Integer A L U branch M M X slash S S E, F P move. Port 1, Integer A L U, F P Add M M X slash S S E, F P move. Port 2, Integer A L U branch M M X slash S S E, F P, M u l, M M X slash S S E, F P move. The ports 0, 1, and 2 gets instructions from block L 1 data cache and D T L B. Port 3, load unit and Port 4, store unit has an association with memory overloading buffer that gives instructions to block L 1 data cache and D T L B, that gets instructions from shared L 2 cache up to 10.7 G b p s, F S B that is connected with L 1 instruction cache and has a bidirectional connection with Shared bus interface unit." title="Intel Core Microarchitecture is presented as a block diagram."/>
          <p:cNvPicPr>
            <a:picLocks noChangeAspect="1"/>
          </p:cNvPicPr>
          <p:nvPr/>
        </p:nvPicPr>
        <p:blipFill rotWithShape="1">
          <a:blip r:embed="rId3">
            <a:extLst>
              <a:ext uri="{28A0092B-C50C-407E-A947-70E740481C1C}">
                <a14:useLocalDpi xmlns:a14="http://schemas.microsoft.com/office/drawing/2010/main" val="0"/>
              </a:ext>
            </a:extLst>
          </a:blip>
          <a:srcRect l="3889" t="8002" r="3713" b="19550"/>
          <a:stretch/>
        </p:blipFill>
        <p:spPr>
          <a:xfrm>
            <a:off x="2049543" y="1265492"/>
            <a:ext cx="5044914" cy="5119104"/>
          </a:xfrm>
          <a:prstGeom prst="rect">
            <a:avLst/>
          </a:prstGeom>
        </p:spPr>
      </p:pic>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first table is titled, Cache parameters. It’s columns are labeled, cache level, capacity, associativity in ways, line size in bytes, and writeback update policy. The rows read as follows from left to right. 1. L 1 data, 32 k B, 8, 64, Writeback. 2. L 1 instruction, 32 k B, 8, N A, N A. 3. L 2 (shared) to the power of 1, 2 and 4 M B, 8 or 16, 64, Writeback. 4. L 2 (shared) the second power, 3 and 6 M B, 12 or 24, 64, Writeback. 5. L 3 (shared) to the second power, 8 and 12 and 16 M B, 15, 64, Writeback.  Notes are offered beneath that state the following. Superscript 1 should be read as, intel core microarchitecture. Superscript 2 should be read as, enhanced intel core microarchitecture. The second table is titled, load slash store performance. The columns are labeled as data locality, load latency, load throughput, store latency, and store throughput. The rows read as follows from left to right. Row 1. L 1 data cache, 3 clock cycles, 1 clock cycle, 2 clock cycles, 3 clock cycles. Row 2. L 1 data cache of the other core in modified state, 14 clock cycles +  5 point 5 bus cycles, 14 clock cycles +  5 point 5 bus cycles, 14 clock cycles +  5 point 5 bus cycles, N A. Row 3. L 2 cache, 14, 3, 14. Row 4. Memory 14 clock cycles + 5 point 5 bus cycles + memory latency, Depends on bus read protocol, 14 clock cycles + 5 point 5 bus cycles + memory latency, Depends on bus. " title="Two tables appear with the caption, cache slash memory parameters and performance of processors based on intel core microarchitecture."/>
          <p:cNvGraphicFramePr>
            <a:graphicFrameLocks noGrp="1"/>
          </p:cNvGraphicFramePr>
          <p:nvPr>
            <p:extLst>
              <p:ext uri="{D42A27DB-BD31-4B8C-83A1-F6EECF244321}">
                <p14:modId xmlns:p14="http://schemas.microsoft.com/office/powerpoint/2010/main" val="1610231049"/>
              </p:ext>
            </p:extLst>
          </p:nvPr>
        </p:nvGraphicFramePr>
        <p:xfrm>
          <a:off x="192695" y="280963"/>
          <a:ext cx="6731980" cy="2952203"/>
        </p:xfrm>
        <a:graphic>
          <a:graphicData uri="http://schemas.openxmlformats.org/drawingml/2006/table">
            <a:tbl>
              <a:tblPr firstRow="1" bandRow="1">
                <a:tableStyleId>{5C22544A-7EE6-4342-B048-85BDC9FD1C3A}</a:tableStyleId>
              </a:tblPr>
              <a:tblGrid>
                <a:gridCol w="1138945">
                  <a:extLst>
                    <a:ext uri="{9D8B030D-6E8A-4147-A177-3AD203B41FA5}">
                      <a16:colId xmlns:a16="http://schemas.microsoft.com/office/drawing/2014/main" val="528802535"/>
                    </a:ext>
                  </a:extLst>
                </a:gridCol>
                <a:gridCol w="917946">
                  <a:extLst>
                    <a:ext uri="{9D8B030D-6E8A-4147-A177-3AD203B41FA5}">
                      <a16:colId xmlns:a16="http://schemas.microsoft.com/office/drawing/2014/main" val="3102758518"/>
                    </a:ext>
                  </a:extLst>
                </a:gridCol>
                <a:gridCol w="1558363">
                  <a:extLst>
                    <a:ext uri="{9D8B030D-6E8A-4147-A177-3AD203B41FA5}">
                      <a16:colId xmlns:a16="http://schemas.microsoft.com/office/drawing/2014/main" val="2773729514"/>
                    </a:ext>
                  </a:extLst>
                </a:gridCol>
                <a:gridCol w="1558363">
                  <a:extLst>
                    <a:ext uri="{9D8B030D-6E8A-4147-A177-3AD203B41FA5}">
                      <a16:colId xmlns:a16="http://schemas.microsoft.com/office/drawing/2014/main" val="2700587814"/>
                    </a:ext>
                  </a:extLst>
                </a:gridCol>
                <a:gridCol w="1558363">
                  <a:extLst>
                    <a:ext uri="{9D8B030D-6E8A-4147-A177-3AD203B41FA5}">
                      <a16:colId xmlns:a16="http://schemas.microsoft.com/office/drawing/2014/main" val="3948307263"/>
                    </a:ext>
                  </a:extLst>
                </a:gridCol>
              </a:tblGrid>
              <a:tr h="279779">
                <a:tc gridSpan="5">
                  <a:txBody>
                    <a:bodyPr/>
                    <a:lstStyle/>
                    <a:p>
                      <a:pPr algn="ctr"/>
                      <a:r>
                        <a:rPr lang="en-IN" sz="1200" b="1" dirty="0">
                          <a:solidFill>
                            <a:schemeClr val="tx1"/>
                          </a:solidFill>
                        </a:rPr>
                        <a:t>(a) Cache Parameters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96880">
                <a:tc>
                  <a:txBody>
                    <a:bodyPr/>
                    <a:lstStyle/>
                    <a:p>
                      <a:r>
                        <a:rPr lang="en-IN" sz="1200" b="1" dirty="0"/>
                        <a:t>Cache Level</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b="1" dirty="0"/>
                        <a:t>Capacity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b="1" dirty="0"/>
                        <a:t>Associativity</a:t>
                      </a:r>
                    </a:p>
                    <a:p>
                      <a:r>
                        <a:rPr lang="en-IN" sz="1200" b="1" dirty="0"/>
                        <a:t>(ways)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b="1" dirty="0"/>
                        <a:t>Line Size</a:t>
                      </a:r>
                    </a:p>
                    <a:p>
                      <a:r>
                        <a:rPr lang="en-IN" sz="1200" b="1" dirty="0"/>
                        <a:t>(bytes)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b="1" dirty="0" err="1"/>
                        <a:t>Writeback</a:t>
                      </a:r>
                      <a:endParaRPr lang="en-IN" sz="1200" b="1" dirty="0"/>
                    </a:p>
                    <a:p>
                      <a:r>
                        <a:rPr lang="en-IN" sz="1200" b="1" dirty="0"/>
                        <a:t>Update Policy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84652">
                <a:tc>
                  <a:txBody>
                    <a:bodyPr/>
                    <a:lstStyle/>
                    <a:p>
                      <a:r>
                        <a:rPr lang="en-IN" sz="1200" b="0" dirty="0"/>
                        <a:t>L1 data</a:t>
                      </a:r>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b="0" dirty="0"/>
                        <a:t>32 kB</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b="0" dirty="0"/>
                        <a:t>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dirty="0"/>
                        <a:t>64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dirty="0" err="1"/>
                        <a:t>Writeback</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84652">
                <a:tc>
                  <a:txBody>
                    <a:bodyPr/>
                    <a:lstStyle/>
                    <a:p>
                      <a:r>
                        <a:rPr lang="en-IN" sz="1200" b="0" dirty="0"/>
                        <a:t>L1 instruction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b="0" dirty="0"/>
                        <a:t>32 kB</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b="0" dirty="0"/>
                        <a:t>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47198">
                <a:tc>
                  <a:txBody>
                    <a:bodyPr/>
                    <a:lstStyle/>
                    <a:p>
                      <a:r>
                        <a:rPr lang="en-IN" sz="1200" b="0" dirty="0"/>
                        <a:t>L2 (shared)</a:t>
                      </a:r>
                      <a:r>
                        <a:rPr lang="en-IN" sz="1200" b="0" baseline="300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0" dirty="0"/>
                        <a:t>2, 4 MB</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0" dirty="0"/>
                        <a:t>8 or 16</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64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err="1"/>
                        <a:t>Writeback</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r h="247198">
                <a:tc>
                  <a:txBody>
                    <a:bodyPr/>
                    <a:lstStyle/>
                    <a:p>
                      <a:r>
                        <a:rPr lang="en-IN" sz="1200" b="0" dirty="0"/>
                        <a:t>L2 (shared)</a:t>
                      </a:r>
                      <a:r>
                        <a:rPr lang="en-IN" sz="1200" b="0" baseline="30000" dirty="0"/>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200" b="0" dirty="0"/>
                        <a:t>3, 6 MB</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200" b="0" dirty="0"/>
                        <a:t>12 or 24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200" dirty="0"/>
                        <a:t>64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err="1"/>
                        <a:t>Writeback</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276055325"/>
                  </a:ext>
                </a:extLst>
              </a:tr>
              <a:tr h="396880">
                <a:tc>
                  <a:txBody>
                    <a:bodyPr/>
                    <a:lstStyle/>
                    <a:p>
                      <a:r>
                        <a:rPr lang="en-IN" sz="1200" b="0" dirty="0"/>
                        <a:t>L3 (shared)</a:t>
                      </a:r>
                      <a:r>
                        <a:rPr lang="en-IN" sz="1200" b="0" baseline="30000" dirty="0"/>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200" b="0" dirty="0"/>
                        <a:t>8, 12, 16 MB</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200" b="0" dirty="0"/>
                        <a:t>15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200" dirty="0"/>
                        <a:t>64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err="1"/>
                        <a:t>Writeback</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251179818"/>
                  </a:ext>
                </a:extLst>
              </a:tr>
              <a:tr h="555632">
                <a:tc gridSpan="5">
                  <a:txBody>
                    <a:bodyPr/>
                    <a:lstStyle/>
                    <a:p>
                      <a:r>
                        <a:rPr lang="en-IN" sz="1200" b="0" i="1" dirty="0"/>
                        <a:t>Notes</a:t>
                      </a:r>
                      <a:r>
                        <a:rPr lang="en-IN" sz="1200" b="0" dirty="0"/>
                        <a:t>:</a:t>
                      </a:r>
                    </a:p>
                    <a:p>
                      <a:r>
                        <a:rPr lang="en-IN" sz="1200" b="0" dirty="0"/>
                        <a:t>1. Intel Core Microarchitecture</a:t>
                      </a:r>
                    </a:p>
                    <a:p>
                      <a:r>
                        <a:rPr lang="en-IN" sz="1200" b="0" dirty="0"/>
                        <a:t>2. Enhanced Intel Core Microarchitecture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57601355"/>
                  </a:ext>
                </a:extLst>
              </a:tr>
            </a:tbl>
          </a:graphicData>
        </a:graphic>
      </p:graphicFrame>
      <p:graphicFrame>
        <p:nvGraphicFramePr>
          <p:cNvPr id="7" name="Table 6" descr="The first table is titled, Cache parameters. It’s columns are labeled, cache level, capacity, associativity in ways, line size in bytes, and writeback update policy. The rows read as follows from left to right. 1. L 1 data, 32 k B, 8, 64, Writeback. 2. L 1 instruction, 32 k B, 8, N A, N A. 3. L 2 (shared) to the power of 1, 2 and 4 M B, 8 or 16, 64, Writeback. 4. L 2 (shared) the second power, 3 and 6 M B, 12 or 24, 64, Writeback. 5. L 3 (shared) to the second power, 8 and 12 and 16 M B, 15, 64, Writeback.  Notes are offered beneath that state the following. Superscript 1 should be read as, intel core microarchitecture. Superscript 2 should be read as, enhanced intel core microarchitecture. The second table is titled, load slash store performance. The columns are labeled as data locality, load latency, load throughput, store latency, and store throughput. The rows read as follows from left to right. Row 1. L 1 data cache, 3 clock cycles, 1 clock cycle, 2 clock cycles, 3 clock cycles. Row 2. L 1 data cache of the other core in modified state, 14 clock cycles +  5 point 5 bus cycles, 14 clock cycles +  5 point 5 bus cycles, 14 clock cycles +  5 point 5 bus cycles, N A. Row 3. L 2 cache, 14, 3, 14. Row 4. Memory 14 clock cycles + 5 point 5 bus cycles + memory latency, Depends on bus read protocol, 14 clock cycles + 5 point 5 bus cycles + memory latency, Depends on bus. " title="Two tables appear with the caption, cache slash memory parameters and performance of processors based on intel core microarchitecture."/>
          <p:cNvGraphicFramePr>
            <a:graphicFrameLocks noGrp="1"/>
          </p:cNvGraphicFramePr>
          <p:nvPr>
            <p:extLst>
              <p:ext uri="{D42A27DB-BD31-4B8C-83A1-F6EECF244321}">
                <p14:modId xmlns:p14="http://schemas.microsoft.com/office/powerpoint/2010/main" val="198272115"/>
              </p:ext>
            </p:extLst>
          </p:nvPr>
        </p:nvGraphicFramePr>
        <p:xfrm>
          <a:off x="192694" y="3327648"/>
          <a:ext cx="6843105" cy="3009044"/>
        </p:xfrm>
        <a:graphic>
          <a:graphicData uri="http://schemas.openxmlformats.org/drawingml/2006/table">
            <a:tbl>
              <a:tblPr firstRow="1" bandRow="1">
                <a:tableStyleId>{5C22544A-7EE6-4342-B048-85BDC9FD1C3A}</a:tableStyleId>
              </a:tblPr>
              <a:tblGrid>
                <a:gridCol w="1377336">
                  <a:extLst>
                    <a:ext uri="{9D8B030D-6E8A-4147-A177-3AD203B41FA5}">
                      <a16:colId xmlns:a16="http://schemas.microsoft.com/office/drawing/2014/main" val="528802535"/>
                    </a:ext>
                  </a:extLst>
                </a:gridCol>
                <a:gridCol w="1463933">
                  <a:extLst>
                    <a:ext uri="{9D8B030D-6E8A-4147-A177-3AD203B41FA5}">
                      <a16:colId xmlns:a16="http://schemas.microsoft.com/office/drawing/2014/main" val="3102758518"/>
                    </a:ext>
                  </a:extLst>
                </a:gridCol>
                <a:gridCol w="1390736">
                  <a:extLst>
                    <a:ext uri="{9D8B030D-6E8A-4147-A177-3AD203B41FA5}">
                      <a16:colId xmlns:a16="http://schemas.microsoft.com/office/drawing/2014/main" val="2773729514"/>
                    </a:ext>
                  </a:extLst>
                </a:gridCol>
                <a:gridCol w="1443445">
                  <a:extLst>
                    <a:ext uri="{9D8B030D-6E8A-4147-A177-3AD203B41FA5}">
                      <a16:colId xmlns:a16="http://schemas.microsoft.com/office/drawing/2014/main" val="2700587814"/>
                    </a:ext>
                  </a:extLst>
                </a:gridCol>
                <a:gridCol w="1167655">
                  <a:extLst>
                    <a:ext uri="{9D8B030D-6E8A-4147-A177-3AD203B41FA5}">
                      <a16:colId xmlns:a16="http://schemas.microsoft.com/office/drawing/2014/main" val="3948307263"/>
                    </a:ext>
                  </a:extLst>
                </a:gridCol>
              </a:tblGrid>
              <a:tr h="197677">
                <a:tc gridSpan="5">
                  <a:txBody>
                    <a:bodyPr/>
                    <a:lstStyle/>
                    <a:p>
                      <a:pPr algn="ctr"/>
                      <a:r>
                        <a:rPr lang="en-IN" sz="1200" b="1" dirty="0">
                          <a:solidFill>
                            <a:schemeClr val="tx1"/>
                          </a:solidFill>
                        </a:rPr>
                        <a:t>(b) Load/Store Performance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19641">
                <a:tc>
                  <a:txBody>
                    <a:bodyPr/>
                    <a:lstStyle/>
                    <a:p>
                      <a:pPr algn="ctr"/>
                      <a:r>
                        <a:rPr lang="en-IN" sz="1200" b="1" dirty="0">
                          <a:solidFill>
                            <a:schemeClr val="tx1"/>
                          </a:solidFill>
                        </a:rPr>
                        <a:t>Data Locality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dirty="0"/>
                        <a:t>Load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gridSpan="2">
                  <a:txBody>
                    <a:bodyPr/>
                    <a:lstStyle/>
                    <a:p>
                      <a:pPr algn="ctr"/>
                      <a:r>
                        <a:rPr lang="en-IN" dirty="0"/>
                        <a:t>Store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extLst>
                  <a:ext uri="{0D108BD9-81ED-4DB2-BD59-A6C34878D82A}">
                    <a16:rowId xmlns:a16="http://schemas.microsoft.com/office/drawing/2014/main" val="3572183937"/>
                  </a:ext>
                </a:extLst>
              </a:tr>
              <a:tr h="329462">
                <a:tc>
                  <a:txBody>
                    <a:bodyPr/>
                    <a:lstStyle/>
                    <a:p>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1" dirty="0"/>
                        <a:t>Latency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1" dirty="0"/>
                        <a:t>Throughput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1" dirty="0"/>
                        <a:t>Latency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1" dirty="0"/>
                        <a:t>Throughput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29462">
                <a:tc>
                  <a:txBody>
                    <a:bodyPr/>
                    <a:lstStyle/>
                    <a:p>
                      <a:r>
                        <a:rPr lang="en-IN" sz="1200" dirty="0"/>
                        <a:t>L1 data cache</a:t>
                      </a:r>
                    </a:p>
                  </a:txBody>
                  <a:tcP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dirty="0"/>
                        <a:t>3 clock cycles</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dirty="0"/>
                        <a:t>1 clock cycle</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dirty="0"/>
                        <a:t>2 clock cycles</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dirty="0"/>
                        <a:t>3 clock cycles</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593031">
                <a:tc>
                  <a:txBody>
                    <a:bodyPr/>
                    <a:lstStyle/>
                    <a:p>
                      <a:r>
                        <a:rPr lang="en-US" sz="1200" dirty="0"/>
                        <a:t>L1 data cache of the other core in modified state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200" dirty="0"/>
                        <a:t>14 clock</a:t>
                      </a:r>
                    </a:p>
                    <a:p>
                      <a:r>
                        <a:rPr lang="en-US" sz="1200" dirty="0"/>
                        <a:t>cycles +</a:t>
                      </a:r>
                    </a:p>
                    <a:p>
                      <a:r>
                        <a:rPr lang="en-US" sz="1200" dirty="0"/>
                        <a:t>5.5 bus cycles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200" dirty="0"/>
                        <a:t>14 clock</a:t>
                      </a:r>
                    </a:p>
                    <a:p>
                      <a:r>
                        <a:rPr lang="en-US" sz="1200" dirty="0"/>
                        <a:t>cycles +</a:t>
                      </a:r>
                    </a:p>
                    <a:p>
                      <a:r>
                        <a:rPr lang="en-US" sz="1200" dirty="0"/>
                        <a:t>5.5 bus cycles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200" dirty="0"/>
                        <a:t>14 clock</a:t>
                      </a:r>
                    </a:p>
                    <a:p>
                      <a:r>
                        <a:rPr lang="en-US" sz="1200" dirty="0"/>
                        <a:t>cycles +</a:t>
                      </a:r>
                    </a:p>
                    <a:p>
                      <a:r>
                        <a:rPr lang="en-US" sz="1200" dirty="0"/>
                        <a:t>5.5 bus cycles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200" dirty="0"/>
                        <a:t>N/A</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197677">
                <a:tc>
                  <a:txBody>
                    <a:bodyPr/>
                    <a:lstStyle/>
                    <a:p>
                      <a:r>
                        <a:rPr lang="en-IN" sz="1200" b="0" dirty="0"/>
                        <a:t>L2 cache</a:t>
                      </a:r>
                      <a:endParaRPr lang="en-IN" sz="1200" b="0" baseline="300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14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3</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14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3</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r h="856600">
                <a:tc>
                  <a:txBody>
                    <a:bodyPr/>
                    <a:lstStyle/>
                    <a:p>
                      <a:r>
                        <a:rPr lang="en-IN" sz="1200" b="0" dirty="0"/>
                        <a:t>Memory</a:t>
                      </a:r>
                      <a:endParaRPr lang="en-IN" sz="1200" b="0" baseline="300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dirty="0"/>
                        <a:t>14 clock</a:t>
                      </a:r>
                    </a:p>
                    <a:p>
                      <a:pPr algn="l"/>
                      <a:r>
                        <a:rPr lang="en-US" sz="1200" dirty="0"/>
                        <a:t>cycles + 5.5 bus cycles + memory</a:t>
                      </a:r>
                    </a:p>
                    <a:p>
                      <a:pPr algn="l"/>
                      <a:r>
                        <a:rPr lang="en-US" sz="1200" dirty="0"/>
                        <a:t>latency</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dirty="0"/>
                        <a:t>Depends on bus</a:t>
                      </a:r>
                    </a:p>
                    <a:p>
                      <a:pPr algn="l"/>
                      <a:r>
                        <a:rPr lang="en-US" sz="1200" dirty="0"/>
                        <a:t>read protocol</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dirty="0"/>
                        <a:t>14 clock</a:t>
                      </a:r>
                    </a:p>
                    <a:p>
                      <a:pPr algn="l"/>
                      <a:r>
                        <a:rPr lang="en-US" sz="1200" dirty="0"/>
                        <a:t>cycles + 5.5 bus cycles + memory</a:t>
                      </a:r>
                    </a:p>
                    <a:p>
                      <a:pPr algn="l"/>
                      <a:r>
                        <a:rPr lang="en-US" sz="1200" dirty="0"/>
                        <a:t>latency</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Depends on bus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read protocol</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76055325"/>
                  </a:ext>
                </a:extLst>
              </a:tr>
            </a:tbl>
          </a:graphicData>
        </a:graphic>
      </p:graphicFrame>
      <p:sp>
        <p:nvSpPr>
          <p:cNvPr id="5" name="TextBox 4"/>
          <p:cNvSpPr txBox="1"/>
          <p:nvPr/>
        </p:nvSpPr>
        <p:spPr>
          <a:xfrm>
            <a:off x="7042816" y="5805264"/>
            <a:ext cx="2116323" cy="461665"/>
          </a:xfrm>
          <a:prstGeom prst="rect">
            <a:avLst/>
          </a:prstGeom>
          <a:noFill/>
        </p:spPr>
        <p:txBody>
          <a:bodyPr wrap="square" rtlCol="0">
            <a:spAutoFit/>
          </a:bodyPr>
          <a:lstStyle/>
          <a:p>
            <a:pPr algn="ctr"/>
            <a:r>
              <a:rPr lang="en-US" sz="1200" dirty="0">
                <a:latin typeface="+mn-lt"/>
              </a:rPr>
              <a:t>(Table can be found on</a:t>
            </a:r>
          </a:p>
          <a:p>
            <a:pPr algn="ctr"/>
            <a:r>
              <a:rPr lang="en-US" sz="1200" dirty="0">
                <a:latin typeface="+mn-lt"/>
              </a:rPr>
              <a:t>page 648 in the textbook.)</a:t>
            </a:r>
          </a:p>
        </p:txBody>
      </p:sp>
      <p:sp>
        <p:nvSpPr>
          <p:cNvPr id="2" name="Title 1">
            <a:extLst>
              <a:ext uri="{FF2B5EF4-FFF2-40B4-BE49-F238E27FC236}">
                <a16:creationId xmlns:a16="http://schemas.microsoft.com/office/drawing/2014/main" id="{A9EDABA9-9B9E-430F-9406-263EB51762A2}"/>
              </a:ext>
            </a:extLst>
          </p:cNvPr>
          <p:cNvSpPr>
            <a:spLocks noGrp="1"/>
          </p:cNvSpPr>
          <p:nvPr>
            <p:ph type="title"/>
          </p:nvPr>
        </p:nvSpPr>
        <p:spPr>
          <a:xfrm>
            <a:off x="6991315" y="548680"/>
            <a:ext cx="2219324" cy="4624326"/>
          </a:xfrm>
        </p:spPr>
        <p:txBody>
          <a:bodyPr/>
          <a:lstStyle/>
          <a:p>
            <a:pPr algn="ctr"/>
            <a:r>
              <a:rPr lang="en-US" sz="3600" dirty="0">
                <a:latin typeface="Times New Roman" panose="02020603050405020304" pitchFamily="18" charset="0"/>
                <a:cs typeface="Times New Roman" panose="02020603050405020304" pitchFamily="18" charset="0"/>
              </a:rPr>
              <a:t>Table 18.2  </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Cache/Memory Parameters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and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Performance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of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Processors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Based on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Intel Core Microarchitecture </a:t>
            </a:r>
            <a:br>
              <a:rPr lang="en-US" sz="2000" dirty="0">
                <a:latin typeface="Times New Roman" panose="02020603050405020304" pitchFamily="18" charset="0"/>
                <a:cs typeface="Times New Roman" panose="02020603050405020304" pitchFamily="18" charset="0"/>
              </a:rPr>
            </a:br>
            <a:endParaRPr lang="en-US" sz="2000" dirty="0"/>
          </a:p>
        </p:txBody>
      </p:sp>
    </p:spTree>
    <p:extLst>
      <p:ext uri="{BB962C8B-B14F-4D97-AF65-F5344CB8AC3E}">
        <p14:creationId xmlns:p14="http://schemas.microsoft.com/office/powerpoint/2010/main" val="173763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6"/>
          <p:cNvGraphicFramePr>
            <a:graphicFrameLocks/>
          </p:cNvGraphicFramePr>
          <p:nvPr>
            <p:extLst>
              <p:ext uri="{D42A27DB-BD31-4B8C-83A1-F6EECF244321}">
                <p14:modId xmlns:p14="http://schemas.microsoft.com/office/powerpoint/2010/main" val="2383941988"/>
              </p:ext>
            </p:extLst>
          </p:nvPr>
        </p:nvGraphicFramePr>
        <p:xfrm>
          <a:off x="1018369" y="216158"/>
          <a:ext cx="9433048" cy="6234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9F6CA1BB-EE02-41FF-98A9-7C24ECECD96B}"/>
              </a:ext>
            </a:extLst>
          </p:cNvPr>
          <p:cNvSpPr>
            <a:spLocks noGrp="1"/>
          </p:cNvSpPr>
          <p:nvPr>
            <p:ph type="title"/>
          </p:nvPr>
        </p:nvSpPr>
        <p:spPr>
          <a:xfrm>
            <a:off x="0" y="0"/>
            <a:ext cx="2458616" cy="1872208"/>
          </a:xfrm>
        </p:spPr>
        <p:txBody>
          <a:bodyPr/>
          <a:lstStyle/>
          <a:p>
            <a:pPr algn="ctr"/>
            <a:r>
              <a:rPr lang="en-US" dirty="0"/>
              <a:t>Superscalar Overview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7246"/>
            <a:ext cx="8229600" cy="1097279"/>
          </a:xfrm>
        </p:spPr>
        <p:txBody>
          <a:bodyPr/>
          <a:lstStyle/>
          <a:p>
            <a:r>
              <a:rPr lang="en-US" dirty="0"/>
              <a:t>Front End</a:t>
            </a:r>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3771298252"/>
              </p:ext>
            </p:extLst>
          </p:nvPr>
        </p:nvGraphicFramePr>
        <p:xfrm>
          <a:off x="381794" y="1989138"/>
          <a:ext cx="8380413" cy="4144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95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246"/>
            <a:ext cx="8229600" cy="1097279"/>
          </a:xfrm>
        </p:spPr>
        <p:txBody>
          <a:bodyPr/>
          <a:lstStyle/>
          <a:p>
            <a:r>
              <a:rPr lang="en-US" dirty="0"/>
              <a:t>Branch Prediction Unit</a:t>
            </a:r>
          </a:p>
        </p:txBody>
      </p:sp>
      <p:sp>
        <p:nvSpPr>
          <p:cNvPr id="3" name="Content Placeholder 2"/>
          <p:cNvSpPr>
            <a:spLocks noGrp="1"/>
          </p:cNvSpPr>
          <p:nvPr>
            <p:ph type="body" idx="1"/>
          </p:nvPr>
        </p:nvSpPr>
        <p:spPr>
          <a:xfrm>
            <a:off x="445325" y="1618575"/>
            <a:ext cx="8229600" cy="4722848"/>
          </a:xfrm>
        </p:spPr>
        <p:txBody>
          <a:bodyPr>
            <a:normAutofit/>
          </a:bodyPr>
          <a:lstStyle/>
          <a:p>
            <a:pPr marL="304800" indent="-304800">
              <a:spcBef>
                <a:spcPts val="600"/>
              </a:spcBef>
            </a:pPr>
            <a:r>
              <a:rPr lang="en-US" sz="2200" dirty="0"/>
              <a:t>Helps the instruction fetch unit fetch the most likely instruction to be executed by predicting the various branch types:</a:t>
            </a:r>
          </a:p>
          <a:p>
            <a:pPr marL="622300" lvl="1" indent="-317500"/>
            <a:r>
              <a:rPr lang="en-US" sz="2000" dirty="0"/>
              <a:t>Conditional</a:t>
            </a:r>
          </a:p>
          <a:p>
            <a:pPr marL="622300" lvl="1" indent="-317500"/>
            <a:r>
              <a:rPr lang="en-US" sz="2000" dirty="0"/>
              <a:t>Indirect</a:t>
            </a:r>
          </a:p>
          <a:p>
            <a:pPr marL="622300" lvl="1" indent="-317500"/>
            <a:r>
              <a:rPr lang="en-US" sz="2000" dirty="0"/>
              <a:t>Direct</a:t>
            </a:r>
          </a:p>
          <a:p>
            <a:pPr marL="622300" lvl="1" indent="-317500"/>
            <a:r>
              <a:rPr lang="en-US" sz="2000" dirty="0"/>
              <a:t>Call</a:t>
            </a:r>
          </a:p>
          <a:p>
            <a:pPr marL="622300" lvl="1" indent="-317500"/>
            <a:r>
              <a:rPr lang="en-US" sz="2000" dirty="0"/>
              <a:t>Return</a:t>
            </a:r>
          </a:p>
          <a:p>
            <a:pPr marL="304800" lvl="1" indent="-304800">
              <a:buClr>
                <a:schemeClr val="tx2"/>
              </a:buClr>
              <a:buFont typeface="Arial" panose="020B0604020202020204" pitchFamily="34" charset="0"/>
              <a:buChar char="•"/>
            </a:pPr>
            <a:r>
              <a:rPr lang="en-US" sz="2200" dirty="0"/>
              <a:t>Uses dedicated hardware for each branch type</a:t>
            </a:r>
          </a:p>
          <a:p>
            <a:pPr marL="304800" lvl="1" indent="-304800">
              <a:buClr>
                <a:schemeClr val="tx2"/>
              </a:buClr>
              <a:buFont typeface="Arial" panose="020B0604020202020204" pitchFamily="34" charset="0"/>
              <a:buChar char="•"/>
            </a:pPr>
            <a:r>
              <a:rPr lang="en-US" sz="2200" dirty="0"/>
              <a:t>Enables the processor to begin executing instructions long before the branch outcome is decided</a:t>
            </a:r>
          </a:p>
          <a:p>
            <a:pPr marL="304800" lvl="1" indent="-304800">
              <a:buClr>
                <a:schemeClr val="tx2"/>
              </a:buClr>
              <a:buFont typeface="Arial" panose="020B0604020202020204" pitchFamily="34" charset="0"/>
              <a:buChar char="•"/>
            </a:pPr>
            <a:r>
              <a:rPr lang="en-US" sz="2200" dirty="0"/>
              <a:t>A branch target buffer (BTB) is maintained that caches information about recently encountered branch instructions</a:t>
            </a:r>
          </a:p>
        </p:txBody>
      </p:sp>
    </p:spTree>
    <p:extLst>
      <p:ext uri="{BB962C8B-B14F-4D97-AF65-F5344CB8AC3E}">
        <p14:creationId xmlns:p14="http://schemas.microsoft.com/office/powerpoint/2010/main" val="3638720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681324"/>
          </a:xfrm>
        </p:spPr>
        <p:txBody>
          <a:bodyPr/>
          <a:lstStyle/>
          <a:p>
            <a:r>
              <a:rPr lang="en-US" dirty="0"/>
              <a:t>Instruction Fetch and </a:t>
            </a:r>
            <a:r>
              <a:rPr lang="en-US" dirty="0" err="1"/>
              <a:t>Predecode</a:t>
            </a:r>
            <a:r>
              <a:rPr lang="en-US" dirty="0"/>
              <a:t> Unit</a:t>
            </a:r>
          </a:p>
        </p:txBody>
      </p:sp>
      <p:graphicFrame>
        <p:nvGraphicFramePr>
          <p:cNvPr id="8" name="Content Placeholder 5"/>
          <p:cNvGraphicFramePr>
            <a:graphicFrameLocks/>
          </p:cNvGraphicFramePr>
          <p:nvPr>
            <p:extLst>
              <p:ext uri="{D42A27DB-BD31-4B8C-83A1-F6EECF244321}">
                <p14:modId xmlns:p14="http://schemas.microsoft.com/office/powerpoint/2010/main" val="2346170037"/>
              </p:ext>
            </p:extLst>
          </p:nvPr>
        </p:nvGraphicFramePr>
        <p:xfrm>
          <a:off x="155222" y="1048544"/>
          <a:ext cx="8809266"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4010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Queue and Decode Unit</a:t>
            </a:r>
          </a:p>
        </p:txBody>
      </p:sp>
      <p:sp>
        <p:nvSpPr>
          <p:cNvPr id="3" name="Content Placeholder 2"/>
          <p:cNvSpPr>
            <a:spLocks noGrp="1"/>
          </p:cNvSpPr>
          <p:nvPr>
            <p:ph type="body" idx="1"/>
          </p:nvPr>
        </p:nvSpPr>
        <p:spPr/>
        <p:txBody>
          <a:bodyPr>
            <a:noAutofit/>
          </a:bodyPr>
          <a:lstStyle/>
          <a:p>
            <a:pPr marL="304800" indent="-304800"/>
            <a:r>
              <a:rPr lang="en-US" sz="2200" dirty="0"/>
              <a:t>Fetched instructions are placed in an instruction queue</a:t>
            </a:r>
          </a:p>
          <a:p>
            <a:pPr marL="635000" lvl="1" indent="-330200"/>
            <a:r>
              <a:rPr lang="en-US" sz="2000" dirty="0"/>
              <a:t>From there the decode unit scans the bytes to determine instruction boundaries</a:t>
            </a:r>
          </a:p>
          <a:p>
            <a:pPr marL="635000" lvl="1" indent="-330200"/>
            <a:r>
              <a:rPr lang="en-US" sz="2000" dirty="0"/>
              <a:t>The decoder translates each machine instruction from one to four micro-ops</a:t>
            </a:r>
          </a:p>
          <a:p>
            <a:pPr marL="952500" lvl="2" indent="-330200"/>
            <a:r>
              <a:rPr lang="en-US" sz="1800" dirty="0"/>
              <a:t>Each of which is a 118-bit RISC instruction</a:t>
            </a:r>
          </a:p>
          <a:p>
            <a:pPr marL="304800" indent="-304800"/>
            <a:r>
              <a:rPr lang="en-US" sz="2200" dirty="0"/>
              <a:t>A few instructions require more than four micro-ops so they are transferred to microcode ROM, which contains the series of micro-ops (five or more) associated with a complex machine instruction</a:t>
            </a:r>
          </a:p>
          <a:p>
            <a:pPr marL="342900" lvl="1" indent="-342900">
              <a:spcBef>
                <a:spcPts val="2000"/>
              </a:spcBef>
              <a:buClr>
                <a:schemeClr val="tx2"/>
              </a:buClr>
              <a:buFont typeface="Arial" panose="020B0604020202020204" pitchFamily="34" charset="0"/>
              <a:buChar char="•"/>
            </a:pPr>
            <a:r>
              <a:rPr lang="en-US" sz="2200" dirty="0"/>
              <a:t>The resulting micro-op sequence is delivered to the rename/allocator module</a:t>
            </a:r>
          </a:p>
        </p:txBody>
      </p:sp>
    </p:spTree>
    <p:extLst>
      <p:ext uri="{BB962C8B-B14F-4D97-AF65-F5344CB8AC3E}">
        <p14:creationId xmlns:p14="http://schemas.microsoft.com/office/powerpoint/2010/main" val="252147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Out-of-Order Execution Logic</a:t>
            </a:r>
          </a:p>
        </p:txBody>
      </p:sp>
      <p:sp>
        <p:nvSpPr>
          <p:cNvPr id="7" name="Text Placeholder 6"/>
          <p:cNvSpPr>
            <a:spLocks noGrp="1"/>
          </p:cNvSpPr>
          <p:nvPr>
            <p:ph type="body" idx="1"/>
          </p:nvPr>
        </p:nvSpPr>
        <p:spPr>
          <a:xfrm>
            <a:off x="457200" y="1641500"/>
            <a:ext cx="8229600" cy="5069160"/>
          </a:xfrm>
        </p:spPr>
        <p:txBody>
          <a:bodyPr>
            <a:normAutofit fontScale="92500"/>
          </a:bodyPr>
          <a:lstStyle/>
          <a:p>
            <a:pPr marL="304800" indent="-304800"/>
            <a:r>
              <a:rPr lang="en-US" dirty="0"/>
              <a:t>This part of the processor reorders micro-ops to allow them to execute as quickly as their input operands are ready</a:t>
            </a:r>
          </a:p>
          <a:p>
            <a:pPr marL="304800" indent="-304800"/>
            <a:r>
              <a:rPr lang="en-US" dirty="0"/>
              <a:t>Allocate stage</a:t>
            </a:r>
          </a:p>
          <a:p>
            <a:pPr marL="622300" lvl="1" indent="-317500"/>
            <a:r>
              <a:rPr lang="en-US" sz="2200" dirty="0"/>
              <a:t>Allocates resources required for execution</a:t>
            </a:r>
          </a:p>
          <a:p>
            <a:pPr marL="622300" lvl="1" indent="-317500"/>
            <a:r>
              <a:rPr lang="en-US" sz="2200" dirty="0"/>
              <a:t>Performs the following functions:</a:t>
            </a:r>
          </a:p>
          <a:p>
            <a:pPr marL="952500" lvl="2" indent="-330200"/>
            <a:r>
              <a:rPr lang="en-US" sz="1800" dirty="0"/>
              <a:t>If a needed resource is unavailable for one of the three micro-ops arriving at the allocator during a clock cycle, the allocator stalls the pipeline</a:t>
            </a:r>
          </a:p>
          <a:p>
            <a:pPr marL="952500" lvl="2" indent="-330200"/>
            <a:r>
              <a:rPr lang="en-US" sz="1800" dirty="0"/>
              <a:t>Allocates a reorder buffer (ROB) entry which tracks the completion status of one of the 126 micro-ops that could be in process at any time</a:t>
            </a:r>
          </a:p>
          <a:p>
            <a:pPr marL="952500" lvl="2" indent="-330200"/>
            <a:r>
              <a:rPr lang="en-US" sz="1800" dirty="0"/>
              <a:t>Allocates one of the 128 integer or floating-point register entries for the result data value of the micro-op, and possibly a load or store buffer used to track one of the 48 loads or 24 stores in the machine pipeline</a:t>
            </a:r>
          </a:p>
          <a:p>
            <a:pPr marL="952500" lvl="2" indent="-330200"/>
            <a:r>
              <a:rPr lang="en-US" sz="1800" dirty="0"/>
              <a:t>Allocates an entry in one of the two micro-op queues in front of the instruction schedulers</a:t>
            </a:r>
          </a:p>
        </p:txBody>
      </p:sp>
    </p:spTree>
    <p:extLst>
      <p:ext uri="{BB962C8B-B14F-4D97-AF65-F5344CB8AC3E}">
        <p14:creationId xmlns:p14="http://schemas.microsoft.com/office/powerpoint/2010/main" val="1610471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Reorder Buffer (ROB)</a:t>
            </a:r>
          </a:p>
        </p:txBody>
      </p:sp>
      <p:graphicFrame>
        <p:nvGraphicFramePr>
          <p:cNvPr id="7" name="Content Placeholder 9"/>
          <p:cNvGraphicFramePr>
            <a:graphicFrameLocks/>
          </p:cNvGraphicFramePr>
          <p:nvPr>
            <p:extLst>
              <p:ext uri="{D42A27DB-BD31-4B8C-83A1-F6EECF244321}">
                <p14:modId xmlns:p14="http://schemas.microsoft.com/office/powerpoint/2010/main" val="3289890463"/>
              </p:ext>
            </p:extLst>
          </p:nvPr>
        </p:nvGraphicFramePr>
        <p:xfrm>
          <a:off x="793844" y="836712"/>
          <a:ext cx="7556313"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2704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96883"/>
            <a:ext cx="8229600" cy="683259"/>
          </a:xfrm>
        </p:spPr>
        <p:txBody>
          <a:bodyPr/>
          <a:lstStyle/>
          <a:p>
            <a:r>
              <a:rPr lang="en-US" dirty="0"/>
              <a:t>Register Renaming (2 of 2)</a:t>
            </a:r>
          </a:p>
        </p:txBody>
      </p:sp>
      <p:sp>
        <p:nvSpPr>
          <p:cNvPr id="10" name="Content Placeholder 7"/>
          <p:cNvSpPr txBox="1">
            <a:spLocks/>
          </p:cNvSpPr>
          <p:nvPr/>
        </p:nvSpPr>
        <p:spPr>
          <a:xfrm>
            <a:off x="476838" y="1052736"/>
            <a:ext cx="4023154" cy="2016224"/>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92100" indent="-292100">
              <a:buClr>
                <a:schemeClr val="tx2"/>
              </a:buClr>
              <a:buFont typeface="Arial" panose="020B0604020202020204" pitchFamily="34" charset="0"/>
              <a:buChar char="•"/>
            </a:pPr>
            <a:r>
              <a:rPr lang="en-US" sz="2200" kern="0" dirty="0"/>
              <a:t>Register renaming</a:t>
            </a:r>
          </a:p>
          <a:p>
            <a:pPr marL="622300" lvl="1" indent="-317500">
              <a:buClr>
                <a:schemeClr val="tx2"/>
              </a:buClr>
              <a:buFont typeface="Arial" panose="020B0604020202020204" pitchFamily="34" charset="0"/>
              <a:buChar char="–"/>
            </a:pPr>
            <a:r>
              <a:rPr lang="en-US" sz="2000" kern="0" dirty="0"/>
              <a:t>The rename stage remaps references to the 16 architectural registers into a set of 128 physical registers</a:t>
            </a:r>
          </a:p>
        </p:txBody>
      </p:sp>
      <p:sp>
        <p:nvSpPr>
          <p:cNvPr id="11" name="Content Placeholder 8"/>
          <p:cNvSpPr txBox="1">
            <a:spLocks/>
          </p:cNvSpPr>
          <p:nvPr/>
        </p:nvSpPr>
        <p:spPr>
          <a:xfrm>
            <a:off x="467544" y="3361184"/>
            <a:ext cx="3960440" cy="2588096"/>
          </a:xfrm>
          <a:prstGeom prst="rect">
            <a:avLst/>
          </a:prstGeom>
        </p:spPr>
        <p:txBody>
          <a:bodyPr>
            <a:norm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92100" indent="-292100">
              <a:buClr>
                <a:schemeClr val="tx2"/>
              </a:buClr>
              <a:buFont typeface="Arial" panose="020B0604020202020204" pitchFamily="34" charset="0"/>
              <a:buChar char="•"/>
            </a:pPr>
            <a:r>
              <a:rPr lang="en-US" sz="2400" kern="0" dirty="0"/>
              <a:t>Micro-op scheduling and dispatching</a:t>
            </a:r>
          </a:p>
          <a:p>
            <a:pPr marL="635000" lvl="1" indent="-342900">
              <a:buClr>
                <a:schemeClr val="tx2"/>
              </a:buClr>
              <a:buFont typeface="Arial" panose="020B0604020202020204" pitchFamily="34" charset="0"/>
              <a:buChar char="–"/>
            </a:pPr>
            <a:r>
              <a:rPr lang="en-US" sz="2000" kern="0" dirty="0"/>
              <a:t>Schedulers are responsible for retrieving micro-ops from the micro-op queues and dispatching these for execution</a:t>
            </a:r>
          </a:p>
        </p:txBody>
      </p:sp>
      <p:sp>
        <p:nvSpPr>
          <p:cNvPr id="12" name="Content Placeholder 5"/>
          <p:cNvSpPr txBox="1">
            <a:spLocks/>
          </p:cNvSpPr>
          <p:nvPr/>
        </p:nvSpPr>
        <p:spPr bwMode="auto">
          <a:xfrm>
            <a:off x="4644008" y="1628800"/>
            <a:ext cx="4320480"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317500" indent="-317500"/>
            <a:r>
              <a:rPr lang="en-US" sz="2200" kern="0" dirty="0"/>
              <a:t>Micro-op queuing</a:t>
            </a:r>
          </a:p>
          <a:p>
            <a:pPr marL="698500" lvl="1" indent="-355600"/>
            <a:r>
              <a:rPr lang="en-US" sz="2000" kern="0" dirty="0"/>
              <a:t>After resource allocation and register renaming, micro-ops are placed in one of two micro-op queues, where they are held until there is room in the schedulers</a:t>
            </a:r>
          </a:p>
        </p:txBody>
      </p:sp>
      <p:sp>
        <p:nvSpPr>
          <p:cNvPr id="13" name="Content Placeholder 6"/>
          <p:cNvSpPr txBox="1">
            <a:spLocks/>
          </p:cNvSpPr>
          <p:nvPr/>
        </p:nvSpPr>
        <p:spPr>
          <a:xfrm>
            <a:off x="4597400" y="4293096"/>
            <a:ext cx="4104456" cy="2160240"/>
          </a:xfrm>
          <a:prstGeom prst="rect">
            <a:avLst/>
          </a:prstGeom>
        </p:spPr>
        <p:txBody>
          <a:bodyPr>
            <a:no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342900" indent="-342900">
              <a:buClr>
                <a:schemeClr val="tx2"/>
              </a:buClr>
              <a:buFont typeface="Arial" panose="020B0604020202020204" pitchFamily="34" charset="0"/>
              <a:buChar char="•"/>
            </a:pPr>
            <a:r>
              <a:rPr lang="en-US" sz="2200" kern="0" dirty="0"/>
              <a:t>Integer and floating-point execution units</a:t>
            </a:r>
          </a:p>
          <a:p>
            <a:pPr marL="685800" lvl="1" indent="-342900">
              <a:buClr>
                <a:schemeClr val="tx2"/>
              </a:buClr>
              <a:buFont typeface="Arial" panose="020B0604020202020204" pitchFamily="34" charset="0"/>
              <a:buChar char="–"/>
            </a:pPr>
            <a:r>
              <a:rPr lang="en-US" sz="2000" kern="0" dirty="0"/>
              <a:t>The execution units retrieve values from the register files as well as from the L1 data cache</a:t>
            </a:r>
          </a:p>
        </p:txBody>
      </p:sp>
    </p:spTree>
    <p:extLst>
      <p:ext uri="{BB962C8B-B14F-4D97-AF65-F5344CB8AC3E}">
        <p14:creationId xmlns:p14="http://schemas.microsoft.com/office/powerpoint/2010/main" val="2375410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07690"/>
            <a:ext cx="8507288" cy="1584176"/>
          </a:xfrm>
          <a:noFill/>
          <a:ln/>
        </p:spPr>
        <p:txBody>
          <a:bodyPr lIns="90488" tIns="44450" rIns="90488" bIns="44450"/>
          <a:lstStyle/>
          <a:p>
            <a:r>
              <a:rPr lang="en-US" dirty="0"/>
              <a:t>Figure 18.10 </a:t>
            </a:r>
            <a:br>
              <a:rPr lang="en-US" dirty="0"/>
            </a:br>
            <a:r>
              <a:rPr lang="en-US" dirty="0"/>
              <a:t>Architectural Block Diagram of ARM Cortex-A8</a:t>
            </a:r>
          </a:p>
        </p:txBody>
      </p:sp>
      <p:pic>
        <p:nvPicPr>
          <p:cNvPr id="7" name="Picture 6" descr="The instruction fetch consists of components, I-side L1 R A M, L 1 cache interface, T L B, and Pre fetch and branch prediction. This block processes the instructions and sends to the next block, instruction decode that has components, decode &amp; sequencer, and dependency check and issue. The decoded instructions from this block are sent to the next block, instruction execute and load slash store that has the components, Architectural register file, A L U pipe, M U L pipe 0, A L U pipe 1, Load slash store pipe 0 or 1, L 1 cache interface, T L B, and D - side L 1 R A M. The A L U pipe has a connection with Architectural register file, labeled as Instruction register write back, the connection between A L U pipe and the instruction decode block is labeled as Replay. The connection with first block is labeled as Branch mispredict. This block executes the instructions and loads the instructions and sends them to the next stage, NEON unit with components, NEON instruction decode, connected with NEON register file that is associated with a component of six blocks, Integer A L U pipe, Integer M U L pipe, Integer shift pipe, non- I E E E F P ADD pipe, non- I E E E F P M U L pipe, I E E E floating- point engine, and Load slash Store permute pipe. And the last component Load and store data queue. This block processes the instructions to the last block, L 2 cache with components, Instruction, data, NEON and preload engine buffers, Arbitration, L 2 cache pipeline control Fill and eviction queue, Bus interface unit, B U I, Write buffer, L 2 cache data R A M, and L 2 cache tag R A M. This block has a bidirectional connection with blocks, Instruction fetch, NEON unit, and Instruction execute and Load slash store. On the top of the block diagram, the first block is grouped as 2 stages, second block is grouped as 5 stages and the third block is grouped as 6 stages and the total groups are grouped and mentioned as 13 dash stage integer pipeline. In the NEON unit the six stages are grouped and labeled as 6 stages, load and store data queue is grouped and mentioned as 3 stages and 1 stage, the total of these is grouped and labeled as 10 dash stage S I M D pipeline.  " title="An illustration displays Architectural Block Diagram of A R M Cortex-A8 using five blocks, Instruction fetch, Instruction decode, instruction execute and load slash store, L 2 cache, and NEON unit."/>
          <p:cNvPicPr>
            <a:picLocks noChangeAspect="1"/>
          </p:cNvPicPr>
          <p:nvPr/>
        </p:nvPicPr>
        <p:blipFill rotWithShape="1">
          <a:blip r:embed="rId3">
            <a:extLst>
              <a:ext uri="{28A0092B-C50C-407E-A947-70E740481C1C}">
                <a14:useLocalDpi xmlns:a14="http://schemas.microsoft.com/office/drawing/2010/main" val="0"/>
              </a:ext>
            </a:extLst>
          </a:blip>
          <a:srcRect l="3801" t="11151" r="5159" b="14300"/>
          <a:stretch/>
        </p:blipFill>
        <p:spPr>
          <a:xfrm>
            <a:off x="2796183" y="1321718"/>
            <a:ext cx="4824536" cy="5112568"/>
          </a:xfrm>
          <a:prstGeom prst="rect">
            <a:avLst/>
          </a:prstGeom>
          <a:solidFill>
            <a:srgbClr val="999966">
              <a:lumMod val="40000"/>
              <a:lumOff val="60000"/>
            </a:srgbClr>
          </a:solidFill>
        </p:spPr>
      </p:pic>
    </p:spTree>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88640"/>
            <a:ext cx="8507288" cy="1082014"/>
          </a:xfrm>
          <a:noFill/>
          <a:ln/>
        </p:spPr>
        <p:txBody>
          <a:bodyPr lIns="90488" tIns="44450" rIns="90488" bIns="44450"/>
          <a:lstStyle/>
          <a:p>
            <a:r>
              <a:rPr lang="en-US" dirty="0"/>
              <a:t>Figure 18.11 </a:t>
            </a:r>
            <a:br>
              <a:rPr lang="en-US" dirty="0"/>
            </a:br>
            <a:r>
              <a:rPr lang="en-US" dirty="0"/>
              <a:t>ARM Cortex-A8 Integer Pipeline</a:t>
            </a:r>
          </a:p>
        </p:txBody>
      </p:sp>
      <p:pic>
        <p:nvPicPr>
          <p:cNvPr id="7" name="Picture 6" descr="The block diagram, a, Instruction fetch pipeline consists of F 0, Branch mispredict connected with A G U that is connected with the components of F 1, R A M + T L B, and B T B G H B RS, which is connected with the components of F 2, 12 dash entry fetch queue. The block, b, Instruction decode pipeline has 5 units D 0 to D 4. The components in the units are as follows, D 0 has Early decode, D 1 has 2 components, Decode slash s e q and Decode. D 2 has D e c queue read slash write that has bidirectional connection with pending and replay queue. D 3 has Score board + issue logic. D 4 has final decode. The block diagram, c, Instruction execute and load slash store pipeline has 6 units E 0 to E 5. The component for E 0 is architectural register file that has incoming instructions, I N S T 0, and 1. The components for the remaining units are displayed in three levels, ALU slash multiply pipe 0, A L U pipe 1, and Load slash store pipe 0 or 1. The components of E 1 in the three levels are shift, and MUL 1 in first level, Shift in second and A G U in third. The components of E 2 are A L U, M U L 2, A L U, and R A M + T L B. For E 4 the components are B P, A C C, B P, and L 2 update. The labeling for this unit are Branch mispredict in the left and Reply in the right. All the components in the E 5 are WB." title="An illustration presents an A R M Cortex-A 8 Integer Pipeline using 3 block diagrams, a, Instruction fetch pipeline, b, Instruction decode pipeline, and, c, Instruction execute and load slash store pipeline."/>
          <p:cNvPicPr>
            <a:picLocks noChangeAspect="1"/>
          </p:cNvPicPr>
          <p:nvPr/>
        </p:nvPicPr>
        <p:blipFill rotWithShape="1">
          <a:blip r:embed="rId3">
            <a:extLst>
              <a:ext uri="{28A0092B-C50C-407E-A947-70E740481C1C}">
                <a14:useLocalDpi xmlns:a14="http://schemas.microsoft.com/office/drawing/2010/main" val="0"/>
              </a:ext>
            </a:extLst>
          </a:blip>
          <a:srcRect l="3611" t="6950" r="3990" b="13251"/>
          <a:stretch/>
        </p:blipFill>
        <p:spPr>
          <a:xfrm>
            <a:off x="2288453" y="1320360"/>
            <a:ext cx="4567094" cy="5104401"/>
          </a:xfrm>
          <a:prstGeom prst="rect">
            <a:avLst/>
          </a:prstGeom>
          <a:solidFill>
            <a:srgbClr val="999966">
              <a:lumMod val="40000"/>
              <a:lumOff val="60000"/>
            </a:srgbClr>
          </a:solidFill>
        </p:spPr>
      </p:pic>
    </p:spTree>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GB" dirty="0"/>
              <a:t>Instruction Fetch Unit</a:t>
            </a:r>
          </a:p>
        </p:txBody>
      </p:sp>
      <p:sp>
        <p:nvSpPr>
          <p:cNvPr id="100355" name="Rectangle 3"/>
          <p:cNvSpPr>
            <a:spLocks noGrp="1" noChangeArrowheads="1"/>
          </p:cNvSpPr>
          <p:nvPr>
            <p:ph type="body" idx="1"/>
          </p:nvPr>
        </p:nvSpPr>
        <p:spPr>
          <a:xfrm>
            <a:off x="457200" y="1639341"/>
            <a:ext cx="3810000" cy="4813995"/>
          </a:xfrm>
        </p:spPr>
        <p:txBody>
          <a:bodyPr>
            <a:noAutofit/>
          </a:bodyPr>
          <a:lstStyle/>
          <a:p>
            <a:pPr marL="304800" indent="-304800">
              <a:lnSpc>
                <a:spcPct val="120000"/>
              </a:lnSpc>
              <a:spcBef>
                <a:spcPts val="0"/>
              </a:spcBef>
            </a:pPr>
            <a:r>
              <a:rPr lang="en-GB" sz="1700" dirty="0"/>
              <a:t>Predicts instruction stream</a:t>
            </a:r>
          </a:p>
          <a:p>
            <a:pPr marL="304800" indent="-304800">
              <a:lnSpc>
                <a:spcPct val="120000"/>
              </a:lnSpc>
              <a:spcBef>
                <a:spcPts val="0"/>
              </a:spcBef>
            </a:pPr>
            <a:r>
              <a:rPr lang="en-GB" sz="1700" dirty="0"/>
              <a:t>Fetches instructions from the L1 instruction cache</a:t>
            </a:r>
          </a:p>
          <a:p>
            <a:pPr marL="304800" indent="-304800">
              <a:lnSpc>
                <a:spcPct val="120000"/>
              </a:lnSpc>
              <a:spcBef>
                <a:spcPts val="0"/>
              </a:spcBef>
            </a:pPr>
            <a:r>
              <a:rPr lang="en-GB" sz="1700" dirty="0"/>
              <a:t>Places the fetched instructions into a buffer for consumption by the decode pipeline</a:t>
            </a:r>
          </a:p>
          <a:p>
            <a:pPr marL="304800" indent="-304800">
              <a:lnSpc>
                <a:spcPct val="120000"/>
              </a:lnSpc>
              <a:spcBef>
                <a:spcPts val="0"/>
              </a:spcBef>
            </a:pPr>
            <a:r>
              <a:rPr lang="en-GB" sz="1700" dirty="0"/>
              <a:t>Also includes the L1 instruction cache</a:t>
            </a:r>
          </a:p>
          <a:p>
            <a:pPr marL="304800" indent="-304800">
              <a:lnSpc>
                <a:spcPct val="120000"/>
              </a:lnSpc>
              <a:spcBef>
                <a:spcPts val="0"/>
              </a:spcBef>
            </a:pPr>
            <a:r>
              <a:rPr lang="en-GB" sz="1700" dirty="0"/>
              <a:t>Speculative (there is no guarantee that they are executed)</a:t>
            </a:r>
          </a:p>
          <a:p>
            <a:pPr marL="304800" indent="-304800">
              <a:lnSpc>
                <a:spcPct val="120000"/>
              </a:lnSpc>
              <a:spcBef>
                <a:spcPts val="0"/>
              </a:spcBef>
            </a:pPr>
            <a:r>
              <a:rPr lang="en-GB" sz="1700" dirty="0"/>
              <a:t>Branch or exceptional instruction in the code stream can cause a pipeline flush</a:t>
            </a:r>
          </a:p>
          <a:p>
            <a:pPr marL="304800" indent="-304800">
              <a:lnSpc>
                <a:spcPct val="120000"/>
              </a:lnSpc>
              <a:spcBef>
                <a:spcPts val="0"/>
              </a:spcBef>
            </a:pPr>
            <a:r>
              <a:rPr lang="en-GB" sz="1700" dirty="0"/>
              <a:t>Can fetch up to four instructions per cycle</a:t>
            </a:r>
          </a:p>
        </p:txBody>
      </p:sp>
      <p:sp>
        <p:nvSpPr>
          <p:cNvPr id="4" name="Content Placeholder 3"/>
          <p:cNvSpPr>
            <a:spLocks noGrp="1"/>
          </p:cNvSpPr>
          <p:nvPr>
            <p:ph sz="half" idx="4294967295"/>
          </p:nvPr>
        </p:nvSpPr>
        <p:spPr>
          <a:xfrm>
            <a:off x="4572000" y="1219200"/>
            <a:ext cx="3810000" cy="5486400"/>
          </a:xfrm>
        </p:spPr>
        <p:txBody>
          <a:bodyPr>
            <a:normAutofit/>
          </a:bodyPr>
          <a:lstStyle/>
          <a:p>
            <a:pPr marL="285750" indent="-285750">
              <a:lnSpc>
                <a:spcPct val="120000"/>
              </a:lnSpc>
              <a:spcBef>
                <a:spcPts val="1200"/>
              </a:spcBef>
              <a:buClr>
                <a:schemeClr val="tx2"/>
              </a:buClr>
              <a:buFont typeface="Arial" panose="020B0604020202020204" pitchFamily="34" charset="0"/>
              <a:buChar char="•"/>
            </a:pPr>
            <a:r>
              <a:rPr lang="en-GB" sz="1800" dirty="0"/>
              <a:t>F0</a:t>
            </a:r>
          </a:p>
          <a:p>
            <a:pPr marL="533400" lvl="1" indent="-228600">
              <a:lnSpc>
                <a:spcPct val="120000"/>
              </a:lnSpc>
              <a:buClr>
                <a:schemeClr val="tx2"/>
              </a:buClr>
              <a:buFont typeface="Arial" panose="020B0604020202020204" pitchFamily="34" charset="0"/>
              <a:buChar char="–"/>
            </a:pPr>
            <a:r>
              <a:rPr lang="en-GB" dirty="0"/>
              <a:t>Address generation unit (AGU) generates a new virtual address</a:t>
            </a:r>
          </a:p>
          <a:p>
            <a:pPr marL="533400" lvl="1" indent="-228600">
              <a:lnSpc>
                <a:spcPct val="120000"/>
              </a:lnSpc>
              <a:buClr>
                <a:schemeClr val="tx2"/>
              </a:buClr>
              <a:buFont typeface="Arial" panose="020B0604020202020204" pitchFamily="34" charset="0"/>
              <a:buChar char="–"/>
            </a:pPr>
            <a:r>
              <a:rPr lang="en-GB" dirty="0"/>
              <a:t>Not counted as part of the 13-stage pipeline</a:t>
            </a:r>
          </a:p>
          <a:p>
            <a:pPr marL="285750" indent="-285750">
              <a:lnSpc>
                <a:spcPct val="120000"/>
              </a:lnSpc>
              <a:spcBef>
                <a:spcPts val="1200"/>
              </a:spcBef>
              <a:buClr>
                <a:schemeClr val="tx2"/>
              </a:buClr>
              <a:buFont typeface="Arial" panose="020B0604020202020204" pitchFamily="34" charset="0"/>
              <a:buChar char="•"/>
            </a:pPr>
            <a:r>
              <a:rPr lang="en-GB" sz="1800" dirty="0"/>
              <a:t>F1 </a:t>
            </a:r>
          </a:p>
          <a:p>
            <a:pPr marL="533400" lvl="1" indent="-228600">
              <a:lnSpc>
                <a:spcPct val="120000"/>
              </a:lnSpc>
              <a:buClr>
                <a:schemeClr val="tx2"/>
              </a:buClr>
              <a:buFont typeface="Arial" panose="020B0604020202020204" pitchFamily="34" charset="0"/>
              <a:buChar char="–"/>
            </a:pPr>
            <a:r>
              <a:rPr lang="en-GB" dirty="0"/>
              <a:t>The calculated address is used to fetch instructions from the L1 instruction cache</a:t>
            </a:r>
          </a:p>
          <a:p>
            <a:pPr marL="533400" lvl="1" indent="-228600">
              <a:lnSpc>
                <a:spcPct val="120000"/>
              </a:lnSpc>
              <a:buClr>
                <a:schemeClr val="tx2"/>
              </a:buClr>
              <a:buFont typeface="Arial" panose="020B0604020202020204" pitchFamily="34" charset="0"/>
              <a:buChar char="–"/>
            </a:pPr>
            <a:r>
              <a:rPr lang="en-GB" dirty="0"/>
              <a:t>In parallel, the fetch address is used to access branch prediction arrays</a:t>
            </a:r>
          </a:p>
          <a:p>
            <a:pPr marL="285750" indent="-285750">
              <a:lnSpc>
                <a:spcPct val="120000"/>
              </a:lnSpc>
              <a:spcBef>
                <a:spcPts val="1200"/>
              </a:spcBef>
              <a:buClr>
                <a:schemeClr val="tx2"/>
              </a:buClr>
              <a:buFont typeface="Arial" panose="020B0604020202020204" pitchFamily="34" charset="0"/>
              <a:buChar char="•"/>
            </a:pPr>
            <a:r>
              <a:rPr lang="en-GB" sz="1800" dirty="0"/>
              <a:t>F3 </a:t>
            </a:r>
          </a:p>
          <a:p>
            <a:pPr marL="533400" lvl="1" indent="-228600">
              <a:lnSpc>
                <a:spcPct val="120000"/>
              </a:lnSpc>
              <a:buClr>
                <a:schemeClr val="tx2"/>
              </a:buClr>
              <a:buFont typeface="Arial" panose="020B0604020202020204" pitchFamily="34" charset="0"/>
              <a:buChar char="–"/>
            </a:pPr>
            <a:r>
              <a:rPr lang="en-GB" dirty="0"/>
              <a:t>Instruction data are placed in the instruction queue</a:t>
            </a:r>
          </a:p>
          <a:p>
            <a:pPr marL="533400" lvl="1" indent="-228600">
              <a:lnSpc>
                <a:spcPct val="120000"/>
              </a:lnSpc>
              <a:buClr>
                <a:schemeClr val="tx2"/>
              </a:buClr>
              <a:buFont typeface="Arial" panose="020B0604020202020204" pitchFamily="34" charset="0"/>
              <a:buChar char="–"/>
            </a:pPr>
            <a:r>
              <a:rPr lang="en-GB" dirty="0"/>
              <a:t>If an instruction results in branch prediction, new target address is sent to the address generation unit</a:t>
            </a:r>
          </a:p>
          <a:p>
            <a:pPr marL="285750" indent="-285750">
              <a:lnSpc>
                <a:spcPct val="80000"/>
              </a:lnSpc>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5814"/>
            <a:ext cx="8229600" cy="1606527"/>
          </a:xfrm>
          <a:noFill/>
          <a:ln/>
        </p:spPr>
        <p:txBody>
          <a:bodyPr lIns="90488" tIns="44450" rIns="90488" bIns="44450"/>
          <a:lstStyle/>
          <a:p>
            <a:r>
              <a:rPr lang="en-US" dirty="0"/>
              <a:t>Figure 18.1 </a:t>
            </a:r>
            <a:br>
              <a:rPr lang="en-US" dirty="0"/>
            </a:br>
            <a:r>
              <a:rPr lang="en-US" dirty="0"/>
              <a:t>Superscalar Organization Compared to Ordinary Scalar Organization</a:t>
            </a:r>
          </a:p>
        </p:txBody>
      </p:sp>
      <p:pic>
        <p:nvPicPr>
          <p:cNvPr id="5" name="Picture 4" descr="Block diagram a, Scalar organization, consists of a pipelined integer functional unit connected bidirectional with Integer register file. The integer register file has a bidirectional connection with memory unit, which acts as a mediator for the Floating point register file, which is connected bidirectional with pipelined floating point functional unit. Block diagram B resembles diagram A with the key difference being the increase in the count of the pipelined integer functional units and pipelined floating point functional units." title="An An illustration displays the comparison between Scalar and superscalar organization in general terms using two block diagrams a, and b."/>
          <p:cNvPicPr>
            <a:picLocks noChangeAspect="1"/>
          </p:cNvPicPr>
          <p:nvPr/>
        </p:nvPicPr>
        <p:blipFill rotWithShape="1">
          <a:blip r:embed="rId3">
            <a:extLst>
              <a:ext uri="{28A0092B-C50C-407E-A947-70E740481C1C}">
                <a14:useLocalDpi xmlns:a14="http://schemas.microsoft.com/office/drawing/2010/main" val="0"/>
              </a:ext>
            </a:extLst>
          </a:blip>
          <a:srcRect l="7185" t="4706" r="7790" b="29593"/>
          <a:stretch/>
        </p:blipFill>
        <p:spPr>
          <a:xfrm>
            <a:off x="2257829" y="1822967"/>
            <a:ext cx="4628342" cy="4628342"/>
          </a:xfrm>
          <a:prstGeom prst="rect">
            <a:avLst/>
          </a:prstGeom>
        </p:spPr>
      </p:pic>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dirty="0"/>
              <a:t>Instruction Decode Unit</a:t>
            </a:r>
          </a:p>
        </p:txBody>
      </p:sp>
      <p:sp>
        <p:nvSpPr>
          <p:cNvPr id="101379" name="Rectangle 3"/>
          <p:cNvSpPr>
            <a:spLocks noGrp="1" noChangeArrowheads="1"/>
          </p:cNvSpPr>
          <p:nvPr>
            <p:ph type="body" idx="1"/>
          </p:nvPr>
        </p:nvSpPr>
        <p:spPr>
          <a:xfrm>
            <a:off x="457200" y="1676400"/>
            <a:ext cx="8229600" cy="4920952"/>
          </a:xfrm>
        </p:spPr>
        <p:txBody>
          <a:bodyPr>
            <a:normAutofit fontScale="92500" lnSpcReduction="20000"/>
          </a:bodyPr>
          <a:lstStyle/>
          <a:p>
            <a:pPr marL="304800" indent="-304800"/>
            <a:r>
              <a:rPr lang="en-GB" sz="2400" dirty="0"/>
              <a:t>Decodes and sequences all ARM and Thumb instructions</a:t>
            </a:r>
          </a:p>
          <a:p>
            <a:pPr marL="304800" indent="-304800"/>
            <a:r>
              <a:rPr lang="en-GB" sz="2400" dirty="0"/>
              <a:t>Dual pipeline structure, </a:t>
            </a:r>
            <a:r>
              <a:rPr lang="en-GB" sz="2400" i="1" dirty="0"/>
              <a:t>pipe0 </a:t>
            </a:r>
            <a:r>
              <a:rPr lang="en-GB" sz="2400" dirty="0"/>
              <a:t>and </a:t>
            </a:r>
            <a:r>
              <a:rPr lang="en-GB" sz="2400" i="1" dirty="0"/>
              <a:t>pipe1</a:t>
            </a:r>
          </a:p>
          <a:p>
            <a:pPr marL="622300" lvl="1" indent="-317500"/>
            <a:r>
              <a:rPr lang="en-GB" sz="2100" dirty="0"/>
              <a:t>Two instructions can progress at a time</a:t>
            </a:r>
          </a:p>
          <a:p>
            <a:pPr marL="622300" lvl="1" indent="-317500"/>
            <a:r>
              <a:rPr lang="en-GB" sz="2100" dirty="0"/>
              <a:t>Pipe0 contains the older instruction in program order</a:t>
            </a:r>
          </a:p>
          <a:p>
            <a:pPr marL="622300" lvl="1" indent="-317500"/>
            <a:r>
              <a:rPr lang="en-GB" sz="2100" dirty="0"/>
              <a:t>If instruction in pipe0 cannot issue, instruction in pipe1 will not issue</a:t>
            </a:r>
          </a:p>
          <a:p>
            <a:pPr marL="304800" indent="-304800"/>
            <a:r>
              <a:rPr lang="en-GB" sz="2400" dirty="0"/>
              <a:t>All issued instructions progress in order</a:t>
            </a:r>
          </a:p>
          <a:p>
            <a:pPr marL="304800" indent="-304800"/>
            <a:r>
              <a:rPr lang="en-GB" sz="2400" dirty="0"/>
              <a:t>Results written back to register file at end of execution pipeline</a:t>
            </a:r>
          </a:p>
          <a:p>
            <a:pPr marL="622300" lvl="1" indent="-317500"/>
            <a:r>
              <a:rPr lang="en-GB" sz="2100" dirty="0"/>
              <a:t>Prevents WAR hazards</a:t>
            </a:r>
          </a:p>
          <a:p>
            <a:pPr marL="622300" lvl="1" indent="-317500"/>
            <a:r>
              <a:rPr lang="en-GB" sz="2100" dirty="0"/>
              <a:t>Keeps track of WAW hazards and recovery from flush conditions straightforward</a:t>
            </a:r>
          </a:p>
          <a:p>
            <a:pPr marL="304800" lvl="1" indent="-304800">
              <a:spcBef>
                <a:spcPts val="2000"/>
              </a:spcBef>
              <a:buClr>
                <a:schemeClr val="tx2"/>
              </a:buClr>
              <a:buFont typeface="Arial" panose="020B0604020202020204" pitchFamily="34" charset="0"/>
              <a:buChar char="•"/>
            </a:pPr>
            <a:r>
              <a:rPr lang="en-GB" sz="2353" dirty="0"/>
              <a:t>Main concern of decode pipeline is prevention of RAW hazards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GB" dirty="0"/>
              <a:t>Instruction Processing Stages</a:t>
            </a:r>
          </a:p>
        </p:txBody>
      </p:sp>
      <p:graphicFrame>
        <p:nvGraphicFramePr>
          <p:cNvPr id="7" name="Content Placeholder 2"/>
          <p:cNvGraphicFramePr>
            <a:graphicFrameLocks/>
          </p:cNvGraphicFramePr>
          <p:nvPr>
            <p:extLst>
              <p:ext uri="{D42A27DB-BD31-4B8C-83A1-F6EECF244321}">
                <p14:modId xmlns:p14="http://schemas.microsoft.com/office/powerpoint/2010/main" val="511232087"/>
              </p:ext>
            </p:extLst>
          </p:nvPr>
        </p:nvGraphicFramePr>
        <p:xfrm>
          <a:off x="161764" y="1319560"/>
          <a:ext cx="8820472" cy="51067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30221"/>
            <a:ext cx="8507288" cy="1742595"/>
          </a:xfrm>
          <a:noFill/>
          <a:ln/>
        </p:spPr>
        <p:txBody>
          <a:bodyPr lIns="90488" tIns="44450" rIns="90488" bIns="44450"/>
          <a:lstStyle/>
          <a:p>
            <a:r>
              <a:rPr lang="en-US" dirty="0"/>
              <a:t>Table 18.3 </a:t>
            </a:r>
            <a:br>
              <a:rPr lang="en-US" dirty="0"/>
            </a:br>
            <a:r>
              <a:rPr lang="en-US" dirty="0"/>
              <a:t>Cortex-A8 Memory System Effects on Instruction Timings</a:t>
            </a:r>
          </a:p>
        </p:txBody>
      </p:sp>
      <p:graphicFrame>
        <p:nvGraphicFramePr>
          <p:cNvPr id="9" name="Table 8" descr="The table has three columns labeled, replay event, delay, and description. The rows read as follows from left to right. Row 1. Load data miss, 8 cycles, 1. A load instruction misses in the L 1 data cache. 2. A request is then made to the L 2 data cache. 3.  If a miss also occurs in the L 2 data cache, then a second replay occurs. The number of stall cycles depends on the external system memory timing. The minimum time required to receive the critical word for an L 2 cache miss is approximately 25 cycles, but can be much longer because of L 3 memory latencies. Row 2. Data T L B miss, 24 cycles, 1.  A table walk because of a miss in the L 1 T L B causes a 24-cycle delay, assuming the translation table entries are found in the L 2 cache. 2.  If the translation table entries are not present in the L 2 cache, the number of stall cycles depends on the external system memory timing. Row 3. Store buffer full, 8 cycles plus latency to drain fill buffer. 1.  A store instruction miss does not result in any stalls unless the store buffer is full. 2.  In the case of a full store buffer, the delay is at least eight cycles. The delay can be more if it takes longer to drain some entries from the store buffer. Row 4. Unaligned load or store request, 8 cycles, 1.  If a load instruction address is unaligned and the full access is not contained within a 128-bit boundary, there is a 8-cycle penalty. 2.  If a store instruction address is unaligned and the full access is not contained within a 64-bit boundary, there is a 8-cycle penalty." title="A table with the title, cortex A 8 memory system effects on instruction timings."/>
          <p:cNvGraphicFramePr>
            <a:graphicFrameLocks noGrp="1"/>
          </p:cNvGraphicFramePr>
          <p:nvPr>
            <p:extLst>
              <p:ext uri="{D42A27DB-BD31-4B8C-83A1-F6EECF244321}">
                <p14:modId xmlns:p14="http://schemas.microsoft.com/office/powerpoint/2010/main" val="1395195713"/>
              </p:ext>
            </p:extLst>
          </p:nvPr>
        </p:nvGraphicFramePr>
        <p:xfrm>
          <a:off x="899592" y="1891809"/>
          <a:ext cx="6048672" cy="4345503"/>
        </p:xfrm>
        <a:graphic>
          <a:graphicData uri="http://schemas.openxmlformats.org/drawingml/2006/table">
            <a:tbl>
              <a:tblPr firstRow="1" bandRow="1">
                <a:tableStyleId>{5C22544A-7EE6-4342-B048-85BDC9FD1C3A}</a:tableStyleId>
              </a:tblPr>
              <a:tblGrid>
                <a:gridCol w="1178869">
                  <a:extLst>
                    <a:ext uri="{9D8B030D-6E8A-4147-A177-3AD203B41FA5}">
                      <a16:colId xmlns:a16="http://schemas.microsoft.com/office/drawing/2014/main" val="528802535"/>
                    </a:ext>
                  </a:extLst>
                </a:gridCol>
                <a:gridCol w="1116822">
                  <a:extLst>
                    <a:ext uri="{9D8B030D-6E8A-4147-A177-3AD203B41FA5}">
                      <a16:colId xmlns:a16="http://schemas.microsoft.com/office/drawing/2014/main" val="3102758518"/>
                    </a:ext>
                  </a:extLst>
                </a:gridCol>
                <a:gridCol w="3752981">
                  <a:extLst>
                    <a:ext uri="{9D8B030D-6E8A-4147-A177-3AD203B41FA5}">
                      <a16:colId xmlns:a16="http://schemas.microsoft.com/office/drawing/2014/main" val="2906003302"/>
                    </a:ext>
                  </a:extLst>
                </a:gridCol>
              </a:tblGrid>
              <a:tr h="332485">
                <a:tc>
                  <a:txBody>
                    <a:bodyPr/>
                    <a:lstStyle/>
                    <a:p>
                      <a:r>
                        <a:rPr lang="en-IN" sz="900" b="1" i="0" u="none" strike="noStrike" cap="none" baseline="0" dirty="0">
                          <a:solidFill>
                            <a:schemeClr val="dk1"/>
                          </a:solidFill>
                          <a:latin typeface="+mn-lt"/>
                          <a:ea typeface="+mn-ea"/>
                          <a:cs typeface="+mn-cs"/>
                          <a:sym typeface="Arial"/>
                        </a:rPr>
                        <a:t>Replay Event</a:t>
                      </a:r>
                      <a:endParaRPr lang="en-IN" sz="900" b="1" dirty="0"/>
                    </a:p>
                  </a:txBody>
                  <a:tcPr marL="74099" marR="74099" marT="37049" marB="3704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solidFill>
                            <a:schemeClr val="tx1"/>
                          </a:solidFill>
                        </a:rPr>
                        <a:t>Delay</a:t>
                      </a:r>
                    </a:p>
                  </a:txBody>
                  <a:tcPr marL="74099" marR="74099" marT="37049" marB="3704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solidFill>
                            <a:schemeClr val="tx1"/>
                          </a:solidFill>
                        </a:rPr>
                        <a:t>Description</a:t>
                      </a:r>
                    </a:p>
                  </a:txBody>
                  <a:tcPr marL="74099" marR="74099" marT="37049" marB="3704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1087959">
                <a:tc>
                  <a:txBody>
                    <a:bodyPr/>
                    <a:lstStyle/>
                    <a:p>
                      <a:r>
                        <a:rPr lang="en-IN" sz="900" b="1" i="0" u="none" strike="noStrike" cap="none" baseline="0" dirty="0">
                          <a:solidFill>
                            <a:schemeClr val="dk1"/>
                          </a:solidFill>
                          <a:latin typeface="+mn-lt"/>
                          <a:ea typeface="+mn-ea"/>
                          <a:cs typeface="+mn-cs"/>
                          <a:sym typeface="Arial"/>
                        </a:rPr>
                        <a:t>Load data miss</a:t>
                      </a:r>
                      <a:endParaRPr lang="en-IN" sz="900" dirty="0"/>
                    </a:p>
                  </a:txBody>
                  <a:tcPr marL="74099" marR="74099" marT="37049" marB="37049">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900" b="0" i="0" u="none" strike="noStrike" cap="none" baseline="0" dirty="0">
                          <a:solidFill>
                            <a:schemeClr val="dk1"/>
                          </a:solidFill>
                          <a:latin typeface="+mn-lt"/>
                          <a:ea typeface="+mn-ea"/>
                          <a:cs typeface="+mn-cs"/>
                          <a:sym typeface="Arial"/>
                        </a:rPr>
                        <a:t>8 cycles</a:t>
                      </a:r>
                      <a:endParaRPr lang="en-IN" sz="900" dirty="0"/>
                    </a:p>
                  </a:txBody>
                  <a:tcPr marL="74099" marR="74099" marT="37049" marB="37049">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900" dirty="0"/>
                        <a:t>1. A load instruction misses in the L1 data cache.</a:t>
                      </a:r>
                    </a:p>
                    <a:p>
                      <a:r>
                        <a:rPr lang="en-US" sz="900" dirty="0"/>
                        <a:t>2. A request is then made to the L2 data cache.</a:t>
                      </a:r>
                    </a:p>
                    <a:p>
                      <a:r>
                        <a:rPr lang="en-US" sz="900" dirty="0"/>
                        <a:t>3. If a miss also occurs in the L2 data cache, then a second</a:t>
                      </a:r>
                    </a:p>
                    <a:p>
                      <a:pPr marL="142875" indent="-142875"/>
                      <a:r>
                        <a:rPr lang="en-US" sz="900" dirty="0"/>
                        <a:t>	replay occurs. The number of stall cycles depends on the</a:t>
                      </a:r>
                    </a:p>
                    <a:p>
                      <a:pPr marL="142875" indent="-142875"/>
                      <a:r>
                        <a:rPr lang="en-US" sz="900" dirty="0"/>
                        <a:t>	external system memory timing. The minimum time required</a:t>
                      </a:r>
                    </a:p>
                    <a:p>
                      <a:pPr marL="142875" indent="-142875"/>
                      <a:r>
                        <a:rPr lang="en-US" sz="900" dirty="0"/>
                        <a:t>	to receive the critical word for an L2 cache miss is  </a:t>
                      </a:r>
                      <a:r>
                        <a:rPr lang="en-US" sz="900" dirty="0" err="1"/>
                        <a:t>approx</a:t>
                      </a:r>
                      <a:r>
                        <a:rPr lang="en-US" sz="900" dirty="0"/>
                        <a:t>-</a:t>
                      </a:r>
                    </a:p>
                    <a:p>
                      <a:pPr marL="142875" indent="-142875"/>
                      <a:r>
                        <a:rPr lang="en-US" sz="900" dirty="0"/>
                        <a:t>    </a:t>
                      </a:r>
                      <a:r>
                        <a:rPr lang="en-US" sz="900" dirty="0" err="1"/>
                        <a:t>imately</a:t>
                      </a:r>
                      <a:r>
                        <a:rPr lang="en-US" sz="900" baseline="0" dirty="0"/>
                        <a:t> </a:t>
                      </a:r>
                      <a:r>
                        <a:rPr lang="en-US" sz="900" dirty="0"/>
                        <a:t>25 cycles, but can be much longer because of L3</a:t>
                      </a:r>
                    </a:p>
                    <a:p>
                      <a:pPr marL="142875" indent="-142875"/>
                      <a:r>
                        <a:rPr lang="en-US" sz="900" dirty="0"/>
                        <a:t>	memory latencies.</a:t>
                      </a:r>
                      <a:endParaRPr lang="en-IN" sz="900" dirty="0"/>
                    </a:p>
                  </a:txBody>
                  <a:tcPr marL="74099" marR="74099" marT="37049" marB="3704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972291">
                <a:tc>
                  <a:txBody>
                    <a:bodyPr/>
                    <a:lstStyle/>
                    <a:p>
                      <a:r>
                        <a:rPr lang="en-IN" sz="900" b="1" i="0" u="none" strike="noStrike" cap="none" baseline="0" dirty="0">
                          <a:solidFill>
                            <a:schemeClr val="dk1"/>
                          </a:solidFill>
                          <a:latin typeface="+mn-lt"/>
                          <a:ea typeface="+mn-ea"/>
                          <a:cs typeface="+mn-cs"/>
                          <a:sym typeface="Arial"/>
                        </a:rPr>
                        <a:t>Data TLB miss</a:t>
                      </a:r>
                      <a:endParaRPr lang="en-IN" sz="900" dirty="0"/>
                    </a:p>
                  </a:txBody>
                  <a:tcPr marL="74099" marR="74099" marT="37049" marB="37049">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900" b="0" i="0" u="none" strike="noStrike" cap="none" baseline="0" dirty="0">
                          <a:solidFill>
                            <a:schemeClr val="dk1"/>
                          </a:solidFill>
                          <a:latin typeface="+mn-lt"/>
                          <a:ea typeface="+mn-ea"/>
                          <a:cs typeface="+mn-cs"/>
                          <a:sym typeface="Arial"/>
                        </a:rPr>
                        <a:t>24 cycles</a:t>
                      </a:r>
                      <a:endParaRPr lang="en-IN" sz="900" dirty="0"/>
                    </a:p>
                  </a:txBody>
                  <a:tcPr marL="74099" marR="74099" marT="37049" marB="37049">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900" dirty="0"/>
                        <a:t>1. A table walk because of a miss in the L1 TLB causes a</a:t>
                      </a:r>
                    </a:p>
                    <a:p>
                      <a:pPr marL="123825" indent="-123825"/>
                      <a:r>
                        <a:rPr lang="en-US" sz="900" dirty="0"/>
                        <a:t>	24-cycle delay, assuming the translation table entries are</a:t>
                      </a:r>
                      <a:br>
                        <a:rPr lang="en-US" sz="900" dirty="0"/>
                      </a:br>
                      <a:r>
                        <a:rPr lang="en-US" sz="900" dirty="0"/>
                        <a:t>found in the L2 cache.</a:t>
                      </a:r>
                    </a:p>
                    <a:p>
                      <a:r>
                        <a:rPr lang="en-US" sz="900" dirty="0"/>
                        <a:t>2. If the translation table entries are not present in the L2</a:t>
                      </a:r>
                    </a:p>
                    <a:p>
                      <a:pPr marL="123825" indent="-123825"/>
                      <a:r>
                        <a:rPr lang="en-US" sz="900" dirty="0"/>
                        <a:t>	cache, the number of stall cycles depends on the external</a:t>
                      </a:r>
                    </a:p>
                    <a:p>
                      <a:pPr marL="123825" indent="-123825"/>
                      <a:r>
                        <a:rPr lang="en-US" sz="900" dirty="0"/>
                        <a:t>	system memory timing.</a:t>
                      </a:r>
                      <a:endParaRPr lang="en-IN" sz="900" dirty="0"/>
                    </a:p>
                  </a:txBody>
                  <a:tcPr marL="74099" marR="74099" marT="37049" marB="3704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972291">
                <a:tc>
                  <a:txBody>
                    <a:bodyPr/>
                    <a:lstStyle/>
                    <a:p>
                      <a:r>
                        <a:rPr lang="en-IN" sz="900" b="1" i="0" u="none" strike="noStrike" cap="none" baseline="0" dirty="0">
                          <a:solidFill>
                            <a:schemeClr val="dk1"/>
                          </a:solidFill>
                          <a:latin typeface="+mn-lt"/>
                          <a:ea typeface="+mn-ea"/>
                          <a:cs typeface="+mn-cs"/>
                          <a:sym typeface="Arial"/>
                        </a:rPr>
                        <a:t>Store buffer full</a:t>
                      </a:r>
                      <a:endParaRPr lang="en-IN" sz="900" dirty="0"/>
                    </a:p>
                  </a:txBody>
                  <a:tcPr marL="74099" marR="74099" marT="37049" marB="37049">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900" b="0" i="0" u="none" strike="noStrike" cap="none" baseline="0" dirty="0">
                          <a:solidFill>
                            <a:schemeClr val="dk1"/>
                          </a:solidFill>
                          <a:latin typeface="+mn-lt"/>
                          <a:ea typeface="+mn-ea"/>
                          <a:cs typeface="+mn-cs"/>
                          <a:sym typeface="Arial"/>
                        </a:rPr>
                        <a:t>8 cycles plus latency</a:t>
                      </a:r>
                    </a:p>
                    <a:p>
                      <a:r>
                        <a:rPr lang="en-US" sz="900" b="0" i="0" u="none" strike="noStrike" cap="none" baseline="0" dirty="0">
                          <a:solidFill>
                            <a:schemeClr val="dk1"/>
                          </a:solidFill>
                          <a:latin typeface="+mn-lt"/>
                          <a:ea typeface="+mn-ea"/>
                          <a:cs typeface="+mn-cs"/>
                          <a:sym typeface="Arial"/>
                        </a:rPr>
                        <a:t>to drain fill buffer</a:t>
                      </a:r>
                      <a:endParaRPr lang="en-IN" sz="900" dirty="0"/>
                    </a:p>
                  </a:txBody>
                  <a:tcPr marL="74099" marR="74099" marT="37049" marB="37049">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900" dirty="0"/>
                        <a:t>1. A store instruction miss does not result in any stalls unless</a:t>
                      </a:r>
                    </a:p>
                    <a:p>
                      <a:pPr marL="114300" indent="-114300"/>
                      <a:r>
                        <a:rPr lang="en-US" sz="900" dirty="0"/>
                        <a:t>	the store buffer is full.</a:t>
                      </a:r>
                    </a:p>
                    <a:p>
                      <a:r>
                        <a:rPr lang="en-US" sz="900" dirty="0"/>
                        <a:t>2. In the case of a full store buffer, the delay is at least eight</a:t>
                      </a:r>
                    </a:p>
                    <a:p>
                      <a:pPr marL="114300" indent="-114300"/>
                      <a:r>
                        <a:rPr lang="en-US" sz="900" dirty="0"/>
                        <a:t>	cycles. The delay can be more if it takes longer to drain some</a:t>
                      </a:r>
                    </a:p>
                    <a:p>
                      <a:pPr marL="114300" indent="-114300"/>
                      <a:r>
                        <a:rPr lang="en-US" sz="900" dirty="0"/>
                        <a:t>	entries from the store buffer.</a:t>
                      </a:r>
                      <a:endParaRPr lang="en-IN" sz="900" dirty="0"/>
                    </a:p>
                  </a:txBody>
                  <a:tcPr marL="74099" marR="74099" marT="37049" marB="3704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834494">
                <a:tc>
                  <a:txBody>
                    <a:bodyPr/>
                    <a:lstStyle/>
                    <a:p>
                      <a:r>
                        <a:rPr lang="en-US" sz="900" b="1" i="0" u="none" strike="noStrike" cap="none" baseline="0" dirty="0">
                          <a:solidFill>
                            <a:schemeClr val="dk1"/>
                          </a:solidFill>
                          <a:latin typeface="+mn-lt"/>
                          <a:ea typeface="+mn-ea"/>
                          <a:cs typeface="+mn-cs"/>
                          <a:sym typeface="Arial"/>
                        </a:rPr>
                        <a:t>Unaligned load or</a:t>
                      </a:r>
                    </a:p>
                    <a:p>
                      <a:r>
                        <a:rPr lang="en-US" sz="900" b="1" i="0" u="none" strike="noStrike" cap="none" baseline="0" dirty="0">
                          <a:solidFill>
                            <a:schemeClr val="dk1"/>
                          </a:solidFill>
                          <a:latin typeface="+mn-lt"/>
                          <a:ea typeface="+mn-ea"/>
                          <a:cs typeface="+mn-cs"/>
                          <a:sym typeface="Arial"/>
                        </a:rPr>
                        <a:t>store request</a:t>
                      </a:r>
                      <a:endParaRPr lang="en-IN" sz="900" b="1" dirty="0"/>
                    </a:p>
                  </a:txBody>
                  <a:tcPr marL="74099" marR="74099" marT="37049" marB="37049">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b="0" i="0" u="none" strike="noStrike" cap="none" baseline="0" dirty="0">
                          <a:solidFill>
                            <a:schemeClr val="dk1"/>
                          </a:solidFill>
                          <a:latin typeface="+mn-lt"/>
                          <a:ea typeface="+mn-ea"/>
                          <a:cs typeface="+mn-cs"/>
                          <a:sym typeface="Arial"/>
                        </a:rPr>
                        <a:t>8 cycles</a:t>
                      </a:r>
                      <a:endParaRPr lang="en-IN" sz="900" dirty="0"/>
                    </a:p>
                  </a:txBody>
                  <a:tcPr marL="74099" marR="74099" marT="37049" marB="37049">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t>1. If a load instruction address is unaligned and the full access</a:t>
                      </a:r>
                    </a:p>
                    <a:p>
                      <a:pPr marL="114300" indent="-114300" algn="l"/>
                      <a:r>
                        <a:rPr lang="en-US" sz="900" dirty="0"/>
                        <a:t>	is not contained within a 128-bit boundary, there is a 8-cycle</a:t>
                      </a:r>
                    </a:p>
                    <a:p>
                      <a:pPr marL="114300" indent="-114300" algn="l"/>
                      <a:r>
                        <a:rPr lang="en-US" sz="900" dirty="0"/>
                        <a:t>	penalty.</a:t>
                      </a:r>
                    </a:p>
                    <a:p>
                      <a:pPr algn="l"/>
                      <a:r>
                        <a:rPr lang="en-US" sz="900" dirty="0"/>
                        <a:t>2. If a store instruction address is unaligned and the full access</a:t>
                      </a:r>
                    </a:p>
                    <a:p>
                      <a:pPr marL="114300" indent="-114300" algn="l"/>
                      <a:r>
                        <a:rPr lang="en-US" sz="900" dirty="0"/>
                        <a:t>	is not contained within a 64-bit boundary, there is a 8-cycle</a:t>
                      </a:r>
                    </a:p>
                    <a:p>
                      <a:pPr marL="114300" indent="-114300" algn="l"/>
                      <a:r>
                        <a:rPr lang="en-US" sz="900" dirty="0"/>
                        <a:t>	penalty.</a:t>
                      </a:r>
                      <a:endParaRPr lang="en-IN" sz="900" dirty="0"/>
                    </a:p>
                  </a:txBody>
                  <a:tcPr marL="74099" marR="74099" marT="37049" marB="3704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bl>
          </a:graphicData>
        </a:graphic>
      </p:graphicFrame>
      <p:sp>
        <p:nvSpPr>
          <p:cNvPr id="8" name="TextBox 7"/>
          <p:cNvSpPr txBox="1"/>
          <p:nvPr/>
        </p:nvSpPr>
        <p:spPr>
          <a:xfrm>
            <a:off x="4919973" y="6263734"/>
            <a:ext cx="3299301" cy="261610"/>
          </a:xfrm>
          <a:prstGeom prst="rect">
            <a:avLst/>
          </a:prstGeom>
          <a:noFill/>
        </p:spPr>
        <p:txBody>
          <a:bodyPr wrap="none" rtlCol="0">
            <a:spAutoFit/>
          </a:bodyPr>
          <a:lstStyle/>
          <a:p>
            <a:r>
              <a:rPr lang="en-US" sz="1100" dirty="0">
                <a:latin typeface="+mn-lt"/>
              </a:rPr>
              <a:t>(Table can be found on page 657 in the textbook.)</a:t>
            </a:r>
          </a:p>
        </p:txBody>
      </p:sp>
    </p:spTree>
  </p:cSld>
  <p:clrMapOvr>
    <a:masterClrMapping/>
  </p:clrMapOvr>
  <p:transition spd="med">
    <p:strips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457200" y="188640"/>
            <a:ext cx="8507288" cy="1082014"/>
          </a:xfrm>
          <a:noFill/>
          <a:ln/>
        </p:spPr>
        <p:txBody>
          <a:bodyPr lIns="90488" tIns="44450" rIns="90488" bIns="44450"/>
          <a:lstStyle/>
          <a:p>
            <a:r>
              <a:rPr lang="en-US" dirty="0"/>
              <a:t>Table 18.4 </a:t>
            </a:r>
            <a:br>
              <a:rPr lang="en-US" dirty="0"/>
            </a:br>
            <a:r>
              <a:rPr lang="en-US" dirty="0"/>
              <a:t>Cortex-A8 Dual-Issue Restrictions</a:t>
            </a:r>
          </a:p>
        </p:txBody>
      </p:sp>
      <p:graphicFrame>
        <p:nvGraphicFramePr>
          <p:cNvPr id="6" name="Table 5" descr="The column headings for the table are as follows. Restriction type, description, example, cycle, and restriction. The rows read as follows from left to right. Load or store resource hazard. There is only one L S pipeline. Only one L S instruction can be issued per cycle. It can be in pipeline 0 or pipeline 1. L D R r 5, [r 6] and S T R r 7, [r 8] and M O V r 9, r 10. Cycle 1 2 2, Wait for L S unit Dual issue possible. Row 2. Multiply resource hazard, there is only one multiply pipeline, and it is only available in pipeline 0. ADD r 1, r 2, r 3, and m u l r 4, r 5, r 6, and m o v r 9, r 10. Cycle 1 2 3, wait for pipeline 0 and wait for multiply unit. Row 3. Branch resource hazard. There can be only one branch per cycle. It can be in pipeline 0 or pipeline 1. A branch is any instruction that changes the PC. B X r 1 B E Q 0 x 1 0 0 0 ADD r 1, r 2, r 3. Cycle 1 2 2. Wait for branch, Dual issue possible. Row 4. Data output hazard. Instructions with the same destination cannot be issued in the same cycle. This can happen with conditional code. MOVE Q r 1, r 2 M O V N E r 1, r 3 L D R r 5, [r 6]. cycle1 2 2. Wait because of output dependency Dual issue possible. Row 5. Data source hazard. Instructions cannot be issued if their data is not available. See the scheduling tables for source requirements and stages results. ADD r 1, r 2, r 3, and ADD r 4, r 1, r 6, and LDR r7, [r 4], cycle 1 2 4. Wait for r 1 Wait two cycles for r 4. Row 6. Multi-cycle instructions. Multi-cycle instructions must issue in pipeline 0 and can only dual issue in their last iteration. M O V r 1, r 2, L D M r 3, {r 4-r 7}, L D M (cycle 2), L D M (cycle 3), ADD r8, r9, r10. Cycle 1 2 3 4 4. Wait for pipeline 0, transfer r 4 Transfer r 5, r 6 Transfer r 7 Dual issue possible on last transfer." title="A table is titled, cortex A 8 dual issue restrictions. "/>
          <p:cNvGraphicFramePr>
            <a:graphicFrameLocks noGrp="1"/>
          </p:cNvGraphicFramePr>
          <p:nvPr>
            <p:extLst>
              <p:ext uri="{D42A27DB-BD31-4B8C-83A1-F6EECF244321}">
                <p14:modId xmlns:p14="http://schemas.microsoft.com/office/powerpoint/2010/main" val="1479887825"/>
              </p:ext>
            </p:extLst>
          </p:nvPr>
        </p:nvGraphicFramePr>
        <p:xfrm>
          <a:off x="1125138" y="1270654"/>
          <a:ext cx="6903245" cy="5105700"/>
        </p:xfrm>
        <a:graphic>
          <a:graphicData uri="http://schemas.openxmlformats.org/drawingml/2006/table">
            <a:tbl>
              <a:tblPr firstRow="1" bandRow="1">
                <a:tableStyleId>{5C22544A-7EE6-4342-B048-85BDC9FD1C3A}</a:tableStyleId>
              </a:tblPr>
              <a:tblGrid>
                <a:gridCol w="979099">
                  <a:extLst>
                    <a:ext uri="{9D8B030D-6E8A-4147-A177-3AD203B41FA5}">
                      <a16:colId xmlns:a16="http://schemas.microsoft.com/office/drawing/2014/main" val="528802535"/>
                    </a:ext>
                  </a:extLst>
                </a:gridCol>
                <a:gridCol w="1992411">
                  <a:extLst>
                    <a:ext uri="{9D8B030D-6E8A-4147-A177-3AD203B41FA5}">
                      <a16:colId xmlns:a16="http://schemas.microsoft.com/office/drawing/2014/main" val="3102758518"/>
                    </a:ext>
                  </a:extLst>
                </a:gridCol>
                <a:gridCol w="1196952">
                  <a:extLst>
                    <a:ext uri="{9D8B030D-6E8A-4147-A177-3AD203B41FA5}">
                      <a16:colId xmlns:a16="http://schemas.microsoft.com/office/drawing/2014/main" val="2906003302"/>
                    </a:ext>
                  </a:extLst>
                </a:gridCol>
                <a:gridCol w="588745">
                  <a:extLst>
                    <a:ext uri="{9D8B030D-6E8A-4147-A177-3AD203B41FA5}">
                      <a16:colId xmlns:a16="http://schemas.microsoft.com/office/drawing/2014/main" val="685043225"/>
                    </a:ext>
                  </a:extLst>
                </a:gridCol>
                <a:gridCol w="2146038">
                  <a:extLst>
                    <a:ext uri="{9D8B030D-6E8A-4147-A177-3AD203B41FA5}">
                      <a16:colId xmlns:a16="http://schemas.microsoft.com/office/drawing/2014/main" val="1992370370"/>
                    </a:ext>
                  </a:extLst>
                </a:gridCol>
              </a:tblGrid>
              <a:tr h="404412">
                <a:tc>
                  <a:txBody>
                    <a:bodyPr/>
                    <a:lstStyle/>
                    <a:p>
                      <a:r>
                        <a:rPr lang="en-IN" sz="900" b="1" i="0" u="none" strike="noStrike" cap="none" baseline="0" dirty="0">
                          <a:solidFill>
                            <a:schemeClr val="dk1"/>
                          </a:solidFill>
                          <a:latin typeface="+mn-lt"/>
                          <a:ea typeface="+mn-ea"/>
                          <a:cs typeface="+mn-cs"/>
                          <a:sym typeface="Arial"/>
                        </a:rPr>
                        <a:t>Restriction</a:t>
                      </a:r>
                    </a:p>
                    <a:p>
                      <a:r>
                        <a:rPr lang="en-IN" sz="900" b="1" i="0" u="none" strike="noStrike" cap="none" baseline="0" dirty="0">
                          <a:solidFill>
                            <a:schemeClr val="dk1"/>
                          </a:solidFill>
                          <a:latin typeface="+mn-lt"/>
                          <a:ea typeface="+mn-ea"/>
                          <a:cs typeface="+mn-cs"/>
                          <a:sym typeface="Arial"/>
                        </a:rPr>
                        <a:t>Type</a:t>
                      </a:r>
                      <a:endParaRPr lang="en-IN" sz="9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solidFill>
                            <a:schemeClr val="tx1"/>
                          </a:solidFill>
                        </a:rPr>
                        <a:t>Description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solidFill>
                            <a:schemeClr val="tx1"/>
                          </a:solidFill>
                        </a:rPr>
                        <a:t>Example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solidFill>
                            <a:schemeClr val="tx1"/>
                          </a:solidFill>
                        </a:rPr>
                        <a:t>Cycle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solidFill>
                            <a:schemeClr val="tx1"/>
                          </a:solidFill>
                        </a:rPr>
                        <a:t>Restriction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707720">
                <a:tc>
                  <a:txBody>
                    <a:bodyPr/>
                    <a:lstStyle/>
                    <a:p>
                      <a:r>
                        <a:rPr lang="en-IN" sz="900" dirty="0"/>
                        <a:t>Load/store</a:t>
                      </a:r>
                    </a:p>
                    <a:p>
                      <a:r>
                        <a:rPr lang="en-IN" sz="900" dirty="0"/>
                        <a:t>resource</a:t>
                      </a:r>
                    </a:p>
                    <a:p>
                      <a:r>
                        <a:rPr lang="en-IN" sz="900" dirty="0"/>
                        <a:t>hazard</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900" dirty="0"/>
                        <a:t>There is only one LS pipeline.</a:t>
                      </a:r>
                    </a:p>
                    <a:p>
                      <a:r>
                        <a:rPr lang="en-US" sz="900" dirty="0"/>
                        <a:t>Only one LS instruction can</a:t>
                      </a:r>
                    </a:p>
                    <a:p>
                      <a:r>
                        <a:rPr lang="en-US" sz="900" dirty="0"/>
                        <a:t>be issued per cycle. It can be in pipeline 0 or pipeline 1.</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pt-BR" sz="900" dirty="0"/>
                        <a:t>LDR r5, [r6]</a:t>
                      </a:r>
                    </a:p>
                    <a:p>
                      <a:r>
                        <a:rPr lang="pt-BR" sz="900" dirty="0"/>
                        <a:t>STR r7, [r8]</a:t>
                      </a:r>
                    </a:p>
                    <a:p>
                      <a:r>
                        <a:rPr lang="pt-BR" sz="900" dirty="0"/>
                        <a:t>MOV r9, r10</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42875" indent="-142875" algn="ctr"/>
                      <a:r>
                        <a:rPr lang="en-IN" sz="900" dirty="0"/>
                        <a:t>1</a:t>
                      </a:r>
                    </a:p>
                    <a:p>
                      <a:pPr marL="142875" indent="-142875" algn="ctr"/>
                      <a:r>
                        <a:rPr lang="en-IN" sz="900" dirty="0"/>
                        <a:t>2</a:t>
                      </a:r>
                    </a:p>
                    <a:p>
                      <a:pPr marL="142875" indent="-142875" algn="ctr"/>
                      <a:r>
                        <a:rPr lang="en-IN" sz="900" dirty="0"/>
                        <a:t>2</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42875" indent="-142875"/>
                      <a:r>
                        <a:rPr lang="en-US" sz="900" dirty="0"/>
                        <a:t>Wait for LS unit</a:t>
                      </a:r>
                    </a:p>
                    <a:p>
                      <a:pPr marL="142875" indent="-142875"/>
                      <a:r>
                        <a:rPr lang="en-US" sz="900" dirty="0"/>
                        <a:t>Dual issue possible</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556066">
                <a:tc>
                  <a:txBody>
                    <a:bodyPr/>
                    <a:lstStyle/>
                    <a:p>
                      <a:r>
                        <a:rPr lang="en-IN" sz="900" dirty="0"/>
                        <a:t>Multiply</a:t>
                      </a:r>
                    </a:p>
                    <a:p>
                      <a:r>
                        <a:rPr lang="en-IN" sz="900" dirty="0"/>
                        <a:t>resource</a:t>
                      </a:r>
                    </a:p>
                    <a:p>
                      <a:r>
                        <a:rPr lang="en-IN" sz="900" dirty="0"/>
                        <a:t>hazard</a:t>
                      </a:r>
                    </a:p>
                  </a:txBody>
                  <a:tcP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900" dirty="0"/>
                        <a:t>There is only one multiply</a:t>
                      </a:r>
                    </a:p>
                    <a:p>
                      <a:r>
                        <a:rPr lang="en-US" sz="900" dirty="0"/>
                        <a:t>pipeline, and it is only available in pipeline 0.</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pt-BR" sz="900" dirty="0"/>
                        <a:t>ADD r1, r2, r3</a:t>
                      </a:r>
                    </a:p>
                    <a:p>
                      <a:r>
                        <a:rPr lang="pt-BR" sz="900" dirty="0"/>
                        <a:t>MUL r4, r5, r6</a:t>
                      </a:r>
                    </a:p>
                    <a:p>
                      <a:r>
                        <a:rPr lang="pt-BR" sz="900" dirty="0"/>
                        <a:t>MUL r7, r8, r9</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23825" indent="-123825" algn="ctr"/>
                      <a:r>
                        <a:rPr lang="en-IN" sz="900" dirty="0"/>
                        <a:t>1</a:t>
                      </a:r>
                    </a:p>
                    <a:p>
                      <a:pPr marL="123825" indent="-123825" algn="ctr"/>
                      <a:r>
                        <a:rPr lang="en-IN" sz="900" dirty="0"/>
                        <a:t>2</a:t>
                      </a:r>
                    </a:p>
                    <a:p>
                      <a:pPr marL="123825" indent="-123825" algn="ctr"/>
                      <a:r>
                        <a:rPr lang="en-IN" sz="900" dirty="0"/>
                        <a:t>3</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23825" indent="-123825"/>
                      <a:r>
                        <a:rPr lang="en-US" sz="900" dirty="0"/>
                        <a:t>Wait for pipeline 0</a:t>
                      </a:r>
                    </a:p>
                    <a:p>
                      <a:pPr marL="123825" indent="-123825"/>
                      <a:r>
                        <a:rPr lang="en-US" sz="900" dirty="0"/>
                        <a:t>Wait for multiply unit</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859376">
                <a:tc>
                  <a:txBody>
                    <a:bodyPr/>
                    <a:lstStyle/>
                    <a:p>
                      <a:r>
                        <a:rPr lang="en-IN" sz="900" dirty="0"/>
                        <a:t>Branch</a:t>
                      </a:r>
                    </a:p>
                    <a:p>
                      <a:r>
                        <a:rPr lang="en-IN" sz="900" dirty="0"/>
                        <a:t>resource</a:t>
                      </a:r>
                    </a:p>
                    <a:p>
                      <a:r>
                        <a:rPr lang="en-IN" sz="900" dirty="0"/>
                        <a:t>hazard</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900" dirty="0"/>
                        <a:t>There can be only one branch</a:t>
                      </a:r>
                    </a:p>
                    <a:p>
                      <a:r>
                        <a:rPr lang="en-US" sz="900" dirty="0"/>
                        <a:t>per cycle. It can be in pipeline</a:t>
                      </a:r>
                    </a:p>
                    <a:p>
                      <a:r>
                        <a:rPr lang="en-US" sz="900" dirty="0"/>
                        <a:t>0 or pipeline 1. A branch is</a:t>
                      </a:r>
                    </a:p>
                    <a:p>
                      <a:r>
                        <a:rPr lang="en-US" sz="900" dirty="0"/>
                        <a:t>any instruction that changes</a:t>
                      </a:r>
                    </a:p>
                    <a:p>
                      <a:r>
                        <a:rPr lang="en-US" sz="900" dirty="0"/>
                        <a:t>the PC.</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pt-BR" sz="900" dirty="0"/>
                        <a:t>BX r1</a:t>
                      </a:r>
                    </a:p>
                    <a:p>
                      <a:r>
                        <a:rPr lang="pt-BR" sz="900" dirty="0"/>
                        <a:t>BEQ 0x1000</a:t>
                      </a:r>
                    </a:p>
                    <a:p>
                      <a:r>
                        <a:rPr lang="pt-BR" sz="900" dirty="0"/>
                        <a:t>ADD r1, r2, r3</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14300" indent="-114300" algn="ctr"/>
                      <a:r>
                        <a:rPr lang="en-IN" sz="900" dirty="0"/>
                        <a:t>1</a:t>
                      </a:r>
                    </a:p>
                    <a:p>
                      <a:pPr marL="114300" indent="-114300" algn="ctr"/>
                      <a:r>
                        <a:rPr lang="en-IN" sz="900" dirty="0"/>
                        <a:t>2</a:t>
                      </a:r>
                    </a:p>
                    <a:p>
                      <a:pPr marL="114300" indent="-114300" algn="ctr"/>
                      <a:r>
                        <a:rPr lang="en-IN" sz="900" dirty="0"/>
                        <a:t>2</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14300" indent="-114300"/>
                      <a:r>
                        <a:rPr lang="en-US" sz="900" dirty="0"/>
                        <a:t>Wait for branch</a:t>
                      </a:r>
                    </a:p>
                    <a:p>
                      <a:pPr marL="114300" indent="-114300"/>
                      <a:r>
                        <a:rPr lang="en-US" sz="900" dirty="0"/>
                        <a:t>Dual issue possible</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707720">
                <a:tc>
                  <a:txBody>
                    <a:bodyPr/>
                    <a:lstStyle/>
                    <a:p>
                      <a:r>
                        <a:rPr lang="en-IN" sz="900" b="1" dirty="0"/>
                        <a:t>Data output</a:t>
                      </a:r>
                    </a:p>
                    <a:p>
                      <a:r>
                        <a:rPr lang="en-IN" sz="900" b="1" dirty="0"/>
                        <a:t>hazard</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t>Instructions with the same destination cannot be issued in the same cycle. This can happen with conditional code.</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pt-BR" sz="900" dirty="0"/>
                        <a:t>MOVEQ r1, r2</a:t>
                      </a:r>
                    </a:p>
                    <a:p>
                      <a:pPr algn="l"/>
                      <a:r>
                        <a:rPr lang="pt-BR" sz="900" dirty="0"/>
                        <a:t>MOVNE r1, r3</a:t>
                      </a:r>
                    </a:p>
                    <a:p>
                      <a:pPr algn="l"/>
                      <a:r>
                        <a:rPr lang="pt-BR" sz="900" dirty="0"/>
                        <a:t>LDR r5, [r6]</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14300" indent="-114300" algn="ctr"/>
                      <a:r>
                        <a:rPr lang="en-IN" sz="900" dirty="0"/>
                        <a:t>1</a:t>
                      </a:r>
                    </a:p>
                    <a:p>
                      <a:pPr marL="114300" indent="-114300" algn="ctr"/>
                      <a:r>
                        <a:rPr lang="en-IN" sz="900" dirty="0"/>
                        <a:t>2</a:t>
                      </a:r>
                    </a:p>
                    <a:p>
                      <a:pPr marL="114300" indent="-114300" algn="ctr"/>
                      <a:r>
                        <a:rPr lang="en-IN" sz="900" dirty="0"/>
                        <a:t>2</a:t>
                      </a:r>
                    </a:p>
                    <a:p>
                      <a:pPr marL="114300" indent="-114300" algn="ct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14300" indent="-114300" algn="l"/>
                      <a:r>
                        <a:rPr lang="en-US" sz="900" dirty="0"/>
                        <a:t>Wait because of output</a:t>
                      </a:r>
                    </a:p>
                    <a:p>
                      <a:pPr marL="114300" indent="-114300" algn="l"/>
                      <a:r>
                        <a:rPr lang="en-US" sz="900" dirty="0"/>
                        <a:t>dependency</a:t>
                      </a:r>
                    </a:p>
                    <a:p>
                      <a:pPr marL="114300" indent="-114300" algn="l"/>
                      <a:r>
                        <a:rPr lang="en-US" sz="900" dirty="0"/>
                        <a:t>Dual issue possible</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r h="859376">
                <a:tc>
                  <a:txBody>
                    <a:bodyPr/>
                    <a:lstStyle/>
                    <a:p>
                      <a:r>
                        <a:rPr lang="en-IN" sz="900" b="1" dirty="0"/>
                        <a:t>Data</a:t>
                      </a:r>
                    </a:p>
                    <a:p>
                      <a:r>
                        <a:rPr lang="en-IN" sz="900" b="1" dirty="0"/>
                        <a:t>source</a:t>
                      </a:r>
                    </a:p>
                    <a:p>
                      <a:r>
                        <a:rPr lang="en-IN" sz="900" b="1" dirty="0"/>
                        <a:t>hazard</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t>Instructions cannot be issued</a:t>
                      </a:r>
                    </a:p>
                    <a:p>
                      <a:pPr algn="l"/>
                      <a:r>
                        <a:rPr lang="en-US" sz="900" dirty="0"/>
                        <a:t>if their data is not available.</a:t>
                      </a:r>
                    </a:p>
                    <a:p>
                      <a:pPr algn="l"/>
                      <a:r>
                        <a:rPr lang="en-US" sz="900" dirty="0"/>
                        <a:t>See the scheduling tables for</a:t>
                      </a:r>
                    </a:p>
                    <a:p>
                      <a:pPr algn="l"/>
                      <a:r>
                        <a:rPr lang="en-US" sz="900" dirty="0"/>
                        <a:t>source requirements and stages results.</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pt-BR" sz="900" dirty="0"/>
                        <a:t>ADD r1, r2, r3</a:t>
                      </a:r>
                    </a:p>
                    <a:p>
                      <a:pPr algn="l"/>
                      <a:r>
                        <a:rPr lang="pt-BR" sz="900" dirty="0"/>
                        <a:t>ADD r4, r1, r6</a:t>
                      </a:r>
                    </a:p>
                    <a:p>
                      <a:pPr algn="l"/>
                      <a:r>
                        <a:rPr lang="pt-BR" sz="900" dirty="0"/>
                        <a:t>LDR r7, [r4]</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14300" indent="-114300" algn="ctr"/>
                      <a:r>
                        <a:rPr lang="en-IN" sz="900" dirty="0"/>
                        <a:t>1</a:t>
                      </a:r>
                    </a:p>
                    <a:p>
                      <a:pPr marL="114300" indent="-114300" algn="ctr"/>
                      <a:r>
                        <a:rPr lang="en-IN" sz="900" dirty="0"/>
                        <a:t>2</a:t>
                      </a:r>
                    </a:p>
                    <a:p>
                      <a:pPr marL="114300" indent="-114300" algn="ctr"/>
                      <a:r>
                        <a:rPr lang="en-IN" sz="900" dirty="0"/>
                        <a:t>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14300" indent="-114300" algn="l"/>
                      <a:r>
                        <a:rPr lang="en-US" sz="900" dirty="0"/>
                        <a:t>Wait for r1</a:t>
                      </a:r>
                    </a:p>
                    <a:p>
                      <a:pPr marL="114300" indent="-114300" algn="l"/>
                      <a:r>
                        <a:rPr lang="en-US" sz="900" dirty="0"/>
                        <a:t>Wait two cycles for r4</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66227698"/>
                  </a:ext>
                </a:extLst>
              </a:tr>
              <a:tr h="1011030">
                <a:tc>
                  <a:txBody>
                    <a:bodyPr/>
                    <a:lstStyle/>
                    <a:p>
                      <a:r>
                        <a:rPr lang="en-IN" sz="900" b="1" dirty="0"/>
                        <a:t>Multi-cycle</a:t>
                      </a:r>
                    </a:p>
                    <a:p>
                      <a:r>
                        <a:rPr lang="en-IN" sz="900" b="1" dirty="0"/>
                        <a:t>instructions</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t>Multi-cycle instructions must</a:t>
                      </a:r>
                    </a:p>
                    <a:p>
                      <a:pPr algn="l"/>
                      <a:r>
                        <a:rPr lang="en-US" sz="900" dirty="0"/>
                        <a:t>issue in pipeline 0 and can only dual issue in their last iteration.</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pt-BR" sz="900" dirty="0"/>
                        <a:t>MOV r1, r2</a:t>
                      </a:r>
                    </a:p>
                    <a:p>
                      <a:pPr algn="l"/>
                      <a:r>
                        <a:rPr lang="pt-BR" sz="900" dirty="0"/>
                        <a:t>LDM r3, {r4-r7}</a:t>
                      </a:r>
                    </a:p>
                    <a:p>
                      <a:pPr algn="l"/>
                      <a:r>
                        <a:rPr lang="pt-BR" sz="900" dirty="0"/>
                        <a:t>LDM (cycle 2)</a:t>
                      </a:r>
                    </a:p>
                    <a:p>
                      <a:pPr algn="l"/>
                      <a:r>
                        <a:rPr lang="pt-BR" sz="900" dirty="0"/>
                        <a:t>LDM (cycle 3)</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900" dirty="0"/>
                    </a:p>
                    <a:p>
                      <a:pPr marL="0" marR="0" indent="0" algn="l" defTabSz="914400" rtl="0" eaLnBrk="1" fontAlgn="auto" latinLnBrk="0" hangingPunct="1">
                        <a:lnSpc>
                          <a:spcPct val="100000"/>
                        </a:lnSpc>
                        <a:spcBef>
                          <a:spcPts val="0"/>
                        </a:spcBef>
                        <a:spcAft>
                          <a:spcPts val="0"/>
                        </a:spcAft>
                        <a:buClrTx/>
                        <a:buSzTx/>
                        <a:buFontTx/>
                        <a:buNone/>
                        <a:tabLst/>
                        <a:defRPr/>
                      </a:pPr>
                      <a:r>
                        <a:rPr lang="en-IN" sz="900" dirty="0"/>
                        <a:t>ADD r8, r9, r10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14300" indent="-114300" algn="ctr"/>
                      <a:r>
                        <a:rPr lang="en-IN" sz="900" dirty="0"/>
                        <a:t>1</a:t>
                      </a:r>
                    </a:p>
                    <a:p>
                      <a:pPr marL="114300" indent="-114300" algn="ctr"/>
                      <a:r>
                        <a:rPr lang="en-IN" sz="900" dirty="0"/>
                        <a:t>2</a:t>
                      </a:r>
                    </a:p>
                    <a:p>
                      <a:pPr marL="114300" indent="-114300" algn="ctr"/>
                      <a:r>
                        <a:rPr lang="en-IN" sz="900" dirty="0"/>
                        <a:t>3</a:t>
                      </a:r>
                    </a:p>
                    <a:p>
                      <a:pPr marL="114300" indent="-114300" algn="ctr"/>
                      <a:r>
                        <a:rPr lang="en-IN" sz="900" dirty="0"/>
                        <a:t>4</a:t>
                      </a:r>
                    </a:p>
                    <a:p>
                      <a:pPr marL="114300" indent="-114300" algn="ctr"/>
                      <a:endParaRPr lang="en-IN" sz="900" dirty="0"/>
                    </a:p>
                    <a:p>
                      <a:pPr marL="114300" indent="-114300" algn="ctr"/>
                      <a:r>
                        <a:rPr lang="en-IN" sz="900" dirty="0"/>
                        <a:t>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14300" indent="-114300" algn="l"/>
                      <a:r>
                        <a:rPr lang="en-US" sz="900" dirty="0"/>
                        <a:t>Wait for pipeline 0, transfer r4</a:t>
                      </a:r>
                    </a:p>
                    <a:p>
                      <a:pPr marL="114300" indent="-114300" algn="l"/>
                      <a:r>
                        <a:rPr lang="en-US" sz="900" dirty="0"/>
                        <a:t>Transfer r5, r6</a:t>
                      </a:r>
                    </a:p>
                    <a:p>
                      <a:pPr marL="114300" indent="-114300" algn="l"/>
                      <a:r>
                        <a:rPr lang="en-US" sz="900" dirty="0"/>
                        <a:t>Transfer r7</a:t>
                      </a:r>
                    </a:p>
                    <a:p>
                      <a:pPr marL="114300" indent="-114300" algn="l"/>
                      <a:r>
                        <a:rPr lang="en-US" sz="900" dirty="0"/>
                        <a:t>Dual issue possible on last</a:t>
                      </a:r>
                    </a:p>
                    <a:p>
                      <a:pPr marL="114300" indent="-114300" algn="l"/>
                      <a:r>
                        <a:rPr lang="en-US" sz="900" dirty="0"/>
                        <a:t>transfer</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5314452"/>
                  </a:ext>
                </a:extLst>
              </a:tr>
            </a:tbl>
          </a:graphicData>
        </a:graphic>
      </p:graphicFrame>
      <p:sp>
        <p:nvSpPr>
          <p:cNvPr id="7" name="TextBox 6"/>
          <p:cNvSpPr txBox="1"/>
          <p:nvPr/>
        </p:nvSpPr>
        <p:spPr>
          <a:xfrm>
            <a:off x="5523223" y="6340673"/>
            <a:ext cx="2475358" cy="215444"/>
          </a:xfrm>
          <a:prstGeom prst="rect">
            <a:avLst/>
          </a:prstGeom>
          <a:noFill/>
        </p:spPr>
        <p:txBody>
          <a:bodyPr wrap="none" rtlCol="0">
            <a:spAutoFit/>
          </a:bodyPr>
          <a:lstStyle/>
          <a:p>
            <a:r>
              <a:rPr lang="en-US" sz="800" dirty="0">
                <a:latin typeface="+mn-lt"/>
              </a:rPr>
              <a:t>(Table can be found on page 658 in the textbook.)</a:t>
            </a:r>
          </a:p>
        </p:txBody>
      </p:sp>
    </p:spTree>
  </p:cSld>
  <p:clrMapOvr>
    <a:masterClrMapping/>
  </p:clrMapOvr>
  <p:transition spd="med">
    <p:strips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dirty="0"/>
              <a:t>Integer Execute Unit</a:t>
            </a:r>
          </a:p>
        </p:txBody>
      </p:sp>
      <p:sp>
        <p:nvSpPr>
          <p:cNvPr id="103427" name="Rectangle 3"/>
          <p:cNvSpPr>
            <a:spLocks noGrp="1" noChangeArrowheads="1"/>
          </p:cNvSpPr>
          <p:nvPr>
            <p:ph type="body" idx="1"/>
          </p:nvPr>
        </p:nvSpPr>
        <p:spPr>
          <a:xfrm>
            <a:off x="347278" y="1690801"/>
            <a:ext cx="4223086" cy="4978559"/>
          </a:xfrm>
        </p:spPr>
        <p:txBody>
          <a:bodyPr>
            <a:noAutofit/>
          </a:bodyPr>
          <a:lstStyle/>
          <a:p>
            <a:pPr marL="415925" indent="-314325">
              <a:lnSpc>
                <a:spcPct val="80000"/>
              </a:lnSpc>
              <a:spcAft>
                <a:spcPts val="400"/>
              </a:spcAft>
            </a:pPr>
            <a:r>
              <a:rPr lang="en-GB" sz="1500" dirty="0"/>
              <a:t>Consists of: </a:t>
            </a:r>
          </a:p>
          <a:p>
            <a:pPr lvl="1" indent="-315913">
              <a:lnSpc>
                <a:spcPct val="120000"/>
              </a:lnSpc>
              <a:spcBef>
                <a:spcPts val="0"/>
              </a:spcBef>
            </a:pPr>
            <a:r>
              <a:rPr lang="en-GB" sz="1400" dirty="0"/>
              <a:t>Two symmetric arithmetic logic unit (ALU) pipelines</a:t>
            </a:r>
          </a:p>
          <a:p>
            <a:pPr lvl="1" indent="-315913">
              <a:lnSpc>
                <a:spcPct val="120000"/>
              </a:lnSpc>
              <a:spcBef>
                <a:spcPts val="0"/>
              </a:spcBef>
            </a:pPr>
            <a:r>
              <a:rPr lang="en-GB" sz="1400" dirty="0"/>
              <a:t>An address generator for load and store instructions</a:t>
            </a:r>
          </a:p>
          <a:p>
            <a:pPr lvl="1" indent="-315913">
              <a:lnSpc>
                <a:spcPct val="120000"/>
              </a:lnSpc>
              <a:spcBef>
                <a:spcPts val="400"/>
              </a:spcBef>
            </a:pPr>
            <a:r>
              <a:rPr lang="en-GB" sz="1400" dirty="0"/>
              <a:t>The multiply pipeline</a:t>
            </a:r>
          </a:p>
          <a:p>
            <a:pPr marL="415925" indent="-314325">
              <a:lnSpc>
                <a:spcPct val="80000"/>
              </a:lnSpc>
              <a:spcAft>
                <a:spcPts val="400"/>
              </a:spcAft>
            </a:pPr>
            <a:r>
              <a:rPr lang="en-GB" sz="1500" dirty="0"/>
              <a:t>The instruction execute unit:</a:t>
            </a:r>
          </a:p>
          <a:p>
            <a:pPr lvl="1" indent="-315913">
              <a:lnSpc>
                <a:spcPct val="120000"/>
              </a:lnSpc>
              <a:spcBef>
                <a:spcPts val="0"/>
              </a:spcBef>
              <a:spcAft>
                <a:spcPts val="400"/>
              </a:spcAft>
            </a:pPr>
            <a:r>
              <a:rPr lang="en-GB" sz="1400" dirty="0"/>
              <a:t>Executes all integer ALU and multiply operations, including flag generation</a:t>
            </a:r>
          </a:p>
          <a:p>
            <a:pPr lvl="1" indent="-315913">
              <a:lnSpc>
                <a:spcPct val="120000"/>
              </a:lnSpc>
              <a:spcBef>
                <a:spcPts val="0"/>
              </a:spcBef>
              <a:spcAft>
                <a:spcPts val="400"/>
              </a:spcAft>
            </a:pPr>
            <a:r>
              <a:rPr lang="en-GB" sz="1400" dirty="0"/>
              <a:t>Generates the virtual addresses for loads and stores and the base write-back value, when required</a:t>
            </a:r>
          </a:p>
          <a:p>
            <a:pPr lvl="1" indent="-315913">
              <a:lnSpc>
                <a:spcPct val="120000"/>
              </a:lnSpc>
              <a:spcBef>
                <a:spcPts val="0"/>
              </a:spcBef>
              <a:spcAft>
                <a:spcPts val="400"/>
              </a:spcAft>
            </a:pPr>
            <a:r>
              <a:rPr lang="en-GB" sz="1400" dirty="0"/>
              <a:t>Supplies formatted data for stores and forwards data and flags</a:t>
            </a:r>
          </a:p>
          <a:p>
            <a:pPr lvl="1" indent="-315913">
              <a:lnSpc>
                <a:spcPct val="120000"/>
              </a:lnSpc>
              <a:spcBef>
                <a:spcPts val="0"/>
              </a:spcBef>
            </a:pPr>
            <a:r>
              <a:rPr lang="en-GB" sz="1400" dirty="0"/>
              <a:t>Processes branches and other changes of instruction stream and evaluates instruction condition codes</a:t>
            </a:r>
          </a:p>
        </p:txBody>
      </p:sp>
      <p:sp>
        <p:nvSpPr>
          <p:cNvPr id="4" name="Content Placeholder 3"/>
          <p:cNvSpPr>
            <a:spLocks noGrp="1"/>
          </p:cNvSpPr>
          <p:nvPr>
            <p:ph sz="half" idx="4294967295"/>
          </p:nvPr>
        </p:nvSpPr>
        <p:spPr>
          <a:xfrm>
            <a:off x="4847406" y="1700808"/>
            <a:ext cx="3973066" cy="4723141"/>
          </a:xfrm>
        </p:spPr>
        <p:txBody>
          <a:bodyPr>
            <a:noAutofit/>
          </a:bodyPr>
          <a:lstStyle/>
          <a:p>
            <a:pPr marL="285750" indent="-285750">
              <a:lnSpc>
                <a:spcPct val="120000"/>
              </a:lnSpc>
              <a:spcBef>
                <a:spcPts val="600"/>
              </a:spcBef>
              <a:buClr>
                <a:schemeClr val="tx2"/>
              </a:buClr>
              <a:buFont typeface="Arial" panose="020B0604020202020204" pitchFamily="34" charset="0"/>
              <a:buChar char="•"/>
            </a:pPr>
            <a:r>
              <a:rPr lang="en-GB" sz="1500" dirty="0"/>
              <a:t>For ALU instructions, either pipeline can be used, consisting of the following stages:</a:t>
            </a:r>
          </a:p>
          <a:p>
            <a:pPr marL="582613" lvl="1" indent="-296863">
              <a:lnSpc>
                <a:spcPct val="120000"/>
              </a:lnSpc>
              <a:buClr>
                <a:schemeClr val="tx2"/>
              </a:buClr>
              <a:buFont typeface="Arial" panose="020B0604020202020204" pitchFamily="34" charset="0"/>
              <a:buChar char="–"/>
            </a:pPr>
            <a:r>
              <a:rPr lang="en-GB" dirty="0"/>
              <a:t>E0 </a:t>
            </a:r>
          </a:p>
          <a:p>
            <a:pPr marL="914400" lvl="2" indent="-331788">
              <a:lnSpc>
                <a:spcPct val="120000"/>
              </a:lnSpc>
              <a:buClr>
                <a:schemeClr val="tx2"/>
              </a:buClr>
              <a:buFont typeface="Wingdings" panose="05000000000000000000" pitchFamily="2" charset="2"/>
              <a:buChar char="§"/>
            </a:pPr>
            <a:r>
              <a:rPr lang="en-GB" sz="1300" dirty="0"/>
              <a:t>Access register file</a:t>
            </a:r>
          </a:p>
          <a:p>
            <a:pPr marL="914400" lvl="2" indent="-331788">
              <a:lnSpc>
                <a:spcPct val="120000"/>
              </a:lnSpc>
              <a:buClr>
                <a:schemeClr val="tx2"/>
              </a:buClr>
              <a:buFont typeface="Wingdings" panose="05000000000000000000" pitchFamily="2" charset="2"/>
              <a:buChar char="§"/>
            </a:pPr>
            <a:r>
              <a:rPr lang="en-GB" sz="1300" dirty="0"/>
              <a:t>Up to six registers for two instructions</a:t>
            </a:r>
          </a:p>
          <a:p>
            <a:pPr marL="582613" lvl="1" indent="-296863">
              <a:lnSpc>
                <a:spcPct val="120000"/>
              </a:lnSpc>
              <a:buClr>
                <a:schemeClr val="tx2"/>
              </a:buClr>
              <a:buFont typeface="Arial" panose="020B0604020202020204" pitchFamily="34" charset="0"/>
              <a:buChar char="–"/>
            </a:pPr>
            <a:r>
              <a:rPr lang="en-GB" dirty="0"/>
              <a:t>E1 </a:t>
            </a:r>
          </a:p>
          <a:p>
            <a:pPr marL="914400" lvl="2" indent="-331788">
              <a:lnSpc>
                <a:spcPct val="120000"/>
              </a:lnSpc>
              <a:buClr>
                <a:schemeClr val="tx2"/>
              </a:buClr>
              <a:buFont typeface="Wingdings" panose="05000000000000000000" pitchFamily="2" charset="2"/>
              <a:buChar char="§"/>
            </a:pPr>
            <a:r>
              <a:rPr lang="en-GB" sz="1300" dirty="0"/>
              <a:t>Barrel shifter if needed.</a:t>
            </a:r>
          </a:p>
          <a:p>
            <a:pPr marL="582613" lvl="1" indent="-296863">
              <a:lnSpc>
                <a:spcPct val="120000"/>
              </a:lnSpc>
              <a:buClr>
                <a:schemeClr val="tx2"/>
              </a:buClr>
              <a:buFont typeface="Arial" panose="020B0604020202020204" pitchFamily="34" charset="0"/>
              <a:buChar char="–"/>
            </a:pPr>
            <a:r>
              <a:rPr lang="en-GB" dirty="0"/>
              <a:t>E2 </a:t>
            </a:r>
          </a:p>
          <a:p>
            <a:pPr marL="914400" lvl="2" indent="-331788">
              <a:lnSpc>
                <a:spcPct val="120000"/>
              </a:lnSpc>
              <a:buClr>
                <a:schemeClr val="tx2"/>
              </a:buClr>
              <a:buFont typeface="Wingdings" panose="05000000000000000000" pitchFamily="2" charset="2"/>
              <a:buChar char="§"/>
            </a:pPr>
            <a:r>
              <a:rPr lang="en-GB" sz="1300" dirty="0"/>
              <a:t>ALU function</a:t>
            </a:r>
          </a:p>
          <a:p>
            <a:pPr marL="582613" lvl="1" indent="-296863">
              <a:lnSpc>
                <a:spcPct val="120000"/>
              </a:lnSpc>
              <a:buClr>
                <a:schemeClr val="tx2"/>
              </a:buClr>
              <a:buFont typeface="Arial" panose="020B0604020202020204" pitchFamily="34" charset="0"/>
              <a:buChar char="–"/>
            </a:pPr>
            <a:r>
              <a:rPr lang="en-GB" dirty="0"/>
              <a:t>E3	 </a:t>
            </a:r>
          </a:p>
          <a:p>
            <a:pPr marL="914400" lvl="2" indent="-331788">
              <a:lnSpc>
                <a:spcPct val="120000"/>
              </a:lnSpc>
              <a:buClr>
                <a:schemeClr val="tx2"/>
              </a:buClr>
              <a:buFont typeface="Wingdings" panose="05000000000000000000" pitchFamily="2" charset="2"/>
              <a:buChar char="§"/>
            </a:pPr>
            <a:r>
              <a:rPr lang="en-GB" sz="1300" dirty="0"/>
              <a:t>If needed, completes saturation arithmetic</a:t>
            </a:r>
          </a:p>
          <a:p>
            <a:pPr marL="582613" lvl="1" indent="-296863">
              <a:lnSpc>
                <a:spcPct val="120000"/>
              </a:lnSpc>
              <a:buClr>
                <a:schemeClr val="tx2"/>
              </a:buClr>
              <a:buFont typeface="Arial" panose="020B0604020202020204" pitchFamily="34" charset="0"/>
              <a:buChar char="–"/>
            </a:pPr>
            <a:r>
              <a:rPr lang="en-GB" dirty="0"/>
              <a:t>E4 </a:t>
            </a:r>
          </a:p>
          <a:p>
            <a:pPr marL="914400" lvl="2" indent="-331788">
              <a:lnSpc>
                <a:spcPct val="120000"/>
              </a:lnSpc>
              <a:buClr>
                <a:schemeClr val="tx2"/>
              </a:buClr>
              <a:buFont typeface="Wingdings" panose="05000000000000000000" pitchFamily="2" charset="2"/>
              <a:buChar char="§"/>
            </a:pPr>
            <a:r>
              <a:rPr lang="en-GB" sz="1300" dirty="0"/>
              <a:t>Change in control flow prioritized and processed</a:t>
            </a:r>
          </a:p>
          <a:p>
            <a:pPr marL="582613" lvl="1" indent="-296863">
              <a:lnSpc>
                <a:spcPct val="120000"/>
              </a:lnSpc>
              <a:buClr>
                <a:schemeClr val="tx2"/>
              </a:buClr>
              <a:buFont typeface="Arial" panose="020B0604020202020204" pitchFamily="34" charset="0"/>
              <a:buChar char="–"/>
            </a:pPr>
            <a:r>
              <a:rPr lang="en-GB" dirty="0"/>
              <a:t>E5 </a:t>
            </a:r>
          </a:p>
          <a:p>
            <a:pPr marL="914400" lvl="2" indent="-331788">
              <a:lnSpc>
                <a:spcPct val="120000"/>
              </a:lnSpc>
              <a:buClr>
                <a:schemeClr val="tx2"/>
              </a:buClr>
              <a:buFont typeface="Wingdings" panose="05000000000000000000" pitchFamily="2" charset="2"/>
              <a:buChar char="§"/>
            </a:pPr>
            <a:r>
              <a:rPr lang="en-GB" sz="1300" dirty="0"/>
              <a:t>Results written back to register file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r>
              <a:rPr lang="en-GB" sz="3600" dirty="0"/>
              <a:t>Load/Store Pipeline</a:t>
            </a:r>
          </a:p>
        </p:txBody>
      </p:sp>
      <p:sp>
        <p:nvSpPr>
          <p:cNvPr id="104451" name="Rectangle 3"/>
          <p:cNvSpPr>
            <a:spLocks noGrp="1" noChangeArrowheads="1"/>
          </p:cNvSpPr>
          <p:nvPr>
            <p:ph type="body" idx="1"/>
          </p:nvPr>
        </p:nvSpPr>
        <p:spPr>
          <a:xfrm>
            <a:off x="457200" y="1623950"/>
            <a:ext cx="8229600" cy="5069160"/>
          </a:xfrm>
        </p:spPr>
        <p:txBody>
          <a:bodyPr>
            <a:normAutofit/>
          </a:bodyPr>
          <a:lstStyle/>
          <a:p>
            <a:pPr marL="307975" indent="-307975">
              <a:spcBef>
                <a:spcPts val="600"/>
              </a:spcBef>
              <a:buFont typeface="Arial" panose="020B0604020202020204" pitchFamily="34" charset="0"/>
              <a:buChar char="•"/>
            </a:pPr>
            <a:r>
              <a:rPr lang="en-GB" sz="2200" dirty="0"/>
              <a:t>Runs parallel to integer pipeline</a:t>
            </a:r>
          </a:p>
          <a:p>
            <a:pPr marL="307975" indent="-307975">
              <a:spcBef>
                <a:spcPts val="600"/>
              </a:spcBef>
              <a:buFont typeface="Arial" panose="020B0604020202020204" pitchFamily="34" charset="0"/>
              <a:buChar char="•"/>
            </a:pPr>
            <a:r>
              <a:rPr lang="en-GB" sz="2200" dirty="0"/>
              <a:t>E1 </a:t>
            </a:r>
          </a:p>
          <a:p>
            <a:pPr marL="617538" lvl="1" indent="-296863">
              <a:buFont typeface="Arial" panose="020B0604020202020204" pitchFamily="34" charset="0"/>
              <a:buChar char="–"/>
            </a:pPr>
            <a:r>
              <a:rPr lang="en-GB" sz="1800" dirty="0"/>
              <a:t>Memory address generated from base and index register</a:t>
            </a:r>
          </a:p>
          <a:p>
            <a:pPr marL="307975" indent="-307975">
              <a:spcBef>
                <a:spcPts val="600"/>
              </a:spcBef>
              <a:buFont typeface="Arial" panose="020B0604020202020204" pitchFamily="34" charset="0"/>
              <a:buChar char="•"/>
            </a:pPr>
            <a:r>
              <a:rPr lang="en-GB" sz="2200" dirty="0"/>
              <a:t>E2 </a:t>
            </a:r>
          </a:p>
          <a:p>
            <a:pPr marL="617538" lvl="1" indent="-296863">
              <a:buFont typeface="Arial" panose="020B0604020202020204" pitchFamily="34" charset="0"/>
              <a:buChar char="–"/>
            </a:pPr>
            <a:r>
              <a:rPr lang="en-GB" sz="1800" dirty="0"/>
              <a:t>Address applied to cache arrays</a:t>
            </a:r>
          </a:p>
          <a:p>
            <a:pPr marL="307975" indent="-307975">
              <a:spcBef>
                <a:spcPts val="600"/>
              </a:spcBef>
              <a:buFont typeface="Arial" panose="020B0604020202020204" pitchFamily="34" charset="0"/>
              <a:buChar char="•"/>
            </a:pPr>
            <a:r>
              <a:rPr lang="en-GB" sz="2200" dirty="0"/>
              <a:t>E3 </a:t>
            </a:r>
          </a:p>
          <a:p>
            <a:pPr marL="617538" lvl="1" indent="-296863">
              <a:buFont typeface="Arial" panose="020B0604020202020204" pitchFamily="34" charset="0"/>
              <a:buChar char="–"/>
            </a:pPr>
            <a:r>
              <a:rPr lang="en-GB" sz="1800" dirty="0"/>
              <a:t>Load -- data are returned and formatted</a:t>
            </a:r>
          </a:p>
          <a:p>
            <a:pPr marL="617538" lvl="1" indent="-296863">
              <a:buFont typeface="Arial" panose="020B0604020202020204" pitchFamily="34" charset="0"/>
              <a:buChar char="–"/>
            </a:pPr>
            <a:r>
              <a:rPr lang="en-GB" sz="1800" dirty="0"/>
              <a:t>Store -- data are formatted and ready to be written to cache</a:t>
            </a:r>
          </a:p>
          <a:p>
            <a:pPr marL="307975" indent="-307975">
              <a:spcBef>
                <a:spcPts val="600"/>
              </a:spcBef>
              <a:buFont typeface="Arial" panose="020B0604020202020204" pitchFamily="34" charset="0"/>
              <a:buChar char="•"/>
            </a:pPr>
            <a:r>
              <a:rPr lang="en-GB" sz="2200" dirty="0"/>
              <a:t>E4 </a:t>
            </a:r>
          </a:p>
          <a:p>
            <a:pPr marL="617538" lvl="1" indent="-296863">
              <a:buFont typeface="Arial" panose="020B0604020202020204" pitchFamily="34" charset="0"/>
              <a:buChar char="–"/>
            </a:pPr>
            <a:r>
              <a:rPr lang="en-GB" sz="1800" dirty="0"/>
              <a:t>Updates L2 cache, if required</a:t>
            </a:r>
          </a:p>
          <a:p>
            <a:pPr marL="307975" indent="-307975">
              <a:spcBef>
                <a:spcPts val="600"/>
              </a:spcBef>
              <a:buFont typeface="Arial" panose="020B0604020202020204" pitchFamily="34" charset="0"/>
              <a:buChar char="•"/>
            </a:pPr>
            <a:r>
              <a:rPr lang="en-GB" sz="2200" dirty="0"/>
              <a:t>E5 </a:t>
            </a:r>
          </a:p>
          <a:p>
            <a:pPr marL="617538" lvl="1" indent="-296863">
              <a:buFont typeface="Arial" panose="020B0604020202020204" pitchFamily="34" charset="0"/>
              <a:buChar char="–"/>
            </a:pPr>
            <a:r>
              <a:rPr lang="en-GB" sz="1800" dirty="0"/>
              <a:t>Results are written back into the register file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descr="The table has the following column headings. Cycle, program counter, instruction, and timing description. The rows of the table read as follows from left to right. Row 1. 1. 0 x 0 0 0 0 0 e d 0. B X r 14. Dual issue pipeline 0. Row 2. 1. 0 x 0 0 0 0 0 e e 4. C M P r 0, number sign 0, Dual issue in pipeline 1. Row 3. 2. 0 x 0 0 0 0 0 e e 8, M O V r 3, number sign 3. Dual issue pipeline 0. Row 4. 2. 0 x 0 0 0 0 0 e e c, M O V r 0, number sign 0, Dual issue in pipeline 1. Row 5. 3. 0 x 0 0 0 0 0 e f 0. S T R E Q r 3, [r 1, number 0], Dual issue in pipeline 0, r 3 not needed until E 3. Row 6. 3. 0 x 0 0 0 0 0 e f 4. C M P r 2 , number 4. Dual issue in pipeline 1. Row 7. 4. 0 x 0 0 0 0 0 e f 8. L D R L S p c, [p c, r 2, L S L number 2]. Single issue pipeline 0, + 1 cycle for load to p c, no extra cycle for shift since L S L number 2. Row 8. 5. 0 x 0 0 0 0 0 f 2 c. M O V r 0, number 1. Dual issue with second iteration of load in pipeline 1. Row 9. 6. 0 x 0 0 0 0 0 f 3. 0 B 5 p c 6 + 8. Number sign 0 x f 3 8  dual issue pipeline 0. Row 10. 6 0 x 0 0 0 0 0 f 3 8. S T R r 0, [r 1, number 0]. Dual issue pipeline 1. Row 11. 7 0 x 0 0 0 0 0 f 3 c. L D R p c, [r 13], number sign 4. Single issue pipeline 0, + 1 cycle for load to p c. Row 12. 7. 0 x 0 0 0 0 0 f 3 c. L D R p c, [r 13], number 4 Single issue pipeline 0, + 1 cycle for load to p c. Row 13. 8. 0 x 0 0 0 0 0 1 7 c. ADD r 2, r 4, number sign 0 x c. Dual issue with 2nd iteration of load in pipeline 1. Row 14. 9. 0 x 0 0 0 0 0 1 8 0. L D R r 0, [r 6, number sign 4]. Dual issue pipeline 0. Row 15. 9. 0 x 0 0 0 0 0 1 8 4. M O V r 1, number sign 0 x a. Dual issue pipeline. Row 16. 12. 0 x 0 0 0 0 0 1 8 8. L D R r 0, [r 0, number sign 0]. Single issue pipeline 0 r 0 produced in E 3, required in E 1, so + 2 cycle stall. Row 17. 13. 0 x 0 0 0 0 0 1 8 c. S T R r 0, [r 4, number sign 0]. Single issue pipeline 0 due to L S resource hazard, no extra delay for r 0 since produced in E 3 and consumed in E 3. Row 18. 14. 0 x 0 0 0 0 0 1 9 0. L D R r 0, [r 4, number sign 0 x c] Single issue pipeline 0 due to LS resource hazard. Row 19. 15. 0 x 0 0 0 0 0 1 9 4. L D M F D r 13 exclamation point, {r 4 to r6, r14}. Load multiple, loads r 4 in first cycle, r 5 and r 6 in second cycle, r 14 in third cycle, 3 cycles total. Row 20. 17. 0 x 0 0 0 0 0 1 9 8. B 5 p c 6 + 0 x d a 8. number sign 0 x f 40 dual issue in pipeline 1 with third cycle of L D M. Row 21. 18. 0 x 0 0 0 0 0 f 4 0. ADD r 0, r 0, number sign 2 ARM. Single issue in pipeline 0. Row 22. 19. 0 x 0 0 0 0 0 f 4 4. ADD r 0, r 1, r 0 ARM. Single issue in pipeline 0, no dual issue due to hazard on r 0 produced in E 2 and required in E 2." title="A table with the title, cortex a 8 example dual issue instruction sequence for integer pipeline."/>
          <p:cNvGraphicFramePr>
            <a:graphicFrameLocks noGrp="1"/>
          </p:cNvGraphicFramePr>
          <p:nvPr>
            <p:extLst>
              <p:ext uri="{D42A27DB-BD31-4B8C-83A1-F6EECF244321}">
                <p14:modId xmlns:p14="http://schemas.microsoft.com/office/powerpoint/2010/main" val="1661303444"/>
              </p:ext>
            </p:extLst>
          </p:nvPr>
        </p:nvGraphicFramePr>
        <p:xfrm>
          <a:off x="92672" y="158925"/>
          <a:ext cx="5881388" cy="6160595"/>
        </p:xfrm>
        <a:graphic>
          <a:graphicData uri="http://schemas.openxmlformats.org/drawingml/2006/table">
            <a:tbl>
              <a:tblPr firstRow="1" bandRow="1">
                <a:tableStyleId>{5C22544A-7EE6-4342-B048-85BDC9FD1C3A}</a:tableStyleId>
              </a:tblPr>
              <a:tblGrid>
                <a:gridCol w="499299">
                  <a:extLst>
                    <a:ext uri="{9D8B030D-6E8A-4147-A177-3AD203B41FA5}">
                      <a16:colId xmlns:a16="http://schemas.microsoft.com/office/drawing/2014/main" val="528802535"/>
                    </a:ext>
                  </a:extLst>
                </a:gridCol>
                <a:gridCol w="1162386">
                  <a:extLst>
                    <a:ext uri="{9D8B030D-6E8A-4147-A177-3AD203B41FA5}">
                      <a16:colId xmlns:a16="http://schemas.microsoft.com/office/drawing/2014/main" val="3102758518"/>
                    </a:ext>
                  </a:extLst>
                </a:gridCol>
                <a:gridCol w="1536492">
                  <a:extLst>
                    <a:ext uri="{9D8B030D-6E8A-4147-A177-3AD203B41FA5}">
                      <a16:colId xmlns:a16="http://schemas.microsoft.com/office/drawing/2014/main" val="2906003302"/>
                    </a:ext>
                  </a:extLst>
                </a:gridCol>
                <a:gridCol w="2683211">
                  <a:extLst>
                    <a:ext uri="{9D8B030D-6E8A-4147-A177-3AD203B41FA5}">
                      <a16:colId xmlns:a16="http://schemas.microsoft.com/office/drawing/2014/main" val="1992370370"/>
                    </a:ext>
                  </a:extLst>
                </a:gridCol>
              </a:tblGrid>
              <a:tr h="209014">
                <a:tc>
                  <a:txBody>
                    <a:bodyPr/>
                    <a:lstStyle/>
                    <a:p>
                      <a:pPr algn="ctr"/>
                      <a:r>
                        <a:rPr lang="en-IN" sz="900" b="1" i="0" u="none" strike="noStrike" cap="none" baseline="0" dirty="0">
                          <a:solidFill>
                            <a:schemeClr val="dk1"/>
                          </a:solidFill>
                          <a:latin typeface="+mn-lt"/>
                          <a:ea typeface="+mn-ea"/>
                          <a:cs typeface="+mn-cs"/>
                          <a:sym typeface="Arial"/>
                        </a:rPr>
                        <a:t>Cycle</a:t>
                      </a:r>
                      <a:endParaRPr lang="en-IN" sz="9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solidFill>
                            <a:schemeClr val="tx1"/>
                          </a:solidFill>
                        </a:rPr>
                        <a:t>Program Counter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solidFill>
                            <a:schemeClr val="tx1"/>
                          </a:solidFill>
                        </a:rPr>
                        <a:t>Instruction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solidFill>
                            <a:schemeClr val="tx1"/>
                          </a:solidFill>
                        </a:rPr>
                        <a:t>Timing Description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09014">
                <a:tc>
                  <a:txBody>
                    <a:bodyPr/>
                    <a:lstStyle/>
                    <a:p>
                      <a:pPr algn="ctr"/>
                      <a:r>
                        <a:rPr lang="en-IN" sz="900" b="0" dirty="0"/>
                        <a:t>1</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0x00000ed0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900" dirty="0"/>
                        <a:t>BX r14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42875" indent="-142875"/>
                      <a:r>
                        <a:rPr lang="en-IN" sz="900" dirty="0"/>
                        <a:t>Dual issue pipeline 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09014">
                <a:tc>
                  <a:txBody>
                    <a:bodyPr/>
                    <a:lstStyle/>
                    <a:p>
                      <a:pPr algn="ctr"/>
                      <a:r>
                        <a:rPr lang="en-IN" sz="900" b="0" dirty="0"/>
                        <a:t>1</a:t>
                      </a:r>
                    </a:p>
                  </a:txBody>
                  <a:tcP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0x00000ee4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900" dirty="0"/>
                        <a:t>CMP r0,#0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23825" indent="-123825"/>
                      <a:r>
                        <a:rPr lang="en-US" sz="900" dirty="0"/>
                        <a:t>Dual issue in pipeline 1</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09014">
                <a:tc>
                  <a:txBody>
                    <a:bodyPr/>
                    <a:lstStyle/>
                    <a:p>
                      <a:pPr algn="ctr"/>
                      <a:r>
                        <a:rPr lang="en-IN" sz="900" b="0" dirty="0"/>
                        <a:t>2</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0x00000ee8</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900" dirty="0"/>
                        <a:t>MOV r3,#3</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14300" indent="-114300"/>
                      <a:r>
                        <a:rPr lang="en-IN" sz="900" dirty="0"/>
                        <a:t>Dual issue pipeline 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09014">
                <a:tc>
                  <a:txBody>
                    <a:bodyPr/>
                    <a:lstStyle/>
                    <a:p>
                      <a:pPr algn="ctr"/>
                      <a:r>
                        <a:rPr lang="en-IN" sz="900" b="0" dirty="0"/>
                        <a:t>2</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0x00000eec</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MOV r0,#0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114300" indent="-114300" algn="l"/>
                      <a:r>
                        <a:rPr lang="en-US" sz="900" dirty="0"/>
                        <a:t>Dual issue in pipeline 1</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r h="209014">
                <a:tc>
                  <a:txBody>
                    <a:bodyPr/>
                    <a:lstStyle/>
                    <a:p>
                      <a:pPr algn="ctr"/>
                      <a:r>
                        <a:rPr lang="en-IN" sz="900" b="0" dirty="0"/>
                        <a:t>3</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0x00000ef0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STREQ r3,[r1,#0]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US" sz="900" dirty="0"/>
                        <a:t>Dual issue in pipeline 0, r3 not needed until E3</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66227698"/>
                  </a:ext>
                </a:extLst>
              </a:tr>
              <a:tr h="209014">
                <a:tc>
                  <a:txBody>
                    <a:bodyPr/>
                    <a:lstStyle/>
                    <a:p>
                      <a:pPr algn="ctr"/>
                      <a:r>
                        <a:rPr lang="en-IN" sz="900" b="0" dirty="0"/>
                        <a:t>3</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0x00000ef4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CMP r2,#4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US" sz="900" dirty="0"/>
                        <a:t>Dual issue in pipeline 1</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5314452"/>
                  </a:ext>
                </a:extLst>
              </a:tr>
              <a:tr h="339648">
                <a:tc>
                  <a:txBody>
                    <a:bodyPr/>
                    <a:lstStyle/>
                    <a:p>
                      <a:pPr algn="ctr"/>
                      <a:r>
                        <a:rPr lang="en-IN" sz="900" b="0" dirty="0"/>
                        <a:t>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0x00000ef8</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LDRLS pc,[pc,r2,LSL #2]</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US" sz="900" dirty="0"/>
                        <a:t>Single issue pipeline 0, + 1 cycle for load to pc, no extra cycle for shift since LSL #2</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28219276"/>
                  </a:ext>
                </a:extLst>
              </a:tr>
              <a:tr h="237315">
                <a:tc>
                  <a:txBody>
                    <a:bodyPr/>
                    <a:lstStyle/>
                    <a:p>
                      <a:pPr algn="ctr"/>
                      <a:r>
                        <a:rPr lang="en-IN" sz="900" b="0" dirty="0"/>
                        <a:t>5</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0x00000f2c</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MOV r0,#1</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US" sz="900" dirty="0"/>
                        <a:t>Dual issue with 2nd iteration of load in pipeline 1</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02331416"/>
                  </a:ext>
                </a:extLst>
              </a:tr>
              <a:tr h="209014">
                <a:tc>
                  <a:txBody>
                    <a:bodyPr/>
                    <a:lstStyle/>
                    <a:p>
                      <a:pPr algn="ctr"/>
                      <a:r>
                        <a:rPr lang="en-IN" sz="900" b="0" dirty="0"/>
                        <a:t>6</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0x00000f30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B {pc} + 8</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US" sz="900" dirty="0"/>
                        <a:t>#0xf38 dual issue pipeline 0</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77861959"/>
                  </a:ext>
                </a:extLst>
              </a:tr>
              <a:tr h="209014">
                <a:tc>
                  <a:txBody>
                    <a:bodyPr/>
                    <a:lstStyle/>
                    <a:p>
                      <a:pPr algn="ctr"/>
                      <a:r>
                        <a:rPr lang="en-IN" sz="900" b="0" dirty="0"/>
                        <a:t>6</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0x00000f38</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STR r0,[r1,#0]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IN" sz="900" dirty="0"/>
                        <a:t>Dual issue pipeline 1</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05015818"/>
                  </a:ext>
                </a:extLst>
              </a:tr>
              <a:tr h="209014">
                <a:tc>
                  <a:txBody>
                    <a:bodyPr/>
                    <a:lstStyle/>
                    <a:p>
                      <a:pPr algn="ctr"/>
                      <a:r>
                        <a:rPr lang="en-IN" sz="900" b="0" dirty="0"/>
                        <a:t>7</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0x00000f3c:</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LDR pc,[r13],#4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US" sz="900" dirty="0"/>
                        <a:t>Single issue pipeline 0, + 1 cycle for load to pc</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595033"/>
                  </a:ext>
                </a:extLst>
              </a:tr>
              <a:tr h="254000">
                <a:tc>
                  <a:txBody>
                    <a:bodyPr/>
                    <a:lstStyle/>
                    <a:p>
                      <a:pPr algn="ctr"/>
                      <a:r>
                        <a:rPr lang="en-IN" sz="900" b="0" dirty="0"/>
                        <a:t>8</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0x0000017c</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ADD r2,r4,#0xc</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US" sz="900" dirty="0"/>
                        <a:t>Dual issue with 2nd iteration of load in pipeline 1</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86281302"/>
                  </a:ext>
                </a:extLst>
              </a:tr>
              <a:tr h="209014">
                <a:tc>
                  <a:txBody>
                    <a:bodyPr/>
                    <a:lstStyle/>
                    <a:p>
                      <a:pPr algn="ctr"/>
                      <a:r>
                        <a:rPr lang="en-IN" sz="900" b="0" dirty="0"/>
                        <a:t>9</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0x00000180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LDR r0,[r6,#4]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IN" sz="900" dirty="0"/>
                        <a:t>Dual issue pipeline 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866551695"/>
                  </a:ext>
                </a:extLst>
              </a:tr>
              <a:tr h="209014">
                <a:tc>
                  <a:txBody>
                    <a:bodyPr/>
                    <a:lstStyle/>
                    <a:p>
                      <a:pPr algn="ctr"/>
                      <a:r>
                        <a:rPr lang="en-IN" sz="900" b="0" dirty="0"/>
                        <a:t>9</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0x00000184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MOV r1,#0xa</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IN" sz="900" dirty="0"/>
                        <a:t>Dual issue pipeline 1</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45632957"/>
                  </a:ext>
                </a:extLst>
              </a:tr>
              <a:tr h="339648">
                <a:tc>
                  <a:txBody>
                    <a:bodyPr/>
                    <a:lstStyle/>
                    <a:p>
                      <a:pPr algn="ctr"/>
                      <a:r>
                        <a:rPr lang="en-IN" sz="900" b="0" dirty="0"/>
                        <a:t>12</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0x00000188</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LDR r0,[r0,#0]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US" sz="900" dirty="0"/>
                        <a:t>Single issue pipeline 0: r0 produced in E3, required in E1, so + 2 cycle stall</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198372311"/>
                  </a:ext>
                </a:extLst>
              </a:tr>
              <a:tr h="470282">
                <a:tc>
                  <a:txBody>
                    <a:bodyPr/>
                    <a:lstStyle/>
                    <a:p>
                      <a:pPr algn="ctr"/>
                      <a:r>
                        <a:rPr lang="en-IN" sz="900" b="0" dirty="0"/>
                        <a:t>13</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0x0000018c</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STR r0,[r4,#0]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US" sz="900" dirty="0"/>
                        <a:t>Single issue pipeline 0 due to LS resource hazard, no extra delay for r0 since produced in E3 and consumed in E3</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48898790"/>
                  </a:ext>
                </a:extLst>
              </a:tr>
              <a:tr h="339648">
                <a:tc>
                  <a:txBody>
                    <a:bodyPr/>
                    <a:lstStyle/>
                    <a:p>
                      <a:pPr algn="ctr"/>
                      <a:r>
                        <a:rPr lang="en-IN" sz="900" b="0" dirty="0"/>
                        <a:t>14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0x00000190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LDR r0,[r4,#0xc]</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US" sz="900" dirty="0"/>
                        <a:t>Single issue pipeline 0 due to LS resource hazard</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44717639"/>
                  </a:ext>
                </a:extLst>
              </a:tr>
              <a:tr h="339648">
                <a:tc>
                  <a:txBody>
                    <a:bodyPr/>
                    <a:lstStyle/>
                    <a:p>
                      <a:pPr algn="ctr"/>
                      <a:r>
                        <a:rPr lang="en-IN" sz="900" b="0" dirty="0"/>
                        <a:t>15</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0x00000194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LDMFD r13!,{r4-r6,r14}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US" sz="900" dirty="0"/>
                        <a:t>Load multiple: loads r4 in 1st cycle, r5 and r6 in 2nd cycle, r14 in 3rd cycle, 3 cycles total</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77761781"/>
                  </a:ext>
                </a:extLst>
              </a:tr>
              <a:tr h="339648">
                <a:tc>
                  <a:txBody>
                    <a:bodyPr/>
                    <a:lstStyle/>
                    <a:p>
                      <a:pPr algn="ctr"/>
                      <a:r>
                        <a:rPr lang="en-IN" sz="900" b="0" dirty="0"/>
                        <a:t>17</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0x00000198</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B {pc} + 0xda8</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US" sz="900" dirty="0"/>
                        <a:t>#0xf40 dual issue in pipeline 1 with 3rd cycle of LDM</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16561665"/>
                  </a:ext>
                </a:extLst>
              </a:tr>
              <a:tr h="209014">
                <a:tc>
                  <a:txBody>
                    <a:bodyPr/>
                    <a:lstStyle/>
                    <a:p>
                      <a:pPr algn="ctr"/>
                      <a:r>
                        <a:rPr lang="en-IN" sz="900" b="0" dirty="0"/>
                        <a:t>18</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0x00000f40</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ADD r0,r0,#2 ARM</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US" sz="900" dirty="0"/>
                        <a:t>Single issue in pipeline 0</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6060181"/>
                  </a:ext>
                </a:extLst>
              </a:tr>
              <a:tr h="339648">
                <a:tc>
                  <a:txBody>
                    <a:bodyPr/>
                    <a:lstStyle/>
                    <a:p>
                      <a:pPr algn="ctr"/>
                      <a:r>
                        <a:rPr lang="en-IN" sz="900" b="0" dirty="0"/>
                        <a:t>19</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t>0x00000f44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t>ADD r0,r1,r0 ARM</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US" sz="900" dirty="0"/>
                        <a:t>Single issue in pipeline 0, no dual issue due to hazard on r0 produced in E2 and required in E2</a:t>
                      </a:r>
                      <a:endParaRPr lang="en-IN" sz="9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25007363"/>
                  </a:ext>
                </a:extLst>
              </a:tr>
            </a:tbl>
          </a:graphicData>
        </a:graphic>
      </p:graphicFrame>
      <p:sp>
        <p:nvSpPr>
          <p:cNvPr id="9" name="TextBox 8"/>
          <p:cNvSpPr txBox="1"/>
          <p:nvPr/>
        </p:nvSpPr>
        <p:spPr>
          <a:xfrm>
            <a:off x="6066136" y="5265189"/>
            <a:ext cx="2469522" cy="461665"/>
          </a:xfrm>
          <a:prstGeom prst="rect">
            <a:avLst/>
          </a:prstGeom>
          <a:noFill/>
        </p:spPr>
        <p:txBody>
          <a:bodyPr wrap="none" rtlCol="0">
            <a:spAutoFit/>
          </a:bodyPr>
          <a:lstStyle/>
          <a:p>
            <a:r>
              <a:rPr lang="en-US" sz="1200" dirty="0">
                <a:latin typeface="+mn-lt"/>
              </a:rPr>
              <a:t>(Table can be found on page 659 </a:t>
            </a:r>
            <a:br>
              <a:rPr lang="en-US" sz="1200" dirty="0">
                <a:latin typeface="+mn-lt"/>
              </a:rPr>
            </a:br>
            <a:r>
              <a:rPr lang="en-US" sz="1200" dirty="0">
                <a:latin typeface="+mn-lt"/>
              </a:rPr>
              <a:t>in the textbook.)</a:t>
            </a:r>
          </a:p>
        </p:txBody>
      </p:sp>
      <p:sp>
        <p:nvSpPr>
          <p:cNvPr id="2" name="Title 1">
            <a:extLst>
              <a:ext uri="{FF2B5EF4-FFF2-40B4-BE49-F238E27FC236}">
                <a16:creationId xmlns:a16="http://schemas.microsoft.com/office/drawing/2014/main" id="{3A2EE5D3-D71A-479D-8821-6B6A252A6899}"/>
              </a:ext>
            </a:extLst>
          </p:cNvPr>
          <p:cNvSpPr>
            <a:spLocks noGrp="1"/>
          </p:cNvSpPr>
          <p:nvPr>
            <p:ph type="title"/>
          </p:nvPr>
        </p:nvSpPr>
        <p:spPr>
          <a:xfrm>
            <a:off x="5976269" y="88819"/>
            <a:ext cx="2990428" cy="5184576"/>
          </a:xfrm>
        </p:spPr>
        <p:txBody>
          <a:bodyPr/>
          <a:lstStyle/>
          <a:p>
            <a:pPr algn="ctr"/>
            <a:r>
              <a:rPr lang="en-US" sz="4400" dirty="0">
                <a:latin typeface="Times New Roman" panose="02020603050405020304" pitchFamily="18" charset="0"/>
                <a:cs typeface="Times New Roman" panose="02020603050405020304" pitchFamily="18" charset="0"/>
              </a:rPr>
              <a:t>Table 18.5  </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Cortex-A8</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Example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Dual Issue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Instruction Sequence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For Integer</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Pipeline</a:t>
            </a:r>
            <a:endParaRPr lang="en-US" sz="2800" dirty="0"/>
          </a:p>
        </p:txBody>
      </p:sp>
    </p:spTree>
  </p:cSld>
  <p:clrMapOvr>
    <a:masterClrMapping/>
  </p:clrMapOvr>
  <p:transition spd="med">
    <p:strips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98164"/>
            <a:ext cx="8507288" cy="1584177"/>
          </a:xfrm>
          <a:noFill/>
          <a:ln/>
        </p:spPr>
        <p:txBody>
          <a:bodyPr lIns="90488" tIns="44450" rIns="90488" bIns="44450"/>
          <a:lstStyle/>
          <a:p>
            <a:r>
              <a:rPr lang="en-US" dirty="0"/>
              <a:t>Figure 18.12 </a:t>
            </a:r>
            <a:br>
              <a:rPr lang="en-US" dirty="0"/>
            </a:br>
            <a:r>
              <a:rPr lang="en-US" dirty="0"/>
              <a:t>ARM Cortex-A8 NEON and Floating-Point Pipeline</a:t>
            </a:r>
          </a:p>
        </p:txBody>
      </p:sp>
      <p:pic>
        <p:nvPicPr>
          <p:cNvPr id="3" name="Picture 2" descr="The instruction decode block has the components, 16 dash entry I n s t queue + I n s t, D e c. D e c queue + R d slash W r check. Score dash Issue logic. R E g read + M 3 f w d i n g m u x e s. This unit refers to NEON register write back that has the components in 5 stages, Integer A L U, M A C, SHIFT pipes. Non dash I E E E FMUL pipe. I E E E single slash double precision V F P. Load slash store and permute. The Integer A L U, M A C, SHIFT pipes stage has following components, D U P, shift 1, F M T in first level. M U L 1, Shift 2, A L U in the second level. A C C 1 and A C C 2 in third and fourth levels. Three W B components in the sixth level. The Non dash I E E E F M U L pipe has the components, F D U P in the first level. F M U L 1 to 4 in the levels from 2 to 4 and W B in the sixth level. The Non dash I E E E F A D D pipe has components, F F M T in the first level. F A D D 1 to 4 in the levels from 2 to 4 and W B in the sixth level. The I E E E single slash double precision V F P has the components, V F P, and W B in the first and second levels. The Load slash store and permute has components PERM 1, PERM 2 in first and second levels, Store align in the third level, 8 dash entry store queue in the fourth level followed by blank in the fifth level and W B in the sixth level. The Load and store with alignment has components, Mux L 1 slash M C R, 8 dash Entry store queue, Load align, and Mux with N R F.  " title="An illustration represents an A R M Cortex-A8 NEON and Floating-Point Pipeline using 3 blocks, Instruction decode, NEON register write back, and Load and store with alignment. "/>
          <p:cNvPicPr>
            <a:picLocks noChangeAspect="1"/>
          </p:cNvPicPr>
          <p:nvPr/>
        </p:nvPicPr>
        <p:blipFill rotWithShape="1">
          <a:blip r:embed="rId3">
            <a:extLst>
              <a:ext uri="{28A0092B-C50C-407E-A947-70E740481C1C}">
                <a14:useLocalDpi xmlns:a14="http://schemas.microsoft.com/office/drawing/2010/main" val="0"/>
              </a:ext>
            </a:extLst>
          </a:blip>
          <a:srcRect l="3349" t="14248" r="2959" b="42590"/>
          <a:stretch/>
        </p:blipFill>
        <p:spPr>
          <a:xfrm>
            <a:off x="827584" y="1628799"/>
            <a:ext cx="7488832" cy="4464497"/>
          </a:xfrm>
          <a:prstGeom prst="rect">
            <a:avLst/>
          </a:prstGeom>
        </p:spPr>
      </p:pic>
    </p:spTree>
    <p:extLst>
      <p:ext uri="{BB962C8B-B14F-4D97-AF65-F5344CB8AC3E}">
        <p14:creationId xmlns:p14="http://schemas.microsoft.com/office/powerpoint/2010/main" val="3744949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98165"/>
            <a:ext cx="8507288" cy="1082014"/>
          </a:xfrm>
          <a:noFill/>
          <a:ln/>
        </p:spPr>
        <p:txBody>
          <a:bodyPr lIns="90488" tIns="44450" rIns="90488" bIns="44450"/>
          <a:lstStyle/>
          <a:p>
            <a:r>
              <a:rPr lang="en-US" dirty="0"/>
              <a:t>Figure 18.13 </a:t>
            </a:r>
            <a:br>
              <a:rPr lang="en-US" dirty="0"/>
            </a:br>
            <a:r>
              <a:rPr lang="en-US" dirty="0"/>
              <a:t>ARM Cortex-M3 Block Diagram</a:t>
            </a:r>
          </a:p>
        </p:txBody>
      </p:sp>
      <p:pic>
        <p:nvPicPr>
          <p:cNvPr id="4" name="Picture 3" descr="The blocks in the stage 1 are Wake up interrupt controller, Nested vectored interrupt controller, which is connected with the bus matrix in the third stage, connected with Cortex-M3 processor core that has the following components, Fetch, decode, execute, register bank, and memory interface. And connected with embedded trace macro cell in the same level and connected with the next level, Memory protection unit. The memory protection unit is connected with the next stage that has the blocks, Debug access port, Flash patch and breakpoint, Data watch point and trace, serial wire viewer, all off these are connected with Bus matrix that has code interface and SR A M and peripheral interface." title="An illustration displays A R M Cortex-M3 Block Diagram overview in three stages."/>
          <p:cNvPicPr>
            <a:picLocks noChangeAspect="1"/>
          </p:cNvPicPr>
          <p:nvPr/>
        </p:nvPicPr>
        <p:blipFill rotWithShape="1">
          <a:blip r:embed="rId3">
            <a:extLst>
              <a:ext uri="{28A0092B-C50C-407E-A947-70E740481C1C}">
                <a14:useLocalDpi xmlns:a14="http://schemas.microsoft.com/office/drawing/2010/main" val="0"/>
              </a:ext>
            </a:extLst>
          </a:blip>
          <a:srcRect l="4902" t="22513" r="3922" b="22185"/>
          <a:stretch/>
        </p:blipFill>
        <p:spPr>
          <a:xfrm>
            <a:off x="1322103" y="1307957"/>
            <a:ext cx="6499794" cy="5101990"/>
          </a:xfrm>
          <a:prstGeom prst="rect">
            <a:avLst/>
          </a:prstGeom>
        </p:spPr>
      </p:pic>
    </p:spTree>
    <p:extLst>
      <p:ext uri="{BB962C8B-B14F-4D97-AF65-F5344CB8AC3E}">
        <p14:creationId xmlns:p14="http://schemas.microsoft.com/office/powerpoint/2010/main" val="3106441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98165"/>
            <a:ext cx="8507288" cy="1082014"/>
          </a:xfrm>
          <a:noFill/>
          <a:ln/>
        </p:spPr>
        <p:txBody>
          <a:bodyPr lIns="90488" tIns="44450" rIns="90488" bIns="44450"/>
          <a:lstStyle/>
          <a:p>
            <a:r>
              <a:rPr lang="en-US" dirty="0"/>
              <a:t>Figure 18.14 </a:t>
            </a:r>
            <a:br>
              <a:rPr lang="en-US" dirty="0"/>
            </a:br>
            <a:r>
              <a:rPr lang="en-US" dirty="0"/>
              <a:t>ARM Cortex-M3 Pipeline</a:t>
            </a:r>
          </a:p>
        </p:txBody>
      </p:sp>
      <p:pic>
        <p:nvPicPr>
          <p:cNvPr id="3" name="Picture 2" descr="The fetch stage forwards the address to the next stage, Decode. The decode stage processes the address in three levels, A G U, Instruction decode and register read, and Branch. After processing the address the three different levels forwards the address to calculate in the Execute stage. In execute stage it is processed in three levels, Address phase and write back, and Data phase load slash store and branch in the first level, which receives input from the A G U. Multiply and divide in the second level, which receives input from Instruction decode and register read. Shift, and A L U and branch in the third level, which receives the input from Branch. After calculating these three levels sends the data to W R. The Decode stage is labeled as Branch forwarding and speculation, Execute stage is labeled as A L U branch not forwarded slash speculated, and the process after the execute is labeled as L S U branch result. Note beside the diagram reads, A G U = address generation unit." title="An illustration displays the process of A R M Cortex-M3 Pipeline in three stages, Fetch, Decode, and Execute."/>
          <p:cNvPicPr>
            <a:picLocks noChangeAspect="1"/>
          </p:cNvPicPr>
          <p:nvPr/>
        </p:nvPicPr>
        <p:blipFill rotWithShape="1">
          <a:blip r:embed="rId3">
            <a:extLst>
              <a:ext uri="{28A0092B-C50C-407E-A947-70E740481C1C}">
                <a14:useLocalDpi xmlns:a14="http://schemas.microsoft.com/office/drawing/2010/main" val="0"/>
              </a:ext>
            </a:extLst>
          </a:blip>
          <a:srcRect l="10189" t="10939" r="5367" b="22090"/>
          <a:stretch/>
        </p:blipFill>
        <p:spPr>
          <a:xfrm>
            <a:off x="2090896" y="1283386"/>
            <a:ext cx="4962209" cy="5092793"/>
          </a:xfrm>
          <a:prstGeom prst="rect">
            <a:avLst/>
          </a:prstGeom>
        </p:spPr>
      </p:pic>
    </p:spTree>
    <p:extLst>
      <p:ext uri="{BB962C8B-B14F-4D97-AF65-F5344CB8AC3E}">
        <p14:creationId xmlns:p14="http://schemas.microsoft.com/office/powerpoint/2010/main" val="209313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5814"/>
            <a:ext cx="8229600" cy="1606527"/>
          </a:xfrm>
          <a:noFill/>
          <a:ln/>
        </p:spPr>
        <p:txBody>
          <a:bodyPr lIns="90488" tIns="44450" rIns="90488" bIns="44450"/>
          <a:lstStyle/>
          <a:p>
            <a:r>
              <a:rPr lang="en-US" dirty="0"/>
              <a:t>Figure 18.2 </a:t>
            </a:r>
            <a:br>
              <a:rPr lang="en-US" dirty="0"/>
            </a:br>
            <a:r>
              <a:rPr lang="en-US" dirty="0"/>
              <a:t>Generic Superscalar Organization </a:t>
            </a:r>
            <a:br>
              <a:rPr lang="en-US" dirty="0"/>
            </a:br>
            <a:r>
              <a:rPr lang="en-US" dirty="0"/>
              <a:t>(degree = 4)</a:t>
            </a:r>
          </a:p>
        </p:txBody>
      </p:sp>
      <p:sp>
        <p:nvSpPr>
          <p:cNvPr id="2" name="TextBox 1"/>
          <p:cNvSpPr txBox="1"/>
          <p:nvPr/>
        </p:nvSpPr>
        <p:spPr>
          <a:xfrm>
            <a:off x="441598" y="6189812"/>
            <a:ext cx="4610558" cy="215444"/>
          </a:xfrm>
          <a:prstGeom prst="rect">
            <a:avLst/>
          </a:prstGeom>
          <a:noFill/>
        </p:spPr>
        <p:txBody>
          <a:bodyPr wrap="none" rtlCol="0">
            <a:spAutoFit/>
          </a:bodyPr>
          <a:lstStyle/>
          <a:p>
            <a:r>
              <a:rPr lang="en-US" sz="800" i="1">
                <a:latin typeface="+mj-lt"/>
              </a:rPr>
              <a:t>Source: </a:t>
            </a:r>
            <a:r>
              <a:rPr lang="en-US" sz="800">
                <a:latin typeface="+mj-lt"/>
              </a:rPr>
              <a:t>Used with permission from Professor Roger </a:t>
            </a:r>
            <a:r>
              <a:rPr lang="en-US" sz="800" dirty="0" err="1">
                <a:latin typeface="+mj-lt"/>
              </a:rPr>
              <a:t>Kieckhafer</a:t>
            </a:r>
            <a:r>
              <a:rPr lang="en-US" sz="800" dirty="0">
                <a:latin typeface="+mj-lt"/>
              </a:rPr>
              <a:t> of Michigan Technical University.</a:t>
            </a:r>
            <a:endParaRPr lang="en-IN" sz="800" dirty="0">
              <a:latin typeface="+mj-lt"/>
            </a:endParaRPr>
          </a:p>
        </p:txBody>
      </p:sp>
      <p:pic>
        <p:nvPicPr>
          <p:cNvPr id="3" name="Picture 2" descr="First the connection starts from the L 2 cache, connected with Pre decode, I- cache, instruction fetch, i buffer, and instruction decode. All these blocks are connected to issue window and after processing the issue window sends the information to issue gate that processes the information to Reservation stations, From the reservation station the instructions are sent to Multiply units in two rows and Arithmetic logic unit, control transfer unit, load store unit, all these blocks sends the information to Reorder buffer, which is connected with write back and FWD. The FWD dispatches the instructions to reservation stations. The write back completes the processing of instructions and sends to Register File, which sends to Reservation stations. The load store unit finishes the process and sends to store buffer and that processes to D- cache and that processes the instructions to L 2 cache. " title="An illustration displays Generic Superscalar Organization, degree = 4, using a block diagram."/>
          <p:cNvPicPr>
            <a:picLocks noChangeAspect="1"/>
          </p:cNvPicPr>
          <p:nvPr/>
        </p:nvPicPr>
        <p:blipFill rotWithShape="1">
          <a:blip r:embed="rId3">
            <a:extLst>
              <a:ext uri="{28A0092B-C50C-407E-A947-70E740481C1C}">
                <a14:useLocalDpi xmlns:a14="http://schemas.microsoft.com/office/drawing/2010/main" val="0"/>
              </a:ext>
            </a:extLst>
          </a:blip>
          <a:srcRect l="4197" t="8866" r="4506" b="30317"/>
          <a:stretch/>
        </p:blipFill>
        <p:spPr>
          <a:xfrm>
            <a:off x="1900668" y="1340768"/>
            <a:ext cx="5551652" cy="4785908"/>
          </a:xfrm>
          <a:prstGeom prst="rect">
            <a:avLst/>
          </a:prstGeom>
        </p:spPr>
      </p:pic>
    </p:spTree>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39121"/>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a:xfrm>
            <a:off x="332518" y="1600200"/>
            <a:ext cx="8478965" cy="4525963"/>
          </a:xfrm>
        </p:spPr>
        <p:txBody>
          <a:bodyPr>
            <a:normAutofit/>
          </a:bodyPr>
          <a:lstStyle/>
          <a:p>
            <a:pPr marL="101600" indent="0">
              <a:buNone/>
            </a:pPr>
            <a:r>
              <a:rPr lang="en-US" sz="3200" dirty="0">
                <a:solidFill>
                  <a:srgbClr val="007FA3"/>
                </a:solidFill>
              </a:rPr>
              <a:t>Chapter 18     </a:t>
            </a:r>
          </a:p>
          <a:p>
            <a:endParaRPr lang="en-US" sz="3200" dirty="0"/>
          </a:p>
        </p:txBody>
      </p:sp>
      <p:sp>
        <p:nvSpPr>
          <p:cNvPr id="30" name="Content Placeholder 29"/>
          <p:cNvSpPr>
            <a:spLocks noGrp="1"/>
          </p:cNvSpPr>
          <p:nvPr>
            <p:ph sz="half" idx="4294967295"/>
          </p:nvPr>
        </p:nvSpPr>
        <p:spPr>
          <a:xfrm>
            <a:off x="446727" y="2276872"/>
            <a:ext cx="3657600" cy="4136841"/>
          </a:xfrm>
        </p:spPr>
        <p:txBody>
          <a:bodyPr>
            <a:normAutofit/>
          </a:bodyPr>
          <a:lstStyle/>
          <a:p>
            <a:pPr marL="320675" indent="-320675">
              <a:buClr>
                <a:schemeClr val="tx2"/>
              </a:buClr>
              <a:buFont typeface="Arial" panose="020B0604020202020204" pitchFamily="34" charset="0"/>
              <a:buChar char="•"/>
            </a:pPr>
            <a:r>
              <a:rPr lang="en-US" sz="2000" dirty="0"/>
              <a:t>Superscalar versus </a:t>
            </a:r>
            <a:r>
              <a:rPr lang="en-US" sz="2000" dirty="0" err="1"/>
              <a:t>Superpipelined</a:t>
            </a:r>
            <a:endParaRPr lang="en-US" sz="2000" dirty="0"/>
          </a:p>
          <a:p>
            <a:pPr marL="617538" lvl="1" indent="-296863">
              <a:buClr>
                <a:schemeClr val="tx2"/>
              </a:buClr>
              <a:buFont typeface="Arial" panose="020B0604020202020204" pitchFamily="34" charset="0"/>
              <a:buChar char="–"/>
            </a:pPr>
            <a:r>
              <a:rPr lang="en-US" sz="1800" dirty="0"/>
              <a:t>Constraints</a:t>
            </a:r>
          </a:p>
          <a:p>
            <a:pPr marL="320675" indent="-320675">
              <a:buClr>
                <a:schemeClr val="tx2"/>
              </a:buClr>
              <a:buFont typeface="Arial" panose="020B0604020202020204" pitchFamily="34" charset="0"/>
              <a:buChar char="•"/>
            </a:pPr>
            <a:r>
              <a:rPr lang="en-US" sz="2000" dirty="0"/>
              <a:t>Design issues</a:t>
            </a:r>
          </a:p>
          <a:p>
            <a:pPr marL="617538" lvl="1" indent="-296863">
              <a:spcBef>
                <a:spcPts val="600"/>
              </a:spcBef>
              <a:buClr>
                <a:schemeClr val="tx2"/>
              </a:buClr>
              <a:buFont typeface="Arial" panose="020B0604020202020204" pitchFamily="34" charset="0"/>
              <a:buChar char="–"/>
            </a:pPr>
            <a:r>
              <a:rPr lang="en-US" sz="1800" dirty="0"/>
              <a:t>Instruction-level parallelism</a:t>
            </a:r>
          </a:p>
          <a:p>
            <a:pPr marL="617538" lvl="1" indent="-296863">
              <a:spcBef>
                <a:spcPts val="600"/>
              </a:spcBef>
              <a:buClr>
                <a:schemeClr val="tx2"/>
              </a:buClr>
              <a:buFont typeface="Arial" panose="020B0604020202020204" pitchFamily="34" charset="0"/>
              <a:buChar char="–"/>
            </a:pPr>
            <a:r>
              <a:rPr lang="en-US" sz="1800" dirty="0"/>
              <a:t>Machine parallelism</a:t>
            </a:r>
          </a:p>
          <a:p>
            <a:pPr marL="617538" lvl="1" indent="-296863">
              <a:spcBef>
                <a:spcPts val="600"/>
              </a:spcBef>
              <a:buClr>
                <a:schemeClr val="tx2"/>
              </a:buClr>
              <a:buFont typeface="Arial" panose="020B0604020202020204" pitchFamily="34" charset="0"/>
              <a:buChar char="–"/>
            </a:pPr>
            <a:r>
              <a:rPr lang="en-US" sz="1800" dirty="0"/>
              <a:t>Instruction issue policy</a:t>
            </a:r>
          </a:p>
          <a:p>
            <a:pPr marL="617538" lvl="1" indent="-296863">
              <a:spcBef>
                <a:spcPts val="600"/>
              </a:spcBef>
              <a:buClr>
                <a:schemeClr val="tx2"/>
              </a:buClr>
              <a:buFont typeface="Arial" panose="020B0604020202020204" pitchFamily="34" charset="0"/>
              <a:buChar char="–"/>
            </a:pPr>
            <a:r>
              <a:rPr lang="en-US" sz="1800" dirty="0"/>
              <a:t>Register renaming</a:t>
            </a:r>
          </a:p>
          <a:p>
            <a:pPr marL="617538" lvl="1" indent="-296863">
              <a:spcBef>
                <a:spcPts val="600"/>
              </a:spcBef>
              <a:buClr>
                <a:schemeClr val="tx2"/>
              </a:buClr>
              <a:buFont typeface="Arial" panose="020B0604020202020204" pitchFamily="34" charset="0"/>
              <a:buChar char="–"/>
            </a:pPr>
            <a:r>
              <a:rPr lang="en-US" sz="1800" dirty="0"/>
              <a:t>Branch prediction</a:t>
            </a:r>
          </a:p>
          <a:p>
            <a:pPr marL="617538" lvl="1" indent="-296863">
              <a:spcBef>
                <a:spcPts val="600"/>
              </a:spcBef>
              <a:buClr>
                <a:schemeClr val="tx2"/>
              </a:buClr>
              <a:buFont typeface="Arial" panose="020B0604020202020204" pitchFamily="34" charset="0"/>
              <a:buChar char="–"/>
            </a:pPr>
            <a:r>
              <a:rPr lang="en-US" sz="1800" dirty="0"/>
              <a:t>Superscalar execution</a:t>
            </a:r>
          </a:p>
          <a:p>
            <a:pPr marL="617538" lvl="1" indent="-296863">
              <a:spcBef>
                <a:spcPts val="600"/>
              </a:spcBef>
              <a:buClr>
                <a:schemeClr val="tx2"/>
              </a:buClr>
              <a:buFont typeface="Arial" panose="020B0604020202020204" pitchFamily="34" charset="0"/>
              <a:buChar char="–"/>
            </a:pPr>
            <a:r>
              <a:rPr lang="en-US" sz="1800" dirty="0"/>
              <a:t>Superscalar implementation</a:t>
            </a:r>
          </a:p>
        </p:txBody>
      </p:sp>
      <p:sp>
        <p:nvSpPr>
          <p:cNvPr id="31" name="Text Placeholder 30"/>
          <p:cNvSpPr>
            <a:spLocks noGrp="1"/>
          </p:cNvSpPr>
          <p:nvPr>
            <p:ph type="body" sz="quarter" idx="4294967295"/>
          </p:nvPr>
        </p:nvSpPr>
        <p:spPr>
          <a:xfrm>
            <a:off x="4355976" y="304799"/>
            <a:ext cx="3905034" cy="1856509"/>
          </a:xfrm>
        </p:spPr>
        <p:txBody>
          <a:bodyPr/>
          <a:lstStyle/>
          <a:p>
            <a:pPr algn="ctr"/>
            <a:r>
              <a:rPr lang="en-US" sz="2800" dirty="0">
                <a:solidFill>
                  <a:srgbClr val="007FA3"/>
                </a:solidFill>
              </a:rPr>
              <a:t>Instruction-Level Parallelism and Superscalar Processors</a:t>
            </a:r>
            <a:endParaRPr lang="en-US" dirty="0">
              <a:solidFill>
                <a:srgbClr val="007FA3"/>
              </a:solidFill>
            </a:endParaRPr>
          </a:p>
        </p:txBody>
      </p:sp>
      <p:sp>
        <p:nvSpPr>
          <p:cNvPr id="32" name="Content Placeholder 31"/>
          <p:cNvSpPr>
            <a:spLocks noGrp="1"/>
          </p:cNvSpPr>
          <p:nvPr>
            <p:ph sz="quarter" idx="4294967295"/>
          </p:nvPr>
        </p:nvSpPr>
        <p:spPr>
          <a:xfrm>
            <a:off x="4572000" y="2205038"/>
            <a:ext cx="3657600" cy="4537075"/>
          </a:xfrm>
        </p:spPr>
        <p:txBody>
          <a:bodyPr>
            <a:normAutofit/>
          </a:bodyPr>
          <a:lstStyle/>
          <a:p>
            <a:pPr marL="285750" indent="-285750">
              <a:spcAft>
                <a:spcPts val="300"/>
              </a:spcAft>
              <a:buClr>
                <a:schemeClr val="tx2"/>
              </a:buClr>
              <a:buFont typeface="Arial" panose="020B0604020202020204" pitchFamily="34" charset="0"/>
              <a:buChar char="•"/>
            </a:pPr>
            <a:r>
              <a:rPr lang="en-US" sz="2000" dirty="0"/>
              <a:t>Intel core microarchitecture</a:t>
            </a:r>
          </a:p>
          <a:p>
            <a:pPr marL="652463" lvl="1" indent="-331788">
              <a:buClr>
                <a:schemeClr val="tx2"/>
              </a:buClr>
              <a:buFont typeface="Arial" panose="020B0604020202020204" pitchFamily="34" charset="0"/>
              <a:buChar char="–"/>
            </a:pPr>
            <a:r>
              <a:rPr lang="en-US" sz="1800" dirty="0"/>
              <a:t>Front end</a:t>
            </a:r>
          </a:p>
          <a:p>
            <a:pPr marL="652463" lvl="1" indent="-331788">
              <a:buClr>
                <a:schemeClr val="tx2"/>
              </a:buClr>
              <a:buFont typeface="Arial" panose="020B0604020202020204" pitchFamily="34" charset="0"/>
              <a:buChar char="–"/>
            </a:pPr>
            <a:r>
              <a:rPr lang="en-US" sz="1800" dirty="0"/>
              <a:t>Out-of-order execution logic</a:t>
            </a:r>
          </a:p>
          <a:p>
            <a:pPr marL="652463" lvl="1" indent="-331788">
              <a:spcAft>
                <a:spcPts val="300"/>
              </a:spcAft>
              <a:buClr>
                <a:schemeClr val="tx2"/>
              </a:buClr>
              <a:buFont typeface="Arial" panose="020B0604020202020204" pitchFamily="34" charset="0"/>
              <a:buChar char="–"/>
            </a:pPr>
            <a:r>
              <a:rPr lang="en-US" sz="1800" dirty="0"/>
              <a:t>Integer and floating-point execution units</a:t>
            </a:r>
          </a:p>
          <a:p>
            <a:pPr marL="285750" indent="-285750">
              <a:buClr>
                <a:schemeClr val="tx2"/>
              </a:buClr>
              <a:buFont typeface="Arial" panose="020B0604020202020204" pitchFamily="34" charset="0"/>
              <a:buChar char="•"/>
            </a:pPr>
            <a:r>
              <a:rPr lang="en-US" sz="2000" dirty="0"/>
              <a:t>ARM Cortex-A8</a:t>
            </a:r>
          </a:p>
          <a:p>
            <a:pPr marL="652463" lvl="1" indent="-331788">
              <a:buClr>
                <a:schemeClr val="tx2"/>
              </a:buClr>
              <a:buFont typeface="Arial" panose="020B0604020202020204" pitchFamily="34" charset="0"/>
              <a:buChar char="–"/>
            </a:pPr>
            <a:r>
              <a:rPr lang="en-US" sz="1800" dirty="0"/>
              <a:t>Instruction fetch unit</a:t>
            </a:r>
          </a:p>
          <a:p>
            <a:pPr marL="652463" lvl="1" indent="-331788">
              <a:buClr>
                <a:schemeClr val="tx2"/>
              </a:buClr>
              <a:buFont typeface="Arial" panose="020B0604020202020204" pitchFamily="34" charset="0"/>
              <a:buChar char="–"/>
            </a:pPr>
            <a:r>
              <a:rPr lang="en-US" sz="1800" dirty="0"/>
              <a:t>Instruction decode unit</a:t>
            </a:r>
          </a:p>
          <a:p>
            <a:pPr marL="652463" lvl="1" indent="-331788">
              <a:buClr>
                <a:schemeClr val="tx2"/>
              </a:buClr>
              <a:buFont typeface="Arial" panose="020B0604020202020204" pitchFamily="34" charset="0"/>
              <a:buChar char="–"/>
            </a:pPr>
            <a:r>
              <a:rPr lang="en-US" sz="1800" dirty="0"/>
              <a:t>Integer execute unit</a:t>
            </a:r>
          </a:p>
          <a:p>
            <a:pPr marL="652463" lvl="1" indent="-331788">
              <a:spcAft>
                <a:spcPts val="300"/>
              </a:spcAft>
              <a:buClr>
                <a:schemeClr val="tx2"/>
              </a:buClr>
              <a:buFont typeface="Arial" panose="020B0604020202020204" pitchFamily="34" charset="0"/>
              <a:buChar char="–"/>
            </a:pPr>
            <a:r>
              <a:rPr lang="en-US" sz="1800" dirty="0"/>
              <a:t>SIMD and floating-point pipeline</a:t>
            </a:r>
          </a:p>
          <a:p>
            <a:pPr marL="285750" lvl="1" indent="-285750">
              <a:buClr>
                <a:schemeClr val="tx2"/>
              </a:buClr>
              <a:buFont typeface="Arial" panose="020B0604020202020204" pitchFamily="34" charset="0"/>
              <a:buChar char="•"/>
            </a:pPr>
            <a:r>
              <a:rPr lang="en-US" sz="2000" dirty="0"/>
              <a:t>ARM Cortex-M3</a:t>
            </a:r>
          </a:p>
          <a:p>
            <a:pPr marL="652463" lvl="1" indent="-331788">
              <a:buClr>
                <a:schemeClr val="tx2"/>
              </a:buClr>
              <a:buFont typeface="Arial" panose="020B0604020202020204" pitchFamily="34" charset="0"/>
              <a:buChar char="–"/>
            </a:pPr>
            <a:r>
              <a:rPr lang="en-US" sz="1800" dirty="0"/>
              <a:t>Pipeline structure</a:t>
            </a:r>
          </a:p>
          <a:p>
            <a:pPr marL="652463" lvl="1" indent="-331788">
              <a:buClr>
                <a:schemeClr val="tx2"/>
              </a:buClr>
              <a:buFont typeface="Arial" panose="020B0604020202020204" pitchFamily="34" charset="0"/>
              <a:buChar char="–"/>
            </a:pPr>
            <a:r>
              <a:rPr lang="en-US" sz="1800" dirty="0"/>
              <a:t>Dealing with branches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175814"/>
            <a:ext cx="8229600" cy="1606527"/>
          </a:xfrm>
          <a:noFill/>
          <a:ln/>
        </p:spPr>
        <p:txBody>
          <a:bodyPr lIns="90488" tIns="44450" rIns="90488" bIns="44450"/>
          <a:lstStyle/>
          <a:p>
            <a:r>
              <a:rPr lang="en-US" dirty="0"/>
              <a:t>Table 18.1  </a:t>
            </a:r>
            <a:br>
              <a:rPr lang="en-US" dirty="0"/>
            </a:br>
            <a:r>
              <a:rPr lang="en-US" dirty="0"/>
              <a:t>Reported Speedups of Superscalar-Like Machines</a:t>
            </a:r>
          </a:p>
        </p:txBody>
      </p:sp>
      <p:graphicFrame>
        <p:nvGraphicFramePr>
          <p:cNvPr id="4" name="Table 3" descr="The rows of the table read as follows. 1. T J A D 70, 1 point 8. 2. K U C K 77, 8. 3. W E I S 84, 1 point 58. 4. A C O S 86, 2 point 7. 5. S O H I 9 0, 1 point 8. 6. S M I T 89, 2 point 3. 7. J O U P 8 9 b, 2 point 2. 8. LEE 91, 7." title="A table has two columns labeled reference and speedup. The values listed under reference appear in brackets."/>
          <p:cNvGraphicFramePr>
            <a:graphicFrameLocks noGrp="1"/>
          </p:cNvGraphicFramePr>
          <p:nvPr>
            <p:extLst>
              <p:ext uri="{D42A27DB-BD31-4B8C-83A1-F6EECF244321}">
                <p14:modId xmlns:p14="http://schemas.microsoft.com/office/powerpoint/2010/main" val="1686693959"/>
              </p:ext>
            </p:extLst>
          </p:nvPr>
        </p:nvGraphicFramePr>
        <p:xfrm>
          <a:off x="1740446" y="1827337"/>
          <a:ext cx="5639866" cy="4461795"/>
        </p:xfrm>
        <a:graphic>
          <a:graphicData uri="http://schemas.openxmlformats.org/drawingml/2006/table">
            <a:tbl>
              <a:tblPr firstRow="1" bandRow="1">
                <a:tableStyleId>{5C22544A-7EE6-4342-B048-85BDC9FD1C3A}</a:tableStyleId>
              </a:tblPr>
              <a:tblGrid>
                <a:gridCol w="2687538">
                  <a:extLst>
                    <a:ext uri="{9D8B030D-6E8A-4147-A177-3AD203B41FA5}">
                      <a16:colId xmlns:a16="http://schemas.microsoft.com/office/drawing/2014/main" val="528802535"/>
                    </a:ext>
                  </a:extLst>
                </a:gridCol>
                <a:gridCol w="2952328">
                  <a:extLst>
                    <a:ext uri="{9D8B030D-6E8A-4147-A177-3AD203B41FA5}">
                      <a16:colId xmlns:a16="http://schemas.microsoft.com/office/drawing/2014/main" val="3102758518"/>
                    </a:ext>
                  </a:extLst>
                </a:gridCol>
              </a:tblGrid>
              <a:tr h="495755">
                <a:tc>
                  <a:txBody>
                    <a:bodyPr/>
                    <a:lstStyle/>
                    <a:p>
                      <a:r>
                        <a:rPr lang="en-IN" sz="2400" b="1" i="0" u="none" strike="noStrike" cap="none" baseline="0" dirty="0">
                          <a:solidFill>
                            <a:schemeClr val="dk1"/>
                          </a:solidFill>
                          <a:latin typeface="+mn-lt"/>
                          <a:ea typeface="+mn-ea"/>
                          <a:cs typeface="+mn-cs"/>
                          <a:sym typeface="Arial"/>
                        </a:rPr>
                        <a:t>Reference</a:t>
                      </a:r>
                      <a:endParaRPr lang="en-IN" sz="2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2400" dirty="0">
                          <a:solidFill>
                            <a:schemeClr val="tx1"/>
                          </a:solidFill>
                        </a:rPr>
                        <a:t>Speedup</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495755">
                <a:tc>
                  <a:txBody>
                    <a:bodyPr/>
                    <a:lstStyle/>
                    <a:p>
                      <a:r>
                        <a:rPr lang="en-IN" sz="2400" b="0" i="0" u="none" strike="noStrike" cap="none" baseline="0" dirty="0">
                          <a:solidFill>
                            <a:schemeClr val="dk1"/>
                          </a:solidFill>
                          <a:latin typeface="+mn-lt"/>
                          <a:ea typeface="+mn-ea"/>
                          <a:cs typeface="+mn-cs"/>
                          <a:sym typeface="Arial"/>
                        </a:rPr>
                        <a:t>[TJAD70]</a:t>
                      </a:r>
                      <a:endParaRPr lang="en-IN" sz="24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304800" indent="-304800"/>
                      <a:r>
                        <a:rPr lang="en-IN" sz="2400" b="0" dirty="0"/>
                        <a:t>	1.8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95755">
                <a:tc>
                  <a:txBody>
                    <a:bodyPr/>
                    <a:lstStyle/>
                    <a:p>
                      <a:r>
                        <a:rPr lang="en-IN" sz="2400" b="0" i="0" u="none" strike="noStrike" cap="none" baseline="0" dirty="0">
                          <a:solidFill>
                            <a:schemeClr val="dk1"/>
                          </a:solidFill>
                          <a:latin typeface="+mn-lt"/>
                          <a:ea typeface="+mn-ea"/>
                          <a:cs typeface="+mn-cs"/>
                          <a:sym typeface="Arial"/>
                        </a:rPr>
                        <a:t>[KUCK77]</a:t>
                      </a:r>
                      <a:endParaRPr lang="en-IN" sz="24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304800" indent="-304800"/>
                      <a:r>
                        <a:rPr lang="en-US" sz="2400" b="0" i="0" u="none" strike="noStrike" cap="none" baseline="0" dirty="0">
                          <a:solidFill>
                            <a:schemeClr val="dk1"/>
                          </a:solidFill>
                          <a:latin typeface="+mn-lt"/>
                          <a:ea typeface="+mn-ea"/>
                          <a:cs typeface="+mn-cs"/>
                          <a:sym typeface="Arial"/>
                        </a:rPr>
                        <a:t>	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95755">
                <a:tc>
                  <a:txBody>
                    <a:bodyPr/>
                    <a:lstStyle/>
                    <a:p>
                      <a:r>
                        <a:rPr lang="en-IN" sz="2400" b="0" i="0" u="none" strike="noStrike" cap="none" baseline="0" dirty="0">
                          <a:solidFill>
                            <a:schemeClr val="dk1"/>
                          </a:solidFill>
                          <a:latin typeface="+mn-lt"/>
                          <a:ea typeface="+mn-ea"/>
                          <a:cs typeface="+mn-cs"/>
                          <a:sym typeface="Arial"/>
                        </a:rPr>
                        <a:t>[WEIS84]</a:t>
                      </a:r>
                      <a:endParaRPr lang="en-IN" sz="24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304800" indent="-304800"/>
                      <a:r>
                        <a:rPr lang="en-US" sz="2400" b="0" i="0" u="none" strike="noStrike" cap="none" baseline="0" dirty="0">
                          <a:solidFill>
                            <a:schemeClr val="dk1"/>
                          </a:solidFill>
                          <a:latin typeface="+mn-lt"/>
                          <a:ea typeface="+mn-ea"/>
                          <a:cs typeface="+mn-cs"/>
                          <a:sym typeface="Arial"/>
                        </a:rPr>
                        <a:t>	1.58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95755">
                <a:tc>
                  <a:txBody>
                    <a:bodyPr/>
                    <a:lstStyle/>
                    <a:p>
                      <a:r>
                        <a:rPr lang="en-IN" sz="2400" b="0" i="0" u="none" strike="noStrike" cap="none" baseline="0" dirty="0">
                          <a:solidFill>
                            <a:schemeClr val="dk1"/>
                          </a:solidFill>
                          <a:latin typeface="+mn-lt"/>
                          <a:ea typeface="+mn-ea"/>
                          <a:cs typeface="+mn-cs"/>
                          <a:sym typeface="Arial"/>
                        </a:rPr>
                        <a:t>[ACOS86]</a:t>
                      </a:r>
                      <a:endParaRPr lang="en-IN" sz="24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304800" indent="-304800" algn="l"/>
                      <a:r>
                        <a:rPr lang="en-IN" sz="2400" b="0" dirty="0"/>
                        <a:t>	2.7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r h="495755">
                <a:tc>
                  <a:txBody>
                    <a:bodyPr/>
                    <a:lstStyle/>
                    <a:p>
                      <a:r>
                        <a:rPr lang="en-IN" sz="2400" b="0" dirty="0"/>
                        <a:t>[SOHI90]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304800" indent="-304800" algn="l"/>
                      <a:r>
                        <a:rPr lang="en-IN" sz="2400" b="0" dirty="0"/>
                        <a:t>	1.8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97655271"/>
                  </a:ext>
                </a:extLst>
              </a:tr>
              <a:tr h="495755">
                <a:tc>
                  <a:txBody>
                    <a:bodyPr/>
                    <a:lstStyle/>
                    <a:p>
                      <a:r>
                        <a:rPr lang="en-IN" sz="2400" b="0" dirty="0"/>
                        <a:t>[SMIT89]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304800" indent="-304800" algn="l"/>
                      <a:r>
                        <a:rPr lang="en-IN" sz="2400" b="0" dirty="0"/>
                        <a:t>	2.3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13491178"/>
                  </a:ext>
                </a:extLst>
              </a:tr>
              <a:tr h="495755">
                <a:tc>
                  <a:txBody>
                    <a:bodyPr/>
                    <a:lstStyle/>
                    <a:p>
                      <a:r>
                        <a:rPr lang="en-IN" sz="2400" b="0" dirty="0"/>
                        <a:t>[JOUP89b]</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304800" indent="-304800" algn="l"/>
                      <a:r>
                        <a:rPr lang="en-IN" sz="2400" b="0" dirty="0"/>
                        <a:t>	2.2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426798760"/>
                  </a:ext>
                </a:extLst>
              </a:tr>
              <a:tr h="495755">
                <a:tc>
                  <a:txBody>
                    <a:bodyPr/>
                    <a:lstStyle/>
                    <a:p>
                      <a:r>
                        <a:rPr lang="en-IN" sz="2400" b="0" dirty="0"/>
                        <a:t>[LEE91]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304800" indent="-304800" algn="l"/>
                      <a:r>
                        <a:rPr lang="en-IN" sz="2400" b="0" dirty="0"/>
                        <a:t>	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16695919"/>
                  </a:ext>
                </a:extLst>
              </a:tr>
            </a:tbl>
          </a:graphicData>
        </a:graphic>
      </p:graphicFrame>
    </p:spTree>
  </p:cSld>
  <p:clrMapOvr>
    <a:masterClrMapping/>
  </p:clrMapOvr>
  <p:transition spd="med">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66289"/>
            <a:ext cx="8229600" cy="1606527"/>
          </a:xfrm>
          <a:noFill/>
          <a:ln/>
        </p:spPr>
        <p:txBody>
          <a:bodyPr lIns="90488" tIns="44450" rIns="90488" bIns="44450"/>
          <a:lstStyle/>
          <a:p>
            <a:r>
              <a:rPr lang="en-US" dirty="0"/>
              <a:t>Figure 18.3 </a:t>
            </a:r>
            <a:br>
              <a:rPr lang="en-US" dirty="0"/>
            </a:br>
            <a:r>
              <a:rPr lang="en-US" dirty="0"/>
              <a:t>Comparison of Superscalar and </a:t>
            </a:r>
            <a:r>
              <a:rPr lang="en-US" dirty="0" err="1"/>
              <a:t>Superpipeline</a:t>
            </a:r>
            <a:r>
              <a:rPr lang="en-US" dirty="0"/>
              <a:t> Approaches</a:t>
            </a:r>
          </a:p>
        </p:txBody>
      </p:sp>
      <p:pic>
        <p:nvPicPr>
          <p:cNvPr id="3" name="Picture 2" descr="The 4 key stages displayed are as follows. I Fetch, decode, execute with stripped lines, and write. The simple 4 stage pipeline displays 6 successive instructions executed in the sequence of 0 to 5 cycles, as it is capable of performing one execution at any one time. The super pipelined approach displays 6 successive instructions executed in the sequence of 0 to 2 and half, as it is capable of performing two pipeline stages per clock cycle. The super scalar approach displays 6 successive instructions executed in the sequence of 0 to 2, performing 2 executions at a time, continues till sixth clock." title="An An illustration displays Comparison of Superscalar and Super pipeline Approaches using 9 clock cycles."/>
          <p:cNvPicPr>
            <a:picLocks noChangeAspect="1"/>
          </p:cNvPicPr>
          <p:nvPr/>
        </p:nvPicPr>
        <p:blipFill rotWithShape="1">
          <a:blip r:embed="rId3">
            <a:extLst>
              <a:ext uri="{28A0092B-C50C-407E-A947-70E740481C1C}">
                <a14:useLocalDpi xmlns:a14="http://schemas.microsoft.com/office/drawing/2010/main" val="0"/>
              </a:ext>
            </a:extLst>
          </a:blip>
          <a:srcRect l="9323" t="1700" r="9149" b="11151"/>
          <a:stretch/>
        </p:blipFill>
        <p:spPr>
          <a:xfrm>
            <a:off x="2887513" y="1795909"/>
            <a:ext cx="3368974" cy="4660415"/>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a:t>Constraints </a:t>
            </a:r>
          </a:p>
        </p:txBody>
      </p:sp>
      <p:sp>
        <p:nvSpPr>
          <p:cNvPr id="10245" name="Rectangle 5"/>
          <p:cNvSpPr>
            <a:spLocks noGrp="1" noChangeArrowheads="1"/>
          </p:cNvSpPr>
          <p:nvPr>
            <p:ph type="body" idx="1"/>
          </p:nvPr>
        </p:nvSpPr>
        <p:spPr/>
        <p:txBody>
          <a:bodyPr>
            <a:normAutofit/>
          </a:bodyPr>
          <a:lstStyle/>
          <a:p>
            <a:pPr marL="304800" indent="-304800"/>
            <a:r>
              <a:rPr lang="en-GB" dirty="0"/>
              <a:t>Instruction level parallelism</a:t>
            </a:r>
          </a:p>
          <a:p>
            <a:pPr marL="622300" lvl="1" indent="-317500"/>
            <a:r>
              <a:rPr lang="en-GB" sz="1800" dirty="0"/>
              <a:t>Refers to the degree to which the instructions of a program can be executed in parallel</a:t>
            </a:r>
          </a:p>
          <a:p>
            <a:pPr marL="622300" lvl="1" indent="-317500"/>
            <a:r>
              <a:rPr lang="en-GB" sz="1800" dirty="0"/>
              <a:t>A combination of compiler based optimization and hardware techniques can be used to maximize instruction level parallelism</a:t>
            </a:r>
          </a:p>
          <a:p>
            <a:pPr marL="304800" indent="-304800"/>
            <a:r>
              <a:rPr lang="en-GB" dirty="0"/>
              <a:t>Limitations:</a:t>
            </a:r>
          </a:p>
          <a:p>
            <a:pPr marL="622300" lvl="1" indent="-317500"/>
            <a:r>
              <a:rPr lang="en-GB" sz="1800" dirty="0"/>
              <a:t>True data dependency</a:t>
            </a:r>
          </a:p>
          <a:p>
            <a:pPr marL="622300" lvl="1" indent="-317500"/>
            <a:r>
              <a:rPr lang="en-GB" sz="1800" dirty="0"/>
              <a:t>Procedural dependency</a:t>
            </a:r>
          </a:p>
          <a:p>
            <a:pPr marL="622300" lvl="1" indent="-317500"/>
            <a:r>
              <a:rPr lang="en-GB" sz="1800" dirty="0"/>
              <a:t>Resource conflicts</a:t>
            </a:r>
          </a:p>
          <a:p>
            <a:pPr marL="622300" lvl="1" indent="-317500"/>
            <a:r>
              <a:rPr lang="en-GB" sz="1800" dirty="0"/>
              <a:t>Output dependency</a:t>
            </a:r>
          </a:p>
          <a:p>
            <a:pPr marL="622300" lvl="1" indent="-317500"/>
            <a:r>
              <a:rPr lang="en-GB" sz="1800" dirty="0"/>
              <a:t>Antidependency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88640"/>
            <a:ext cx="8229600" cy="1080120"/>
          </a:xfrm>
          <a:noFill/>
          <a:ln/>
        </p:spPr>
        <p:txBody>
          <a:bodyPr lIns="90488" tIns="44450" rIns="90488" bIns="44450"/>
          <a:lstStyle/>
          <a:p>
            <a:r>
              <a:rPr lang="en-US" dirty="0"/>
              <a:t>Figure 18.4</a:t>
            </a:r>
            <a:br>
              <a:rPr lang="en-US" dirty="0"/>
            </a:br>
            <a:r>
              <a:rPr lang="en-US" dirty="0"/>
              <a:t>Effect of Dependencies</a:t>
            </a:r>
          </a:p>
        </p:txBody>
      </p:sp>
      <p:pic>
        <p:nvPicPr>
          <p:cNvPr id="3" name="Picture 2" descr="The 4 key stages displayed are, I Fetch, decode, Execute with stripped lines, and write. The no dependency displays 4 stages computed from 0 to 4 cycles in two rows i 0, and i 1. The Data dependency, i 1 uses data computed by i 0, displays 4 stages computed from 0 to 4 cycles in one row, i 0 and in row i 1 I fetch, Decode in cycle 0 and 1, and Execute, Write in 3, 4 cycles. The Procedural dependency displays 4 stages computed in 6 rows, 2 rows starting in cycle 0, 2 rows starting in cycle 3, and 2 rows starting in cycle 4. The Resource con¬flict, i 0 and i 1 use the same functional unit, displays 4 stages computed from 0 to 4 cycles in one row, i 0 and in row i 1 I fetch, Decode in cycle 0 and 1, and Execute, Write in 3, 4 cycles." title="An An illustration displays Effect of Dependencies using 4 key stages processed in 9 clock cycles."/>
          <p:cNvPicPr>
            <a:picLocks noChangeAspect="1"/>
          </p:cNvPicPr>
          <p:nvPr/>
        </p:nvPicPr>
        <p:blipFill rotWithShape="1">
          <a:blip r:embed="rId3">
            <a:extLst>
              <a:ext uri="{28A0092B-C50C-407E-A947-70E740481C1C}">
                <a14:useLocalDpi xmlns:a14="http://schemas.microsoft.com/office/drawing/2010/main" val="0"/>
              </a:ext>
            </a:extLst>
          </a:blip>
          <a:srcRect l="3888" t="8000" r="6431" b="17450"/>
          <a:stretch/>
        </p:blipFill>
        <p:spPr>
          <a:xfrm>
            <a:off x="2411760" y="953452"/>
            <a:ext cx="5112568" cy="5499884"/>
          </a:xfrm>
          <a:prstGeom prst="rect">
            <a:avLst/>
          </a:prstGeom>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Design Issues</a:t>
            </a:r>
          </a:p>
        </p:txBody>
      </p:sp>
      <p:sp>
        <p:nvSpPr>
          <p:cNvPr id="4" name="Text Placeholder 3"/>
          <p:cNvSpPr>
            <a:spLocks noGrp="1"/>
          </p:cNvSpPr>
          <p:nvPr>
            <p:ph type="body" idx="1"/>
          </p:nvPr>
        </p:nvSpPr>
        <p:spPr>
          <a:xfrm>
            <a:off x="332518" y="1612900"/>
            <a:ext cx="8478965" cy="4525963"/>
          </a:xfrm>
        </p:spPr>
        <p:txBody>
          <a:bodyPr/>
          <a:lstStyle/>
          <a:p>
            <a:pPr marL="101600" indent="0">
              <a:spcBef>
                <a:spcPts val="0"/>
              </a:spcBef>
              <a:buNone/>
            </a:pPr>
            <a:r>
              <a:rPr lang="en-US" dirty="0"/>
              <a:t>Instruction-Level Parallelism </a:t>
            </a:r>
            <a:endParaRPr lang="en-US" sz="1400" dirty="0"/>
          </a:p>
          <a:p>
            <a:pPr marL="101600" indent="0">
              <a:spcBef>
                <a:spcPts val="0"/>
              </a:spcBef>
              <a:buNone/>
            </a:pPr>
            <a:r>
              <a:rPr lang="en-US" sz="1400" dirty="0"/>
              <a:t>			</a:t>
            </a:r>
            <a:r>
              <a:rPr lang="en-US" dirty="0"/>
              <a:t>and Machine Parallelism</a:t>
            </a:r>
          </a:p>
        </p:txBody>
      </p:sp>
      <p:sp>
        <p:nvSpPr>
          <p:cNvPr id="15363" name="Rectangle 3"/>
          <p:cNvSpPr>
            <a:spLocks noGrp="1" noChangeArrowheads="1"/>
          </p:cNvSpPr>
          <p:nvPr>
            <p:ph idx="4294967295"/>
          </p:nvPr>
        </p:nvSpPr>
        <p:spPr>
          <a:xfrm>
            <a:off x="471884" y="2565400"/>
            <a:ext cx="7916540" cy="4292600"/>
          </a:xfrm>
        </p:spPr>
        <p:txBody>
          <a:bodyPr/>
          <a:lstStyle/>
          <a:p>
            <a:pPr marL="292100" indent="-292100">
              <a:spcBef>
                <a:spcPts val="600"/>
              </a:spcBef>
              <a:buClr>
                <a:schemeClr val="tx2"/>
              </a:buClr>
              <a:buFont typeface="Arial" panose="020B0604020202020204" pitchFamily="34" charset="0"/>
              <a:buChar char="•"/>
            </a:pPr>
            <a:r>
              <a:rPr lang="en-GB" sz="2400" dirty="0"/>
              <a:t>Instruction level parallelism</a:t>
            </a:r>
          </a:p>
          <a:p>
            <a:pPr marL="596900" lvl="1" indent="-279400">
              <a:spcBef>
                <a:spcPts val="600"/>
              </a:spcBef>
              <a:buClr>
                <a:schemeClr val="tx2"/>
              </a:buClr>
              <a:buFont typeface="Arial" panose="020B0604020202020204" pitchFamily="34" charset="0"/>
              <a:buChar char="–"/>
            </a:pPr>
            <a:r>
              <a:rPr lang="en-GB" sz="2200" dirty="0"/>
              <a:t>Instructions in a sequence are independent</a:t>
            </a:r>
          </a:p>
          <a:p>
            <a:pPr marL="596900" lvl="1" indent="-279400">
              <a:spcBef>
                <a:spcPts val="600"/>
              </a:spcBef>
              <a:buClr>
                <a:schemeClr val="tx2"/>
              </a:buClr>
              <a:buFont typeface="Arial" panose="020B0604020202020204" pitchFamily="34" charset="0"/>
              <a:buChar char="–"/>
            </a:pPr>
            <a:r>
              <a:rPr lang="en-GB" sz="2200" dirty="0"/>
              <a:t>Execution can be overlapped</a:t>
            </a:r>
          </a:p>
          <a:p>
            <a:pPr marL="596900" lvl="1" indent="-279400">
              <a:spcBef>
                <a:spcPts val="600"/>
              </a:spcBef>
              <a:spcAft>
                <a:spcPts val="1200"/>
              </a:spcAft>
              <a:buClr>
                <a:schemeClr val="tx2"/>
              </a:buClr>
              <a:buFont typeface="Arial" panose="020B0604020202020204" pitchFamily="34" charset="0"/>
              <a:buChar char="–"/>
            </a:pPr>
            <a:r>
              <a:rPr lang="en-GB" sz="2200" dirty="0"/>
              <a:t>Governed by data and procedural dependency</a:t>
            </a:r>
          </a:p>
          <a:p>
            <a:pPr marL="292100" indent="-292100">
              <a:spcBef>
                <a:spcPts val="600"/>
              </a:spcBef>
              <a:buClr>
                <a:schemeClr val="tx2"/>
              </a:buClr>
              <a:buFont typeface="Arial" panose="020B0604020202020204" pitchFamily="34" charset="0"/>
              <a:buChar char="•"/>
            </a:pPr>
            <a:r>
              <a:rPr lang="en-GB" sz="2400" dirty="0"/>
              <a:t>Machine Parallelism</a:t>
            </a:r>
          </a:p>
          <a:p>
            <a:pPr marL="596900" lvl="1" indent="-279400">
              <a:spcBef>
                <a:spcPts val="600"/>
              </a:spcBef>
              <a:buClr>
                <a:schemeClr val="tx2"/>
              </a:buClr>
              <a:buFont typeface="Arial" panose="020B0604020202020204" pitchFamily="34" charset="0"/>
              <a:buChar char="–"/>
            </a:pPr>
            <a:r>
              <a:rPr lang="en-GB" sz="2200" dirty="0"/>
              <a:t>Ability to take advantage of instruction level parallelism</a:t>
            </a:r>
          </a:p>
          <a:p>
            <a:pPr marL="596900" lvl="1" indent="-279400">
              <a:spcBef>
                <a:spcPts val="600"/>
              </a:spcBef>
              <a:buClr>
                <a:schemeClr val="tx2"/>
              </a:buClr>
              <a:buFont typeface="Arial" panose="020B0604020202020204" pitchFamily="34" charset="0"/>
              <a:buChar char="–"/>
            </a:pPr>
            <a:r>
              <a:rPr lang="en-GB" sz="2200" dirty="0"/>
              <a:t>Governed by number of parallel pipelines</a:t>
            </a:r>
          </a:p>
        </p:txBody>
      </p:sp>
    </p:spTree>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8619</TotalTime>
  <Words>13353</Words>
  <Application>Microsoft Office PowerPoint</Application>
  <PresentationFormat>On-screen Show (4:3)</PresentationFormat>
  <Paragraphs>1415</Paragraphs>
  <Slides>40</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Noto Sans Symbols</vt:lpstr>
      <vt:lpstr>Rockwell</vt:lpstr>
      <vt:lpstr>Times New Roman</vt:lpstr>
      <vt:lpstr>Verdana</vt:lpstr>
      <vt:lpstr>Wingdings</vt:lpstr>
      <vt:lpstr>2_508 Lecture</vt:lpstr>
      <vt:lpstr>Computer Organization and Architecture Designing for Performance</vt:lpstr>
      <vt:lpstr>Superscalar Overview</vt:lpstr>
      <vt:lpstr>Figure 18.1  Superscalar Organization Compared to Ordinary Scalar Organization</vt:lpstr>
      <vt:lpstr>Figure 18.2  Generic Superscalar Organization  (degree = 4)</vt:lpstr>
      <vt:lpstr>Table 18.1   Reported Speedups of Superscalar-Like Machines</vt:lpstr>
      <vt:lpstr>Figure 18.3  Comparison of Superscalar and Superpipeline Approaches</vt:lpstr>
      <vt:lpstr>Constraints </vt:lpstr>
      <vt:lpstr>Figure 18.4 Effect of Dependencies</vt:lpstr>
      <vt:lpstr>Design Issues</vt:lpstr>
      <vt:lpstr>Instruction Issue Policy</vt:lpstr>
      <vt:lpstr>Figure 18.5  Superscalar Instruction Issue and Completion Policies</vt:lpstr>
      <vt:lpstr>Figure 18.6  Organization for Out-of-Order Issue with Out-of-Order Completion</vt:lpstr>
      <vt:lpstr>Register Renaming (1 of 2)</vt:lpstr>
      <vt:lpstr>Figure 18.7  Speedups of Various Machine Organizations without Procedural Dependencies</vt:lpstr>
      <vt:lpstr>Branch Prediction</vt:lpstr>
      <vt:lpstr>Figure 18.8  Conceptual Depiction of Superscalar Processing</vt:lpstr>
      <vt:lpstr>Superscalar Implementation</vt:lpstr>
      <vt:lpstr>Figure 18.9  Intel Core Microarchitecture</vt:lpstr>
      <vt:lpstr>Table 18.2    Cache/Memory Parameters  and  Performance  of  Processors  Based on  Intel Core Microarchitecture  </vt:lpstr>
      <vt:lpstr>Front End</vt:lpstr>
      <vt:lpstr>Branch Prediction Unit</vt:lpstr>
      <vt:lpstr>Instruction Fetch and Predecode Unit</vt:lpstr>
      <vt:lpstr>Instruction Queue and Decode Unit</vt:lpstr>
      <vt:lpstr>Out-of-Order Execution Logic</vt:lpstr>
      <vt:lpstr>Reorder Buffer (ROB)</vt:lpstr>
      <vt:lpstr>Register Renaming (2 of 2)</vt:lpstr>
      <vt:lpstr>Figure 18.10  Architectural Block Diagram of ARM Cortex-A8</vt:lpstr>
      <vt:lpstr>Figure 18.11  ARM Cortex-A8 Integer Pipeline</vt:lpstr>
      <vt:lpstr>Instruction Fetch Unit</vt:lpstr>
      <vt:lpstr>Instruction Decode Unit</vt:lpstr>
      <vt:lpstr>Instruction Processing Stages</vt:lpstr>
      <vt:lpstr>Table 18.3  Cortex-A8 Memory System Effects on Instruction Timings</vt:lpstr>
      <vt:lpstr>Table 18.4  Cortex-A8 Dual-Issue Restrictions</vt:lpstr>
      <vt:lpstr>Integer Execute Unit</vt:lpstr>
      <vt:lpstr>Load/Store Pipeline</vt:lpstr>
      <vt:lpstr>Table 18.5     Cortex-A8 Example   Dual Issue  Instruction Sequence For Integer Pipeline</vt:lpstr>
      <vt:lpstr>Figure 18.12  ARM Cortex-A8 NEON and Floating-Point Pipeline</vt:lpstr>
      <vt:lpstr>Figure 18.13  ARM Cortex-M3 Block Diagram</vt:lpstr>
      <vt:lpstr>Figure 18.14  ARM Cortex-M3 Pipeline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Superscalar Processors</dc:title>
  <dc:creator>Adrian J Pullin</dc:creator>
  <cp:lastModifiedBy>Shankar, Nitin</cp:lastModifiedBy>
  <cp:revision>142</cp:revision>
  <dcterms:created xsi:type="dcterms:W3CDTF">2012-07-23T05:20:20Z</dcterms:created>
  <dcterms:modified xsi:type="dcterms:W3CDTF">2021-10-24T19:45:57Z</dcterms:modified>
</cp:coreProperties>
</file>