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34"/>
  </p:notesMasterIdLst>
  <p:handoutMasterIdLst>
    <p:handoutMasterId r:id="rId35"/>
  </p:handoutMasterIdLst>
  <p:sldIdLst>
    <p:sldId id="458" r:id="rId2"/>
    <p:sldId id="363" r:id="rId3"/>
    <p:sldId id="364" r:id="rId4"/>
    <p:sldId id="365"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 id="451" r:id="rId23"/>
    <p:sldId id="452" r:id="rId24"/>
    <p:sldId id="401" r:id="rId25"/>
    <p:sldId id="453" r:id="rId26"/>
    <p:sldId id="454" r:id="rId27"/>
    <p:sldId id="455" r:id="rId28"/>
    <p:sldId id="456" r:id="rId29"/>
    <p:sldId id="457" r:id="rId30"/>
    <p:sldId id="407" r:id="rId31"/>
    <p:sldId id="408" r:id="rId32"/>
    <p:sldId id="357" r:id="rId3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46" userDrawn="1">
          <p15:clr>
            <a:srgbClr val="A4A3A4"/>
          </p15:clr>
        </p15:guide>
        <p15:guide id="5" pos="763" userDrawn="1">
          <p15:clr>
            <a:srgbClr val="A4A3A4"/>
          </p15:clr>
        </p15:guide>
        <p15:guide id="7" orient="horz" pos="1117" userDrawn="1">
          <p15:clr>
            <a:srgbClr val="A4A3A4"/>
          </p15:clr>
        </p15:guide>
        <p15:guide id="8" orient="horz" pos="703" userDrawn="1">
          <p15:clr>
            <a:srgbClr val="A4A3A4"/>
          </p15:clr>
        </p15:guide>
        <p15:guide id="9" pos="97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2400" autoAdjust="0"/>
  </p:normalViewPr>
  <p:slideViewPr>
    <p:cSldViewPr>
      <p:cViewPr varScale="1">
        <p:scale>
          <a:sx n="66" d="100"/>
          <a:sy n="66" d="100"/>
        </p:scale>
        <p:origin x="1368" y="78"/>
      </p:cViewPr>
      <p:guideLst>
        <p:guide orient="horz" pos="2160"/>
        <p:guide pos="2880"/>
        <p:guide pos="340"/>
        <p:guide pos="546"/>
        <p:guide pos="763"/>
        <p:guide orient="horz" pos="1117"/>
        <p:guide orient="horz" pos="703"/>
        <p:guide pos="97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0.xml"/><Relationship Id="rId3" Type="http://schemas.openxmlformats.org/officeDocument/2006/relationships/slide" Target="slides/slide6.xml"/><Relationship Id="rId7" Type="http://schemas.openxmlformats.org/officeDocument/2006/relationships/slide" Target="slides/slide21.xml"/><Relationship Id="rId12" Type="http://schemas.openxmlformats.org/officeDocument/2006/relationships/slide" Target="slides/slide29.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8.xml"/><Relationship Id="rId5" Type="http://schemas.openxmlformats.org/officeDocument/2006/relationships/slide" Target="slides/slide8.xml"/><Relationship Id="rId15" Type="http://schemas.openxmlformats.org/officeDocument/2006/relationships/slide" Target="slides/slide32.xml"/><Relationship Id="rId10" Type="http://schemas.openxmlformats.org/officeDocument/2006/relationships/slide" Target="slides/slide27.xml"/><Relationship Id="rId4" Type="http://schemas.openxmlformats.org/officeDocument/2006/relationships/slide" Target="slides/slide7.xml"/><Relationship Id="rId9" Type="http://schemas.openxmlformats.org/officeDocument/2006/relationships/slide" Target="slides/slide26.xml"/><Relationship Id="rId1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86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702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653223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89B2997E-17D9-A34D-A83E-3E8111AB653A}" type="slidenum">
              <a:rPr lang="en-US"/>
              <a:pPr/>
              <a:t>10</a:t>
            </a:fld>
            <a:endParaRPr lang="en-US"/>
          </a:p>
        </p:txBody>
      </p:sp>
      <p:sp>
        <p:nvSpPr>
          <p:cNvPr id="7373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As a result of our analysis in the preceding section, we have decomposed the behavior</a:t>
            </a:r>
          </a:p>
          <a:p>
            <a:r>
              <a:rPr lang="en-US" sz="1200" b="0" i="0" u="none" strike="noStrike" kern="1200" baseline="0" dirty="0">
                <a:solidFill>
                  <a:schemeClr val="tx1"/>
                </a:solidFill>
                <a:latin typeface="Times New Roman" pitchFamily="-1" charset="0"/>
                <a:ea typeface="+mn-ea"/>
                <a:cs typeface="+mn-cs"/>
              </a:rPr>
              <a:t>or functioning of the processor into elementary operations, called micro-</a:t>
            </a:r>
          </a:p>
          <a:p>
            <a:r>
              <a:rPr lang="en-US" sz="1200" b="0" i="0" u="none" strike="noStrike" kern="1200" baseline="0" dirty="0">
                <a:solidFill>
                  <a:schemeClr val="tx1"/>
                </a:solidFill>
                <a:latin typeface="Times New Roman" pitchFamily="-1" charset="0"/>
                <a:ea typeface="+mn-ea"/>
                <a:cs typeface="+mn-cs"/>
              </a:rPr>
              <a:t>operations. By reducing the operation of the processor to its most fundamental level, we are</a:t>
            </a:r>
          </a:p>
          <a:p>
            <a:r>
              <a:rPr lang="en-US" sz="1200" b="0" i="0" u="none" strike="noStrike" kern="1200" baseline="0" dirty="0">
                <a:solidFill>
                  <a:schemeClr val="tx1"/>
                </a:solidFill>
                <a:latin typeface="Times New Roman" pitchFamily="-1" charset="0"/>
                <a:ea typeface="+mn-ea"/>
                <a:cs typeface="+mn-cs"/>
              </a:rPr>
              <a:t>able to define exactly what it is that the control unit must cause to happen. Thus, we</a:t>
            </a:r>
          </a:p>
          <a:p>
            <a:r>
              <a:rPr lang="en-US" sz="1200" b="0" i="0" u="none" strike="noStrike" kern="1200" baseline="0" dirty="0">
                <a:solidFill>
                  <a:schemeClr val="tx1"/>
                </a:solidFill>
                <a:latin typeface="Times New Roman" pitchFamily="-1" charset="0"/>
                <a:ea typeface="+mn-ea"/>
                <a:cs typeface="+mn-cs"/>
              </a:rPr>
              <a:t>can define the </a:t>
            </a:r>
            <a:r>
              <a:rPr lang="en-US" sz="1200" b="0" i="1" u="none" strike="noStrike" kern="1200" baseline="0" dirty="0">
                <a:solidFill>
                  <a:schemeClr val="tx1"/>
                </a:solidFill>
                <a:latin typeface="Times New Roman" pitchFamily="-1" charset="0"/>
                <a:ea typeface="+mn-ea"/>
                <a:cs typeface="+mn-cs"/>
              </a:rPr>
              <a:t>functional requirements  </a:t>
            </a:r>
            <a:r>
              <a:rPr lang="en-US" sz="1200" b="0" i="0" u="none" strike="noStrike" kern="1200" baseline="0" dirty="0">
                <a:solidFill>
                  <a:schemeClr val="tx1"/>
                </a:solidFill>
                <a:latin typeface="Times New Roman" pitchFamily="-1" charset="0"/>
                <a:ea typeface="+mn-ea"/>
                <a:cs typeface="+mn-cs"/>
              </a:rPr>
              <a:t>for the control unit: those functions that the</a:t>
            </a:r>
          </a:p>
          <a:p>
            <a:r>
              <a:rPr lang="en-US" sz="1200" b="0" i="0" u="none" strike="noStrike" kern="1200" baseline="0" dirty="0">
                <a:solidFill>
                  <a:schemeClr val="tx1"/>
                </a:solidFill>
                <a:latin typeface="Times New Roman" pitchFamily="-1" charset="0"/>
                <a:ea typeface="+mn-ea"/>
                <a:cs typeface="+mn-cs"/>
              </a:rPr>
              <a:t>control unit must perform. A definition of these functional requirements is the basis</a:t>
            </a:r>
          </a:p>
          <a:p>
            <a:r>
              <a:rPr lang="en-US" sz="1200" b="0" i="0" u="none" strike="noStrike" kern="1200" baseline="0" dirty="0">
                <a:solidFill>
                  <a:schemeClr val="tx1"/>
                </a:solidFill>
                <a:latin typeface="Times New Roman" pitchFamily="-1" charset="0"/>
                <a:ea typeface="+mn-ea"/>
                <a:cs typeface="+mn-cs"/>
              </a:rPr>
              <a:t>for the design and implementation of the control unit.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With the information at hand, the following three-step process leads to a characterization</a:t>
            </a:r>
          </a:p>
          <a:p>
            <a:r>
              <a:rPr lang="en-US" sz="1200" b="0" i="0" u="none" strike="noStrike" kern="1200" baseline="0" dirty="0">
                <a:solidFill>
                  <a:schemeClr val="tx1"/>
                </a:solidFill>
                <a:latin typeface="Times New Roman" pitchFamily="-1" charset="0"/>
                <a:ea typeface="+mn-ea"/>
                <a:cs typeface="+mn-cs"/>
              </a:rPr>
              <a:t>of the control unit: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Define the basic elements of the processor.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Describe the micro-operations that the processor performs.</a:t>
            </a:r>
          </a:p>
          <a:p>
            <a:endParaRPr lang="en-US" sz="1200" b="0" i="0" u="none" strike="noStrike" kern="1200" baseline="0" dirty="0">
              <a:solidFill>
                <a:schemeClr val="tx1"/>
              </a:solidFill>
              <a:latin typeface="Times New Roman" pitchFamily="-1" charset="0"/>
              <a:ea typeface="+mn-ea"/>
              <a:cs typeface="+mn-cs"/>
            </a:endParaRPr>
          </a:p>
          <a:p>
            <a:pPr marL="228600" indent="-228600">
              <a:buAutoNum type="arabicPeriod" startAt="3"/>
            </a:pPr>
            <a:r>
              <a:rPr lang="en-US" sz="1200" b="0" i="0" u="none" strike="noStrike" kern="1200" baseline="0" dirty="0">
                <a:solidFill>
                  <a:schemeClr val="tx1"/>
                </a:solidFill>
                <a:latin typeface="Times New Roman" pitchFamily="-1" charset="0"/>
                <a:ea typeface="+mn-ea"/>
                <a:cs typeface="+mn-cs"/>
              </a:rPr>
              <a:t>Determine the functions that the control unit must perform to cause the micro-operations</a:t>
            </a:r>
          </a:p>
          <a:p>
            <a:r>
              <a:rPr lang="en-US" sz="1200" b="0" i="0" u="none" strike="noStrike" kern="1200" baseline="0" dirty="0">
                <a:solidFill>
                  <a:schemeClr val="tx1"/>
                </a:solidFill>
                <a:latin typeface="Times New Roman" pitchFamily="-1" charset="0"/>
                <a:ea typeface="+mn-ea"/>
                <a:cs typeface="+mn-cs"/>
              </a:rPr>
              <a:t>to be performed.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We have already performed steps 1 and 2. Let us summarize the results. First,</a:t>
            </a:r>
          </a:p>
          <a:p>
            <a:r>
              <a:rPr lang="en-US" sz="1200" b="0" i="0" u="none" strike="noStrike" kern="1200" baseline="0" dirty="0">
                <a:solidFill>
                  <a:schemeClr val="tx1"/>
                </a:solidFill>
                <a:latin typeface="Times New Roman" pitchFamily="-1" charset="0"/>
                <a:ea typeface="+mn-ea"/>
                <a:cs typeface="+mn-cs"/>
              </a:rPr>
              <a:t>the basic functional elements of the processor are the following:</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ALU</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Registers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Internal data paths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External data paths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Control unit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Some thought should convince you that this is a complete list. The ALU is the</a:t>
            </a:r>
          </a:p>
          <a:p>
            <a:r>
              <a:rPr lang="en-US" sz="1200" b="0" i="0" u="none" strike="noStrike" kern="1200" baseline="0" dirty="0">
                <a:solidFill>
                  <a:schemeClr val="tx1"/>
                </a:solidFill>
                <a:latin typeface="Times New Roman" pitchFamily="-1" charset="0"/>
                <a:ea typeface="+mn-ea"/>
                <a:cs typeface="+mn-cs"/>
              </a:rPr>
              <a:t>functional essence of the computer. Registers are used to store data internal to the</a:t>
            </a:r>
          </a:p>
          <a:p>
            <a:r>
              <a:rPr lang="en-US" sz="1200" b="0" i="0" u="none" strike="noStrike" kern="1200" baseline="0" dirty="0">
                <a:solidFill>
                  <a:schemeClr val="tx1"/>
                </a:solidFill>
                <a:latin typeface="Times New Roman" pitchFamily="-1" charset="0"/>
                <a:ea typeface="+mn-ea"/>
                <a:cs typeface="+mn-cs"/>
              </a:rPr>
              <a:t>processor. Some registers contain status information needed to manage instruction</a:t>
            </a:r>
          </a:p>
          <a:p>
            <a:r>
              <a:rPr lang="en-US" sz="1200" b="0" i="0" u="none" strike="noStrike" kern="1200" baseline="0" dirty="0">
                <a:solidFill>
                  <a:schemeClr val="tx1"/>
                </a:solidFill>
                <a:latin typeface="Times New Roman" pitchFamily="-1" charset="0"/>
                <a:ea typeface="+mn-ea"/>
                <a:cs typeface="+mn-cs"/>
              </a:rPr>
              <a:t>sequencing (e.g., a program status word). Others contain data that go to or come</a:t>
            </a:r>
          </a:p>
          <a:p>
            <a:r>
              <a:rPr lang="en-US" sz="1200" b="0" i="0" u="none" strike="noStrike" kern="1200" baseline="0" dirty="0">
                <a:solidFill>
                  <a:schemeClr val="tx1"/>
                </a:solidFill>
                <a:latin typeface="Times New Roman" pitchFamily="-1" charset="0"/>
                <a:ea typeface="+mn-ea"/>
                <a:cs typeface="+mn-cs"/>
              </a:rPr>
              <a:t>from the ALU, memory, and I/O modules. Internal data paths are used to move</a:t>
            </a:r>
          </a:p>
          <a:p>
            <a:r>
              <a:rPr lang="en-US" sz="1200" b="0" i="0" u="none" strike="noStrike" kern="1200" baseline="0" dirty="0">
                <a:solidFill>
                  <a:schemeClr val="tx1"/>
                </a:solidFill>
                <a:latin typeface="Times New Roman" pitchFamily="-1" charset="0"/>
                <a:ea typeface="+mn-ea"/>
                <a:cs typeface="+mn-cs"/>
              </a:rPr>
              <a:t>data between registers and between register and ALU. External data paths link</a:t>
            </a:r>
          </a:p>
          <a:p>
            <a:r>
              <a:rPr lang="en-US" sz="1200" b="0" i="0" u="none" strike="noStrike" kern="1200" baseline="0" dirty="0">
                <a:solidFill>
                  <a:schemeClr val="tx1"/>
                </a:solidFill>
                <a:latin typeface="Times New Roman" pitchFamily="-1" charset="0"/>
                <a:ea typeface="+mn-ea"/>
                <a:cs typeface="+mn-cs"/>
              </a:rPr>
              <a:t>registers to memory and I/O modules, often by means of a system bus. The control</a:t>
            </a:r>
          </a:p>
          <a:p>
            <a:r>
              <a:rPr lang="en-US" sz="1200" b="0" i="0" u="none" strike="noStrike" kern="1200" baseline="0" dirty="0">
                <a:solidFill>
                  <a:schemeClr val="tx1"/>
                </a:solidFill>
                <a:latin typeface="Times New Roman" pitchFamily="-1" charset="0"/>
                <a:ea typeface="+mn-ea"/>
                <a:cs typeface="+mn-cs"/>
              </a:rPr>
              <a:t>unit causes operations to happen within the processor.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execution of a program consists of operations involving these processor</a:t>
            </a:r>
          </a:p>
          <a:p>
            <a:r>
              <a:rPr lang="en-US" sz="1200" b="0" i="0" u="none" strike="noStrike" kern="1200" baseline="0" dirty="0">
                <a:solidFill>
                  <a:schemeClr val="tx1"/>
                </a:solidFill>
                <a:latin typeface="Times New Roman" pitchFamily="-1" charset="0"/>
                <a:ea typeface="+mn-ea"/>
                <a:cs typeface="+mn-cs"/>
              </a:rPr>
              <a:t>elements. As we have seen, these operations consist of a sequence of</a:t>
            </a:r>
          </a:p>
          <a:p>
            <a:r>
              <a:rPr lang="en-US" sz="1200" b="0" i="0" u="none" strike="noStrike" kern="1200" baseline="0" dirty="0">
                <a:solidFill>
                  <a:schemeClr val="tx1"/>
                </a:solidFill>
                <a:latin typeface="Times New Roman" pitchFamily="-1" charset="0"/>
                <a:ea typeface="+mn-ea"/>
                <a:cs typeface="+mn-cs"/>
              </a:rPr>
              <a:t>micro-operations. Upon review of Section 19.1, the reader should see that all micro-operations</a:t>
            </a:r>
          </a:p>
          <a:p>
            <a:r>
              <a:rPr lang="en-US" sz="1200" b="0" i="0" u="none" strike="noStrike" kern="1200" baseline="0" dirty="0">
                <a:solidFill>
                  <a:schemeClr val="tx1"/>
                </a:solidFill>
                <a:latin typeface="Times New Roman" pitchFamily="-1" charset="0"/>
                <a:ea typeface="+mn-ea"/>
                <a:cs typeface="+mn-cs"/>
              </a:rPr>
              <a:t>fall into one of the following categories: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Transfer data from one register to another.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Transfer data from a register to an external interface (e.g., system bus).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Transfer data from an external interface to a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Perform an arithmetic or logic operation, using registers for input and output.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All of the micro-operations needed to perform one instruction cycle, including all</a:t>
            </a:r>
          </a:p>
          <a:p>
            <a:r>
              <a:rPr lang="en-US" sz="1200" b="0" i="0" u="none" strike="noStrike" kern="1200" baseline="0" dirty="0">
                <a:solidFill>
                  <a:schemeClr val="tx1"/>
                </a:solidFill>
                <a:latin typeface="Times New Roman" pitchFamily="-1" charset="0"/>
                <a:ea typeface="+mn-ea"/>
                <a:cs typeface="+mn-cs"/>
              </a:rPr>
              <a:t>of the micro-operations to execute every instruction in the instruction set, fall into</a:t>
            </a:r>
          </a:p>
          <a:p>
            <a:r>
              <a:rPr lang="en-US" sz="1200" b="0" i="0" u="none" strike="noStrike" kern="1200" baseline="0" dirty="0">
                <a:solidFill>
                  <a:schemeClr val="tx1"/>
                </a:solidFill>
                <a:latin typeface="Times New Roman" pitchFamily="-1" charset="0"/>
                <a:ea typeface="+mn-ea"/>
                <a:cs typeface="+mn-cs"/>
              </a:rPr>
              <a:t>one of these categories.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We can now be somewhat more explicit about the way in which the control</a:t>
            </a:r>
          </a:p>
          <a:p>
            <a:r>
              <a:rPr lang="en-US" sz="1200" b="0" i="0" u="none" strike="noStrike" kern="1200" baseline="0" dirty="0">
                <a:solidFill>
                  <a:schemeClr val="tx1"/>
                </a:solidFill>
                <a:latin typeface="Times New Roman" pitchFamily="-1" charset="0"/>
                <a:ea typeface="+mn-ea"/>
                <a:cs typeface="+mn-cs"/>
              </a:rPr>
              <a:t>unit functions. The control unit performs two basic tasks: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Sequencing</a:t>
            </a:r>
            <a:r>
              <a:rPr lang="en-US" sz="1200" b="0" i="0" u="none" strike="noStrike" kern="1200" baseline="0" dirty="0">
                <a:solidFill>
                  <a:schemeClr val="tx1"/>
                </a:solidFill>
                <a:latin typeface="Times New Roman" pitchFamily="-1" charset="0"/>
                <a:ea typeface="+mn-ea"/>
                <a:cs typeface="+mn-cs"/>
              </a:rPr>
              <a:t>:  The control unit causes the processor to step through a series</a:t>
            </a:r>
          </a:p>
          <a:p>
            <a:r>
              <a:rPr lang="en-US" sz="1200" b="0" i="0" u="none" strike="noStrike" kern="1200" baseline="0" dirty="0">
                <a:solidFill>
                  <a:schemeClr val="tx1"/>
                </a:solidFill>
                <a:latin typeface="Times New Roman" pitchFamily="-1" charset="0"/>
                <a:ea typeface="+mn-ea"/>
                <a:cs typeface="+mn-cs"/>
              </a:rPr>
              <a:t>of micro-operations in the proper sequence, based on the program being executed.</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Execution</a:t>
            </a:r>
            <a:r>
              <a:rPr lang="en-US" sz="1200" b="0" i="0" u="none" strike="noStrike" kern="1200" baseline="0" dirty="0">
                <a:solidFill>
                  <a:schemeClr val="tx1"/>
                </a:solidFill>
                <a:latin typeface="Times New Roman" pitchFamily="-1" charset="0"/>
                <a:ea typeface="+mn-ea"/>
                <a:cs typeface="+mn-cs"/>
              </a:rPr>
              <a:t>:  The control unit causes each micro-operation to be performed.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preceding is a functional description of what the control unit does. The</a:t>
            </a:r>
          </a:p>
          <a:p>
            <a:r>
              <a:rPr lang="en-US" sz="1200" b="0" i="0" u="none" strike="noStrike" kern="1200" baseline="0" dirty="0">
                <a:solidFill>
                  <a:schemeClr val="tx1"/>
                </a:solidFill>
                <a:latin typeface="Times New Roman" pitchFamily="-1" charset="0"/>
                <a:ea typeface="+mn-ea"/>
                <a:cs typeface="+mn-cs"/>
              </a:rPr>
              <a:t>key to how the control unit operates is the use of control signals.</a:t>
            </a:r>
            <a:endParaRPr lang="en-GB" dirty="0"/>
          </a:p>
        </p:txBody>
      </p:sp>
    </p:spTree>
    <p:extLst>
      <p:ext uri="{BB962C8B-B14F-4D97-AF65-F5344CB8AC3E}">
        <p14:creationId xmlns:p14="http://schemas.microsoft.com/office/powerpoint/2010/main" val="190563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126C8AC3-5797-324A-8C20-2CBAA5862026}" type="slidenum">
              <a:rPr lang="en-US"/>
              <a:pPr/>
              <a:t>11</a:t>
            </a:fld>
            <a:endParaRPr lang="en-US"/>
          </a:p>
        </p:txBody>
      </p:sp>
      <p:sp>
        <p:nvSpPr>
          <p:cNvPr id="1105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We have defined the elements that make up the processor (ALU, registers, data</a:t>
            </a:r>
          </a:p>
          <a:p>
            <a:r>
              <a:rPr lang="en-US" sz="1200" b="0" i="0" u="none" strike="noStrike" kern="1200" baseline="0" dirty="0">
                <a:solidFill>
                  <a:schemeClr val="tx1"/>
                </a:solidFill>
                <a:latin typeface="Times New Roman" pitchFamily="-1" charset="0"/>
                <a:ea typeface="+mn-ea"/>
                <a:cs typeface="+mn-cs"/>
              </a:rPr>
              <a:t>paths) and the micro-operations that are performed. For the control unit to perform</a:t>
            </a:r>
          </a:p>
          <a:p>
            <a:r>
              <a:rPr lang="en-US" sz="1200" b="0" i="0" u="none" strike="noStrike" kern="1200" baseline="0" dirty="0">
                <a:solidFill>
                  <a:schemeClr val="tx1"/>
                </a:solidFill>
                <a:latin typeface="Times New Roman" pitchFamily="-1" charset="0"/>
                <a:ea typeface="+mn-ea"/>
                <a:cs typeface="+mn-cs"/>
              </a:rPr>
              <a:t>its function, it must have inputs that allow it to determine the state of the system and</a:t>
            </a:r>
          </a:p>
          <a:p>
            <a:r>
              <a:rPr lang="en-US" sz="1200" b="0" i="0" u="none" strike="noStrike" kern="1200" baseline="0" dirty="0">
                <a:solidFill>
                  <a:schemeClr val="tx1"/>
                </a:solidFill>
                <a:latin typeface="Times New Roman" pitchFamily="-1" charset="0"/>
                <a:ea typeface="+mn-ea"/>
                <a:cs typeface="+mn-cs"/>
              </a:rPr>
              <a:t>outputs that allow it to control the behavior of the system. These are the external</a:t>
            </a:r>
          </a:p>
          <a:p>
            <a:r>
              <a:rPr lang="en-US" sz="1200" b="0" i="0" u="none" strike="noStrike" kern="1200" baseline="0" dirty="0">
                <a:solidFill>
                  <a:schemeClr val="tx1"/>
                </a:solidFill>
                <a:latin typeface="Times New Roman" pitchFamily="-1" charset="0"/>
                <a:ea typeface="+mn-ea"/>
                <a:cs typeface="+mn-cs"/>
              </a:rPr>
              <a:t>specifications of the control unit. Internally, the control unit must have the logic</a:t>
            </a:r>
          </a:p>
          <a:p>
            <a:r>
              <a:rPr lang="en-US" sz="1200" b="0" i="0" u="none" strike="noStrike" kern="1200" baseline="0" dirty="0">
                <a:solidFill>
                  <a:schemeClr val="tx1"/>
                </a:solidFill>
                <a:latin typeface="Times New Roman" pitchFamily="-1" charset="0"/>
                <a:ea typeface="+mn-ea"/>
                <a:cs typeface="+mn-cs"/>
              </a:rPr>
              <a:t>required to perform its sequencing and execution functions. We defer a discussion</a:t>
            </a:r>
          </a:p>
          <a:p>
            <a:r>
              <a:rPr lang="en-US" sz="1200" b="0" i="0" u="none" strike="noStrike" kern="1200" baseline="0" dirty="0">
                <a:solidFill>
                  <a:schemeClr val="tx1"/>
                </a:solidFill>
                <a:latin typeface="Times New Roman" pitchFamily="-1" charset="0"/>
                <a:ea typeface="+mn-ea"/>
                <a:cs typeface="+mn-cs"/>
              </a:rPr>
              <a:t>of the internal operation of the control unit to Section 19.3 and Chapter 19.4. The</a:t>
            </a:r>
          </a:p>
          <a:p>
            <a:r>
              <a:rPr lang="en-US" sz="1200" b="0" i="0" u="none" strike="noStrike" kern="1200" baseline="0" dirty="0">
                <a:solidFill>
                  <a:schemeClr val="tx1"/>
                </a:solidFill>
                <a:latin typeface="Times New Roman" pitchFamily="-1" charset="0"/>
                <a:ea typeface="+mn-ea"/>
                <a:cs typeface="+mn-cs"/>
              </a:rPr>
              <a:t>remainder of this section is concerned with the interaction between the control unit</a:t>
            </a:r>
          </a:p>
          <a:p>
            <a:r>
              <a:rPr lang="en-US" sz="1200" b="0" i="0" u="none" strike="noStrike" kern="1200" baseline="0" dirty="0">
                <a:solidFill>
                  <a:schemeClr val="tx1"/>
                </a:solidFill>
                <a:latin typeface="Times New Roman" pitchFamily="-1" charset="0"/>
                <a:ea typeface="+mn-ea"/>
                <a:cs typeface="+mn-cs"/>
              </a:rPr>
              <a:t>and the other elements of the processor.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Figure 19.4 is a general model of the control unit, showing all of its inputs and</a:t>
            </a:r>
          </a:p>
          <a:p>
            <a:r>
              <a:rPr lang="en-US" sz="1200" b="0" i="0" u="none" strike="noStrike" kern="1200" baseline="0" dirty="0">
                <a:solidFill>
                  <a:schemeClr val="tx1"/>
                </a:solidFill>
                <a:latin typeface="Times New Roman" pitchFamily="-1" charset="0"/>
                <a:ea typeface="+mn-ea"/>
                <a:cs typeface="+mn-cs"/>
              </a:rPr>
              <a:t>outputs. The inputs are: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Clock</a:t>
            </a:r>
            <a:r>
              <a:rPr lang="en-US" sz="1200" b="0" i="0" u="none" strike="noStrike" kern="1200" baseline="0" dirty="0">
                <a:solidFill>
                  <a:schemeClr val="tx1"/>
                </a:solidFill>
                <a:latin typeface="Times New Roman" pitchFamily="-1" charset="0"/>
                <a:ea typeface="+mn-ea"/>
                <a:cs typeface="+mn-cs"/>
              </a:rPr>
              <a:t>:  This is how the control unit “keeps time.” The control unit causes one</a:t>
            </a:r>
          </a:p>
          <a:p>
            <a:r>
              <a:rPr lang="en-US" sz="1200" b="0" i="0" u="none" strike="noStrike" kern="1200" baseline="0" dirty="0">
                <a:solidFill>
                  <a:schemeClr val="tx1"/>
                </a:solidFill>
                <a:latin typeface="Times New Roman" pitchFamily="-1" charset="0"/>
                <a:ea typeface="+mn-ea"/>
                <a:cs typeface="+mn-cs"/>
              </a:rPr>
              <a:t>micro-operation (or a set of simultaneous micro-operations) to be performed</a:t>
            </a:r>
          </a:p>
          <a:p>
            <a:r>
              <a:rPr lang="en-US" sz="1200" b="0" i="0" u="none" strike="noStrike" kern="1200" baseline="0" dirty="0">
                <a:solidFill>
                  <a:schemeClr val="tx1"/>
                </a:solidFill>
                <a:latin typeface="Times New Roman" pitchFamily="-1" charset="0"/>
                <a:ea typeface="+mn-ea"/>
                <a:cs typeface="+mn-cs"/>
              </a:rPr>
              <a:t>for each clock pulse. This is sometimes referred to as the processor cycle time,</a:t>
            </a:r>
          </a:p>
          <a:p>
            <a:r>
              <a:rPr lang="en-US" sz="1200" b="0" i="0" u="none" strike="noStrike" kern="1200" baseline="0" dirty="0">
                <a:solidFill>
                  <a:schemeClr val="tx1"/>
                </a:solidFill>
                <a:latin typeface="Times New Roman" pitchFamily="-1" charset="0"/>
                <a:ea typeface="+mn-ea"/>
                <a:cs typeface="+mn-cs"/>
              </a:rPr>
              <a:t>or the clock cycle time.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Instruction</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register</a:t>
            </a:r>
            <a:r>
              <a:rPr lang="en-US" sz="1200" b="0" i="0" u="none" strike="noStrike" kern="1200" baseline="0" dirty="0">
                <a:solidFill>
                  <a:schemeClr val="tx1"/>
                </a:solidFill>
                <a:latin typeface="Times New Roman" pitchFamily="-1" charset="0"/>
                <a:ea typeface="+mn-ea"/>
                <a:cs typeface="+mn-cs"/>
              </a:rPr>
              <a:t>: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and addressing mode of the current instruction</a:t>
            </a:r>
          </a:p>
          <a:p>
            <a:r>
              <a:rPr lang="en-US" sz="1200" b="0" i="0" u="none" strike="noStrike" kern="1200" baseline="0" dirty="0">
                <a:solidFill>
                  <a:schemeClr val="tx1"/>
                </a:solidFill>
                <a:latin typeface="Times New Roman" pitchFamily="-1" charset="0"/>
                <a:ea typeface="+mn-ea"/>
                <a:cs typeface="+mn-cs"/>
              </a:rPr>
              <a:t>are used to determine which micro-operations to perform during the execute cycle.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Flags</a:t>
            </a:r>
            <a:r>
              <a:rPr lang="en-US" sz="1200" b="0" i="0" u="none" strike="noStrike" kern="1200" baseline="0" dirty="0">
                <a:solidFill>
                  <a:schemeClr val="tx1"/>
                </a:solidFill>
                <a:latin typeface="Times New Roman" pitchFamily="-1" charset="0"/>
                <a:ea typeface="+mn-ea"/>
                <a:cs typeface="+mn-cs"/>
              </a:rPr>
              <a:t>:  These are needed by the control unit to determine the status of the</a:t>
            </a:r>
          </a:p>
          <a:p>
            <a:r>
              <a:rPr lang="en-US" sz="1200" b="0" i="0" u="none" strike="noStrike" kern="1200" baseline="0" dirty="0">
                <a:solidFill>
                  <a:schemeClr val="tx1"/>
                </a:solidFill>
                <a:latin typeface="Times New Roman" pitchFamily="-1" charset="0"/>
                <a:ea typeface="+mn-ea"/>
                <a:cs typeface="+mn-cs"/>
              </a:rPr>
              <a:t>processor and the outcome of previous ALU operations. For example, for the</a:t>
            </a:r>
          </a:p>
          <a:p>
            <a:r>
              <a:rPr lang="en-US" sz="1200" b="0" i="0" u="none" strike="noStrike" kern="1200" baseline="0" dirty="0">
                <a:solidFill>
                  <a:schemeClr val="tx1"/>
                </a:solidFill>
                <a:latin typeface="Times New Roman" pitchFamily="-1" charset="0"/>
                <a:ea typeface="+mn-ea"/>
                <a:cs typeface="+mn-cs"/>
              </a:rPr>
              <a:t>Increment-and-skip-if-zero (ISZ) instruction, the control unit will increment</a:t>
            </a:r>
          </a:p>
          <a:p>
            <a:r>
              <a:rPr lang="en-US" sz="1200" b="0" i="0" u="none" strike="noStrike" kern="1200" baseline="0" dirty="0">
                <a:solidFill>
                  <a:schemeClr val="tx1"/>
                </a:solidFill>
                <a:latin typeface="Times New Roman" pitchFamily="-1" charset="0"/>
                <a:ea typeface="+mn-ea"/>
                <a:cs typeface="+mn-cs"/>
              </a:rPr>
              <a:t>the PC if the zero flag is set.</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Control signals from control bus:  </a:t>
            </a:r>
            <a:r>
              <a:rPr lang="en-US" sz="1200" b="0" i="0" u="none" strike="noStrike" kern="1200" baseline="0" dirty="0">
                <a:solidFill>
                  <a:schemeClr val="tx1"/>
                </a:solidFill>
                <a:latin typeface="Times New Roman" pitchFamily="-1" charset="0"/>
                <a:ea typeface="+mn-ea"/>
                <a:cs typeface="+mn-cs"/>
              </a:rPr>
              <a:t>The control bus portion of the system bus</a:t>
            </a:r>
          </a:p>
          <a:p>
            <a:r>
              <a:rPr lang="en-US" sz="1200" b="0" i="0" u="none" strike="noStrike" kern="1200" baseline="0" dirty="0">
                <a:solidFill>
                  <a:schemeClr val="tx1"/>
                </a:solidFill>
                <a:latin typeface="Times New Roman" pitchFamily="-1" charset="0"/>
                <a:ea typeface="+mn-ea"/>
                <a:cs typeface="+mn-cs"/>
              </a:rPr>
              <a:t>provides signals to the control unit.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outputs are as follows: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Control signals within the processor:  </a:t>
            </a:r>
            <a:r>
              <a:rPr lang="en-US" sz="1200" b="0" i="0" u="none" strike="noStrike" kern="1200" baseline="0" dirty="0">
                <a:solidFill>
                  <a:schemeClr val="tx1"/>
                </a:solidFill>
                <a:latin typeface="Times New Roman" pitchFamily="-1" charset="0"/>
                <a:ea typeface="+mn-ea"/>
                <a:cs typeface="+mn-cs"/>
              </a:rPr>
              <a:t>These are two types: those that cause</a:t>
            </a:r>
          </a:p>
          <a:p>
            <a:r>
              <a:rPr lang="en-US" sz="1200" b="0" i="0" u="none" strike="noStrike" kern="1200" baseline="0" dirty="0">
                <a:solidFill>
                  <a:schemeClr val="tx1"/>
                </a:solidFill>
                <a:latin typeface="Times New Roman" pitchFamily="-1" charset="0"/>
                <a:ea typeface="+mn-ea"/>
                <a:cs typeface="+mn-cs"/>
              </a:rPr>
              <a:t>data to be moved from one register to another, and those that activate specific</a:t>
            </a:r>
          </a:p>
          <a:p>
            <a:r>
              <a:rPr lang="en-US" sz="1200" b="0" i="0" u="none" strike="noStrike" kern="1200" baseline="0" dirty="0">
                <a:solidFill>
                  <a:schemeClr val="tx1"/>
                </a:solidFill>
                <a:latin typeface="Times New Roman" pitchFamily="-1" charset="0"/>
                <a:ea typeface="+mn-ea"/>
                <a:cs typeface="+mn-cs"/>
              </a:rPr>
              <a:t>ALU functions.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Control signals to control bus:  </a:t>
            </a:r>
            <a:r>
              <a:rPr lang="en-US" sz="1200" b="0" i="0" u="none" strike="noStrike" kern="1200" baseline="0" dirty="0">
                <a:solidFill>
                  <a:schemeClr val="tx1"/>
                </a:solidFill>
                <a:latin typeface="Times New Roman" pitchFamily="-1" charset="0"/>
                <a:ea typeface="+mn-ea"/>
                <a:cs typeface="+mn-cs"/>
              </a:rPr>
              <a:t>These are also of two types: control signals to</a:t>
            </a:r>
          </a:p>
          <a:p>
            <a:r>
              <a:rPr lang="en-US" sz="1200" b="0" i="0" u="none" strike="noStrike" kern="1200" baseline="0" dirty="0">
                <a:solidFill>
                  <a:schemeClr val="tx1"/>
                </a:solidFill>
                <a:latin typeface="Times New Roman" pitchFamily="-1" charset="0"/>
                <a:ea typeface="+mn-ea"/>
                <a:cs typeface="+mn-cs"/>
              </a:rPr>
              <a:t>memory, and control signals to the I/O modules.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Three types of control signals are used: those that activate an ALU function;</a:t>
            </a:r>
          </a:p>
          <a:p>
            <a:r>
              <a:rPr lang="en-US" sz="1200" b="0" i="0" u="none" strike="noStrike" kern="1200" baseline="0" dirty="0">
                <a:solidFill>
                  <a:schemeClr val="tx1"/>
                </a:solidFill>
                <a:latin typeface="Times New Roman" pitchFamily="-1" charset="0"/>
                <a:ea typeface="+mn-ea"/>
                <a:cs typeface="+mn-cs"/>
              </a:rPr>
              <a:t>those that activate a data path; and those that are signals on the external system bus</a:t>
            </a:r>
          </a:p>
          <a:p>
            <a:r>
              <a:rPr lang="en-US" sz="1200" b="0" i="0" u="none" strike="noStrike" kern="1200" baseline="0" dirty="0">
                <a:solidFill>
                  <a:schemeClr val="tx1"/>
                </a:solidFill>
                <a:latin typeface="Times New Roman" pitchFamily="-1" charset="0"/>
                <a:ea typeface="+mn-ea"/>
                <a:cs typeface="+mn-cs"/>
              </a:rPr>
              <a:t>or other external interface. All of these signals are ultimately applied directly as</a:t>
            </a:r>
          </a:p>
          <a:p>
            <a:r>
              <a:rPr lang="en-US" sz="1200" b="0" i="0" u="none" strike="noStrike" kern="1200" baseline="0" dirty="0">
                <a:solidFill>
                  <a:schemeClr val="tx1"/>
                </a:solidFill>
                <a:latin typeface="Times New Roman" pitchFamily="-1" charset="0"/>
                <a:ea typeface="+mn-ea"/>
                <a:cs typeface="+mn-cs"/>
              </a:rPr>
              <a:t>binary inputs to individual logic gates.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Let us consider again the fetch cycle to see how the control unit maintains</a:t>
            </a:r>
          </a:p>
          <a:p>
            <a:r>
              <a:rPr lang="en-US" sz="1200" b="0" i="0" u="none" strike="noStrike" kern="1200" baseline="0" dirty="0">
                <a:solidFill>
                  <a:schemeClr val="tx1"/>
                </a:solidFill>
                <a:latin typeface="Times New Roman" pitchFamily="-1" charset="0"/>
                <a:ea typeface="+mn-ea"/>
                <a:cs typeface="+mn-cs"/>
              </a:rPr>
              <a:t>control. The control unit keeps track of where it is in the instruction cycle. At a</a:t>
            </a:r>
          </a:p>
          <a:p>
            <a:r>
              <a:rPr lang="en-US" sz="1200" b="0" i="0" u="none" strike="noStrike" kern="1200" baseline="0" dirty="0">
                <a:solidFill>
                  <a:schemeClr val="tx1"/>
                </a:solidFill>
                <a:latin typeface="Times New Roman" pitchFamily="-1" charset="0"/>
                <a:ea typeface="+mn-ea"/>
                <a:cs typeface="+mn-cs"/>
              </a:rPr>
              <a:t>given point, it knows that the fetch cycle is to be performed next. The first step is to</a:t>
            </a:r>
          </a:p>
          <a:p>
            <a:r>
              <a:rPr lang="en-US" sz="1200" b="0" i="0" u="none" strike="noStrike" kern="1200" baseline="0" dirty="0">
                <a:solidFill>
                  <a:schemeClr val="tx1"/>
                </a:solidFill>
                <a:latin typeface="Times New Roman" pitchFamily="-1" charset="0"/>
                <a:ea typeface="+mn-ea"/>
                <a:cs typeface="+mn-cs"/>
              </a:rPr>
              <a:t>transfer the contents of the PC to the MAR. The control unit does this by activating</a:t>
            </a:r>
          </a:p>
          <a:p>
            <a:r>
              <a:rPr lang="en-US" sz="1200" b="0" i="0" u="none" strike="noStrike" kern="1200" baseline="0" dirty="0">
                <a:solidFill>
                  <a:schemeClr val="tx1"/>
                </a:solidFill>
                <a:latin typeface="Times New Roman" pitchFamily="-1" charset="0"/>
                <a:ea typeface="+mn-ea"/>
                <a:cs typeface="+mn-cs"/>
              </a:rPr>
              <a:t>the control signal that opens the gates between the bits of the PC and the bits of</a:t>
            </a:r>
          </a:p>
          <a:p>
            <a:r>
              <a:rPr lang="en-US" sz="1200" b="0" i="0" u="none" strike="noStrike" kern="1200" baseline="0" dirty="0">
                <a:solidFill>
                  <a:schemeClr val="tx1"/>
                </a:solidFill>
                <a:latin typeface="Times New Roman" pitchFamily="-1" charset="0"/>
                <a:ea typeface="+mn-ea"/>
                <a:cs typeface="+mn-cs"/>
              </a:rPr>
              <a:t>the MAR. The next step is to read a word from memory into the MBR and increment</a:t>
            </a:r>
          </a:p>
          <a:p>
            <a:r>
              <a:rPr lang="en-US" sz="1200" b="0" i="0" u="none" strike="noStrike" kern="1200" baseline="0" dirty="0">
                <a:solidFill>
                  <a:schemeClr val="tx1"/>
                </a:solidFill>
                <a:latin typeface="Times New Roman" pitchFamily="-1" charset="0"/>
                <a:ea typeface="+mn-ea"/>
                <a:cs typeface="+mn-cs"/>
              </a:rPr>
              <a:t>the PC. The control unit does this by sending the following control signals</a:t>
            </a:r>
          </a:p>
          <a:p>
            <a:r>
              <a:rPr lang="en-US" sz="1200" b="0" i="0" u="none" strike="noStrike" kern="1200" baseline="0" dirty="0">
                <a:solidFill>
                  <a:schemeClr val="tx1"/>
                </a:solidFill>
                <a:latin typeface="Times New Roman" pitchFamily="-1" charset="0"/>
                <a:ea typeface="+mn-ea"/>
                <a:cs typeface="+mn-cs"/>
              </a:rPr>
              <a:t>simultaneously:</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 control signal that opens gates, allowing the contents of the MAR onto the</a:t>
            </a:r>
          </a:p>
          <a:p>
            <a:r>
              <a:rPr lang="en-US" sz="1200" b="0" i="0" u="none" strike="noStrike" kern="1200" baseline="0" dirty="0">
                <a:solidFill>
                  <a:schemeClr val="tx1"/>
                </a:solidFill>
                <a:latin typeface="Times New Roman" pitchFamily="-1" charset="0"/>
                <a:ea typeface="+mn-ea"/>
                <a:cs typeface="+mn-cs"/>
              </a:rPr>
              <a:t>address bus;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 memory read control signal on the control bus;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 control signal that opens the gates, allowing the contents of the data bus to</a:t>
            </a:r>
          </a:p>
          <a:p>
            <a:r>
              <a:rPr lang="en-US" sz="1200" b="0" i="0" u="none" strike="noStrike" kern="1200" baseline="0" dirty="0">
                <a:solidFill>
                  <a:schemeClr val="tx1"/>
                </a:solidFill>
                <a:latin typeface="Times New Roman" pitchFamily="-1" charset="0"/>
                <a:ea typeface="+mn-ea"/>
                <a:cs typeface="+mn-cs"/>
              </a:rPr>
              <a:t>be stored in the MBR;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Control signals to logic that add 1 to the contents of the PC and store the</a:t>
            </a:r>
          </a:p>
          <a:p>
            <a:r>
              <a:rPr lang="en-US" sz="1200" b="0" i="0" u="none" strike="noStrike" kern="1200" baseline="0" dirty="0">
                <a:solidFill>
                  <a:schemeClr val="tx1"/>
                </a:solidFill>
                <a:latin typeface="Times New Roman" pitchFamily="-1" charset="0"/>
                <a:ea typeface="+mn-ea"/>
                <a:cs typeface="+mn-cs"/>
              </a:rPr>
              <a:t>result back to the PC.</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Following this, the control unit sends a control signal that opens gates between the</a:t>
            </a:r>
          </a:p>
          <a:p>
            <a:r>
              <a:rPr lang="en-US" sz="1200" b="0" i="0" u="none" strike="noStrike" kern="1200" baseline="0" dirty="0">
                <a:solidFill>
                  <a:schemeClr val="tx1"/>
                </a:solidFill>
                <a:latin typeface="Times New Roman" pitchFamily="-1" charset="0"/>
                <a:ea typeface="+mn-ea"/>
                <a:cs typeface="+mn-cs"/>
              </a:rPr>
              <a:t>MBR and the IR.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completes the fetch cycle except for one thing: The control unit must</a:t>
            </a:r>
          </a:p>
          <a:p>
            <a:r>
              <a:rPr lang="en-US" sz="1200" b="0" i="0" u="none" strike="noStrike" kern="1200" baseline="0" dirty="0">
                <a:solidFill>
                  <a:schemeClr val="tx1"/>
                </a:solidFill>
                <a:latin typeface="Times New Roman" pitchFamily="-1" charset="0"/>
                <a:ea typeface="+mn-ea"/>
                <a:cs typeface="+mn-cs"/>
              </a:rPr>
              <a:t>decide whether to perform an indirect cycle or an execute cycle next. To decide this,</a:t>
            </a:r>
          </a:p>
          <a:p>
            <a:r>
              <a:rPr lang="en-US" sz="1200" b="0" i="0" u="none" strike="noStrike" kern="1200" baseline="0" dirty="0">
                <a:solidFill>
                  <a:schemeClr val="tx1"/>
                </a:solidFill>
                <a:latin typeface="Times New Roman" pitchFamily="-1" charset="0"/>
                <a:ea typeface="+mn-ea"/>
                <a:cs typeface="+mn-cs"/>
              </a:rPr>
              <a:t>it examines the IR to see if an indirect memory reference is made.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indirect and interrupt cycles work similarly. For the execute cycle, the</a:t>
            </a:r>
          </a:p>
          <a:p>
            <a:r>
              <a:rPr lang="en-US" sz="1200" b="0" i="0" u="none" strike="noStrike" kern="1200" baseline="0" dirty="0">
                <a:solidFill>
                  <a:schemeClr val="tx1"/>
                </a:solidFill>
                <a:latin typeface="Times New Roman" pitchFamily="-1" charset="0"/>
                <a:ea typeface="+mn-ea"/>
                <a:cs typeface="+mn-cs"/>
              </a:rPr>
              <a:t>control unit begins by examining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and, on the basis of that, decides which</a:t>
            </a:r>
          </a:p>
          <a:p>
            <a:r>
              <a:rPr lang="en-US" sz="1200" b="0" i="0" u="none" strike="noStrike" kern="1200" baseline="0" dirty="0">
                <a:solidFill>
                  <a:schemeClr val="tx1"/>
                </a:solidFill>
                <a:latin typeface="Times New Roman" pitchFamily="-1" charset="0"/>
                <a:ea typeface="+mn-ea"/>
                <a:cs typeface="+mn-cs"/>
              </a:rPr>
              <a:t>sequence of micro-operations to perform for the execute cycle.</a:t>
            </a:r>
            <a:endParaRPr lang="en-GB" dirty="0"/>
          </a:p>
        </p:txBody>
      </p:sp>
    </p:spTree>
    <p:extLst>
      <p:ext uri="{BB962C8B-B14F-4D97-AF65-F5344CB8AC3E}">
        <p14:creationId xmlns:p14="http://schemas.microsoft.com/office/powerpoint/2010/main" val="91749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3112ADBA-88B1-AD4A-AB4A-382F5B644C74}" type="slidenum">
              <a:rPr lang="en-US"/>
              <a:pPr/>
              <a:t>12</a:t>
            </a:fld>
            <a:endParaRPr lang="en-US"/>
          </a:p>
        </p:txBody>
      </p:sp>
      <p:sp>
        <p:nvSpPr>
          <p:cNvPr id="11161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1619"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To illustrate the functioning of the control unit, let us examine a simple example.</a:t>
            </a:r>
          </a:p>
          <a:p>
            <a:r>
              <a:rPr lang="en-US" sz="1200" b="0" i="0" u="none" strike="noStrike" kern="1200" baseline="0" dirty="0">
                <a:solidFill>
                  <a:schemeClr val="tx1"/>
                </a:solidFill>
                <a:latin typeface="Times New Roman" pitchFamily="-1" charset="0"/>
                <a:ea typeface="+mn-ea"/>
                <a:cs typeface="+mn-cs"/>
              </a:rPr>
              <a:t>Figure 19.5 illustrates the example. This is a simple processor with a single accumulator</a:t>
            </a:r>
          </a:p>
          <a:p>
            <a:r>
              <a:rPr lang="en-US" sz="1200" b="0" i="0" u="none" strike="noStrike" kern="1200" baseline="0" dirty="0">
                <a:solidFill>
                  <a:schemeClr val="tx1"/>
                </a:solidFill>
                <a:latin typeface="Times New Roman" pitchFamily="-1" charset="0"/>
                <a:ea typeface="+mn-ea"/>
                <a:cs typeface="+mn-cs"/>
              </a:rPr>
              <a:t>(AC). The data paths between elements are indicated. The control paths</a:t>
            </a:r>
          </a:p>
          <a:p>
            <a:r>
              <a:rPr lang="en-US" sz="1200" b="0" i="0" u="none" strike="noStrike" kern="1200" baseline="0" dirty="0">
                <a:solidFill>
                  <a:schemeClr val="tx1"/>
                </a:solidFill>
                <a:latin typeface="Times New Roman" pitchFamily="-1" charset="0"/>
                <a:ea typeface="+mn-ea"/>
                <a:cs typeface="+mn-cs"/>
              </a:rPr>
              <a:t>for signals emanating from the control unit are not shown, but the terminations of</a:t>
            </a:r>
          </a:p>
          <a:p>
            <a:r>
              <a:rPr lang="en-US" sz="1200" b="0" i="0" u="none" strike="noStrike" kern="1200" baseline="0" dirty="0">
                <a:solidFill>
                  <a:schemeClr val="tx1"/>
                </a:solidFill>
                <a:latin typeface="Times New Roman" pitchFamily="-1" charset="0"/>
                <a:ea typeface="+mn-ea"/>
                <a:cs typeface="+mn-cs"/>
              </a:rPr>
              <a:t>control signals are labeled </a:t>
            </a:r>
            <a:r>
              <a:rPr lang="en-US" sz="1200" b="0" i="0" u="none" strike="noStrike" kern="1200" baseline="0" dirty="0" err="1">
                <a:solidFill>
                  <a:schemeClr val="tx1"/>
                </a:solidFill>
                <a:latin typeface="Times New Roman" pitchFamily="-1" charset="0"/>
                <a:ea typeface="+mn-ea"/>
                <a:cs typeface="+mn-cs"/>
              </a:rPr>
              <a:t>C</a:t>
            </a:r>
            <a:r>
              <a:rPr lang="en-US" sz="1200" b="0" i="0" u="none" strike="noStrike" kern="1200" baseline="-25000" dirty="0" err="1">
                <a:solidFill>
                  <a:schemeClr val="tx1"/>
                </a:solidFill>
                <a:latin typeface="Times New Roman" pitchFamily="-1" charset="0"/>
                <a:ea typeface="+mn-ea"/>
                <a:cs typeface="+mn-cs"/>
              </a:rPr>
              <a:t>i</a:t>
            </a:r>
            <a:r>
              <a:rPr lang="en-US" sz="1200" b="0" i="0" u="none" strike="noStrike" kern="1200" baseline="-2500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and indicated by a circle. The control unit receives</a:t>
            </a:r>
          </a:p>
          <a:p>
            <a:r>
              <a:rPr lang="en-US" sz="1200" b="0" i="0" u="none" strike="noStrike" kern="1200" baseline="0" dirty="0">
                <a:solidFill>
                  <a:schemeClr val="tx1"/>
                </a:solidFill>
                <a:latin typeface="Times New Roman" pitchFamily="-1" charset="0"/>
                <a:ea typeface="+mn-ea"/>
                <a:cs typeface="+mn-cs"/>
              </a:rPr>
              <a:t>inputs from the clock, the IR, and flags. With each clock cycle, the control unit</a:t>
            </a:r>
          </a:p>
          <a:p>
            <a:r>
              <a:rPr lang="en-US" sz="1200" b="0" i="0" u="none" strike="noStrike" kern="1200" baseline="0" dirty="0">
                <a:solidFill>
                  <a:schemeClr val="tx1"/>
                </a:solidFill>
                <a:latin typeface="Times New Roman" pitchFamily="-1" charset="0"/>
                <a:ea typeface="+mn-ea"/>
                <a:cs typeface="+mn-cs"/>
              </a:rPr>
              <a:t> reads all of its inputs and emits a set of control signals. Control signals go to three</a:t>
            </a:r>
          </a:p>
          <a:p>
            <a:r>
              <a:rPr lang="en-US" sz="1200" b="0" i="0" u="none" strike="noStrike" kern="1200" baseline="0" dirty="0">
                <a:solidFill>
                  <a:schemeClr val="tx1"/>
                </a:solidFill>
                <a:latin typeface="Times New Roman" pitchFamily="-1" charset="0"/>
                <a:ea typeface="+mn-ea"/>
                <a:cs typeface="+mn-cs"/>
              </a:rPr>
              <a:t>separate destinations:</a:t>
            </a:r>
          </a:p>
          <a:p>
            <a:endParaRPr lang="en-US" sz="1200" b="0"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Data</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paths</a:t>
            </a:r>
            <a:r>
              <a:rPr lang="en-US" sz="1200" b="0" i="0" u="none" strike="noStrike" kern="1200" baseline="0" dirty="0">
                <a:solidFill>
                  <a:schemeClr val="tx1"/>
                </a:solidFill>
                <a:latin typeface="Times New Roman" pitchFamily="-1" charset="0"/>
                <a:ea typeface="+mn-ea"/>
                <a:cs typeface="+mn-cs"/>
              </a:rPr>
              <a:t>:  The control unit controls the internal flow of data. For example, on</a:t>
            </a:r>
          </a:p>
          <a:p>
            <a:r>
              <a:rPr lang="en-US" sz="1200" b="0" i="0" u="none" strike="noStrike" kern="1200" baseline="0" dirty="0">
                <a:solidFill>
                  <a:schemeClr val="tx1"/>
                </a:solidFill>
                <a:latin typeface="Times New Roman" pitchFamily="-1" charset="0"/>
                <a:ea typeface="+mn-ea"/>
                <a:cs typeface="+mn-cs"/>
              </a:rPr>
              <a:t>instruction fetch, the contents of the memory buffer register are transferred to</a:t>
            </a:r>
          </a:p>
          <a:p>
            <a:r>
              <a:rPr lang="en-US" sz="1200" b="0" i="0" u="none" strike="noStrike" kern="1200" baseline="0" dirty="0">
                <a:solidFill>
                  <a:schemeClr val="tx1"/>
                </a:solidFill>
                <a:latin typeface="Times New Roman" pitchFamily="-1" charset="0"/>
                <a:ea typeface="+mn-ea"/>
                <a:cs typeface="+mn-cs"/>
              </a:rPr>
              <a:t>the IR. For each path to be controlled, there is a switch (indicated by a circle in</a:t>
            </a:r>
          </a:p>
          <a:p>
            <a:r>
              <a:rPr lang="en-US" sz="1200" b="0" i="0" u="none" strike="noStrike" kern="1200" baseline="0" dirty="0">
                <a:solidFill>
                  <a:schemeClr val="tx1"/>
                </a:solidFill>
                <a:latin typeface="Times New Roman" pitchFamily="-1" charset="0"/>
                <a:ea typeface="+mn-ea"/>
                <a:cs typeface="+mn-cs"/>
              </a:rPr>
              <a:t>the figure). A control signal from the control unit temporarily opens the gate</a:t>
            </a:r>
          </a:p>
          <a:p>
            <a:r>
              <a:rPr lang="en-US" sz="1200" b="0" i="0" u="none" strike="noStrike" kern="1200" baseline="0" dirty="0">
                <a:solidFill>
                  <a:schemeClr val="tx1"/>
                </a:solidFill>
                <a:latin typeface="Times New Roman" pitchFamily="-1" charset="0"/>
                <a:ea typeface="+mn-ea"/>
                <a:cs typeface="+mn-cs"/>
              </a:rPr>
              <a:t>to let data pass.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ALU</a:t>
            </a:r>
            <a:r>
              <a:rPr lang="en-US" sz="1200" b="0" i="0" u="none" strike="noStrike" kern="1200" baseline="0" dirty="0">
                <a:solidFill>
                  <a:schemeClr val="tx1"/>
                </a:solidFill>
                <a:latin typeface="Times New Roman" pitchFamily="-1" charset="0"/>
                <a:ea typeface="+mn-ea"/>
                <a:cs typeface="+mn-cs"/>
              </a:rPr>
              <a:t>:  The control unit controls the operation of the ALU by a set of control</a:t>
            </a:r>
          </a:p>
          <a:p>
            <a:r>
              <a:rPr lang="en-US" sz="1200" b="0" i="0" u="none" strike="noStrike" kern="1200" baseline="0" dirty="0">
                <a:solidFill>
                  <a:schemeClr val="tx1"/>
                </a:solidFill>
                <a:latin typeface="Times New Roman" pitchFamily="-1" charset="0"/>
                <a:ea typeface="+mn-ea"/>
                <a:cs typeface="+mn-cs"/>
              </a:rPr>
              <a:t>signals. These signals activate various logic circuits and gates within the ALU.</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System</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bus</a:t>
            </a:r>
            <a:r>
              <a:rPr lang="en-US" sz="1200" b="0" i="0" u="none" strike="noStrike" kern="1200" baseline="0" dirty="0">
                <a:solidFill>
                  <a:schemeClr val="tx1"/>
                </a:solidFill>
                <a:latin typeface="Times New Roman" pitchFamily="-1" charset="0"/>
                <a:ea typeface="+mn-ea"/>
                <a:cs typeface="+mn-cs"/>
              </a:rPr>
              <a:t>:  The control unit sends control signals out onto the control lines of</a:t>
            </a:r>
          </a:p>
          <a:p>
            <a:r>
              <a:rPr lang="en-US" sz="1200" b="0" i="0" u="none" strike="noStrike" kern="1200" baseline="0" dirty="0">
                <a:solidFill>
                  <a:schemeClr val="tx1"/>
                </a:solidFill>
                <a:latin typeface="Times New Roman" pitchFamily="-1" charset="0"/>
                <a:ea typeface="+mn-ea"/>
                <a:cs typeface="+mn-cs"/>
              </a:rPr>
              <a:t>the system bus (e.g., memory READ).</a:t>
            </a:r>
          </a:p>
          <a:p>
            <a:endParaRPr lang="en-GB" dirty="0"/>
          </a:p>
        </p:txBody>
      </p:sp>
    </p:spTree>
    <p:extLst>
      <p:ext uri="{BB962C8B-B14F-4D97-AF65-F5344CB8AC3E}">
        <p14:creationId xmlns:p14="http://schemas.microsoft.com/office/powerpoint/2010/main" val="1972446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The control unit must maintain knowledge of where it is in the instruction</a:t>
            </a:r>
          </a:p>
          <a:p>
            <a:r>
              <a:rPr lang="en-US" sz="1200" b="0" i="0" u="none" strike="noStrike" kern="1200" baseline="0" dirty="0">
                <a:solidFill>
                  <a:schemeClr val="tx1"/>
                </a:solidFill>
                <a:latin typeface="Times New Roman" pitchFamily="-1" charset="0"/>
                <a:ea typeface="+mn-ea"/>
                <a:cs typeface="+mn-cs"/>
              </a:rPr>
              <a:t>cycle. Using this knowledge, and by reading all of its inputs, the control unit emits</a:t>
            </a:r>
          </a:p>
          <a:p>
            <a:r>
              <a:rPr lang="en-US" sz="1200" b="0" i="0" u="none" strike="noStrike" kern="1200" baseline="0" dirty="0">
                <a:solidFill>
                  <a:schemeClr val="tx1"/>
                </a:solidFill>
                <a:latin typeface="Times New Roman" pitchFamily="-1" charset="0"/>
                <a:ea typeface="+mn-ea"/>
                <a:cs typeface="+mn-cs"/>
              </a:rPr>
              <a:t>a sequence of control signals that causes micro-operations to occur. It uses the</a:t>
            </a:r>
          </a:p>
          <a:p>
            <a:r>
              <a:rPr lang="en-US" sz="1200" b="0" i="0" u="none" strike="noStrike" kern="1200" baseline="0" dirty="0">
                <a:solidFill>
                  <a:schemeClr val="tx1"/>
                </a:solidFill>
                <a:latin typeface="Times New Roman" pitchFamily="-1" charset="0"/>
                <a:ea typeface="+mn-ea"/>
                <a:cs typeface="+mn-cs"/>
              </a:rPr>
              <a:t>clock pulses to time the sequence of events, allowing time between events for signal</a:t>
            </a:r>
          </a:p>
          <a:p>
            <a:r>
              <a:rPr lang="en-US" sz="1200" b="0" i="0" u="none" strike="noStrike" kern="1200" baseline="0" dirty="0">
                <a:solidFill>
                  <a:schemeClr val="tx1"/>
                </a:solidFill>
                <a:latin typeface="Times New Roman" pitchFamily="-1" charset="0"/>
                <a:ea typeface="+mn-ea"/>
                <a:cs typeface="+mn-cs"/>
              </a:rPr>
              <a:t>levels to stabilize. Table 19.1 indicates the control signals that are needed for</a:t>
            </a:r>
          </a:p>
          <a:p>
            <a:r>
              <a:rPr lang="en-US" sz="1200" b="0" i="0" u="none" strike="noStrike" kern="1200" baseline="0" dirty="0">
                <a:solidFill>
                  <a:schemeClr val="tx1"/>
                </a:solidFill>
                <a:latin typeface="Times New Roman" pitchFamily="-1" charset="0"/>
                <a:ea typeface="+mn-ea"/>
                <a:cs typeface="+mn-cs"/>
              </a:rPr>
              <a:t>some of the micro-operation sequences described earlier. For simplicity, the data</a:t>
            </a:r>
          </a:p>
          <a:p>
            <a:r>
              <a:rPr lang="en-US" sz="1200" b="0" i="0" u="none" strike="noStrike" kern="1200" baseline="0" dirty="0">
                <a:solidFill>
                  <a:schemeClr val="tx1"/>
                </a:solidFill>
                <a:latin typeface="Times New Roman" pitchFamily="-1" charset="0"/>
                <a:ea typeface="+mn-ea"/>
                <a:cs typeface="+mn-cs"/>
              </a:rPr>
              <a:t>and control paths for incrementing the PC and for loading the fixed addresses into</a:t>
            </a:r>
          </a:p>
          <a:p>
            <a:r>
              <a:rPr lang="en-US" sz="1200" b="0" i="0" u="none" strike="noStrike" kern="1200" baseline="0" dirty="0">
                <a:solidFill>
                  <a:schemeClr val="tx1"/>
                </a:solidFill>
                <a:latin typeface="Times New Roman" pitchFamily="-1" charset="0"/>
                <a:ea typeface="+mn-ea"/>
                <a:cs typeface="+mn-cs"/>
              </a:rPr>
              <a:t>the PC and MAR are not shown.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It is worth pondering the minimal nature of the control unit. The control unit</a:t>
            </a:r>
          </a:p>
          <a:p>
            <a:r>
              <a:rPr lang="en-US" sz="1200" b="0" i="0" u="none" strike="noStrike" kern="1200" baseline="0" dirty="0">
                <a:solidFill>
                  <a:schemeClr val="tx1"/>
                </a:solidFill>
                <a:latin typeface="Times New Roman" pitchFamily="-1" charset="0"/>
                <a:ea typeface="+mn-ea"/>
                <a:cs typeface="+mn-cs"/>
              </a:rPr>
              <a:t>is the engine that runs the entire computer. It does this based only on knowing the</a:t>
            </a:r>
          </a:p>
          <a:p>
            <a:r>
              <a:rPr lang="en-US" sz="1200" b="0" i="0" u="none" strike="noStrike" kern="1200" baseline="0" dirty="0">
                <a:solidFill>
                  <a:schemeClr val="tx1"/>
                </a:solidFill>
                <a:latin typeface="Times New Roman" pitchFamily="-1" charset="0"/>
                <a:ea typeface="+mn-ea"/>
                <a:cs typeface="+mn-cs"/>
              </a:rPr>
              <a:t>instructions to be executed and the nature of the results of arithmetic and logical</a:t>
            </a:r>
          </a:p>
          <a:p>
            <a:r>
              <a:rPr lang="en-US" sz="1200" b="0" i="0" u="none" strike="noStrike" kern="1200" baseline="0" dirty="0">
                <a:solidFill>
                  <a:schemeClr val="tx1"/>
                </a:solidFill>
                <a:latin typeface="Times New Roman" pitchFamily="-1" charset="0"/>
                <a:ea typeface="+mn-ea"/>
                <a:cs typeface="+mn-cs"/>
              </a:rPr>
              <a:t>operations (e.g., positive, overflow, etc.). It never gets to see the data being processed</a:t>
            </a:r>
          </a:p>
          <a:p>
            <a:r>
              <a:rPr lang="en-US" sz="1200" b="0" i="0" u="none" strike="noStrike" kern="1200" baseline="0" dirty="0">
                <a:solidFill>
                  <a:schemeClr val="tx1"/>
                </a:solidFill>
                <a:latin typeface="Times New Roman" pitchFamily="-1" charset="0"/>
                <a:ea typeface="+mn-ea"/>
                <a:cs typeface="+mn-cs"/>
              </a:rPr>
              <a:t>or the actual results produced. And it controls everything with a few control</a:t>
            </a:r>
          </a:p>
          <a:p>
            <a:r>
              <a:rPr lang="en-US" sz="1200" b="0" i="0" u="none" strike="noStrike" kern="1200" baseline="0" dirty="0">
                <a:solidFill>
                  <a:schemeClr val="tx1"/>
                </a:solidFill>
                <a:latin typeface="Times New Roman" pitchFamily="-1" charset="0"/>
                <a:ea typeface="+mn-ea"/>
                <a:cs typeface="+mn-cs"/>
              </a:rPr>
              <a:t>signals to points within the processor and a few control signals to the system bus.</a:t>
            </a:r>
            <a:endParaRPr lang="en-US" dirty="0"/>
          </a:p>
        </p:txBody>
      </p:sp>
    </p:spTree>
    <p:extLst>
      <p:ext uri="{BB962C8B-B14F-4D97-AF65-F5344CB8AC3E}">
        <p14:creationId xmlns:p14="http://schemas.microsoft.com/office/powerpoint/2010/main" val="107579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E0698212-7157-CB48-955C-887F90A7A168}" type="slidenum">
              <a:rPr lang="en-US"/>
              <a:pPr/>
              <a:t>14</a:t>
            </a:fld>
            <a:endParaRPr lang="en-US"/>
          </a:p>
        </p:txBody>
      </p:sp>
      <p:sp>
        <p:nvSpPr>
          <p:cNvPr id="11366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Figure 19.5 indicates the use of a variety of data paths. The complexity of this type of</a:t>
            </a:r>
          </a:p>
          <a:p>
            <a:r>
              <a:rPr lang="en-US" sz="1200" b="0" i="0" u="none" strike="noStrike" kern="1200" baseline="0" dirty="0">
                <a:solidFill>
                  <a:schemeClr val="tx1"/>
                </a:solidFill>
                <a:latin typeface="Times New Roman" pitchFamily="-1" charset="0"/>
                <a:ea typeface="+mn-ea"/>
                <a:cs typeface="+mn-cs"/>
              </a:rPr>
              <a:t>organization should be clear. More typically, some sort of internal bus arrangement,</a:t>
            </a:r>
          </a:p>
          <a:p>
            <a:r>
              <a:rPr lang="en-US" sz="1200" b="0" i="0" u="none" strike="noStrike" kern="1200" baseline="0" dirty="0">
                <a:solidFill>
                  <a:schemeClr val="tx1"/>
                </a:solidFill>
                <a:latin typeface="Times New Roman" pitchFamily="-1" charset="0"/>
                <a:ea typeface="+mn-ea"/>
                <a:cs typeface="+mn-cs"/>
              </a:rPr>
              <a:t>as was suggested in Figure 16.1(</a:t>
            </a:r>
            <a:r>
              <a:rPr lang="en-US" sz="1200" b="0" i="1" u="none" strike="noStrike" kern="1200" baseline="0" dirty="0">
                <a:solidFill>
                  <a:schemeClr val="tx1"/>
                </a:solidFill>
                <a:latin typeface="Times New Roman" pitchFamily="-1" charset="0"/>
                <a:ea typeface="+mn-ea"/>
                <a:cs typeface="+mn-cs"/>
              </a:rPr>
              <a:t>Internal Structure of the CPU</a:t>
            </a:r>
            <a:r>
              <a:rPr lang="en-US" sz="1200" b="0" i="0" u="none" strike="noStrike" kern="1200" baseline="0" dirty="0">
                <a:solidFill>
                  <a:schemeClr val="tx1"/>
                </a:solidFill>
                <a:latin typeface="Times New Roman" pitchFamily="-1" charset="0"/>
                <a:ea typeface="+mn-ea"/>
                <a:cs typeface="+mn-cs"/>
              </a:rPr>
              <a:t>), will be used.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Using an internal processor bus, Figure 19.5 can be rearranged as shown in</a:t>
            </a:r>
          </a:p>
          <a:p>
            <a:r>
              <a:rPr lang="en-US" sz="1200" b="0" i="0" u="none" strike="noStrike" kern="1200" baseline="0" dirty="0">
                <a:solidFill>
                  <a:schemeClr val="tx1"/>
                </a:solidFill>
                <a:latin typeface="Times New Roman" pitchFamily="-1" charset="0"/>
                <a:ea typeface="+mn-ea"/>
                <a:cs typeface="+mn-cs"/>
              </a:rPr>
              <a:t>Figure 19.6. A single internal bus connects the ALU and all processor registers.</a:t>
            </a:r>
          </a:p>
          <a:p>
            <a:r>
              <a:rPr lang="en-US" sz="1200" b="0" i="0" u="none" strike="noStrike" kern="1200" baseline="0" dirty="0">
                <a:solidFill>
                  <a:schemeClr val="tx1"/>
                </a:solidFill>
                <a:latin typeface="Times New Roman" pitchFamily="-1" charset="0"/>
                <a:ea typeface="+mn-ea"/>
                <a:cs typeface="+mn-cs"/>
              </a:rPr>
              <a:t>Gates and control signals are provided for movement of data onto and off the bus</a:t>
            </a:r>
          </a:p>
          <a:p>
            <a:r>
              <a:rPr lang="en-US" sz="1200" b="0" i="0" u="none" strike="noStrike" kern="1200" baseline="0" dirty="0">
                <a:solidFill>
                  <a:schemeClr val="tx1"/>
                </a:solidFill>
                <a:latin typeface="Times New Roman" pitchFamily="-1" charset="0"/>
                <a:ea typeface="+mn-ea"/>
                <a:cs typeface="+mn-cs"/>
              </a:rPr>
              <a:t>from each register. Additional control signals control data transfer to and from the</a:t>
            </a:r>
          </a:p>
          <a:p>
            <a:r>
              <a:rPr lang="en-US" sz="1200" b="0" i="0" u="none" strike="noStrike" kern="1200" baseline="0" dirty="0">
                <a:solidFill>
                  <a:schemeClr val="tx1"/>
                </a:solidFill>
                <a:latin typeface="Times New Roman" pitchFamily="-1" charset="0"/>
                <a:ea typeface="+mn-ea"/>
                <a:cs typeface="+mn-cs"/>
              </a:rPr>
              <a:t>system (external) bus and the operation of the ALU.</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Two new registers, labeled Y and Z, have been added to the organization.</a:t>
            </a:r>
          </a:p>
          <a:p>
            <a:r>
              <a:rPr lang="en-US" sz="1200" b="0" i="0" u="none" strike="noStrike" kern="1200" baseline="0" dirty="0">
                <a:solidFill>
                  <a:schemeClr val="tx1"/>
                </a:solidFill>
                <a:latin typeface="Times New Roman" pitchFamily="-1" charset="0"/>
                <a:ea typeface="+mn-ea"/>
                <a:cs typeface="+mn-cs"/>
              </a:rPr>
              <a:t>These are needed for the proper operation of the ALU. When an operation involving</a:t>
            </a:r>
          </a:p>
          <a:p>
            <a:r>
              <a:rPr lang="en-US" sz="1200" b="0" i="0" u="none" strike="noStrike" kern="1200" baseline="0" dirty="0">
                <a:solidFill>
                  <a:schemeClr val="tx1"/>
                </a:solidFill>
                <a:latin typeface="Times New Roman" pitchFamily="-1" charset="0"/>
                <a:ea typeface="+mn-ea"/>
                <a:cs typeface="+mn-cs"/>
              </a:rPr>
              <a:t>two operands is performed, one can be obtained from the internal bus, but the</a:t>
            </a:r>
          </a:p>
          <a:p>
            <a:r>
              <a:rPr lang="en-US" sz="1200" b="0" i="0" u="none" strike="noStrike" kern="1200" baseline="0" dirty="0">
                <a:solidFill>
                  <a:schemeClr val="tx1"/>
                </a:solidFill>
                <a:latin typeface="Times New Roman" pitchFamily="-1" charset="0"/>
                <a:ea typeface="+mn-ea"/>
                <a:cs typeface="+mn-cs"/>
              </a:rPr>
              <a:t>other must be obtained from another source. The AC could be used for this purpose,</a:t>
            </a:r>
          </a:p>
          <a:p>
            <a:r>
              <a:rPr lang="en-US" sz="1200" b="0" i="0" u="none" strike="noStrike" kern="1200" baseline="0" dirty="0">
                <a:solidFill>
                  <a:schemeClr val="tx1"/>
                </a:solidFill>
                <a:latin typeface="Times New Roman" pitchFamily="-1" charset="0"/>
                <a:ea typeface="+mn-ea"/>
                <a:cs typeface="+mn-cs"/>
              </a:rPr>
              <a:t>but this limits the flexibility of the system and would not work with a processor</a:t>
            </a:r>
          </a:p>
          <a:p>
            <a:r>
              <a:rPr lang="en-US" sz="1200" b="0" i="0" u="none" strike="noStrike" kern="1200" baseline="0" dirty="0">
                <a:solidFill>
                  <a:schemeClr val="tx1"/>
                </a:solidFill>
                <a:latin typeface="Times New Roman" pitchFamily="-1" charset="0"/>
                <a:ea typeface="+mn-ea"/>
                <a:cs typeface="+mn-cs"/>
              </a:rPr>
              <a:t>with multiple general-purpose registers. Register Y provides temporary storage</a:t>
            </a:r>
          </a:p>
          <a:p>
            <a:r>
              <a:rPr lang="en-US" sz="1200" b="0" i="0" u="none" strike="noStrike" kern="1200" baseline="0" dirty="0">
                <a:solidFill>
                  <a:schemeClr val="tx1"/>
                </a:solidFill>
                <a:latin typeface="Times New Roman" pitchFamily="-1" charset="0"/>
                <a:ea typeface="+mn-ea"/>
                <a:cs typeface="+mn-cs"/>
              </a:rPr>
              <a:t>for the other input. The ALU is a combinatorial circuit (see Chapter 12) with no</a:t>
            </a:r>
          </a:p>
          <a:p>
            <a:r>
              <a:rPr lang="en-US" sz="1200" b="0" i="0" u="none" strike="noStrike" kern="1200" baseline="0" dirty="0">
                <a:solidFill>
                  <a:schemeClr val="tx1"/>
                </a:solidFill>
                <a:latin typeface="Times New Roman" pitchFamily="-1" charset="0"/>
                <a:ea typeface="+mn-ea"/>
                <a:cs typeface="+mn-cs"/>
              </a:rPr>
              <a:t>internal storage. Thus, when control signals activate an ALU function, the input to</a:t>
            </a:r>
          </a:p>
          <a:p>
            <a:r>
              <a:rPr lang="en-US" sz="1200" b="0" i="0" u="none" strike="noStrike" kern="1200" baseline="0" dirty="0">
                <a:solidFill>
                  <a:schemeClr val="tx1"/>
                </a:solidFill>
                <a:latin typeface="Times New Roman" pitchFamily="-1" charset="0"/>
                <a:ea typeface="+mn-ea"/>
                <a:cs typeface="+mn-cs"/>
              </a:rPr>
              <a:t>the ALU is transformed to the output. Therefore, the output of the ALU cannot</a:t>
            </a:r>
          </a:p>
          <a:p>
            <a:r>
              <a:rPr lang="en-US" sz="1200" b="0" i="0" u="none" strike="noStrike" kern="1200" baseline="0" dirty="0">
                <a:solidFill>
                  <a:schemeClr val="tx1"/>
                </a:solidFill>
                <a:latin typeface="Times New Roman" pitchFamily="-1" charset="0"/>
                <a:ea typeface="+mn-ea"/>
                <a:cs typeface="+mn-cs"/>
              </a:rPr>
              <a:t>be directly connected to the bus, because this output would feed back to the input.</a:t>
            </a:r>
          </a:p>
          <a:p>
            <a:r>
              <a:rPr lang="en-US" sz="1200" b="0" i="0" u="none" strike="noStrike" kern="1200" baseline="0" dirty="0">
                <a:solidFill>
                  <a:schemeClr val="tx1"/>
                </a:solidFill>
                <a:latin typeface="Times New Roman" pitchFamily="-1" charset="0"/>
                <a:ea typeface="+mn-ea"/>
                <a:cs typeface="+mn-cs"/>
              </a:rPr>
              <a:t>Register Z provides temporary output storage.</a:t>
            </a:r>
            <a:endParaRPr lang="en-GB" dirty="0"/>
          </a:p>
        </p:txBody>
      </p:sp>
    </p:spTree>
    <p:extLst>
      <p:ext uri="{BB962C8B-B14F-4D97-AF65-F5344CB8AC3E}">
        <p14:creationId xmlns:p14="http://schemas.microsoft.com/office/powerpoint/2010/main" val="52701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DC5EB329-01D7-EF48-81BC-745ABC6E6F8F}" type="slidenum">
              <a:rPr lang="en-US"/>
              <a:pPr/>
              <a:t>15</a:t>
            </a:fld>
            <a:endParaRPr lang="en-US"/>
          </a:p>
        </p:txBody>
      </p:sp>
      <p:sp>
        <p:nvSpPr>
          <p:cNvPr id="11981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To illustrate some of the concepts introduced thus far in this chapter, let us consider</a:t>
            </a:r>
          </a:p>
          <a:p>
            <a:r>
              <a:rPr lang="en-US" sz="1200" b="0" i="0" u="none" strike="noStrike" kern="1200" baseline="0" dirty="0">
                <a:solidFill>
                  <a:schemeClr val="tx1"/>
                </a:solidFill>
                <a:latin typeface="Times New Roman" pitchFamily="-1" charset="0"/>
                <a:ea typeface="+mn-ea"/>
                <a:cs typeface="+mn-cs"/>
              </a:rPr>
              <a:t>the Intel 8085. Its organization is shown in Figure 19.7. Several key components that</a:t>
            </a:r>
          </a:p>
          <a:p>
            <a:r>
              <a:rPr lang="en-US" sz="1200" b="0" i="0" u="none" strike="noStrike" kern="1200" baseline="0" dirty="0">
                <a:solidFill>
                  <a:schemeClr val="tx1"/>
                </a:solidFill>
                <a:latin typeface="Times New Roman" pitchFamily="-1" charset="0"/>
                <a:ea typeface="+mn-ea"/>
                <a:cs typeface="+mn-cs"/>
              </a:rPr>
              <a:t>may not be self-explanatory are: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1" i="0" u="none" strike="noStrike" kern="1200" baseline="0" dirty="0" err="1">
                <a:solidFill>
                  <a:schemeClr val="tx1"/>
                </a:solidFill>
                <a:latin typeface="Times New Roman" pitchFamily="-1" charset="0"/>
                <a:ea typeface="+mn-ea"/>
                <a:cs typeface="+mn-cs"/>
              </a:rPr>
              <a:t>Incrementer</a:t>
            </a:r>
            <a:r>
              <a:rPr lang="en-US" sz="1200" b="1" i="0" u="none" strike="noStrike" kern="1200" baseline="0" dirty="0">
                <a:solidFill>
                  <a:schemeClr val="tx1"/>
                </a:solidFill>
                <a:latin typeface="Times New Roman" pitchFamily="-1" charset="0"/>
                <a:ea typeface="+mn-ea"/>
                <a:cs typeface="+mn-cs"/>
              </a:rPr>
              <a:t>/</a:t>
            </a:r>
            <a:r>
              <a:rPr lang="en-US" sz="1200" b="1" i="0" u="none" strike="noStrike" kern="1200" baseline="0" dirty="0" err="1">
                <a:solidFill>
                  <a:schemeClr val="tx1"/>
                </a:solidFill>
                <a:latin typeface="Times New Roman" pitchFamily="-1" charset="0"/>
                <a:ea typeface="+mn-ea"/>
                <a:cs typeface="+mn-cs"/>
              </a:rPr>
              <a:t>decrementer</a:t>
            </a:r>
            <a:r>
              <a:rPr lang="en-US" sz="1200" b="1" i="0" u="none" strike="noStrike" kern="1200" baseline="0" dirty="0">
                <a:solidFill>
                  <a:schemeClr val="tx1"/>
                </a:solidFill>
                <a:latin typeface="Times New Roman" pitchFamily="-1" charset="0"/>
                <a:ea typeface="+mn-ea"/>
                <a:cs typeface="+mn-cs"/>
              </a:rPr>
              <a:t> address latch:  </a:t>
            </a:r>
            <a:r>
              <a:rPr lang="en-US" sz="1200" b="0" i="0" u="none" strike="noStrike" kern="1200" baseline="0" dirty="0">
                <a:solidFill>
                  <a:schemeClr val="tx1"/>
                </a:solidFill>
                <a:latin typeface="Times New Roman" pitchFamily="-1" charset="0"/>
                <a:ea typeface="+mn-ea"/>
                <a:cs typeface="+mn-cs"/>
              </a:rPr>
              <a:t>Logic that can add 1 to or subtract 1</a:t>
            </a:r>
          </a:p>
          <a:p>
            <a:r>
              <a:rPr lang="en-US" sz="1200" b="0" i="0" u="none" strike="noStrike" kern="1200" baseline="0" dirty="0">
                <a:solidFill>
                  <a:schemeClr val="tx1"/>
                </a:solidFill>
                <a:latin typeface="Times New Roman" pitchFamily="-1" charset="0"/>
                <a:ea typeface="+mn-ea"/>
                <a:cs typeface="+mn-cs"/>
              </a:rPr>
              <a:t>from the contents of the stack pointer or program counter. This saves time by</a:t>
            </a:r>
          </a:p>
          <a:p>
            <a:r>
              <a:rPr lang="en-US" sz="1200" b="0" i="0" u="none" strike="noStrike" kern="1200" baseline="0" dirty="0">
                <a:solidFill>
                  <a:schemeClr val="tx1"/>
                </a:solidFill>
                <a:latin typeface="Times New Roman" pitchFamily="-1" charset="0"/>
                <a:ea typeface="+mn-ea"/>
                <a:cs typeface="+mn-cs"/>
              </a:rPr>
              <a:t>avoiding the use of the ALU for this purpose.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Interrupt control</a:t>
            </a:r>
            <a:r>
              <a:rPr lang="en-US" sz="1200" b="0" i="0" u="none" strike="noStrike" kern="1200" baseline="0" dirty="0">
                <a:solidFill>
                  <a:schemeClr val="tx1"/>
                </a:solidFill>
                <a:latin typeface="Times New Roman" pitchFamily="-1" charset="0"/>
                <a:ea typeface="+mn-ea"/>
                <a:cs typeface="+mn-cs"/>
              </a:rPr>
              <a:t>:  This module handles multiple levels of interrupt signals.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Serial I/O control</a:t>
            </a:r>
            <a:r>
              <a:rPr lang="en-US" sz="1200" b="0" i="0" u="none" strike="noStrike" kern="1200" baseline="0" dirty="0">
                <a:solidFill>
                  <a:schemeClr val="tx1"/>
                </a:solidFill>
                <a:latin typeface="Times New Roman" pitchFamily="-1" charset="0"/>
                <a:ea typeface="+mn-ea"/>
                <a:cs typeface="+mn-cs"/>
              </a:rPr>
              <a:t>:  This module interfaces to devices that communicate 1 bit</a:t>
            </a:r>
          </a:p>
          <a:p>
            <a:r>
              <a:rPr lang="en-US" sz="1200" b="0" i="0" u="none" strike="noStrike" kern="1200" baseline="0" dirty="0">
                <a:solidFill>
                  <a:schemeClr val="tx1"/>
                </a:solidFill>
                <a:latin typeface="Times New Roman" pitchFamily="-1" charset="0"/>
                <a:ea typeface="+mn-ea"/>
                <a:cs typeface="+mn-cs"/>
              </a:rPr>
              <a:t>at a time.</a:t>
            </a:r>
            <a:endParaRPr lang="en-GB" dirty="0"/>
          </a:p>
        </p:txBody>
      </p:sp>
    </p:spTree>
    <p:extLst>
      <p:ext uri="{BB962C8B-B14F-4D97-AF65-F5344CB8AC3E}">
        <p14:creationId xmlns:p14="http://schemas.microsoft.com/office/powerpoint/2010/main" val="134024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Table 19.2 describes the external signals into and out of the 8085. These are</a:t>
            </a:r>
          </a:p>
          <a:p>
            <a:r>
              <a:rPr lang="en-US" sz="1200" b="0" i="0" u="none" strike="noStrike" kern="1200" baseline="0" dirty="0">
                <a:solidFill>
                  <a:schemeClr val="tx1"/>
                </a:solidFill>
                <a:latin typeface="Times New Roman" pitchFamily="-1" charset="0"/>
                <a:ea typeface="+mn-ea"/>
                <a:cs typeface="+mn-cs"/>
              </a:rPr>
              <a:t>linked to the external system bus.</a:t>
            </a:r>
            <a:endParaRPr lang="en-US" dirty="0"/>
          </a:p>
          <a:p>
            <a:endParaRPr lang="en-US" dirty="0"/>
          </a:p>
        </p:txBody>
      </p:sp>
    </p:spTree>
    <p:extLst>
      <p:ext uri="{BB962C8B-B14F-4D97-AF65-F5344CB8AC3E}">
        <p14:creationId xmlns:p14="http://schemas.microsoft.com/office/powerpoint/2010/main" val="76111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Table 19.2, continued.</a:t>
            </a:r>
          </a:p>
        </p:txBody>
      </p:sp>
    </p:spTree>
    <p:extLst>
      <p:ext uri="{BB962C8B-B14F-4D97-AF65-F5344CB8AC3E}">
        <p14:creationId xmlns:p14="http://schemas.microsoft.com/office/powerpoint/2010/main" val="741551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These signals are the interface between the 8085</a:t>
            </a:r>
          </a:p>
          <a:p>
            <a:r>
              <a:rPr lang="en-US" sz="1200" kern="1200" dirty="0">
                <a:solidFill>
                  <a:schemeClr val="tx1"/>
                </a:solidFill>
                <a:effectLst/>
                <a:latin typeface="Times New Roman" pitchFamily="-1" charset="0"/>
                <a:ea typeface="+mn-ea"/>
                <a:cs typeface="+mn-cs"/>
              </a:rPr>
              <a:t>processor and the rest of the system (Figure 19.8).</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control unit is identified as having two components labeled (1) instruction</a:t>
            </a:r>
          </a:p>
          <a:p>
            <a:r>
              <a:rPr lang="en-US" sz="1200" kern="1200" dirty="0">
                <a:solidFill>
                  <a:schemeClr val="tx1"/>
                </a:solidFill>
                <a:effectLst/>
                <a:latin typeface="Times New Roman" pitchFamily="-1" charset="0"/>
                <a:ea typeface="+mn-ea"/>
                <a:cs typeface="+mn-cs"/>
              </a:rPr>
              <a:t>decoder and machine cycle encoding and (2) timing and control. A discussion</a:t>
            </a:r>
          </a:p>
          <a:p>
            <a:r>
              <a:rPr lang="en-US" sz="1200" kern="1200" dirty="0">
                <a:solidFill>
                  <a:schemeClr val="tx1"/>
                </a:solidFill>
                <a:effectLst/>
                <a:latin typeface="Times New Roman" pitchFamily="-1" charset="0"/>
                <a:ea typeface="+mn-ea"/>
                <a:cs typeface="+mn-cs"/>
              </a:rPr>
              <a:t>of the first component is deferred until the next section. The essence of the control</a:t>
            </a:r>
          </a:p>
          <a:p>
            <a:r>
              <a:rPr lang="en-US" sz="1200" kern="1200" dirty="0">
                <a:solidFill>
                  <a:schemeClr val="tx1"/>
                </a:solidFill>
                <a:effectLst/>
                <a:latin typeface="Times New Roman" pitchFamily="-1" charset="0"/>
                <a:ea typeface="+mn-ea"/>
                <a:cs typeface="+mn-cs"/>
              </a:rPr>
              <a:t>unit is the timing and control module. This module includes a clock and accepts as</a:t>
            </a:r>
          </a:p>
          <a:p>
            <a:r>
              <a:rPr lang="en-US" sz="1200" kern="1200" dirty="0">
                <a:solidFill>
                  <a:schemeClr val="tx1"/>
                </a:solidFill>
                <a:effectLst/>
                <a:latin typeface="Times New Roman" pitchFamily="-1" charset="0"/>
                <a:ea typeface="+mn-ea"/>
                <a:cs typeface="+mn-cs"/>
              </a:rPr>
              <a:t>inputs the current instruction and some external control signals. Its output consists</a:t>
            </a:r>
          </a:p>
          <a:p>
            <a:r>
              <a:rPr lang="en-US" sz="1200" kern="1200" dirty="0">
                <a:solidFill>
                  <a:schemeClr val="tx1"/>
                </a:solidFill>
                <a:effectLst/>
                <a:latin typeface="Times New Roman" pitchFamily="-1" charset="0"/>
                <a:ea typeface="+mn-ea"/>
                <a:cs typeface="+mn-cs"/>
              </a:rPr>
              <a:t>of control signals to the other components of the processor plus control signals to</a:t>
            </a:r>
          </a:p>
          <a:p>
            <a:r>
              <a:rPr lang="en-US" sz="1200" kern="1200" dirty="0">
                <a:solidFill>
                  <a:schemeClr val="tx1"/>
                </a:solidFill>
                <a:effectLst/>
                <a:latin typeface="Times New Roman" pitchFamily="-1" charset="0"/>
                <a:ea typeface="+mn-ea"/>
                <a:cs typeface="+mn-cs"/>
              </a:rPr>
              <a:t>the external system bus.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timing of processor operations is synchronized by the clock and controlled</a:t>
            </a:r>
          </a:p>
          <a:p>
            <a:r>
              <a:rPr lang="en-US" sz="1200" kern="1200" dirty="0">
                <a:solidFill>
                  <a:schemeClr val="tx1"/>
                </a:solidFill>
                <a:effectLst/>
                <a:latin typeface="Times New Roman" pitchFamily="-1" charset="0"/>
                <a:ea typeface="+mn-ea"/>
                <a:cs typeface="+mn-cs"/>
              </a:rPr>
              <a:t>by the control unit with control signals. Each instruction cycle is divided into from</a:t>
            </a:r>
          </a:p>
          <a:p>
            <a:r>
              <a:rPr lang="en-US" sz="1200" kern="1200" dirty="0">
                <a:solidFill>
                  <a:schemeClr val="tx1"/>
                </a:solidFill>
                <a:effectLst/>
                <a:latin typeface="Times New Roman" pitchFamily="-1" charset="0"/>
                <a:ea typeface="+mn-ea"/>
                <a:cs typeface="+mn-cs"/>
              </a:rPr>
              <a:t>one to five </a:t>
            </a:r>
            <a:r>
              <a:rPr lang="en-US" sz="1200" i="1" kern="1200" dirty="0">
                <a:solidFill>
                  <a:schemeClr val="tx1"/>
                </a:solidFill>
                <a:effectLst/>
                <a:latin typeface="Times New Roman" pitchFamily="-1" charset="0"/>
                <a:ea typeface="+mn-ea"/>
                <a:cs typeface="+mn-cs"/>
              </a:rPr>
              <a:t>machine</a:t>
            </a:r>
            <a:r>
              <a:rPr lang="en-US" sz="1200" kern="1200" dirty="0">
                <a:solidFill>
                  <a:schemeClr val="tx1"/>
                </a:solidFill>
                <a:effectLst/>
                <a:latin typeface="Times New Roman" pitchFamily="-1" charset="0"/>
                <a:ea typeface="+mn-ea"/>
                <a:cs typeface="+mn-cs"/>
              </a:rPr>
              <a:t> </a:t>
            </a:r>
            <a:r>
              <a:rPr lang="en-US" sz="1200" i="1" kern="1200" dirty="0">
                <a:solidFill>
                  <a:schemeClr val="tx1"/>
                </a:solidFill>
                <a:effectLst/>
                <a:latin typeface="Times New Roman" pitchFamily="-1" charset="0"/>
                <a:ea typeface="+mn-ea"/>
                <a:cs typeface="+mn-cs"/>
              </a:rPr>
              <a:t>cycles</a:t>
            </a:r>
            <a:r>
              <a:rPr lang="en-US" sz="1200" kern="1200" dirty="0">
                <a:solidFill>
                  <a:schemeClr val="tx1"/>
                </a:solidFill>
                <a:effectLst/>
                <a:latin typeface="Times New Roman" pitchFamily="-1" charset="0"/>
                <a:ea typeface="+mn-ea"/>
                <a:cs typeface="+mn-cs"/>
              </a:rPr>
              <a:t>; each machine cycle is in turn divided into from three to</a:t>
            </a:r>
          </a:p>
          <a:p>
            <a:r>
              <a:rPr lang="en-US" sz="1200" kern="1200" dirty="0">
                <a:solidFill>
                  <a:schemeClr val="tx1"/>
                </a:solidFill>
                <a:effectLst/>
                <a:latin typeface="Times New Roman" pitchFamily="-1" charset="0"/>
                <a:ea typeface="+mn-ea"/>
                <a:cs typeface="+mn-cs"/>
              </a:rPr>
              <a:t>five states.  Each state lasts one clock cycle. During a state, the processor performs</a:t>
            </a:r>
          </a:p>
          <a:p>
            <a:r>
              <a:rPr lang="en-US" sz="1200" kern="1200" dirty="0">
                <a:solidFill>
                  <a:schemeClr val="tx1"/>
                </a:solidFill>
                <a:effectLst/>
                <a:latin typeface="Times New Roman" pitchFamily="-1" charset="0"/>
                <a:ea typeface="+mn-ea"/>
                <a:cs typeface="+mn-cs"/>
              </a:rPr>
              <a:t>one or a set of simultaneous micro-operations as determined by the control signals.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number of machine cycles is fixed for a given instruction but varies</a:t>
            </a:r>
          </a:p>
          <a:p>
            <a:r>
              <a:rPr lang="en-US" sz="1200" kern="1200" dirty="0">
                <a:solidFill>
                  <a:schemeClr val="tx1"/>
                </a:solidFill>
                <a:effectLst/>
                <a:latin typeface="Times New Roman" pitchFamily="-1" charset="0"/>
                <a:ea typeface="+mn-ea"/>
                <a:cs typeface="+mn-cs"/>
              </a:rPr>
              <a:t>from one instruction to another. Machine cycles are defined to be equivalent to</a:t>
            </a:r>
          </a:p>
          <a:p>
            <a:r>
              <a:rPr lang="en-US" sz="1200" kern="1200" dirty="0">
                <a:solidFill>
                  <a:schemeClr val="tx1"/>
                </a:solidFill>
                <a:effectLst/>
                <a:latin typeface="Times New Roman" pitchFamily="-1" charset="0"/>
                <a:ea typeface="+mn-ea"/>
                <a:cs typeface="+mn-cs"/>
              </a:rPr>
              <a:t>bus accesses. Thus, the number of machine cycles for an instruction depends on</a:t>
            </a:r>
          </a:p>
          <a:p>
            <a:r>
              <a:rPr lang="en-US" sz="1200" kern="1200" dirty="0">
                <a:solidFill>
                  <a:schemeClr val="tx1"/>
                </a:solidFill>
                <a:effectLst/>
                <a:latin typeface="Times New Roman" pitchFamily="-1" charset="0"/>
                <a:ea typeface="+mn-ea"/>
                <a:cs typeface="+mn-cs"/>
              </a:rPr>
              <a:t>the number of times the processor must communicate with external devices. For</a:t>
            </a:r>
          </a:p>
          <a:p>
            <a:r>
              <a:rPr lang="en-US" sz="1200" kern="1200" dirty="0">
                <a:solidFill>
                  <a:schemeClr val="tx1"/>
                </a:solidFill>
                <a:effectLst/>
                <a:latin typeface="Times New Roman" pitchFamily="-1" charset="0"/>
                <a:ea typeface="+mn-ea"/>
                <a:cs typeface="+mn-cs"/>
              </a:rPr>
              <a:t>example, if an instruction consists of two 8-bit portions, then two machine cycles are</a:t>
            </a:r>
          </a:p>
          <a:p>
            <a:r>
              <a:rPr lang="en-US" sz="1200" kern="1200" dirty="0">
                <a:solidFill>
                  <a:schemeClr val="tx1"/>
                </a:solidFill>
                <a:effectLst/>
                <a:latin typeface="Times New Roman" pitchFamily="-1" charset="0"/>
                <a:ea typeface="+mn-ea"/>
                <a:cs typeface="+mn-cs"/>
              </a:rPr>
              <a:t>required to fetch the instruction. If that instruction involves a 1-byte memory or I/O</a:t>
            </a:r>
          </a:p>
          <a:p>
            <a:r>
              <a:rPr lang="en-US" sz="1200" kern="1200" dirty="0">
                <a:solidFill>
                  <a:schemeClr val="tx1"/>
                </a:solidFill>
                <a:effectLst/>
                <a:latin typeface="Times New Roman" pitchFamily="-1" charset="0"/>
                <a:ea typeface="+mn-ea"/>
                <a:cs typeface="+mn-cs"/>
              </a:rPr>
              <a:t>operation, then a third machine cycle is required for execution.</a:t>
            </a:r>
          </a:p>
          <a:p>
            <a:endParaRPr lang="en-US" sz="1200" kern="1200" dirty="0">
              <a:solidFill>
                <a:schemeClr val="tx1"/>
              </a:solidFill>
              <a:effectLst/>
              <a:latin typeface="Times New Roman" pitchFamily="-1" charset="0"/>
              <a:ea typeface="+mn-ea"/>
              <a:cs typeface="+mn-cs"/>
            </a:endParaRPr>
          </a:p>
          <a:p>
            <a:endParaRPr lang="en-US" sz="1200" kern="1200" dirty="0">
              <a:solidFill>
                <a:schemeClr val="tx1"/>
              </a:solidFill>
              <a:effectLst/>
              <a:latin typeface="Times New Roman" pitchFamily="-1" charset="0"/>
              <a:ea typeface="+mn-ea"/>
              <a:cs typeface="+mn-cs"/>
            </a:endParaRPr>
          </a:p>
          <a:p>
            <a:endParaRPr lang="en-US" dirty="0"/>
          </a:p>
        </p:txBody>
      </p:sp>
    </p:spTree>
    <p:extLst>
      <p:ext uri="{BB962C8B-B14F-4D97-AF65-F5344CB8AC3E}">
        <p14:creationId xmlns:p14="http://schemas.microsoft.com/office/powerpoint/2010/main" val="1429720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2DFA90B0-8CEF-9944-B773-2843CC0F10C5}" type="slidenum">
              <a:rPr lang="en-US"/>
              <a:pPr/>
              <a:t>19</a:t>
            </a:fld>
            <a:endParaRPr lang="en-US"/>
          </a:p>
        </p:txBody>
      </p:sp>
      <p:sp>
        <p:nvSpPr>
          <p:cNvPr id="12185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21859"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Figure 19.9 gives an example of 8085 timing, showing the value of external</a:t>
            </a:r>
          </a:p>
          <a:p>
            <a:r>
              <a:rPr lang="en-US" sz="1200" b="0" i="0" u="none" strike="noStrike" kern="1200" baseline="0" dirty="0">
                <a:solidFill>
                  <a:schemeClr val="tx1"/>
                </a:solidFill>
                <a:latin typeface="Times New Roman" pitchFamily="-1" charset="0"/>
                <a:ea typeface="+mn-ea"/>
                <a:cs typeface="+mn-cs"/>
              </a:rPr>
              <a:t>control signals. Of course, at the same time, the control unit generates internal control</a:t>
            </a:r>
          </a:p>
          <a:p>
            <a:r>
              <a:rPr lang="en-US" sz="1200" b="0" i="0" u="none" strike="noStrike" kern="1200" baseline="0" dirty="0">
                <a:solidFill>
                  <a:schemeClr val="tx1"/>
                </a:solidFill>
                <a:latin typeface="Times New Roman" pitchFamily="-1" charset="0"/>
                <a:ea typeface="+mn-ea"/>
                <a:cs typeface="+mn-cs"/>
              </a:rPr>
              <a:t>signals that control internal data transfers. The diagram shows the instruction</a:t>
            </a:r>
          </a:p>
          <a:p>
            <a:r>
              <a:rPr lang="en-US" sz="1200" b="0" i="0" u="none" strike="noStrike" kern="1200" baseline="0" dirty="0">
                <a:solidFill>
                  <a:schemeClr val="tx1"/>
                </a:solidFill>
                <a:latin typeface="Times New Roman" pitchFamily="-1" charset="0"/>
                <a:ea typeface="+mn-ea"/>
                <a:cs typeface="+mn-cs"/>
              </a:rPr>
              <a:t>cycle for an OUT instruction. Three machine cycles (M</a:t>
            </a:r>
            <a:r>
              <a:rPr lang="en-US" sz="1200" b="0" i="0" u="none" strike="noStrike" kern="1200" baseline="-25000" dirty="0">
                <a:solidFill>
                  <a:schemeClr val="tx1"/>
                </a:solidFill>
                <a:latin typeface="Times New Roman" pitchFamily="-1" charset="0"/>
                <a:ea typeface="+mn-ea"/>
                <a:cs typeface="+mn-cs"/>
              </a:rPr>
              <a:t>1</a:t>
            </a:r>
            <a:r>
              <a:rPr lang="en-US" sz="1200" b="0" i="0" u="none" strike="noStrike" kern="1200" baseline="0" dirty="0">
                <a:solidFill>
                  <a:schemeClr val="tx1"/>
                </a:solidFill>
                <a:latin typeface="Times New Roman" pitchFamily="-1" charset="0"/>
                <a:ea typeface="+mn-ea"/>
                <a:cs typeface="+mn-cs"/>
              </a:rPr>
              <a:t> , M</a:t>
            </a:r>
            <a:r>
              <a:rPr lang="en-US" sz="1200" b="0" i="0" u="none" strike="noStrike" kern="1200" baseline="-25000" dirty="0">
                <a:solidFill>
                  <a:schemeClr val="tx1"/>
                </a:solidFill>
                <a:latin typeface="Times New Roman" pitchFamily="-1" charset="0"/>
                <a:ea typeface="+mn-ea"/>
                <a:cs typeface="+mn-cs"/>
              </a:rPr>
              <a:t>2</a:t>
            </a:r>
            <a:r>
              <a:rPr lang="en-US" sz="1200" b="0" i="0" u="none" strike="noStrike" kern="1200" baseline="0" dirty="0">
                <a:solidFill>
                  <a:schemeClr val="tx1"/>
                </a:solidFill>
                <a:latin typeface="Times New Roman" pitchFamily="-1" charset="0"/>
                <a:ea typeface="+mn-ea"/>
                <a:cs typeface="+mn-cs"/>
              </a:rPr>
              <a:t> , M</a:t>
            </a:r>
            <a:r>
              <a:rPr lang="en-US" sz="1200" b="0" i="0" u="none" strike="noStrike" kern="1200" baseline="-25000" dirty="0">
                <a:solidFill>
                  <a:schemeClr val="tx1"/>
                </a:solidFill>
                <a:latin typeface="Times New Roman" pitchFamily="-1" charset="0"/>
                <a:ea typeface="+mn-ea"/>
                <a:cs typeface="+mn-cs"/>
              </a:rPr>
              <a:t>3</a:t>
            </a:r>
            <a:r>
              <a:rPr lang="en-US" sz="1200" b="0" i="0" u="none" strike="noStrike" kern="1200" baseline="0" dirty="0">
                <a:solidFill>
                  <a:schemeClr val="tx1"/>
                </a:solidFill>
                <a:latin typeface="Times New Roman" pitchFamily="-1" charset="0"/>
                <a:ea typeface="+mn-ea"/>
                <a:cs typeface="+mn-cs"/>
              </a:rPr>
              <a:t> ) are needed. During</a:t>
            </a:r>
          </a:p>
          <a:p>
            <a:r>
              <a:rPr lang="en-US" sz="1200" b="0" i="0" u="none" strike="noStrike" kern="1200" baseline="0" dirty="0">
                <a:solidFill>
                  <a:schemeClr val="tx1"/>
                </a:solidFill>
                <a:latin typeface="Times New Roman" pitchFamily="-1" charset="0"/>
                <a:ea typeface="+mn-ea"/>
                <a:cs typeface="+mn-cs"/>
              </a:rPr>
              <a:t>the first, the OUT instruction is fetched. The second machine cycle fetches the</a:t>
            </a:r>
          </a:p>
          <a:p>
            <a:r>
              <a:rPr lang="en-US" sz="1200" b="0" i="0" u="none" strike="noStrike" kern="1200" baseline="0" dirty="0">
                <a:solidFill>
                  <a:schemeClr val="tx1"/>
                </a:solidFill>
                <a:latin typeface="Times New Roman" pitchFamily="-1" charset="0"/>
                <a:ea typeface="+mn-ea"/>
                <a:cs typeface="+mn-cs"/>
              </a:rPr>
              <a:t>second half of the instruction, which contains the number of the I/O device selected</a:t>
            </a:r>
          </a:p>
          <a:p>
            <a:r>
              <a:rPr lang="en-US" sz="1200" b="0" i="0" u="none" strike="noStrike" kern="1200" baseline="0" dirty="0">
                <a:solidFill>
                  <a:schemeClr val="tx1"/>
                </a:solidFill>
                <a:latin typeface="Times New Roman" pitchFamily="-1" charset="0"/>
                <a:ea typeface="+mn-ea"/>
                <a:cs typeface="+mn-cs"/>
              </a:rPr>
              <a:t>for output. During the third cycle, the contents of the AC are written out to the</a:t>
            </a:r>
          </a:p>
          <a:p>
            <a:r>
              <a:rPr lang="en-US" sz="1200" b="0" i="0" u="none" strike="noStrike" kern="1200" baseline="0" dirty="0">
                <a:solidFill>
                  <a:schemeClr val="tx1"/>
                </a:solidFill>
                <a:latin typeface="Times New Roman" pitchFamily="-1" charset="0"/>
                <a:ea typeface="+mn-ea"/>
                <a:cs typeface="+mn-cs"/>
              </a:rPr>
              <a:t>selected device over the data bus.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Address Latch Enabled (Ale ) pulse signals the start of each machine</a:t>
            </a:r>
          </a:p>
          <a:p>
            <a:r>
              <a:rPr lang="en-US" sz="1200" b="0" i="0" u="none" strike="noStrike" kern="1200" baseline="0" dirty="0">
                <a:solidFill>
                  <a:schemeClr val="tx1"/>
                </a:solidFill>
                <a:latin typeface="Times New Roman" pitchFamily="-1" charset="0"/>
                <a:ea typeface="+mn-ea"/>
                <a:cs typeface="+mn-cs"/>
              </a:rPr>
              <a:t>cycle from the control unit. The Ale pulse alerts external circuits. During timing</a:t>
            </a:r>
          </a:p>
          <a:p>
            <a:r>
              <a:rPr lang="en-US" sz="1200" b="0" i="0" u="none" strike="noStrike" kern="1200" baseline="0" dirty="0">
                <a:solidFill>
                  <a:schemeClr val="tx1"/>
                </a:solidFill>
                <a:latin typeface="Times New Roman" pitchFamily="-1" charset="0"/>
                <a:ea typeface="+mn-ea"/>
                <a:cs typeface="+mn-cs"/>
              </a:rPr>
              <a:t>state T</a:t>
            </a:r>
            <a:r>
              <a:rPr lang="en-US" sz="1200" b="0" i="0" u="none" strike="noStrike" kern="1200" baseline="-25000" dirty="0">
                <a:solidFill>
                  <a:schemeClr val="tx1"/>
                </a:solidFill>
                <a:latin typeface="Times New Roman" pitchFamily="-1" charset="0"/>
                <a:ea typeface="+mn-ea"/>
                <a:cs typeface="+mn-cs"/>
              </a:rPr>
              <a:t>1 </a:t>
            </a:r>
            <a:r>
              <a:rPr lang="en-US" sz="1200" b="0" i="0" u="none" strike="noStrike" kern="1200" baseline="0" dirty="0">
                <a:solidFill>
                  <a:schemeClr val="tx1"/>
                </a:solidFill>
                <a:latin typeface="Times New Roman" pitchFamily="-1" charset="0"/>
                <a:ea typeface="+mn-ea"/>
                <a:cs typeface="+mn-cs"/>
              </a:rPr>
              <a:t> of machine cycle M</a:t>
            </a:r>
            <a:r>
              <a:rPr lang="en-US" sz="1200" b="0" i="0" u="none" strike="noStrike" kern="1200" baseline="-25000" dirty="0">
                <a:solidFill>
                  <a:schemeClr val="tx1"/>
                </a:solidFill>
                <a:latin typeface="Times New Roman" pitchFamily="-1" charset="0"/>
                <a:ea typeface="+mn-ea"/>
                <a:cs typeface="+mn-cs"/>
              </a:rPr>
              <a:t>1</a:t>
            </a:r>
            <a:r>
              <a:rPr lang="en-US" sz="1200" b="0" i="0" u="none" strike="noStrike" kern="1200" baseline="0" dirty="0">
                <a:solidFill>
                  <a:schemeClr val="tx1"/>
                </a:solidFill>
                <a:latin typeface="Times New Roman" pitchFamily="-1" charset="0"/>
                <a:ea typeface="+mn-ea"/>
                <a:cs typeface="+mn-cs"/>
              </a:rPr>
              <a:t> , the control unit sets the IO/M signal to indicate that</a:t>
            </a:r>
          </a:p>
          <a:p>
            <a:r>
              <a:rPr lang="en-US" sz="1200" b="0" i="0" u="none" strike="noStrike" kern="1200" baseline="0" dirty="0">
                <a:solidFill>
                  <a:schemeClr val="tx1"/>
                </a:solidFill>
                <a:latin typeface="Times New Roman" pitchFamily="-1" charset="0"/>
                <a:ea typeface="+mn-ea"/>
                <a:cs typeface="+mn-cs"/>
              </a:rPr>
              <a:t>this is a memory operation. Also, the control unit causes the contents of the PC</a:t>
            </a:r>
          </a:p>
          <a:p>
            <a:r>
              <a:rPr lang="en-US" sz="1200" b="0" i="0" u="none" strike="noStrike" kern="1200" baseline="0" dirty="0">
                <a:solidFill>
                  <a:schemeClr val="tx1"/>
                </a:solidFill>
                <a:latin typeface="Times New Roman" pitchFamily="-1" charset="0"/>
                <a:ea typeface="+mn-ea"/>
                <a:cs typeface="+mn-cs"/>
              </a:rPr>
              <a:t> to be placed on the address bus (A</a:t>
            </a:r>
            <a:r>
              <a:rPr lang="en-US" sz="1200" b="0" i="0" u="none" strike="noStrike" kern="1200" baseline="-25000" dirty="0">
                <a:solidFill>
                  <a:schemeClr val="tx1"/>
                </a:solidFill>
                <a:latin typeface="Times New Roman" pitchFamily="-1" charset="0"/>
                <a:ea typeface="+mn-ea"/>
                <a:cs typeface="+mn-cs"/>
              </a:rPr>
              <a:t>15 </a:t>
            </a:r>
            <a:r>
              <a:rPr lang="en-US" sz="1200" b="0" i="0" u="none" strike="noStrike" kern="1200" baseline="0" dirty="0">
                <a:solidFill>
                  <a:schemeClr val="tx1"/>
                </a:solidFill>
                <a:latin typeface="Times New Roman" pitchFamily="-1" charset="0"/>
                <a:ea typeface="+mn-ea"/>
                <a:cs typeface="+mn-cs"/>
              </a:rPr>
              <a:t> through A</a:t>
            </a:r>
            <a:r>
              <a:rPr lang="en-US" sz="1200" b="0" i="0" u="none" strike="noStrike" kern="1200" baseline="-25000" dirty="0">
                <a:solidFill>
                  <a:schemeClr val="tx1"/>
                </a:solidFill>
                <a:latin typeface="Times New Roman" pitchFamily="-1" charset="0"/>
                <a:ea typeface="+mn-ea"/>
                <a:cs typeface="+mn-cs"/>
              </a:rPr>
              <a:t>8</a:t>
            </a:r>
            <a:r>
              <a:rPr lang="en-US" sz="1200" b="0" i="0" u="none" strike="noStrike" kern="1200" baseline="0" dirty="0">
                <a:solidFill>
                  <a:schemeClr val="tx1"/>
                </a:solidFill>
                <a:latin typeface="Times New Roman" pitchFamily="-1" charset="0"/>
                <a:ea typeface="+mn-ea"/>
                <a:cs typeface="+mn-cs"/>
              </a:rPr>
              <a:t> ) and the address/data bus (AD</a:t>
            </a:r>
            <a:r>
              <a:rPr lang="en-US" sz="1200" b="0" i="0" u="none" strike="noStrike" kern="1200" baseline="-25000" dirty="0">
                <a:solidFill>
                  <a:schemeClr val="tx1"/>
                </a:solidFill>
                <a:latin typeface="Times New Roman" pitchFamily="-1" charset="0"/>
                <a:ea typeface="+mn-ea"/>
                <a:cs typeface="+mn-cs"/>
              </a:rPr>
              <a:t>7</a:t>
            </a:r>
          </a:p>
          <a:p>
            <a:r>
              <a:rPr lang="en-US" sz="1200" b="0" i="0" u="none" strike="noStrike" kern="1200" baseline="0" dirty="0">
                <a:solidFill>
                  <a:schemeClr val="tx1"/>
                </a:solidFill>
                <a:latin typeface="Times New Roman" pitchFamily="-1" charset="0"/>
                <a:ea typeface="+mn-ea"/>
                <a:cs typeface="+mn-cs"/>
              </a:rPr>
              <a:t> through AD</a:t>
            </a:r>
            <a:r>
              <a:rPr lang="en-US" sz="1200" b="0" i="0" u="none" strike="noStrike" kern="1200" baseline="-25000" dirty="0">
                <a:solidFill>
                  <a:schemeClr val="tx1"/>
                </a:solidFill>
                <a:latin typeface="Times New Roman" pitchFamily="-1" charset="0"/>
                <a:ea typeface="+mn-ea"/>
                <a:cs typeface="+mn-cs"/>
              </a:rPr>
              <a:t>0</a:t>
            </a:r>
            <a:r>
              <a:rPr lang="en-US" sz="1200" b="0" i="0" u="none" strike="noStrike" kern="1200" baseline="0" dirty="0">
                <a:solidFill>
                  <a:schemeClr val="tx1"/>
                </a:solidFill>
                <a:latin typeface="Times New Roman" pitchFamily="-1" charset="0"/>
                <a:ea typeface="+mn-ea"/>
                <a:cs typeface="+mn-cs"/>
              </a:rPr>
              <a:t> ). With the falling edge of the Ale pulse, the other modules on the</a:t>
            </a:r>
          </a:p>
          <a:p>
            <a:r>
              <a:rPr lang="en-US" sz="1200" b="0" i="0" u="none" strike="noStrike" kern="1200" baseline="0" dirty="0">
                <a:solidFill>
                  <a:schemeClr val="tx1"/>
                </a:solidFill>
                <a:latin typeface="Times New Roman" pitchFamily="-1" charset="0"/>
                <a:ea typeface="+mn-ea"/>
                <a:cs typeface="+mn-cs"/>
              </a:rPr>
              <a:t>bus store the 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During timing state T</a:t>
            </a:r>
            <a:r>
              <a:rPr lang="en-US" sz="1200" b="0" i="0" u="none" strike="noStrike" kern="1200" baseline="-25000" dirty="0">
                <a:solidFill>
                  <a:schemeClr val="tx1"/>
                </a:solidFill>
                <a:latin typeface="Times New Roman" pitchFamily="-1" charset="0"/>
                <a:ea typeface="+mn-ea"/>
                <a:cs typeface="+mn-cs"/>
              </a:rPr>
              <a:t>2</a:t>
            </a:r>
            <a:r>
              <a:rPr lang="en-US" sz="1200" b="0" i="0" u="none" strike="noStrike" kern="1200" baseline="0" dirty="0">
                <a:solidFill>
                  <a:schemeClr val="tx1"/>
                </a:solidFill>
                <a:latin typeface="Times New Roman" pitchFamily="-1" charset="0"/>
                <a:ea typeface="+mn-ea"/>
                <a:cs typeface="+mn-cs"/>
              </a:rPr>
              <a:t> , the addressed memory module places the contents of the</a:t>
            </a:r>
          </a:p>
          <a:p>
            <a:r>
              <a:rPr lang="en-US" sz="1200" b="0" i="0" u="none" strike="noStrike" kern="1200" baseline="0" dirty="0">
                <a:solidFill>
                  <a:schemeClr val="tx1"/>
                </a:solidFill>
                <a:latin typeface="Times New Roman" pitchFamily="-1" charset="0"/>
                <a:ea typeface="+mn-ea"/>
                <a:cs typeface="+mn-cs"/>
              </a:rPr>
              <a:t>addressed memory location on the address/data bus. The control unit sets the Read</a:t>
            </a:r>
          </a:p>
          <a:p>
            <a:r>
              <a:rPr lang="en-US" sz="1200" b="0" i="0" u="none" strike="noStrike" kern="1200" baseline="0" dirty="0">
                <a:solidFill>
                  <a:schemeClr val="tx1"/>
                </a:solidFill>
                <a:latin typeface="Times New Roman" pitchFamily="-1" charset="0"/>
                <a:ea typeface="+mn-ea"/>
                <a:cs typeface="+mn-cs"/>
              </a:rPr>
              <a:t>Control (RD) signal to indicate a read, but it waits until T</a:t>
            </a:r>
            <a:r>
              <a:rPr lang="en-US" sz="1200" b="0" i="0" u="none" strike="noStrike" kern="1200" baseline="-25000" dirty="0">
                <a:solidFill>
                  <a:schemeClr val="tx1"/>
                </a:solidFill>
                <a:latin typeface="Times New Roman" pitchFamily="-1" charset="0"/>
                <a:ea typeface="+mn-ea"/>
                <a:cs typeface="+mn-cs"/>
              </a:rPr>
              <a:t>3</a:t>
            </a:r>
            <a:r>
              <a:rPr lang="en-US" sz="1200" b="0" i="0" u="none" strike="noStrike" kern="1200" baseline="0" dirty="0">
                <a:solidFill>
                  <a:schemeClr val="tx1"/>
                </a:solidFill>
                <a:latin typeface="Times New Roman" pitchFamily="-1" charset="0"/>
                <a:ea typeface="+mn-ea"/>
                <a:cs typeface="+mn-cs"/>
              </a:rPr>
              <a:t>  to copy the data from the</a:t>
            </a:r>
          </a:p>
          <a:p>
            <a:r>
              <a:rPr lang="en-US" sz="1200" b="0" i="0" u="none" strike="noStrike" kern="1200" baseline="0" dirty="0">
                <a:solidFill>
                  <a:schemeClr val="tx1"/>
                </a:solidFill>
                <a:latin typeface="Times New Roman" pitchFamily="-1" charset="0"/>
                <a:ea typeface="+mn-ea"/>
                <a:cs typeface="+mn-cs"/>
              </a:rPr>
              <a:t>bus. This gives the memory module time to put the data on the bus and for the signal</a:t>
            </a:r>
          </a:p>
          <a:p>
            <a:r>
              <a:rPr lang="en-US" sz="1200" b="0" i="0" u="none" strike="noStrike" kern="1200" baseline="0" dirty="0">
                <a:solidFill>
                  <a:schemeClr val="tx1"/>
                </a:solidFill>
                <a:latin typeface="Times New Roman" pitchFamily="-1" charset="0"/>
                <a:ea typeface="+mn-ea"/>
                <a:cs typeface="+mn-cs"/>
              </a:rPr>
              <a:t>levels to stabilize. The final state, T</a:t>
            </a:r>
            <a:r>
              <a:rPr lang="en-US" sz="1200" b="0" i="0" u="none" strike="noStrike" kern="1200" baseline="-25000" dirty="0">
                <a:solidFill>
                  <a:schemeClr val="tx1"/>
                </a:solidFill>
                <a:latin typeface="Times New Roman" pitchFamily="-1" charset="0"/>
                <a:ea typeface="+mn-ea"/>
                <a:cs typeface="+mn-cs"/>
              </a:rPr>
              <a:t>4</a:t>
            </a:r>
            <a:r>
              <a:rPr lang="en-US" sz="1200" b="0" i="0" u="none" strike="noStrike" kern="1200" baseline="0" dirty="0">
                <a:solidFill>
                  <a:schemeClr val="tx1"/>
                </a:solidFill>
                <a:latin typeface="Times New Roman" pitchFamily="-1" charset="0"/>
                <a:ea typeface="+mn-ea"/>
                <a:cs typeface="+mn-cs"/>
              </a:rPr>
              <a:t> , is a </a:t>
            </a:r>
            <a:r>
              <a:rPr lang="en-US" sz="1200" b="0" i="1" u="none" strike="noStrike" kern="1200" baseline="0" dirty="0">
                <a:solidFill>
                  <a:schemeClr val="tx1"/>
                </a:solidFill>
                <a:latin typeface="Times New Roman" pitchFamily="-1" charset="0"/>
                <a:ea typeface="+mn-ea"/>
                <a:cs typeface="+mn-cs"/>
              </a:rPr>
              <a:t>bus idle  </a:t>
            </a:r>
            <a:r>
              <a:rPr lang="en-US" sz="1200" b="0" i="0" u="none" strike="noStrike" kern="1200" baseline="0" dirty="0">
                <a:solidFill>
                  <a:schemeClr val="tx1"/>
                </a:solidFill>
                <a:latin typeface="Times New Roman" pitchFamily="-1" charset="0"/>
                <a:ea typeface="+mn-ea"/>
                <a:cs typeface="+mn-cs"/>
              </a:rPr>
              <a:t>state during which the processor</a:t>
            </a:r>
          </a:p>
          <a:p>
            <a:r>
              <a:rPr lang="en-US" sz="1200" b="0" i="0" u="none" strike="noStrike" kern="1200" baseline="0" dirty="0">
                <a:solidFill>
                  <a:schemeClr val="tx1"/>
                </a:solidFill>
                <a:latin typeface="Times New Roman" pitchFamily="-1" charset="0"/>
                <a:ea typeface="+mn-ea"/>
                <a:cs typeface="+mn-cs"/>
              </a:rPr>
              <a:t>decodes the instruction. The remaining machine cycles proceed in a similar fashion.</a:t>
            </a:r>
            <a:endParaRPr lang="en-GB" dirty="0"/>
          </a:p>
        </p:txBody>
      </p:sp>
    </p:spTree>
    <p:extLst>
      <p:ext uri="{BB962C8B-B14F-4D97-AF65-F5344CB8AC3E}">
        <p14:creationId xmlns:p14="http://schemas.microsoft.com/office/powerpoint/2010/main" val="132848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31677C74-AB85-FD46-8E33-B00FAD7569D9}" type="slidenum">
              <a:rPr lang="en-US"/>
              <a:pPr/>
              <a:t>2</a:t>
            </a:fld>
            <a:endParaRPr lang="en-US"/>
          </a:p>
        </p:txBody>
      </p:sp>
      <p:sp>
        <p:nvSpPr>
          <p:cNvPr id="6246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246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We have seen that the operation of a computer, in executing a program, consists of a</a:t>
            </a:r>
          </a:p>
          <a:p>
            <a:r>
              <a:rPr lang="en-US" sz="1200" b="0" i="0" u="none" strike="noStrike" kern="1200" baseline="0" dirty="0">
                <a:solidFill>
                  <a:schemeClr val="tx1"/>
                </a:solidFill>
                <a:latin typeface="Times New Roman" pitchFamily="-1" charset="0"/>
                <a:ea typeface="+mn-ea"/>
                <a:cs typeface="+mn-cs"/>
              </a:rPr>
              <a:t>sequence of instruction cycles, with one machine instruction per cycle. Of course, we</a:t>
            </a:r>
          </a:p>
          <a:p>
            <a:r>
              <a:rPr lang="en-US" sz="1200" b="0" i="0" u="none" strike="noStrike" kern="1200" baseline="0" dirty="0">
                <a:solidFill>
                  <a:schemeClr val="tx1"/>
                </a:solidFill>
                <a:latin typeface="Times New Roman" pitchFamily="-1" charset="0"/>
                <a:ea typeface="+mn-ea"/>
                <a:cs typeface="+mn-cs"/>
              </a:rPr>
              <a:t>must remember that this sequence of instruction cycles is not necessarily the same</a:t>
            </a:r>
          </a:p>
          <a:p>
            <a:r>
              <a:rPr lang="en-US" sz="1200" b="0" i="0" u="none" strike="noStrike" kern="1200" baseline="0" dirty="0">
                <a:solidFill>
                  <a:schemeClr val="tx1"/>
                </a:solidFill>
                <a:latin typeface="Times New Roman" pitchFamily="-1" charset="0"/>
                <a:ea typeface="+mn-ea"/>
                <a:cs typeface="+mn-cs"/>
              </a:rPr>
              <a:t>as the </a:t>
            </a:r>
            <a:r>
              <a:rPr lang="en-US" sz="1200" b="0" i="1" u="none" strike="noStrike" kern="1200" baseline="0" dirty="0">
                <a:solidFill>
                  <a:schemeClr val="tx1"/>
                </a:solidFill>
                <a:latin typeface="Times New Roman" pitchFamily="-1" charset="0"/>
                <a:ea typeface="+mn-ea"/>
                <a:cs typeface="+mn-cs"/>
              </a:rPr>
              <a:t>written sequence  </a:t>
            </a:r>
            <a:r>
              <a:rPr lang="en-US" sz="1200" b="0" i="0" u="none" strike="noStrike" kern="1200" baseline="0" dirty="0">
                <a:solidFill>
                  <a:schemeClr val="tx1"/>
                </a:solidFill>
                <a:latin typeface="Times New Roman" pitchFamily="-1" charset="0"/>
                <a:ea typeface="+mn-ea"/>
                <a:cs typeface="+mn-cs"/>
              </a:rPr>
              <a:t>of instructions that make up the program, because of the</a:t>
            </a:r>
          </a:p>
          <a:p>
            <a:r>
              <a:rPr lang="en-US" sz="1200" b="0" i="0" u="none" strike="noStrike" kern="1200" baseline="0" dirty="0">
                <a:solidFill>
                  <a:schemeClr val="tx1"/>
                </a:solidFill>
                <a:latin typeface="Times New Roman" pitchFamily="-1" charset="0"/>
                <a:ea typeface="+mn-ea"/>
                <a:cs typeface="+mn-cs"/>
              </a:rPr>
              <a:t>existence of branching instructions. What we are referring to here is the execution</a:t>
            </a:r>
          </a:p>
          <a:p>
            <a:r>
              <a:rPr lang="en-US" sz="1200" b="0" i="0" u="none" strike="noStrike" kern="1200" baseline="0" dirty="0">
                <a:solidFill>
                  <a:schemeClr val="tx1"/>
                </a:solidFill>
                <a:latin typeface="Times New Roman" pitchFamily="-1" charset="0"/>
                <a:ea typeface="+mn-ea"/>
                <a:cs typeface="+mn-cs"/>
              </a:rPr>
              <a:t>time sequence  of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We have further seen that each instruction cycle is made up of a number of</a:t>
            </a:r>
          </a:p>
          <a:p>
            <a:r>
              <a:rPr lang="en-US" sz="1200" b="0" i="0" u="none" strike="noStrike" kern="1200" baseline="0" dirty="0">
                <a:solidFill>
                  <a:schemeClr val="tx1"/>
                </a:solidFill>
                <a:latin typeface="Times New Roman" pitchFamily="-1" charset="0"/>
                <a:ea typeface="+mn-ea"/>
                <a:cs typeface="+mn-cs"/>
              </a:rPr>
              <a:t>smaller units. One subdivision that we found convenient is fetch, indirect, execute,</a:t>
            </a:r>
          </a:p>
          <a:p>
            <a:r>
              <a:rPr lang="en-US" sz="1200" b="0" i="0" u="none" strike="noStrike" kern="1200" baseline="0" dirty="0">
                <a:solidFill>
                  <a:schemeClr val="tx1"/>
                </a:solidFill>
                <a:latin typeface="Times New Roman" pitchFamily="-1" charset="0"/>
                <a:ea typeface="+mn-ea"/>
                <a:cs typeface="+mn-cs"/>
              </a:rPr>
              <a:t>and interrupt, with only fetch and execute cycles always occurring.</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To design a control unit, however, we need to break down the description</a:t>
            </a:r>
          </a:p>
          <a:p>
            <a:r>
              <a:rPr lang="en-US" sz="1200" b="0" i="0" u="none" strike="noStrike" kern="1200" baseline="0" dirty="0">
                <a:solidFill>
                  <a:schemeClr val="tx1"/>
                </a:solidFill>
                <a:latin typeface="Times New Roman" pitchFamily="-1" charset="0"/>
                <a:ea typeface="+mn-ea"/>
                <a:cs typeface="+mn-cs"/>
              </a:rPr>
              <a:t>further. In our discussion of pipelining in Chapter 16, we began to see that a further</a:t>
            </a:r>
          </a:p>
          <a:p>
            <a:r>
              <a:rPr lang="en-US" sz="1200" b="0" i="0" u="none" strike="noStrike" kern="1200" baseline="0" dirty="0">
                <a:solidFill>
                  <a:schemeClr val="tx1"/>
                </a:solidFill>
                <a:latin typeface="Times New Roman" pitchFamily="-1" charset="0"/>
                <a:ea typeface="+mn-ea"/>
                <a:cs typeface="+mn-cs"/>
              </a:rPr>
              <a:t>decomposition is possible. In fact, we will see that each of the smaller cycles</a:t>
            </a:r>
          </a:p>
          <a:p>
            <a:r>
              <a:rPr lang="en-US" sz="1200" b="0" i="0" u="none" strike="noStrike" kern="1200" baseline="0" dirty="0">
                <a:solidFill>
                  <a:schemeClr val="tx1"/>
                </a:solidFill>
                <a:latin typeface="Times New Roman" pitchFamily="-1" charset="0"/>
                <a:ea typeface="+mn-ea"/>
                <a:cs typeface="+mn-cs"/>
              </a:rPr>
              <a:t>involves a series of steps, each of which involves the processor registers. We will</a:t>
            </a:r>
          </a:p>
          <a:p>
            <a:r>
              <a:rPr lang="en-US" sz="1200" b="0" i="0" u="none" strike="noStrike" kern="1200" baseline="0" dirty="0">
                <a:solidFill>
                  <a:schemeClr val="tx1"/>
                </a:solidFill>
                <a:latin typeface="Times New Roman" pitchFamily="-1" charset="0"/>
                <a:ea typeface="+mn-ea"/>
                <a:cs typeface="+mn-cs"/>
              </a:rPr>
              <a:t>refer to these steps as </a:t>
            </a:r>
            <a:r>
              <a:rPr lang="en-US" sz="1200" b="1" i="0" u="none" strike="noStrike" kern="1200" baseline="0" dirty="0">
                <a:solidFill>
                  <a:schemeClr val="tx1"/>
                </a:solidFill>
                <a:latin typeface="Times New Roman" pitchFamily="-1" charset="0"/>
                <a:ea typeface="+mn-ea"/>
                <a:cs typeface="+mn-cs"/>
              </a:rPr>
              <a:t>micro-operations</a:t>
            </a:r>
            <a:r>
              <a:rPr lang="en-US" sz="1200" b="0" i="0" u="none" strike="noStrike" kern="1200" baseline="0" dirty="0">
                <a:solidFill>
                  <a:schemeClr val="tx1"/>
                </a:solidFill>
                <a:latin typeface="Times New Roman" pitchFamily="-1" charset="0"/>
                <a:ea typeface="+mn-ea"/>
                <a:cs typeface="+mn-cs"/>
              </a:rPr>
              <a:t>. The prefix </a:t>
            </a:r>
            <a:r>
              <a:rPr lang="en-US" sz="1200" b="0" i="1" u="none" strike="noStrike" kern="1200" baseline="0" dirty="0">
                <a:solidFill>
                  <a:schemeClr val="tx1"/>
                </a:solidFill>
                <a:latin typeface="Times New Roman" pitchFamily="-1" charset="0"/>
                <a:ea typeface="+mn-ea"/>
                <a:cs typeface="+mn-cs"/>
              </a:rPr>
              <a:t>micro</a:t>
            </a:r>
            <a:r>
              <a:rPr lang="en-US" sz="1200" b="0" i="0" u="none" strike="noStrike" kern="1200" baseline="0" dirty="0">
                <a:solidFill>
                  <a:schemeClr val="tx1"/>
                </a:solidFill>
                <a:latin typeface="Times New Roman" pitchFamily="-1" charset="0"/>
                <a:ea typeface="+mn-ea"/>
                <a:cs typeface="+mn-cs"/>
              </a:rPr>
              <a:t> refers to the fact that each</a:t>
            </a:r>
          </a:p>
          <a:p>
            <a:r>
              <a:rPr lang="en-US" sz="1200" b="0" i="0" u="none" strike="noStrike" kern="1200" baseline="0" dirty="0">
                <a:solidFill>
                  <a:schemeClr val="tx1"/>
                </a:solidFill>
                <a:latin typeface="Times New Roman" pitchFamily="-1" charset="0"/>
                <a:ea typeface="+mn-ea"/>
                <a:cs typeface="+mn-cs"/>
              </a:rPr>
              <a:t>step is very simple and accomplishes very little,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Micro-operations are the functional, or atomic, operations of a processor. In this</a:t>
            </a:r>
          </a:p>
          <a:p>
            <a:r>
              <a:rPr lang="en-US" sz="1200" b="0" i="0" u="none" strike="noStrike" kern="1200" baseline="0" dirty="0">
                <a:solidFill>
                  <a:schemeClr val="tx1"/>
                </a:solidFill>
                <a:latin typeface="Times New Roman" pitchFamily="-1" charset="0"/>
                <a:ea typeface="+mn-ea"/>
                <a:cs typeface="+mn-cs"/>
              </a:rPr>
              <a:t>section, we will examine micro-operations to gain an understanding of how the events</a:t>
            </a:r>
          </a:p>
          <a:p>
            <a:r>
              <a:rPr lang="en-US" sz="1200" b="0" i="0" u="none" strike="noStrike" kern="1200" baseline="0" dirty="0">
                <a:solidFill>
                  <a:schemeClr val="tx1"/>
                </a:solidFill>
                <a:latin typeface="Times New Roman" pitchFamily="-1" charset="0"/>
                <a:ea typeface="+mn-ea"/>
                <a:cs typeface="+mn-cs"/>
              </a:rPr>
              <a:t>of any instruction cycle can be described as a sequence of such micro-operations.</a:t>
            </a:r>
          </a:p>
          <a:p>
            <a:r>
              <a:rPr lang="en-US" sz="1200" b="0" i="0" u="none" strike="noStrike" kern="1200" baseline="0" dirty="0">
                <a:solidFill>
                  <a:schemeClr val="tx1"/>
                </a:solidFill>
                <a:latin typeface="Times New Roman" pitchFamily="-1" charset="0"/>
                <a:ea typeface="+mn-ea"/>
                <a:cs typeface="+mn-cs"/>
              </a:rPr>
              <a:t>A simple example will be used. In the remainder of this chapter, we then show how the</a:t>
            </a:r>
          </a:p>
          <a:p>
            <a:r>
              <a:rPr lang="en-US" sz="1200" b="0" i="0" u="none" strike="noStrike" kern="1200" baseline="0" dirty="0">
                <a:solidFill>
                  <a:schemeClr val="tx1"/>
                </a:solidFill>
                <a:latin typeface="Times New Roman" pitchFamily="-1" charset="0"/>
                <a:ea typeface="+mn-ea"/>
                <a:cs typeface="+mn-cs"/>
              </a:rPr>
              <a:t>concept of micro-operations serves as a guide to the design of the control unit.</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We have discussed the control unit in terms of its inputs, output, and functions. We</a:t>
            </a:r>
          </a:p>
          <a:p>
            <a:r>
              <a:rPr lang="en-US" sz="1200" kern="1200" dirty="0">
                <a:solidFill>
                  <a:schemeClr val="tx1"/>
                </a:solidFill>
                <a:effectLst/>
                <a:latin typeface="Times New Roman" pitchFamily="-1" charset="0"/>
                <a:ea typeface="+mn-ea"/>
                <a:cs typeface="+mn-cs"/>
              </a:rPr>
              <a:t>now turn to the topic of control unit implementation. A wide variety of techniques</a:t>
            </a:r>
          </a:p>
          <a:p>
            <a:r>
              <a:rPr lang="en-US" sz="1200" kern="1200" dirty="0">
                <a:solidFill>
                  <a:schemeClr val="tx1"/>
                </a:solidFill>
                <a:effectLst/>
                <a:latin typeface="Times New Roman" pitchFamily="-1" charset="0"/>
                <a:ea typeface="+mn-ea"/>
                <a:cs typeface="+mn-cs"/>
              </a:rPr>
              <a:t>have been used. Most of these fall into one of two categories: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Hardwired implementation</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Microprogrammed implementation</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In a </a:t>
            </a:r>
            <a:r>
              <a:rPr lang="en-US" sz="1200" b="1" kern="1200" dirty="0">
                <a:solidFill>
                  <a:schemeClr val="tx1"/>
                </a:solidFill>
                <a:effectLst/>
                <a:latin typeface="Times New Roman" pitchFamily="-1" charset="0"/>
                <a:ea typeface="+mn-ea"/>
                <a:cs typeface="+mn-cs"/>
              </a:rPr>
              <a:t>hardwired</a:t>
            </a:r>
            <a:r>
              <a:rPr lang="en-US" sz="1200" kern="1200" dirty="0">
                <a:solidFill>
                  <a:schemeClr val="tx1"/>
                </a:solidFill>
                <a:effectLst/>
                <a:latin typeface="Times New Roman" pitchFamily="-1" charset="0"/>
                <a:ea typeface="+mn-ea"/>
                <a:cs typeface="+mn-cs"/>
              </a:rPr>
              <a:t> </a:t>
            </a:r>
            <a:r>
              <a:rPr lang="en-US" sz="1200" b="1" kern="1200" dirty="0">
                <a:solidFill>
                  <a:schemeClr val="tx1"/>
                </a:solidFill>
                <a:effectLst/>
                <a:latin typeface="Times New Roman" pitchFamily="-1" charset="0"/>
                <a:ea typeface="+mn-ea"/>
                <a:cs typeface="+mn-cs"/>
              </a:rPr>
              <a:t>implementation</a:t>
            </a:r>
            <a:r>
              <a:rPr lang="en-US" sz="1200" kern="1200" dirty="0">
                <a:solidFill>
                  <a:schemeClr val="tx1"/>
                </a:solidFill>
                <a:effectLst/>
                <a:latin typeface="Times New Roman" pitchFamily="-1" charset="0"/>
                <a:ea typeface="+mn-ea"/>
                <a:cs typeface="+mn-cs"/>
              </a:rPr>
              <a:t>, the control unit is essentially a state machine</a:t>
            </a:r>
          </a:p>
          <a:p>
            <a:r>
              <a:rPr lang="en-US" sz="1200" kern="1200" dirty="0">
                <a:solidFill>
                  <a:schemeClr val="tx1"/>
                </a:solidFill>
                <a:effectLst/>
                <a:latin typeface="Times New Roman" pitchFamily="-1" charset="0"/>
                <a:ea typeface="+mn-ea"/>
                <a:cs typeface="+mn-cs"/>
              </a:rPr>
              <a:t>circuit. Its input logic signals are transformed into a set of output logic signals, which</a:t>
            </a:r>
          </a:p>
          <a:p>
            <a:r>
              <a:rPr lang="en-US" sz="1200" kern="1200">
                <a:solidFill>
                  <a:schemeClr val="tx1"/>
                </a:solidFill>
                <a:effectLst/>
                <a:latin typeface="Times New Roman" pitchFamily="-1" charset="0"/>
                <a:ea typeface="+mn-ea"/>
                <a:cs typeface="+mn-cs"/>
              </a:rPr>
              <a:t> are </a:t>
            </a:r>
            <a:r>
              <a:rPr lang="en-US" sz="1200" kern="1200" dirty="0">
                <a:solidFill>
                  <a:schemeClr val="tx1"/>
                </a:solidFill>
                <a:effectLst/>
                <a:latin typeface="Times New Roman" pitchFamily="-1" charset="0"/>
                <a:ea typeface="+mn-ea"/>
                <a:cs typeface="+mn-cs"/>
              </a:rPr>
              <a:t>the control signals. This approach is examined in this section. Microprogrammed</a:t>
            </a:r>
          </a:p>
          <a:p>
            <a:r>
              <a:rPr lang="en-US" sz="1200" kern="1200" dirty="0">
                <a:solidFill>
                  <a:schemeClr val="tx1"/>
                </a:solidFill>
                <a:effectLst/>
                <a:latin typeface="Times New Roman" pitchFamily="-1" charset="0"/>
                <a:ea typeface="+mn-ea"/>
                <a:cs typeface="+mn-cs"/>
              </a:rPr>
              <a:t>implementation is the subject of Section 19.4.</a:t>
            </a:r>
          </a:p>
          <a:p>
            <a:endParaRPr lang="en-US" sz="1200" kern="1200" dirty="0">
              <a:solidFill>
                <a:schemeClr val="tx1"/>
              </a:solidFill>
              <a:effectLst/>
              <a:latin typeface="Times New Roman" pitchFamily="-1" charset="0"/>
              <a:ea typeface="+mn-ea"/>
              <a:cs typeface="+mn-cs"/>
            </a:endParaRPr>
          </a:p>
        </p:txBody>
      </p:sp>
    </p:spTree>
    <p:extLst>
      <p:ext uri="{BB962C8B-B14F-4D97-AF65-F5344CB8AC3E}">
        <p14:creationId xmlns:p14="http://schemas.microsoft.com/office/powerpoint/2010/main" val="1291259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6025FBCF-ECC8-CE4E-B5BE-12740C1227F6}" type="slidenum">
              <a:rPr lang="en-US"/>
              <a:pPr/>
              <a:t>21</a:t>
            </a:fld>
            <a:endParaRPr lang="en-US"/>
          </a:p>
        </p:txBody>
      </p:sp>
      <p:sp>
        <p:nvSpPr>
          <p:cNvPr id="8294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Figure 19.4 depicts the control unit as we have so far discussed it. The key inputs are</a:t>
            </a:r>
          </a:p>
          <a:p>
            <a:r>
              <a:rPr lang="en-US" sz="1200" b="0" i="0" u="none" strike="noStrike" kern="1200" baseline="0" dirty="0">
                <a:solidFill>
                  <a:schemeClr val="tx1"/>
                </a:solidFill>
                <a:latin typeface="Times New Roman" pitchFamily="-1" charset="0"/>
                <a:ea typeface="+mn-ea"/>
                <a:cs typeface="+mn-cs"/>
              </a:rPr>
              <a:t>the IR, the clock, flags, and control bus signals. In the case of the flags and control</a:t>
            </a:r>
          </a:p>
          <a:p>
            <a:r>
              <a:rPr lang="en-US" sz="1200" b="0" i="0" u="none" strike="noStrike" kern="1200" baseline="0" dirty="0">
                <a:solidFill>
                  <a:schemeClr val="tx1"/>
                </a:solidFill>
                <a:latin typeface="Times New Roman" pitchFamily="-1" charset="0"/>
                <a:ea typeface="+mn-ea"/>
                <a:cs typeface="+mn-cs"/>
              </a:rPr>
              <a:t>bus signals, each individual bit typically has some meaning (e.g., overflow). The other</a:t>
            </a:r>
          </a:p>
          <a:p>
            <a:r>
              <a:rPr lang="en-US" sz="1200" b="0" i="0" u="none" strike="noStrike" kern="1200" baseline="0" dirty="0">
                <a:solidFill>
                  <a:schemeClr val="tx1"/>
                </a:solidFill>
                <a:latin typeface="Times New Roman" pitchFamily="-1" charset="0"/>
                <a:ea typeface="+mn-ea"/>
                <a:cs typeface="+mn-cs"/>
              </a:rPr>
              <a:t>two inputs, however, are not directly useful to the control unit.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First consider the IR. The control unit makes use of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and will perform</a:t>
            </a:r>
          </a:p>
          <a:p>
            <a:r>
              <a:rPr lang="en-US" sz="1200" b="0" i="0" u="none" strike="noStrike" kern="1200" baseline="0" dirty="0">
                <a:solidFill>
                  <a:schemeClr val="tx1"/>
                </a:solidFill>
                <a:latin typeface="Times New Roman" pitchFamily="-1" charset="0"/>
                <a:ea typeface="+mn-ea"/>
                <a:cs typeface="+mn-cs"/>
              </a:rPr>
              <a:t>different actions (issue a different combination of control signals) for different</a:t>
            </a:r>
          </a:p>
          <a:p>
            <a:r>
              <a:rPr lang="en-US" sz="1200" b="0" i="0" u="none" strike="noStrike" kern="1200" baseline="0" dirty="0">
                <a:solidFill>
                  <a:schemeClr val="tx1"/>
                </a:solidFill>
                <a:latin typeface="Times New Roman" pitchFamily="-1" charset="0"/>
                <a:ea typeface="+mn-ea"/>
                <a:cs typeface="+mn-cs"/>
              </a:rPr>
              <a:t>instructions. To simplify the control unit logic, there should be a unique logic input for</a:t>
            </a:r>
          </a:p>
          <a:p>
            <a:r>
              <a:rPr lang="en-US" sz="1200" b="0" i="0" u="none" strike="noStrike" kern="1200" baseline="0" dirty="0">
                <a:solidFill>
                  <a:schemeClr val="tx1"/>
                </a:solidFill>
                <a:latin typeface="Times New Roman" pitchFamily="-1" charset="0"/>
                <a:ea typeface="+mn-ea"/>
                <a:cs typeface="+mn-cs"/>
              </a:rPr>
              <a:t>each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This function can be performed by a decoder , which takes an encoded</a:t>
            </a:r>
          </a:p>
          <a:p>
            <a:r>
              <a:rPr lang="en-US" sz="1200" b="0" i="0" u="none" strike="noStrike" kern="1200" baseline="0" dirty="0">
                <a:solidFill>
                  <a:schemeClr val="tx1"/>
                </a:solidFill>
                <a:latin typeface="Times New Roman" pitchFamily="-1" charset="0"/>
                <a:ea typeface="+mn-ea"/>
                <a:cs typeface="+mn-cs"/>
              </a:rPr>
              <a:t>input and produces a single output. In general, a decoder will have n  binary inputs and</a:t>
            </a:r>
          </a:p>
          <a:p>
            <a:r>
              <a:rPr lang="en-US" sz="1200" b="0" i="0" u="none" strike="noStrike" kern="1200" baseline="0" dirty="0">
                <a:solidFill>
                  <a:schemeClr val="tx1"/>
                </a:solidFill>
                <a:latin typeface="Times New Roman" pitchFamily="-1" charset="0"/>
                <a:ea typeface="+mn-ea"/>
                <a:cs typeface="+mn-cs"/>
              </a:rPr>
              <a:t>2</a:t>
            </a:r>
            <a:r>
              <a:rPr lang="en-US" sz="1200" b="0" i="0" u="none" strike="noStrike" kern="1200" baseline="30000" dirty="0">
                <a:solidFill>
                  <a:schemeClr val="tx1"/>
                </a:solidFill>
                <a:latin typeface="Times New Roman" pitchFamily="-1" charset="0"/>
                <a:ea typeface="+mn-ea"/>
                <a:cs typeface="+mn-cs"/>
              </a:rPr>
              <a:t>n</a:t>
            </a:r>
            <a:r>
              <a:rPr lang="en-US" sz="1200" b="0" i="0" u="none" strike="noStrike" kern="1200" baseline="0" dirty="0">
                <a:solidFill>
                  <a:schemeClr val="tx1"/>
                </a:solidFill>
                <a:latin typeface="Times New Roman" pitchFamily="-1" charset="0"/>
                <a:ea typeface="+mn-ea"/>
                <a:cs typeface="+mn-cs"/>
              </a:rPr>
              <a:t>  binary outputs. Each of the 2</a:t>
            </a:r>
            <a:r>
              <a:rPr lang="en-US" sz="1200" b="0" i="0" u="none" strike="noStrike" kern="1200" baseline="30000" dirty="0">
                <a:solidFill>
                  <a:schemeClr val="tx1"/>
                </a:solidFill>
                <a:latin typeface="Times New Roman" pitchFamily="-1" charset="0"/>
                <a:ea typeface="+mn-ea"/>
                <a:cs typeface="+mn-cs"/>
              </a:rPr>
              <a:t>n</a:t>
            </a:r>
            <a:r>
              <a:rPr lang="en-US" sz="1200" b="0" i="0" u="none" strike="noStrike" kern="1200" baseline="0" dirty="0">
                <a:solidFill>
                  <a:schemeClr val="tx1"/>
                </a:solidFill>
                <a:latin typeface="Times New Roman" pitchFamily="-1" charset="0"/>
                <a:ea typeface="+mn-ea"/>
                <a:cs typeface="+mn-cs"/>
              </a:rPr>
              <a:t>  different input patterns will activate a single unique</a:t>
            </a:r>
          </a:p>
          <a:p>
            <a:r>
              <a:rPr lang="en-US" sz="1200" b="0" i="0" u="none" strike="noStrike" kern="1200" baseline="0" dirty="0">
                <a:solidFill>
                  <a:schemeClr val="tx1"/>
                </a:solidFill>
                <a:latin typeface="Times New Roman" pitchFamily="-1" charset="0"/>
                <a:ea typeface="+mn-ea"/>
                <a:cs typeface="+mn-cs"/>
              </a:rPr>
              <a:t>output. Table 19.3 is an example for </a:t>
            </a:r>
            <a:r>
              <a:rPr lang="en-US" sz="1200" b="0" i="1" u="none" strike="noStrike" kern="1200" baseline="0" dirty="0">
                <a:solidFill>
                  <a:schemeClr val="tx1"/>
                </a:solidFill>
                <a:latin typeface="Times New Roman" pitchFamily="-1" charset="0"/>
                <a:ea typeface="+mn-ea"/>
                <a:cs typeface="+mn-cs"/>
              </a:rPr>
              <a:t>n</a:t>
            </a:r>
            <a:r>
              <a:rPr lang="en-US" sz="1200" b="0" i="0" u="none" strike="noStrike" kern="1200" baseline="0" dirty="0">
                <a:solidFill>
                  <a:schemeClr val="tx1"/>
                </a:solidFill>
                <a:latin typeface="Times New Roman" pitchFamily="-1" charset="0"/>
                <a:ea typeface="+mn-ea"/>
                <a:cs typeface="+mn-cs"/>
              </a:rPr>
              <a:t> =  4. The decoder for a control unit will typically</a:t>
            </a:r>
          </a:p>
          <a:p>
            <a:r>
              <a:rPr lang="en-US" sz="1200" b="0" i="0" u="none" strike="noStrike" kern="1200" baseline="0" dirty="0">
                <a:solidFill>
                  <a:schemeClr val="tx1"/>
                </a:solidFill>
                <a:latin typeface="Times New Roman" pitchFamily="-1" charset="0"/>
                <a:ea typeface="+mn-ea"/>
                <a:cs typeface="+mn-cs"/>
              </a:rPr>
              <a:t>have to be more complex than that, to account for variable-length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An</a:t>
            </a:r>
          </a:p>
          <a:p>
            <a:r>
              <a:rPr lang="en-US" sz="1200" b="0" i="0" u="none" strike="noStrike" kern="1200" baseline="0" dirty="0">
                <a:solidFill>
                  <a:schemeClr val="tx1"/>
                </a:solidFill>
                <a:latin typeface="Times New Roman" pitchFamily="-1" charset="0"/>
                <a:ea typeface="+mn-ea"/>
                <a:cs typeface="+mn-cs"/>
              </a:rPr>
              <a:t>example of the digital logic used to implement a decoder is presented in Chapter 12.</a:t>
            </a:r>
          </a:p>
          <a:p>
            <a:endParaRPr lang="en-US" sz="1200" b="0" i="0" u="none" strike="noStrike" kern="1200" baseline="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1896568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C52B5D92-AC97-9342-8772-0E3F8055CA02}" type="slidenum">
              <a:rPr lang="en-US"/>
              <a:pPr/>
              <a:t>22</a:t>
            </a:fld>
            <a:endParaRPr lang="en-US"/>
          </a:p>
        </p:txBody>
      </p:sp>
      <p:sp>
        <p:nvSpPr>
          <p:cNvPr id="12288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The clock portion of the control unit issues a repetitive sequence of pulses.</a:t>
            </a:r>
          </a:p>
          <a:p>
            <a:r>
              <a:rPr lang="en-US" sz="1200" b="0" i="0" u="none" strike="noStrike" kern="1200" baseline="0" dirty="0">
                <a:solidFill>
                  <a:schemeClr val="tx1"/>
                </a:solidFill>
                <a:latin typeface="Times New Roman" pitchFamily="-1" charset="0"/>
                <a:ea typeface="+mn-ea"/>
                <a:cs typeface="+mn-cs"/>
              </a:rPr>
              <a:t>This is useful for measuring the duration of micro-operations. Essentially, the period</a:t>
            </a:r>
          </a:p>
          <a:p>
            <a:r>
              <a:rPr lang="en-US" sz="1200" b="0" i="0" u="none" strike="noStrike" kern="1200" baseline="0" dirty="0">
                <a:solidFill>
                  <a:schemeClr val="tx1"/>
                </a:solidFill>
                <a:latin typeface="Times New Roman" pitchFamily="-1" charset="0"/>
                <a:ea typeface="+mn-ea"/>
                <a:cs typeface="+mn-cs"/>
              </a:rPr>
              <a:t>of the clock pulses must be long enough to allow the propagation of signals along</a:t>
            </a:r>
          </a:p>
          <a:p>
            <a:r>
              <a:rPr lang="en-US" sz="1200" b="0" i="0" u="none" strike="noStrike" kern="1200" baseline="0" dirty="0">
                <a:solidFill>
                  <a:schemeClr val="tx1"/>
                </a:solidFill>
                <a:latin typeface="Times New Roman" pitchFamily="-1" charset="0"/>
                <a:ea typeface="+mn-ea"/>
                <a:cs typeface="+mn-cs"/>
              </a:rPr>
              <a:t>data paths and through processor circuitry. However, as we have seen, the control</a:t>
            </a:r>
          </a:p>
          <a:p>
            <a:r>
              <a:rPr lang="en-US" sz="1200" b="0" i="0" u="none" strike="noStrike" kern="1200" baseline="0" dirty="0">
                <a:solidFill>
                  <a:schemeClr val="tx1"/>
                </a:solidFill>
                <a:latin typeface="Times New Roman" pitchFamily="-1" charset="0"/>
                <a:ea typeface="+mn-ea"/>
                <a:cs typeface="+mn-cs"/>
              </a:rPr>
              <a:t>unit emits different control signals at different time units within a single instruction</a:t>
            </a:r>
          </a:p>
          <a:p>
            <a:r>
              <a:rPr lang="en-US" sz="1200" b="0" i="0" u="none" strike="noStrike" kern="1200" baseline="0" dirty="0">
                <a:solidFill>
                  <a:schemeClr val="tx1"/>
                </a:solidFill>
                <a:latin typeface="Times New Roman" pitchFamily="-1" charset="0"/>
                <a:ea typeface="+mn-ea"/>
                <a:cs typeface="+mn-cs"/>
              </a:rPr>
              <a:t>cycle. Thus, we would like a counter as input to the control unit, with a different</a:t>
            </a:r>
          </a:p>
          <a:p>
            <a:r>
              <a:rPr lang="en-US" sz="1200" b="0" i="0" u="none" strike="noStrike" kern="1200" baseline="0" dirty="0">
                <a:solidFill>
                  <a:schemeClr val="tx1"/>
                </a:solidFill>
                <a:latin typeface="Times New Roman" pitchFamily="-1" charset="0"/>
                <a:ea typeface="+mn-ea"/>
                <a:cs typeface="+mn-cs"/>
              </a:rPr>
              <a:t>control signal being used for T</a:t>
            </a:r>
            <a:r>
              <a:rPr lang="en-US" sz="1200" b="0" i="0" u="none" strike="noStrike" kern="1200" baseline="-25000" dirty="0">
                <a:solidFill>
                  <a:schemeClr val="tx1"/>
                </a:solidFill>
                <a:latin typeface="Times New Roman" pitchFamily="-1" charset="0"/>
                <a:ea typeface="+mn-ea"/>
                <a:cs typeface="+mn-cs"/>
              </a:rPr>
              <a:t>1</a:t>
            </a:r>
            <a:r>
              <a:rPr lang="en-US" sz="1200" b="0" i="0" u="none" strike="noStrike" kern="1200" baseline="0" dirty="0">
                <a:solidFill>
                  <a:schemeClr val="tx1"/>
                </a:solidFill>
                <a:latin typeface="Times New Roman" pitchFamily="-1" charset="0"/>
                <a:ea typeface="+mn-ea"/>
                <a:cs typeface="+mn-cs"/>
              </a:rPr>
              <a:t> ,T</a:t>
            </a:r>
            <a:r>
              <a:rPr lang="en-US" sz="1200" b="0" i="0" u="none" strike="noStrike" kern="1200" baseline="-25000" dirty="0">
                <a:solidFill>
                  <a:schemeClr val="tx1"/>
                </a:solidFill>
                <a:latin typeface="Times New Roman" pitchFamily="-1" charset="0"/>
                <a:ea typeface="+mn-ea"/>
                <a:cs typeface="+mn-cs"/>
              </a:rPr>
              <a:t>2</a:t>
            </a:r>
            <a:r>
              <a:rPr lang="en-US" sz="1200" b="0" i="0" u="none" strike="noStrike" kern="1200" baseline="0" dirty="0">
                <a:solidFill>
                  <a:schemeClr val="tx1"/>
                </a:solidFill>
                <a:latin typeface="Times New Roman" pitchFamily="-1" charset="0"/>
                <a:ea typeface="+mn-ea"/>
                <a:cs typeface="+mn-cs"/>
              </a:rPr>
              <a:t> , and so forth. At the end of an instruction cycle,</a:t>
            </a:r>
          </a:p>
          <a:p>
            <a:r>
              <a:rPr lang="en-US" sz="1200" b="0" i="0" u="none" strike="noStrike" kern="1200" baseline="0" dirty="0">
                <a:solidFill>
                  <a:schemeClr val="tx1"/>
                </a:solidFill>
                <a:latin typeface="Times New Roman" pitchFamily="-1" charset="0"/>
                <a:ea typeface="+mn-ea"/>
                <a:cs typeface="+mn-cs"/>
              </a:rPr>
              <a:t>the control unit must feed back to the counter to reinitialize it at T</a:t>
            </a:r>
            <a:r>
              <a:rPr lang="en-US" sz="1200" b="0" i="0" u="none" strike="noStrike" kern="1200" baseline="-25000" dirty="0">
                <a:solidFill>
                  <a:schemeClr val="tx1"/>
                </a:solidFill>
                <a:latin typeface="Times New Roman" pitchFamily="-1" charset="0"/>
                <a:ea typeface="+mn-ea"/>
                <a:cs typeface="+mn-cs"/>
              </a:rPr>
              <a:t>1</a:t>
            </a:r>
            <a:r>
              <a:rPr lang="en-US" sz="1200" b="0" i="0" u="none" strike="noStrike" kern="1200" baseline="0" dirty="0">
                <a:solidFill>
                  <a:schemeClr val="tx1"/>
                </a:solidFill>
                <a:latin typeface="Times New Roman" pitchFamily="-1" charset="0"/>
                <a:ea typeface="+mn-ea"/>
                <a:cs typeface="+mn-cs"/>
              </a:rPr>
              <a:t>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With these two refinements, the control unit can be depicted as in Figure 19.10.</a:t>
            </a:r>
          </a:p>
          <a:p>
            <a:endParaRPr lang="en-GB" dirty="0"/>
          </a:p>
        </p:txBody>
      </p:sp>
    </p:spTree>
    <p:extLst>
      <p:ext uri="{BB962C8B-B14F-4D97-AF65-F5344CB8AC3E}">
        <p14:creationId xmlns:p14="http://schemas.microsoft.com/office/powerpoint/2010/main" val="1380124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b="0" i="0" u="none" strike="noStrike" kern="1200" baseline="0" dirty="0">
                <a:solidFill>
                  <a:schemeClr val="tx1"/>
                </a:solidFill>
                <a:latin typeface="Times New Roman" pitchFamily="-1" charset="0"/>
                <a:ea typeface="+mn-ea"/>
                <a:cs typeface="+mn-cs"/>
              </a:rPr>
              <a:t>The term </a:t>
            </a:r>
            <a:r>
              <a:rPr lang="en-US" sz="1200" b="0" i="1" u="none" strike="noStrike" kern="1200" baseline="0" dirty="0" err="1">
                <a:solidFill>
                  <a:schemeClr val="tx1"/>
                </a:solidFill>
                <a:latin typeface="Times New Roman" pitchFamily="-1" charset="0"/>
                <a:ea typeface="+mn-ea"/>
                <a:cs typeface="+mn-cs"/>
              </a:rPr>
              <a:t>microprogram</a:t>
            </a:r>
            <a:r>
              <a:rPr lang="en-US" sz="1200" b="0" i="0" u="none" strike="noStrike" kern="1200" baseline="0" dirty="0">
                <a:solidFill>
                  <a:schemeClr val="tx1"/>
                </a:solidFill>
                <a:latin typeface="Times New Roman" pitchFamily="-1" charset="0"/>
                <a:ea typeface="+mn-ea"/>
                <a:cs typeface="+mn-cs"/>
              </a:rPr>
              <a:t>  was first coined by M. V. Wilkes in the early 1950s [WILK51].</a:t>
            </a:r>
          </a:p>
          <a:p>
            <a:r>
              <a:rPr lang="en-US" sz="1200" b="0" i="0" u="none" strike="noStrike" kern="1200" baseline="0" dirty="0">
                <a:solidFill>
                  <a:schemeClr val="tx1"/>
                </a:solidFill>
                <a:latin typeface="Times New Roman" pitchFamily="-1" charset="0"/>
                <a:ea typeface="+mn-ea"/>
                <a:cs typeface="+mn-cs"/>
              </a:rPr>
              <a:t>Wilkes proposed an approach to control unit design that was organized and systematic</a:t>
            </a:r>
          </a:p>
          <a:p>
            <a:r>
              <a:rPr lang="en-US" sz="1200" b="0" i="0" u="none" strike="noStrike" kern="1200" baseline="0" dirty="0">
                <a:solidFill>
                  <a:schemeClr val="tx1"/>
                </a:solidFill>
                <a:latin typeface="Times New Roman" pitchFamily="-1" charset="0"/>
                <a:ea typeface="+mn-ea"/>
                <a:cs typeface="+mn-cs"/>
              </a:rPr>
              <a:t>and avoided the complexities of a hardwired implementation. The idea intrigued</a:t>
            </a:r>
          </a:p>
          <a:p>
            <a:r>
              <a:rPr lang="en-US" sz="1200" b="0" i="0" u="none" strike="noStrike" kern="1200" baseline="0" dirty="0">
                <a:solidFill>
                  <a:schemeClr val="tx1"/>
                </a:solidFill>
                <a:latin typeface="Times New Roman" pitchFamily="-1" charset="0"/>
                <a:ea typeface="+mn-ea"/>
                <a:cs typeface="+mn-cs"/>
              </a:rPr>
              <a:t>many researchers but appeared unworkable because it would require a fast, relatively</a:t>
            </a:r>
          </a:p>
          <a:p>
            <a:r>
              <a:rPr lang="en-US" sz="1200" b="0" i="0" u="none" strike="noStrike" kern="1200" baseline="0" dirty="0">
                <a:solidFill>
                  <a:schemeClr val="tx1"/>
                </a:solidFill>
                <a:latin typeface="Times New Roman" pitchFamily="-1" charset="0"/>
                <a:ea typeface="+mn-ea"/>
                <a:cs typeface="+mn-cs"/>
              </a:rPr>
              <a:t>inexpensive control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state of the microprogramming art was reviewed by </a:t>
            </a:r>
            <a:r>
              <a:rPr lang="en-US" sz="1200" b="0" i="1" u="none" strike="noStrike" kern="1200" baseline="0" dirty="0" err="1">
                <a:solidFill>
                  <a:schemeClr val="tx1"/>
                </a:solidFill>
                <a:latin typeface="Times New Roman" pitchFamily="-1" charset="0"/>
                <a:ea typeface="+mn-ea"/>
                <a:cs typeface="+mn-cs"/>
              </a:rPr>
              <a:t>Datamation</a:t>
            </a:r>
            <a:r>
              <a:rPr lang="en-US" sz="1200" b="0" i="0" u="none" strike="noStrike" kern="1200" baseline="0" dirty="0">
                <a:solidFill>
                  <a:schemeClr val="tx1"/>
                </a:solidFill>
                <a:latin typeface="Times New Roman" pitchFamily="-1" charset="0"/>
                <a:ea typeface="+mn-ea"/>
                <a:cs typeface="+mn-cs"/>
              </a:rPr>
              <a:t>  in its</a:t>
            </a:r>
          </a:p>
          <a:p>
            <a:r>
              <a:rPr lang="en-US" sz="1200" b="0" i="0" u="none" strike="noStrike" kern="1200" baseline="0" dirty="0">
                <a:solidFill>
                  <a:schemeClr val="tx1"/>
                </a:solidFill>
                <a:latin typeface="Times New Roman" pitchFamily="-1" charset="0"/>
                <a:ea typeface="+mn-ea"/>
                <a:cs typeface="+mn-cs"/>
              </a:rPr>
              <a:t>February 1964 issue. No </a:t>
            </a:r>
            <a:r>
              <a:rPr lang="en-US" sz="1200" b="0" i="0" u="none" strike="noStrike" kern="1200" baseline="0" dirty="0" err="1">
                <a:solidFill>
                  <a:schemeClr val="tx1"/>
                </a:solidFill>
                <a:latin typeface="Times New Roman" pitchFamily="-1" charset="0"/>
                <a:ea typeface="+mn-ea"/>
                <a:cs typeface="+mn-cs"/>
              </a:rPr>
              <a:t>microprogrammed</a:t>
            </a:r>
            <a:r>
              <a:rPr lang="en-US" sz="1200" b="0" i="0" u="none" strike="noStrike" kern="1200" baseline="0" dirty="0">
                <a:solidFill>
                  <a:schemeClr val="tx1"/>
                </a:solidFill>
                <a:latin typeface="Times New Roman" pitchFamily="-1" charset="0"/>
                <a:ea typeface="+mn-ea"/>
                <a:cs typeface="+mn-cs"/>
              </a:rPr>
              <a:t> system was in wide use at that time,</a:t>
            </a:r>
          </a:p>
          <a:p>
            <a:r>
              <a:rPr lang="en-US" sz="1200" b="0" i="0" u="none" strike="noStrike" kern="1200" baseline="0" dirty="0">
                <a:solidFill>
                  <a:schemeClr val="tx1"/>
                </a:solidFill>
                <a:latin typeface="Times New Roman" pitchFamily="-1" charset="0"/>
                <a:ea typeface="+mn-ea"/>
                <a:cs typeface="+mn-cs"/>
              </a:rPr>
              <a:t>and one of the papers [HILL64] summarized the then-popular view that the future</a:t>
            </a:r>
          </a:p>
          <a:p>
            <a:r>
              <a:rPr lang="en-US" sz="1200" b="0" i="0" u="none" strike="noStrike" kern="1200" baseline="0" dirty="0">
                <a:solidFill>
                  <a:schemeClr val="tx1"/>
                </a:solidFill>
                <a:latin typeface="Times New Roman" pitchFamily="-1" charset="0"/>
                <a:ea typeface="+mn-ea"/>
                <a:cs typeface="+mn-cs"/>
              </a:rPr>
              <a:t>of microprogramming “is somewhat cloudy. None of the major manufacturers has</a:t>
            </a:r>
          </a:p>
          <a:p>
            <a:r>
              <a:rPr lang="en-US" sz="1200" b="0" i="0" u="none" strike="noStrike" kern="1200" baseline="0" dirty="0">
                <a:solidFill>
                  <a:schemeClr val="tx1"/>
                </a:solidFill>
                <a:latin typeface="Times New Roman" pitchFamily="-1" charset="0"/>
                <a:ea typeface="+mn-ea"/>
                <a:cs typeface="+mn-cs"/>
              </a:rPr>
              <a:t>evidenced interest in the technique, although presumably all have examined it.”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situation changed dramatically within a very few months. IBM’s System/</a:t>
            </a:r>
          </a:p>
          <a:p>
            <a:r>
              <a:rPr lang="en-US" sz="1200" b="0" i="0" u="none" strike="noStrike" kern="1200" baseline="0" dirty="0">
                <a:solidFill>
                  <a:schemeClr val="tx1"/>
                </a:solidFill>
                <a:latin typeface="Times New Roman" pitchFamily="-1" charset="0"/>
                <a:ea typeface="+mn-ea"/>
                <a:cs typeface="+mn-cs"/>
              </a:rPr>
              <a:t>360 was announced in April, and all but the largest models were </a:t>
            </a:r>
            <a:r>
              <a:rPr lang="en-US" sz="1200" b="0" i="0" u="none" strike="noStrike" kern="1200" baseline="0" dirty="0" err="1">
                <a:solidFill>
                  <a:schemeClr val="tx1"/>
                </a:solidFill>
                <a:latin typeface="Times New Roman" pitchFamily="-1" charset="0"/>
                <a:ea typeface="+mn-ea"/>
                <a:cs typeface="+mn-cs"/>
              </a:rPr>
              <a:t>microprogrammed</a:t>
            </a:r>
            <a:r>
              <a:rPr lang="en-US" sz="1200" b="0" i="0" u="none" strike="noStrike" kern="1200" baseline="0" dirty="0">
                <a:solidFill>
                  <a:schemeClr val="tx1"/>
                </a:solidFill>
                <a:latin typeface="Times New Roman" pitchFamily="-1" charset="0"/>
                <a:ea typeface="+mn-ea"/>
                <a:cs typeface="+mn-cs"/>
              </a:rPr>
              <a:t>.</a:t>
            </a:r>
          </a:p>
          <a:p>
            <a:r>
              <a:rPr lang="en-US" sz="1200" b="0" i="0" u="none" strike="noStrike" kern="1200" baseline="0" dirty="0">
                <a:solidFill>
                  <a:schemeClr val="tx1"/>
                </a:solidFill>
                <a:latin typeface="Times New Roman" pitchFamily="-1" charset="0"/>
                <a:ea typeface="+mn-ea"/>
                <a:cs typeface="+mn-cs"/>
              </a:rPr>
              <a:t>Although the 360 series predated the availability of semiconductor</a:t>
            </a:r>
          </a:p>
          <a:p>
            <a:r>
              <a:rPr lang="en-US" sz="1200" b="0" i="0" u="none" strike="noStrike" kern="1200" baseline="0" dirty="0">
                <a:solidFill>
                  <a:schemeClr val="tx1"/>
                </a:solidFill>
                <a:latin typeface="Times New Roman" pitchFamily="-1" charset="0"/>
                <a:ea typeface="+mn-ea"/>
                <a:cs typeface="+mn-cs"/>
              </a:rPr>
              <a:t>ROM, the advantages of microprogramming were compelling enough for IBM</a:t>
            </a:r>
          </a:p>
          <a:p>
            <a:r>
              <a:rPr lang="en-US" sz="1200" b="0" i="0" u="none" strike="noStrike" kern="1200" baseline="0" dirty="0">
                <a:solidFill>
                  <a:schemeClr val="tx1"/>
                </a:solidFill>
                <a:latin typeface="Times New Roman" pitchFamily="-1" charset="0"/>
                <a:ea typeface="+mn-ea"/>
                <a:cs typeface="+mn-cs"/>
              </a:rPr>
              <a:t>to make this move. Microprogramming became a popular technique for implementing</a:t>
            </a:r>
          </a:p>
          <a:p>
            <a:r>
              <a:rPr lang="en-US" sz="1200" b="0" i="0" u="none" strike="noStrike" kern="1200" baseline="0" dirty="0">
                <a:solidFill>
                  <a:schemeClr val="tx1"/>
                </a:solidFill>
                <a:latin typeface="Times New Roman" pitchFamily="-1" charset="0"/>
                <a:ea typeface="+mn-ea"/>
                <a:cs typeface="+mn-cs"/>
              </a:rPr>
              <a:t>the control unit of CISC processors. In recent years, microprogramming</a:t>
            </a:r>
          </a:p>
          <a:p>
            <a:r>
              <a:rPr lang="en-US" sz="1200" b="0" i="0" u="none" strike="noStrike" kern="1200" baseline="0" dirty="0">
                <a:solidFill>
                  <a:schemeClr val="tx1"/>
                </a:solidFill>
                <a:latin typeface="Times New Roman" pitchFamily="-1" charset="0"/>
                <a:ea typeface="+mn-ea"/>
                <a:cs typeface="+mn-cs"/>
              </a:rPr>
              <a:t>has become less used but remains a tool available to computer designers.</a:t>
            </a:r>
          </a:p>
          <a:p>
            <a:r>
              <a:rPr lang="en-US" sz="1200" b="0" i="0" u="none" strike="noStrike" kern="1200" baseline="0" dirty="0">
                <a:solidFill>
                  <a:schemeClr val="tx1"/>
                </a:solidFill>
                <a:latin typeface="Times New Roman" pitchFamily="-1" charset="0"/>
                <a:ea typeface="+mn-ea"/>
                <a:cs typeface="+mn-cs"/>
              </a:rPr>
              <a:t>For example, as we have seen on the Pentium 4, machine instructions are converted</a:t>
            </a:r>
          </a:p>
          <a:p>
            <a:r>
              <a:rPr lang="en-US" sz="1200" b="0" i="0" u="none" strike="noStrike" kern="1200" baseline="0" dirty="0">
                <a:solidFill>
                  <a:schemeClr val="tx1"/>
                </a:solidFill>
                <a:latin typeface="Times New Roman" pitchFamily="-1" charset="0"/>
                <a:ea typeface="+mn-ea"/>
                <a:cs typeface="+mn-cs"/>
              </a:rPr>
              <a:t>into a RISC-like format, most of which are executed without the use</a:t>
            </a:r>
          </a:p>
          <a:p>
            <a:r>
              <a:rPr lang="en-US" sz="1200" b="0" i="0" u="none" strike="noStrike" kern="1200" baseline="0" dirty="0">
                <a:solidFill>
                  <a:schemeClr val="tx1"/>
                </a:solidFill>
                <a:latin typeface="Times New Roman" pitchFamily="-1" charset="0"/>
                <a:ea typeface="+mn-ea"/>
                <a:cs typeface="+mn-cs"/>
              </a:rPr>
              <a:t>of microprogramming. However, some of the instructions are executed using</a:t>
            </a:r>
          </a:p>
          <a:p>
            <a:r>
              <a:rPr lang="en-US" sz="1200" b="0" i="0" u="none" strike="noStrike" kern="1200" baseline="0" dirty="0">
                <a:solidFill>
                  <a:schemeClr val="tx1"/>
                </a:solidFill>
                <a:latin typeface="Times New Roman" pitchFamily="-1" charset="0"/>
                <a:ea typeface="+mn-ea"/>
                <a:cs typeface="+mn-cs"/>
              </a:rPr>
              <a:t>microprogramming.</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23</a:t>
            </a:fld>
            <a:endParaRPr lang="en-US" dirty="0"/>
          </a:p>
        </p:txBody>
      </p:sp>
    </p:spTree>
    <p:extLst>
      <p:ext uri="{BB962C8B-B14F-4D97-AF65-F5344CB8AC3E}">
        <p14:creationId xmlns:p14="http://schemas.microsoft.com/office/powerpoint/2010/main" val="838485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The control unit seems a reasonably simple device. Nevertheless, to implement a control</a:t>
            </a:r>
          </a:p>
          <a:p>
            <a:r>
              <a:rPr lang="en-US" sz="1200" b="0" i="0" u="none" strike="noStrike" kern="1200" baseline="0" dirty="0">
                <a:solidFill>
                  <a:schemeClr val="tx1"/>
                </a:solidFill>
                <a:latin typeface="Times New Roman" pitchFamily="-1" charset="0"/>
                <a:ea typeface="+mn-ea"/>
                <a:cs typeface="+mn-cs"/>
              </a:rPr>
              <a:t>unit as an interconnection of basic logic elements is no easy task. The design must</a:t>
            </a:r>
          </a:p>
          <a:p>
            <a:r>
              <a:rPr lang="en-US" sz="1200" b="0" i="0" u="none" strike="noStrike" kern="1200" baseline="0" dirty="0">
                <a:solidFill>
                  <a:schemeClr val="tx1"/>
                </a:solidFill>
                <a:latin typeface="Times New Roman" pitchFamily="-1" charset="0"/>
                <a:ea typeface="+mn-ea"/>
                <a:cs typeface="+mn-cs"/>
              </a:rPr>
              <a:t>include logic for sequencing through micro-operations, for executing micro-operations,</a:t>
            </a:r>
          </a:p>
          <a:p>
            <a:r>
              <a:rPr lang="en-US" sz="1200" b="0" i="0" u="none" strike="noStrike" kern="1200" baseline="0" dirty="0">
                <a:solidFill>
                  <a:schemeClr val="tx1"/>
                </a:solidFill>
                <a:latin typeface="Times New Roman" pitchFamily="-1" charset="0"/>
                <a:ea typeface="+mn-ea"/>
                <a:cs typeface="+mn-cs"/>
              </a:rPr>
              <a:t>for interpreting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and for making decisions based on ALU flags. It is difficult to</a:t>
            </a:r>
          </a:p>
          <a:p>
            <a:r>
              <a:rPr lang="en-US" sz="1200" b="0" i="0" u="none" strike="noStrike" kern="1200" baseline="0" dirty="0">
                <a:solidFill>
                  <a:schemeClr val="tx1"/>
                </a:solidFill>
                <a:latin typeface="Times New Roman" pitchFamily="-1" charset="0"/>
                <a:ea typeface="+mn-ea"/>
                <a:cs typeface="+mn-cs"/>
              </a:rPr>
              <a:t>design and test such a piece of hardware. Furthermore, the design is relatively inflexible.</a:t>
            </a:r>
          </a:p>
          <a:p>
            <a:r>
              <a:rPr lang="en-US" sz="1200" b="0" i="0" u="none" strike="noStrike" kern="1200" baseline="0" dirty="0">
                <a:solidFill>
                  <a:schemeClr val="tx1"/>
                </a:solidFill>
                <a:latin typeface="Times New Roman" pitchFamily="-1" charset="0"/>
                <a:ea typeface="+mn-ea"/>
                <a:cs typeface="+mn-cs"/>
              </a:rPr>
              <a:t>For example, it is difficult to change the design if one wishes to add a new machine</a:t>
            </a:r>
          </a:p>
          <a:p>
            <a:r>
              <a:rPr lang="en-US" sz="1200" b="0" i="0" u="none" strike="noStrike" kern="1200" baseline="0" dirty="0">
                <a:solidFill>
                  <a:schemeClr val="tx1"/>
                </a:solidFill>
                <a:latin typeface="Times New Roman" pitchFamily="-1" charset="0"/>
                <a:ea typeface="+mn-ea"/>
                <a:cs typeface="+mn-cs"/>
              </a:rPr>
              <a:t>instruction.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 alternative, which has been used in many CISC processors, is to implement</a:t>
            </a:r>
          </a:p>
          <a:p>
            <a:r>
              <a:rPr lang="en-US" sz="1200" b="0" i="0" u="none" strike="noStrike" kern="1200" baseline="0" dirty="0">
                <a:solidFill>
                  <a:schemeClr val="tx1"/>
                </a:solidFill>
                <a:latin typeface="Times New Roman" pitchFamily="-1" charset="0"/>
                <a:ea typeface="+mn-ea"/>
                <a:cs typeface="+mn-cs"/>
              </a:rPr>
              <a:t>a </a:t>
            </a:r>
            <a:r>
              <a:rPr lang="en-US" sz="1200" b="1" i="0" u="none" strike="noStrike" kern="1200" baseline="0" dirty="0" err="1">
                <a:solidFill>
                  <a:schemeClr val="tx1"/>
                </a:solidFill>
                <a:latin typeface="Times New Roman" pitchFamily="-1" charset="0"/>
                <a:ea typeface="+mn-ea"/>
                <a:cs typeface="+mn-cs"/>
              </a:rPr>
              <a:t>microprogrammed</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control</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unit</a:t>
            </a:r>
            <a:r>
              <a:rPr lang="en-US" sz="1200" b="0" i="0" u="none" strike="noStrike" kern="1200" baseline="0" dirty="0">
                <a:solidFill>
                  <a:schemeClr val="tx1"/>
                </a:solidFill>
                <a:latin typeface="Times New Roman" pitchFamily="-1" charset="0"/>
                <a:ea typeface="+mn-ea"/>
                <a:cs typeface="+mn-cs"/>
              </a:rPr>
              <a:t>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Consider Table 19.4. In addition to the use of control signals, each micro-operation</a:t>
            </a:r>
          </a:p>
          <a:p>
            <a:r>
              <a:rPr lang="en-US" sz="1200" b="0" i="0" u="none" strike="noStrike" kern="1200" baseline="0" dirty="0">
                <a:solidFill>
                  <a:schemeClr val="tx1"/>
                </a:solidFill>
                <a:latin typeface="Times New Roman" pitchFamily="-1" charset="0"/>
                <a:ea typeface="+mn-ea"/>
                <a:cs typeface="+mn-cs"/>
              </a:rPr>
              <a:t>is described in symbolic notation. This notation looks suspiciously like</a:t>
            </a:r>
          </a:p>
          <a:p>
            <a:r>
              <a:rPr lang="en-US" sz="1200" b="0" i="0" u="none" strike="noStrike" kern="1200" baseline="0" dirty="0">
                <a:solidFill>
                  <a:schemeClr val="tx1"/>
                </a:solidFill>
                <a:latin typeface="Times New Roman" pitchFamily="-1" charset="0"/>
                <a:ea typeface="+mn-ea"/>
                <a:cs typeface="+mn-cs"/>
              </a:rPr>
              <a:t>a programming language. In fact it is a language, known as a </a:t>
            </a:r>
            <a:r>
              <a:rPr lang="en-US" sz="1200" b="1" i="0" u="none" strike="noStrike" kern="1200" baseline="0" dirty="0">
                <a:solidFill>
                  <a:schemeClr val="tx1"/>
                </a:solidFill>
                <a:latin typeface="Times New Roman" pitchFamily="-1" charset="0"/>
                <a:ea typeface="+mn-ea"/>
                <a:cs typeface="+mn-cs"/>
              </a:rPr>
              <a:t>microprogramming</a:t>
            </a:r>
          </a:p>
          <a:p>
            <a:r>
              <a:rPr lang="en-US" sz="1200" b="1" i="0" u="none" strike="noStrike" kern="1200" baseline="0" dirty="0">
                <a:solidFill>
                  <a:schemeClr val="tx1"/>
                </a:solidFill>
                <a:latin typeface="Times New Roman" pitchFamily="-1" charset="0"/>
                <a:ea typeface="+mn-ea"/>
                <a:cs typeface="+mn-cs"/>
              </a:rPr>
              <a:t>language</a:t>
            </a:r>
            <a:r>
              <a:rPr lang="en-US" sz="1200" b="0" i="0" u="none" strike="noStrike" kern="1200" baseline="0" dirty="0">
                <a:solidFill>
                  <a:schemeClr val="tx1"/>
                </a:solidFill>
                <a:latin typeface="Times New Roman" pitchFamily="-1" charset="0"/>
                <a:ea typeface="+mn-ea"/>
                <a:cs typeface="+mn-cs"/>
              </a:rPr>
              <a:t> . Each line describes a set of micro-operations occurring at one time and</a:t>
            </a:r>
          </a:p>
          <a:p>
            <a:r>
              <a:rPr lang="en-US" sz="1200" b="0" i="0" u="none" strike="noStrike" kern="1200" baseline="0" dirty="0">
                <a:solidFill>
                  <a:schemeClr val="tx1"/>
                </a:solidFill>
                <a:latin typeface="Times New Roman" pitchFamily="-1" charset="0"/>
                <a:ea typeface="+mn-ea"/>
                <a:cs typeface="+mn-cs"/>
              </a:rPr>
              <a:t>is known as a </a:t>
            </a:r>
            <a:r>
              <a:rPr lang="en-US" sz="1200" b="1" i="0" u="none" strike="noStrike" kern="1200" baseline="0" dirty="0">
                <a:solidFill>
                  <a:schemeClr val="tx1"/>
                </a:solidFill>
                <a:latin typeface="Times New Roman" pitchFamily="-1" charset="0"/>
                <a:ea typeface="+mn-ea"/>
                <a:cs typeface="+mn-cs"/>
              </a:rPr>
              <a:t>microinstruction</a:t>
            </a:r>
            <a:r>
              <a:rPr lang="en-US" sz="1200" b="0" i="0" u="none" strike="noStrike" kern="1200" baseline="0" dirty="0">
                <a:solidFill>
                  <a:schemeClr val="tx1"/>
                </a:solidFill>
                <a:latin typeface="Times New Roman" pitchFamily="-1" charset="0"/>
                <a:ea typeface="+mn-ea"/>
                <a:cs typeface="+mn-cs"/>
              </a:rPr>
              <a:t>. A sequence of instructions is known as a </a:t>
            </a:r>
            <a:r>
              <a:rPr lang="en-US" sz="1200" b="1" i="0" u="none" strike="noStrike" kern="1200" baseline="0" dirty="0" err="1">
                <a:solidFill>
                  <a:schemeClr val="tx1"/>
                </a:solidFill>
                <a:latin typeface="Times New Roman" pitchFamily="-1" charset="0"/>
                <a:ea typeface="+mn-ea"/>
                <a:cs typeface="+mn-cs"/>
              </a:rPr>
              <a:t>microprogram</a:t>
            </a:r>
            <a:r>
              <a:rPr lang="en-US" sz="1200" b="0" i="0" u="none" strike="noStrike" kern="1200" baseline="0" dirty="0">
                <a:solidFill>
                  <a:schemeClr val="tx1"/>
                </a:solidFill>
                <a:latin typeface="Times New Roman" pitchFamily="-1" charset="0"/>
                <a:ea typeface="+mn-ea"/>
                <a:cs typeface="+mn-cs"/>
              </a:rPr>
              <a:t> ,</a:t>
            </a:r>
          </a:p>
          <a:p>
            <a:r>
              <a:rPr lang="en-US" sz="1200" b="0" i="0" u="none" strike="noStrike" kern="1200" baseline="0" dirty="0">
                <a:solidFill>
                  <a:schemeClr val="tx1"/>
                </a:solidFill>
                <a:latin typeface="Times New Roman" pitchFamily="-1" charset="0"/>
                <a:ea typeface="+mn-ea"/>
                <a:cs typeface="+mn-cs"/>
              </a:rPr>
              <a:t>or </a:t>
            </a:r>
            <a:r>
              <a:rPr lang="en-US" sz="1200" b="0" i="1" u="none" strike="noStrike" kern="1200" baseline="0" dirty="0">
                <a:solidFill>
                  <a:schemeClr val="tx1"/>
                </a:solidFill>
                <a:latin typeface="Times New Roman" pitchFamily="-1" charset="0"/>
                <a:ea typeface="+mn-ea"/>
                <a:cs typeface="+mn-cs"/>
              </a:rPr>
              <a:t>firmware</a:t>
            </a:r>
            <a:r>
              <a:rPr lang="en-US" sz="1200" b="0" i="0" u="none" strike="noStrike" kern="1200" baseline="0" dirty="0">
                <a:solidFill>
                  <a:schemeClr val="tx1"/>
                </a:solidFill>
                <a:latin typeface="Times New Roman" pitchFamily="-1" charset="0"/>
                <a:ea typeface="+mn-ea"/>
                <a:cs typeface="+mn-cs"/>
              </a:rPr>
              <a:t> . This latter term reflects the fact that a </a:t>
            </a:r>
            <a:r>
              <a:rPr lang="en-US" sz="1200" b="0" i="0" u="none" strike="noStrike" kern="1200" baseline="0" dirty="0" err="1">
                <a:solidFill>
                  <a:schemeClr val="tx1"/>
                </a:solidFill>
                <a:latin typeface="Times New Roman" pitchFamily="-1" charset="0"/>
                <a:ea typeface="+mn-ea"/>
                <a:cs typeface="+mn-cs"/>
              </a:rPr>
              <a:t>microprogram</a:t>
            </a:r>
            <a:r>
              <a:rPr lang="en-US" sz="1200" b="0" i="0" u="none" strike="noStrike" kern="1200" baseline="0" dirty="0">
                <a:solidFill>
                  <a:schemeClr val="tx1"/>
                </a:solidFill>
                <a:latin typeface="Times New Roman" pitchFamily="-1" charset="0"/>
                <a:ea typeface="+mn-ea"/>
                <a:cs typeface="+mn-cs"/>
              </a:rPr>
              <a:t> is midway</a:t>
            </a:r>
          </a:p>
          <a:p>
            <a:r>
              <a:rPr lang="en-US" sz="1200" b="0" i="0" u="none" strike="noStrike" kern="1200" baseline="0" dirty="0">
                <a:solidFill>
                  <a:schemeClr val="tx1"/>
                </a:solidFill>
                <a:latin typeface="Times New Roman" pitchFamily="-1" charset="0"/>
                <a:ea typeface="+mn-ea"/>
                <a:cs typeface="+mn-cs"/>
              </a:rPr>
              <a:t>between hardware and software. It is easier to design in firmware than hardware,</a:t>
            </a:r>
          </a:p>
          <a:p>
            <a:r>
              <a:rPr lang="en-US" sz="1200" b="0" i="0" u="none" strike="noStrike" kern="1200" baseline="0" dirty="0">
                <a:solidFill>
                  <a:schemeClr val="tx1"/>
                </a:solidFill>
                <a:latin typeface="Times New Roman" pitchFamily="-1" charset="0"/>
                <a:ea typeface="+mn-ea"/>
                <a:cs typeface="+mn-cs"/>
              </a:rPr>
              <a:t>but it is more difficult to write a firmware program than a software program.</a:t>
            </a:r>
          </a:p>
          <a:p>
            <a:endParaRPr lang="en-US" sz="1200" b="0" i="0" u="none" strike="noStrike" kern="1200" baseline="0" dirty="0">
              <a:solidFill>
                <a:schemeClr val="tx1"/>
              </a:solidFill>
              <a:latin typeface="Times New Roman" pitchFamily="-1" charset="0"/>
              <a:ea typeface="+mn-ea"/>
              <a:cs typeface="+mn-cs"/>
            </a:endParaRPr>
          </a:p>
          <a:p>
            <a:endParaRPr lang="en-US" dirty="0"/>
          </a:p>
        </p:txBody>
      </p:sp>
    </p:spTree>
    <p:extLst>
      <p:ext uri="{BB962C8B-B14F-4D97-AF65-F5344CB8AC3E}">
        <p14:creationId xmlns:p14="http://schemas.microsoft.com/office/powerpoint/2010/main" val="2857905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E0F6BC28-5556-9D48-BC08-634AFA87A079}" type="slidenum">
              <a:rPr lang="en-US"/>
              <a:pPr/>
              <a:t>25</a:t>
            </a:fld>
            <a:endParaRPr lang="en-US"/>
          </a:p>
        </p:txBody>
      </p:sp>
      <p:sp>
        <p:nvSpPr>
          <p:cNvPr id="6656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6563"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How can we use the concept of microprogramming to implement a control</a:t>
            </a:r>
          </a:p>
          <a:p>
            <a:r>
              <a:rPr lang="en-US" sz="1200" b="0" i="0" u="none" strike="noStrike" kern="1200" baseline="0" dirty="0">
                <a:solidFill>
                  <a:schemeClr val="tx1"/>
                </a:solidFill>
                <a:latin typeface="Times New Roman" pitchFamily="-1" charset="0"/>
                <a:ea typeface="+mn-ea"/>
                <a:cs typeface="+mn-cs"/>
              </a:rPr>
              <a:t>unit? Consider that for each micro-operation, all that the control unit is allowed</a:t>
            </a:r>
          </a:p>
          <a:p>
            <a:r>
              <a:rPr lang="en-US" sz="1200" b="0" i="0" u="none" strike="noStrike" kern="1200" baseline="0" dirty="0">
                <a:solidFill>
                  <a:schemeClr val="tx1"/>
                </a:solidFill>
                <a:latin typeface="Times New Roman" pitchFamily="-1" charset="0"/>
                <a:ea typeface="+mn-ea"/>
                <a:cs typeface="+mn-cs"/>
              </a:rPr>
              <a:t>to do is generate a set of control signals. Thus, for any micro-operation, each control</a:t>
            </a:r>
          </a:p>
          <a:p>
            <a:r>
              <a:rPr lang="en-US" sz="1200" b="0" i="0" u="none" strike="noStrike" kern="1200" baseline="0" dirty="0">
                <a:solidFill>
                  <a:schemeClr val="tx1"/>
                </a:solidFill>
                <a:latin typeface="Times New Roman" pitchFamily="-1" charset="0"/>
                <a:ea typeface="+mn-ea"/>
                <a:cs typeface="+mn-cs"/>
              </a:rPr>
              <a:t>line emanating from the control unit is either on or off. This condition can, of</a:t>
            </a:r>
          </a:p>
          <a:p>
            <a:r>
              <a:rPr lang="en-US" sz="1200" b="0" i="0" u="none" strike="noStrike" kern="1200" baseline="0" dirty="0">
                <a:solidFill>
                  <a:schemeClr val="tx1"/>
                </a:solidFill>
                <a:latin typeface="Times New Roman" pitchFamily="-1" charset="0"/>
                <a:ea typeface="+mn-ea"/>
                <a:cs typeface="+mn-cs"/>
              </a:rPr>
              <a:t>course, be represented by a binary digit for each control line. So we could construct</a:t>
            </a:r>
          </a:p>
          <a:p>
            <a:r>
              <a:rPr lang="en-US" sz="1200" b="0" i="0" u="none" strike="noStrike" kern="1200" baseline="0" dirty="0">
                <a:solidFill>
                  <a:schemeClr val="tx1"/>
                </a:solidFill>
                <a:latin typeface="Times New Roman" pitchFamily="-1" charset="0"/>
                <a:ea typeface="+mn-ea"/>
                <a:cs typeface="+mn-cs"/>
              </a:rPr>
              <a:t>a </a:t>
            </a:r>
            <a:r>
              <a:rPr lang="en-US" sz="1200" b="0" i="1" u="none" strike="noStrike" kern="1200" baseline="0" dirty="0">
                <a:solidFill>
                  <a:schemeClr val="tx1"/>
                </a:solidFill>
                <a:latin typeface="Times New Roman" pitchFamily="-1" charset="0"/>
                <a:ea typeface="+mn-ea"/>
                <a:cs typeface="+mn-cs"/>
              </a:rPr>
              <a:t>control</a:t>
            </a:r>
            <a:r>
              <a:rPr lang="en-US" sz="1200" b="0" i="0" u="none" strike="noStrike" kern="1200" baseline="0" dirty="0">
                <a:solidFill>
                  <a:schemeClr val="tx1"/>
                </a:solidFill>
                <a:latin typeface="Times New Roman" pitchFamily="-1" charset="0"/>
                <a:ea typeface="+mn-ea"/>
                <a:cs typeface="+mn-cs"/>
              </a:rPr>
              <a:t> </a:t>
            </a:r>
            <a:r>
              <a:rPr lang="en-US" sz="1200" b="0" i="1" u="none" strike="noStrike" kern="1200" baseline="0" dirty="0">
                <a:solidFill>
                  <a:schemeClr val="tx1"/>
                </a:solidFill>
                <a:latin typeface="Times New Roman" pitchFamily="-1" charset="0"/>
                <a:ea typeface="+mn-ea"/>
                <a:cs typeface="+mn-cs"/>
              </a:rPr>
              <a:t>word</a:t>
            </a:r>
            <a:r>
              <a:rPr lang="en-US" sz="1200" b="0" i="0" u="none" strike="noStrike" kern="1200" baseline="0" dirty="0">
                <a:solidFill>
                  <a:schemeClr val="tx1"/>
                </a:solidFill>
                <a:latin typeface="Times New Roman" pitchFamily="-1" charset="0"/>
                <a:ea typeface="+mn-ea"/>
                <a:cs typeface="+mn-cs"/>
              </a:rPr>
              <a:t> in which each bit represents one control line. Then each micro-operation</a:t>
            </a:r>
          </a:p>
          <a:p>
            <a:r>
              <a:rPr lang="en-US" sz="1200" b="0" i="0" u="none" strike="noStrike" kern="1200" baseline="0" dirty="0">
                <a:solidFill>
                  <a:schemeClr val="tx1"/>
                </a:solidFill>
                <a:latin typeface="Times New Roman" pitchFamily="-1" charset="0"/>
                <a:ea typeface="+mn-ea"/>
                <a:cs typeface="+mn-cs"/>
              </a:rPr>
              <a:t>would be represented by a different pattern of 1s and 0s in the control word.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Suppose we string together a sequence of control words to represent the</a:t>
            </a:r>
          </a:p>
          <a:p>
            <a:r>
              <a:rPr lang="en-US" sz="1200" b="0" i="0" u="none" strike="noStrike" kern="1200" baseline="0" dirty="0">
                <a:solidFill>
                  <a:schemeClr val="tx1"/>
                </a:solidFill>
                <a:latin typeface="Times New Roman" pitchFamily="-1" charset="0"/>
                <a:ea typeface="+mn-ea"/>
                <a:cs typeface="+mn-cs"/>
              </a:rPr>
              <a:t>sequence of micro-operations performed by the control unit. Next, we must recognize</a:t>
            </a:r>
          </a:p>
          <a:p>
            <a:r>
              <a:rPr lang="en-US" sz="1200" b="0" i="0" u="none" strike="noStrike" kern="1200" baseline="0" dirty="0">
                <a:solidFill>
                  <a:schemeClr val="tx1"/>
                </a:solidFill>
                <a:latin typeface="Times New Roman" pitchFamily="-1" charset="0"/>
                <a:ea typeface="+mn-ea"/>
                <a:cs typeface="+mn-cs"/>
              </a:rPr>
              <a:t>that the sequence of micro-operations is not fixed. Sometimes we have an</a:t>
            </a:r>
          </a:p>
          <a:p>
            <a:r>
              <a:rPr lang="en-US" sz="1200" b="0" i="0" u="none" strike="noStrike" kern="1200" baseline="0" dirty="0">
                <a:solidFill>
                  <a:schemeClr val="tx1"/>
                </a:solidFill>
                <a:latin typeface="Times New Roman" pitchFamily="-1" charset="0"/>
                <a:ea typeface="+mn-ea"/>
                <a:cs typeface="+mn-cs"/>
              </a:rPr>
              <a:t>indirect cycle; sometimes we do not. So let us put our control words in a memory,</a:t>
            </a:r>
          </a:p>
          <a:p>
            <a:r>
              <a:rPr lang="en-US" sz="1200" b="0" i="0" u="none" strike="noStrike" kern="1200" baseline="0" dirty="0">
                <a:solidFill>
                  <a:schemeClr val="tx1"/>
                </a:solidFill>
                <a:latin typeface="Times New Roman" pitchFamily="-1" charset="0"/>
                <a:ea typeface="+mn-ea"/>
                <a:cs typeface="+mn-cs"/>
              </a:rPr>
              <a:t>with each word having a unique address. Now add an address field to each control</a:t>
            </a:r>
          </a:p>
          <a:p>
            <a:r>
              <a:rPr lang="en-US" sz="1200" b="0" i="0" u="none" strike="noStrike" kern="1200" baseline="0" dirty="0">
                <a:solidFill>
                  <a:schemeClr val="tx1"/>
                </a:solidFill>
                <a:latin typeface="Times New Roman" pitchFamily="-1" charset="0"/>
                <a:ea typeface="+mn-ea"/>
                <a:cs typeface="+mn-cs"/>
              </a:rPr>
              <a:t>word, indicating the location of the next control word to be executed if a certain</a:t>
            </a:r>
          </a:p>
          <a:p>
            <a:r>
              <a:rPr lang="en-US" sz="1200" b="0" i="0" u="none" strike="noStrike" kern="1200" baseline="0" dirty="0">
                <a:solidFill>
                  <a:schemeClr val="tx1"/>
                </a:solidFill>
                <a:latin typeface="Times New Roman" pitchFamily="-1" charset="0"/>
                <a:ea typeface="+mn-ea"/>
                <a:cs typeface="+mn-cs"/>
              </a:rPr>
              <a:t>condition is true (e.g., the indirect bit in a memory-reference instruction is 1). Also,</a:t>
            </a:r>
          </a:p>
          <a:p>
            <a:r>
              <a:rPr lang="en-US" sz="1200" b="0" i="0" u="none" strike="noStrike" kern="1200" baseline="0" dirty="0">
                <a:solidFill>
                  <a:schemeClr val="tx1"/>
                </a:solidFill>
                <a:latin typeface="Times New Roman" pitchFamily="-1" charset="0"/>
                <a:ea typeface="+mn-ea"/>
                <a:cs typeface="+mn-cs"/>
              </a:rPr>
              <a:t>add a few bits to specify the condition.</a:t>
            </a:r>
            <a:endParaRPr lang="en-GB" sz="1200" b="0" i="0" u="none" strike="noStrike" kern="1200" baseline="0" dirty="0">
              <a:solidFill>
                <a:schemeClr val="tx1"/>
              </a:solidFill>
              <a:latin typeface="Times New Roman" pitchFamily="-1" charset="0"/>
              <a:ea typeface="+mn-ea"/>
              <a:cs typeface="+mn-cs"/>
            </a:endParaRPr>
          </a:p>
          <a:p>
            <a:endParaRPr lang="en-GB"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The result is known as a </a:t>
            </a:r>
            <a:r>
              <a:rPr lang="en-US" sz="1200" b="1" i="0" u="none" strike="noStrike" kern="1200" baseline="0" dirty="0">
                <a:solidFill>
                  <a:schemeClr val="tx1"/>
                </a:solidFill>
                <a:latin typeface="Times New Roman" pitchFamily="-1" charset="0"/>
                <a:ea typeface="+mn-ea"/>
                <a:cs typeface="+mn-cs"/>
              </a:rPr>
              <a:t>horizontal</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microinstruction</a:t>
            </a:r>
            <a:r>
              <a:rPr lang="en-US" sz="1200" b="0" i="0" u="none" strike="noStrike" kern="1200" baseline="0" dirty="0">
                <a:solidFill>
                  <a:schemeClr val="tx1"/>
                </a:solidFill>
                <a:latin typeface="Times New Roman" pitchFamily="-1" charset="0"/>
                <a:ea typeface="+mn-ea"/>
                <a:cs typeface="+mn-cs"/>
              </a:rPr>
              <a:t>, an example of which</a:t>
            </a:r>
          </a:p>
          <a:p>
            <a:r>
              <a:rPr lang="en-US" sz="1200" b="0" i="0" u="none" strike="noStrike" kern="1200" baseline="0" dirty="0">
                <a:solidFill>
                  <a:schemeClr val="tx1"/>
                </a:solidFill>
                <a:latin typeface="Times New Roman" pitchFamily="-1" charset="0"/>
                <a:ea typeface="+mn-ea"/>
                <a:cs typeface="+mn-cs"/>
              </a:rPr>
              <a:t>is shown in Figure 19.12a. The format of the microinstruction or control word is as</a:t>
            </a:r>
          </a:p>
          <a:p>
            <a:r>
              <a:rPr lang="en-US" sz="1200" b="0" i="0" u="none" strike="noStrike" kern="1200" baseline="0" dirty="0">
                <a:solidFill>
                  <a:schemeClr val="tx1"/>
                </a:solidFill>
                <a:latin typeface="Times New Roman" pitchFamily="-1" charset="0"/>
                <a:ea typeface="+mn-ea"/>
                <a:cs typeface="+mn-cs"/>
              </a:rPr>
              <a:t>follows. There is one bit for each internal processor control line and one bit for each</a:t>
            </a:r>
          </a:p>
          <a:p>
            <a:r>
              <a:rPr lang="en-US" sz="1200" b="0" i="0" u="none" strike="noStrike" kern="1200" baseline="0" dirty="0">
                <a:solidFill>
                  <a:schemeClr val="tx1"/>
                </a:solidFill>
                <a:latin typeface="Times New Roman" pitchFamily="-1" charset="0"/>
                <a:ea typeface="+mn-ea"/>
                <a:cs typeface="+mn-cs"/>
              </a:rPr>
              <a:t>system bus control line. There is a condition field indicating the condition under</a:t>
            </a:r>
          </a:p>
          <a:p>
            <a:r>
              <a:rPr lang="en-US" sz="1200" b="0" i="0" u="none" strike="noStrike" kern="1200" baseline="0" dirty="0">
                <a:solidFill>
                  <a:schemeClr val="tx1"/>
                </a:solidFill>
                <a:latin typeface="Times New Roman" pitchFamily="-1" charset="0"/>
                <a:ea typeface="+mn-ea"/>
                <a:cs typeface="+mn-cs"/>
              </a:rPr>
              <a:t>which there should be a branch, and there is a field with the address of the microinstruction</a:t>
            </a:r>
          </a:p>
          <a:p>
            <a:r>
              <a:rPr lang="en-US" sz="1200" b="0" i="0" u="none" strike="noStrike" kern="1200" baseline="0" dirty="0">
                <a:solidFill>
                  <a:schemeClr val="tx1"/>
                </a:solidFill>
                <a:latin typeface="Times New Roman" pitchFamily="-1" charset="0"/>
                <a:ea typeface="+mn-ea"/>
                <a:cs typeface="+mn-cs"/>
              </a:rPr>
              <a:t>to be executed next when a branch is taken. Such a microinstruction is</a:t>
            </a:r>
          </a:p>
          <a:p>
            <a:r>
              <a:rPr lang="en-US" sz="1200" b="0" i="0" u="none" strike="noStrike" kern="1200" baseline="0" dirty="0">
                <a:solidFill>
                  <a:schemeClr val="tx1"/>
                </a:solidFill>
                <a:latin typeface="Times New Roman" pitchFamily="-1" charset="0"/>
                <a:ea typeface="+mn-ea"/>
                <a:cs typeface="+mn-cs"/>
              </a:rPr>
              <a:t>interpreted as follows: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To execute this microinstruction, turn on all the control lines indicated by a 1</a:t>
            </a:r>
          </a:p>
          <a:p>
            <a:r>
              <a:rPr lang="en-US" sz="1200" b="0" i="0" u="none" strike="noStrike" kern="1200" baseline="0" dirty="0">
                <a:solidFill>
                  <a:schemeClr val="tx1"/>
                </a:solidFill>
                <a:latin typeface="Times New Roman" pitchFamily="-1" charset="0"/>
                <a:ea typeface="+mn-ea"/>
                <a:cs typeface="+mn-cs"/>
              </a:rPr>
              <a:t>bit; leave off all control lines indicated by a 0 bit. The resulting control signals</a:t>
            </a:r>
          </a:p>
          <a:p>
            <a:r>
              <a:rPr lang="en-US" sz="1200" b="0" i="0" u="none" strike="noStrike" kern="1200" baseline="0" dirty="0">
                <a:solidFill>
                  <a:schemeClr val="tx1"/>
                </a:solidFill>
                <a:latin typeface="Times New Roman" pitchFamily="-1" charset="0"/>
                <a:ea typeface="+mn-ea"/>
                <a:cs typeface="+mn-cs"/>
              </a:rPr>
              <a:t>will cause one or more micro-operations to be performed.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If the condition indicated by the condition bits is false, execute the next microinstruction</a:t>
            </a:r>
          </a:p>
          <a:p>
            <a:r>
              <a:rPr lang="en-US" sz="1200" b="0" i="0" u="none" strike="noStrike" kern="1200" baseline="0" dirty="0">
                <a:solidFill>
                  <a:schemeClr val="tx1"/>
                </a:solidFill>
                <a:latin typeface="Times New Roman" pitchFamily="-1" charset="0"/>
                <a:ea typeface="+mn-ea"/>
                <a:cs typeface="+mn-cs"/>
              </a:rPr>
              <a:t>in sequence.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If the condition indicated by the condition bits is true, the next microinstruction</a:t>
            </a:r>
          </a:p>
          <a:p>
            <a:r>
              <a:rPr lang="en-US" sz="1200" b="0" i="0" u="none" strike="noStrike" kern="1200" baseline="0" dirty="0">
                <a:solidFill>
                  <a:schemeClr val="tx1"/>
                </a:solidFill>
                <a:latin typeface="Times New Roman" pitchFamily="-1" charset="0"/>
                <a:ea typeface="+mn-ea"/>
                <a:cs typeface="+mn-cs"/>
              </a:rPr>
              <a:t>to be executed is indicated in the address field.</a:t>
            </a:r>
            <a:endParaRPr lang="en-GB" dirty="0"/>
          </a:p>
        </p:txBody>
      </p:sp>
    </p:spTree>
    <p:extLst>
      <p:ext uri="{BB962C8B-B14F-4D97-AF65-F5344CB8AC3E}">
        <p14:creationId xmlns:p14="http://schemas.microsoft.com/office/powerpoint/2010/main" val="1353849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BF33A5CB-9A88-3448-B224-CFECE74DC5E3}" type="slidenum">
              <a:rPr lang="en-US"/>
              <a:pPr/>
              <a:t>26</a:t>
            </a:fld>
            <a:endParaRPr lang="en-US"/>
          </a:p>
        </p:txBody>
      </p:sp>
      <p:sp>
        <p:nvSpPr>
          <p:cNvPr id="6758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758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Figure 19.13 shows how these control words or microinstructions could be</a:t>
            </a:r>
          </a:p>
          <a:p>
            <a:r>
              <a:rPr lang="en-US" sz="1200" b="0" i="0" u="none" strike="noStrike" kern="1200" baseline="0" dirty="0">
                <a:solidFill>
                  <a:schemeClr val="tx1"/>
                </a:solidFill>
                <a:latin typeface="Times New Roman" pitchFamily="-1" charset="0"/>
                <a:ea typeface="+mn-ea"/>
                <a:cs typeface="+mn-cs"/>
              </a:rPr>
              <a:t>arranged in a </a:t>
            </a:r>
            <a:r>
              <a:rPr lang="en-US" sz="1200" b="1" i="0" u="none" strike="noStrike" kern="1200" baseline="0" dirty="0">
                <a:solidFill>
                  <a:schemeClr val="tx1"/>
                </a:solidFill>
                <a:latin typeface="Times New Roman" pitchFamily="-1" charset="0"/>
                <a:ea typeface="+mn-ea"/>
                <a:cs typeface="+mn-cs"/>
              </a:rPr>
              <a:t>control</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memory</a:t>
            </a:r>
            <a:r>
              <a:rPr lang="en-US" sz="1200" b="0" i="0" u="none" strike="noStrike" kern="1200" baseline="0" dirty="0">
                <a:solidFill>
                  <a:schemeClr val="tx1"/>
                </a:solidFill>
                <a:latin typeface="Times New Roman" pitchFamily="-1" charset="0"/>
                <a:ea typeface="+mn-ea"/>
                <a:cs typeface="+mn-cs"/>
              </a:rPr>
              <a:t> . The microinstructions in each routine are to be executed</a:t>
            </a:r>
          </a:p>
          <a:p>
            <a:r>
              <a:rPr lang="en-US" sz="1200" b="0" i="0" u="none" strike="noStrike" kern="1200" baseline="0" dirty="0">
                <a:solidFill>
                  <a:schemeClr val="tx1"/>
                </a:solidFill>
                <a:latin typeface="Times New Roman" pitchFamily="-1" charset="0"/>
                <a:ea typeface="+mn-ea"/>
                <a:cs typeface="+mn-cs"/>
              </a:rPr>
              <a:t>sequentially. Each routine ends with a branch or jump instruction indicating</a:t>
            </a:r>
          </a:p>
          <a:p>
            <a:r>
              <a:rPr lang="en-US" sz="1200" b="0" i="0" u="none" strike="noStrike" kern="1200" baseline="0" dirty="0">
                <a:solidFill>
                  <a:schemeClr val="tx1"/>
                </a:solidFill>
                <a:latin typeface="Times New Roman" pitchFamily="-1" charset="0"/>
                <a:ea typeface="+mn-ea"/>
                <a:cs typeface="+mn-cs"/>
              </a:rPr>
              <a:t>where to go next. There is a special execute cycle routine whose only purpose is to</a:t>
            </a:r>
          </a:p>
          <a:p>
            <a:r>
              <a:rPr lang="en-US" sz="1200" b="0" i="0" u="none" strike="noStrike" kern="1200" baseline="0" dirty="0">
                <a:solidFill>
                  <a:schemeClr val="tx1"/>
                </a:solidFill>
                <a:latin typeface="Times New Roman" pitchFamily="-1" charset="0"/>
                <a:ea typeface="+mn-ea"/>
                <a:cs typeface="+mn-cs"/>
              </a:rPr>
              <a:t>signify that one of the machine instruction routines (AND, ADD, and so on) is to</a:t>
            </a:r>
          </a:p>
          <a:p>
            <a:r>
              <a:rPr lang="en-US" sz="1200" b="0" i="0" u="none" strike="noStrike" kern="1200" baseline="0" dirty="0">
                <a:solidFill>
                  <a:schemeClr val="tx1"/>
                </a:solidFill>
                <a:latin typeface="Times New Roman" pitchFamily="-1" charset="0"/>
                <a:ea typeface="+mn-ea"/>
                <a:cs typeface="+mn-cs"/>
              </a:rPr>
              <a:t>be executed next, depending on the current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control memory of Figure 19.13 is a concise description of the complete</a:t>
            </a:r>
          </a:p>
          <a:p>
            <a:r>
              <a:rPr lang="en-US" sz="1200" b="0" i="0" u="none" strike="noStrike" kern="1200" baseline="0" dirty="0">
                <a:solidFill>
                  <a:schemeClr val="tx1"/>
                </a:solidFill>
                <a:latin typeface="Times New Roman" pitchFamily="-1" charset="0"/>
                <a:ea typeface="+mn-ea"/>
                <a:cs typeface="+mn-cs"/>
              </a:rPr>
              <a:t>operation of the control unit. It defines the sequence of micro-operations to be</a:t>
            </a:r>
          </a:p>
          <a:p>
            <a:r>
              <a:rPr lang="en-US" sz="1200" b="0" i="0" u="none" strike="noStrike" kern="1200" baseline="0" dirty="0">
                <a:solidFill>
                  <a:schemeClr val="tx1"/>
                </a:solidFill>
                <a:latin typeface="Times New Roman" pitchFamily="-1" charset="0"/>
                <a:ea typeface="+mn-ea"/>
                <a:cs typeface="+mn-cs"/>
              </a:rPr>
              <a:t> performed during each cycle (fetch, indirect, execute, interrupt), and it specifies the</a:t>
            </a:r>
          </a:p>
          <a:p>
            <a:r>
              <a:rPr lang="en-US" sz="1200" b="0" i="0" u="none" strike="noStrike" kern="1200" baseline="0" dirty="0">
                <a:solidFill>
                  <a:schemeClr val="tx1"/>
                </a:solidFill>
                <a:latin typeface="Times New Roman" pitchFamily="-1" charset="0"/>
                <a:ea typeface="+mn-ea"/>
                <a:cs typeface="+mn-cs"/>
              </a:rPr>
              <a:t>sequencing of these cycles. If nothing else, this notation would be a useful device</a:t>
            </a:r>
          </a:p>
          <a:p>
            <a:r>
              <a:rPr lang="en-US" sz="1200" b="0" i="0" u="none" strike="noStrike" kern="1200" baseline="0" dirty="0">
                <a:solidFill>
                  <a:schemeClr val="tx1"/>
                </a:solidFill>
                <a:latin typeface="Times New Roman" pitchFamily="-1" charset="0"/>
                <a:ea typeface="+mn-ea"/>
                <a:cs typeface="+mn-cs"/>
              </a:rPr>
              <a:t>for documenting the functioning of a control unit for a particular computer. But it is</a:t>
            </a:r>
          </a:p>
          <a:p>
            <a:r>
              <a:rPr lang="en-US" sz="1200" b="0" i="0" u="none" strike="noStrike" kern="1200" baseline="0" dirty="0">
                <a:solidFill>
                  <a:schemeClr val="tx1"/>
                </a:solidFill>
                <a:latin typeface="Times New Roman" pitchFamily="-1" charset="0"/>
                <a:ea typeface="+mn-ea"/>
                <a:cs typeface="+mn-cs"/>
              </a:rPr>
              <a:t>more than that. It is also a way of implementing the control unit.</a:t>
            </a:r>
            <a:endParaRPr lang="en-GB" dirty="0"/>
          </a:p>
        </p:txBody>
      </p:sp>
    </p:spTree>
    <p:extLst>
      <p:ext uri="{BB962C8B-B14F-4D97-AF65-F5344CB8AC3E}">
        <p14:creationId xmlns:p14="http://schemas.microsoft.com/office/powerpoint/2010/main" val="1333129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8B72172-15B7-3349-9E36-7332AE2BC2D8}" type="slidenum">
              <a:rPr lang="en-US"/>
              <a:pPr/>
              <a:t>27</a:t>
            </a:fld>
            <a:endParaRPr lang="en-US"/>
          </a:p>
        </p:txBody>
      </p:sp>
      <p:sp>
        <p:nvSpPr>
          <p:cNvPr id="6861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861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The control memory of Figure 19.13 contains a program that describes the behavior</a:t>
            </a:r>
          </a:p>
          <a:p>
            <a:r>
              <a:rPr lang="en-US" sz="1200" b="0" i="0" u="none" strike="noStrike" kern="1200" baseline="0" dirty="0">
                <a:solidFill>
                  <a:schemeClr val="tx1"/>
                </a:solidFill>
                <a:latin typeface="Times New Roman" pitchFamily="-1" charset="0"/>
                <a:ea typeface="+mn-ea"/>
                <a:cs typeface="+mn-cs"/>
              </a:rPr>
              <a:t>of the control unit. It follows that we could implement the control unit by simply</a:t>
            </a:r>
          </a:p>
          <a:p>
            <a:r>
              <a:rPr lang="en-US" sz="1200" b="0" i="0" u="none" strike="noStrike" kern="1200" baseline="0" dirty="0">
                <a:solidFill>
                  <a:schemeClr val="tx1"/>
                </a:solidFill>
                <a:latin typeface="Times New Roman" pitchFamily="-1" charset="0"/>
                <a:ea typeface="+mn-ea"/>
                <a:cs typeface="+mn-cs"/>
              </a:rPr>
              <a:t>executing that program.</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Figure 19.14 shows the key elements of such an implementation. The set of</a:t>
            </a:r>
          </a:p>
          <a:p>
            <a:r>
              <a:rPr lang="en-US" sz="1200" b="0" i="0" u="none" strike="noStrike" kern="1200" baseline="0" dirty="0">
                <a:solidFill>
                  <a:schemeClr val="tx1"/>
                </a:solidFill>
                <a:latin typeface="Times New Roman" pitchFamily="-1" charset="0"/>
                <a:ea typeface="+mn-ea"/>
                <a:cs typeface="+mn-cs"/>
              </a:rPr>
              <a:t>microinstructions is stored in the </a:t>
            </a:r>
            <a:r>
              <a:rPr lang="en-US" sz="1200" b="0" i="1" u="none" strike="noStrike" kern="1200" baseline="0" dirty="0">
                <a:solidFill>
                  <a:schemeClr val="tx1"/>
                </a:solidFill>
                <a:latin typeface="Times New Roman" pitchFamily="-1" charset="0"/>
                <a:ea typeface="+mn-ea"/>
                <a:cs typeface="+mn-cs"/>
              </a:rPr>
              <a:t>control memory </a:t>
            </a:r>
            <a:r>
              <a:rPr lang="en-US" sz="1200" b="0" i="0" u="none" strike="noStrike" kern="1200" baseline="0" dirty="0">
                <a:solidFill>
                  <a:schemeClr val="tx1"/>
                </a:solidFill>
                <a:latin typeface="Times New Roman" pitchFamily="-1" charset="0"/>
                <a:ea typeface="+mn-ea"/>
                <a:cs typeface="+mn-cs"/>
              </a:rPr>
              <a:t>. The </a:t>
            </a:r>
            <a:r>
              <a:rPr lang="en-US" sz="1200" b="0" i="1" u="none" strike="noStrike" kern="1200" baseline="0" dirty="0">
                <a:solidFill>
                  <a:schemeClr val="tx1"/>
                </a:solidFill>
                <a:latin typeface="Times New Roman" pitchFamily="-1" charset="0"/>
                <a:ea typeface="+mn-ea"/>
                <a:cs typeface="+mn-cs"/>
              </a:rPr>
              <a:t>control address register  </a:t>
            </a:r>
            <a:r>
              <a:rPr lang="en-US" sz="1200" b="0" i="0" u="none" strike="noStrike" kern="1200" baseline="0" dirty="0">
                <a:solidFill>
                  <a:schemeClr val="tx1"/>
                </a:solidFill>
                <a:latin typeface="Times New Roman" pitchFamily="-1" charset="0"/>
                <a:ea typeface="+mn-ea"/>
                <a:cs typeface="+mn-cs"/>
              </a:rPr>
              <a:t>contains</a:t>
            </a:r>
          </a:p>
          <a:p>
            <a:r>
              <a:rPr lang="en-US" sz="1200" b="0" i="0" u="none" strike="noStrike" kern="1200" baseline="0" dirty="0">
                <a:solidFill>
                  <a:schemeClr val="tx1"/>
                </a:solidFill>
                <a:latin typeface="Times New Roman" pitchFamily="-1" charset="0"/>
                <a:ea typeface="+mn-ea"/>
                <a:cs typeface="+mn-cs"/>
              </a:rPr>
              <a:t>the address of the next microinstruction to be read. When a microinstruction is</a:t>
            </a:r>
          </a:p>
          <a:p>
            <a:r>
              <a:rPr lang="en-US" sz="1200" b="0" i="0" u="none" strike="noStrike" kern="1200" baseline="0" dirty="0">
                <a:solidFill>
                  <a:schemeClr val="tx1"/>
                </a:solidFill>
                <a:latin typeface="Times New Roman" pitchFamily="-1" charset="0"/>
                <a:ea typeface="+mn-ea"/>
                <a:cs typeface="+mn-cs"/>
              </a:rPr>
              <a:t>read from the control memory, it is transferred to a </a:t>
            </a:r>
            <a:r>
              <a:rPr lang="en-US" sz="1200" b="0" i="1" u="none" strike="noStrike" kern="1200" baseline="0" dirty="0">
                <a:solidFill>
                  <a:schemeClr val="tx1"/>
                </a:solidFill>
                <a:latin typeface="Times New Roman" pitchFamily="-1" charset="0"/>
                <a:ea typeface="+mn-ea"/>
                <a:cs typeface="+mn-cs"/>
              </a:rPr>
              <a:t>control buffer register</a:t>
            </a:r>
            <a:r>
              <a:rPr lang="en-US" sz="1200" b="0" i="0" u="none" strike="noStrike" kern="1200" baseline="0" dirty="0">
                <a:solidFill>
                  <a:schemeClr val="tx1"/>
                </a:solidFill>
                <a:latin typeface="Times New Roman" pitchFamily="-1" charset="0"/>
                <a:ea typeface="+mn-ea"/>
                <a:cs typeface="+mn-cs"/>
              </a:rPr>
              <a:t>. The </a:t>
            </a:r>
            <a:r>
              <a:rPr lang="en-US" sz="1200" b="0" i="0" u="none" strike="noStrike" kern="1200" baseline="0" dirty="0" err="1">
                <a:solidFill>
                  <a:schemeClr val="tx1"/>
                </a:solidFill>
                <a:latin typeface="Times New Roman" pitchFamily="-1" charset="0"/>
                <a:ea typeface="+mn-ea"/>
                <a:cs typeface="+mn-cs"/>
              </a:rPr>
              <a:t>lefthand</a:t>
            </a:r>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portion of that register (see Figure 19.12a) connects to the control lines emanating</a:t>
            </a:r>
          </a:p>
          <a:p>
            <a:r>
              <a:rPr lang="en-US" sz="1200" b="0" i="0" u="none" strike="noStrike" kern="1200" baseline="0" dirty="0">
                <a:solidFill>
                  <a:schemeClr val="tx1"/>
                </a:solidFill>
                <a:latin typeface="Times New Roman" pitchFamily="-1" charset="0"/>
                <a:ea typeface="+mn-ea"/>
                <a:cs typeface="+mn-cs"/>
              </a:rPr>
              <a:t>from the control unit. Thus, </a:t>
            </a:r>
            <a:r>
              <a:rPr lang="en-US" sz="1200" b="0" i="1" u="none" strike="noStrike" kern="1200" baseline="0" dirty="0">
                <a:solidFill>
                  <a:schemeClr val="tx1"/>
                </a:solidFill>
                <a:latin typeface="Times New Roman" pitchFamily="-1" charset="0"/>
                <a:ea typeface="+mn-ea"/>
                <a:cs typeface="+mn-cs"/>
              </a:rPr>
              <a:t>reading</a:t>
            </a:r>
            <a:r>
              <a:rPr lang="en-US" sz="1200" b="0" i="0" u="none" strike="noStrike" kern="1200" baseline="0" dirty="0">
                <a:solidFill>
                  <a:schemeClr val="tx1"/>
                </a:solidFill>
                <a:latin typeface="Times New Roman" pitchFamily="-1" charset="0"/>
                <a:ea typeface="+mn-ea"/>
                <a:cs typeface="+mn-cs"/>
              </a:rPr>
              <a:t>  a microinstruction from the control memory</a:t>
            </a:r>
          </a:p>
          <a:p>
            <a:r>
              <a:rPr lang="en-US" sz="1200" b="0" i="0" u="none" strike="noStrike" kern="1200" baseline="0" dirty="0">
                <a:solidFill>
                  <a:schemeClr val="tx1"/>
                </a:solidFill>
                <a:latin typeface="Times New Roman" pitchFamily="-1" charset="0"/>
                <a:ea typeface="+mn-ea"/>
                <a:cs typeface="+mn-cs"/>
              </a:rPr>
              <a:t>is the same as executing  that microinstruction. The third element shown in the figure is</a:t>
            </a:r>
          </a:p>
          <a:p>
            <a:r>
              <a:rPr lang="en-US" sz="1200" b="0" i="0" u="none" strike="noStrike" kern="1200" baseline="0" dirty="0">
                <a:solidFill>
                  <a:schemeClr val="tx1"/>
                </a:solidFill>
                <a:latin typeface="Times New Roman" pitchFamily="-1" charset="0"/>
                <a:ea typeface="+mn-ea"/>
                <a:cs typeface="+mn-cs"/>
              </a:rPr>
              <a:t>a sequencing unit that loads the control address register and issues a read command.</a:t>
            </a:r>
            <a:endParaRPr lang="en-GB" dirty="0"/>
          </a:p>
        </p:txBody>
      </p:sp>
    </p:spTree>
    <p:extLst>
      <p:ext uri="{BB962C8B-B14F-4D97-AF65-F5344CB8AC3E}">
        <p14:creationId xmlns:p14="http://schemas.microsoft.com/office/powerpoint/2010/main" val="1367861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AC66D70-B546-CD42-A69C-E685D65D5B24}" type="slidenum">
              <a:rPr lang="en-US"/>
              <a:pPr/>
              <a:t>28</a:t>
            </a:fld>
            <a:endParaRPr lang="en-US"/>
          </a:p>
        </p:txBody>
      </p:sp>
      <p:sp>
        <p:nvSpPr>
          <p:cNvPr id="6963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Let us examine this structure in greater detail, as depicted in Figure 19.15. Comparing</a:t>
            </a:r>
          </a:p>
          <a:p>
            <a:r>
              <a:rPr lang="en-US" sz="1200" b="0" i="0" u="none" strike="noStrike" kern="1200" baseline="0" dirty="0">
                <a:solidFill>
                  <a:schemeClr val="tx1"/>
                </a:solidFill>
                <a:latin typeface="Times New Roman" pitchFamily="-1" charset="0"/>
                <a:ea typeface="+mn-ea"/>
                <a:cs typeface="+mn-cs"/>
              </a:rPr>
              <a:t>this with Figure 19.14, we see that the control unit still has the same inputs (IR,</a:t>
            </a:r>
          </a:p>
          <a:p>
            <a:r>
              <a:rPr lang="en-US" sz="1200" b="0" i="0" u="none" strike="noStrike" kern="1200" baseline="0" dirty="0">
                <a:solidFill>
                  <a:schemeClr val="tx1"/>
                </a:solidFill>
                <a:latin typeface="Times New Roman" pitchFamily="-1" charset="0"/>
                <a:ea typeface="+mn-ea"/>
                <a:cs typeface="+mn-cs"/>
              </a:rPr>
              <a:t>ALU flags, clock) and outputs (control signals). The control unit functions as follows: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To execute an instruction, the sequencing logic unit issues a READ command</a:t>
            </a:r>
          </a:p>
          <a:p>
            <a:r>
              <a:rPr lang="en-US" sz="1200" b="0" i="0" u="none" strike="noStrike" kern="1200" baseline="0" dirty="0">
                <a:solidFill>
                  <a:schemeClr val="tx1"/>
                </a:solidFill>
                <a:latin typeface="Times New Roman" pitchFamily="-1" charset="0"/>
                <a:ea typeface="+mn-ea"/>
                <a:cs typeface="+mn-cs"/>
              </a:rPr>
              <a:t>to the control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The word whose address is specified in the control address register is read into</a:t>
            </a:r>
          </a:p>
          <a:p>
            <a:r>
              <a:rPr lang="en-US" sz="1200" b="0" i="0" u="none" strike="noStrike" kern="1200" baseline="0" dirty="0">
                <a:solidFill>
                  <a:schemeClr val="tx1"/>
                </a:solidFill>
                <a:latin typeface="Times New Roman" pitchFamily="-1" charset="0"/>
                <a:ea typeface="+mn-ea"/>
                <a:cs typeface="+mn-cs"/>
              </a:rPr>
              <a:t>the control buffer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The content of the control buffer register generates control signals and</a:t>
            </a:r>
          </a:p>
          <a:p>
            <a:r>
              <a:rPr lang="en-US" sz="1200" b="0" i="0" u="none" strike="noStrike" kern="1200" baseline="0" dirty="0">
                <a:solidFill>
                  <a:schemeClr val="tx1"/>
                </a:solidFill>
                <a:latin typeface="Times New Roman" pitchFamily="-1" charset="0"/>
                <a:ea typeface="+mn-ea"/>
                <a:cs typeface="+mn-cs"/>
              </a:rPr>
              <a:t>next-address information for the sequencing logic unit.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4.  The sequencing logic unit loads a new address into the control address register</a:t>
            </a:r>
          </a:p>
          <a:p>
            <a:r>
              <a:rPr lang="en-US" sz="1200" b="0" i="0" u="none" strike="noStrike" kern="1200" baseline="0" dirty="0">
                <a:solidFill>
                  <a:schemeClr val="tx1"/>
                </a:solidFill>
                <a:latin typeface="Times New Roman" pitchFamily="-1" charset="0"/>
                <a:ea typeface="+mn-ea"/>
                <a:cs typeface="+mn-cs"/>
              </a:rPr>
              <a:t>based on the next-address information from the control buffer register and the</a:t>
            </a:r>
          </a:p>
          <a:p>
            <a:r>
              <a:rPr lang="en-US" sz="1200" b="0" i="0" u="none" strike="noStrike" kern="1200" baseline="0" dirty="0">
                <a:solidFill>
                  <a:schemeClr val="tx1"/>
                </a:solidFill>
                <a:latin typeface="Times New Roman" pitchFamily="-1" charset="0"/>
                <a:ea typeface="+mn-ea"/>
                <a:cs typeface="+mn-cs"/>
              </a:rPr>
              <a:t>ALU flags.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All this happens during one clock pulse.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last step just listed needs elaboration. At the conclusion of each microinstruction,</a:t>
            </a:r>
          </a:p>
          <a:p>
            <a:r>
              <a:rPr lang="en-US" sz="1200" b="0" i="0" u="none" strike="noStrike" kern="1200" baseline="0" dirty="0">
                <a:solidFill>
                  <a:schemeClr val="tx1"/>
                </a:solidFill>
                <a:latin typeface="Times New Roman" pitchFamily="-1" charset="0"/>
                <a:ea typeface="+mn-ea"/>
                <a:cs typeface="+mn-cs"/>
              </a:rPr>
              <a:t>the sequencing logic unit loads a new address into the control address</a:t>
            </a:r>
          </a:p>
          <a:p>
            <a:r>
              <a:rPr lang="en-US" sz="1200" b="0" i="0" u="none" strike="noStrike" kern="1200" baseline="0" dirty="0">
                <a:solidFill>
                  <a:schemeClr val="tx1"/>
                </a:solidFill>
                <a:latin typeface="Times New Roman" pitchFamily="-1" charset="0"/>
                <a:ea typeface="+mn-ea"/>
                <a:cs typeface="+mn-cs"/>
              </a:rPr>
              <a:t>register. Depending on the value of the ALU flags and the control buffer register,</a:t>
            </a:r>
          </a:p>
          <a:p>
            <a:r>
              <a:rPr lang="en-US" sz="1200" b="0" i="0" u="none" strike="noStrike" kern="1200" baseline="0" dirty="0">
                <a:solidFill>
                  <a:schemeClr val="tx1"/>
                </a:solidFill>
                <a:latin typeface="Times New Roman" pitchFamily="-1" charset="0"/>
                <a:ea typeface="+mn-ea"/>
                <a:cs typeface="+mn-cs"/>
              </a:rPr>
              <a:t>one of three decisions is made: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Get the next instruction:  </a:t>
            </a:r>
            <a:r>
              <a:rPr lang="en-US" sz="1200" b="0" i="0" u="none" strike="noStrike" kern="1200" baseline="0" dirty="0">
                <a:solidFill>
                  <a:schemeClr val="tx1"/>
                </a:solidFill>
                <a:latin typeface="Times New Roman" pitchFamily="-1" charset="0"/>
                <a:ea typeface="+mn-ea"/>
                <a:cs typeface="+mn-cs"/>
              </a:rPr>
              <a:t>Add 1 to the control address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Jump to a new routine based on a jump microinstruction:  </a:t>
            </a:r>
            <a:r>
              <a:rPr lang="en-US" sz="1200" b="0" i="0" u="none" strike="noStrike" kern="1200" baseline="0" dirty="0">
                <a:solidFill>
                  <a:schemeClr val="tx1"/>
                </a:solidFill>
                <a:latin typeface="Times New Roman" pitchFamily="-1" charset="0"/>
                <a:ea typeface="+mn-ea"/>
                <a:cs typeface="+mn-cs"/>
              </a:rPr>
              <a:t>Load the address</a:t>
            </a:r>
          </a:p>
          <a:p>
            <a:r>
              <a:rPr lang="en-US" sz="1200" b="0" i="0" u="none" strike="noStrike" kern="1200" baseline="0" dirty="0">
                <a:solidFill>
                  <a:schemeClr val="tx1"/>
                </a:solidFill>
                <a:latin typeface="Times New Roman" pitchFamily="-1" charset="0"/>
                <a:ea typeface="+mn-ea"/>
                <a:cs typeface="+mn-cs"/>
              </a:rPr>
              <a:t>field of the control buffer register into the control address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Jump to a machine instruction routine:  </a:t>
            </a:r>
            <a:r>
              <a:rPr lang="en-US" sz="1200" b="0" i="0" u="none" strike="noStrike" kern="1200" baseline="0" dirty="0">
                <a:solidFill>
                  <a:schemeClr val="tx1"/>
                </a:solidFill>
                <a:latin typeface="Times New Roman" pitchFamily="-1" charset="0"/>
                <a:ea typeface="+mn-ea"/>
                <a:cs typeface="+mn-cs"/>
              </a:rPr>
              <a:t>Load the control address register</a:t>
            </a:r>
          </a:p>
          <a:p>
            <a:r>
              <a:rPr lang="en-US" sz="1200" b="0" i="0" u="none" strike="noStrike" kern="1200" baseline="0" dirty="0">
                <a:solidFill>
                  <a:schemeClr val="tx1"/>
                </a:solidFill>
                <a:latin typeface="Times New Roman" pitchFamily="-1" charset="0"/>
                <a:ea typeface="+mn-ea"/>
                <a:cs typeface="+mn-cs"/>
              </a:rPr>
              <a:t>based on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in the IR.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Figure 19.15 shows two modules labeled </a:t>
            </a:r>
            <a:r>
              <a:rPr lang="en-US" sz="1200" b="0" i="1" u="none" strike="noStrike" kern="1200" baseline="0" dirty="0">
                <a:solidFill>
                  <a:schemeClr val="tx1"/>
                </a:solidFill>
                <a:latin typeface="Times New Roman" pitchFamily="-1" charset="0"/>
                <a:ea typeface="+mn-ea"/>
                <a:cs typeface="+mn-cs"/>
              </a:rPr>
              <a:t>decoder</a:t>
            </a:r>
            <a:r>
              <a:rPr lang="en-US" sz="1200" b="0" i="0" u="none" strike="noStrike" kern="1200" baseline="0" dirty="0">
                <a:solidFill>
                  <a:schemeClr val="tx1"/>
                </a:solidFill>
                <a:latin typeface="Times New Roman" pitchFamily="-1" charset="0"/>
                <a:ea typeface="+mn-ea"/>
                <a:cs typeface="+mn-cs"/>
              </a:rPr>
              <a:t> . The upper decoder translates</a:t>
            </a:r>
          </a:p>
          <a:p>
            <a:r>
              <a:rPr lang="en-US" sz="1200" b="0" i="0" u="none" strike="noStrike" kern="1200" baseline="0" dirty="0">
                <a:solidFill>
                  <a:schemeClr val="tx1"/>
                </a:solidFill>
                <a:latin typeface="Times New Roman" pitchFamily="-1" charset="0"/>
                <a:ea typeface="+mn-ea"/>
                <a:cs typeface="+mn-cs"/>
              </a:rPr>
              <a:t>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of the IR into a control memory address. The lower decoder is</a:t>
            </a:r>
          </a:p>
          <a:p>
            <a:r>
              <a:rPr lang="en-US" sz="1200" b="0" i="0" u="none" strike="noStrike" kern="1200" baseline="0" dirty="0">
                <a:solidFill>
                  <a:schemeClr val="tx1"/>
                </a:solidFill>
                <a:latin typeface="Times New Roman" pitchFamily="-1" charset="0"/>
                <a:ea typeface="+mn-ea"/>
                <a:cs typeface="+mn-cs"/>
              </a:rPr>
              <a:t>not used for horizontal microinstructions but is used for </a:t>
            </a:r>
            <a:r>
              <a:rPr lang="en-US" sz="1200" b="1" i="0" u="none" strike="noStrike" kern="1200" baseline="0" dirty="0">
                <a:solidFill>
                  <a:schemeClr val="tx1"/>
                </a:solidFill>
                <a:latin typeface="Times New Roman" pitchFamily="-1" charset="0"/>
                <a:ea typeface="+mn-ea"/>
                <a:cs typeface="+mn-cs"/>
              </a:rPr>
              <a:t>vertical</a:t>
            </a:r>
            <a:r>
              <a:rPr lang="en-US" sz="1200" b="0" i="0" u="none" strike="noStrike" kern="1200" baseline="0" dirty="0">
                <a:solidFill>
                  <a:schemeClr val="tx1"/>
                </a:solidFill>
                <a:latin typeface="Times New Roman" pitchFamily="-1" charset="0"/>
                <a:ea typeface="+mn-ea"/>
                <a:cs typeface="+mn-cs"/>
              </a:rPr>
              <a:t> </a:t>
            </a:r>
            <a:r>
              <a:rPr lang="en-US" sz="1200" b="1" i="0" u="none" strike="noStrike" kern="1200" baseline="0" dirty="0">
                <a:solidFill>
                  <a:schemeClr val="tx1"/>
                </a:solidFill>
                <a:latin typeface="Times New Roman" pitchFamily="-1" charset="0"/>
                <a:ea typeface="+mn-ea"/>
                <a:cs typeface="+mn-cs"/>
              </a:rPr>
              <a:t>microinstructions</a:t>
            </a:r>
          </a:p>
          <a:p>
            <a:r>
              <a:rPr lang="en-US" sz="1200" b="0" i="0" u="none" strike="noStrike" kern="1200" baseline="0" dirty="0">
                <a:solidFill>
                  <a:schemeClr val="tx1"/>
                </a:solidFill>
                <a:latin typeface="Times New Roman" pitchFamily="-1" charset="0"/>
                <a:ea typeface="+mn-ea"/>
                <a:cs typeface="+mn-cs"/>
              </a:rPr>
              <a:t> (Figure 19.12b). As was mentioned, in a horizontal microinstruction every bit in the</a:t>
            </a:r>
          </a:p>
          <a:p>
            <a:r>
              <a:rPr lang="en-US" sz="1200" b="0" i="0" u="none" strike="noStrike" kern="1200" baseline="0" dirty="0">
                <a:solidFill>
                  <a:schemeClr val="tx1"/>
                </a:solidFill>
                <a:latin typeface="Times New Roman" pitchFamily="-1" charset="0"/>
                <a:ea typeface="+mn-ea"/>
                <a:cs typeface="+mn-cs"/>
              </a:rPr>
              <a:t> control field attaches to a control line. In a vertical microinstruction, a code is used</a:t>
            </a:r>
          </a:p>
          <a:p>
            <a:r>
              <a:rPr lang="en-US" sz="1200" b="0" i="0" u="none" strike="noStrike" kern="1200" baseline="0" dirty="0">
                <a:solidFill>
                  <a:schemeClr val="tx1"/>
                </a:solidFill>
                <a:latin typeface="Times New Roman" pitchFamily="-1" charset="0"/>
                <a:ea typeface="+mn-ea"/>
                <a:cs typeface="+mn-cs"/>
              </a:rPr>
              <a:t>for each action to be performed [e.g., MAR </a:t>
            </a:r>
            <a:r>
              <a:rPr lang="en-US" sz="1200" b="1"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(PC)], and the decoder translates</a:t>
            </a:r>
          </a:p>
          <a:p>
            <a:r>
              <a:rPr lang="en-US" sz="1200" b="0" i="0" u="none" strike="noStrike" kern="1200" baseline="0" dirty="0">
                <a:solidFill>
                  <a:schemeClr val="tx1"/>
                </a:solidFill>
                <a:latin typeface="Times New Roman" pitchFamily="-1" charset="0"/>
                <a:ea typeface="+mn-ea"/>
                <a:cs typeface="+mn-cs"/>
              </a:rPr>
              <a:t>this code into individual control signals. The advantage of vertical microinstructions</a:t>
            </a:r>
          </a:p>
          <a:p>
            <a:r>
              <a:rPr lang="en-US" sz="1200" b="0" i="0" u="none" strike="noStrike" kern="1200" baseline="0" dirty="0">
                <a:solidFill>
                  <a:schemeClr val="tx1"/>
                </a:solidFill>
                <a:latin typeface="Times New Roman" pitchFamily="-1" charset="0"/>
                <a:ea typeface="+mn-ea"/>
                <a:cs typeface="+mn-cs"/>
              </a:rPr>
              <a:t>is that they are more compact (fewer bits) than horizontal microinstructions,</a:t>
            </a:r>
          </a:p>
          <a:p>
            <a:r>
              <a:rPr lang="en-US" sz="1200" b="0" i="0" u="none" strike="noStrike" kern="1200" baseline="0" dirty="0">
                <a:solidFill>
                  <a:schemeClr val="tx1"/>
                </a:solidFill>
                <a:latin typeface="Times New Roman" pitchFamily="-1" charset="0"/>
                <a:ea typeface="+mn-ea"/>
                <a:cs typeface="+mn-cs"/>
              </a:rPr>
              <a:t>at the expense of a small additional amount of logic and time delay.</a:t>
            </a:r>
            <a:endParaRPr lang="en-GB" dirty="0"/>
          </a:p>
        </p:txBody>
      </p:sp>
    </p:spTree>
    <p:extLst>
      <p:ext uri="{BB962C8B-B14F-4D97-AF65-F5344CB8AC3E}">
        <p14:creationId xmlns:p14="http://schemas.microsoft.com/office/powerpoint/2010/main" val="1790375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DD1BE477-AC7D-5945-A42A-F9F664E42F98}" type="slidenum">
              <a:rPr lang="en-US"/>
              <a:pPr/>
              <a:t>29</a:t>
            </a:fld>
            <a:endParaRPr lang="en-US"/>
          </a:p>
        </p:txBody>
      </p:sp>
      <p:sp>
        <p:nvSpPr>
          <p:cNvPr id="7065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As was mentioned, Wilkes first proposed the use of a </a:t>
            </a:r>
            <a:r>
              <a:rPr lang="en-US" sz="1200" b="0" i="0" u="none" strike="noStrike" kern="1200" baseline="0" dirty="0" err="1">
                <a:solidFill>
                  <a:schemeClr val="tx1"/>
                </a:solidFill>
                <a:latin typeface="Times New Roman" pitchFamily="-1" charset="0"/>
                <a:ea typeface="+mn-ea"/>
                <a:cs typeface="+mn-cs"/>
              </a:rPr>
              <a:t>microprogrammed</a:t>
            </a:r>
            <a:r>
              <a:rPr lang="en-US" sz="1200" b="0" i="0" u="none" strike="noStrike" kern="1200" baseline="0" dirty="0">
                <a:solidFill>
                  <a:schemeClr val="tx1"/>
                </a:solidFill>
                <a:latin typeface="Times New Roman" pitchFamily="-1" charset="0"/>
                <a:ea typeface="+mn-ea"/>
                <a:cs typeface="+mn-cs"/>
              </a:rPr>
              <a:t> control unit</a:t>
            </a:r>
          </a:p>
          <a:p>
            <a:r>
              <a:rPr lang="en-US" sz="1200" b="0" i="0" u="none" strike="noStrike" kern="1200" baseline="0" dirty="0">
                <a:solidFill>
                  <a:schemeClr val="tx1"/>
                </a:solidFill>
                <a:latin typeface="Times New Roman" pitchFamily="-1" charset="0"/>
                <a:ea typeface="+mn-ea"/>
                <a:cs typeface="+mn-cs"/>
              </a:rPr>
              <a:t>in 1951 [WILK51]. This proposal was subsequently elaborated into a more detailed</a:t>
            </a:r>
          </a:p>
          <a:p>
            <a:r>
              <a:rPr lang="en-US" sz="1200" b="0" i="0" u="none" strike="noStrike" kern="1200" baseline="0" dirty="0">
                <a:solidFill>
                  <a:schemeClr val="tx1"/>
                </a:solidFill>
                <a:latin typeface="Times New Roman" pitchFamily="-1" charset="0"/>
                <a:ea typeface="+mn-ea"/>
                <a:cs typeface="+mn-cs"/>
              </a:rPr>
              <a:t>design [WILK53]. It is instructive to examine this seminal proposal.</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configuration proposed by Wilkes is depicted in Figure 19.16. The heart of the</a:t>
            </a:r>
          </a:p>
          <a:p>
            <a:r>
              <a:rPr lang="en-US" sz="1200" b="0" i="0" u="none" strike="noStrike" kern="1200" baseline="0" dirty="0">
                <a:solidFill>
                  <a:schemeClr val="tx1"/>
                </a:solidFill>
                <a:latin typeface="Times New Roman" pitchFamily="-1" charset="0"/>
                <a:ea typeface="+mn-ea"/>
                <a:cs typeface="+mn-cs"/>
              </a:rPr>
              <a:t>system is a matrix partially filled with diodes. During a machine cycle, one row of the</a:t>
            </a:r>
          </a:p>
          <a:p>
            <a:r>
              <a:rPr lang="en-US" sz="1200" b="0" i="0" u="none" strike="noStrike" kern="1200" baseline="0" dirty="0">
                <a:solidFill>
                  <a:schemeClr val="tx1"/>
                </a:solidFill>
                <a:latin typeface="Times New Roman" pitchFamily="-1" charset="0"/>
                <a:ea typeface="+mn-ea"/>
                <a:cs typeface="+mn-cs"/>
              </a:rPr>
              <a:t>matrix is activated with a pulse. This generates signals at those points where a diode is</a:t>
            </a:r>
          </a:p>
          <a:p>
            <a:r>
              <a:rPr lang="en-US" sz="1200" b="0" i="0" u="none" strike="noStrike" kern="1200" baseline="0" dirty="0">
                <a:solidFill>
                  <a:schemeClr val="tx1"/>
                </a:solidFill>
                <a:latin typeface="Times New Roman" pitchFamily="-1" charset="0"/>
                <a:ea typeface="+mn-ea"/>
                <a:cs typeface="+mn-cs"/>
              </a:rPr>
              <a:t>present (indicated by a dot in the diagram). The first part of the row generates the control</a:t>
            </a:r>
          </a:p>
          <a:p>
            <a:r>
              <a:rPr lang="en-US" sz="1200" b="0" i="0" u="none" strike="noStrike" kern="1200" baseline="0" dirty="0">
                <a:solidFill>
                  <a:schemeClr val="tx1"/>
                </a:solidFill>
                <a:latin typeface="Times New Roman" pitchFamily="-1" charset="0"/>
                <a:ea typeface="+mn-ea"/>
                <a:cs typeface="+mn-cs"/>
              </a:rPr>
              <a:t>signals that control the operation of the processor. The second part generates the</a:t>
            </a:r>
          </a:p>
          <a:p>
            <a:r>
              <a:rPr lang="en-US" sz="1200" b="0" i="0" u="none" strike="noStrike" kern="1200" baseline="0" dirty="0">
                <a:solidFill>
                  <a:schemeClr val="tx1"/>
                </a:solidFill>
                <a:latin typeface="Times New Roman" pitchFamily="-1" charset="0"/>
                <a:ea typeface="+mn-ea"/>
                <a:cs typeface="+mn-cs"/>
              </a:rPr>
              <a:t>address of the row to be pulsed in the next machine cycle. Thus, each row of the matrix</a:t>
            </a:r>
          </a:p>
          <a:p>
            <a:r>
              <a:rPr lang="en-US" sz="1200" b="0" i="0" u="none" strike="noStrike" kern="1200" baseline="0" dirty="0">
                <a:solidFill>
                  <a:schemeClr val="tx1"/>
                </a:solidFill>
                <a:latin typeface="Times New Roman" pitchFamily="-1" charset="0"/>
                <a:ea typeface="+mn-ea"/>
                <a:cs typeface="+mn-cs"/>
              </a:rPr>
              <a:t>is one microinstruction, and the layout of the matrix is the control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At the beginning of the cycle, the address of the row to be pulsed is contained</a:t>
            </a:r>
          </a:p>
          <a:p>
            <a:r>
              <a:rPr lang="en-US" sz="1200" b="0" i="0" u="none" strike="noStrike" kern="1200" baseline="0" dirty="0">
                <a:solidFill>
                  <a:schemeClr val="tx1"/>
                </a:solidFill>
                <a:latin typeface="Times New Roman" pitchFamily="-1" charset="0"/>
                <a:ea typeface="+mn-ea"/>
                <a:cs typeface="+mn-cs"/>
              </a:rPr>
              <a:t>in Register I. This address is the input to the decoder, which, when activated by</a:t>
            </a:r>
          </a:p>
          <a:p>
            <a:r>
              <a:rPr lang="en-US" sz="1200" b="0" i="0" u="none" strike="noStrike" kern="1200" baseline="0" dirty="0">
                <a:solidFill>
                  <a:schemeClr val="tx1"/>
                </a:solidFill>
                <a:latin typeface="Times New Roman" pitchFamily="-1" charset="0"/>
                <a:ea typeface="+mn-ea"/>
                <a:cs typeface="+mn-cs"/>
              </a:rPr>
              <a:t>a clock pulse, activates one row of the matrix. Depending on the control signals,</a:t>
            </a:r>
          </a:p>
          <a:p>
            <a:r>
              <a:rPr lang="en-US" sz="1200" b="0" i="0" u="none" strike="noStrike" kern="1200" baseline="0" dirty="0">
                <a:solidFill>
                  <a:schemeClr val="tx1"/>
                </a:solidFill>
                <a:latin typeface="Times New Roman" pitchFamily="-1" charset="0"/>
                <a:ea typeface="+mn-ea"/>
                <a:cs typeface="+mn-cs"/>
              </a:rPr>
              <a:t>either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in the instruction register or the second part of the pulsed row is</a:t>
            </a:r>
          </a:p>
          <a:p>
            <a:r>
              <a:rPr lang="en-US" sz="1200" b="0" i="0" u="none" strike="noStrike" kern="1200" baseline="0" dirty="0">
                <a:solidFill>
                  <a:schemeClr val="tx1"/>
                </a:solidFill>
                <a:latin typeface="Times New Roman" pitchFamily="-1" charset="0"/>
                <a:ea typeface="+mn-ea"/>
                <a:cs typeface="+mn-cs"/>
              </a:rPr>
              <a:t>passed into Register II during the cycle. Register II is then gated to Register I by</a:t>
            </a:r>
          </a:p>
          <a:p>
            <a:r>
              <a:rPr lang="en-US" sz="1200" b="0" i="0" u="none" strike="noStrike" kern="1200" baseline="0" dirty="0">
                <a:solidFill>
                  <a:schemeClr val="tx1"/>
                </a:solidFill>
                <a:latin typeface="Times New Roman" pitchFamily="-1" charset="0"/>
                <a:ea typeface="+mn-ea"/>
                <a:cs typeface="+mn-cs"/>
              </a:rPr>
              <a:t>a clock pulse. Alternating clock pulses are used to activate a row of the matrix and</a:t>
            </a:r>
          </a:p>
          <a:p>
            <a:r>
              <a:rPr lang="en-US" sz="1200" b="0" i="0" u="none" strike="noStrike" kern="1200" baseline="0" dirty="0">
                <a:solidFill>
                  <a:schemeClr val="tx1"/>
                </a:solidFill>
                <a:latin typeface="Times New Roman" pitchFamily="-1" charset="0"/>
                <a:ea typeface="+mn-ea"/>
                <a:cs typeface="+mn-cs"/>
              </a:rPr>
              <a:t>to transfer from Register II to Register I. The two-register arrangement is needed</a:t>
            </a:r>
          </a:p>
          <a:p>
            <a:r>
              <a:rPr lang="en-US" sz="1200" b="0" i="0" u="none" strike="noStrike" kern="1200" baseline="0" dirty="0">
                <a:solidFill>
                  <a:schemeClr val="tx1"/>
                </a:solidFill>
                <a:latin typeface="Times New Roman" pitchFamily="-1" charset="0"/>
                <a:ea typeface="+mn-ea"/>
                <a:cs typeface="+mn-cs"/>
              </a:rPr>
              <a:t>because the decoder is simply a combinatorial circuit; with only one register, the</a:t>
            </a:r>
          </a:p>
          <a:p>
            <a:r>
              <a:rPr lang="en-US" sz="1200" b="0" i="0" u="none" strike="noStrike" kern="1200" baseline="0" dirty="0">
                <a:solidFill>
                  <a:schemeClr val="tx1"/>
                </a:solidFill>
                <a:latin typeface="Times New Roman" pitchFamily="-1" charset="0"/>
                <a:ea typeface="+mn-ea"/>
                <a:cs typeface="+mn-cs"/>
              </a:rPr>
              <a:t>output would become the input during a cycle, causing an unstable condition.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scheme is very similar to the horizontal microprogramming approach</a:t>
            </a:r>
          </a:p>
          <a:p>
            <a:r>
              <a:rPr lang="en-US" sz="1200" b="0" i="0" u="none" strike="noStrike" kern="1200" baseline="0" dirty="0">
                <a:solidFill>
                  <a:schemeClr val="tx1"/>
                </a:solidFill>
                <a:latin typeface="Times New Roman" pitchFamily="-1" charset="0"/>
                <a:ea typeface="+mn-ea"/>
                <a:cs typeface="+mn-cs"/>
              </a:rPr>
              <a:t>described earlier (Figure 19.12a). The main difference is this: In the previous description,</a:t>
            </a:r>
          </a:p>
          <a:p>
            <a:r>
              <a:rPr lang="en-US" sz="1200" b="0" i="0" u="none" strike="noStrike" kern="1200" baseline="0" dirty="0">
                <a:solidFill>
                  <a:schemeClr val="tx1"/>
                </a:solidFill>
                <a:latin typeface="Times New Roman" pitchFamily="-1" charset="0"/>
                <a:ea typeface="+mn-ea"/>
                <a:cs typeface="+mn-cs"/>
              </a:rPr>
              <a:t>the control address register could be incremented by one to get the next</a:t>
            </a:r>
          </a:p>
          <a:p>
            <a:r>
              <a:rPr lang="en-US" sz="1200" b="0" i="0" u="none" strike="noStrike" kern="1200" baseline="0" dirty="0">
                <a:solidFill>
                  <a:schemeClr val="tx1"/>
                </a:solidFill>
                <a:latin typeface="Times New Roman" pitchFamily="-1" charset="0"/>
                <a:ea typeface="+mn-ea"/>
                <a:cs typeface="+mn-cs"/>
              </a:rPr>
              <a:t>address. In the Wilkes scheme, the next address is contained in the microinstruction.</a:t>
            </a:r>
          </a:p>
          <a:p>
            <a:r>
              <a:rPr lang="en-US" sz="1200" b="0" i="0" u="none" strike="noStrike" kern="1200" baseline="0" dirty="0">
                <a:solidFill>
                  <a:schemeClr val="tx1"/>
                </a:solidFill>
                <a:latin typeface="Times New Roman" pitchFamily="-1" charset="0"/>
                <a:ea typeface="+mn-ea"/>
                <a:cs typeface="+mn-cs"/>
              </a:rPr>
              <a:t>To permit branching, a row must contain two address parts, controlled by a</a:t>
            </a:r>
          </a:p>
          <a:p>
            <a:r>
              <a:rPr lang="en-US" sz="1200" b="0" i="0" u="none" strike="noStrike" kern="1200" baseline="0" dirty="0">
                <a:solidFill>
                  <a:schemeClr val="tx1"/>
                </a:solidFill>
                <a:latin typeface="Times New Roman" pitchFamily="-1" charset="0"/>
                <a:ea typeface="+mn-ea"/>
                <a:cs typeface="+mn-cs"/>
              </a:rPr>
              <a:t>conditional signal (e.g., flag), as shown in the figure.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Having proposed this scheme, Wilkes provides an example of its use to implement</a:t>
            </a:r>
          </a:p>
          <a:p>
            <a:r>
              <a:rPr lang="en-US" sz="1200" b="0" i="0" u="none" strike="noStrike" kern="1200" baseline="0" dirty="0">
                <a:solidFill>
                  <a:schemeClr val="tx1"/>
                </a:solidFill>
                <a:latin typeface="Times New Roman" pitchFamily="-1" charset="0"/>
                <a:ea typeface="+mn-ea"/>
                <a:cs typeface="+mn-cs"/>
              </a:rPr>
              <a:t>the control unit of a simple machine. This example, the first known design of a</a:t>
            </a:r>
          </a:p>
          <a:p>
            <a:r>
              <a:rPr lang="en-US" sz="1200" b="0" i="0" u="none" strike="noStrike" kern="1200" baseline="0" dirty="0" err="1">
                <a:solidFill>
                  <a:schemeClr val="tx1"/>
                </a:solidFill>
                <a:latin typeface="Times New Roman" pitchFamily="-1" charset="0"/>
                <a:ea typeface="+mn-ea"/>
                <a:cs typeface="+mn-cs"/>
              </a:rPr>
              <a:t>microprogrammed</a:t>
            </a:r>
            <a:r>
              <a:rPr lang="en-US" sz="1200" b="0" i="0" u="none" strike="noStrike" kern="1200" baseline="0" dirty="0">
                <a:solidFill>
                  <a:schemeClr val="tx1"/>
                </a:solidFill>
                <a:latin typeface="Times New Roman" pitchFamily="-1" charset="0"/>
                <a:ea typeface="+mn-ea"/>
                <a:cs typeface="+mn-cs"/>
              </a:rPr>
              <a:t> processor, is worth repeating here because it illustrates many of</a:t>
            </a:r>
          </a:p>
          <a:p>
            <a:r>
              <a:rPr lang="en-US" sz="1200" b="0" i="0" u="none" strike="noStrike" kern="1200" baseline="0" dirty="0">
                <a:solidFill>
                  <a:schemeClr val="tx1"/>
                </a:solidFill>
                <a:latin typeface="Times New Roman" pitchFamily="-1" charset="0"/>
                <a:ea typeface="+mn-ea"/>
                <a:cs typeface="+mn-cs"/>
              </a:rPr>
              <a:t>the contemporary principles of microprogramming.</a:t>
            </a:r>
            <a:endParaRPr lang="en-GB" dirty="0"/>
          </a:p>
        </p:txBody>
      </p:sp>
    </p:spTree>
    <p:extLst>
      <p:ext uri="{BB962C8B-B14F-4D97-AF65-F5344CB8AC3E}">
        <p14:creationId xmlns:p14="http://schemas.microsoft.com/office/powerpoint/2010/main" val="1473476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9D0AB11-12FD-C746-A606-249DEA20AC78}" type="slidenum">
              <a:rPr lang="en-US"/>
              <a:pPr/>
              <a:t>3</a:t>
            </a:fld>
            <a:endParaRPr lang="en-US"/>
          </a:p>
        </p:txBody>
      </p:sp>
      <p:sp>
        <p:nvSpPr>
          <p:cNvPr id="6349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349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Figure 19.1 depicts the relationship</a:t>
            </a:r>
          </a:p>
          <a:p>
            <a:r>
              <a:rPr lang="en-US" sz="1200" b="0" i="0" u="none" strike="noStrike" kern="1200" baseline="0" dirty="0">
                <a:solidFill>
                  <a:schemeClr val="tx1"/>
                </a:solidFill>
                <a:latin typeface="Times New Roman" pitchFamily="-1" charset="0"/>
                <a:ea typeface="+mn-ea"/>
                <a:cs typeface="+mn-cs"/>
              </a:rPr>
              <a:t>among the various concepts we have been discussing. To summarize, the execution</a:t>
            </a:r>
          </a:p>
          <a:p>
            <a:r>
              <a:rPr lang="en-US" sz="1200" b="0" i="0" u="none" strike="noStrike" kern="1200" baseline="0" dirty="0">
                <a:solidFill>
                  <a:schemeClr val="tx1"/>
                </a:solidFill>
                <a:latin typeface="Times New Roman" pitchFamily="-1" charset="0"/>
                <a:ea typeface="+mn-ea"/>
                <a:cs typeface="+mn-cs"/>
              </a:rPr>
              <a:t>of a program consists of the sequential execution of instructions. Each instruction</a:t>
            </a:r>
          </a:p>
          <a:p>
            <a:r>
              <a:rPr lang="en-US" sz="1200" b="0" i="0" u="none" strike="noStrike" kern="1200" baseline="0" dirty="0">
                <a:solidFill>
                  <a:schemeClr val="tx1"/>
                </a:solidFill>
                <a:latin typeface="Times New Roman" pitchFamily="-1" charset="0"/>
                <a:ea typeface="+mn-ea"/>
                <a:cs typeface="+mn-cs"/>
              </a:rPr>
              <a:t>is executed during an instruction cycle made up of shorter </a:t>
            </a:r>
            <a:r>
              <a:rPr lang="en-US" sz="1200" b="0" i="0" u="none" strike="noStrike" kern="1200" baseline="0" dirty="0" err="1">
                <a:solidFill>
                  <a:schemeClr val="tx1"/>
                </a:solidFill>
                <a:latin typeface="Times New Roman" pitchFamily="-1" charset="0"/>
                <a:ea typeface="+mn-ea"/>
                <a:cs typeface="+mn-cs"/>
              </a:rPr>
              <a:t>subcycles</a:t>
            </a:r>
            <a:r>
              <a:rPr lang="en-US" sz="1200" b="0" i="0" u="none" strike="noStrike" kern="1200" baseline="0" dirty="0">
                <a:solidFill>
                  <a:schemeClr val="tx1"/>
                </a:solidFill>
                <a:latin typeface="Times New Roman" pitchFamily="-1" charset="0"/>
                <a:ea typeface="+mn-ea"/>
                <a:cs typeface="+mn-cs"/>
              </a:rPr>
              <a:t> (e.g., fetch,</a:t>
            </a:r>
          </a:p>
          <a:p>
            <a:r>
              <a:rPr lang="en-US" sz="1200" b="0" i="0" u="none" strike="noStrike" kern="1200" baseline="0" dirty="0">
                <a:solidFill>
                  <a:schemeClr val="tx1"/>
                </a:solidFill>
                <a:latin typeface="Times New Roman" pitchFamily="-1" charset="0"/>
                <a:ea typeface="+mn-ea"/>
                <a:cs typeface="+mn-cs"/>
              </a:rPr>
              <a:t>indirect, execute, interrupt). The execution of each </a:t>
            </a:r>
            <a:r>
              <a:rPr lang="en-US" sz="1200" b="0" i="0" u="none" strike="noStrike" kern="1200" baseline="0" dirty="0" err="1">
                <a:solidFill>
                  <a:schemeClr val="tx1"/>
                </a:solidFill>
                <a:latin typeface="Times New Roman" pitchFamily="-1" charset="0"/>
                <a:ea typeface="+mn-ea"/>
                <a:cs typeface="+mn-cs"/>
              </a:rPr>
              <a:t>subcycle</a:t>
            </a:r>
            <a:r>
              <a:rPr lang="en-US" sz="1200" b="0" i="0" u="none" strike="noStrike" kern="1200" baseline="0" dirty="0">
                <a:solidFill>
                  <a:schemeClr val="tx1"/>
                </a:solidFill>
                <a:latin typeface="Times New Roman" pitchFamily="-1" charset="0"/>
                <a:ea typeface="+mn-ea"/>
                <a:cs typeface="+mn-cs"/>
              </a:rPr>
              <a:t> involves one or more</a:t>
            </a:r>
          </a:p>
          <a:p>
            <a:r>
              <a:rPr lang="en-US" sz="1200" b="0" i="0" u="none" strike="noStrike" kern="1200" baseline="0" dirty="0">
                <a:solidFill>
                  <a:schemeClr val="tx1"/>
                </a:solidFill>
                <a:latin typeface="Times New Roman" pitchFamily="-1" charset="0"/>
                <a:ea typeface="+mn-ea"/>
                <a:cs typeface="+mn-cs"/>
              </a:rPr>
              <a:t>shorter operations, that is, micro-operations.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AC571F65-88DD-8447-B789-0323F232E0EE}" type="slidenum">
              <a:rPr lang="en-US"/>
              <a:pPr/>
              <a:t>30</a:t>
            </a:fld>
            <a:endParaRPr lang="en-US"/>
          </a:p>
        </p:txBody>
      </p:sp>
      <p:sp>
        <p:nvSpPr>
          <p:cNvPr id="7168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1683"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Table 19.5 is the complete set of microinstructions, expressed in symbolic form, that implements</a:t>
            </a:r>
          </a:p>
          <a:p>
            <a:r>
              <a:rPr lang="en-US" sz="1200" b="0" i="0" u="none" strike="noStrike" kern="1200" baseline="0" dirty="0">
                <a:solidFill>
                  <a:schemeClr val="tx1"/>
                </a:solidFill>
                <a:latin typeface="Times New Roman" pitchFamily="-1" charset="0"/>
                <a:ea typeface="+mn-ea"/>
                <a:cs typeface="+mn-cs"/>
              </a:rPr>
              <a:t>the control unit. Thus, a total of 38 microinstructions is all that is required to define</a:t>
            </a:r>
          </a:p>
          <a:p>
            <a:r>
              <a:rPr lang="en-US" sz="1200" b="0" i="0" u="none" strike="noStrike" kern="1200" baseline="0" dirty="0">
                <a:solidFill>
                  <a:schemeClr val="tx1"/>
                </a:solidFill>
                <a:latin typeface="Times New Roman" pitchFamily="-1" charset="0"/>
                <a:ea typeface="+mn-ea"/>
                <a:cs typeface="+mn-cs"/>
              </a:rPr>
              <a:t>the system completely.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The first full column gives the address (row number) of each microinstruction.</a:t>
            </a:r>
          </a:p>
          <a:p>
            <a:r>
              <a:rPr lang="en-US" sz="1200" b="0" i="0" u="none" strike="noStrike" kern="1200" baseline="0" dirty="0">
                <a:solidFill>
                  <a:schemeClr val="tx1"/>
                </a:solidFill>
                <a:latin typeface="Times New Roman" pitchFamily="-1" charset="0"/>
                <a:ea typeface="+mn-ea"/>
                <a:cs typeface="+mn-cs"/>
              </a:rPr>
              <a:t>Those addresses corresponding to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are labeled. Thus, when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for</a:t>
            </a:r>
          </a:p>
          <a:p>
            <a:r>
              <a:rPr lang="en-US" sz="1200" b="0" i="0" u="none" strike="noStrike" kern="1200" baseline="0" dirty="0">
                <a:solidFill>
                  <a:schemeClr val="tx1"/>
                </a:solidFill>
                <a:latin typeface="Times New Roman" pitchFamily="-1" charset="0"/>
                <a:ea typeface="+mn-ea"/>
                <a:cs typeface="+mn-cs"/>
              </a:rPr>
              <a:t>the add instruction (A) is encountered, the microinstruction at location 5 is executed.</a:t>
            </a:r>
          </a:p>
          <a:p>
            <a:r>
              <a:rPr lang="en-US" sz="1200" b="0" i="0" u="none" strike="noStrike" kern="1200" baseline="0" dirty="0">
                <a:solidFill>
                  <a:schemeClr val="tx1"/>
                </a:solidFill>
                <a:latin typeface="Times New Roman" pitchFamily="-1" charset="0"/>
                <a:ea typeface="+mn-ea"/>
                <a:cs typeface="+mn-cs"/>
              </a:rPr>
              <a:t>Columns 2 and 3 express the actions to be taken by the ALU and control</a:t>
            </a:r>
          </a:p>
          <a:p>
            <a:r>
              <a:rPr lang="en-US" sz="1200" b="0" i="0" u="none" strike="noStrike" kern="1200" baseline="0" dirty="0">
                <a:solidFill>
                  <a:schemeClr val="tx1"/>
                </a:solidFill>
                <a:latin typeface="Times New Roman" pitchFamily="-1" charset="0"/>
                <a:ea typeface="+mn-ea"/>
                <a:cs typeface="+mn-cs"/>
              </a:rPr>
              <a:t>unit, respectively. Each symbolic expression must be translated into a set of control</a:t>
            </a:r>
          </a:p>
          <a:p>
            <a:r>
              <a:rPr lang="en-US" sz="1200" b="0" i="0" u="none" strike="noStrike" kern="1200" baseline="0" dirty="0">
                <a:solidFill>
                  <a:schemeClr val="tx1"/>
                </a:solidFill>
                <a:latin typeface="Times New Roman" pitchFamily="-1" charset="0"/>
                <a:ea typeface="+mn-ea"/>
                <a:cs typeface="+mn-cs"/>
              </a:rPr>
              <a:t>signals (microinstruction bits). Columns 4 and 5 have to do with the setting and</a:t>
            </a:r>
          </a:p>
          <a:p>
            <a:r>
              <a:rPr lang="en-US" sz="1200" b="0" i="0" u="none" strike="noStrike" kern="1200" baseline="0" dirty="0">
                <a:solidFill>
                  <a:schemeClr val="tx1"/>
                </a:solidFill>
                <a:latin typeface="Times New Roman" pitchFamily="-1" charset="0"/>
                <a:ea typeface="+mn-ea"/>
                <a:cs typeface="+mn-cs"/>
              </a:rPr>
              <a:t>use of the two flags (flip-flops). Column 4 specifies the signal that sets the flag. For</a:t>
            </a:r>
          </a:p>
          <a:p>
            <a:r>
              <a:rPr lang="en-US" sz="1200" b="0" i="0" u="none" strike="noStrike" kern="1200" baseline="0" dirty="0">
                <a:solidFill>
                  <a:schemeClr val="tx1"/>
                </a:solidFill>
                <a:latin typeface="Times New Roman" pitchFamily="-1" charset="0"/>
                <a:ea typeface="+mn-ea"/>
                <a:cs typeface="+mn-cs"/>
              </a:rPr>
              <a:t>example, (1)Cs  means that flag number 1 is set by the sign bit of the number in register</a:t>
            </a:r>
          </a:p>
          <a:p>
            <a:r>
              <a:rPr lang="en-US" sz="1200" b="0" i="0" u="none" strike="noStrike" kern="1200" baseline="0" dirty="0">
                <a:solidFill>
                  <a:schemeClr val="tx1"/>
                </a:solidFill>
                <a:latin typeface="Times New Roman" pitchFamily="-1" charset="0"/>
                <a:ea typeface="+mn-ea"/>
                <a:cs typeface="+mn-cs"/>
              </a:rPr>
              <a:t>C. If column 5 contains a flag identifier, then columns 6 and 7 contain the two</a:t>
            </a:r>
          </a:p>
          <a:p>
            <a:r>
              <a:rPr lang="en-US" sz="1200" b="0" i="0" u="none" strike="noStrike" kern="1200" baseline="0" dirty="0">
                <a:solidFill>
                  <a:schemeClr val="tx1"/>
                </a:solidFill>
                <a:latin typeface="Times New Roman" pitchFamily="-1" charset="0"/>
                <a:ea typeface="+mn-ea"/>
                <a:cs typeface="+mn-cs"/>
              </a:rPr>
              <a:t>alternative microinstruction addresses to be used. Otherwise, column 6 specifies the</a:t>
            </a:r>
          </a:p>
          <a:p>
            <a:r>
              <a:rPr lang="en-US" sz="1200" b="0" i="0" u="none" strike="noStrike" kern="1200" baseline="0" dirty="0">
                <a:solidFill>
                  <a:schemeClr val="tx1"/>
                </a:solidFill>
                <a:latin typeface="Times New Roman" pitchFamily="-1" charset="0"/>
                <a:ea typeface="+mn-ea"/>
                <a:cs typeface="+mn-cs"/>
              </a:rPr>
              <a:t>address of the next microinstruction to be fetched.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Instructions 0 through 4 constitute the fetch cycle. Microinstruction 4 presents</a:t>
            </a:r>
          </a:p>
          <a:p>
            <a:r>
              <a:rPr lang="en-US" sz="1200" b="0" i="0" u="none" strike="noStrike" kern="1200" baseline="0" dirty="0">
                <a:solidFill>
                  <a:schemeClr val="tx1"/>
                </a:solidFill>
                <a:latin typeface="Times New Roman" pitchFamily="-1" charset="0"/>
                <a:ea typeface="+mn-ea"/>
                <a:cs typeface="+mn-cs"/>
              </a:rPr>
              <a:t>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to a decoder, which generates the address of a microinstruction corresponding</a:t>
            </a:r>
          </a:p>
          <a:p>
            <a:r>
              <a:rPr lang="en-US" sz="1200" b="0" i="0" u="none" strike="noStrike" kern="1200" baseline="0" dirty="0">
                <a:solidFill>
                  <a:schemeClr val="tx1"/>
                </a:solidFill>
                <a:latin typeface="Times New Roman" pitchFamily="-1" charset="0"/>
                <a:ea typeface="+mn-ea"/>
                <a:cs typeface="+mn-cs"/>
              </a:rPr>
              <a:t>to the machine instruction to be fetched. The reader should be able to</a:t>
            </a:r>
          </a:p>
          <a:p>
            <a:r>
              <a:rPr lang="en-US" sz="1200" b="0" i="0" u="none" strike="noStrike" kern="1200" baseline="0" dirty="0">
                <a:solidFill>
                  <a:schemeClr val="tx1"/>
                </a:solidFill>
                <a:latin typeface="Times New Roman" pitchFamily="-1" charset="0"/>
                <a:ea typeface="+mn-ea"/>
                <a:cs typeface="+mn-cs"/>
              </a:rPr>
              <a:t>deduce the complete functioning of the control unit from a careful study of Table 19.5.</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68CA7DB5-5F82-B14A-BAE3-BF9C08749580}" type="slidenum">
              <a:rPr lang="en-US"/>
              <a:pPr/>
              <a:t>31</a:t>
            </a:fld>
            <a:endParaRPr lang="en-US"/>
          </a:p>
        </p:txBody>
      </p:sp>
      <p:sp>
        <p:nvSpPr>
          <p:cNvPr id="7373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The principal advantage of the use of microprogramming to implement a control</a:t>
            </a:r>
          </a:p>
          <a:p>
            <a:r>
              <a:rPr lang="en-US" sz="1200" b="0" i="0" u="none" strike="noStrike" kern="1200" baseline="0" dirty="0">
                <a:solidFill>
                  <a:schemeClr val="tx1"/>
                </a:solidFill>
                <a:latin typeface="Times New Roman" pitchFamily="-1" charset="0"/>
                <a:ea typeface="+mn-ea"/>
                <a:cs typeface="+mn-cs"/>
              </a:rPr>
              <a:t>unit is that it simplifies the design of the control unit. Thus, it is both cheaper and</a:t>
            </a:r>
          </a:p>
          <a:p>
            <a:r>
              <a:rPr lang="en-US" sz="1200" b="0" i="0" u="none" strike="noStrike" kern="1200" baseline="0" dirty="0">
                <a:solidFill>
                  <a:schemeClr val="tx1"/>
                </a:solidFill>
                <a:latin typeface="Times New Roman" pitchFamily="-1" charset="0"/>
                <a:ea typeface="+mn-ea"/>
                <a:cs typeface="+mn-cs"/>
              </a:rPr>
              <a:t>less error prone to implement. A hardwired  control unit must contain complex logic</a:t>
            </a:r>
          </a:p>
          <a:p>
            <a:r>
              <a:rPr lang="en-US" sz="1200" b="0" i="0" u="none" strike="noStrike" kern="1200" baseline="0" dirty="0">
                <a:solidFill>
                  <a:schemeClr val="tx1"/>
                </a:solidFill>
                <a:latin typeface="Times New Roman" pitchFamily="-1" charset="0"/>
                <a:ea typeface="+mn-ea"/>
                <a:cs typeface="+mn-cs"/>
              </a:rPr>
              <a:t>for sequencing through the many micro-operations of the instruction cycle. On the</a:t>
            </a:r>
          </a:p>
          <a:p>
            <a:r>
              <a:rPr lang="en-US" sz="1200" b="0" i="0" u="none" strike="noStrike" kern="1200" baseline="0" dirty="0">
                <a:solidFill>
                  <a:schemeClr val="tx1"/>
                </a:solidFill>
                <a:latin typeface="Times New Roman" pitchFamily="-1" charset="0"/>
                <a:ea typeface="+mn-ea"/>
                <a:cs typeface="+mn-cs"/>
              </a:rPr>
              <a:t>other hand, the decoders and sequencing logic unit of a </a:t>
            </a:r>
            <a:r>
              <a:rPr lang="en-US" sz="1200" b="0" i="0" u="none" strike="noStrike" kern="1200" baseline="0" dirty="0" err="1">
                <a:solidFill>
                  <a:schemeClr val="tx1"/>
                </a:solidFill>
                <a:latin typeface="Times New Roman" pitchFamily="-1" charset="0"/>
                <a:ea typeface="+mn-ea"/>
                <a:cs typeface="+mn-cs"/>
              </a:rPr>
              <a:t>microprogrammed</a:t>
            </a:r>
            <a:r>
              <a:rPr lang="en-US" sz="1200" b="0" i="0" u="none" strike="noStrike" kern="1200" baseline="0" dirty="0">
                <a:solidFill>
                  <a:schemeClr val="tx1"/>
                </a:solidFill>
                <a:latin typeface="Times New Roman" pitchFamily="-1" charset="0"/>
                <a:ea typeface="+mn-ea"/>
                <a:cs typeface="+mn-cs"/>
              </a:rPr>
              <a:t> control</a:t>
            </a:r>
          </a:p>
          <a:p>
            <a:r>
              <a:rPr lang="en-US" sz="1200" b="0" i="0" u="none" strike="noStrike" kern="1200" baseline="0" dirty="0">
                <a:solidFill>
                  <a:schemeClr val="tx1"/>
                </a:solidFill>
                <a:latin typeface="Times New Roman" pitchFamily="-1" charset="0"/>
                <a:ea typeface="+mn-ea"/>
                <a:cs typeface="+mn-cs"/>
              </a:rPr>
              <a:t>unit are very simple pieces of logic.</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principal disadvantage of a </a:t>
            </a:r>
            <a:r>
              <a:rPr lang="en-US" sz="1200" b="0" i="0" u="none" strike="noStrike" kern="1200" baseline="0" dirty="0" err="1">
                <a:solidFill>
                  <a:schemeClr val="tx1"/>
                </a:solidFill>
                <a:latin typeface="Times New Roman" pitchFamily="-1" charset="0"/>
                <a:ea typeface="+mn-ea"/>
                <a:cs typeface="+mn-cs"/>
              </a:rPr>
              <a:t>microprogrammed</a:t>
            </a:r>
            <a:r>
              <a:rPr lang="en-US" sz="1200" b="0" i="0" u="none" strike="noStrike" kern="1200" baseline="0" dirty="0">
                <a:solidFill>
                  <a:schemeClr val="tx1"/>
                </a:solidFill>
                <a:latin typeface="Times New Roman" pitchFamily="-1" charset="0"/>
                <a:ea typeface="+mn-ea"/>
                <a:cs typeface="+mn-cs"/>
              </a:rPr>
              <a:t> unit is that it will be somewhat</a:t>
            </a:r>
          </a:p>
          <a:p>
            <a:r>
              <a:rPr lang="en-US" sz="1200" b="0" i="0" u="none" strike="noStrike" kern="1200" baseline="0" dirty="0">
                <a:solidFill>
                  <a:schemeClr val="tx1"/>
                </a:solidFill>
                <a:latin typeface="Times New Roman" pitchFamily="-1" charset="0"/>
                <a:ea typeface="+mn-ea"/>
                <a:cs typeface="+mn-cs"/>
              </a:rPr>
              <a:t>slower than a hardwired unit of comparable technology. Despite this, microprogramming</a:t>
            </a:r>
          </a:p>
          <a:p>
            <a:r>
              <a:rPr lang="en-US" sz="1200" b="0" i="0" u="none" strike="noStrike" kern="1200" baseline="0" dirty="0">
                <a:solidFill>
                  <a:schemeClr val="tx1"/>
                </a:solidFill>
                <a:latin typeface="Times New Roman" pitchFamily="-1" charset="0"/>
                <a:ea typeface="+mn-ea"/>
                <a:cs typeface="+mn-cs"/>
              </a:rPr>
              <a:t>is the dominant technique for implementing control units in pure</a:t>
            </a:r>
          </a:p>
          <a:p>
            <a:r>
              <a:rPr lang="en-US" sz="1200" b="0" i="0" u="none" strike="noStrike" kern="1200" baseline="0" dirty="0">
                <a:solidFill>
                  <a:schemeClr val="tx1"/>
                </a:solidFill>
                <a:latin typeface="Times New Roman" pitchFamily="-1" charset="0"/>
                <a:ea typeface="+mn-ea"/>
                <a:cs typeface="+mn-cs"/>
              </a:rPr>
              <a:t>CISC architectures, due to its ease of implementation. RISC processors, with their</a:t>
            </a:r>
          </a:p>
          <a:p>
            <a:r>
              <a:rPr lang="en-US" sz="1200" b="0" i="0" u="none" strike="noStrike" kern="1200" baseline="0" dirty="0">
                <a:solidFill>
                  <a:schemeClr val="tx1"/>
                </a:solidFill>
                <a:latin typeface="Times New Roman" pitchFamily="-1" charset="0"/>
                <a:ea typeface="+mn-ea"/>
                <a:cs typeface="+mn-cs"/>
              </a:rPr>
              <a:t>simpler instruction format, typically use hardwired control units. </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19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72A7178D-8065-924A-9113-9189A1B99A96}" type="slidenum">
              <a:rPr lang="en-US"/>
              <a:pPr/>
              <a:t>4</a:t>
            </a:fld>
            <a:endParaRPr lang="en-US"/>
          </a:p>
        </p:txBody>
      </p:sp>
      <p:sp>
        <p:nvSpPr>
          <p:cNvPr id="6451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4515"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We begin by looking at the fetch cycle, which occurs at the beginning of each instruction</a:t>
            </a:r>
          </a:p>
          <a:p>
            <a:r>
              <a:rPr lang="en-US" sz="1200" b="0" i="0" u="none" strike="noStrike" kern="1200" baseline="0" dirty="0">
                <a:solidFill>
                  <a:schemeClr val="tx1"/>
                </a:solidFill>
                <a:latin typeface="Times New Roman" pitchFamily="-1" charset="0"/>
                <a:ea typeface="+mn-ea"/>
                <a:cs typeface="+mn-cs"/>
              </a:rPr>
              <a:t>cycle and causes an instruction to be fetched from memory. For purposes of</a:t>
            </a:r>
          </a:p>
          <a:p>
            <a:r>
              <a:rPr lang="en-US" sz="1200" b="0" i="0" u="none" strike="noStrike" kern="1200" baseline="0" dirty="0">
                <a:solidFill>
                  <a:schemeClr val="tx1"/>
                </a:solidFill>
                <a:latin typeface="Times New Roman" pitchFamily="-1" charset="0"/>
                <a:ea typeface="+mn-ea"/>
                <a:cs typeface="+mn-cs"/>
              </a:rPr>
              <a:t>discussion, we assume the organization depicted in Figure 16.5 (</a:t>
            </a:r>
            <a:r>
              <a:rPr lang="en-US" sz="1200" b="0" i="1" u="none" strike="noStrike" kern="1200" baseline="0" dirty="0">
                <a:solidFill>
                  <a:schemeClr val="tx1"/>
                </a:solidFill>
                <a:latin typeface="Times New Roman" pitchFamily="-1" charset="0"/>
                <a:ea typeface="+mn-ea"/>
                <a:cs typeface="+mn-cs"/>
              </a:rPr>
              <a:t>Data Flow, Fetch</a:t>
            </a:r>
          </a:p>
          <a:p>
            <a:r>
              <a:rPr lang="en-US" sz="1200" b="0" i="1" u="none" strike="noStrike" kern="1200" baseline="0" dirty="0">
                <a:solidFill>
                  <a:schemeClr val="tx1"/>
                </a:solidFill>
                <a:latin typeface="Times New Roman" pitchFamily="-1" charset="0"/>
                <a:ea typeface="+mn-ea"/>
                <a:cs typeface="+mn-cs"/>
              </a:rPr>
              <a:t>Cycle</a:t>
            </a:r>
            <a:r>
              <a:rPr lang="en-US" sz="1200" b="0" i="0" u="none" strike="noStrike" kern="1200" baseline="0" dirty="0">
                <a:solidFill>
                  <a:schemeClr val="tx1"/>
                </a:solidFill>
                <a:latin typeface="Times New Roman" pitchFamily="-1" charset="0"/>
                <a:ea typeface="+mn-ea"/>
                <a:cs typeface="+mn-cs"/>
              </a:rPr>
              <a:t>). Four registers are involved:</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Memory address register (MAR):  </a:t>
            </a:r>
            <a:r>
              <a:rPr lang="en-US" sz="1200" b="0" i="0" u="none" strike="noStrike" kern="1200" baseline="0" dirty="0">
                <a:solidFill>
                  <a:schemeClr val="tx1"/>
                </a:solidFill>
                <a:latin typeface="Times New Roman" pitchFamily="-1" charset="0"/>
                <a:ea typeface="+mn-ea"/>
                <a:cs typeface="+mn-cs"/>
              </a:rPr>
              <a:t>Is connected to the address lines of the system</a:t>
            </a:r>
          </a:p>
          <a:p>
            <a:r>
              <a:rPr lang="en-US" sz="1200" b="0" i="0" u="none" strike="noStrike" kern="1200" baseline="0" dirty="0">
                <a:solidFill>
                  <a:schemeClr val="tx1"/>
                </a:solidFill>
                <a:latin typeface="Times New Roman" pitchFamily="-1" charset="0"/>
                <a:ea typeface="+mn-ea"/>
                <a:cs typeface="+mn-cs"/>
              </a:rPr>
              <a:t>bus. It specifies the address in memory for a read or write operation.</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Memory buffer register (MBR):</a:t>
            </a:r>
            <a:r>
              <a:rPr lang="en-US" sz="1200" b="0" i="0" u="none" strike="noStrike" kern="1200" baseline="0" dirty="0">
                <a:solidFill>
                  <a:schemeClr val="tx1"/>
                </a:solidFill>
                <a:latin typeface="Times New Roman" pitchFamily="-1" charset="0"/>
                <a:ea typeface="+mn-ea"/>
                <a:cs typeface="+mn-cs"/>
              </a:rPr>
              <a:t>  Is connected to the data lines of the system bus.</a:t>
            </a:r>
          </a:p>
          <a:p>
            <a:r>
              <a:rPr lang="en-US" sz="1200" b="0" i="0" u="none" strike="noStrike" kern="1200" baseline="0" dirty="0">
                <a:solidFill>
                  <a:schemeClr val="tx1"/>
                </a:solidFill>
                <a:latin typeface="Times New Roman" pitchFamily="-1" charset="0"/>
                <a:ea typeface="+mn-ea"/>
                <a:cs typeface="+mn-cs"/>
              </a:rPr>
              <a:t>It contains the value to be stored in memory or the last value read from memory.</a:t>
            </a:r>
          </a:p>
          <a:p>
            <a:endParaRPr lang="en-US" sz="1200" b="0"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Program counter (PC): </a:t>
            </a:r>
            <a:r>
              <a:rPr lang="en-US" sz="1200" b="0" i="0" u="none" strike="noStrike" kern="1200" baseline="0" dirty="0">
                <a:solidFill>
                  <a:schemeClr val="tx1"/>
                </a:solidFill>
                <a:latin typeface="Times New Roman" pitchFamily="-1" charset="0"/>
                <a:ea typeface="+mn-ea"/>
                <a:cs typeface="+mn-cs"/>
              </a:rPr>
              <a:t>Holds the address of the next instruction to be</a:t>
            </a:r>
          </a:p>
          <a:p>
            <a:r>
              <a:rPr lang="en-US" sz="1200" b="0" i="0" u="none" strike="noStrike" kern="1200" baseline="0" dirty="0">
                <a:solidFill>
                  <a:schemeClr val="tx1"/>
                </a:solidFill>
                <a:latin typeface="Times New Roman" pitchFamily="-1" charset="0"/>
                <a:ea typeface="+mn-ea"/>
                <a:cs typeface="+mn-cs"/>
              </a:rPr>
              <a:t>fetched.</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Instruction register (IR): </a:t>
            </a:r>
            <a:r>
              <a:rPr lang="en-US" sz="1200" b="0" i="0" u="none" strike="noStrike" kern="1200" baseline="0" dirty="0">
                <a:solidFill>
                  <a:schemeClr val="tx1"/>
                </a:solidFill>
                <a:latin typeface="Times New Roman" pitchFamily="-1" charset="0"/>
                <a:ea typeface="+mn-ea"/>
                <a:cs typeface="+mn-cs"/>
              </a:rPr>
              <a:t>Holds the last instruction fetched.</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Let us look at the sequence of events for the fetch cycle from the point of view</a:t>
            </a:r>
          </a:p>
          <a:p>
            <a:r>
              <a:rPr lang="en-US" sz="1200" b="0" i="0" u="none" strike="noStrike" kern="1200" baseline="0" dirty="0">
                <a:solidFill>
                  <a:schemeClr val="tx1"/>
                </a:solidFill>
                <a:latin typeface="Times New Roman" pitchFamily="-1" charset="0"/>
                <a:ea typeface="+mn-ea"/>
                <a:cs typeface="+mn-cs"/>
              </a:rPr>
              <a:t>of its effect on the processor registers. An example appears in Figure 19.2. At the</a:t>
            </a:r>
          </a:p>
          <a:p>
            <a:r>
              <a:rPr lang="en-US" sz="1200" b="0" i="0" u="none" strike="noStrike" kern="1200" baseline="0" dirty="0">
                <a:solidFill>
                  <a:schemeClr val="tx1"/>
                </a:solidFill>
                <a:latin typeface="Times New Roman" pitchFamily="-1" charset="0"/>
                <a:ea typeface="+mn-ea"/>
                <a:cs typeface="+mn-cs"/>
              </a:rPr>
              <a:t>beginning of the fetch cycle, the address of the next instruction to be executed is in</a:t>
            </a:r>
          </a:p>
          <a:p>
            <a:r>
              <a:rPr lang="en-US" sz="1200" b="0" i="0" u="none" strike="noStrike" kern="1200" baseline="0" dirty="0">
                <a:solidFill>
                  <a:schemeClr val="tx1"/>
                </a:solidFill>
                <a:latin typeface="Times New Roman" pitchFamily="-1" charset="0"/>
                <a:ea typeface="+mn-ea"/>
                <a:cs typeface="+mn-cs"/>
              </a:rPr>
              <a:t>the program counter (PC); in this case, the address is 1100100. The first step is to</a:t>
            </a:r>
          </a:p>
          <a:p>
            <a:r>
              <a:rPr lang="en-US" sz="1200" b="0" i="0" u="none" strike="noStrike" kern="1200" baseline="0" dirty="0">
                <a:solidFill>
                  <a:schemeClr val="tx1"/>
                </a:solidFill>
                <a:latin typeface="Times New Roman" pitchFamily="-1" charset="0"/>
                <a:ea typeface="+mn-ea"/>
                <a:cs typeface="+mn-cs"/>
              </a:rPr>
              <a:t>move that address to the memory address register (MAR) because this is the only</a:t>
            </a:r>
          </a:p>
          <a:p>
            <a:r>
              <a:rPr lang="en-US" sz="1200" b="0" i="0" u="none" strike="noStrike" kern="1200" baseline="0" dirty="0">
                <a:solidFill>
                  <a:schemeClr val="tx1"/>
                </a:solidFill>
                <a:latin typeface="Times New Roman" pitchFamily="-1" charset="0"/>
                <a:ea typeface="+mn-ea"/>
                <a:cs typeface="+mn-cs"/>
              </a:rPr>
              <a:t>register connected to the address lines of the system bus. The second step is to bring</a:t>
            </a:r>
          </a:p>
          <a:p>
            <a:r>
              <a:rPr lang="en-US" sz="1200" b="0" i="0" u="none" strike="noStrike" kern="1200" baseline="0" dirty="0">
                <a:solidFill>
                  <a:schemeClr val="tx1"/>
                </a:solidFill>
                <a:latin typeface="Times New Roman" pitchFamily="-1" charset="0"/>
                <a:ea typeface="+mn-ea"/>
                <a:cs typeface="+mn-cs"/>
              </a:rPr>
              <a:t>in the instruction. The desired address (in the MAR) is placed on the address bus,</a:t>
            </a:r>
          </a:p>
          <a:p>
            <a:r>
              <a:rPr lang="en-US" sz="1200" b="0" i="0" u="none" strike="noStrike" kern="1200" baseline="0" dirty="0">
                <a:solidFill>
                  <a:schemeClr val="tx1"/>
                </a:solidFill>
                <a:latin typeface="Times New Roman" pitchFamily="-1" charset="0"/>
                <a:ea typeface="+mn-ea"/>
                <a:cs typeface="+mn-cs"/>
              </a:rPr>
              <a:t>the control unit issues a READ command on the control bus, and the result appears</a:t>
            </a:r>
          </a:p>
          <a:p>
            <a:r>
              <a:rPr lang="en-US" sz="1200" b="0" i="0" u="none" strike="noStrike" kern="1200" baseline="0" dirty="0">
                <a:solidFill>
                  <a:schemeClr val="tx1"/>
                </a:solidFill>
                <a:latin typeface="Times New Roman" pitchFamily="-1" charset="0"/>
                <a:ea typeface="+mn-ea"/>
                <a:cs typeface="+mn-cs"/>
              </a:rPr>
              <a:t>on the data bus and is copied into the memory buffer register (MBR). We also need</a:t>
            </a:r>
          </a:p>
          <a:p>
            <a:r>
              <a:rPr lang="en-US" sz="1200" b="0" i="0" u="none" strike="noStrike" kern="1200" baseline="0" dirty="0">
                <a:solidFill>
                  <a:schemeClr val="tx1"/>
                </a:solidFill>
                <a:latin typeface="Times New Roman" pitchFamily="-1" charset="0"/>
                <a:ea typeface="+mn-ea"/>
                <a:cs typeface="+mn-cs"/>
              </a:rPr>
              <a:t>to increment the PC by the instruction length to get ready for the next instruction.</a:t>
            </a:r>
          </a:p>
          <a:p>
            <a:r>
              <a:rPr lang="en-US" sz="1200" b="0" i="0" u="none" strike="noStrike" kern="1200" baseline="0" dirty="0">
                <a:solidFill>
                  <a:schemeClr val="tx1"/>
                </a:solidFill>
                <a:latin typeface="Times New Roman" pitchFamily="-1" charset="0"/>
                <a:ea typeface="+mn-ea"/>
                <a:cs typeface="+mn-cs"/>
              </a:rPr>
              <a:t>Because these two actions (read word from memory, increment PC) do not interfere</a:t>
            </a:r>
          </a:p>
          <a:p>
            <a:r>
              <a:rPr lang="en-US" sz="1200" b="0" i="0" u="none" strike="noStrike" kern="1200" baseline="0" dirty="0">
                <a:solidFill>
                  <a:schemeClr val="tx1"/>
                </a:solidFill>
                <a:latin typeface="Times New Roman" pitchFamily="-1" charset="0"/>
                <a:ea typeface="+mn-ea"/>
                <a:cs typeface="+mn-cs"/>
              </a:rPr>
              <a:t>with each other, we can do them simultaneously to save time. The third step is</a:t>
            </a:r>
          </a:p>
          <a:p>
            <a:r>
              <a:rPr lang="en-US" sz="1200" b="0" i="0" u="none" strike="noStrike" kern="1200" baseline="0" dirty="0">
                <a:solidFill>
                  <a:schemeClr val="tx1"/>
                </a:solidFill>
                <a:latin typeface="Times New Roman" pitchFamily="-1" charset="0"/>
                <a:ea typeface="+mn-ea"/>
                <a:cs typeface="+mn-cs"/>
              </a:rPr>
              <a:t>to move the contents of the MBR to the instruction register (IR). This frees up the</a:t>
            </a:r>
          </a:p>
          <a:p>
            <a:r>
              <a:rPr lang="en-US" sz="1200" b="0" i="0" u="none" strike="noStrike" kern="1200" baseline="0" dirty="0">
                <a:solidFill>
                  <a:schemeClr val="tx1"/>
                </a:solidFill>
                <a:latin typeface="Times New Roman" pitchFamily="-1" charset="0"/>
                <a:ea typeface="+mn-ea"/>
                <a:cs typeface="+mn-cs"/>
              </a:rPr>
              <a:t>MBR for use during a possible indirect cycle.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Thus, the simple fetch cycle actually consists of three steps and four micro-operations.</a:t>
            </a:r>
          </a:p>
          <a:p>
            <a:r>
              <a:rPr lang="en-US" sz="1200" b="0" i="0" u="none" strike="noStrike" kern="1200" baseline="0" dirty="0">
                <a:solidFill>
                  <a:schemeClr val="tx1"/>
                </a:solidFill>
                <a:latin typeface="Times New Roman" pitchFamily="-1" charset="0"/>
                <a:ea typeface="+mn-ea"/>
                <a:cs typeface="+mn-cs"/>
              </a:rPr>
              <a:t>Each micro-operation involves the movement of data into or out of a</a:t>
            </a:r>
          </a:p>
          <a:p>
            <a:r>
              <a:rPr lang="en-US" sz="1200" b="0" i="0" u="none" strike="noStrike" kern="1200" baseline="0" dirty="0">
                <a:solidFill>
                  <a:schemeClr val="tx1"/>
                </a:solidFill>
                <a:latin typeface="Times New Roman" pitchFamily="-1" charset="0"/>
                <a:ea typeface="+mn-ea"/>
                <a:cs typeface="+mn-cs"/>
              </a:rPr>
              <a:t>register. So long as these movements do not interfere with one another, several of</a:t>
            </a:r>
          </a:p>
          <a:p>
            <a:r>
              <a:rPr lang="en-US" sz="1200" b="0" i="0" u="none" strike="noStrike" kern="1200" baseline="0" dirty="0">
                <a:solidFill>
                  <a:schemeClr val="tx1"/>
                </a:solidFill>
                <a:latin typeface="Times New Roman" pitchFamily="-1" charset="0"/>
                <a:ea typeface="+mn-ea"/>
                <a:cs typeface="+mn-cs"/>
              </a:rPr>
              <a:t>them can take place during one step, saving time.</a:t>
            </a:r>
            <a:endParaRPr lang="en-US" dirty="0"/>
          </a:p>
        </p:txBody>
      </p:sp>
    </p:spTree>
    <p:extLst>
      <p:ext uri="{BB962C8B-B14F-4D97-AF65-F5344CB8AC3E}">
        <p14:creationId xmlns:p14="http://schemas.microsoft.com/office/powerpoint/2010/main" val="98730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CD0B1B39-90CE-5F4D-B30B-D9F3C03D953F}" type="slidenum">
              <a:rPr lang="en-US"/>
              <a:pPr/>
              <a:t>6</a:t>
            </a:fld>
            <a:endParaRPr lang="en-US"/>
          </a:p>
        </p:txBody>
      </p:sp>
      <p:sp>
        <p:nvSpPr>
          <p:cNvPr id="6861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861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Once an instruction is fetched, the next step is to fetch source operands. Continuing our</a:t>
            </a:r>
          </a:p>
          <a:p>
            <a:r>
              <a:rPr lang="en-US" sz="1200" b="0" i="0" u="none" strike="noStrike" kern="1200" baseline="0" dirty="0">
                <a:solidFill>
                  <a:schemeClr val="tx1"/>
                </a:solidFill>
                <a:latin typeface="Times New Roman" pitchFamily="-1" charset="0"/>
                <a:ea typeface="+mn-ea"/>
                <a:cs typeface="+mn-cs"/>
              </a:rPr>
              <a:t>simple example, let us assume a one-address instruction format, with direct and indirect</a:t>
            </a:r>
          </a:p>
          <a:p>
            <a:r>
              <a:rPr lang="en-US" sz="1200" b="0" i="0" u="none" strike="noStrike" kern="1200" baseline="0" dirty="0">
                <a:solidFill>
                  <a:schemeClr val="tx1"/>
                </a:solidFill>
                <a:latin typeface="Times New Roman" pitchFamily="-1" charset="0"/>
                <a:ea typeface="+mn-ea"/>
                <a:cs typeface="+mn-cs"/>
              </a:rPr>
              <a:t>addressing allowed. If the instruction specifies an indirect address, then an indirect cycle</a:t>
            </a:r>
          </a:p>
          <a:p>
            <a:r>
              <a:rPr lang="en-US" sz="1200" b="0" i="0" u="none" strike="noStrike" kern="1200" baseline="0" dirty="0">
                <a:solidFill>
                  <a:schemeClr val="tx1"/>
                </a:solidFill>
                <a:latin typeface="Times New Roman" pitchFamily="-1" charset="0"/>
                <a:ea typeface="+mn-ea"/>
                <a:cs typeface="+mn-cs"/>
              </a:rPr>
              <a:t>must precede the execute cycle. The data flow differs somewhat from that indicated in</a:t>
            </a:r>
          </a:p>
          <a:p>
            <a:r>
              <a:rPr lang="en-US" sz="1200" b="0" i="0" u="none" strike="noStrike" kern="1200" baseline="0" dirty="0">
                <a:solidFill>
                  <a:schemeClr val="tx1"/>
                </a:solidFill>
                <a:latin typeface="Times New Roman" pitchFamily="-1" charset="0"/>
                <a:ea typeface="+mn-ea"/>
                <a:cs typeface="+mn-cs"/>
              </a:rPr>
              <a:t>Figure 16.6 (</a:t>
            </a:r>
            <a:r>
              <a:rPr lang="en-US" sz="1200" b="0" i="1" u="none" strike="noStrike" kern="1200" baseline="0" dirty="0">
                <a:solidFill>
                  <a:schemeClr val="tx1"/>
                </a:solidFill>
                <a:latin typeface="Times New Roman" pitchFamily="-1" charset="0"/>
                <a:ea typeface="+mn-ea"/>
                <a:cs typeface="+mn-cs"/>
              </a:rPr>
              <a:t>Data Flow, Indirect Cycle</a:t>
            </a:r>
            <a:r>
              <a:rPr lang="en-US" sz="1200" b="0" i="0" u="none" strike="noStrike" kern="1200" baseline="0" dirty="0">
                <a:solidFill>
                  <a:schemeClr val="tx1"/>
                </a:solidFill>
                <a:latin typeface="Times New Roman" pitchFamily="-1" charset="0"/>
                <a:ea typeface="+mn-ea"/>
                <a:cs typeface="+mn-cs"/>
              </a:rPr>
              <a:t>) and includes the following micro-operations: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1</a:t>
            </a:r>
            <a:r>
              <a:rPr lang="en-US" sz="1200" b="0" i="0" u="none" strike="noStrike" kern="1200" baseline="0" dirty="0">
                <a:solidFill>
                  <a:schemeClr val="tx1"/>
                </a:solidFill>
                <a:latin typeface="Times New Roman" pitchFamily="-1" charset="0"/>
                <a:ea typeface="+mn-ea"/>
                <a:cs typeface="+mn-cs"/>
              </a:rPr>
              <a:t>: MAR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(IR(Address))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2</a:t>
            </a:r>
            <a:r>
              <a:rPr lang="en-US" sz="1200" b="0" i="0" u="none" strike="noStrike" kern="1200" baseline="0" dirty="0">
                <a:solidFill>
                  <a:schemeClr val="tx1"/>
                </a:solidFill>
                <a:latin typeface="Times New Roman" pitchFamily="-1" charset="0"/>
                <a:ea typeface="+mn-ea"/>
                <a:cs typeface="+mn-cs"/>
              </a:rPr>
              <a:t>: MBR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3</a:t>
            </a:r>
            <a:r>
              <a:rPr lang="en-US" sz="1200" b="0" i="0" u="none" strike="noStrike" kern="1200" baseline="0" dirty="0">
                <a:solidFill>
                  <a:schemeClr val="tx1"/>
                </a:solidFill>
                <a:latin typeface="Times New Roman" pitchFamily="-1" charset="0"/>
                <a:ea typeface="+mn-ea"/>
                <a:cs typeface="+mn-cs"/>
              </a:rPr>
              <a:t>: IR(Address)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(MBR(Address))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address field of the instruction is transferred to the MAR. This is then used</a:t>
            </a:r>
          </a:p>
          <a:p>
            <a:r>
              <a:rPr lang="en-US" sz="1200" b="0" i="0" u="none" strike="noStrike" kern="1200" baseline="0" dirty="0">
                <a:solidFill>
                  <a:schemeClr val="tx1"/>
                </a:solidFill>
                <a:latin typeface="Times New Roman" pitchFamily="-1" charset="0"/>
                <a:ea typeface="+mn-ea"/>
                <a:cs typeface="+mn-cs"/>
              </a:rPr>
              <a:t>to fetch the address of the operand. Finally, the address field of the IR is updated</a:t>
            </a:r>
          </a:p>
          <a:p>
            <a:r>
              <a:rPr lang="en-US" sz="1200" b="0" i="0" u="none" strike="noStrike" kern="1200" baseline="0" dirty="0">
                <a:solidFill>
                  <a:schemeClr val="tx1"/>
                </a:solidFill>
                <a:latin typeface="Times New Roman" pitchFamily="-1" charset="0"/>
                <a:ea typeface="+mn-ea"/>
                <a:cs typeface="+mn-cs"/>
              </a:rPr>
              <a:t>from the MBR, so that it now contains a direct rather than an indirect 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The IR is now in the same state as if indirect addressing had not been used,</a:t>
            </a:r>
          </a:p>
          <a:p>
            <a:r>
              <a:rPr lang="en-US" sz="1200" b="0" i="0" u="none" strike="noStrike" kern="1200" baseline="0" dirty="0">
                <a:solidFill>
                  <a:schemeClr val="tx1"/>
                </a:solidFill>
                <a:latin typeface="Times New Roman" pitchFamily="-1" charset="0"/>
                <a:ea typeface="+mn-ea"/>
                <a:cs typeface="+mn-cs"/>
              </a:rPr>
              <a:t>and it is ready for the execute cycle. We skip that cycle for a moment, to consider</a:t>
            </a:r>
          </a:p>
          <a:p>
            <a:r>
              <a:rPr lang="en-US" sz="1200" b="0" i="0" u="none" strike="noStrike" kern="1200" baseline="0" dirty="0">
                <a:solidFill>
                  <a:schemeClr val="tx1"/>
                </a:solidFill>
                <a:latin typeface="Times New Roman" pitchFamily="-1" charset="0"/>
                <a:ea typeface="+mn-ea"/>
                <a:cs typeface="+mn-cs"/>
              </a:rPr>
              <a:t>the interrupt cycle.</a:t>
            </a:r>
            <a:endParaRPr lang="en-GB" dirty="0"/>
          </a:p>
        </p:txBody>
      </p:sp>
    </p:spTree>
    <p:extLst>
      <p:ext uri="{BB962C8B-B14F-4D97-AF65-F5344CB8AC3E}">
        <p14:creationId xmlns:p14="http://schemas.microsoft.com/office/powerpoint/2010/main" val="1363540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D829B97-8509-1446-A681-0B0DF2ACA06B}" type="slidenum">
              <a:rPr lang="en-US"/>
              <a:pPr/>
              <a:t>7</a:t>
            </a:fld>
            <a:endParaRPr lang="en-US"/>
          </a:p>
        </p:txBody>
      </p:sp>
      <p:sp>
        <p:nvSpPr>
          <p:cNvPr id="6963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At the completion of the execute cycle, a test is made to determine whether any</a:t>
            </a:r>
          </a:p>
          <a:p>
            <a:r>
              <a:rPr lang="en-US" sz="1200" b="0" i="0" u="none" strike="noStrike" kern="1200" baseline="0" dirty="0">
                <a:solidFill>
                  <a:schemeClr val="tx1"/>
                </a:solidFill>
                <a:latin typeface="Times New Roman" pitchFamily="-1" charset="0"/>
                <a:ea typeface="+mn-ea"/>
                <a:cs typeface="+mn-cs"/>
              </a:rPr>
              <a:t>enabled interrupts have occurred. If so, the interrupt cycle occurs. The nature of this</a:t>
            </a:r>
          </a:p>
          <a:p>
            <a:r>
              <a:rPr lang="en-US" sz="1200" b="0" i="0" u="none" strike="noStrike" kern="1200" baseline="0" dirty="0">
                <a:solidFill>
                  <a:schemeClr val="tx1"/>
                </a:solidFill>
                <a:latin typeface="Times New Roman" pitchFamily="-1" charset="0"/>
                <a:ea typeface="+mn-ea"/>
                <a:cs typeface="+mn-cs"/>
              </a:rPr>
              <a:t>cycle varies greatly from one machine to another. We present a very simple sequence</a:t>
            </a:r>
          </a:p>
          <a:p>
            <a:r>
              <a:rPr lang="en-US" sz="1200" b="0" i="0" u="none" strike="noStrike" kern="1200" baseline="0" dirty="0">
                <a:solidFill>
                  <a:schemeClr val="tx1"/>
                </a:solidFill>
                <a:latin typeface="Times New Roman" pitchFamily="-1" charset="0"/>
                <a:ea typeface="+mn-ea"/>
                <a:cs typeface="+mn-cs"/>
              </a:rPr>
              <a:t>of events, as illustrated in Figure 16.7(</a:t>
            </a:r>
            <a:r>
              <a:rPr lang="en-US" sz="1200" b="0" i="1" u="none" strike="noStrike" kern="1200" baseline="0" dirty="0">
                <a:solidFill>
                  <a:schemeClr val="tx1"/>
                </a:solidFill>
                <a:latin typeface="Times New Roman" pitchFamily="-1" charset="0"/>
                <a:ea typeface="+mn-ea"/>
                <a:cs typeface="+mn-cs"/>
              </a:rPr>
              <a:t>Data Flow, Indirect Cycle</a:t>
            </a:r>
            <a:r>
              <a:rPr lang="en-US" sz="1200" b="0" i="0" u="none" strike="noStrike" kern="1200" baseline="0" dirty="0">
                <a:solidFill>
                  <a:schemeClr val="tx1"/>
                </a:solidFill>
                <a:latin typeface="Times New Roman" pitchFamily="-1" charset="0"/>
                <a:ea typeface="+mn-ea"/>
                <a:cs typeface="+mn-cs"/>
              </a:rPr>
              <a:t>). We have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1</a:t>
            </a:r>
            <a:r>
              <a:rPr lang="en-US" sz="1200" b="0" i="0" u="none" strike="noStrike" kern="1200" baseline="0" dirty="0">
                <a:solidFill>
                  <a:schemeClr val="tx1"/>
                </a:solidFill>
                <a:latin typeface="Times New Roman" pitchFamily="-1" charset="0"/>
                <a:ea typeface="+mn-ea"/>
                <a:cs typeface="+mn-cs"/>
              </a:rPr>
              <a:t>: MBR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(PC)</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2</a:t>
            </a:r>
            <a:r>
              <a:rPr lang="en-US" sz="1200" b="0" i="0" u="none" strike="noStrike" kern="1200" baseline="0" dirty="0">
                <a:solidFill>
                  <a:schemeClr val="tx1"/>
                </a:solidFill>
                <a:latin typeface="Times New Roman" pitchFamily="-1" charset="0"/>
                <a:ea typeface="+mn-ea"/>
                <a:cs typeface="+mn-cs"/>
              </a:rPr>
              <a:t>: MAR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a:t>
            </a:r>
            <a:r>
              <a:rPr lang="en-US" sz="1200" b="0" i="0" u="none" strike="noStrike" kern="1200" baseline="0" dirty="0" err="1">
                <a:solidFill>
                  <a:schemeClr val="tx1"/>
                </a:solidFill>
                <a:latin typeface="Times New Roman" pitchFamily="-1" charset="0"/>
                <a:ea typeface="+mn-ea"/>
                <a:cs typeface="+mn-cs"/>
              </a:rPr>
              <a:t>Save_Address</a:t>
            </a:r>
            <a:endParaRPr lang="en-US" sz="1200" b="0" i="0" u="none" strike="noStrike" kern="1200" baseline="0" dirty="0">
              <a:solidFill>
                <a:schemeClr val="tx1"/>
              </a:solidFill>
              <a:latin typeface="Times New Roman" pitchFamily="-1" charset="0"/>
              <a:ea typeface="+mn-ea"/>
              <a:cs typeface="+mn-cs"/>
            </a:endParaRP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PC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a:t>
            </a:r>
            <a:r>
              <a:rPr lang="en-US" sz="1200" b="0" i="0" u="none" strike="noStrike" kern="1200" baseline="0" dirty="0" err="1">
                <a:solidFill>
                  <a:schemeClr val="tx1"/>
                </a:solidFill>
                <a:latin typeface="Times New Roman" pitchFamily="-1" charset="0"/>
                <a:ea typeface="+mn-ea"/>
                <a:cs typeface="+mn-cs"/>
              </a:rPr>
              <a:t>Routine_Address</a:t>
            </a:r>
            <a:endParaRPr lang="en-US" sz="1200" b="0" i="0" u="none" strike="noStrike" kern="1200" baseline="0" dirty="0">
              <a:solidFill>
                <a:schemeClr val="tx1"/>
              </a:solidFill>
              <a:latin typeface="Times New Roman" pitchFamily="-1" charset="0"/>
              <a:ea typeface="+mn-ea"/>
              <a:cs typeface="+mn-cs"/>
            </a:endParaRP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3</a:t>
            </a:r>
            <a:r>
              <a:rPr lang="en-US" sz="1200" b="0" i="0" u="none" strike="noStrike" kern="1200" baseline="0" dirty="0">
                <a:solidFill>
                  <a:schemeClr val="tx1"/>
                </a:solidFill>
                <a:latin typeface="Times New Roman" pitchFamily="-1" charset="0"/>
                <a:ea typeface="+mn-ea"/>
                <a:cs typeface="+mn-cs"/>
              </a:rPr>
              <a:t>: Memory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(MBR)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In the first step, the contents of the PC are transferred to the MBR, so that</a:t>
            </a:r>
          </a:p>
          <a:p>
            <a:r>
              <a:rPr lang="en-US" sz="1200" b="0" i="0" u="none" strike="noStrike" kern="1200" baseline="0" dirty="0">
                <a:solidFill>
                  <a:schemeClr val="tx1"/>
                </a:solidFill>
                <a:latin typeface="Times New Roman" pitchFamily="-1" charset="0"/>
                <a:ea typeface="+mn-ea"/>
                <a:cs typeface="+mn-cs"/>
              </a:rPr>
              <a:t>they can be saved for return from the interrupt. Then the MAR is loaded with</a:t>
            </a:r>
          </a:p>
          <a:p>
            <a:r>
              <a:rPr lang="en-US" sz="1200" b="0" i="0" u="none" strike="noStrike" kern="1200" baseline="0" dirty="0">
                <a:solidFill>
                  <a:schemeClr val="tx1"/>
                </a:solidFill>
                <a:latin typeface="Times New Roman" pitchFamily="-1" charset="0"/>
                <a:ea typeface="+mn-ea"/>
                <a:cs typeface="+mn-cs"/>
              </a:rPr>
              <a:t>the address at which the contents of the PC are to be saved, and the PC is loaded</a:t>
            </a:r>
          </a:p>
          <a:p>
            <a:r>
              <a:rPr lang="en-US" sz="1200" b="0" i="0" u="none" strike="noStrike" kern="1200" baseline="0" dirty="0">
                <a:solidFill>
                  <a:schemeClr val="tx1"/>
                </a:solidFill>
                <a:latin typeface="Times New Roman" pitchFamily="-1" charset="0"/>
                <a:ea typeface="+mn-ea"/>
                <a:cs typeface="+mn-cs"/>
              </a:rPr>
              <a:t>with the address of the start of the interrupt-processing routine. These two actions</a:t>
            </a:r>
          </a:p>
          <a:p>
            <a:r>
              <a:rPr lang="en-US" sz="1200" b="0" i="0" u="none" strike="noStrike" kern="1200" baseline="0" dirty="0">
                <a:solidFill>
                  <a:schemeClr val="tx1"/>
                </a:solidFill>
                <a:latin typeface="Times New Roman" pitchFamily="-1" charset="0"/>
                <a:ea typeface="+mn-ea"/>
                <a:cs typeface="+mn-cs"/>
              </a:rPr>
              <a:t>may each be a single micro-operation. However, because most processors provide</a:t>
            </a:r>
          </a:p>
          <a:p>
            <a:r>
              <a:rPr lang="en-US" sz="1200" b="0" i="0" u="none" strike="noStrike" kern="1200" baseline="0" dirty="0">
                <a:solidFill>
                  <a:schemeClr val="tx1"/>
                </a:solidFill>
                <a:latin typeface="Times New Roman" pitchFamily="-1" charset="0"/>
                <a:ea typeface="+mn-ea"/>
                <a:cs typeface="+mn-cs"/>
              </a:rPr>
              <a:t>multiple types and/or levels of interrupts, it may take one or more additional micro-</a:t>
            </a:r>
          </a:p>
          <a:p>
            <a:r>
              <a:rPr lang="en-US" sz="1200" b="0" i="0" u="none" strike="noStrike" kern="1200" baseline="0" dirty="0">
                <a:solidFill>
                  <a:schemeClr val="tx1"/>
                </a:solidFill>
                <a:latin typeface="Times New Roman" pitchFamily="-1" charset="0"/>
                <a:ea typeface="+mn-ea"/>
                <a:cs typeface="+mn-cs"/>
              </a:rPr>
              <a:t>operations to obtain the </a:t>
            </a:r>
            <a:r>
              <a:rPr lang="en-US" sz="1200" b="0" i="0" u="none" strike="noStrike" kern="1200" baseline="0" dirty="0" err="1">
                <a:solidFill>
                  <a:schemeClr val="tx1"/>
                </a:solidFill>
                <a:latin typeface="Times New Roman" pitchFamily="-1" charset="0"/>
                <a:ea typeface="+mn-ea"/>
                <a:cs typeface="+mn-cs"/>
              </a:rPr>
              <a:t>Save_Address</a:t>
            </a:r>
            <a:r>
              <a:rPr lang="en-US" sz="1200" b="0" i="0" u="none" strike="noStrike" kern="1200" baseline="0" dirty="0">
                <a:solidFill>
                  <a:schemeClr val="tx1"/>
                </a:solidFill>
                <a:latin typeface="Times New Roman" pitchFamily="-1" charset="0"/>
                <a:ea typeface="+mn-ea"/>
                <a:cs typeface="+mn-cs"/>
              </a:rPr>
              <a:t> and the </a:t>
            </a:r>
            <a:r>
              <a:rPr lang="en-US" sz="1200" b="0" i="0" u="none" strike="noStrike" kern="1200" baseline="0" dirty="0" err="1">
                <a:solidFill>
                  <a:schemeClr val="tx1"/>
                </a:solidFill>
                <a:latin typeface="Times New Roman" pitchFamily="-1" charset="0"/>
                <a:ea typeface="+mn-ea"/>
                <a:cs typeface="+mn-cs"/>
              </a:rPr>
              <a:t>Routine_Address</a:t>
            </a:r>
            <a:r>
              <a:rPr lang="en-US" sz="1200" b="0" i="0" u="none" strike="noStrike" kern="1200" baseline="0" dirty="0">
                <a:solidFill>
                  <a:schemeClr val="tx1"/>
                </a:solidFill>
                <a:latin typeface="Times New Roman" pitchFamily="-1" charset="0"/>
                <a:ea typeface="+mn-ea"/>
                <a:cs typeface="+mn-cs"/>
              </a:rPr>
              <a:t> before they can</a:t>
            </a:r>
          </a:p>
          <a:p>
            <a:r>
              <a:rPr lang="en-US" sz="1200" b="0" i="0" u="none" strike="noStrike" kern="1200" baseline="0" dirty="0">
                <a:solidFill>
                  <a:schemeClr val="tx1"/>
                </a:solidFill>
                <a:latin typeface="Times New Roman" pitchFamily="-1" charset="0"/>
                <a:ea typeface="+mn-ea"/>
                <a:cs typeface="+mn-cs"/>
              </a:rPr>
              <a:t>be transferred to the MAR and PC, respectively. In any case, once this is done, the</a:t>
            </a:r>
          </a:p>
          <a:p>
            <a:r>
              <a:rPr lang="en-US" sz="1200" b="0" i="0" u="none" strike="noStrike" kern="1200" baseline="0" dirty="0">
                <a:solidFill>
                  <a:schemeClr val="tx1"/>
                </a:solidFill>
                <a:latin typeface="Times New Roman" pitchFamily="-1" charset="0"/>
                <a:ea typeface="+mn-ea"/>
                <a:cs typeface="+mn-cs"/>
              </a:rPr>
              <a:t>final step is to store the MBR, which contains the old value of the PC, into memory.</a:t>
            </a:r>
          </a:p>
          <a:p>
            <a:r>
              <a:rPr lang="en-US" sz="1200" b="0" i="0" u="none" strike="noStrike" kern="1200" baseline="0" dirty="0">
                <a:solidFill>
                  <a:schemeClr val="tx1"/>
                </a:solidFill>
                <a:latin typeface="Times New Roman" pitchFamily="-1" charset="0"/>
                <a:ea typeface="+mn-ea"/>
                <a:cs typeface="+mn-cs"/>
              </a:rPr>
              <a:t>The processor is now ready to begin the next instruction cycle.</a:t>
            </a:r>
            <a:endParaRPr lang="en-GB" dirty="0"/>
          </a:p>
        </p:txBody>
      </p:sp>
    </p:spTree>
    <p:extLst>
      <p:ext uri="{BB962C8B-B14F-4D97-AF65-F5344CB8AC3E}">
        <p14:creationId xmlns:p14="http://schemas.microsoft.com/office/powerpoint/2010/main" val="74271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BE6D9BDD-0C7F-2944-A969-B9AB3060ABEA}" type="slidenum">
              <a:rPr lang="en-US"/>
              <a:pPr/>
              <a:t>8</a:t>
            </a:fld>
            <a:endParaRPr lang="en-US"/>
          </a:p>
        </p:txBody>
      </p:sp>
      <p:sp>
        <p:nvSpPr>
          <p:cNvPr id="7065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The fetch, indirect, and interrupt cycles are simple and predictable. Each involves</a:t>
            </a:r>
          </a:p>
          <a:p>
            <a:r>
              <a:rPr lang="en-US" sz="1200" b="0" i="0" u="none" strike="noStrike" kern="1200" baseline="0" dirty="0">
                <a:solidFill>
                  <a:schemeClr val="tx1"/>
                </a:solidFill>
                <a:latin typeface="Times New Roman" pitchFamily="-1" charset="0"/>
                <a:ea typeface="+mn-ea"/>
                <a:cs typeface="+mn-cs"/>
              </a:rPr>
              <a:t>a small, fixed sequence of micro-operations and, in each case, the same micro-operations</a:t>
            </a:r>
          </a:p>
          <a:p>
            <a:r>
              <a:rPr lang="en-US" sz="1200" b="0" i="0" u="none" strike="noStrike" kern="1200" baseline="0" dirty="0">
                <a:solidFill>
                  <a:schemeClr val="tx1"/>
                </a:solidFill>
                <a:latin typeface="Times New Roman" pitchFamily="-1" charset="0"/>
                <a:ea typeface="+mn-ea"/>
                <a:cs typeface="+mn-cs"/>
              </a:rPr>
              <a:t>are repeated each time around.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is not true of the execute cycle. Because of the variety of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there</a:t>
            </a:r>
          </a:p>
          <a:p>
            <a:r>
              <a:rPr lang="en-US" sz="1200" b="0" i="0" u="none" strike="noStrike" kern="1200" baseline="0" dirty="0">
                <a:solidFill>
                  <a:schemeClr val="tx1"/>
                </a:solidFill>
                <a:latin typeface="Times New Roman" pitchFamily="-1" charset="0"/>
                <a:ea typeface="+mn-ea"/>
                <a:cs typeface="+mn-cs"/>
              </a:rPr>
              <a:t>are a number of different sequences of micro-operations that can occur. The control</a:t>
            </a:r>
          </a:p>
          <a:p>
            <a:r>
              <a:rPr lang="en-US" sz="1200" b="0" i="0" u="none" strike="noStrike" kern="1200" baseline="0" dirty="0">
                <a:solidFill>
                  <a:schemeClr val="tx1"/>
                </a:solidFill>
                <a:latin typeface="Times New Roman" pitchFamily="-1" charset="0"/>
                <a:ea typeface="+mn-ea"/>
                <a:cs typeface="+mn-cs"/>
              </a:rPr>
              <a:t>unit examines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and generates a sequence of micro-operations based on</a:t>
            </a:r>
          </a:p>
          <a:p>
            <a:r>
              <a:rPr lang="en-US" sz="1200" b="0" i="0" u="none" strike="noStrike" kern="1200" baseline="0" dirty="0">
                <a:solidFill>
                  <a:schemeClr val="tx1"/>
                </a:solidFill>
                <a:latin typeface="Times New Roman" pitchFamily="-1" charset="0"/>
                <a:ea typeface="+mn-ea"/>
                <a:cs typeface="+mn-cs"/>
              </a:rPr>
              <a:t>the value of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This is referred to as instruction decoding.</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Let us consider several hypothetical examples.</a:t>
            </a:r>
          </a:p>
          <a:p>
            <a:r>
              <a:rPr lang="en-US" sz="1200" b="0" i="0" u="none" strike="noStrike" kern="1200" baseline="0" dirty="0">
                <a:solidFill>
                  <a:schemeClr val="tx1"/>
                </a:solidFill>
                <a:latin typeface="Times New Roman" pitchFamily="-1" charset="0"/>
                <a:ea typeface="+mn-ea"/>
                <a:cs typeface="+mn-cs"/>
              </a:rPr>
              <a:t>First, consider an add instruction: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R1, X</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which adds the contents of the location X to register R1. The following sequence of</a:t>
            </a:r>
          </a:p>
          <a:p>
            <a:r>
              <a:rPr lang="en-US" sz="1200" b="0" i="0" u="none" strike="noStrike" kern="1200" baseline="0" dirty="0">
                <a:solidFill>
                  <a:schemeClr val="tx1"/>
                </a:solidFill>
                <a:latin typeface="Times New Roman" pitchFamily="-1" charset="0"/>
                <a:ea typeface="+mn-ea"/>
                <a:cs typeface="+mn-cs"/>
              </a:rPr>
              <a:t>Micro-operations might occur: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1</a:t>
            </a:r>
            <a:r>
              <a:rPr lang="en-US" sz="1200" b="0" i="0" u="none" strike="noStrike" kern="1200" baseline="0" dirty="0">
                <a:solidFill>
                  <a:schemeClr val="tx1"/>
                </a:solidFill>
                <a:latin typeface="Times New Roman" pitchFamily="-1" charset="0"/>
                <a:ea typeface="+mn-ea"/>
                <a:cs typeface="+mn-cs"/>
              </a:rPr>
              <a:t>: MAR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(IR(address))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2</a:t>
            </a:r>
            <a:r>
              <a:rPr lang="en-US" sz="1200" b="0" i="0" u="none" strike="noStrike" kern="1200" baseline="0" dirty="0">
                <a:solidFill>
                  <a:schemeClr val="tx1"/>
                </a:solidFill>
                <a:latin typeface="Times New Roman" pitchFamily="-1" charset="0"/>
                <a:ea typeface="+mn-ea"/>
                <a:cs typeface="+mn-cs"/>
              </a:rPr>
              <a:t>: MBR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t>
            </a:r>
            <a:r>
              <a:rPr lang="en-US" sz="1200" b="0" i="0" u="none" strike="noStrike" kern="1200" baseline="-25000" dirty="0">
                <a:solidFill>
                  <a:schemeClr val="tx1"/>
                </a:solidFill>
                <a:latin typeface="Times New Roman" pitchFamily="-1" charset="0"/>
                <a:ea typeface="+mn-ea"/>
                <a:cs typeface="+mn-cs"/>
              </a:rPr>
              <a:t>3</a:t>
            </a:r>
            <a:r>
              <a:rPr lang="en-US" sz="1200" b="0" i="0" u="none" strike="noStrike" kern="1200" baseline="0" dirty="0">
                <a:solidFill>
                  <a:schemeClr val="tx1"/>
                </a:solidFill>
                <a:latin typeface="Times New Roman" pitchFamily="-1" charset="0"/>
                <a:ea typeface="+mn-ea"/>
                <a:cs typeface="+mn-cs"/>
              </a:rPr>
              <a:t>: R1 </a:t>
            </a:r>
            <a:r>
              <a:rPr lang="en-US" sz="1200" b="0" i="0" u="none" strike="noStrike" kern="1200" baseline="0" dirty="0">
                <a:solidFill>
                  <a:schemeClr val="tx1"/>
                </a:solidFill>
                <a:latin typeface="Wingdings"/>
                <a:ea typeface="Wingdings"/>
                <a:cs typeface="Wingdings"/>
                <a:sym typeface="Wingdings"/>
              </a:rPr>
              <a:t></a:t>
            </a:r>
            <a:r>
              <a:rPr lang="en-US" sz="1200" b="0" i="0" u="none" strike="noStrike" kern="1200" baseline="0" dirty="0">
                <a:solidFill>
                  <a:schemeClr val="tx1"/>
                </a:solidFill>
                <a:latin typeface="Times New Roman" pitchFamily="-1" charset="0"/>
                <a:ea typeface="+mn-ea"/>
                <a:cs typeface="+mn-cs"/>
              </a:rPr>
              <a:t> (R1) + (MBR)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We begin with the IR containing the ADD instruction. In the first step, the</a:t>
            </a:r>
          </a:p>
          <a:p>
            <a:r>
              <a:rPr lang="en-US" sz="1200" b="0" i="0" u="none" strike="noStrike" kern="1200" baseline="0" dirty="0">
                <a:solidFill>
                  <a:schemeClr val="tx1"/>
                </a:solidFill>
                <a:latin typeface="Times New Roman" pitchFamily="-1" charset="0"/>
                <a:ea typeface="+mn-ea"/>
                <a:cs typeface="+mn-cs"/>
              </a:rPr>
              <a:t>address portion of the IR is loaded into the MAR. Then the referenced memory</a:t>
            </a:r>
          </a:p>
          <a:p>
            <a:r>
              <a:rPr lang="en-US" sz="1200" b="0" i="0" u="none" strike="noStrike" kern="1200" baseline="0" dirty="0">
                <a:solidFill>
                  <a:schemeClr val="tx1"/>
                </a:solidFill>
                <a:latin typeface="Times New Roman" pitchFamily="-1" charset="0"/>
                <a:ea typeface="+mn-ea"/>
                <a:cs typeface="+mn-cs"/>
              </a:rPr>
              <a:t>location is read. Finally, the contents of R1 and MBR are added by the ALU. Again,</a:t>
            </a:r>
          </a:p>
          <a:p>
            <a:r>
              <a:rPr lang="en-US" sz="1200" b="0" i="0" u="none" strike="noStrike" kern="1200" baseline="0" dirty="0">
                <a:solidFill>
                  <a:schemeClr val="tx1"/>
                </a:solidFill>
                <a:latin typeface="Times New Roman" pitchFamily="-1" charset="0"/>
                <a:ea typeface="+mn-ea"/>
                <a:cs typeface="+mn-cs"/>
              </a:rPr>
              <a:t>this is a simplified example. Additional micro-operations may be required to extract</a:t>
            </a:r>
          </a:p>
          <a:p>
            <a:r>
              <a:rPr lang="en-US" sz="1200" b="0" i="0" u="none" strike="noStrike" kern="1200" baseline="0" dirty="0">
                <a:solidFill>
                  <a:schemeClr val="tx1"/>
                </a:solidFill>
                <a:latin typeface="Times New Roman" pitchFamily="-1" charset="0"/>
                <a:ea typeface="+mn-ea"/>
                <a:cs typeface="+mn-cs"/>
              </a:rPr>
              <a:t> the register reference from the IR and perhaps to stage the ALU inputs or outputs</a:t>
            </a:r>
          </a:p>
          <a:p>
            <a:r>
              <a:rPr lang="en-US" sz="1200" b="0" i="0" u="none" strike="noStrike" kern="1200" baseline="0" dirty="0">
                <a:solidFill>
                  <a:schemeClr val="tx1"/>
                </a:solidFill>
                <a:latin typeface="Times New Roman" pitchFamily="-1" charset="0"/>
                <a:ea typeface="+mn-ea"/>
                <a:cs typeface="+mn-cs"/>
              </a:rPr>
              <a:t>in some intermediate registers.</a:t>
            </a:r>
            <a:endParaRPr lang="en-GB" dirty="0"/>
          </a:p>
        </p:txBody>
      </p:sp>
    </p:spTree>
    <p:extLst>
      <p:ext uri="{BB962C8B-B14F-4D97-AF65-F5344CB8AC3E}">
        <p14:creationId xmlns:p14="http://schemas.microsoft.com/office/powerpoint/2010/main" val="203509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D3FE7CA1-E1DE-4546-B946-3273FBEC961B}" type="slidenum">
              <a:rPr lang="en-US"/>
              <a:pPr/>
              <a:t>9</a:t>
            </a:fld>
            <a:endParaRPr lang="en-US"/>
          </a:p>
        </p:txBody>
      </p:sp>
      <p:sp>
        <p:nvSpPr>
          <p:cNvPr id="10957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 xmlns:ma14="http://schemas.microsoft.com/office/mac/drawingml/2011/main" val="1"/>
            </a:ext>
          </a:extLst>
        </p:spPr>
      </p:sp>
      <p:sp>
        <p:nvSpPr>
          <p:cNvPr id="109571"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We have seen that each phase of the instruction cycle can be decomposed into a</a:t>
            </a:r>
          </a:p>
          <a:p>
            <a:r>
              <a:rPr lang="en-US" sz="1200" b="0" i="0" u="none" strike="noStrike" kern="1200" baseline="0" dirty="0">
                <a:solidFill>
                  <a:schemeClr val="tx1"/>
                </a:solidFill>
                <a:latin typeface="Times New Roman" pitchFamily="-1" charset="0"/>
                <a:ea typeface="+mn-ea"/>
                <a:cs typeface="+mn-cs"/>
              </a:rPr>
              <a:t>sequence of elementary micro-operations. In our example, there is one sequence</a:t>
            </a:r>
          </a:p>
          <a:p>
            <a:r>
              <a:rPr lang="en-US" sz="1200" b="0" i="0" u="none" strike="noStrike" kern="1200" baseline="0" dirty="0">
                <a:solidFill>
                  <a:schemeClr val="tx1"/>
                </a:solidFill>
                <a:latin typeface="Times New Roman" pitchFamily="-1" charset="0"/>
                <a:ea typeface="+mn-ea"/>
                <a:cs typeface="+mn-cs"/>
              </a:rPr>
              <a:t>each for the fetch, indirect, and interrupt cycles, and, for the execute cycle, there is</a:t>
            </a:r>
          </a:p>
          <a:p>
            <a:r>
              <a:rPr lang="en-US" sz="1200" b="0" i="0" u="none" strike="noStrike" kern="1200" baseline="0" dirty="0">
                <a:solidFill>
                  <a:schemeClr val="tx1"/>
                </a:solidFill>
                <a:latin typeface="Times New Roman" pitchFamily="-1" charset="0"/>
                <a:ea typeface="+mn-ea"/>
                <a:cs typeface="+mn-cs"/>
              </a:rPr>
              <a:t>one sequence of micro-operations for each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To complete the picture, we need to tie sequences of micro-operations</a:t>
            </a:r>
          </a:p>
          <a:p>
            <a:r>
              <a:rPr lang="en-US" sz="1200" b="0" i="0" u="none" strike="noStrike" kern="1200" baseline="0" dirty="0">
                <a:solidFill>
                  <a:schemeClr val="tx1"/>
                </a:solidFill>
                <a:latin typeface="Times New Roman" pitchFamily="-1" charset="0"/>
                <a:ea typeface="+mn-ea"/>
                <a:cs typeface="+mn-cs"/>
              </a:rPr>
              <a:t>together, and this is done in Figure 19.3. We assume a new 2-bit register called the</a:t>
            </a:r>
          </a:p>
          <a:p>
            <a:r>
              <a:rPr lang="en-US" sz="1200" b="0" i="0" u="none" strike="noStrike" kern="1200" baseline="0" dirty="0">
                <a:solidFill>
                  <a:schemeClr val="tx1"/>
                </a:solidFill>
                <a:latin typeface="Times New Roman" pitchFamily="-1" charset="0"/>
                <a:ea typeface="+mn-ea"/>
                <a:cs typeface="+mn-cs"/>
              </a:rPr>
              <a:t>instruction cycle code  (ICC). The ICC designates the state of the processor in terms</a:t>
            </a:r>
          </a:p>
          <a:p>
            <a:r>
              <a:rPr lang="en-US" sz="1200" b="0" i="0" u="none" strike="noStrike" kern="1200" baseline="0" dirty="0">
                <a:solidFill>
                  <a:schemeClr val="tx1"/>
                </a:solidFill>
                <a:latin typeface="Times New Roman" pitchFamily="-1" charset="0"/>
                <a:ea typeface="+mn-ea"/>
                <a:cs typeface="+mn-cs"/>
              </a:rPr>
              <a:t>of which portion of the cycle it is in: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00: Fetch</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01: Indirect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10: Execute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11: Interrupt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At the end of each of the four cycles, the ICC is set appropriately. The indirect</a:t>
            </a:r>
          </a:p>
          <a:p>
            <a:r>
              <a:rPr lang="en-US" sz="1200" b="0" i="0" u="none" strike="noStrike" kern="1200" baseline="0" dirty="0">
                <a:solidFill>
                  <a:schemeClr val="tx1"/>
                </a:solidFill>
                <a:latin typeface="Times New Roman" pitchFamily="-1" charset="0"/>
                <a:ea typeface="+mn-ea"/>
                <a:cs typeface="+mn-cs"/>
              </a:rPr>
              <a:t>cycle is always followed by the execute cycle. The interrupt cycle is always followed</a:t>
            </a:r>
          </a:p>
          <a:p>
            <a:r>
              <a:rPr lang="en-US" sz="1200" b="0" i="0" u="none" strike="noStrike" kern="1200" baseline="0" dirty="0">
                <a:solidFill>
                  <a:schemeClr val="tx1"/>
                </a:solidFill>
                <a:latin typeface="Times New Roman" pitchFamily="-1" charset="0"/>
                <a:ea typeface="+mn-ea"/>
                <a:cs typeface="+mn-cs"/>
              </a:rPr>
              <a:t>by the fetch cycle (see Figure 16.3, (</a:t>
            </a:r>
            <a:r>
              <a:rPr lang="en-US" sz="1200" b="0" i="1" u="none" strike="noStrike" kern="1200" baseline="0" dirty="0">
                <a:solidFill>
                  <a:schemeClr val="tx1"/>
                </a:solidFill>
                <a:latin typeface="Times New Roman" pitchFamily="-1" charset="0"/>
                <a:ea typeface="+mn-ea"/>
                <a:cs typeface="+mn-cs"/>
              </a:rPr>
              <a:t>The Instruction Cycle </a:t>
            </a:r>
            <a:r>
              <a:rPr lang="en-US" sz="1200" b="0" i="0" u="none" strike="noStrike" kern="1200" baseline="0" dirty="0">
                <a:solidFill>
                  <a:schemeClr val="tx1"/>
                </a:solidFill>
                <a:latin typeface="Times New Roman" pitchFamily="-1" charset="0"/>
                <a:ea typeface="+mn-ea"/>
                <a:cs typeface="+mn-cs"/>
              </a:rPr>
              <a:t>). For both the fetch and</a:t>
            </a:r>
          </a:p>
          <a:p>
            <a:r>
              <a:rPr lang="en-US" sz="1200" b="0" i="0" u="none" strike="noStrike" kern="1200" baseline="0" dirty="0">
                <a:solidFill>
                  <a:schemeClr val="tx1"/>
                </a:solidFill>
                <a:latin typeface="Times New Roman" pitchFamily="-1" charset="0"/>
                <a:ea typeface="+mn-ea"/>
                <a:cs typeface="+mn-cs"/>
              </a:rPr>
              <a:t>execute cycles, the next cycle depends on the state of the system.</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Thus, the flowchart of Figure 19.3 defines the complete sequence of micro-operations,</a:t>
            </a:r>
          </a:p>
          <a:p>
            <a:r>
              <a:rPr lang="en-US" sz="1200" b="0" i="0" u="none" strike="noStrike" kern="1200" baseline="0" dirty="0">
                <a:solidFill>
                  <a:schemeClr val="tx1"/>
                </a:solidFill>
                <a:latin typeface="Times New Roman" pitchFamily="-1" charset="0"/>
                <a:ea typeface="+mn-ea"/>
                <a:cs typeface="+mn-cs"/>
              </a:rPr>
              <a:t>depending only on the instruction sequence and the interrupt pattern.</a:t>
            </a:r>
          </a:p>
          <a:p>
            <a:r>
              <a:rPr lang="en-US" sz="1200" b="0" i="0" u="none" strike="noStrike" kern="1200" baseline="0" dirty="0">
                <a:solidFill>
                  <a:schemeClr val="tx1"/>
                </a:solidFill>
                <a:latin typeface="Times New Roman" pitchFamily="-1" charset="0"/>
                <a:ea typeface="+mn-ea"/>
                <a:cs typeface="+mn-cs"/>
              </a:rPr>
              <a:t>Of course, this is a simplified example. The flowchart for an actual processor would</a:t>
            </a:r>
          </a:p>
          <a:p>
            <a:r>
              <a:rPr lang="en-US" sz="1200" b="0" i="0" u="none" strike="noStrike" kern="1200" baseline="0" dirty="0">
                <a:solidFill>
                  <a:schemeClr val="tx1"/>
                </a:solidFill>
                <a:latin typeface="Times New Roman" pitchFamily="-1" charset="0"/>
                <a:ea typeface="+mn-ea"/>
                <a:cs typeface="+mn-cs"/>
              </a:rPr>
              <a:t>be more complex. In any case, we have reached the point in our discussion in which</a:t>
            </a:r>
          </a:p>
          <a:p>
            <a:r>
              <a:rPr lang="en-US" sz="1200" b="0" i="0" u="none" strike="noStrike" kern="1200" baseline="0" dirty="0">
                <a:solidFill>
                  <a:schemeClr val="tx1"/>
                </a:solidFill>
                <a:latin typeface="Times New Roman" pitchFamily="-1" charset="0"/>
                <a:ea typeface="+mn-ea"/>
                <a:cs typeface="+mn-cs"/>
              </a:rPr>
              <a:t>the operation of the processor is defined as the performance of a sequence of micro-</a:t>
            </a:r>
          </a:p>
          <a:p>
            <a:r>
              <a:rPr lang="en-US" sz="1200" b="0" i="0" u="none" strike="noStrike" kern="1200" baseline="0" dirty="0">
                <a:solidFill>
                  <a:schemeClr val="tx1"/>
                </a:solidFill>
                <a:latin typeface="Times New Roman" pitchFamily="-1" charset="0"/>
                <a:ea typeface="+mn-ea"/>
                <a:cs typeface="+mn-cs"/>
              </a:rPr>
              <a:t>operations. We can now consider how the control unit causes this sequence to occur.</a:t>
            </a:r>
            <a:endParaRPr lang="en-GB" dirty="0"/>
          </a:p>
        </p:txBody>
      </p:sp>
    </p:spTree>
    <p:extLst>
      <p:ext uri="{BB962C8B-B14F-4D97-AF65-F5344CB8AC3E}">
        <p14:creationId xmlns:p14="http://schemas.microsoft.com/office/powerpoint/2010/main" val="6214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5317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4902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5917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3620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700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54643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4033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13785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9829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1956769650"/>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19</a:t>
            </a:r>
          </a:p>
        </p:txBody>
      </p:sp>
      <p:sp>
        <p:nvSpPr>
          <p:cNvPr id="13317" name="Text Placeholder 4"/>
          <p:cNvSpPr txBox="1">
            <a:spLocks noGrp="1"/>
          </p:cNvSpPr>
          <p:nvPr>
            <p:ph type="body" idx="3"/>
          </p:nvPr>
        </p:nvSpPr>
        <p:spPr/>
        <p:txBody>
          <a:bodyPr/>
          <a:lstStyle/>
          <a:p>
            <a:r>
              <a:rPr lang="en-US" dirty="0"/>
              <a:t>Control Unit Operation and Microprogrammed Control</a:t>
            </a:r>
          </a:p>
        </p:txBody>
      </p:sp>
      <p:pic>
        <p:nvPicPr>
          <p:cNvPr id="9" name="Picture 8" descr="Diagram&#10;&#10;Description automatically generated">
            <a:extLst>
              <a:ext uri="{FF2B5EF4-FFF2-40B4-BE49-F238E27FC236}">
                <a16:creationId xmlns:a16="http://schemas.microsoft.com/office/drawing/2014/main" id="{42C70A71-BF3C-4730-9C15-B8C7FA961122}"/>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124944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dirty="0"/>
              <a:t>Control Unit </a:t>
            </a:r>
            <a:br>
              <a:rPr lang="en-GB" dirty="0"/>
            </a:br>
            <a:r>
              <a:rPr lang="en-GB" dirty="0"/>
              <a:t>Functional Requirements</a:t>
            </a:r>
          </a:p>
        </p:txBody>
      </p:sp>
      <p:sp>
        <p:nvSpPr>
          <p:cNvPr id="52227" name="Rectangle 3"/>
          <p:cNvSpPr>
            <a:spLocks noGrp="1" noChangeArrowheads="1"/>
          </p:cNvSpPr>
          <p:nvPr>
            <p:ph type="body" idx="1"/>
          </p:nvPr>
        </p:nvSpPr>
        <p:spPr/>
        <p:txBody>
          <a:bodyPr>
            <a:normAutofit/>
          </a:bodyPr>
          <a:lstStyle/>
          <a:p>
            <a:pPr marL="296863" indent="-296863"/>
            <a:r>
              <a:rPr lang="en-GB" sz="2000" dirty="0"/>
              <a:t>By reducing the operation of the processor to its most fundamental level we are able to define exactly what it is that the control unit must cause to happen</a:t>
            </a:r>
          </a:p>
          <a:p>
            <a:pPr marL="296863" indent="-296863"/>
            <a:r>
              <a:rPr lang="en-GB" sz="2000" dirty="0"/>
              <a:t>Three step process to lead to a characterization of the control unit:</a:t>
            </a:r>
          </a:p>
          <a:p>
            <a:pPr marL="652463" lvl="1" indent="-344488"/>
            <a:r>
              <a:rPr lang="en-GB" sz="1800" dirty="0"/>
              <a:t>Define basic elements of processor</a:t>
            </a:r>
          </a:p>
          <a:p>
            <a:pPr marL="652463" lvl="1" indent="-344488"/>
            <a:r>
              <a:rPr lang="en-GB" sz="1800" dirty="0"/>
              <a:t>Describe micro-operations processor performs</a:t>
            </a:r>
          </a:p>
          <a:p>
            <a:pPr marL="652463" lvl="1" indent="-344488"/>
            <a:r>
              <a:rPr lang="en-GB" sz="1800" dirty="0"/>
              <a:t>Determine the functions that the control unit must perform to cause the micro-operations to be performed</a:t>
            </a:r>
          </a:p>
          <a:p>
            <a:pPr marL="296863" indent="-296863"/>
            <a:r>
              <a:rPr lang="en-GB" sz="2000" dirty="0"/>
              <a:t>The control unit performs two basic tasks:</a:t>
            </a:r>
          </a:p>
          <a:p>
            <a:pPr marL="652463" lvl="1" indent="-344488"/>
            <a:r>
              <a:rPr lang="en-GB" sz="1800" dirty="0"/>
              <a:t>Sequencing</a:t>
            </a:r>
          </a:p>
          <a:p>
            <a:pPr marL="652463" lvl="1" indent="-344488"/>
            <a:r>
              <a:rPr lang="en-GB" sz="1800" dirty="0"/>
              <a:t>Execution </a:t>
            </a:r>
          </a:p>
          <a:p>
            <a:endParaRPr lang="en-GB" dirty="0"/>
          </a:p>
          <a:p>
            <a:endParaRPr lang="en-GB" dirty="0"/>
          </a:p>
        </p:txBody>
      </p:sp>
    </p:spTree>
    <p:extLst>
      <p:ext uri="{BB962C8B-B14F-4D97-AF65-F5344CB8AC3E}">
        <p14:creationId xmlns:p14="http://schemas.microsoft.com/office/powerpoint/2010/main" val="110995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7302"/>
            <a:ext cx="8500188" cy="1063884"/>
          </a:xfrm>
          <a:noFill/>
          <a:ln/>
        </p:spPr>
        <p:txBody>
          <a:bodyPr lIns="90488" tIns="44450" rIns="90488" bIns="44450"/>
          <a:lstStyle/>
          <a:p>
            <a:r>
              <a:rPr lang="en-US" dirty="0"/>
              <a:t>Figure 19.4</a:t>
            </a:r>
            <a:br>
              <a:rPr lang="en-US" dirty="0"/>
            </a:br>
            <a:r>
              <a:rPr lang="en-US" dirty="0"/>
              <a:t>Block Diagram of the Control Unit</a:t>
            </a:r>
          </a:p>
        </p:txBody>
      </p:sp>
      <p:pic>
        <p:nvPicPr>
          <p:cNvPr id="4" name="Picture 3" descr="The input given to the control unit is a series of flags and a clock input. An instruction register is also fed to the control unit. Control signals from the control bus at the right end are given to the control unit. The output from the control unit is the control signals within C P U. Control signals are sent to control bus in turn as a vice versa process." title="A block diagram of a control unit is given with inputs and outputs."/>
          <p:cNvPicPr>
            <a:picLocks noChangeAspect="1"/>
          </p:cNvPicPr>
          <p:nvPr/>
        </p:nvPicPr>
        <p:blipFill rotWithShape="1">
          <a:blip r:embed="rId3">
            <a:extLst>
              <a:ext uri="{28A0092B-C50C-407E-A947-70E740481C1C}">
                <a14:useLocalDpi xmlns:a14="http://schemas.microsoft.com/office/drawing/2010/main" val="0"/>
              </a:ext>
            </a:extLst>
          </a:blip>
          <a:srcRect l="5243" t="31696" r="9154" b="34049"/>
          <a:stretch/>
        </p:blipFill>
        <p:spPr>
          <a:xfrm>
            <a:off x="395536" y="1556792"/>
            <a:ext cx="8064896" cy="4176464"/>
          </a:xfrm>
          <a:prstGeom prst="rect">
            <a:avLst/>
          </a:prstGeom>
        </p:spPr>
      </p:pic>
    </p:spTree>
    <p:extLst>
      <p:ext uri="{BB962C8B-B14F-4D97-AF65-F5344CB8AC3E}">
        <p14:creationId xmlns:p14="http://schemas.microsoft.com/office/powerpoint/2010/main" val="89198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85810"/>
            <a:ext cx="8500188" cy="1073214"/>
          </a:xfrm>
          <a:noFill/>
          <a:ln/>
        </p:spPr>
        <p:txBody>
          <a:bodyPr lIns="90488" tIns="44450" rIns="90488" bIns="44450"/>
          <a:lstStyle/>
          <a:p>
            <a:r>
              <a:rPr lang="en-US" dirty="0"/>
              <a:t>Figure 19.5</a:t>
            </a:r>
            <a:br>
              <a:rPr lang="en-US" dirty="0"/>
            </a:br>
            <a:r>
              <a:rPr lang="en-US" dirty="0"/>
              <a:t>Data Paths and Control Signals</a:t>
            </a:r>
          </a:p>
        </p:txBody>
      </p:sp>
      <p:pic>
        <p:nvPicPr>
          <p:cNvPr id="3" name="Picture 2" descr="Control unit functioning has several elements. The elements are M B R, P C, I R, A C, M A R, A L U, Clock, and Control unit. A clock signal C sub 5 is given to M B R. Clock signal C sub 12 is given out from the M B R. From M B R, five clock signals are given to five different elements in the diagram. C sub 5 is given to M A R. C sub 3 is given to P C. C sub 4 is given to I R. C sub 10 is given to A C. C sub 6 is given to A L U. Clock signal C sub 2 is also given to M A R. from P C. From M A R, a clock signal C sub 0 is given out. A clock signal C sub 1 from P C is given to a path of clock signal given to M A R. The path connects the clock signal C SUB 11 to the M A R. From I R, a clock signal C sub 13 is given to Control unit. Flag input and clock input are given to this series. The control unit emits series of control signals. From A C, a clock signal C sub 7 is given to A L U, which in turn gives another control signal, C sub 9, to the A C. The A L U has a series of control signal inputs." title="An illustration represents an of a control unit function."/>
          <p:cNvPicPr>
            <a:picLocks noChangeAspect="1"/>
          </p:cNvPicPr>
          <p:nvPr/>
        </p:nvPicPr>
        <p:blipFill rotWithShape="1">
          <a:blip r:embed="rId3">
            <a:extLst>
              <a:ext uri="{28A0092B-C50C-407E-A947-70E740481C1C}">
                <a14:useLocalDpi xmlns:a14="http://schemas.microsoft.com/office/drawing/2010/main" val="0"/>
              </a:ext>
            </a:extLst>
          </a:blip>
          <a:srcRect l="8526" t="29137" r="4780" b="25774"/>
          <a:stretch/>
        </p:blipFill>
        <p:spPr>
          <a:xfrm>
            <a:off x="827584" y="1340768"/>
            <a:ext cx="7488832" cy="5040561"/>
          </a:xfrm>
          <a:prstGeom prst="rect">
            <a:avLst/>
          </a:prstGeom>
        </p:spPr>
      </p:pic>
    </p:spTree>
    <p:extLst>
      <p:ext uri="{BB962C8B-B14F-4D97-AF65-F5344CB8AC3E}">
        <p14:creationId xmlns:p14="http://schemas.microsoft.com/office/powerpoint/2010/main" val="124450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extLst>
              <p:ext uri="{D42A27DB-BD31-4B8C-83A1-F6EECF244321}">
                <p14:modId xmlns:p14="http://schemas.microsoft.com/office/powerpoint/2010/main" val="1349765369"/>
              </p:ext>
            </p:extLst>
          </p:nvPr>
        </p:nvGraphicFramePr>
        <p:xfrm>
          <a:off x="591682" y="1151278"/>
          <a:ext cx="7960636" cy="4377897"/>
        </p:xfrm>
        <a:graphic>
          <a:graphicData uri="http://schemas.openxmlformats.org/drawingml/2006/table">
            <a:tbl>
              <a:tblPr firstRow="1" bandRow="1">
                <a:tableStyleId>{5C22544A-7EE6-4342-B048-85BDC9FD1C3A}</a:tableStyleId>
              </a:tblPr>
              <a:tblGrid>
                <a:gridCol w="1525272">
                  <a:extLst>
                    <a:ext uri="{9D8B030D-6E8A-4147-A177-3AD203B41FA5}">
                      <a16:colId xmlns:a16="http://schemas.microsoft.com/office/drawing/2014/main" val="2543019389"/>
                    </a:ext>
                  </a:extLst>
                </a:gridCol>
                <a:gridCol w="3463158">
                  <a:extLst>
                    <a:ext uri="{9D8B030D-6E8A-4147-A177-3AD203B41FA5}">
                      <a16:colId xmlns:a16="http://schemas.microsoft.com/office/drawing/2014/main" val="4122312373"/>
                    </a:ext>
                  </a:extLst>
                </a:gridCol>
                <a:gridCol w="2972206">
                  <a:extLst>
                    <a:ext uri="{9D8B030D-6E8A-4147-A177-3AD203B41FA5}">
                      <a16:colId xmlns:a16="http://schemas.microsoft.com/office/drawing/2014/main" val="2710634603"/>
                    </a:ext>
                  </a:extLst>
                </a:gridCol>
              </a:tblGrid>
              <a:tr h="332206">
                <a:tc>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tx1"/>
                          </a:solidFill>
                          <a:latin typeface="+mn-lt"/>
                          <a:ea typeface="+mn-ea"/>
                          <a:cs typeface="+mn-cs"/>
                          <a:sym typeface="Arial"/>
                        </a:rPr>
                        <a:t>Micro-operations</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Active Control Signals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8268">
                <a:tc rowSpan="3">
                  <a:txBody>
                    <a:bodyPr/>
                    <a:lstStyle/>
                    <a:p>
                      <a:r>
                        <a:rPr lang="en-IN" sz="1400" b="1" i="0" u="none" strike="noStrike" cap="none" baseline="0" dirty="0">
                          <a:solidFill>
                            <a:schemeClr val="dk1"/>
                          </a:solidFill>
                          <a:latin typeface="+mn-lt"/>
                          <a:ea typeface="+mn-ea"/>
                          <a:cs typeface="+mn-cs"/>
                          <a:sym typeface="Arial"/>
                        </a:rPr>
                        <a:t>Fetch:</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t</a:t>
                      </a:r>
                      <a:r>
                        <a:rPr lang="en-IN" sz="1400" baseline="-25000" dirty="0"/>
                        <a:t>1</a:t>
                      </a:r>
                      <a:r>
                        <a:rPr lang="en-IN" sz="1400" dirty="0"/>
                        <a:t>: MAR   </a:t>
                      </a:r>
                      <a:r>
                        <a:rPr lang="en-IN" sz="1800" dirty="0">
                          <a:latin typeface="Arial" panose="020B0604020202020204" pitchFamily="34" charset="0"/>
                          <a:cs typeface="Arial" panose="020B0604020202020204" pitchFamily="34" charset="0"/>
                        </a:rPr>
                        <a:t>←</a:t>
                      </a:r>
                      <a:r>
                        <a:rPr lang="en-IN" sz="1400" dirty="0"/>
                        <a:t>  (PC)</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C</a:t>
                      </a:r>
                      <a:r>
                        <a:rPr lang="en-IN" sz="1400" baseline="-25000" dirty="0"/>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70667">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a:t>
                      </a:r>
                      <a:r>
                        <a:rPr lang="en-US" sz="1400" baseline="-25000" dirty="0"/>
                        <a:t>2</a:t>
                      </a:r>
                      <a:r>
                        <a:rPr lang="en-US" sz="1400" dirty="0"/>
                        <a:t>: MBR   ←  Memory</a:t>
                      </a:r>
                    </a:p>
                    <a:p>
                      <a:pPr marL="204788" marR="0" indent="-204788" algn="l" defTabSz="914400" rtl="0" eaLnBrk="1" fontAlgn="auto" latinLnBrk="0" hangingPunct="1">
                        <a:lnSpc>
                          <a:spcPct val="100000"/>
                        </a:lnSpc>
                        <a:spcBef>
                          <a:spcPts val="0"/>
                        </a:spcBef>
                        <a:spcAft>
                          <a:spcPts val="0"/>
                        </a:spcAft>
                        <a:buClrTx/>
                        <a:buSzTx/>
                        <a:buFontTx/>
                        <a:buNone/>
                        <a:tabLst/>
                        <a:defRPr/>
                      </a:pPr>
                      <a:r>
                        <a:rPr lang="en-IN" sz="1400" dirty="0"/>
                        <a:t>	PC   </a:t>
                      </a:r>
                      <a:r>
                        <a:rPr lang="en-IN" sz="1400" dirty="0">
                          <a:latin typeface="Arial" panose="020B0604020202020204" pitchFamily="34" charset="0"/>
                          <a:cs typeface="Arial" panose="020B0604020202020204" pitchFamily="34" charset="0"/>
                        </a:rPr>
                        <a:t>←</a:t>
                      </a:r>
                      <a:r>
                        <a:rPr lang="en-IN" sz="1400" dirty="0"/>
                        <a:t>   (PC) + 1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t>C</a:t>
                      </a:r>
                      <a:r>
                        <a:rPr lang="en-IN" sz="1400" baseline="-25000" dirty="0"/>
                        <a:t>5</a:t>
                      </a:r>
                      <a:r>
                        <a:rPr lang="en-IN" sz="1400" dirty="0"/>
                        <a:t>, C</a:t>
                      </a:r>
                      <a:r>
                        <a:rPr lang="en-IN" sz="1400" baseline="-25000" dirty="0"/>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2413">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3</a:t>
                      </a:r>
                      <a:r>
                        <a:rPr lang="en-US" sz="1400" b="0" i="0" u="none" strike="noStrike" cap="none" baseline="0" dirty="0">
                          <a:solidFill>
                            <a:schemeClr val="dk1"/>
                          </a:solidFill>
                          <a:latin typeface="+mn-lt"/>
                          <a:ea typeface="+mn-ea"/>
                          <a:cs typeface="+mn-cs"/>
                          <a:sym typeface="Arial"/>
                        </a:rPr>
                        <a:t>: IR   ←   (MBR)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4025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cap="none" baseline="0" dirty="0">
                          <a:solidFill>
                            <a:schemeClr val="dk1"/>
                          </a:solidFill>
                          <a:latin typeface="+mn-lt"/>
                          <a:ea typeface="+mn-ea"/>
                          <a:cs typeface="+mn-cs"/>
                          <a:sym typeface="Arial"/>
                        </a:rPr>
                        <a:t>Indirect:</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1</a:t>
                      </a:r>
                      <a:r>
                        <a:rPr lang="en-US" sz="1400" b="0" i="0" u="none" strike="noStrike" cap="none" baseline="0" dirty="0">
                          <a:solidFill>
                            <a:schemeClr val="dk1"/>
                          </a:solidFill>
                          <a:latin typeface="+mn-lt"/>
                          <a:ea typeface="+mn-ea"/>
                          <a:cs typeface="+mn-cs"/>
                          <a:sym typeface="Arial"/>
                        </a:rPr>
                        <a:t>: MAR ←  (IR(Address))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a:t>
                      </a:r>
                      <a:r>
                        <a:rPr lang="en-US" sz="1400" b="0" i="0" u="none" strike="noStrike" cap="none" baseline="-25000" dirty="0">
                          <a:solidFill>
                            <a:schemeClr val="dk1"/>
                          </a:solidFill>
                          <a:latin typeface="+mn-lt"/>
                          <a:ea typeface="+mn-ea"/>
                          <a:cs typeface="+mn-cs"/>
                          <a:sym typeface="Arial"/>
                        </a:rPr>
                        <a:t>2</a:t>
                      </a:r>
                      <a:r>
                        <a:rPr lang="en-US" sz="1400" b="0" i="0" u="none" strike="noStrike" cap="none" baseline="0" dirty="0">
                          <a:solidFill>
                            <a:schemeClr val="dk1"/>
                          </a:solidFill>
                          <a:latin typeface="+mn-lt"/>
                          <a:ea typeface="+mn-ea"/>
                          <a:cs typeface="+mn-cs"/>
                          <a:sym typeface="Arial"/>
                        </a:rPr>
                        <a:t>: MBR ←  Memory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5</a:t>
                      </a:r>
                      <a:r>
                        <a:rPr lang="en-IN" sz="1400" dirty="0"/>
                        <a:t>, C</a:t>
                      </a:r>
                      <a:r>
                        <a:rPr lang="en-IN" sz="1400" baseline="-25000" dirty="0"/>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t</a:t>
                      </a:r>
                      <a:r>
                        <a:rPr lang="en-IN" sz="1400" baseline="-25000" dirty="0"/>
                        <a:t>3</a:t>
                      </a:r>
                      <a:r>
                        <a:rPr lang="en-IN" sz="1400" dirty="0"/>
                        <a:t>: IR(Address) </a:t>
                      </a:r>
                      <a:r>
                        <a:rPr lang="en-US" sz="1400" b="0" i="0" u="none" strike="noStrike" cap="none" baseline="0" dirty="0">
                          <a:solidFill>
                            <a:schemeClr val="dk1"/>
                          </a:solidFill>
                          <a:latin typeface="+mn-lt"/>
                          <a:ea typeface="+mn-ea"/>
                          <a:cs typeface="+mn-cs"/>
                          <a:sym typeface="Arial"/>
                        </a:rPr>
                        <a:t>←</a:t>
                      </a:r>
                      <a:r>
                        <a:rPr lang="en-IN" sz="1400" dirty="0"/>
                        <a:t>  (MBR(Address))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83520904"/>
                  </a:ext>
                </a:extLst>
              </a:tr>
              <a:tr h="437110">
                <a:tc rowSpan="3">
                  <a:txBody>
                    <a:bodyPr/>
                    <a:lstStyle/>
                    <a:p>
                      <a:pPr algn="l"/>
                      <a:r>
                        <a:rPr lang="en-IN" sz="1400" b="1" dirty="0"/>
                        <a:t>Interrupt: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1</a:t>
                      </a:r>
                      <a:r>
                        <a:rPr lang="en-IN" sz="1400" b="0" i="0" u="none" strike="noStrike" cap="none" baseline="0" dirty="0">
                          <a:solidFill>
                            <a:schemeClr val="dk1"/>
                          </a:solidFill>
                          <a:latin typeface="+mn-lt"/>
                          <a:ea typeface="+mn-ea"/>
                          <a:cs typeface="+mn-cs"/>
                          <a:sym typeface="Arial"/>
                        </a:rPr>
                        <a:t>: MBR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(PC)</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6566229"/>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t-BR" sz="1400" b="0" i="0" u="none" strike="noStrike" cap="none" baseline="0" dirty="0">
                          <a:solidFill>
                            <a:schemeClr val="dk1"/>
                          </a:solidFill>
                          <a:latin typeface="+mn-lt"/>
                          <a:ea typeface="+mn-ea"/>
                          <a:cs typeface="+mn-cs"/>
                          <a:sym typeface="Arial"/>
                        </a:rPr>
                        <a:t>t</a:t>
                      </a:r>
                      <a:r>
                        <a:rPr lang="pt-BR" sz="1400" b="0" i="0" u="none" strike="noStrike" cap="none" baseline="-25000" dirty="0">
                          <a:solidFill>
                            <a:schemeClr val="dk1"/>
                          </a:solidFill>
                          <a:latin typeface="+mn-lt"/>
                          <a:ea typeface="+mn-ea"/>
                          <a:cs typeface="+mn-cs"/>
                          <a:sym typeface="Arial"/>
                        </a:rPr>
                        <a:t>2</a:t>
                      </a:r>
                      <a:r>
                        <a:rPr lang="pt-BR" sz="1400" b="0" i="0" u="none" strike="noStrike" cap="none" baseline="0" dirty="0">
                          <a:solidFill>
                            <a:schemeClr val="dk1"/>
                          </a:solidFill>
                          <a:latin typeface="+mn-lt"/>
                          <a:ea typeface="+mn-ea"/>
                          <a:cs typeface="+mn-cs"/>
                          <a:sym typeface="Arial"/>
                        </a:rPr>
                        <a:t> : MAR </a:t>
                      </a:r>
                      <a:r>
                        <a:rPr lang="en-US" sz="1400" b="0" i="0" u="none" strike="noStrike" cap="none" baseline="0" dirty="0">
                          <a:solidFill>
                            <a:schemeClr val="dk1"/>
                          </a:solidFill>
                          <a:latin typeface="+mn-lt"/>
                          <a:ea typeface="+mn-ea"/>
                          <a:cs typeface="+mn-cs"/>
                          <a:sym typeface="Arial"/>
                        </a:rPr>
                        <a:t>←</a:t>
                      </a:r>
                      <a:r>
                        <a:rPr lang="pt-BR" sz="1400" b="0" i="0" u="none" strike="noStrike" cap="none" baseline="0" dirty="0">
                          <a:solidFill>
                            <a:schemeClr val="dk1"/>
                          </a:solidFill>
                          <a:latin typeface="+mn-lt"/>
                          <a:ea typeface="+mn-ea"/>
                          <a:cs typeface="+mn-cs"/>
                          <a:sym typeface="Arial"/>
                        </a:rPr>
                        <a:t>  Save-address</a:t>
                      </a:r>
                    </a:p>
                    <a:p>
                      <a:pPr marL="261938" indent="-261938"/>
                      <a:r>
                        <a:rPr lang="en-IN" sz="1400" b="0" i="0" u="none" strike="noStrike" cap="none" baseline="0" dirty="0">
                          <a:solidFill>
                            <a:schemeClr val="dk1"/>
                          </a:solidFill>
                          <a:latin typeface="+mn-lt"/>
                          <a:ea typeface="+mn-ea"/>
                          <a:cs typeface="+mn-cs"/>
                          <a:sym typeface="Arial"/>
                        </a:rPr>
                        <a:t>	PC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Routine-address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7732883"/>
                  </a:ext>
                </a:extLst>
              </a:tr>
              <a:tr h="437110">
                <a:tc vMerge="1">
                  <a:txBody>
                    <a:bodyPr/>
                    <a:lstStyle/>
                    <a:p>
                      <a:pPr algn="l"/>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t</a:t>
                      </a:r>
                      <a:r>
                        <a:rPr lang="en-IN" sz="1400" b="0" i="0" u="none" strike="noStrike" cap="none" baseline="-25000" dirty="0">
                          <a:solidFill>
                            <a:schemeClr val="dk1"/>
                          </a:solidFill>
                          <a:latin typeface="+mn-lt"/>
                          <a:ea typeface="+mn-ea"/>
                          <a:cs typeface="+mn-cs"/>
                          <a:sym typeface="Arial"/>
                        </a:rPr>
                        <a:t>3</a:t>
                      </a:r>
                      <a:r>
                        <a:rPr lang="en-IN" sz="1400" b="0" i="0" u="none" strike="noStrike" cap="none" baseline="0" dirty="0">
                          <a:solidFill>
                            <a:schemeClr val="dk1"/>
                          </a:solidFill>
                          <a:latin typeface="+mn-lt"/>
                          <a:ea typeface="+mn-ea"/>
                          <a:cs typeface="+mn-cs"/>
                          <a:sym typeface="Arial"/>
                        </a:rPr>
                        <a:t>: Memory </a:t>
                      </a:r>
                      <a:r>
                        <a:rPr lang="en-US" sz="1400" b="0" i="0" u="none" strike="noStrike" cap="none" baseline="0" dirty="0">
                          <a:solidFill>
                            <a:schemeClr val="dk1"/>
                          </a:solidFill>
                          <a:latin typeface="+mn-lt"/>
                          <a:ea typeface="+mn-ea"/>
                          <a:cs typeface="+mn-cs"/>
                          <a:sym typeface="Arial"/>
                        </a:rPr>
                        <a:t>←</a:t>
                      </a:r>
                      <a:r>
                        <a:rPr lang="en-IN" sz="1400" b="0" i="0" u="none" strike="noStrike" cap="none" baseline="0" dirty="0">
                          <a:solidFill>
                            <a:schemeClr val="dk1"/>
                          </a:solidFill>
                          <a:latin typeface="+mn-lt"/>
                          <a:ea typeface="+mn-ea"/>
                          <a:cs typeface="+mn-cs"/>
                          <a:sym typeface="Arial"/>
                        </a:rPr>
                        <a:t> (MBR)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dirty="0"/>
                        <a:t>C</a:t>
                      </a:r>
                      <a:r>
                        <a:rPr lang="en-IN" sz="1400" baseline="-25000" dirty="0"/>
                        <a:t>12</a:t>
                      </a:r>
                      <a:r>
                        <a:rPr lang="en-IN" sz="1400" dirty="0"/>
                        <a:t>, C</a:t>
                      </a:r>
                      <a:r>
                        <a:rPr lang="en-IN" sz="1400" baseline="-25000" dirty="0"/>
                        <a:t>W</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84175538"/>
                  </a:ext>
                </a:extLst>
              </a:tr>
            </a:tbl>
          </a:graphicData>
        </a:graphic>
      </p:graphicFrame>
      <p:sp>
        <p:nvSpPr>
          <p:cNvPr id="8" name="TextBox 7"/>
          <p:cNvSpPr txBox="1"/>
          <p:nvPr/>
        </p:nvSpPr>
        <p:spPr>
          <a:xfrm>
            <a:off x="539750" y="5623016"/>
            <a:ext cx="345318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 Read control signal to system bus.</a:t>
            </a:r>
          </a:p>
        </p:txBody>
      </p:sp>
      <p:sp>
        <p:nvSpPr>
          <p:cNvPr id="9" name="TextBox 8"/>
          <p:cNvSpPr txBox="1"/>
          <p:nvPr/>
        </p:nvSpPr>
        <p:spPr>
          <a:xfrm>
            <a:off x="539750" y="5955864"/>
            <a:ext cx="357662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a:t>
            </a:r>
            <a:r>
              <a:rPr lang="en-US" sz="1600" baseline="-25000" dirty="0">
                <a:latin typeface="Times New Roman" panose="02020603050405020304" pitchFamily="18" charset="0"/>
                <a:cs typeface="Times New Roman" panose="02020603050405020304" pitchFamily="18" charset="0"/>
              </a:rPr>
              <a:t>W</a:t>
            </a:r>
            <a:r>
              <a:rPr lang="en-US" sz="1600" dirty="0">
                <a:latin typeface="Times New Roman" panose="02020603050405020304" pitchFamily="18" charset="0"/>
                <a:cs typeface="Times New Roman" panose="02020603050405020304" pitchFamily="18" charset="0"/>
              </a:rPr>
              <a:t> = Write control signal to system bus.</a:t>
            </a:r>
          </a:p>
        </p:txBody>
      </p:sp>
      <p:sp>
        <p:nvSpPr>
          <p:cNvPr id="7" name="TextBox 6"/>
          <p:cNvSpPr txBox="1"/>
          <p:nvPr/>
        </p:nvSpPr>
        <p:spPr>
          <a:xfrm>
            <a:off x="5601943" y="5661488"/>
            <a:ext cx="3379451" cy="261610"/>
          </a:xfrm>
          <a:prstGeom prst="rect">
            <a:avLst/>
          </a:prstGeom>
          <a:noFill/>
        </p:spPr>
        <p:txBody>
          <a:bodyPr wrap="none" rtlCol="0">
            <a:spAutoFit/>
          </a:bodyPr>
          <a:lstStyle/>
          <a:p>
            <a:r>
              <a:rPr lang="en-US" sz="1100" dirty="0">
                <a:latin typeface="+mn-lt"/>
              </a:rPr>
              <a:t>(Table can be found on page 681in the textbook.)</a:t>
            </a:r>
          </a:p>
        </p:txBody>
      </p:sp>
      <p:sp>
        <p:nvSpPr>
          <p:cNvPr id="3" name="Title 2">
            <a:extLst>
              <a:ext uri="{FF2B5EF4-FFF2-40B4-BE49-F238E27FC236}">
                <a16:creationId xmlns:a16="http://schemas.microsoft.com/office/drawing/2014/main" id="{96BCFAB8-66E2-445D-81D7-0B768B8A3035}"/>
              </a:ext>
            </a:extLst>
          </p:cNvPr>
          <p:cNvSpPr>
            <a:spLocks noGrp="1"/>
          </p:cNvSpPr>
          <p:nvPr>
            <p:ph type="title"/>
          </p:nvPr>
        </p:nvSpPr>
        <p:spPr>
          <a:xfrm>
            <a:off x="287297" y="58745"/>
            <a:ext cx="8229600" cy="1124010"/>
          </a:xfrm>
        </p:spPr>
        <p:txBody>
          <a:bodyPr/>
          <a:lstStyle/>
          <a:p>
            <a:r>
              <a:rPr lang="en-US" sz="3600" dirty="0"/>
              <a:t>Table 19.1</a:t>
            </a:r>
            <a:br>
              <a:rPr lang="en-US" sz="3600" dirty="0"/>
            </a:br>
            <a:r>
              <a:rPr lang="en-US" sz="3600" dirty="0"/>
              <a:t>Micro-operations and Control Signals</a:t>
            </a:r>
            <a:endParaRPr lang="en-US" dirty="0"/>
          </a:p>
        </p:txBody>
      </p:sp>
    </p:spTree>
    <p:extLst>
      <p:ext uri="{BB962C8B-B14F-4D97-AF65-F5344CB8AC3E}">
        <p14:creationId xmlns:p14="http://schemas.microsoft.com/office/powerpoint/2010/main" val="26813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9309"/>
            <a:ext cx="4618856" cy="1091876"/>
          </a:xfrm>
          <a:noFill/>
          <a:ln/>
        </p:spPr>
        <p:txBody>
          <a:bodyPr lIns="90488" tIns="44450" rIns="90488" bIns="44450"/>
          <a:lstStyle/>
          <a:p>
            <a:r>
              <a:rPr lang="en-US" dirty="0"/>
              <a:t>Figure 19.6</a:t>
            </a:r>
            <a:br>
              <a:rPr lang="en-US" dirty="0"/>
            </a:br>
            <a:r>
              <a:rPr lang="en-US" dirty="0"/>
              <a:t>CPU with Internal Bus</a:t>
            </a:r>
          </a:p>
        </p:txBody>
      </p:sp>
      <p:pic>
        <p:nvPicPr>
          <p:cNvPr id="3" name="Picture 2" descr="An I R element from an internal bus is connected to a control unit. A data path connects a P C from internal bus and the P C is connected to the internal bus again. A data path from internal bus is connects M A R. Address lines are given out from the M A R. A data path is connected from internal C P U bus to M B R which in turns connects to the internal bus through other data path. Data lines are connected to M B R with a bidirectional arrow. A data path is connected from internal C P U bus to A C which in turns connects to the internal bus through other data path. A data path connects the internal bus to Y element. A data path from internal bus and Y element are connected to A L U. The A L U is connected to the Z element. The z element is connected to the internal bus through a data path." title="An illustration of a control unit connected with an Internal bus."/>
          <p:cNvPicPr>
            <a:picLocks noChangeAspect="1"/>
          </p:cNvPicPr>
          <p:nvPr/>
        </p:nvPicPr>
        <p:blipFill rotWithShape="1">
          <a:blip r:embed="rId3">
            <a:extLst>
              <a:ext uri="{28A0092B-C50C-407E-A947-70E740481C1C}">
                <a14:useLocalDpi xmlns:a14="http://schemas.microsoft.com/office/drawing/2010/main" val="0"/>
              </a:ext>
            </a:extLst>
          </a:blip>
          <a:srcRect l="25779" t="12643" r="23562" b="13618"/>
          <a:stretch/>
        </p:blipFill>
        <p:spPr>
          <a:xfrm>
            <a:off x="5004048" y="332656"/>
            <a:ext cx="3096344" cy="5832648"/>
          </a:xfrm>
          <a:prstGeom prst="rect">
            <a:avLst/>
          </a:prstGeom>
        </p:spPr>
      </p:pic>
    </p:spTree>
    <p:extLst>
      <p:ext uri="{BB962C8B-B14F-4D97-AF65-F5344CB8AC3E}">
        <p14:creationId xmlns:p14="http://schemas.microsoft.com/office/powerpoint/2010/main" val="124709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9309"/>
            <a:ext cx="8500188" cy="1082545"/>
          </a:xfrm>
          <a:noFill/>
          <a:ln/>
        </p:spPr>
        <p:txBody>
          <a:bodyPr lIns="90488" tIns="44450" rIns="90488" bIns="44450"/>
          <a:lstStyle/>
          <a:p>
            <a:r>
              <a:rPr lang="en-US" dirty="0"/>
              <a:t>Figure 19.7 </a:t>
            </a:r>
            <a:br>
              <a:rPr lang="en-US" dirty="0"/>
            </a:br>
            <a:r>
              <a:rPr lang="en-US" dirty="0"/>
              <a:t>Intel 8085 CPU Block Diagram</a:t>
            </a:r>
          </a:p>
        </p:txBody>
      </p:sp>
      <p:pic>
        <p:nvPicPr>
          <p:cNvPr id="4" name="Picture 3" descr="An 8-bit internal data bus is connected in the control unit diagram. Interrupt control and Serial I O control are connected to the internal bus with solid bidirectional arrows. The inputs given to the interrupt control are I N T R, R S T 5 point 5, and R S T 7 point 5. The outputs from the Interrupt control are I N T A, R S T 6.5, and T R A P. The input given to Serial I O control is S I D. The output from Serial I O control is S O D. Accumulator (8), t e m p. r e g. (8), and flags (8) are connected to the internal bus by a solid bidirectional arrow. The accumulator and t e m p. r e g. are directed by a solid arrow to A L U in the diagram. A flag input is given to A L U which in turn receives an output from the A L U. Finally, A L U is connected to the internal bus. Internal bus is connected to instruction register (8) which further leads to instruction decoder and machine cycle encoding and this leads to the Timing and control. The timing and control has a power supply of positive 5 Volt and Grounded. Two other inputs to the timing and control are X sub 1 and X sub 2. Three different inputs given to timing and control include Ready, Hold D M A, and reset in. Clock generation gives out a clock output. Control signals output includes R D bar, and W R bar. A L E, Status S sub 0, and S sub 1 along with I O over M bar are the outputs received from Timing and control unit. H L D A and Reset out are also given as outputs. A set of register array is connected with internal bus. The array elements are B r e f. (8), C r e g. (8), D r e g. (8), E r e g. (8), H r e g. (8), and L r e g. (8). Also the stack pointer (16), program counter (16), incrementor slash (16) decrementer address latch. The register array is connected to two address buffers (8). The first address buffer gives an output of A sub 15 to A sub 8 address bus. The second address buffer gives a result with a bidirectional arrow. The result is A D sub 7 to A D sub 0 address or data bus." title="A block diagram of an Intel 8085 C P U."/>
          <p:cNvPicPr>
            <a:picLocks noChangeAspect="1"/>
          </p:cNvPicPr>
          <p:nvPr/>
        </p:nvPicPr>
        <p:blipFill rotWithShape="1">
          <a:blip r:embed="rId3">
            <a:extLst>
              <a:ext uri="{28A0092B-C50C-407E-A947-70E740481C1C}">
                <a14:useLocalDpi xmlns:a14="http://schemas.microsoft.com/office/drawing/2010/main" val="0"/>
              </a:ext>
            </a:extLst>
          </a:blip>
          <a:srcRect l="5255" t="21247" r="5686" b="26041"/>
          <a:stretch/>
        </p:blipFill>
        <p:spPr>
          <a:xfrm>
            <a:off x="1187624" y="1255973"/>
            <a:ext cx="6768752" cy="5184576"/>
          </a:xfrm>
          <a:prstGeom prst="rect">
            <a:avLst/>
          </a:prstGeom>
        </p:spPr>
      </p:pic>
    </p:spTree>
    <p:extLst>
      <p:ext uri="{BB962C8B-B14F-4D97-AF65-F5344CB8AC3E}">
        <p14:creationId xmlns:p14="http://schemas.microsoft.com/office/powerpoint/2010/main" val="14356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list reads as follows. Under address and date signals. 1. High address, or A 15 through A 8. The high order 8 bits of a 16 bit address. 2. Address slash data, or A D 7 through A D 0. The lower order 8 bits of a 16 bit address or 8 bits of data. This multiplexing saves on pins. 3. Serial input data, or S I D. A single but input to accommodate devices that transmit serially one bit at a time. 4. Serial output data, or S O D. a single bit output to accommodate devices that receive serially. Under timing and control signals. 1. C L K, or OUT. The system clock. The c l k signal goes to peripheral chips and synchronizes their timing. 2. X 1 and x 2. These signals come from an external crystal or other device to drive the internal clock generator. 3. Address latch enabled, or A L E. Occurs during the first clock state of a machine cycle and causes peripheral chips to store the address lines. This allows the address module, e g memory or I O, to recognize that it is being addressed. 4. Status, or S 0 and S 1. Control signals used to indicate whether a read or write operation is taking place. 5. I O slash M. Used to enable either I O or memory modules for read and write operations. 6. Read control, or R D. indicates that the selected memory or I O module is to be read and that the data bus is available for data transfer. 7. Write control, or W R. indicates that data on the data bus is to be written into the selected memory or I O location. Under memory and I O initiated symbols. 1. Hold. Requests the C P U to relinquish control and use of the external system bus. The C P U will complete execution of the instruction presently in the I R and then enter a hold state, during which no signals are inserted by the C P U to the control, address, or data buses. During the hold state, the bus may be used for D M A operations. 2. Hold acknowledge, or HOLD A. This control unit output signal acknowledges the HOLD signal and indicates that the bus is now available. 3. Ready. Used to synchronize the C P U with slower memory or I O devices. When an addressed device asserts READY, the C PU may proceed with an input, D B I N, or output, W R, operation. Otherwise, the C P U enters a wait state until the device is ready. Under interrupt related signals. 1. Trap. Restart interrupts, R S T 7 point 5, 6 point 5, and 5 point 5. 2. Interrupt request, or I N T R. These five lines are used by an external device to interrupt the C P U. The C P U will not honor the request if it is in the hold state or if the interrupt is disabled. An interrupt is honored only at the completion of an instruction. The interrupts are in descending order of priority. 3. Interrupt acknowledge. Acknowledges an interrupt." title="A list of intel 8 0 8 5 external signals with descriptions."/>
          <p:cNvGraphicFramePr>
            <a:graphicFrameLocks noGrp="1"/>
          </p:cNvGraphicFramePr>
          <p:nvPr>
            <p:extLst>
              <p:ext uri="{D42A27DB-BD31-4B8C-83A1-F6EECF244321}">
                <p14:modId xmlns:p14="http://schemas.microsoft.com/office/powerpoint/2010/main" val="2314751284"/>
              </p:ext>
            </p:extLst>
          </p:nvPr>
        </p:nvGraphicFramePr>
        <p:xfrm>
          <a:off x="209099" y="105224"/>
          <a:ext cx="7459245" cy="6168575"/>
        </p:xfrm>
        <a:graphic>
          <a:graphicData uri="http://schemas.openxmlformats.org/drawingml/2006/table">
            <a:tbl>
              <a:tblPr firstRow="1" bandRow="1">
                <a:tableStyleId>{5C22544A-7EE6-4342-B048-85BDC9FD1C3A}</a:tableStyleId>
              </a:tblPr>
              <a:tblGrid>
                <a:gridCol w="7459245">
                  <a:extLst>
                    <a:ext uri="{9D8B030D-6E8A-4147-A177-3AD203B41FA5}">
                      <a16:colId xmlns:a16="http://schemas.microsoft.com/office/drawing/2014/main" val="2543019389"/>
                    </a:ext>
                  </a:extLst>
                </a:gridCol>
              </a:tblGrid>
              <a:tr h="6168575">
                <a:tc>
                  <a:txBody>
                    <a:bodyPr/>
                    <a:lstStyle/>
                    <a:p>
                      <a:pPr algn="ctr">
                        <a:spcBef>
                          <a:spcPts val="300"/>
                        </a:spcBef>
                        <a:spcAft>
                          <a:spcPts val="0"/>
                        </a:spcAft>
                      </a:pPr>
                      <a:r>
                        <a:rPr lang="en-US" sz="1200" b="0" i="1" u="none" strike="noStrike" cap="none" baseline="0" dirty="0">
                          <a:solidFill>
                            <a:schemeClr val="tx1"/>
                          </a:solidFill>
                          <a:latin typeface="+mn-lt"/>
                          <a:ea typeface="+mn-ea"/>
                          <a:cs typeface="+mn-cs"/>
                          <a:sym typeface="Arial"/>
                        </a:rPr>
                        <a:t>Address and Data Signals</a:t>
                      </a:r>
                    </a:p>
                    <a:p>
                      <a:pPr>
                        <a:spcBef>
                          <a:spcPts val="300"/>
                        </a:spcBef>
                        <a:spcAft>
                          <a:spcPts val="0"/>
                        </a:spcAft>
                      </a:pPr>
                      <a:r>
                        <a:rPr lang="en-US" sz="1200" b="1" i="0" u="none" strike="noStrike" cap="none" baseline="0" dirty="0">
                          <a:solidFill>
                            <a:schemeClr val="tx1"/>
                          </a:solidFill>
                          <a:latin typeface="+mn-lt"/>
                          <a:ea typeface="+mn-ea"/>
                          <a:cs typeface="+mn-cs"/>
                          <a:sym typeface="Arial"/>
                        </a:rPr>
                        <a:t>High Address (A15–A8)</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The high-order 8 bits of a 16-bit address.</a:t>
                      </a:r>
                    </a:p>
                    <a:p>
                      <a:pPr>
                        <a:spcBef>
                          <a:spcPts val="300"/>
                        </a:spcBef>
                        <a:spcAft>
                          <a:spcPts val="0"/>
                        </a:spcAft>
                      </a:pPr>
                      <a:r>
                        <a:rPr lang="en-US" sz="1200" b="1" i="0" u="none" strike="noStrike" cap="none" baseline="0" dirty="0">
                          <a:solidFill>
                            <a:schemeClr val="tx1"/>
                          </a:solidFill>
                          <a:latin typeface="+mn-lt"/>
                          <a:ea typeface="+mn-ea"/>
                          <a:cs typeface="+mn-cs"/>
                          <a:sym typeface="Arial"/>
                        </a:rPr>
                        <a:t>Address/Data (AD7–AD0)</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The lower-order 8 bits of a 16-bit address or 8 bits of data. This multiplexing saves on pins.</a:t>
                      </a:r>
                    </a:p>
                    <a:p>
                      <a:pPr>
                        <a:spcBef>
                          <a:spcPts val="300"/>
                        </a:spcBef>
                        <a:spcAft>
                          <a:spcPts val="0"/>
                        </a:spcAft>
                      </a:pPr>
                      <a:r>
                        <a:rPr lang="en-US" sz="1200" b="1" i="0" u="none" strike="noStrike" cap="none" baseline="0" dirty="0">
                          <a:solidFill>
                            <a:schemeClr val="tx1"/>
                          </a:solidFill>
                          <a:latin typeface="+mn-lt"/>
                          <a:ea typeface="+mn-ea"/>
                          <a:cs typeface="+mn-cs"/>
                          <a:sym typeface="Arial"/>
                        </a:rPr>
                        <a:t>Serial Input Data (SID)</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A single-bit input to accommodate devices that transmit serially (one bit at a time).</a:t>
                      </a:r>
                    </a:p>
                    <a:p>
                      <a:pPr>
                        <a:spcBef>
                          <a:spcPts val="300"/>
                        </a:spcBef>
                        <a:spcAft>
                          <a:spcPts val="0"/>
                        </a:spcAft>
                      </a:pPr>
                      <a:r>
                        <a:rPr lang="en-US" sz="1200" b="1" i="0" u="none" strike="noStrike" cap="none" baseline="0" dirty="0">
                          <a:solidFill>
                            <a:schemeClr val="tx1"/>
                          </a:solidFill>
                          <a:latin typeface="+mn-lt"/>
                          <a:ea typeface="+mn-ea"/>
                          <a:cs typeface="+mn-cs"/>
                          <a:sym typeface="Arial"/>
                        </a:rPr>
                        <a:t>Serial Output Data (SOD)</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A single-bit output to accommodate devices that receive serially.</a:t>
                      </a:r>
                    </a:p>
                    <a:p>
                      <a:pPr algn="ctr">
                        <a:spcBef>
                          <a:spcPts val="300"/>
                        </a:spcBef>
                        <a:spcAft>
                          <a:spcPts val="0"/>
                        </a:spcAft>
                      </a:pPr>
                      <a:r>
                        <a:rPr lang="en-US" sz="1200" b="0" i="1" u="none" strike="noStrike" cap="none" baseline="0" dirty="0">
                          <a:solidFill>
                            <a:schemeClr val="tx1"/>
                          </a:solidFill>
                          <a:latin typeface="+mn-lt"/>
                          <a:ea typeface="+mn-ea"/>
                          <a:cs typeface="+mn-cs"/>
                          <a:sym typeface="Arial"/>
                        </a:rPr>
                        <a:t>Timing and Control Signals</a:t>
                      </a:r>
                    </a:p>
                    <a:p>
                      <a:pPr>
                        <a:spcBef>
                          <a:spcPts val="300"/>
                        </a:spcBef>
                        <a:spcAft>
                          <a:spcPts val="0"/>
                        </a:spcAft>
                      </a:pPr>
                      <a:r>
                        <a:rPr lang="en-US" sz="1200" b="1" i="0" u="none" strike="noStrike" cap="none" baseline="0" dirty="0">
                          <a:solidFill>
                            <a:schemeClr val="tx1"/>
                          </a:solidFill>
                          <a:latin typeface="+mn-lt"/>
                          <a:ea typeface="+mn-ea"/>
                          <a:cs typeface="+mn-cs"/>
                          <a:sym typeface="Arial"/>
                        </a:rPr>
                        <a:t>CLK (OUT)</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The system clock. The CLK signal goes to peripheral chips and synchronizes their timing.</a:t>
                      </a:r>
                    </a:p>
                    <a:p>
                      <a:pPr>
                        <a:spcBef>
                          <a:spcPts val="300"/>
                        </a:spcBef>
                        <a:spcAft>
                          <a:spcPts val="0"/>
                        </a:spcAft>
                      </a:pPr>
                      <a:r>
                        <a:rPr lang="en-US" sz="1200" b="1" i="0" u="none" strike="noStrike" cap="none" baseline="0" dirty="0">
                          <a:solidFill>
                            <a:schemeClr val="tx1"/>
                          </a:solidFill>
                          <a:latin typeface="+mn-lt"/>
                          <a:ea typeface="+mn-ea"/>
                          <a:cs typeface="+mn-cs"/>
                          <a:sym typeface="Arial"/>
                        </a:rPr>
                        <a:t>X1, X2</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These signals come from an external crystal or other device to drive the internal clock generator.</a:t>
                      </a:r>
                    </a:p>
                    <a:p>
                      <a:pPr>
                        <a:spcBef>
                          <a:spcPts val="300"/>
                        </a:spcBef>
                        <a:spcAft>
                          <a:spcPts val="0"/>
                        </a:spcAft>
                      </a:pPr>
                      <a:r>
                        <a:rPr lang="en-US" sz="1200" b="1" i="0" u="none" strike="noStrike" cap="none" baseline="0" dirty="0">
                          <a:solidFill>
                            <a:schemeClr val="tx1"/>
                          </a:solidFill>
                          <a:latin typeface="+mn-lt"/>
                          <a:ea typeface="+mn-ea"/>
                          <a:cs typeface="+mn-cs"/>
                          <a:sym typeface="Arial"/>
                        </a:rPr>
                        <a:t>Address Latch Enabled (ALE)</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Occurs during the first clock state of a machine cycle and causes peripheral chips to store the address lines.</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This allows the address module (e.g., memory, I/O) to recognize that it is being addressed.</a:t>
                      </a:r>
                    </a:p>
                    <a:p>
                      <a:pPr>
                        <a:spcBef>
                          <a:spcPts val="300"/>
                        </a:spcBef>
                        <a:spcAft>
                          <a:spcPts val="0"/>
                        </a:spcAft>
                      </a:pPr>
                      <a:r>
                        <a:rPr lang="en-US" sz="1200" b="1" i="0" u="none" strike="noStrike" cap="none" baseline="0" dirty="0">
                          <a:solidFill>
                            <a:schemeClr val="tx1"/>
                          </a:solidFill>
                          <a:latin typeface="+mn-lt"/>
                          <a:ea typeface="+mn-ea"/>
                          <a:cs typeface="+mn-cs"/>
                          <a:sym typeface="Arial"/>
                        </a:rPr>
                        <a:t>Status (S0, S1)</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Control signals used to indicate whether a read or write operation is taking place.</a:t>
                      </a:r>
                    </a:p>
                    <a:p>
                      <a:pPr>
                        <a:spcBef>
                          <a:spcPts val="300"/>
                        </a:spcBef>
                        <a:spcAft>
                          <a:spcPts val="0"/>
                        </a:spcAft>
                      </a:pPr>
                      <a:r>
                        <a:rPr lang="en-US" sz="1200" b="1" i="0" u="none" strike="noStrike" cap="none" baseline="0" dirty="0">
                          <a:solidFill>
                            <a:schemeClr val="tx1"/>
                          </a:solidFill>
                          <a:latin typeface="+mn-lt"/>
                          <a:ea typeface="+mn-ea"/>
                          <a:cs typeface="+mn-cs"/>
                          <a:sym typeface="Arial"/>
                        </a:rPr>
                        <a:t>IO/M</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Used to enable either I/O or memory modules for read and write operations.</a:t>
                      </a:r>
                    </a:p>
                    <a:p>
                      <a:pPr>
                        <a:spcBef>
                          <a:spcPts val="300"/>
                        </a:spcBef>
                        <a:spcAft>
                          <a:spcPts val="0"/>
                        </a:spcAft>
                      </a:pPr>
                      <a:r>
                        <a:rPr lang="en-US" sz="1200" b="1" i="0" u="none" strike="noStrike" cap="none" baseline="0" dirty="0">
                          <a:solidFill>
                            <a:schemeClr val="tx1"/>
                          </a:solidFill>
                          <a:latin typeface="+mn-lt"/>
                          <a:ea typeface="+mn-ea"/>
                          <a:cs typeface="+mn-cs"/>
                          <a:sym typeface="Arial"/>
                        </a:rPr>
                        <a:t>Read Control (RD)</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Indicates that the selected memory or I/O module is to be read and that the data bus is available for data</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transfer.</a:t>
                      </a:r>
                    </a:p>
                    <a:p>
                      <a:pPr>
                        <a:spcBef>
                          <a:spcPts val="300"/>
                        </a:spcBef>
                        <a:spcAft>
                          <a:spcPts val="0"/>
                        </a:spcAft>
                      </a:pPr>
                      <a:r>
                        <a:rPr lang="en-US" sz="1200" b="1" i="0" u="none" strike="noStrike" cap="none" baseline="0" dirty="0">
                          <a:solidFill>
                            <a:schemeClr val="tx1"/>
                          </a:solidFill>
                          <a:latin typeface="+mn-lt"/>
                          <a:ea typeface="+mn-ea"/>
                          <a:cs typeface="+mn-cs"/>
                          <a:sym typeface="Arial"/>
                        </a:rPr>
                        <a:t>Write Control (WR)</a:t>
                      </a:r>
                    </a:p>
                    <a:p>
                      <a:pPr marL="242888" indent="-242888">
                        <a:spcBef>
                          <a:spcPts val="300"/>
                        </a:spcBef>
                        <a:spcAft>
                          <a:spcPts val="0"/>
                        </a:spcAft>
                      </a:pPr>
                      <a:r>
                        <a:rPr lang="en-US" sz="1200" b="0" i="0" u="none" strike="noStrike" cap="none" baseline="0" dirty="0">
                          <a:solidFill>
                            <a:schemeClr val="tx1"/>
                          </a:solidFill>
                          <a:latin typeface="+mn-lt"/>
                          <a:ea typeface="+mn-ea"/>
                          <a:cs typeface="+mn-cs"/>
                          <a:sym typeface="Arial"/>
                        </a:rPr>
                        <a:t>	Indicates that data on the data bus is to be written into the selected memory or I/O location.</a:t>
                      </a:r>
                      <a:endParaRPr lang="en-IN" sz="1200" b="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10" name="TextBox 9"/>
          <p:cNvSpPr txBox="1"/>
          <p:nvPr/>
        </p:nvSpPr>
        <p:spPr>
          <a:xfrm>
            <a:off x="5735658" y="6272937"/>
            <a:ext cx="2997937" cy="246221"/>
          </a:xfrm>
          <a:prstGeom prst="rect">
            <a:avLst/>
          </a:prstGeom>
          <a:noFill/>
        </p:spPr>
        <p:txBody>
          <a:bodyPr wrap="none" rtlCol="0">
            <a:spAutoFit/>
          </a:bodyPr>
          <a:lstStyle/>
          <a:p>
            <a:r>
              <a:rPr lang="en-US" sz="1000" dirty="0">
                <a:latin typeface="+mn-lt"/>
              </a:rPr>
              <a:t>(Table can be found on page 684 in the textbook.)</a:t>
            </a:r>
          </a:p>
        </p:txBody>
      </p:sp>
      <p:sp>
        <p:nvSpPr>
          <p:cNvPr id="2" name="Title 1">
            <a:extLst>
              <a:ext uri="{FF2B5EF4-FFF2-40B4-BE49-F238E27FC236}">
                <a16:creationId xmlns:a16="http://schemas.microsoft.com/office/drawing/2014/main" id="{14624577-143D-4E06-AB93-9CF944B9CF85}"/>
              </a:ext>
            </a:extLst>
          </p:cNvPr>
          <p:cNvSpPr>
            <a:spLocks noGrp="1"/>
          </p:cNvSpPr>
          <p:nvPr>
            <p:ph type="title"/>
          </p:nvPr>
        </p:nvSpPr>
        <p:spPr>
          <a:xfrm>
            <a:off x="7668344" y="1196752"/>
            <a:ext cx="1475656" cy="3744416"/>
          </a:xfrm>
        </p:spPr>
        <p:txBody>
          <a:bodyPr/>
          <a:lstStyle/>
          <a:p>
            <a:pPr algn="ctr"/>
            <a:r>
              <a:rPr lang="en-US" sz="2400" dirty="0"/>
              <a:t>Table 19.2  </a:t>
            </a:r>
            <a:br>
              <a:rPr lang="en-US" sz="2400" dirty="0"/>
            </a:br>
            <a:br>
              <a:rPr lang="en-US" sz="2400" dirty="0"/>
            </a:br>
            <a:r>
              <a:rPr lang="en-US" sz="2400" dirty="0"/>
              <a:t>Intel </a:t>
            </a:r>
            <a:br>
              <a:rPr lang="en-US" sz="2400" dirty="0"/>
            </a:br>
            <a:r>
              <a:rPr lang="en-US" sz="2400" dirty="0"/>
              <a:t>8085 External Signals </a:t>
            </a:r>
            <a:r>
              <a:rPr lang="en-US" sz="1800" dirty="0"/>
              <a:t>(page 1 of 2) </a:t>
            </a:r>
          </a:p>
        </p:txBody>
      </p:sp>
    </p:spTree>
    <p:extLst>
      <p:ext uri="{BB962C8B-B14F-4D97-AF65-F5344CB8AC3E}">
        <p14:creationId xmlns:p14="http://schemas.microsoft.com/office/powerpoint/2010/main" val="78418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list reads as follows. Under address and date signals. 1. High address, or A 15 through A 8. The high order 8 bits of a 16 bit address. 2. Address slash data, or A D 7 through A D 0. The lower order 8 bits of a 16 bit address or 8 bits of data. This multiplexing saves on pins. 3. Serial input data, or S I D. A single but input to accommodate devices that transmit serially one bit at a time. 4. Serial output data, or S O D. a single bit output to accommodate devices that receive serially. Under timing and control signals. 1. C L K, or OUT. The system clock. The c l k signal goes to peripheral chips and synchronizes their timing. 2. X 1 and x 2. These signals come from an external crystal or other device to drive the internal clock generator. 3. Address latch enabled, or A L E. Occurs during the first clock state of a machine cycle and causes peripheral chips to store the address lines. This allows the address module, e g memory or I O, to recognize that it is being addressed. 4. Status, or S 0 and S 1. Control signals used to indicate whether a read or write operation is taking place. 5. I O slash M. Used to enable either I O or memory modules for read and write operations. 6. Read control, or R D. indicates that the selected memory or I O module is to be read and that the data bus is available for data transfer. 7. Write control, or W R. indicates that data on the data bus is to be written into the selected memory or I O location. Under memory and I O initiated symbols. 1. Hold. Requests the C P U to relinquish control and use of the external system bus. The C P U will complete execution of the instruction presently in the I R and then enter a hold state, during which no signals are inserted by the C P U to the control, address, or data buses. During the hold state, the bus may be used for D M A operations. 2. Hold acknowledge, or HOLD A. This control unit output signal acknowledges the HOLD signal and indicates that the bus is now available. 3. Ready. Used to synchronize the C P U with slower memory or I O devices. When an addressed device asserts READY, the C PU may proceed with an input, D B I N, or output, W R, operation. Otherwise, the C P U enters a wait state until the device is ready. Under interrupt related signals. 1. Trap. Restart interrupts, R S T 7 point 5, 6 point 5, and 5 point 5. 2. Interrupt request, or I N T R. These five lines are used by an external device to interrupt the C P U. The C P U will not honor the request if it is in the hold state or if the interrupt is disabled. An interrupt is honored only at the completion of an instruction. The interrupts are in descending order of priority. 3. Interrupt acknowledge. Acknowledges an interrupt." title="A list of intel 8 0 8 5 external signals with descriptions."/>
          <p:cNvGraphicFramePr>
            <a:graphicFrameLocks noGrp="1"/>
          </p:cNvGraphicFramePr>
          <p:nvPr>
            <p:extLst>
              <p:ext uri="{D42A27DB-BD31-4B8C-83A1-F6EECF244321}">
                <p14:modId xmlns:p14="http://schemas.microsoft.com/office/powerpoint/2010/main" val="1611612904"/>
              </p:ext>
            </p:extLst>
          </p:nvPr>
        </p:nvGraphicFramePr>
        <p:xfrm>
          <a:off x="209099" y="77231"/>
          <a:ext cx="7315229" cy="6160081"/>
        </p:xfrm>
        <a:graphic>
          <a:graphicData uri="http://schemas.openxmlformats.org/drawingml/2006/table">
            <a:tbl>
              <a:tblPr firstRow="1" bandRow="1">
                <a:tableStyleId>{5C22544A-7EE6-4342-B048-85BDC9FD1C3A}</a:tableStyleId>
              </a:tblPr>
              <a:tblGrid>
                <a:gridCol w="7315229">
                  <a:extLst>
                    <a:ext uri="{9D8B030D-6E8A-4147-A177-3AD203B41FA5}">
                      <a16:colId xmlns:a16="http://schemas.microsoft.com/office/drawing/2014/main" val="2543019389"/>
                    </a:ext>
                  </a:extLst>
                </a:gridCol>
              </a:tblGrid>
              <a:tr h="6160081">
                <a:tc>
                  <a:txBody>
                    <a:bodyPr/>
                    <a:lstStyle/>
                    <a:p>
                      <a:pPr algn="ctr">
                        <a:spcBef>
                          <a:spcPts val="300"/>
                        </a:spcBef>
                        <a:spcAft>
                          <a:spcPts val="0"/>
                        </a:spcAft>
                      </a:pPr>
                      <a:r>
                        <a:rPr lang="en-US" sz="1050" b="0" i="1" u="none" strike="noStrike" cap="none" baseline="0" dirty="0">
                          <a:solidFill>
                            <a:schemeClr val="tx1"/>
                          </a:solidFill>
                          <a:latin typeface="+mn-lt"/>
                          <a:ea typeface="+mn-ea"/>
                          <a:cs typeface="+mn-cs"/>
                          <a:sym typeface="Arial"/>
                        </a:rPr>
                        <a:t>Memory and I/O Initiated Symbols</a:t>
                      </a:r>
                    </a:p>
                    <a:p>
                      <a:pPr algn="l">
                        <a:spcBef>
                          <a:spcPts val="300"/>
                        </a:spcBef>
                        <a:spcAft>
                          <a:spcPts val="0"/>
                        </a:spcAft>
                      </a:pPr>
                      <a:r>
                        <a:rPr lang="en-US" sz="1050" b="1" i="0" u="none" strike="noStrike" cap="none" baseline="0" dirty="0">
                          <a:solidFill>
                            <a:schemeClr val="tx1"/>
                          </a:solidFill>
                          <a:latin typeface="+mn-lt"/>
                          <a:ea typeface="+mn-ea"/>
                          <a:cs typeface="+mn-cs"/>
                          <a:sym typeface="Arial"/>
                        </a:rPr>
                        <a:t>Hold</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Requests the CPU to relinquish control and use of the external system bus. The CPU will complete execution</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of the instruction presently in the IR and then enter a hold state, during which no signals are inserted by the</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CPU to the control, address, or data buses. During the hold state, the bus may be used for DMA operations.</a:t>
                      </a:r>
                    </a:p>
                    <a:p>
                      <a:pPr algn="l">
                        <a:spcBef>
                          <a:spcPts val="300"/>
                        </a:spcBef>
                        <a:spcAft>
                          <a:spcPts val="0"/>
                        </a:spcAft>
                      </a:pPr>
                      <a:r>
                        <a:rPr lang="en-US" sz="1050" b="1" i="0" u="none" strike="noStrike" cap="none" baseline="0" dirty="0">
                          <a:solidFill>
                            <a:schemeClr val="tx1"/>
                          </a:solidFill>
                          <a:latin typeface="+mn-lt"/>
                          <a:ea typeface="+mn-ea"/>
                          <a:cs typeface="+mn-cs"/>
                          <a:sym typeface="Arial"/>
                        </a:rPr>
                        <a:t>Hold Acknowledge (HOLDA)</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This control unit output signal acknowledges the HOLD signal and indicates that the bus is now available.</a:t>
                      </a:r>
                    </a:p>
                    <a:p>
                      <a:pPr algn="l">
                        <a:spcBef>
                          <a:spcPts val="300"/>
                        </a:spcBef>
                        <a:spcAft>
                          <a:spcPts val="0"/>
                        </a:spcAft>
                      </a:pPr>
                      <a:r>
                        <a:rPr lang="en-US" sz="1050" b="1" i="0" u="none" strike="noStrike" cap="none" baseline="0" dirty="0">
                          <a:solidFill>
                            <a:schemeClr val="tx1"/>
                          </a:solidFill>
                          <a:latin typeface="+mn-lt"/>
                          <a:ea typeface="+mn-ea"/>
                          <a:cs typeface="+mn-cs"/>
                          <a:sym typeface="Arial"/>
                        </a:rPr>
                        <a:t>READY</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Used to synchronize the CPU with slower memory or I/O devices. When an addressed device asserts</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READY, the CPU may proceed with an input (DBIN) or output (WR) operation. Otherwise, the CPU</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enters a wait state until the device is ready.</a:t>
                      </a:r>
                    </a:p>
                    <a:p>
                      <a:pPr algn="ctr">
                        <a:spcBef>
                          <a:spcPts val="300"/>
                        </a:spcBef>
                        <a:spcAft>
                          <a:spcPts val="0"/>
                        </a:spcAft>
                      </a:pPr>
                      <a:r>
                        <a:rPr lang="en-US" sz="1050" b="0" i="1" u="none" strike="noStrike" cap="none" baseline="0" dirty="0">
                          <a:solidFill>
                            <a:schemeClr val="tx1"/>
                          </a:solidFill>
                          <a:latin typeface="+mn-lt"/>
                          <a:ea typeface="+mn-ea"/>
                          <a:cs typeface="+mn-cs"/>
                          <a:sym typeface="Arial"/>
                        </a:rPr>
                        <a:t>Interrupt-Related Signals</a:t>
                      </a:r>
                    </a:p>
                    <a:p>
                      <a:pPr algn="l">
                        <a:spcBef>
                          <a:spcPts val="300"/>
                        </a:spcBef>
                        <a:spcAft>
                          <a:spcPts val="0"/>
                        </a:spcAft>
                      </a:pPr>
                      <a:r>
                        <a:rPr lang="en-US" sz="1050" b="1" i="0" u="none" strike="noStrike" cap="none" baseline="0" dirty="0">
                          <a:solidFill>
                            <a:schemeClr val="tx1"/>
                          </a:solidFill>
                          <a:latin typeface="+mn-lt"/>
                          <a:ea typeface="+mn-ea"/>
                          <a:cs typeface="+mn-cs"/>
                          <a:sym typeface="Arial"/>
                        </a:rPr>
                        <a:t>TRAP</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Restart Interrupts (RST 7.5, 6.5, 5.5)</a:t>
                      </a:r>
                    </a:p>
                    <a:p>
                      <a:pPr algn="l">
                        <a:spcBef>
                          <a:spcPts val="300"/>
                        </a:spcBef>
                        <a:spcAft>
                          <a:spcPts val="0"/>
                        </a:spcAft>
                      </a:pPr>
                      <a:r>
                        <a:rPr lang="en-US" sz="1050" b="1" i="0" u="none" strike="noStrike" cap="none" baseline="0" dirty="0">
                          <a:solidFill>
                            <a:schemeClr val="tx1"/>
                          </a:solidFill>
                          <a:latin typeface="+mn-lt"/>
                          <a:ea typeface="+mn-ea"/>
                          <a:cs typeface="+mn-cs"/>
                          <a:sym typeface="Arial"/>
                        </a:rPr>
                        <a:t>Interrupt Request (INTR)</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These five lines are used by an external device to interrupt the CPU. The CPU will not honor the request</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if it is in the hold state or if the interrupt is disabled. An interrupt is honored only at the completion of an</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instruction. The interrupts are in descending order of priority.</a:t>
                      </a:r>
                    </a:p>
                    <a:p>
                      <a:pPr algn="l">
                        <a:spcBef>
                          <a:spcPts val="300"/>
                        </a:spcBef>
                        <a:spcAft>
                          <a:spcPts val="0"/>
                        </a:spcAft>
                      </a:pPr>
                      <a:r>
                        <a:rPr lang="en-US" sz="1050" b="1" i="0" u="none" strike="noStrike" cap="none" baseline="0" dirty="0">
                          <a:solidFill>
                            <a:schemeClr val="tx1"/>
                          </a:solidFill>
                          <a:latin typeface="+mn-lt"/>
                          <a:ea typeface="+mn-ea"/>
                          <a:cs typeface="+mn-cs"/>
                          <a:sym typeface="Arial"/>
                        </a:rPr>
                        <a:t>Interrupt Acknowledge</a:t>
                      </a:r>
                    </a:p>
                    <a:p>
                      <a:pPr marL="223838" indent="-223838" algn="l">
                        <a:spcBef>
                          <a:spcPts val="300"/>
                        </a:spcBef>
                        <a:spcAft>
                          <a:spcPts val="0"/>
                        </a:spcAft>
                      </a:pPr>
                      <a:r>
                        <a:rPr lang="en-US" sz="1050" b="0" i="0" u="none" strike="noStrike" cap="none" baseline="0" dirty="0">
                          <a:solidFill>
                            <a:schemeClr val="tx1"/>
                          </a:solidFill>
                          <a:latin typeface="+mn-lt"/>
                          <a:ea typeface="+mn-ea"/>
                          <a:cs typeface="+mn-cs"/>
                          <a:sym typeface="Arial"/>
                        </a:rPr>
                        <a:t>	Acknowledges an interrupt.</a:t>
                      </a:r>
                    </a:p>
                    <a:p>
                      <a:pPr algn="ctr">
                        <a:spcBef>
                          <a:spcPts val="300"/>
                        </a:spcBef>
                        <a:spcAft>
                          <a:spcPts val="0"/>
                        </a:spcAft>
                      </a:pPr>
                      <a:r>
                        <a:rPr lang="en-US" sz="1050" b="0" i="1" dirty="0">
                          <a:solidFill>
                            <a:schemeClr val="tx1"/>
                          </a:solidFill>
                        </a:rPr>
                        <a:t>CPU Initialization</a:t>
                      </a:r>
                    </a:p>
                    <a:p>
                      <a:pPr algn="l">
                        <a:spcBef>
                          <a:spcPts val="300"/>
                        </a:spcBef>
                        <a:spcAft>
                          <a:spcPts val="0"/>
                        </a:spcAft>
                      </a:pPr>
                      <a:r>
                        <a:rPr lang="en-US" sz="1050" b="1" i="0" dirty="0">
                          <a:solidFill>
                            <a:schemeClr val="tx1"/>
                          </a:solidFill>
                        </a:rPr>
                        <a:t>RESET IN</a:t>
                      </a:r>
                    </a:p>
                    <a:p>
                      <a:pPr marL="223838" indent="-223838" algn="l">
                        <a:spcBef>
                          <a:spcPts val="300"/>
                        </a:spcBef>
                        <a:spcAft>
                          <a:spcPts val="0"/>
                        </a:spcAft>
                      </a:pPr>
                      <a:r>
                        <a:rPr lang="en-US" sz="1050" b="0" i="0" dirty="0">
                          <a:solidFill>
                            <a:schemeClr val="tx1"/>
                          </a:solidFill>
                        </a:rPr>
                        <a:t>	Causes the contents of the PC to be set to zero. The CPU resumes execution at location zero.</a:t>
                      </a:r>
                    </a:p>
                    <a:p>
                      <a:pPr algn="l">
                        <a:spcBef>
                          <a:spcPts val="300"/>
                        </a:spcBef>
                        <a:spcAft>
                          <a:spcPts val="0"/>
                        </a:spcAft>
                      </a:pPr>
                      <a:r>
                        <a:rPr lang="en-US" sz="1050" b="1" i="0" dirty="0">
                          <a:solidFill>
                            <a:schemeClr val="tx1"/>
                          </a:solidFill>
                        </a:rPr>
                        <a:t>RESET OUT</a:t>
                      </a:r>
                    </a:p>
                    <a:p>
                      <a:pPr marL="223838" indent="-223838" algn="l">
                        <a:spcBef>
                          <a:spcPts val="300"/>
                        </a:spcBef>
                        <a:spcAft>
                          <a:spcPts val="0"/>
                        </a:spcAft>
                      </a:pPr>
                      <a:r>
                        <a:rPr lang="en-US" sz="1050" b="0" i="0" dirty="0">
                          <a:solidFill>
                            <a:schemeClr val="tx1"/>
                          </a:solidFill>
                        </a:rPr>
                        <a:t>	Acknowledges that the CPU has been reset. The signal can be used to reset the rest of the system.</a:t>
                      </a:r>
                    </a:p>
                    <a:p>
                      <a:pPr algn="ctr">
                        <a:spcBef>
                          <a:spcPts val="300"/>
                        </a:spcBef>
                        <a:spcAft>
                          <a:spcPts val="0"/>
                        </a:spcAft>
                      </a:pPr>
                      <a:r>
                        <a:rPr lang="en-US" sz="1050" b="0" i="1" dirty="0">
                          <a:solidFill>
                            <a:schemeClr val="tx1"/>
                          </a:solidFill>
                        </a:rPr>
                        <a:t>Voltage and Ground</a:t>
                      </a:r>
                    </a:p>
                    <a:p>
                      <a:pPr algn="l">
                        <a:spcBef>
                          <a:spcPts val="300"/>
                        </a:spcBef>
                        <a:spcAft>
                          <a:spcPts val="0"/>
                        </a:spcAft>
                      </a:pPr>
                      <a:r>
                        <a:rPr lang="en-US" sz="1050" b="1" i="0" dirty="0">
                          <a:solidFill>
                            <a:schemeClr val="tx1"/>
                          </a:solidFill>
                        </a:rPr>
                        <a:t>VCC</a:t>
                      </a:r>
                    </a:p>
                    <a:p>
                      <a:pPr marL="223838" indent="-223838" algn="l">
                        <a:spcBef>
                          <a:spcPts val="300"/>
                        </a:spcBef>
                        <a:spcAft>
                          <a:spcPts val="0"/>
                        </a:spcAft>
                      </a:pPr>
                      <a:r>
                        <a:rPr lang="en-US" sz="1050" b="0" i="0" dirty="0">
                          <a:solidFill>
                            <a:schemeClr val="tx1"/>
                          </a:solidFill>
                        </a:rPr>
                        <a:t>	+5-volt power supply</a:t>
                      </a:r>
                    </a:p>
                    <a:p>
                      <a:pPr algn="l">
                        <a:spcBef>
                          <a:spcPts val="300"/>
                        </a:spcBef>
                        <a:spcAft>
                          <a:spcPts val="0"/>
                        </a:spcAft>
                      </a:pPr>
                      <a:r>
                        <a:rPr lang="en-US" sz="1050" b="1" i="0" dirty="0">
                          <a:solidFill>
                            <a:schemeClr val="tx1"/>
                          </a:solidFill>
                        </a:rPr>
                        <a:t>VSS</a:t>
                      </a:r>
                    </a:p>
                    <a:p>
                      <a:pPr marL="223838" indent="-223838" algn="l">
                        <a:spcBef>
                          <a:spcPts val="300"/>
                        </a:spcBef>
                        <a:spcAft>
                          <a:spcPts val="0"/>
                        </a:spcAft>
                      </a:pPr>
                      <a:r>
                        <a:rPr lang="en-US" sz="1050" b="0" i="0" dirty="0">
                          <a:solidFill>
                            <a:schemeClr val="tx1"/>
                          </a:solidFill>
                        </a:rPr>
                        <a:t>	Electrical ground</a:t>
                      </a:r>
                      <a:endParaRPr lang="en-IN" sz="1050" b="0" i="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4" name="Title 1">
            <a:extLst>
              <a:ext uri="{FF2B5EF4-FFF2-40B4-BE49-F238E27FC236}">
                <a16:creationId xmlns:a16="http://schemas.microsoft.com/office/drawing/2014/main" id="{1B9152FC-A7D7-4F21-AA7C-6B298341BE85}"/>
              </a:ext>
            </a:extLst>
          </p:cNvPr>
          <p:cNvSpPr>
            <a:spLocks noGrp="1"/>
          </p:cNvSpPr>
          <p:nvPr>
            <p:ph type="title"/>
          </p:nvPr>
        </p:nvSpPr>
        <p:spPr>
          <a:xfrm>
            <a:off x="7552282" y="980728"/>
            <a:ext cx="1475656" cy="3744416"/>
          </a:xfrm>
        </p:spPr>
        <p:txBody>
          <a:bodyPr/>
          <a:lstStyle/>
          <a:p>
            <a:pPr algn="ctr"/>
            <a:r>
              <a:rPr lang="en-US" sz="2400" dirty="0"/>
              <a:t>Table 19.2  </a:t>
            </a:r>
            <a:br>
              <a:rPr lang="en-US" sz="2400" dirty="0"/>
            </a:br>
            <a:br>
              <a:rPr lang="en-US" sz="2400" dirty="0"/>
            </a:br>
            <a:r>
              <a:rPr lang="en-US" sz="2400" dirty="0"/>
              <a:t>Intel </a:t>
            </a:r>
            <a:br>
              <a:rPr lang="en-US" sz="2400" dirty="0"/>
            </a:br>
            <a:r>
              <a:rPr lang="en-US" sz="2400" dirty="0"/>
              <a:t>8085 External Signals </a:t>
            </a:r>
            <a:r>
              <a:rPr lang="en-US" sz="1800" dirty="0"/>
              <a:t>(page 2 of 2) </a:t>
            </a:r>
          </a:p>
        </p:txBody>
      </p:sp>
    </p:spTree>
    <p:extLst>
      <p:ext uri="{BB962C8B-B14F-4D97-AF65-F5344CB8AC3E}">
        <p14:creationId xmlns:p14="http://schemas.microsoft.com/office/powerpoint/2010/main" val="108394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88852"/>
            <a:ext cx="8500188" cy="1073214"/>
          </a:xfrm>
          <a:noFill/>
          <a:ln/>
        </p:spPr>
        <p:txBody>
          <a:bodyPr lIns="90488" tIns="44450" rIns="90488" bIns="44450"/>
          <a:lstStyle/>
          <a:p>
            <a:r>
              <a:rPr lang="en-US" dirty="0"/>
              <a:t>Figure 19.8</a:t>
            </a:r>
            <a:br>
              <a:rPr lang="en-US" dirty="0"/>
            </a:br>
            <a:r>
              <a:rPr lang="en-US" dirty="0"/>
              <a:t>Intel 8085 Pin Configuration</a:t>
            </a:r>
          </a:p>
        </p:txBody>
      </p:sp>
      <p:pic>
        <p:nvPicPr>
          <p:cNvPr id="3" name="Picture 2" descr="The Pin configuration has 40 pins. Pins 1 to 20 are connected on the left. From pins 1 to 11, the connections are X sub 1, X sub 2, Reset out, S O D, S I D, Trap, R S T 7.5, R S T 6 point 5, R S T 5 point 5, I N T R, I N T A. The terms X sub 1, X sub 2, S I D, R S T 7 point 5, R S T 5 point 5, I N T R are given as inputs. The rest are outputs. From pins 12 to 19, it the address bus given with bidirectional arrows. They are A D sub 0 to A D sub 7. Pin 20 is connected with V sub S S. Pins 21 to 40 are connected at the right. From pins 21 to 28, are the outputs. The address buses are from A sub 8 to A sub 15. Pin 29 to 40 has the following connections. S sub 0, W R bar, R D bar, V sub p p, S sub 1, I P over M bar, Ready, Reset in bar, C L K (out), H L D A, HOLD, V sub c c." title="An illustration of an Intel 8085 Pin configuration."/>
          <p:cNvPicPr>
            <a:picLocks noChangeAspect="1"/>
          </p:cNvPicPr>
          <p:nvPr/>
        </p:nvPicPr>
        <p:blipFill rotWithShape="1">
          <a:blip r:embed="rId3">
            <a:extLst>
              <a:ext uri="{28A0092B-C50C-407E-A947-70E740481C1C}">
                <a14:useLocalDpi xmlns:a14="http://schemas.microsoft.com/office/drawing/2010/main" val="0"/>
              </a:ext>
            </a:extLst>
          </a:blip>
          <a:srcRect l="18266" t="11547" r="17192" b="16937"/>
          <a:stretch/>
        </p:blipFill>
        <p:spPr>
          <a:xfrm>
            <a:off x="2756402" y="1243406"/>
            <a:ext cx="3631197" cy="5206998"/>
          </a:xfrm>
          <a:prstGeom prst="rect">
            <a:avLst/>
          </a:prstGeom>
        </p:spPr>
      </p:pic>
    </p:spTree>
    <p:extLst>
      <p:ext uri="{BB962C8B-B14F-4D97-AF65-F5344CB8AC3E}">
        <p14:creationId xmlns:p14="http://schemas.microsoft.com/office/powerpoint/2010/main" val="88606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89046"/>
            <a:ext cx="8500188" cy="933255"/>
          </a:xfrm>
          <a:noFill/>
          <a:ln/>
        </p:spPr>
        <p:txBody>
          <a:bodyPr lIns="90488" tIns="44450" rIns="90488" bIns="44450"/>
          <a:lstStyle/>
          <a:p>
            <a:r>
              <a:rPr lang="en-US" sz="2800" dirty="0"/>
              <a:t>Figure 19.9</a:t>
            </a:r>
            <a:br>
              <a:rPr lang="en-US" sz="2800" dirty="0"/>
            </a:br>
            <a:r>
              <a:rPr lang="en-US" sz="2800" dirty="0"/>
              <a:t>Timing Diagram for Intel 8085 OUT Instruction</a:t>
            </a:r>
          </a:p>
        </p:txBody>
      </p:sp>
      <p:pic>
        <p:nvPicPr>
          <p:cNvPr id="3" name="Picture 2" descr="The diagram is titled, OUT Byte. It has three machine cycles, M sub 1, M sub 2, and M sub 3. Four timing states come below machine cycle M sub 1 namely T sub 1 to T sub 4. Three timing states below machine cycle M sub 2, namely T sub 1, T sub 2, and T sub 3. Three timing states below machine cycle M sub 3, namely T sub 1, T sub 2, and T sub 3. At the end of the timing diagram, the portion representing Machine cycle M sub 1, denotes P C out at T sub 1, PC plus 1 which denotes P C, at T sub 2, I N S T R denotes I R at T sub 3, and X at T sub 4. The portion representing Machine cycle 2, M sub 2 is denoted as P C out at T sub 1, P C plus 1 denoting a P C at T sub 2, byte denotes Z, W at T sub 3. The portion representing Machine cycle 2, M sub 3 is denotes W Z out at T sub 1, A denoting Part at T sub 2, and T sub 3. A clock, 3 M H Z, C L K of a timing signal travels from machine cycle 1 to 3. A clock pulse reaches high and low within a time state T sub 1 and continues the same path until the Time state T sub 3 of Machine cycle 3. The address buses A D sub 15 to A D sub 8 travels as P C sub H till T sub 4, time state in Machine cycle M sub 1.The next part of P C sub H after meeting between high and low address buses from T sub 1 below M sub 2 till T sub 1 in machine cycle M sub 3. The I O port from T sub 1 and till the end at T sub 3 in machine T sub 3. The address buses A D sub 7 to A D sub 0 travels as P C sub H and remains moderate till end portion of T sub 2 in machine cycle M sub 1. The instruction, I N S T R is from end of T sub 2 and extends till end of T sub 3 in machine cycle T sub 3. The address bus remains constant from end of T sub 3, till initial point of T sub 1 in Machine cycle M sub 3. I N S T R from initial point of T sub 1 in machine cycle M sub 2 until initial point of T sub 2. The third I N S T R from initial point of T sub 2 to end of T sub 3. The remaining bus is constant at moderate until T sub 3 in M sub 2. I N S T R from T sub 1 in M sub 3 travels till initial point of T sub 2. The accumulator starts from initial point of T sub 2 in machine cycle M sub 3 till the end. A L E has half positive clock pulse and from half of T sub 1 in M sub 1 the pulse is maintained low until T sub 4 in M sub 1. The pulse again increases with half positive cycle at T sub 1 in M sub 2 and again remains low until T sub 3 in M sub 2. The pulse once again increases half positive cycle at T sub 1 in M sub 3 and then remains low until the end. R D bar starts at high pulse at T sub 1 in M sub 1. The pulse is low at T sub 2 and end of T sub 3 in M sub 1. From end of T sub 3 to end of T sub 1 in M sub 2. The pulse then remains low from T sub 2 to end of T sub 3 in M sub 2. From end of T sub 3 in M sub 2, the pulse remains high till the last time state T sub 3 in M sub 3.W R bar stays high from T sub 1 in M sub 1 until T sub 1 in M sub 3. The pulse then stays low from T sub 2 in M sub 2 to end of T sub 3, which then increases later to high pulse. I O over M bar has low pulse from T sub 1 in M sub 1 until T sub 3 in M sub 2. The pulse then increases and remains high in entire M sub 3 cycle. M sub 1 cycle is mentioned as Instruction fetch. M sub 2 cycle is mentioned as Memory read. M sub 3 cycle is mentioned as, Output write." title="A diagram depicts a timing diagram for the Intel 8085 external signals depicting instruction cycle."/>
          <p:cNvPicPr>
            <a:picLocks noChangeAspect="1"/>
          </p:cNvPicPr>
          <p:nvPr/>
        </p:nvPicPr>
        <p:blipFill rotWithShape="1">
          <a:blip r:embed="rId3">
            <a:extLst>
              <a:ext uri="{28A0092B-C50C-407E-A947-70E740481C1C}">
                <a14:useLocalDpi xmlns:a14="http://schemas.microsoft.com/office/drawing/2010/main" val="0"/>
              </a:ext>
            </a:extLst>
          </a:blip>
          <a:srcRect l="2425" t="13925" r="3881" b="35256"/>
          <a:stretch/>
        </p:blipFill>
        <p:spPr>
          <a:xfrm>
            <a:off x="827584" y="1116015"/>
            <a:ext cx="7488832" cy="5256584"/>
          </a:xfrm>
          <a:prstGeom prst="rect">
            <a:avLst/>
          </a:prstGeom>
          <a:noFill/>
        </p:spPr>
      </p:pic>
    </p:spTree>
    <p:extLst>
      <p:ext uri="{BB962C8B-B14F-4D97-AF65-F5344CB8AC3E}">
        <p14:creationId xmlns:p14="http://schemas.microsoft.com/office/powerpoint/2010/main" val="22444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Micro-Operations</a:t>
            </a:r>
          </a:p>
        </p:txBody>
      </p:sp>
      <p:sp>
        <p:nvSpPr>
          <p:cNvPr id="7171" name="Rectangle 3"/>
          <p:cNvSpPr>
            <a:spLocks noGrp="1" noChangeArrowheads="1"/>
          </p:cNvSpPr>
          <p:nvPr>
            <p:ph type="body" idx="1"/>
          </p:nvPr>
        </p:nvSpPr>
        <p:spPr>
          <a:xfrm>
            <a:off x="457200" y="1600200"/>
            <a:ext cx="7571184" cy="4525963"/>
          </a:xfrm>
        </p:spPr>
        <p:txBody>
          <a:bodyPr>
            <a:normAutofit lnSpcReduction="10000"/>
          </a:bodyPr>
          <a:lstStyle/>
          <a:p>
            <a:pPr marL="307975" indent="-307975"/>
            <a:r>
              <a:rPr lang="en-GB" sz="2200" dirty="0"/>
              <a:t>The functional, or atomic, operations of a processor</a:t>
            </a:r>
          </a:p>
          <a:p>
            <a:pPr marL="307975" indent="-307975"/>
            <a:r>
              <a:rPr lang="en-GB" sz="2200" dirty="0"/>
              <a:t>Series of steps, each of which involves the processor registers</a:t>
            </a:r>
          </a:p>
          <a:p>
            <a:pPr marL="307975" indent="-307975"/>
            <a:r>
              <a:rPr lang="en-GB" sz="2200" i="1" dirty="0"/>
              <a:t>Micro </a:t>
            </a:r>
            <a:r>
              <a:rPr lang="en-GB" sz="2200" dirty="0"/>
              <a:t>refers to the fact that each step is very simple and accomplishes very little</a:t>
            </a:r>
          </a:p>
          <a:p>
            <a:pPr marL="307975" indent="-307975"/>
            <a:r>
              <a:rPr lang="en-GB" sz="2200" dirty="0"/>
              <a:t>The execution of a program consists of the sequential execution of instructions</a:t>
            </a:r>
          </a:p>
          <a:p>
            <a:pPr marL="652463" lvl="1" indent="-344488"/>
            <a:r>
              <a:rPr lang="en-GB" sz="2000" dirty="0"/>
              <a:t>Each instruction is executed during an instruction cycle made up of shorter </a:t>
            </a:r>
            <a:r>
              <a:rPr lang="en-GB" sz="2000" dirty="0" err="1"/>
              <a:t>subcycles</a:t>
            </a:r>
            <a:r>
              <a:rPr lang="en-GB" sz="2000" dirty="0"/>
              <a:t> (fetch, indirect, execute, interrupt)</a:t>
            </a:r>
          </a:p>
          <a:p>
            <a:pPr marL="652463" lvl="1" indent="-344488"/>
            <a:r>
              <a:rPr lang="en-GB" sz="2000" dirty="0"/>
              <a:t>The execution of each </a:t>
            </a:r>
            <a:r>
              <a:rPr lang="en-GB" sz="2000" dirty="0" err="1"/>
              <a:t>subcycle</a:t>
            </a:r>
            <a:r>
              <a:rPr lang="en-GB" sz="2000" dirty="0"/>
              <a:t> involves one or more  shorter operations (micro-operations)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Implementation</a:t>
            </a:r>
          </a:p>
        </p:txBody>
      </p:sp>
      <p:sp>
        <p:nvSpPr>
          <p:cNvPr id="3" name="Content Placeholder 2"/>
          <p:cNvSpPr>
            <a:spLocks noGrp="1"/>
          </p:cNvSpPr>
          <p:nvPr>
            <p:ph type="body" idx="1"/>
          </p:nvPr>
        </p:nvSpPr>
        <p:spPr/>
        <p:txBody>
          <a:bodyPr/>
          <a:lstStyle/>
          <a:p>
            <a:pPr marL="307975" indent="-307975"/>
            <a:r>
              <a:rPr lang="en-US" sz="2400" dirty="0"/>
              <a:t>A wide variety of techniques have been used for control unit implementation</a:t>
            </a:r>
          </a:p>
          <a:p>
            <a:pPr marL="307975" indent="-307975"/>
            <a:r>
              <a:rPr lang="en-US" sz="2400" dirty="0"/>
              <a:t>Most of these fall into two categories:</a:t>
            </a:r>
          </a:p>
          <a:p>
            <a:pPr marL="652463" lvl="1" indent="-331788"/>
            <a:r>
              <a:rPr lang="en-US" sz="2200" dirty="0"/>
              <a:t>Hardwired implementation</a:t>
            </a:r>
          </a:p>
          <a:p>
            <a:pPr marL="985838" lvl="3" indent="-320675"/>
            <a:r>
              <a:rPr lang="en-US" sz="2000" dirty="0"/>
              <a:t>The control unit is essentially a state machine circuit</a:t>
            </a:r>
          </a:p>
          <a:p>
            <a:pPr marL="985838" lvl="3" indent="-320675"/>
            <a:r>
              <a:rPr lang="en-US" sz="2000" dirty="0"/>
              <a:t>Its input logic signals are transformed into a set of output logic signals, which are the control signals </a:t>
            </a:r>
          </a:p>
          <a:p>
            <a:pPr marL="652463" lvl="1" indent="-331788"/>
            <a:r>
              <a:rPr lang="en-US" sz="2200" dirty="0"/>
              <a:t>Microprogrammed implementation</a:t>
            </a:r>
          </a:p>
          <a:p>
            <a:endParaRPr lang="en-US" dirty="0"/>
          </a:p>
        </p:txBody>
      </p:sp>
    </p:spTree>
    <p:extLst>
      <p:ext uri="{BB962C8B-B14F-4D97-AF65-F5344CB8AC3E}">
        <p14:creationId xmlns:p14="http://schemas.microsoft.com/office/powerpoint/2010/main" val="187551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extLst>
              <p:ext uri="{D42A27DB-BD31-4B8C-83A1-F6EECF244321}">
                <p14:modId xmlns:p14="http://schemas.microsoft.com/office/powerpoint/2010/main" val="2513505832"/>
              </p:ext>
            </p:extLst>
          </p:nvPr>
        </p:nvGraphicFramePr>
        <p:xfrm>
          <a:off x="467543" y="335294"/>
          <a:ext cx="6934749" cy="5843081"/>
        </p:xfrm>
        <a:graphic>
          <a:graphicData uri="http://schemas.openxmlformats.org/drawingml/2006/table">
            <a:tbl>
              <a:tblPr firstRow="1" bandRow="1">
                <a:tableStyleId>{5C22544A-7EE6-4342-B048-85BDC9FD1C3A}</a:tableStyleId>
              </a:tblPr>
              <a:tblGrid>
                <a:gridCol w="472443">
                  <a:extLst>
                    <a:ext uri="{9D8B030D-6E8A-4147-A177-3AD203B41FA5}">
                      <a16:colId xmlns:a16="http://schemas.microsoft.com/office/drawing/2014/main" val="4122312373"/>
                    </a:ext>
                  </a:extLst>
                </a:gridCol>
                <a:gridCol w="295416">
                  <a:extLst>
                    <a:ext uri="{9D8B030D-6E8A-4147-A177-3AD203B41FA5}">
                      <a16:colId xmlns:a16="http://schemas.microsoft.com/office/drawing/2014/main" val="2710634603"/>
                    </a:ext>
                  </a:extLst>
                </a:gridCol>
                <a:gridCol w="411126">
                  <a:extLst>
                    <a:ext uri="{9D8B030D-6E8A-4147-A177-3AD203B41FA5}">
                      <a16:colId xmlns:a16="http://schemas.microsoft.com/office/drawing/2014/main" val="1578098734"/>
                    </a:ext>
                  </a:extLst>
                </a:gridCol>
                <a:gridCol w="411126">
                  <a:extLst>
                    <a:ext uri="{9D8B030D-6E8A-4147-A177-3AD203B41FA5}">
                      <a16:colId xmlns:a16="http://schemas.microsoft.com/office/drawing/2014/main" val="3212348"/>
                    </a:ext>
                  </a:extLst>
                </a:gridCol>
                <a:gridCol w="411126">
                  <a:extLst>
                    <a:ext uri="{9D8B030D-6E8A-4147-A177-3AD203B41FA5}">
                      <a16:colId xmlns:a16="http://schemas.microsoft.com/office/drawing/2014/main" val="1254065280"/>
                    </a:ext>
                  </a:extLst>
                </a:gridCol>
                <a:gridCol w="411126">
                  <a:extLst>
                    <a:ext uri="{9D8B030D-6E8A-4147-A177-3AD203B41FA5}">
                      <a16:colId xmlns:a16="http://schemas.microsoft.com/office/drawing/2014/main" val="7414208"/>
                    </a:ext>
                  </a:extLst>
                </a:gridCol>
                <a:gridCol w="411126">
                  <a:extLst>
                    <a:ext uri="{9D8B030D-6E8A-4147-A177-3AD203B41FA5}">
                      <a16:colId xmlns:a16="http://schemas.microsoft.com/office/drawing/2014/main" val="2304126841"/>
                    </a:ext>
                  </a:extLst>
                </a:gridCol>
                <a:gridCol w="411126">
                  <a:extLst>
                    <a:ext uri="{9D8B030D-6E8A-4147-A177-3AD203B41FA5}">
                      <a16:colId xmlns:a16="http://schemas.microsoft.com/office/drawing/2014/main" val="3921076896"/>
                    </a:ext>
                  </a:extLst>
                </a:gridCol>
                <a:gridCol w="411126">
                  <a:extLst>
                    <a:ext uri="{9D8B030D-6E8A-4147-A177-3AD203B41FA5}">
                      <a16:colId xmlns:a16="http://schemas.microsoft.com/office/drawing/2014/main" val="2140414079"/>
                    </a:ext>
                  </a:extLst>
                </a:gridCol>
                <a:gridCol w="411126">
                  <a:extLst>
                    <a:ext uri="{9D8B030D-6E8A-4147-A177-3AD203B41FA5}">
                      <a16:colId xmlns:a16="http://schemas.microsoft.com/office/drawing/2014/main" val="2980418650"/>
                    </a:ext>
                  </a:extLst>
                </a:gridCol>
                <a:gridCol w="411126">
                  <a:extLst>
                    <a:ext uri="{9D8B030D-6E8A-4147-A177-3AD203B41FA5}">
                      <a16:colId xmlns:a16="http://schemas.microsoft.com/office/drawing/2014/main" val="2402734168"/>
                    </a:ext>
                  </a:extLst>
                </a:gridCol>
                <a:gridCol w="411126">
                  <a:extLst>
                    <a:ext uri="{9D8B030D-6E8A-4147-A177-3AD203B41FA5}">
                      <a16:colId xmlns:a16="http://schemas.microsoft.com/office/drawing/2014/main" val="2908109432"/>
                    </a:ext>
                  </a:extLst>
                </a:gridCol>
                <a:gridCol w="411126">
                  <a:extLst>
                    <a:ext uri="{9D8B030D-6E8A-4147-A177-3AD203B41FA5}">
                      <a16:colId xmlns:a16="http://schemas.microsoft.com/office/drawing/2014/main" val="1554904777"/>
                    </a:ext>
                  </a:extLst>
                </a:gridCol>
                <a:gridCol w="411126">
                  <a:extLst>
                    <a:ext uri="{9D8B030D-6E8A-4147-A177-3AD203B41FA5}">
                      <a16:colId xmlns:a16="http://schemas.microsoft.com/office/drawing/2014/main" val="232391885"/>
                    </a:ext>
                  </a:extLst>
                </a:gridCol>
                <a:gridCol w="411126">
                  <a:extLst>
                    <a:ext uri="{9D8B030D-6E8A-4147-A177-3AD203B41FA5}">
                      <a16:colId xmlns:a16="http://schemas.microsoft.com/office/drawing/2014/main" val="2099210755"/>
                    </a:ext>
                  </a:extLst>
                </a:gridCol>
                <a:gridCol w="411126">
                  <a:extLst>
                    <a:ext uri="{9D8B030D-6E8A-4147-A177-3AD203B41FA5}">
                      <a16:colId xmlns:a16="http://schemas.microsoft.com/office/drawing/2014/main" val="3132037587"/>
                    </a:ext>
                  </a:extLst>
                </a:gridCol>
                <a:gridCol w="411126">
                  <a:extLst>
                    <a:ext uri="{9D8B030D-6E8A-4147-A177-3AD203B41FA5}">
                      <a16:colId xmlns:a16="http://schemas.microsoft.com/office/drawing/2014/main" val="2088411165"/>
                    </a:ext>
                  </a:extLst>
                </a:gridCol>
              </a:tblGrid>
              <a:tr h="224603">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I1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89550">
                <a:tc>
                  <a:txBody>
                    <a:bodyPr/>
                    <a:lstStyle/>
                    <a:p>
                      <a:pPr algn="ctr"/>
                      <a:r>
                        <a:rPr lang="en-IN" sz="1200" b="1" baseline="0" dirty="0">
                          <a:latin typeface="Times New Roman" panose="02020603050405020304" pitchFamily="18" charset="0"/>
                          <a:cs typeface="Times New Roman" panose="02020603050405020304" pitchFamily="18" charset="0"/>
                        </a:rPr>
                        <a:t>I2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506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I3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65309">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I4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97651">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O2</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9877881"/>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O3</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352090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O4</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66229"/>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O5</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7732883"/>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O6</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4175538"/>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O7</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9698963"/>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O8</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8669263"/>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O9</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4321451"/>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O10</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812560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O11</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6265431"/>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O12</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7319012"/>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O13</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8380627"/>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O14</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352268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O15</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6964624"/>
                  </a:ext>
                </a:extLst>
              </a:tr>
              <a:tr h="295528">
                <a:tc>
                  <a:txBody>
                    <a:bodyPr/>
                    <a:lstStyle/>
                    <a:p>
                      <a:pPr algn="ctr"/>
                      <a:r>
                        <a:rPr lang="en-US" sz="1200" b="1"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O16</a:t>
                      </a:r>
                      <a:endParaRPr lang="en-IN" sz="12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9598249"/>
                  </a:ext>
                </a:extLst>
              </a:tr>
            </a:tbl>
          </a:graphicData>
        </a:graphic>
      </p:graphicFrame>
      <p:sp>
        <p:nvSpPr>
          <p:cNvPr id="6" name="TextBox 5"/>
          <p:cNvSpPr txBox="1"/>
          <p:nvPr/>
        </p:nvSpPr>
        <p:spPr>
          <a:xfrm>
            <a:off x="5580112" y="6175672"/>
            <a:ext cx="3379451" cy="261610"/>
          </a:xfrm>
          <a:prstGeom prst="rect">
            <a:avLst/>
          </a:prstGeom>
          <a:noFill/>
        </p:spPr>
        <p:txBody>
          <a:bodyPr wrap="none" rtlCol="0">
            <a:spAutoFit/>
          </a:bodyPr>
          <a:lstStyle/>
          <a:p>
            <a:r>
              <a:rPr lang="en-US" sz="1100" dirty="0">
                <a:latin typeface="+mn-lt"/>
              </a:rPr>
              <a:t>(Table can be found on page 687in the textbook.)</a:t>
            </a:r>
          </a:p>
        </p:txBody>
      </p:sp>
      <p:sp>
        <p:nvSpPr>
          <p:cNvPr id="2" name="Title 1">
            <a:extLst>
              <a:ext uri="{FF2B5EF4-FFF2-40B4-BE49-F238E27FC236}">
                <a16:creationId xmlns:a16="http://schemas.microsoft.com/office/drawing/2014/main" id="{E293D2FF-0EF3-4E57-8C98-A3BD0FAB053E}"/>
              </a:ext>
            </a:extLst>
          </p:cNvPr>
          <p:cNvSpPr>
            <a:spLocks noGrp="1"/>
          </p:cNvSpPr>
          <p:nvPr>
            <p:ph type="title"/>
          </p:nvPr>
        </p:nvSpPr>
        <p:spPr>
          <a:xfrm>
            <a:off x="7402292" y="1484784"/>
            <a:ext cx="1741708" cy="3312368"/>
          </a:xfrm>
        </p:spPr>
        <p:txBody>
          <a:bodyPr/>
          <a:lstStyle/>
          <a:p>
            <a:pPr algn="ctr"/>
            <a:r>
              <a:rPr lang="en-US" sz="2400" dirty="0">
                <a:latin typeface="Times New Roman" panose="02020603050405020304" pitchFamily="18" charset="0"/>
                <a:cs typeface="Times New Roman" panose="02020603050405020304" pitchFamily="18" charset="0"/>
              </a:rPr>
              <a:t>Table 19.3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Decoder With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Inputs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16 Outputs </a:t>
            </a:r>
            <a:br>
              <a:rPr lang="en-US" sz="2400" dirty="0">
                <a:latin typeface="Times New Roman" panose="02020603050405020304" pitchFamily="18" charset="0"/>
                <a:cs typeface="Times New Roman" panose="02020603050405020304" pitchFamily="18" charset="0"/>
              </a:rPr>
            </a:br>
            <a:endParaRPr lang="en-US" sz="2400" dirty="0"/>
          </a:p>
        </p:txBody>
      </p:sp>
    </p:spTree>
    <p:extLst>
      <p:ext uri="{BB962C8B-B14F-4D97-AF65-F5344CB8AC3E}">
        <p14:creationId xmlns:p14="http://schemas.microsoft.com/office/powerpoint/2010/main" val="61725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54360"/>
            <a:ext cx="8500188" cy="1082545"/>
          </a:xfrm>
          <a:noFill/>
          <a:ln/>
        </p:spPr>
        <p:txBody>
          <a:bodyPr lIns="90488" tIns="44450" rIns="90488" bIns="44450"/>
          <a:lstStyle/>
          <a:p>
            <a:r>
              <a:rPr lang="en-US" dirty="0"/>
              <a:t>Figure 19.10 </a:t>
            </a:r>
            <a:br>
              <a:rPr lang="en-US" dirty="0"/>
            </a:br>
            <a:r>
              <a:rPr lang="en-US" dirty="0"/>
              <a:t>Control Unit with Decoded Inputs</a:t>
            </a:r>
          </a:p>
        </p:txBody>
      </p:sp>
      <p:pic>
        <p:nvPicPr>
          <p:cNvPr id="4" name="Picture 3" descr="An instruction registers leads to a decoder. The decoder provides the decoded inputs I sub 0, I sub 1, and a continuing series of decoded inputs until I sub K to the control unit. A series of flag inputs are given to the control unit. On the other end, A clock input is given to the Timing generator. The outputs from the Timing generator are given as inputs to the control unit. The inputs given from timing generator to the control unit are, T sub 1, T sub 2, series of T inputs until T sub n. Finally, the control signal outputs are C sub 0, C sub 1, series of clock signals until C sub m. " title="A diagram represents a control unit with decoded inputs."/>
          <p:cNvPicPr>
            <a:picLocks noChangeAspect="1"/>
          </p:cNvPicPr>
          <p:nvPr/>
        </p:nvPicPr>
        <p:blipFill rotWithShape="1">
          <a:blip r:embed="rId3">
            <a:extLst>
              <a:ext uri="{28A0092B-C50C-407E-A947-70E740481C1C}">
                <a14:useLocalDpi xmlns:a14="http://schemas.microsoft.com/office/drawing/2010/main" val="0"/>
              </a:ext>
            </a:extLst>
          </a:blip>
          <a:srcRect l="3306" t="23415" r="4132" b="30604"/>
          <a:stretch/>
        </p:blipFill>
        <p:spPr>
          <a:xfrm>
            <a:off x="539552" y="1268760"/>
            <a:ext cx="8064896" cy="5184576"/>
          </a:xfrm>
          <a:prstGeom prst="rect">
            <a:avLst/>
          </a:prstGeom>
        </p:spPr>
      </p:pic>
    </p:spTree>
    <p:extLst>
      <p:ext uri="{BB962C8B-B14F-4D97-AF65-F5344CB8AC3E}">
        <p14:creationId xmlns:p14="http://schemas.microsoft.com/office/powerpoint/2010/main" val="174316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Microprogrammed Control</a:t>
            </a:r>
          </a:p>
        </p:txBody>
      </p:sp>
      <p:sp>
        <p:nvSpPr>
          <p:cNvPr id="8" name="Content Placeholder 7"/>
          <p:cNvSpPr>
            <a:spLocks noGrp="1"/>
          </p:cNvSpPr>
          <p:nvPr>
            <p:ph type="body" idx="1"/>
          </p:nvPr>
        </p:nvSpPr>
        <p:spPr>
          <a:xfrm>
            <a:off x="457200" y="1625769"/>
            <a:ext cx="8229600" cy="4793693"/>
          </a:xfrm>
        </p:spPr>
        <p:txBody>
          <a:bodyPr>
            <a:noAutofit/>
          </a:bodyPr>
          <a:lstStyle/>
          <a:p>
            <a:pPr marL="307975" indent="-307975">
              <a:lnSpc>
                <a:spcPct val="120000"/>
              </a:lnSpc>
              <a:spcBef>
                <a:spcPts val="1000"/>
              </a:spcBef>
            </a:pPr>
            <a:r>
              <a:rPr lang="en-US" sz="1800" dirty="0"/>
              <a:t>The term </a:t>
            </a:r>
            <a:r>
              <a:rPr lang="en-US" sz="1800" i="1" dirty="0"/>
              <a:t>microprogrammed </a:t>
            </a:r>
            <a:r>
              <a:rPr lang="en-US" sz="1800" dirty="0"/>
              <a:t>was first coined by M.V. Wilkes in the early 1950’s</a:t>
            </a:r>
          </a:p>
          <a:p>
            <a:pPr marL="307975" indent="-307975">
              <a:lnSpc>
                <a:spcPct val="120000"/>
              </a:lnSpc>
              <a:spcBef>
                <a:spcPts val="1000"/>
              </a:spcBef>
            </a:pPr>
            <a:r>
              <a:rPr lang="en-US" sz="1800" dirty="0"/>
              <a:t>Wilkes proposed an approach to control unit design that was organized and systematic and avoided the complexities of a hardwired implementation</a:t>
            </a:r>
          </a:p>
          <a:p>
            <a:pPr marL="307975" indent="-307975">
              <a:lnSpc>
                <a:spcPct val="120000"/>
              </a:lnSpc>
              <a:spcBef>
                <a:spcPts val="1000"/>
              </a:spcBef>
            </a:pPr>
            <a:r>
              <a:rPr lang="en-US" sz="1800" dirty="0"/>
              <a:t>The idea intrigued many researchers but appeared unworkable because it would require a fast, relatively inexpensive control memory</a:t>
            </a:r>
          </a:p>
          <a:p>
            <a:pPr marL="307975" indent="-307975">
              <a:lnSpc>
                <a:spcPct val="120000"/>
              </a:lnSpc>
              <a:spcBef>
                <a:spcPts val="1000"/>
              </a:spcBef>
            </a:pPr>
            <a:r>
              <a:rPr lang="en-US" sz="1800" dirty="0"/>
              <a:t>In April of 1964 IBM’s System/360 was announced and all but the largest models were microprogrammed</a:t>
            </a:r>
          </a:p>
          <a:p>
            <a:pPr marL="307975" indent="-307975">
              <a:lnSpc>
                <a:spcPct val="120000"/>
              </a:lnSpc>
              <a:spcBef>
                <a:spcPts val="1000"/>
              </a:spcBef>
            </a:pPr>
            <a:r>
              <a:rPr lang="en-US" sz="1800" dirty="0"/>
              <a:t>Microprogramming became a popular technique for implementing the control unit of CISC processors</a:t>
            </a:r>
          </a:p>
          <a:p>
            <a:pPr marL="307975" indent="-307975">
              <a:lnSpc>
                <a:spcPct val="120000"/>
              </a:lnSpc>
              <a:spcBef>
                <a:spcPts val="1000"/>
              </a:spcBef>
            </a:pPr>
            <a:r>
              <a:rPr lang="en-US" sz="1800" dirty="0"/>
              <a:t>In recent years, microprogramming has become less used but remains a tool available to computer designers</a:t>
            </a:r>
          </a:p>
        </p:txBody>
      </p:sp>
    </p:spTree>
    <p:extLst>
      <p:ext uri="{BB962C8B-B14F-4D97-AF65-F5344CB8AC3E}">
        <p14:creationId xmlns:p14="http://schemas.microsoft.com/office/powerpoint/2010/main" val="41569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able has two columns labeled order and effect of order. The rows read as follows from left to right. Row 1. A n. C left parenthesis A c c right parenthesis plus C left parenthesis n right parenthesis to A c c sub 1. Row 2. S n. C left parenthesis A c c right parenthesis minus C left parenthesis n right parenthesis to A c c sub 1. Row 3. H n. C left parenthesis n right parenthesis to a c c sub 2. Row 4. V n. C left parenthesis a c c 2 right parenthesis times c left parenthesis n right parenthesis to A c c, where C left parenthesis n right parenthesis is greater than 0. Row 5. T N. C left parenthesis a c c sub 1 right parenthesis to n, 0 to a c c. Row 6. U N. C left parenthesis a c c sub 1 right parenthesis to n. Row 7. R n. C left parenthesis a c c right parenthesis x 2 to the power of 2 to the power of n plus 1 parenthesis. To a c c. Row 8. L N. C left parenthesis a c c right parenthesis times 2 to the power of n plus 1 to a c c. Row 9. G n. IF C left parenthesis a c c right parenthesis is less than 0, transfer control to n, if C left parenthesis a c c right parenthesis is greater than or equal to 0, ignore, that is proceed serially. Row 10. I n. Read next character on input mechanism into n. Row 11. O n. Send C left parenthesis n right parenthesis t output mechanism." title="A table titled machine instruction set for Wilkes example."/>
          <p:cNvGraphicFramePr>
            <a:graphicFrameLocks noGrp="1"/>
          </p:cNvGraphicFramePr>
          <p:nvPr>
            <p:extLst>
              <p:ext uri="{D42A27DB-BD31-4B8C-83A1-F6EECF244321}">
                <p14:modId xmlns:p14="http://schemas.microsoft.com/office/powerpoint/2010/main" val="307845414"/>
              </p:ext>
            </p:extLst>
          </p:nvPr>
        </p:nvGraphicFramePr>
        <p:xfrm>
          <a:off x="605069" y="1010147"/>
          <a:ext cx="7888628" cy="4131795"/>
        </p:xfrm>
        <a:graphic>
          <a:graphicData uri="http://schemas.openxmlformats.org/drawingml/2006/table">
            <a:tbl>
              <a:tblPr firstRow="1" bandRow="1">
                <a:tableStyleId>{5C22544A-7EE6-4342-B048-85BDC9FD1C3A}</a:tableStyleId>
              </a:tblPr>
              <a:tblGrid>
                <a:gridCol w="1911964">
                  <a:extLst>
                    <a:ext uri="{9D8B030D-6E8A-4147-A177-3AD203B41FA5}">
                      <a16:colId xmlns:a16="http://schemas.microsoft.com/office/drawing/2014/main" val="528802535"/>
                    </a:ext>
                  </a:extLst>
                </a:gridCol>
                <a:gridCol w="5976664">
                  <a:extLst>
                    <a:ext uri="{9D8B030D-6E8A-4147-A177-3AD203B41FA5}">
                      <a16:colId xmlns:a16="http://schemas.microsoft.com/office/drawing/2014/main" val="3102758518"/>
                    </a:ext>
                  </a:extLst>
                </a:gridCol>
              </a:tblGrid>
              <a:tr h="250544">
                <a:tc>
                  <a:txBody>
                    <a:bodyPr/>
                    <a:lstStyle/>
                    <a:p>
                      <a:r>
                        <a:rPr lang="en-IN" sz="1200" b="1" i="0" u="none" strike="noStrike" cap="none" baseline="0" dirty="0">
                          <a:solidFill>
                            <a:schemeClr val="dk1"/>
                          </a:solidFill>
                          <a:latin typeface="+mn-lt"/>
                          <a:ea typeface="+mn-ea"/>
                          <a:cs typeface="+mn-cs"/>
                          <a:sym typeface="Arial"/>
                        </a:rPr>
                        <a:t>Order</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dirty="0">
                          <a:solidFill>
                            <a:schemeClr val="tx1"/>
                          </a:solidFill>
                        </a:rPr>
                        <a:t>Effect of Order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63063">
                <a:tc>
                  <a:txBody>
                    <a:bodyPr/>
                    <a:lstStyle/>
                    <a:p>
                      <a:r>
                        <a:rPr lang="en-IN" sz="1400" b="0" i="1" u="none" strike="noStrike" cap="none" baseline="0" dirty="0">
                          <a:solidFill>
                            <a:schemeClr val="dk1"/>
                          </a:solidFill>
                          <a:latin typeface="+mn-lt"/>
                          <a:ea typeface="+mn-ea"/>
                          <a:cs typeface="+mn-cs"/>
                          <a:sym typeface="Arial"/>
                        </a:rPr>
                        <a:t>A n</a:t>
                      </a:r>
                      <a:endParaRPr lang="en-IN" sz="1200" b="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err="1">
                          <a:solidFill>
                            <a:schemeClr val="dk1"/>
                          </a:solidFill>
                          <a:latin typeface="+mn-lt"/>
                          <a:ea typeface="+mn-ea"/>
                          <a:cs typeface="+mn-cs"/>
                          <a:sym typeface="Arial"/>
                        </a:rPr>
                        <a:t>Acc</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a:solidFill>
                            <a:schemeClr val="dk1"/>
                          </a:solidFill>
                          <a:latin typeface="+mn-lt"/>
                          <a:ea typeface="+mn-ea"/>
                          <a:cs typeface="+mn-cs"/>
                          <a:sym typeface="Arial"/>
                        </a:rPr>
                        <a:t>n</a:t>
                      </a:r>
                      <a:r>
                        <a:rPr lang="en-IN" sz="1400" b="0" i="0" u="none" strike="noStrike" cap="none" baseline="0" dirty="0">
                          <a:solidFill>
                            <a:schemeClr val="dk1"/>
                          </a:solidFill>
                          <a:latin typeface="+mn-lt"/>
                          <a:ea typeface="+mn-ea"/>
                          <a:cs typeface="+mn-cs"/>
                          <a:sym typeface="Arial"/>
                        </a:rPr>
                        <a:t>) to </a:t>
                      </a:r>
                      <a:r>
                        <a:rPr lang="en-IN" sz="1400" b="0" i="1" u="none" strike="noStrike" cap="none" baseline="0" dirty="0">
                          <a:solidFill>
                            <a:schemeClr val="dk1"/>
                          </a:solidFill>
                          <a:latin typeface="+mn-lt"/>
                          <a:ea typeface="+mn-ea"/>
                          <a:cs typeface="+mn-cs"/>
                          <a:sym typeface="Arial"/>
                        </a:rPr>
                        <a:t>Acc</a:t>
                      </a:r>
                      <a:r>
                        <a:rPr lang="en-IN" sz="1400" b="0" i="0" u="none" strike="noStrike" cap="none" baseline="-25000" dirty="0">
                          <a:solidFill>
                            <a:schemeClr val="dk1"/>
                          </a:solidFill>
                          <a:latin typeface="+mn-lt"/>
                          <a:ea typeface="+mn-ea"/>
                          <a:cs typeface="+mn-cs"/>
                          <a:sym typeface="Arial"/>
                        </a:rPr>
                        <a:t>1</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3063">
                <a:tc>
                  <a:txBody>
                    <a:bodyPr/>
                    <a:lstStyle/>
                    <a:p>
                      <a:r>
                        <a:rPr lang="en-IN" sz="1400" b="0" i="1" u="none" strike="noStrike" cap="none" baseline="0" dirty="0">
                          <a:solidFill>
                            <a:schemeClr val="dk1"/>
                          </a:solidFill>
                          <a:latin typeface="+mn-lt"/>
                          <a:ea typeface="+mn-ea"/>
                          <a:cs typeface="+mn-cs"/>
                          <a:sym typeface="Arial"/>
                        </a:rPr>
                        <a:t>S n</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err="1">
                          <a:solidFill>
                            <a:schemeClr val="dk1"/>
                          </a:solidFill>
                          <a:latin typeface="+mn-lt"/>
                          <a:ea typeface="+mn-ea"/>
                          <a:cs typeface="+mn-cs"/>
                          <a:sym typeface="Arial"/>
                        </a:rPr>
                        <a:t>Acc</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a:solidFill>
                            <a:schemeClr val="dk1"/>
                          </a:solidFill>
                          <a:latin typeface="+mn-lt"/>
                          <a:ea typeface="+mn-ea"/>
                          <a:cs typeface="+mn-cs"/>
                          <a:sym typeface="Arial"/>
                        </a:rPr>
                        <a:t>n</a:t>
                      </a:r>
                      <a:r>
                        <a:rPr lang="en-IN" sz="1400" b="0" i="0" u="none" strike="noStrike" cap="none" baseline="0" dirty="0">
                          <a:solidFill>
                            <a:schemeClr val="dk1"/>
                          </a:solidFill>
                          <a:latin typeface="+mn-lt"/>
                          <a:ea typeface="+mn-ea"/>
                          <a:cs typeface="+mn-cs"/>
                          <a:sym typeface="Arial"/>
                        </a:rPr>
                        <a:t>) to </a:t>
                      </a:r>
                      <a:r>
                        <a:rPr lang="en-IN" sz="1400" b="0" i="1" u="none" strike="noStrike" cap="none" baseline="0" dirty="0">
                          <a:solidFill>
                            <a:schemeClr val="dk1"/>
                          </a:solidFill>
                          <a:latin typeface="+mn-lt"/>
                          <a:ea typeface="+mn-ea"/>
                          <a:cs typeface="+mn-cs"/>
                          <a:sym typeface="Arial"/>
                        </a:rPr>
                        <a:t>Acc</a:t>
                      </a:r>
                      <a:r>
                        <a:rPr lang="en-IN" sz="1400" b="0" i="0" u="none" strike="noStrike" cap="none" baseline="-25000" dirty="0">
                          <a:solidFill>
                            <a:schemeClr val="dk1"/>
                          </a:solidFill>
                          <a:latin typeface="+mn-lt"/>
                          <a:ea typeface="+mn-ea"/>
                          <a:cs typeface="+mn-cs"/>
                          <a:sym typeface="Arial"/>
                        </a:rPr>
                        <a:t>1</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63063">
                <a:tc>
                  <a:txBody>
                    <a:bodyPr/>
                    <a:lstStyle/>
                    <a:p>
                      <a:r>
                        <a:rPr lang="en-IN" sz="1400" b="0" i="1" u="none" strike="noStrike" cap="none" baseline="0" dirty="0">
                          <a:solidFill>
                            <a:schemeClr val="dk1"/>
                          </a:solidFill>
                          <a:latin typeface="+mn-lt"/>
                          <a:ea typeface="+mn-ea"/>
                          <a:cs typeface="+mn-cs"/>
                          <a:sym typeface="Arial"/>
                        </a:rPr>
                        <a:t>H 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a:solidFill>
                            <a:schemeClr val="dk1"/>
                          </a:solidFill>
                          <a:latin typeface="+mn-lt"/>
                          <a:ea typeface="+mn-ea"/>
                          <a:cs typeface="+mn-cs"/>
                          <a:sym typeface="Arial"/>
                        </a:rPr>
                        <a:t>n</a:t>
                      </a:r>
                      <a:r>
                        <a:rPr lang="en-IN" sz="1400" b="0" i="0" u="none" strike="noStrike" cap="none" baseline="0" dirty="0">
                          <a:solidFill>
                            <a:schemeClr val="dk1"/>
                          </a:solidFill>
                          <a:latin typeface="+mn-lt"/>
                          <a:ea typeface="+mn-ea"/>
                          <a:cs typeface="+mn-cs"/>
                          <a:sym typeface="Arial"/>
                        </a:rPr>
                        <a:t>) to </a:t>
                      </a:r>
                      <a:r>
                        <a:rPr lang="en-IN" sz="1400" b="0" i="1" u="none" strike="noStrike" cap="none" baseline="0" dirty="0">
                          <a:solidFill>
                            <a:schemeClr val="dk1"/>
                          </a:solidFill>
                          <a:latin typeface="+mn-lt"/>
                          <a:ea typeface="+mn-ea"/>
                          <a:cs typeface="+mn-cs"/>
                          <a:sym typeface="Arial"/>
                        </a:rPr>
                        <a:t>Acc</a:t>
                      </a:r>
                      <a:r>
                        <a:rPr lang="en-IN" sz="1400" b="0" i="0" u="none" strike="noStrike" cap="none" baseline="-25000" dirty="0">
                          <a:solidFill>
                            <a:schemeClr val="dk1"/>
                          </a:solidFill>
                          <a:latin typeface="+mn-lt"/>
                          <a:ea typeface="+mn-ea"/>
                          <a:cs typeface="+mn-cs"/>
                          <a:sym typeface="Arial"/>
                        </a:rPr>
                        <a:t>2</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3063">
                <a:tc>
                  <a:txBody>
                    <a:bodyPr/>
                    <a:lstStyle/>
                    <a:p>
                      <a:r>
                        <a:rPr lang="en-IN" sz="1400" b="0" i="1" u="none" strike="noStrike" cap="none" baseline="0" dirty="0">
                          <a:solidFill>
                            <a:schemeClr val="dk1"/>
                          </a:solidFill>
                          <a:latin typeface="+mn-lt"/>
                          <a:ea typeface="+mn-ea"/>
                          <a:cs typeface="+mn-cs"/>
                          <a:sym typeface="Arial"/>
                        </a:rPr>
                        <a:t>V 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a:solidFill>
                            <a:schemeClr val="dk1"/>
                          </a:solidFill>
                          <a:latin typeface="+mn-lt"/>
                          <a:ea typeface="+mn-ea"/>
                          <a:cs typeface="+mn-cs"/>
                          <a:sym typeface="Arial"/>
                        </a:rPr>
                        <a:t>Acc</a:t>
                      </a:r>
                      <a:r>
                        <a:rPr lang="en-IN" sz="1400" b="0" i="0" u="none" strike="noStrike" cap="none" baseline="-25000" dirty="0">
                          <a:solidFill>
                            <a:schemeClr val="dk1"/>
                          </a:solidFill>
                          <a:latin typeface="+mn-lt"/>
                          <a:ea typeface="+mn-ea"/>
                          <a:cs typeface="+mn-cs"/>
                          <a:sym typeface="Arial"/>
                        </a:rPr>
                        <a:t>2</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a:solidFill>
                            <a:schemeClr val="dk1"/>
                          </a:solidFill>
                          <a:latin typeface="+mn-lt"/>
                          <a:ea typeface="+mn-ea"/>
                          <a:cs typeface="+mn-cs"/>
                          <a:sym typeface="Arial"/>
                        </a:rPr>
                        <a:t>n</a:t>
                      </a:r>
                      <a:r>
                        <a:rPr lang="en-IN" sz="1400" b="0" i="0" u="none" strike="noStrike" cap="none" baseline="0" dirty="0">
                          <a:solidFill>
                            <a:schemeClr val="dk1"/>
                          </a:solidFill>
                          <a:latin typeface="+mn-lt"/>
                          <a:ea typeface="+mn-ea"/>
                          <a:cs typeface="+mn-cs"/>
                          <a:sym typeface="Arial"/>
                        </a:rPr>
                        <a:t>) to </a:t>
                      </a:r>
                      <a:r>
                        <a:rPr lang="en-IN" sz="1400" b="0" i="1" u="none" strike="noStrike" cap="none" baseline="0" dirty="0" err="1">
                          <a:solidFill>
                            <a:schemeClr val="dk1"/>
                          </a:solidFill>
                          <a:latin typeface="+mn-lt"/>
                          <a:ea typeface="+mn-ea"/>
                          <a:cs typeface="+mn-cs"/>
                          <a:sym typeface="Arial"/>
                        </a:rPr>
                        <a:t>Acc</a:t>
                      </a:r>
                      <a:r>
                        <a:rPr lang="en-IN" sz="1400" b="0" i="0" u="none" strike="noStrike" cap="none" baseline="0" dirty="0">
                          <a:solidFill>
                            <a:schemeClr val="dk1"/>
                          </a:solidFill>
                          <a:latin typeface="+mn-lt"/>
                          <a:ea typeface="+mn-ea"/>
                          <a:cs typeface="+mn-cs"/>
                          <a:sym typeface="Arial"/>
                        </a:rPr>
                        <a:t>, where </a:t>
                      </a:r>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a:solidFill>
                            <a:schemeClr val="dk1"/>
                          </a:solidFill>
                          <a:latin typeface="+mn-lt"/>
                          <a:ea typeface="+mn-ea"/>
                          <a:cs typeface="+mn-cs"/>
                          <a:sym typeface="Arial"/>
                        </a:rPr>
                        <a:t>n</a:t>
                      </a:r>
                      <a:r>
                        <a:rPr lang="en-IN" sz="1400" b="0" i="0" u="none" strike="noStrike" cap="none" baseline="0" dirty="0">
                          <a:solidFill>
                            <a:schemeClr val="dk1"/>
                          </a:solidFill>
                          <a:latin typeface="+mn-lt"/>
                          <a:ea typeface="+mn-ea"/>
                          <a:cs typeface="+mn-cs"/>
                          <a:sym typeface="Arial"/>
                        </a:rPr>
                        <a:t>) </a:t>
                      </a:r>
                      <a:r>
                        <a:rPr lang="en-IN" sz="1400" b="0" i="0" u="none" strike="noStrike" cap="none" baseline="0" dirty="0">
                          <a:solidFill>
                            <a:schemeClr val="dk1"/>
                          </a:solidFill>
                          <a:latin typeface="Arial" panose="020B0604020202020204" pitchFamily="34" charset="0"/>
                          <a:ea typeface="+mn-ea"/>
                          <a:cs typeface="Arial" panose="020B0604020202020204" pitchFamily="34" charset="0"/>
                          <a:sym typeface="Arial"/>
                        </a:rPr>
                        <a:t>≥</a:t>
                      </a:r>
                      <a:r>
                        <a:rPr lang="en-IN" sz="1400" b="0" i="0" u="none" strike="noStrike" cap="none" baseline="0" dirty="0">
                          <a:solidFill>
                            <a:schemeClr val="dk1"/>
                          </a:solidFill>
                          <a:latin typeface="+mn-lt"/>
                          <a:ea typeface="+mn-ea"/>
                          <a:cs typeface="+mn-cs"/>
                          <a:sym typeface="Arial"/>
                        </a:rPr>
                        <a:t> 0</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63063">
                <a:tc>
                  <a:txBody>
                    <a:bodyPr/>
                    <a:lstStyle/>
                    <a:p>
                      <a:r>
                        <a:rPr lang="en-IN" sz="1400" b="0" i="1" u="none" strike="noStrike" cap="none" baseline="0" dirty="0">
                          <a:solidFill>
                            <a:schemeClr val="dk1"/>
                          </a:solidFill>
                          <a:latin typeface="+mn-lt"/>
                          <a:ea typeface="+mn-ea"/>
                          <a:cs typeface="+mn-cs"/>
                          <a:sym typeface="Arial"/>
                        </a:rPr>
                        <a:t>T 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1" u="none" strike="noStrike" cap="none" baseline="0" dirty="0">
                          <a:solidFill>
                            <a:schemeClr val="dk1"/>
                          </a:solidFill>
                          <a:latin typeface="+mn-lt"/>
                          <a:ea typeface="+mn-ea"/>
                          <a:cs typeface="+mn-cs"/>
                          <a:sym typeface="Arial"/>
                        </a:rPr>
                        <a:t>C</a:t>
                      </a:r>
                      <a:r>
                        <a:rPr lang="en-US" sz="1400" b="0" i="0" u="none" strike="noStrike" cap="none" baseline="0" dirty="0">
                          <a:solidFill>
                            <a:schemeClr val="dk1"/>
                          </a:solidFill>
                          <a:latin typeface="+mn-lt"/>
                          <a:ea typeface="+mn-ea"/>
                          <a:cs typeface="+mn-cs"/>
                          <a:sym typeface="Arial"/>
                        </a:rPr>
                        <a:t>(</a:t>
                      </a:r>
                      <a:r>
                        <a:rPr lang="en-US" sz="1400" b="0" i="1" u="none" strike="noStrike" cap="none" baseline="0" dirty="0">
                          <a:solidFill>
                            <a:schemeClr val="dk1"/>
                          </a:solidFill>
                          <a:latin typeface="+mn-lt"/>
                          <a:ea typeface="+mn-ea"/>
                          <a:cs typeface="+mn-cs"/>
                          <a:sym typeface="Arial"/>
                        </a:rPr>
                        <a:t>Acc</a:t>
                      </a:r>
                      <a:r>
                        <a:rPr lang="en-US" sz="1400" b="0" i="0" u="none" strike="noStrike" cap="none" baseline="-25000" dirty="0">
                          <a:solidFill>
                            <a:schemeClr val="dk1"/>
                          </a:solidFill>
                          <a:latin typeface="+mn-lt"/>
                          <a:ea typeface="+mn-ea"/>
                          <a:cs typeface="+mn-cs"/>
                          <a:sym typeface="Arial"/>
                        </a:rPr>
                        <a:t>1</a:t>
                      </a:r>
                      <a:r>
                        <a:rPr lang="en-US" sz="1400" b="0" i="0" u="none" strike="noStrike" cap="none" baseline="0" dirty="0">
                          <a:solidFill>
                            <a:schemeClr val="dk1"/>
                          </a:solidFill>
                          <a:latin typeface="+mn-lt"/>
                          <a:ea typeface="+mn-ea"/>
                          <a:cs typeface="+mn-cs"/>
                          <a:sym typeface="Arial"/>
                        </a:rPr>
                        <a:t>) to </a:t>
                      </a:r>
                      <a:r>
                        <a:rPr lang="en-US" sz="1400" b="0" i="1" u="none" strike="noStrike" cap="none" baseline="0" dirty="0">
                          <a:solidFill>
                            <a:schemeClr val="dk1"/>
                          </a:solidFill>
                          <a:latin typeface="+mn-lt"/>
                          <a:ea typeface="+mn-ea"/>
                          <a:cs typeface="+mn-cs"/>
                          <a:sym typeface="Arial"/>
                        </a:rPr>
                        <a:t>n</a:t>
                      </a:r>
                      <a:r>
                        <a:rPr lang="en-US" sz="1400" b="0" i="0" u="none" strike="noStrike" cap="none" baseline="0" dirty="0">
                          <a:solidFill>
                            <a:schemeClr val="dk1"/>
                          </a:solidFill>
                          <a:latin typeface="+mn-lt"/>
                          <a:ea typeface="+mn-ea"/>
                          <a:cs typeface="+mn-cs"/>
                          <a:sym typeface="Arial"/>
                        </a:rPr>
                        <a:t>, 0 to </a:t>
                      </a:r>
                      <a:r>
                        <a:rPr lang="en-US" sz="1400" b="0" i="1" u="none" strike="noStrike" cap="none" baseline="0" dirty="0" err="1">
                          <a:solidFill>
                            <a:schemeClr val="dk1"/>
                          </a:solidFill>
                          <a:latin typeface="+mn-lt"/>
                          <a:ea typeface="+mn-ea"/>
                          <a:cs typeface="+mn-cs"/>
                          <a:sym typeface="Arial"/>
                        </a:rPr>
                        <a:t>Acc</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78383">
                <a:tc>
                  <a:txBody>
                    <a:bodyPr/>
                    <a:lstStyle/>
                    <a:p>
                      <a:r>
                        <a:rPr lang="en-IN" sz="1400" b="0" i="1" u="none" strike="noStrike" cap="none" baseline="0" dirty="0">
                          <a:solidFill>
                            <a:schemeClr val="dk1"/>
                          </a:solidFill>
                          <a:latin typeface="+mn-lt"/>
                          <a:ea typeface="+mn-ea"/>
                          <a:cs typeface="+mn-cs"/>
                          <a:sym typeface="Arial"/>
                        </a:rPr>
                        <a:t>U 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a:solidFill>
                            <a:schemeClr val="dk1"/>
                          </a:solidFill>
                          <a:latin typeface="+mn-lt"/>
                          <a:ea typeface="+mn-ea"/>
                          <a:cs typeface="+mn-cs"/>
                          <a:sym typeface="Arial"/>
                        </a:rPr>
                        <a:t>Acc</a:t>
                      </a:r>
                      <a:r>
                        <a:rPr lang="en-IN" sz="1400" b="0" i="0" u="none" strike="noStrike" cap="none" baseline="-25000" dirty="0">
                          <a:solidFill>
                            <a:schemeClr val="dk1"/>
                          </a:solidFill>
                          <a:latin typeface="+mn-lt"/>
                          <a:ea typeface="+mn-ea"/>
                          <a:cs typeface="+mn-cs"/>
                          <a:sym typeface="Arial"/>
                        </a:rPr>
                        <a:t>1</a:t>
                      </a:r>
                      <a:r>
                        <a:rPr lang="en-IN" sz="1400" b="0" i="0" u="none" strike="noStrike" cap="none" baseline="0" dirty="0">
                          <a:solidFill>
                            <a:schemeClr val="dk1"/>
                          </a:solidFill>
                          <a:latin typeface="+mn-lt"/>
                          <a:ea typeface="+mn-ea"/>
                          <a:cs typeface="+mn-cs"/>
                          <a:sym typeface="Arial"/>
                        </a:rPr>
                        <a:t>) to </a:t>
                      </a:r>
                      <a:r>
                        <a:rPr lang="en-IN" sz="1400" b="0" i="1" u="none" strike="noStrike" cap="none" baseline="0" dirty="0">
                          <a:solidFill>
                            <a:schemeClr val="dk1"/>
                          </a:solidFill>
                          <a:latin typeface="+mn-lt"/>
                          <a:ea typeface="+mn-ea"/>
                          <a:cs typeface="+mn-cs"/>
                          <a:sym typeface="Arial"/>
                        </a:rPr>
                        <a:t>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56919309"/>
                  </a:ext>
                </a:extLst>
              </a:tr>
              <a:tr h="278383">
                <a:tc>
                  <a:txBody>
                    <a:bodyPr/>
                    <a:lstStyle/>
                    <a:p>
                      <a:r>
                        <a:rPr lang="en-IN" sz="1400" b="0" i="1" u="none" strike="noStrike" cap="none" baseline="0" dirty="0">
                          <a:solidFill>
                            <a:schemeClr val="dk1"/>
                          </a:solidFill>
                          <a:latin typeface="+mn-lt"/>
                          <a:ea typeface="+mn-ea"/>
                          <a:cs typeface="+mn-cs"/>
                          <a:sym typeface="Arial"/>
                        </a:rPr>
                        <a:t>R n</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err="1">
                          <a:solidFill>
                            <a:schemeClr val="dk1"/>
                          </a:solidFill>
                          <a:latin typeface="+mn-lt"/>
                          <a:ea typeface="+mn-ea"/>
                          <a:cs typeface="+mn-cs"/>
                          <a:sym typeface="Arial"/>
                        </a:rPr>
                        <a:t>Acc</a:t>
                      </a:r>
                      <a:r>
                        <a:rPr lang="en-IN" sz="1400" b="0" i="0" u="none" strike="noStrike" cap="none" baseline="0" dirty="0">
                          <a:solidFill>
                            <a:schemeClr val="dk1"/>
                          </a:solidFill>
                          <a:latin typeface="+mn-lt"/>
                          <a:ea typeface="+mn-ea"/>
                          <a:cs typeface="+mn-cs"/>
                          <a:sym typeface="Arial"/>
                        </a:rPr>
                        <a:t>) × 2</a:t>
                      </a:r>
                      <a:r>
                        <a:rPr lang="en-IN" sz="1400" b="0" i="0" u="none" strike="noStrike" cap="none" baseline="30000" dirty="0">
                          <a:solidFill>
                            <a:schemeClr val="dk1"/>
                          </a:solidFill>
                          <a:latin typeface="+mn-lt"/>
                          <a:ea typeface="+mn-ea"/>
                          <a:cs typeface="+mn-cs"/>
                          <a:sym typeface="Arial"/>
                        </a:rPr>
                        <a:t>(</a:t>
                      </a:r>
                      <a:r>
                        <a:rPr lang="en-IN" sz="1400" b="0" i="1" u="none" strike="noStrike" cap="none" baseline="30000" dirty="0">
                          <a:solidFill>
                            <a:schemeClr val="dk1"/>
                          </a:solidFill>
                          <a:latin typeface="+mn-lt"/>
                          <a:ea typeface="+mn-ea"/>
                          <a:cs typeface="+mn-cs"/>
                          <a:sym typeface="Arial"/>
                        </a:rPr>
                        <a:t>n</a:t>
                      </a:r>
                      <a:r>
                        <a:rPr lang="en-IN" sz="1400" b="0" i="0" u="none" strike="noStrike" cap="none" baseline="30000" dirty="0">
                          <a:solidFill>
                            <a:schemeClr val="dk1"/>
                          </a:solidFill>
                          <a:latin typeface="+mn-lt"/>
                          <a:ea typeface="+mn-ea"/>
                          <a:cs typeface="+mn-cs"/>
                          <a:sym typeface="Arial"/>
                        </a:rPr>
                        <a:t>+1)</a:t>
                      </a:r>
                      <a:r>
                        <a:rPr lang="en-IN" sz="1400" b="0" i="0" u="none" strike="noStrike" cap="none" baseline="0" dirty="0">
                          <a:solidFill>
                            <a:schemeClr val="dk1"/>
                          </a:solidFill>
                          <a:latin typeface="+mn-lt"/>
                          <a:ea typeface="+mn-ea"/>
                          <a:cs typeface="+mn-cs"/>
                          <a:sym typeface="Arial"/>
                        </a:rPr>
                        <a:t> to </a:t>
                      </a:r>
                      <a:r>
                        <a:rPr lang="en-IN" sz="1400" b="0" i="1" u="none" strike="noStrike" cap="none" baseline="0" dirty="0" err="1">
                          <a:solidFill>
                            <a:schemeClr val="dk1"/>
                          </a:solidFill>
                          <a:latin typeface="+mn-lt"/>
                          <a:ea typeface="+mn-ea"/>
                          <a:cs typeface="+mn-cs"/>
                          <a:sym typeface="Arial"/>
                        </a:rPr>
                        <a:t>Acc</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328796"/>
                  </a:ext>
                </a:extLst>
              </a:tr>
              <a:tr h="278383">
                <a:tc>
                  <a:txBody>
                    <a:bodyPr/>
                    <a:lstStyle/>
                    <a:p>
                      <a:r>
                        <a:rPr lang="en-IN" sz="1400" b="0" i="1" u="none" strike="noStrike" cap="none" baseline="0" dirty="0">
                          <a:solidFill>
                            <a:schemeClr val="dk1"/>
                          </a:solidFill>
                          <a:latin typeface="+mn-lt"/>
                          <a:ea typeface="+mn-ea"/>
                          <a:cs typeface="+mn-cs"/>
                          <a:sym typeface="Arial"/>
                        </a:rPr>
                        <a:t>L n</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a:solidFill>
                            <a:schemeClr val="dk1"/>
                          </a:solidFill>
                          <a:latin typeface="+mn-lt"/>
                          <a:ea typeface="+mn-ea"/>
                          <a:cs typeface="+mn-cs"/>
                          <a:sym typeface="Arial"/>
                        </a:rPr>
                        <a:t>C</a:t>
                      </a:r>
                      <a:r>
                        <a:rPr lang="en-IN" sz="1400" b="0" i="0" u="none" strike="noStrike" cap="none" baseline="0" dirty="0">
                          <a:solidFill>
                            <a:schemeClr val="dk1"/>
                          </a:solidFill>
                          <a:latin typeface="+mn-lt"/>
                          <a:ea typeface="+mn-ea"/>
                          <a:cs typeface="+mn-cs"/>
                          <a:sym typeface="Arial"/>
                        </a:rPr>
                        <a:t>(</a:t>
                      </a:r>
                      <a:r>
                        <a:rPr lang="en-IN" sz="1400" b="0" i="1" u="none" strike="noStrike" cap="none" baseline="0" dirty="0" err="1">
                          <a:solidFill>
                            <a:schemeClr val="dk1"/>
                          </a:solidFill>
                          <a:latin typeface="+mn-lt"/>
                          <a:ea typeface="+mn-ea"/>
                          <a:cs typeface="+mn-cs"/>
                          <a:sym typeface="Arial"/>
                        </a:rPr>
                        <a:t>Acc</a:t>
                      </a:r>
                      <a:r>
                        <a:rPr lang="en-IN" sz="1400" b="0" i="0" u="none" strike="noStrike" cap="none" baseline="0" dirty="0">
                          <a:solidFill>
                            <a:schemeClr val="dk1"/>
                          </a:solidFill>
                          <a:latin typeface="+mn-lt"/>
                          <a:ea typeface="+mn-ea"/>
                          <a:cs typeface="+mn-cs"/>
                          <a:sym typeface="Arial"/>
                        </a:rPr>
                        <a:t>) × 2</a:t>
                      </a:r>
                      <a:r>
                        <a:rPr lang="en-IN" sz="1400" b="0" i="1" u="none" strike="noStrike" cap="none" baseline="30000" dirty="0">
                          <a:solidFill>
                            <a:schemeClr val="dk1"/>
                          </a:solidFill>
                          <a:latin typeface="+mn-lt"/>
                          <a:ea typeface="+mn-ea"/>
                          <a:cs typeface="+mn-cs"/>
                          <a:sym typeface="Arial"/>
                        </a:rPr>
                        <a:t>n</a:t>
                      </a:r>
                      <a:r>
                        <a:rPr lang="en-IN" sz="1400" b="0" i="0" u="none" strike="noStrike" cap="none" baseline="30000" dirty="0">
                          <a:solidFill>
                            <a:schemeClr val="dk1"/>
                          </a:solidFill>
                          <a:latin typeface="+mn-lt"/>
                          <a:ea typeface="+mn-ea"/>
                          <a:cs typeface="+mn-cs"/>
                          <a:sym typeface="Arial"/>
                        </a:rPr>
                        <a:t>+1</a:t>
                      </a:r>
                      <a:r>
                        <a:rPr lang="en-IN" sz="1400" b="0" i="0" u="none" strike="noStrike" cap="none" baseline="0" dirty="0">
                          <a:solidFill>
                            <a:schemeClr val="dk1"/>
                          </a:solidFill>
                          <a:latin typeface="+mn-lt"/>
                          <a:ea typeface="+mn-ea"/>
                          <a:cs typeface="+mn-cs"/>
                          <a:sym typeface="Arial"/>
                        </a:rPr>
                        <a:t> to </a:t>
                      </a:r>
                      <a:r>
                        <a:rPr lang="en-IN" sz="1400" b="0" i="1" u="none" strike="noStrike" cap="none" baseline="0" dirty="0" err="1">
                          <a:solidFill>
                            <a:schemeClr val="dk1"/>
                          </a:solidFill>
                          <a:latin typeface="+mn-lt"/>
                          <a:ea typeface="+mn-ea"/>
                          <a:cs typeface="+mn-cs"/>
                          <a:sym typeface="Arial"/>
                        </a:rPr>
                        <a:t>Acc</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473250">
                <a:tc>
                  <a:txBody>
                    <a:bodyPr/>
                    <a:lstStyle/>
                    <a:p>
                      <a:r>
                        <a:rPr lang="en-IN" sz="1400" b="0" i="1" u="none" strike="noStrike" cap="none" baseline="0" dirty="0">
                          <a:solidFill>
                            <a:schemeClr val="dk1"/>
                          </a:solidFill>
                          <a:latin typeface="+mn-lt"/>
                          <a:ea typeface="+mn-ea"/>
                          <a:cs typeface="+mn-cs"/>
                          <a:sym typeface="Arial"/>
                        </a:rPr>
                        <a:t>G n</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IF </a:t>
                      </a:r>
                      <a:r>
                        <a:rPr lang="en-US" sz="1400" b="0" i="1" u="none" strike="noStrike" cap="none" baseline="0" dirty="0">
                          <a:solidFill>
                            <a:schemeClr val="dk1"/>
                          </a:solidFill>
                          <a:latin typeface="+mn-lt"/>
                          <a:ea typeface="+mn-ea"/>
                          <a:cs typeface="+mn-cs"/>
                          <a:sym typeface="Arial"/>
                        </a:rPr>
                        <a:t>C</a:t>
                      </a:r>
                      <a:r>
                        <a:rPr lang="en-US" sz="1400" b="0" i="0" u="none" strike="noStrike" cap="none" baseline="0" dirty="0">
                          <a:solidFill>
                            <a:schemeClr val="dk1"/>
                          </a:solidFill>
                          <a:latin typeface="+mn-lt"/>
                          <a:ea typeface="+mn-ea"/>
                          <a:cs typeface="+mn-cs"/>
                          <a:sym typeface="Arial"/>
                        </a:rPr>
                        <a:t>(</a:t>
                      </a:r>
                      <a:r>
                        <a:rPr lang="en-US" sz="1400" b="0" i="1" u="none" strike="noStrike" cap="none" baseline="0" dirty="0" err="1">
                          <a:solidFill>
                            <a:schemeClr val="dk1"/>
                          </a:solidFill>
                          <a:latin typeface="+mn-lt"/>
                          <a:ea typeface="+mn-ea"/>
                          <a:cs typeface="+mn-cs"/>
                          <a:sym typeface="Arial"/>
                        </a:rPr>
                        <a:t>Acc</a:t>
                      </a:r>
                      <a:r>
                        <a:rPr lang="en-US" sz="1400" b="0" i="0" u="none" strike="noStrike" cap="none" baseline="0" dirty="0">
                          <a:solidFill>
                            <a:schemeClr val="dk1"/>
                          </a:solidFill>
                          <a:latin typeface="+mn-lt"/>
                          <a:ea typeface="+mn-ea"/>
                          <a:cs typeface="+mn-cs"/>
                          <a:sym typeface="Arial"/>
                        </a:rPr>
                        <a:t>) </a:t>
                      </a:r>
                      <a:r>
                        <a:rPr lang="en-US" sz="1400" b="0" i="0" u="none" strike="noStrike" cap="none" baseline="0" dirty="0">
                          <a:solidFill>
                            <a:schemeClr val="dk1"/>
                          </a:solidFill>
                          <a:latin typeface="Arial" panose="020B0604020202020204" pitchFamily="34" charset="0"/>
                          <a:ea typeface="+mn-ea"/>
                          <a:cs typeface="Arial" panose="020B0604020202020204" pitchFamily="34" charset="0"/>
                          <a:sym typeface="Arial"/>
                        </a:rPr>
                        <a:t>&lt;</a:t>
                      </a:r>
                      <a:r>
                        <a:rPr lang="en-US" sz="1400" b="0" i="0" u="none" strike="noStrike" cap="none" baseline="0" dirty="0">
                          <a:solidFill>
                            <a:schemeClr val="dk1"/>
                          </a:solidFill>
                          <a:latin typeface="+mn-lt"/>
                          <a:ea typeface="+mn-ea"/>
                          <a:cs typeface="+mn-cs"/>
                          <a:sym typeface="Arial"/>
                        </a:rPr>
                        <a:t> 0, transfer control to </a:t>
                      </a:r>
                      <a:r>
                        <a:rPr lang="en-US" sz="1400" b="0" i="1" u="none" strike="noStrike" cap="none" baseline="0" dirty="0">
                          <a:solidFill>
                            <a:schemeClr val="dk1"/>
                          </a:solidFill>
                          <a:latin typeface="+mn-lt"/>
                          <a:ea typeface="+mn-ea"/>
                          <a:cs typeface="+mn-cs"/>
                          <a:sym typeface="Arial"/>
                        </a:rPr>
                        <a:t>n</a:t>
                      </a:r>
                      <a:r>
                        <a:rPr lang="en-US" sz="1400" b="0" i="0" u="none" strike="noStrike" cap="none" baseline="0" dirty="0">
                          <a:solidFill>
                            <a:schemeClr val="dk1"/>
                          </a:solidFill>
                          <a:latin typeface="+mn-lt"/>
                          <a:ea typeface="+mn-ea"/>
                          <a:cs typeface="+mn-cs"/>
                          <a:sym typeface="Arial"/>
                        </a:rPr>
                        <a:t>; if </a:t>
                      </a:r>
                      <a:r>
                        <a:rPr lang="en-US" sz="1400" b="0" i="1" u="none" strike="noStrike" cap="none" baseline="0" dirty="0">
                          <a:solidFill>
                            <a:schemeClr val="dk1"/>
                          </a:solidFill>
                          <a:latin typeface="+mn-lt"/>
                          <a:ea typeface="+mn-ea"/>
                          <a:cs typeface="+mn-cs"/>
                          <a:sym typeface="Arial"/>
                        </a:rPr>
                        <a:t>C</a:t>
                      </a:r>
                      <a:r>
                        <a:rPr lang="en-US" sz="1400" b="0" i="0" u="none" strike="noStrike" cap="none" baseline="0" dirty="0">
                          <a:solidFill>
                            <a:schemeClr val="dk1"/>
                          </a:solidFill>
                          <a:latin typeface="+mn-lt"/>
                          <a:ea typeface="+mn-ea"/>
                          <a:cs typeface="+mn-cs"/>
                          <a:sym typeface="Arial"/>
                        </a:rPr>
                        <a:t>(</a:t>
                      </a:r>
                      <a:r>
                        <a:rPr lang="en-US" sz="1400" b="0" i="1" u="none" strike="noStrike" cap="none" baseline="0" dirty="0" err="1">
                          <a:solidFill>
                            <a:schemeClr val="dk1"/>
                          </a:solidFill>
                          <a:latin typeface="+mn-lt"/>
                          <a:ea typeface="+mn-ea"/>
                          <a:cs typeface="+mn-cs"/>
                          <a:sym typeface="Arial"/>
                        </a:rPr>
                        <a:t>Acc</a:t>
                      </a:r>
                      <a:r>
                        <a:rPr lang="en-US" sz="1400" b="0" i="0" u="none" strike="noStrike" cap="none" baseline="0" dirty="0">
                          <a:solidFill>
                            <a:schemeClr val="dk1"/>
                          </a:solidFill>
                          <a:latin typeface="+mn-lt"/>
                          <a:ea typeface="+mn-ea"/>
                          <a:cs typeface="+mn-cs"/>
                          <a:sym typeface="Arial"/>
                        </a:rPr>
                        <a:t>) </a:t>
                      </a:r>
                      <a:r>
                        <a:rPr lang="en-IN" sz="1400" b="0" i="0" u="none" strike="noStrike" cap="none" baseline="0" dirty="0">
                          <a:solidFill>
                            <a:schemeClr val="dk1"/>
                          </a:solidFill>
                          <a:latin typeface="Arial" panose="020B0604020202020204" pitchFamily="34" charset="0"/>
                          <a:ea typeface="+mn-ea"/>
                          <a:cs typeface="Arial" panose="020B0604020202020204" pitchFamily="34" charset="0"/>
                          <a:sym typeface="Arial"/>
                        </a:rPr>
                        <a:t>≥</a:t>
                      </a:r>
                      <a:r>
                        <a:rPr lang="en-US" sz="1400" b="0" i="0" u="none" strike="noStrike" cap="none" baseline="0" dirty="0">
                          <a:solidFill>
                            <a:schemeClr val="dk1"/>
                          </a:solidFill>
                          <a:latin typeface="+mn-lt"/>
                          <a:ea typeface="+mn-ea"/>
                          <a:cs typeface="+mn-cs"/>
                          <a:sym typeface="Arial"/>
                        </a:rPr>
                        <a:t> 0, ignore</a:t>
                      </a:r>
                    </a:p>
                    <a:p>
                      <a:r>
                        <a:rPr lang="en-IN" sz="1400" b="0" i="0" u="none" strike="noStrike" cap="none" baseline="0" dirty="0">
                          <a:solidFill>
                            <a:schemeClr val="dk1"/>
                          </a:solidFill>
                          <a:latin typeface="+mn-lt"/>
                          <a:ea typeface="+mn-ea"/>
                          <a:cs typeface="+mn-cs"/>
                          <a:sym typeface="Arial"/>
                        </a:rPr>
                        <a:t>(i.e., proceed serially)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56791918"/>
                  </a:ext>
                </a:extLst>
              </a:tr>
              <a:tr h="278383">
                <a:tc>
                  <a:txBody>
                    <a:bodyPr/>
                    <a:lstStyle/>
                    <a:p>
                      <a:r>
                        <a:rPr lang="en-IN" sz="1400" b="0" i="1" u="none" strike="noStrike" cap="none" baseline="0" dirty="0">
                          <a:solidFill>
                            <a:schemeClr val="dk1"/>
                          </a:solidFill>
                          <a:latin typeface="+mn-lt"/>
                          <a:ea typeface="+mn-ea"/>
                          <a:cs typeface="+mn-cs"/>
                          <a:sym typeface="Arial"/>
                        </a:rPr>
                        <a:t>I n</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Read next character on input mechanism into </a:t>
                      </a:r>
                      <a:r>
                        <a:rPr lang="en-US" sz="1400" b="0" i="1" u="none" strike="noStrike" cap="none" baseline="0" dirty="0">
                          <a:solidFill>
                            <a:schemeClr val="dk1"/>
                          </a:solidFill>
                          <a:latin typeface="+mn-lt"/>
                          <a:ea typeface="+mn-ea"/>
                          <a:cs typeface="+mn-cs"/>
                          <a:sym typeface="Arial"/>
                        </a:rPr>
                        <a:t>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11657124"/>
                  </a:ext>
                </a:extLst>
              </a:tr>
              <a:tr h="278383">
                <a:tc>
                  <a:txBody>
                    <a:bodyPr/>
                    <a:lstStyle/>
                    <a:p>
                      <a:r>
                        <a:rPr lang="en-IN" sz="1400" b="0" i="1" u="none" strike="noStrike" cap="none" baseline="0" dirty="0">
                          <a:solidFill>
                            <a:schemeClr val="dk1"/>
                          </a:solidFill>
                          <a:latin typeface="+mn-lt"/>
                          <a:ea typeface="+mn-ea"/>
                          <a:cs typeface="+mn-cs"/>
                          <a:sym typeface="Arial"/>
                        </a:rPr>
                        <a:t>O n</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Send </a:t>
                      </a:r>
                      <a:r>
                        <a:rPr lang="en-US" sz="1400" b="0" i="1" u="none" strike="noStrike" cap="none" baseline="0" dirty="0">
                          <a:solidFill>
                            <a:schemeClr val="dk1"/>
                          </a:solidFill>
                          <a:latin typeface="+mn-lt"/>
                          <a:ea typeface="+mn-ea"/>
                          <a:cs typeface="+mn-cs"/>
                          <a:sym typeface="Arial"/>
                        </a:rPr>
                        <a:t>C</a:t>
                      </a:r>
                      <a:r>
                        <a:rPr lang="en-US" sz="1400" b="0" i="0" u="none" strike="noStrike" cap="none" baseline="0" dirty="0">
                          <a:solidFill>
                            <a:schemeClr val="dk1"/>
                          </a:solidFill>
                          <a:latin typeface="+mn-lt"/>
                          <a:ea typeface="+mn-ea"/>
                          <a:cs typeface="+mn-cs"/>
                          <a:sym typeface="Arial"/>
                        </a:rPr>
                        <a:t>(</a:t>
                      </a:r>
                      <a:r>
                        <a:rPr lang="en-US" sz="1400" b="0" i="1" u="none" strike="noStrike" cap="none" baseline="0" dirty="0">
                          <a:solidFill>
                            <a:schemeClr val="dk1"/>
                          </a:solidFill>
                          <a:latin typeface="+mn-lt"/>
                          <a:ea typeface="+mn-ea"/>
                          <a:cs typeface="+mn-cs"/>
                          <a:sym typeface="Arial"/>
                        </a:rPr>
                        <a:t>n</a:t>
                      </a:r>
                      <a:r>
                        <a:rPr lang="en-US" sz="1400" b="0" i="0" u="none" strike="noStrike" cap="none" baseline="0" dirty="0">
                          <a:solidFill>
                            <a:schemeClr val="dk1"/>
                          </a:solidFill>
                          <a:latin typeface="+mn-lt"/>
                          <a:ea typeface="+mn-ea"/>
                          <a:cs typeface="+mn-cs"/>
                          <a:sym typeface="Arial"/>
                        </a:rPr>
                        <a:t>) to output mechanism</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07206681"/>
                  </a:ext>
                </a:extLst>
              </a:tr>
            </a:tbl>
          </a:graphicData>
        </a:graphic>
      </p:graphicFrame>
      <p:sp>
        <p:nvSpPr>
          <p:cNvPr id="3" name="TextBox 2"/>
          <p:cNvSpPr txBox="1"/>
          <p:nvPr/>
        </p:nvSpPr>
        <p:spPr>
          <a:xfrm>
            <a:off x="650652" y="5197982"/>
            <a:ext cx="6369619" cy="1169551"/>
          </a:xfrm>
          <a:prstGeom prst="rect">
            <a:avLst/>
          </a:prstGeom>
          <a:noFill/>
        </p:spPr>
        <p:txBody>
          <a:bodyPr wrap="square" rtlCol="0">
            <a:spAutoFit/>
          </a:bodyPr>
          <a:lstStyle/>
          <a:p>
            <a:r>
              <a:rPr lang="en-US" sz="1400" i="1" dirty="0">
                <a:latin typeface="+mj-lt"/>
              </a:rPr>
              <a:t>Notation: </a:t>
            </a:r>
            <a:r>
              <a:rPr lang="en-US" sz="1400" i="1" dirty="0" err="1">
                <a:latin typeface="+mj-lt"/>
              </a:rPr>
              <a:t>Acc</a:t>
            </a:r>
            <a:r>
              <a:rPr lang="en-US" sz="1400" dirty="0">
                <a:latin typeface="+mj-lt"/>
              </a:rPr>
              <a:t> = accumulator</a:t>
            </a:r>
          </a:p>
          <a:p>
            <a:pPr marL="736600" indent="-736600"/>
            <a:r>
              <a:rPr lang="en-US" sz="1400" i="1" dirty="0">
                <a:latin typeface="+mj-lt"/>
              </a:rPr>
              <a:t>	Acc</a:t>
            </a:r>
            <a:r>
              <a:rPr lang="en-US" sz="1400" baseline="-25000" dirty="0">
                <a:latin typeface="+mj-lt"/>
              </a:rPr>
              <a:t>1</a:t>
            </a:r>
            <a:r>
              <a:rPr lang="en-US" sz="1400" dirty="0">
                <a:latin typeface="+mj-lt"/>
              </a:rPr>
              <a:t> = most significant half of accumulator</a:t>
            </a:r>
          </a:p>
          <a:p>
            <a:pPr marL="736600" indent="-736600"/>
            <a:r>
              <a:rPr lang="en-US" sz="1400" i="1" dirty="0">
                <a:latin typeface="+mj-lt"/>
              </a:rPr>
              <a:t>	Acc</a:t>
            </a:r>
            <a:r>
              <a:rPr lang="en-US" sz="1400" baseline="-25000" dirty="0">
                <a:latin typeface="+mj-lt"/>
              </a:rPr>
              <a:t>2</a:t>
            </a:r>
            <a:r>
              <a:rPr lang="en-US" sz="1400" dirty="0">
                <a:latin typeface="+mj-lt"/>
              </a:rPr>
              <a:t> = least significant half of accumulator</a:t>
            </a:r>
          </a:p>
          <a:p>
            <a:pPr marL="736600" indent="-736600"/>
            <a:r>
              <a:rPr lang="en-US" sz="1400" i="1" dirty="0">
                <a:latin typeface="+mj-lt"/>
              </a:rPr>
              <a:t>	n</a:t>
            </a:r>
            <a:r>
              <a:rPr lang="en-US" sz="1400" dirty="0">
                <a:latin typeface="+mj-lt"/>
              </a:rPr>
              <a:t> = storage location </a:t>
            </a:r>
            <a:r>
              <a:rPr lang="en-US" sz="1400" i="1" dirty="0">
                <a:latin typeface="+mj-lt"/>
              </a:rPr>
              <a:t>n</a:t>
            </a:r>
          </a:p>
          <a:p>
            <a:pPr marL="736600" indent="-736600"/>
            <a:r>
              <a:rPr lang="en-US" sz="1400" i="1" dirty="0">
                <a:latin typeface="+mj-lt"/>
              </a:rPr>
              <a:t>	C(X)</a:t>
            </a:r>
            <a:r>
              <a:rPr lang="en-US" sz="1400" dirty="0">
                <a:latin typeface="+mj-lt"/>
              </a:rPr>
              <a:t> = contents of </a:t>
            </a:r>
            <a:r>
              <a:rPr lang="en-US" sz="1400" i="1" dirty="0">
                <a:latin typeface="+mj-lt"/>
              </a:rPr>
              <a:t>X</a:t>
            </a:r>
            <a:r>
              <a:rPr lang="en-US" sz="1400" dirty="0">
                <a:latin typeface="+mj-lt"/>
              </a:rPr>
              <a:t>(</a:t>
            </a:r>
            <a:r>
              <a:rPr lang="en-US" sz="1400" i="1" dirty="0">
                <a:latin typeface="+mj-lt"/>
              </a:rPr>
              <a:t>X</a:t>
            </a:r>
            <a:r>
              <a:rPr lang="en-US" sz="1400" dirty="0">
                <a:latin typeface="+mj-lt"/>
              </a:rPr>
              <a:t> = register or storage location)</a:t>
            </a:r>
            <a:endParaRPr lang="en-IN" sz="1400" dirty="0">
              <a:latin typeface="+mj-lt"/>
            </a:endParaRPr>
          </a:p>
        </p:txBody>
      </p:sp>
      <p:sp>
        <p:nvSpPr>
          <p:cNvPr id="2" name="Title 1">
            <a:extLst>
              <a:ext uri="{FF2B5EF4-FFF2-40B4-BE49-F238E27FC236}">
                <a16:creationId xmlns:a16="http://schemas.microsoft.com/office/drawing/2014/main" id="{3A9EC49F-1D3A-40D0-99C0-E5957BD405B3}"/>
              </a:ext>
            </a:extLst>
          </p:cNvPr>
          <p:cNvSpPr>
            <a:spLocks noGrp="1"/>
          </p:cNvSpPr>
          <p:nvPr>
            <p:ph type="title"/>
          </p:nvPr>
        </p:nvSpPr>
        <p:spPr>
          <a:xfrm>
            <a:off x="264097" y="130563"/>
            <a:ext cx="8229600" cy="890716"/>
          </a:xfrm>
        </p:spPr>
        <p:txBody>
          <a:bodyPr/>
          <a:lstStyle/>
          <a:p>
            <a:r>
              <a:rPr lang="en-US" sz="2800" dirty="0">
                <a:latin typeface="Times New Roman" panose="02020603050405020304" pitchFamily="18" charset="0"/>
                <a:cs typeface="Times New Roman" panose="02020603050405020304" pitchFamily="18" charset="0"/>
              </a:rPr>
              <a:t>Table 19.4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Machine Instruction Set for Wilkes Example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7686"/>
            <a:ext cx="8500188" cy="1138529"/>
          </a:xfrm>
          <a:noFill/>
          <a:ln/>
        </p:spPr>
        <p:txBody>
          <a:bodyPr lIns="90488" tIns="44450" rIns="90488" bIns="44450"/>
          <a:lstStyle/>
          <a:p>
            <a:r>
              <a:rPr lang="en-US" dirty="0"/>
              <a:t>Figure 19.12</a:t>
            </a:r>
            <a:br>
              <a:rPr lang="en-US" dirty="0"/>
            </a:br>
            <a:r>
              <a:rPr lang="en-US" dirty="0"/>
              <a:t>Typical Microinstruction Formats</a:t>
            </a:r>
          </a:p>
        </p:txBody>
      </p:sp>
      <p:pic>
        <p:nvPicPr>
          <p:cNvPr id="4" name="Picture 3" descr="In Horizontal micro instruction format, the parts are labeled. The parts in the format are labeled from left to right. The first part is labeled, Internal C P U control signals. The second part is labeled, System bus control signals. The third part is labeled, Jump condition which includes Unconditional, Zero, Overflow, and Indirect bit. The fourth part is labeled, Microinstruction address. In Vertical microinstruction, the parts in the format are labeled. The parts from left to right in the format are labeled as follows. The first three parts are labeled, Function codes. The fourth part is labeled, Jump condition. The fifth part is labeled, Microinstruction address. " title="Two diagrams, a and b, represent the horizontal and vertical micro instruction formats. "/>
          <p:cNvPicPr>
            <a:picLocks noChangeAspect="1"/>
          </p:cNvPicPr>
          <p:nvPr/>
        </p:nvPicPr>
        <p:blipFill rotWithShape="1">
          <a:blip r:embed="rId3">
            <a:extLst>
              <a:ext uri="{28A0092B-C50C-407E-A947-70E740481C1C}">
                <a14:useLocalDpi xmlns:a14="http://schemas.microsoft.com/office/drawing/2010/main" val="0"/>
              </a:ext>
            </a:extLst>
          </a:blip>
          <a:srcRect l="3961" t="22042" r="2970" b="22873"/>
          <a:stretch/>
        </p:blipFill>
        <p:spPr>
          <a:xfrm>
            <a:off x="1187624" y="1196752"/>
            <a:ext cx="6768752" cy="5184576"/>
          </a:xfrm>
          <a:prstGeom prst="rect">
            <a:avLst/>
          </a:prstGeom>
        </p:spPr>
      </p:pic>
    </p:spTree>
    <p:extLst>
      <p:ext uri="{BB962C8B-B14F-4D97-AF65-F5344CB8AC3E}">
        <p14:creationId xmlns:p14="http://schemas.microsoft.com/office/powerpoint/2010/main" val="29408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01327"/>
            <a:ext cx="8500188" cy="1035892"/>
          </a:xfrm>
          <a:noFill/>
          <a:ln/>
        </p:spPr>
        <p:txBody>
          <a:bodyPr lIns="90488" tIns="44450" rIns="90488" bIns="44450"/>
          <a:lstStyle/>
          <a:p>
            <a:r>
              <a:rPr lang="en-US" dirty="0"/>
              <a:t>Figure 19.13 </a:t>
            </a:r>
            <a:br>
              <a:rPr lang="en-US" dirty="0"/>
            </a:br>
            <a:r>
              <a:rPr lang="en-US" dirty="0"/>
              <a:t>Organization of Control Memory</a:t>
            </a:r>
          </a:p>
        </p:txBody>
      </p:sp>
      <p:pic>
        <p:nvPicPr>
          <p:cNvPr id="4" name="Picture 3" descr="The sequence of micro operations that jump to indirect or execute is the Fetch cycle routine. The next is the sequence of operations that jump to execute. This is the Indirect cycle routine. The sequence of operations that jump to fetch is the Interrupt cycle routine. The operation that Jumps to opcode routine is the Execute cycle beginning. The sequence of operations that jump to fetch or interrupt is the AND routine. The sequence of operations that jumps to fetch or interrupt again is the ADD routine. The series of microoperations occurs. The final operation that Jumps to fetch or interrupt is the I O F routine. " title="An illustration represents the arrangement of Control memory."/>
          <p:cNvPicPr>
            <a:picLocks noChangeAspect="1"/>
          </p:cNvPicPr>
          <p:nvPr/>
        </p:nvPicPr>
        <p:blipFill rotWithShape="1">
          <a:blip r:embed="rId3">
            <a:extLst>
              <a:ext uri="{28A0092B-C50C-407E-A947-70E740481C1C}">
                <a14:useLocalDpi xmlns:a14="http://schemas.microsoft.com/office/drawing/2010/main" val="0"/>
              </a:ext>
            </a:extLst>
          </a:blip>
          <a:srcRect l="19038" t="14044" r="19369" b="21918"/>
          <a:stretch/>
        </p:blipFill>
        <p:spPr>
          <a:xfrm>
            <a:off x="2591780" y="1116013"/>
            <a:ext cx="3960441" cy="5328592"/>
          </a:xfrm>
          <a:prstGeom prst="rect">
            <a:avLst/>
          </a:prstGeom>
        </p:spPr>
      </p:pic>
    </p:spTree>
    <p:extLst>
      <p:ext uri="{BB962C8B-B14F-4D97-AF65-F5344CB8AC3E}">
        <p14:creationId xmlns:p14="http://schemas.microsoft.com/office/powerpoint/2010/main" val="652872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6473"/>
            <a:ext cx="8500188" cy="1129198"/>
          </a:xfrm>
          <a:noFill/>
          <a:ln/>
        </p:spPr>
        <p:txBody>
          <a:bodyPr lIns="90488" tIns="44450" rIns="90488" bIns="44450"/>
          <a:lstStyle/>
          <a:p>
            <a:r>
              <a:rPr lang="en-US" dirty="0"/>
              <a:t>Figure 19.14</a:t>
            </a:r>
            <a:br>
              <a:rPr lang="en-US" dirty="0"/>
            </a:br>
            <a:r>
              <a:rPr lang="en-US" dirty="0"/>
              <a:t>Control Unit Microarchitecture</a:t>
            </a:r>
          </a:p>
        </p:txBody>
      </p:sp>
      <p:pic>
        <p:nvPicPr>
          <p:cNvPr id="4" name="Picture 3" descr="A sequencing logic leads to Control address register. The register leads to Control memory. Read option from sequencing logic is sent to the control memory. Finally, the control memory is sent to the Control buffer register." title="An illustration represents the microarchitecture of a control unit."/>
          <p:cNvPicPr>
            <a:picLocks noChangeAspect="1"/>
          </p:cNvPicPr>
          <p:nvPr/>
        </p:nvPicPr>
        <p:blipFill rotWithShape="1">
          <a:blip r:embed="rId3">
            <a:extLst>
              <a:ext uri="{28A0092B-C50C-407E-A947-70E740481C1C}">
                <a14:useLocalDpi xmlns:a14="http://schemas.microsoft.com/office/drawing/2010/main" val="0"/>
              </a:ext>
            </a:extLst>
          </a:blip>
          <a:srcRect l="23621" t="24712" r="30930" b="42176"/>
          <a:stretch/>
        </p:blipFill>
        <p:spPr>
          <a:xfrm>
            <a:off x="2051720" y="1340768"/>
            <a:ext cx="5040560" cy="4752528"/>
          </a:xfrm>
          <a:prstGeom prst="rect">
            <a:avLst/>
          </a:prstGeom>
        </p:spPr>
      </p:pic>
    </p:spTree>
    <p:extLst>
      <p:ext uri="{BB962C8B-B14F-4D97-AF65-F5344CB8AC3E}">
        <p14:creationId xmlns:p14="http://schemas.microsoft.com/office/powerpoint/2010/main" val="126960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65331"/>
            <a:ext cx="8500188" cy="998570"/>
          </a:xfrm>
          <a:noFill/>
          <a:ln/>
        </p:spPr>
        <p:txBody>
          <a:bodyPr lIns="90488" tIns="44450" rIns="90488" bIns="44450"/>
          <a:lstStyle/>
          <a:p>
            <a:r>
              <a:rPr lang="en-US" sz="3200" dirty="0"/>
              <a:t>Figure 19.15</a:t>
            </a:r>
            <a:br>
              <a:rPr lang="en-US" sz="3200" dirty="0"/>
            </a:br>
            <a:r>
              <a:rPr lang="en-US" sz="3200" dirty="0"/>
              <a:t>Functioning of Microprogrammed Control Unit</a:t>
            </a:r>
          </a:p>
        </p:txBody>
      </p:sp>
      <p:pic>
        <p:nvPicPr>
          <p:cNvPr id="3" name="Picture 2" descr="A micro programmed control unit with an Instruction register is depicted. A sequencing logic with A L U flags input and a clock input is sent to a control address register. At the other side, the instruction register is given to a decoder. The decoder leads to the Control address register to which a read option from the sequencing logic is also sent. The control memory leads to Control buffer register which in further proceeds to a decoder. The decoder sends the next decoded address control to the sequencing logic. Finally, from the decoder, Control signals within C P U, and Control signals to the system bus are obtained as outputs." title="An illustration represents a micro programmed control unit."/>
          <p:cNvPicPr>
            <a:picLocks noChangeAspect="1"/>
          </p:cNvPicPr>
          <p:nvPr/>
        </p:nvPicPr>
        <p:blipFill rotWithShape="1">
          <a:blip r:embed="rId3">
            <a:extLst>
              <a:ext uri="{28A0092B-C50C-407E-A947-70E740481C1C}">
                <a14:useLocalDpi xmlns:a14="http://schemas.microsoft.com/office/drawing/2010/main" val="0"/>
              </a:ext>
            </a:extLst>
          </a:blip>
          <a:srcRect l="9046" t="8779" r="20051" b="24844"/>
          <a:stretch/>
        </p:blipFill>
        <p:spPr>
          <a:xfrm>
            <a:off x="2299996" y="1021101"/>
            <a:ext cx="4544008" cy="5505061"/>
          </a:xfrm>
          <a:prstGeom prst="rect">
            <a:avLst/>
          </a:prstGeom>
        </p:spPr>
      </p:pic>
    </p:spTree>
    <p:extLst>
      <p:ext uri="{BB962C8B-B14F-4D97-AF65-F5344CB8AC3E}">
        <p14:creationId xmlns:p14="http://schemas.microsoft.com/office/powerpoint/2010/main" val="2069904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9472"/>
            <a:ext cx="8500188" cy="1096541"/>
          </a:xfrm>
          <a:noFill/>
          <a:ln/>
        </p:spPr>
        <p:txBody>
          <a:bodyPr lIns="90488" tIns="44450" rIns="90488" bIns="44450"/>
          <a:lstStyle/>
          <a:p>
            <a:r>
              <a:rPr lang="en-US" dirty="0"/>
              <a:t>Figure 19.16</a:t>
            </a:r>
            <a:br>
              <a:rPr lang="en-US" dirty="0"/>
            </a:br>
            <a:r>
              <a:rPr lang="en-US" dirty="0"/>
              <a:t>Wilkes’s Microprogrammed Control Unit</a:t>
            </a:r>
          </a:p>
        </p:txBody>
      </p:sp>
      <p:pic>
        <p:nvPicPr>
          <p:cNvPr id="3" name="Picture 2" descr="An address decoder gives a series of decoded addresses. Control signals represented by downward facing arrows are passed through the decoded addresses that connect with addresses. Another set of control signals is passed upward through the decoded addresses that connect with addresses. The set of control signals acting upwards are given to Register 2. A conditional signal connects with the decoded addresses in between the sets of control signals. Register 2 is given with input from the instruction register, a clock pulse, and the control signal. From register 2, a clock pulse is given as input to register 1. Register 1 is given as input to the address decoder. Control signals are also given as inputs to the Address decoder." title="An illustration represents Wilke’s Micro programmed Control Unit."/>
          <p:cNvPicPr>
            <a:picLocks noChangeAspect="1"/>
          </p:cNvPicPr>
          <p:nvPr/>
        </p:nvPicPr>
        <p:blipFill rotWithShape="1">
          <a:blip r:embed="rId3">
            <a:extLst>
              <a:ext uri="{28A0092B-C50C-407E-A947-70E740481C1C}">
                <a14:useLocalDpi xmlns:a14="http://schemas.microsoft.com/office/drawing/2010/main" val="0"/>
              </a:ext>
            </a:extLst>
          </a:blip>
          <a:srcRect t="24775" b="25251"/>
          <a:stretch/>
        </p:blipFill>
        <p:spPr>
          <a:xfrm>
            <a:off x="507070" y="1116013"/>
            <a:ext cx="8129860" cy="5257802"/>
          </a:xfrm>
          <a:prstGeom prst="rect">
            <a:avLst/>
          </a:prstGeom>
        </p:spPr>
      </p:pic>
    </p:spTree>
    <p:extLst>
      <p:ext uri="{BB962C8B-B14F-4D97-AF65-F5344CB8AC3E}">
        <p14:creationId xmlns:p14="http://schemas.microsoft.com/office/powerpoint/2010/main" val="129161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5814"/>
            <a:ext cx="8500188" cy="1606527"/>
          </a:xfrm>
          <a:noFill/>
          <a:ln/>
        </p:spPr>
        <p:txBody>
          <a:bodyPr lIns="90488" tIns="44450" rIns="90488" bIns="44450"/>
          <a:lstStyle/>
          <a:p>
            <a:r>
              <a:rPr lang="en-US" dirty="0"/>
              <a:t>Figure 19.1 </a:t>
            </a:r>
            <a:br>
              <a:rPr lang="en-US" dirty="0"/>
            </a:br>
            <a:r>
              <a:rPr lang="en-US" dirty="0"/>
              <a:t>Constituent Elements of a Program Execution</a:t>
            </a:r>
          </a:p>
        </p:txBody>
      </p:sp>
      <p:pic>
        <p:nvPicPr>
          <p:cNvPr id="3" name="Picture 2" descr="Program execution is branched into series of Instruction cycles. Each Instruction cycle is branched into sub cycles. The sub cycles are Fetch, Indirect, Execute, and Interrupt. The sub cycles are further branched into micro operations. From the sub cycle fetch, three micro operations are branched. Two other micro operations are branched from the sub cycle, Indirect." title="The flow cycle of a program execution is illustrated with various branches that have sequential execution of instructions."/>
          <p:cNvPicPr>
            <a:picLocks noChangeAspect="1"/>
          </p:cNvPicPr>
          <p:nvPr/>
        </p:nvPicPr>
        <p:blipFill rotWithShape="1">
          <a:blip r:embed="rId3">
            <a:extLst>
              <a:ext uri="{28A0092B-C50C-407E-A947-70E740481C1C}">
                <a14:useLocalDpi xmlns:a14="http://schemas.microsoft.com/office/drawing/2010/main" val="0"/>
              </a:ext>
            </a:extLst>
          </a:blip>
          <a:srcRect l="4173" t="23900" r="3187" b="37405"/>
          <a:stretch/>
        </p:blipFill>
        <p:spPr>
          <a:xfrm>
            <a:off x="575556" y="1814194"/>
            <a:ext cx="7992888" cy="43204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5814" y="74643"/>
            <a:ext cx="8420895" cy="1169551"/>
          </a:xfrm>
          <a:prstGeom prst="rect">
            <a:avLst/>
          </a:prstGeom>
          <a:noFill/>
        </p:spPr>
        <p:txBody>
          <a:bodyPr wrap="none" rtlCol="0">
            <a:spAutoFit/>
          </a:bodyPr>
          <a:lstStyle/>
          <a:p>
            <a:r>
              <a:rPr lang="en-US" sz="1400" dirty="0"/>
              <a:t>Notations: </a:t>
            </a:r>
            <a:r>
              <a:rPr lang="en-US" sz="1400" i="1" dirty="0"/>
              <a:t>A</a:t>
            </a:r>
            <a:r>
              <a:rPr lang="en-US" sz="1400" dirty="0"/>
              <a:t>, </a:t>
            </a:r>
            <a:r>
              <a:rPr lang="en-US" sz="1400" i="1" dirty="0"/>
              <a:t>B</a:t>
            </a:r>
            <a:r>
              <a:rPr lang="en-US" sz="1400" dirty="0"/>
              <a:t>, </a:t>
            </a:r>
            <a:r>
              <a:rPr lang="en-US" sz="1400" i="1" dirty="0"/>
              <a:t>C</a:t>
            </a:r>
            <a:r>
              <a:rPr lang="en-US" sz="1400" dirty="0"/>
              <a:t>, . . . stand for the various registers in the arithmetical and control register units. </a:t>
            </a:r>
            <a:r>
              <a:rPr lang="en-US" sz="1400" i="1" dirty="0"/>
              <a:t>C </a:t>
            </a:r>
            <a:r>
              <a:rPr lang="en-US" sz="1400" dirty="0"/>
              <a:t>to </a:t>
            </a:r>
            <a:r>
              <a:rPr lang="en-US" sz="1400" i="1" dirty="0"/>
              <a:t>D </a:t>
            </a:r>
            <a:r>
              <a:rPr lang="en-US" sz="1400" dirty="0"/>
              <a:t>indicates</a:t>
            </a:r>
          </a:p>
          <a:p>
            <a:r>
              <a:rPr lang="en-US" sz="1400" dirty="0"/>
              <a:t>that the switching circuits connect the output of register </a:t>
            </a:r>
            <a:r>
              <a:rPr lang="en-US" sz="1400" i="1" dirty="0"/>
              <a:t>C </a:t>
            </a:r>
            <a:r>
              <a:rPr lang="en-US" sz="1400" dirty="0"/>
              <a:t>to the input register </a:t>
            </a:r>
            <a:r>
              <a:rPr lang="en-US" sz="1400" i="1" dirty="0"/>
              <a:t>D</a:t>
            </a:r>
            <a:r>
              <a:rPr lang="en-US" sz="1400" dirty="0"/>
              <a:t>; (</a:t>
            </a:r>
            <a:r>
              <a:rPr lang="en-US" sz="1400" i="1" dirty="0"/>
              <a:t>D </a:t>
            </a:r>
            <a:r>
              <a:rPr lang="en-US" sz="1400" dirty="0"/>
              <a:t>+ </a:t>
            </a:r>
            <a:r>
              <a:rPr lang="en-US" sz="1400" i="1" dirty="0"/>
              <a:t>A</a:t>
            </a:r>
            <a:r>
              <a:rPr lang="en-US" sz="1400" dirty="0"/>
              <a:t>) to </a:t>
            </a:r>
            <a:r>
              <a:rPr lang="en-US" sz="1400" i="1" dirty="0"/>
              <a:t>C </a:t>
            </a:r>
            <a:r>
              <a:rPr lang="en-US" sz="1400" dirty="0"/>
              <a:t>indicates that the</a:t>
            </a:r>
          </a:p>
          <a:p>
            <a:r>
              <a:rPr lang="en-US" sz="1400" dirty="0"/>
              <a:t>output register of </a:t>
            </a:r>
            <a:r>
              <a:rPr lang="en-US" sz="1400" i="1" dirty="0"/>
              <a:t>A </a:t>
            </a:r>
            <a:r>
              <a:rPr lang="en-US" sz="1400" dirty="0"/>
              <a:t>is connected to the one input of the adding unit (the output of </a:t>
            </a:r>
            <a:r>
              <a:rPr lang="en-US" sz="1400" i="1" dirty="0"/>
              <a:t>D </a:t>
            </a:r>
            <a:r>
              <a:rPr lang="en-US" sz="1400" dirty="0"/>
              <a:t>is permanently connected to</a:t>
            </a:r>
          </a:p>
          <a:p>
            <a:r>
              <a:rPr lang="en-US" sz="1400" dirty="0"/>
              <a:t>the other input), and the output of the adder to register </a:t>
            </a:r>
            <a:r>
              <a:rPr lang="en-US" sz="1400" i="1" dirty="0"/>
              <a:t>C</a:t>
            </a:r>
            <a:r>
              <a:rPr lang="en-US" sz="1400" dirty="0"/>
              <a:t>. A numerical symbol </a:t>
            </a:r>
            <a:r>
              <a:rPr lang="en-US" sz="1400" i="1" dirty="0"/>
              <a:t>n </a:t>
            </a:r>
            <a:r>
              <a:rPr lang="en-US" sz="1400" dirty="0"/>
              <a:t>in quotes (e.g., “</a:t>
            </a:r>
            <a:r>
              <a:rPr lang="en-US" sz="1400" i="1" dirty="0"/>
              <a:t>n</a:t>
            </a:r>
            <a:r>
              <a:rPr lang="en-US" sz="1400" dirty="0"/>
              <a:t>”) stands for the</a:t>
            </a:r>
          </a:p>
          <a:p>
            <a:r>
              <a:rPr lang="en-US" sz="1400" dirty="0"/>
              <a:t>source whose output is the number </a:t>
            </a:r>
            <a:r>
              <a:rPr lang="en-US" sz="1400" i="1" dirty="0"/>
              <a:t>n </a:t>
            </a:r>
            <a:r>
              <a:rPr lang="en-US" sz="1400" dirty="0"/>
              <a:t>in units of the least significant digit.</a:t>
            </a:r>
            <a:endParaRPr lang="en-IN" sz="1000" dirty="0">
              <a:latin typeface="+mj-lt"/>
            </a:endParaRPr>
          </a:p>
        </p:txBody>
      </p:sp>
      <p:graphicFrame>
        <p:nvGraphicFramePr>
          <p:cNvPr id="5" name="Table 4" descr="The table has two columns labeled order and effect of order. The rows read as follows from left to right. Row 1. A n. C left parenthesis A c c right parenthesis plus C left parenthesis n right parenthesis to A c c sub 1. Row 2. S n. C left parenthesis A c c right parenthesis minus C left parenthesis n right parenthesis to A c c sub 1. Row 3. H n. C left parenthesis n right parenthesis to a c c sub 2. Row 4. V n. C left parenthesis a c c 2 right parenthesis times c left parenthesis n right parenthesis to A c c, where C left parenthesis n right parenthesis is greater than 0. Row 5. T N. C left parenthesis a c c sub 1 right parenthesis to n, 0 to a c c. Row 6. U N. C left parenthesis a c c sub 1 right parenthesis to n. Row 7. R n. C left parenthesis a c c right parenthesis x 2 to the power of 2 to the power of n plus 1 parenthesis. To a c c. Row 8. L N. C left parenthesis a c c right parenthesis times 2 to the power of n plus 1 to a c c. Row 9. G n. IF C left parenthesis a c c right parenthesis is less than 0, transfer control to n, if C left parenthesis a c c right parenthesis is greater than or equal to 0, ignore, that is proceed serially. Row 10. I n. Read next character on input mechanism into n. Row 11. O n. Send C left parenthesis n right parenthesis t output mechanism." title="A table titled machine instruction set for Wilkes example."/>
          <p:cNvGraphicFramePr>
            <a:graphicFrameLocks noGrp="1"/>
          </p:cNvGraphicFramePr>
          <p:nvPr>
            <p:extLst>
              <p:ext uri="{D42A27DB-BD31-4B8C-83A1-F6EECF244321}">
                <p14:modId xmlns:p14="http://schemas.microsoft.com/office/powerpoint/2010/main" val="2482151339"/>
              </p:ext>
            </p:extLst>
          </p:nvPr>
        </p:nvGraphicFramePr>
        <p:xfrm>
          <a:off x="581588" y="1302267"/>
          <a:ext cx="6078644" cy="5105400"/>
        </p:xfrm>
        <a:graphic>
          <a:graphicData uri="http://schemas.openxmlformats.org/drawingml/2006/table">
            <a:tbl>
              <a:tblPr firstRow="1" bandRow="1">
                <a:tableStyleId>{5C22544A-7EE6-4342-B048-85BDC9FD1C3A}</a:tableStyleId>
              </a:tblPr>
              <a:tblGrid>
                <a:gridCol w="481215">
                  <a:extLst>
                    <a:ext uri="{9D8B030D-6E8A-4147-A177-3AD203B41FA5}">
                      <a16:colId xmlns:a16="http://schemas.microsoft.com/office/drawing/2014/main" val="528802535"/>
                    </a:ext>
                  </a:extLst>
                </a:gridCol>
                <a:gridCol w="474093">
                  <a:extLst>
                    <a:ext uri="{9D8B030D-6E8A-4147-A177-3AD203B41FA5}">
                      <a16:colId xmlns:a16="http://schemas.microsoft.com/office/drawing/2014/main" val="3102758518"/>
                    </a:ext>
                  </a:extLst>
                </a:gridCol>
                <a:gridCol w="1147412">
                  <a:extLst>
                    <a:ext uri="{9D8B030D-6E8A-4147-A177-3AD203B41FA5}">
                      <a16:colId xmlns:a16="http://schemas.microsoft.com/office/drawing/2014/main" val="2863610466"/>
                    </a:ext>
                  </a:extLst>
                </a:gridCol>
                <a:gridCol w="1135829">
                  <a:extLst>
                    <a:ext uri="{9D8B030D-6E8A-4147-A177-3AD203B41FA5}">
                      <a16:colId xmlns:a16="http://schemas.microsoft.com/office/drawing/2014/main" val="429473231"/>
                    </a:ext>
                  </a:extLst>
                </a:gridCol>
                <a:gridCol w="596027">
                  <a:extLst>
                    <a:ext uri="{9D8B030D-6E8A-4147-A177-3AD203B41FA5}">
                      <a16:colId xmlns:a16="http://schemas.microsoft.com/office/drawing/2014/main" val="623239561"/>
                    </a:ext>
                  </a:extLst>
                </a:gridCol>
                <a:gridCol w="592567">
                  <a:extLst>
                    <a:ext uri="{9D8B030D-6E8A-4147-A177-3AD203B41FA5}">
                      <a16:colId xmlns:a16="http://schemas.microsoft.com/office/drawing/2014/main" val="3910647374"/>
                    </a:ext>
                  </a:extLst>
                </a:gridCol>
                <a:gridCol w="814780">
                  <a:extLst>
                    <a:ext uri="{9D8B030D-6E8A-4147-A177-3AD203B41FA5}">
                      <a16:colId xmlns:a16="http://schemas.microsoft.com/office/drawing/2014/main" val="215958292"/>
                    </a:ext>
                  </a:extLst>
                </a:gridCol>
                <a:gridCol w="836721">
                  <a:extLst>
                    <a:ext uri="{9D8B030D-6E8A-4147-A177-3AD203B41FA5}">
                      <a16:colId xmlns:a16="http://schemas.microsoft.com/office/drawing/2014/main" val="1029381557"/>
                    </a:ext>
                  </a:extLst>
                </a:gridCol>
              </a:tblGrid>
              <a:tr h="380349">
                <a:tc>
                  <a:txBody>
                    <a:bodyPr/>
                    <a:lstStyle/>
                    <a:p>
                      <a:pPr algn="ctr"/>
                      <a:endParaRPr lang="en-IN" sz="105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5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Arithmetical Unit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Control</a:t>
                      </a:r>
                    </a:p>
                    <a:p>
                      <a:pPr algn="ctr"/>
                      <a:r>
                        <a:rPr lang="en-IN" sz="1050" baseline="0" dirty="0">
                          <a:solidFill>
                            <a:schemeClr val="tx1"/>
                          </a:solidFill>
                          <a:latin typeface="Times New Roman" panose="02020603050405020304" pitchFamily="18" charset="0"/>
                          <a:cs typeface="Times New Roman" panose="02020603050405020304" pitchFamily="18" charset="0"/>
                        </a:rPr>
                        <a:t>Register Unit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Conditional</a:t>
                      </a:r>
                    </a:p>
                    <a:p>
                      <a:pPr algn="ctr"/>
                      <a:r>
                        <a:rPr lang="en-IN" sz="1050" baseline="0" dirty="0">
                          <a:solidFill>
                            <a:schemeClr val="tx1"/>
                          </a:solidFill>
                          <a:latin typeface="Times New Roman" panose="02020603050405020304" pitchFamily="18" charset="0"/>
                          <a:cs typeface="Times New Roman" panose="02020603050405020304" pitchFamily="18" charset="0"/>
                        </a:rPr>
                        <a:t>Flip-Flop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2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Next</a:t>
                      </a:r>
                    </a:p>
                    <a:p>
                      <a:pPr algn="ctr"/>
                      <a:r>
                        <a:rPr lang="en-IN" sz="1050" baseline="0" dirty="0">
                          <a:solidFill>
                            <a:schemeClr val="tx1"/>
                          </a:solidFill>
                          <a:latin typeface="Times New Roman" panose="02020603050405020304" pitchFamily="18" charset="0"/>
                          <a:cs typeface="Times New Roman" panose="02020603050405020304" pitchFamily="18" charset="0"/>
                        </a:rPr>
                        <a:t>Microinstruction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2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3759">
                <a:tc>
                  <a:txBody>
                    <a:bodyPr/>
                    <a:lstStyle/>
                    <a:p>
                      <a:pPr algn="ctr"/>
                      <a:endParaRPr lang="en-IN" sz="800" b="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Set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Use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3759">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F </a:t>
                      </a:r>
                      <a:r>
                        <a:rPr lang="en-US"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US"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 </a:t>
                      </a:r>
                      <a:r>
                        <a:rPr lang="en-US"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and </a:t>
                      </a:r>
                      <a:r>
                        <a:rPr lang="en-US"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03759">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t>
                      </a:r>
                      <a:r>
                        <a:rPr lang="en-US"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 </a:t>
                      </a:r>
                      <a:r>
                        <a:rPr lang="en-US"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“1”) to </a:t>
                      </a:r>
                      <a:r>
                        <a:rPr lang="en-US"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F</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03759">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Store 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03759">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03759">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decoder</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56919309"/>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328796"/>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H</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Store 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B</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56791918"/>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V</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Store 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11657124"/>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Store</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07206681"/>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U</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Store</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44637324"/>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B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95947056"/>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L</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1734284"/>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G</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(1)</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a:t>
                      </a:r>
                      <a:r>
                        <a:rPr lang="en-IN" sz="800" b="0" i="0" u="none" strike="noStrike" cap="none" baseline="-25000" dirty="0">
                          <a:solidFill>
                            <a:schemeClr val="dk1"/>
                          </a:solidFill>
                          <a:latin typeface="Times New Roman" panose="02020603050405020304" pitchFamily="18" charset="0"/>
                          <a:ea typeface="+mn-ea"/>
                          <a:cs typeface="Times New Roman" panose="02020603050405020304" pitchFamily="18" charset="0"/>
                          <a:sym typeface="Arial"/>
                        </a:rPr>
                        <a:t>5</a:t>
                      </a:r>
                      <a:endParaRPr lang="en-IN" sz="800" i="0" baseline="-2500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03945866"/>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I</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Input to Store</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11958185"/>
                  </a:ext>
                </a:extLst>
              </a:tr>
              <a:tr h="203759">
                <a:tc>
                  <a:txBody>
                    <a:bodyPr/>
                    <a:lstStyle/>
                    <a:p>
                      <a:pPr algn="ctr"/>
                      <a:r>
                        <a:rPr lang="en-IN" sz="800" b="1" i="1" baseline="0" dirty="0">
                          <a:latin typeface="Times New Roman" panose="02020603050405020304" pitchFamily="18" charset="0"/>
                          <a:cs typeface="Times New Roman" panose="02020603050405020304" pitchFamily="18" charset="0"/>
                        </a:rPr>
                        <a:t>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Store to Output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30522054"/>
                  </a:ext>
                </a:extLst>
              </a:tr>
              <a:tr h="203759">
                <a:tc>
                  <a:txBody>
                    <a:bodyPr/>
                    <a:lstStyle/>
                    <a:p>
                      <a:pPr algn="ctr"/>
                      <a:endParaRPr lang="en-IN" sz="8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Store) 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81513422"/>
                  </a:ext>
                </a:extLst>
              </a:tr>
              <a:tr h="203759">
                <a:tc>
                  <a:txBody>
                    <a:bodyPr/>
                    <a:lstStyle/>
                    <a:p>
                      <a:pPr algn="ctr"/>
                      <a:endParaRPr lang="en-IN" sz="8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Store) 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6138359"/>
                  </a:ext>
                </a:extLst>
              </a:tr>
              <a:tr h="203759">
                <a:tc>
                  <a:txBody>
                    <a:bodyPr/>
                    <a:lstStyle/>
                    <a:p>
                      <a:pPr algn="ctr"/>
                      <a:endParaRPr lang="en-IN" sz="8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80800195"/>
                  </a:ext>
                </a:extLst>
              </a:tr>
              <a:tr h="203759">
                <a:tc>
                  <a:txBody>
                    <a:bodyPr/>
                    <a:lstStyle/>
                    <a:p>
                      <a:pPr algn="ctr"/>
                      <a:endParaRPr lang="en-IN" sz="8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B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R)</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G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 1) 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8579496"/>
                  </a:ext>
                </a:extLst>
              </a:tr>
              <a:tr h="203759">
                <a:tc>
                  <a:txBody>
                    <a:bodyPr/>
                    <a:lstStyle/>
                    <a:p>
                      <a:pPr algn="ctr"/>
                      <a:endParaRPr lang="en-IN" sz="8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C </a:t>
                      </a: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to </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(1)</a:t>
                      </a:r>
                      <a:r>
                        <a:rPr lang="en-IN" sz="800" b="0" i="1" u="none" strike="noStrike" cap="none" baseline="0" dirty="0">
                          <a:solidFill>
                            <a:schemeClr val="dk1"/>
                          </a:solidFill>
                          <a:latin typeface="Times New Roman" panose="02020603050405020304" pitchFamily="18" charset="0"/>
                          <a:ea typeface="+mn-ea"/>
                          <a:cs typeface="Times New Roman" panose="02020603050405020304" pitchFamily="18" charset="0"/>
                          <a:sym typeface="Arial"/>
                        </a:rPr>
                        <a:t>E</a:t>
                      </a:r>
                      <a:r>
                        <a:rPr lang="en-IN" sz="800" b="0" i="0" u="none" strike="noStrike" cap="none" baseline="-25000" dirty="0">
                          <a:solidFill>
                            <a:schemeClr val="dk1"/>
                          </a:solidFill>
                          <a:latin typeface="Times New Roman" panose="02020603050405020304" pitchFamily="18" charset="0"/>
                          <a:ea typeface="+mn-ea"/>
                          <a:cs typeface="Times New Roman" panose="02020603050405020304" pitchFamily="18" charset="0"/>
                          <a:sym typeface="Arial"/>
                        </a:rPr>
                        <a:t>5</a:t>
                      </a:r>
                      <a:endParaRPr lang="en-IN" sz="800" i="0" baseline="-2500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2748606"/>
                  </a:ext>
                </a:extLst>
              </a:tr>
            </a:tbl>
          </a:graphicData>
        </a:graphic>
      </p:graphicFrame>
      <p:sp>
        <p:nvSpPr>
          <p:cNvPr id="7" name="TextBox 6"/>
          <p:cNvSpPr txBox="1"/>
          <p:nvPr/>
        </p:nvSpPr>
        <p:spPr>
          <a:xfrm>
            <a:off x="6950152" y="5563255"/>
            <a:ext cx="2095445" cy="430887"/>
          </a:xfrm>
          <a:prstGeom prst="rect">
            <a:avLst/>
          </a:prstGeom>
          <a:noFill/>
        </p:spPr>
        <p:txBody>
          <a:bodyPr wrap="none" rtlCol="0">
            <a:spAutoFit/>
          </a:bodyPr>
          <a:lstStyle/>
          <a:p>
            <a:r>
              <a:rPr lang="en-US" sz="1100" dirty="0">
                <a:latin typeface="+mn-lt"/>
              </a:rPr>
              <a:t>(Table can be found on pages </a:t>
            </a:r>
            <a:br>
              <a:rPr lang="en-US" sz="1100" dirty="0">
                <a:latin typeface="+mn-lt"/>
              </a:rPr>
            </a:br>
            <a:r>
              <a:rPr lang="en-US" sz="1100" dirty="0">
                <a:latin typeface="+mn-lt"/>
              </a:rPr>
              <a:t>697-698 in the textbook.)</a:t>
            </a:r>
          </a:p>
        </p:txBody>
      </p:sp>
      <p:sp>
        <p:nvSpPr>
          <p:cNvPr id="2" name="Title 1">
            <a:extLst>
              <a:ext uri="{FF2B5EF4-FFF2-40B4-BE49-F238E27FC236}">
                <a16:creationId xmlns:a16="http://schemas.microsoft.com/office/drawing/2014/main" id="{1A9E5D99-6AF1-4790-AAAF-21E0A95D6D11}"/>
              </a:ext>
            </a:extLst>
          </p:cNvPr>
          <p:cNvSpPr>
            <a:spLocks noGrp="1"/>
          </p:cNvSpPr>
          <p:nvPr>
            <p:ph type="title"/>
          </p:nvPr>
        </p:nvSpPr>
        <p:spPr>
          <a:xfrm>
            <a:off x="6660232" y="1711536"/>
            <a:ext cx="2385365" cy="3373648"/>
          </a:xfrm>
        </p:spPr>
        <p:txBody>
          <a:bodyPr/>
          <a:lstStyle/>
          <a:p>
            <a:pPr algn="ctr"/>
            <a:r>
              <a:rPr lang="en-US" sz="2800" dirty="0"/>
              <a:t>Table 19.5</a:t>
            </a:r>
            <a:br>
              <a:rPr lang="en-US" sz="4400" dirty="0"/>
            </a:br>
            <a:r>
              <a:rPr lang="en-US" sz="2000" dirty="0"/>
              <a:t>Microinstructions </a:t>
            </a:r>
            <a:br>
              <a:rPr lang="en-US" sz="2000" dirty="0"/>
            </a:br>
            <a:r>
              <a:rPr lang="en-US" sz="2000" dirty="0"/>
              <a:t>for Wilkes Example</a:t>
            </a:r>
            <a:br>
              <a:rPr lang="en-US" sz="3600" dirty="0"/>
            </a:br>
            <a:br>
              <a:rPr lang="en-US" sz="3600" dirty="0"/>
            </a:br>
            <a:r>
              <a:rPr lang="en-US" sz="1600" dirty="0"/>
              <a:t>(Page 1 of 2)</a:t>
            </a:r>
            <a:br>
              <a:rPr lang="en-US" sz="2800"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The table has two columns labeled order and effect of order. The rows read as follows from left to right. Row 1. A n. C left parenthesis A c c right parenthesis plus C left parenthesis n right parenthesis to A c c sub 1. Row 2. S n. C left parenthesis A c c right parenthesis minus C left parenthesis n right parenthesis to A c c sub 1. Row 3. H n. C left parenthesis n right parenthesis to a c c sub 2. Row 4. V n. C left parenthesis a c c 2 right parenthesis times c left parenthesis n right parenthesis to A c c, where C left parenthesis n right parenthesis is greater than 0. Row 5. T N. C left parenthesis a c c sub 1 right parenthesis to n, 0 to a c c. Row 6. U N. C left parenthesis a c c sub 1 right parenthesis to n. Row 7. R n. C left parenthesis a c c right parenthesis x 2 to the power of 2 to the power of n plus 1 parenthesis. To a c c. Row 8. L N. C left parenthesis a c c right parenthesis times 2 to the power of n plus 1 to a c c. Row 9. G n. IF C left parenthesis a c c right parenthesis is less than 0, transfer control to n, if C left parenthesis a c c right parenthesis is greater than or equal to 0, ignore, that is proceed serially. Row 10. I n. Read next character on input mechanism into n. Row 11. O n. Send C left parenthesis n right parenthesis t output mechanism." title="A table titled machine instruction set for Wilkes example."/>
          <p:cNvGraphicFramePr>
            <a:graphicFrameLocks noGrp="1"/>
          </p:cNvGraphicFramePr>
          <p:nvPr>
            <p:extLst>
              <p:ext uri="{D42A27DB-BD31-4B8C-83A1-F6EECF244321}">
                <p14:modId xmlns:p14="http://schemas.microsoft.com/office/powerpoint/2010/main" val="3824134233"/>
              </p:ext>
            </p:extLst>
          </p:nvPr>
        </p:nvGraphicFramePr>
        <p:xfrm>
          <a:off x="581588" y="188640"/>
          <a:ext cx="6078644" cy="4752526"/>
        </p:xfrm>
        <a:graphic>
          <a:graphicData uri="http://schemas.openxmlformats.org/drawingml/2006/table">
            <a:tbl>
              <a:tblPr firstRow="1" bandRow="1">
                <a:tableStyleId>{5C22544A-7EE6-4342-B048-85BDC9FD1C3A}</a:tableStyleId>
              </a:tblPr>
              <a:tblGrid>
                <a:gridCol w="481215">
                  <a:extLst>
                    <a:ext uri="{9D8B030D-6E8A-4147-A177-3AD203B41FA5}">
                      <a16:colId xmlns:a16="http://schemas.microsoft.com/office/drawing/2014/main" val="528802535"/>
                    </a:ext>
                  </a:extLst>
                </a:gridCol>
                <a:gridCol w="474093">
                  <a:extLst>
                    <a:ext uri="{9D8B030D-6E8A-4147-A177-3AD203B41FA5}">
                      <a16:colId xmlns:a16="http://schemas.microsoft.com/office/drawing/2014/main" val="3102758518"/>
                    </a:ext>
                  </a:extLst>
                </a:gridCol>
                <a:gridCol w="1147412">
                  <a:extLst>
                    <a:ext uri="{9D8B030D-6E8A-4147-A177-3AD203B41FA5}">
                      <a16:colId xmlns:a16="http://schemas.microsoft.com/office/drawing/2014/main" val="2863610466"/>
                    </a:ext>
                  </a:extLst>
                </a:gridCol>
                <a:gridCol w="1135829">
                  <a:extLst>
                    <a:ext uri="{9D8B030D-6E8A-4147-A177-3AD203B41FA5}">
                      <a16:colId xmlns:a16="http://schemas.microsoft.com/office/drawing/2014/main" val="429473231"/>
                    </a:ext>
                  </a:extLst>
                </a:gridCol>
                <a:gridCol w="596027">
                  <a:extLst>
                    <a:ext uri="{9D8B030D-6E8A-4147-A177-3AD203B41FA5}">
                      <a16:colId xmlns:a16="http://schemas.microsoft.com/office/drawing/2014/main" val="623239561"/>
                    </a:ext>
                  </a:extLst>
                </a:gridCol>
                <a:gridCol w="592567">
                  <a:extLst>
                    <a:ext uri="{9D8B030D-6E8A-4147-A177-3AD203B41FA5}">
                      <a16:colId xmlns:a16="http://schemas.microsoft.com/office/drawing/2014/main" val="3910647374"/>
                    </a:ext>
                  </a:extLst>
                </a:gridCol>
                <a:gridCol w="814780">
                  <a:extLst>
                    <a:ext uri="{9D8B030D-6E8A-4147-A177-3AD203B41FA5}">
                      <a16:colId xmlns:a16="http://schemas.microsoft.com/office/drawing/2014/main" val="215958292"/>
                    </a:ext>
                  </a:extLst>
                </a:gridCol>
                <a:gridCol w="836721">
                  <a:extLst>
                    <a:ext uri="{9D8B030D-6E8A-4147-A177-3AD203B41FA5}">
                      <a16:colId xmlns:a16="http://schemas.microsoft.com/office/drawing/2014/main" val="1029381557"/>
                    </a:ext>
                  </a:extLst>
                </a:gridCol>
              </a:tblGrid>
              <a:tr h="459922">
                <a:tc>
                  <a:txBody>
                    <a:bodyPr/>
                    <a:lstStyle/>
                    <a:p>
                      <a:pPr algn="ctr"/>
                      <a:endParaRPr lang="en-IN" sz="105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05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Arithmetical Unit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Control</a:t>
                      </a:r>
                    </a:p>
                    <a:p>
                      <a:pPr algn="ctr"/>
                      <a:r>
                        <a:rPr lang="en-IN" sz="1050" baseline="0" dirty="0">
                          <a:solidFill>
                            <a:schemeClr val="tx1"/>
                          </a:solidFill>
                          <a:latin typeface="Times New Roman" panose="02020603050405020304" pitchFamily="18" charset="0"/>
                          <a:cs typeface="Times New Roman" panose="02020603050405020304" pitchFamily="18" charset="0"/>
                        </a:rPr>
                        <a:t>Register Unit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Conditional</a:t>
                      </a:r>
                    </a:p>
                    <a:p>
                      <a:pPr algn="ctr"/>
                      <a:r>
                        <a:rPr lang="en-IN" sz="1050" baseline="0" dirty="0">
                          <a:solidFill>
                            <a:schemeClr val="tx1"/>
                          </a:solidFill>
                          <a:latin typeface="Times New Roman" panose="02020603050405020304" pitchFamily="18" charset="0"/>
                          <a:cs typeface="Times New Roman" panose="02020603050405020304" pitchFamily="18" charset="0"/>
                        </a:rPr>
                        <a:t>Flip-Flop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2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050" baseline="0" dirty="0">
                          <a:solidFill>
                            <a:schemeClr val="tx1"/>
                          </a:solidFill>
                          <a:latin typeface="Times New Roman" panose="02020603050405020304" pitchFamily="18" charset="0"/>
                          <a:cs typeface="Times New Roman" panose="02020603050405020304" pitchFamily="18" charset="0"/>
                        </a:rPr>
                        <a:t>Next</a:t>
                      </a:r>
                    </a:p>
                    <a:p>
                      <a:pPr algn="ctr"/>
                      <a:r>
                        <a:rPr lang="en-IN" sz="1050" baseline="0" dirty="0">
                          <a:solidFill>
                            <a:schemeClr val="tx1"/>
                          </a:solidFill>
                          <a:latin typeface="Times New Roman" panose="02020603050405020304" pitchFamily="18" charset="0"/>
                          <a:cs typeface="Times New Roman" panose="02020603050405020304" pitchFamily="18" charset="0"/>
                        </a:rPr>
                        <a:t>Microinstruction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2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38478">
                <a:tc>
                  <a:txBody>
                    <a:bodyPr/>
                    <a:lstStyle/>
                    <a:p>
                      <a:pPr algn="ctr"/>
                      <a:endParaRPr lang="en-IN" sz="800" b="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Set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Use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1"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38478">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C </a:t>
                      </a: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R)</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38478">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C </a:t>
                      </a: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L</a:t>
                      </a:r>
                      <a:r>
                        <a:rPr lang="en-IN" sz="800" b="0" i="0" u="none" strike="noStrike" cap="none" baseline="0" dirty="0">
                          <a:solidFill>
                            <a:schemeClr val="dk1"/>
                          </a:solidFill>
                          <a:latin typeface="+mn-lt"/>
                          <a:ea typeface="+mn-ea"/>
                          <a:cs typeface="+mn-cs"/>
                          <a:sym typeface="Arial"/>
                        </a:rPr>
                        <a: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G </a:t>
                      </a:r>
                      <a:r>
                        <a:rPr lang="en-IN" sz="800" b="0" i="0" u="none" strike="noStrike" cap="none" baseline="0" dirty="0">
                          <a:solidFill>
                            <a:schemeClr val="dk1"/>
                          </a:solidFill>
                          <a:latin typeface="+mn-lt"/>
                          <a:ea typeface="+mn-ea"/>
                          <a:cs typeface="+mn-cs"/>
                          <a:sym typeface="Arial"/>
                        </a:rPr>
                        <a:t>- 1) to </a:t>
                      </a:r>
                      <a:r>
                        <a:rPr lang="en-IN" sz="800" b="0" i="1" u="none" strike="noStrike" cap="none" baseline="0" dirty="0">
                          <a:solidFill>
                            <a:schemeClr val="dk1"/>
                          </a:solidFill>
                          <a:latin typeface="+mn-lt"/>
                          <a:ea typeface="+mn-ea"/>
                          <a:cs typeface="+mn-cs"/>
                          <a:sym typeface="Arial"/>
                        </a:rPr>
                        <a:t>E</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38478">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B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(1)</a:t>
                      </a:r>
                      <a:r>
                        <a:rPr lang="en-IN" sz="800" b="0" i="1" u="none" strike="noStrike" cap="none" baseline="0" dirty="0">
                          <a:solidFill>
                            <a:schemeClr val="dk1"/>
                          </a:solidFill>
                          <a:latin typeface="+mn-lt"/>
                          <a:ea typeface="+mn-ea"/>
                          <a:cs typeface="+mn-cs"/>
                          <a:sym typeface="Arial"/>
                        </a:rPr>
                        <a:t>E</a:t>
                      </a:r>
                      <a:r>
                        <a:rPr lang="en-IN" sz="800" b="0" i="0" u="none" strike="noStrike" cap="none" baseline="-25000" dirty="0">
                          <a:solidFill>
                            <a:schemeClr val="dk1"/>
                          </a:solidFill>
                          <a:latin typeface="+mn-lt"/>
                          <a:ea typeface="+mn-ea"/>
                          <a:cs typeface="+mn-cs"/>
                          <a:sym typeface="Arial"/>
                        </a:rPr>
                        <a:t>5</a:t>
                      </a:r>
                      <a:endParaRPr lang="en-IN" sz="800" baseline="-2500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38478">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B </a:t>
                      </a: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L</a:t>
                      </a:r>
                      <a:r>
                        <a:rPr lang="en-IN" sz="800" b="0" i="0" u="none" strike="noStrike" cap="none" baseline="0" dirty="0">
                          <a:solidFill>
                            <a:schemeClr val="dk1"/>
                          </a:solidFill>
                          <a:latin typeface="+mn-lt"/>
                          <a:ea typeface="+mn-ea"/>
                          <a:cs typeface="+mn-cs"/>
                          <a:sym typeface="Arial"/>
                        </a:rPr>
                        <a: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38478">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“0” to </a:t>
                      </a:r>
                      <a:r>
                        <a:rPr lang="en-IN" sz="800" b="0" i="1" u="none" strike="noStrike" cap="none" baseline="0" dirty="0">
                          <a:solidFill>
                            <a:schemeClr val="dk1"/>
                          </a:solidFill>
                          <a:latin typeface="+mn-lt"/>
                          <a:ea typeface="+mn-ea"/>
                          <a:cs typeface="+mn-cs"/>
                          <a:sym typeface="Arial"/>
                        </a:rPr>
                        <a:t>B</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56919309"/>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B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328796"/>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“0” to </a:t>
                      </a:r>
                      <a:r>
                        <a:rPr lang="en-IN" sz="800" b="0" i="1" u="none" strike="noStrike" cap="none" baseline="0" dirty="0">
                          <a:solidFill>
                            <a:schemeClr val="dk1"/>
                          </a:solidFill>
                          <a:latin typeface="+mn-lt"/>
                          <a:ea typeface="+mn-ea"/>
                          <a:cs typeface="+mn-cs"/>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“18” to </a:t>
                      </a:r>
                      <a:r>
                        <a:rPr lang="en-IN" sz="800" b="0" i="1" u="none" strike="noStrike" cap="none" baseline="0" dirty="0">
                          <a:solidFill>
                            <a:schemeClr val="dk1"/>
                          </a:solidFill>
                          <a:latin typeface="+mn-lt"/>
                          <a:ea typeface="+mn-ea"/>
                          <a:cs typeface="+mn-cs"/>
                          <a:sym typeface="Arial"/>
                        </a:rPr>
                        <a:t>E</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H</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B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E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G</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(1)</a:t>
                      </a:r>
                      <a:r>
                        <a:rPr lang="en-IN" sz="800" b="0" i="1" u="none" strike="noStrike" cap="none" baseline="0" dirty="0">
                          <a:solidFill>
                            <a:schemeClr val="dk1"/>
                          </a:solidFill>
                          <a:latin typeface="+mn-lt"/>
                          <a:ea typeface="+mn-ea"/>
                          <a:cs typeface="+mn-cs"/>
                          <a:sym typeface="Arial"/>
                        </a:rPr>
                        <a:t>B</a:t>
                      </a:r>
                      <a:r>
                        <a:rPr lang="en-IN" sz="800" b="0" i="0" u="none" strike="noStrike" cap="none" baseline="-25000" dirty="0">
                          <a:solidFill>
                            <a:schemeClr val="dk1"/>
                          </a:solidFill>
                          <a:latin typeface="+mn-lt"/>
                          <a:ea typeface="+mn-ea"/>
                          <a:cs typeface="+mn-cs"/>
                          <a:sym typeface="Arial"/>
                        </a:rPr>
                        <a:t>1</a:t>
                      </a:r>
                      <a:endParaRPr lang="en-IN" sz="800" baseline="-2500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56791918"/>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V</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B </a:t>
                      </a: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R</a:t>
                      </a:r>
                      <a:r>
                        <a:rPr lang="en-IN" sz="800" b="0" i="0" u="none" strike="noStrike" cap="none" baseline="0" dirty="0">
                          <a:solidFill>
                            <a:schemeClr val="dk1"/>
                          </a:solidFill>
                          <a:latin typeface="+mn-lt"/>
                          <a:ea typeface="+mn-ea"/>
                          <a:cs typeface="+mn-cs"/>
                          <a:sym typeface="Arial"/>
                        </a:rPr>
                        <a: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G </a:t>
                      </a:r>
                      <a:r>
                        <a:rPr lang="en-IN" sz="800" b="0" i="0" u="none" strike="noStrike" cap="none" baseline="0" dirty="0">
                          <a:solidFill>
                            <a:schemeClr val="dk1"/>
                          </a:solidFill>
                          <a:latin typeface="+mn-lt"/>
                          <a:ea typeface="+mn-ea"/>
                          <a:cs typeface="+mn-cs"/>
                          <a:sym typeface="Arial"/>
                        </a:rPr>
                        <a:t>- “1”) to </a:t>
                      </a:r>
                      <a:r>
                        <a:rPr lang="en-IN" sz="800" b="0" i="1" u="none" strike="noStrike" cap="none" baseline="0" dirty="0">
                          <a:solidFill>
                            <a:schemeClr val="dk1"/>
                          </a:solidFill>
                          <a:latin typeface="+mn-lt"/>
                          <a:ea typeface="+mn-ea"/>
                          <a:cs typeface="+mn-cs"/>
                          <a:sym typeface="Arial"/>
                        </a:rPr>
                        <a:t>E</a:t>
                      </a: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11657124"/>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C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R</a:t>
                      </a:r>
                      <a:r>
                        <a:rPr lang="en-IN" sz="800" b="0" i="0" u="none" strike="noStrike" cap="none" baseline="0" dirty="0">
                          <a:solidFill>
                            <a:schemeClr val="dk1"/>
                          </a:solidFill>
                          <a:latin typeface="+mn-lt"/>
                          <a:ea typeface="+mn-ea"/>
                          <a:cs typeface="+mn-cs"/>
                          <a:sym typeface="Arial"/>
                        </a:rPr>
                        <a: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(2)</a:t>
                      </a:r>
                      <a:r>
                        <a:rPr lang="en-IN" sz="800" b="0" i="1" u="none" strike="noStrike" cap="none" baseline="0" dirty="0">
                          <a:solidFill>
                            <a:schemeClr val="dk1"/>
                          </a:solidFill>
                          <a:latin typeface="+mn-lt"/>
                          <a:ea typeface="+mn-ea"/>
                          <a:cs typeface="+mn-cs"/>
                          <a:sym typeface="Arial"/>
                        </a:rPr>
                        <a:t>E</a:t>
                      </a:r>
                      <a:r>
                        <a:rPr lang="en-IN" sz="800" b="0" i="0" u="none" strike="noStrike" cap="none" baseline="-25000" dirty="0">
                          <a:solidFill>
                            <a:schemeClr val="dk1"/>
                          </a:solidFill>
                          <a:latin typeface="+mn-lt"/>
                          <a:ea typeface="+mn-ea"/>
                          <a:cs typeface="+mn-cs"/>
                          <a:sym typeface="Arial"/>
                        </a:rPr>
                        <a:t>5</a:t>
                      </a:r>
                      <a:endParaRPr lang="en-IN" sz="800" baseline="-2500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07206681"/>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U</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44637324"/>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 </a:t>
                      </a:r>
                      <a:r>
                        <a:rPr lang="en-IN" sz="800" b="0" i="1" u="none" strike="noStrike" cap="none" baseline="0" dirty="0">
                          <a:solidFill>
                            <a:schemeClr val="dk1"/>
                          </a:solidFill>
                          <a:latin typeface="+mn-lt"/>
                          <a:ea typeface="+mn-ea"/>
                          <a:cs typeface="+mn-cs"/>
                          <a:sym typeface="Arial"/>
                        </a:rPr>
                        <a:t>A</a:t>
                      </a:r>
                      <a:r>
                        <a:rPr lang="en-IN" sz="800" b="0" i="0" u="none" strike="noStrike" cap="none" baseline="0" dirty="0">
                          <a:solidFill>
                            <a:schemeClr val="dk1"/>
                          </a:solidFill>
                          <a:latin typeface="+mn-lt"/>
                          <a:ea typeface="+mn-ea"/>
                          <a:cs typeface="+mn-cs"/>
                          <a:sym typeface="Arial"/>
                        </a:rPr>
                        <a:t>) to </a:t>
                      </a:r>
                      <a:r>
                        <a:rPr lang="en-IN" sz="800" b="0" i="1" u="none" strike="noStrike" cap="none" baseline="0" dirty="0">
                          <a:solidFill>
                            <a:schemeClr val="dk1"/>
                          </a:solidFill>
                          <a:latin typeface="+mn-lt"/>
                          <a:ea typeface="+mn-ea"/>
                          <a:cs typeface="+mn-cs"/>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28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95947056"/>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L</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B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D</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(1)</a:t>
                      </a:r>
                      <a:r>
                        <a:rPr lang="en-IN" sz="800" b="0" i="1" u="none" strike="noStrike" cap="none" baseline="0" dirty="0">
                          <a:solidFill>
                            <a:schemeClr val="dk1"/>
                          </a:solidFill>
                          <a:latin typeface="+mn-lt"/>
                          <a:ea typeface="+mn-ea"/>
                          <a:cs typeface="+mn-cs"/>
                          <a:sym typeface="Arial"/>
                        </a:rPr>
                        <a:t>B</a:t>
                      </a:r>
                      <a:r>
                        <a:rPr lang="en-IN" sz="800" b="0" i="0" u="none" strike="noStrike" cap="none" baseline="-25000" dirty="0">
                          <a:solidFill>
                            <a:schemeClr val="dk1"/>
                          </a:solidFill>
                          <a:latin typeface="+mn-lt"/>
                          <a:ea typeface="+mn-ea"/>
                          <a:cs typeface="+mn-cs"/>
                          <a:sym typeface="Arial"/>
                        </a:rPr>
                        <a:t>1</a:t>
                      </a:r>
                      <a:endParaRPr lang="en-IN" sz="800" baseline="-2500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1734284"/>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G</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B </a:t>
                      </a: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R</a:t>
                      </a:r>
                      <a:r>
                        <a:rPr lang="en-IN" sz="800" b="0" i="0" u="none" strike="noStrike" cap="none" baseline="0" dirty="0">
                          <a:solidFill>
                            <a:schemeClr val="dk1"/>
                          </a:solidFill>
                          <a:latin typeface="+mn-lt"/>
                          <a:ea typeface="+mn-ea"/>
                          <a:cs typeface="+mn-cs"/>
                          <a:sym typeface="Arial"/>
                        </a:rPr>
                        <a: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0" baseline="-2500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03945866"/>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I</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C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R</a:t>
                      </a:r>
                      <a:r>
                        <a:rPr lang="en-IN" sz="800" b="0" i="0" u="none" strike="noStrike" cap="none" baseline="0" dirty="0">
                          <a:solidFill>
                            <a:schemeClr val="dk1"/>
                          </a:solidFill>
                          <a:latin typeface="+mn-lt"/>
                          <a:ea typeface="+mn-ea"/>
                          <a:cs typeface="+mn-cs"/>
                          <a:sym typeface="Arial"/>
                        </a:rPr>
                        <a:t>)</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11958185"/>
                  </a:ext>
                </a:extLst>
              </a:tr>
              <a:tr h="238478">
                <a:tc>
                  <a:txBody>
                    <a:bodyPr/>
                    <a:lstStyle/>
                    <a:p>
                      <a:pPr algn="ctr"/>
                      <a:r>
                        <a:rPr lang="en-IN" sz="800" b="1" i="1" baseline="0" dirty="0">
                          <a:latin typeface="Times New Roman" panose="02020603050405020304" pitchFamily="18" charset="0"/>
                          <a:cs typeface="Times New Roman" panose="02020603050405020304" pitchFamily="18" charset="0"/>
                        </a:rPr>
                        <a:t>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to </a:t>
                      </a:r>
                      <a:r>
                        <a:rPr lang="en-IN" sz="800" b="0" i="1" u="none" strike="noStrike" cap="none" baseline="0" dirty="0">
                          <a:solidFill>
                            <a:schemeClr val="dk1"/>
                          </a:solidFill>
                          <a:latin typeface="+mn-lt"/>
                          <a:ea typeface="+mn-ea"/>
                          <a:cs typeface="+mn-cs"/>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30522054"/>
                  </a:ext>
                </a:extLst>
              </a:tr>
              <a:tr h="238478">
                <a:tc>
                  <a:txBody>
                    <a:bodyPr/>
                    <a:lstStyle/>
                    <a:p>
                      <a:pPr algn="ctr"/>
                      <a:endParaRPr lang="en-IN" sz="800" b="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37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0" i="0" u="none" strike="noStrike" cap="none" baseline="0" dirty="0">
                          <a:solidFill>
                            <a:schemeClr val="dk1"/>
                          </a:solidFill>
                          <a:latin typeface="+mn-lt"/>
                          <a:ea typeface="+mn-ea"/>
                          <a:cs typeface="+mn-cs"/>
                          <a:sym typeface="Arial"/>
                        </a:rPr>
                        <a:t>(</a:t>
                      </a:r>
                      <a:r>
                        <a:rPr lang="en-IN" sz="800" b="0" i="1" u="none" strike="noStrike" cap="none" baseline="0" dirty="0">
                          <a:solidFill>
                            <a:schemeClr val="dk1"/>
                          </a:solidFill>
                          <a:latin typeface="+mn-lt"/>
                          <a:ea typeface="+mn-ea"/>
                          <a:cs typeface="+mn-cs"/>
                          <a:sym typeface="Arial"/>
                        </a:rPr>
                        <a:t>D </a:t>
                      </a:r>
                      <a:r>
                        <a:rPr lang="en-IN" sz="800" b="0" i="0" u="none" strike="noStrike" cap="none" baseline="0" dirty="0">
                          <a:solidFill>
                            <a:schemeClr val="dk1"/>
                          </a:solidFill>
                          <a:latin typeface="+mn-lt"/>
                          <a:ea typeface="+mn-ea"/>
                          <a:cs typeface="+mn-cs"/>
                          <a:sym typeface="Arial"/>
                        </a:rPr>
                        <a:t>- </a:t>
                      </a:r>
                      <a:r>
                        <a:rPr lang="en-IN" sz="800" b="0" i="1" u="none" strike="noStrike" cap="none" baseline="0" dirty="0">
                          <a:solidFill>
                            <a:schemeClr val="dk1"/>
                          </a:solidFill>
                          <a:latin typeface="+mn-lt"/>
                          <a:ea typeface="+mn-ea"/>
                          <a:cs typeface="+mn-cs"/>
                          <a:sym typeface="Arial"/>
                        </a:rPr>
                        <a:t>A</a:t>
                      </a:r>
                      <a:r>
                        <a:rPr lang="en-IN" sz="800" b="0" i="0" u="none" strike="noStrike" cap="none" baseline="0" dirty="0">
                          <a:solidFill>
                            <a:schemeClr val="dk1"/>
                          </a:solidFill>
                          <a:latin typeface="+mn-lt"/>
                          <a:ea typeface="+mn-ea"/>
                          <a:cs typeface="+mn-cs"/>
                          <a:sym typeface="Arial"/>
                        </a:rPr>
                        <a:t>) to </a:t>
                      </a:r>
                      <a:r>
                        <a:rPr lang="en-IN" sz="800" b="0" i="1" u="none" strike="noStrike" cap="none" baseline="0" dirty="0">
                          <a:solidFill>
                            <a:schemeClr val="dk1"/>
                          </a:solidFill>
                          <a:latin typeface="+mn-lt"/>
                          <a:ea typeface="+mn-ea"/>
                          <a:cs typeface="+mn-cs"/>
                          <a:sym typeface="Arial"/>
                        </a:rPr>
                        <a:t>C</a:t>
                      </a: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i="1"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800" baseline="0" dirty="0">
                          <a:latin typeface="Times New Roman" panose="02020603050405020304" pitchFamily="18" charset="0"/>
                          <a:cs typeface="Times New Roman" panose="02020603050405020304" pitchFamily="18" charset="0"/>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800" baseline="0" dirty="0">
                        <a:latin typeface="Times New Roman" panose="02020603050405020304" pitchFamily="18" charset="0"/>
                        <a:cs typeface="Times New Roman" panose="02020603050405020304" pitchFamily="18" charset="0"/>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81513422"/>
                  </a:ext>
                </a:extLst>
              </a:tr>
            </a:tbl>
          </a:graphicData>
        </a:graphic>
      </p:graphicFrame>
      <p:sp>
        <p:nvSpPr>
          <p:cNvPr id="8" name="TextBox 7"/>
          <p:cNvSpPr txBox="1"/>
          <p:nvPr/>
        </p:nvSpPr>
        <p:spPr>
          <a:xfrm>
            <a:off x="515814" y="5023449"/>
            <a:ext cx="6997428" cy="1200329"/>
          </a:xfrm>
          <a:prstGeom prst="rect">
            <a:avLst/>
          </a:prstGeom>
          <a:noFill/>
        </p:spPr>
        <p:txBody>
          <a:bodyPr wrap="none" rtlCol="0">
            <a:spAutoFit/>
          </a:bodyPr>
          <a:lstStyle/>
          <a:p>
            <a:r>
              <a:rPr lang="en-US" sz="1200" dirty="0"/>
              <a:t>* Right shift. The switching circuits in the arithmetic unit are arranged so that the least significant digit of the</a:t>
            </a:r>
          </a:p>
          <a:p>
            <a:r>
              <a:rPr lang="en-US" sz="1200" dirty="0"/>
              <a:t>register </a:t>
            </a:r>
            <a:r>
              <a:rPr lang="en-US" sz="1200" i="1" dirty="0"/>
              <a:t>C </a:t>
            </a:r>
            <a:r>
              <a:rPr lang="en-US" sz="1200" dirty="0"/>
              <a:t>is placed in the most significant place of register </a:t>
            </a:r>
            <a:r>
              <a:rPr lang="en-US" sz="1200" i="1" dirty="0"/>
              <a:t>B </a:t>
            </a:r>
            <a:r>
              <a:rPr lang="en-US" sz="1200" dirty="0"/>
              <a:t>during right shift micro-operations, and the most</a:t>
            </a:r>
          </a:p>
          <a:p>
            <a:r>
              <a:rPr lang="en-US" sz="1200" dirty="0"/>
              <a:t>significant digit of register </a:t>
            </a:r>
            <a:r>
              <a:rPr lang="en-US" sz="1200" i="1" dirty="0"/>
              <a:t>C </a:t>
            </a:r>
            <a:r>
              <a:rPr lang="en-US" sz="1200" dirty="0"/>
              <a:t>(sign digit) is repeated (thus making the correction for negative numbers).</a:t>
            </a:r>
          </a:p>
          <a:p>
            <a:endParaRPr lang="en-US" sz="1200" dirty="0"/>
          </a:p>
          <a:p>
            <a:r>
              <a:rPr lang="en-US" sz="1200" dirty="0"/>
              <a:t>† Left shift. The switching circuits are similarly arranged to pass the most significant digit of register </a:t>
            </a:r>
            <a:r>
              <a:rPr lang="en-US" sz="1200" i="1" dirty="0"/>
              <a:t>B </a:t>
            </a:r>
            <a:r>
              <a:rPr lang="en-US" sz="1200" dirty="0"/>
              <a:t>to the</a:t>
            </a:r>
          </a:p>
          <a:p>
            <a:r>
              <a:rPr lang="en-US" sz="1200" dirty="0"/>
              <a:t>least significant place of register </a:t>
            </a:r>
            <a:r>
              <a:rPr lang="en-US" sz="1200" i="1" dirty="0"/>
              <a:t>C </a:t>
            </a:r>
            <a:r>
              <a:rPr lang="en-US" sz="1200" dirty="0"/>
              <a:t>during left shift micro-operations.</a:t>
            </a:r>
            <a:endParaRPr lang="en-IN" sz="500" dirty="0">
              <a:latin typeface="+mj-lt"/>
            </a:endParaRPr>
          </a:p>
        </p:txBody>
      </p:sp>
      <p:sp>
        <p:nvSpPr>
          <p:cNvPr id="11" name="TextBox 10"/>
          <p:cNvSpPr txBox="1"/>
          <p:nvPr/>
        </p:nvSpPr>
        <p:spPr>
          <a:xfrm>
            <a:off x="7057028" y="4411127"/>
            <a:ext cx="2095445" cy="430887"/>
          </a:xfrm>
          <a:prstGeom prst="rect">
            <a:avLst/>
          </a:prstGeom>
          <a:noFill/>
        </p:spPr>
        <p:txBody>
          <a:bodyPr wrap="none" rtlCol="0">
            <a:spAutoFit/>
          </a:bodyPr>
          <a:lstStyle/>
          <a:p>
            <a:r>
              <a:rPr lang="en-US" sz="1100" dirty="0">
                <a:latin typeface="+mn-lt"/>
              </a:rPr>
              <a:t>(Table can be found on pages </a:t>
            </a:r>
            <a:br>
              <a:rPr lang="en-US" sz="1100" dirty="0">
                <a:latin typeface="+mn-lt"/>
              </a:rPr>
            </a:br>
            <a:r>
              <a:rPr lang="en-US" sz="1100" dirty="0">
                <a:latin typeface="+mn-lt"/>
              </a:rPr>
              <a:t>697-698 in the textbook.)</a:t>
            </a:r>
          </a:p>
        </p:txBody>
      </p:sp>
      <p:sp>
        <p:nvSpPr>
          <p:cNvPr id="6" name="Title 1">
            <a:extLst>
              <a:ext uri="{FF2B5EF4-FFF2-40B4-BE49-F238E27FC236}">
                <a16:creationId xmlns:a16="http://schemas.microsoft.com/office/drawing/2014/main" id="{E3329E5E-2F26-4582-AE17-F76AC98ED862}"/>
              </a:ext>
            </a:extLst>
          </p:cNvPr>
          <p:cNvSpPr>
            <a:spLocks noGrp="1"/>
          </p:cNvSpPr>
          <p:nvPr>
            <p:ph type="title"/>
          </p:nvPr>
        </p:nvSpPr>
        <p:spPr>
          <a:xfrm>
            <a:off x="6735715" y="856044"/>
            <a:ext cx="2385365" cy="3373648"/>
          </a:xfrm>
        </p:spPr>
        <p:txBody>
          <a:bodyPr/>
          <a:lstStyle/>
          <a:p>
            <a:pPr algn="ctr"/>
            <a:r>
              <a:rPr lang="en-US" sz="2800" dirty="0"/>
              <a:t>Table 19.5</a:t>
            </a:r>
            <a:br>
              <a:rPr lang="en-US" sz="4400" dirty="0"/>
            </a:br>
            <a:r>
              <a:rPr lang="en-US" sz="2000" dirty="0"/>
              <a:t>Microinstructions </a:t>
            </a:r>
            <a:br>
              <a:rPr lang="en-US" sz="2000" dirty="0"/>
            </a:br>
            <a:r>
              <a:rPr lang="en-US" sz="2000" dirty="0"/>
              <a:t>for Wilkes Example</a:t>
            </a:r>
            <a:br>
              <a:rPr lang="en-US" sz="3600" dirty="0"/>
            </a:br>
            <a:br>
              <a:rPr lang="en-US" sz="3600" dirty="0"/>
            </a:br>
            <a:r>
              <a:rPr lang="en-US" sz="1600" dirty="0"/>
              <a:t>(Page 2 of 2)</a:t>
            </a:r>
            <a:br>
              <a:rPr lang="en-US" sz="2800"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5371"/>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576450"/>
            <a:ext cx="8478965" cy="4848101"/>
          </a:xfrm>
        </p:spPr>
        <p:txBody>
          <a:bodyPr>
            <a:normAutofit/>
          </a:bodyPr>
          <a:lstStyle/>
          <a:p>
            <a:pPr marL="101600" indent="0">
              <a:buNone/>
            </a:pPr>
            <a:r>
              <a:rPr lang="en-US" sz="3200" dirty="0">
                <a:solidFill>
                  <a:srgbClr val="007FA3"/>
                </a:solidFill>
              </a:rPr>
              <a:t>Chapter 19</a:t>
            </a:r>
          </a:p>
          <a:p>
            <a:endParaRPr lang="en-US" sz="3200" dirty="0"/>
          </a:p>
        </p:txBody>
      </p:sp>
      <p:sp>
        <p:nvSpPr>
          <p:cNvPr id="30" name="Content Placeholder 29"/>
          <p:cNvSpPr>
            <a:spLocks noGrp="1"/>
          </p:cNvSpPr>
          <p:nvPr>
            <p:ph sz="half" idx="4294967295"/>
          </p:nvPr>
        </p:nvSpPr>
        <p:spPr>
          <a:xfrm>
            <a:off x="435229" y="2132856"/>
            <a:ext cx="4052888" cy="4715842"/>
          </a:xfrm>
        </p:spPr>
        <p:txBody>
          <a:bodyPr>
            <a:normAutofit/>
          </a:bodyPr>
          <a:lstStyle/>
          <a:p>
            <a:pPr marL="342900" indent="-342900">
              <a:spcAft>
                <a:spcPts val="600"/>
              </a:spcAft>
              <a:buClr>
                <a:schemeClr val="tx2"/>
              </a:buClr>
              <a:buFont typeface="Arial" panose="020B0604020202020204" pitchFamily="34" charset="0"/>
              <a:buChar char="•"/>
            </a:pPr>
            <a:r>
              <a:rPr lang="en-US" sz="2200" dirty="0"/>
              <a:t>Micro-operations</a:t>
            </a:r>
          </a:p>
          <a:p>
            <a:pPr marL="698500" lvl="1" indent="-342900">
              <a:buClr>
                <a:schemeClr val="tx2"/>
              </a:buClr>
              <a:buFont typeface="Arial" panose="020B0604020202020204" pitchFamily="34" charset="0"/>
              <a:buChar char="–"/>
            </a:pPr>
            <a:r>
              <a:rPr lang="en-US" sz="2000" dirty="0"/>
              <a:t>The fetch cycle</a:t>
            </a:r>
          </a:p>
          <a:p>
            <a:pPr marL="698500" lvl="1" indent="-342900">
              <a:buClr>
                <a:schemeClr val="tx2"/>
              </a:buClr>
              <a:buFont typeface="Arial" panose="020B0604020202020204" pitchFamily="34" charset="0"/>
              <a:buChar char="–"/>
            </a:pPr>
            <a:r>
              <a:rPr lang="en-US" sz="2000" dirty="0"/>
              <a:t>The indirect cycle</a:t>
            </a:r>
          </a:p>
          <a:p>
            <a:pPr marL="698500" lvl="1" indent="-342900">
              <a:buClr>
                <a:schemeClr val="tx2"/>
              </a:buClr>
              <a:buFont typeface="Arial" panose="020B0604020202020204" pitchFamily="34" charset="0"/>
              <a:buChar char="–"/>
            </a:pPr>
            <a:r>
              <a:rPr lang="en-US" sz="2000" dirty="0"/>
              <a:t>The interrupt cycle</a:t>
            </a:r>
          </a:p>
          <a:p>
            <a:pPr marL="698500" lvl="1" indent="-342900">
              <a:buClr>
                <a:schemeClr val="tx2"/>
              </a:buClr>
              <a:buFont typeface="Arial" panose="020B0604020202020204" pitchFamily="34" charset="0"/>
              <a:buChar char="–"/>
            </a:pPr>
            <a:r>
              <a:rPr lang="en-US" sz="2000" dirty="0"/>
              <a:t>The execute cycle</a:t>
            </a:r>
          </a:p>
          <a:p>
            <a:pPr marL="698500" lvl="1" indent="-342900">
              <a:spcAft>
                <a:spcPts val="600"/>
              </a:spcAft>
              <a:buClr>
                <a:schemeClr val="tx2"/>
              </a:buClr>
              <a:buFont typeface="Arial" panose="020B0604020202020204" pitchFamily="34" charset="0"/>
              <a:buChar char="–"/>
            </a:pPr>
            <a:r>
              <a:rPr lang="en-US" sz="2000" dirty="0"/>
              <a:t>The instruction cycle</a:t>
            </a:r>
          </a:p>
          <a:p>
            <a:pPr marL="342900" lvl="1" indent="-342900">
              <a:spcAft>
                <a:spcPts val="600"/>
              </a:spcAft>
              <a:buClr>
                <a:schemeClr val="tx2"/>
              </a:buClr>
              <a:buFont typeface="Arial" panose="020B0604020202020204" pitchFamily="34" charset="0"/>
              <a:buChar char="•"/>
            </a:pPr>
            <a:r>
              <a:rPr lang="en-US" sz="2200" dirty="0"/>
              <a:t>Microprogramed control</a:t>
            </a:r>
          </a:p>
          <a:p>
            <a:pPr marL="698500" lvl="1" indent="-342900">
              <a:buClr>
                <a:schemeClr val="tx2"/>
              </a:buClr>
              <a:buFont typeface="Arial" panose="020B0604020202020204" pitchFamily="34" charset="0"/>
              <a:buChar char="–"/>
            </a:pPr>
            <a:r>
              <a:rPr lang="en-US" sz="2000" dirty="0"/>
              <a:t>Microinstructions</a:t>
            </a:r>
          </a:p>
          <a:p>
            <a:pPr marL="698500" lvl="1" indent="-342900">
              <a:buClr>
                <a:schemeClr val="tx2"/>
              </a:buClr>
              <a:buFont typeface="Arial" panose="020B0604020202020204" pitchFamily="34" charset="0"/>
              <a:buChar char="–"/>
            </a:pPr>
            <a:r>
              <a:rPr lang="en-US" sz="2000" dirty="0"/>
              <a:t>Microprogrammed control unit</a:t>
            </a:r>
          </a:p>
          <a:p>
            <a:pPr marL="698500" lvl="1" indent="-342900">
              <a:buClr>
                <a:schemeClr val="tx2"/>
              </a:buClr>
              <a:buFont typeface="Arial" panose="020B0604020202020204" pitchFamily="34" charset="0"/>
              <a:buChar char="–"/>
            </a:pPr>
            <a:r>
              <a:rPr lang="en-US" sz="2000" dirty="0"/>
              <a:t>Wilkes control</a:t>
            </a:r>
          </a:p>
          <a:p>
            <a:pPr marL="698500" lvl="1" indent="-342900">
              <a:buClr>
                <a:schemeClr val="tx2"/>
              </a:buClr>
              <a:buFont typeface="Arial" panose="020B0604020202020204" pitchFamily="34" charset="0"/>
              <a:buChar char="–"/>
            </a:pPr>
            <a:r>
              <a:rPr lang="en-US" sz="2000" dirty="0"/>
              <a:t>Advantages and disadvantages</a:t>
            </a:r>
          </a:p>
        </p:txBody>
      </p:sp>
      <p:sp>
        <p:nvSpPr>
          <p:cNvPr id="31" name="Text Placeholder 30"/>
          <p:cNvSpPr>
            <a:spLocks noGrp="1"/>
          </p:cNvSpPr>
          <p:nvPr>
            <p:ph type="body" sz="quarter" idx="4294967295"/>
          </p:nvPr>
        </p:nvSpPr>
        <p:spPr>
          <a:xfrm>
            <a:off x="4644008" y="304800"/>
            <a:ext cx="3411510" cy="1844634"/>
          </a:xfrm>
        </p:spPr>
        <p:txBody>
          <a:bodyPr/>
          <a:lstStyle/>
          <a:p>
            <a:pPr algn="ctr"/>
            <a:r>
              <a:rPr lang="en-US" sz="2800" dirty="0">
                <a:solidFill>
                  <a:srgbClr val="007FA3"/>
                </a:solidFill>
              </a:rPr>
              <a:t>Control Unit Operation and Microprogrammed Control</a:t>
            </a:r>
            <a:endParaRPr lang="en-US" dirty="0">
              <a:solidFill>
                <a:srgbClr val="007FA3"/>
              </a:solidFill>
            </a:endParaRPr>
          </a:p>
        </p:txBody>
      </p:sp>
      <p:sp>
        <p:nvSpPr>
          <p:cNvPr id="32" name="Content Placeholder 31"/>
          <p:cNvSpPr>
            <a:spLocks noGrp="1"/>
          </p:cNvSpPr>
          <p:nvPr>
            <p:ph sz="quarter" idx="4294967295"/>
          </p:nvPr>
        </p:nvSpPr>
        <p:spPr>
          <a:xfrm>
            <a:off x="4586808" y="2133600"/>
            <a:ext cx="3468710" cy="4454525"/>
          </a:xfrm>
        </p:spPr>
        <p:txBody>
          <a:bodyPr>
            <a:normAutofit/>
          </a:bodyPr>
          <a:lstStyle/>
          <a:p>
            <a:pPr marL="342900" indent="-342900">
              <a:spcAft>
                <a:spcPts val="600"/>
              </a:spcAft>
              <a:buClr>
                <a:schemeClr val="tx2"/>
              </a:buClr>
              <a:buFont typeface="Arial" panose="020B0604020202020204" pitchFamily="34" charset="0"/>
              <a:buChar char="•"/>
            </a:pPr>
            <a:r>
              <a:rPr lang="en-US" sz="2200" dirty="0"/>
              <a:t>Control of the processor</a:t>
            </a:r>
          </a:p>
          <a:p>
            <a:pPr marL="652463" lvl="1" indent="-296863">
              <a:buClr>
                <a:schemeClr val="tx2"/>
              </a:buClr>
              <a:buFont typeface="Arial" panose="020B0604020202020204" pitchFamily="34" charset="0"/>
              <a:buChar char="–"/>
            </a:pPr>
            <a:r>
              <a:rPr lang="en-US" sz="2000" dirty="0"/>
              <a:t>Functional requirements</a:t>
            </a:r>
          </a:p>
          <a:p>
            <a:pPr marL="652463" lvl="1" indent="-296863">
              <a:buClr>
                <a:schemeClr val="tx2"/>
              </a:buClr>
              <a:buFont typeface="Arial" panose="020B0604020202020204" pitchFamily="34" charset="0"/>
              <a:buChar char="–"/>
            </a:pPr>
            <a:r>
              <a:rPr lang="en-US" sz="2000" dirty="0"/>
              <a:t>Control signals</a:t>
            </a:r>
          </a:p>
          <a:p>
            <a:pPr marL="652463" lvl="1" indent="-296863">
              <a:buClr>
                <a:schemeClr val="tx2"/>
              </a:buClr>
              <a:buFont typeface="Arial" panose="020B0604020202020204" pitchFamily="34" charset="0"/>
              <a:buChar char="–"/>
            </a:pPr>
            <a:r>
              <a:rPr lang="en-US" sz="2000" dirty="0"/>
              <a:t>Internal processor organization</a:t>
            </a:r>
          </a:p>
          <a:p>
            <a:pPr marL="665163" lvl="1" indent="-309563">
              <a:spcAft>
                <a:spcPts val="600"/>
              </a:spcAft>
              <a:buClr>
                <a:schemeClr val="tx2"/>
              </a:buClr>
              <a:buFont typeface="Arial" panose="020B0604020202020204" pitchFamily="34" charset="0"/>
              <a:buChar char="–"/>
            </a:pPr>
            <a:r>
              <a:rPr lang="en-US" sz="2000" dirty="0"/>
              <a:t>The Intel 8085</a:t>
            </a:r>
          </a:p>
          <a:p>
            <a:pPr marL="342900" indent="-342900">
              <a:spcAft>
                <a:spcPts val="600"/>
              </a:spcAft>
              <a:buClr>
                <a:schemeClr val="tx2"/>
              </a:buClr>
              <a:buFont typeface="Arial" panose="020B0604020202020204" pitchFamily="34" charset="0"/>
              <a:buChar char="•"/>
            </a:pPr>
            <a:r>
              <a:rPr lang="en-US" sz="2200" dirty="0"/>
              <a:t>Hardwired implementation</a:t>
            </a:r>
          </a:p>
          <a:p>
            <a:pPr marL="652463" lvl="1" indent="-296863">
              <a:buClr>
                <a:schemeClr val="tx2"/>
              </a:buClr>
              <a:buFont typeface="Arial" panose="020B0604020202020204" pitchFamily="34" charset="0"/>
              <a:buChar char="–"/>
            </a:pPr>
            <a:r>
              <a:rPr lang="en-US" sz="2000" dirty="0"/>
              <a:t>Control unit inputs</a:t>
            </a:r>
          </a:p>
          <a:p>
            <a:pPr marL="652463" lvl="1" indent="-296863">
              <a:buClr>
                <a:schemeClr val="tx2"/>
              </a:buClr>
              <a:buFont typeface="Arial" panose="020B0604020202020204" pitchFamily="34" charset="0"/>
              <a:buChar char="–"/>
            </a:pPr>
            <a:r>
              <a:rPr lang="en-US" sz="2000" dirty="0"/>
              <a:t>Control unit logic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GB" dirty="0"/>
              <a:t>The Fetch Cycle</a:t>
            </a:r>
          </a:p>
        </p:txBody>
      </p:sp>
      <p:sp>
        <p:nvSpPr>
          <p:cNvPr id="8197" name="Rectangle 5"/>
          <p:cNvSpPr>
            <a:spLocks noGrp="1" noChangeArrowheads="1"/>
          </p:cNvSpPr>
          <p:nvPr>
            <p:ph type="body" idx="1"/>
          </p:nvPr>
        </p:nvSpPr>
        <p:spPr/>
        <p:txBody>
          <a:bodyPr>
            <a:normAutofit lnSpcReduction="10000"/>
          </a:bodyPr>
          <a:lstStyle/>
          <a:p>
            <a:pPr marL="307975" indent="-307975"/>
            <a:r>
              <a:rPr lang="en-GB" sz="2200" dirty="0"/>
              <a:t>Occurs at the beginning of each instruction cycle and   causes an instruction to be fetched from memory</a:t>
            </a:r>
          </a:p>
          <a:p>
            <a:pPr marL="307975" indent="-307975"/>
            <a:r>
              <a:rPr lang="en-GB" sz="2200" dirty="0"/>
              <a:t>Four registers are involved:</a:t>
            </a:r>
          </a:p>
          <a:p>
            <a:pPr marL="652463" lvl="1" indent="-331788"/>
            <a:r>
              <a:rPr lang="en-GB" sz="1800" dirty="0"/>
              <a:t>Memory Address Register (MAR) </a:t>
            </a:r>
          </a:p>
          <a:p>
            <a:pPr marL="962025" lvl="2" indent="-309563"/>
            <a:r>
              <a:rPr lang="en-GB" sz="1800" dirty="0"/>
              <a:t>Connected to address bus</a:t>
            </a:r>
          </a:p>
          <a:p>
            <a:pPr marL="962025" lvl="2" indent="-309563"/>
            <a:r>
              <a:rPr lang="en-GB" sz="1800" dirty="0"/>
              <a:t>Specifies address for read or write operation</a:t>
            </a:r>
          </a:p>
          <a:p>
            <a:pPr marL="652463" lvl="1" indent="-331788"/>
            <a:r>
              <a:rPr lang="en-GB" sz="1800" dirty="0"/>
              <a:t>Memory Buffer Register (MBR) </a:t>
            </a:r>
          </a:p>
          <a:p>
            <a:pPr marL="962025" lvl="2" indent="-309563"/>
            <a:r>
              <a:rPr lang="en-GB" sz="1800" dirty="0"/>
              <a:t>Connected to data bus</a:t>
            </a:r>
          </a:p>
          <a:p>
            <a:pPr marL="962025" lvl="2" indent="-309563"/>
            <a:r>
              <a:rPr lang="en-GB" sz="1800" dirty="0"/>
              <a:t>Holds data to write or last data read</a:t>
            </a:r>
          </a:p>
          <a:p>
            <a:pPr marL="652463" lvl="1" indent="-331788"/>
            <a:r>
              <a:rPr lang="en-GB" sz="1800" dirty="0"/>
              <a:t>Program Counter (PC) </a:t>
            </a:r>
          </a:p>
          <a:p>
            <a:pPr marL="962025" lvl="2" indent="-309563"/>
            <a:r>
              <a:rPr lang="en-GB" sz="1800" dirty="0"/>
              <a:t>Holds address of next instruction to be fetched</a:t>
            </a:r>
          </a:p>
          <a:p>
            <a:pPr marL="652463" lvl="1" indent="-331788"/>
            <a:r>
              <a:rPr lang="en-GB" sz="1800" dirty="0"/>
              <a:t>Instruction Register (IR) </a:t>
            </a:r>
          </a:p>
          <a:p>
            <a:pPr marL="962025" lvl="2" indent="-309563"/>
            <a:r>
              <a:rPr lang="en-GB" sz="1800" dirty="0"/>
              <a:t>Holds last instruction fetched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19272"/>
            <a:ext cx="8500188" cy="1045223"/>
          </a:xfrm>
          <a:noFill/>
          <a:ln/>
        </p:spPr>
        <p:txBody>
          <a:bodyPr lIns="90488" tIns="44450" rIns="90488" bIns="44450"/>
          <a:lstStyle/>
          <a:p>
            <a:r>
              <a:rPr lang="en-US" dirty="0"/>
              <a:t>Figure 19.2</a:t>
            </a:r>
            <a:br>
              <a:rPr lang="en-US" dirty="0"/>
            </a:br>
            <a:r>
              <a:rPr lang="en-US" dirty="0"/>
              <a:t>Sequence of Events, Fetch Cycle</a:t>
            </a:r>
          </a:p>
        </p:txBody>
      </p:sp>
      <p:pic>
        <p:nvPicPr>
          <p:cNvPr id="2" name="Picture 1" descr="In all the four steps given, there are M A R, M B R, P C, I R, and A C. In step a, Beginning, or before t sub 1, the address in P C is, 0 0 0 0 0 0 0 0 0 1 1 0 0 1 0 0. In step b, which is labeled, After the first step, the address are given in M A R and P C. Address in M A R is 0 0 0 0 0 0 0 0 0 1 1 0 0 1 0 0. Address in P C is, 0 0 0 0 0 0 0 0 0 1 1 0 0 1 0 0. In step b, After the second step, address are given in M A R, M B R, and P C. Address in M A R is 0 0 0 0 0 0 0 0 0 1 1 0 0 1 0 0. Address in M B R is 0 0 0 1 0 0 0 0 0 0 1 0 0 0 0 0. Address in P C is 0 0 0 0 0 0 0 0 0 1 1 0 0 1 0 1. In step d, which is labeled, After the third step, addresses are given in M A R, M B R, P C, and I R, except A C. The address in M A R reads 0 0 0 0 0 0 0 0 0 1 1 0 0 1 0 0. The address in M B R is 0 0 0 1 0 0 0 0 0 0 1 0 0 0 0 0. The address in P C is 0 0 0 0 0 0 0 0 0 1 1 0 0 1 0 1. The address in I R is 0 0 0 1 0 0 0 0 0 0 1 0 0 0 0 0." title="An illustration represents four steps, a, b, c, and d, of a fetch cycle where the sequence of events is processed."/>
          <p:cNvPicPr>
            <a:picLocks noChangeAspect="1"/>
          </p:cNvPicPr>
          <p:nvPr/>
        </p:nvPicPr>
        <p:blipFill rotWithShape="1">
          <a:blip r:embed="rId3">
            <a:extLst>
              <a:ext uri="{28A0092B-C50C-407E-A947-70E740481C1C}">
                <a14:useLocalDpi xmlns:a14="http://schemas.microsoft.com/office/drawing/2010/main" val="0"/>
              </a:ext>
            </a:extLst>
          </a:blip>
          <a:srcRect l="16264" t="8413" r="9699" b="51661"/>
          <a:stretch/>
        </p:blipFill>
        <p:spPr>
          <a:xfrm>
            <a:off x="1115616" y="1484784"/>
            <a:ext cx="6912768" cy="4824536"/>
          </a:xfrm>
          <a:prstGeom prst="rect">
            <a:avLst/>
          </a:prstGeom>
        </p:spPr>
      </p:pic>
    </p:spTree>
    <p:extLst>
      <p:ext uri="{BB962C8B-B14F-4D97-AF65-F5344CB8AC3E}">
        <p14:creationId xmlns:p14="http://schemas.microsoft.com/office/powerpoint/2010/main" val="89306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Indirect Cycle</a:t>
            </a:r>
          </a:p>
        </p:txBody>
      </p:sp>
      <p:sp>
        <p:nvSpPr>
          <p:cNvPr id="12291" name="Rectangle 3"/>
          <p:cNvSpPr>
            <a:spLocks noGrp="1" noChangeArrowheads="1"/>
          </p:cNvSpPr>
          <p:nvPr>
            <p:ph type="body" idx="1"/>
          </p:nvPr>
        </p:nvSpPr>
        <p:spPr>
          <a:xfrm>
            <a:off x="457200" y="1600200"/>
            <a:ext cx="7715200" cy="4853136"/>
          </a:xfrm>
        </p:spPr>
        <p:txBody>
          <a:bodyPr/>
          <a:lstStyle/>
          <a:p>
            <a:pPr marL="307975" indent="-307975"/>
            <a:r>
              <a:rPr lang="en-GB" sz="2200" dirty="0"/>
              <a:t>Once an instruction is fetched, the next step is to fetch source operands</a:t>
            </a:r>
          </a:p>
          <a:p>
            <a:pPr marL="307975" indent="-307975"/>
            <a:r>
              <a:rPr lang="en-GB" sz="2200" dirty="0"/>
              <a:t>Assuming a one-address instruction format, with direct and indirect addressing allowed:</a:t>
            </a:r>
          </a:p>
          <a:p>
            <a:pPr marL="652463" lvl="1" indent="-331788"/>
            <a:r>
              <a:rPr lang="en-GB" sz="2000" dirty="0"/>
              <a:t>If the instruction specifies an indirect address, then an indirect cycle must precede the execute cycle</a:t>
            </a:r>
          </a:p>
          <a:p>
            <a:pPr marL="652463" lvl="1" indent="-331788"/>
            <a:r>
              <a:rPr lang="en-GB" sz="2000" dirty="0"/>
              <a:t>The address field of the instruction is transferred to the MAR</a:t>
            </a:r>
          </a:p>
          <a:p>
            <a:pPr marL="652463" lvl="1" indent="-331788"/>
            <a:r>
              <a:rPr lang="en-GB" sz="2000" dirty="0"/>
              <a:t>This is then used to fetch the address of the operand</a:t>
            </a:r>
          </a:p>
          <a:p>
            <a:pPr marL="652463" lvl="1" indent="-331788"/>
            <a:r>
              <a:rPr lang="en-GB" sz="2000" dirty="0"/>
              <a:t>Finally, the address field of the IR is updated from the MBR, so that it now contains a direct rather than an indirect address</a:t>
            </a:r>
          </a:p>
          <a:p>
            <a:pPr marL="652463" lvl="1" indent="-331788"/>
            <a:r>
              <a:rPr lang="en-GB" sz="2000" dirty="0"/>
              <a:t>The IR is now in the same state as if indirect addressing had not been used, and it is ready for the execute cycle</a:t>
            </a:r>
          </a:p>
        </p:txBody>
      </p:sp>
    </p:spTree>
    <p:extLst>
      <p:ext uri="{BB962C8B-B14F-4D97-AF65-F5344CB8AC3E}">
        <p14:creationId xmlns:p14="http://schemas.microsoft.com/office/powerpoint/2010/main" val="119169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Interrupt Cycle</a:t>
            </a:r>
          </a:p>
        </p:txBody>
      </p:sp>
      <p:sp>
        <p:nvSpPr>
          <p:cNvPr id="13315" name="Rectangle 3"/>
          <p:cNvSpPr>
            <a:spLocks noGrp="1" noChangeArrowheads="1"/>
          </p:cNvSpPr>
          <p:nvPr>
            <p:ph type="body" idx="1"/>
          </p:nvPr>
        </p:nvSpPr>
        <p:spPr>
          <a:xfrm>
            <a:off x="457200" y="1635825"/>
            <a:ext cx="8229600" cy="5069160"/>
          </a:xfrm>
        </p:spPr>
        <p:txBody>
          <a:bodyPr>
            <a:normAutofit fontScale="92500" lnSpcReduction="10000"/>
          </a:bodyPr>
          <a:lstStyle/>
          <a:p>
            <a:pPr marL="307975" indent="-307975"/>
            <a:r>
              <a:rPr lang="en-GB" sz="2100" dirty="0"/>
              <a:t>At the completion of the execute cycle, a test is made to determine whether any enabled interrupts have occurred, and if so, the interrupt cycle occurs</a:t>
            </a:r>
          </a:p>
          <a:p>
            <a:pPr marL="307975" indent="-307975"/>
            <a:r>
              <a:rPr lang="en-GB" sz="2100" dirty="0"/>
              <a:t>The nature of this cycle varies greatly from one machine to another</a:t>
            </a:r>
          </a:p>
          <a:p>
            <a:pPr marL="307975" indent="-307975"/>
            <a:r>
              <a:rPr lang="en-GB" sz="2100" dirty="0"/>
              <a:t>In a simple sequence of events:</a:t>
            </a:r>
            <a:r>
              <a:rPr lang="en-GB" dirty="0"/>
              <a:t>	</a:t>
            </a:r>
          </a:p>
          <a:p>
            <a:pPr marL="652463" lvl="1" indent="-344488"/>
            <a:r>
              <a:rPr lang="en-GB" sz="1700" dirty="0"/>
              <a:t>In the first step the contents of the PC are transferred to the MBR so that they can be saved for return from the interrupt</a:t>
            </a:r>
          </a:p>
          <a:p>
            <a:pPr marL="652463" lvl="1" indent="-344488"/>
            <a:r>
              <a:rPr lang="en-GB" sz="1700" dirty="0"/>
              <a:t>Then the MAR is loaded with the address at which the contents of the PC are to be saved, and the PC is loaded with the address of the start of the interrupt-processing routine</a:t>
            </a:r>
          </a:p>
          <a:p>
            <a:pPr marL="973138" lvl="2" indent="-307975"/>
            <a:r>
              <a:rPr lang="en-GB" sz="1500" dirty="0"/>
              <a:t>These two actions may each be a single micro-operation</a:t>
            </a:r>
          </a:p>
          <a:p>
            <a:pPr marL="973138" lvl="2" indent="-307975"/>
            <a:r>
              <a:rPr lang="en-GB" sz="1500" dirty="0"/>
              <a:t>Because most processors provide multiple types and/or levels of interrupts, it may take one or more additional micro-operations to obtain the </a:t>
            </a:r>
            <a:r>
              <a:rPr lang="en-GB" sz="1500" dirty="0" err="1"/>
              <a:t>Save_Address</a:t>
            </a:r>
            <a:r>
              <a:rPr lang="en-GB" sz="1500" dirty="0"/>
              <a:t> and the </a:t>
            </a:r>
            <a:r>
              <a:rPr lang="en-GB" sz="1500" dirty="0" err="1"/>
              <a:t>Routine_Address</a:t>
            </a:r>
            <a:r>
              <a:rPr lang="en-GB" sz="1500" dirty="0"/>
              <a:t> before they can be transferred to the MAR and PC respectively</a:t>
            </a:r>
          </a:p>
          <a:p>
            <a:pPr marL="652463" lvl="1" indent="-344488"/>
            <a:r>
              <a:rPr lang="en-GB" sz="1700" dirty="0"/>
              <a:t>Once this is done, the final step is to store the MBR, which contains the old value of the PC, into memory</a:t>
            </a:r>
          </a:p>
          <a:p>
            <a:pPr marL="652463" lvl="1" indent="-344488"/>
            <a:r>
              <a:rPr lang="en-GB" sz="1700" dirty="0"/>
              <a:t>The processor is now ready to begin the next instruction cycle</a:t>
            </a:r>
          </a:p>
        </p:txBody>
      </p:sp>
    </p:spTree>
    <p:extLst>
      <p:ext uri="{BB962C8B-B14F-4D97-AF65-F5344CB8AC3E}">
        <p14:creationId xmlns:p14="http://schemas.microsoft.com/office/powerpoint/2010/main" val="152770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a:t>Execute Cycle</a:t>
            </a:r>
          </a:p>
        </p:txBody>
      </p:sp>
      <p:sp>
        <p:nvSpPr>
          <p:cNvPr id="14339" name="Rectangle 3"/>
          <p:cNvSpPr>
            <a:spLocks noGrp="1" noChangeArrowheads="1"/>
          </p:cNvSpPr>
          <p:nvPr>
            <p:ph type="body" idx="1"/>
          </p:nvPr>
        </p:nvSpPr>
        <p:spPr>
          <a:xfrm>
            <a:off x="457200" y="1600200"/>
            <a:ext cx="8229600" cy="4997152"/>
          </a:xfrm>
        </p:spPr>
        <p:txBody>
          <a:bodyPr>
            <a:normAutofit/>
          </a:bodyPr>
          <a:lstStyle/>
          <a:p>
            <a:pPr marL="307975" indent="-307975"/>
            <a:r>
              <a:rPr lang="en-GB" sz="2000" dirty="0"/>
              <a:t>Because of the variety of </a:t>
            </a:r>
            <a:r>
              <a:rPr lang="en-GB" sz="2000" dirty="0" err="1"/>
              <a:t>opcodes</a:t>
            </a:r>
            <a:r>
              <a:rPr lang="en-GB" sz="2000" dirty="0"/>
              <a:t>, there are a number of different sequences of micro-operations that can occur</a:t>
            </a:r>
          </a:p>
          <a:p>
            <a:pPr marL="307975" indent="-307975"/>
            <a:r>
              <a:rPr lang="en-GB" sz="2000" dirty="0"/>
              <a:t>Instruction decoding </a:t>
            </a:r>
          </a:p>
          <a:p>
            <a:pPr marL="641350" lvl="1" indent="-333375"/>
            <a:r>
              <a:rPr lang="en-GB" sz="1800" dirty="0"/>
              <a:t>The control unit examines the </a:t>
            </a:r>
            <a:r>
              <a:rPr lang="en-GB" sz="1800" dirty="0" err="1"/>
              <a:t>opcode</a:t>
            </a:r>
            <a:r>
              <a:rPr lang="en-GB" sz="1800" dirty="0"/>
              <a:t> and generates a sequence of micro-operations based on the value of the </a:t>
            </a:r>
            <a:r>
              <a:rPr lang="en-GB" sz="1800" dirty="0" err="1"/>
              <a:t>opcode</a:t>
            </a:r>
            <a:endParaRPr lang="en-GB" sz="1800" dirty="0"/>
          </a:p>
          <a:p>
            <a:pPr marL="307975" indent="-307975"/>
            <a:r>
              <a:rPr lang="en-GB" sz="2000" dirty="0"/>
              <a:t>A simplified add instruction:</a:t>
            </a:r>
          </a:p>
          <a:p>
            <a:pPr marL="641350" lvl="1" indent="-333375"/>
            <a:r>
              <a:rPr lang="en-GB" sz="1800" dirty="0"/>
              <a:t>ADD R1, X    (which adds the contents of the location X to register R1)</a:t>
            </a:r>
          </a:p>
          <a:p>
            <a:pPr marL="985838" lvl="2" indent="-333375"/>
            <a:r>
              <a:rPr lang="en-GB" dirty="0"/>
              <a:t>In the first step the address portion of the IR is loaded into the MAR</a:t>
            </a:r>
          </a:p>
          <a:p>
            <a:pPr marL="985838" lvl="2" indent="-333375"/>
            <a:r>
              <a:rPr lang="en-GB" dirty="0"/>
              <a:t>Then the referenced memory location is read</a:t>
            </a:r>
          </a:p>
          <a:p>
            <a:pPr marL="985838" lvl="2" indent="-333375"/>
            <a:r>
              <a:rPr lang="en-GB" dirty="0"/>
              <a:t>Finally the contents of R1 and MBR are added by the ALU</a:t>
            </a:r>
          </a:p>
          <a:p>
            <a:pPr marL="985838" lvl="2" indent="-333375"/>
            <a:r>
              <a:rPr lang="en-GB" dirty="0"/>
              <a:t>Additional micro-operations may be required to extract the register reference from the IR and perhaps to stage the ALU inputs or outputs in some intermediate registers</a:t>
            </a:r>
          </a:p>
          <a:p>
            <a:pPr lvl="1"/>
            <a:endParaRPr lang="en-GB" dirty="0"/>
          </a:p>
        </p:txBody>
      </p:sp>
    </p:spTree>
    <p:extLst>
      <p:ext uri="{BB962C8B-B14F-4D97-AF65-F5344CB8AC3E}">
        <p14:creationId xmlns:p14="http://schemas.microsoft.com/office/powerpoint/2010/main" val="70568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1949"/>
            <a:ext cx="8500188" cy="1082545"/>
          </a:xfrm>
          <a:noFill/>
          <a:ln/>
        </p:spPr>
        <p:txBody>
          <a:bodyPr lIns="90488" tIns="44450" rIns="90488" bIns="44450"/>
          <a:lstStyle/>
          <a:p>
            <a:r>
              <a:rPr lang="en-US" dirty="0"/>
              <a:t>Figure 19.3</a:t>
            </a:r>
            <a:br>
              <a:rPr lang="en-US" dirty="0"/>
            </a:br>
            <a:r>
              <a:rPr lang="en-US" dirty="0"/>
              <a:t>Flowchart for Instruction Cycle</a:t>
            </a:r>
          </a:p>
        </p:txBody>
      </p:sp>
      <p:pic>
        <p:nvPicPr>
          <p:cNvPr id="4" name="Picture 3" descr="I C C question mark is the code used as a common tool to execute the flow. States of the processor are set as 0 0 for fetch, 1 1 for interrupt, 1 0 for execute and 0 1 for indirect based on their positions. Fetch cycle, 0 0 starts at ICC and proceeds to Fetch instruction. After which, the fetch instruction leads to Indirect addressing? When Indirect addressing is yes, the result is I C C = 0 1. The result finally leads to the end of the process. When Indirect addressing is no, the result is I C C = 1 0. The result leads to the end of the process. Interrupt cycle, 1 1 starts at I C C and proceeds to Setup interrupt. After which, Setup interrupt leads to I C C equals 0 0. The result leads to the end of the process. Indirect cycle, 0 1 starts at I C C and proceeds to Read address. After which the result from Read Address is I C C equals 1 0. The result leads to the end of the process. Execute cycle from I C C proceeds to opcode. The opcode executes the instruction. After execution, the process starts with Interrupt for enabled interrupt? When this condition is yes, the result is I C C equals 1 1. When the condition is no, the result is I C C = 0 0. The results from both conditions are finally led to the end of the process. After the process of each cycle is completed, the end of the process in leads to the ICC back in return." title="A flowchart illustrates a cycle of instruction cycle code with the help of four sub cycles of instruction."/>
          <p:cNvPicPr>
            <a:picLocks noChangeAspect="1"/>
          </p:cNvPicPr>
          <p:nvPr/>
        </p:nvPicPr>
        <p:blipFill rotWithShape="1">
          <a:blip r:embed="rId3">
            <a:extLst>
              <a:ext uri="{28A0092B-C50C-407E-A947-70E740481C1C}">
                <a14:useLocalDpi xmlns:a14="http://schemas.microsoft.com/office/drawing/2010/main" val="0"/>
              </a:ext>
            </a:extLst>
          </a:blip>
          <a:srcRect l="3665" t="27257" r="4702" b="26009"/>
          <a:stretch/>
        </p:blipFill>
        <p:spPr>
          <a:xfrm>
            <a:off x="971600" y="1467543"/>
            <a:ext cx="7200800" cy="4752528"/>
          </a:xfrm>
          <a:prstGeom prst="rect">
            <a:avLst/>
          </a:prstGeom>
        </p:spPr>
      </p:pic>
    </p:spTree>
    <p:extLst>
      <p:ext uri="{BB962C8B-B14F-4D97-AF65-F5344CB8AC3E}">
        <p14:creationId xmlns:p14="http://schemas.microsoft.com/office/powerpoint/2010/main" val="268582898"/>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7809</TotalTime>
  <Words>10577</Words>
  <Application>Microsoft Office PowerPoint</Application>
  <PresentationFormat>On-screen Show (4:3)</PresentationFormat>
  <Paragraphs>1463</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Noto Sans Symbols</vt:lpstr>
      <vt:lpstr>Times New Roman</vt:lpstr>
      <vt:lpstr>Verdana</vt:lpstr>
      <vt:lpstr>Wingdings</vt:lpstr>
      <vt:lpstr>2_508 Lecture</vt:lpstr>
      <vt:lpstr>Computer Organization and Architecture Designing for Performance</vt:lpstr>
      <vt:lpstr>Micro-Operations</vt:lpstr>
      <vt:lpstr>Figure 19.1  Constituent Elements of a Program Execution</vt:lpstr>
      <vt:lpstr>The Fetch Cycle</vt:lpstr>
      <vt:lpstr>Figure 19.2 Sequence of Events, Fetch Cycle</vt:lpstr>
      <vt:lpstr>Indirect Cycle</vt:lpstr>
      <vt:lpstr>Interrupt Cycle</vt:lpstr>
      <vt:lpstr>Execute Cycle</vt:lpstr>
      <vt:lpstr>Figure 19.3 Flowchart for Instruction Cycle</vt:lpstr>
      <vt:lpstr>Control Unit  Functional Requirements</vt:lpstr>
      <vt:lpstr>Figure 19.4 Block Diagram of the Control Unit</vt:lpstr>
      <vt:lpstr>Figure 19.5 Data Paths and Control Signals</vt:lpstr>
      <vt:lpstr>Table 19.1 Micro-operations and Control Signals</vt:lpstr>
      <vt:lpstr>Figure 19.6 CPU with Internal Bus</vt:lpstr>
      <vt:lpstr>Figure 19.7  Intel 8085 CPU Block Diagram</vt:lpstr>
      <vt:lpstr>Table 19.2    Intel  8085 External Signals (page 1 of 2) </vt:lpstr>
      <vt:lpstr>Table 19.2    Intel  8085 External Signals (page 2 of 2) </vt:lpstr>
      <vt:lpstr>Figure 19.8 Intel 8085 Pin Configuration</vt:lpstr>
      <vt:lpstr>Figure 19.9 Timing Diagram for Intel 8085 OUT Instruction</vt:lpstr>
      <vt:lpstr>Control Unit Implementation</vt:lpstr>
      <vt:lpstr>Table 19.3    A  Decoder With  4 Inputs  and 16 Outputs  </vt:lpstr>
      <vt:lpstr>Figure 19.10  Control Unit with Decoded Inputs</vt:lpstr>
      <vt:lpstr>Microprogrammed Control</vt:lpstr>
      <vt:lpstr>Table 19.4   Machine Instruction Set for Wilkes Example </vt:lpstr>
      <vt:lpstr>Figure 19.12 Typical Microinstruction Formats</vt:lpstr>
      <vt:lpstr>Figure 19.13  Organization of Control Memory</vt:lpstr>
      <vt:lpstr>Figure 19.14 Control Unit Microarchitecture</vt:lpstr>
      <vt:lpstr>Figure 19.15 Functioning of Microprogrammed Control Unit</vt:lpstr>
      <vt:lpstr>Figure 19.16 Wilkes’s Microprogrammed Control Unit</vt:lpstr>
      <vt:lpstr>Table 19.5 Microinstructions  for Wilkes Example  (Page 1 of 2) </vt:lpstr>
      <vt:lpstr>Table 19.5 Microinstructions  for Wilkes Example  (Page 2 of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Shankar, Nitin</cp:lastModifiedBy>
  <cp:revision>204</cp:revision>
  <dcterms:created xsi:type="dcterms:W3CDTF">2012-07-22T02:20:50Z</dcterms:created>
  <dcterms:modified xsi:type="dcterms:W3CDTF">2021-10-24T19:45:47Z</dcterms:modified>
</cp:coreProperties>
</file>