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90" r:id="rId1"/>
  </p:sldMasterIdLst>
  <p:notesMasterIdLst>
    <p:notesMasterId r:id="rId32"/>
  </p:notesMasterIdLst>
  <p:handoutMasterIdLst>
    <p:handoutMasterId r:id="rId33"/>
  </p:handoutMasterIdLst>
  <p:sldIdLst>
    <p:sldId id="315" r:id="rId2"/>
    <p:sldId id="257" r:id="rId3"/>
    <p:sldId id="261" r:id="rId4"/>
    <p:sldId id="263" r:id="rId5"/>
    <p:sldId id="289" r:id="rId6"/>
    <p:sldId id="266" r:id="rId7"/>
    <p:sldId id="314" r:id="rId8"/>
    <p:sldId id="290" r:id="rId9"/>
    <p:sldId id="268" r:id="rId10"/>
    <p:sldId id="294" r:id="rId11"/>
    <p:sldId id="295" r:id="rId12"/>
    <p:sldId id="296" r:id="rId13"/>
    <p:sldId id="297" r:id="rId14"/>
    <p:sldId id="298" r:id="rId15"/>
    <p:sldId id="299" r:id="rId16"/>
    <p:sldId id="301" r:id="rId17"/>
    <p:sldId id="302" r:id="rId18"/>
    <p:sldId id="304" r:id="rId19"/>
    <p:sldId id="305" r:id="rId20"/>
    <p:sldId id="306" r:id="rId21"/>
    <p:sldId id="270" r:id="rId22"/>
    <p:sldId id="307" r:id="rId23"/>
    <p:sldId id="308" r:id="rId24"/>
    <p:sldId id="309" r:id="rId25"/>
    <p:sldId id="310" r:id="rId26"/>
    <p:sldId id="311" r:id="rId27"/>
    <p:sldId id="283" r:id="rId28"/>
    <p:sldId id="292" r:id="rId29"/>
    <p:sldId id="313" r:id="rId30"/>
    <p:sldId id="287" r:id="rId31"/>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itchFamily="-84"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84"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84"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84"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84" charset="0"/>
        <a:ea typeface="+mn-ea"/>
        <a:cs typeface="+mn-cs"/>
      </a:defRPr>
    </a:lvl5pPr>
    <a:lvl6pPr marL="2286000" algn="l" defTabSz="457200" rtl="0" eaLnBrk="1" latinLnBrk="0" hangingPunct="1">
      <a:defRPr sz="2400" kern="1200">
        <a:solidFill>
          <a:schemeClr val="tx1"/>
        </a:solidFill>
        <a:latin typeface="Times New Roman" pitchFamily="-84" charset="0"/>
        <a:ea typeface="+mn-ea"/>
        <a:cs typeface="+mn-cs"/>
      </a:defRPr>
    </a:lvl6pPr>
    <a:lvl7pPr marL="2743200" algn="l" defTabSz="457200" rtl="0" eaLnBrk="1" latinLnBrk="0" hangingPunct="1">
      <a:defRPr sz="2400" kern="1200">
        <a:solidFill>
          <a:schemeClr val="tx1"/>
        </a:solidFill>
        <a:latin typeface="Times New Roman" pitchFamily="-84" charset="0"/>
        <a:ea typeface="+mn-ea"/>
        <a:cs typeface="+mn-cs"/>
      </a:defRPr>
    </a:lvl7pPr>
    <a:lvl8pPr marL="3200400" algn="l" defTabSz="457200" rtl="0" eaLnBrk="1" latinLnBrk="0" hangingPunct="1">
      <a:defRPr sz="2400" kern="1200">
        <a:solidFill>
          <a:schemeClr val="tx1"/>
        </a:solidFill>
        <a:latin typeface="Times New Roman" pitchFamily="-84" charset="0"/>
        <a:ea typeface="+mn-ea"/>
        <a:cs typeface="+mn-cs"/>
      </a:defRPr>
    </a:lvl8pPr>
    <a:lvl9pPr marL="3657600" algn="l" defTabSz="457200" rtl="0" eaLnBrk="1" latinLnBrk="0" hangingPunct="1">
      <a:defRPr sz="2400" kern="1200">
        <a:solidFill>
          <a:schemeClr val="tx1"/>
        </a:solidFill>
        <a:latin typeface="Times New Roman" pitchFamily="-8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guide id="3" pos="340" userDrawn="1">
          <p15:clr>
            <a:srgbClr val="A4A3A4"/>
          </p15:clr>
        </p15:guide>
        <p15:guide id="4" pos="561" userDrawn="1">
          <p15:clr>
            <a:srgbClr val="A4A3A4"/>
          </p15:clr>
        </p15:guide>
        <p15:guide id="5" pos="776" userDrawn="1">
          <p15:clr>
            <a:srgbClr val="A4A3A4"/>
          </p15:clr>
        </p15:guide>
        <p15:guide id="6" pos="991" userDrawn="1">
          <p15:clr>
            <a:srgbClr val="A4A3A4"/>
          </p15:clr>
        </p15:guide>
        <p15:guide id="7" orient="horz" pos="1117" userDrawn="1">
          <p15:clr>
            <a:srgbClr val="A4A3A4"/>
          </p15:clr>
        </p15:guide>
        <p15:guide id="8" orient="horz" pos="709"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FA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8414" autoAdjust="0"/>
    <p:restoredTop sz="88200" autoAdjust="0"/>
  </p:normalViewPr>
  <p:slideViewPr>
    <p:cSldViewPr>
      <p:cViewPr varScale="1">
        <p:scale>
          <a:sx n="63" d="100"/>
          <a:sy n="63" d="100"/>
        </p:scale>
        <p:origin x="1074" y="78"/>
      </p:cViewPr>
      <p:guideLst>
        <p:guide orient="horz" pos="2160"/>
        <p:guide pos="2880"/>
        <p:guide pos="340"/>
        <p:guide pos="561"/>
        <p:guide pos="776"/>
        <p:guide pos="991"/>
        <p:guide orient="horz" pos="1117"/>
        <p:guide orient="horz" pos="709"/>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_rels/viewProps.xml.rels><?xml version="1.0" encoding="UTF-8" standalone="yes"?>
<Relationships xmlns="http://schemas.openxmlformats.org/package/2006/relationships"><Relationship Id="rId1" Type="http://schemas.openxmlformats.org/officeDocument/2006/relationships/slide" Target="slides/slide30.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3_3">
  <dgm:title val=""/>
  <dgm:desc val=""/>
  <dgm:catLst>
    <dgm:cat type="accent3" pri="11300"/>
  </dgm:catLst>
  <dgm:styleLbl name="node0">
    <dgm:fillClrLst meth="repeat">
      <a:schemeClr val="accent3">
        <a:shade val="80000"/>
      </a:schemeClr>
    </dgm:fillClrLst>
    <dgm:linClrLst meth="repeat">
      <a:schemeClr val="lt1"/>
    </dgm:linClrLst>
    <dgm:effectClrLst/>
    <dgm:txLinClrLst/>
    <dgm:txFillClrLst/>
    <dgm:txEffectClrLst/>
  </dgm:styleLbl>
  <dgm:styleLbl name="node1">
    <dgm:fillClrLst>
      <a:schemeClr val="accent3">
        <a:shade val="80000"/>
      </a:schemeClr>
      <a:schemeClr val="accent3">
        <a:tint val="70000"/>
      </a:schemeClr>
    </dgm:fillClrLst>
    <dgm:linClrLst meth="repeat">
      <a:schemeClr val="lt1"/>
    </dgm:linClrLst>
    <dgm:effectClrLst/>
    <dgm:txLinClrLst/>
    <dgm:txFillClrLst/>
    <dgm:txEffectClrLst/>
  </dgm:styleLbl>
  <dgm:styleLbl name="alignNode1">
    <dgm:fillClrLst>
      <a:schemeClr val="accent3">
        <a:shade val="80000"/>
      </a:schemeClr>
      <a:schemeClr val="accent3">
        <a:tint val="70000"/>
      </a:schemeClr>
    </dgm:fillClrLst>
    <dgm:linClrLst>
      <a:schemeClr val="accent3">
        <a:shade val="80000"/>
      </a:schemeClr>
      <a:schemeClr val="accent3">
        <a:tint val="70000"/>
      </a:schemeClr>
    </dgm:linClrLst>
    <dgm:effectClrLst/>
    <dgm:txLinClrLst/>
    <dgm:txFillClrLst/>
    <dgm:txEffectClrLst/>
  </dgm:styleLbl>
  <dgm:styleLbl name="lnNode1">
    <dgm:fillClrLst>
      <a:schemeClr val="accent3">
        <a:shade val="80000"/>
      </a:schemeClr>
      <a:schemeClr val="accent3">
        <a:tint val="7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tint val="70000"/>
        <a:alpha val="50000"/>
      </a:schemeClr>
    </dgm:fillClrLst>
    <dgm:linClrLst meth="repeat">
      <a:schemeClr val="lt1"/>
    </dgm:linClrLst>
    <dgm:effectClrLst/>
    <dgm:txLinClrLst/>
    <dgm:txFillClrLst/>
    <dgm:txEffectClrLst/>
  </dgm:styleLbl>
  <dgm:styleLbl name="node2">
    <dgm:fillClrLst>
      <a:schemeClr val="accent3">
        <a:tint val="99000"/>
      </a:schemeClr>
    </dgm:fillClrLst>
    <dgm:linClrLst meth="repeat">
      <a:schemeClr val="lt1"/>
    </dgm:linClrLst>
    <dgm:effectClrLst/>
    <dgm:txLinClrLst/>
    <dgm:txFillClrLst/>
    <dgm:txEffectClrLst/>
  </dgm:styleLbl>
  <dgm:styleLbl name="node3">
    <dgm:fillClrLst>
      <a:schemeClr val="accent3">
        <a:tint val="80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dgm:txEffectClrLst/>
  </dgm:styleLbl>
  <dgm:styleLbl name="f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b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sibTrans1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9000"/>
      </a:schemeClr>
    </dgm:fillClrLst>
    <dgm:linClrLst meth="repeat">
      <a:schemeClr val="lt1"/>
    </dgm:linClrLst>
    <dgm:effectClrLst/>
    <dgm:txLinClrLst/>
    <dgm:txFillClrLst/>
    <dgm:txEffectClrLst/>
  </dgm:styleLbl>
  <dgm:styleLbl name="asst3">
    <dgm:fillClrLst>
      <a:schemeClr val="accent3">
        <a:tint val="80000"/>
      </a:schemeClr>
    </dgm:fillClrLst>
    <dgm:linClrLst meth="repeat">
      <a:schemeClr val="lt1"/>
    </dgm:linClrLst>
    <dgm:effectClrLst/>
    <dgm:txLinClrLst/>
    <dgm:txFillClrLst/>
    <dgm:txEffectClrLst/>
  </dgm:styleLbl>
  <dgm:styleLbl name="asst4">
    <dgm:fillClrLst>
      <a:schemeClr val="accent3">
        <a:tint val="7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lt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9000"/>
      </a:schemeClr>
    </dgm:fillClrLst>
    <dgm:linClrLst meth="repeat">
      <a:schemeClr val="accent3">
        <a:tint val="99000"/>
      </a:schemeClr>
    </dgm:linClrLst>
    <dgm:effectClrLst/>
    <dgm:txLinClrLst/>
    <dgm:txFillClrLst meth="repeat">
      <a:schemeClr val="tx1"/>
    </dgm:txFillClrLst>
    <dgm:txEffectClrLst/>
  </dgm:styleLbl>
  <dgm:styleLbl name="parChTrans1D3">
    <dgm:fillClrLst meth="repeat">
      <a:schemeClr val="accent3">
        <a:tint val="80000"/>
      </a:schemeClr>
    </dgm:fillClrLst>
    <dgm:linClrLst meth="repeat">
      <a:schemeClr val="accent3">
        <a:tint val="80000"/>
      </a:schemeClr>
    </dgm:linClrLst>
    <dgm:effectClrLst/>
    <dgm:txLinClrLst/>
    <dgm:txFillClrLst meth="repeat">
      <a:schemeClr val="tx1"/>
    </dgm:txFillClrLst>
    <dgm:txEffectClrLst/>
  </dgm:styleLbl>
  <dgm:styleLbl name="parChTrans1D4">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496A3B1-7737-AF4B-B2DE-E070CF2C84DA}" type="doc">
      <dgm:prSet loTypeId="urn:microsoft.com/office/officeart/2005/8/layout/default" loCatId="" qsTypeId="urn:microsoft.com/office/officeart/2005/8/quickstyle/simple4" qsCatId="simple" csTypeId="urn:microsoft.com/office/officeart/2005/8/colors/colorful3" csCatId="colorful"/>
      <dgm:spPr/>
      <dgm:t>
        <a:bodyPr/>
        <a:lstStyle/>
        <a:p>
          <a:endParaRPr lang="en-US"/>
        </a:p>
      </dgm:t>
    </dgm:pt>
    <dgm:pt modelId="{DB0AEFB6-F78D-D84D-BCC6-0061994773AA}">
      <dgm:prSet/>
      <dgm:spPr>
        <a:xfrm>
          <a:off x="342263" y="762"/>
          <a:ext cx="3685909" cy="2211545"/>
        </a:xfrm>
        <a:prstGeom prst="rect">
          <a:avLst/>
        </a:prstGeom>
        <a:gradFill rotWithShape="0">
          <a:gsLst>
            <a:gs pos="0">
              <a:srgbClr val="666699">
                <a:hueOff val="0"/>
                <a:satOff val="0"/>
                <a:lumOff val="0"/>
                <a:alphaOff val="0"/>
                <a:shade val="40000"/>
                <a:alpha val="100000"/>
                <a:satMod val="150000"/>
                <a:lumMod val="100000"/>
              </a:srgbClr>
            </a:gs>
            <a:gs pos="100000">
              <a:srgbClr val="666699">
                <a:hueOff val="0"/>
                <a:satOff val="0"/>
                <a:lumOff val="0"/>
                <a:alphaOff val="0"/>
                <a:tint val="70000"/>
                <a:shade val="100000"/>
                <a:alpha val="100000"/>
                <a:satMod val="200000"/>
                <a:lumMod val="100000"/>
              </a:srgb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gm:spPr>
      <dgm:t>
        <a:bodyPr/>
        <a:lstStyle/>
        <a:p>
          <a:pPr rtl="0"/>
          <a:r>
            <a:rPr lang="en-US" dirty="0">
              <a:solidFill>
                <a:sysClr val="windowText" lastClr="000000"/>
              </a:solidFill>
              <a:latin typeface="Rockwell"/>
              <a:ea typeface="+mn-ea"/>
              <a:cs typeface="+mn-cs"/>
            </a:rPr>
            <a:t>Refers to a processor chip that includes more than one kind of core</a:t>
          </a:r>
        </a:p>
      </dgm:t>
    </dgm:pt>
    <dgm:pt modelId="{AC077FAF-93BE-D144-9125-6727480250B7}" type="parTrans" cxnId="{71C25F6E-53E9-604E-A850-B76E9CF64630}">
      <dgm:prSet/>
      <dgm:spPr/>
      <dgm:t>
        <a:bodyPr/>
        <a:lstStyle/>
        <a:p>
          <a:endParaRPr lang="en-US"/>
        </a:p>
      </dgm:t>
    </dgm:pt>
    <dgm:pt modelId="{20C95F10-EF7D-EE49-8E2C-C93C484D618F}" type="sibTrans" cxnId="{71C25F6E-53E9-604E-A850-B76E9CF64630}">
      <dgm:prSet/>
      <dgm:spPr/>
      <dgm:t>
        <a:bodyPr/>
        <a:lstStyle/>
        <a:p>
          <a:endParaRPr lang="en-US"/>
        </a:p>
      </dgm:t>
    </dgm:pt>
    <dgm:pt modelId="{DFF81D6B-208E-2544-A6EF-13136629382F}">
      <dgm:prSet/>
      <dgm:spPr>
        <a:xfrm>
          <a:off x="4396763" y="762"/>
          <a:ext cx="3685909" cy="2211545"/>
        </a:xfrm>
        <a:prstGeom prst="rect">
          <a:avLst/>
        </a:prstGeom>
        <a:gradFill rotWithShape="0">
          <a:gsLst>
            <a:gs pos="0">
              <a:srgbClr val="666699">
                <a:hueOff val="-3600000"/>
                <a:satOff val="0"/>
                <a:lumOff val="0"/>
                <a:alphaOff val="0"/>
                <a:shade val="40000"/>
                <a:alpha val="100000"/>
                <a:satMod val="150000"/>
                <a:lumMod val="100000"/>
              </a:srgbClr>
            </a:gs>
            <a:gs pos="100000">
              <a:srgbClr val="666699">
                <a:hueOff val="-3600000"/>
                <a:satOff val="0"/>
                <a:lumOff val="0"/>
                <a:alphaOff val="0"/>
                <a:tint val="70000"/>
                <a:shade val="100000"/>
                <a:alpha val="100000"/>
                <a:satMod val="200000"/>
                <a:lumMod val="100000"/>
              </a:srgb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gm:spPr>
      <dgm:t>
        <a:bodyPr/>
        <a:lstStyle/>
        <a:p>
          <a:pPr rtl="0"/>
          <a:r>
            <a:rPr lang="en-US" dirty="0">
              <a:solidFill>
                <a:sysClr val="windowText" lastClr="000000"/>
              </a:solidFill>
              <a:latin typeface="Rockwell"/>
              <a:ea typeface="+mn-ea"/>
              <a:cs typeface="+mn-cs"/>
            </a:rPr>
            <a:t>The most prominent trend is the use of both CPUs and graphics processing units (GPUs) on the same chip</a:t>
          </a:r>
        </a:p>
      </dgm:t>
    </dgm:pt>
    <dgm:pt modelId="{7B925A7D-4CB0-B947-BFA6-7AADCE15556A}" type="parTrans" cxnId="{9E66FEB9-B699-1542-8F51-DC892CEBFADE}">
      <dgm:prSet/>
      <dgm:spPr/>
      <dgm:t>
        <a:bodyPr/>
        <a:lstStyle/>
        <a:p>
          <a:endParaRPr lang="en-US"/>
        </a:p>
      </dgm:t>
    </dgm:pt>
    <dgm:pt modelId="{06B2E65B-5FAD-3A40-8F56-B4155BBBDDD2}" type="sibTrans" cxnId="{9E66FEB9-B699-1542-8F51-DC892CEBFADE}">
      <dgm:prSet/>
      <dgm:spPr/>
      <dgm:t>
        <a:bodyPr/>
        <a:lstStyle/>
        <a:p>
          <a:endParaRPr lang="en-US"/>
        </a:p>
      </dgm:t>
    </dgm:pt>
    <dgm:pt modelId="{B4842B6D-737B-CF4E-B48B-E00067950A63}">
      <dgm:prSet/>
      <dgm:spPr>
        <a:xfrm>
          <a:off x="4396763" y="762"/>
          <a:ext cx="3685909" cy="2211545"/>
        </a:xfrm>
        <a:prstGeom prst="rect">
          <a:avLst/>
        </a:prstGeom>
        <a:gradFill rotWithShape="0">
          <a:gsLst>
            <a:gs pos="0">
              <a:srgbClr val="666699">
                <a:hueOff val="-3600000"/>
                <a:satOff val="0"/>
                <a:lumOff val="0"/>
                <a:alphaOff val="0"/>
                <a:shade val="40000"/>
                <a:alpha val="100000"/>
                <a:satMod val="150000"/>
                <a:lumMod val="100000"/>
              </a:srgbClr>
            </a:gs>
            <a:gs pos="100000">
              <a:srgbClr val="666699">
                <a:hueOff val="-3600000"/>
                <a:satOff val="0"/>
                <a:lumOff val="0"/>
                <a:alphaOff val="0"/>
                <a:tint val="70000"/>
                <a:shade val="100000"/>
                <a:alpha val="100000"/>
                <a:satMod val="200000"/>
                <a:lumMod val="100000"/>
              </a:srgb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gm:spPr>
      <dgm:t>
        <a:bodyPr/>
        <a:lstStyle/>
        <a:p>
          <a:pPr rtl="0"/>
          <a:r>
            <a:rPr lang="en-US" dirty="0">
              <a:solidFill>
                <a:sysClr val="windowText" lastClr="000000"/>
              </a:solidFill>
              <a:latin typeface="Rockwell"/>
              <a:ea typeface="+mn-ea"/>
              <a:cs typeface="+mn-cs"/>
            </a:rPr>
            <a:t>This mix however presents issues of coordination and correctness</a:t>
          </a:r>
        </a:p>
      </dgm:t>
    </dgm:pt>
    <dgm:pt modelId="{25FFA7E9-37F3-784E-B2E5-EC36AD2FE521}" type="parTrans" cxnId="{A45F22FA-EB2E-A64F-A283-E0827369083E}">
      <dgm:prSet/>
      <dgm:spPr/>
      <dgm:t>
        <a:bodyPr/>
        <a:lstStyle/>
        <a:p>
          <a:endParaRPr lang="en-US"/>
        </a:p>
      </dgm:t>
    </dgm:pt>
    <dgm:pt modelId="{1FCD7D60-8CCE-D24F-8B98-A449C50CFE8C}" type="sibTrans" cxnId="{A45F22FA-EB2E-A64F-A283-E0827369083E}">
      <dgm:prSet/>
      <dgm:spPr/>
      <dgm:t>
        <a:bodyPr/>
        <a:lstStyle/>
        <a:p>
          <a:endParaRPr lang="en-US"/>
        </a:p>
      </dgm:t>
    </dgm:pt>
    <dgm:pt modelId="{DD4DDFF4-F43C-C24D-9415-C75C01EED314}">
      <dgm:prSet/>
      <dgm:spPr>
        <a:xfrm>
          <a:off x="342263" y="2580899"/>
          <a:ext cx="3685909" cy="2211545"/>
        </a:xfrm>
        <a:prstGeom prst="rect">
          <a:avLst/>
        </a:prstGeom>
        <a:gradFill rotWithShape="0">
          <a:gsLst>
            <a:gs pos="0">
              <a:srgbClr val="666699">
                <a:hueOff val="-7200000"/>
                <a:satOff val="0"/>
                <a:lumOff val="0"/>
                <a:alphaOff val="0"/>
                <a:shade val="40000"/>
                <a:alpha val="100000"/>
                <a:satMod val="150000"/>
                <a:lumMod val="100000"/>
              </a:srgbClr>
            </a:gs>
            <a:gs pos="100000">
              <a:srgbClr val="666699">
                <a:hueOff val="-7200000"/>
                <a:satOff val="0"/>
                <a:lumOff val="0"/>
                <a:alphaOff val="0"/>
                <a:tint val="70000"/>
                <a:shade val="100000"/>
                <a:alpha val="100000"/>
                <a:satMod val="200000"/>
                <a:lumMod val="100000"/>
              </a:srgb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gm:spPr>
      <dgm:t>
        <a:bodyPr/>
        <a:lstStyle/>
        <a:p>
          <a:pPr rtl="0"/>
          <a:r>
            <a:rPr lang="en-US" dirty="0">
              <a:solidFill>
                <a:sysClr val="windowText" lastClr="000000"/>
              </a:solidFill>
              <a:latin typeface="Rockwell"/>
              <a:ea typeface="+mn-ea"/>
              <a:cs typeface="+mn-cs"/>
            </a:rPr>
            <a:t>GPUs are characterized by the ability to support thousands of parallel execution trends</a:t>
          </a:r>
        </a:p>
      </dgm:t>
    </dgm:pt>
    <dgm:pt modelId="{5F8F5E34-F23E-B749-B85F-88C9D3D1E802}" type="parTrans" cxnId="{B1FA5B0E-05C7-6C49-B1AA-4F4D1BBA335A}">
      <dgm:prSet/>
      <dgm:spPr/>
      <dgm:t>
        <a:bodyPr/>
        <a:lstStyle/>
        <a:p>
          <a:endParaRPr lang="en-US"/>
        </a:p>
      </dgm:t>
    </dgm:pt>
    <dgm:pt modelId="{51ECD1CC-8817-4049-922B-7DF8381469E0}" type="sibTrans" cxnId="{B1FA5B0E-05C7-6C49-B1AA-4F4D1BBA335A}">
      <dgm:prSet/>
      <dgm:spPr/>
      <dgm:t>
        <a:bodyPr/>
        <a:lstStyle/>
        <a:p>
          <a:endParaRPr lang="en-US"/>
        </a:p>
      </dgm:t>
    </dgm:pt>
    <dgm:pt modelId="{ABB5F433-F1AF-224A-ACA5-3FDE3CB80788}">
      <dgm:prSet/>
      <dgm:spPr>
        <a:xfrm>
          <a:off x="4396763" y="2580899"/>
          <a:ext cx="3685909" cy="2211545"/>
        </a:xfrm>
        <a:prstGeom prst="rect">
          <a:avLst/>
        </a:prstGeom>
        <a:gradFill rotWithShape="0">
          <a:gsLst>
            <a:gs pos="0">
              <a:srgbClr val="666699">
                <a:hueOff val="-10800000"/>
                <a:satOff val="0"/>
                <a:lumOff val="0"/>
                <a:alphaOff val="0"/>
                <a:shade val="40000"/>
                <a:alpha val="100000"/>
                <a:satMod val="150000"/>
                <a:lumMod val="100000"/>
              </a:srgbClr>
            </a:gs>
            <a:gs pos="100000">
              <a:srgbClr val="666699">
                <a:hueOff val="-10800000"/>
                <a:satOff val="0"/>
                <a:lumOff val="0"/>
                <a:alphaOff val="0"/>
                <a:tint val="70000"/>
                <a:shade val="100000"/>
                <a:alpha val="100000"/>
                <a:satMod val="200000"/>
                <a:lumMod val="100000"/>
              </a:srgb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gm:spPr>
      <dgm:t>
        <a:bodyPr/>
        <a:lstStyle/>
        <a:p>
          <a:pPr rtl="0"/>
          <a:r>
            <a:rPr lang="en-US" dirty="0">
              <a:solidFill>
                <a:sysClr val="windowText" lastClr="000000"/>
              </a:solidFill>
              <a:latin typeface="Rockwell"/>
              <a:ea typeface="+mn-ea"/>
              <a:cs typeface="+mn-cs"/>
            </a:rPr>
            <a:t>Thus, GPUs are well matched to applications that process large amounts of vector and matrix data</a:t>
          </a:r>
        </a:p>
      </dgm:t>
    </dgm:pt>
    <dgm:pt modelId="{CF3EE2D8-DB9A-0E4A-B8A2-571BAD257CB9}" type="parTrans" cxnId="{CA9E0BEA-44A9-1044-8596-71DDC2180131}">
      <dgm:prSet/>
      <dgm:spPr/>
      <dgm:t>
        <a:bodyPr/>
        <a:lstStyle/>
        <a:p>
          <a:endParaRPr lang="en-US"/>
        </a:p>
      </dgm:t>
    </dgm:pt>
    <dgm:pt modelId="{A0849501-A2BB-8148-AF75-6E19BB99BCC8}" type="sibTrans" cxnId="{CA9E0BEA-44A9-1044-8596-71DDC2180131}">
      <dgm:prSet/>
      <dgm:spPr/>
      <dgm:t>
        <a:bodyPr/>
        <a:lstStyle/>
        <a:p>
          <a:endParaRPr lang="en-US"/>
        </a:p>
      </dgm:t>
    </dgm:pt>
    <dgm:pt modelId="{0C4EDF5A-7257-6E44-9694-33183A2E986B}" type="pres">
      <dgm:prSet presAssocID="{7496A3B1-7737-AF4B-B2DE-E070CF2C84DA}" presName="diagram" presStyleCnt="0">
        <dgm:presLayoutVars>
          <dgm:dir/>
          <dgm:resizeHandles val="exact"/>
        </dgm:presLayoutVars>
      </dgm:prSet>
      <dgm:spPr/>
    </dgm:pt>
    <dgm:pt modelId="{E532EF31-EA52-244A-A926-88C6EEAB5C73}" type="pres">
      <dgm:prSet presAssocID="{DB0AEFB6-F78D-D84D-BCC6-0061994773AA}" presName="node" presStyleLbl="node1" presStyleIdx="0" presStyleCnt="4">
        <dgm:presLayoutVars>
          <dgm:bulletEnabled val="1"/>
        </dgm:presLayoutVars>
      </dgm:prSet>
      <dgm:spPr/>
    </dgm:pt>
    <dgm:pt modelId="{A3A608E9-4E25-3243-B754-B3751CC609F6}" type="pres">
      <dgm:prSet presAssocID="{20C95F10-EF7D-EE49-8E2C-C93C484D618F}" presName="sibTrans" presStyleCnt="0"/>
      <dgm:spPr/>
    </dgm:pt>
    <dgm:pt modelId="{93449B9B-8E15-5A4F-A49F-D80B79158E32}" type="pres">
      <dgm:prSet presAssocID="{DFF81D6B-208E-2544-A6EF-13136629382F}" presName="node" presStyleLbl="node1" presStyleIdx="1" presStyleCnt="4">
        <dgm:presLayoutVars>
          <dgm:bulletEnabled val="1"/>
        </dgm:presLayoutVars>
      </dgm:prSet>
      <dgm:spPr/>
    </dgm:pt>
    <dgm:pt modelId="{D85D5836-7B2A-AA45-9A25-ABF893FD7B59}" type="pres">
      <dgm:prSet presAssocID="{06B2E65B-5FAD-3A40-8F56-B4155BBBDDD2}" presName="sibTrans" presStyleCnt="0"/>
      <dgm:spPr/>
    </dgm:pt>
    <dgm:pt modelId="{BE79DE2E-3F14-084E-A889-94C72B45EC8C}" type="pres">
      <dgm:prSet presAssocID="{DD4DDFF4-F43C-C24D-9415-C75C01EED314}" presName="node" presStyleLbl="node1" presStyleIdx="2" presStyleCnt="4">
        <dgm:presLayoutVars>
          <dgm:bulletEnabled val="1"/>
        </dgm:presLayoutVars>
      </dgm:prSet>
      <dgm:spPr/>
    </dgm:pt>
    <dgm:pt modelId="{E7DB79E7-4E01-294B-92E6-08E085523ED8}" type="pres">
      <dgm:prSet presAssocID="{51ECD1CC-8817-4049-922B-7DF8381469E0}" presName="sibTrans" presStyleCnt="0"/>
      <dgm:spPr/>
    </dgm:pt>
    <dgm:pt modelId="{2599F8AC-C0B3-404F-81D3-3BC0379FC446}" type="pres">
      <dgm:prSet presAssocID="{ABB5F433-F1AF-224A-ACA5-3FDE3CB80788}" presName="node" presStyleLbl="node1" presStyleIdx="3" presStyleCnt="4">
        <dgm:presLayoutVars>
          <dgm:bulletEnabled val="1"/>
        </dgm:presLayoutVars>
      </dgm:prSet>
      <dgm:spPr/>
    </dgm:pt>
  </dgm:ptLst>
  <dgm:cxnLst>
    <dgm:cxn modelId="{37B48F09-26C0-1B40-9973-F4F7290D5A95}" type="presOf" srcId="{DB0AEFB6-F78D-D84D-BCC6-0061994773AA}" destId="{E532EF31-EA52-244A-A926-88C6EEAB5C73}" srcOrd="0" destOrd="0" presId="urn:microsoft.com/office/officeart/2005/8/layout/default"/>
    <dgm:cxn modelId="{B1FA5B0E-05C7-6C49-B1AA-4F4D1BBA335A}" srcId="{7496A3B1-7737-AF4B-B2DE-E070CF2C84DA}" destId="{DD4DDFF4-F43C-C24D-9415-C75C01EED314}" srcOrd="2" destOrd="0" parTransId="{5F8F5E34-F23E-B749-B85F-88C9D3D1E802}" sibTransId="{51ECD1CC-8817-4049-922B-7DF8381469E0}"/>
    <dgm:cxn modelId="{C4EE152A-A496-7C41-89D4-32A67A6DFDB7}" type="presOf" srcId="{7496A3B1-7737-AF4B-B2DE-E070CF2C84DA}" destId="{0C4EDF5A-7257-6E44-9694-33183A2E986B}" srcOrd="0" destOrd="0" presId="urn:microsoft.com/office/officeart/2005/8/layout/default"/>
    <dgm:cxn modelId="{3C49B72A-C68D-8544-B13B-4888F1C20870}" type="presOf" srcId="{B4842B6D-737B-CF4E-B48B-E00067950A63}" destId="{93449B9B-8E15-5A4F-A49F-D80B79158E32}" srcOrd="0" destOrd="1" presId="urn:microsoft.com/office/officeart/2005/8/layout/default"/>
    <dgm:cxn modelId="{6541FB2D-431E-6346-A17B-350423D1E0A7}" type="presOf" srcId="{DD4DDFF4-F43C-C24D-9415-C75C01EED314}" destId="{BE79DE2E-3F14-084E-A889-94C72B45EC8C}" srcOrd="0" destOrd="0" presId="urn:microsoft.com/office/officeart/2005/8/layout/default"/>
    <dgm:cxn modelId="{71C25F6E-53E9-604E-A850-B76E9CF64630}" srcId="{7496A3B1-7737-AF4B-B2DE-E070CF2C84DA}" destId="{DB0AEFB6-F78D-D84D-BCC6-0061994773AA}" srcOrd="0" destOrd="0" parTransId="{AC077FAF-93BE-D144-9125-6727480250B7}" sibTransId="{20C95F10-EF7D-EE49-8E2C-C93C484D618F}"/>
    <dgm:cxn modelId="{C74203B7-751B-6B47-A23A-C2B15E566B5D}" type="presOf" srcId="{DFF81D6B-208E-2544-A6EF-13136629382F}" destId="{93449B9B-8E15-5A4F-A49F-D80B79158E32}" srcOrd="0" destOrd="0" presId="urn:microsoft.com/office/officeart/2005/8/layout/default"/>
    <dgm:cxn modelId="{9E66FEB9-B699-1542-8F51-DC892CEBFADE}" srcId="{7496A3B1-7737-AF4B-B2DE-E070CF2C84DA}" destId="{DFF81D6B-208E-2544-A6EF-13136629382F}" srcOrd="1" destOrd="0" parTransId="{7B925A7D-4CB0-B947-BFA6-7AADCE15556A}" sibTransId="{06B2E65B-5FAD-3A40-8F56-B4155BBBDDD2}"/>
    <dgm:cxn modelId="{67479BE4-D046-0841-BD49-CDC8F9D6206A}" type="presOf" srcId="{ABB5F433-F1AF-224A-ACA5-3FDE3CB80788}" destId="{2599F8AC-C0B3-404F-81D3-3BC0379FC446}" srcOrd="0" destOrd="0" presId="urn:microsoft.com/office/officeart/2005/8/layout/default"/>
    <dgm:cxn modelId="{CA9E0BEA-44A9-1044-8596-71DDC2180131}" srcId="{7496A3B1-7737-AF4B-B2DE-E070CF2C84DA}" destId="{ABB5F433-F1AF-224A-ACA5-3FDE3CB80788}" srcOrd="3" destOrd="0" parTransId="{CF3EE2D8-DB9A-0E4A-B8A2-571BAD257CB9}" sibTransId="{A0849501-A2BB-8148-AF75-6E19BB99BCC8}"/>
    <dgm:cxn modelId="{A45F22FA-EB2E-A64F-A283-E0827369083E}" srcId="{DFF81D6B-208E-2544-A6EF-13136629382F}" destId="{B4842B6D-737B-CF4E-B48B-E00067950A63}" srcOrd="0" destOrd="0" parTransId="{25FFA7E9-37F3-784E-B2E5-EC36AD2FE521}" sibTransId="{1FCD7D60-8CCE-D24F-8B98-A449C50CFE8C}"/>
    <dgm:cxn modelId="{1E0D203D-81FA-5448-AAAC-E463C5EE3F1D}" type="presParOf" srcId="{0C4EDF5A-7257-6E44-9694-33183A2E986B}" destId="{E532EF31-EA52-244A-A926-88C6EEAB5C73}" srcOrd="0" destOrd="0" presId="urn:microsoft.com/office/officeart/2005/8/layout/default"/>
    <dgm:cxn modelId="{A0531C89-2E6E-6143-AB4E-240FB3D42CBD}" type="presParOf" srcId="{0C4EDF5A-7257-6E44-9694-33183A2E986B}" destId="{A3A608E9-4E25-3243-B754-B3751CC609F6}" srcOrd="1" destOrd="0" presId="urn:microsoft.com/office/officeart/2005/8/layout/default"/>
    <dgm:cxn modelId="{AFE8AD78-1B8C-D24D-8A3B-EE88006B1CA0}" type="presParOf" srcId="{0C4EDF5A-7257-6E44-9694-33183A2E986B}" destId="{93449B9B-8E15-5A4F-A49F-D80B79158E32}" srcOrd="2" destOrd="0" presId="urn:microsoft.com/office/officeart/2005/8/layout/default"/>
    <dgm:cxn modelId="{6CE26079-2274-E84E-B022-1B8718D23A56}" type="presParOf" srcId="{0C4EDF5A-7257-6E44-9694-33183A2E986B}" destId="{D85D5836-7B2A-AA45-9A25-ABF893FD7B59}" srcOrd="3" destOrd="0" presId="urn:microsoft.com/office/officeart/2005/8/layout/default"/>
    <dgm:cxn modelId="{F17FAD10-10C6-0149-8ED8-68CA4BA55184}" type="presParOf" srcId="{0C4EDF5A-7257-6E44-9694-33183A2E986B}" destId="{BE79DE2E-3F14-084E-A889-94C72B45EC8C}" srcOrd="4" destOrd="0" presId="urn:microsoft.com/office/officeart/2005/8/layout/default"/>
    <dgm:cxn modelId="{7CC1E359-35FF-CB43-8D2E-E15911072302}" type="presParOf" srcId="{0C4EDF5A-7257-6E44-9694-33183A2E986B}" destId="{E7DB79E7-4E01-294B-92E6-08E085523ED8}" srcOrd="5" destOrd="0" presId="urn:microsoft.com/office/officeart/2005/8/layout/default"/>
    <dgm:cxn modelId="{E8710AAA-6003-E741-8865-3760CDDD84C9}" type="presParOf" srcId="{0C4EDF5A-7257-6E44-9694-33183A2E986B}" destId="{2599F8AC-C0B3-404F-81D3-3BC0379FC446}" srcOrd="6"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15AD434-2FE9-944C-920A-C82337B63D4A}" type="doc">
      <dgm:prSet loTypeId="urn:microsoft.com/office/officeart/2005/8/layout/list1" loCatId="" qsTypeId="urn:microsoft.com/office/officeart/2005/8/quickstyle/simple4" qsCatId="simple" csTypeId="urn:microsoft.com/office/officeart/2005/8/colors/accent1_2" csCatId="accent1"/>
      <dgm:spPr/>
      <dgm:t>
        <a:bodyPr/>
        <a:lstStyle/>
        <a:p>
          <a:endParaRPr lang="en-US"/>
        </a:p>
      </dgm:t>
    </dgm:pt>
    <dgm:pt modelId="{FD77385E-337D-EC4E-96D2-901EB14D9FD7}">
      <dgm:prSet/>
      <dgm:spPr>
        <a:xfrm>
          <a:off x="413714" y="42763"/>
          <a:ext cx="5792002" cy="560880"/>
        </a:xfrm>
        <a:prstGeom prst="roundRect">
          <a:avLst/>
        </a:prstGeom>
        <a:gradFill rotWithShape="0">
          <a:gsLst>
            <a:gs pos="0">
              <a:srgbClr val="663366">
                <a:hueOff val="0"/>
                <a:satOff val="0"/>
                <a:lumOff val="0"/>
                <a:alphaOff val="0"/>
                <a:shade val="40000"/>
                <a:alpha val="100000"/>
                <a:satMod val="150000"/>
                <a:lumMod val="100000"/>
              </a:srgbClr>
            </a:gs>
            <a:gs pos="100000">
              <a:srgbClr val="663366">
                <a:hueOff val="0"/>
                <a:satOff val="0"/>
                <a:lumOff val="0"/>
                <a:alphaOff val="0"/>
                <a:tint val="70000"/>
                <a:shade val="100000"/>
                <a:alpha val="100000"/>
                <a:satMod val="200000"/>
                <a:lumMod val="100000"/>
              </a:srgb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gm:spPr>
      <dgm:t>
        <a:bodyPr/>
        <a:lstStyle/>
        <a:p>
          <a:pPr rtl="0"/>
          <a:r>
            <a:rPr lang="en-US">
              <a:solidFill>
                <a:sysClr val="window" lastClr="FFFFFF"/>
              </a:solidFill>
              <a:latin typeface="Rockwell"/>
              <a:ea typeface="+mn-ea"/>
              <a:cs typeface="+mn-cs"/>
            </a:rPr>
            <a:t>Generic interrupt controller (GIC) provides:</a:t>
          </a:r>
        </a:p>
      </dgm:t>
    </dgm:pt>
    <dgm:pt modelId="{246192EE-4E7E-C74D-BEC0-4FE92202696B}" type="parTrans" cxnId="{8666341F-B468-2F49-AA95-DC6E7E9F5CA0}">
      <dgm:prSet/>
      <dgm:spPr/>
      <dgm:t>
        <a:bodyPr/>
        <a:lstStyle/>
        <a:p>
          <a:endParaRPr lang="en-US"/>
        </a:p>
      </dgm:t>
    </dgm:pt>
    <dgm:pt modelId="{F7090CD0-179A-BF4C-BC98-3DC10F6B9044}" type="sibTrans" cxnId="{8666341F-B468-2F49-AA95-DC6E7E9F5CA0}">
      <dgm:prSet/>
      <dgm:spPr/>
      <dgm:t>
        <a:bodyPr/>
        <a:lstStyle/>
        <a:p>
          <a:endParaRPr lang="en-US"/>
        </a:p>
      </dgm:t>
    </dgm:pt>
    <dgm:pt modelId="{BC51B7C4-B427-2740-B39B-0A7F8A107F40}">
      <dgm:prSet/>
      <dgm:spPr>
        <a:xfrm>
          <a:off x="0" y="323203"/>
          <a:ext cx="8274289" cy="2034900"/>
        </a:xfrm>
        <a:prstGeom prst="rect">
          <a:avLst/>
        </a:prstGeom>
        <a:solidFill>
          <a:sysClr val="window" lastClr="FFFFFF">
            <a:alpha val="90000"/>
            <a:hueOff val="0"/>
            <a:satOff val="0"/>
            <a:lumOff val="0"/>
            <a:alphaOff val="0"/>
          </a:sysClr>
        </a:solidFill>
        <a:ln w="12700" cap="flat" cmpd="sng" algn="ctr">
          <a:solidFill>
            <a:srgbClr val="663366">
              <a:hueOff val="0"/>
              <a:satOff val="0"/>
              <a:lumOff val="0"/>
              <a:alphaOff val="0"/>
            </a:srgbClr>
          </a:solidFill>
          <a:prstDash val="solid"/>
        </a:ln>
        <a:effectLst/>
      </dgm:spPr>
      <dgm:t>
        <a:bodyPr/>
        <a:lstStyle/>
        <a:p>
          <a:pPr rtl="0"/>
          <a:r>
            <a:rPr lang="en-US">
              <a:solidFill>
                <a:sysClr val="windowText" lastClr="000000">
                  <a:hueOff val="0"/>
                  <a:satOff val="0"/>
                  <a:lumOff val="0"/>
                  <a:alphaOff val="0"/>
                </a:sysClr>
              </a:solidFill>
              <a:latin typeface="Rockwell"/>
              <a:ea typeface="+mn-ea"/>
              <a:cs typeface="+mn-cs"/>
            </a:rPr>
            <a:t>Masking of interrupts</a:t>
          </a:r>
        </a:p>
      </dgm:t>
    </dgm:pt>
    <dgm:pt modelId="{749F4E90-0FB4-DB4B-8366-789227F3B088}" type="parTrans" cxnId="{7B1F721E-FAD9-E445-8FE7-BEA961C086D6}">
      <dgm:prSet/>
      <dgm:spPr/>
      <dgm:t>
        <a:bodyPr/>
        <a:lstStyle/>
        <a:p>
          <a:endParaRPr lang="en-US"/>
        </a:p>
      </dgm:t>
    </dgm:pt>
    <dgm:pt modelId="{FD485E89-25B2-BC42-924C-8C156A137B94}" type="sibTrans" cxnId="{7B1F721E-FAD9-E445-8FE7-BEA961C086D6}">
      <dgm:prSet/>
      <dgm:spPr/>
      <dgm:t>
        <a:bodyPr/>
        <a:lstStyle/>
        <a:p>
          <a:endParaRPr lang="en-US"/>
        </a:p>
      </dgm:t>
    </dgm:pt>
    <dgm:pt modelId="{7F4F700A-667E-2E4E-A4AD-B61F44082373}">
      <dgm:prSet/>
      <dgm:spPr>
        <a:xfrm>
          <a:off x="0" y="323203"/>
          <a:ext cx="8274289" cy="2034900"/>
        </a:xfrm>
        <a:prstGeom prst="rect">
          <a:avLst/>
        </a:prstGeom>
        <a:solidFill>
          <a:sysClr val="window" lastClr="FFFFFF">
            <a:alpha val="90000"/>
            <a:hueOff val="0"/>
            <a:satOff val="0"/>
            <a:lumOff val="0"/>
            <a:alphaOff val="0"/>
          </a:sysClr>
        </a:solidFill>
        <a:ln w="12700" cap="flat" cmpd="sng" algn="ctr">
          <a:solidFill>
            <a:srgbClr val="663366">
              <a:hueOff val="0"/>
              <a:satOff val="0"/>
              <a:lumOff val="0"/>
              <a:alphaOff val="0"/>
            </a:srgbClr>
          </a:solidFill>
          <a:prstDash val="solid"/>
        </a:ln>
        <a:effectLst/>
      </dgm:spPr>
      <dgm:t>
        <a:bodyPr/>
        <a:lstStyle/>
        <a:p>
          <a:pPr rtl="0"/>
          <a:r>
            <a:rPr lang="en-US" dirty="0">
              <a:solidFill>
                <a:sysClr val="windowText" lastClr="000000">
                  <a:hueOff val="0"/>
                  <a:satOff val="0"/>
                  <a:lumOff val="0"/>
                  <a:alphaOff val="0"/>
                </a:sysClr>
              </a:solidFill>
              <a:latin typeface="Rockwell"/>
              <a:ea typeface="+mn-ea"/>
              <a:cs typeface="+mn-cs"/>
            </a:rPr>
            <a:t>Prioritization of the interrupts</a:t>
          </a:r>
        </a:p>
      </dgm:t>
    </dgm:pt>
    <dgm:pt modelId="{3E9F686D-D228-EC48-9BFE-3D06DBA8D014}" type="parTrans" cxnId="{3187592B-630B-DB45-BE46-7252D5537931}">
      <dgm:prSet/>
      <dgm:spPr/>
      <dgm:t>
        <a:bodyPr/>
        <a:lstStyle/>
        <a:p>
          <a:endParaRPr lang="en-US"/>
        </a:p>
      </dgm:t>
    </dgm:pt>
    <dgm:pt modelId="{1BC40FA5-7349-0349-958C-5D50CE691CD1}" type="sibTrans" cxnId="{3187592B-630B-DB45-BE46-7252D5537931}">
      <dgm:prSet/>
      <dgm:spPr/>
      <dgm:t>
        <a:bodyPr/>
        <a:lstStyle/>
        <a:p>
          <a:endParaRPr lang="en-US"/>
        </a:p>
      </dgm:t>
    </dgm:pt>
    <dgm:pt modelId="{354D8BC2-7302-214A-A814-B86FFC1C6FA7}">
      <dgm:prSet/>
      <dgm:spPr>
        <a:xfrm>
          <a:off x="0" y="323203"/>
          <a:ext cx="8274289" cy="2034900"/>
        </a:xfrm>
        <a:prstGeom prst="rect">
          <a:avLst/>
        </a:prstGeom>
        <a:solidFill>
          <a:sysClr val="window" lastClr="FFFFFF">
            <a:alpha val="90000"/>
            <a:hueOff val="0"/>
            <a:satOff val="0"/>
            <a:lumOff val="0"/>
            <a:alphaOff val="0"/>
          </a:sysClr>
        </a:solidFill>
        <a:ln w="12700" cap="flat" cmpd="sng" algn="ctr">
          <a:solidFill>
            <a:srgbClr val="663366">
              <a:hueOff val="0"/>
              <a:satOff val="0"/>
              <a:lumOff val="0"/>
              <a:alphaOff val="0"/>
            </a:srgbClr>
          </a:solidFill>
          <a:prstDash val="solid"/>
        </a:ln>
        <a:effectLst/>
      </dgm:spPr>
      <dgm:t>
        <a:bodyPr/>
        <a:lstStyle/>
        <a:p>
          <a:pPr rtl="0"/>
          <a:r>
            <a:rPr lang="en-US">
              <a:solidFill>
                <a:sysClr val="windowText" lastClr="000000">
                  <a:hueOff val="0"/>
                  <a:satOff val="0"/>
                  <a:lumOff val="0"/>
                  <a:alphaOff val="0"/>
                </a:sysClr>
              </a:solidFill>
              <a:latin typeface="Rockwell"/>
              <a:ea typeface="+mn-ea"/>
              <a:cs typeface="+mn-cs"/>
            </a:rPr>
            <a:t>Distribution of the interrupts to the target A15 cores</a:t>
          </a:r>
        </a:p>
      </dgm:t>
    </dgm:pt>
    <dgm:pt modelId="{530CE883-1AFE-BE46-8411-5568FA72B3EA}" type="parTrans" cxnId="{AA6878DA-A9AE-AC49-AF4E-0E655AD07226}">
      <dgm:prSet/>
      <dgm:spPr/>
      <dgm:t>
        <a:bodyPr/>
        <a:lstStyle/>
        <a:p>
          <a:endParaRPr lang="en-US"/>
        </a:p>
      </dgm:t>
    </dgm:pt>
    <dgm:pt modelId="{2DD817E9-64F4-0F41-8A72-687BCC6C2ED5}" type="sibTrans" cxnId="{AA6878DA-A9AE-AC49-AF4E-0E655AD07226}">
      <dgm:prSet/>
      <dgm:spPr/>
      <dgm:t>
        <a:bodyPr/>
        <a:lstStyle/>
        <a:p>
          <a:endParaRPr lang="en-US"/>
        </a:p>
      </dgm:t>
    </dgm:pt>
    <dgm:pt modelId="{825E3AAB-3A02-9E46-8376-7A42D70078C0}">
      <dgm:prSet/>
      <dgm:spPr>
        <a:xfrm>
          <a:off x="0" y="323203"/>
          <a:ext cx="8274289" cy="2034900"/>
        </a:xfrm>
        <a:prstGeom prst="rect">
          <a:avLst/>
        </a:prstGeom>
        <a:solidFill>
          <a:sysClr val="window" lastClr="FFFFFF">
            <a:alpha val="90000"/>
            <a:hueOff val="0"/>
            <a:satOff val="0"/>
            <a:lumOff val="0"/>
            <a:alphaOff val="0"/>
          </a:sysClr>
        </a:solidFill>
        <a:ln w="12700" cap="flat" cmpd="sng" algn="ctr">
          <a:solidFill>
            <a:srgbClr val="663366">
              <a:hueOff val="0"/>
              <a:satOff val="0"/>
              <a:lumOff val="0"/>
              <a:alphaOff val="0"/>
            </a:srgbClr>
          </a:solidFill>
          <a:prstDash val="solid"/>
        </a:ln>
        <a:effectLst/>
      </dgm:spPr>
      <dgm:t>
        <a:bodyPr/>
        <a:lstStyle/>
        <a:p>
          <a:pPr rtl="0"/>
          <a:r>
            <a:rPr lang="en-US">
              <a:solidFill>
                <a:sysClr val="windowText" lastClr="000000">
                  <a:hueOff val="0"/>
                  <a:satOff val="0"/>
                  <a:lumOff val="0"/>
                  <a:alphaOff val="0"/>
                </a:sysClr>
              </a:solidFill>
              <a:latin typeface="Rockwell"/>
              <a:ea typeface="+mn-ea"/>
              <a:cs typeface="+mn-cs"/>
            </a:rPr>
            <a:t>Tracking the status of interrupts</a:t>
          </a:r>
        </a:p>
      </dgm:t>
    </dgm:pt>
    <dgm:pt modelId="{9C3FCC67-E13D-F340-8C43-CD82D19089C0}" type="parTrans" cxnId="{A16FC424-1680-4342-84E7-5BD7CE3B8537}">
      <dgm:prSet/>
      <dgm:spPr/>
      <dgm:t>
        <a:bodyPr/>
        <a:lstStyle/>
        <a:p>
          <a:endParaRPr lang="en-US"/>
        </a:p>
      </dgm:t>
    </dgm:pt>
    <dgm:pt modelId="{8B21FDD4-06A7-7F4D-8085-4538430C578D}" type="sibTrans" cxnId="{A16FC424-1680-4342-84E7-5BD7CE3B8537}">
      <dgm:prSet/>
      <dgm:spPr/>
      <dgm:t>
        <a:bodyPr/>
        <a:lstStyle/>
        <a:p>
          <a:endParaRPr lang="en-US"/>
        </a:p>
      </dgm:t>
    </dgm:pt>
    <dgm:pt modelId="{463CD6F6-C519-184D-B542-7DFCDEC7588B}">
      <dgm:prSet/>
      <dgm:spPr>
        <a:xfrm>
          <a:off x="0" y="323203"/>
          <a:ext cx="8274289" cy="2034900"/>
        </a:xfrm>
        <a:prstGeom prst="rect">
          <a:avLst/>
        </a:prstGeom>
        <a:solidFill>
          <a:sysClr val="window" lastClr="FFFFFF">
            <a:alpha val="90000"/>
            <a:hueOff val="0"/>
            <a:satOff val="0"/>
            <a:lumOff val="0"/>
            <a:alphaOff val="0"/>
          </a:sysClr>
        </a:solidFill>
        <a:ln w="12700" cap="flat" cmpd="sng" algn="ctr">
          <a:solidFill>
            <a:srgbClr val="663366">
              <a:hueOff val="0"/>
              <a:satOff val="0"/>
              <a:lumOff val="0"/>
              <a:alphaOff val="0"/>
            </a:srgbClr>
          </a:solidFill>
          <a:prstDash val="solid"/>
        </a:ln>
        <a:effectLst/>
      </dgm:spPr>
      <dgm:t>
        <a:bodyPr/>
        <a:lstStyle/>
        <a:p>
          <a:pPr rtl="0"/>
          <a:r>
            <a:rPr lang="en-US">
              <a:solidFill>
                <a:sysClr val="windowText" lastClr="000000">
                  <a:hueOff val="0"/>
                  <a:satOff val="0"/>
                  <a:lumOff val="0"/>
                  <a:alphaOff val="0"/>
                </a:sysClr>
              </a:solidFill>
              <a:latin typeface="Rockwell"/>
              <a:ea typeface="+mn-ea"/>
              <a:cs typeface="+mn-cs"/>
            </a:rPr>
            <a:t>Generation of interrupts by software</a:t>
          </a:r>
        </a:p>
      </dgm:t>
    </dgm:pt>
    <dgm:pt modelId="{FFED5759-D001-724D-9268-8780E793CC6F}" type="parTrans" cxnId="{07C90CF6-CC7B-7D49-ABE3-EB6BFA1EEFD9}">
      <dgm:prSet/>
      <dgm:spPr/>
      <dgm:t>
        <a:bodyPr/>
        <a:lstStyle/>
        <a:p>
          <a:endParaRPr lang="en-US"/>
        </a:p>
      </dgm:t>
    </dgm:pt>
    <dgm:pt modelId="{361B127B-841F-8D48-9142-C546D98D9006}" type="sibTrans" cxnId="{07C90CF6-CC7B-7D49-ABE3-EB6BFA1EEFD9}">
      <dgm:prSet/>
      <dgm:spPr/>
      <dgm:t>
        <a:bodyPr/>
        <a:lstStyle/>
        <a:p>
          <a:endParaRPr lang="en-US"/>
        </a:p>
      </dgm:t>
    </dgm:pt>
    <dgm:pt modelId="{AE4F24AB-FC5D-874A-AFC3-FB23DDDC95C6}">
      <dgm:prSet/>
      <dgm:spPr>
        <a:xfrm>
          <a:off x="413714" y="2460703"/>
          <a:ext cx="5792002" cy="560880"/>
        </a:xfrm>
        <a:prstGeom prst="roundRect">
          <a:avLst/>
        </a:prstGeom>
        <a:gradFill rotWithShape="0">
          <a:gsLst>
            <a:gs pos="0">
              <a:srgbClr val="663366">
                <a:hueOff val="0"/>
                <a:satOff val="0"/>
                <a:lumOff val="0"/>
                <a:alphaOff val="0"/>
                <a:shade val="40000"/>
                <a:alpha val="100000"/>
                <a:satMod val="150000"/>
                <a:lumMod val="100000"/>
              </a:srgbClr>
            </a:gs>
            <a:gs pos="100000">
              <a:srgbClr val="663366">
                <a:hueOff val="0"/>
                <a:satOff val="0"/>
                <a:lumOff val="0"/>
                <a:alphaOff val="0"/>
                <a:tint val="70000"/>
                <a:shade val="100000"/>
                <a:alpha val="100000"/>
                <a:satMod val="200000"/>
                <a:lumMod val="100000"/>
              </a:srgb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gm:spPr>
      <dgm:t>
        <a:bodyPr/>
        <a:lstStyle/>
        <a:p>
          <a:pPr rtl="0"/>
          <a:r>
            <a:rPr lang="en-US">
              <a:solidFill>
                <a:sysClr val="window" lastClr="FFFFFF"/>
              </a:solidFill>
              <a:latin typeface="Rockwell"/>
              <a:ea typeface="+mn-ea"/>
              <a:cs typeface="+mn-cs"/>
            </a:rPr>
            <a:t>GIC</a:t>
          </a:r>
        </a:p>
      </dgm:t>
    </dgm:pt>
    <dgm:pt modelId="{C4A75930-4591-CC4C-B8F8-91D0C7FA5040}" type="parTrans" cxnId="{CD6FA403-D913-064E-9004-D27782B91449}">
      <dgm:prSet/>
      <dgm:spPr/>
      <dgm:t>
        <a:bodyPr/>
        <a:lstStyle/>
        <a:p>
          <a:endParaRPr lang="en-US"/>
        </a:p>
      </dgm:t>
    </dgm:pt>
    <dgm:pt modelId="{D55ED9E3-B2BF-FF44-A6AE-9C27DF0F6825}" type="sibTrans" cxnId="{CD6FA403-D913-064E-9004-D27782B91449}">
      <dgm:prSet/>
      <dgm:spPr/>
      <dgm:t>
        <a:bodyPr/>
        <a:lstStyle/>
        <a:p>
          <a:endParaRPr lang="en-US"/>
        </a:p>
      </dgm:t>
    </dgm:pt>
    <dgm:pt modelId="{0EE0E4F1-3808-E846-AB3F-99B4DF70A01A}">
      <dgm:prSet/>
      <dgm:spPr>
        <a:xfrm>
          <a:off x="0" y="2741143"/>
          <a:ext cx="8274289" cy="2453850"/>
        </a:xfrm>
        <a:prstGeom prst="rect">
          <a:avLst/>
        </a:prstGeom>
        <a:solidFill>
          <a:sysClr val="window" lastClr="FFFFFF">
            <a:alpha val="90000"/>
            <a:hueOff val="0"/>
            <a:satOff val="0"/>
            <a:lumOff val="0"/>
            <a:alphaOff val="0"/>
          </a:sysClr>
        </a:solidFill>
        <a:ln w="12700" cap="flat" cmpd="sng" algn="ctr">
          <a:solidFill>
            <a:srgbClr val="663366">
              <a:hueOff val="0"/>
              <a:satOff val="0"/>
              <a:lumOff val="0"/>
              <a:alphaOff val="0"/>
            </a:srgbClr>
          </a:solidFill>
          <a:prstDash val="solid"/>
        </a:ln>
        <a:effectLst/>
      </dgm:spPr>
      <dgm:t>
        <a:bodyPr/>
        <a:lstStyle/>
        <a:p>
          <a:pPr rtl="0"/>
          <a:r>
            <a:rPr lang="en-US">
              <a:solidFill>
                <a:sysClr val="windowText" lastClr="000000">
                  <a:hueOff val="0"/>
                  <a:satOff val="0"/>
                  <a:lumOff val="0"/>
                  <a:alphaOff val="0"/>
                </a:sysClr>
              </a:solidFill>
              <a:latin typeface="Rockwell"/>
              <a:ea typeface="+mn-ea"/>
              <a:cs typeface="+mn-cs"/>
            </a:rPr>
            <a:t>Is memory mapped</a:t>
          </a:r>
        </a:p>
      </dgm:t>
    </dgm:pt>
    <dgm:pt modelId="{2923E579-47BD-1E4A-ABFF-E19804F63AE7}" type="parTrans" cxnId="{7045353E-C6A9-4F4A-8A48-BFD7093E3DA1}">
      <dgm:prSet/>
      <dgm:spPr/>
      <dgm:t>
        <a:bodyPr/>
        <a:lstStyle/>
        <a:p>
          <a:endParaRPr lang="en-US"/>
        </a:p>
      </dgm:t>
    </dgm:pt>
    <dgm:pt modelId="{3A6EA73C-1F0A-134F-A994-E32D1C38B836}" type="sibTrans" cxnId="{7045353E-C6A9-4F4A-8A48-BFD7093E3DA1}">
      <dgm:prSet/>
      <dgm:spPr/>
      <dgm:t>
        <a:bodyPr/>
        <a:lstStyle/>
        <a:p>
          <a:endParaRPr lang="en-US"/>
        </a:p>
      </dgm:t>
    </dgm:pt>
    <dgm:pt modelId="{A05E72C8-B88C-9A48-BD3C-153E582CAF2E}">
      <dgm:prSet/>
      <dgm:spPr>
        <a:xfrm>
          <a:off x="0" y="2741143"/>
          <a:ext cx="8274289" cy="2453850"/>
        </a:xfrm>
        <a:prstGeom prst="rect">
          <a:avLst/>
        </a:prstGeom>
        <a:solidFill>
          <a:sysClr val="window" lastClr="FFFFFF">
            <a:alpha val="90000"/>
            <a:hueOff val="0"/>
            <a:satOff val="0"/>
            <a:lumOff val="0"/>
            <a:alphaOff val="0"/>
          </a:sysClr>
        </a:solidFill>
        <a:ln w="12700" cap="flat" cmpd="sng" algn="ctr">
          <a:solidFill>
            <a:srgbClr val="663366">
              <a:hueOff val="0"/>
              <a:satOff val="0"/>
              <a:lumOff val="0"/>
              <a:alphaOff val="0"/>
            </a:srgbClr>
          </a:solidFill>
          <a:prstDash val="solid"/>
        </a:ln>
        <a:effectLst/>
      </dgm:spPr>
      <dgm:t>
        <a:bodyPr/>
        <a:lstStyle/>
        <a:p>
          <a:pPr rtl="0"/>
          <a:r>
            <a:rPr lang="en-US">
              <a:solidFill>
                <a:sysClr val="windowText" lastClr="000000">
                  <a:hueOff val="0"/>
                  <a:satOff val="0"/>
                  <a:lumOff val="0"/>
                  <a:alphaOff val="0"/>
                </a:sysClr>
              </a:solidFill>
              <a:latin typeface="Rockwell"/>
              <a:ea typeface="+mn-ea"/>
              <a:cs typeface="+mn-cs"/>
            </a:rPr>
            <a:t>Is a single functional unit that is placed in the system alongside A15 cores</a:t>
          </a:r>
        </a:p>
      </dgm:t>
    </dgm:pt>
    <dgm:pt modelId="{7A2D5FAE-8741-B34F-B655-BEFCD410266A}" type="parTrans" cxnId="{F17C994C-6108-D240-86D2-F7D911F24539}">
      <dgm:prSet/>
      <dgm:spPr/>
      <dgm:t>
        <a:bodyPr/>
        <a:lstStyle/>
        <a:p>
          <a:endParaRPr lang="en-US"/>
        </a:p>
      </dgm:t>
    </dgm:pt>
    <dgm:pt modelId="{6F2068E7-E748-3846-B651-D07D8387C434}" type="sibTrans" cxnId="{F17C994C-6108-D240-86D2-F7D911F24539}">
      <dgm:prSet/>
      <dgm:spPr/>
      <dgm:t>
        <a:bodyPr/>
        <a:lstStyle/>
        <a:p>
          <a:endParaRPr lang="en-US"/>
        </a:p>
      </dgm:t>
    </dgm:pt>
    <dgm:pt modelId="{9E1AAB5D-1537-D44A-9B50-3F709C91ABE8}">
      <dgm:prSet/>
      <dgm:spPr>
        <a:xfrm>
          <a:off x="0" y="2741143"/>
          <a:ext cx="8274289" cy="2453850"/>
        </a:xfrm>
        <a:prstGeom prst="rect">
          <a:avLst/>
        </a:prstGeom>
        <a:solidFill>
          <a:sysClr val="window" lastClr="FFFFFF">
            <a:alpha val="90000"/>
            <a:hueOff val="0"/>
            <a:satOff val="0"/>
            <a:lumOff val="0"/>
            <a:alphaOff val="0"/>
          </a:sysClr>
        </a:solidFill>
        <a:ln w="12700" cap="flat" cmpd="sng" algn="ctr">
          <a:solidFill>
            <a:srgbClr val="663366">
              <a:hueOff val="0"/>
              <a:satOff val="0"/>
              <a:lumOff val="0"/>
              <a:alphaOff val="0"/>
            </a:srgbClr>
          </a:solidFill>
          <a:prstDash val="solid"/>
        </a:ln>
        <a:effectLst/>
      </dgm:spPr>
      <dgm:t>
        <a:bodyPr/>
        <a:lstStyle/>
        <a:p>
          <a:pPr rtl="0"/>
          <a:r>
            <a:rPr lang="en-US">
              <a:solidFill>
                <a:sysClr val="windowText" lastClr="000000">
                  <a:hueOff val="0"/>
                  <a:satOff val="0"/>
                  <a:lumOff val="0"/>
                  <a:alphaOff val="0"/>
                </a:sysClr>
              </a:solidFill>
              <a:latin typeface="Rockwell"/>
              <a:ea typeface="+mn-ea"/>
              <a:cs typeface="+mn-cs"/>
            </a:rPr>
            <a:t>This enables the number of interrupts supported in the system to be independent of the A15 core design</a:t>
          </a:r>
        </a:p>
      </dgm:t>
    </dgm:pt>
    <dgm:pt modelId="{85E43994-9BEB-3A4C-9D87-71F8E8AD11B3}" type="parTrans" cxnId="{735CD34E-CE2D-2848-92C7-6C0AE7E2563D}">
      <dgm:prSet/>
      <dgm:spPr/>
      <dgm:t>
        <a:bodyPr/>
        <a:lstStyle/>
        <a:p>
          <a:endParaRPr lang="en-US"/>
        </a:p>
      </dgm:t>
    </dgm:pt>
    <dgm:pt modelId="{09F141EB-1346-7C43-AB57-8F2FB3D345BA}" type="sibTrans" cxnId="{735CD34E-CE2D-2848-92C7-6C0AE7E2563D}">
      <dgm:prSet/>
      <dgm:spPr/>
      <dgm:t>
        <a:bodyPr/>
        <a:lstStyle/>
        <a:p>
          <a:endParaRPr lang="en-US"/>
        </a:p>
      </dgm:t>
    </dgm:pt>
    <dgm:pt modelId="{F46F5A03-6A86-744E-A9ED-D5400CBF9ECF}">
      <dgm:prSet/>
      <dgm:spPr>
        <a:xfrm>
          <a:off x="0" y="2741143"/>
          <a:ext cx="8274289" cy="2453850"/>
        </a:xfrm>
        <a:prstGeom prst="rect">
          <a:avLst/>
        </a:prstGeom>
        <a:solidFill>
          <a:sysClr val="window" lastClr="FFFFFF">
            <a:alpha val="90000"/>
            <a:hueOff val="0"/>
            <a:satOff val="0"/>
            <a:lumOff val="0"/>
            <a:alphaOff val="0"/>
          </a:sysClr>
        </a:solidFill>
        <a:ln w="12700" cap="flat" cmpd="sng" algn="ctr">
          <a:solidFill>
            <a:srgbClr val="663366">
              <a:hueOff val="0"/>
              <a:satOff val="0"/>
              <a:lumOff val="0"/>
              <a:alphaOff val="0"/>
            </a:srgbClr>
          </a:solidFill>
          <a:prstDash val="solid"/>
        </a:ln>
        <a:effectLst/>
      </dgm:spPr>
      <dgm:t>
        <a:bodyPr/>
        <a:lstStyle/>
        <a:p>
          <a:pPr rtl="0"/>
          <a:r>
            <a:rPr lang="en-US">
              <a:solidFill>
                <a:sysClr val="windowText" lastClr="000000">
                  <a:hueOff val="0"/>
                  <a:satOff val="0"/>
                  <a:lumOff val="0"/>
                  <a:alphaOff val="0"/>
                </a:sysClr>
              </a:solidFill>
              <a:latin typeface="Rockwell"/>
              <a:ea typeface="+mn-ea"/>
              <a:cs typeface="+mn-cs"/>
            </a:rPr>
            <a:t>Is accessed by the A15 cores using a private interface through the SCU</a:t>
          </a:r>
        </a:p>
      </dgm:t>
    </dgm:pt>
    <dgm:pt modelId="{987C871F-647C-F942-8579-BBC6A6D00B95}" type="parTrans" cxnId="{C113CD07-D6B5-3D4D-A5BF-87E586D423C5}">
      <dgm:prSet/>
      <dgm:spPr/>
      <dgm:t>
        <a:bodyPr/>
        <a:lstStyle/>
        <a:p>
          <a:endParaRPr lang="en-US"/>
        </a:p>
      </dgm:t>
    </dgm:pt>
    <dgm:pt modelId="{A510A4B4-5E22-2347-A4D3-FBE09C839414}" type="sibTrans" cxnId="{C113CD07-D6B5-3D4D-A5BF-87E586D423C5}">
      <dgm:prSet/>
      <dgm:spPr/>
      <dgm:t>
        <a:bodyPr/>
        <a:lstStyle/>
        <a:p>
          <a:endParaRPr lang="en-US"/>
        </a:p>
      </dgm:t>
    </dgm:pt>
    <dgm:pt modelId="{8DE29FCC-7115-404A-98DD-57327E764BA9}" type="pres">
      <dgm:prSet presAssocID="{D15AD434-2FE9-944C-920A-C82337B63D4A}" presName="linear" presStyleCnt="0">
        <dgm:presLayoutVars>
          <dgm:dir/>
          <dgm:animLvl val="lvl"/>
          <dgm:resizeHandles val="exact"/>
        </dgm:presLayoutVars>
      </dgm:prSet>
      <dgm:spPr/>
    </dgm:pt>
    <dgm:pt modelId="{768C1723-483E-6D4E-BA6E-A4055E49F993}" type="pres">
      <dgm:prSet presAssocID="{FD77385E-337D-EC4E-96D2-901EB14D9FD7}" presName="parentLin" presStyleCnt="0"/>
      <dgm:spPr/>
    </dgm:pt>
    <dgm:pt modelId="{D43CCFEF-DFC0-1F4F-B1AD-504BB8B1454C}" type="pres">
      <dgm:prSet presAssocID="{FD77385E-337D-EC4E-96D2-901EB14D9FD7}" presName="parentLeftMargin" presStyleLbl="node1" presStyleIdx="0" presStyleCnt="2"/>
      <dgm:spPr/>
    </dgm:pt>
    <dgm:pt modelId="{76F26A10-903B-9242-8063-A66AB4E1555F}" type="pres">
      <dgm:prSet presAssocID="{FD77385E-337D-EC4E-96D2-901EB14D9FD7}" presName="parentText" presStyleLbl="node1" presStyleIdx="0" presStyleCnt="2">
        <dgm:presLayoutVars>
          <dgm:chMax val="0"/>
          <dgm:bulletEnabled val="1"/>
        </dgm:presLayoutVars>
      </dgm:prSet>
      <dgm:spPr/>
    </dgm:pt>
    <dgm:pt modelId="{C7D2CBA9-8D6E-8F43-83CE-1C3EE4C2F197}" type="pres">
      <dgm:prSet presAssocID="{FD77385E-337D-EC4E-96D2-901EB14D9FD7}" presName="negativeSpace" presStyleCnt="0"/>
      <dgm:spPr/>
    </dgm:pt>
    <dgm:pt modelId="{5F23014D-C406-AB44-8218-2E3A50431354}" type="pres">
      <dgm:prSet presAssocID="{FD77385E-337D-EC4E-96D2-901EB14D9FD7}" presName="childText" presStyleLbl="conFgAcc1" presStyleIdx="0" presStyleCnt="2">
        <dgm:presLayoutVars>
          <dgm:bulletEnabled val="1"/>
        </dgm:presLayoutVars>
      </dgm:prSet>
      <dgm:spPr/>
    </dgm:pt>
    <dgm:pt modelId="{7BCC0515-51EA-1242-9274-F163AA85BDCB}" type="pres">
      <dgm:prSet presAssocID="{F7090CD0-179A-BF4C-BC98-3DC10F6B9044}" presName="spaceBetweenRectangles" presStyleCnt="0"/>
      <dgm:spPr/>
    </dgm:pt>
    <dgm:pt modelId="{FEA4E332-C415-BE46-8ADB-84C5DB28DA54}" type="pres">
      <dgm:prSet presAssocID="{AE4F24AB-FC5D-874A-AFC3-FB23DDDC95C6}" presName="parentLin" presStyleCnt="0"/>
      <dgm:spPr/>
    </dgm:pt>
    <dgm:pt modelId="{EBDA7C10-090D-5E4F-AA4E-495F50A0A4F6}" type="pres">
      <dgm:prSet presAssocID="{AE4F24AB-FC5D-874A-AFC3-FB23DDDC95C6}" presName="parentLeftMargin" presStyleLbl="node1" presStyleIdx="0" presStyleCnt="2"/>
      <dgm:spPr/>
    </dgm:pt>
    <dgm:pt modelId="{D48730F7-2E44-7F4C-B8FA-CCA4EF35A968}" type="pres">
      <dgm:prSet presAssocID="{AE4F24AB-FC5D-874A-AFC3-FB23DDDC95C6}" presName="parentText" presStyleLbl="node1" presStyleIdx="1" presStyleCnt="2">
        <dgm:presLayoutVars>
          <dgm:chMax val="0"/>
          <dgm:bulletEnabled val="1"/>
        </dgm:presLayoutVars>
      </dgm:prSet>
      <dgm:spPr/>
    </dgm:pt>
    <dgm:pt modelId="{082021BE-1F76-B942-83AA-C023FF466214}" type="pres">
      <dgm:prSet presAssocID="{AE4F24AB-FC5D-874A-AFC3-FB23DDDC95C6}" presName="negativeSpace" presStyleCnt="0"/>
      <dgm:spPr/>
    </dgm:pt>
    <dgm:pt modelId="{CB61B1CA-7425-014B-B8D5-FB5BB5D63E91}" type="pres">
      <dgm:prSet presAssocID="{AE4F24AB-FC5D-874A-AFC3-FB23DDDC95C6}" presName="childText" presStyleLbl="conFgAcc1" presStyleIdx="1" presStyleCnt="2">
        <dgm:presLayoutVars>
          <dgm:bulletEnabled val="1"/>
        </dgm:presLayoutVars>
      </dgm:prSet>
      <dgm:spPr/>
    </dgm:pt>
  </dgm:ptLst>
  <dgm:cxnLst>
    <dgm:cxn modelId="{CD6FA403-D913-064E-9004-D27782B91449}" srcId="{D15AD434-2FE9-944C-920A-C82337B63D4A}" destId="{AE4F24AB-FC5D-874A-AFC3-FB23DDDC95C6}" srcOrd="1" destOrd="0" parTransId="{C4A75930-4591-CC4C-B8F8-91D0C7FA5040}" sibTransId="{D55ED9E3-B2BF-FF44-A6AE-9C27DF0F6825}"/>
    <dgm:cxn modelId="{AC9A2507-12E4-3A4F-8E1D-89A43E97C5D1}" type="presOf" srcId="{463CD6F6-C519-184D-B542-7DFCDEC7588B}" destId="{5F23014D-C406-AB44-8218-2E3A50431354}" srcOrd="0" destOrd="4" presId="urn:microsoft.com/office/officeart/2005/8/layout/list1"/>
    <dgm:cxn modelId="{C113CD07-D6B5-3D4D-A5BF-87E586D423C5}" srcId="{AE4F24AB-FC5D-874A-AFC3-FB23DDDC95C6}" destId="{F46F5A03-6A86-744E-A9ED-D5400CBF9ECF}" srcOrd="3" destOrd="0" parTransId="{987C871F-647C-F942-8579-BBC6A6D00B95}" sibTransId="{A510A4B4-5E22-2347-A4D3-FBE09C839414}"/>
    <dgm:cxn modelId="{72848C18-241D-164B-BBB1-A2C43B22CADA}" type="presOf" srcId="{BC51B7C4-B427-2740-B39B-0A7F8A107F40}" destId="{5F23014D-C406-AB44-8218-2E3A50431354}" srcOrd="0" destOrd="0" presId="urn:microsoft.com/office/officeart/2005/8/layout/list1"/>
    <dgm:cxn modelId="{7B1F721E-FAD9-E445-8FE7-BEA961C086D6}" srcId="{FD77385E-337D-EC4E-96D2-901EB14D9FD7}" destId="{BC51B7C4-B427-2740-B39B-0A7F8A107F40}" srcOrd="0" destOrd="0" parTransId="{749F4E90-0FB4-DB4B-8366-789227F3B088}" sibTransId="{FD485E89-25B2-BC42-924C-8C156A137B94}"/>
    <dgm:cxn modelId="{8666341F-B468-2F49-AA95-DC6E7E9F5CA0}" srcId="{D15AD434-2FE9-944C-920A-C82337B63D4A}" destId="{FD77385E-337D-EC4E-96D2-901EB14D9FD7}" srcOrd="0" destOrd="0" parTransId="{246192EE-4E7E-C74D-BEC0-4FE92202696B}" sibTransId="{F7090CD0-179A-BF4C-BC98-3DC10F6B9044}"/>
    <dgm:cxn modelId="{A16FC424-1680-4342-84E7-5BD7CE3B8537}" srcId="{FD77385E-337D-EC4E-96D2-901EB14D9FD7}" destId="{825E3AAB-3A02-9E46-8376-7A42D70078C0}" srcOrd="3" destOrd="0" parTransId="{9C3FCC67-E13D-F340-8C43-CD82D19089C0}" sibTransId="{8B21FDD4-06A7-7F4D-8085-4538430C578D}"/>
    <dgm:cxn modelId="{3187592B-630B-DB45-BE46-7252D5537931}" srcId="{FD77385E-337D-EC4E-96D2-901EB14D9FD7}" destId="{7F4F700A-667E-2E4E-A4AD-B61F44082373}" srcOrd="1" destOrd="0" parTransId="{3E9F686D-D228-EC48-9BFE-3D06DBA8D014}" sibTransId="{1BC40FA5-7349-0349-958C-5D50CE691CD1}"/>
    <dgm:cxn modelId="{8E162F3D-59C5-364F-8698-73585183253B}" type="presOf" srcId="{A05E72C8-B88C-9A48-BD3C-153E582CAF2E}" destId="{CB61B1CA-7425-014B-B8D5-FB5BB5D63E91}" srcOrd="0" destOrd="1" presId="urn:microsoft.com/office/officeart/2005/8/layout/list1"/>
    <dgm:cxn modelId="{7045353E-C6A9-4F4A-8A48-BFD7093E3DA1}" srcId="{AE4F24AB-FC5D-874A-AFC3-FB23DDDC95C6}" destId="{0EE0E4F1-3808-E846-AB3F-99B4DF70A01A}" srcOrd="0" destOrd="0" parTransId="{2923E579-47BD-1E4A-ABFF-E19804F63AE7}" sibTransId="{3A6EA73C-1F0A-134F-A994-E32D1C38B836}"/>
    <dgm:cxn modelId="{9CBFF566-1FEF-E246-9DE7-E39FD22F42B9}" type="presOf" srcId="{D15AD434-2FE9-944C-920A-C82337B63D4A}" destId="{8DE29FCC-7115-404A-98DD-57327E764BA9}" srcOrd="0" destOrd="0" presId="urn:microsoft.com/office/officeart/2005/8/layout/list1"/>
    <dgm:cxn modelId="{AAF31B49-3EDD-144E-83F5-22B9000C4879}" type="presOf" srcId="{7F4F700A-667E-2E4E-A4AD-B61F44082373}" destId="{5F23014D-C406-AB44-8218-2E3A50431354}" srcOrd="0" destOrd="1" presId="urn:microsoft.com/office/officeart/2005/8/layout/list1"/>
    <dgm:cxn modelId="{F17C994C-6108-D240-86D2-F7D911F24539}" srcId="{AE4F24AB-FC5D-874A-AFC3-FB23DDDC95C6}" destId="{A05E72C8-B88C-9A48-BD3C-153E582CAF2E}" srcOrd="1" destOrd="0" parTransId="{7A2D5FAE-8741-B34F-B655-BEFCD410266A}" sibTransId="{6F2068E7-E748-3846-B651-D07D8387C434}"/>
    <dgm:cxn modelId="{AA26B66D-3B50-CB43-BC5B-7644556BF882}" type="presOf" srcId="{F46F5A03-6A86-744E-A9ED-D5400CBF9ECF}" destId="{CB61B1CA-7425-014B-B8D5-FB5BB5D63E91}" srcOrd="0" destOrd="3" presId="urn:microsoft.com/office/officeart/2005/8/layout/list1"/>
    <dgm:cxn modelId="{735CD34E-CE2D-2848-92C7-6C0AE7E2563D}" srcId="{AE4F24AB-FC5D-874A-AFC3-FB23DDDC95C6}" destId="{9E1AAB5D-1537-D44A-9B50-3F709C91ABE8}" srcOrd="2" destOrd="0" parTransId="{85E43994-9BEB-3A4C-9D87-71F8E8AD11B3}" sibTransId="{09F141EB-1346-7C43-AB57-8F2FB3D345BA}"/>
    <dgm:cxn modelId="{1869D577-9E00-C54C-BDA5-D04755E5C77E}" type="presOf" srcId="{0EE0E4F1-3808-E846-AB3F-99B4DF70A01A}" destId="{CB61B1CA-7425-014B-B8D5-FB5BB5D63E91}" srcOrd="0" destOrd="0" presId="urn:microsoft.com/office/officeart/2005/8/layout/list1"/>
    <dgm:cxn modelId="{3FDFDDA0-EAD5-9D4F-9C17-9C9DB331C4A6}" type="presOf" srcId="{FD77385E-337D-EC4E-96D2-901EB14D9FD7}" destId="{D43CCFEF-DFC0-1F4F-B1AD-504BB8B1454C}" srcOrd="0" destOrd="0" presId="urn:microsoft.com/office/officeart/2005/8/layout/list1"/>
    <dgm:cxn modelId="{014D59A3-2739-DB4E-8132-7A2EA388110D}" type="presOf" srcId="{FD77385E-337D-EC4E-96D2-901EB14D9FD7}" destId="{76F26A10-903B-9242-8063-A66AB4E1555F}" srcOrd="1" destOrd="0" presId="urn:microsoft.com/office/officeart/2005/8/layout/list1"/>
    <dgm:cxn modelId="{C9E839A5-5384-CB4C-B114-B697354F5186}" type="presOf" srcId="{9E1AAB5D-1537-D44A-9B50-3F709C91ABE8}" destId="{CB61B1CA-7425-014B-B8D5-FB5BB5D63E91}" srcOrd="0" destOrd="2" presId="urn:microsoft.com/office/officeart/2005/8/layout/list1"/>
    <dgm:cxn modelId="{8AC689C2-0D07-D14F-B1D8-F11D5280A6C0}" type="presOf" srcId="{AE4F24AB-FC5D-874A-AFC3-FB23DDDC95C6}" destId="{EBDA7C10-090D-5E4F-AA4E-495F50A0A4F6}" srcOrd="0" destOrd="0" presId="urn:microsoft.com/office/officeart/2005/8/layout/list1"/>
    <dgm:cxn modelId="{22A3C2C6-E3E5-8A4B-A768-CADB60F7401B}" type="presOf" srcId="{354D8BC2-7302-214A-A814-B86FFC1C6FA7}" destId="{5F23014D-C406-AB44-8218-2E3A50431354}" srcOrd="0" destOrd="2" presId="urn:microsoft.com/office/officeart/2005/8/layout/list1"/>
    <dgm:cxn modelId="{992CB9C8-0D33-4C4A-A61B-26C8572AC96D}" type="presOf" srcId="{825E3AAB-3A02-9E46-8376-7A42D70078C0}" destId="{5F23014D-C406-AB44-8218-2E3A50431354}" srcOrd="0" destOrd="3" presId="urn:microsoft.com/office/officeart/2005/8/layout/list1"/>
    <dgm:cxn modelId="{AA6878DA-A9AE-AC49-AF4E-0E655AD07226}" srcId="{FD77385E-337D-EC4E-96D2-901EB14D9FD7}" destId="{354D8BC2-7302-214A-A814-B86FFC1C6FA7}" srcOrd="2" destOrd="0" parTransId="{530CE883-1AFE-BE46-8411-5568FA72B3EA}" sibTransId="{2DD817E9-64F4-0F41-8A72-687BCC6C2ED5}"/>
    <dgm:cxn modelId="{C7B5E9DB-DEF2-DA4E-8FD3-90DB214CB760}" type="presOf" srcId="{AE4F24AB-FC5D-874A-AFC3-FB23DDDC95C6}" destId="{D48730F7-2E44-7F4C-B8FA-CCA4EF35A968}" srcOrd="1" destOrd="0" presId="urn:microsoft.com/office/officeart/2005/8/layout/list1"/>
    <dgm:cxn modelId="{07C90CF6-CC7B-7D49-ABE3-EB6BFA1EEFD9}" srcId="{FD77385E-337D-EC4E-96D2-901EB14D9FD7}" destId="{463CD6F6-C519-184D-B542-7DFCDEC7588B}" srcOrd="4" destOrd="0" parTransId="{FFED5759-D001-724D-9268-8780E793CC6F}" sibTransId="{361B127B-841F-8D48-9142-C546D98D9006}"/>
    <dgm:cxn modelId="{6B3FFB21-CFF9-2947-A779-21A3E4487D0A}" type="presParOf" srcId="{8DE29FCC-7115-404A-98DD-57327E764BA9}" destId="{768C1723-483E-6D4E-BA6E-A4055E49F993}" srcOrd="0" destOrd="0" presId="urn:microsoft.com/office/officeart/2005/8/layout/list1"/>
    <dgm:cxn modelId="{42DCF619-D620-E548-911F-F96CD82FB4CA}" type="presParOf" srcId="{768C1723-483E-6D4E-BA6E-A4055E49F993}" destId="{D43CCFEF-DFC0-1F4F-B1AD-504BB8B1454C}" srcOrd="0" destOrd="0" presId="urn:microsoft.com/office/officeart/2005/8/layout/list1"/>
    <dgm:cxn modelId="{36C9EB24-CA73-B342-9D02-D884FD322B9B}" type="presParOf" srcId="{768C1723-483E-6D4E-BA6E-A4055E49F993}" destId="{76F26A10-903B-9242-8063-A66AB4E1555F}" srcOrd="1" destOrd="0" presId="urn:microsoft.com/office/officeart/2005/8/layout/list1"/>
    <dgm:cxn modelId="{CB7C1CBD-8474-2F4C-AF59-CE3864C050C3}" type="presParOf" srcId="{8DE29FCC-7115-404A-98DD-57327E764BA9}" destId="{C7D2CBA9-8D6E-8F43-83CE-1C3EE4C2F197}" srcOrd="1" destOrd="0" presId="urn:microsoft.com/office/officeart/2005/8/layout/list1"/>
    <dgm:cxn modelId="{4AD4C494-90B6-9743-8751-AA4C086D817E}" type="presParOf" srcId="{8DE29FCC-7115-404A-98DD-57327E764BA9}" destId="{5F23014D-C406-AB44-8218-2E3A50431354}" srcOrd="2" destOrd="0" presId="urn:microsoft.com/office/officeart/2005/8/layout/list1"/>
    <dgm:cxn modelId="{B901C13B-1D57-6240-9B37-FF0FFCC328BE}" type="presParOf" srcId="{8DE29FCC-7115-404A-98DD-57327E764BA9}" destId="{7BCC0515-51EA-1242-9274-F163AA85BDCB}" srcOrd="3" destOrd="0" presId="urn:microsoft.com/office/officeart/2005/8/layout/list1"/>
    <dgm:cxn modelId="{41A453DF-E89D-BB46-9D43-E062E0D7AAD7}" type="presParOf" srcId="{8DE29FCC-7115-404A-98DD-57327E764BA9}" destId="{FEA4E332-C415-BE46-8ADB-84C5DB28DA54}" srcOrd="4" destOrd="0" presId="urn:microsoft.com/office/officeart/2005/8/layout/list1"/>
    <dgm:cxn modelId="{4FE940FC-BF53-DD47-81BA-CAD5C09FB6D4}" type="presParOf" srcId="{FEA4E332-C415-BE46-8ADB-84C5DB28DA54}" destId="{EBDA7C10-090D-5E4F-AA4E-495F50A0A4F6}" srcOrd="0" destOrd="0" presId="urn:microsoft.com/office/officeart/2005/8/layout/list1"/>
    <dgm:cxn modelId="{641F6A41-0590-0B4C-9B52-7B9E0F493922}" type="presParOf" srcId="{FEA4E332-C415-BE46-8ADB-84C5DB28DA54}" destId="{D48730F7-2E44-7F4C-B8FA-CCA4EF35A968}" srcOrd="1" destOrd="0" presId="urn:microsoft.com/office/officeart/2005/8/layout/list1"/>
    <dgm:cxn modelId="{F39FF05E-4CD1-6640-A5FD-10E150C99AAC}" type="presParOf" srcId="{8DE29FCC-7115-404A-98DD-57327E764BA9}" destId="{082021BE-1F76-B942-83AA-C023FF466214}" srcOrd="5" destOrd="0" presId="urn:microsoft.com/office/officeart/2005/8/layout/list1"/>
    <dgm:cxn modelId="{01F0435E-5783-6B43-90B0-71BF9555C315}" type="presParOf" srcId="{8DE29FCC-7115-404A-98DD-57327E764BA9}" destId="{CB61B1CA-7425-014B-B8D5-FB5BB5D63E91}" srcOrd="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333531A-3045-8748-B7E9-A482B7F5034C}" type="doc">
      <dgm:prSet loTypeId="urn:microsoft.com/office/officeart/2009/3/layout/StepUpProcess" loCatId="" qsTypeId="urn:microsoft.com/office/officeart/2005/8/quickstyle/simple4" qsCatId="simple" csTypeId="urn:microsoft.com/office/officeart/2005/8/colors/accent3_3" csCatId="accent3"/>
      <dgm:spPr/>
      <dgm:t>
        <a:bodyPr/>
        <a:lstStyle/>
        <a:p>
          <a:endParaRPr lang="en-US"/>
        </a:p>
      </dgm:t>
    </dgm:pt>
    <dgm:pt modelId="{F9A574C2-14CF-1D43-981F-4ADA3B3AF6C3}">
      <dgm:prSet/>
      <dgm:spPr>
        <a:xfrm>
          <a:off x="382181" y="1327737"/>
          <a:ext cx="3212360" cy="2815822"/>
        </a:xfrm>
        <a:prstGeom prst="rect">
          <a:avLst/>
        </a:prstGeom>
        <a:noFill/>
        <a:ln>
          <a:noFill/>
        </a:ln>
        <a:effectLst/>
      </dgm:spPr>
      <dgm:t>
        <a:bodyPr/>
        <a:lstStyle/>
        <a:p>
          <a:pPr rtl="0"/>
          <a:r>
            <a:rPr lang="en-US">
              <a:solidFill>
                <a:sysClr val="windowText" lastClr="000000">
                  <a:hueOff val="0"/>
                  <a:satOff val="0"/>
                  <a:lumOff val="0"/>
                  <a:alphaOff val="0"/>
                </a:sysClr>
              </a:solidFill>
              <a:latin typeface="Rockwell"/>
              <a:ea typeface="+mn-ea"/>
              <a:cs typeface="+mn-cs"/>
            </a:rPr>
            <a:t>Designed to satisfy two functional requirements:</a:t>
          </a:r>
        </a:p>
      </dgm:t>
    </dgm:pt>
    <dgm:pt modelId="{CC4E5583-94B3-7C4E-A839-A75E28EC42B2}" type="parTrans" cxnId="{2B980A83-96FF-0D4A-9136-F16A4FB9A50F}">
      <dgm:prSet/>
      <dgm:spPr/>
      <dgm:t>
        <a:bodyPr/>
        <a:lstStyle/>
        <a:p>
          <a:endParaRPr lang="en-US"/>
        </a:p>
      </dgm:t>
    </dgm:pt>
    <dgm:pt modelId="{BC7045AC-0EE9-B449-BCDA-F622BD5A9C7E}" type="sibTrans" cxnId="{2B980A83-96FF-0D4A-9136-F16A4FB9A50F}">
      <dgm:prSet/>
      <dgm:spPr/>
      <dgm:t>
        <a:bodyPr/>
        <a:lstStyle/>
        <a:p>
          <a:endParaRPr lang="en-US"/>
        </a:p>
      </dgm:t>
    </dgm:pt>
    <dgm:pt modelId="{880DFCAB-A177-A841-9FA7-99A6D8E6E434}">
      <dgm:prSet/>
      <dgm:spPr>
        <a:xfrm>
          <a:off x="382181" y="1327737"/>
          <a:ext cx="3212360" cy="2815822"/>
        </a:xfrm>
        <a:prstGeom prst="rect">
          <a:avLst/>
        </a:prstGeom>
        <a:noFill/>
        <a:ln>
          <a:noFill/>
        </a:ln>
        <a:effectLst/>
      </dgm:spPr>
      <dgm:t>
        <a:bodyPr/>
        <a:lstStyle/>
        <a:p>
          <a:pPr rtl="0"/>
          <a:r>
            <a:rPr lang="en-US">
              <a:solidFill>
                <a:sysClr val="windowText" lastClr="000000">
                  <a:hueOff val="0"/>
                  <a:satOff val="0"/>
                  <a:lumOff val="0"/>
                  <a:alphaOff val="0"/>
                </a:sysClr>
              </a:solidFill>
              <a:latin typeface="Rockwell"/>
              <a:ea typeface="+mn-ea"/>
              <a:cs typeface="+mn-cs"/>
            </a:rPr>
            <a:t>Provide a means of routing an interrupt request to a single CPU or multiple CPUs as required</a:t>
          </a:r>
        </a:p>
      </dgm:t>
    </dgm:pt>
    <dgm:pt modelId="{48683738-BDFF-3243-BE96-92816835E3D3}" type="parTrans" cxnId="{607D44DD-671D-6E40-AE2E-FBED0C77DF30}">
      <dgm:prSet/>
      <dgm:spPr/>
      <dgm:t>
        <a:bodyPr/>
        <a:lstStyle/>
        <a:p>
          <a:endParaRPr lang="en-US"/>
        </a:p>
      </dgm:t>
    </dgm:pt>
    <dgm:pt modelId="{B688F4DD-DFE2-7041-BC63-2F8A2180C2E4}" type="sibTrans" cxnId="{607D44DD-671D-6E40-AE2E-FBED0C77DF30}">
      <dgm:prSet/>
      <dgm:spPr/>
      <dgm:t>
        <a:bodyPr/>
        <a:lstStyle/>
        <a:p>
          <a:endParaRPr lang="en-US"/>
        </a:p>
      </dgm:t>
    </dgm:pt>
    <dgm:pt modelId="{978AF528-E7EE-BB4B-A19C-1E8BF43B5E5E}">
      <dgm:prSet/>
      <dgm:spPr>
        <a:xfrm>
          <a:off x="382181" y="1327737"/>
          <a:ext cx="3212360" cy="2815822"/>
        </a:xfrm>
        <a:prstGeom prst="rect">
          <a:avLst/>
        </a:prstGeom>
        <a:noFill/>
        <a:ln>
          <a:noFill/>
        </a:ln>
        <a:effectLst/>
      </dgm:spPr>
      <dgm:t>
        <a:bodyPr/>
        <a:lstStyle/>
        <a:p>
          <a:pPr rtl="0"/>
          <a:r>
            <a:rPr lang="en-US">
              <a:solidFill>
                <a:sysClr val="windowText" lastClr="000000">
                  <a:hueOff val="0"/>
                  <a:satOff val="0"/>
                  <a:lumOff val="0"/>
                  <a:alphaOff val="0"/>
                </a:sysClr>
              </a:solidFill>
              <a:latin typeface="Rockwell"/>
              <a:ea typeface="+mn-ea"/>
              <a:cs typeface="+mn-cs"/>
            </a:rPr>
            <a:t>Provide a means of interprocessor communication so that a thread on one CPU can cause activity by a thread on another CPU</a:t>
          </a:r>
        </a:p>
      </dgm:t>
    </dgm:pt>
    <dgm:pt modelId="{543F436C-C68E-0842-BC9D-D04801DEDBCA}" type="parTrans" cxnId="{F7EC8D45-34BD-0B48-AE23-642D1E225AA3}">
      <dgm:prSet/>
      <dgm:spPr/>
      <dgm:t>
        <a:bodyPr/>
        <a:lstStyle/>
        <a:p>
          <a:endParaRPr lang="en-US"/>
        </a:p>
      </dgm:t>
    </dgm:pt>
    <dgm:pt modelId="{FC83BA47-2BB7-E64A-93C5-1E1E6C372130}" type="sibTrans" cxnId="{F7EC8D45-34BD-0B48-AE23-642D1E225AA3}">
      <dgm:prSet/>
      <dgm:spPr/>
      <dgm:t>
        <a:bodyPr/>
        <a:lstStyle/>
        <a:p>
          <a:endParaRPr lang="en-US"/>
        </a:p>
      </dgm:t>
    </dgm:pt>
    <dgm:pt modelId="{EB2DDCDE-F97F-7440-BC57-865F6C580BE9}">
      <dgm:prSet/>
      <dgm:spPr>
        <a:xfrm>
          <a:off x="4314738" y="354622"/>
          <a:ext cx="3212360" cy="2815822"/>
        </a:xfrm>
        <a:prstGeom prst="rect">
          <a:avLst/>
        </a:prstGeom>
        <a:noFill/>
        <a:ln>
          <a:noFill/>
        </a:ln>
        <a:effectLst/>
      </dgm:spPr>
      <dgm:t>
        <a:bodyPr/>
        <a:lstStyle/>
        <a:p>
          <a:pPr rtl="0"/>
          <a:r>
            <a:rPr lang="en-US">
              <a:solidFill>
                <a:sysClr val="windowText" lastClr="000000">
                  <a:hueOff val="0"/>
                  <a:satOff val="0"/>
                  <a:lumOff val="0"/>
                  <a:alphaOff val="0"/>
                </a:sysClr>
              </a:solidFill>
              <a:latin typeface="Rockwell"/>
              <a:ea typeface="+mn-ea"/>
              <a:cs typeface="+mn-cs"/>
            </a:rPr>
            <a:t>Can route an interrupt to one or more CPUs in the following three ways:</a:t>
          </a:r>
        </a:p>
      </dgm:t>
    </dgm:pt>
    <dgm:pt modelId="{F1DFBEFA-503E-064E-88EC-8B89E8BC515D}" type="parTrans" cxnId="{31939294-FF01-D24B-A262-FD783DE4D2BE}">
      <dgm:prSet/>
      <dgm:spPr/>
      <dgm:t>
        <a:bodyPr/>
        <a:lstStyle/>
        <a:p>
          <a:endParaRPr lang="en-US"/>
        </a:p>
      </dgm:t>
    </dgm:pt>
    <dgm:pt modelId="{CC00D4ED-E332-074E-9CBB-7402948C4F85}" type="sibTrans" cxnId="{31939294-FF01-D24B-A262-FD783DE4D2BE}">
      <dgm:prSet/>
      <dgm:spPr/>
      <dgm:t>
        <a:bodyPr/>
        <a:lstStyle/>
        <a:p>
          <a:endParaRPr lang="en-US"/>
        </a:p>
      </dgm:t>
    </dgm:pt>
    <dgm:pt modelId="{4747CE1D-EEC3-5E43-B330-7DD003A5ACE1}">
      <dgm:prSet/>
      <dgm:spPr>
        <a:xfrm>
          <a:off x="4314738" y="354622"/>
          <a:ext cx="3212360" cy="2815822"/>
        </a:xfrm>
        <a:prstGeom prst="rect">
          <a:avLst/>
        </a:prstGeom>
        <a:noFill/>
        <a:ln>
          <a:noFill/>
        </a:ln>
        <a:effectLst/>
      </dgm:spPr>
      <dgm:t>
        <a:bodyPr/>
        <a:lstStyle/>
        <a:p>
          <a:pPr rtl="0"/>
          <a:r>
            <a:rPr lang="en-US">
              <a:solidFill>
                <a:sysClr val="windowText" lastClr="000000">
                  <a:hueOff val="0"/>
                  <a:satOff val="0"/>
                  <a:lumOff val="0"/>
                  <a:alphaOff val="0"/>
                </a:sysClr>
              </a:solidFill>
              <a:latin typeface="Rockwell"/>
              <a:ea typeface="+mn-ea"/>
              <a:cs typeface="+mn-cs"/>
            </a:rPr>
            <a:t>An interrupt can be directed to a specific processor only</a:t>
          </a:r>
        </a:p>
      </dgm:t>
    </dgm:pt>
    <dgm:pt modelId="{BA934A07-B626-0E47-B564-7926C9FDDDEE}" type="parTrans" cxnId="{5911DA22-6909-DE42-8790-F59DA8343709}">
      <dgm:prSet/>
      <dgm:spPr/>
      <dgm:t>
        <a:bodyPr/>
        <a:lstStyle/>
        <a:p>
          <a:endParaRPr lang="en-US"/>
        </a:p>
      </dgm:t>
    </dgm:pt>
    <dgm:pt modelId="{74F65729-6919-174B-9550-AF2474366665}" type="sibTrans" cxnId="{5911DA22-6909-DE42-8790-F59DA8343709}">
      <dgm:prSet/>
      <dgm:spPr/>
      <dgm:t>
        <a:bodyPr/>
        <a:lstStyle/>
        <a:p>
          <a:endParaRPr lang="en-US"/>
        </a:p>
      </dgm:t>
    </dgm:pt>
    <dgm:pt modelId="{6E22FC6F-5787-4E40-8AE3-0B0AC33CCC10}">
      <dgm:prSet/>
      <dgm:spPr>
        <a:xfrm>
          <a:off x="4314738" y="354622"/>
          <a:ext cx="3212360" cy="2815822"/>
        </a:xfrm>
        <a:prstGeom prst="rect">
          <a:avLst/>
        </a:prstGeom>
        <a:noFill/>
        <a:ln>
          <a:noFill/>
        </a:ln>
        <a:effectLst/>
      </dgm:spPr>
      <dgm:t>
        <a:bodyPr/>
        <a:lstStyle/>
        <a:p>
          <a:pPr rtl="0"/>
          <a:r>
            <a:rPr lang="en-US">
              <a:solidFill>
                <a:sysClr val="windowText" lastClr="000000">
                  <a:hueOff val="0"/>
                  <a:satOff val="0"/>
                  <a:lumOff val="0"/>
                  <a:alphaOff val="0"/>
                </a:sysClr>
              </a:solidFill>
              <a:latin typeface="Rockwell"/>
              <a:ea typeface="+mn-ea"/>
              <a:cs typeface="+mn-cs"/>
            </a:rPr>
            <a:t>An interrupt can be directed to a defined group of processors</a:t>
          </a:r>
        </a:p>
      </dgm:t>
    </dgm:pt>
    <dgm:pt modelId="{E96992F2-14DD-9247-AE74-E5D66AA1E94A}" type="parTrans" cxnId="{77E737AE-5C79-5C40-838B-8FFDCC127230}">
      <dgm:prSet/>
      <dgm:spPr/>
      <dgm:t>
        <a:bodyPr/>
        <a:lstStyle/>
        <a:p>
          <a:endParaRPr lang="en-US"/>
        </a:p>
      </dgm:t>
    </dgm:pt>
    <dgm:pt modelId="{345ADD3A-419D-A849-8EFA-23C8773E5A2C}" type="sibTrans" cxnId="{77E737AE-5C79-5C40-838B-8FFDCC127230}">
      <dgm:prSet/>
      <dgm:spPr/>
      <dgm:t>
        <a:bodyPr/>
        <a:lstStyle/>
        <a:p>
          <a:endParaRPr lang="en-US"/>
        </a:p>
      </dgm:t>
    </dgm:pt>
    <dgm:pt modelId="{3C053CAB-6318-2447-A319-4752F0EFD71E}">
      <dgm:prSet/>
      <dgm:spPr>
        <a:xfrm>
          <a:off x="4314738" y="354622"/>
          <a:ext cx="3212360" cy="2815822"/>
        </a:xfrm>
        <a:prstGeom prst="rect">
          <a:avLst/>
        </a:prstGeom>
        <a:noFill/>
        <a:ln>
          <a:noFill/>
        </a:ln>
        <a:effectLst/>
      </dgm:spPr>
      <dgm:t>
        <a:bodyPr/>
        <a:lstStyle/>
        <a:p>
          <a:pPr rtl="0"/>
          <a:r>
            <a:rPr lang="en-US">
              <a:solidFill>
                <a:sysClr val="windowText" lastClr="000000">
                  <a:hueOff val="0"/>
                  <a:satOff val="0"/>
                  <a:lumOff val="0"/>
                  <a:alphaOff val="0"/>
                </a:sysClr>
              </a:solidFill>
              <a:latin typeface="Rockwell"/>
              <a:ea typeface="+mn-ea"/>
              <a:cs typeface="+mn-cs"/>
            </a:rPr>
            <a:t>An interrupt can be directed to all processors</a:t>
          </a:r>
        </a:p>
      </dgm:t>
    </dgm:pt>
    <dgm:pt modelId="{6884676C-B0D1-7C41-A218-640205A19F1F}" type="parTrans" cxnId="{FB9DF063-CA5A-7F48-B317-C7BB840736F9}">
      <dgm:prSet/>
      <dgm:spPr/>
      <dgm:t>
        <a:bodyPr/>
        <a:lstStyle/>
        <a:p>
          <a:endParaRPr lang="en-US"/>
        </a:p>
      </dgm:t>
    </dgm:pt>
    <dgm:pt modelId="{59D1404D-380C-BE48-8A6E-347E939D4B9B}" type="sibTrans" cxnId="{FB9DF063-CA5A-7F48-B317-C7BB840736F9}">
      <dgm:prSet/>
      <dgm:spPr/>
      <dgm:t>
        <a:bodyPr/>
        <a:lstStyle/>
        <a:p>
          <a:endParaRPr lang="en-US"/>
        </a:p>
      </dgm:t>
    </dgm:pt>
    <dgm:pt modelId="{5E7629E0-050D-C944-9B3E-DAF61542C775}" type="pres">
      <dgm:prSet presAssocID="{9333531A-3045-8748-B7E9-A482B7F5034C}" presName="rootnode" presStyleCnt="0">
        <dgm:presLayoutVars>
          <dgm:chMax/>
          <dgm:chPref/>
          <dgm:dir/>
          <dgm:animLvl val="lvl"/>
        </dgm:presLayoutVars>
      </dgm:prSet>
      <dgm:spPr/>
    </dgm:pt>
    <dgm:pt modelId="{66D0227F-855B-C94A-916E-4DF5A6AC343D}" type="pres">
      <dgm:prSet presAssocID="{F9A574C2-14CF-1D43-981F-4ADA3B3AF6C3}" presName="composite" presStyleCnt="0"/>
      <dgm:spPr/>
    </dgm:pt>
    <dgm:pt modelId="{AA8FE9E8-A3D3-5C4E-AEA1-F555792F569F}" type="pres">
      <dgm:prSet presAssocID="{F9A574C2-14CF-1D43-981F-4ADA3B3AF6C3}" presName="LShape" presStyleLbl="alignNode1" presStyleIdx="0" presStyleCnt="3"/>
      <dgm:spPr>
        <a:xfrm rot="5400000">
          <a:off x="739128" y="264603"/>
          <a:ext cx="2138368" cy="3558197"/>
        </a:xfrm>
        <a:prstGeom prst="corner">
          <a:avLst>
            <a:gd name="adj1" fmla="val 16120"/>
            <a:gd name="adj2" fmla="val 16110"/>
          </a:avLst>
        </a:prstGeom>
        <a:gradFill rotWithShape="0">
          <a:gsLst>
            <a:gs pos="0">
              <a:srgbClr val="666699">
                <a:shade val="80000"/>
                <a:hueOff val="0"/>
                <a:satOff val="0"/>
                <a:lumOff val="0"/>
                <a:alphaOff val="0"/>
                <a:shade val="40000"/>
                <a:alpha val="100000"/>
                <a:satMod val="150000"/>
                <a:lumMod val="100000"/>
              </a:srgbClr>
            </a:gs>
            <a:gs pos="100000">
              <a:srgbClr val="666699">
                <a:shade val="80000"/>
                <a:hueOff val="0"/>
                <a:satOff val="0"/>
                <a:lumOff val="0"/>
                <a:alphaOff val="0"/>
                <a:tint val="70000"/>
                <a:shade val="100000"/>
                <a:alpha val="100000"/>
                <a:satMod val="200000"/>
                <a:lumMod val="100000"/>
              </a:srgbClr>
            </a:gs>
          </a:gsLst>
          <a:lin ang="5400000" scaled="1"/>
        </a:gradFill>
        <a:ln w="12700" cap="flat" cmpd="sng" algn="ctr">
          <a:solidFill>
            <a:srgbClr val="666699">
              <a:shade val="80000"/>
              <a:hueOff val="0"/>
              <a:satOff val="0"/>
              <a:lumOff val="0"/>
              <a:alphaOff val="0"/>
            </a:srgbClr>
          </a:solidFill>
          <a:prstDash val="solid"/>
        </a:ln>
        <a:effectLst>
          <a:innerShdw blurRad="50800" dist="25400" dir="13500000">
            <a:srgbClr val="FFFFFF">
              <a:alpha val="75000"/>
            </a:srgbClr>
          </a:innerShdw>
          <a:outerShdw blurRad="63500" dist="25400" dir="5400000" rotWithShape="0">
            <a:srgbClr val="808080">
              <a:alpha val="75000"/>
            </a:srgbClr>
          </a:outerShdw>
        </a:effectLst>
      </dgm:spPr>
    </dgm:pt>
    <dgm:pt modelId="{EBE5B8B3-45F4-8D4D-9DD2-09B2856F6D84}" type="pres">
      <dgm:prSet presAssocID="{F9A574C2-14CF-1D43-981F-4ADA3B3AF6C3}" presName="ParentText" presStyleLbl="revTx" presStyleIdx="0" presStyleCnt="2">
        <dgm:presLayoutVars>
          <dgm:chMax val="0"/>
          <dgm:chPref val="0"/>
          <dgm:bulletEnabled val="1"/>
        </dgm:presLayoutVars>
      </dgm:prSet>
      <dgm:spPr/>
    </dgm:pt>
    <dgm:pt modelId="{FF9705BB-5719-8441-9C19-BB88D14C133B}" type="pres">
      <dgm:prSet presAssocID="{F9A574C2-14CF-1D43-981F-4ADA3B3AF6C3}" presName="Triangle" presStyleLbl="alignNode1" presStyleIdx="1" presStyleCnt="3"/>
      <dgm:spPr>
        <a:xfrm>
          <a:off x="2988436" y="2645"/>
          <a:ext cx="606105" cy="606105"/>
        </a:xfrm>
        <a:prstGeom prst="triangle">
          <a:avLst>
            <a:gd name="adj" fmla="val 100000"/>
          </a:avLst>
        </a:prstGeom>
        <a:gradFill rotWithShape="0">
          <a:gsLst>
            <a:gs pos="0">
              <a:srgbClr val="666699">
                <a:shade val="80000"/>
                <a:hueOff val="0"/>
                <a:satOff val="-2446"/>
                <a:lumOff val="12719"/>
                <a:alphaOff val="0"/>
                <a:shade val="40000"/>
                <a:alpha val="100000"/>
                <a:satMod val="150000"/>
                <a:lumMod val="100000"/>
              </a:srgbClr>
            </a:gs>
            <a:gs pos="100000">
              <a:srgbClr val="666699">
                <a:shade val="80000"/>
                <a:hueOff val="0"/>
                <a:satOff val="-2446"/>
                <a:lumOff val="12719"/>
                <a:alphaOff val="0"/>
                <a:tint val="70000"/>
                <a:shade val="100000"/>
                <a:alpha val="100000"/>
                <a:satMod val="200000"/>
                <a:lumMod val="100000"/>
              </a:srgbClr>
            </a:gs>
          </a:gsLst>
          <a:lin ang="5400000" scaled="1"/>
        </a:gradFill>
        <a:ln w="12700" cap="flat" cmpd="sng" algn="ctr">
          <a:solidFill>
            <a:srgbClr val="666699">
              <a:shade val="80000"/>
              <a:hueOff val="0"/>
              <a:satOff val="-2446"/>
              <a:lumOff val="12719"/>
              <a:alphaOff val="0"/>
            </a:srgbClr>
          </a:solidFill>
          <a:prstDash val="solid"/>
        </a:ln>
        <a:effectLst>
          <a:innerShdw blurRad="50800" dist="25400" dir="13500000">
            <a:srgbClr val="FFFFFF">
              <a:alpha val="75000"/>
            </a:srgbClr>
          </a:innerShdw>
          <a:outerShdw blurRad="63500" dist="25400" dir="5400000" rotWithShape="0">
            <a:srgbClr val="808080">
              <a:alpha val="75000"/>
            </a:srgbClr>
          </a:outerShdw>
        </a:effectLst>
      </dgm:spPr>
    </dgm:pt>
    <dgm:pt modelId="{E8C6866D-1698-8E46-B057-73026AEFA2B1}" type="pres">
      <dgm:prSet presAssocID="{BC7045AC-0EE9-B449-BCDA-F622BD5A9C7E}" presName="sibTrans" presStyleCnt="0"/>
      <dgm:spPr/>
    </dgm:pt>
    <dgm:pt modelId="{7FE2FE5B-442A-2242-B059-664B908DC64D}" type="pres">
      <dgm:prSet presAssocID="{BC7045AC-0EE9-B449-BCDA-F622BD5A9C7E}" presName="space" presStyleCnt="0"/>
      <dgm:spPr/>
    </dgm:pt>
    <dgm:pt modelId="{A1CC6DF0-DBC7-AC4B-A929-942C45CC2FD9}" type="pres">
      <dgm:prSet presAssocID="{EB2DDCDE-F97F-7440-BC57-865F6C580BE9}" presName="composite" presStyleCnt="0"/>
      <dgm:spPr/>
    </dgm:pt>
    <dgm:pt modelId="{E789ED68-B584-FA49-9DA1-938D68902827}" type="pres">
      <dgm:prSet presAssocID="{EB2DDCDE-F97F-7440-BC57-865F6C580BE9}" presName="LShape" presStyleLbl="alignNode1" presStyleIdx="2" presStyleCnt="3"/>
      <dgm:spPr>
        <a:xfrm rot="5400000">
          <a:off x="4671685" y="-708511"/>
          <a:ext cx="2138368" cy="3558197"/>
        </a:xfrm>
        <a:prstGeom prst="corner">
          <a:avLst>
            <a:gd name="adj1" fmla="val 16120"/>
            <a:gd name="adj2" fmla="val 16110"/>
          </a:avLst>
        </a:prstGeom>
        <a:gradFill rotWithShape="0">
          <a:gsLst>
            <a:gs pos="0">
              <a:srgbClr val="666699">
                <a:shade val="80000"/>
                <a:hueOff val="0"/>
                <a:satOff val="-4892"/>
                <a:lumOff val="25437"/>
                <a:alphaOff val="0"/>
                <a:shade val="40000"/>
                <a:alpha val="100000"/>
                <a:satMod val="150000"/>
                <a:lumMod val="100000"/>
              </a:srgbClr>
            </a:gs>
            <a:gs pos="100000">
              <a:srgbClr val="666699">
                <a:shade val="80000"/>
                <a:hueOff val="0"/>
                <a:satOff val="-4892"/>
                <a:lumOff val="25437"/>
                <a:alphaOff val="0"/>
                <a:tint val="70000"/>
                <a:shade val="100000"/>
                <a:alpha val="100000"/>
                <a:satMod val="200000"/>
                <a:lumMod val="100000"/>
              </a:srgbClr>
            </a:gs>
          </a:gsLst>
          <a:lin ang="5400000" scaled="1"/>
        </a:gradFill>
        <a:ln w="12700" cap="flat" cmpd="sng" algn="ctr">
          <a:solidFill>
            <a:srgbClr val="666699">
              <a:shade val="80000"/>
              <a:hueOff val="0"/>
              <a:satOff val="-4892"/>
              <a:lumOff val="25437"/>
              <a:alphaOff val="0"/>
            </a:srgbClr>
          </a:solidFill>
          <a:prstDash val="solid"/>
        </a:ln>
        <a:effectLst>
          <a:innerShdw blurRad="50800" dist="25400" dir="13500000">
            <a:srgbClr val="FFFFFF">
              <a:alpha val="75000"/>
            </a:srgbClr>
          </a:innerShdw>
          <a:outerShdw blurRad="63500" dist="25400" dir="5400000" rotWithShape="0">
            <a:srgbClr val="808080">
              <a:alpha val="75000"/>
            </a:srgbClr>
          </a:outerShdw>
        </a:effectLst>
      </dgm:spPr>
    </dgm:pt>
    <dgm:pt modelId="{61903999-75F8-2046-A014-7ED5C9EDBF81}" type="pres">
      <dgm:prSet presAssocID="{EB2DDCDE-F97F-7440-BC57-865F6C580BE9}" presName="ParentText" presStyleLbl="revTx" presStyleIdx="1" presStyleCnt="2">
        <dgm:presLayoutVars>
          <dgm:chMax val="0"/>
          <dgm:chPref val="0"/>
          <dgm:bulletEnabled val="1"/>
        </dgm:presLayoutVars>
      </dgm:prSet>
      <dgm:spPr/>
    </dgm:pt>
  </dgm:ptLst>
  <dgm:cxnLst>
    <dgm:cxn modelId="{0E01F40A-80D5-B448-BF4F-91FABE7982FE}" type="presOf" srcId="{880DFCAB-A177-A841-9FA7-99A6D8E6E434}" destId="{EBE5B8B3-45F4-8D4D-9DD2-09B2856F6D84}" srcOrd="0" destOrd="1" presId="urn:microsoft.com/office/officeart/2009/3/layout/StepUpProcess"/>
    <dgm:cxn modelId="{5911DA22-6909-DE42-8790-F59DA8343709}" srcId="{EB2DDCDE-F97F-7440-BC57-865F6C580BE9}" destId="{4747CE1D-EEC3-5E43-B330-7DD003A5ACE1}" srcOrd="0" destOrd="0" parTransId="{BA934A07-B626-0E47-B564-7926C9FDDDEE}" sibTransId="{74F65729-6919-174B-9550-AF2474366665}"/>
    <dgm:cxn modelId="{58E14F3A-521D-9D47-9BBB-4B74EF757C7B}" type="presOf" srcId="{978AF528-E7EE-BB4B-A19C-1E8BF43B5E5E}" destId="{EBE5B8B3-45F4-8D4D-9DD2-09B2856F6D84}" srcOrd="0" destOrd="2" presId="urn:microsoft.com/office/officeart/2009/3/layout/StepUpProcess"/>
    <dgm:cxn modelId="{F7162C62-674E-DE4E-9206-A625A2B9C6BF}" type="presOf" srcId="{3C053CAB-6318-2447-A319-4752F0EFD71E}" destId="{61903999-75F8-2046-A014-7ED5C9EDBF81}" srcOrd="0" destOrd="3" presId="urn:microsoft.com/office/officeart/2009/3/layout/StepUpProcess"/>
    <dgm:cxn modelId="{FB9DF063-CA5A-7F48-B317-C7BB840736F9}" srcId="{EB2DDCDE-F97F-7440-BC57-865F6C580BE9}" destId="{3C053CAB-6318-2447-A319-4752F0EFD71E}" srcOrd="2" destOrd="0" parTransId="{6884676C-B0D1-7C41-A218-640205A19F1F}" sibTransId="{59D1404D-380C-BE48-8A6E-347E939D4B9B}"/>
    <dgm:cxn modelId="{F7EC8D45-34BD-0B48-AE23-642D1E225AA3}" srcId="{F9A574C2-14CF-1D43-981F-4ADA3B3AF6C3}" destId="{978AF528-E7EE-BB4B-A19C-1E8BF43B5E5E}" srcOrd="1" destOrd="0" parTransId="{543F436C-C68E-0842-BC9D-D04801DEDBCA}" sibTransId="{FC83BA47-2BB7-E64A-93C5-1E1E6C372130}"/>
    <dgm:cxn modelId="{66BAAE71-91C2-494C-940C-CDAE34A5E5D1}" type="presOf" srcId="{EB2DDCDE-F97F-7440-BC57-865F6C580BE9}" destId="{61903999-75F8-2046-A014-7ED5C9EDBF81}" srcOrd="0" destOrd="0" presId="urn:microsoft.com/office/officeart/2009/3/layout/StepUpProcess"/>
    <dgm:cxn modelId="{2B980A83-96FF-0D4A-9136-F16A4FB9A50F}" srcId="{9333531A-3045-8748-B7E9-A482B7F5034C}" destId="{F9A574C2-14CF-1D43-981F-4ADA3B3AF6C3}" srcOrd="0" destOrd="0" parTransId="{CC4E5583-94B3-7C4E-A839-A75E28EC42B2}" sibTransId="{BC7045AC-0EE9-B449-BCDA-F622BD5A9C7E}"/>
    <dgm:cxn modelId="{31939294-FF01-D24B-A262-FD783DE4D2BE}" srcId="{9333531A-3045-8748-B7E9-A482B7F5034C}" destId="{EB2DDCDE-F97F-7440-BC57-865F6C580BE9}" srcOrd="1" destOrd="0" parTransId="{F1DFBEFA-503E-064E-88EC-8B89E8BC515D}" sibTransId="{CC00D4ED-E332-074E-9CBB-7402948C4F85}"/>
    <dgm:cxn modelId="{77E737AE-5C79-5C40-838B-8FFDCC127230}" srcId="{EB2DDCDE-F97F-7440-BC57-865F6C580BE9}" destId="{6E22FC6F-5787-4E40-8AE3-0B0AC33CCC10}" srcOrd="1" destOrd="0" parTransId="{E96992F2-14DD-9247-AE74-E5D66AA1E94A}" sibTransId="{345ADD3A-419D-A849-8EFA-23C8773E5A2C}"/>
    <dgm:cxn modelId="{55C476AE-C29C-8745-9185-B09BD9C3A291}" type="presOf" srcId="{4747CE1D-EEC3-5E43-B330-7DD003A5ACE1}" destId="{61903999-75F8-2046-A014-7ED5C9EDBF81}" srcOrd="0" destOrd="1" presId="urn:microsoft.com/office/officeart/2009/3/layout/StepUpProcess"/>
    <dgm:cxn modelId="{7BF21ABE-5D2D-8649-A51D-4A65CD8020B4}" type="presOf" srcId="{9333531A-3045-8748-B7E9-A482B7F5034C}" destId="{5E7629E0-050D-C944-9B3E-DAF61542C775}" srcOrd="0" destOrd="0" presId="urn:microsoft.com/office/officeart/2009/3/layout/StepUpProcess"/>
    <dgm:cxn modelId="{50880BC7-D714-0149-9B70-4EE20ACF1D81}" type="presOf" srcId="{F9A574C2-14CF-1D43-981F-4ADA3B3AF6C3}" destId="{EBE5B8B3-45F4-8D4D-9DD2-09B2856F6D84}" srcOrd="0" destOrd="0" presId="urn:microsoft.com/office/officeart/2009/3/layout/StepUpProcess"/>
    <dgm:cxn modelId="{4637E5D1-476F-C741-BF1B-C033DCC89E8D}" type="presOf" srcId="{6E22FC6F-5787-4E40-8AE3-0B0AC33CCC10}" destId="{61903999-75F8-2046-A014-7ED5C9EDBF81}" srcOrd="0" destOrd="2" presId="urn:microsoft.com/office/officeart/2009/3/layout/StepUpProcess"/>
    <dgm:cxn modelId="{607D44DD-671D-6E40-AE2E-FBED0C77DF30}" srcId="{F9A574C2-14CF-1D43-981F-4ADA3B3AF6C3}" destId="{880DFCAB-A177-A841-9FA7-99A6D8E6E434}" srcOrd="0" destOrd="0" parTransId="{48683738-BDFF-3243-BE96-92816835E3D3}" sibTransId="{B688F4DD-DFE2-7041-BC63-2F8A2180C2E4}"/>
    <dgm:cxn modelId="{258A59B0-5ECA-2649-83E4-B7B36652160E}" type="presParOf" srcId="{5E7629E0-050D-C944-9B3E-DAF61542C775}" destId="{66D0227F-855B-C94A-916E-4DF5A6AC343D}" srcOrd="0" destOrd="0" presId="urn:microsoft.com/office/officeart/2009/3/layout/StepUpProcess"/>
    <dgm:cxn modelId="{C3F6AC5E-BB38-0B45-A40A-6A364BB0B9B9}" type="presParOf" srcId="{66D0227F-855B-C94A-916E-4DF5A6AC343D}" destId="{AA8FE9E8-A3D3-5C4E-AEA1-F555792F569F}" srcOrd="0" destOrd="0" presId="urn:microsoft.com/office/officeart/2009/3/layout/StepUpProcess"/>
    <dgm:cxn modelId="{56FB0247-18EB-B647-8348-AC7260C67D53}" type="presParOf" srcId="{66D0227F-855B-C94A-916E-4DF5A6AC343D}" destId="{EBE5B8B3-45F4-8D4D-9DD2-09B2856F6D84}" srcOrd="1" destOrd="0" presId="urn:microsoft.com/office/officeart/2009/3/layout/StepUpProcess"/>
    <dgm:cxn modelId="{6C7EF9D7-0144-F743-9264-D54D9CEAD423}" type="presParOf" srcId="{66D0227F-855B-C94A-916E-4DF5A6AC343D}" destId="{FF9705BB-5719-8441-9C19-BB88D14C133B}" srcOrd="2" destOrd="0" presId="urn:microsoft.com/office/officeart/2009/3/layout/StepUpProcess"/>
    <dgm:cxn modelId="{2023DF3C-5557-3740-96A0-6395E64AE7B0}" type="presParOf" srcId="{5E7629E0-050D-C944-9B3E-DAF61542C775}" destId="{E8C6866D-1698-8E46-B057-73026AEFA2B1}" srcOrd="1" destOrd="0" presId="urn:microsoft.com/office/officeart/2009/3/layout/StepUpProcess"/>
    <dgm:cxn modelId="{831BEBE1-FD52-1843-BBAA-B1CADE6A4B35}" type="presParOf" srcId="{E8C6866D-1698-8E46-B057-73026AEFA2B1}" destId="{7FE2FE5B-442A-2242-B059-664B908DC64D}" srcOrd="0" destOrd="0" presId="urn:microsoft.com/office/officeart/2009/3/layout/StepUpProcess"/>
    <dgm:cxn modelId="{A6336683-50DC-A647-B030-832D29F404A7}" type="presParOf" srcId="{5E7629E0-050D-C944-9B3E-DAF61542C775}" destId="{A1CC6DF0-DBC7-AC4B-A929-942C45CC2FD9}" srcOrd="2" destOrd="0" presId="urn:microsoft.com/office/officeart/2009/3/layout/StepUpProcess"/>
    <dgm:cxn modelId="{51BF24C1-59F2-4549-8BDA-131C157B47F6}" type="presParOf" srcId="{A1CC6DF0-DBC7-AC4B-A929-942C45CC2FD9}" destId="{E789ED68-B584-FA49-9DA1-938D68902827}" srcOrd="0" destOrd="0" presId="urn:microsoft.com/office/officeart/2009/3/layout/StepUpProcess"/>
    <dgm:cxn modelId="{F16EA261-F3D4-2040-8A10-8A9BFBACCF61}" type="presParOf" srcId="{A1CC6DF0-DBC7-AC4B-A929-942C45CC2FD9}" destId="{61903999-75F8-2046-A014-7ED5C9EDBF81}" srcOrd="1" destOrd="0" presId="urn:microsoft.com/office/officeart/2009/3/layout/StepUp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532EF31-EA52-244A-A926-88C6EEAB5C73}">
      <dsp:nvSpPr>
        <dsp:cNvPr id="0" name=""/>
        <dsp:cNvSpPr/>
      </dsp:nvSpPr>
      <dsp:spPr>
        <a:xfrm>
          <a:off x="342263" y="762"/>
          <a:ext cx="3685909" cy="2211545"/>
        </a:xfrm>
        <a:prstGeom prst="rect">
          <a:avLst/>
        </a:prstGeom>
        <a:gradFill rotWithShape="0">
          <a:gsLst>
            <a:gs pos="0">
              <a:srgbClr val="666699">
                <a:hueOff val="0"/>
                <a:satOff val="0"/>
                <a:lumOff val="0"/>
                <a:alphaOff val="0"/>
                <a:shade val="40000"/>
                <a:alpha val="100000"/>
                <a:satMod val="150000"/>
                <a:lumMod val="100000"/>
              </a:srgbClr>
            </a:gs>
            <a:gs pos="100000">
              <a:srgbClr val="666699">
                <a:hueOff val="0"/>
                <a:satOff val="0"/>
                <a:lumOff val="0"/>
                <a:alphaOff val="0"/>
                <a:tint val="70000"/>
                <a:shade val="100000"/>
                <a:alpha val="100000"/>
                <a:satMod val="200000"/>
                <a:lumMod val="100000"/>
              </a:srgb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rtl="0">
            <a:lnSpc>
              <a:spcPct val="90000"/>
            </a:lnSpc>
            <a:spcBef>
              <a:spcPct val="0"/>
            </a:spcBef>
            <a:spcAft>
              <a:spcPct val="35000"/>
            </a:spcAft>
            <a:buNone/>
          </a:pPr>
          <a:r>
            <a:rPr lang="en-US" sz="2200" kern="1200" dirty="0">
              <a:solidFill>
                <a:sysClr val="windowText" lastClr="000000"/>
              </a:solidFill>
              <a:latin typeface="Rockwell"/>
              <a:ea typeface="+mn-ea"/>
              <a:cs typeface="+mn-cs"/>
            </a:rPr>
            <a:t>Refers to a processor chip that includes more than one kind of core</a:t>
          </a:r>
        </a:p>
      </dsp:txBody>
      <dsp:txXfrm>
        <a:off x="342263" y="762"/>
        <a:ext cx="3685909" cy="2211545"/>
      </dsp:txXfrm>
    </dsp:sp>
    <dsp:sp modelId="{93449B9B-8E15-5A4F-A49F-D80B79158E32}">
      <dsp:nvSpPr>
        <dsp:cNvPr id="0" name=""/>
        <dsp:cNvSpPr/>
      </dsp:nvSpPr>
      <dsp:spPr>
        <a:xfrm>
          <a:off x="4396763" y="762"/>
          <a:ext cx="3685909" cy="2211545"/>
        </a:xfrm>
        <a:prstGeom prst="rect">
          <a:avLst/>
        </a:prstGeom>
        <a:gradFill rotWithShape="0">
          <a:gsLst>
            <a:gs pos="0">
              <a:srgbClr val="666699">
                <a:hueOff val="-3600000"/>
                <a:satOff val="0"/>
                <a:lumOff val="0"/>
                <a:alphaOff val="0"/>
                <a:shade val="40000"/>
                <a:alpha val="100000"/>
                <a:satMod val="150000"/>
                <a:lumMod val="100000"/>
              </a:srgbClr>
            </a:gs>
            <a:gs pos="100000">
              <a:srgbClr val="666699">
                <a:hueOff val="-3600000"/>
                <a:satOff val="0"/>
                <a:lumOff val="0"/>
                <a:alphaOff val="0"/>
                <a:tint val="70000"/>
                <a:shade val="100000"/>
                <a:alpha val="100000"/>
                <a:satMod val="200000"/>
                <a:lumMod val="100000"/>
              </a:srgb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t" anchorCtr="0">
          <a:noAutofit/>
        </a:bodyPr>
        <a:lstStyle/>
        <a:p>
          <a:pPr marL="0" lvl="0" indent="0" algn="l" defTabSz="977900" rtl="0">
            <a:lnSpc>
              <a:spcPct val="90000"/>
            </a:lnSpc>
            <a:spcBef>
              <a:spcPct val="0"/>
            </a:spcBef>
            <a:spcAft>
              <a:spcPct val="35000"/>
            </a:spcAft>
            <a:buNone/>
          </a:pPr>
          <a:r>
            <a:rPr lang="en-US" sz="2200" kern="1200" dirty="0">
              <a:solidFill>
                <a:sysClr val="windowText" lastClr="000000"/>
              </a:solidFill>
              <a:latin typeface="Rockwell"/>
              <a:ea typeface="+mn-ea"/>
              <a:cs typeface="+mn-cs"/>
            </a:rPr>
            <a:t>The most prominent trend is the use of both CPUs and graphics processing units (GPUs) on the same chip</a:t>
          </a:r>
        </a:p>
        <a:p>
          <a:pPr marL="171450" lvl="1" indent="-171450" algn="l" defTabSz="755650" rtl="0">
            <a:lnSpc>
              <a:spcPct val="90000"/>
            </a:lnSpc>
            <a:spcBef>
              <a:spcPct val="0"/>
            </a:spcBef>
            <a:spcAft>
              <a:spcPct val="15000"/>
            </a:spcAft>
            <a:buChar char="•"/>
          </a:pPr>
          <a:r>
            <a:rPr lang="en-US" sz="1700" kern="1200" dirty="0">
              <a:solidFill>
                <a:sysClr val="windowText" lastClr="000000"/>
              </a:solidFill>
              <a:latin typeface="Rockwell"/>
              <a:ea typeface="+mn-ea"/>
              <a:cs typeface="+mn-cs"/>
            </a:rPr>
            <a:t>This mix however presents issues of coordination and correctness</a:t>
          </a:r>
        </a:p>
      </dsp:txBody>
      <dsp:txXfrm>
        <a:off x="4396763" y="762"/>
        <a:ext cx="3685909" cy="2211545"/>
      </dsp:txXfrm>
    </dsp:sp>
    <dsp:sp modelId="{BE79DE2E-3F14-084E-A889-94C72B45EC8C}">
      <dsp:nvSpPr>
        <dsp:cNvPr id="0" name=""/>
        <dsp:cNvSpPr/>
      </dsp:nvSpPr>
      <dsp:spPr>
        <a:xfrm>
          <a:off x="342263" y="2580899"/>
          <a:ext cx="3685909" cy="2211545"/>
        </a:xfrm>
        <a:prstGeom prst="rect">
          <a:avLst/>
        </a:prstGeom>
        <a:gradFill rotWithShape="0">
          <a:gsLst>
            <a:gs pos="0">
              <a:srgbClr val="666699">
                <a:hueOff val="-7200000"/>
                <a:satOff val="0"/>
                <a:lumOff val="0"/>
                <a:alphaOff val="0"/>
                <a:shade val="40000"/>
                <a:alpha val="100000"/>
                <a:satMod val="150000"/>
                <a:lumMod val="100000"/>
              </a:srgbClr>
            </a:gs>
            <a:gs pos="100000">
              <a:srgbClr val="666699">
                <a:hueOff val="-7200000"/>
                <a:satOff val="0"/>
                <a:lumOff val="0"/>
                <a:alphaOff val="0"/>
                <a:tint val="70000"/>
                <a:shade val="100000"/>
                <a:alpha val="100000"/>
                <a:satMod val="200000"/>
                <a:lumMod val="100000"/>
              </a:srgb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rtl="0">
            <a:lnSpc>
              <a:spcPct val="90000"/>
            </a:lnSpc>
            <a:spcBef>
              <a:spcPct val="0"/>
            </a:spcBef>
            <a:spcAft>
              <a:spcPct val="35000"/>
            </a:spcAft>
            <a:buNone/>
          </a:pPr>
          <a:r>
            <a:rPr lang="en-US" sz="2200" kern="1200" dirty="0">
              <a:solidFill>
                <a:sysClr val="windowText" lastClr="000000"/>
              </a:solidFill>
              <a:latin typeface="Rockwell"/>
              <a:ea typeface="+mn-ea"/>
              <a:cs typeface="+mn-cs"/>
            </a:rPr>
            <a:t>GPUs are characterized by the ability to support thousands of parallel execution trends</a:t>
          </a:r>
        </a:p>
      </dsp:txBody>
      <dsp:txXfrm>
        <a:off x="342263" y="2580899"/>
        <a:ext cx="3685909" cy="2211545"/>
      </dsp:txXfrm>
    </dsp:sp>
    <dsp:sp modelId="{2599F8AC-C0B3-404F-81D3-3BC0379FC446}">
      <dsp:nvSpPr>
        <dsp:cNvPr id="0" name=""/>
        <dsp:cNvSpPr/>
      </dsp:nvSpPr>
      <dsp:spPr>
        <a:xfrm>
          <a:off x="4396763" y="2580899"/>
          <a:ext cx="3685909" cy="2211545"/>
        </a:xfrm>
        <a:prstGeom prst="rect">
          <a:avLst/>
        </a:prstGeom>
        <a:gradFill rotWithShape="0">
          <a:gsLst>
            <a:gs pos="0">
              <a:srgbClr val="666699">
                <a:hueOff val="-10800000"/>
                <a:satOff val="0"/>
                <a:lumOff val="0"/>
                <a:alphaOff val="0"/>
                <a:shade val="40000"/>
                <a:alpha val="100000"/>
                <a:satMod val="150000"/>
                <a:lumMod val="100000"/>
              </a:srgbClr>
            </a:gs>
            <a:gs pos="100000">
              <a:srgbClr val="666699">
                <a:hueOff val="-10800000"/>
                <a:satOff val="0"/>
                <a:lumOff val="0"/>
                <a:alphaOff val="0"/>
                <a:tint val="70000"/>
                <a:shade val="100000"/>
                <a:alpha val="100000"/>
                <a:satMod val="200000"/>
                <a:lumMod val="100000"/>
              </a:srgb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rtl="0">
            <a:lnSpc>
              <a:spcPct val="90000"/>
            </a:lnSpc>
            <a:spcBef>
              <a:spcPct val="0"/>
            </a:spcBef>
            <a:spcAft>
              <a:spcPct val="35000"/>
            </a:spcAft>
            <a:buNone/>
          </a:pPr>
          <a:r>
            <a:rPr lang="en-US" sz="2200" kern="1200" dirty="0">
              <a:solidFill>
                <a:sysClr val="windowText" lastClr="000000"/>
              </a:solidFill>
              <a:latin typeface="Rockwell"/>
              <a:ea typeface="+mn-ea"/>
              <a:cs typeface="+mn-cs"/>
            </a:rPr>
            <a:t>Thus, GPUs are well matched to applications that process large amounts of vector and matrix data</a:t>
          </a:r>
        </a:p>
      </dsp:txBody>
      <dsp:txXfrm>
        <a:off x="4396763" y="2580899"/>
        <a:ext cx="3685909" cy="221154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F23014D-C406-AB44-8218-2E3A50431354}">
      <dsp:nvSpPr>
        <dsp:cNvPr id="0" name=""/>
        <dsp:cNvSpPr/>
      </dsp:nvSpPr>
      <dsp:spPr>
        <a:xfrm>
          <a:off x="0" y="323203"/>
          <a:ext cx="8274289" cy="2034900"/>
        </a:xfrm>
        <a:prstGeom prst="rect">
          <a:avLst/>
        </a:prstGeom>
        <a:solidFill>
          <a:sysClr val="window" lastClr="FFFFFF">
            <a:alpha val="90000"/>
            <a:hueOff val="0"/>
            <a:satOff val="0"/>
            <a:lumOff val="0"/>
            <a:alphaOff val="0"/>
          </a:sysClr>
        </a:solidFill>
        <a:ln w="12700" cap="flat" cmpd="sng" algn="ctr">
          <a:solidFill>
            <a:srgbClr val="663366">
              <a:hueOff val="0"/>
              <a:satOff val="0"/>
              <a:lumOff val="0"/>
              <a:alphaOff val="0"/>
            </a:srgb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42177" tIns="395732" rIns="642177" bIns="135128" numCol="1" spcCol="1270" anchor="t" anchorCtr="0">
          <a:noAutofit/>
        </a:bodyPr>
        <a:lstStyle/>
        <a:p>
          <a:pPr marL="171450" lvl="1" indent="-171450" algn="l" defTabSz="844550" rtl="0">
            <a:lnSpc>
              <a:spcPct val="90000"/>
            </a:lnSpc>
            <a:spcBef>
              <a:spcPct val="0"/>
            </a:spcBef>
            <a:spcAft>
              <a:spcPct val="15000"/>
            </a:spcAft>
            <a:buChar char="•"/>
          </a:pPr>
          <a:r>
            <a:rPr lang="en-US" sz="1900" kern="1200">
              <a:solidFill>
                <a:sysClr val="windowText" lastClr="000000">
                  <a:hueOff val="0"/>
                  <a:satOff val="0"/>
                  <a:lumOff val="0"/>
                  <a:alphaOff val="0"/>
                </a:sysClr>
              </a:solidFill>
              <a:latin typeface="Rockwell"/>
              <a:ea typeface="+mn-ea"/>
              <a:cs typeface="+mn-cs"/>
            </a:rPr>
            <a:t>Masking of interrupts</a:t>
          </a:r>
        </a:p>
        <a:p>
          <a:pPr marL="171450" lvl="1" indent="-171450" algn="l" defTabSz="844550" rtl="0">
            <a:lnSpc>
              <a:spcPct val="90000"/>
            </a:lnSpc>
            <a:spcBef>
              <a:spcPct val="0"/>
            </a:spcBef>
            <a:spcAft>
              <a:spcPct val="15000"/>
            </a:spcAft>
            <a:buChar char="•"/>
          </a:pPr>
          <a:r>
            <a:rPr lang="en-US" sz="1900" kern="1200" dirty="0">
              <a:solidFill>
                <a:sysClr val="windowText" lastClr="000000">
                  <a:hueOff val="0"/>
                  <a:satOff val="0"/>
                  <a:lumOff val="0"/>
                  <a:alphaOff val="0"/>
                </a:sysClr>
              </a:solidFill>
              <a:latin typeface="Rockwell"/>
              <a:ea typeface="+mn-ea"/>
              <a:cs typeface="+mn-cs"/>
            </a:rPr>
            <a:t>Prioritization of the interrupts</a:t>
          </a:r>
        </a:p>
        <a:p>
          <a:pPr marL="171450" lvl="1" indent="-171450" algn="l" defTabSz="844550" rtl="0">
            <a:lnSpc>
              <a:spcPct val="90000"/>
            </a:lnSpc>
            <a:spcBef>
              <a:spcPct val="0"/>
            </a:spcBef>
            <a:spcAft>
              <a:spcPct val="15000"/>
            </a:spcAft>
            <a:buChar char="•"/>
          </a:pPr>
          <a:r>
            <a:rPr lang="en-US" sz="1900" kern="1200">
              <a:solidFill>
                <a:sysClr val="windowText" lastClr="000000">
                  <a:hueOff val="0"/>
                  <a:satOff val="0"/>
                  <a:lumOff val="0"/>
                  <a:alphaOff val="0"/>
                </a:sysClr>
              </a:solidFill>
              <a:latin typeface="Rockwell"/>
              <a:ea typeface="+mn-ea"/>
              <a:cs typeface="+mn-cs"/>
            </a:rPr>
            <a:t>Distribution of the interrupts to the target A15 cores</a:t>
          </a:r>
        </a:p>
        <a:p>
          <a:pPr marL="171450" lvl="1" indent="-171450" algn="l" defTabSz="844550" rtl="0">
            <a:lnSpc>
              <a:spcPct val="90000"/>
            </a:lnSpc>
            <a:spcBef>
              <a:spcPct val="0"/>
            </a:spcBef>
            <a:spcAft>
              <a:spcPct val="15000"/>
            </a:spcAft>
            <a:buChar char="•"/>
          </a:pPr>
          <a:r>
            <a:rPr lang="en-US" sz="1900" kern="1200">
              <a:solidFill>
                <a:sysClr val="windowText" lastClr="000000">
                  <a:hueOff val="0"/>
                  <a:satOff val="0"/>
                  <a:lumOff val="0"/>
                  <a:alphaOff val="0"/>
                </a:sysClr>
              </a:solidFill>
              <a:latin typeface="Rockwell"/>
              <a:ea typeface="+mn-ea"/>
              <a:cs typeface="+mn-cs"/>
            </a:rPr>
            <a:t>Tracking the status of interrupts</a:t>
          </a:r>
        </a:p>
        <a:p>
          <a:pPr marL="171450" lvl="1" indent="-171450" algn="l" defTabSz="844550" rtl="0">
            <a:lnSpc>
              <a:spcPct val="90000"/>
            </a:lnSpc>
            <a:spcBef>
              <a:spcPct val="0"/>
            </a:spcBef>
            <a:spcAft>
              <a:spcPct val="15000"/>
            </a:spcAft>
            <a:buChar char="•"/>
          </a:pPr>
          <a:r>
            <a:rPr lang="en-US" sz="1900" kern="1200">
              <a:solidFill>
                <a:sysClr val="windowText" lastClr="000000">
                  <a:hueOff val="0"/>
                  <a:satOff val="0"/>
                  <a:lumOff val="0"/>
                  <a:alphaOff val="0"/>
                </a:sysClr>
              </a:solidFill>
              <a:latin typeface="Rockwell"/>
              <a:ea typeface="+mn-ea"/>
              <a:cs typeface="+mn-cs"/>
            </a:rPr>
            <a:t>Generation of interrupts by software</a:t>
          </a:r>
        </a:p>
      </dsp:txBody>
      <dsp:txXfrm>
        <a:off x="0" y="323203"/>
        <a:ext cx="8274289" cy="2034900"/>
      </dsp:txXfrm>
    </dsp:sp>
    <dsp:sp modelId="{76F26A10-903B-9242-8063-A66AB4E1555F}">
      <dsp:nvSpPr>
        <dsp:cNvPr id="0" name=""/>
        <dsp:cNvSpPr/>
      </dsp:nvSpPr>
      <dsp:spPr>
        <a:xfrm>
          <a:off x="413714" y="42763"/>
          <a:ext cx="5792002" cy="560880"/>
        </a:xfrm>
        <a:prstGeom prst="roundRect">
          <a:avLst/>
        </a:prstGeom>
        <a:gradFill rotWithShape="0">
          <a:gsLst>
            <a:gs pos="0">
              <a:srgbClr val="663366">
                <a:hueOff val="0"/>
                <a:satOff val="0"/>
                <a:lumOff val="0"/>
                <a:alphaOff val="0"/>
                <a:shade val="40000"/>
                <a:alpha val="100000"/>
                <a:satMod val="150000"/>
                <a:lumMod val="100000"/>
              </a:srgbClr>
            </a:gs>
            <a:gs pos="100000">
              <a:srgbClr val="663366">
                <a:hueOff val="0"/>
                <a:satOff val="0"/>
                <a:lumOff val="0"/>
                <a:alphaOff val="0"/>
                <a:tint val="70000"/>
                <a:shade val="100000"/>
                <a:alpha val="100000"/>
                <a:satMod val="200000"/>
                <a:lumMod val="100000"/>
              </a:srgb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18924" tIns="0" rIns="218924" bIns="0" numCol="1" spcCol="1270" anchor="ctr" anchorCtr="0">
          <a:noAutofit/>
        </a:bodyPr>
        <a:lstStyle/>
        <a:p>
          <a:pPr marL="0" lvl="0" indent="0" algn="l" defTabSz="844550" rtl="0">
            <a:lnSpc>
              <a:spcPct val="90000"/>
            </a:lnSpc>
            <a:spcBef>
              <a:spcPct val="0"/>
            </a:spcBef>
            <a:spcAft>
              <a:spcPct val="35000"/>
            </a:spcAft>
            <a:buNone/>
          </a:pPr>
          <a:r>
            <a:rPr lang="en-US" sz="1900" kern="1200">
              <a:solidFill>
                <a:sysClr val="window" lastClr="FFFFFF"/>
              </a:solidFill>
              <a:latin typeface="Rockwell"/>
              <a:ea typeface="+mn-ea"/>
              <a:cs typeface="+mn-cs"/>
            </a:rPr>
            <a:t>Generic interrupt controller (GIC) provides:</a:t>
          </a:r>
        </a:p>
      </dsp:txBody>
      <dsp:txXfrm>
        <a:off x="441094" y="70143"/>
        <a:ext cx="5737242" cy="506120"/>
      </dsp:txXfrm>
    </dsp:sp>
    <dsp:sp modelId="{CB61B1CA-7425-014B-B8D5-FB5BB5D63E91}">
      <dsp:nvSpPr>
        <dsp:cNvPr id="0" name=""/>
        <dsp:cNvSpPr/>
      </dsp:nvSpPr>
      <dsp:spPr>
        <a:xfrm>
          <a:off x="0" y="2741143"/>
          <a:ext cx="8274289" cy="2453850"/>
        </a:xfrm>
        <a:prstGeom prst="rect">
          <a:avLst/>
        </a:prstGeom>
        <a:solidFill>
          <a:sysClr val="window" lastClr="FFFFFF">
            <a:alpha val="90000"/>
            <a:hueOff val="0"/>
            <a:satOff val="0"/>
            <a:lumOff val="0"/>
            <a:alphaOff val="0"/>
          </a:sysClr>
        </a:solidFill>
        <a:ln w="12700" cap="flat" cmpd="sng" algn="ctr">
          <a:solidFill>
            <a:srgbClr val="663366">
              <a:hueOff val="0"/>
              <a:satOff val="0"/>
              <a:lumOff val="0"/>
              <a:alphaOff val="0"/>
            </a:srgb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42177" tIns="395732" rIns="642177" bIns="135128" numCol="1" spcCol="1270" anchor="t" anchorCtr="0">
          <a:noAutofit/>
        </a:bodyPr>
        <a:lstStyle/>
        <a:p>
          <a:pPr marL="171450" lvl="1" indent="-171450" algn="l" defTabSz="844550" rtl="0">
            <a:lnSpc>
              <a:spcPct val="90000"/>
            </a:lnSpc>
            <a:spcBef>
              <a:spcPct val="0"/>
            </a:spcBef>
            <a:spcAft>
              <a:spcPct val="15000"/>
            </a:spcAft>
            <a:buChar char="•"/>
          </a:pPr>
          <a:r>
            <a:rPr lang="en-US" sz="1900" kern="1200">
              <a:solidFill>
                <a:sysClr val="windowText" lastClr="000000">
                  <a:hueOff val="0"/>
                  <a:satOff val="0"/>
                  <a:lumOff val="0"/>
                  <a:alphaOff val="0"/>
                </a:sysClr>
              </a:solidFill>
              <a:latin typeface="Rockwell"/>
              <a:ea typeface="+mn-ea"/>
              <a:cs typeface="+mn-cs"/>
            </a:rPr>
            <a:t>Is memory mapped</a:t>
          </a:r>
        </a:p>
        <a:p>
          <a:pPr marL="171450" lvl="1" indent="-171450" algn="l" defTabSz="844550" rtl="0">
            <a:lnSpc>
              <a:spcPct val="90000"/>
            </a:lnSpc>
            <a:spcBef>
              <a:spcPct val="0"/>
            </a:spcBef>
            <a:spcAft>
              <a:spcPct val="15000"/>
            </a:spcAft>
            <a:buChar char="•"/>
          </a:pPr>
          <a:r>
            <a:rPr lang="en-US" sz="1900" kern="1200">
              <a:solidFill>
                <a:sysClr val="windowText" lastClr="000000">
                  <a:hueOff val="0"/>
                  <a:satOff val="0"/>
                  <a:lumOff val="0"/>
                  <a:alphaOff val="0"/>
                </a:sysClr>
              </a:solidFill>
              <a:latin typeface="Rockwell"/>
              <a:ea typeface="+mn-ea"/>
              <a:cs typeface="+mn-cs"/>
            </a:rPr>
            <a:t>Is a single functional unit that is placed in the system alongside A15 cores</a:t>
          </a:r>
        </a:p>
        <a:p>
          <a:pPr marL="171450" lvl="1" indent="-171450" algn="l" defTabSz="844550" rtl="0">
            <a:lnSpc>
              <a:spcPct val="90000"/>
            </a:lnSpc>
            <a:spcBef>
              <a:spcPct val="0"/>
            </a:spcBef>
            <a:spcAft>
              <a:spcPct val="15000"/>
            </a:spcAft>
            <a:buChar char="•"/>
          </a:pPr>
          <a:r>
            <a:rPr lang="en-US" sz="1900" kern="1200">
              <a:solidFill>
                <a:sysClr val="windowText" lastClr="000000">
                  <a:hueOff val="0"/>
                  <a:satOff val="0"/>
                  <a:lumOff val="0"/>
                  <a:alphaOff val="0"/>
                </a:sysClr>
              </a:solidFill>
              <a:latin typeface="Rockwell"/>
              <a:ea typeface="+mn-ea"/>
              <a:cs typeface="+mn-cs"/>
            </a:rPr>
            <a:t>This enables the number of interrupts supported in the system to be independent of the A15 core design</a:t>
          </a:r>
        </a:p>
        <a:p>
          <a:pPr marL="171450" lvl="1" indent="-171450" algn="l" defTabSz="844550" rtl="0">
            <a:lnSpc>
              <a:spcPct val="90000"/>
            </a:lnSpc>
            <a:spcBef>
              <a:spcPct val="0"/>
            </a:spcBef>
            <a:spcAft>
              <a:spcPct val="15000"/>
            </a:spcAft>
            <a:buChar char="•"/>
          </a:pPr>
          <a:r>
            <a:rPr lang="en-US" sz="1900" kern="1200">
              <a:solidFill>
                <a:sysClr val="windowText" lastClr="000000">
                  <a:hueOff val="0"/>
                  <a:satOff val="0"/>
                  <a:lumOff val="0"/>
                  <a:alphaOff val="0"/>
                </a:sysClr>
              </a:solidFill>
              <a:latin typeface="Rockwell"/>
              <a:ea typeface="+mn-ea"/>
              <a:cs typeface="+mn-cs"/>
            </a:rPr>
            <a:t>Is accessed by the A15 cores using a private interface through the SCU</a:t>
          </a:r>
        </a:p>
      </dsp:txBody>
      <dsp:txXfrm>
        <a:off x="0" y="2741143"/>
        <a:ext cx="8274289" cy="2453850"/>
      </dsp:txXfrm>
    </dsp:sp>
    <dsp:sp modelId="{D48730F7-2E44-7F4C-B8FA-CCA4EF35A968}">
      <dsp:nvSpPr>
        <dsp:cNvPr id="0" name=""/>
        <dsp:cNvSpPr/>
      </dsp:nvSpPr>
      <dsp:spPr>
        <a:xfrm>
          <a:off x="413714" y="2460703"/>
          <a:ext cx="5792002" cy="560880"/>
        </a:xfrm>
        <a:prstGeom prst="roundRect">
          <a:avLst/>
        </a:prstGeom>
        <a:gradFill rotWithShape="0">
          <a:gsLst>
            <a:gs pos="0">
              <a:srgbClr val="663366">
                <a:hueOff val="0"/>
                <a:satOff val="0"/>
                <a:lumOff val="0"/>
                <a:alphaOff val="0"/>
                <a:shade val="40000"/>
                <a:alpha val="100000"/>
                <a:satMod val="150000"/>
                <a:lumMod val="100000"/>
              </a:srgbClr>
            </a:gs>
            <a:gs pos="100000">
              <a:srgbClr val="663366">
                <a:hueOff val="0"/>
                <a:satOff val="0"/>
                <a:lumOff val="0"/>
                <a:alphaOff val="0"/>
                <a:tint val="70000"/>
                <a:shade val="100000"/>
                <a:alpha val="100000"/>
                <a:satMod val="200000"/>
                <a:lumMod val="100000"/>
              </a:srgb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18924" tIns="0" rIns="218924" bIns="0" numCol="1" spcCol="1270" anchor="ctr" anchorCtr="0">
          <a:noAutofit/>
        </a:bodyPr>
        <a:lstStyle/>
        <a:p>
          <a:pPr marL="0" lvl="0" indent="0" algn="l" defTabSz="844550" rtl="0">
            <a:lnSpc>
              <a:spcPct val="90000"/>
            </a:lnSpc>
            <a:spcBef>
              <a:spcPct val="0"/>
            </a:spcBef>
            <a:spcAft>
              <a:spcPct val="35000"/>
            </a:spcAft>
            <a:buNone/>
          </a:pPr>
          <a:r>
            <a:rPr lang="en-US" sz="1900" kern="1200">
              <a:solidFill>
                <a:sysClr val="window" lastClr="FFFFFF"/>
              </a:solidFill>
              <a:latin typeface="Rockwell"/>
              <a:ea typeface="+mn-ea"/>
              <a:cs typeface="+mn-cs"/>
            </a:rPr>
            <a:t>GIC</a:t>
          </a:r>
        </a:p>
      </dsp:txBody>
      <dsp:txXfrm>
        <a:off x="441094" y="2488083"/>
        <a:ext cx="5737242" cy="50612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A8FE9E8-A3D3-5C4E-AEA1-F555792F569F}">
      <dsp:nvSpPr>
        <dsp:cNvPr id="0" name=""/>
        <dsp:cNvSpPr/>
      </dsp:nvSpPr>
      <dsp:spPr>
        <a:xfrm rot="5400000">
          <a:off x="739128" y="264603"/>
          <a:ext cx="2138368" cy="3558197"/>
        </a:xfrm>
        <a:prstGeom prst="corner">
          <a:avLst>
            <a:gd name="adj1" fmla="val 16120"/>
            <a:gd name="adj2" fmla="val 16110"/>
          </a:avLst>
        </a:prstGeom>
        <a:gradFill rotWithShape="0">
          <a:gsLst>
            <a:gs pos="0">
              <a:srgbClr val="666699">
                <a:shade val="80000"/>
                <a:hueOff val="0"/>
                <a:satOff val="0"/>
                <a:lumOff val="0"/>
                <a:alphaOff val="0"/>
                <a:shade val="40000"/>
                <a:alpha val="100000"/>
                <a:satMod val="150000"/>
                <a:lumMod val="100000"/>
              </a:srgbClr>
            </a:gs>
            <a:gs pos="100000">
              <a:srgbClr val="666699">
                <a:shade val="80000"/>
                <a:hueOff val="0"/>
                <a:satOff val="0"/>
                <a:lumOff val="0"/>
                <a:alphaOff val="0"/>
                <a:tint val="70000"/>
                <a:shade val="100000"/>
                <a:alpha val="100000"/>
                <a:satMod val="200000"/>
                <a:lumMod val="100000"/>
              </a:srgbClr>
            </a:gs>
          </a:gsLst>
          <a:lin ang="5400000" scaled="1"/>
        </a:gradFill>
        <a:ln w="12700" cap="flat" cmpd="sng" algn="ctr">
          <a:solidFill>
            <a:srgbClr val="666699">
              <a:shade val="80000"/>
              <a:hueOff val="0"/>
              <a:satOff val="0"/>
              <a:lumOff val="0"/>
              <a:alphaOff val="0"/>
            </a:srgbClr>
          </a:solidFill>
          <a:prstDash val="solid"/>
        </a:ln>
        <a:effectLst>
          <a:innerShdw blurRad="50800" dist="25400" dir="13500000">
            <a:srgbClr val="FFFFFF">
              <a:alpha val="75000"/>
            </a:srgbClr>
          </a:innerShdw>
          <a:outerShdw blurRad="63500" dist="25400" dir="5400000" rotWithShape="0">
            <a:srgbClr val="808080">
              <a:alpha val="75000"/>
            </a:srgbClr>
          </a:outerShdw>
        </a:effectLst>
      </dsp:spPr>
      <dsp:style>
        <a:lnRef idx="1">
          <a:scrgbClr r="0" g="0" b="0"/>
        </a:lnRef>
        <a:fillRef idx="3">
          <a:scrgbClr r="0" g="0" b="0"/>
        </a:fillRef>
        <a:effectRef idx="2">
          <a:scrgbClr r="0" g="0" b="0"/>
        </a:effectRef>
        <a:fontRef idx="minor">
          <a:schemeClr val="lt1"/>
        </a:fontRef>
      </dsp:style>
    </dsp:sp>
    <dsp:sp modelId="{EBE5B8B3-45F4-8D4D-9DD2-09B2856F6D84}">
      <dsp:nvSpPr>
        <dsp:cNvPr id="0" name=""/>
        <dsp:cNvSpPr/>
      </dsp:nvSpPr>
      <dsp:spPr>
        <a:xfrm>
          <a:off x="382181" y="1327737"/>
          <a:ext cx="3212360" cy="28158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rtl="0">
            <a:lnSpc>
              <a:spcPct val="90000"/>
            </a:lnSpc>
            <a:spcBef>
              <a:spcPct val="0"/>
            </a:spcBef>
            <a:spcAft>
              <a:spcPct val="35000"/>
            </a:spcAft>
            <a:buNone/>
          </a:pPr>
          <a:r>
            <a:rPr lang="en-US" sz="2100" kern="1200">
              <a:solidFill>
                <a:sysClr val="windowText" lastClr="000000">
                  <a:hueOff val="0"/>
                  <a:satOff val="0"/>
                  <a:lumOff val="0"/>
                  <a:alphaOff val="0"/>
                </a:sysClr>
              </a:solidFill>
              <a:latin typeface="Rockwell"/>
              <a:ea typeface="+mn-ea"/>
              <a:cs typeface="+mn-cs"/>
            </a:rPr>
            <a:t>Designed to satisfy two functional requirements:</a:t>
          </a:r>
        </a:p>
        <a:p>
          <a:pPr marL="171450" lvl="1" indent="-171450" algn="l" defTabSz="711200" rtl="0">
            <a:lnSpc>
              <a:spcPct val="90000"/>
            </a:lnSpc>
            <a:spcBef>
              <a:spcPct val="0"/>
            </a:spcBef>
            <a:spcAft>
              <a:spcPct val="15000"/>
            </a:spcAft>
            <a:buChar char="•"/>
          </a:pPr>
          <a:r>
            <a:rPr lang="en-US" sz="1600" kern="1200">
              <a:solidFill>
                <a:sysClr val="windowText" lastClr="000000">
                  <a:hueOff val="0"/>
                  <a:satOff val="0"/>
                  <a:lumOff val="0"/>
                  <a:alphaOff val="0"/>
                </a:sysClr>
              </a:solidFill>
              <a:latin typeface="Rockwell"/>
              <a:ea typeface="+mn-ea"/>
              <a:cs typeface="+mn-cs"/>
            </a:rPr>
            <a:t>Provide a means of routing an interrupt request to a single CPU or multiple CPUs as required</a:t>
          </a:r>
        </a:p>
        <a:p>
          <a:pPr marL="171450" lvl="1" indent="-171450" algn="l" defTabSz="711200" rtl="0">
            <a:lnSpc>
              <a:spcPct val="90000"/>
            </a:lnSpc>
            <a:spcBef>
              <a:spcPct val="0"/>
            </a:spcBef>
            <a:spcAft>
              <a:spcPct val="15000"/>
            </a:spcAft>
            <a:buChar char="•"/>
          </a:pPr>
          <a:r>
            <a:rPr lang="en-US" sz="1600" kern="1200">
              <a:solidFill>
                <a:sysClr val="windowText" lastClr="000000">
                  <a:hueOff val="0"/>
                  <a:satOff val="0"/>
                  <a:lumOff val="0"/>
                  <a:alphaOff val="0"/>
                </a:sysClr>
              </a:solidFill>
              <a:latin typeface="Rockwell"/>
              <a:ea typeface="+mn-ea"/>
              <a:cs typeface="+mn-cs"/>
            </a:rPr>
            <a:t>Provide a means of interprocessor communication so that a thread on one CPU can cause activity by a thread on another CPU</a:t>
          </a:r>
        </a:p>
      </dsp:txBody>
      <dsp:txXfrm>
        <a:off x="382181" y="1327737"/>
        <a:ext cx="3212360" cy="2815822"/>
      </dsp:txXfrm>
    </dsp:sp>
    <dsp:sp modelId="{FF9705BB-5719-8441-9C19-BB88D14C133B}">
      <dsp:nvSpPr>
        <dsp:cNvPr id="0" name=""/>
        <dsp:cNvSpPr/>
      </dsp:nvSpPr>
      <dsp:spPr>
        <a:xfrm>
          <a:off x="2988436" y="2645"/>
          <a:ext cx="606105" cy="606105"/>
        </a:xfrm>
        <a:prstGeom prst="triangle">
          <a:avLst>
            <a:gd name="adj" fmla="val 100000"/>
          </a:avLst>
        </a:prstGeom>
        <a:gradFill rotWithShape="0">
          <a:gsLst>
            <a:gs pos="0">
              <a:srgbClr val="666699">
                <a:shade val="80000"/>
                <a:hueOff val="0"/>
                <a:satOff val="-2446"/>
                <a:lumOff val="12719"/>
                <a:alphaOff val="0"/>
                <a:shade val="40000"/>
                <a:alpha val="100000"/>
                <a:satMod val="150000"/>
                <a:lumMod val="100000"/>
              </a:srgbClr>
            </a:gs>
            <a:gs pos="100000">
              <a:srgbClr val="666699">
                <a:shade val="80000"/>
                <a:hueOff val="0"/>
                <a:satOff val="-2446"/>
                <a:lumOff val="12719"/>
                <a:alphaOff val="0"/>
                <a:tint val="70000"/>
                <a:shade val="100000"/>
                <a:alpha val="100000"/>
                <a:satMod val="200000"/>
                <a:lumMod val="100000"/>
              </a:srgbClr>
            </a:gs>
          </a:gsLst>
          <a:lin ang="5400000" scaled="1"/>
        </a:gradFill>
        <a:ln w="12700" cap="flat" cmpd="sng" algn="ctr">
          <a:solidFill>
            <a:srgbClr val="666699">
              <a:shade val="80000"/>
              <a:hueOff val="0"/>
              <a:satOff val="-2446"/>
              <a:lumOff val="12719"/>
              <a:alphaOff val="0"/>
            </a:srgbClr>
          </a:solidFill>
          <a:prstDash val="solid"/>
        </a:ln>
        <a:effectLst>
          <a:innerShdw blurRad="50800" dist="25400" dir="13500000">
            <a:srgbClr val="FFFFFF">
              <a:alpha val="75000"/>
            </a:srgbClr>
          </a:innerShdw>
          <a:outerShdw blurRad="63500" dist="25400" dir="5400000" rotWithShape="0">
            <a:srgbClr val="808080">
              <a:alpha val="75000"/>
            </a:srgbClr>
          </a:outerShdw>
        </a:effectLst>
      </dsp:spPr>
      <dsp:style>
        <a:lnRef idx="1">
          <a:scrgbClr r="0" g="0" b="0"/>
        </a:lnRef>
        <a:fillRef idx="3">
          <a:scrgbClr r="0" g="0" b="0"/>
        </a:fillRef>
        <a:effectRef idx="2">
          <a:scrgbClr r="0" g="0" b="0"/>
        </a:effectRef>
        <a:fontRef idx="minor">
          <a:schemeClr val="lt1"/>
        </a:fontRef>
      </dsp:style>
    </dsp:sp>
    <dsp:sp modelId="{E789ED68-B584-FA49-9DA1-938D68902827}">
      <dsp:nvSpPr>
        <dsp:cNvPr id="0" name=""/>
        <dsp:cNvSpPr/>
      </dsp:nvSpPr>
      <dsp:spPr>
        <a:xfrm rot="5400000">
          <a:off x="4671685" y="-708511"/>
          <a:ext cx="2138368" cy="3558197"/>
        </a:xfrm>
        <a:prstGeom prst="corner">
          <a:avLst>
            <a:gd name="adj1" fmla="val 16120"/>
            <a:gd name="adj2" fmla="val 16110"/>
          </a:avLst>
        </a:prstGeom>
        <a:gradFill rotWithShape="0">
          <a:gsLst>
            <a:gs pos="0">
              <a:srgbClr val="666699">
                <a:shade val="80000"/>
                <a:hueOff val="0"/>
                <a:satOff val="-4892"/>
                <a:lumOff val="25437"/>
                <a:alphaOff val="0"/>
                <a:shade val="40000"/>
                <a:alpha val="100000"/>
                <a:satMod val="150000"/>
                <a:lumMod val="100000"/>
              </a:srgbClr>
            </a:gs>
            <a:gs pos="100000">
              <a:srgbClr val="666699">
                <a:shade val="80000"/>
                <a:hueOff val="0"/>
                <a:satOff val="-4892"/>
                <a:lumOff val="25437"/>
                <a:alphaOff val="0"/>
                <a:tint val="70000"/>
                <a:shade val="100000"/>
                <a:alpha val="100000"/>
                <a:satMod val="200000"/>
                <a:lumMod val="100000"/>
              </a:srgbClr>
            </a:gs>
          </a:gsLst>
          <a:lin ang="5400000" scaled="1"/>
        </a:gradFill>
        <a:ln w="12700" cap="flat" cmpd="sng" algn="ctr">
          <a:solidFill>
            <a:srgbClr val="666699">
              <a:shade val="80000"/>
              <a:hueOff val="0"/>
              <a:satOff val="-4892"/>
              <a:lumOff val="25437"/>
              <a:alphaOff val="0"/>
            </a:srgbClr>
          </a:solidFill>
          <a:prstDash val="solid"/>
        </a:ln>
        <a:effectLst>
          <a:innerShdw blurRad="50800" dist="25400" dir="13500000">
            <a:srgbClr val="FFFFFF">
              <a:alpha val="75000"/>
            </a:srgbClr>
          </a:innerShdw>
          <a:outerShdw blurRad="63500" dist="25400" dir="5400000" rotWithShape="0">
            <a:srgbClr val="808080">
              <a:alpha val="75000"/>
            </a:srgbClr>
          </a:outerShdw>
        </a:effectLst>
      </dsp:spPr>
      <dsp:style>
        <a:lnRef idx="1">
          <a:scrgbClr r="0" g="0" b="0"/>
        </a:lnRef>
        <a:fillRef idx="3">
          <a:scrgbClr r="0" g="0" b="0"/>
        </a:fillRef>
        <a:effectRef idx="2">
          <a:scrgbClr r="0" g="0" b="0"/>
        </a:effectRef>
        <a:fontRef idx="minor">
          <a:schemeClr val="lt1"/>
        </a:fontRef>
      </dsp:style>
    </dsp:sp>
    <dsp:sp modelId="{61903999-75F8-2046-A014-7ED5C9EDBF81}">
      <dsp:nvSpPr>
        <dsp:cNvPr id="0" name=""/>
        <dsp:cNvSpPr/>
      </dsp:nvSpPr>
      <dsp:spPr>
        <a:xfrm>
          <a:off x="4314738" y="354622"/>
          <a:ext cx="3212360" cy="28158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rtl="0">
            <a:lnSpc>
              <a:spcPct val="90000"/>
            </a:lnSpc>
            <a:spcBef>
              <a:spcPct val="0"/>
            </a:spcBef>
            <a:spcAft>
              <a:spcPct val="35000"/>
            </a:spcAft>
            <a:buNone/>
          </a:pPr>
          <a:r>
            <a:rPr lang="en-US" sz="2100" kern="1200">
              <a:solidFill>
                <a:sysClr val="windowText" lastClr="000000">
                  <a:hueOff val="0"/>
                  <a:satOff val="0"/>
                  <a:lumOff val="0"/>
                  <a:alphaOff val="0"/>
                </a:sysClr>
              </a:solidFill>
              <a:latin typeface="Rockwell"/>
              <a:ea typeface="+mn-ea"/>
              <a:cs typeface="+mn-cs"/>
            </a:rPr>
            <a:t>Can route an interrupt to one or more CPUs in the following three ways:</a:t>
          </a:r>
        </a:p>
        <a:p>
          <a:pPr marL="171450" lvl="1" indent="-171450" algn="l" defTabSz="711200" rtl="0">
            <a:lnSpc>
              <a:spcPct val="90000"/>
            </a:lnSpc>
            <a:spcBef>
              <a:spcPct val="0"/>
            </a:spcBef>
            <a:spcAft>
              <a:spcPct val="15000"/>
            </a:spcAft>
            <a:buChar char="•"/>
          </a:pPr>
          <a:r>
            <a:rPr lang="en-US" sz="1600" kern="1200">
              <a:solidFill>
                <a:sysClr val="windowText" lastClr="000000">
                  <a:hueOff val="0"/>
                  <a:satOff val="0"/>
                  <a:lumOff val="0"/>
                  <a:alphaOff val="0"/>
                </a:sysClr>
              </a:solidFill>
              <a:latin typeface="Rockwell"/>
              <a:ea typeface="+mn-ea"/>
              <a:cs typeface="+mn-cs"/>
            </a:rPr>
            <a:t>An interrupt can be directed to a specific processor only</a:t>
          </a:r>
        </a:p>
        <a:p>
          <a:pPr marL="171450" lvl="1" indent="-171450" algn="l" defTabSz="711200" rtl="0">
            <a:lnSpc>
              <a:spcPct val="90000"/>
            </a:lnSpc>
            <a:spcBef>
              <a:spcPct val="0"/>
            </a:spcBef>
            <a:spcAft>
              <a:spcPct val="15000"/>
            </a:spcAft>
            <a:buChar char="•"/>
          </a:pPr>
          <a:r>
            <a:rPr lang="en-US" sz="1600" kern="1200">
              <a:solidFill>
                <a:sysClr val="windowText" lastClr="000000">
                  <a:hueOff val="0"/>
                  <a:satOff val="0"/>
                  <a:lumOff val="0"/>
                  <a:alphaOff val="0"/>
                </a:sysClr>
              </a:solidFill>
              <a:latin typeface="Rockwell"/>
              <a:ea typeface="+mn-ea"/>
              <a:cs typeface="+mn-cs"/>
            </a:rPr>
            <a:t>An interrupt can be directed to a defined group of processors</a:t>
          </a:r>
        </a:p>
        <a:p>
          <a:pPr marL="171450" lvl="1" indent="-171450" algn="l" defTabSz="711200" rtl="0">
            <a:lnSpc>
              <a:spcPct val="90000"/>
            </a:lnSpc>
            <a:spcBef>
              <a:spcPct val="0"/>
            </a:spcBef>
            <a:spcAft>
              <a:spcPct val="15000"/>
            </a:spcAft>
            <a:buChar char="•"/>
          </a:pPr>
          <a:r>
            <a:rPr lang="en-US" sz="1600" kern="1200">
              <a:solidFill>
                <a:sysClr val="windowText" lastClr="000000">
                  <a:hueOff val="0"/>
                  <a:satOff val="0"/>
                  <a:lumOff val="0"/>
                  <a:alphaOff val="0"/>
                </a:sysClr>
              </a:solidFill>
              <a:latin typeface="Rockwell"/>
              <a:ea typeface="+mn-ea"/>
              <a:cs typeface="+mn-cs"/>
            </a:rPr>
            <a:t>An interrupt can be directed to all processors</a:t>
          </a:r>
        </a:p>
      </dsp:txBody>
      <dsp:txXfrm>
        <a:off x="4314738" y="354622"/>
        <a:ext cx="3212360" cy="2815822"/>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9/3/layout/StepUpProcess">
  <dgm:title val=""/>
  <dgm:desc val=""/>
  <dgm:catLst>
    <dgm:cat type="process" pri="13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bL"/>
          <dgm:param type="flowDir" val="row"/>
          <dgm:param type="off" val="off"/>
          <dgm:param type="bkpt" val="fixed"/>
          <dgm:param type="bkPtFixedVal" val="1"/>
        </dgm:alg>
      </dgm:if>
      <dgm:else name="Name2">
        <dgm:alg type="snake">
          <dgm:param type="grDir" val="bR"/>
          <dgm:param type="flowDir" val="row"/>
          <dgm:param type="off" val="off"/>
          <dgm:param type="bkpt" val="fixed"/>
          <dgm:param type="bkPtFixedVal" val="1"/>
        </dgm:alg>
      </dgm:else>
    </dgm:choose>
    <dgm:shape xmlns:r="http://schemas.openxmlformats.org/officeDocument/2006/relationships" r:blip="">
      <dgm:adjLst/>
    </dgm:shape>
    <dgm:constrLst>
      <dgm:constr type="alignOff" forName="rootnode" val="1"/>
      <dgm:constr type="primFontSz" for="des" ptType="node" op="equ" val="65"/>
      <dgm:constr type="w" for="ch" forName="composite" refType="w"/>
      <dgm:constr type="h" for="ch" forName="composite" refType="h"/>
      <dgm:constr type="sp" refType="h" refFor="ch" refForName="composite" op="equ" fact="-0.765"/>
      <dgm:constr type="w" for="ch" forName="sibTrans" refType="w" fact="0.103"/>
      <dgm:constr type="h" for="ch" forName="sibTrans" refType="h" fact="0.103"/>
    </dgm:constrLst>
    <dgm:forEach name="nodesForEach" axis="ch" ptType="node">
      <dgm:layoutNode name="composite">
        <dgm:alg type="composite">
          <dgm:param type="ar" val="0.861"/>
        </dgm:alg>
        <dgm:shape xmlns:r="http://schemas.openxmlformats.org/officeDocument/2006/relationships" r:blip="">
          <dgm:adjLst/>
        </dgm:shape>
        <dgm:choose name="Name3">
          <dgm:if name="Name4" func="var" arg="dir" op="equ" val="norm">
            <dgm:constrLst>
              <dgm:constr type="l" for="ch" forName="LShape" refType="w" fact="0"/>
              <dgm:constr type="t" for="ch" forName="LShape" refType="h" fact="0.2347"/>
              <dgm:constr type="w" for="ch" forName="LShape" refType="w" fact="0.998"/>
              <dgm:constr type="h" for="ch" forName="LShape" refType="h" fact="0.5164"/>
              <dgm:constr type="r" for="ch" forName="ParentText" refType="w"/>
              <dgm:constr type="t" for="ch" forName="ParentText" refType="h" fact="0.32"/>
              <dgm:constr type="w" for="ch" forName="ParentText" refType="w" fact="0.901"/>
              <dgm:constr type="h" for="ch" forName="ParentText" refType="h" fact="0.68"/>
              <dgm:constr type="l" for="ch" forName="Triangle" refType="w" fact="0.83"/>
              <dgm:constr type="t" for="ch" forName="Triangle" refType="h" fact="0"/>
              <dgm:constr type="w" for="ch" forName="Triangle" refType="w" fact="0.17"/>
              <dgm:constr type="h" for="ch" forName="Triangle" refType="w" refFor="ch" refForName="Triangle"/>
            </dgm:constrLst>
          </dgm:if>
          <dgm:else name="Name5">
            <dgm:constrLst>
              <dgm:constr type="l" for="ch" forName="LShape" refType="w" fact="0.002"/>
              <dgm:constr type="t" for="ch" forName="LShape" refType="h" fact="0.2347"/>
              <dgm:constr type="w" for="ch" forName="LShape" refType="w"/>
              <dgm:constr type="h" for="ch" forName="LShape" refType="h" fact="0.5164"/>
              <dgm:constr type="l" for="ch" forName="ParentText" refType="w" fact="0"/>
              <dgm:constr type="t" for="ch" forName="ParentText" refType="h" fact="0.32"/>
              <dgm:constr type="w" for="ch" forName="ParentText" refType="w" fact="0.902"/>
              <dgm:constr type="h" for="ch" forName="ParentText" refType="h" fact="0.68"/>
              <dgm:constr type="l" for="ch" forName="Triangle" refType="w" fact="0"/>
              <dgm:constr type="t" for="ch" forName="Triangle" refType="h" fact="0"/>
              <dgm:constr type="w" for="ch" forName="Triangle" refType="w" fact="0.17"/>
              <dgm:constr type="h" for="ch" forName="Triangle" refType="w" refFor="ch" refForName="Triangle"/>
            </dgm:constrLst>
          </dgm:else>
        </dgm:choose>
        <dgm:layoutNode name="LShape" styleLbl="alignNode1">
          <dgm:alg type="sp"/>
          <dgm:choose name="Name6">
            <dgm:if name="Name7" func="var" arg="dir" op="equ" val="norm">
              <dgm:shape xmlns:r="http://schemas.openxmlformats.org/officeDocument/2006/relationships" rot="90" type="corner" r:blip="">
                <dgm:adjLst>
                  <dgm:adj idx="1" val="0.1612"/>
                  <dgm:adj idx="2" val="0.1611"/>
                </dgm:adjLst>
              </dgm:shape>
            </dgm:if>
            <dgm:else name="Name8">
              <dgm:shape xmlns:r="http://schemas.openxmlformats.org/officeDocument/2006/relationships" rot="180" type="corner" r:blip="">
                <dgm:adjLst>
                  <dgm:adj idx="1" val="0.1612"/>
                  <dgm:adj idx="2" val="0.1611"/>
                </dgm:adjLst>
              </dgm:shape>
            </dgm:else>
          </dgm:choose>
          <dgm:presOf/>
        </dgm:layoutNode>
        <dgm:layoutNode name="ParentText"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9">
          <dgm:if name="Name10" axis="followSib" ptType="node" func="cnt" op="gte" val="1">
            <dgm:layoutNode name="Triangle" styleLbl="alignNode1">
              <dgm:alg type="sp"/>
              <dgm:choose name="Name11">
                <dgm:if name="Name12" func="var" arg="dir" op="equ" val="norm">
                  <dgm:shape xmlns:r="http://schemas.openxmlformats.org/officeDocument/2006/relationships" type="triangle" r:blip="">
                    <dgm:adjLst>
                      <dgm:adj idx="1" val="1"/>
                    </dgm:adjLst>
                  </dgm:shape>
                </dgm:if>
                <dgm:else name="Name13">
                  <dgm:shape xmlns:r="http://schemas.openxmlformats.org/officeDocument/2006/relationships" rot="90" type="triangle" r:blip="">
                    <dgm:adjLst>
                      <dgm:adj idx="1" val="1"/>
                    </dgm:adjLst>
                  </dgm:shape>
                </dgm:else>
              </dgm:choose>
              <dgm:presOf/>
            </dgm:layoutNode>
          </dgm:if>
          <dgm:else name="Name14"/>
        </dgm:choose>
      </dgm:layoutNode>
      <dgm:forEach name="sibTransForEach" axis="followSib" ptType="sibTrans" cnt="1">
        <dgm:layoutNode name="sibTrans">
          <dgm:alg type="composite">
            <dgm:param type="ar" val="0.861"/>
          </dgm:alg>
          <dgm:constrLst>
            <dgm:constr type="w" for="ch" forName="space" refType="w"/>
            <dgm:constr type="h" for="ch" forName="space" refType="w"/>
          </dgm:constrLst>
          <dgm:layoutNode name="space" styleLbl="alignNode1">
            <dgm:alg type="sp"/>
            <dgm:shape xmlns:r="http://schemas.openxmlformats.org/officeDocument/2006/relationships" r:blip="">
              <dgm:adjLst/>
            </dgm:shape>
            <dgm:presOf/>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366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lvl1pPr>
              <a:defRPr sz="1200"/>
            </a:lvl1pPr>
          </a:lstStyle>
          <a:p>
            <a:endParaRPr lang="en-US" dirty="0"/>
          </a:p>
        </p:txBody>
      </p:sp>
      <p:sp>
        <p:nvSpPr>
          <p:cNvPr id="113667"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lvl1pPr algn="r">
              <a:defRPr sz="1200"/>
            </a:lvl1pPr>
          </a:lstStyle>
          <a:p>
            <a:endParaRPr lang="en-US" dirty="0"/>
          </a:p>
        </p:txBody>
      </p:sp>
      <p:sp>
        <p:nvSpPr>
          <p:cNvPr id="113668"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0000" tIns="46800" rIns="90000" bIns="46800" numCol="1" anchor="b" anchorCtr="0" compatLnSpc="1">
            <a:prstTxWarp prst="textNoShape">
              <a:avLst/>
            </a:prstTxWarp>
          </a:bodyPr>
          <a:lstStyle>
            <a:lvl1pPr>
              <a:defRPr sz="1200"/>
            </a:lvl1pPr>
          </a:lstStyle>
          <a:p>
            <a:endParaRPr lang="en-US" dirty="0"/>
          </a:p>
        </p:txBody>
      </p:sp>
      <p:sp>
        <p:nvSpPr>
          <p:cNvPr id="113669"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0000" tIns="46800" rIns="90000" bIns="46800" numCol="1" anchor="b" anchorCtr="0" compatLnSpc="1">
            <a:prstTxWarp prst="textNoShape">
              <a:avLst/>
            </a:prstTxWarp>
          </a:bodyPr>
          <a:lstStyle>
            <a:lvl1pPr algn="r">
              <a:defRPr sz="1200"/>
            </a:lvl1pPr>
          </a:lstStyle>
          <a:p>
            <a:fld id="{70CA0992-732E-AD45-BA3D-087C00A04B97}" type="slidenum">
              <a:rPr lang="en-US"/>
              <a:pPr/>
              <a:t>‹#›</a:t>
            </a:fld>
            <a:endParaRPr lang="en-US" dirty="0"/>
          </a:p>
        </p:txBody>
      </p:sp>
    </p:spTree>
    <p:extLst>
      <p:ext uri="{BB962C8B-B14F-4D97-AF65-F5344CB8AC3E}">
        <p14:creationId xmlns:p14="http://schemas.microsoft.com/office/powerpoint/2010/main" val="107188280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4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lvl1pPr>
              <a:defRPr sz="1200"/>
            </a:lvl1pPr>
          </a:lstStyle>
          <a:p>
            <a:endParaRPr lang="en-US" dirty="0"/>
          </a:p>
        </p:txBody>
      </p:sp>
      <p:sp>
        <p:nvSpPr>
          <p:cNvPr id="112643"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lvl1pPr algn="r">
              <a:defRPr sz="1200"/>
            </a:lvl1pPr>
          </a:lstStyle>
          <a:p>
            <a:endParaRPr lang="en-US" dirty="0"/>
          </a:p>
        </p:txBody>
      </p:sp>
      <p:sp>
        <p:nvSpPr>
          <p:cNvPr id="11264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112645"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2646"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0000" tIns="46800" rIns="90000" bIns="46800" numCol="1" anchor="b" anchorCtr="0" compatLnSpc="1">
            <a:prstTxWarp prst="textNoShape">
              <a:avLst/>
            </a:prstTxWarp>
          </a:bodyPr>
          <a:lstStyle>
            <a:lvl1pPr>
              <a:defRPr sz="1200"/>
            </a:lvl1pPr>
          </a:lstStyle>
          <a:p>
            <a:endParaRPr lang="en-US" dirty="0"/>
          </a:p>
        </p:txBody>
      </p:sp>
      <p:sp>
        <p:nvSpPr>
          <p:cNvPr id="112647"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0000" tIns="46800" rIns="90000" bIns="46800" numCol="1" anchor="b" anchorCtr="0" compatLnSpc="1">
            <a:prstTxWarp prst="textNoShape">
              <a:avLst/>
            </a:prstTxWarp>
          </a:bodyPr>
          <a:lstStyle>
            <a:lvl1pPr algn="r">
              <a:defRPr sz="1200"/>
            </a:lvl1pPr>
          </a:lstStyle>
          <a:p>
            <a:fld id="{D11A89E7-D91F-474F-9C5E-C4DFBE1BE310}" type="slidenum">
              <a:rPr lang="en-US"/>
              <a:pPr/>
              <a:t>‹#›</a:t>
            </a:fld>
            <a:endParaRPr lang="en-US" dirty="0"/>
          </a:p>
        </p:txBody>
      </p:sp>
    </p:spTree>
    <p:extLst>
      <p:ext uri="{BB962C8B-B14F-4D97-AF65-F5344CB8AC3E}">
        <p14:creationId xmlns:p14="http://schemas.microsoft.com/office/powerpoint/2010/main" val="3676886774"/>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Times New Roman" pitchFamily="-84"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84" charset="0"/>
        <a:ea typeface="ＭＳ Ｐゴシック" pitchFamily="-84" charset="-128"/>
        <a:cs typeface="+mn-cs"/>
      </a:defRPr>
    </a:lvl2pPr>
    <a:lvl3pPr marL="914400" algn="l" rtl="0" eaLnBrk="0" fontAlgn="base" hangingPunct="0">
      <a:spcBef>
        <a:spcPct val="30000"/>
      </a:spcBef>
      <a:spcAft>
        <a:spcPct val="0"/>
      </a:spcAft>
      <a:defRPr sz="1200" kern="1200">
        <a:solidFill>
          <a:schemeClr val="tx1"/>
        </a:solidFill>
        <a:latin typeface="Times New Roman" pitchFamily="-84" charset="0"/>
        <a:ea typeface="ＭＳ Ｐゴシック" pitchFamily="-84" charset="-128"/>
        <a:cs typeface="+mn-cs"/>
      </a:defRPr>
    </a:lvl3pPr>
    <a:lvl4pPr marL="1371600" algn="l" rtl="0" eaLnBrk="0" fontAlgn="base" hangingPunct="0">
      <a:spcBef>
        <a:spcPct val="30000"/>
      </a:spcBef>
      <a:spcAft>
        <a:spcPct val="0"/>
      </a:spcAft>
      <a:defRPr sz="1200" kern="1200">
        <a:solidFill>
          <a:schemeClr val="tx1"/>
        </a:solidFill>
        <a:latin typeface="Times New Roman" pitchFamily="-84" charset="0"/>
        <a:ea typeface="ＭＳ Ｐゴシック" pitchFamily="-84" charset="-128"/>
        <a:cs typeface="+mn-cs"/>
      </a:defRPr>
    </a:lvl4pPr>
    <a:lvl5pPr marL="1828800" algn="l" rtl="0" eaLnBrk="0" fontAlgn="base" hangingPunct="0">
      <a:spcBef>
        <a:spcPct val="30000"/>
      </a:spcBef>
      <a:spcAft>
        <a:spcPct val="0"/>
      </a:spcAft>
      <a:defRPr sz="1200" kern="1200">
        <a:solidFill>
          <a:schemeClr val="tx1"/>
        </a:solidFill>
        <a:latin typeface="Times New Roman" pitchFamily="-84" charset="0"/>
        <a:ea typeface="ＭＳ Ｐゴシック" pitchFamily="-8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endParaRPr lang="en-IN" dirty="0"/>
          </a:p>
        </p:txBody>
      </p:sp>
      <p:sp>
        <p:nvSpPr>
          <p:cNvPr id="4" name="Footer Placeholder 3"/>
          <p:cNvSpPr>
            <a:spLocks noGrp="1"/>
          </p:cNvSpPr>
          <p:nvPr>
            <p:ph type="ftr" sz="quarter" idx="10"/>
          </p:nvPr>
        </p:nvSpPr>
        <p:spPr/>
        <p:txBody>
          <a:bodyPr/>
          <a:lstStyle/>
          <a:p>
            <a:r>
              <a:rPr lang="en-US"/>
              <a:t>© 2016 Pearson Education, Inc., Upper Saddle River, NJ. All rights reserved.</a:t>
            </a:r>
            <a:endParaRPr lang="en-US" dirty="0"/>
          </a:p>
        </p:txBody>
      </p:sp>
      <p:sp>
        <p:nvSpPr>
          <p:cNvPr id="5" name="Slide Number Placeholder 4"/>
          <p:cNvSpPr>
            <a:spLocks noGrp="1"/>
          </p:cNvSpPr>
          <p:nvPr>
            <p:ph type="sldNum" sz="quarter" idx="11"/>
          </p:nvPr>
        </p:nvSpPr>
        <p:spPr/>
        <p:txBody>
          <a:bodyPr/>
          <a:lstStyle/>
          <a:p>
            <a:fld id="{56C40E98-D33D-704E-929D-27FB84CF5632}" type="slidenum">
              <a:rPr lang="en-US" smtClean="0"/>
              <a:pPr/>
              <a:t>1</a:t>
            </a:fld>
            <a:endParaRPr lang="en-US" dirty="0"/>
          </a:p>
        </p:txBody>
      </p:sp>
    </p:spTree>
    <p:extLst>
      <p:ext uri="{BB962C8B-B14F-4D97-AF65-F5344CB8AC3E}">
        <p14:creationId xmlns:p14="http://schemas.microsoft.com/office/powerpoint/2010/main" val="14059260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Times New Roman" pitchFamily="-84" charset="0"/>
                <a:ea typeface="+mn-ea"/>
                <a:cs typeface="+mn-cs"/>
              </a:rPr>
              <a:t> A typical case for the use of multiple cores is a chip with multiple identical</a:t>
            </a:r>
          </a:p>
          <a:p>
            <a:r>
              <a:rPr lang="en-US" sz="1200" b="0" i="0" u="none" strike="noStrike" kern="1200" baseline="0" dirty="0">
                <a:solidFill>
                  <a:schemeClr val="tx1"/>
                </a:solidFill>
                <a:latin typeface="Times New Roman" pitchFamily="-84" charset="0"/>
                <a:ea typeface="+mn-ea"/>
                <a:cs typeface="+mn-cs"/>
              </a:rPr>
              <a:t>cores, known as </a:t>
            </a:r>
            <a:r>
              <a:rPr lang="en-US" sz="1200" b="1" i="0" u="none" strike="noStrike" kern="1200" baseline="0" dirty="0">
                <a:solidFill>
                  <a:schemeClr val="tx1"/>
                </a:solidFill>
                <a:latin typeface="Times New Roman" pitchFamily="-84" charset="0"/>
                <a:ea typeface="+mn-ea"/>
                <a:cs typeface="+mn-cs"/>
              </a:rPr>
              <a:t>homogenous</a:t>
            </a:r>
            <a:r>
              <a:rPr lang="en-US" sz="1200" b="0" i="0" u="none" strike="noStrike" kern="1200" baseline="0" dirty="0">
                <a:solidFill>
                  <a:schemeClr val="tx1"/>
                </a:solidFill>
                <a:latin typeface="Times New Roman" pitchFamily="-84" charset="0"/>
                <a:ea typeface="+mn-ea"/>
                <a:cs typeface="+mn-cs"/>
              </a:rPr>
              <a:t> </a:t>
            </a:r>
            <a:r>
              <a:rPr lang="en-US" sz="1200" b="1" i="0" u="none" strike="noStrike" kern="1200" baseline="0" dirty="0">
                <a:solidFill>
                  <a:schemeClr val="tx1"/>
                </a:solidFill>
                <a:latin typeface="Times New Roman" pitchFamily="-84" charset="0"/>
                <a:ea typeface="+mn-ea"/>
                <a:cs typeface="+mn-cs"/>
              </a:rPr>
              <a:t>multicore</a:t>
            </a:r>
            <a:r>
              <a:rPr lang="en-US" sz="1200" b="0" i="0" u="none" strike="noStrike" kern="1200" baseline="0" dirty="0">
                <a:solidFill>
                  <a:schemeClr val="tx1"/>
                </a:solidFill>
                <a:latin typeface="Times New Roman" pitchFamily="-84" charset="0"/>
                <a:ea typeface="+mn-ea"/>
                <a:cs typeface="+mn-cs"/>
              </a:rPr>
              <a:t> </a:t>
            </a:r>
            <a:r>
              <a:rPr lang="en-US" sz="1200" b="1" i="0" u="none" strike="noStrike" kern="1200" baseline="0" dirty="0">
                <a:solidFill>
                  <a:schemeClr val="tx1"/>
                </a:solidFill>
                <a:latin typeface="Times New Roman" pitchFamily="-84" charset="0"/>
                <a:ea typeface="+mn-ea"/>
                <a:cs typeface="+mn-cs"/>
              </a:rPr>
              <a:t>organization</a:t>
            </a:r>
            <a:r>
              <a:rPr lang="en-US" sz="1200" b="0" i="0" u="none" strike="noStrike" kern="1200" baseline="0" dirty="0">
                <a:solidFill>
                  <a:schemeClr val="tx1"/>
                </a:solidFill>
                <a:latin typeface="Times New Roman" pitchFamily="-84" charset="0"/>
                <a:ea typeface="+mn-ea"/>
                <a:cs typeface="+mn-cs"/>
              </a:rPr>
              <a:t> . To achieve better results, in</a:t>
            </a:r>
          </a:p>
          <a:p>
            <a:r>
              <a:rPr lang="en-US" sz="1200" b="0" i="0" u="none" strike="noStrike" kern="1200" baseline="0" dirty="0">
                <a:solidFill>
                  <a:schemeClr val="tx1"/>
                </a:solidFill>
                <a:latin typeface="Times New Roman" pitchFamily="-84" charset="0"/>
                <a:ea typeface="+mn-ea"/>
                <a:cs typeface="+mn-cs"/>
              </a:rPr>
              <a:t>terms of performance and/or power consumption, an increasingly popular design</a:t>
            </a:r>
          </a:p>
          <a:p>
            <a:r>
              <a:rPr lang="en-US" sz="1200" b="0" i="0" u="none" strike="noStrike" kern="1200" baseline="0" dirty="0">
                <a:solidFill>
                  <a:schemeClr val="tx1"/>
                </a:solidFill>
                <a:latin typeface="Times New Roman" pitchFamily="-84" charset="0"/>
                <a:ea typeface="+mn-ea"/>
                <a:cs typeface="+mn-cs"/>
              </a:rPr>
              <a:t>choice is </a:t>
            </a:r>
            <a:r>
              <a:rPr lang="en-US" sz="1200" b="1" i="0" u="none" strike="noStrike" kern="1200" baseline="0" dirty="0">
                <a:solidFill>
                  <a:schemeClr val="tx1"/>
                </a:solidFill>
                <a:latin typeface="Times New Roman" pitchFamily="-84" charset="0"/>
                <a:ea typeface="+mn-ea"/>
                <a:cs typeface="+mn-cs"/>
              </a:rPr>
              <a:t>heterogeneous</a:t>
            </a:r>
            <a:r>
              <a:rPr lang="en-US" sz="1200" b="0" i="0" u="none" strike="noStrike" kern="1200" baseline="0" dirty="0">
                <a:solidFill>
                  <a:schemeClr val="tx1"/>
                </a:solidFill>
                <a:latin typeface="Times New Roman" pitchFamily="-84" charset="0"/>
                <a:ea typeface="+mn-ea"/>
                <a:cs typeface="+mn-cs"/>
              </a:rPr>
              <a:t> </a:t>
            </a:r>
            <a:r>
              <a:rPr lang="en-US" sz="1200" b="1" i="0" u="none" strike="noStrike" kern="1200" baseline="0" dirty="0">
                <a:solidFill>
                  <a:schemeClr val="tx1"/>
                </a:solidFill>
                <a:latin typeface="Times New Roman" pitchFamily="-84" charset="0"/>
                <a:ea typeface="+mn-ea"/>
                <a:cs typeface="+mn-cs"/>
              </a:rPr>
              <a:t>multicore</a:t>
            </a:r>
            <a:r>
              <a:rPr lang="en-US" sz="1200" b="0" i="0" u="none" strike="noStrike" kern="1200" baseline="0" dirty="0">
                <a:solidFill>
                  <a:schemeClr val="tx1"/>
                </a:solidFill>
                <a:latin typeface="Times New Roman" pitchFamily="-84" charset="0"/>
                <a:ea typeface="+mn-ea"/>
                <a:cs typeface="+mn-cs"/>
              </a:rPr>
              <a:t> </a:t>
            </a:r>
            <a:r>
              <a:rPr lang="en-US" sz="1200" b="1" i="0" u="none" strike="noStrike" kern="1200" baseline="0" dirty="0">
                <a:solidFill>
                  <a:schemeClr val="tx1"/>
                </a:solidFill>
                <a:latin typeface="Times New Roman" pitchFamily="-84" charset="0"/>
                <a:ea typeface="+mn-ea"/>
                <a:cs typeface="+mn-cs"/>
              </a:rPr>
              <a:t>organization</a:t>
            </a:r>
            <a:r>
              <a:rPr lang="en-US" sz="1200" b="0" i="0" u="none" strike="noStrike" kern="1200" baseline="0" dirty="0">
                <a:solidFill>
                  <a:schemeClr val="tx1"/>
                </a:solidFill>
                <a:latin typeface="Times New Roman" pitchFamily="-84" charset="0"/>
                <a:ea typeface="+mn-ea"/>
                <a:cs typeface="+mn-cs"/>
              </a:rPr>
              <a:t> , which refers to a processor chip</a:t>
            </a:r>
          </a:p>
          <a:p>
            <a:r>
              <a:rPr lang="en-US" sz="1200" b="0" i="0" u="none" strike="noStrike" kern="1200" baseline="0" dirty="0">
                <a:solidFill>
                  <a:schemeClr val="tx1"/>
                </a:solidFill>
                <a:latin typeface="Times New Roman" pitchFamily="-84" charset="0"/>
                <a:ea typeface="+mn-ea"/>
                <a:cs typeface="+mn-cs"/>
              </a:rPr>
              <a:t>that includes more than one kind of core. In this section, we look at two approaches</a:t>
            </a:r>
          </a:p>
          <a:p>
            <a:r>
              <a:rPr lang="en-US" sz="1200" b="0" i="0" u="none" strike="noStrike" kern="1200" baseline="0" dirty="0">
                <a:solidFill>
                  <a:schemeClr val="tx1"/>
                </a:solidFill>
                <a:latin typeface="Times New Roman" pitchFamily="-84" charset="0"/>
                <a:ea typeface="+mn-ea"/>
                <a:cs typeface="+mn-cs"/>
              </a:rPr>
              <a:t>to heterogeneous multicore organization.</a:t>
            </a:r>
          </a:p>
          <a:p>
            <a:endParaRPr lang="en-US" sz="1200" b="0" i="0" u="none" strike="noStrike" kern="1200" baseline="0" dirty="0">
              <a:solidFill>
                <a:schemeClr val="tx1"/>
              </a:solidFill>
              <a:latin typeface="Times New Roman" pitchFamily="-84" charset="0"/>
              <a:ea typeface="+mn-ea"/>
              <a:cs typeface="+mn-cs"/>
            </a:endParaRPr>
          </a:p>
          <a:p>
            <a:r>
              <a:rPr lang="en-US" sz="1200" b="0" i="0" u="none" strike="noStrike" kern="1200" baseline="0" dirty="0">
                <a:solidFill>
                  <a:schemeClr val="tx1"/>
                </a:solidFill>
                <a:latin typeface="Times New Roman" pitchFamily="-84" charset="0"/>
                <a:ea typeface="+mn-ea"/>
                <a:cs typeface="+mn-cs"/>
              </a:rPr>
              <a:t>The approach that has received the most industry attention is the use of cores that</a:t>
            </a:r>
          </a:p>
          <a:p>
            <a:r>
              <a:rPr lang="en-US" sz="1200" b="0" i="0" u="none" strike="noStrike" kern="1200" baseline="0" dirty="0">
                <a:solidFill>
                  <a:schemeClr val="tx1"/>
                </a:solidFill>
                <a:latin typeface="Times New Roman" pitchFamily="-84" charset="0"/>
                <a:ea typeface="+mn-ea"/>
                <a:cs typeface="+mn-cs"/>
              </a:rPr>
              <a:t>have distinct ISAs. Typically, this involves mixing conventional cores, referred to in</a:t>
            </a:r>
          </a:p>
          <a:p>
            <a:r>
              <a:rPr lang="en-US" sz="1200" b="0" i="0" u="none" strike="noStrike" kern="1200" baseline="0" dirty="0">
                <a:solidFill>
                  <a:schemeClr val="tx1"/>
                </a:solidFill>
                <a:latin typeface="Times New Roman" pitchFamily="-84" charset="0"/>
                <a:ea typeface="+mn-ea"/>
                <a:cs typeface="+mn-cs"/>
              </a:rPr>
              <a:t>this context as CPUs, with specialized cores optimized for certain types of data or</a:t>
            </a:r>
          </a:p>
          <a:p>
            <a:r>
              <a:rPr lang="en-US" sz="1200" b="0" i="0" u="none" strike="noStrike" kern="1200" baseline="0" dirty="0">
                <a:solidFill>
                  <a:schemeClr val="tx1"/>
                </a:solidFill>
                <a:latin typeface="Times New Roman" pitchFamily="-84" charset="0"/>
                <a:ea typeface="+mn-ea"/>
                <a:cs typeface="+mn-cs"/>
              </a:rPr>
              <a:t>applications. Most often, the additional cores are optimized to deal with vector and</a:t>
            </a:r>
          </a:p>
          <a:p>
            <a:r>
              <a:rPr lang="en-US" sz="1200" b="0" i="0" u="none" strike="noStrike" kern="1200" baseline="0" dirty="0">
                <a:solidFill>
                  <a:schemeClr val="tx1"/>
                </a:solidFill>
                <a:latin typeface="Times New Roman" pitchFamily="-84" charset="0"/>
                <a:ea typeface="+mn-ea"/>
                <a:cs typeface="+mn-cs"/>
              </a:rPr>
              <a:t>matrix data processing.</a:t>
            </a:r>
          </a:p>
          <a:p>
            <a:endParaRPr lang="en-US" sz="1200" b="0" i="0" u="none" strike="noStrike" kern="1200" baseline="0" dirty="0">
              <a:solidFill>
                <a:schemeClr val="tx1"/>
              </a:solidFill>
              <a:latin typeface="Times New Roman" pitchFamily="-84" charset="0"/>
              <a:ea typeface="+mn-ea"/>
              <a:cs typeface="+mn-cs"/>
            </a:endParaRPr>
          </a:p>
          <a:p>
            <a:r>
              <a:rPr lang="en-US" sz="1200" b="0" i="0" u="none" strike="noStrike" kern="1200" baseline="0" dirty="0">
                <a:solidFill>
                  <a:schemeClr val="tx1"/>
                </a:solidFill>
                <a:latin typeface="Times New Roman" pitchFamily="-84" charset="0"/>
                <a:ea typeface="+mn-ea"/>
                <a:cs typeface="+mn-cs"/>
              </a:rPr>
              <a:t>The most prominent trend in terms of heterogeneous multicore design is the use of </a:t>
            </a:r>
          </a:p>
          <a:p>
            <a:r>
              <a:rPr lang="en-US" sz="1200" b="0" i="0" u="none" strike="noStrike" kern="1200" baseline="0" dirty="0">
                <a:solidFill>
                  <a:schemeClr val="tx1"/>
                </a:solidFill>
                <a:latin typeface="Times New Roman" pitchFamily="-84" charset="0"/>
                <a:ea typeface="+mn-ea"/>
                <a:cs typeface="+mn-cs"/>
              </a:rPr>
              <a:t>both CPUs and graphics processing units (GPUs)</a:t>
            </a:r>
          </a:p>
          <a:p>
            <a:r>
              <a:rPr lang="en-US" sz="1200" b="0" i="0" u="none" strike="noStrike" kern="1200" baseline="0" dirty="0">
                <a:solidFill>
                  <a:schemeClr val="tx1"/>
                </a:solidFill>
                <a:latin typeface="Times New Roman" pitchFamily="-84" charset="0"/>
                <a:ea typeface="+mn-ea"/>
                <a:cs typeface="+mn-cs"/>
              </a:rPr>
              <a:t>on the same chip.  Briefly, GPUs are characterized by the ability to support thousands of parallel execution</a:t>
            </a:r>
          </a:p>
          <a:p>
            <a:r>
              <a:rPr lang="en-US" sz="1200" b="0" i="0" u="none" strike="noStrike" kern="1200" baseline="0" dirty="0">
                <a:solidFill>
                  <a:schemeClr val="tx1"/>
                </a:solidFill>
                <a:latin typeface="Times New Roman" pitchFamily="-84" charset="0"/>
                <a:ea typeface="+mn-ea"/>
                <a:cs typeface="+mn-cs"/>
              </a:rPr>
              <a:t>threads. Thus, GPUs are well matched to applications that process large amounts</a:t>
            </a:r>
          </a:p>
          <a:p>
            <a:r>
              <a:rPr lang="en-US" sz="1200" b="0" i="0" u="none" strike="noStrike" kern="1200" baseline="0" dirty="0">
                <a:solidFill>
                  <a:schemeClr val="tx1"/>
                </a:solidFill>
                <a:latin typeface="Times New Roman" pitchFamily="-84" charset="0"/>
                <a:ea typeface="+mn-ea"/>
                <a:cs typeface="+mn-cs"/>
              </a:rPr>
              <a:t> of vector and matrix data. Initially aimed at improving the performance of graphics</a:t>
            </a:r>
          </a:p>
          <a:p>
            <a:r>
              <a:rPr lang="en-US" sz="1200" b="0" i="0" u="none" strike="noStrike" kern="1200" baseline="0" dirty="0">
                <a:solidFill>
                  <a:schemeClr val="tx1"/>
                </a:solidFill>
                <a:latin typeface="Times New Roman" pitchFamily="-84" charset="0"/>
                <a:ea typeface="+mn-ea"/>
                <a:cs typeface="+mn-cs"/>
              </a:rPr>
              <a:t>applications, thanks to easy-to-adopt programming models such as CUDA</a:t>
            </a:r>
          </a:p>
          <a:p>
            <a:r>
              <a:rPr lang="en-US" sz="1200" b="0" i="0" u="none" strike="noStrike" kern="1200" baseline="0" dirty="0">
                <a:solidFill>
                  <a:schemeClr val="tx1"/>
                </a:solidFill>
                <a:latin typeface="Times New Roman" pitchFamily="-84" charset="0"/>
                <a:ea typeface="+mn-ea"/>
                <a:cs typeface="+mn-cs"/>
              </a:rPr>
              <a:t>(Compute Unified Device Architecture), these new processors are increasingly</a:t>
            </a:r>
          </a:p>
          <a:p>
            <a:r>
              <a:rPr lang="en-US" sz="1200" b="0" i="0" u="none" strike="noStrike" kern="1200" baseline="0" dirty="0">
                <a:solidFill>
                  <a:schemeClr val="tx1"/>
                </a:solidFill>
                <a:latin typeface="Times New Roman" pitchFamily="-84" charset="0"/>
                <a:ea typeface="+mn-ea"/>
                <a:cs typeface="+mn-cs"/>
              </a:rPr>
              <a:t>being applied to improve the performance of general-purpose and scientific</a:t>
            </a:r>
          </a:p>
          <a:p>
            <a:r>
              <a:rPr lang="en-US" sz="1200" b="0" i="0" u="none" strike="noStrike" kern="1200" baseline="0" dirty="0">
                <a:solidFill>
                  <a:schemeClr val="tx1"/>
                </a:solidFill>
                <a:latin typeface="Times New Roman" pitchFamily="-84" charset="0"/>
                <a:ea typeface="+mn-ea"/>
                <a:cs typeface="+mn-cs"/>
              </a:rPr>
              <a:t>applications that involve large numbers of repetitive operations on structured data.</a:t>
            </a:r>
          </a:p>
          <a:p>
            <a:endParaRPr lang="en-US" sz="1200" b="0" i="0" u="none" strike="noStrike" kern="1200" baseline="0" dirty="0">
              <a:solidFill>
                <a:schemeClr val="tx1"/>
              </a:solidFill>
              <a:latin typeface="Times New Roman" pitchFamily="-84" charset="0"/>
              <a:ea typeface="+mn-ea"/>
              <a:cs typeface="+mn-cs"/>
            </a:endParaRPr>
          </a:p>
          <a:p>
            <a:r>
              <a:rPr lang="en-US" sz="1200" b="0" i="0" u="none" strike="noStrike" kern="1200" baseline="0" dirty="0">
                <a:solidFill>
                  <a:schemeClr val="tx1"/>
                </a:solidFill>
                <a:latin typeface="Times New Roman" pitchFamily="-84" charset="0"/>
                <a:ea typeface="+mn-ea"/>
                <a:cs typeface="+mn-cs"/>
              </a:rPr>
              <a:t>To deal with the diversity of target applications in today’s computing environment,</a:t>
            </a:r>
          </a:p>
          <a:p>
            <a:r>
              <a:rPr lang="en-US" sz="1200" b="0" i="0" u="none" strike="noStrike" kern="1200" baseline="0" dirty="0">
                <a:solidFill>
                  <a:schemeClr val="tx1"/>
                </a:solidFill>
                <a:latin typeface="Times New Roman" pitchFamily="-84" charset="0"/>
                <a:ea typeface="+mn-ea"/>
                <a:cs typeface="+mn-cs"/>
              </a:rPr>
              <a:t>multicore containing both GPUs and CPUs has the potential to enhance performance.</a:t>
            </a:r>
          </a:p>
          <a:p>
            <a:r>
              <a:rPr lang="en-US" sz="1200" b="0" i="0" u="none" strike="noStrike" kern="1200" baseline="0" dirty="0">
                <a:solidFill>
                  <a:schemeClr val="tx1"/>
                </a:solidFill>
                <a:latin typeface="Times New Roman" pitchFamily="-84" charset="0"/>
                <a:ea typeface="+mn-ea"/>
                <a:cs typeface="+mn-cs"/>
              </a:rPr>
              <a:t>This heterogeneous mix, however, presents issues of coordination and</a:t>
            </a:r>
          </a:p>
          <a:p>
            <a:r>
              <a:rPr lang="en-US" sz="1200" b="0" i="0" u="none" strike="noStrike" kern="1200" baseline="0" dirty="0">
                <a:solidFill>
                  <a:schemeClr val="tx1"/>
                </a:solidFill>
                <a:latin typeface="Times New Roman" pitchFamily="-84" charset="0"/>
                <a:ea typeface="+mn-ea"/>
                <a:cs typeface="+mn-cs"/>
              </a:rPr>
              <a:t>correctness.</a:t>
            </a:r>
            <a:endParaRPr lang="en-US" dirty="0"/>
          </a:p>
        </p:txBody>
      </p:sp>
      <p:sp>
        <p:nvSpPr>
          <p:cNvPr id="4" name="Slide Number Placeholder 3"/>
          <p:cNvSpPr>
            <a:spLocks noGrp="1"/>
          </p:cNvSpPr>
          <p:nvPr>
            <p:ph type="sldNum" sz="quarter" idx="10"/>
          </p:nvPr>
        </p:nvSpPr>
        <p:spPr/>
        <p:txBody>
          <a:bodyPr/>
          <a:lstStyle/>
          <a:p>
            <a:fld id="{D11A89E7-D91F-474F-9C5E-C4DFBE1BE310}" type="slidenum">
              <a:rPr lang="en-US" smtClean="0"/>
              <a:pPr/>
              <a:t>10</a:t>
            </a:fld>
            <a:endParaRPr lang="en-US" dirty="0"/>
          </a:p>
        </p:txBody>
      </p:sp>
    </p:spTree>
    <p:extLst>
      <p:ext uri="{BB962C8B-B14F-4D97-AF65-F5344CB8AC3E}">
        <p14:creationId xmlns:p14="http://schemas.microsoft.com/office/powerpoint/2010/main" val="18515152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Times New Roman" pitchFamily="-84" charset="0"/>
                <a:ea typeface="+mn-ea"/>
                <a:cs typeface="+mn-cs"/>
              </a:rPr>
              <a:t>Figure 21.7 is a typical multicore processor organization. Multiple CPUs and</a:t>
            </a:r>
          </a:p>
          <a:p>
            <a:r>
              <a:rPr lang="en-US" sz="1200" b="0" i="0" u="none" strike="noStrike" kern="1200" baseline="0" dirty="0">
                <a:solidFill>
                  <a:schemeClr val="tx1"/>
                </a:solidFill>
                <a:latin typeface="Times New Roman" pitchFamily="-84" charset="0"/>
                <a:ea typeface="+mn-ea"/>
                <a:cs typeface="+mn-cs"/>
              </a:rPr>
              <a:t>GPUs share on-chip resources, such as the last-level cache (LLC), interconnection </a:t>
            </a:r>
          </a:p>
          <a:p>
            <a:r>
              <a:rPr lang="en-US" sz="1200" b="0" i="0" u="none" strike="noStrike" kern="1200" baseline="0" dirty="0">
                <a:solidFill>
                  <a:schemeClr val="tx1"/>
                </a:solidFill>
                <a:latin typeface="Times New Roman" pitchFamily="-84" charset="0"/>
                <a:ea typeface="+mn-ea"/>
                <a:cs typeface="+mn-cs"/>
              </a:rPr>
              <a:t>network, and memory controllers. Most critical is the  way in which cache management </a:t>
            </a:r>
          </a:p>
          <a:p>
            <a:r>
              <a:rPr lang="en-US" sz="1200" b="0" i="0" u="none" strike="noStrike" kern="1200" baseline="0" dirty="0">
                <a:solidFill>
                  <a:schemeClr val="tx1"/>
                </a:solidFill>
                <a:latin typeface="Times New Roman" pitchFamily="-84" charset="0"/>
                <a:ea typeface="+mn-ea"/>
                <a:cs typeface="+mn-cs"/>
              </a:rPr>
              <a:t>policies provide effective sharing of the LLC. </a:t>
            </a:r>
          </a:p>
          <a:p>
            <a:r>
              <a:rPr lang="en-US" sz="1200" b="0" i="0" u="none" strike="noStrike" kern="1200" baseline="0" dirty="0">
                <a:solidFill>
                  <a:schemeClr val="tx1"/>
                </a:solidFill>
                <a:latin typeface="Times New Roman" pitchFamily="-84" charset="0"/>
                <a:ea typeface="+mn-ea"/>
                <a:cs typeface="+mn-cs"/>
              </a:rPr>
              <a:t>The differences in cache sensitivity and memory access rate between CPUs and </a:t>
            </a:r>
          </a:p>
          <a:p>
            <a:r>
              <a:rPr lang="en-US" sz="1200" b="0" i="0" u="none" strike="noStrike" kern="1200" baseline="0" dirty="0">
                <a:solidFill>
                  <a:schemeClr val="tx1"/>
                </a:solidFill>
                <a:latin typeface="Times New Roman" pitchFamily="-84" charset="0"/>
                <a:ea typeface="+mn-ea"/>
                <a:cs typeface="+mn-cs"/>
              </a:rPr>
              <a:t>GPUs create significant challenges to the efficient sharing of the LLC.</a:t>
            </a:r>
            <a:endParaRPr lang="en-US" dirty="0"/>
          </a:p>
        </p:txBody>
      </p:sp>
      <p:sp>
        <p:nvSpPr>
          <p:cNvPr id="4" name="Slide Number Placeholder 3"/>
          <p:cNvSpPr>
            <a:spLocks noGrp="1"/>
          </p:cNvSpPr>
          <p:nvPr>
            <p:ph type="sldNum" sz="quarter" idx="10"/>
          </p:nvPr>
        </p:nvSpPr>
        <p:spPr/>
        <p:txBody>
          <a:bodyPr/>
          <a:lstStyle/>
          <a:p>
            <a:fld id="{D11A89E7-D91F-474F-9C5E-C4DFBE1BE310}" type="slidenum">
              <a:rPr lang="en-US" smtClean="0"/>
              <a:pPr/>
              <a:t>11</a:t>
            </a:fld>
            <a:endParaRPr lang="en-US" dirty="0"/>
          </a:p>
        </p:txBody>
      </p:sp>
    </p:spTree>
    <p:extLst>
      <p:ext uri="{BB962C8B-B14F-4D97-AF65-F5344CB8AC3E}">
        <p14:creationId xmlns:p14="http://schemas.microsoft.com/office/powerpoint/2010/main" val="12014603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Times New Roman" pitchFamily="-84" charset="0"/>
                <a:ea typeface="+mn-ea"/>
                <a:cs typeface="+mn-cs"/>
              </a:rPr>
              <a:t>Table 21.1 illustrates the potential performance benefit of combining CPUs</a:t>
            </a:r>
          </a:p>
          <a:p>
            <a:r>
              <a:rPr lang="en-US" sz="1200" b="0" i="0" u="none" strike="noStrike" kern="1200" baseline="0" dirty="0">
                <a:solidFill>
                  <a:schemeClr val="tx1"/>
                </a:solidFill>
                <a:latin typeface="Times New Roman" pitchFamily="-84" charset="0"/>
                <a:ea typeface="+mn-ea"/>
                <a:cs typeface="+mn-cs"/>
              </a:rPr>
              <a:t>and GPUs for scientific applications. This table shows the basic operating parameters</a:t>
            </a:r>
          </a:p>
          <a:p>
            <a:r>
              <a:rPr lang="en-US" sz="1200" b="0" i="0" u="none" strike="noStrike" kern="1200" baseline="0" dirty="0">
                <a:solidFill>
                  <a:schemeClr val="tx1"/>
                </a:solidFill>
                <a:latin typeface="Times New Roman" pitchFamily="-84" charset="0"/>
                <a:ea typeface="+mn-ea"/>
                <a:cs typeface="+mn-cs"/>
              </a:rPr>
              <a:t>of an AMD chip, the A10 5800K [ALTS12]. For floating-point calculations,</a:t>
            </a:r>
          </a:p>
          <a:p>
            <a:r>
              <a:rPr lang="en-US" sz="1200" b="0" i="0" u="none" strike="noStrike" kern="1200" baseline="0" dirty="0">
                <a:solidFill>
                  <a:schemeClr val="tx1"/>
                </a:solidFill>
                <a:latin typeface="Times New Roman" pitchFamily="-84" charset="0"/>
                <a:ea typeface="+mn-ea"/>
                <a:cs typeface="+mn-cs"/>
              </a:rPr>
              <a:t>the CPU’s performance at 121.6 GFLOPS is dwarfed by the GPU, which offers 614</a:t>
            </a:r>
          </a:p>
          <a:p>
            <a:r>
              <a:rPr lang="en-US" sz="1200" b="0" i="0" u="none" strike="noStrike" kern="1200" baseline="0" dirty="0">
                <a:solidFill>
                  <a:schemeClr val="tx1"/>
                </a:solidFill>
                <a:latin typeface="Times New Roman" pitchFamily="-84" charset="0"/>
                <a:ea typeface="+mn-ea"/>
                <a:cs typeface="+mn-cs"/>
              </a:rPr>
              <a:t>GFLOPS to applications that can utilize the resource effectively.</a:t>
            </a:r>
          </a:p>
          <a:p>
            <a:endParaRPr lang="en-US" sz="1200" b="0" i="0" u="none" strike="noStrike" kern="1200" baseline="0" dirty="0">
              <a:solidFill>
                <a:schemeClr val="tx1"/>
              </a:solidFill>
              <a:latin typeface="Times New Roman" pitchFamily="-84" charset="0"/>
              <a:ea typeface="+mn-ea"/>
              <a:cs typeface="+mn-cs"/>
            </a:endParaRPr>
          </a:p>
          <a:p>
            <a:r>
              <a:rPr lang="en-US" sz="1200" b="0" i="0" u="none" strike="noStrike" kern="1200" baseline="0" dirty="0">
                <a:solidFill>
                  <a:schemeClr val="tx1"/>
                </a:solidFill>
                <a:latin typeface="Times New Roman" pitchFamily="-84" charset="0"/>
                <a:ea typeface="+mn-ea"/>
                <a:cs typeface="+mn-cs"/>
              </a:rPr>
              <a:t>Whether it is scientific applications or traditional graphics processing, the key</a:t>
            </a:r>
          </a:p>
          <a:p>
            <a:r>
              <a:rPr lang="en-US" sz="1200" b="0" i="0" u="none" strike="noStrike" kern="1200" baseline="0" dirty="0">
                <a:solidFill>
                  <a:schemeClr val="tx1"/>
                </a:solidFill>
                <a:latin typeface="Times New Roman" pitchFamily="-84" charset="0"/>
                <a:ea typeface="+mn-ea"/>
                <a:cs typeface="+mn-cs"/>
              </a:rPr>
              <a:t>to leveraging the added GPU processors is to consider the time needed to transfer a</a:t>
            </a:r>
          </a:p>
          <a:p>
            <a:r>
              <a:rPr lang="en-US" sz="1200" b="0" i="0" u="none" strike="noStrike" kern="1200" baseline="0" dirty="0">
                <a:solidFill>
                  <a:schemeClr val="tx1"/>
                </a:solidFill>
                <a:latin typeface="Times New Roman" pitchFamily="-84" charset="0"/>
                <a:ea typeface="+mn-ea"/>
                <a:cs typeface="+mn-cs"/>
              </a:rPr>
              <a:t>block of data to the GPU, process it, then return the results to the main application</a:t>
            </a:r>
          </a:p>
          <a:p>
            <a:r>
              <a:rPr lang="en-US" sz="1200" b="0" i="0" u="none" strike="noStrike" kern="1200" baseline="0" dirty="0">
                <a:solidFill>
                  <a:schemeClr val="tx1"/>
                </a:solidFill>
                <a:latin typeface="Times New Roman" pitchFamily="-84" charset="0"/>
                <a:ea typeface="+mn-ea"/>
                <a:cs typeface="+mn-cs"/>
              </a:rPr>
              <a:t>thread. In earlier implementations of chips that incorporated GPUs, physical memory</a:t>
            </a:r>
          </a:p>
          <a:p>
            <a:r>
              <a:rPr lang="en-US" sz="1200" b="0" i="0" u="none" strike="noStrike" kern="1200" baseline="0" dirty="0">
                <a:solidFill>
                  <a:schemeClr val="tx1"/>
                </a:solidFill>
                <a:latin typeface="Times New Roman" pitchFamily="-84" charset="0"/>
                <a:ea typeface="+mn-ea"/>
                <a:cs typeface="+mn-cs"/>
              </a:rPr>
              <a:t>is partitioned between CPU and GPU. If an application thread is running on a</a:t>
            </a:r>
          </a:p>
          <a:p>
            <a:r>
              <a:rPr lang="en-US" sz="1200" b="0" i="0" u="none" strike="noStrike" kern="1200" baseline="0" dirty="0">
                <a:solidFill>
                  <a:schemeClr val="tx1"/>
                </a:solidFill>
                <a:latin typeface="Times New Roman" pitchFamily="-84" charset="0"/>
                <a:ea typeface="+mn-ea"/>
                <a:cs typeface="+mn-cs"/>
              </a:rPr>
              <a:t>CPU that demands GPU processing, the CPU explicitly copies the data to the GPU</a:t>
            </a:r>
          </a:p>
          <a:p>
            <a:r>
              <a:rPr lang="en-US" sz="1200" b="0" i="0" u="none" strike="noStrike" kern="1200" baseline="0" dirty="0">
                <a:solidFill>
                  <a:schemeClr val="tx1"/>
                </a:solidFill>
                <a:latin typeface="Times New Roman" pitchFamily="-84" charset="0"/>
                <a:ea typeface="+mn-ea"/>
                <a:cs typeface="+mn-cs"/>
              </a:rPr>
              <a:t>memory. The GPU completes the computation and then copies the result back to</a:t>
            </a:r>
          </a:p>
          <a:p>
            <a:r>
              <a:rPr lang="en-US" sz="1200" b="0" i="0" u="none" strike="noStrike" kern="1200" baseline="0" dirty="0">
                <a:solidFill>
                  <a:schemeClr val="tx1"/>
                </a:solidFill>
                <a:latin typeface="Times New Roman" pitchFamily="-84" charset="0"/>
                <a:ea typeface="+mn-ea"/>
                <a:cs typeface="+mn-cs"/>
              </a:rPr>
              <a:t>CPU memory. Issues of cache coherence across CPU and GPU memory caches do</a:t>
            </a:r>
          </a:p>
          <a:p>
            <a:r>
              <a:rPr lang="en-US" sz="1200" b="0" i="0" u="none" strike="noStrike" kern="1200" baseline="0" dirty="0">
                <a:solidFill>
                  <a:schemeClr val="tx1"/>
                </a:solidFill>
                <a:latin typeface="Times New Roman" pitchFamily="-84" charset="0"/>
                <a:ea typeface="+mn-ea"/>
                <a:cs typeface="+mn-cs"/>
              </a:rPr>
              <a:t>not arise because the memory is partitioned. On the other hand, the physical handing</a:t>
            </a:r>
          </a:p>
          <a:p>
            <a:r>
              <a:rPr lang="en-US" sz="1200" b="0" i="0" u="none" strike="noStrike" kern="1200" baseline="0" dirty="0">
                <a:solidFill>
                  <a:schemeClr val="tx1"/>
                </a:solidFill>
                <a:latin typeface="Times New Roman" pitchFamily="-84" charset="0"/>
                <a:ea typeface="+mn-ea"/>
                <a:cs typeface="+mn-cs"/>
              </a:rPr>
              <a:t>of data back and forth results in a performance penalty.</a:t>
            </a:r>
            <a:endParaRPr lang="en-US" dirty="0"/>
          </a:p>
        </p:txBody>
      </p:sp>
      <p:sp>
        <p:nvSpPr>
          <p:cNvPr id="4" name="Slide Number Placeholder 3"/>
          <p:cNvSpPr>
            <a:spLocks noGrp="1"/>
          </p:cNvSpPr>
          <p:nvPr>
            <p:ph type="sldNum" sz="quarter" idx="10"/>
          </p:nvPr>
        </p:nvSpPr>
        <p:spPr/>
        <p:txBody>
          <a:bodyPr/>
          <a:lstStyle/>
          <a:p>
            <a:fld id="{D11A89E7-D91F-474F-9C5E-C4DFBE1BE310}" type="slidenum">
              <a:rPr lang="en-US" smtClean="0"/>
              <a:pPr/>
              <a:t>12</a:t>
            </a:fld>
            <a:endParaRPr lang="en-US" dirty="0"/>
          </a:p>
        </p:txBody>
      </p:sp>
    </p:spTree>
    <p:extLst>
      <p:ext uri="{BB962C8B-B14F-4D97-AF65-F5344CB8AC3E}">
        <p14:creationId xmlns:p14="http://schemas.microsoft.com/office/powerpoint/2010/main" val="25155988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Times New Roman" pitchFamily="-84" charset="0"/>
                <a:ea typeface="+mn-ea"/>
                <a:cs typeface="+mn-cs"/>
              </a:rPr>
              <a:t> A number of research and development efforts are underway to improve performance</a:t>
            </a:r>
          </a:p>
          <a:p>
            <a:r>
              <a:rPr lang="en-US" sz="1200" b="0" i="0" u="none" strike="noStrike" kern="1200" baseline="0" dirty="0">
                <a:solidFill>
                  <a:schemeClr val="tx1"/>
                </a:solidFill>
                <a:latin typeface="Times New Roman" pitchFamily="-84" charset="0"/>
                <a:ea typeface="+mn-ea"/>
                <a:cs typeface="+mn-cs"/>
              </a:rPr>
              <a:t>over that described in the preceding paragraph, of which the most notable</a:t>
            </a:r>
          </a:p>
          <a:p>
            <a:r>
              <a:rPr lang="en-US" sz="1200" b="0" i="0" u="none" strike="noStrike" kern="1200" baseline="0" dirty="0">
                <a:solidFill>
                  <a:schemeClr val="tx1"/>
                </a:solidFill>
                <a:latin typeface="Times New Roman" pitchFamily="-84" charset="0"/>
                <a:ea typeface="+mn-ea"/>
                <a:cs typeface="+mn-cs"/>
              </a:rPr>
              <a:t> is the initiative by the Heterogeneous System Architecture (HSA) Foundation. Key</a:t>
            </a:r>
          </a:p>
          <a:p>
            <a:r>
              <a:rPr lang="en-US" sz="1200" b="0" i="0" u="none" strike="noStrike" kern="1200" baseline="0" dirty="0">
                <a:solidFill>
                  <a:schemeClr val="tx1"/>
                </a:solidFill>
                <a:latin typeface="Times New Roman" pitchFamily="-84" charset="0"/>
                <a:ea typeface="+mn-ea"/>
                <a:cs typeface="+mn-cs"/>
              </a:rPr>
              <a:t>features of the HSA approach include the following:</a:t>
            </a:r>
          </a:p>
          <a:p>
            <a:endParaRPr lang="en-US" sz="1200" b="0" i="0" u="none" strike="noStrike" kern="1200" baseline="0" dirty="0">
              <a:solidFill>
                <a:schemeClr val="tx1"/>
              </a:solidFill>
              <a:latin typeface="Times New Roman" pitchFamily="-84" charset="0"/>
              <a:ea typeface="+mn-ea"/>
              <a:cs typeface="+mn-cs"/>
            </a:endParaRPr>
          </a:p>
          <a:p>
            <a:r>
              <a:rPr lang="en-US" sz="1200" b="0" i="0" u="none" strike="noStrike" kern="1200" baseline="0" dirty="0">
                <a:solidFill>
                  <a:schemeClr val="tx1"/>
                </a:solidFill>
                <a:latin typeface="Times New Roman" pitchFamily="-84" charset="0"/>
                <a:ea typeface="+mn-ea"/>
                <a:cs typeface="+mn-cs"/>
              </a:rPr>
              <a:t>1.  The entire virtual memory space is visible to both CPU and GPU. Both CPU</a:t>
            </a:r>
          </a:p>
          <a:p>
            <a:r>
              <a:rPr lang="en-US" sz="1200" b="0" i="0" u="none" strike="noStrike" kern="1200" baseline="0" dirty="0">
                <a:solidFill>
                  <a:schemeClr val="tx1"/>
                </a:solidFill>
                <a:latin typeface="Times New Roman" pitchFamily="-84" charset="0"/>
                <a:ea typeface="+mn-ea"/>
                <a:cs typeface="+mn-cs"/>
              </a:rPr>
              <a:t>and GPU can access and allocate any location in the system’s virtual memory</a:t>
            </a:r>
          </a:p>
          <a:p>
            <a:r>
              <a:rPr lang="en-US" sz="1200" b="0" i="0" u="none" strike="noStrike" kern="1200" baseline="0" dirty="0">
                <a:solidFill>
                  <a:schemeClr val="tx1"/>
                </a:solidFill>
                <a:latin typeface="Times New Roman" pitchFamily="-84" charset="0"/>
                <a:ea typeface="+mn-ea"/>
                <a:cs typeface="+mn-cs"/>
              </a:rPr>
              <a:t>space.</a:t>
            </a:r>
          </a:p>
          <a:p>
            <a:endParaRPr lang="en-US" sz="1200" b="0" i="0" u="none" strike="noStrike" kern="1200" baseline="0" dirty="0">
              <a:solidFill>
                <a:schemeClr val="tx1"/>
              </a:solidFill>
              <a:latin typeface="Times New Roman" pitchFamily="-84" charset="0"/>
              <a:ea typeface="+mn-ea"/>
              <a:cs typeface="+mn-cs"/>
            </a:endParaRPr>
          </a:p>
          <a:p>
            <a:r>
              <a:rPr lang="en-US" sz="1200" b="0" i="0" u="none" strike="noStrike" kern="1200" baseline="0" dirty="0">
                <a:solidFill>
                  <a:schemeClr val="tx1"/>
                </a:solidFill>
                <a:latin typeface="Times New Roman" pitchFamily="-84" charset="0"/>
                <a:ea typeface="+mn-ea"/>
                <a:cs typeface="+mn-cs"/>
              </a:rPr>
              <a:t>2.  The virtual memory system brings in pages to physical main memory as</a:t>
            </a:r>
          </a:p>
          <a:p>
            <a:r>
              <a:rPr lang="en-US" sz="1200" b="0" i="0" u="none" strike="noStrike" kern="1200" baseline="0" dirty="0">
                <a:solidFill>
                  <a:schemeClr val="tx1"/>
                </a:solidFill>
                <a:latin typeface="Times New Roman" pitchFamily="-84" charset="0"/>
                <a:ea typeface="+mn-ea"/>
                <a:cs typeface="+mn-cs"/>
              </a:rPr>
              <a:t>needed.</a:t>
            </a:r>
          </a:p>
          <a:p>
            <a:endParaRPr lang="en-US" sz="1200" b="0" i="0" u="none" strike="noStrike" kern="1200" baseline="0" dirty="0">
              <a:solidFill>
                <a:schemeClr val="tx1"/>
              </a:solidFill>
              <a:latin typeface="Times New Roman" pitchFamily="-84" charset="0"/>
              <a:ea typeface="+mn-ea"/>
              <a:cs typeface="+mn-cs"/>
            </a:endParaRPr>
          </a:p>
          <a:p>
            <a:pPr marL="228600" indent="-228600">
              <a:buAutoNum type="arabicPeriod" startAt="3"/>
            </a:pPr>
            <a:r>
              <a:rPr lang="en-US" sz="1200" b="0" i="0" u="none" strike="noStrike" kern="1200" baseline="0" dirty="0">
                <a:solidFill>
                  <a:schemeClr val="tx1"/>
                </a:solidFill>
                <a:latin typeface="Times New Roman" pitchFamily="-84" charset="0"/>
                <a:ea typeface="+mn-ea"/>
                <a:cs typeface="+mn-cs"/>
              </a:rPr>
              <a:t>A coherent memory policy ensures that CPU and GPU caches both see an</a:t>
            </a:r>
          </a:p>
          <a:p>
            <a:pPr marL="0" indent="0">
              <a:buNone/>
            </a:pPr>
            <a:r>
              <a:rPr lang="en-US" sz="1200" b="0" i="0" u="none" strike="noStrike" kern="1200" baseline="0" dirty="0">
                <a:solidFill>
                  <a:schemeClr val="tx1"/>
                </a:solidFill>
                <a:latin typeface="Times New Roman" pitchFamily="-84" charset="0"/>
                <a:ea typeface="+mn-ea"/>
                <a:cs typeface="+mn-cs"/>
              </a:rPr>
              <a:t>up-to-date view of data.</a:t>
            </a:r>
          </a:p>
          <a:p>
            <a:endParaRPr lang="en-US" sz="1200" b="0" i="0" u="none" strike="noStrike" kern="1200" baseline="0" dirty="0">
              <a:solidFill>
                <a:schemeClr val="tx1"/>
              </a:solidFill>
              <a:latin typeface="Times New Roman" pitchFamily="-84" charset="0"/>
              <a:ea typeface="+mn-ea"/>
              <a:cs typeface="+mn-cs"/>
            </a:endParaRPr>
          </a:p>
          <a:p>
            <a:r>
              <a:rPr lang="en-US" sz="1200" b="0" i="0" u="none" strike="noStrike" kern="1200" baseline="0" dirty="0">
                <a:solidFill>
                  <a:schemeClr val="tx1"/>
                </a:solidFill>
                <a:latin typeface="Times New Roman" pitchFamily="-84" charset="0"/>
                <a:ea typeface="+mn-ea"/>
                <a:cs typeface="+mn-cs"/>
              </a:rPr>
              <a:t>4.  A unified programming interface that enables users to exploit the parallel</a:t>
            </a:r>
          </a:p>
          <a:p>
            <a:r>
              <a:rPr lang="en-US" sz="1200" b="0" i="0" u="none" strike="noStrike" kern="1200" baseline="0" dirty="0">
                <a:solidFill>
                  <a:schemeClr val="tx1"/>
                </a:solidFill>
                <a:latin typeface="Times New Roman" pitchFamily="-84" charset="0"/>
                <a:ea typeface="+mn-ea"/>
                <a:cs typeface="+mn-cs"/>
              </a:rPr>
              <a:t>capabilities of the GPUs within programs that rely on CPU execution as well.</a:t>
            </a:r>
          </a:p>
          <a:p>
            <a:endParaRPr lang="en-US" sz="1200" b="0" i="0" u="none" strike="noStrike" kern="1200" baseline="0" dirty="0">
              <a:solidFill>
                <a:schemeClr val="tx1"/>
              </a:solidFill>
              <a:latin typeface="Times New Roman" pitchFamily="-84" charset="0"/>
              <a:ea typeface="+mn-ea"/>
              <a:cs typeface="+mn-cs"/>
            </a:endParaRPr>
          </a:p>
          <a:p>
            <a:r>
              <a:rPr lang="en-US" sz="1200" b="0" i="0" u="none" strike="noStrike" kern="1200" baseline="0" dirty="0">
                <a:solidFill>
                  <a:schemeClr val="tx1"/>
                </a:solidFill>
                <a:latin typeface="Times New Roman" pitchFamily="-84" charset="0"/>
                <a:ea typeface="+mn-ea"/>
                <a:cs typeface="+mn-cs"/>
              </a:rPr>
              <a:t>The overall objective is to allow programmers to write applications that</a:t>
            </a:r>
          </a:p>
          <a:p>
            <a:r>
              <a:rPr lang="en-US" sz="1200" b="0" i="0" u="none" strike="noStrike" kern="1200" baseline="0" dirty="0">
                <a:solidFill>
                  <a:schemeClr val="tx1"/>
                </a:solidFill>
                <a:latin typeface="Times New Roman" pitchFamily="-84" charset="0"/>
                <a:ea typeface="+mn-ea"/>
                <a:cs typeface="+mn-cs"/>
              </a:rPr>
              <a:t>exploit the serial power of CPUs and the parallel-</a:t>
            </a:r>
          </a:p>
          <a:p>
            <a:r>
              <a:rPr lang="en-US" sz="1200" b="0" i="0" u="none" strike="noStrike" kern="1200" baseline="0" dirty="0">
                <a:solidFill>
                  <a:schemeClr val="tx1"/>
                </a:solidFill>
                <a:latin typeface="Times New Roman" pitchFamily="-84" charset="0"/>
                <a:ea typeface="+mn-ea"/>
                <a:cs typeface="+mn-cs"/>
              </a:rPr>
              <a:t>processing power of GPUs seamlessly</a:t>
            </a:r>
          </a:p>
          <a:p>
            <a:r>
              <a:rPr lang="en-US" sz="1200" b="0" i="0" u="none" strike="noStrike" kern="1200" baseline="0" dirty="0">
                <a:solidFill>
                  <a:schemeClr val="tx1"/>
                </a:solidFill>
                <a:latin typeface="Times New Roman" pitchFamily="-84" charset="0"/>
                <a:ea typeface="+mn-ea"/>
                <a:cs typeface="+mn-cs"/>
              </a:rPr>
              <a:t>with efficient coordination at the OS and hardware level. As mentioned, this</a:t>
            </a:r>
          </a:p>
          <a:p>
            <a:r>
              <a:rPr lang="en-US" sz="1200" b="0" i="0" u="none" strike="noStrike" kern="1200" baseline="0" dirty="0">
                <a:solidFill>
                  <a:schemeClr val="tx1"/>
                </a:solidFill>
                <a:latin typeface="Times New Roman" pitchFamily="-84" charset="0"/>
                <a:ea typeface="+mn-ea"/>
                <a:cs typeface="+mn-cs"/>
              </a:rPr>
              <a:t>is an ongoing area of research and development.</a:t>
            </a:r>
            <a:endParaRPr lang="en-US" dirty="0"/>
          </a:p>
        </p:txBody>
      </p:sp>
      <p:sp>
        <p:nvSpPr>
          <p:cNvPr id="4" name="Slide Number Placeholder 3"/>
          <p:cNvSpPr>
            <a:spLocks noGrp="1"/>
          </p:cNvSpPr>
          <p:nvPr>
            <p:ph type="sldNum" sz="quarter" idx="10"/>
          </p:nvPr>
        </p:nvSpPr>
        <p:spPr/>
        <p:txBody>
          <a:bodyPr/>
          <a:lstStyle/>
          <a:p>
            <a:fld id="{D11A89E7-D91F-474F-9C5E-C4DFBE1BE310}" type="slidenum">
              <a:rPr lang="en-US" smtClean="0"/>
              <a:pPr/>
              <a:t>13</a:t>
            </a:fld>
            <a:endParaRPr lang="en-US" dirty="0"/>
          </a:p>
        </p:txBody>
      </p:sp>
    </p:spTree>
    <p:extLst>
      <p:ext uri="{BB962C8B-B14F-4D97-AF65-F5344CB8AC3E}">
        <p14:creationId xmlns:p14="http://schemas.microsoft.com/office/powerpoint/2010/main" val="18313246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Times New Roman" pitchFamily="-84" charset="0"/>
                <a:ea typeface="+mn-ea"/>
                <a:cs typeface="+mn-cs"/>
              </a:rPr>
              <a:t>Another common example of a heterogeneous multicore</a:t>
            </a:r>
          </a:p>
          <a:p>
            <a:r>
              <a:rPr lang="en-US" sz="1200" b="0" i="0" u="none" strike="noStrike" kern="1200" baseline="0" dirty="0">
                <a:solidFill>
                  <a:schemeClr val="tx1"/>
                </a:solidFill>
                <a:latin typeface="Times New Roman" pitchFamily="-84" charset="0"/>
                <a:ea typeface="+mn-ea"/>
                <a:cs typeface="+mn-cs"/>
              </a:rPr>
              <a:t>chip is a mixture of CPUs and digital signal processors (DSPs). A DSP provides</a:t>
            </a:r>
          </a:p>
          <a:p>
            <a:r>
              <a:rPr lang="en-US" sz="1200" b="0" i="0" u="none" strike="noStrike" kern="1200" baseline="0" dirty="0">
                <a:solidFill>
                  <a:schemeClr val="tx1"/>
                </a:solidFill>
                <a:latin typeface="Times New Roman" pitchFamily="-84" charset="0"/>
                <a:ea typeface="+mn-ea"/>
                <a:cs typeface="+mn-cs"/>
              </a:rPr>
              <a:t>ultra-fast instruction sequences (shift and add; multiply and add), which are</a:t>
            </a:r>
          </a:p>
          <a:p>
            <a:r>
              <a:rPr lang="en-US" sz="1200" b="0" i="0" u="none" strike="noStrike" kern="1200" baseline="0" dirty="0">
                <a:solidFill>
                  <a:schemeClr val="tx1"/>
                </a:solidFill>
                <a:latin typeface="Times New Roman" pitchFamily="-84" charset="0"/>
                <a:ea typeface="+mn-ea"/>
                <a:cs typeface="+mn-cs"/>
              </a:rPr>
              <a:t>commonly used in math-intensive digital signal processing applications. DSPs are</a:t>
            </a:r>
          </a:p>
          <a:p>
            <a:r>
              <a:rPr lang="en-US" sz="1200" b="0" i="0" u="none" strike="noStrike" kern="1200" baseline="0" dirty="0">
                <a:solidFill>
                  <a:schemeClr val="tx1"/>
                </a:solidFill>
                <a:latin typeface="Times New Roman" pitchFamily="-84" charset="0"/>
                <a:ea typeface="+mn-ea"/>
                <a:cs typeface="+mn-cs"/>
              </a:rPr>
              <a:t>used to process analog data from sources such as sound, weather satellites, and</a:t>
            </a:r>
          </a:p>
          <a:p>
            <a:r>
              <a:rPr lang="en-US" sz="1200" b="0" i="0" u="none" strike="noStrike" kern="1200" baseline="0" dirty="0">
                <a:solidFill>
                  <a:schemeClr val="tx1"/>
                </a:solidFill>
                <a:latin typeface="Times New Roman" pitchFamily="-84" charset="0"/>
                <a:ea typeface="+mn-ea"/>
                <a:cs typeface="+mn-cs"/>
              </a:rPr>
              <a:t>earthquake monitors. Signals are converted into digital data and analyzed using</a:t>
            </a:r>
          </a:p>
          <a:p>
            <a:r>
              <a:rPr lang="en-US" sz="1200" b="0" i="0" u="none" strike="noStrike" kern="1200" baseline="0" dirty="0">
                <a:solidFill>
                  <a:schemeClr val="tx1"/>
                </a:solidFill>
                <a:latin typeface="Times New Roman" pitchFamily="-84" charset="0"/>
                <a:ea typeface="+mn-ea"/>
                <a:cs typeface="+mn-cs"/>
              </a:rPr>
              <a:t>various algorithms such as Fast Fourier Transform. DSP cores are widely used in</a:t>
            </a:r>
          </a:p>
          <a:p>
            <a:r>
              <a:rPr lang="en-US" sz="1200" b="0" i="0" u="none" strike="noStrike" kern="1200" baseline="0" dirty="0">
                <a:solidFill>
                  <a:schemeClr val="tx1"/>
                </a:solidFill>
                <a:latin typeface="Times New Roman" pitchFamily="-84" charset="0"/>
                <a:ea typeface="+mn-ea"/>
                <a:cs typeface="+mn-cs"/>
              </a:rPr>
              <a:t>myriad devices, including cellphones, sound cards, fax machines, modems, hard</a:t>
            </a:r>
          </a:p>
          <a:p>
            <a:r>
              <a:rPr lang="en-US" sz="1200" b="0" i="0" u="none" strike="noStrike" kern="1200" baseline="0" dirty="0">
                <a:solidFill>
                  <a:schemeClr val="tx1"/>
                </a:solidFill>
                <a:latin typeface="Times New Roman" pitchFamily="-84" charset="0"/>
                <a:ea typeface="+mn-ea"/>
                <a:cs typeface="+mn-cs"/>
              </a:rPr>
              <a:t>disks, and digital TVs.</a:t>
            </a:r>
          </a:p>
          <a:p>
            <a:endParaRPr lang="en-US" sz="1200" b="0" i="0" u="none" strike="noStrike" kern="1200" baseline="0" dirty="0">
              <a:solidFill>
                <a:schemeClr val="tx1"/>
              </a:solidFill>
              <a:latin typeface="Times New Roman" pitchFamily="-84" charset="0"/>
              <a:ea typeface="+mn-ea"/>
              <a:cs typeface="+mn-cs"/>
            </a:endParaRPr>
          </a:p>
          <a:p>
            <a:r>
              <a:rPr lang="en-US" sz="1200" b="0" i="0" u="none" strike="noStrike" kern="1200" baseline="0" dirty="0">
                <a:solidFill>
                  <a:schemeClr val="tx1"/>
                </a:solidFill>
                <a:latin typeface="Times New Roman" pitchFamily="-84" charset="0"/>
                <a:ea typeface="+mn-ea"/>
                <a:cs typeface="+mn-cs"/>
              </a:rPr>
              <a:t>As a good representative example, Figure 21.8 shows a recent version of</a:t>
            </a:r>
          </a:p>
          <a:p>
            <a:r>
              <a:rPr lang="en-US" sz="1200" b="0" i="0" u="none" strike="noStrike" kern="1200" baseline="0" dirty="0">
                <a:solidFill>
                  <a:schemeClr val="tx1"/>
                </a:solidFill>
                <a:latin typeface="Times New Roman" pitchFamily="-84" charset="0"/>
                <a:ea typeface="+mn-ea"/>
                <a:cs typeface="+mn-cs"/>
              </a:rPr>
              <a:t>Texas Instruments (TI) K2H </a:t>
            </a:r>
            <a:r>
              <a:rPr lang="en-US" sz="1200" b="0" i="0" u="none" strike="noStrike" kern="1200" baseline="0" dirty="0" err="1">
                <a:solidFill>
                  <a:schemeClr val="tx1"/>
                </a:solidFill>
                <a:latin typeface="Times New Roman" pitchFamily="-84" charset="0"/>
                <a:ea typeface="+mn-ea"/>
                <a:cs typeface="+mn-cs"/>
              </a:rPr>
              <a:t>SoC</a:t>
            </a:r>
            <a:r>
              <a:rPr lang="en-US" sz="1200" b="0" i="0" u="none" strike="noStrike" kern="1200" baseline="0" dirty="0">
                <a:solidFill>
                  <a:schemeClr val="tx1"/>
                </a:solidFill>
                <a:latin typeface="Times New Roman" pitchFamily="-84" charset="0"/>
                <a:ea typeface="+mn-ea"/>
                <a:cs typeface="+mn-cs"/>
              </a:rPr>
              <a:t> platform [TI12]. This heterogeneous multicore</a:t>
            </a:r>
          </a:p>
          <a:p>
            <a:r>
              <a:rPr lang="en-US" sz="1200" b="0" i="0" u="none" strike="noStrike" kern="1200" baseline="0" dirty="0">
                <a:solidFill>
                  <a:schemeClr val="tx1"/>
                </a:solidFill>
                <a:latin typeface="Times New Roman" pitchFamily="-84" charset="0"/>
                <a:ea typeface="+mn-ea"/>
                <a:cs typeface="+mn-cs"/>
              </a:rPr>
              <a:t>processor delivers power-efficient processing solutions for high-end</a:t>
            </a:r>
          </a:p>
          <a:p>
            <a:r>
              <a:rPr lang="en-US" sz="1200" b="0" i="0" u="none" strike="noStrike" kern="1200" baseline="0" dirty="0">
                <a:solidFill>
                  <a:schemeClr val="tx1"/>
                </a:solidFill>
                <a:latin typeface="Times New Roman" pitchFamily="-84" charset="0"/>
                <a:ea typeface="+mn-ea"/>
                <a:cs typeface="+mn-cs"/>
              </a:rPr>
              <a:t>imaging applications. TI lists the performance as delivering up to 352 GMACS, 198 GFLOPS,</a:t>
            </a:r>
          </a:p>
          <a:p>
            <a:r>
              <a:rPr lang="en-US" sz="1200" b="0" i="0" u="none" strike="noStrike" kern="1200" baseline="0" dirty="0">
                <a:solidFill>
                  <a:schemeClr val="tx1"/>
                </a:solidFill>
                <a:latin typeface="Times New Roman" pitchFamily="-84" charset="0"/>
                <a:ea typeface="+mn-ea"/>
                <a:cs typeface="+mn-cs"/>
              </a:rPr>
              <a:t>and 19,600 MIPS. GMACS stands for </a:t>
            </a:r>
            <a:r>
              <a:rPr lang="en-US" sz="1200" b="0" i="0" u="none" strike="noStrike" kern="1200" baseline="0" dirty="0" err="1">
                <a:solidFill>
                  <a:schemeClr val="tx1"/>
                </a:solidFill>
                <a:latin typeface="Times New Roman" pitchFamily="-84" charset="0"/>
                <a:ea typeface="+mn-ea"/>
                <a:cs typeface="+mn-cs"/>
              </a:rPr>
              <a:t>giga</a:t>
            </a:r>
            <a:r>
              <a:rPr lang="en-US" sz="1200" b="0" i="0" u="none" strike="noStrike" kern="1200" baseline="0" dirty="0">
                <a:solidFill>
                  <a:schemeClr val="tx1"/>
                </a:solidFill>
                <a:latin typeface="Times New Roman" pitchFamily="-84" charset="0"/>
                <a:ea typeface="+mn-ea"/>
                <a:cs typeface="+mn-cs"/>
              </a:rPr>
              <a:t> (billions of) multiply-accumulate</a:t>
            </a:r>
          </a:p>
          <a:p>
            <a:r>
              <a:rPr lang="en-US" sz="1200" b="0" i="0" u="none" strike="noStrike" kern="1200" baseline="0" dirty="0">
                <a:solidFill>
                  <a:schemeClr val="tx1"/>
                </a:solidFill>
                <a:latin typeface="Times New Roman" pitchFamily="-84" charset="0"/>
                <a:ea typeface="+mn-ea"/>
                <a:cs typeface="+mn-cs"/>
              </a:rPr>
              <a:t>operations per second, a common measure of DSP performance. Target applications for</a:t>
            </a:r>
          </a:p>
          <a:p>
            <a:r>
              <a:rPr lang="en-US" sz="1200" b="0" i="0" u="none" strike="noStrike" kern="1200" baseline="0" dirty="0">
                <a:solidFill>
                  <a:schemeClr val="tx1"/>
                </a:solidFill>
                <a:latin typeface="Times New Roman" pitchFamily="-84" charset="0"/>
                <a:ea typeface="+mn-ea"/>
                <a:cs typeface="+mn-cs"/>
              </a:rPr>
              <a:t>these systems include industrial automation, video surveillance, high-end</a:t>
            </a:r>
          </a:p>
          <a:p>
            <a:r>
              <a:rPr lang="en-US" sz="1200" b="0" i="0" u="none" strike="noStrike" kern="1200" baseline="0" dirty="0">
                <a:solidFill>
                  <a:schemeClr val="tx1"/>
                </a:solidFill>
                <a:latin typeface="Times New Roman" pitchFamily="-84" charset="0"/>
                <a:ea typeface="+mn-ea"/>
                <a:cs typeface="+mn-cs"/>
              </a:rPr>
              <a:t>inspection systems, industrial printers/scanners, and currency/counterfeit detection.</a:t>
            </a:r>
          </a:p>
          <a:p>
            <a:endParaRPr lang="en-US" sz="1200" b="0" i="0" u="none" strike="noStrike" kern="1200" baseline="0" dirty="0">
              <a:solidFill>
                <a:schemeClr val="tx1"/>
              </a:solidFill>
              <a:latin typeface="Times New Roman" pitchFamily="-84" charset="0"/>
              <a:ea typeface="+mn-ea"/>
              <a:cs typeface="+mn-cs"/>
            </a:endParaRPr>
          </a:p>
          <a:p>
            <a:r>
              <a:rPr lang="en-US" sz="1200" b="0" i="0" u="none" strike="noStrike" kern="1200" baseline="0" dirty="0">
                <a:solidFill>
                  <a:schemeClr val="tx1"/>
                </a:solidFill>
                <a:latin typeface="Times New Roman" pitchFamily="-84" charset="0"/>
                <a:ea typeface="+mn-ea"/>
                <a:cs typeface="+mn-cs"/>
              </a:rPr>
              <a:t>The TI chip includes four ARM Cortex-A15 cores and eight TI C66x DSP cores.</a:t>
            </a:r>
          </a:p>
          <a:p>
            <a:endParaRPr lang="en-US" sz="1200" b="0" i="0" u="none" strike="noStrike" kern="1200" baseline="0" dirty="0">
              <a:solidFill>
                <a:schemeClr val="tx1"/>
              </a:solidFill>
              <a:latin typeface="Times New Roman" pitchFamily="-84" charset="0"/>
              <a:ea typeface="+mn-ea"/>
              <a:cs typeface="+mn-cs"/>
            </a:endParaRPr>
          </a:p>
          <a:p>
            <a:r>
              <a:rPr lang="en-US" sz="1200" b="0" i="0" u="none" strike="noStrike" kern="1200" baseline="0" dirty="0">
                <a:solidFill>
                  <a:schemeClr val="tx1"/>
                </a:solidFill>
                <a:latin typeface="Times New Roman" pitchFamily="-84" charset="0"/>
                <a:ea typeface="+mn-ea"/>
                <a:cs typeface="+mn-cs"/>
              </a:rPr>
              <a:t>Each DSP core contains 32 </a:t>
            </a:r>
            <a:r>
              <a:rPr lang="en-US" sz="1200" b="0" i="0" u="none" strike="noStrike" kern="1200" baseline="0" dirty="0" err="1">
                <a:solidFill>
                  <a:schemeClr val="tx1"/>
                </a:solidFill>
                <a:latin typeface="Times New Roman" pitchFamily="-84" charset="0"/>
                <a:ea typeface="+mn-ea"/>
                <a:cs typeface="+mn-cs"/>
              </a:rPr>
              <a:t>kB</a:t>
            </a:r>
            <a:r>
              <a:rPr lang="en-US" sz="1200" b="0" i="0" u="none" strike="noStrike" kern="1200" baseline="0" dirty="0">
                <a:solidFill>
                  <a:schemeClr val="tx1"/>
                </a:solidFill>
                <a:latin typeface="Times New Roman" pitchFamily="-84" charset="0"/>
                <a:ea typeface="+mn-ea"/>
                <a:cs typeface="+mn-cs"/>
              </a:rPr>
              <a:t> of L1 data cache and 32 </a:t>
            </a:r>
            <a:r>
              <a:rPr lang="en-US" sz="1200" b="0" i="0" u="none" strike="noStrike" kern="1200" baseline="0" dirty="0" err="1">
                <a:solidFill>
                  <a:schemeClr val="tx1"/>
                </a:solidFill>
                <a:latin typeface="Times New Roman" pitchFamily="-84" charset="0"/>
                <a:ea typeface="+mn-ea"/>
                <a:cs typeface="+mn-cs"/>
              </a:rPr>
              <a:t>kB</a:t>
            </a:r>
            <a:r>
              <a:rPr lang="en-US" sz="1200" b="0" i="0" u="none" strike="noStrike" kern="1200" baseline="0" dirty="0">
                <a:solidFill>
                  <a:schemeClr val="tx1"/>
                </a:solidFill>
                <a:latin typeface="Times New Roman" pitchFamily="-84" charset="0"/>
                <a:ea typeface="+mn-ea"/>
                <a:cs typeface="+mn-cs"/>
              </a:rPr>
              <a:t> of L1 program</a:t>
            </a:r>
          </a:p>
          <a:p>
            <a:r>
              <a:rPr lang="en-US" sz="1200" b="0" i="0" u="none" strike="noStrike" kern="1200" baseline="0" dirty="0">
                <a:solidFill>
                  <a:schemeClr val="tx1"/>
                </a:solidFill>
                <a:latin typeface="Times New Roman" pitchFamily="-84" charset="0"/>
                <a:ea typeface="+mn-ea"/>
                <a:cs typeface="+mn-cs"/>
              </a:rPr>
              <a:t>(instruction) cache. In addition, each DSP has 1 MB of dedicated SRAM memory</a:t>
            </a:r>
          </a:p>
          <a:p>
            <a:r>
              <a:rPr lang="en-US" sz="1200" b="0" i="0" u="none" strike="noStrike" kern="1200" baseline="0" dirty="0">
                <a:solidFill>
                  <a:schemeClr val="tx1"/>
                </a:solidFill>
                <a:latin typeface="Times New Roman" pitchFamily="-84" charset="0"/>
                <a:ea typeface="+mn-ea"/>
                <a:cs typeface="+mn-cs"/>
              </a:rPr>
              <a:t>that can be configured as all L2 cache, all main memory, or a mix of the two. The</a:t>
            </a:r>
          </a:p>
          <a:p>
            <a:r>
              <a:rPr lang="en-US" sz="1200" b="0" i="0" u="none" strike="noStrike" kern="1200" baseline="0" dirty="0">
                <a:solidFill>
                  <a:schemeClr val="tx1"/>
                </a:solidFill>
                <a:latin typeface="Times New Roman" pitchFamily="-84" charset="0"/>
                <a:ea typeface="+mn-ea"/>
                <a:cs typeface="+mn-cs"/>
              </a:rPr>
              <a:t>portion configured as main memory functions as a “local” main memory, referred</a:t>
            </a:r>
          </a:p>
          <a:p>
            <a:r>
              <a:rPr lang="en-US" sz="1200" b="0" i="0" u="none" strike="noStrike" kern="1200" baseline="0" dirty="0">
                <a:solidFill>
                  <a:schemeClr val="tx1"/>
                </a:solidFill>
                <a:latin typeface="Times New Roman" pitchFamily="-84" charset="0"/>
                <a:ea typeface="+mn-ea"/>
                <a:cs typeface="+mn-cs"/>
              </a:rPr>
              <a:t>to simply as SRAM . This local main memory can be used for temporary data, avoiding</a:t>
            </a:r>
          </a:p>
          <a:p>
            <a:r>
              <a:rPr lang="en-US" sz="1200" b="0" i="0" u="none" strike="noStrike" kern="1200" baseline="0" dirty="0">
                <a:solidFill>
                  <a:schemeClr val="tx1"/>
                </a:solidFill>
                <a:latin typeface="Times New Roman" pitchFamily="-84" charset="0"/>
                <a:ea typeface="+mn-ea"/>
                <a:cs typeface="+mn-cs"/>
              </a:rPr>
              <a:t>the need for traffic between cache and off-chip memory. The L2 cache of each of</a:t>
            </a:r>
          </a:p>
          <a:p>
            <a:r>
              <a:rPr lang="en-US" sz="1200" b="0" i="0" u="none" strike="noStrike" kern="1200" baseline="0" dirty="0">
                <a:solidFill>
                  <a:schemeClr val="tx1"/>
                </a:solidFill>
                <a:latin typeface="Times New Roman" pitchFamily="-84" charset="0"/>
                <a:ea typeface="+mn-ea"/>
                <a:cs typeface="+mn-cs"/>
              </a:rPr>
              <a:t> the eight DSP cores is dedicated rather than shared with the other DSP cores. This</a:t>
            </a:r>
          </a:p>
          <a:p>
            <a:r>
              <a:rPr lang="en-US" sz="1200" b="0" i="0" u="none" strike="noStrike" kern="1200" baseline="0" dirty="0">
                <a:solidFill>
                  <a:schemeClr val="tx1"/>
                </a:solidFill>
                <a:latin typeface="Times New Roman" pitchFamily="-84" charset="0"/>
                <a:ea typeface="+mn-ea"/>
                <a:cs typeface="+mn-cs"/>
              </a:rPr>
              <a:t>is typical for a multicore DSP organization: Each DSP works on a separate block of</a:t>
            </a:r>
          </a:p>
          <a:p>
            <a:r>
              <a:rPr lang="en-US" sz="1200" b="0" i="0" u="none" strike="noStrike" kern="1200" baseline="0" dirty="0">
                <a:solidFill>
                  <a:schemeClr val="tx1"/>
                </a:solidFill>
                <a:latin typeface="Times New Roman" pitchFamily="-84" charset="0"/>
                <a:ea typeface="+mn-ea"/>
                <a:cs typeface="+mn-cs"/>
              </a:rPr>
              <a:t>data in parallel, so there is little need for data sharing.</a:t>
            </a:r>
          </a:p>
          <a:p>
            <a:endParaRPr lang="en-US" sz="1200" b="0" i="0" u="none" strike="noStrike" kern="1200" baseline="0" dirty="0">
              <a:solidFill>
                <a:schemeClr val="tx1"/>
              </a:solidFill>
              <a:latin typeface="Times New Roman" pitchFamily="-84" charset="0"/>
              <a:ea typeface="+mn-ea"/>
              <a:cs typeface="+mn-cs"/>
            </a:endParaRPr>
          </a:p>
          <a:p>
            <a:r>
              <a:rPr lang="en-US" sz="1200" b="0" i="0" u="none" strike="noStrike" kern="1200" baseline="0" dirty="0">
                <a:solidFill>
                  <a:schemeClr val="tx1"/>
                </a:solidFill>
                <a:latin typeface="Times New Roman" pitchFamily="-84" charset="0"/>
                <a:ea typeface="+mn-ea"/>
                <a:cs typeface="+mn-cs"/>
              </a:rPr>
              <a:t>Each ARM Cortex-A15 CPU core has 32-kB L1 data and program caches,</a:t>
            </a:r>
          </a:p>
          <a:p>
            <a:r>
              <a:rPr lang="en-US" sz="1200" b="0" i="0" u="none" strike="noStrike" kern="1200" baseline="0" dirty="0">
                <a:solidFill>
                  <a:schemeClr val="tx1"/>
                </a:solidFill>
                <a:latin typeface="Times New Roman" pitchFamily="-84" charset="0"/>
                <a:ea typeface="+mn-ea"/>
                <a:cs typeface="+mn-cs"/>
              </a:rPr>
              <a:t>and the four cores share a 4-MB L2 cache.</a:t>
            </a:r>
          </a:p>
          <a:p>
            <a:endParaRPr lang="en-US" sz="1200" b="0" i="0" u="none" strike="noStrike" kern="1200" baseline="0" dirty="0">
              <a:solidFill>
                <a:schemeClr val="tx1"/>
              </a:solidFill>
              <a:latin typeface="Times New Roman" pitchFamily="-84" charset="0"/>
              <a:ea typeface="+mn-ea"/>
              <a:cs typeface="+mn-cs"/>
            </a:endParaRPr>
          </a:p>
          <a:p>
            <a:r>
              <a:rPr lang="en-US" sz="1200" b="0" i="0" u="none" strike="noStrike" kern="1200" baseline="0" dirty="0">
                <a:solidFill>
                  <a:schemeClr val="tx1"/>
                </a:solidFill>
                <a:latin typeface="Times New Roman" pitchFamily="-84" charset="0"/>
                <a:ea typeface="+mn-ea"/>
                <a:cs typeface="+mn-cs"/>
              </a:rPr>
              <a:t>The 6-MB multicore shared memory (MSM) is always configured as</a:t>
            </a:r>
          </a:p>
          <a:p>
            <a:r>
              <a:rPr lang="en-US" sz="1200" b="0" i="0" u="none" strike="noStrike" kern="1200" baseline="0" dirty="0">
                <a:solidFill>
                  <a:schemeClr val="tx1"/>
                </a:solidFill>
                <a:latin typeface="Times New Roman" pitchFamily="-84" charset="0"/>
                <a:ea typeface="+mn-ea"/>
                <a:cs typeface="+mn-cs"/>
              </a:rPr>
              <a:t>all SRAM. That is, it behaves like main memory rather than cache. It can be configured</a:t>
            </a:r>
          </a:p>
          <a:p>
            <a:r>
              <a:rPr lang="en-US" sz="1200" b="0" i="0" u="none" strike="noStrike" kern="1200" baseline="0" dirty="0">
                <a:solidFill>
                  <a:schemeClr val="tx1"/>
                </a:solidFill>
                <a:latin typeface="Times New Roman" pitchFamily="-84" charset="0"/>
                <a:ea typeface="+mn-ea"/>
                <a:cs typeface="+mn-cs"/>
              </a:rPr>
              <a:t>to feed directly the L1 DSP and CPU caches, or to feed the L2 DSP and CPU</a:t>
            </a:r>
          </a:p>
          <a:p>
            <a:r>
              <a:rPr lang="en-US" sz="1200" b="0" i="0" u="none" strike="noStrike" kern="1200" baseline="0" dirty="0">
                <a:solidFill>
                  <a:schemeClr val="tx1"/>
                </a:solidFill>
                <a:latin typeface="Times New Roman" pitchFamily="-84" charset="0"/>
                <a:ea typeface="+mn-ea"/>
                <a:cs typeface="+mn-cs"/>
              </a:rPr>
              <a:t>caches. This configuration decision depends on the expected application profile.</a:t>
            </a:r>
          </a:p>
          <a:p>
            <a:r>
              <a:rPr lang="en-US" sz="1200" b="0" i="0" u="none" strike="noStrike" kern="1200" baseline="0" dirty="0">
                <a:solidFill>
                  <a:schemeClr val="tx1"/>
                </a:solidFill>
                <a:latin typeface="Times New Roman" pitchFamily="-84" charset="0"/>
                <a:ea typeface="+mn-ea"/>
                <a:cs typeface="+mn-cs"/>
              </a:rPr>
              <a:t>The multicore shared memory controller (MSMC) manages traffic among ARM</a:t>
            </a:r>
          </a:p>
          <a:p>
            <a:r>
              <a:rPr lang="en-US" sz="1200" b="0" i="0" u="none" strike="noStrike" kern="1200" baseline="0" dirty="0">
                <a:solidFill>
                  <a:schemeClr val="tx1"/>
                </a:solidFill>
                <a:latin typeface="Times New Roman" pitchFamily="-84" charset="0"/>
                <a:ea typeface="+mn-ea"/>
                <a:cs typeface="+mn-cs"/>
              </a:rPr>
              <a:t>cores, DSP, DMA, other mastering peripherals, and the external memory interface</a:t>
            </a:r>
          </a:p>
          <a:p>
            <a:r>
              <a:rPr lang="en-US" sz="1200" b="0" i="0" u="none" strike="noStrike" kern="1200" baseline="0" dirty="0">
                <a:solidFill>
                  <a:schemeClr val="tx1"/>
                </a:solidFill>
                <a:latin typeface="Times New Roman" pitchFamily="-84" charset="0"/>
                <a:ea typeface="+mn-ea"/>
                <a:cs typeface="+mn-cs"/>
              </a:rPr>
              <a:t>(EMIF). MSMC controls access to the MSM, which is accessible by all the cores and</a:t>
            </a:r>
          </a:p>
          <a:p>
            <a:r>
              <a:rPr lang="en-US" sz="1200" b="0" i="0" u="none" strike="noStrike" kern="1200" baseline="0" dirty="0">
                <a:solidFill>
                  <a:schemeClr val="tx1"/>
                </a:solidFill>
                <a:latin typeface="Times New Roman" pitchFamily="-84" charset="0"/>
                <a:ea typeface="+mn-ea"/>
                <a:cs typeface="+mn-cs"/>
              </a:rPr>
              <a:t>the mastering peripherals on the device.</a:t>
            </a:r>
            <a:endParaRPr lang="en-US" dirty="0"/>
          </a:p>
        </p:txBody>
      </p:sp>
      <p:sp>
        <p:nvSpPr>
          <p:cNvPr id="4" name="Slide Number Placeholder 3"/>
          <p:cNvSpPr>
            <a:spLocks noGrp="1"/>
          </p:cNvSpPr>
          <p:nvPr>
            <p:ph type="sldNum" sz="quarter" idx="10"/>
          </p:nvPr>
        </p:nvSpPr>
        <p:spPr/>
        <p:txBody>
          <a:bodyPr/>
          <a:lstStyle/>
          <a:p>
            <a:fld id="{D11A89E7-D91F-474F-9C5E-C4DFBE1BE310}" type="slidenum">
              <a:rPr lang="en-US" smtClean="0"/>
              <a:pPr/>
              <a:t>14</a:t>
            </a:fld>
            <a:endParaRPr lang="en-US" dirty="0"/>
          </a:p>
        </p:txBody>
      </p:sp>
    </p:spTree>
    <p:extLst>
      <p:ext uri="{BB962C8B-B14F-4D97-AF65-F5344CB8AC3E}">
        <p14:creationId xmlns:p14="http://schemas.microsoft.com/office/powerpoint/2010/main" val="15739597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Times New Roman" pitchFamily="-84" charset="0"/>
                <a:ea typeface="+mn-ea"/>
                <a:cs typeface="+mn-cs"/>
              </a:rPr>
              <a:t> Another recent approach to heterogeneous multicore organization is the use of</a:t>
            </a:r>
          </a:p>
          <a:p>
            <a:r>
              <a:rPr lang="en-US" sz="1200" b="0" i="0" u="none" strike="noStrike" kern="1200" baseline="0" dirty="0">
                <a:solidFill>
                  <a:schemeClr val="tx1"/>
                </a:solidFill>
                <a:latin typeface="Times New Roman" pitchFamily="-84" charset="0"/>
                <a:ea typeface="+mn-ea"/>
                <a:cs typeface="+mn-cs"/>
              </a:rPr>
              <a:t>multiple cores that have equivalent ISAs but vary in performance or power efficiency.</a:t>
            </a:r>
          </a:p>
          <a:p>
            <a:r>
              <a:rPr lang="en-US" sz="1200" b="0" i="0" u="none" strike="noStrike" kern="1200" baseline="0" dirty="0">
                <a:solidFill>
                  <a:schemeClr val="tx1"/>
                </a:solidFill>
                <a:latin typeface="Times New Roman" pitchFamily="-84" charset="0"/>
                <a:ea typeface="+mn-ea"/>
                <a:cs typeface="+mn-cs"/>
              </a:rPr>
              <a:t>The leading example of this is ARM’s </a:t>
            </a:r>
            <a:r>
              <a:rPr lang="en-US" sz="1200" b="0" i="0" u="none" strike="noStrike" kern="1200" baseline="0" dirty="0" err="1">
                <a:solidFill>
                  <a:schemeClr val="tx1"/>
                </a:solidFill>
                <a:latin typeface="Times New Roman" pitchFamily="-84" charset="0"/>
                <a:ea typeface="+mn-ea"/>
                <a:cs typeface="+mn-cs"/>
              </a:rPr>
              <a:t>big.Little</a:t>
            </a:r>
            <a:r>
              <a:rPr lang="en-US" sz="1200" b="0" i="0" u="none" strike="noStrike" kern="1200" baseline="0" dirty="0">
                <a:solidFill>
                  <a:schemeClr val="tx1"/>
                </a:solidFill>
                <a:latin typeface="Times New Roman" pitchFamily="-84" charset="0"/>
                <a:ea typeface="+mn-ea"/>
                <a:cs typeface="+mn-cs"/>
              </a:rPr>
              <a:t> architecture, which we examine</a:t>
            </a:r>
          </a:p>
          <a:p>
            <a:r>
              <a:rPr lang="en-US" sz="1200" b="0" i="0" u="none" strike="noStrike" kern="1200" baseline="0" dirty="0">
                <a:solidFill>
                  <a:schemeClr val="tx1"/>
                </a:solidFill>
                <a:latin typeface="Times New Roman" pitchFamily="-84" charset="0"/>
                <a:ea typeface="+mn-ea"/>
                <a:cs typeface="+mn-cs"/>
              </a:rPr>
              <a:t>in this section.</a:t>
            </a:r>
          </a:p>
          <a:p>
            <a:endParaRPr lang="en-US" sz="1200" b="0" i="0" u="none" strike="noStrike" kern="1200" baseline="0" dirty="0">
              <a:solidFill>
                <a:schemeClr val="tx1"/>
              </a:solidFill>
              <a:latin typeface="Times New Roman" pitchFamily="-84" charset="0"/>
              <a:ea typeface="+mn-ea"/>
              <a:cs typeface="+mn-cs"/>
            </a:endParaRPr>
          </a:p>
          <a:p>
            <a:r>
              <a:rPr lang="en-US" sz="1200" b="0" i="0" u="none" strike="noStrike" kern="1200" baseline="0" dirty="0">
                <a:solidFill>
                  <a:schemeClr val="tx1"/>
                </a:solidFill>
                <a:latin typeface="Times New Roman" pitchFamily="-84" charset="0"/>
                <a:ea typeface="+mn-ea"/>
                <a:cs typeface="+mn-cs"/>
              </a:rPr>
              <a:t>Figure 21.9 illustrates this architecture. The figure shows a multicore processor</a:t>
            </a:r>
          </a:p>
          <a:p>
            <a:r>
              <a:rPr lang="en-US" sz="1200" b="0" i="0" u="none" strike="noStrike" kern="1200" baseline="0" dirty="0">
                <a:solidFill>
                  <a:schemeClr val="tx1"/>
                </a:solidFill>
                <a:latin typeface="Times New Roman" pitchFamily="-84" charset="0"/>
                <a:ea typeface="+mn-ea"/>
                <a:cs typeface="+mn-cs"/>
              </a:rPr>
              <a:t>chip containing two high-performance Cortex-A15 cores and two lower-performance,</a:t>
            </a:r>
          </a:p>
          <a:p>
            <a:r>
              <a:rPr lang="en-US" sz="1200" b="0" i="0" u="none" strike="noStrike" kern="1200" baseline="0" dirty="0">
                <a:solidFill>
                  <a:schemeClr val="tx1"/>
                </a:solidFill>
                <a:latin typeface="Times New Roman" pitchFamily="-84" charset="0"/>
                <a:ea typeface="+mn-ea"/>
                <a:cs typeface="+mn-cs"/>
              </a:rPr>
              <a:t>lower-power-consuming Cortex-A7 cores. The A7 cores handle less computation-intense</a:t>
            </a:r>
          </a:p>
          <a:p>
            <a:r>
              <a:rPr lang="en-US" sz="1200" b="0" i="0" u="none" strike="noStrike" kern="1200" baseline="0" dirty="0">
                <a:solidFill>
                  <a:schemeClr val="tx1"/>
                </a:solidFill>
                <a:latin typeface="Times New Roman" pitchFamily="-84" charset="0"/>
                <a:ea typeface="+mn-ea"/>
                <a:cs typeface="+mn-cs"/>
              </a:rPr>
              <a:t>tasks, such as background processing, playing music, sending</a:t>
            </a:r>
          </a:p>
          <a:p>
            <a:r>
              <a:rPr lang="en-US" sz="1200" b="0" i="0" u="none" strike="noStrike" kern="1200" baseline="0" dirty="0">
                <a:solidFill>
                  <a:schemeClr val="tx1"/>
                </a:solidFill>
                <a:latin typeface="Times New Roman" pitchFamily="-84" charset="0"/>
                <a:ea typeface="+mn-ea"/>
                <a:cs typeface="+mn-cs"/>
              </a:rPr>
              <a:t>texts, and making phone calls. The A15 cores are invoked for high intensity tasks,</a:t>
            </a:r>
          </a:p>
          <a:p>
            <a:r>
              <a:rPr lang="en-US" sz="1200" b="0" i="0" u="none" strike="noStrike" kern="1200" baseline="0" dirty="0">
                <a:solidFill>
                  <a:schemeClr val="tx1"/>
                </a:solidFill>
                <a:latin typeface="Times New Roman" pitchFamily="-84" charset="0"/>
                <a:ea typeface="+mn-ea"/>
                <a:cs typeface="+mn-cs"/>
              </a:rPr>
              <a:t>such as for video, gaming, and navigation.</a:t>
            </a:r>
          </a:p>
          <a:p>
            <a:endParaRPr lang="en-US" sz="1200" b="0" i="0" u="none" strike="noStrike" kern="1200" baseline="0" dirty="0">
              <a:solidFill>
                <a:schemeClr val="tx1"/>
              </a:solidFill>
              <a:latin typeface="Times New Roman" pitchFamily="-84" charset="0"/>
              <a:ea typeface="+mn-ea"/>
              <a:cs typeface="+mn-cs"/>
            </a:endParaRPr>
          </a:p>
          <a:p>
            <a:r>
              <a:rPr lang="en-US" sz="1200" b="0" i="0" u="none" strike="noStrike" kern="1200" baseline="0" dirty="0">
                <a:solidFill>
                  <a:schemeClr val="tx1"/>
                </a:solidFill>
                <a:latin typeface="Times New Roman" pitchFamily="-84" charset="0"/>
                <a:ea typeface="+mn-ea"/>
                <a:cs typeface="+mn-cs"/>
              </a:rPr>
              <a:t>The </a:t>
            </a:r>
            <a:r>
              <a:rPr lang="en-US" sz="1200" b="0" i="0" u="none" strike="noStrike" kern="1200" baseline="0" dirty="0" err="1">
                <a:solidFill>
                  <a:schemeClr val="tx1"/>
                </a:solidFill>
                <a:latin typeface="Times New Roman" pitchFamily="-84" charset="0"/>
                <a:ea typeface="+mn-ea"/>
                <a:cs typeface="+mn-cs"/>
              </a:rPr>
              <a:t>big.Little</a:t>
            </a:r>
            <a:r>
              <a:rPr lang="en-US" sz="1200" b="0" i="0" u="none" strike="noStrike" kern="1200" baseline="0" dirty="0">
                <a:solidFill>
                  <a:schemeClr val="tx1"/>
                </a:solidFill>
                <a:latin typeface="Times New Roman" pitchFamily="-84" charset="0"/>
                <a:ea typeface="+mn-ea"/>
                <a:cs typeface="+mn-cs"/>
              </a:rPr>
              <a:t> architecture is aimed at the smartphone and tablet market.</a:t>
            </a:r>
          </a:p>
          <a:p>
            <a:r>
              <a:rPr lang="en-US" sz="1200" b="0" i="0" u="none" strike="noStrike" kern="1200" baseline="0" dirty="0">
                <a:solidFill>
                  <a:schemeClr val="tx1"/>
                </a:solidFill>
                <a:latin typeface="Times New Roman" pitchFamily="-84" charset="0"/>
                <a:ea typeface="+mn-ea"/>
                <a:cs typeface="+mn-cs"/>
              </a:rPr>
              <a:t>These are devices whose performance demands from users are increasing at a much</a:t>
            </a:r>
          </a:p>
          <a:p>
            <a:r>
              <a:rPr lang="en-US" sz="1200" b="0" i="0" u="none" strike="noStrike" kern="1200" baseline="0" dirty="0">
                <a:solidFill>
                  <a:schemeClr val="tx1"/>
                </a:solidFill>
                <a:latin typeface="Times New Roman" pitchFamily="-84" charset="0"/>
                <a:ea typeface="+mn-ea"/>
                <a:cs typeface="+mn-cs"/>
              </a:rPr>
              <a:t>faster rate than the capacity of batteries or the power savings from semiconductor</a:t>
            </a:r>
          </a:p>
          <a:p>
            <a:r>
              <a:rPr lang="en-US" sz="1200" b="0" i="0" u="none" strike="noStrike" kern="1200" baseline="0" dirty="0">
                <a:solidFill>
                  <a:schemeClr val="tx1"/>
                </a:solidFill>
                <a:latin typeface="Times New Roman" pitchFamily="-84" charset="0"/>
                <a:ea typeface="+mn-ea"/>
                <a:cs typeface="+mn-cs"/>
              </a:rPr>
              <a:t>process advances. The usage pattern for smartphones and tablets is quite dynamic.</a:t>
            </a:r>
          </a:p>
          <a:p>
            <a:r>
              <a:rPr lang="en-US" sz="1200" b="0" i="0" u="none" strike="noStrike" kern="1200" baseline="0" dirty="0">
                <a:solidFill>
                  <a:schemeClr val="tx1"/>
                </a:solidFill>
                <a:latin typeface="Times New Roman" pitchFamily="-84" charset="0"/>
                <a:ea typeface="+mn-ea"/>
                <a:cs typeface="+mn-cs"/>
              </a:rPr>
              <a:t>Periods of processing-intense tasks, such as gaming and web browsing, alternate</a:t>
            </a:r>
          </a:p>
          <a:p>
            <a:r>
              <a:rPr lang="en-US" sz="1200" b="0" i="0" u="none" strike="noStrike" kern="1200" baseline="0" dirty="0">
                <a:solidFill>
                  <a:schemeClr val="tx1"/>
                </a:solidFill>
                <a:latin typeface="Times New Roman" pitchFamily="-84" charset="0"/>
                <a:ea typeface="+mn-ea"/>
                <a:cs typeface="+mn-cs"/>
              </a:rPr>
              <a:t> with typically longer periods of low processing-intensity tasks, such as texting, e-mail,</a:t>
            </a:r>
          </a:p>
          <a:p>
            <a:r>
              <a:rPr lang="en-US" sz="1200" b="0" i="0" u="none" strike="noStrike" kern="1200" baseline="0" dirty="0">
                <a:solidFill>
                  <a:schemeClr val="tx1"/>
                </a:solidFill>
                <a:latin typeface="Times New Roman" pitchFamily="-84" charset="0"/>
                <a:ea typeface="+mn-ea"/>
                <a:cs typeface="+mn-cs"/>
              </a:rPr>
              <a:t>and audio. The </a:t>
            </a:r>
            <a:r>
              <a:rPr lang="en-US" sz="1200" b="0" i="0" u="none" strike="noStrike" kern="1200" baseline="0" dirty="0" err="1">
                <a:solidFill>
                  <a:schemeClr val="tx1"/>
                </a:solidFill>
                <a:latin typeface="Times New Roman" pitchFamily="-84" charset="0"/>
                <a:ea typeface="+mn-ea"/>
                <a:cs typeface="+mn-cs"/>
              </a:rPr>
              <a:t>big.Little</a:t>
            </a:r>
            <a:r>
              <a:rPr lang="en-US" sz="1200" b="0" i="0" u="none" strike="noStrike" kern="1200" baseline="0" dirty="0">
                <a:solidFill>
                  <a:schemeClr val="tx1"/>
                </a:solidFill>
                <a:latin typeface="Times New Roman" pitchFamily="-84" charset="0"/>
                <a:ea typeface="+mn-ea"/>
                <a:cs typeface="+mn-cs"/>
              </a:rPr>
              <a:t> architecture takes advantage of this variation in</a:t>
            </a:r>
          </a:p>
          <a:p>
            <a:r>
              <a:rPr lang="en-US" sz="1200" b="0" i="0" u="none" strike="noStrike" kern="1200" baseline="0" dirty="0">
                <a:solidFill>
                  <a:schemeClr val="tx1"/>
                </a:solidFill>
                <a:latin typeface="Times New Roman" pitchFamily="-84" charset="0"/>
                <a:ea typeface="+mn-ea"/>
                <a:cs typeface="+mn-cs"/>
              </a:rPr>
              <a:t>required performance. The A15 is designed for maximum performance within the</a:t>
            </a:r>
          </a:p>
          <a:p>
            <a:r>
              <a:rPr lang="en-US" sz="1200" b="0" i="0" u="none" strike="noStrike" kern="1200" baseline="0" dirty="0">
                <a:solidFill>
                  <a:schemeClr val="tx1"/>
                </a:solidFill>
                <a:latin typeface="Times New Roman" pitchFamily="-84" charset="0"/>
                <a:ea typeface="+mn-ea"/>
                <a:cs typeface="+mn-cs"/>
              </a:rPr>
              <a:t>mobile power budget. The A7 processor is designed for maximum efficiency and</a:t>
            </a:r>
          </a:p>
          <a:p>
            <a:r>
              <a:rPr lang="en-US" sz="1200" b="0" i="0" u="none" strike="noStrike" kern="1200" baseline="0" dirty="0">
                <a:solidFill>
                  <a:schemeClr val="tx1"/>
                </a:solidFill>
                <a:latin typeface="Times New Roman" pitchFamily="-84" charset="0"/>
                <a:ea typeface="+mn-ea"/>
                <a:cs typeface="+mn-cs"/>
              </a:rPr>
              <a:t>high enough performance to address all but the most intense periods of work.</a:t>
            </a:r>
            <a:endParaRPr lang="en-US" dirty="0"/>
          </a:p>
        </p:txBody>
      </p:sp>
      <p:sp>
        <p:nvSpPr>
          <p:cNvPr id="4" name="Slide Number Placeholder 3"/>
          <p:cNvSpPr>
            <a:spLocks noGrp="1"/>
          </p:cNvSpPr>
          <p:nvPr>
            <p:ph type="sldNum" sz="quarter" idx="10"/>
          </p:nvPr>
        </p:nvSpPr>
        <p:spPr/>
        <p:txBody>
          <a:bodyPr/>
          <a:lstStyle/>
          <a:p>
            <a:fld id="{D11A89E7-D91F-474F-9C5E-C4DFBE1BE310}" type="slidenum">
              <a:rPr lang="en-US" smtClean="0"/>
              <a:pPr/>
              <a:t>15</a:t>
            </a:fld>
            <a:endParaRPr lang="en-US" dirty="0"/>
          </a:p>
        </p:txBody>
      </p:sp>
    </p:spTree>
    <p:extLst>
      <p:ext uri="{BB962C8B-B14F-4D97-AF65-F5344CB8AC3E}">
        <p14:creationId xmlns:p14="http://schemas.microsoft.com/office/powerpoint/2010/main" val="14958607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Times New Roman" pitchFamily="-84" charset="0"/>
                <a:ea typeface="+mn-ea"/>
                <a:cs typeface="+mn-cs"/>
              </a:rPr>
              <a:t> The A7 is far simpler and less powerful than</a:t>
            </a:r>
          </a:p>
          <a:p>
            <a:r>
              <a:rPr lang="en-US" sz="1200" b="0" i="0" u="none" strike="noStrike" kern="1200" baseline="0" dirty="0">
                <a:solidFill>
                  <a:schemeClr val="tx1"/>
                </a:solidFill>
                <a:latin typeface="Times New Roman" pitchFamily="-84" charset="0"/>
                <a:ea typeface="+mn-ea"/>
                <a:cs typeface="+mn-cs"/>
              </a:rPr>
              <a:t>the A15. But its simplicity requires far fewer transistors than does the A15’s</a:t>
            </a:r>
          </a:p>
          <a:p>
            <a:r>
              <a:rPr lang="en-US" sz="1200" b="0" i="0" u="none" strike="noStrike" kern="1200" baseline="0" dirty="0">
                <a:solidFill>
                  <a:schemeClr val="tx1"/>
                </a:solidFill>
                <a:latin typeface="Times New Roman" pitchFamily="-84" charset="0"/>
                <a:ea typeface="+mn-ea"/>
                <a:cs typeface="+mn-cs"/>
              </a:rPr>
              <a:t>complexity—and fewer transistors require less energy to operate. The differences</a:t>
            </a:r>
          </a:p>
          <a:p>
            <a:r>
              <a:rPr lang="en-US" sz="1200" b="0" i="0" u="none" strike="noStrike" kern="1200" baseline="0" dirty="0">
                <a:solidFill>
                  <a:schemeClr val="tx1"/>
                </a:solidFill>
                <a:latin typeface="Times New Roman" pitchFamily="-84" charset="0"/>
                <a:ea typeface="+mn-ea"/>
                <a:cs typeface="+mn-cs"/>
              </a:rPr>
              <a:t>between the A7 and A15 cores are seen most clearly by examining their instruction</a:t>
            </a:r>
          </a:p>
          <a:p>
            <a:r>
              <a:rPr lang="en-US" sz="1200" b="0" i="0" u="none" strike="noStrike" kern="1200" baseline="0" dirty="0">
                <a:solidFill>
                  <a:schemeClr val="tx1"/>
                </a:solidFill>
                <a:latin typeface="Times New Roman" pitchFamily="-84" charset="0"/>
                <a:ea typeface="+mn-ea"/>
                <a:cs typeface="+mn-cs"/>
              </a:rPr>
              <a:t>pipelines, as shown in Figure 21.10.</a:t>
            </a:r>
          </a:p>
          <a:p>
            <a:endParaRPr lang="en-US" sz="1200" b="0" i="0" u="none" strike="noStrike" kern="1200" baseline="0" dirty="0">
              <a:solidFill>
                <a:schemeClr val="tx1"/>
              </a:solidFill>
              <a:latin typeface="Times New Roman" pitchFamily="-84" charset="0"/>
              <a:ea typeface="+mn-ea"/>
              <a:cs typeface="+mn-cs"/>
            </a:endParaRPr>
          </a:p>
          <a:p>
            <a:r>
              <a:rPr lang="en-US" sz="1200" b="0" i="0" u="none" strike="noStrike" kern="1200" baseline="0" dirty="0">
                <a:solidFill>
                  <a:schemeClr val="tx1"/>
                </a:solidFill>
                <a:latin typeface="Times New Roman" pitchFamily="-84" charset="0"/>
                <a:ea typeface="+mn-ea"/>
                <a:cs typeface="+mn-cs"/>
              </a:rPr>
              <a:t>The A7 is an in-order CPU with a pipeline length of 8 to 10 stages. It has a</a:t>
            </a:r>
          </a:p>
          <a:p>
            <a:r>
              <a:rPr lang="en-US" sz="1200" b="0" i="0" u="none" strike="noStrike" kern="1200" baseline="0" dirty="0">
                <a:solidFill>
                  <a:schemeClr val="tx1"/>
                </a:solidFill>
                <a:latin typeface="Times New Roman" pitchFamily="-84" charset="0"/>
                <a:ea typeface="+mn-ea"/>
                <a:cs typeface="+mn-cs"/>
              </a:rPr>
              <a:t>single queue for all of its execution units, and two instructions can be sent to its five</a:t>
            </a:r>
          </a:p>
          <a:p>
            <a:r>
              <a:rPr lang="en-US" sz="1200" b="0" i="0" u="none" strike="noStrike" kern="1200" baseline="0" dirty="0">
                <a:solidFill>
                  <a:schemeClr val="tx1"/>
                </a:solidFill>
                <a:latin typeface="Times New Roman" pitchFamily="-84" charset="0"/>
                <a:ea typeface="+mn-ea"/>
                <a:cs typeface="+mn-cs"/>
              </a:rPr>
              <a:t>execution units per clock cycle. The A15, on the other hand, is an out-of- order</a:t>
            </a:r>
          </a:p>
          <a:p>
            <a:r>
              <a:rPr lang="en-US" sz="1200" b="0" i="0" u="none" strike="noStrike" kern="1200" baseline="0" dirty="0">
                <a:solidFill>
                  <a:schemeClr val="tx1"/>
                </a:solidFill>
                <a:latin typeface="Times New Roman" pitchFamily="-84" charset="0"/>
                <a:ea typeface="+mn-ea"/>
                <a:cs typeface="+mn-cs"/>
              </a:rPr>
              <a:t>processor with a pipeline length of 15 to 24 stages. Each of its eight execution units has</a:t>
            </a:r>
          </a:p>
          <a:p>
            <a:r>
              <a:rPr lang="en-US" sz="1200" b="0" i="0" u="none" strike="noStrike" kern="1200" baseline="0" dirty="0">
                <a:solidFill>
                  <a:schemeClr val="tx1"/>
                </a:solidFill>
                <a:latin typeface="Times New Roman" pitchFamily="-84" charset="0"/>
                <a:ea typeface="+mn-ea"/>
                <a:cs typeface="+mn-cs"/>
              </a:rPr>
              <a:t>its own multistage queue, and three instructions can be processed per clock cycle.</a:t>
            </a:r>
            <a:endParaRPr lang="en-US" dirty="0"/>
          </a:p>
        </p:txBody>
      </p:sp>
      <p:sp>
        <p:nvSpPr>
          <p:cNvPr id="4" name="Slide Number Placeholder 3"/>
          <p:cNvSpPr>
            <a:spLocks noGrp="1"/>
          </p:cNvSpPr>
          <p:nvPr>
            <p:ph type="sldNum" sz="quarter" idx="10"/>
          </p:nvPr>
        </p:nvSpPr>
        <p:spPr/>
        <p:txBody>
          <a:bodyPr/>
          <a:lstStyle/>
          <a:p>
            <a:fld id="{D11A89E7-D91F-474F-9C5E-C4DFBE1BE310}" type="slidenum">
              <a:rPr lang="en-US" smtClean="0"/>
              <a:pPr/>
              <a:t>16</a:t>
            </a:fld>
            <a:endParaRPr lang="en-US" dirty="0"/>
          </a:p>
        </p:txBody>
      </p:sp>
    </p:spTree>
    <p:extLst>
      <p:ext uri="{BB962C8B-B14F-4D97-AF65-F5344CB8AC3E}">
        <p14:creationId xmlns:p14="http://schemas.microsoft.com/office/powerpoint/2010/main" val="343410926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Times New Roman" pitchFamily="-84" charset="0"/>
                <a:ea typeface="+mn-ea"/>
                <a:cs typeface="+mn-cs"/>
              </a:rPr>
              <a:t> The energy consumed by the execution of an instruction is partially related to</a:t>
            </a:r>
          </a:p>
          <a:p>
            <a:r>
              <a:rPr lang="en-US" sz="1200" b="0" i="0" u="none" strike="noStrike" kern="1200" baseline="0" dirty="0">
                <a:solidFill>
                  <a:schemeClr val="tx1"/>
                </a:solidFill>
                <a:latin typeface="Times New Roman" pitchFamily="-84" charset="0"/>
                <a:ea typeface="+mn-ea"/>
                <a:cs typeface="+mn-cs"/>
              </a:rPr>
              <a:t>the number of pipeline stages it must traverse. Therefore, a significant difference in</a:t>
            </a:r>
          </a:p>
          <a:p>
            <a:r>
              <a:rPr lang="en-US" sz="1200" b="0" i="0" u="none" strike="noStrike" kern="1200" baseline="0" dirty="0">
                <a:solidFill>
                  <a:schemeClr val="tx1"/>
                </a:solidFill>
                <a:latin typeface="Times New Roman" pitchFamily="-84" charset="0"/>
                <a:ea typeface="+mn-ea"/>
                <a:cs typeface="+mn-cs"/>
              </a:rPr>
              <a:t>energy consumption between Cortex-A15 and Cortex-A7 comes from the different</a:t>
            </a:r>
          </a:p>
          <a:p>
            <a:r>
              <a:rPr lang="en-US" sz="1200" b="0" i="0" u="none" strike="noStrike" kern="1200" baseline="0" dirty="0">
                <a:solidFill>
                  <a:schemeClr val="tx1"/>
                </a:solidFill>
                <a:latin typeface="Times New Roman" pitchFamily="-84" charset="0"/>
                <a:ea typeface="+mn-ea"/>
                <a:cs typeface="+mn-cs"/>
              </a:rPr>
              <a:t>pipeline complexity. Across a range of benchmarks, the Cortex-A15</a:t>
            </a:r>
          </a:p>
          <a:p>
            <a:r>
              <a:rPr lang="en-US" sz="1200" b="0" i="0" u="none" strike="noStrike" kern="1200" baseline="0" dirty="0">
                <a:solidFill>
                  <a:schemeClr val="tx1"/>
                </a:solidFill>
                <a:latin typeface="Times New Roman" pitchFamily="-84" charset="0"/>
                <a:ea typeface="+mn-ea"/>
                <a:cs typeface="+mn-cs"/>
              </a:rPr>
              <a:t>delivers roughly twice the performance of the Cortex-A7 per unit MHz, and the </a:t>
            </a:r>
          </a:p>
          <a:p>
            <a:r>
              <a:rPr lang="en-US" sz="1200" b="0" i="0" u="none" strike="noStrike" kern="1200" baseline="0" dirty="0">
                <a:solidFill>
                  <a:schemeClr val="tx1"/>
                </a:solidFill>
                <a:latin typeface="Times New Roman" pitchFamily="-84" charset="0"/>
                <a:ea typeface="+mn-ea"/>
                <a:cs typeface="+mn-cs"/>
              </a:rPr>
              <a:t>Cortex-A7 is roughly three times as energy efficient as the Cortex-A15</a:t>
            </a:r>
          </a:p>
          <a:p>
            <a:r>
              <a:rPr lang="en-US" sz="1200" b="0" i="0" u="none" strike="noStrike" kern="1200" baseline="0" dirty="0">
                <a:solidFill>
                  <a:schemeClr val="tx1"/>
                </a:solidFill>
                <a:latin typeface="Times New Roman" pitchFamily="-84" charset="0"/>
                <a:ea typeface="+mn-ea"/>
                <a:cs typeface="+mn-cs"/>
              </a:rPr>
              <a:t>in completing the same workloads [JEFF12]. The performance tradeoff is illustrated in </a:t>
            </a:r>
          </a:p>
          <a:p>
            <a:r>
              <a:rPr lang="en-US" sz="1200" b="0" i="0" u="none" strike="noStrike" kern="1200" baseline="0" dirty="0">
                <a:solidFill>
                  <a:schemeClr val="tx1"/>
                </a:solidFill>
                <a:latin typeface="Times New Roman" pitchFamily="-84" charset="0"/>
                <a:ea typeface="+mn-ea"/>
                <a:cs typeface="+mn-cs"/>
              </a:rPr>
              <a:t>Figure 21.11 [STEV13].</a:t>
            </a:r>
            <a:endParaRPr lang="en-US" dirty="0"/>
          </a:p>
        </p:txBody>
      </p:sp>
      <p:sp>
        <p:nvSpPr>
          <p:cNvPr id="4" name="Slide Number Placeholder 3"/>
          <p:cNvSpPr>
            <a:spLocks noGrp="1"/>
          </p:cNvSpPr>
          <p:nvPr>
            <p:ph type="sldNum" sz="quarter" idx="10"/>
          </p:nvPr>
        </p:nvSpPr>
        <p:spPr/>
        <p:txBody>
          <a:bodyPr/>
          <a:lstStyle/>
          <a:p>
            <a:fld id="{D11A89E7-D91F-474F-9C5E-C4DFBE1BE310}" type="slidenum">
              <a:rPr lang="en-US" smtClean="0"/>
              <a:pPr/>
              <a:t>17</a:t>
            </a:fld>
            <a:endParaRPr lang="en-US" dirty="0"/>
          </a:p>
        </p:txBody>
      </p:sp>
    </p:spTree>
    <p:extLst>
      <p:ext uri="{BB962C8B-B14F-4D97-AF65-F5344CB8AC3E}">
        <p14:creationId xmlns:p14="http://schemas.microsoft.com/office/powerpoint/2010/main" val="105451128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Times New Roman" pitchFamily="-84" charset="0"/>
                <a:ea typeface="+mn-ea"/>
                <a:cs typeface="+mn-cs"/>
              </a:rPr>
              <a:t>Typically, a heterogeneous multicore processor will feature dedicated L2 cache</a:t>
            </a:r>
          </a:p>
          <a:p>
            <a:r>
              <a:rPr lang="en-US" sz="1200" b="0" i="0" u="none" strike="noStrike" kern="1200" baseline="0" dirty="0">
                <a:solidFill>
                  <a:schemeClr val="tx1"/>
                </a:solidFill>
                <a:latin typeface="Times New Roman" pitchFamily="-84" charset="0"/>
                <a:ea typeface="+mn-ea"/>
                <a:cs typeface="+mn-cs"/>
              </a:rPr>
              <a:t>assigned to the different processor types. We see that in the general depiction of a</a:t>
            </a:r>
          </a:p>
          <a:p>
            <a:r>
              <a:rPr lang="en-US" sz="1200" b="0" i="0" u="none" strike="noStrike" kern="1200" baseline="0" dirty="0">
                <a:solidFill>
                  <a:schemeClr val="tx1"/>
                </a:solidFill>
                <a:latin typeface="Times New Roman" pitchFamily="-84" charset="0"/>
                <a:ea typeface="+mn-ea"/>
                <a:cs typeface="+mn-cs"/>
              </a:rPr>
              <a:t>CPU/GPU scheme of Figure 21.7. Because the CPU and GPU are engaged in quite</a:t>
            </a:r>
          </a:p>
          <a:p>
            <a:r>
              <a:rPr lang="en-US" sz="1200" b="0" i="0" u="none" strike="noStrike" kern="1200" baseline="0" dirty="0">
                <a:solidFill>
                  <a:schemeClr val="tx1"/>
                </a:solidFill>
                <a:latin typeface="Times New Roman" pitchFamily="-84" charset="0"/>
                <a:ea typeface="+mn-ea"/>
                <a:cs typeface="+mn-cs"/>
              </a:rPr>
              <a:t>different tasks, it makes sense that each has its own L2 cache, shared among the similar</a:t>
            </a:r>
          </a:p>
          <a:p>
            <a:r>
              <a:rPr lang="en-US" sz="1200" b="0" i="0" u="none" strike="noStrike" kern="1200" baseline="0" dirty="0">
                <a:solidFill>
                  <a:schemeClr val="tx1"/>
                </a:solidFill>
                <a:latin typeface="Times New Roman" pitchFamily="-84" charset="0"/>
                <a:ea typeface="+mn-ea"/>
                <a:cs typeface="+mn-cs"/>
              </a:rPr>
              <a:t>CPUs. We also see this in the </a:t>
            </a:r>
            <a:r>
              <a:rPr lang="en-US" sz="1200" b="0" i="0" u="none" strike="noStrike" kern="1200" baseline="0" dirty="0" err="1">
                <a:solidFill>
                  <a:schemeClr val="tx1"/>
                </a:solidFill>
                <a:latin typeface="Times New Roman" pitchFamily="-84" charset="0"/>
                <a:ea typeface="+mn-ea"/>
                <a:cs typeface="+mn-cs"/>
              </a:rPr>
              <a:t>big.Little</a:t>
            </a:r>
            <a:r>
              <a:rPr lang="en-US" sz="1200" b="0" i="0" u="none" strike="noStrike" kern="1200" baseline="0" dirty="0">
                <a:solidFill>
                  <a:schemeClr val="tx1"/>
                </a:solidFill>
                <a:latin typeface="Times New Roman" pitchFamily="-84" charset="0"/>
                <a:ea typeface="+mn-ea"/>
                <a:cs typeface="+mn-cs"/>
              </a:rPr>
              <a:t> architecture (Figure 21.9), in which the A7</a:t>
            </a:r>
          </a:p>
          <a:p>
            <a:r>
              <a:rPr lang="en-US" sz="1200" b="0" i="0" u="none" strike="noStrike" kern="1200" baseline="0" dirty="0">
                <a:solidFill>
                  <a:schemeClr val="tx1"/>
                </a:solidFill>
                <a:latin typeface="Times New Roman" pitchFamily="-84" charset="0"/>
                <a:ea typeface="+mn-ea"/>
                <a:cs typeface="+mn-cs"/>
              </a:rPr>
              <a:t>cores share an L2 cache and the A15 cores share a separate L2 cache.</a:t>
            </a:r>
          </a:p>
          <a:p>
            <a:endParaRPr lang="en-US" sz="1200" b="0" i="0" u="none" strike="noStrike" kern="1200" baseline="0" dirty="0">
              <a:solidFill>
                <a:schemeClr val="tx1"/>
              </a:solidFill>
              <a:latin typeface="Times New Roman" pitchFamily="-84" charset="0"/>
              <a:ea typeface="+mn-ea"/>
              <a:cs typeface="+mn-cs"/>
            </a:endParaRPr>
          </a:p>
          <a:p>
            <a:r>
              <a:rPr lang="en-US" sz="1200" b="0" i="0" u="none" strike="noStrike" kern="1200" baseline="0" dirty="0">
                <a:solidFill>
                  <a:schemeClr val="tx1"/>
                </a:solidFill>
                <a:latin typeface="Times New Roman" pitchFamily="-84" charset="0"/>
                <a:ea typeface="+mn-ea"/>
                <a:cs typeface="+mn-cs"/>
              </a:rPr>
              <a:t>When multiple caches exist, there is a need for a cache-coherence scheme to</a:t>
            </a:r>
          </a:p>
          <a:p>
            <a:r>
              <a:rPr lang="en-US" sz="1200" b="0" i="0" u="none" strike="noStrike" kern="1200" baseline="0" dirty="0">
                <a:solidFill>
                  <a:schemeClr val="tx1"/>
                </a:solidFill>
                <a:latin typeface="Times New Roman" pitchFamily="-84" charset="0"/>
                <a:ea typeface="+mn-ea"/>
                <a:cs typeface="+mn-cs"/>
              </a:rPr>
              <a:t>avoid access to invalid data. Cache coherency may be addressed with software-</a:t>
            </a:r>
          </a:p>
          <a:p>
            <a:r>
              <a:rPr lang="en-US" sz="1200" b="0" i="0" u="none" strike="noStrike" kern="1200" baseline="0" dirty="0">
                <a:solidFill>
                  <a:schemeClr val="tx1"/>
                </a:solidFill>
                <a:latin typeface="Times New Roman" pitchFamily="-84" charset="0"/>
                <a:ea typeface="+mn-ea"/>
                <a:cs typeface="+mn-cs"/>
              </a:rPr>
              <a:t>based techniques. In the case where the cache contains stale data, the cached copy may be</a:t>
            </a:r>
          </a:p>
          <a:p>
            <a:r>
              <a:rPr lang="en-US" sz="1200" b="0" i="0" u="none" strike="noStrike" kern="1200" baseline="0" dirty="0">
                <a:solidFill>
                  <a:schemeClr val="tx1"/>
                </a:solidFill>
                <a:latin typeface="Times New Roman" pitchFamily="-84" charset="0"/>
                <a:ea typeface="+mn-ea"/>
                <a:cs typeface="+mn-cs"/>
              </a:rPr>
              <a:t>invalidated and reread from memory when needed again. When memory contains</a:t>
            </a:r>
          </a:p>
          <a:p>
            <a:r>
              <a:rPr lang="en-US" sz="1200" b="0" i="0" u="none" strike="noStrike" kern="1200" baseline="0" dirty="0">
                <a:solidFill>
                  <a:schemeClr val="tx1"/>
                </a:solidFill>
                <a:latin typeface="Times New Roman" pitchFamily="-84" charset="0"/>
                <a:ea typeface="+mn-ea"/>
                <a:cs typeface="+mn-cs"/>
              </a:rPr>
              <a:t>stale data due to a write-back cache containing dirty data, the cache may be cleaned</a:t>
            </a:r>
          </a:p>
          <a:p>
            <a:r>
              <a:rPr lang="en-US" sz="1200" b="0" i="0" u="none" strike="noStrike" kern="1200" baseline="0" dirty="0">
                <a:solidFill>
                  <a:schemeClr val="tx1"/>
                </a:solidFill>
                <a:latin typeface="Times New Roman" pitchFamily="-84" charset="0"/>
                <a:ea typeface="+mn-ea"/>
                <a:cs typeface="+mn-cs"/>
              </a:rPr>
              <a:t>by forcing write back to memory. Any other cached copies that may exist in other</a:t>
            </a:r>
          </a:p>
          <a:p>
            <a:r>
              <a:rPr lang="en-US" sz="1200" b="0" i="0" u="none" strike="noStrike" kern="1200" baseline="0" dirty="0">
                <a:solidFill>
                  <a:schemeClr val="tx1"/>
                </a:solidFill>
                <a:latin typeface="Times New Roman" pitchFamily="-84" charset="0"/>
                <a:ea typeface="+mn-ea"/>
                <a:cs typeface="+mn-cs"/>
              </a:rPr>
              <a:t>caches must be invalidated. This software burden consumes too many resources in a</a:t>
            </a:r>
          </a:p>
          <a:p>
            <a:r>
              <a:rPr lang="en-US" sz="1200" b="0" i="0" u="none" strike="noStrike" kern="1200" baseline="0" dirty="0" err="1">
                <a:solidFill>
                  <a:schemeClr val="tx1"/>
                </a:solidFill>
                <a:latin typeface="Times New Roman" pitchFamily="-84" charset="0"/>
                <a:ea typeface="+mn-ea"/>
                <a:cs typeface="+mn-cs"/>
              </a:rPr>
              <a:t>SoC</a:t>
            </a:r>
            <a:r>
              <a:rPr lang="en-US" sz="1200" b="0" i="0" u="none" strike="noStrike" kern="1200" baseline="0" dirty="0">
                <a:solidFill>
                  <a:schemeClr val="tx1"/>
                </a:solidFill>
                <a:latin typeface="Times New Roman" pitchFamily="-84" charset="0"/>
                <a:ea typeface="+mn-ea"/>
                <a:cs typeface="+mn-cs"/>
              </a:rPr>
              <a:t> chip, leading to the use of hardware cache-coherent implementations, especially</a:t>
            </a:r>
          </a:p>
          <a:p>
            <a:r>
              <a:rPr lang="en-US" sz="1200" b="0" i="0" u="none" strike="noStrike" kern="1200" baseline="0" dirty="0">
                <a:solidFill>
                  <a:schemeClr val="tx1"/>
                </a:solidFill>
                <a:latin typeface="Times New Roman" pitchFamily="-84" charset="0"/>
                <a:ea typeface="+mn-ea"/>
                <a:cs typeface="+mn-cs"/>
              </a:rPr>
              <a:t>in heterogeneous multicore processors.</a:t>
            </a:r>
          </a:p>
          <a:p>
            <a:endParaRPr lang="en-US" sz="1200" b="0" i="0" u="none" strike="noStrike" kern="1200" baseline="0" dirty="0">
              <a:solidFill>
                <a:schemeClr val="tx1"/>
              </a:solidFill>
              <a:latin typeface="Times New Roman" pitchFamily="-84" charset="0"/>
              <a:ea typeface="+mn-ea"/>
              <a:cs typeface="+mn-cs"/>
            </a:endParaRPr>
          </a:p>
          <a:p>
            <a:r>
              <a:rPr lang="en-US" sz="1200" b="0" i="0" u="none" strike="noStrike" kern="1200" baseline="0" dirty="0">
                <a:solidFill>
                  <a:schemeClr val="tx1"/>
                </a:solidFill>
                <a:latin typeface="Times New Roman" pitchFamily="-84" charset="0"/>
                <a:ea typeface="+mn-ea"/>
                <a:cs typeface="+mn-cs"/>
              </a:rPr>
              <a:t>As described in Chapter 20, there are two main approaches to hardware-implemented</a:t>
            </a:r>
          </a:p>
          <a:p>
            <a:r>
              <a:rPr lang="en-US" sz="1200" b="0" i="0" u="none" strike="noStrike" kern="1200" baseline="0" dirty="0">
                <a:solidFill>
                  <a:schemeClr val="tx1"/>
                </a:solidFill>
                <a:latin typeface="Times New Roman" pitchFamily="-84" charset="0"/>
                <a:ea typeface="+mn-ea"/>
                <a:cs typeface="+mn-cs"/>
              </a:rPr>
              <a:t>cache coherence: directory protocols and snoopy protocols. ARM</a:t>
            </a:r>
          </a:p>
          <a:p>
            <a:r>
              <a:rPr lang="en-US" sz="1200" b="0" i="0" u="none" strike="noStrike" kern="1200" baseline="0" dirty="0">
                <a:solidFill>
                  <a:schemeClr val="tx1"/>
                </a:solidFill>
                <a:latin typeface="Times New Roman" pitchFamily="-84" charset="0"/>
                <a:ea typeface="+mn-ea"/>
                <a:cs typeface="+mn-cs"/>
              </a:rPr>
              <a:t>has developed a hardware coherence capability called ACE (</a:t>
            </a:r>
            <a:r>
              <a:rPr lang="en-US" sz="1200" b="1" i="0" u="none" strike="noStrike" kern="1200" baseline="0" dirty="0">
                <a:solidFill>
                  <a:schemeClr val="tx1"/>
                </a:solidFill>
                <a:latin typeface="Times New Roman" pitchFamily="-84" charset="0"/>
                <a:ea typeface="+mn-ea"/>
                <a:cs typeface="+mn-cs"/>
              </a:rPr>
              <a:t>A</a:t>
            </a:r>
            <a:r>
              <a:rPr lang="en-US" sz="1200" b="0" i="0" u="none" strike="noStrike" kern="1200" baseline="0" dirty="0">
                <a:solidFill>
                  <a:schemeClr val="tx1"/>
                </a:solidFill>
                <a:latin typeface="Times New Roman" pitchFamily="-84" charset="0"/>
                <a:ea typeface="+mn-ea"/>
                <a:cs typeface="+mn-cs"/>
              </a:rPr>
              <a:t> </a:t>
            </a:r>
            <a:r>
              <a:rPr lang="en-US" sz="1200" b="0" i="0" u="none" strike="noStrike" kern="1200" baseline="0" dirty="0" err="1">
                <a:solidFill>
                  <a:schemeClr val="tx1"/>
                </a:solidFill>
                <a:latin typeface="Times New Roman" pitchFamily="-84" charset="0"/>
                <a:ea typeface="+mn-ea"/>
                <a:cs typeface="+mn-cs"/>
              </a:rPr>
              <a:t>dvanced</a:t>
            </a:r>
            <a:r>
              <a:rPr lang="en-US" sz="1200" b="0" i="0" u="none" strike="noStrike" kern="1200" baseline="0" dirty="0">
                <a:solidFill>
                  <a:schemeClr val="tx1"/>
                </a:solidFill>
                <a:latin typeface="Times New Roman" pitchFamily="-84" charset="0"/>
                <a:ea typeface="+mn-ea"/>
                <a:cs typeface="+mn-cs"/>
              </a:rPr>
              <a:t> Extensible</a:t>
            </a:r>
          </a:p>
          <a:p>
            <a:r>
              <a:rPr lang="en-US" sz="1200" b="0" i="0" u="none" strike="noStrike" kern="1200" baseline="0" dirty="0">
                <a:solidFill>
                  <a:schemeClr val="tx1"/>
                </a:solidFill>
                <a:latin typeface="Times New Roman" pitchFamily="-84" charset="0"/>
                <a:ea typeface="+mn-ea"/>
                <a:cs typeface="+mn-cs"/>
              </a:rPr>
              <a:t>Interface </a:t>
            </a:r>
            <a:r>
              <a:rPr lang="en-US" sz="1200" b="1" i="0" u="none" strike="noStrike" kern="1200" baseline="0" dirty="0">
                <a:solidFill>
                  <a:schemeClr val="tx1"/>
                </a:solidFill>
                <a:latin typeface="Times New Roman" pitchFamily="-84" charset="0"/>
                <a:ea typeface="+mn-ea"/>
                <a:cs typeface="+mn-cs"/>
              </a:rPr>
              <a:t>C</a:t>
            </a:r>
            <a:r>
              <a:rPr lang="en-US" sz="1200" b="0" i="0" u="none" strike="noStrike" kern="1200" baseline="0" dirty="0">
                <a:solidFill>
                  <a:schemeClr val="tx1"/>
                </a:solidFill>
                <a:latin typeface="Times New Roman" pitchFamily="-84" charset="0"/>
                <a:ea typeface="+mn-ea"/>
                <a:cs typeface="+mn-cs"/>
              </a:rPr>
              <a:t> </a:t>
            </a:r>
            <a:r>
              <a:rPr lang="en-US" sz="1200" b="0" i="0" u="none" strike="noStrike" kern="1200" baseline="0" dirty="0" err="1">
                <a:solidFill>
                  <a:schemeClr val="tx1"/>
                </a:solidFill>
                <a:latin typeface="Times New Roman" pitchFamily="-84" charset="0"/>
                <a:ea typeface="+mn-ea"/>
                <a:cs typeface="+mn-cs"/>
              </a:rPr>
              <a:t>oherence</a:t>
            </a:r>
            <a:r>
              <a:rPr lang="en-US" sz="1200" b="0" i="0" u="none" strike="noStrike" kern="1200" baseline="0" dirty="0">
                <a:solidFill>
                  <a:schemeClr val="tx1"/>
                </a:solidFill>
                <a:latin typeface="Times New Roman" pitchFamily="-84" charset="0"/>
                <a:ea typeface="+mn-ea"/>
                <a:cs typeface="+mn-cs"/>
              </a:rPr>
              <a:t> </a:t>
            </a:r>
            <a:r>
              <a:rPr lang="en-US" sz="1200" b="1" i="0" u="none" strike="noStrike" kern="1200" baseline="0" dirty="0">
                <a:solidFill>
                  <a:schemeClr val="tx1"/>
                </a:solidFill>
                <a:latin typeface="Times New Roman" pitchFamily="-84" charset="0"/>
                <a:ea typeface="+mn-ea"/>
                <a:cs typeface="+mn-cs"/>
              </a:rPr>
              <a:t>E</a:t>
            </a:r>
            <a:r>
              <a:rPr lang="en-US" sz="1200" b="0" i="0" u="none" strike="noStrike" kern="1200" baseline="0" dirty="0">
                <a:solidFill>
                  <a:schemeClr val="tx1"/>
                </a:solidFill>
                <a:latin typeface="Times New Roman" pitchFamily="-84" charset="0"/>
                <a:ea typeface="+mn-ea"/>
                <a:cs typeface="+mn-cs"/>
              </a:rPr>
              <a:t> </a:t>
            </a:r>
            <a:r>
              <a:rPr lang="en-US" sz="1200" b="0" i="0" u="none" strike="noStrike" kern="1200" baseline="0" dirty="0" err="1">
                <a:solidFill>
                  <a:schemeClr val="tx1"/>
                </a:solidFill>
                <a:latin typeface="Times New Roman" pitchFamily="-84" charset="0"/>
                <a:ea typeface="+mn-ea"/>
                <a:cs typeface="+mn-cs"/>
              </a:rPr>
              <a:t>xtensions</a:t>
            </a:r>
            <a:r>
              <a:rPr lang="en-US" sz="1200" b="0" i="0" u="none" strike="noStrike" kern="1200" baseline="0" dirty="0">
                <a:solidFill>
                  <a:schemeClr val="tx1"/>
                </a:solidFill>
                <a:latin typeface="Times New Roman" pitchFamily="-84" charset="0"/>
                <a:ea typeface="+mn-ea"/>
                <a:cs typeface="+mn-cs"/>
              </a:rPr>
              <a:t>) that can be configured to implement either directory</a:t>
            </a:r>
          </a:p>
          <a:p>
            <a:r>
              <a:rPr lang="en-US" sz="1200" b="0" i="0" u="none" strike="noStrike" kern="1200" baseline="0" dirty="0">
                <a:solidFill>
                  <a:schemeClr val="tx1"/>
                </a:solidFill>
                <a:latin typeface="Times New Roman" pitchFamily="-84" charset="0"/>
                <a:ea typeface="+mn-ea"/>
                <a:cs typeface="+mn-cs"/>
              </a:rPr>
              <a:t>or snoopy approach, or even a combination. ACE has been designed to support</a:t>
            </a:r>
          </a:p>
          <a:p>
            <a:r>
              <a:rPr lang="en-US" sz="1200" b="0" i="0" u="none" strike="noStrike" kern="1200" baseline="0" dirty="0">
                <a:solidFill>
                  <a:schemeClr val="tx1"/>
                </a:solidFill>
                <a:latin typeface="Times New Roman" pitchFamily="-84" charset="0"/>
                <a:ea typeface="+mn-ea"/>
                <a:cs typeface="+mn-cs"/>
              </a:rPr>
              <a:t>a wide range of coherent masters with differing capabilities. ACE supports</a:t>
            </a:r>
          </a:p>
          <a:p>
            <a:r>
              <a:rPr lang="en-US" sz="1200" b="0" i="0" u="none" strike="noStrike" kern="1200" baseline="0" dirty="0">
                <a:solidFill>
                  <a:schemeClr val="tx1"/>
                </a:solidFill>
                <a:latin typeface="Times New Roman" pitchFamily="-84" charset="0"/>
                <a:ea typeface="+mn-ea"/>
                <a:cs typeface="+mn-cs"/>
              </a:rPr>
              <a:t>coherency between dissimilar processors such as the Cortex-A15 and Cortex-A7</a:t>
            </a:r>
          </a:p>
          <a:p>
            <a:r>
              <a:rPr lang="en-US" sz="1200" b="0" i="0" u="none" strike="noStrike" kern="1200" baseline="0" dirty="0">
                <a:solidFill>
                  <a:schemeClr val="tx1"/>
                </a:solidFill>
                <a:latin typeface="Times New Roman" pitchFamily="-84" charset="0"/>
                <a:ea typeface="+mn-ea"/>
                <a:cs typeface="+mn-cs"/>
              </a:rPr>
              <a:t>processors, enabling ARM </a:t>
            </a:r>
            <a:r>
              <a:rPr lang="en-US" sz="1200" b="0" i="0" u="none" strike="noStrike" kern="1200" baseline="0" dirty="0" err="1">
                <a:solidFill>
                  <a:schemeClr val="tx1"/>
                </a:solidFill>
                <a:latin typeface="Times New Roman" pitchFamily="-84" charset="0"/>
                <a:ea typeface="+mn-ea"/>
                <a:cs typeface="+mn-cs"/>
              </a:rPr>
              <a:t>big.Little</a:t>
            </a:r>
            <a:r>
              <a:rPr lang="en-US" sz="1200" b="0" i="0" u="none" strike="noStrike" kern="1200" baseline="0" dirty="0">
                <a:solidFill>
                  <a:schemeClr val="tx1"/>
                </a:solidFill>
                <a:latin typeface="Times New Roman" pitchFamily="-84" charset="0"/>
                <a:ea typeface="+mn-ea"/>
                <a:cs typeface="+mn-cs"/>
              </a:rPr>
              <a:t> technology. It supports I/O coherency for</a:t>
            </a:r>
          </a:p>
          <a:p>
            <a:r>
              <a:rPr lang="en-US" sz="1200" b="0" i="0" u="none" strike="noStrike" kern="1200" baseline="0" dirty="0">
                <a:solidFill>
                  <a:schemeClr val="tx1"/>
                </a:solidFill>
                <a:latin typeface="Times New Roman" pitchFamily="-84" charset="0"/>
                <a:ea typeface="+mn-ea"/>
                <a:cs typeface="+mn-cs"/>
              </a:rPr>
              <a:t>un-cached masters, supports masters with differing cache line sizes, differing internal</a:t>
            </a:r>
          </a:p>
          <a:p>
            <a:r>
              <a:rPr lang="en-US" sz="1200" b="0" i="0" u="none" strike="noStrike" kern="1200" baseline="0" dirty="0">
                <a:solidFill>
                  <a:schemeClr val="tx1"/>
                </a:solidFill>
                <a:latin typeface="Times New Roman" pitchFamily="-84" charset="0"/>
                <a:ea typeface="+mn-ea"/>
                <a:cs typeface="+mn-cs"/>
              </a:rPr>
              <a:t>cache state models, and masters with write-back or write-through caches. As</a:t>
            </a:r>
          </a:p>
          <a:p>
            <a:r>
              <a:rPr lang="en-US" sz="1200" b="0" i="0" u="none" strike="noStrike" kern="1200" baseline="0" dirty="0">
                <a:solidFill>
                  <a:schemeClr val="tx1"/>
                </a:solidFill>
                <a:latin typeface="Times New Roman" pitchFamily="-84" charset="0"/>
                <a:ea typeface="+mn-ea"/>
                <a:cs typeface="+mn-cs"/>
              </a:rPr>
              <a:t>another example, ACE is implemented in the memory subsystem memory controller</a:t>
            </a:r>
          </a:p>
          <a:p>
            <a:r>
              <a:rPr lang="en-US" sz="1200" b="0" i="0" u="none" strike="noStrike" kern="1200" baseline="0" dirty="0">
                <a:solidFill>
                  <a:schemeClr val="tx1"/>
                </a:solidFill>
                <a:latin typeface="Times New Roman" pitchFamily="-84" charset="0"/>
                <a:ea typeface="+mn-ea"/>
                <a:cs typeface="+mn-cs"/>
              </a:rPr>
              <a:t>(MSMC) in the TI </a:t>
            </a:r>
            <a:r>
              <a:rPr lang="en-US" sz="1200" b="0" i="0" u="none" strike="noStrike" kern="1200" baseline="0" dirty="0" err="1">
                <a:solidFill>
                  <a:schemeClr val="tx1"/>
                </a:solidFill>
                <a:latin typeface="Times New Roman" pitchFamily="-84" charset="0"/>
                <a:ea typeface="+mn-ea"/>
                <a:cs typeface="+mn-cs"/>
              </a:rPr>
              <a:t>SoC</a:t>
            </a:r>
            <a:r>
              <a:rPr lang="en-US" sz="1200" b="0" i="0" u="none" strike="noStrike" kern="1200" baseline="0" dirty="0">
                <a:solidFill>
                  <a:schemeClr val="tx1"/>
                </a:solidFill>
                <a:latin typeface="Times New Roman" pitchFamily="-84" charset="0"/>
                <a:ea typeface="+mn-ea"/>
                <a:cs typeface="+mn-cs"/>
              </a:rPr>
              <a:t> chip of Figure 21.8. MSMC supports hardware cache</a:t>
            </a:r>
          </a:p>
          <a:p>
            <a:r>
              <a:rPr lang="en-US" sz="1200" b="0" i="0" u="none" strike="noStrike" kern="1200" baseline="0" dirty="0">
                <a:solidFill>
                  <a:schemeClr val="tx1"/>
                </a:solidFill>
                <a:latin typeface="Times New Roman" pitchFamily="-84" charset="0"/>
                <a:ea typeface="+mn-ea"/>
                <a:cs typeface="+mn-cs"/>
              </a:rPr>
              <a:t>coherence between the ARM </a:t>
            </a:r>
            <a:r>
              <a:rPr lang="en-US" sz="1200" b="0" i="0" u="none" strike="noStrike" kern="1200" baseline="0" dirty="0" err="1">
                <a:solidFill>
                  <a:schemeClr val="tx1"/>
                </a:solidFill>
                <a:latin typeface="Times New Roman" pitchFamily="-84" charset="0"/>
                <a:ea typeface="+mn-ea"/>
                <a:cs typeface="+mn-cs"/>
              </a:rPr>
              <a:t>CorePac</a:t>
            </a:r>
            <a:r>
              <a:rPr lang="en-US" sz="1200" b="0" i="0" u="none" strike="noStrike" kern="1200" baseline="0" dirty="0">
                <a:solidFill>
                  <a:schemeClr val="tx1"/>
                </a:solidFill>
                <a:latin typeface="Times New Roman" pitchFamily="-84" charset="0"/>
                <a:ea typeface="+mn-ea"/>
                <a:cs typeface="+mn-cs"/>
              </a:rPr>
              <a:t> L1/L2 caches and EDMA/IO peripherals for</a:t>
            </a:r>
          </a:p>
          <a:p>
            <a:r>
              <a:rPr lang="en-US" sz="1200" b="0" i="0" u="none" strike="noStrike" kern="1200" baseline="0" dirty="0">
                <a:solidFill>
                  <a:schemeClr val="tx1"/>
                </a:solidFill>
                <a:latin typeface="Times New Roman" pitchFamily="-84" charset="0"/>
                <a:ea typeface="+mn-ea"/>
                <a:cs typeface="+mn-cs"/>
              </a:rPr>
              <a:t>shared SRAM and DDR spaces. This feature allows the sharing of MSMC SRAM</a:t>
            </a:r>
          </a:p>
          <a:p>
            <a:r>
              <a:rPr lang="en-US" sz="1200" b="0" i="0" u="none" strike="noStrike" kern="1200" baseline="0" dirty="0">
                <a:solidFill>
                  <a:schemeClr val="tx1"/>
                </a:solidFill>
                <a:latin typeface="Times New Roman" pitchFamily="-84" charset="0"/>
                <a:ea typeface="+mn-ea"/>
                <a:cs typeface="+mn-cs"/>
              </a:rPr>
              <a:t>and DDR data spaces by these masters on the chip, without having to use explicit</a:t>
            </a:r>
          </a:p>
          <a:p>
            <a:r>
              <a:rPr lang="en-US" sz="1200" b="0" i="0" u="none" strike="noStrike" kern="1200" baseline="0" dirty="0">
                <a:solidFill>
                  <a:schemeClr val="tx1"/>
                </a:solidFill>
                <a:latin typeface="Times New Roman" pitchFamily="-84" charset="0"/>
                <a:ea typeface="+mn-ea"/>
                <a:cs typeface="+mn-cs"/>
              </a:rPr>
              <a:t>software cache maintenance techniques.</a:t>
            </a:r>
          </a:p>
          <a:p>
            <a:endParaRPr lang="en-US" sz="1200" b="0" i="0" u="none" strike="noStrike" kern="1200" baseline="0" dirty="0">
              <a:solidFill>
                <a:schemeClr val="tx1"/>
              </a:solidFill>
              <a:latin typeface="Times New Roman" pitchFamily="-84" charset="0"/>
              <a:ea typeface="+mn-ea"/>
              <a:cs typeface="+mn-cs"/>
            </a:endParaRPr>
          </a:p>
          <a:p>
            <a:endParaRPr lang="en-US" dirty="0"/>
          </a:p>
        </p:txBody>
      </p:sp>
      <p:sp>
        <p:nvSpPr>
          <p:cNvPr id="4" name="Slide Number Placeholder 3"/>
          <p:cNvSpPr>
            <a:spLocks noGrp="1"/>
          </p:cNvSpPr>
          <p:nvPr>
            <p:ph type="sldNum" sz="quarter" idx="10"/>
          </p:nvPr>
        </p:nvSpPr>
        <p:spPr/>
        <p:txBody>
          <a:bodyPr/>
          <a:lstStyle/>
          <a:p>
            <a:fld id="{D11A89E7-D91F-474F-9C5E-C4DFBE1BE310}" type="slidenum">
              <a:rPr lang="en-US" smtClean="0"/>
              <a:pPr/>
              <a:t>18</a:t>
            </a:fld>
            <a:endParaRPr lang="en-US" dirty="0"/>
          </a:p>
        </p:txBody>
      </p:sp>
    </p:spTree>
    <p:extLst>
      <p:ext uri="{BB962C8B-B14F-4D97-AF65-F5344CB8AC3E}">
        <p14:creationId xmlns:p14="http://schemas.microsoft.com/office/powerpoint/2010/main" val="225955318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Times New Roman" pitchFamily="-84" charset="0"/>
                <a:ea typeface="+mn-ea"/>
                <a:cs typeface="+mn-cs"/>
              </a:rPr>
              <a:t> ACE makes use of a five-state cache model. In each cache, each line is either</a:t>
            </a:r>
          </a:p>
          <a:p>
            <a:r>
              <a:rPr lang="en-US" sz="1200" b="0" i="0" u="none" strike="noStrike" kern="1200" baseline="0" dirty="0">
                <a:solidFill>
                  <a:schemeClr val="tx1"/>
                </a:solidFill>
                <a:latin typeface="Times New Roman" pitchFamily="-84" charset="0"/>
                <a:ea typeface="+mn-ea"/>
                <a:cs typeface="+mn-cs"/>
              </a:rPr>
              <a:t>Valid or Invalid. If a line is Valid, it can be in one of four states, defined by two</a:t>
            </a:r>
          </a:p>
          <a:p>
            <a:r>
              <a:rPr lang="en-US" sz="1200" b="0" i="0" u="none" strike="noStrike" kern="1200" baseline="0" dirty="0">
                <a:solidFill>
                  <a:schemeClr val="tx1"/>
                </a:solidFill>
                <a:latin typeface="Times New Roman" pitchFamily="-84" charset="0"/>
                <a:ea typeface="+mn-ea"/>
                <a:cs typeface="+mn-cs"/>
              </a:rPr>
              <a:t>dimensions. A line may contain data that are Shared or Unique. A Shared line contains</a:t>
            </a:r>
          </a:p>
          <a:p>
            <a:r>
              <a:rPr lang="en-US" sz="1200" b="0" i="0" u="none" strike="noStrike" kern="1200" baseline="0" dirty="0">
                <a:solidFill>
                  <a:schemeClr val="tx1"/>
                </a:solidFill>
                <a:latin typeface="Times New Roman" pitchFamily="-84" charset="0"/>
                <a:ea typeface="+mn-ea"/>
                <a:cs typeface="+mn-cs"/>
              </a:rPr>
              <a:t>data from a region of external (main) memory that is potentially sharable. A</a:t>
            </a:r>
          </a:p>
          <a:p>
            <a:r>
              <a:rPr lang="en-US" sz="1200" b="0" i="0" u="none" strike="noStrike" kern="1200" baseline="0" dirty="0">
                <a:solidFill>
                  <a:schemeClr val="tx1"/>
                </a:solidFill>
                <a:latin typeface="Times New Roman" pitchFamily="-84" charset="0"/>
                <a:ea typeface="+mn-ea"/>
                <a:cs typeface="+mn-cs"/>
              </a:rPr>
              <a:t>Unique line contains data from a region of memory that is dedicated to the core</a:t>
            </a:r>
          </a:p>
          <a:p>
            <a:r>
              <a:rPr lang="en-US" sz="1200" b="0" i="0" u="none" strike="noStrike" kern="1200" baseline="0" dirty="0">
                <a:solidFill>
                  <a:schemeClr val="tx1"/>
                </a:solidFill>
                <a:latin typeface="Times New Roman" pitchFamily="-84" charset="0"/>
                <a:ea typeface="+mn-ea"/>
                <a:cs typeface="+mn-cs"/>
              </a:rPr>
              <a:t>owning this cache. And the line is either Clean or Dirty, generally meaning either</a:t>
            </a:r>
          </a:p>
          <a:p>
            <a:r>
              <a:rPr lang="en-US" sz="1200" b="0" i="0" u="none" strike="noStrike" kern="1200" baseline="0" dirty="0">
                <a:solidFill>
                  <a:schemeClr val="tx1"/>
                </a:solidFill>
                <a:latin typeface="Times New Roman" pitchFamily="-84" charset="0"/>
                <a:ea typeface="+mn-ea"/>
                <a:cs typeface="+mn-cs"/>
              </a:rPr>
              <a:t>memory contains the latest, most up-to-date data and the cache line is merely a copy</a:t>
            </a:r>
          </a:p>
          <a:p>
            <a:r>
              <a:rPr lang="en-US" sz="1200" b="0" i="0" u="none" strike="noStrike" kern="1200" baseline="0" dirty="0">
                <a:solidFill>
                  <a:schemeClr val="tx1"/>
                </a:solidFill>
                <a:latin typeface="Times New Roman" pitchFamily="-84" charset="0"/>
                <a:ea typeface="+mn-ea"/>
                <a:cs typeface="+mn-cs"/>
              </a:rPr>
              <a:t>of memory, or if it’s Dirty then the cache line is the latest, most up-to-date data and</a:t>
            </a:r>
          </a:p>
          <a:p>
            <a:r>
              <a:rPr lang="en-US" sz="1200" b="0" i="0" u="none" strike="noStrike" kern="1200" baseline="0" dirty="0">
                <a:solidFill>
                  <a:schemeClr val="tx1"/>
                </a:solidFill>
                <a:latin typeface="Times New Roman" pitchFamily="-84" charset="0"/>
                <a:ea typeface="+mn-ea"/>
                <a:cs typeface="+mn-cs"/>
              </a:rPr>
              <a:t>it must be written back to memory at some stage. The one exception to the above</a:t>
            </a:r>
          </a:p>
          <a:p>
            <a:r>
              <a:rPr lang="en-US" sz="1200" b="0" i="0" u="none" strike="noStrike" kern="1200" baseline="0" dirty="0">
                <a:solidFill>
                  <a:schemeClr val="tx1"/>
                </a:solidFill>
                <a:latin typeface="Times New Roman" pitchFamily="-84" charset="0"/>
                <a:ea typeface="+mn-ea"/>
                <a:cs typeface="+mn-cs"/>
              </a:rPr>
              <a:t>description is when multiple caches share a line and it’s dirty. In this case, all caches</a:t>
            </a:r>
          </a:p>
          <a:p>
            <a:r>
              <a:rPr lang="en-US" sz="1200" b="0" i="0" u="none" strike="noStrike" kern="1200" baseline="0" dirty="0">
                <a:solidFill>
                  <a:schemeClr val="tx1"/>
                </a:solidFill>
                <a:latin typeface="Times New Roman" pitchFamily="-84" charset="0"/>
                <a:ea typeface="+mn-ea"/>
                <a:cs typeface="+mn-cs"/>
              </a:rPr>
              <a:t>must contain the latest data value at all times, but only one may be in the Shared/</a:t>
            </a:r>
          </a:p>
          <a:p>
            <a:r>
              <a:rPr lang="en-US" sz="1200" b="0" i="0" u="none" strike="noStrike" kern="1200" baseline="0" dirty="0">
                <a:solidFill>
                  <a:schemeClr val="tx1"/>
                </a:solidFill>
                <a:latin typeface="Times New Roman" pitchFamily="-84" charset="0"/>
                <a:ea typeface="+mn-ea"/>
                <a:cs typeface="+mn-cs"/>
              </a:rPr>
              <a:t>Dirty state, the others being held in the Shared/Clean state. The Shared/Dirty state</a:t>
            </a:r>
          </a:p>
          <a:p>
            <a:r>
              <a:rPr lang="en-US" sz="1200" b="0" i="0" u="none" strike="noStrike" kern="1200" baseline="0" dirty="0">
                <a:solidFill>
                  <a:schemeClr val="tx1"/>
                </a:solidFill>
                <a:latin typeface="Times New Roman" pitchFamily="-84" charset="0"/>
                <a:ea typeface="+mn-ea"/>
                <a:cs typeface="+mn-cs"/>
              </a:rPr>
              <a:t>is thus used to indicate which cache has responsibility for writing the data back to</a:t>
            </a:r>
          </a:p>
          <a:p>
            <a:r>
              <a:rPr lang="en-US" sz="1200" b="0" i="0" u="none" strike="noStrike" kern="1200" baseline="0" dirty="0">
                <a:solidFill>
                  <a:schemeClr val="tx1"/>
                </a:solidFill>
                <a:latin typeface="Times New Roman" pitchFamily="-84" charset="0"/>
                <a:ea typeface="+mn-ea"/>
                <a:cs typeface="+mn-cs"/>
              </a:rPr>
              <a:t>memory, and Shared/Clean is more accurately described as meaning data is shared</a:t>
            </a:r>
          </a:p>
          <a:p>
            <a:r>
              <a:rPr lang="en-US" sz="1200" b="0" i="0" u="none" strike="noStrike" kern="1200" baseline="0" dirty="0">
                <a:solidFill>
                  <a:schemeClr val="tx1"/>
                </a:solidFill>
                <a:latin typeface="Times New Roman" pitchFamily="-84" charset="0"/>
                <a:ea typeface="+mn-ea"/>
                <a:cs typeface="+mn-cs"/>
              </a:rPr>
              <a:t>but there is no need to write it back to memory.</a:t>
            </a:r>
          </a:p>
          <a:p>
            <a:endParaRPr lang="en-US" sz="1200" b="0" i="0" u="none" strike="noStrike" kern="1200" baseline="0" dirty="0">
              <a:solidFill>
                <a:schemeClr val="tx1"/>
              </a:solidFill>
              <a:latin typeface="Times New Roman" pitchFamily="-84" charset="0"/>
              <a:ea typeface="+mn-ea"/>
              <a:cs typeface="+mn-cs"/>
            </a:endParaRPr>
          </a:p>
          <a:p>
            <a:r>
              <a:rPr lang="en-US" sz="1200" b="0" i="0" u="none" strike="noStrike" kern="1200" baseline="0" dirty="0">
                <a:solidFill>
                  <a:schemeClr val="tx1"/>
                </a:solidFill>
                <a:latin typeface="Times New Roman" pitchFamily="-84" charset="0"/>
                <a:ea typeface="+mn-ea"/>
                <a:cs typeface="+mn-cs"/>
              </a:rPr>
              <a:t>The ACE states correspond to a cache coherency model with five states,</a:t>
            </a:r>
          </a:p>
          <a:p>
            <a:r>
              <a:rPr lang="en-US" sz="1200" b="0" i="0" u="none" strike="noStrike" kern="1200" baseline="0" dirty="0">
                <a:solidFill>
                  <a:schemeClr val="tx1"/>
                </a:solidFill>
                <a:latin typeface="Times New Roman" pitchFamily="-84" charset="0"/>
                <a:ea typeface="+mn-ea"/>
                <a:cs typeface="+mn-cs"/>
              </a:rPr>
              <a:t>known as MOESI (Figure 21.12).</a:t>
            </a:r>
            <a:endParaRPr lang="en-US" dirty="0"/>
          </a:p>
        </p:txBody>
      </p:sp>
      <p:sp>
        <p:nvSpPr>
          <p:cNvPr id="4" name="Slide Number Placeholder 3"/>
          <p:cNvSpPr>
            <a:spLocks noGrp="1"/>
          </p:cNvSpPr>
          <p:nvPr>
            <p:ph type="sldNum" sz="quarter" idx="10"/>
          </p:nvPr>
        </p:nvSpPr>
        <p:spPr/>
        <p:txBody>
          <a:bodyPr/>
          <a:lstStyle/>
          <a:p>
            <a:fld id="{D11A89E7-D91F-474F-9C5E-C4DFBE1BE310}" type="slidenum">
              <a:rPr lang="en-US" smtClean="0"/>
              <a:pPr/>
              <a:t>19</a:t>
            </a:fld>
            <a:endParaRPr lang="en-US" dirty="0"/>
          </a:p>
        </p:txBody>
      </p:sp>
    </p:spTree>
    <p:extLst>
      <p:ext uri="{BB962C8B-B14F-4D97-AF65-F5344CB8AC3E}">
        <p14:creationId xmlns:p14="http://schemas.microsoft.com/office/powerpoint/2010/main" val="34706258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0000" lnSpcReduction="20000"/>
          </a:bodyPr>
          <a:lstStyle/>
          <a:p>
            <a:r>
              <a:rPr lang="en-US" sz="1200" b="0" i="0" u="none" strike="noStrike" kern="1200" baseline="0" dirty="0">
                <a:solidFill>
                  <a:schemeClr val="tx1"/>
                </a:solidFill>
                <a:latin typeface="Times New Roman" pitchFamily="-84" charset="0"/>
                <a:ea typeface="+mn-ea"/>
                <a:cs typeface="+mn-cs"/>
              </a:rPr>
              <a:t>The organizational changes in processor design have primarily been focused on</a:t>
            </a:r>
          </a:p>
          <a:p>
            <a:r>
              <a:rPr lang="en-US" sz="1200" b="0" i="0" u="none" strike="noStrike" kern="1200" baseline="0" dirty="0">
                <a:solidFill>
                  <a:schemeClr val="tx1"/>
                </a:solidFill>
                <a:latin typeface="Times New Roman" pitchFamily="-84" charset="0"/>
                <a:ea typeface="+mn-ea"/>
                <a:cs typeface="+mn-cs"/>
              </a:rPr>
              <a:t>exploiting ILP, so that more work is done in each clock cycle. These changes include,</a:t>
            </a:r>
          </a:p>
          <a:p>
            <a:r>
              <a:rPr lang="en-US" sz="1200" b="0" i="0" u="none" strike="noStrike" kern="1200" baseline="0" dirty="0">
                <a:solidFill>
                  <a:schemeClr val="tx1"/>
                </a:solidFill>
                <a:latin typeface="Times New Roman" pitchFamily="-84" charset="0"/>
                <a:ea typeface="+mn-ea"/>
                <a:cs typeface="+mn-cs"/>
              </a:rPr>
              <a:t>in chronological order (Figure 21.1):</a:t>
            </a:r>
            <a:endParaRPr lang="en-US" sz="1200" kern="1200" dirty="0">
              <a:solidFill>
                <a:schemeClr val="tx1"/>
              </a:solidFill>
              <a:latin typeface="Times New Roman" pitchFamily="-84" charset="0"/>
              <a:ea typeface="+mn-ea"/>
              <a:cs typeface="+mn-cs"/>
            </a:endParaRPr>
          </a:p>
          <a:p>
            <a:r>
              <a:rPr lang="en-US" sz="1200" kern="1200" dirty="0">
                <a:solidFill>
                  <a:schemeClr val="tx1"/>
                </a:solidFill>
                <a:latin typeface="Times New Roman" pitchFamily="-84" charset="0"/>
                <a:ea typeface="+mn-ea"/>
                <a:cs typeface="+mn-cs"/>
              </a:rPr>
              <a:t> </a:t>
            </a:r>
            <a:endParaRPr lang="en-US" dirty="0"/>
          </a:p>
          <a:p>
            <a:r>
              <a:rPr lang="en-US" sz="1200" b="1" kern="1200" dirty="0">
                <a:solidFill>
                  <a:schemeClr val="tx1"/>
                </a:solidFill>
                <a:latin typeface="Times New Roman" pitchFamily="-84" charset="0"/>
                <a:ea typeface="+mn-ea"/>
                <a:cs typeface="+mn-cs"/>
              </a:rPr>
              <a:t>* Pipelining: </a:t>
            </a:r>
            <a:r>
              <a:rPr lang="en-US" sz="1200" kern="1200" dirty="0">
                <a:solidFill>
                  <a:schemeClr val="tx1"/>
                </a:solidFill>
                <a:latin typeface="Times New Roman" pitchFamily="-84" charset="0"/>
                <a:ea typeface="+mn-ea"/>
                <a:cs typeface="+mn-cs"/>
              </a:rPr>
              <a:t>Individual instructions are executed through a pipeline of stages so that while one instruction is executing in one stage of the pipeline, another instruction is executing in another stage of the pipeline. </a:t>
            </a:r>
            <a:endParaRPr lang="en-US" dirty="0"/>
          </a:p>
          <a:p>
            <a:endParaRPr lang="en-US" sz="1200" b="1" kern="1200" dirty="0">
              <a:solidFill>
                <a:schemeClr val="tx1"/>
              </a:solidFill>
              <a:latin typeface="Times New Roman" pitchFamily="-84" charset="0"/>
              <a:ea typeface="+mn-ea"/>
              <a:cs typeface="+mn-cs"/>
            </a:endParaRPr>
          </a:p>
          <a:p>
            <a:r>
              <a:rPr lang="en-US" sz="1200" b="1" kern="1200" dirty="0">
                <a:solidFill>
                  <a:schemeClr val="tx1"/>
                </a:solidFill>
                <a:latin typeface="Times New Roman" pitchFamily="-84" charset="0"/>
                <a:ea typeface="+mn-ea"/>
                <a:cs typeface="+mn-cs"/>
              </a:rPr>
              <a:t>* Superscalar: </a:t>
            </a:r>
            <a:r>
              <a:rPr lang="en-US" sz="1200" kern="1200" dirty="0">
                <a:solidFill>
                  <a:schemeClr val="tx1"/>
                </a:solidFill>
                <a:latin typeface="Times New Roman" pitchFamily="-84" charset="0"/>
                <a:ea typeface="+mn-ea"/>
                <a:cs typeface="+mn-cs"/>
              </a:rPr>
              <a:t>Multiple pipelines are constructed by replicating execution resources. This enables parallel execution of instructions in parallel pipelines, so long as hazards are avoided. </a:t>
            </a:r>
            <a:endParaRPr lang="en-US" dirty="0"/>
          </a:p>
          <a:p>
            <a:endParaRPr lang="en-US" sz="1200" b="1" kern="1200" dirty="0">
              <a:solidFill>
                <a:schemeClr val="tx1"/>
              </a:solidFill>
              <a:latin typeface="Times New Roman" pitchFamily="-84" charset="0"/>
              <a:ea typeface="+mn-ea"/>
              <a:cs typeface="+mn-cs"/>
            </a:endParaRPr>
          </a:p>
          <a:p>
            <a:pPr marL="171450" indent="-171450">
              <a:buFontTx/>
              <a:buChar char="•"/>
            </a:pPr>
            <a:r>
              <a:rPr lang="en-US" sz="1200" b="1" kern="1200" dirty="0">
                <a:solidFill>
                  <a:schemeClr val="tx1"/>
                </a:solidFill>
                <a:latin typeface="Times New Roman" pitchFamily="-84" charset="0"/>
                <a:ea typeface="+mn-ea"/>
                <a:cs typeface="+mn-cs"/>
              </a:rPr>
              <a:t>Simultaneous multithreading (SMT): </a:t>
            </a:r>
            <a:r>
              <a:rPr lang="en-US" sz="1200" kern="1200" dirty="0">
                <a:solidFill>
                  <a:schemeClr val="tx1"/>
                </a:solidFill>
                <a:latin typeface="Times New Roman" pitchFamily="-84" charset="0"/>
                <a:ea typeface="+mn-ea"/>
                <a:cs typeface="+mn-cs"/>
              </a:rPr>
              <a:t>Register banks are replicated so that multiple threads can share the use of pipeline resources. </a:t>
            </a:r>
          </a:p>
          <a:p>
            <a:pPr marL="171450" indent="-171450">
              <a:buFontTx/>
              <a:buChar char="•"/>
            </a:pPr>
            <a:endParaRPr lang="en-US" sz="1200" kern="1200" dirty="0">
              <a:solidFill>
                <a:schemeClr val="tx1"/>
              </a:solidFill>
              <a:latin typeface="Times New Roman" pitchFamily="-84" charset="0"/>
              <a:ea typeface="+mn-ea"/>
              <a:cs typeface="+mn-cs"/>
            </a:endParaRPr>
          </a:p>
          <a:p>
            <a:r>
              <a:rPr lang="en-US" sz="1200" b="0" i="0" u="none" strike="noStrike" kern="1200" baseline="0" dirty="0">
                <a:solidFill>
                  <a:schemeClr val="tx1"/>
                </a:solidFill>
                <a:latin typeface="Times New Roman" pitchFamily="-84" charset="0"/>
                <a:ea typeface="+mn-ea"/>
                <a:cs typeface="+mn-cs"/>
              </a:rPr>
              <a:t>With each of these innovations, designers have over the years attempted to</a:t>
            </a:r>
          </a:p>
          <a:p>
            <a:r>
              <a:rPr lang="en-US" sz="1200" b="0" i="0" u="none" strike="noStrike" kern="1200" baseline="0" dirty="0">
                <a:solidFill>
                  <a:schemeClr val="tx1"/>
                </a:solidFill>
                <a:latin typeface="Times New Roman" pitchFamily="-84" charset="0"/>
                <a:ea typeface="+mn-ea"/>
                <a:cs typeface="+mn-cs"/>
              </a:rPr>
              <a:t>increase the performance of the system by adding complexity. In the case of pipelining,</a:t>
            </a:r>
          </a:p>
          <a:p>
            <a:r>
              <a:rPr lang="en-US" sz="1200" b="0" i="0" u="none" strike="noStrike" kern="1200" baseline="0" dirty="0">
                <a:solidFill>
                  <a:schemeClr val="tx1"/>
                </a:solidFill>
                <a:latin typeface="Times New Roman" pitchFamily="-84" charset="0"/>
                <a:ea typeface="+mn-ea"/>
                <a:cs typeface="+mn-cs"/>
              </a:rPr>
              <a:t>simple three-stage pipelines were replaced by pipelines with five stages. Intel’s</a:t>
            </a:r>
          </a:p>
          <a:p>
            <a:r>
              <a:rPr lang="en-US" sz="1200" b="0" i="0" u="none" strike="noStrike" kern="1200" baseline="0" dirty="0">
                <a:solidFill>
                  <a:schemeClr val="tx1"/>
                </a:solidFill>
                <a:latin typeface="Times New Roman" pitchFamily="-84" charset="0"/>
                <a:ea typeface="+mn-ea"/>
                <a:cs typeface="+mn-cs"/>
              </a:rPr>
              <a:t>Pentium 4 “Prescott” core had 31 stages for some instructions.</a:t>
            </a:r>
          </a:p>
          <a:p>
            <a:endParaRPr lang="en-US" sz="1200" b="0" i="0" u="none" strike="noStrike" kern="1200" baseline="0" dirty="0">
              <a:solidFill>
                <a:schemeClr val="tx1"/>
              </a:solidFill>
              <a:latin typeface="Times New Roman" pitchFamily="-84" charset="0"/>
              <a:ea typeface="+mn-ea"/>
              <a:cs typeface="+mn-cs"/>
            </a:endParaRPr>
          </a:p>
          <a:p>
            <a:r>
              <a:rPr lang="en-US" sz="1200" b="0" i="0" u="none" strike="noStrike" kern="1200" baseline="0" dirty="0">
                <a:solidFill>
                  <a:schemeClr val="tx1"/>
                </a:solidFill>
                <a:latin typeface="Times New Roman" pitchFamily="-84" charset="0"/>
                <a:ea typeface="+mn-ea"/>
                <a:cs typeface="+mn-cs"/>
              </a:rPr>
              <a:t>There is a practical limit to how far this trend can be taken, because with more</a:t>
            </a:r>
          </a:p>
          <a:p>
            <a:r>
              <a:rPr lang="en-US" sz="1200" b="0" i="0" u="none" strike="noStrike" kern="1200" baseline="0" dirty="0">
                <a:solidFill>
                  <a:schemeClr val="tx1"/>
                </a:solidFill>
                <a:latin typeface="Times New Roman" pitchFamily="-84" charset="0"/>
                <a:ea typeface="+mn-ea"/>
                <a:cs typeface="+mn-cs"/>
              </a:rPr>
              <a:t>stages, there is the need for more logic, more interconnections, and more control signals.</a:t>
            </a:r>
          </a:p>
          <a:p>
            <a:endParaRPr lang="en-US" sz="1200" b="0" i="0" u="none" strike="noStrike" kern="1200" baseline="0" dirty="0">
              <a:solidFill>
                <a:schemeClr val="tx1"/>
              </a:solidFill>
              <a:latin typeface="Times New Roman" pitchFamily="-84" charset="0"/>
              <a:ea typeface="+mn-ea"/>
              <a:cs typeface="+mn-cs"/>
            </a:endParaRPr>
          </a:p>
          <a:p>
            <a:r>
              <a:rPr lang="en-US" sz="1200" b="0" i="0" u="none" strike="noStrike" kern="1200" baseline="0" dirty="0">
                <a:solidFill>
                  <a:schemeClr val="tx1"/>
                </a:solidFill>
                <a:latin typeface="Times New Roman" pitchFamily="-84" charset="0"/>
                <a:ea typeface="+mn-ea"/>
                <a:cs typeface="+mn-cs"/>
              </a:rPr>
              <a:t>With superscalar organization, increased performance can be achieved by</a:t>
            </a:r>
          </a:p>
          <a:p>
            <a:r>
              <a:rPr lang="en-US" sz="1200" b="0" i="0" u="none" strike="noStrike" kern="1200" baseline="0" dirty="0">
                <a:solidFill>
                  <a:schemeClr val="tx1"/>
                </a:solidFill>
                <a:latin typeface="Times New Roman" pitchFamily="-84" charset="0"/>
                <a:ea typeface="+mn-ea"/>
                <a:cs typeface="+mn-cs"/>
              </a:rPr>
              <a:t>increasing the number of parallel pipelines. Again, there are diminishing returns</a:t>
            </a:r>
          </a:p>
          <a:p>
            <a:r>
              <a:rPr lang="en-US" sz="1200" b="0" i="0" u="none" strike="noStrike" kern="1200" baseline="0" dirty="0">
                <a:solidFill>
                  <a:schemeClr val="tx1"/>
                </a:solidFill>
                <a:latin typeface="Times New Roman" pitchFamily="-84" charset="0"/>
                <a:ea typeface="+mn-ea"/>
                <a:cs typeface="+mn-cs"/>
              </a:rPr>
              <a:t> as the number of pipelines increases. More logic is required to manage hazards and</a:t>
            </a:r>
          </a:p>
          <a:p>
            <a:r>
              <a:rPr lang="en-US" sz="1200" b="0" i="0" u="none" strike="noStrike" kern="1200" baseline="0" dirty="0">
                <a:solidFill>
                  <a:schemeClr val="tx1"/>
                </a:solidFill>
                <a:latin typeface="Times New Roman" pitchFamily="-84" charset="0"/>
                <a:ea typeface="+mn-ea"/>
                <a:cs typeface="+mn-cs"/>
              </a:rPr>
              <a:t>to stage instruction resources. Eventually, a single thread of execution reaches the</a:t>
            </a:r>
          </a:p>
          <a:p>
            <a:r>
              <a:rPr lang="en-US" sz="1200" b="0" i="0" u="none" strike="noStrike" kern="1200" baseline="0" dirty="0">
                <a:solidFill>
                  <a:schemeClr val="tx1"/>
                </a:solidFill>
                <a:latin typeface="Times New Roman" pitchFamily="-84" charset="0"/>
                <a:ea typeface="+mn-ea"/>
                <a:cs typeface="+mn-cs"/>
              </a:rPr>
              <a:t>point where hazards and resource dependencies prevent the full use of the multiple</a:t>
            </a:r>
          </a:p>
          <a:p>
            <a:r>
              <a:rPr lang="en-US" sz="1200" b="0" i="0" u="none" strike="noStrike" kern="1200" baseline="0" dirty="0">
                <a:solidFill>
                  <a:schemeClr val="tx1"/>
                </a:solidFill>
                <a:latin typeface="Times New Roman" pitchFamily="-84" charset="0"/>
                <a:ea typeface="+mn-ea"/>
                <a:cs typeface="+mn-cs"/>
              </a:rPr>
              <a:t>pipelines available. Also, compiled binary code rarely exposes enough ILP to take</a:t>
            </a:r>
          </a:p>
          <a:p>
            <a:r>
              <a:rPr lang="en-US" sz="1200" b="0" i="0" u="none" strike="noStrike" kern="1200" baseline="0" dirty="0">
                <a:solidFill>
                  <a:schemeClr val="tx1"/>
                </a:solidFill>
                <a:latin typeface="Times New Roman" pitchFamily="-84" charset="0"/>
                <a:ea typeface="+mn-ea"/>
                <a:cs typeface="+mn-cs"/>
              </a:rPr>
              <a:t>advantage of more than about six parallel pipelines.</a:t>
            </a:r>
          </a:p>
          <a:p>
            <a:endParaRPr lang="en-US" sz="1200" b="0" i="0" u="none" strike="noStrike" kern="1200" baseline="0" dirty="0">
              <a:solidFill>
                <a:schemeClr val="tx1"/>
              </a:solidFill>
              <a:latin typeface="Times New Roman" pitchFamily="-84" charset="0"/>
              <a:ea typeface="+mn-ea"/>
              <a:cs typeface="+mn-cs"/>
            </a:endParaRPr>
          </a:p>
          <a:p>
            <a:r>
              <a:rPr lang="en-US" sz="1200" b="0" i="0" u="none" strike="noStrike" kern="1200" baseline="0" dirty="0">
                <a:solidFill>
                  <a:schemeClr val="tx1"/>
                </a:solidFill>
                <a:latin typeface="Times New Roman" pitchFamily="-84" charset="0"/>
                <a:ea typeface="+mn-ea"/>
                <a:cs typeface="+mn-cs"/>
              </a:rPr>
              <a:t>This same point of diminishing returns is reached with SMT, as the complexity</a:t>
            </a:r>
          </a:p>
          <a:p>
            <a:r>
              <a:rPr lang="en-US" sz="1200" b="0" i="0" u="none" strike="noStrike" kern="1200" baseline="0" dirty="0">
                <a:solidFill>
                  <a:schemeClr val="tx1"/>
                </a:solidFill>
                <a:latin typeface="Times New Roman" pitchFamily="-84" charset="0"/>
                <a:ea typeface="+mn-ea"/>
                <a:cs typeface="+mn-cs"/>
              </a:rPr>
              <a:t>of managing multiple threads over a set of pipelines limits the number of threads</a:t>
            </a:r>
          </a:p>
          <a:p>
            <a:r>
              <a:rPr lang="en-US" sz="1200" b="0" i="0" u="none" strike="noStrike" kern="1200" baseline="0" dirty="0">
                <a:solidFill>
                  <a:schemeClr val="tx1"/>
                </a:solidFill>
                <a:latin typeface="Times New Roman" pitchFamily="-84" charset="0"/>
                <a:ea typeface="+mn-ea"/>
                <a:cs typeface="+mn-cs"/>
              </a:rPr>
              <a:t>and number of pipelines that can be effectively utilized. SMT’s advantage lies in the</a:t>
            </a:r>
          </a:p>
          <a:p>
            <a:r>
              <a:rPr lang="en-US" sz="1200" b="0" i="0" u="none" strike="noStrike" kern="1200" baseline="0" dirty="0">
                <a:solidFill>
                  <a:schemeClr val="tx1"/>
                </a:solidFill>
                <a:latin typeface="Times New Roman" pitchFamily="-84" charset="0"/>
                <a:ea typeface="+mn-ea"/>
                <a:cs typeface="+mn-cs"/>
              </a:rPr>
              <a:t>fact that two (or more) program streams can be searched for available ILP.</a:t>
            </a:r>
          </a:p>
          <a:p>
            <a:endParaRPr lang="en-US" sz="1200" b="0" i="0" u="none" strike="noStrike" kern="1200" baseline="0" dirty="0">
              <a:solidFill>
                <a:schemeClr val="tx1"/>
              </a:solidFill>
              <a:latin typeface="Times New Roman" pitchFamily="-84" charset="0"/>
              <a:ea typeface="+mn-ea"/>
              <a:cs typeface="+mn-cs"/>
            </a:endParaRPr>
          </a:p>
          <a:p>
            <a:r>
              <a:rPr lang="en-US" sz="1200" b="0" i="0" u="none" strike="noStrike" kern="1200" baseline="0" dirty="0">
                <a:solidFill>
                  <a:schemeClr val="tx1"/>
                </a:solidFill>
                <a:latin typeface="Times New Roman" pitchFamily="-84" charset="0"/>
                <a:ea typeface="+mn-ea"/>
                <a:cs typeface="+mn-cs"/>
              </a:rPr>
              <a:t>There is a related set of problems dealing with the design and fabrication of</a:t>
            </a:r>
          </a:p>
          <a:p>
            <a:r>
              <a:rPr lang="en-US" sz="1200" b="0" i="0" u="none" strike="noStrike" kern="1200" baseline="0" dirty="0">
                <a:solidFill>
                  <a:schemeClr val="tx1"/>
                </a:solidFill>
                <a:latin typeface="Times New Roman" pitchFamily="-84" charset="0"/>
                <a:ea typeface="+mn-ea"/>
                <a:cs typeface="+mn-cs"/>
              </a:rPr>
              <a:t>the computer chip. The increase in complexity to deal with all of the logical issues</a:t>
            </a:r>
          </a:p>
          <a:p>
            <a:r>
              <a:rPr lang="en-US" sz="1200" b="0" i="0" u="none" strike="noStrike" kern="1200" baseline="0" dirty="0">
                <a:solidFill>
                  <a:schemeClr val="tx1"/>
                </a:solidFill>
                <a:latin typeface="Times New Roman" pitchFamily="-84" charset="0"/>
                <a:ea typeface="+mn-ea"/>
                <a:cs typeface="+mn-cs"/>
              </a:rPr>
              <a:t>related to very long pipelines, multiple superscalar pipelines, and multiple SMT</a:t>
            </a:r>
          </a:p>
          <a:p>
            <a:r>
              <a:rPr lang="en-US" sz="1200" b="0" i="0" u="none" strike="noStrike" kern="1200" baseline="0" dirty="0">
                <a:solidFill>
                  <a:schemeClr val="tx1"/>
                </a:solidFill>
                <a:latin typeface="Times New Roman" pitchFamily="-84" charset="0"/>
                <a:ea typeface="+mn-ea"/>
                <a:cs typeface="+mn-cs"/>
              </a:rPr>
              <a:t>register banks means that increasing amounts of the chip area are occupied with</a:t>
            </a:r>
          </a:p>
          <a:p>
            <a:r>
              <a:rPr lang="en-US" sz="1200" b="0" i="0" u="none" strike="noStrike" kern="1200" baseline="0" dirty="0">
                <a:solidFill>
                  <a:schemeClr val="tx1"/>
                </a:solidFill>
                <a:latin typeface="Times New Roman" pitchFamily="-84" charset="0"/>
                <a:ea typeface="+mn-ea"/>
                <a:cs typeface="+mn-cs"/>
              </a:rPr>
              <a:t>coordinating and signal transfer logic. This increases the difficulty of designing, fabricating,</a:t>
            </a:r>
          </a:p>
          <a:p>
            <a:r>
              <a:rPr lang="en-US" sz="1200" b="0" i="0" u="none" strike="noStrike" kern="1200" baseline="0" dirty="0">
                <a:solidFill>
                  <a:schemeClr val="tx1"/>
                </a:solidFill>
                <a:latin typeface="Times New Roman" pitchFamily="-84" charset="0"/>
                <a:ea typeface="+mn-ea"/>
                <a:cs typeface="+mn-cs"/>
              </a:rPr>
              <a:t>and debugging the chips. The increasingly difficult engineering challenge</a:t>
            </a:r>
          </a:p>
          <a:p>
            <a:r>
              <a:rPr lang="en-US" sz="1200" b="0" i="0" u="none" strike="noStrike" kern="1200" baseline="0" dirty="0">
                <a:solidFill>
                  <a:schemeClr val="tx1"/>
                </a:solidFill>
                <a:latin typeface="Times New Roman" pitchFamily="-84" charset="0"/>
                <a:ea typeface="+mn-ea"/>
                <a:cs typeface="+mn-cs"/>
              </a:rPr>
              <a:t>related to processor logic is one of the reasons that an increasing fraction of the</a:t>
            </a:r>
          </a:p>
          <a:p>
            <a:r>
              <a:rPr lang="en-US" sz="1200" b="0" i="0" u="none" strike="noStrike" kern="1200" baseline="0" dirty="0">
                <a:solidFill>
                  <a:schemeClr val="tx1"/>
                </a:solidFill>
                <a:latin typeface="Times New Roman" pitchFamily="-84" charset="0"/>
                <a:ea typeface="+mn-ea"/>
                <a:cs typeface="+mn-cs"/>
              </a:rPr>
              <a:t>processor chip is devoted to the simpler memory logic. Power issues, discussed next,</a:t>
            </a:r>
          </a:p>
          <a:p>
            <a:r>
              <a:rPr lang="en-US" sz="1200" b="0" i="0" u="none" strike="noStrike" kern="1200" baseline="0" dirty="0">
                <a:solidFill>
                  <a:schemeClr val="tx1"/>
                </a:solidFill>
                <a:latin typeface="Times New Roman" pitchFamily="-84" charset="0"/>
                <a:ea typeface="+mn-ea"/>
                <a:cs typeface="+mn-cs"/>
              </a:rPr>
              <a:t>provide another reason.</a:t>
            </a:r>
            <a:endParaRPr lang="en-US" dirty="0"/>
          </a:p>
        </p:txBody>
      </p:sp>
      <p:sp>
        <p:nvSpPr>
          <p:cNvPr id="4" name="Slide Number Placeholder 3"/>
          <p:cNvSpPr>
            <a:spLocks noGrp="1"/>
          </p:cNvSpPr>
          <p:nvPr>
            <p:ph type="sldNum" sz="quarter" idx="10"/>
          </p:nvPr>
        </p:nvSpPr>
        <p:spPr/>
        <p:txBody>
          <a:bodyPr/>
          <a:lstStyle/>
          <a:p>
            <a:fld id="{D11A89E7-D91F-474F-9C5E-C4DFBE1BE310}" type="slidenum">
              <a:rPr lang="en-US" smtClean="0"/>
              <a:pPr/>
              <a:t>2</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Times New Roman" pitchFamily="-84" charset="0"/>
                <a:ea typeface="+mn-ea"/>
                <a:cs typeface="+mn-cs"/>
              </a:rPr>
              <a:t> Table 21.2 compares the MOESI model with the</a:t>
            </a:r>
          </a:p>
          <a:p>
            <a:r>
              <a:rPr lang="en-US" sz="1200" b="0" i="0" u="none" strike="noStrike" kern="1200" baseline="0" dirty="0">
                <a:solidFill>
                  <a:schemeClr val="tx1"/>
                </a:solidFill>
                <a:latin typeface="Times New Roman" pitchFamily="-84" charset="0"/>
                <a:ea typeface="+mn-ea"/>
                <a:cs typeface="+mn-cs"/>
              </a:rPr>
              <a:t>MESI model described in Chapter 20.</a:t>
            </a:r>
            <a:endParaRPr lang="en-US" dirty="0"/>
          </a:p>
        </p:txBody>
      </p:sp>
      <p:sp>
        <p:nvSpPr>
          <p:cNvPr id="4" name="Slide Number Placeholder 3"/>
          <p:cNvSpPr>
            <a:spLocks noGrp="1"/>
          </p:cNvSpPr>
          <p:nvPr>
            <p:ph type="sldNum" sz="quarter" idx="10"/>
          </p:nvPr>
        </p:nvSpPr>
        <p:spPr/>
        <p:txBody>
          <a:bodyPr/>
          <a:lstStyle/>
          <a:p>
            <a:fld id="{D11A89E7-D91F-474F-9C5E-C4DFBE1BE310}" type="slidenum">
              <a:rPr lang="en-US" smtClean="0"/>
              <a:pPr/>
              <a:t>20</a:t>
            </a:fld>
            <a:endParaRPr lang="en-US" dirty="0"/>
          </a:p>
        </p:txBody>
      </p:sp>
    </p:spTree>
    <p:extLst>
      <p:ext uri="{BB962C8B-B14F-4D97-AF65-F5344CB8AC3E}">
        <p14:creationId xmlns:p14="http://schemas.microsoft.com/office/powerpoint/2010/main" val="149248174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sz="1200" b="0" i="0" u="none" strike="noStrike" kern="1200" baseline="0" dirty="0">
                <a:solidFill>
                  <a:schemeClr val="tx1"/>
                </a:solidFill>
                <a:latin typeface="Times New Roman" pitchFamily="-84" charset="0"/>
                <a:ea typeface="+mn-ea"/>
                <a:cs typeface="+mn-cs"/>
              </a:rPr>
              <a:t>Intel has introduced a number of multicore products in recent years. In this section,</a:t>
            </a:r>
          </a:p>
          <a:p>
            <a:r>
              <a:rPr lang="en-US" sz="1200" b="0" i="0" u="none" strike="noStrike" kern="1200" baseline="0" dirty="0">
                <a:solidFill>
                  <a:schemeClr val="tx1"/>
                </a:solidFill>
                <a:latin typeface="Times New Roman" pitchFamily="-84" charset="0"/>
                <a:ea typeface="+mn-ea"/>
                <a:cs typeface="+mn-cs"/>
              </a:rPr>
              <a:t>we look at the Intel Core i7-5960X.</a:t>
            </a:r>
          </a:p>
          <a:p>
            <a:endParaRPr lang="en-US" sz="1200" b="0" i="0" u="none" strike="noStrike" kern="1200" baseline="0" dirty="0">
              <a:solidFill>
                <a:schemeClr val="tx1"/>
              </a:solidFill>
              <a:latin typeface="Times New Roman" pitchFamily="-84" charset="0"/>
              <a:ea typeface="+mn-ea"/>
              <a:cs typeface="+mn-cs"/>
            </a:endParaRPr>
          </a:p>
          <a:p>
            <a:r>
              <a:rPr lang="en-US" sz="1200" b="0" i="0" u="none" strike="noStrike" kern="1200" baseline="0" dirty="0">
                <a:solidFill>
                  <a:schemeClr val="tx1"/>
                </a:solidFill>
                <a:latin typeface="Times New Roman" pitchFamily="-84" charset="0"/>
                <a:ea typeface="+mn-ea"/>
                <a:cs typeface="+mn-cs"/>
              </a:rPr>
              <a:t>The general structure of the Intel Core i7-5960X is shown in Figure 21.13. Each</a:t>
            </a:r>
          </a:p>
          <a:p>
            <a:r>
              <a:rPr lang="en-US" sz="1200" b="0" i="0" u="none" strike="noStrike" kern="1200" baseline="0" dirty="0">
                <a:solidFill>
                  <a:schemeClr val="tx1"/>
                </a:solidFill>
                <a:latin typeface="Times New Roman" pitchFamily="-84" charset="0"/>
                <a:ea typeface="+mn-ea"/>
                <a:cs typeface="+mn-cs"/>
              </a:rPr>
              <a:t>core has its own </a:t>
            </a:r>
            <a:r>
              <a:rPr lang="en-US" sz="1200" b="1" i="0" u="none" strike="noStrike" kern="1200" baseline="0" dirty="0">
                <a:solidFill>
                  <a:schemeClr val="tx1"/>
                </a:solidFill>
                <a:latin typeface="Times New Roman" pitchFamily="-84" charset="0"/>
                <a:ea typeface="+mn-ea"/>
                <a:cs typeface="+mn-cs"/>
              </a:rPr>
              <a:t>dedicated</a:t>
            </a:r>
            <a:r>
              <a:rPr lang="en-US" sz="1200" b="0" i="0" u="none" strike="noStrike" kern="1200" baseline="0" dirty="0">
                <a:solidFill>
                  <a:schemeClr val="tx1"/>
                </a:solidFill>
                <a:latin typeface="Times New Roman" pitchFamily="-84" charset="0"/>
                <a:ea typeface="+mn-ea"/>
                <a:cs typeface="+mn-cs"/>
              </a:rPr>
              <a:t> </a:t>
            </a:r>
            <a:r>
              <a:rPr lang="en-US" sz="1200" b="1" i="0" u="none" strike="noStrike" kern="1200" baseline="0" dirty="0">
                <a:solidFill>
                  <a:schemeClr val="tx1"/>
                </a:solidFill>
                <a:latin typeface="Times New Roman" pitchFamily="-84" charset="0"/>
                <a:ea typeface="+mn-ea"/>
                <a:cs typeface="+mn-cs"/>
              </a:rPr>
              <a:t>L2</a:t>
            </a:r>
            <a:r>
              <a:rPr lang="en-US" sz="1200" b="0" i="0" u="none" strike="noStrike" kern="1200" baseline="0" dirty="0">
                <a:solidFill>
                  <a:schemeClr val="tx1"/>
                </a:solidFill>
                <a:latin typeface="Times New Roman" pitchFamily="-84" charset="0"/>
                <a:ea typeface="+mn-ea"/>
                <a:cs typeface="+mn-cs"/>
              </a:rPr>
              <a:t> </a:t>
            </a:r>
            <a:r>
              <a:rPr lang="en-US" sz="1200" b="1" i="0" u="none" strike="noStrike" kern="1200" baseline="0" dirty="0">
                <a:solidFill>
                  <a:schemeClr val="tx1"/>
                </a:solidFill>
                <a:latin typeface="Times New Roman" pitchFamily="-84" charset="0"/>
                <a:ea typeface="+mn-ea"/>
                <a:cs typeface="+mn-cs"/>
              </a:rPr>
              <a:t>cache</a:t>
            </a:r>
            <a:r>
              <a:rPr lang="en-US" sz="1200" b="0" i="0" u="none" strike="noStrike" kern="1200" baseline="0" dirty="0">
                <a:solidFill>
                  <a:schemeClr val="tx1"/>
                </a:solidFill>
                <a:latin typeface="Times New Roman" pitchFamily="-84" charset="0"/>
                <a:ea typeface="+mn-ea"/>
                <a:cs typeface="+mn-cs"/>
              </a:rPr>
              <a:t>  and the eight cores share a 20-MB </a:t>
            </a:r>
            <a:r>
              <a:rPr lang="en-US" sz="1200" b="1" i="0" u="none" strike="noStrike" kern="1200" baseline="0" dirty="0">
                <a:solidFill>
                  <a:schemeClr val="tx1"/>
                </a:solidFill>
                <a:latin typeface="Times New Roman" pitchFamily="-84" charset="0"/>
                <a:ea typeface="+mn-ea"/>
                <a:cs typeface="+mn-cs"/>
              </a:rPr>
              <a:t>L3</a:t>
            </a:r>
            <a:r>
              <a:rPr lang="en-US" sz="1200" b="0" i="0" u="none" strike="noStrike" kern="1200" baseline="0" dirty="0">
                <a:solidFill>
                  <a:schemeClr val="tx1"/>
                </a:solidFill>
                <a:latin typeface="Times New Roman" pitchFamily="-84" charset="0"/>
                <a:ea typeface="+mn-ea"/>
                <a:cs typeface="+mn-cs"/>
              </a:rPr>
              <a:t> </a:t>
            </a:r>
            <a:r>
              <a:rPr lang="en-US" sz="1200" b="1" i="0" u="none" strike="noStrike" kern="1200" baseline="0" dirty="0">
                <a:solidFill>
                  <a:schemeClr val="tx1"/>
                </a:solidFill>
                <a:latin typeface="Times New Roman" pitchFamily="-84" charset="0"/>
                <a:ea typeface="+mn-ea"/>
                <a:cs typeface="+mn-cs"/>
              </a:rPr>
              <a:t>cache</a:t>
            </a:r>
            <a:r>
              <a:rPr lang="en-US" sz="1200" b="0" i="0" u="none" strike="noStrike" kern="1200" baseline="0" dirty="0">
                <a:solidFill>
                  <a:schemeClr val="tx1"/>
                </a:solidFill>
                <a:latin typeface="Times New Roman" pitchFamily="-84" charset="0"/>
                <a:ea typeface="+mn-ea"/>
                <a:cs typeface="+mn-cs"/>
              </a:rPr>
              <a:t> . One</a:t>
            </a:r>
          </a:p>
          <a:p>
            <a:r>
              <a:rPr lang="en-US" sz="1200" b="0" i="0" u="none" strike="noStrike" kern="1200" baseline="0" dirty="0">
                <a:solidFill>
                  <a:schemeClr val="tx1"/>
                </a:solidFill>
                <a:latin typeface="Times New Roman" pitchFamily="-84" charset="0"/>
                <a:ea typeface="+mn-ea"/>
                <a:cs typeface="+mn-cs"/>
              </a:rPr>
              <a:t>mechanism Intel uses to make its caches more effective is prefetching, in which the</a:t>
            </a:r>
          </a:p>
          <a:p>
            <a:r>
              <a:rPr lang="en-US" sz="1200" b="0" i="0" u="none" strike="noStrike" kern="1200" baseline="0" dirty="0">
                <a:solidFill>
                  <a:schemeClr val="tx1"/>
                </a:solidFill>
                <a:latin typeface="Times New Roman" pitchFamily="-84" charset="0"/>
                <a:ea typeface="+mn-ea"/>
                <a:cs typeface="+mn-cs"/>
              </a:rPr>
              <a:t>hardware examines memory access patterns and attempts to fill the caches speculatively</a:t>
            </a:r>
          </a:p>
          <a:p>
            <a:r>
              <a:rPr lang="en-US" sz="1200" b="0" i="0" u="none" strike="noStrike" kern="1200" baseline="0" dirty="0">
                <a:solidFill>
                  <a:schemeClr val="tx1"/>
                </a:solidFill>
                <a:latin typeface="Times New Roman" pitchFamily="-84" charset="0"/>
                <a:ea typeface="+mn-ea"/>
                <a:cs typeface="+mn-cs"/>
              </a:rPr>
              <a:t>with data that’s likely to be requested soon.</a:t>
            </a:r>
          </a:p>
          <a:p>
            <a:endParaRPr lang="en-US" sz="1200" b="0" i="0" u="none" strike="noStrike" kern="1200" baseline="0" dirty="0">
              <a:solidFill>
                <a:schemeClr val="tx1"/>
              </a:solidFill>
              <a:latin typeface="Times New Roman" pitchFamily="-84" charset="0"/>
              <a:ea typeface="+mn-ea"/>
              <a:cs typeface="+mn-cs"/>
            </a:endParaRPr>
          </a:p>
          <a:p>
            <a:r>
              <a:rPr lang="en-US" sz="1200" b="0" i="0" u="none" strike="noStrike" kern="1200" baseline="0" dirty="0">
                <a:solidFill>
                  <a:schemeClr val="tx1"/>
                </a:solidFill>
                <a:latin typeface="Times New Roman" pitchFamily="-84" charset="0"/>
                <a:ea typeface="+mn-ea"/>
                <a:cs typeface="+mn-cs"/>
              </a:rPr>
              <a:t>The Core i7-5960X chip supports two forms of external communications to</a:t>
            </a:r>
          </a:p>
          <a:p>
            <a:r>
              <a:rPr lang="en-US" sz="1200" b="0" i="0" u="none" strike="noStrike" kern="1200" baseline="0" dirty="0">
                <a:solidFill>
                  <a:schemeClr val="tx1"/>
                </a:solidFill>
                <a:latin typeface="Times New Roman" pitchFamily="-84" charset="0"/>
                <a:ea typeface="+mn-ea"/>
                <a:cs typeface="+mn-cs"/>
              </a:rPr>
              <a:t>other chips. The </a:t>
            </a:r>
            <a:r>
              <a:rPr lang="en-US" sz="1200" b="1" i="0" u="none" strike="noStrike" kern="1200" baseline="0" dirty="0">
                <a:solidFill>
                  <a:schemeClr val="tx1"/>
                </a:solidFill>
                <a:latin typeface="Times New Roman" pitchFamily="-84" charset="0"/>
                <a:ea typeface="+mn-ea"/>
                <a:cs typeface="+mn-cs"/>
              </a:rPr>
              <a:t>DDR4</a:t>
            </a:r>
            <a:r>
              <a:rPr lang="en-US" sz="1200" b="0" i="0" u="none" strike="noStrike" kern="1200" baseline="0" dirty="0">
                <a:solidFill>
                  <a:schemeClr val="tx1"/>
                </a:solidFill>
                <a:latin typeface="Times New Roman" pitchFamily="-84" charset="0"/>
                <a:ea typeface="+mn-ea"/>
                <a:cs typeface="+mn-cs"/>
              </a:rPr>
              <a:t> </a:t>
            </a:r>
            <a:r>
              <a:rPr lang="en-US" sz="1200" b="1" i="0" u="none" strike="noStrike" kern="1200" baseline="0" dirty="0">
                <a:solidFill>
                  <a:schemeClr val="tx1"/>
                </a:solidFill>
                <a:latin typeface="Times New Roman" pitchFamily="-84" charset="0"/>
                <a:ea typeface="+mn-ea"/>
                <a:cs typeface="+mn-cs"/>
              </a:rPr>
              <a:t>memory</a:t>
            </a:r>
            <a:r>
              <a:rPr lang="en-US" sz="1200" b="0" i="0" u="none" strike="noStrike" kern="1200" baseline="0" dirty="0">
                <a:solidFill>
                  <a:schemeClr val="tx1"/>
                </a:solidFill>
                <a:latin typeface="Times New Roman" pitchFamily="-84" charset="0"/>
                <a:ea typeface="+mn-ea"/>
                <a:cs typeface="+mn-cs"/>
              </a:rPr>
              <a:t> </a:t>
            </a:r>
            <a:r>
              <a:rPr lang="en-US" sz="1200" b="1" i="0" u="none" strike="noStrike" kern="1200" baseline="0" dirty="0">
                <a:solidFill>
                  <a:schemeClr val="tx1"/>
                </a:solidFill>
                <a:latin typeface="Times New Roman" pitchFamily="-84" charset="0"/>
                <a:ea typeface="+mn-ea"/>
                <a:cs typeface="+mn-cs"/>
              </a:rPr>
              <a:t>controller</a:t>
            </a:r>
            <a:r>
              <a:rPr lang="en-US" sz="1200" b="0" i="0" u="none" strike="noStrike" kern="1200" baseline="0" dirty="0">
                <a:solidFill>
                  <a:schemeClr val="tx1"/>
                </a:solidFill>
                <a:latin typeface="Times New Roman" pitchFamily="-84" charset="0"/>
                <a:ea typeface="+mn-ea"/>
                <a:cs typeface="+mn-cs"/>
              </a:rPr>
              <a:t>  brings the memory controller for the</a:t>
            </a:r>
          </a:p>
          <a:p>
            <a:r>
              <a:rPr lang="en-US" sz="1200" b="0" i="0" u="none" strike="noStrike" kern="1200" baseline="0" dirty="0">
                <a:solidFill>
                  <a:schemeClr val="tx1"/>
                </a:solidFill>
                <a:latin typeface="Times New Roman" pitchFamily="-84" charset="0"/>
                <a:ea typeface="+mn-ea"/>
                <a:cs typeface="+mn-cs"/>
              </a:rPr>
              <a:t>DDR main memory onto the chip. The interface supports three channels that are</a:t>
            </a:r>
          </a:p>
          <a:p>
            <a:r>
              <a:rPr lang="en-US" sz="1200" b="0" i="0" u="none" strike="noStrike" kern="1200" baseline="0" dirty="0">
                <a:solidFill>
                  <a:schemeClr val="tx1"/>
                </a:solidFill>
                <a:latin typeface="Times New Roman" pitchFamily="-84" charset="0"/>
                <a:ea typeface="+mn-ea"/>
                <a:cs typeface="+mn-cs"/>
              </a:rPr>
              <a:t>8 bytes wide for a total bus width of 256 bits, for an aggregate data rate of up to</a:t>
            </a:r>
          </a:p>
          <a:p>
            <a:r>
              <a:rPr lang="en-US" sz="1200" b="0" i="0" u="none" strike="noStrike" kern="1200" baseline="0" dirty="0">
                <a:solidFill>
                  <a:schemeClr val="tx1"/>
                </a:solidFill>
                <a:latin typeface="Times New Roman" pitchFamily="-84" charset="0"/>
                <a:ea typeface="+mn-ea"/>
                <a:cs typeface="+mn-cs"/>
              </a:rPr>
              <a:t>64 GB/s. With the memory controller on the chip, the Front Side Bus is eliminated.</a:t>
            </a:r>
          </a:p>
          <a:p>
            <a:endParaRPr lang="en-US" sz="1200" b="0" i="0" u="none" strike="noStrike" kern="1200" baseline="0" dirty="0">
              <a:solidFill>
                <a:schemeClr val="tx1"/>
              </a:solidFill>
              <a:latin typeface="Times New Roman" pitchFamily="-84" charset="0"/>
              <a:ea typeface="+mn-ea"/>
              <a:cs typeface="+mn-cs"/>
            </a:endParaRPr>
          </a:p>
          <a:p>
            <a:r>
              <a:rPr lang="en-US" sz="1200" kern="1200" dirty="0">
                <a:solidFill>
                  <a:schemeClr val="tx1"/>
                </a:solidFill>
                <a:effectLst/>
                <a:latin typeface="Times New Roman" pitchFamily="-84" charset="0"/>
                <a:ea typeface="+mn-ea"/>
                <a:cs typeface="+mn-cs"/>
              </a:rPr>
              <a:t> The PCI Express  is a peripheral bus. It enables high-speed communications</a:t>
            </a:r>
          </a:p>
          <a:p>
            <a:r>
              <a:rPr lang="en-US" sz="1200" kern="1200" dirty="0">
                <a:solidFill>
                  <a:schemeClr val="tx1"/>
                </a:solidFill>
                <a:effectLst/>
                <a:latin typeface="Times New Roman" pitchFamily="-84" charset="0"/>
                <a:ea typeface="+mn-ea"/>
                <a:cs typeface="+mn-cs"/>
              </a:rPr>
              <a:t>among connected processor chips. The PCI Express link operates at 8 GT/s</a:t>
            </a:r>
          </a:p>
          <a:p>
            <a:r>
              <a:rPr lang="en-US" sz="1200" kern="1200" dirty="0">
                <a:solidFill>
                  <a:schemeClr val="tx1"/>
                </a:solidFill>
                <a:effectLst/>
                <a:latin typeface="Times New Roman" pitchFamily="-84" charset="0"/>
                <a:ea typeface="+mn-ea"/>
                <a:cs typeface="+mn-cs"/>
              </a:rPr>
              <a:t>(transfers per second). At 40 bits per transfer, that adds up to 40 GB/s.</a:t>
            </a:r>
          </a:p>
          <a:p>
            <a:endParaRPr lang="en-US" sz="1200" b="0" i="0" u="none" strike="noStrike" kern="1200" baseline="0" dirty="0">
              <a:solidFill>
                <a:schemeClr val="tx1"/>
              </a:solidFill>
              <a:latin typeface="Times New Roman" pitchFamily="-84" charset="0"/>
              <a:ea typeface="+mn-ea"/>
              <a:cs typeface="+mn-cs"/>
            </a:endParaRPr>
          </a:p>
        </p:txBody>
      </p:sp>
      <p:sp>
        <p:nvSpPr>
          <p:cNvPr id="4" name="Slide Number Placeholder 3"/>
          <p:cNvSpPr>
            <a:spLocks noGrp="1"/>
          </p:cNvSpPr>
          <p:nvPr>
            <p:ph type="sldNum" sz="quarter" idx="10"/>
          </p:nvPr>
        </p:nvSpPr>
        <p:spPr/>
        <p:txBody>
          <a:bodyPr/>
          <a:lstStyle/>
          <a:p>
            <a:fld id="{D11A89E7-D91F-474F-9C5E-C4DFBE1BE310}" type="slidenum">
              <a:rPr lang="en-US" smtClean="0"/>
              <a:pPr/>
              <a:t>21</a:t>
            </a:fld>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Times New Roman" pitchFamily="-84" charset="0"/>
                <a:ea typeface="+mn-ea"/>
                <a:cs typeface="+mn-cs"/>
              </a:rPr>
              <a:t> We have already seen two examples of heterogeneous multicore processors using</a:t>
            </a:r>
          </a:p>
          <a:p>
            <a:r>
              <a:rPr lang="en-US" sz="1200" kern="1200" dirty="0">
                <a:solidFill>
                  <a:schemeClr val="tx1"/>
                </a:solidFill>
                <a:effectLst/>
                <a:latin typeface="Times New Roman" pitchFamily="-84" charset="0"/>
                <a:ea typeface="+mn-ea"/>
                <a:cs typeface="+mn-cs"/>
              </a:rPr>
              <a:t>ARM cores, in Section 21.4: the </a:t>
            </a:r>
            <a:r>
              <a:rPr lang="en-US" sz="1200" kern="1200" dirty="0" err="1">
                <a:solidFill>
                  <a:schemeClr val="tx1"/>
                </a:solidFill>
                <a:effectLst/>
                <a:latin typeface="Times New Roman" pitchFamily="-84" charset="0"/>
                <a:ea typeface="+mn-ea"/>
                <a:cs typeface="+mn-cs"/>
              </a:rPr>
              <a:t>big.Little</a:t>
            </a:r>
            <a:r>
              <a:rPr lang="en-US" sz="1200" kern="1200" dirty="0">
                <a:solidFill>
                  <a:schemeClr val="tx1"/>
                </a:solidFill>
                <a:effectLst/>
                <a:latin typeface="Times New Roman" pitchFamily="-84" charset="0"/>
                <a:ea typeface="+mn-ea"/>
                <a:cs typeface="+mn-cs"/>
              </a:rPr>
              <a:t> architecture, which uses a combination of</a:t>
            </a:r>
          </a:p>
          <a:p>
            <a:r>
              <a:rPr lang="en-US" sz="1200" kern="1200" dirty="0">
                <a:solidFill>
                  <a:schemeClr val="tx1"/>
                </a:solidFill>
                <a:effectLst/>
                <a:latin typeface="Times New Roman" pitchFamily="-84" charset="0"/>
                <a:ea typeface="+mn-ea"/>
                <a:cs typeface="+mn-cs"/>
              </a:rPr>
              <a:t>ARM Cortex-A7  and Cortex-A15 cores; and the Texas Instruments DSP </a:t>
            </a:r>
            <a:r>
              <a:rPr lang="en-US" sz="1200" kern="1200" dirty="0" err="1">
                <a:solidFill>
                  <a:schemeClr val="tx1"/>
                </a:solidFill>
                <a:effectLst/>
                <a:latin typeface="Times New Roman" pitchFamily="-84" charset="0"/>
                <a:ea typeface="+mn-ea"/>
                <a:cs typeface="+mn-cs"/>
              </a:rPr>
              <a:t>SoC</a:t>
            </a:r>
            <a:r>
              <a:rPr lang="en-US" sz="1200" kern="1200" dirty="0">
                <a:solidFill>
                  <a:schemeClr val="tx1"/>
                </a:solidFill>
                <a:effectLst/>
                <a:latin typeface="Times New Roman" pitchFamily="-84" charset="0"/>
                <a:ea typeface="+mn-ea"/>
                <a:cs typeface="+mn-cs"/>
              </a:rPr>
              <a:t> architecture,</a:t>
            </a:r>
          </a:p>
          <a:p>
            <a:r>
              <a:rPr lang="en-US" sz="1200" kern="1200" dirty="0">
                <a:solidFill>
                  <a:schemeClr val="tx1"/>
                </a:solidFill>
                <a:effectLst/>
                <a:latin typeface="Times New Roman" pitchFamily="-84" charset="0"/>
                <a:ea typeface="+mn-ea"/>
                <a:cs typeface="+mn-cs"/>
              </a:rPr>
              <a:t>which combines Cortex-A15 cores with TI DSP cores. In this section, we</a:t>
            </a:r>
          </a:p>
          <a:p>
            <a:r>
              <a:rPr lang="en-US" sz="1200" kern="1200" dirty="0">
                <a:solidFill>
                  <a:schemeClr val="tx1"/>
                </a:solidFill>
                <a:effectLst/>
                <a:latin typeface="Times New Roman" pitchFamily="-84" charset="0"/>
                <a:ea typeface="+mn-ea"/>
                <a:cs typeface="+mn-cs"/>
              </a:rPr>
              <a:t>introduce the Cortex-A15 </a:t>
            </a:r>
            <a:r>
              <a:rPr lang="en-US" sz="1200" kern="1200" dirty="0" err="1">
                <a:solidFill>
                  <a:schemeClr val="tx1"/>
                </a:solidFill>
                <a:effectLst/>
                <a:latin typeface="Times New Roman" pitchFamily="-84" charset="0"/>
                <a:ea typeface="+mn-ea"/>
                <a:cs typeface="+mn-cs"/>
              </a:rPr>
              <a:t>MPCore</a:t>
            </a:r>
            <a:r>
              <a:rPr lang="en-US" sz="1200" kern="1200" dirty="0">
                <a:solidFill>
                  <a:schemeClr val="tx1"/>
                </a:solidFill>
                <a:effectLst/>
                <a:latin typeface="Times New Roman" pitchFamily="-84" charset="0"/>
                <a:ea typeface="+mn-ea"/>
                <a:cs typeface="+mn-cs"/>
              </a:rPr>
              <a:t> multicore chip, which is a homogeneous multicore</a:t>
            </a:r>
          </a:p>
          <a:p>
            <a:r>
              <a:rPr lang="en-US" sz="1200" kern="1200" dirty="0">
                <a:solidFill>
                  <a:schemeClr val="tx1"/>
                </a:solidFill>
                <a:effectLst/>
                <a:latin typeface="Times New Roman" pitchFamily="-84" charset="0"/>
                <a:ea typeface="+mn-ea"/>
                <a:cs typeface="+mn-cs"/>
              </a:rPr>
              <a:t>processor using multiple A15 cores. The A15 </a:t>
            </a:r>
            <a:r>
              <a:rPr lang="en-US" sz="1200" kern="1200" dirty="0" err="1">
                <a:solidFill>
                  <a:schemeClr val="tx1"/>
                </a:solidFill>
                <a:effectLst/>
                <a:latin typeface="Times New Roman" pitchFamily="-84" charset="0"/>
                <a:ea typeface="+mn-ea"/>
                <a:cs typeface="+mn-cs"/>
              </a:rPr>
              <a:t>MPCore</a:t>
            </a:r>
            <a:r>
              <a:rPr lang="en-US" sz="1200" kern="1200" dirty="0">
                <a:solidFill>
                  <a:schemeClr val="tx1"/>
                </a:solidFill>
                <a:effectLst/>
                <a:latin typeface="Times New Roman" pitchFamily="-84" charset="0"/>
                <a:ea typeface="+mn-ea"/>
                <a:cs typeface="+mn-cs"/>
              </a:rPr>
              <a:t> is a high-performance</a:t>
            </a:r>
          </a:p>
          <a:p>
            <a:r>
              <a:rPr lang="en-US" sz="1200" kern="1200" dirty="0">
                <a:solidFill>
                  <a:schemeClr val="tx1"/>
                </a:solidFill>
                <a:effectLst/>
                <a:latin typeface="Times New Roman" pitchFamily="-84" charset="0"/>
                <a:ea typeface="+mn-ea"/>
                <a:cs typeface="+mn-cs"/>
              </a:rPr>
              <a:t>chip targeted at applications including mobile computing, high-end</a:t>
            </a:r>
          </a:p>
          <a:p>
            <a:r>
              <a:rPr lang="en-US" sz="1200" kern="1200" dirty="0">
                <a:solidFill>
                  <a:schemeClr val="tx1"/>
                </a:solidFill>
                <a:effectLst/>
                <a:latin typeface="Times New Roman" pitchFamily="-84" charset="0"/>
                <a:ea typeface="+mn-ea"/>
                <a:cs typeface="+mn-cs"/>
              </a:rPr>
              <a:t>digital home servers, and wireless infrastructure.</a:t>
            </a:r>
          </a:p>
          <a:p>
            <a:endParaRPr lang="en-US" sz="1200" kern="1200" dirty="0">
              <a:solidFill>
                <a:schemeClr val="tx1"/>
              </a:solidFill>
              <a:effectLst/>
              <a:latin typeface="Times New Roman" pitchFamily="-84" charset="0"/>
              <a:ea typeface="+mn-ea"/>
              <a:cs typeface="+mn-cs"/>
            </a:endParaRPr>
          </a:p>
          <a:p>
            <a:r>
              <a:rPr lang="en-US" sz="1200" kern="1200" dirty="0">
                <a:solidFill>
                  <a:schemeClr val="tx1"/>
                </a:solidFill>
                <a:effectLst/>
                <a:latin typeface="Times New Roman" pitchFamily="-84" charset="0"/>
                <a:ea typeface="+mn-ea"/>
                <a:cs typeface="+mn-cs"/>
              </a:rPr>
              <a:t>Figure 21.14 presents a block diagram of the Cortex-A15</a:t>
            </a:r>
          </a:p>
          <a:p>
            <a:r>
              <a:rPr lang="en-US" sz="1200" kern="1200" dirty="0" err="1">
                <a:solidFill>
                  <a:schemeClr val="tx1"/>
                </a:solidFill>
                <a:effectLst/>
                <a:latin typeface="Times New Roman" pitchFamily="-84" charset="0"/>
                <a:ea typeface="+mn-ea"/>
                <a:cs typeface="+mn-cs"/>
              </a:rPr>
              <a:t>MPCore</a:t>
            </a:r>
            <a:r>
              <a:rPr lang="en-US" sz="1200" kern="1200" dirty="0">
                <a:solidFill>
                  <a:schemeClr val="tx1"/>
                </a:solidFill>
                <a:effectLst/>
                <a:latin typeface="Times New Roman" pitchFamily="-84" charset="0"/>
                <a:ea typeface="+mn-ea"/>
                <a:cs typeface="+mn-cs"/>
              </a:rPr>
              <a:t>. The key elements of the system are as follows:</a:t>
            </a:r>
          </a:p>
          <a:p>
            <a:endParaRPr lang="en-US" sz="1200" b="1" i="0" u="none" strike="noStrike" kern="1200" baseline="0" dirty="0">
              <a:solidFill>
                <a:schemeClr val="tx1"/>
              </a:solidFill>
              <a:latin typeface="Times New Roman" pitchFamily="-84" charset="0"/>
              <a:ea typeface="+mn-ea"/>
              <a:cs typeface="+mn-cs"/>
            </a:endParaRPr>
          </a:p>
          <a:p>
            <a:r>
              <a:rPr lang="en-US" sz="1200" b="1" i="0" u="none" strike="noStrike" kern="1200" baseline="0" dirty="0">
                <a:solidFill>
                  <a:schemeClr val="tx1"/>
                </a:solidFill>
                <a:latin typeface="Times New Roman" pitchFamily="-84" charset="0"/>
                <a:ea typeface="+mn-ea"/>
                <a:cs typeface="+mn-cs"/>
              </a:rPr>
              <a:t>■ Generic interrupt controller (GIC):  </a:t>
            </a:r>
            <a:r>
              <a:rPr lang="en-US" sz="1200" b="0" i="0" u="none" strike="noStrike" kern="1200" baseline="0" dirty="0">
                <a:solidFill>
                  <a:schemeClr val="tx1"/>
                </a:solidFill>
                <a:latin typeface="Times New Roman" pitchFamily="-84" charset="0"/>
                <a:ea typeface="+mn-ea"/>
                <a:cs typeface="+mn-cs"/>
              </a:rPr>
              <a:t>Handles interrupt detection and interrupt</a:t>
            </a:r>
          </a:p>
          <a:p>
            <a:r>
              <a:rPr lang="en-US" sz="1200" b="0" i="0" u="none" strike="noStrike" kern="1200" baseline="0" dirty="0">
                <a:solidFill>
                  <a:schemeClr val="tx1"/>
                </a:solidFill>
                <a:latin typeface="Times New Roman" pitchFamily="-84" charset="0"/>
                <a:ea typeface="+mn-ea"/>
                <a:cs typeface="+mn-cs"/>
              </a:rPr>
              <a:t>prioritization. The GIC distributes interrupts to individual cores.</a:t>
            </a:r>
          </a:p>
          <a:p>
            <a:endParaRPr lang="en-US" sz="1200" b="1" i="0" u="none" strike="noStrike" kern="1200" baseline="0" dirty="0">
              <a:solidFill>
                <a:schemeClr val="tx1"/>
              </a:solidFill>
              <a:latin typeface="Times New Roman" pitchFamily="-84" charset="0"/>
              <a:ea typeface="+mn-ea"/>
              <a:cs typeface="+mn-cs"/>
            </a:endParaRPr>
          </a:p>
          <a:p>
            <a:r>
              <a:rPr lang="en-US" sz="1200" b="1" i="0" u="none" strike="noStrike" kern="1200" baseline="0" dirty="0">
                <a:solidFill>
                  <a:schemeClr val="tx1"/>
                </a:solidFill>
                <a:latin typeface="Times New Roman" pitchFamily="-84" charset="0"/>
                <a:ea typeface="+mn-ea"/>
                <a:cs typeface="+mn-cs"/>
              </a:rPr>
              <a:t>■ Debug unit and interface</a:t>
            </a:r>
            <a:r>
              <a:rPr lang="en-US" sz="1200" b="0" i="0" u="none" strike="noStrike" kern="1200" baseline="0" dirty="0">
                <a:solidFill>
                  <a:schemeClr val="tx1"/>
                </a:solidFill>
                <a:latin typeface="Times New Roman" pitchFamily="-84" charset="0"/>
                <a:ea typeface="+mn-ea"/>
                <a:cs typeface="+mn-cs"/>
              </a:rPr>
              <a:t>:  The debug unit enables an external debug host to: stop</a:t>
            </a:r>
          </a:p>
          <a:p>
            <a:r>
              <a:rPr lang="en-US" sz="1200" b="0" i="0" u="none" strike="noStrike" kern="1200" baseline="0" dirty="0">
                <a:solidFill>
                  <a:schemeClr val="tx1"/>
                </a:solidFill>
                <a:latin typeface="Times New Roman" pitchFamily="-84" charset="0"/>
                <a:ea typeface="+mn-ea"/>
                <a:cs typeface="+mn-cs"/>
              </a:rPr>
              <a:t>program execution; examine and alter process and coprocessor state; examine</a:t>
            </a:r>
          </a:p>
          <a:p>
            <a:r>
              <a:rPr lang="en-US" sz="1200" b="0" i="0" u="none" strike="noStrike" kern="1200" baseline="0" dirty="0">
                <a:solidFill>
                  <a:schemeClr val="tx1"/>
                </a:solidFill>
                <a:latin typeface="Times New Roman" pitchFamily="-84" charset="0"/>
                <a:ea typeface="+mn-ea"/>
                <a:cs typeface="+mn-cs"/>
              </a:rPr>
              <a:t>and alter memory and input/output peripheral state; and restart the processor.</a:t>
            </a:r>
          </a:p>
          <a:p>
            <a:endParaRPr lang="en-US" sz="1200" b="1" i="0" u="none" strike="noStrike" kern="1200" baseline="0" dirty="0">
              <a:solidFill>
                <a:schemeClr val="tx1"/>
              </a:solidFill>
              <a:latin typeface="Times New Roman" pitchFamily="-84" charset="0"/>
              <a:ea typeface="+mn-ea"/>
              <a:cs typeface="+mn-cs"/>
            </a:endParaRPr>
          </a:p>
          <a:p>
            <a:r>
              <a:rPr lang="en-US" sz="1200" b="1" i="0" u="none" strike="noStrike" kern="1200" baseline="0" dirty="0">
                <a:solidFill>
                  <a:schemeClr val="tx1"/>
                </a:solidFill>
                <a:latin typeface="Times New Roman" pitchFamily="-84" charset="0"/>
                <a:ea typeface="+mn-ea"/>
                <a:cs typeface="+mn-cs"/>
              </a:rPr>
              <a:t>■ Generic timer</a:t>
            </a:r>
            <a:r>
              <a:rPr lang="en-US" sz="1200" b="0" i="0" u="none" strike="noStrike" kern="1200" baseline="0" dirty="0">
                <a:solidFill>
                  <a:schemeClr val="tx1"/>
                </a:solidFill>
                <a:latin typeface="Times New Roman" pitchFamily="-84" charset="0"/>
                <a:ea typeface="+mn-ea"/>
                <a:cs typeface="+mn-cs"/>
              </a:rPr>
              <a:t>:  Each core has its own private timer that can generate interrupts.</a:t>
            </a:r>
          </a:p>
          <a:p>
            <a:endParaRPr lang="en-US" sz="1200" b="1" i="0" u="none" strike="noStrike" kern="1200" baseline="0" dirty="0">
              <a:solidFill>
                <a:schemeClr val="tx1"/>
              </a:solidFill>
              <a:latin typeface="Times New Roman" pitchFamily="-84" charset="0"/>
              <a:ea typeface="+mn-ea"/>
              <a:cs typeface="+mn-cs"/>
            </a:endParaRPr>
          </a:p>
          <a:p>
            <a:r>
              <a:rPr lang="en-US" sz="1200" b="1" i="0" u="none" strike="noStrike" kern="1200" baseline="0" dirty="0">
                <a:solidFill>
                  <a:schemeClr val="tx1"/>
                </a:solidFill>
                <a:latin typeface="Times New Roman" pitchFamily="-84" charset="0"/>
                <a:ea typeface="+mn-ea"/>
                <a:cs typeface="+mn-cs"/>
              </a:rPr>
              <a:t>■ Trace</a:t>
            </a:r>
            <a:r>
              <a:rPr lang="en-US" sz="1200" b="0" i="0" u="none" strike="noStrike" kern="1200" baseline="0" dirty="0">
                <a:solidFill>
                  <a:schemeClr val="tx1"/>
                </a:solidFill>
                <a:latin typeface="Times New Roman" pitchFamily="-84" charset="0"/>
                <a:ea typeface="+mn-ea"/>
                <a:cs typeface="+mn-cs"/>
              </a:rPr>
              <a:t>:  Supports performance monitoring and program trace tools.</a:t>
            </a:r>
          </a:p>
          <a:p>
            <a:endParaRPr lang="en-US" sz="1200" b="1" i="0" u="none" strike="noStrike" kern="1200" baseline="0" dirty="0">
              <a:solidFill>
                <a:schemeClr val="tx1"/>
              </a:solidFill>
              <a:latin typeface="Times New Roman" pitchFamily="-84" charset="0"/>
              <a:ea typeface="+mn-ea"/>
              <a:cs typeface="+mn-cs"/>
            </a:endParaRPr>
          </a:p>
          <a:p>
            <a:r>
              <a:rPr lang="en-US" sz="1200" b="1" i="0" u="none" strike="noStrike" kern="1200" baseline="0" dirty="0">
                <a:solidFill>
                  <a:schemeClr val="tx1"/>
                </a:solidFill>
                <a:latin typeface="Times New Roman" pitchFamily="-84" charset="0"/>
                <a:ea typeface="+mn-ea"/>
                <a:cs typeface="+mn-cs"/>
              </a:rPr>
              <a:t>■ Core</a:t>
            </a:r>
            <a:r>
              <a:rPr lang="en-US" sz="1200" b="0" i="0" u="none" strike="noStrike" kern="1200" baseline="0" dirty="0">
                <a:solidFill>
                  <a:schemeClr val="tx1"/>
                </a:solidFill>
                <a:latin typeface="Times New Roman" pitchFamily="-84" charset="0"/>
                <a:ea typeface="+mn-ea"/>
                <a:cs typeface="+mn-cs"/>
              </a:rPr>
              <a:t>:  A single ARM Cortex-15 core.</a:t>
            </a:r>
          </a:p>
          <a:p>
            <a:endParaRPr lang="en-US" sz="1200" b="1" i="0" u="none" strike="noStrike" kern="1200" baseline="0" dirty="0">
              <a:solidFill>
                <a:schemeClr val="tx1"/>
              </a:solidFill>
              <a:latin typeface="Times New Roman" pitchFamily="-84" charset="0"/>
              <a:ea typeface="+mn-ea"/>
              <a:cs typeface="+mn-cs"/>
            </a:endParaRPr>
          </a:p>
          <a:p>
            <a:r>
              <a:rPr lang="en-US" sz="1200" b="1" i="0" u="none" strike="noStrike" kern="1200" baseline="0" dirty="0">
                <a:solidFill>
                  <a:schemeClr val="tx1"/>
                </a:solidFill>
                <a:latin typeface="Times New Roman" pitchFamily="-84" charset="0"/>
                <a:ea typeface="+mn-ea"/>
                <a:cs typeface="+mn-cs"/>
              </a:rPr>
              <a:t>■ L1 cache:  </a:t>
            </a:r>
            <a:r>
              <a:rPr lang="en-US" sz="1200" b="0" i="0" u="none" strike="noStrike" kern="1200" baseline="0" dirty="0">
                <a:solidFill>
                  <a:schemeClr val="tx1"/>
                </a:solidFill>
                <a:latin typeface="Times New Roman" pitchFamily="-84" charset="0"/>
                <a:ea typeface="+mn-ea"/>
                <a:cs typeface="+mn-cs"/>
              </a:rPr>
              <a:t>Each core has its own dedicated L1 data cache and L1 instruction</a:t>
            </a:r>
          </a:p>
          <a:p>
            <a:r>
              <a:rPr lang="en-US" sz="1200" b="0" i="0" u="none" strike="noStrike" kern="1200" baseline="0" dirty="0">
                <a:solidFill>
                  <a:schemeClr val="tx1"/>
                </a:solidFill>
                <a:latin typeface="Times New Roman" pitchFamily="-84" charset="0"/>
                <a:ea typeface="+mn-ea"/>
                <a:cs typeface="+mn-cs"/>
              </a:rPr>
              <a:t>cache.</a:t>
            </a:r>
          </a:p>
          <a:p>
            <a:endParaRPr lang="en-US" sz="1200" b="1" i="0" u="none" strike="noStrike" kern="1200" baseline="0" dirty="0">
              <a:solidFill>
                <a:schemeClr val="tx1"/>
              </a:solidFill>
              <a:latin typeface="Times New Roman" pitchFamily="-84" charset="0"/>
              <a:ea typeface="+mn-ea"/>
              <a:cs typeface="+mn-cs"/>
            </a:endParaRPr>
          </a:p>
          <a:p>
            <a:r>
              <a:rPr lang="en-US" sz="1200" b="1" i="0" u="none" strike="noStrike" kern="1200" baseline="0" dirty="0">
                <a:solidFill>
                  <a:schemeClr val="tx1"/>
                </a:solidFill>
                <a:latin typeface="Times New Roman" pitchFamily="-84" charset="0"/>
                <a:ea typeface="+mn-ea"/>
                <a:cs typeface="+mn-cs"/>
              </a:rPr>
              <a:t>■ L2 cache:  </a:t>
            </a:r>
            <a:r>
              <a:rPr lang="en-US" sz="1200" b="0" i="0" u="none" strike="noStrike" kern="1200" baseline="0" dirty="0">
                <a:solidFill>
                  <a:schemeClr val="tx1"/>
                </a:solidFill>
                <a:latin typeface="Times New Roman" pitchFamily="-84" charset="0"/>
                <a:ea typeface="+mn-ea"/>
                <a:cs typeface="+mn-cs"/>
              </a:rPr>
              <a:t>The shared L2 memory system services L1 instruction and data</a:t>
            </a:r>
          </a:p>
          <a:p>
            <a:r>
              <a:rPr lang="en-US" sz="1200" b="0" i="0" u="none" strike="noStrike" kern="1200" baseline="0" dirty="0">
                <a:solidFill>
                  <a:schemeClr val="tx1"/>
                </a:solidFill>
                <a:latin typeface="Times New Roman" pitchFamily="-84" charset="0"/>
                <a:ea typeface="+mn-ea"/>
                <a:cs typeface="+mn-cs"/>
              </a:rPr>
              <a:t>cache misses from each core.</a:t>
            </a:r>
          </a:p>
          <a:p>
            <a:endParaRPr lang="en-US" sz="1200" b="1" i="0" u="none" strike="noStrike" kern="1200" baseline="0" dirty="0">
              <a:solidFill>
                <a:schemeClr val="tx1"/>
              </a:solidFill>
              <a:latin typeface="Times New Roman" pitchFamily="-84" charset="0"/>
              <a:ea typeface="+mn-ea"/>
              <a:cs typeface="+mn-cs"/>
            </a:endParaRPr>
          </a:p>
          <a:p>
            <a:r>
              <a:rPr lang="en-US" sz="1200" b="1" i="0" u="none" strike="noStrike" kern="1200" baseline="0" dirty="0">
                <a:solidFill>
                  <a:schemeClr val="tx1"/>
                </a:solidFill>
                <a:latin typeface="Times New Roman" pitchFamily="-84" charset="0"/>
                <a:ea typeface="+mn-ea"/>
                <a:cs typeface="+mn-cs"/>
              </a:rPr>
              <a:t>■ Snoop control unit (SCU</a:t>
            </a:r>
            <a:r>
              <a:rPr lang="en-US" sz="1200" b="0" i="0" u="none" strike="noStrike" kern="1200" baseline="0" dirty="0">
                <a:solidFill>
                  <a:schemeClr val="tx1"/>
                </a:solidFill>
                <a:latin typeface="Times New Roman" pitchFamily="-84" charset="0"/>
                <a:ea typeface="+mn-ea"/>
                <a:cs typeface="+mn-cs"/>
              </a:rPr>
              <a:t>):  Responsible for maintaining L1/L2 cache</a:t>
            </a:r>
          </a:p>
          <a:p>
            <a:r>
              <a:rPr lang="en-US" sz="1200" b="0" i="0" u="none" strike="noStrike" kern="1200" baseline="0" dirty="0">
                <a:solidFill>
                  <a:schemeClr val="tx1"/>
                </a:solidFill>
                <a:latin typeface="Times New Roman" pitchFamily="-84" charset="0"/>
                <a:ea typeface="+mn-ea"/>
                <a:cs typeface="+mn-cs"/>
              </a:rPr>
              <a:t>coherency.</a:t>
            </a:r>
            <a:endParaRPr lang="en-US" dirty="0"/>
          </a:p>
        </p:txBody>
      </p:sp>
      <p:sp>
        <p:nvSpPr>
          <p:cNvPr id="4" name="Slide Number Placeholder 3"/>
          <p:cNvSpPr>
            <a:spLocks noGrp="1"/>
          </p:cNvSpPr>
          <p:nvPr>
            <p:ph type="sldNum" sz="quarter" idx="10"/>
          </p:nvPr>
        </p:nvSpPr>
        <p:spPr/>
        <p:txBody>
          <a:bodyPr/>
          <a:lstStyle/>
          <a:p>
            <a:fld id="{D11A89E7-D91F-474F-9C5E-C4DFBE1BE310}" type="slidenum">
              <a:rPr lang="en-US" smtClean="0"/>
              <a:pPr/>
              <a:t>22</a:t>
            </a:fld>
            <a:endParaRPr lang="en-US" dirty="0"/>
          </a:p>
        </p:txBody>
      </p:sp>
    </p:spTree>
    <p:extLst>
      <p:ext uri="{BB962C8B-B14F-4D97-AF65-F5344CB8AC3E}">
        <p14:creationId xmlns:p14="http://schemas.microsoft.com/office/powerpoint/2010/main" val="298150165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Times New Roman" pitchFamily="-84" charset="0"/>
                <a:ea typeface="+mn-ea"/>
                <a:cs typeface="+mn-cs"/>
              </a:rPr>
              <a:t>The GIC collates interrupts from a large number of sources. It provides</a:t>
            </a:r>
          </a:p>
          <a:p>
            <a:endParaRPr lang="en-US" sz="1200" b="1" i="0" u="none" strike="noStrike" kern="1200" baseline="0" dirty="0">
              <a:solidFill>
                <a:schemeClr val="tx1"/>
              </a:solidFill>
              <a:latin typeface="Times New Roman" pitchFamily="-84" charset="0"/>
              <a:ea typeface="+mn-ea"/>
              <a:cs typeface="+mn-cs"/>
            </a:endParaRPr>
          </a:p>
          <a:p>
            <a:r>
              <a:rPr lang="en-US" sz="1200" b="1" i="0" u="none" strike="noStrike" kern="1200" baseline="0" dirty="0">
                <a:solidFill>
                  <a:schemeClr val="tx1"/>
                </a:solidFill>
                <a:latin typeface="Times New Roman" pitchFamily="-84" charset="0"/>
                <a:ea typeface="+mn-ea"/>
                <a:cs typeface="+mn-cs"/>
              </a:rPr>
              <a:t>■ </a:t>
            </a:r>
            <a:r>
              <a:rPr lang="en-US" sz="1200" b="0" i="0" u="none" strike="noStrike" kern="1200" baseline="0" dirty="0">
                <a:solidFill>
                  <a:schemeClr val="tx1"/>
                </a:solidFill>
                <a:latin typeface="Times New Roman" pitchFamily="-84" charset="0"/>
                <a:ea typeface="+mn-ea"/>
                <a:cs typeface="+mn-cs"/>
              </a:rPr>
              <a:t> Masking of interrupts</a:t>
            </a:r>
          </a:p>
          <a:p>
            <a:endParaRPr lang="en-US" sz="1200" b="1" i="0" u="none" strike="noStrike" kern="1200" baseline="0" dirty="0">
              <a:solidFill>
                <a:schemeClr val="tx1"/>
              </a:solidFill>
              <a:latin typeface="Times New Roman" pitchFamily="-84" charset="0"/>
              <a:ea typeface="+mn-ea"/>
              <a:cs typeface="+mn-cs"/>
            </a:endParaRPr>
          </a:p>
          <a:p>
            <a:r>
              <a:rPr lang="en-US" sz="1200" b="1" i="0" u="none" strike="noStrike" kern="1200" baseline="0" dirty="0">
                <a:solidFill>
                  <a:schemeClr val="tx1"/>
                </a:solidFill>
                <a:latin typeface="Times New Roman" pitchFamily="-84" charset="0"/>
                <a:ea typeface="+mn-ea"/>
                <a:cs typeface="+mn-cs"/>
              </a:rPr>
              <a:t>■ </a:t>
            </a:r>
            <a:r>
              <a:rPr lang="en-US" sz="1200" b="0" i="0" u="none" strike="noStrike" kern="1200" baseline="0" dirty="0">
                <a:solidFill>
                  <a:schemeClr val="tx1"/>
                </a:solidFill>
                <a:latin typeface="Times New Roman" pitchFamily="-84" charset="0"/>
                <a:ea typeface="+mn-ea"/>
                <a:cs typeface="+mn-cs"/>
              </a:rPr>
              <a:t> Prioritization of the interrupts</a:t>
            </a:r>
          </a:p>
          <a:p>
            <a:endParaRPr lang="en-US" sz="1200" b="1" i="0" u="none" strike="noStrike" kern="1200" baseline="0" dirty="0">
              <a:solidFill>
                <a:schemeClr val="tx1"/>
              </a:solidFill>
              <a:latin typeface="Times New Roman" pitchFamily="-84" charset="0"/>
              <a:ea typeface="+mn-ea"/>
              <a:cs typeface="+mn-cs"/>
            </a:endParaRPr>
          </a:p>
          <a:p>
            <a:r>
              <a:rPr lang="en-US" sz="1200" b="1" i="0" u="none" strike="noStrike" kern="1200" baseline="0" dirty="0">
                <a:solidFill>
                  <a:schemeClr val="tx1"/>
                </a:solidFill>
                <a:latin typeface="Times New Roman" pitchFamily="-84" charset="0"/>
                <a:ea typeface="+mn-ea"/>
                <a:cs typeface="+mn-cs"/>
              </a:rPr>
              <a:t>■ </a:t>
            </a:r>
            <a:r>
              <a:rPr lang="en-US" sz="1200" b="0" i="0" u="none" strike="noStrike" kern="1200" baseline="0" dirty="0">
                <a:solidFill>
                  <a:schemeClr val="tx1"/>
                </a:solidFill>
                <a:latin typeface="Times New Roman" pitchFamily="-84" charset="0"/>
                <a:ea typeface="+mn-ea"/>
                <a:cs typeface="+mn-cs"/>
              </a:rPr>
              <a:t> Distribution of the interrupts to the target A15 cores</a:t>
            </a:r>
          </a:p>
          <a:p>
            <a:endParaRPr lang="en-US" sz="1200" b="1" i="0" u="none" strike="noStrike" kern="1200" baseline="0" dirty="0">
              <a:solidFill>
                <a:schemeClr val="tx1"/>
              </a:solidFill>
              <a:latin typeface="Times New Roman" pitchFamily="-84" charset="0"/>
              <a:ea typeface="+mn-ea"/>
              <a:cs typeface="+mn-cs"/>
            </a:endParaRPr>
          </a:p>
          <a:p>
            <a:r>
              <a:rPr lang="en-US" sz="1200" b="1" i="0" u="none" strike="noStrike" kern="1200" baseline="0" dirty="0">
                <a:solidFill>
                  <a:schemeClr val="tx1"/>
                </a:solidFill>
                <a:latin typeface="Times New Roman" pitchFamily="-84" charset="0"/>
                <a:ea typeface="+mn-ea"/>
                <a:cs typeface="+mn-cs"/>
              </a:rPr>
              <a:t>■ </a:t>
            </a:r>
            <a:r>
              <a:rPr lang="en-US" sz="1200" b="0" i="0" u="none" strike="noStrike" kern="1200" baseline="0" dirty="0">
                <a:solidFill>
                  <a:schemeClr val="tx1"/>
                </a:solidFill>
                <a:latin typeface="Times New Roman" pitchFamily="-84" charset="0"/>
                <a:ea typeface="+mn-ea"/>
                <a:cs typeface="+mn-cs"/>
              </a:rPr>
              <a:t> Tracking the status of interrupts</a:t>
            </a:r>
          </a:p>
          <a:p>
            <a:endParaRPr lang="en-US" sz="1200" b="1" i="0" u="none" strike="noStrike" kern="1200" baseline="0" dirty="0">
              <a:solidFill>
                <a:schemeClr val="tx1"/>
              </a:solidFill>
              <a:latin typeface="Times New Roman" pitchFamily="-84" charset="0"/>
              <a:ea typeface="+mn-ea"/>
              <a:cs typeface="+mn-cs"/>
            </a:endParaRPr>
          </a:p>
          <a:p>
            <a:r>
              <a:rPr lang="en-US" sz="1200" b="1" i="0" u="none" strike="noStrike" kern="1200" baseline="0" dirty="0">
                <a:solidFill>
                  <a:schemeClr val="tx1"/>
                </a:solidFill>
                <a:latin typeface="Times New Roman" pitchFamily="-84" charset="0"/>
                <a:ea typeface="+mn-ea"/>
                <a:cs typeface="+mn-cs"/>
              </a:rPr>
              <a:t>■ </a:t>
            </a:r>
            <a:r>
              <a:rPr lang="en-US" sz="1200" b="0" i="0" u="none" strike="noStrike" kern="1200" baseline="0" dirty="0">
                <a:solidFill>
                  <a:schemeClr val="tx1"/>
                </a:solidFill>
                <a:latin typeface="Times New Roman" pitchFamily="-84" charset="0"/>
                <a:ea typeface="+mn-ea"/>
                <a:cs typeface="+mn-cs"/>
              </a:rPr>
              <a:t> Generation of interrupts by software</a:t>
            </a:r>
          </a:p>
          <a:p>
            <a:endParaRPr lang="en-US" sz="1200" b="0" i="0" u="none" strike="noStrike" kern="1200" baseline="0">
              <a:solidFill>
                <a:schemeClr val="tx1"/>
              </a:solidFill>
              <a:latin typeface="Times New Roman" pitchFamily="-84" charset="0"/>
              <a:ea typeface="+mn-ea"/>
              <a:cs typeface="+mn-cs"/>
            </a:endParaRPr>
          </a:p>
          <a:p>
            <a:r>
              <a:rPr lang="en-US" sz="1200" b="0" i="0" u="none" strike="noStrike" kern="1200" baseline="0">
                <a:solidFill>
                  <a:schemeClr val="tx1"/>
                </a:solidFill>
                <a:latin typeface="Times New Roman" pitchFamily="-84" charset="0"/>
                <a:ea typeface="+mn-ea"/>
                <a:cs typeface="+mn-cs"/>
              </a:rPr>
              <a:t>The </a:t>
            </a:r>
            <a:r>
              <a:rPr lang="en-US" sz="1200" b="0" i="0" u="none" strike="noStrike" kern="1200" baseline="0" dirty="0">
                <a:solidFill>
                  <a:schemeClr val="tx1"/>
                </a:solidFill>
                <a:latin typeface="Times New Roman" pitchFamily="-84" charset="0"/>
                <a:ea typeface="+mn-ea"/>
                <a:cs typeface="+mn-cs"/>
              </a:rPr>
              <a:t>GIC is a single functional unit that is placed in the system alongside A15</a:t>
            </a:r>
          </a:p>
          <a:p>
            <a:r>
              <a:rPr lang="en-US" sz="1200" b="0" i="0" u="none" strike="noStrike" kern="1200" baseline="0" dirty="0">
                <a:solidFill>
                  <a:schemeClr val="tx1"/>
                </a:solidFill>
                <a:latin typeface="Times New Roman" pitchFamily="-84" charset="0"/>
                <a:ea typeface="+mn-ea"/>
                <a:cs typeface="+mn-cs"/>
              </a:rPr>
              <a:t>cores. This enables the number of interrupts supported in the system to be independent</a:t>
            </a:r>
          </a:p>
          <a:p>
            <a:r>
              <a:rPr lang="en-US" sz="1200" b="0" i="0" u="none" strike="noStrike" kern="1200" baseline="0" dirty="0">
                <a:solidFill>
                  <a:schemeClr val="tx1"/>
                </a:solidFill>
                <a:latin typeface="Times New Roman" pitchFamily="-84" charset="0"/>
                <a:ea typeface="+mn-ea"/>
                <a:cs typeface="+mn-cs"/>
              </a:rPr>
              <a:t>of the A15 core design. The GIC is memory mapped; that is, control registers</a:t>
            </a:r>
          </a:p>
          <a:p>
            <a:r>
              <a:rPr lang="en-US" sz="1200" b="0" i="0" u="none" strike="noStrike" kern="1200" baseline="0" dirty="0">
                <a:solidFill>
                  <a:schemeClr val="tx1"/>
                </a:solidFill>
                <a:latin typeface="Times New Roman" pitchFamily="-84" charset="0"/>
                <a:ea typeface="+mn-ea"/>
                <a:cs typeface="+mn-cs"/>
              </a:rPr>
              <a:t>for the GIC are defined relative to a main memory base address. The GIC is</a:t>
            </a:r>
          </a:p>
          <a:p>
            <a:r>
              <a:rPr lang="en-US" sz="1200" b="0" i="0" u="none" strike="noStrike" kern="1200" baseline="0" dirty="0">
                <a:solidFill>
                  <a:schemeClr val="tx1"/>
                </a:solidFill>
                <a:latin typeface="Times New Roman" pitchFamily="-84" charset="0"/>
                <a:ea typeface="+mn-ea"/>
                <a:cs typeface="+mn-cs"/>
              </a:rPr>
              <a:t>accessed by the A15 cores using a private interface through the SCU.</a:t>
            </a:r>
            <a:endParaRPr lang="en-US" dirty="0"/>
          </a:p>
        </p:txBody>
      </p:sp>
      <p:sp>
        <p:nvSpPr>
          <p:cNvPr id="4" name="Slide Number Placeholder 3"/>
          <p:cNvSpPr>
            <a:spLocks noGrp="1"/>
          </p:cNvSpPr>
          <p:nvPr>
            <p:ph type="sldNum" sz="quarter" idx="10"/>
          </p:nvPr>
        </p:nvSpPr>
        <p:spPr/>
        <p:txBody>
          <a:bodyPr/>
          <a:lstStyle/>
          <a:p>
            <a:fld id="{D11A89E7-D91F-474F-9C5E-C4DFBE1BE310}" type="slidenum">
              <a:rPr lang="en-US" smtClean="0"/>
              <a:pPr/>
              <a:t>23</a:t>
            </a:fld>
            <a:endParaRPr lang="en-US" dirty="0"/>
          </a:p>
        </p:txBody>
      </p:sp>
    </p:spTree>
    <p:extLst>
      <p:ext uri="{BB962C8B-B14F-4D97-AF65-F5344CB8AC3E}">
        <p14:creationId xmlns:p14="http://schemas.microsoft.com/office/powerpoint/2010/main" val="38314450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Times New Roman" pitchFamily="-84" charset="0"/>
                <a:ea typeface="+mn-ea"/>
                <a:cs typeface="+mn-cs"/>
              </a:rPr>
              <a:t>The GIC is designed to satisfy two functional requirements:</a:t>
            </a:r>
          </a:p>
          <a:p>
            <a:endParaRPr lang="en-US" sz="1200" b="1" i="0" u="none" strike="noStrike" kern="1200" baseline="0" dirty="0">
              <a:solidFill>
                <a:schemeClr val="tx1"/>
              </a:solidFill>
              <a:latin typeface="Times New Roman" pitchFamily="-84" charset="0"/>
              <a:ea typeface="+mn-ea"/>
              <a:cs typeface="+mn-cs"/>
            </a:endParaRPr>
          </a:p>
          <a:p>
            <a:r>
              <a:rPr lang="en-US" sz="1200" b="1" i="0" u="none" strike="noStrike" kern="1200" baseline="0" dirty="0">
                <a:solidFill>
                  <a:schemeClr val="tx1"/>
                </a:solidFill>
                <a:latin typeface="Times New Roman" pitchFamily="-84" charset="0"/>
                <a:ea typeface="+mn-ea"/>
                <a:cs typeface="+mn-cs"/>
              </a:rPr>
              <a:t>■ </a:t>
            </a:r>
            <a:r>
              <a:rPr lang="en-US" sz="1200" b="0" i="0" u="none" strike="noStrike" kern="1200" baseline="0" dirty="0">
                <a:solidFill>
                  <a:schemeClr val="tx1"/>
                </a:solidFill>
                <a:latin typeface="Times New Roman" pitchFamily="-84" charset="0"/>
                <a:ea typeface="+mn-ea"/>
                <a:cs typeface="+mn-cs"/>
              </a:rPr>
              <a:t> Provide a means of routing an interrupt request to a single CPU or multiple</a:t>
            </a:r>
          </a:p>
          <a:p>
            <a:r>
              <a:rPr lang="en-US" sz="1200" b="0" i="0" u="none" strike="noStrike" kern="1200" baseline="0" dirty="0">
                <a:solidFill>
                  <a:schemeClr val="tx1"/>
                </a:solidFill>
                <a:latin typeface="Times New Roman" pitchFamily="-84" charset="0"/>
                <a:ea typeface="+mn-ea"/>
                <a:cs typeface="+mn-cs"/>
              </a:rPr>
              <a:t>CPUs, as required.</a:t>
            </a:r>
          </a:p>
          <a:p>
            <a:endParaRPr lang="en-US" sz="1200" b="1" i="0" u="none" strike="noStrike" kern="1200" baseline="0" dirty="0">
              <a:solidFill>
                <a:schemeClr val="tx1"/>
              </a:solidFill>
              <a:latin typeface="Times New Roman" pitchFamily="-84" charset="0"/>
              <a:ea typeface="+mn-ea"/>
              <a:cs typeface="+mn-cs"/>
            </a:endParaRPr>
          </a:p>
          <a:p>
            <a:r>
              <a:rPr lang="en-US" sz="1200" b="1" i="0" u="none" strike="noStrike" kern="1200" baseline="0" dirty="0">
                <a:solidFill>
                  <a:schemeClr val="tx1"/>
                </a:solidFill>
                <a:latin typeface="Times New Roman" pitchFamily="-84" charset="0"/>
                <a:ea typeface="+mn-ea"/>
                <a:cs typeface="+mn-cs"/>
              </a:rPr>
              <a:t>■ </a:t>
            </a:r>
            <a:r>
              <a:rPr lang="en-US" sz="1200" b="0" i="0" u="none" strike="noStrike" kern="1200" baseline="0" dirty="0">
                <a:solidFill>
                  <a:schemeClr val="tx1"/>
                </a:solidFill>
                <a:latin typeface="Times New Roman" pitchFamily="-84" charset="0"/>
                <a:ea typeface="+mn-ea"/>
                <a:cs typeface="+mn-cs"/>
              </a:rPr>
              <a:t> Provide a means of interprocessor communication so that a thread on one</a:t>
            </a:r>
          </a:p>
          <a:p>
            <a:r>
              <a:rPr lang="en-US" sz="1200" b="0" i="0" u="none" strike="noStrike" kern="1200" baseline="0" dirty="0">
                <a:solidFill>
                  <a:schemeClr val="tx1"/>
                </a:solidFill>
                <a:latin typeface="Times New Roman" pitchFamily="-84" charset="0"/>
                <a:ea typeface="+mn-ea"/>
                <a:cs typeface="+mn-cs"/>
              </a:rPr>
              <a:t>CPU can cause activity by a thread on another CPU.</a:t>
            </a:r>
          </a:p>
          <a:p>
            <a:endParaRPr lang="en-US" sz="1200" b="0" i="0" u="none" strike="noStrike" kern="1200" baseline="0" dirty="0">
              <a:solidFill>
                <a:schemeClr val="tx1"/>
              </a:solidFill>
              <a:latin typeface="Times New Roman" pitchFamily="-84" charset="0"/>
              <a:ea typeface="+mn-ea"/>
              <a:cs typeface="+mn-cs"/>
            </a:endParaRPr>
          </a:p>
          <a:p>
            <a:r>
              <a:rPr lang="en-US" sz="1200" b="0" i="0" u="none" strike="noStrike" kern="1200" baseline="0" dirty="0">
                <a:solidFill>
                  <a:schemeClr val="tx1"/>
                </a:solidFill>
                <a:latin typeface="Times New Roman" pitchFamily="-84" charset="0"/>
                <a:ea typeface="+mn-ea"/>
                <a:cs typeface="+mn-cs"/>
              </a:rPr>
              <a:t>As an example that makes use of both requirements, consider a multithreaded</a:t>
            </a:r>
          </a:p>
          <a:p>
            <a:r>
              <a:rPr lang="en-US" sz="1200" b="0" i="0" u="none" strike="noStrike" kern="1200" baseline="0" dirty="0">
                <a:solidFill>
                  <a:schemeClr val="tx1"/>
                </a:solidFill>
                <a:latin typeface="Times New Roman" pitchFamily="-84" charset="0"/>
                <a:ea typeface="+mn-ea"/>
                <a:cs typeface="+mn-cs"/>
              </a:rPr>
              <a:t>application that has threads running on multiple processors. Suppose the application</a:t>
            </a:r>
          </a:p>
          <a:p>
            <a:r>
              <a:rPr lang="en-US" sz="1200" b="0" i="0" u="none" strike="noStrike" kern="1200" baseline="0" dirty="0">
                <a:solidFill>
                  <a:schemeClr val="tx1"/>
                </a:solidFill>
                <a:latin typeface="Times New Roman" pitchFamily="-84" charset="0"/>
                <a:ea typeface="+mn-ea"/>
                <a:cs typeface="+mn-cs"/>
              </a:rPr>
              <a:t>allocates some virtual memory. To maintain consistency, the operating system</a:t>
            </a:r>
          </a:p>
          <a:p>
            <a:r>
              <a:rPr lang="en-US" sz="1200" b="0" i="0" u="none" strike="noStrike" kern="1200" baseline="0" dirty="0">
                <a:solidFill>
                  <a:schemeClr val="tx1"/>
                </a:solidFill>
                <a:latin typeface="Times New Roman" pitchFamily="-84" charset="0"/>
                <a:ea typeface="+mn-ea"/>
                <a:cs typeface="+mn-cs"/>
              </a:rPr>
              <a:t>must update memory translation tables on all processors. The OS could update the</a:t>
            </a:r>
          </a:p>
          <a:p>
            <a:r>
              <a:rPr lang="en-US" sz="1200" b="0" i="0" u="none" strike="noStrike" kern="1200" baseline="0" dirty="0">
                <a:solidFill>
                  <a:schemeClr val="tx1"/>
                </a:solidFill>
                <a:latin typeface="Times New Roman" pitchFamily="-84" charset="0"/>
                <a:ea typeface="+mn-ea"/>
                <a:cs typeface="+mn-cs"/>
              </a:rPr>
              <a:t>tables on the processor where the virtual memory allocation took place, and then</a:t>
            </a:r>
          </a:p>
          <a:p>
            <a:r>
              <a:rPr lang="en-US" sz="1200" b="0" i="0" u="none" strike="noStrike" kern="1200" baseline="0" dirty="0">
                <a:solidFill>
                  <a:schemeClr val="tx1"/>
                </a:solidFill>
                <a:latin typeface="Times New Roman" pitchFamily="-84" charset="0"/>
                <a:ea typeface="+mn-ea"/>
                <a:cs typeface="+mn-cs"/>
              </a:rPr>
              <a:t>issue an interrupt to all the other processors running this application. The other</a:t>
            </a:r>
          </a:p>
          <a:p>
            <a:r>
              <a:rPr lang="en-US" sz="1200" b="0" i="0" u="none" strike="noStrike" kern="1200" baseline="0" dirty="0">
                <a:solidFill>
                  <a:schemeClr val="tx1"/>
                </a:solidFill>
                <a:latin typeface="Times New Roman" pitchFamily="-84" charset="0"/>
                <a:ea typeface="+mn-ea"/>
                <a:cs typeface="+mn-cs"/>
              </a:rPr>
              <a:t>processors could then use this interrupt’s ID to determine that they need to update</a:t>
            </a:r>
          </a:p>
          <a:p>
            <a:r>
              <a:rPr lang="en-US" sz="1200" b="0" i="0" u="none" strike="noStrike" kern="1200" baseline="0" dirty="0">
                <a:solidFill>
                  <a:schemeClr val="tx1"/>
                </a:solidFill>
                <a:latin typeface="Times New Roman" pitchFamily="-84" charset="0"/>
                <a:ea typeface="+mn-ea"/>
                <a:cs typeface="+mn-cs"/>
              </a:rPr>
              <a:t>their memory translation tables.</a:t>
            </a:r>
          </a:p>
          <a:p>
            <a:endParaRPr lang="en-US" sz="1200" b="0" i="0" u="none" strike="noStrike" kern="1200" baseline="0" dirty="0">
              <a:solidFill>
                <a:schemeClr val="tx1"/>
              </a:solidFill>
              <a:latin typeface="Times New Roman" pitchFamily="-84" charset="0"/>
              <a:ea typeface="+mn-ea"/>
              <a:cs typeface="+mn-cs"/>
            </a:endParaRPr>
          </a:p>
          <a:p>
            <a:r>
              <a:rPr lang="en-US" sz="1200" b="0" i="0" u="none" strike="noStrike" kern="1200" baseline="0" dirty="0">
                <a:solidFill>
                  <a:schemeClr val="tx1"/>
                </a:solidFill>
                <a:latin typeface="Times New Roman" pitchFamily="-84" charset="0"/>
                <a:ea typeface="+mn-ea"/>
                <a:cs typeface="+mn-cs"/>
              </a:rPr>
              <a:t>The GIC can route an interrupt to one or more CPUs in the following three</a:t>
            </a:r>
          </a:p>
          <a:p>
            <a:r>
              <a:rPr lang="en-US" sz="1200" b="0" i="0" u="none" strike="noStrike" kern="1200" baseline="0" dirty="0">
                <a:solidFill>
                  <a:schemeClr val="tx1"/>
                </a:solidFill>
                <a:latin typeface="Times New Roman" pitchFamily="-84" charset="0"/>
                <a:ea typeface="+mn-ea"/>
                <a:cs typeface="+mn-cs"/>
              </a:rPr>
              <a:t>ways:</a:t>
            </a:r>
          </a:p>
          <a:p>
            <a:endParaRPr lang="en-US" sz="1200" b="1" i="0" u="none" strike="noStrike" kern="1200" baseline="0" dirty="0">
              <a:solidFill>
                <a:schemeClr val="tx1"/>
              </a:solidFill>
              <a:latin typeface="Times New Roman" pitchFamily="-84" charset="0"/>
              <a:ea typeface="+mn-ea"/>
              <a:cs typeface="+mn-cs"/>
            </a:endParaRPr>
          </a:p>
          <a:p>
            <a:r>
              <a:rPr lang="en-US" sz="1200" b="1" i="0" u="none" strike="noStrike" kern="1200" baseline="0" dirty="0">
                <a:solidFill>
                  <a:schemeClr val="tx1"/>
                </a:solidFill>
                <a:latin typeface="Times New Roman" pitchFamily="-84" charset="0"/>
                <a:ea typeface="+mn-ea"/>
                <a:cs typeface="+mn-cs"/>
              </a:rPr>
              <a:t>■ </a:t>
            </a:r>
            <a:r>
              <a:rPr lang="en-US" sz="1200" b="0" i="0" u="none" strike="noStrike" kern="1200" baseline="0" dirty="0">
                <a:solidFill>
                  <a:schemeClr val="tx1"/>
                </a:solidFill>
                <a:latin typeface="Times New Roman" pitchFamily="-84" charset="0"/>
                <a:ea typeface="+mn-ea"/>
                <a:cs typeface="+mn-cs"/>
              </a:rPr>
              <a:t> An interrupt can be directed to a specific processor only.</a:t>
            </a:r>
          </a:p>
          <a:p>
            <a:endParaRPr lang="en-US" sz="1200" b="1" i="0" u="none" strike="noStrike" kern="1200" baseline="0" dirty="0">
              <a:solidFill>
                <a:schemeClr val="tx1"/>
              </a:solidFill>
              <a:latin typeface="Times New Roman" pitchFamily="-84" charset="0"/>
              <a:ea typeface="+mn-ea"/>
              <a:cs typeface="+mn-cs"/>
            </a:endParaRPr>
          </a:p>
          <a:p>
            <a:r>
              <a:rPr lang="en-US" sz="1200" b="1" i="0" u="none" strike="noStrike" kern="1200" baseline="0" dirty="0">
                <a:solidFill>
                  <a:schemeClr val="tx1"/>
                </a:solidFill>
                <a:latin typeface="Times New Roman" pitchFamily="-84" charset="0"/>
                <a:ea typeface="+mn-ea"/>
                <a:cs typeface="+mn-cs"/>
              </a:rPr>
              <a:t>■ </a:t>
            </a:r>
            <a:r>
              <a:rPr lang="en-US" sz="1200" b="0" i="0" u="none" strike="noStrike" kern="1200" baseline="0" dirty="0">
                <a:solidFill>
                  <a:schemeClr val="tx1"/>
                </a:solidFill>
                <a:latin typeface="Times New Roman" pitchFamily="-84" charset="0"/>
                <a:ea typeface="+mn-ea"/>
                <a:cs typeface="+mn-cs"/>
              </a:rPr>
              <a:t> An interrupt can be directed to a defined group of processors. The </a:t>
            </a:r>
            <a:r>
              <a:rPr lang="en-US" sz="1200" b="0" i="0" u="none" strike="noStrike" kern="1200" baseline="0" dirty="0" err="1">
                <a:solidFill>
                  <a:schemeClr val="tx1"/>
                </a:solidFill>
                <a:latin typeface="Times New Roman" pitchFamily="-84" charset="0"/>
                <a:ea typeface="+mn-ea"/>
                <a:cs typeface="+mn-cs"/>
              </a:rPr>
              <a:t>MPCore</a:t>
            </a:r>
            <a:endParaRPr lang="en-US" sz="1200" b="0" i="0" u="none" strike="noStrike" kern="1200" baseline="0" dirty="0">
              <a:solidFill>
                <a:schemeClr val="tx1"/>
              </a:solidFill>
              <a:latin typeface="Times New Roman" pitchFamily="-84" charset="0"/>
              <a:ea typeface="+mn-ea"/>
              <a:cs typeface="+mn-cs"/>
            </a:endParaRPr>
          </a:p>
          <a:p>
            <a:r>
              <a:rPr lang="en-US" sz="1200" b="0" i="0" u="none" strike="noStrike" kern="1200" baseline="0" dirty="0">
                <a:solidFill>
                  <a:schemeClr val="tx1"/>
                </a:solidFill>
                <a:latin typeface="Times New Roman" pitchFamily="-84" charset="0"/>
                <a:ea typeface="+mn-ea"/>
                <a:cs typeface="+mn-cs"/>
              </a:rPr>
              <a:t>views the first processor to accept the interrupt, typically the least loaded, as</a:t>
            </a:r>
          </a:p>
          <a:p>
            <a:r>
              <a:rPr lang="en-US" sz="1200" b="0" i="0" u="none" strike="noStrike" kern="1200" baseline="0" dirty="0">
                <a:solidFill>
                  <a:schemeClr val="tx1"/>
                </a:solidFill>
                <a:latin typeface="Times New Roman" pitchFamily="-84" charset="0"/>
                <a:ea typeface="+mn-ea"/>
                <a:cs typeface="+mn-cs"/>
              </a:rPr>
              <a:t>being best positioned to handle the interrupt.</a:t>
            </a:r>
          </a:p>
          <a:p>
            <a:endParaRPr lang="en-US" sz="1200" b="1" i="0" u="none" strike="noStrike" kern="1200" baseline="0" dirty="0">
              <a:solidFill>
                <a:schemeClr val="tx1"/>
              </a:solidFill>
              <a:latin typeface="Times New Roman" pitchFamily="-84" charset="0"/>
              <a:ea typeface="+mn-ea"/>
              <a:cs typeface="+mn-cs"/>
            </a:endParaRPr>
          </a:p>
          <a:p>
            <a:r>
              <a:rPr lang="en-US" sz="1200" b="1" i="0" u="none" strike="noStrike" kern="1200" baseline="0" dirty="0">
                <a:solidFill>
                  <a:schemeClr val="tx1"/>
                </a:solidFill>
                <a:latin typeface="Times New Roman" pitchFamily="-84" charset="0"/>
                <a:ea typeface="+mn-ea"/>
                <a:cs typeface="+mn-cs"/>
              </a:rPr>
              <a:t>■ </a:t>
            </a:r>
            <a:r>
              <a:rPr lang="en-US" sz="1200" b="0" i="0" u="none" strike="noStrike" kern="1200" baseline="0" dirty="0">
                <a:solidFill>
                  <a:schemeClr val="tx1"/>
                </a:solidFill>
                <a:latin typeface="Times New Roman" pitchFamily="-84" charset="0"/>
                <a:ea typeface="+mn-ea"/>
                <a:cs typeface="+mn-cs"/>
              </a:rPr>
              <a:t> An interrupt can be directed to all processors.</a:t>
            </a:r>
          </a:p>
          <a:p>
            <a:endParaRPr lang="en-US" sz="1200" b="0" i="0" u="none" strike="noStrike" kern="1200" baseline="0" dirty="0">
              <a:solidFill>
                <a:schemeClr val="tx1"/>
              </a:solidFill>
              <a:latin typeface="Times New Roman" pitchFamily="-84" charset="0"/>
              <a:ea typeface="+mn-ea"/>
              <a:cs typeface="+mn-cs"/>
            </a:endParaRPr>
          </a:p>
          <a:p>
            <a:endParaRPr lang="en-US" dirty="0"/>
          </a:p>
        </p:txBody>
      </p:sp>
      <p:sp>
        <p:nvSpPr>
          <p:cNvPr id="4" name="Slide Number Placeholder 3"/>
          <p:cNvSpPr>
            <a:spLocks noGrp="1"/>
          </p:cNvSpPr>
          <p:nvPr>
            <p:ph type="sldNum" sz="quarter" idx="10"/>
          </p:nvPr>
        </p:nvSpPr>
        <p:spPr/>
        <p:txBody>
          <a:bodyPr/>
          <a:lstStyle/>
          <a:p>
            <a:fld id="{D11A89E7-D91F-474F-9C5E-C4DFBE1BE310}" type="slidenum">
              <a:rPr lang="en-US" smtClean="0"/>
              <a:pPr/>
              <a:t>24</a:t>
            </a:fld>
            <a:endParaRPr lang="en-US" dirty="0"/>
          </a:p>
        </p:txBody>
      </p:sp>
    </p:spTree>
    <p:extLst>
      <p:ext uri="{BB962C8B-B14F-4D97-AF65-F5344CB8AC3E}">
        <p14:creationId xmlns:p14="http://schemas.microsoft.com/office/powerpoint/2010/main" val="339613422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Times New Roman" pitchFamily="-84" charset="0"/>
                <a:ea typeface="+mn-ea"/>
                <a:cs typeface="+mn-cs"/>
              </a:rPr>
              <a:t>From the point of view of software running on a particular CPU, the OS can</a:t>
            </a:r>
          </a:p>
          <a:p>
            <a:r>
              <a:rPr lang="en-US" sz="1200" b="0" i="0" u="none" strike="noStrike" kern="1200" baseline="0" dirty="0">
                <a:solidFill>
                  <a:schemeClr val="tx1"/>
                </a:solidFill>
                <a:latin typeface="Times New Roman" pitchFamily="-84" charset="0"/>
                <a:ea typeface="+mn-ea"/>
                <a:cs typeface="+mn-cs"/>
              </a:rPr>
              <a:t>generate an interrupt to all but self, to self, or to specific other CPUs. For communication</a:t>
            </a:r>
          </a:p>
          <a:p>
            <a:r>
              <a:rPr lang="en-US" sz="1200" b="0" i="0" u="none" strike="noStrike" kern="1200" baseline="0" dirty="0">
                <a:solidFill>
                  <a:schemeClr val="tx1"/>
                </a:solidFill>
                <a:latin typeface="Times New Roman" pitchFamily="-84" charset="0"/>
                <a:ea typeface="+mn-ea"/>
                <a:cs typeface="+mn-cs"/>
              </a:rPr>
              <a:t>between threads running on different CPUs, the interrupt mechanism is</a:t>
            </a:r>
          </a:p>
          <a:p>
            <a:r>
              <a:rPr lang="en-US" sz="1200" b="0" i="0" u="none" strike="noStrike" kern="1200" baseline="0" dirty="0">
                <a:solidFill>
                  <a:schemeClr val="tx1"/>
                </a:solidFill>
                <a:latin typeface="Times New Roman" pitchFamily="-84" charset="0"/>
                <a:ea typeface="+mn-ea"/>
                <a:cs typeface="+mn-cs"/>
              </a:rPr>
              <a:t>typically combined with shared memory for message passing. Thus, when a thread is</a:t>
            </a:r>
          </a:p>
          <a:p>
            <a:r>
              <a:rPr lang="en-US" sz="1200" b="0" i="0" u="none" strike="noStrike" kern="1200" baseline="0" dirty="0">
                <a:solidFill>
                  <a:schemeClr val="tx1"/>
                </a:solidFill>
                <a:latin typeface="Times New Roman" pitchFamily="-84" charset="0"/>
                <a:ea typeface="+mn-ea"/>
                <a:cs typeface="+mn-cs"/>
              </a:rPr>
              <a:t>interrupted by an interprocessor communication interrupt, it reads from the appropriate</a:t>
            </a:r>
          </a:p>
          <a:p>
            <a:r>
              <a:rPr lang="en-US" sz="1200" b="0" i="0" u="none" strike="noStrike" kern="1200" baseline="0" dirty="0">
                <a:solidFill>
                  <a:schemeClr val="tx1"/>
                </a:solidFill>
                <a:latin typeface="Times New Roman" pitchFamily="-84" charset="0"/>
                <a:ea typeface="+mn-ea"/>
                <a:cs typeface="+mn-cs"/>
              </a:rPr>
              <a:t>block of shared memory to retrieve a message from the thread that triggered</a:t>
            </a:r>
          </a:p>
          <a:p>
            <a:r>
              <a:rPr lang="en-US" sz="1200" b="0" i="0" u="none" strike="noStrike" kern="1200" baseline="0" dirty="0">
                <a:solidFill>
                  <a:schemeClr val="tx1"/>
                </a:solidFill>
                <a:latin typeface="Times New Roman" pitchFamily="-84" charset="0"/>
                <a:ea typeface="+mn-ea"/>
                <a:cs typeface="+mn-cs"/>
              </a:rPr>
              <a:t>the interrupt. A total of 16 interrupt IDs per CPU are available for interprocessor</a:t>
            </a:r>
          </a:p>
          <a:p>
            <a:r>
              <a:rPr lang="en-US" sz="1200" b="0" i="0" u="none" strike="noStrike" kern="1200" baseline="0" dirty="0">
                <a:solidFill>
                  <a:schemeClr val="tx1"/>
                </a:solidFill>
                <a:latin typeface="Times New Roman" pitchFamily="-84" charset="0"/>
                <a:ea typeface="+mn-ea"/>
                <a:cs typeface="+mn-cs"/>
              </a:rPr>
              <a:t>communication.</a:t>
            </a:r>
          </a:p>
          <a:p>
            <a:endParaRPr lang="en-US" sz="1200" b="0" i="0" u="none" strike="noStrike" kern="1200" baseline="0" dirty="0">
              <a:solidFill>
                <a:schemeClr val="tx1"/>
              </a:solidFill>
              <a:latin typeface="Times New Roman" pitchFamily="-84" charset="0"/>
              <a:ea typeface="+mn-ea"/>
              <a:cs typeface="+mn-cs"/>
            </a:endParaRPr>
          </a:p>
          <a:p>
            <a:r>
              <a:rPr lang="en-US" sz="1200" b="0" i="0" u="none" strike="noStrike" kern="1200" baseline="0" dirty="0">
                <a:solidFill>
                  <a:schemeClr val="tx1"/>
                </a:solidFill>
                <a:latin typeface="Times New Roman" pitchFamily="-84" charset="0"/>
                <a:ea typeface="+mn-ea"/>
                <a:cs typeface="+mn-cs"/>
              </a:rPr>
              <a:t>From the point of view of an A15 core, an interrupt can be:</a:t>
            </a:r>
          </a:p>
          <a:p>
            <a:endParaRPr lang="en-US" sz="1200" b="1" i="0" u="none" strike="noStrike" kern="1200" baseline="0" dirty="0">
              <a:solidFill>
                <a:schemeClr val="tx1"/>
              </a:solidFill>
              <a:latin typeface="Times New Roman" pitchFamily="-84" charset="0"/>
              <a:ea typeface="+mn-ea"/>
              <a:cs typeface="+mn-cs"/>
            </a:endParaRPr>
          </a:p>
          <a:p>
            <a:r>
              <a:rPr lang="en-US" sz="1200" b="1" i="0" u="none" strike="noStrike" kern="1200" baseline="0" dirty="0">
                <a:solidFill>
                  <a:schemeClr val="tx1"/>
                </a:solidFill>
                <a:latin typeface="Times New Roman" pitchFamily="-84" charset="0"/>
                <a:ea typeface="+mn-ea"/>
                <a:cs typeface="+mn-cs"/>
              </a:rPr>
              <a:t>■ Inactive</a:t>
            </a:r>
            <a:r>
              <a:rPr lang="en-US" sz="1200" b="0" i="0" u="none" strike="noStrike" kern="1200" baseline="0" dirty="0">
                <a:solidFill>
                  <a:schemeClr val="tx1"/>
                </a:solidFill>
                <a:latin typeface="Times New Roman" pitchFamily="-84" charset="0"/>
                <a:ea typeface="+mn-ea"/>
                <a:cs typeface="+mn-cs"/>
              </a:rPr>
              <a:t>:  An Inactive interrupt is one that is nonasserted, or which in a multiprocessing</a:t>
            </a:r>
          </a:p>
          <a:p>
            <a:r>
              <a:rPr lang="en-US" sz="1200" b="0" i="0" u="none" strike="noStrike" kern="1200" baseline="0" dirty="0">
                <a:solidFill>
                  <a:schemeClr val="tx1"/>
                </a:solidFill>
                <a:latin typeface="Times New Roman" pitchFamily="-84" charset="0"/>
                <a:ea typeface="+mn-ea"/>
                <a:cs typeface="+mn-cs"/>
              </a:rPr>
              <a:t>environment has been completely processed by that CPU but can</a:t>
            </a:r>
          </a:p>
          <a:p>
            <a:r>
              <a:rPr lang="en-US" sz="1200" b="0" i="0" u="none" strike="noStrike" kern="1200" baseline="0" dirty="0">
                <a:solidFill>
                  <a:schemeClr val="tx1"/>
                </a:solidFill>
                <a:latin typeface="Times New Roman" pitchFamily="-84" charset="0"/>
                <a:ea typeface="+mn-ea"/>
                <a:cs typeface="+mn-cs"/>
              </a:rPr>
              <a:t>still be either Pending or Active in some of the CPUs to which it is targeted,</a:t>
            </a:r>
          </a:p>
          <a:p>
            <a:r>
              <a:rPr lang="en-US" sz="1200" b="0" i="0" u="none" strike="noStrike" kern="1200" baseline="0" dirty="0">
                <a:solidFill>
                  <a:schemeClr val="tx1"/>
                </a:solidFill>
                <a:latin typeface="Times New Roman" pitchFamily="-84" charset="0"/>
                <a:ea typeface="+mn-ea"/>
                <a:cs typeface="+mn-cs"/>
              </a:rPr>
              <a:t>and so might not have been cleared at the interrupt source.</a:t>
            </a:r>
          </a:p>
          <a:p>
            <a:endParaRPr lang="en-US" sz="1200" b="1" i="0" u="none" strike="noStrike" kern="1200" baseline="0" dirty="0">
              <a:solidFill>
                <a:schemeClr val="tx1"/>
              </a:solidFill>
              <a:latin typeface="Times New Roman" pitchFamily="-84" charset="0"/>
              <a:ea typeface="+mn-ea"/>
              <a:cs typeface="+mn-cs"/>
            </a:endParaRPr>
          </a:p>
          <a:p>
            <a:r>
              <a:rPr lang="en-US" sz="1200" b="1" i="0" u="none" strike="noStrike" kern="1200" baseline="0" dirty="0">
                <a:solidFill>
                  <a:schemeClr val="tx1"/>
                </a:solidFill>
                <a:latin typeface="Times New Roman" pitchFamily="-84" charset="0"/>
                <a:ea typeface="+mn-ea"/>
                <a:cs typeface="+mn-cs"/>
              </a:rPr>
              <a:t>■ Pending</a:t>
            </a:r>
            <a:r>
              <a:rPr lang="en-US" sz="1200" b="0" i="0" u="none" strike="noStrike" kern="1200" baseline="0" dirty="0">
                <a:solidFill>
                  <a:schemeClr val="tx1"/>
                </a:solidFill>
                <a:latin typeface="Times New Roman" pitchFamily="-84" charset="0"/>
                <a:ea typeface="+mn-ea"/>
                <a:cs typeface="+mn-cs"/>
              </a:rPr>
              <a:t>:  A Pending interrupt is one that has been asserted, and for which</a:t>
            </a:r>
          </a:p>
          <a:p>
            <a:r>
              <a:rPr lang="en-US" sz="1200" b="0" i="0" u="none" strike="noStrike" kern="1200" baseline="0" dirty="0">
                <a:solidFill>
                  <a:schemeClr val="tx1"/>
                </a:solidFill>
                <a:latin typeface="Times New Roman" pitchFamily="-84" charset="0"/>
                <a:ea typeface="+mn-ea"/>
                <a:cs typeface="+mn-cs"/>
              </a:rPr>
              <a:t>processing has not started on that CPU.</a:t>
            </a:r>
          </a:p>
          <a:p>
            <a:endParaRPr lang="en-US" sz="1200" b="1" i="0" u="none" strike="noStrike" kern="1200" baseline="0" dirty="0">
              <a:solidFill>
                <a:schemeClr val="tx1"/>
              </a:solidFill>
              <a:latin typeface="Times New Roman" pitchFamily="-84" charset="0"/>
              <a:ea typeface="+mn-ea"/>
              <a:cs typeface="+mn-cs"/>
            </a:endParaRPr>
          </a:p>
          <a:p>
            <a:r>
              <a:rPr lang="en-US" sz="1200" b="1" i="0" u="none" strike="noStrike" kern="1200" baseline="0" dirty="0">
                <a:solidFill>
                  <a:schemeClr val="tx1"/>
                </a:solidFill>
                <a:latin typeface="Times New Roman" pitchFamily="-84" charset="0"/>
                <a:ea typeface="+mn-ea"/>
                <a:cs typeface="+mn-cs"/>
              </a:rPr>
              <a:t>■ Active</a:t>
            </a:r>
            <a:r>
              <a:rPr lang="en-US" sz="1200" b="0" i="0" u="none" strike="noStrike" kern="1200" baseline="0" dirty="0">
                <a:solidFill>
                  <a:schemeClr val="tx1"/>
                </a:solidFill>
                <a:latin typeface="Times New Roman" pitchFamily="-84" charset="0"/>
                <a:ea typeface="+mn-ea"/>
                <a:cs typeface="+mn-cs"/>
              </a:rPr>
              <a:t>:  An Active interrupt is one that has been started on that CPU, but processing</a:t>
            </a:r>
          </a:p>
          <a:p>
            <a:r>
              <a:rPr lang="en-US" sz="1200" b="0" i="0" u="none" strike="noStrike" kern="1200" baseline="0" dirty="0">
                <a:solidFill>
                  <a:schemeClr val="tx1"/>
                </a:solidFill>
                <a:latin typeface="Times New Roman" pitchFamily="-84" charset="0"/>
                <a:ea typeface="+mn-ea"/>
                <a:cs typeface="+mn-cs"/>
              </a:rPr>
              <a:t>is not complete. An Active interrupt can be pre-empted when a new</a:t>
            </a:r>
          </a:p>
          <a:p>
            <a:r>
              <a:rPr lang="en-US" sz="1200" b="0" i="0" u="none" strike="noStrike" kern="1200" baseline="0" dirty="0">
                <a:solidFill>
                  <a:schemeClr val="tx1"/>
                </a:solidFill>
                <a:latin typeface="Times New Roman" pitchFamily="-84" charset="0"/>
                <a:ea typeface="+mn-ea"/>
                <a:cs typeface="+mn-cs"/>
              </a:rPr>
              <a:t>interrupt of higher priority interrupts A15 core interrupt processing.</a:t>
            </a:r>
          </a:p>
          <a:p>
            <a:endParaRPr lang="en-US" sz="1200" b="0" i="0" u="none" strike="noStrike" kern="1200" baseline="0" dirty="0">
              <a:solidFill>
                <a:schemeClr val="tx1"/>
              </a:solidFill>
              <a:latin typeface="Times New Roman" pitchFamily="-84" charset="0"/>
              <a:ea typeface="+mn-ea"/>
              <a:cs typeface="+mn-cs"/>
            </a:endParaRPr>
          </a:p>
          <a:p>
            <a:r>
              <a:rPr lang="en-US" sz="1200" b="0" i="0" u="none" strike="noStrike" kern="1200" baseline="0" dirty="0">
                <a:solidFill>
                  <a:schemeClr val="tx1"/>
                </a:solidFill>
                <a:latin typeface="Times New Roman" pitchFamily="-84" charset="0"/>
                <a:ea typeface="+mn-ea"/>
                <a:cs typeface="+mn-cs"/>
              </a:rPr>
              <a:t>Interrupts come from the following sources:</a:t>
            </a:r>
          </a:p>
          <a:p>
            <a:endParaRPr lang="en-US" sz="1200" b="1" i="0" u="none" strike="noStrike" kern="1200" baseline="0" dirty="0">
              <a:solidFill>
                <a:schemeClr val="tx1"/>
              </a:solidFill>
              <a:latin typeface="Times New Roman" pitchFamily="-84" charset="0"/>
              <a:ea typeface="+mn-ea"/>
              <a:cs typeface="+mn-cs"/>
            </a:endParaRPr>
          </a:p>
          <a:p>
            <a:r>
              <a:rPr lang="en-US" sz="1200" b="1" i="0" u="none" strike="noStrike" kern="1200" baseline="0" dirty="0">
                <a:solidFill>
                  <a:schemeClr val="tx1"/>
                </a:solidFill>
                <a:latin typeface="Times New Roman" pitchFamily="-84" charset="0"/>
                <a:ea typeface="+mn-ea"/>
                <a:cs typeface="+mn-cs"/>
              </a:rPr>
              <a:t>■ Interprocessor interrupts (IPIs):  </a:t>
            </a:r>
            <a:r>
              <a:rPr lang="en-US" sz="1200" b="0" i="0" u="none" strike="noStrike" kern="1200" baseline="0" dirty="0">
                <a:solidFill>
                  <a:schemeClr val="tx1"/>
                </a:solidFill>
                <a:latin typeface="Times New Roman" pitchFamily="-84" charset="0"/>
                <a:ea typeface="+mn-ea"/>
                <a:cs typeface="+mn-cs"/>
              </a:rPr>
              <a:t>Each CPU has private interrupts, ID0-ID15,</a:t>
            </a:r>
          </a:p>
          <a:p>
            <a:r>
              <a:rPr lang="en-US" sz="1200" b="0" i="0" u="none" strike="noStrike" kern="1200" baseline="0" dirty="0">
                <a:solidFill>
                  <a:schemeClr val="tx1"/>
                </a:solidFill>
                <a:latin typeface="Times New Roman" pitchFamily="-84" charset="0"/>
                <a:ea typeface="+mn-ea"/>
                <a:cs typeface="+mn-cs"/>
              </a:rPr>
              <a:t>that can only be triggered by software. The priority of an IPI depends on the</a:t>
            </a:r>
          </a:p>
          <a:p>
            <a:r>
              <a:rPr lang="en-US" sz="1200" b="0" i="0" u="none" strike="noStrike" kern="1200" baseline="0" dirty="0">
                <a:solidFill>
                  <a:schemeClr val="tx1"/>
                </a:solidFill>
                <a:latin typeface="Times New Roman" pitchFamily="-84" charset="0"/>
                <a:ea typeface="+mn-ea"/>
                <a:cs typeface="+mn-cs"/>
              </a:rPr>
              <a:t>receiving CPU, not the sending CPU.</a:t>
            </a:r>
          </a:p>
          <a:p>
            <a:endParaRPr lang="en-US" sz="1200" b="0" i="0" u="none" strike="noStrike" kern="1200" baseline="0" dirty="0">
              <a:solidFill>
                <a:schemeClr val="tx1"/>
              </a:solidFill>
              <a:latin typeface="Times New Roman" pitchFamily="-84" charset="0"/>
              <a:ea typeface="+mn-ea"/>
              <a:cs typeface="+mn-cs"/>
            </a:endParaRPr>
          </a:p>
          <a:p>
            <a:r>
              <a:rPr lang="en-US" sz="1200" b="1" i="0" u="none" strike="noStrike" kern="1200" baseline="0" dirty="0">
                <a:solidFill>
                  <a:schemeClr val="tx1"/>
                </a:solidFill>
                <a:latin typeface="Times New Roman" pitchFamily="-84" charset="0"/>
                <a:ea typeface="+mn-ea"/>
                <a:cs typeface="+mn-cs"/>
              </a:rPr>
              <a:t>■ Private timer and/or watchdog interrupts: </a:t>
            </a:r>
            <a:r>
              <a:rPr lang="en-US" sz="1200" b="0" i="0" u="none" strike="noStrike" kern="1200" baseline="0" dirty="0">
                <a:solidFill>
                  <a:schemeClr val="tx1"/>
                </a:solidFill>
                <a:latin typeface="Times New Roman" pitchFamily="-84" charset="0"/>
                <a:ea typeface="+mn-ea"/>
                <a:cs typeface="+mn-cs"/>
              </a:rPr>
              <a:t>These use interrupt IDs 29 and 30.</a:t>
            </a:r>
          </a:p>
          <a:p>
            <a:endParaRPr lang="en-US" sz="1200" b="1" i="0" u="none" strike="noStrike" kern="1200" baseline="0" dirty="0">
              <a:solidFill>
                <a:schemeClr val="tx1"/>
              </a:solidFill>
              <a:latin typeface="Times New Roman" pitchFamily="-84" charset="0"/>
              <a:ea typeface="+mn-ea"/>
              <a:cs typeface="+mn-cs"/>
            </a:endParaRPr>
          </a:p>
          <a:p>
            <a:r>
              <a:rPr lang="en-US" sz="1200" b="1" i="0" u="none" strike="noStrike" kern="1200" baseline="0" dirty="0">
                <a:solidFill>
                  <a:schemeClr val="tx1"/>
                </a:solidFill>
                <a:latin typeface="Times New Roman" pitchFamily="-84" charset="0"/>
                <a:ea typeface="+mn-ea"/>
                <a:cs typeface="+mn-cs"/>
              </a:rPr>
              <a:t>■ Legacy FIQ line</a:t>
            </a:r>
            <a:r>
              <a:rPr lang="en-US" sz="1200" b="0" i="0" u="none" strike="noStrike" kern="1200" baseline="0" dirty="0">
                <a:solidFill>
                  <a:schemeClr val="tx1"/>
                </a:solidFill>
                <a:latin typeface="Times New Roman" pitchFamily="-84" charset="0"/>
                <a:ea typeface="+mn-ea"/>
                <a:cs typeface="+mn-cs"/>
              </a:rPr>
              <a:t>: In legacy IRQ mode, the legacy FIQ pin, on a per CPU basis,</a:t>
            </a:r>
          </a:p>
          <a:p>
            <a:r>
              <a:rPr lang="en-US" sz="1200" b="0" i="0" u="none" strike="noStrike" kern="1200" baseline="0" dirty="0">
                <a:solidFill>
                  <a:schemeClr val="tx1"/>
                </a:solidFill>
                <a:latin typeface="Times New Roman" pitchFamily="-84" charset="0"/>
                <a:ea typeface="+mn-ea"/>
                <a:cs typeface="+mn-cs"/>
              </a:rPr>
              <a:t>bypasses the Interrupt Distributor logic and directly drives interrupt requests</a:t>
            </a:r>
          </a:p>
          <a:p>
            <a:r>
              <a:rPr lang="en-US" sz="1200" b="0" i="0" u="none" strike="noStrike" kern="1200" baseline="0" dirty="0">
                <a:solidFill>
                  <a:schemeClr val="tx1"/>
                </a:solidFill>
                <a:latin typeface="Times New Roman" pitchFamily="-84" charset="0"/>
                <a:ea typeface="+mn-ea"/>
                <a:cs typeface="+mn-cs"/>
              </a:rPr>
              <a:t>into the CPU.</a:t>
            </a:r>
          </a:p>
          <a:p>
            <a:endParaRPr lang="en-US" sz="1200" b="1" i="0" u="none" strike="noStrike" kern="1200" baseline="0" dirty="0">
              <a:solidFill>
                <a:schemeClr val="tx1"/>
              </a:solidFill>
              <a:latin typeface="Times New Roman" pitchFamily="-84" charset="0"/>
              <a:ea typeface="+mn-ea"/>
              <a:cs typeface="+mn-cs"/>
            </a:endParaRPr>
          </a:p>
          <a:p>
            <a:r>
              <a:rPr lang="en-US" sz="1200" b="1" i="0" u="none" strike="noStrike" kern="1200" baseline="0" dirty="0">
                <a:solidFill>
                  <a:schemeClr val="tx1"/>
                </a:solidFill>
                <a:latin typeface="Times New Roman" pitchFamily="-84" charset="0"/>
                <a:ea typeface="+mn-ea"/>
                <a:cs typeface="+mn-cs"/>
              </a:rPr>
              <a:t>■ Hardware interrupts: </a:t>
            </a:r>
            <a:r>
              <a:rPr lang="en-US" sz="1200" b="0" i="0" u="none" strike="noStrike" kern="1200" baseline="0" dirty="0">
                <a:solidFill>
                  <a:schemeClr val="tx1"/>
                </a:solidFill>
                <a:latin typeface="Times New Roman" pitchFamily="-84" charset="0"/>
                <a:ea typeface="+mn-ea"/>
                <a:cs typeface="+mn-cs"/>
              </a:rPr>
              <a:t>Hardware interrupts are triggered by programmable</a:t>
            </a:r>
          </a:p>
          <a:p>
            <a:r>
              <a:rPr lang="en-US" sz="1200" b="0" i="0" u="none" strike="noStrike" kern="1200" baseline="0" dirty="0">
                <a:solidFill>
                  <a:schemeClr val="tx1"/>
                </a:solidFill>
                <a:latin typeface="Times New Roman" pitchFamily="-84" charset="0"/>
                <a:ea typeface="+mn-ea"/>
                <a:cs typeface="+mn-cs"/>
              </a:rPr>
              <a:t>events on associated interrupt input lines. CPUs can support up to 224 interrupt</a:t>
            </a:r>
          </a:p>
          <a:p>
            <a:r>
              <a:rPr lang="en-US" sz="1200" b="0" i="0" u="none" strike="noStrike" kern="1200" baseline="0" dirty="0">
                <a:solidFill>
                  <a:schemeClr val="tx1"/>
                </a:solidFill>
                <a:latin typeface="Times New Roman" pitchFamily="-84" charset="0"/>
                <a:ea typeface="+mn-ea"/>
                <a:cs typeface="+mn-cs"/>
              </a:rPr>
              <a:t>input lines. Hardware interrupts start at ID32.</a:t>
            </a:r>
            <a:endParaRPr lang="en-US" dirty="0"/>
          </a:p>
        </p:txBody>
      </p:sp>
      <p:sp>
        <p:nvSpPr>
          <p:cNvPr id="4" name="Slide Number Placeholder 3"/>
          <p:cNvSpPr>
            <a:spLocks noGrp="1"/>
          </p:cNvSpPr>
          <p:nvPr>
            <p:ph type="sldNum" sz="quarter" idx="10"/>
          </p:nvPr>
        </p:nvSpPr>
        <p:spPr/>
        <p:txBody>
          <a:bodyPr/>
          <a:lstStyle/>
          <a:p>
            <a:fld id="{D11A89E7-D91F-474F-9C5E-C4DFBE1BE310}" type="slidenum">
              <a:rPr lang="en-US" smtClean="0"/>
              <a:pPr/>
              <a:t>25</a:t>
            </a:fld>
            <a:endParaRPr lang="en-US" dirty="0"/>
          </a:p>
        </p:txBody>
      </p:sp>
    </p:spTree>
    <p:extLst>
      <p:ext uri="{BB962C8B-B14F-4D97-AF65-F5344CB8AC3E}">
        <p14:creationId xmlns:p14="http://schemas.microsoft.com/office/powerpoint/2010/main" val="139010435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Times New Roman" pitchFamily="-84" charset="0"/>
                <a:ea typeface="+mn-ea"/>
                <a:cs typeface="+mn-cs"/>
              </a:rPr>
              <a:t> Figure 21.15 is a block diagram of the GIC. The GIC is configurable to support</a:t>
            </a:r>
          </a:p>
          <a:p>
            <a:r>
              <a:rPr lang="en-US" sz="1200" b="0" i="0" u="none" strike="noStrike" kern="1200" baseline="0" dirty="0">
                <a:solidFill>
                  <a:schemeClr val="tx1"/>
                </a:solidFill>
                <a:latin typeface="Times New Roman" pitchFamily="-84" charset="0"/>
                <a:ea typeface="+mn-ea"/>
                <a:cs typeface="+mn-cs"/>
              </a:rPr>
              <a:t>between 0 and 255 hardware interrupt inputs. The GIC maintains a list of interrupts,</a:t>
            </a:r>
          </a:p>
          <a:p>
            <a:r>
              <a:rPr lang="en-US" sz="1200" b="0" i="0" u="none" strike="noStrike" kern="1200" baseline="0" dirty="0">
                <a:solidFill>
                  <a:schemeClr val="tx1"/>
                </a:solidFill>
                <a:latin typeface="Times New Roman" pitchFamily="-84" charset="0"/>
                <a:ea typeface="+mn-ea"/>
                <a:cs typeface="+mn-cs"/>
              </a:rPr>
              <a:t>showing their priority and status. The Interrupt Distributor transmits to each</a:t>
            </a:r>
          </a:p>
          <a:p>
            <a:r>
              <a:rPr lang="en-US" sz="1200" b="0" i="0" u="none" strike="noStrike" kern="1200" baseline="0" dirty="0">
                <a:solidFill>
                  <a:schemeClr val="tx1"/>
                </a:solidFill>
                <a:latin typeface="Times New Roman" pitchFamily="-84" charset="0"/>
                <a:ea typeface="+mn-ea"/>
                <a:cs typeface="+mn-cs"/>
              </a:rPr>
              <a:t>CPU Interface the highest Pending interrupt for that interface. It receives back the</a:t>
            </a:r>
          </a:p>
          <a:p>
            <a:r>
              <a:rPr lang="en-US" sz="1200" b="0" i="0" u="none" strike="noStrike" kern="1200" baseline="0" dirty="0">
                <a:solidFill>
                  <a:schemeClr val="tx1"/>
                </a:solidFill>
                <a:latin typeface="Times New Roman" pitchFamily="-84" charset="0"/>
                <a:ea typeface="+mn-ea"/>
                <a:cs typeface="+mn-cs"/>
              </a:rPr>
              <a:t>information that the interrupt has been acknowledged, and can then change the</a:t>
            </a:r>
          </a:p>
          <a:p>
            <a:r>
              <a:rPr lang="en-US" sz="1200" b="0" i="0" u="none" strike="noStrike" kern="1200" baseline="0" dirty="0">
                <a:solidFill>
                  <a:schemeClr val="tx1"/>
                </a:solidFill>
                <a:latin typeface="Times New Roman" pitchFamily="-84" charset="0"/>
                <a:ea typeface="+mn-ea"/>
                <a:cs typeface="+mn-cs"/>
              </a:rPr>
              <a:t>status of the corresponding interrupt. The CPU Interface also transmits End of</a:t>
            </a:r>
          </a:p>
          <a:p>
            <a:r>
              <a:rPr lang="en-US" sz="1200" b="0" i="0" u="none" strike="noStrike" kern="1200" baseline="0" dirty="0">
                <a:solidFill>
                  <a:schemeClr val="tx1"/>
                </a:solidFill>
                <a:latin typeface="Times New Roman" pitchFamily="-84" charset="0"/>
                <a:ea typeface="+mn-ea"/>
                <a:cs typeface="+mn-cs"/>
              </a:rPr>
              <a:t>Interrupt (EOI) information, which enables the Interrupt Distributor to update the</a:t>
            </a:r>
          </a:p>
          <a:p>
            <a:r>
              <a:rPr lang="en-US" sz="1200" b="0" i="0" u="none" strike="noStrike" kern="1200" baseline="0" dirty="0">
                <a:solidFill>
                  <a:schemeClr val="tx1"/>
                </a:solidFill>
                <a:latin typeface="Times New Roman" pitchFamily="-84" charset="0"/>
                <a:ea typeface="+mn-ea"/>
                <a:cs typeface="+mn-cs"/>
              </a:rPr>
              <a:t>status of this interrupt from Active to Inactive.</a:t>
            </a:r>
            <a:endParaRPr lang="en-US" dirty="0"/>
          </a:p>
        </p:txBody>
      </p:sp>
      <p:sp>
        <p:nvSpPr>
          <p:cNvPr id="4" name="Slide Number Placeholder 3"/>
          <p:cNvSpPr>
            <a:spLocks noGrp="1"/>
          </p:cNvSpPr>
          <p:nvPr>
            <p:ph type="sldNum" sz="quarter" idx="10"/>
          </p:nvPr>
        </p:nvSpPr>
        <p:spPr/>
        <p:txBody>
          <a:bodyPr/>
          <a:lstStyle/>
          <a:p>
            <a:fld id="{D11A89E7-D91F-474F-9C5E-C4DFBE1BE310}" type="slidenum">
              <a:rPr lang="en-US" smtClean="0"/>
              <a:pPr/>
              <a:t>26</a:t>
            </a:fld>
            <a:endParaRPr lang="en-US" dirty="0"/>
          </a:p>
        </p:txBody>
      </p:sp>
    </p:spTree>
    <p:extLst>
      <p:ext uri="{BB962C8B-B14F-4D97-AF65-F5344CB8AC3E}">
        <p14:creationId xmlns:p14="http://schemas.microsoft.com/office/powerpoint/2010/main" val="60329872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lang="en-US" sz="1200" kern="1200" dirty="0">
                <a:solidFill>
                  <a:schemeClr val="tx1"/>
                </a:solidFill>
                <a:latin typeface="Times New Roman" pitchFamily="-84" charset="0"/>
                <a:ea typeface="+mn-ea"/>
                <a:cs typeface="+mn-cs"/>
              </a:rPr>
              <a:t>The MPCore’s Snoop Control Unit (SCU) is designed to resolve most of the traditional bottlenecks related to access to shared data and the scalability limitation introduced by coherence traffic. </a:t>
            </a:r>
            <a:endParaRPr lang="en-US" dirty="0"/>
          </a:p>
          <a:p>
            <a:endParaRPr lang="en-US" sz="1200" kern="1200" dirty="0">
              <a:solidFill>
                <a:schemeClr val="tx1"/>
              </a:solidFill>
              <a:latin typeface="Times New Roman" pitchFamily="-84" charset="0"/>
              <a:ea typeface="+mn-ea"/>
              <a:cs typeface="+mn-cs"/>
            </a:endParaRPr>
          </a:p>
          <a:p>
            <a:r>
              <a:rPr lang="en-US" sz="1200" kern="1200" dirty="0">
                <a:solidFill>
                  <a:schemeClr val="tx1"/>
                </a:solidFill>
                <a:latin typeface="Times New Roman" pitchFamily="-84" charset="0"/>
                <a:ea typeface="+mn-ea"/>
                <a:cs typeface="+mn-cs"/>
              </a:rPr>
              <a:t>The L1 cache coherency scheme is based on the MESI protocol described in Chapter 20. The SCU monitors operations with shared data to optimize MESI state migration. The SCU introduces three types of optimization: direct data intervention, duplicated tag RAMs, and migratory lines. </a:t>
            </a:r>
            <a:endParaRPr lang="en-US" dirty="0"/>
          </a:p>
          <a:p>
            <a:endParaRPr lang="en-US" sz="1200" b="1" kern="1200" dirty="0">
              <a:solidFill>
                <a:schemeClr val="tx1"/>
              </a:solidFill>
              <a:latin typeface="Times New Roman" pitchFamily="-84" charset="0"/>
              <a:ea typeface="+mn-ea"/>
              <a:cs typeface="+mn-cs"/>
            </a:endParaRPr>
          </a:p>
          <a:p>
            <a:r>
              <a:rPr lang="en-US" sz="1200" b="1" kern="1200" dirty="0">
                <a:solidFill>
                  <a:schemeClr val="tx1"/>
                </a:solidFill>
                <a:latin typeface="Times New Roman" pitchFamily="-84" charset="0"/>
                <a:ea typeface="+mn-ea"/>
                <a:cs typeface="+mn-cs"/>
              </a:rPr>
              <a:t>Direct data intervention </a:t>
            </a:r>
            <a:r>
              <a:rPr lang="en-US" sz="1200" kern="1200" dirty="0">
                <a:solidFill>
                  <a:schemeClr val="tx1"/>
                </a:solidFill>
                <a:latin typeface="Times New Roman" pitchFamily="-84" charset="0"/>
                <a:ea typeface="+mn-ea"/>
                <a:cs typeface="+mn-cs"/>
              </a:rPr>
              <a:t>(</a:t>
            </a:r>
            <a:r>
              <a:rPr lang="en-US" sz="1200" b="1" kern="1200" dirty="0">
                <a:solidFill>
                  <a:schemeClr val="tx1"/>
                </a:solidFill>
                <a:latin typeface="Times New Roman" pitchFamily="-84" charset="0"/>
                <a:ea typeface="+mn-ea"/>
                <a:cs typeface="+mn-cs"/>
              </a:rPr>
              <a:t>DDI</a:t>
            </a:r>
            <a:r>
              <a:rPr lang="en-US" sz="1200" kern="1200" dirty="0">
                <a:solidFill>
                  <a:schemeClr val="tx1"/>
                </a:solidFill>
                <a:latin typeface="Times New Roman" pitchFamily="-84" charset="0"/>
                <a:ea typeface="+mn-ea"/>
                <a:cs typeface="+mn-cs"/>
              </a:rPr>
              <a:t>) enables copying clean data from one CPU L1 data cache to another CPU L1 data cache without accessing external memory. This reduces read after read activity from the Level 1 cache to the Level 2 cache. Thus, a local L1 cache miss is resolved in a remote L1 cache rather than from access to the shared L2 cache. </a:t>
            </a:r>
            <a:endParaRPr lang="en-US" dirty="0"/>
          </a:p>
          <a:p>
            <a:endParaRPr lang="en-US" sz="1200" kern="1200" dirty="0">
              <a:solidFill>
                <a:schemeClr val="tx1"/>
              </a:solidFill>
              <a:latin typeface="Times New Roman" pitchFamily="-84" charset="0"/>
              <a:ea typeface="+mn-ea"/>
              <a:cs typeface="+mn-cs"/>
            </a:endParaRPr>
          </a:p>
          <a:p>
            <a:r>
              <a:rPr lang="en-US" sz="1200" kern="1200" dirty="0">
                <a:solidFill>
                  <a:schemeClr val="tx1"/>
                </a:solidFill>
                <a:latin typeface="Times New Roman" pitchFamily="-84" charset="0"/>
                <a:ea typeface="+mn-ea"/>
                <a:cs typeface="+mn-cs"/>
              </a:rPr>
              <a:t>Recall that main memory location of each line within a cache is identified by a tag for that line. The tags can be implemented as a separate block of RAM of the same length as the number of lines in the cache. In the SCU, </a:t>
            </a:r>
            <a:r>
              <a:rPr lang="en-US" sz="1200" b="1" kern="1200" dirty="0">
                <a:solidFill>
                  <a:schemeClr val="tx1"/>
                </a:solidFill>
                <a:latin typeface="Times New Roman" pitchFamily="-84" charset="0"/>
                <a:ea typeface="+mn-ea"/>
                <a:cs typeface="+mn-cs"/>
              </a:rPr>
              <a:t>duplicated tag RAMs </a:t>
            </a:r>
            <a:r>
              <a:rPr lang="en-US" sz="1200" kern="1200" dirty="0">
                <a:solidFill>
                  <a:schemeClr val="tx1"/>
                </a:solidFill>
                <a:latin typeface="Times New Roman" pitchFamily="-84" charset="0"/>
                <a:ea typeface="+mn-ea"/>
                <a:cs typeface="+mn-cs"/>
              </a:rPr>
              <a:t>are duplicated versions of L1 tag RAMs used by the SCU to check for data availability before sending coherency commands to the relevant CPUs. Coherency commands are sent only to CPUs that must update their coherent data cache. This reduces the power consumption and performance impact from snooping into and manipulating each processor’s cache on each memory update. Having tag data available locally lets the SCU limit cache manipulations to processors that have cache lines in common. </a:t>
            </a:r>
            <a:endParaRPr lang="en-US" dirty="0"/>
          </a:p>
          <a:p>
            <a:r>
              <a:rPr lang="en-US" sz="1200" kern="1200" dirty="0">
                <a:solidFill>
                  <a:schemeClr val="tx1"/>
                </a:solidFill>
                <a:latin typeface="Times New Roman" pitchFamily="-84" charset="0"/>
                <a:ea typeface="+mn-ea"/>
                <a:cs typeface="+mn-cs"/>
              </a:rPr>
              <a:t> </a:t>
            </a:r>
            <a:endParaRPr lang="en-US" dirty="0"/>
          </a:p>
          <a:p>
            <a:r>
              <a:rPr lang="en-US" sz="1200" b="0" i="0" u="none" strike="noStrike" kern="1200" baseline="0" dirty="0">
                <a:solidFill>
                  <a:schemeClr val="tx1"/>
                </a:solidFill>
                <a:latin typeface="Times New Roman" pitchFamily="-84" charset="0"/>
                <a:ea typeface="+mn-ea"/>
                <a:cs typeface="+mn-cs"/>
              </a:rPr>
              <a:t>The </a:t>
            </a:r>
            <a:r>
              <a:rPr lang="en-US" sz="1200" b="1" i="0" u="none" strike="noStrike" kern="1200" baseline="0" dirty="0">
                <a:solidFill>
                  <a:schemeClr val="tx1"/>
                </a:solidFill>
                <a:latin typeface="Times New Roman" pitchFamily="-84" charset="0"/>
                <a:ea typeface="+mn-ea"/>
                <a:cs typeface="+mn-cs"/>
              </a:rPr>
              <a:t>migratory</a:t>
            </a:r>
            <a:r>
              <a:rPr lang="en-US" sz="1200" b="0" i="0" u="none" strike="noStrike" kern="1200" baseline="0" dirty="0">
                <a:solidFill>
                  <a:schemeClr val="tx1"/>
                </a:solidFill>
                <a:latin typeface="Times New Roman" pitchFamily="-84" charset="0"/>
                <a:ea typeface="+mn-ea"/>
                <a:cs typeface="+mn-cs"/>
              </a:rPr>
              <a:t> </a:t>
            </a:r>
            <a:r>
              <a:rPr lang="en-US" sz="1200" b="1" i="0" u="none" strike="noStrike" kern="1200" baseline="0" dirty="0">
                <a:solidFill>
                  <a:schemeClr val="tx1"/>
                </a:solidFill>
                <a:latin typeface="Times New Roman" pitchFamily="-84" charset="0"/>
                <a:ea typeface="+mn-ea"/>
                <a:cs typeface="+mn-cs"/>
              </a:rPr>
              <a:t>lines</a:t>
            </a:r>
            <a:r>
              <a:rPr lang="en-US" sz="1200" b="0" i="0" u="none" strike="noStrike" kern="1200" baseline="0" dirty="0">
                <a:solidFill>
                  <a:schemeClr val="tx1"/>
                </a:solidFill>
                <a:latin typeface="Times New Roman" pitchFamily="-84" charset="0"/>
                <a:ea typeface="+mn-ea"/>
                <a:cs typeface="+mn-cs"/>
              </a:rPr>
              <a:t>  feature enables moving dirty data from one CPU to</a:t>
            </a:r>
          </a:p>
          <a:p>
            <a:r>
              <a:rPr lang="en-US" sz="1200" b="0" i="0" u="none" strike="noStrike" kern="1200" baseline="0" dirty="0">
                <a:solidFill>
                  <a:schemeClr val="tx1"/>
                </a:solidFill>
                <a:latin typeface="Times New Roman" pitchFamily="-84" charset="0"/>
                <a:ea typeface="+mn-ea"/>
                <a:cs typeface="+mn-cs"/>
              </a:rPr>
              <a:t>another without writing to L2 and reading the data back in from external memory.</a:t>
            </a:r>
          </a:p>
          <a:p>
            <a:r>
              <a:rPr lang="en-US" sz="1200" b="0" i="0" u="none" strike="noStrike" kern="1200" baseline="0" dirty="0">
                <a:solidFill>
                  <a:schemeClr val="tx1"/>
                </a:solidFill>
                <a:latin typeface="Times New Roman" pitchFamily="-84" charset="0"/>
                <a:ea typeface="+mn-ea"/>
                <a:cs typeface="+mn-cs"/>
              </a:rPr>
              <a:t>The operation can be described as follows. In a typical MESI protocol, one processor</a:t>
            </a:r>
          </a:p>
          <a:p>
            <a:r>
              <a:rPr lang="en-US" sz="1200" b="0" i="0" u="none" strike="noStrike" kern="1200" baseline="0" dirty="0">
                <a:solidFill>
                  <a:schemeClr val="tx1"/>
                </a:solidFill>
                <a:latin typeface="Times New Roman" pitchFamily="-84" charset="0"/>
                <a:ea typeface="+mn-ea"/>
                <a:cs typeface="+mn-cs"/>
              </a:rPr>
              <a:t>has a modified line and another processor attempts to read that line, the following</a:t>
            </a:r>
          </a:p>
          <a:p>
            <a:r>
              <a:rPr lang="en-US" sz="1200" b="0" i="0" u="none" strike="noStrike" kern="1200" baseline="0" dirty="0">
                <a:solidFill>
                  <a:schemeClr val="tx1"/>
                </a:solidFill>
                <a:latin typeface="Times New Roman" pitchFamily="-84" charset="0"/>
                <a:ea typeface="+mn-ea"/>
                <a:cs typeface="+mn-cs"/>
              </a:rPr>
              <a:t>actions occur:</a:t>
            </a:r>
          </a:p>
          <a:p>
            <a:endParaRPr lang="en-US" sz="1200" b="0" i="0" u="none" strike="noStrike" kern="1200" baseline="0" dirty="0">
              <a:solidFill>
                <a:schemeClr val="tx1"/>
              </a:solidFill>
              <a:latin typeface="Times New Roman" pitchFamily="-84" charset="0"/>
              <a:ea typeface="+mn-ea"/>
              <a:cs typeface="+mn-cs"/>
            </a:endParaRPr>
          </a:p>
          <a:p>
            <a:r>
              <a:rPr lang="en-US" sz="1200" b="0" i="0" u="none" strike="noStrike" kern="1200" baseline="0" dirty="0">
                <a:solidFill>
                  <a:schemeClr val="tx1"/>
                </a:solidFill>
                <a:latin typeface="Times New Roman" pitchFamily="-84" charset="0"/>
                <a:ea typeface="+mn-ea"/>
                <a:cs typeface="+mn-cs"/>
              </a:rPr>
              <a:t>1.  The line contents are transferred from the modified line to the processor that</a:t>
            </a:r>
          </a:p>
          <a:p>
            <a:r>
              <a:rPr lang="en-US" sz="1200" b="0" i="0" u="none" strike="noStrike" kern="1200" baseline="0" dirty="0">
                <a:solidFill>
                  <a:schemeClr val="tx1"/>
                </a:solidFill>
                <a:latin typeface="Times New Roman" pitchFamily="-84" charset="0"/>
                <a:ea typeface="+mn-ea"/>
                <a:cs typeface="+mn-cs"/>
              </a:rPr>
              <a:t>initiated the read.</a:t>
            </a:r>
          </a:p>
          <a:p>
            <a:endParaRPr lang="en-US" sz="1200" b="0" i="0" u="none" strike="noStrike" kern="1200" baseline="0" dirty="0">
              <a:solidFill>
                <a:schemeClr val="tx1"/>
              </a:solidFill>
              <a:latin typeface="Times New Roman" pitchFamily="-84" charset="0"/>
              <a:ea typeface="+mn-ea"/>
              <a:cs typeface="+mn-cs"/>
            </a:endParaRPr>
          </a:p>
          <a:p>
            <a:r>
              <a:rPr lang="en-US" sz="1200" b="0" i="0" u="none" strike="noStrike" kern="1200" baseline="0" dirty="0">
                <a:solidFill>
                  <a:schemeClr val="tx1"/>
                </a:solidFill>
                <a:latin typeface="Times New Roman" pitchFamily="-84" charset="0"/>
                <a:ea typeface="+mn-ea"/>
                <a:cs typeface="+mn-cs"/>
              </a:rPr>
              <a:t>2.  The line contents are written back to main memory.</a:t>
            </a:r>
          </a:p>
          <a:p>
            <a:endParaRPr lang="en-US" sz="1200" b="0" i="0" u="none" strike="noStrike" kern="1200" baseline="0" dirty="0">
              <a:solidFill>
                <a:schemeClr val="tx1"/>
              </a:solidFill>
              <a:latin typeface="Times New Roman" pitchFamily="-84" charset="0"/>
              <a:ea typeface="+mn-ea"/>
              <a:cs typeface="+mn-cs"/>
            </a:endParaRPr>
          </a:p>
          <a:p>
            <a:r>
              <a:rPr lang="en-US" sz="1200" b="0" i="0" u="none" strike="noStrike" kern="1200" baseline="0" dirty="0">
                <a:solidFill>
                  <a:schemeClr val="tx1"/>
                </a:solidFill>
                <a:latin typeface="Times New Roman" pitchFamily="-84" charset="0"/>
                <a:ea typeface="+mn-ea"/>
                <a:cs typeface="+mn-cs"/>
              </a:rPr>
              <a:t>3.  The line is put in the shared state in both caches.</a:t>
            </a:r>
            <a:endParaRPr lang="en-US" dirty="0"/>
          </a:p>
          <a:p>
            <a:endParaRPr lang="en-US" dirty="0"/>
          </a:p>
        </p:txBody>
      </p:sp>
      <p:sp>
        <p:nvSpPr>
          <p:cNvPr id="4" name="Slide Number Placeholder 3"/>
          <p:cNvSpPr>
            <a:spLocks noGrp="1"/>
          </p:cNvSpPr>
          <p:nvPr>
            <p:ph type="sldNum" sz="quarter" idx="10"/>
          </p:nvPr>
        </p:nvSpPr>
        <p:spPr/>
        <p:txBody>
          <a:bodyPr/>
          <a:lstStyle/>
          <a:p>
            <a:fld id="{D11A89E7-D91F-474F-9C5E-C4DFBE1BE310}" type="slidenum">
              <a:rPr lang="en-US" smtClean="0"/>
              <a:pPr/>
              <a:t>27</a:t>
            </a:fld>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sz="1200" kern="1200" dirty="0">
                <a:solidFill>
                  <a:schemeClr val="tx1"/>
                </a:solidFill>
                <a:effectLst/>
                <a:latin typeface="Times New Roman" pitchFamily="-84" charset="0"/>
                <a:ea typeface="+mn-ea"/>
                <a:cs typeface="+mn-cs"/>
              </a:rPr>
              <a:t>The principal building block of the z13 is the processor node. Two nodes are connected</a:t>
            </a:r>
          </a:p>
          <a:p>
            <a:r>
              <a:rPr lang="en-US" sz="1200" kern="1200" dirty="0">
                <a:solidFill>
                  <a:schemeClr val="tx1"/>
                </a:solidFill>
                <a:effectLst/>
                <a:latin typeface="Times New Roman" pitchFamily="-84" charset="0"/>
                <a:ea typeface="+mn-ea"/>
                <a:cs typeface="+mn-cs"/>
              </a:rPr>
              <a:t>together with an inter-node S-Bus and housed in a drawer that fits into a slot</a:t>
            </a:r>
          </a:p>
          <a:p>
            <a:r>
              <a:rPr lang="en-US" sz="1200" kern="1200" dirty="0">
                <a:solidFill>
                  <a:schemeClr val="tx1"/>
                </a:solidFill>
                <a:effectLst/>
                <a:latin typeface="Times New Roman" pitchFamily="-84" charset="0"/>
                <a:ea typeface="+mn-ea"/>
                <a:cs typeface="+mn-cs"/>
              </a:rPr>
              <a:t>of the mainframe cabinet. A-Bus interfaces connect these two nodes with nodes in</a:t>
            </a:r>
          </a:p>
          <a:p>
            <a:r>
              <a:rPr lang="en-US" sz="1200" kern="1200" dirty="0">
                <a:solidFill>
                  <a:schemeClr val="tx1"/>
                </a:solidFill>
                <a:effectLst/>
                <a:latin typeface="Times New Roman" pitchFamily="-84" charset="0"/>
                <a:ea typeface="+mn-ea"/>
                <a:cs typeface="+mn-cs"/>
              </a:rPr>
              <a:t>other drawers. A z13 configuration can have up to four drawers.</a:t>
            </a:r>
          </a:p>
          <a:p>
            <a:endParaRPr lang="en-US" sz="1200" kern="1200" dirty="0">
              <a:solidFill>
                <a:schemeClr val="tx1"/>
              </a:solidFill>
              <a:effectLst/>
              <a:latin typeface="Times New Roman" pitchFamily="-84" charset="0"/>
              <a:ea typeface="+mn-ea"/>
              <a:cs typeface="+mn-cs"/>
            </a:endParaRPr>
          </a:p>
          <a:p>
            <a:r>
              <a:rPr lang="en-US" sz="1200" kern="1200" dirty="0">
                <a:solidFill>
                  <a:schemeClr val="tx1"/>
                </a:solidFill>
                <a:effectLst/>
                <a:latin typeface="Times New Roman" pitchFamily="-84" charset="0"/>
                <a:ea typeface="+mn-ea"/>
                <a:cs typeface="+mn-cs"/>
              </a:rPr>
              <a:t>The key components of a node are shown in Figure 21.16:</a:t>
            </a:r>
          </a:p>
          <a:p>
            <a:endParaRPr lang="en-US" sz="1200" b="1" kern="1200" dirty="0">
              <a:solidFill>
                <a:schemeClr val="tx1"/>
              </a:solidFill>
              <a:effectLst/>
              <a:latin typeface="Times New Roman" pitchFamily="-84" charset="0"/>
              <a:ea typeface="+mn-ea"/>
              <a:cs typeface="+mn-cs"/>
            </a:endParaRPr>
          </a:p>
          <a:p>
            <a:r>
              <a:rPr lang="en-US" sz="1200" b="1" kern="1200" dirty="0">
                <a:solidFill>
                  <a:schemeClr val="tx1"/>
                </a:solidFill>
                <a:effectLst/>
                <a:latin typeface="Times New Roman" pitchFamily="-84" charset="0"/>
                <a:ea typeface="+mn-ea"/>
                <a:cs typeface="+mn-cs"/>
              </a:rPr>
              <a:t>■ Processor unit (PU):</a:t>
            </a:r>
            <a:r>
              <a:rPr lang="en-US" sz="1200" kern="1200" dirty="0">
                <a:solidFill>
                  <a:schemeClr val="tx1"/>
                </a:solidFill>
                <a:effectLst/>
                <a:latin typeface="Times New Roman" pitchFamily="-84" charset="0"/>
                <a:ea typeface="+mn-ea"/>
                <a:cs typeface="+mn-cs"/>
              </a:rPr>
              <a:t>  There are three PU chips, each containing eight 5-GHz</a:t>
            </a:r>
          </a:p>
          <a:p>
            <a:r>
              <a:rPr lang="en-US" sz="1200" kern="1200" dirty="0">
                <a:solidFill>
                  <a:schemeClr val="tx1"/>
                </a:solidFill>
                <a:effectLst/>
                <a:latin typeface="Times New Roman" pitchFamily="-84" charset="0"/>
                <a:ea typeface="+mn-ea"/>
                <a:cs typeface="+mn-cs"/>
              </a:rPr>
              <a:t>processor cores plus three levels of cache. The PUs have external connections</a:t>
            </a:r>
          </a:p>
          <a:p>
            <a:r>
              <a:rPr lang="en-US" sz="1200" kern="1200" dirty="0">
                <a:solidFill>
                  <a:schemeClr val="tx1"/>
                </a:solidFill>
                <a:effectLst/>
                <a:latin typeface="Times New Roman" pitchFamily="-84" charset="0"/>
                <a:ea typeface="+mn-ea"/>
                <a:cs typeface="+mn-cs"/>
              </a:rPr>
              <a:t>to main memory via memory control units and to I/O via host channel adapters.</a:t>
            </a:r>
          </a:p>
          <a:p>
            <a:r>
              <a:rPr lang="en-US" sz="1200" kern="1200" dirty="0">
                <a:solidFill>
                  <a:schemeClr val="tx1"/>
                </a:solidFill>
                <a:effectLst/>
                <a:latin typeface="Times New Roman" pitchFamily="-84" charset="0"/>
                <a:ea typeface="+mn-ea"/>
                <a:cs typeface="+mn-cs"/>
              </a:rPr>
              <a:t>Thus, each node includes 24 cores.</a:t>
            </a:r>
          </a:p>
          <a:p>
            <a:endParaRPr lang="en-US" sz="1200" b="1" kern="1200" dirty="0">
              <a:solidFill>
                <a:schemeClr val="tx1"/>
              </a:solidFill>
              <a:effectLst/>
              <a:latin typeface="Times New Roman" pitchFamily="-84" charset="0"/>
              <a:ea typeface="+mn-ea"/>
              <a:cs typeface="+mn-cs"/>
            </a:endParaRPr>
          </a:p>
          <a:p>
            <a:r>
              <a:rPr lang="en-US" sz="1200" b="1" kern="1200" dirty="0">
                <a:solidFill>
                  <a:schemeClr val="tx1"/>
                </a:solidFill>
                <a:effectLst/>
                <a:latin typeface="Times New Roman" pitchFamily="-84" charset="0"/>
                <a:ea typeface="+mn-ea"/>
                <a:cs typeface="+mn-cs"/>
              </a:rPr>
              <a:t>■ Storage control (SC):</a:t>
            </a:r>
            <a:r>
              <a:rPr lang="en-US" sz="1200" kern="1200" dirty="0">
                <a:solidFill>
                  <a:schemeClr val="tx1"/>
                </a:solidFill>
                <a:effectLst/>
                <a:latin typeface="Times New Roman" pitchFamily="-84" charset="0"/>
                <a:ea typeface="+mn-ea"/>
                <a:cs typeface="+mn-cs"/>
              </a:rPr>
              <a:t>  The two SC chips contain an additional level of cache</a:t>
            </a:r>
          </a:p>
          <a:p>
            <a:r>
              <a:rPr lang="en-US" sz="1200" kern="1200" dirty="0">
                <a:solidFill>
                  <a:schemeClr val="tx1"/>
                </a:solidFill>
                <a:effectLst/>
                <a:latin typeface="Times New Roman" pitchFamily="-84" charset="0"/>
                <a:ea typeface="+mn-ea"/>
                <a:cs typeface="+mn-cs"/>
              </a:rPr>
              <a:t>(L4) plus interconnection logic for connecting to other nodes.</a:t>
            </a:r>
          </a:p>
          <a:p>
            <a:endParaRPr lang="en-US" sz="1200" b="1" kern="1200" dirty="0">
              <a:solidFill>
                <a:schemeClr val="tx1"/>
              </a:solidFill>
              <a:effectLst/>
              <a:latin typeface="Times New Roman" pitchFamily="-84" charset="0"/>
              <a:ea typeface="+mn-ea"/>
              <a:cs typeface="+mn-cs"/>
            </a:endParaRPr>
          </a:p>
          <a:p>
            <a:r>
              <a:rPr lang="en-US" sz="1200" b="1" kern="1200" dirty="0">
                <a:solidFill>
                  <a:schemeClr val="tx1"/>
                </a:solidFill>
                <a:effectLst/>
                <a:latin typeface="Times New Roman" pitchFamily="-84" charset="0"/>
                <a:ea typeface="+mn-ea"/>
                <a:cs typeface="+mn-cs"/>
              </a:rPr>
              <a:t>■ DRAM memory slots:</a:t>
            </a:r>
            <a:r>
              <a:rPr lang="en-US" sz="1200" kern="1200" dirty="0">
                <a:solidFill>
                  <a:schemeClr val="tx1"/>
                </a:solidFill>
                <a:effectLst/>
                <a:latin typeface="Times New Roman" pitchFamily="-84" charset="0"/>
                <a:ea typeface="+mn-ea"/>
                <a:cs typeface="+mn-cs"/>
              </a:rPr>
              <a:t>  providing up to 1.28 GB of main memory.</a:t>
            </a:r>
          </a:p>
          <a:p>
            <a:endParaRPr lang="en-US" sz="1200" b="1" kern="1200" dirty="0">
              <a:solidFill>
                <a:schemeClr val="tx1"/>
              </a:solidFill>
              <a:effectLst/>
              <a:latin typeface="Times New Roman" pitchFamily="-84" charset="0"/>
              <a:ea typeface="+mn-ea"/>
              <a:cs typeface="+mn-cs"/>
            </a:endParaRPr>
          </a:p>
          <a:p>
            <a:r>
              <a:rPr lang="en-US" sz="1200" b="1" kern="1200" dirty="0">
                <a:solidFill>
                  <a:schemeClr val="tx1"/>
                </a:solidFill>
                <a:effectLst/>
                <a:latin typeface="Times New Roman" pitchFamily="-84" charset="0"/>
                <a:ea typeface="+mn-ea"/>
                <a:cs typeface="+mn-cs"/>
              </a:rPr>
              <a:t>■ </a:t>
            </a:r>
            <a:r>
              <a:rPr lang="en-US" sz="1200" b="1" kern="1200" dirty="0" err="1">
                <a:solidFill>
                  <a:schemeClr val="tx1"/>
                </a:solidFill>
                <a:effectLst/>
                <a:latin typeface="Times New Roman" pitchFamily="-84" charset="0"/>
                <a:ea typeface="+mn-ea"/>
                <a:cs typeface="+mn-cs"/>
              </a:rPr>
              <a:t>PCie</a:t>
            </a:r>
            <a:r>
              <a:rPr lang="en-US" sz="1200" b="1" kern="1200" dirty="0">
                <a:solidFill>
                  <a:schemeClr val="tx1"/>
                </a:solidFill>
                <a:effectLst/>
                <a:latin typeface="Times New Roman" pitchFamily="-84" charset="0"/>
                <a:ea typeface="+mn-ea"/>
                <a:cs typeface="+mn-cs"/>
              </a:rPr>
              <a:t> slots:</a:t>
            </a:r>
            <a:r>
              <a:rPr lang="en-US" sz="1200" kern="1200" dirty="0">
                <a:solidFill>
                  <a:schemeClr val="tx1"/>
                </a:solidFill>
                <a:effectLst/>
                <a:latin typeface="Times New Roman" pitchFamily="-84" charset="0"/>
                <a:ea typeface="+mn-ea"/>
                <a:cs typeface="+mn-cs"/>
              </a:rPr>
              <a:t>  Slots for connection to </a:t>
            </a:r>
            <a:r>
              <a:rPr lang="en-US" sz="1200" kern="1200" dirty="0" err="1">
                <a:solidFill>
                  <a:schemeClr val="tx1"/>
                </a:solidFill>
                <a:effectLst/>
                <a:latin typeface="Times New Roman" pitchFamily="-84" charset="0"/>
                <a:ea typeface="+mn-ea"/>
                <a:cs typeface="+mn-cs"/>
              </a:rPr>
              <a:t>PCIe</a:t>
            </a:r>
            <a:r>
              <a:rPr lang="en-US" sz="1200" kern="1200" dirty="0">
                <a:solidFill>
                  <a:schemeClr val="tx1"/>
                </a:solidFill>
                <a:effectLst/>
                <a:latin typeface="Times New Roman" pitchFamily="-84" charset="0"/>
                <a:ea typeface="+mn-ea"/>
                <a:cs typeface="+mn-cs"/>
              </a:rPr>
              <a:t> I/O drawers.</a:t>
            </a:r>
          </a:p>
          <a:p>
            <a:endParaRPr lang="en-US" sz="1200" b="1" kern="1200" dirty="0">
              <a:solidFill>
                <a:schemeClr val="tx1"/>
              </a:solidFill>
              <a:effectLst/>
              <a:latin typeface="Times New Roman" pitchFamily="-84" charset="0"/>
              <a:ea typeface="+mn-ea"/>
              <a:cs typeface="+mn-cs"/>
            </a:endParaRPr>
          </a:p>
          <a:p>
            <a:r>
              <a:rPr lang="en-US" sz="1200" b="1" kern="1200" dirty="0">
                <a:solidFill>
                  <a:schemeClr val="tx1"/>
                </a:solidFill>
                <a:effectLst/>
                <a:latin typeface="Times New Roman" pitchFamily="-84" charset="0"/>
                <a:ea typeface="+mn-ea"/>
                <a:cs typeface="+mn-cs"/>
              </a:rPr>
              <a:t>■ GX++:</a:t>
            </a:r>
            <a:r>
              <a:rPr lang="en-US" sz="1200" kern="1200" dirty="0">
                <a:solidFill>
                  <a:schemeClr val="tx1"/>
                </a:solidFill>
                <a:effectLst/>
                <a:latin typeface="Times New Roman" pitchFamily="-84" charset="0"/>
                <a:ea typeface="+mn-ea"/>
                <a:cs typeface="+mn-cs"/>
              </a:rPr>
              <a:t>  Slots for connection to InfiniBand.</a:t>
            </a:r>
          </a:p>
          <a:p>
            <a:endParaRPr lang="en-US" sz="1200" b="1" kern="1200" dirty="0">
              <a:solidFill>
                <a:schemeClr val="tx1"/>
              </a:solidFill>
              <a:effectLst/>
              <a:latin typeface="Times New Roman" pitchFamily="-84" charset="0"/>
              <a:ea typeface="+mn-ea"/>
              <a:cs typeface="+mn-cs"/>
            </a:endParaRPr>
          </a:p>
          <a:p>
            <a:r>
              <a:rPr lang="en-US" sz="1200" b="1" kern="1200" dirty="0">
                <a:solidFill>
                  <a:schemeClr val="tx1"/>
                </a:solidFill>
                <a:effectLst/>
                <a:latin typeface="Times New Roman" pitchFamily="-84" charset="0"/>
                <a:ea typeface="+mn-ea"/>
                <a:cs typeface="+mn-cs"/>
              </a:rPr>
              <a:t>■ S-Bus:</a:t>
            </a:r>
            <a:r>
              <a:rPr lang="en-US" sz="1200" kern="1200" dirty="0">
                <a:solidFill>
                  <a:schemeClr val="tx1"/>
                </a:solidFill>
                <a:effectLst/>
                <a:latin typeface="Times New Roman" pitchFamily="-84" charset="0"/>
                <a:ea typeface="+mn-ea"/>
                <a:cs typeface="+mn-cs"/>
              </a:rPr>
              <a:t>  Connection to other nodes in this drawer.</a:t>
            </a:r>
          </a:p>
          <a:p>
            <a:endParaRPr lang="en-US" sz="1200" b="1" kern="1200" dirty="0">
              <a:solidFill>
                <a:schemeClr val="tx1"/>
              </a:solidFill>
              <a:effectLst/>
              <a:latin typeface="Times New Roman" pitchFamily="-84" charset="0"/>
              <a:ea typeface="+mn-ea"/>
              <a:cs typeface="+mn-cs"/>
            </a:endParaRPr>
          </a:p>
          <a:p>
            <a:r>
              <a:rPr lang="en-US" sz="1200" b="1" kern="1200" dirty="0">
                <a:solidFill>
                  <a:schemeClr val="tx1"/>
                </a:solidFill>
                <a:effectLst/>
                <a:latin typeface="Times New Roman" pitchFamily="-84" charset="0"/>
                <a:ea typeface="+mn-ea"/>
                <a:cs typeface="+mn-cs"/>
              </a:rPr>
              <a:t>■ A-Bus:</a:t>
            </a:r>
            <a:r>
              <a:rPr lang="en-US" sz="1200" kern="1200" dirty="0">
                <a:solidFill>
                  <a:schemeClr val="tx1"/>
                </a:solidFill>
                <a:effectLst/>
                <a:latin typeface="Times New Roman" pitchFamily="-84" charset="0"/>
                <a:ea typeface="+mn-ea"/>
                <a:cs typeface="+mn-cs"/>
              </a:rPr>
              <a:t>  Connection to other drawers.</a:t>
            </a:r>
          </a:p>
          <a:p>
            <a:endParaRPr lang="en-US" sz="1200" b="1" kern="1200" dirty="0">
              <a:solidFill>
                <a:schemeClr val="tx1"/>
              </a:solidFill>
              <a:effectLst/>
              <a:latin typeface="Times New Roman" pitchFamily="-84" charset="0"/>
              <a:ea typeface="+mn-ea"/>
              <a:cs typeface="+mn-cs"/>
            </a:endParaRPr>
          </a:p>
          <a:p>
            <a:r>
              <a:rPr lang="en-US" sz="1200" b="1" kern="1200" dirty="0">
                <a:solidFill>
                  <a:schemeClr val="tx1"/>
                </a:solidFill>
                <a:effectLst/>
                <a:latin typeface="Times New Roman" pitchFamily="-84" charset="0"/>
                <a:ea typeface="+mn-ea"/>
                <a:cs typeface="+mn-cs"/>
              </a:rPr>
              <a:t>■ Processor support interface (PSI):</a:t>
            </a:r>
            <a:r>
              <a:rPr lang="en-US" sz="1200" kern="1200" dirty="0">
                <a:solidFill>
                  <a:schemeClr val="tx1"/>
                </a:solidFill>
                <a:effectLst/>
                <a:latin typeface="Times New Roman" pitchFamily="-84" charset="0"/>
                <a:ea typeface="+mn-ea"/>
                <a:cs typeface="+mn-cs"/>
              </a:rPr>
              <a:t>  connects to system control logic.</a:t>
            </a:r>
          </a:p>
          <a:p>
            <a:endParaRPr lang="en-US" sz="1200" b="0" i="0" u="none" strike="noStrike" kern="1200" baseline="0" dirty="0">
              <a:solidFill>
                <a:schemeClr val="tx1"/>
              </a:solidFill>
              <a:latin typeface="Times New Roman" pitchFamily="-84" charset="0"/>
              <a:ea typeface="+mn-ea"/>
              <a:cs typeface="+mn-cs"/>
            </a:endParaRPr>
          </a:p>
          <a:p>
            <a:r>
              <a:rPr lang="en-US" sz="1200" b="0" i="0" u="none" strike="noStrike" kern="1200" baseline="0" dirty="0">
                <a:solidFill>
                  <a:schemeClr val="tx1"/>
                </a:solidFill>
                <a:latin typeface="Times New Roman" pitchFamily="-84" charset="0"/>
                <a:ea typeface="+mn-ea"/>
                <a:cs typeface="+mn-cs"/>
              </a:rPr>
              <a:t>The microprocessor core features a wide superscalar, out-o</a:t>
            </a:r>
            <a:r>
              <a:rPr lang="cs-CZ" sz="1200" b="0" i="0" u="none" strike="noStrike" kern="1200" baseline="0" dirty="0">
                <a:solidFill>
                  <a:schemeClr val="tx1"/>
                </a:solidFill>
                <a:latin typeface="Times New Roman" pitchFamily="-84" charset="0"/>
                <a:ea typeface="+mn-ea"/>
                <a:cs typeface="+mn-cs"/>
              </a:rPr>
              <a:t>f-</a:t>
            </a:r>
            <a:r>
              <a:rPr lang="cs-CZ" sz="1200" b="0" i="0" u="none" strike="noStrike" kern="1200" baseline="0" dirty="0" err="1">
                <a:solidFill>
                  <a:schemeClr val="tx1"/>
                </a:solidFill>
                <a:latin typeface="Times New Roman" pitchFamily="-84" charset="0"/>
                <a:ea typeface="+mn-ea"/>
                <a:cs typeface="+mn-cs"/>
              </a:rPr>
              <a:t>order</a:t>
            </a:r>
            <a:r>
              <a:rPr lang="cs-CZ" sz="1200" b="0" i="0" u="none" strike="noStrike" kern="1200" baseline="0" dirty="0">
                <a:solidFill>
                  <a:schemeClr val="tx1"/>
                </a:solidFill>
                <a:latin typeface="Times New Roman" pitchFamily="-84" charset="0"/>
                <a:ea typeface="+mn-ea"/>
                <a:cs typeface="+mn-cs"/>
              </a:rPr>
              <a:t> </a:t>
            </a:r>
            <a:r>
              <a:rPr lang="cs-CZ" sz="1200" b="0" i="0" u="none" strike="noStrike" kern="1200" baseline="0" dirty="0" err="1">
                <a:solidFill>
                  <a:schemeClr val="tx1"/>
                </a:solidFill>
                <a:latin typeface="Times New Roman" pitchFamily="-84" charset="0"/>
                <a:ea typeface="+mn-ea"/>
                <a:cs typeface="+mn-cs"/>
              </a:rPr>
              <a:t>pipeline</a:t>
            </a:r>
            <a:endParaRPr lang="cs-CZ" sz="1200" b="0" i="0" u="none" strike="noStrike" kern="1200" baseline="0" dirty="0">
              <a:solidFill>
                <a:schemeClr val="tx1"/>
              </a:solidFill>
              <a:latin typeface="Times New Roman" pitchFamily="-84" charset="0"/>
              <a:ea typeface="+mn-ea"/>
              <a:cs typeface="+mn-cs"/>
            </a:endParaRPr>
          </a:p>
          <a:p>
            <a:r>
              <a:rPr lang="cs-CZ" sz="1200" b="0" i="0" u="none" strike="noStrike" kern="1200" baseline="0" dirty="0" err="1">
                <a:solidFill>
                  <a:schemeClr val="tx1"/>
                </a:solidFill>
                <a:latin typeface="Times New Roman" pitchFamily="-84" charset="0"/>
                <a:ea typeface="+mn-ea"/>
                <a:cs typeface="+mn-cs"/>
              </a:rPr>
              <a:t>that</a:t>
            </a:r>
            <a:r>
              <a:rPr lang="cs-CZ" sz="1200" b="0" i="0" u="none" strike="noStrike" kern="1200" baseline="0" dirty="0">
                <a:solidFill>
                  <a:schemeClr val="tx1"/>
                </a:solidFill>
                <a:latin typeface="Times New Roman" pitchFamily="-84" charset="0"/>
                <a:ea typeface="+mn-ea"/>
                <a:cs typeface="+mn-cs"/>
              </a:rPr>
              <a:t> </a:t>
            </a:r>
            <a:r>
              <a:rPr lang="cs-CZ" sz="1200" b="0" i="0" u="none" strike="noStrike" kern="1200" baseline="0" dirty="0" err="1">
                <a:solidFill>
                  <a:schemeClr val="tx1"/>
                </a:solidFill>
                <a:latin typeface="Times New Roman" pitchFamily="-84" charset="0"/>
                <a:ea typeface="+mn-ea"/>
                <a:cs typeface="+mn-cs"/>
              </a:rPr>
              <a:t>can</a:t>
            </a:r>
            <a:r>
              <a:rPr lang="cs-CZ" sz="1200" b="0" i="0" u="none" strike="noStrike" kern="1200" baseline="0" dirty="0">
                <a:solidFill>
                  <a:schemeClr val="tx1"/>
                </a:solidFill>
                <a:latin typeface="Times New Roman" pitchFamily="-84" charset="0"/>
                <a:ea typeface="+mn-ea"/>
                <a:cs typeface="+mn-cs"/>
              </a:rPr>
              <a:t> </a:t>
            </a:r>
            <a:r>
              <a:rPr lang="cs-CZ" sz="1200" b="0" i="0" u="none" strike="noStrike" kern="1200" baseline="0" dirty="0" err="1">
                <a:solidFill>
                  <a:schemeClr val="tx1"/>
                </a:solidFill>
                <a:latin typeface="Times New Roman" pitchFamily="-84" charset="0"/>
                <a:ea typeface="+mn-ea"/>
                <a:cs typeface="+mn-cs"/>
              </a:rPr>
              <a:t>decode</a:t>
            </a:r>
            <a:r>
              <a:rPr lang="cs-CZ" sz="1200" b="0" i="0" u="none" strike="noStrike" kern="1200" baseline="0" dirty="0">
                <a:solidFill>
                  <a:schemeClr val="tx1"/>
                </a:solidFill>
                <a:latin typeface="Times New Roman" pitchFamily="-84" charset="0"/>
                <a:ea typeface="+mn-ea"/>
                <a:cs typeface="+mn-cs"/>
              </a:rPr>
              <a:t> </a:t>
            </a:r>
            <a:r>
              <a:rPr lang="cs-CZ" sz="1200" b="0" i="0" u="none" strike="noStrike" kern="1200" baseline="0" dirty="0" err="1">
                <a:solidFill>
                  <a:schemeClr val="tx1"/>
                </a:solidFill>
                <a:latin typeface="Times New Roman" pitchFamily="-84" charset="0"/>
                <a:ea typeface="+mn-ea"/>
                <a:cs typeface="+mn-cs"/>
              </a:rPr>
              <a:t>six</a:t>
            </a:r>
            <a:r>
              <a:rPr lang="cs-CZ" sz="1200" b="0" i="0" u="none" strike="noStrike" kern="1200" baseline="0" dirty="0">
                <a:solidFill>
                  <a:schemeClr val="tx1"/>
                </a:solidFill>
                <a:latin typeface="Times New Roman" pitchFamily="-84" charset="0"/>
                <a:ea typeface="+mn-ea"/>
                <a:cs typeface="+mn-cs"/>
              </a:rPr>
              <a:t> z/</a:t>
            </a:r>
            <a:r>
              <a:rPr lang="cs-CZ" sz="1200" b="0" i="0" u="none" strike="noStrike" kern="1200" baseline="0" dirty="0" err="1">
                <a:solidFill>
                  <a:schemeClr val="tx1"/>
                </a:solidFill>
                <a:latin typeface="Times New Roman" pitchFamily="-84" charset="0"/>
                <a:ea typeface="+mn-ea"/>
                <a:cs typeface="+mn-cs"/>
              </a:rPr>
              <a:t>Architecture</a:t>
            </a:r>
            <a:r>
              <a:rPr lang="cs-CZ" sz="1200" b="0" i="0" u="none" strike="noStrike" kern="1200" baseline="0" dirty="0">
                <a:solidFill>
                  <a:schemeClr val="tx1"/>
                </a:solidFill>
                <a:latin typeface="Times New Roman" pitchFamily="-84" charset="0"/>
                <a:ea typeface="+mn-ea"/>
                <a:cs typeface="+mn-cs"/>
              </a:rPr>
              <a:t> CISC </a:t>
            </a:r>
            <a:r>
              <a:rPr lang="cs-CZ" sz="1200" b="0" i="0" u="none" strike="noStrike" kern="1200" baseline="0" dirty="0" err="1">
                <a:solidFill>
                  <a:schemeClr val="tx1"/>
                </a:solidFill>
                <a:latin typeface="Times New Roman" pitchFamily="-84" charset="0"/>
                <a:ea typeface="+mn-ea"/>
                <a:cs typeface="+mn-cs"/>
              </a:rPr>
              <a:t>instructions</a:t>
            </a:r>
            <a:r>
              <a:rPr lang="cs-CZ" sz="1200" b="0" i="0" u="none" strike="noStrike" kern="1200" baseline="0" dirty="0">
                <a:solidFill>
                  <a:schemeClr val="tx1"/>
                </a:solidFill>
                <a:latin typeface="Times New Roman" pitchFamily="-84" charset="0"/>
                <a:ea typeface="+mn-ea"/>
                <a:cs typeface="+mn-cs"/>
              </a:rPr>
              <a:t> per </a:t>
            </a:r>
            <a:r>
              <a:rPr lang="cs-CZ" sz="1200" b="0" i="0" u="none" strike="noStrike" kern="1200" baseline="0" dirty="0" err="1">
                <a:solidFill>
                  <a:schemeClr val="tx1"/>
                </a:solidFill>
                <a:latin typeface="Times New Roman" pitchFamily="-84" charset="0"/>
                <a:ea typeface="+mn-ea"/>
                <a:cs typeface="+mn-cs"/>
              </a:rPr>
              <a:t>clock</a:t>
            </a:r>
            <a:r>
              <a:rPr lang="cs-CZ" sz="1200" b="0" i="0" u="none" strike="noStrike" kern="1200" baseline="0" dirty="0">
                <a:solidFill>
                  <a:schemeClr val="tx1"/>
                </a:solidFill>
                <a:latin typeface="Times New Roman" pitchFamily="-84" charset="0"/>
                <a:ea typeface="+mn-ea"/>
                <a:cs typeface="+mn-cs"/>
              </a:rPr>
              <a:t> </a:t>
            </a:r>
            <a:r>
              <a:rPr lang="cs-CZ" sz="1200" b="0" i="0" u="none" strike="noStrike" kern="1200" baseline="0" dirty="0" err="1">
                <a:solidFill>
                  <a:schemeClr val="tx1"/>
                </a:solidFill>
                <a:latin typeface="Times New Roman" pitchFamily="-84" charset="0"/>
                <a:ea typeface="+mn-ea"/>
                <a:cs typeface="+mn-cs"/>
              </a:rPr>
              <a:t>cycle</a:t>
            </a:r>
            <a:r>
              <a:rPr lang="cs-CZ" sz="1200" b="0" i="0" u="none" strike="noStrike" kern="1200" baseline="0" dirty="0">
                <a:solidFill>
                  <a:schemeClr val="tx1"/>
                </a:solidFill>
                <a:latin typeface="Times New Roman" pitchFamily="-84" charset="0"/>
                <a:ea typeface="+mn-ea"/>
                <a:cs typeface="+mn-cs"/>
              </a:rPr>
              <a:t> (&lt; 0.18 </a:t>
            </a:r>
            <a:r>
              <a:rPr lang="cs-CZ" sz="1200" b="0" i="0" u="none" strike="noStrike" kern="1200" baseline="0" dirty="0" err="1">
                <a:solidFill>
                  <a:schemeClr val="tx1"/>
                </a:solidFill>
                <a:latin typeface="Times New Roman" pitchFamily="-84" charset="0"/>
                <a:ea typeface="+mn-ea"/>
                <a:cs typeface="+mn-cs"/>
              </a:rPr>
              <a:t>ns</a:t>
            </a:r>
            <a:r>
              <a:rPr lang="cs-CZ" sz="1200" b="0" i="0" u="none" strike="noStrike" kern="1200" baseline="0" dirty="0">
                <a:solidFill>
                  <a:schemeClr val="tx1"/>
                </a:solidFill>
                <a:latin typeface="Times New Roman" pitchFamily="-84" charset="0"/>
                <a:ea typeface="+mn-ea"/>
                <a:cs typeface="+mn-cs"/>
              </a:rPr>
              <a:t>)</a:t>
            </a:r>
          </a:p>
          <a:p>
            <a:r>
              <a:rPr lang="cs-CZ" sz="1200" b="0" i="0" u="none" strike="noStrike" kern="1200" baseline="0" dirty="0">
                <a:solidFill>
                  <a:schemeClr val="tx1"/>
                </a:solidFill>
                <a:latin typeface="Times New Roman" pitchFamily="-84" charset="0"/>
                <a:ea typeface="+mn-ea"/>
                <a:cs typeface="+mn-cs"/>
              </a:rPr>
              <a:t>and </a:t>
            </a:r>
            <a:r>
              <a:rPr lang="cs-CZ" sz="1200" b="0" i="0" u="none" strike="noStrike" kern="1200" baseline="0" dirty="0" err="1">
                <a:solidFill>
                  <a:schemeClr val="tx1"/>
                </a:solidFill>
                <a:latin typeface="Times New Roman" pitchFamily="-84" charset="0"/>
                <a:ea typeface="+mn-ea"/>
                <a:cs typeface="+mn-cs"/>
              </a:rPr>
              <a:t>execute</a:t>
            </a:r>
            <a:r>
              <a:rPr lang="cs-CZ" sz="1200" b="0" i="0" u="none" strike="noStrike" kern="1200" baseline="0" dirty="0">
                <a:solidFill>
                  <a:schemeClr val="tx1"/>
                </a:solidFill>
                <a:latin typeface="Times New Roman" pitchFamily="-84" charset="0"/>
                <a:ea typeface="+mn-ea"/>
                <a:cs typeface="+mn-cs"/>
              </a:rPr>
              <a:t> up to ten </a:t>
            </a:r>
            <a:r>
              <a:rPr lang="cs-CZ" sz="1200" b="0" i="0" u="none" strike="noStrike" kern="1200" baseline="0" dirty="0" err="1">
                <a:solidFill>
                  <a:schemeClr val="tx1"/>
                </a:solidFill>
                <a:latin typeface="Times New Roman" pitchFamily="-84" charset="0"/>
                <a:ea typeface="+mn-ea"/>
                <a:cs typeface="+mn-cs"/>
              </a:rPr>
              <a:t>operations</a:t>
            </a:r>
            <a:r>
              <a:rPr lang="cs-CZ" sz="1200" b="0" i="0" u="none" strike="noStrike" kern="1200" baseline="0" dirty="0">
                <a:solidFill>
                  <a:schemeClr val="tx1"/>
                </a:solidFill>
                <a:latin typeface="Times New Roman" pitchFamily="-84" charset="0"/>
                <a:ea typeface="+mn-ea"/>
                <a:cs typeface="+mn-cs"/>
              </a:rPr>
              <a:t> per </a:t>
            </a:r>
            <a:r>
              <a:rPr lang="cs-CZ" sz="1200" b="0" i="0" u="none" strike="noStrike" kern="1200" baseline="0" dirty="0" err="1">
                <a:solidFill>
                  <a:schemeClr val="tx1"/>
                </a:solidFill>
                <a:latin typeface="Times New Roman" pitchFamily="-84" charset="0"/>
                <a:ea typeface="+mn-ea"/>
                <a:cs typeface="+mn-cs"/>
              </a:rPr>
              <a:t>cycle</a:t>
            </a:r>
            <a:r>
              <a:rPr lang="cs-CZ" sz="1200" b="0" i="0" u="none" strike="noStrike" kern="1200" baseline="0" dirty="0">
                <a:solidFill>
                  <a:schemeClr val="tx1"/>
                </a:solidFill>
                <a:latin typeface="Times New Roman" pitchFamily="-84" charset="0"/>
                <a:ea typeface="+mn-ea"/>
                <a:cs typeface="+mn-cs"/>
              </a:rPr>
              <a:t>. </a:t>
            </a:r>
            <a:r>
              <a:rPr lang="cs-CZ" sz="1200" b="0" i="0" u="none" strike="noStrike" kern="1200" baseline="0" dirty="0" err="1">
                <a:solidFill>
                  <a:schemeClr val="tx1"/>
                </a:solidFill>
                <a:latin typeface="Times New Roman" pitchFamily="-84" charset="0"/>
                <a:ea typeface="+mn-ea"/>
                <a:cs typeface="+mn-cs"/>
              </a:rPr>
              <a:t>Execution</a:t>
            </a:r>
            <a:r>
              <a:rPr lang="cs-CZ" sz="1200" b="0" i="0" u="none" strike="noStrike" kern="1200" baseline="0" dirty="0">
                <a:solidFill>
                  <a:schemeClr val="tx1"/>
                </a:solidFill>
                <a:latin typeface="Times New Roman" pitchFamily="-84" charset="0"/>
                <a:ea typeface="+mn-ea"/>
                <a:cs typeface="+mn-cs"/>
              </a:rPr>
              <a:t> </a:t>
            </a:r>
            <a:r>
              <a:rPr lang="cs-CZ" sz="1200" b="0" i="0" u="none" strike="noStrike" kern="1200" baseline="0" dirty="0" err="1">
                <a:solidFill>
                  <a:schemeClr val="tx1"/>
                </a:solidFill>
                <a:latin typeface="Times New Roman" pitchFamily="-84" charset="0"/>
                <a:ea typeface="+mn-ea"/>
                <a:cs typeface="+mn-cs"/>
              </a:rPr>
              <a:t>can</a:t>
            </a:r>
            <a:r>
              <a:rPr lang="cs-CZ" sz="1200" b="0" i="0" u="none" strike="noStrike" kern="1200" baseline="0" dirty="0">
                <a:solidFill>
                  <a:schemeClr val="tx1"/>
                </a:solidFill>
                <a:latin typeface="Times New Roman" pitchFamily="-84" charset="0"/>
                <a:ea typeface="+mn-ea"/>
                <a:cs typeface="+mn-cs"/>
              </a:rPr>
              <a:t> </a:t>
            </a:r>
            <a:r>
              <a:rPr lang="cs-CZ" sz="1200" b="0" i="0" u="none" strike="noStrike" kern="1200" baseline="0" dirty="0" err="1">
                <a:solidFill>
                  <a:schemeClr val="tx1"/>
                </a:solidFill>
                <a:latin typeface="Times New Roman" pitchFamily="-84" charset="0"/>
                <a:ea typeface="+mn-ea"/>
                <a:cs typeface="+mn-cs"/>
              </a:rPr>
              <a:t>occur</a:t>
            </a:r>
            <a:r>
              <a:rPr lang="cs-CZ" sz="1200" b="0" i="0" u="none" strike="noStrike" kern="1200" baseline="0" dirty="0">
                <a:solidFill>
                  <a:schemeClr val="tx1"/>
                </a:solidFill>
                <a:latin typeface="Times New Roman" pitchFamily="-84" charset="0"/>
                <a:ea typeface="+mn-ea"/>
                <a:cs typeface="+mn-cs"/>
              </a:rPr>
              <a:t> </a:t>
            </a:r>
            <a:r>
              <a:rPr lang="cs-CZ" sz="1200" b="0" i="0" u="none" strike="noStrike" kern="1200" baseline="0" dirty="0" err="1">
                <a:solidFill>
                  <a:schemeClr val="tx1"/>
                </a:solidFill>
                <a:latin typeface="Times New Roman" pitchFamily="-84" charset="0"/>
                <a:ea typeface="+mn-ea"/>
                <a:cs typeface="+mn-cs"/>
              </a:rPr>
              <a:t>out</a:t>
            </a:r>
            <a:r>
              <a:rPr lang="cs-CZ" sz="1200" b="0" i="0" u="none" strike="noStrike" kern="1200" baseline="0" dirty="0">
                <a:solidFill>
                  <a:schemeClr val="tx1"/>
                </a:solidFill>
                <a:latin typeface="Times New Roman" pitchFamily="-84" charset="0"/>
                <a:ea typeface="+mn-ea"/>
                <a:cs typeface="+mn-cs"/>
              </a:rPr>
              <a:t> </a:t>
            </a:r>
            <a:r>
              <a:rPr lang="cs-CZ" sz="1200" b="0" i="0" u="none" strike="noStrike" kern="1200" baseline="0" dirty="0" err="1">
                <a:solidFill>
                  <a:schemeClr val="tx1"/>
                </a:solidFill>
                <a:latin typeface="Times New Roman" pitchFamily="-84" charset="0"/>
                <a:ea typeface="+mn-ea"/>
                <a:cs typeface="+mn-cs"/>
              </a:rPr>
              <a:t>of</a:t>
            </a:r>
            <a:r>
              <a:rPr lang="cs-CZ" sz="1200" b="0" i="0" u="none" strike="noStrike" kern="1200" baseline="0" dirty="0">
                <a:solidFill>
                  <a:schemeClr val="tx1"/>
                </a:solidFill>
                <a:latin typeface="Times New Roman" pitchFamily="-84" charset="0"/>
                <a:ea typeface="+mn-ea"/>
                <a:cs typeface="+mn-cs"/>
              </a:rPr>
              <a:t> program </a:t>
            </a:r>
            <a:r>
              <a:rPr lang="cs-CZ" sz="1200" b="0" i="0" u="none" strike="noStrike" kern="1200" baseline="0" dirty="0" err="1">
                <a:solidFill>
                  <a:schemeClr val="tx1"/>
                </a:solidFill>
                <a:latin typeface="Times New Roman" pitchFamily="-84" charset="0"/>
                <a:ea typeface="+mn-ea"/>
                <a:cs typeface="+mn-cs"/>
              </a:rPr>
              <a:t>order</a:t>
            </a:r>
            <a:r>
              <a:rPr lang="cs-CZ" sz="1200" b="0" i="0" u="none" strike="noStrike" kern="1200" baseline="0" dirty="0">
                <a:solidFill>
                  <a:schemeClr val="tx1"/>
                </a:solidFill>
                <a:latin typeface="Times New Roman" pitchFamily="-84" charset="0"/>
                <a:ea typeface="+mn-ea"/>
                <a:cs typeface="+mn-cs"/>
              </a:rPr>
              <a:t>. </a:t>
            </a:r>
          </a:p>
          <a:p>
            <a:r>
              <a:rPr lang="cs-CZ" sz="1200" b="0" i="0" u="none" strike="noStrike" kern="1200" baseline="0" dirty="0" err="1">
                <a:solidFill>
                  <a:schemeClr val="tx1"/>
                </a:solidFill>
                <a:latin typeface="Times New Roman" pitchFamily="-84" charset="0"/>
                <a:ea typeface="+mn-ea"/>
                <a:cs typeface="+mn-cs"/>
              </a:rPr>
              <a:t>The</a:t>
            </a:r>
            <a:r>
              <a:rPr lang="cs-CZ" sz="1200" b="0" i="0" u="none" strike="noStrike" kern="1200" baseline="0" dirty="0">
                <a:solidFill>
                  <a:schemeClr val="tx1"/>
                </a:solidFill>
                <a:latin typeface="Times New Roman" pitchFamily="-84" charset="0"/>
                <a:ea typeface="+mn-ea"/>
                <a:cs typeface="+mn-cs"/>
              </a:rPr>
              <a:t> </a:t>
            </a:r>
            <a:r>
              <a:rPr lang="cs-CZ" sz="1200" b="0" i="0" u="none" strike="noStrike" kern="1200" baseline="0" dirty="0" err="1">
                <a:solidFill>
                  <a:schemeClr val="tx1"/>
                </a:solidFill>
                <a:latin typeface="Times New Roman" pitchFamily="-84" charset="0"/>
                <a:ea typeface="+mn-ea"/>
                <a:cs typeface="+mn-cs"/>
              </a:rPr>
              <a:t>instruction</a:t>
            </a:r>
            <a:r>
              <a:rPr lang="cs-CZ" sz="1200" b="0" i="0" u="none" strike="noStrike" kern="1200" baseline="0" dirty="0">
                <a:solidFill>
                  <a:schemeClr val="tx1"/>
                </a:solidFill>
                <a:latin typeface="Times New Roman" pitchFamily="-84" charset="0"/>
                <a:ea typeface="+mn-ea"/>
                <a:cs typeface="+mn-cs"/>
              </a:rPr>
              <a:t> </a:t>
            </a:r>
            <a:r>
              <a:rPr lang="cs-CZ" sz="1200" b="0" i="0" u="none" strike="noStrike" kern="1200" baseline="0" dirty="0" err="1">
                <a:solidFill>
                  <a:schemeClr val="tx1"/>
                </a:solidFill>
                <a:latin typeface="Times New Roman" pitchFamily="-84" charset="0"/>
                <a:ea typeface="+mn-ea"/>
                <a:cs typeface="+mn-cs"/>
              </a:rPr>
              <a:t>execution</a:t>
            </a:r>
            <a:r>
              <a:rPr lang="cs-CZ" sz="1200" b="0" i="0" u="none" strike="noStrike" kern="1200" baseline="0" dirty="0">
                <a:solidFill>
                  <a:schemeClr val="tx1"/>
                </a:solidFill>
                <a:latin typeface="Times New Roman" pitchFamily="-84" charset="0"/>
                <a:ea typeface="+mn-ea"/>
                <a:cs typeface="+mn-cs"/>
              </a:rPr>
              <a:t> </a:t>
            </a:r>
            <a:r>
              <a:rPr lang="cs-CZ" sz="1200" b="0" i="0" u="none" strike="noStrike" kern="1200" baseline="0" dirty="0" err="1">
                <a:solidFill>
                  <a:schemeClr val="tx1"/>
                </a:solidFill>
                <a:latin typeface="Times New Roman" pitchFamily="-84" charset="0"/>
                <a:ea typeface="+mn-ea"/>
                <a:cs typeface="+mn-cs"/>
              </a:rPr>
              <a:t>path</a:t>
            </a:r>
            <a:r>
              <a:rPr lang="cs-CZ" sz="1200" b="0" i="0" u="none" strike="noStrike" kern="1200" baseline="0" dirty="0">
                <a:solidFill>
                  <a:schemeClr val="tx1"/>
                </a:solidFill>
                <a:latin typeface="Times New Roman" pitchFamily="-84" charset="0"/>
                <a:ea typeface="+mn-ea"/>
                <a:cs typeface="+mn-cs"/>
              </a:rPr>
              <a:t> </a:t>
            </a:r>
            <a:r>
              <a:rPr lang="cs-CZ" sz="1200" b="0" i="0" u="none" strike="noStrike" kern="1200" baseline="0" dirty="0" err="1">
                <a:solidFill>
                  <a:schemeClr val="tx1"/>
                </a:solidFill>
                <a:latin typeface="Times New Roman" pitchFamily="-84" charset="0"/>
                <a:ea typeface="+mn-ea"/>
                <a:cs typeface="+mn-cs"/>
              </a:rPr>
              <a:t>is</a:t>
            </a:r>
            <a:r>
              <a:rPr lang="cs-CZ" sz="1200" b="0" i="0" u="none" strike="noStrike" kern="1200" baseline="0" dirty="0">
                <a:solidFill>
                  <a:schemeClr val="tx1"/>
                </a:solidFill>
                <a:latin typeface="Times New Roman" pitchFamily="-84" charset="0"/>
                <a:ea typeface="+mn-ea"/>
                <a:cs typeface="+mn-cs"/>
              </a:rPr>
              <a:t> </a:t>
            </a:r>
            <a:r>
              <a:rPr lang="cs-CZ" sz="1200" b="0" i="0" u="none" strike="noStrike" kern="1200" baseline="0" dirty="0" err="1">
                <a:solidFill>
                  <a:schemeClr val="tx1"/>
                </a:solidFill>
                <a:latin typeface="Times New Roman" pitchFamily="-84" charset="0"/>
                <a:ea typeface="+mn-ea"/>
                <a:cs typeface="+mn-cs"/>
              </a:rPr>
              <a:t>predicted</a:t>
            </a:r>
            <a:r>
              <a:rPr lang="cs-CZ" sz="1200" b="0" i="0" u="none" strike="noStrike" kern="1200" baseline="0" dirty="0">
                <a:solidFill>
                  <a:schemeClr val="tx1"/>
                </a:solidFill>
                <a:latin typeface="Times New Roman" pitchFamily="-84" charset="0"/>
                <a:ea typeface="+mn-ea"/>
                <a:cs typeface="+mn-cs"/>
              </a:rPr>
              <a:t> by </a:t>
            </a:r>
            <a:r>
              <a:rPr lang="cs-CZ" sz="1200" b="0" i="0" u="none" strike="noStrike" kern="1200" baseline="0" dirty="0" err="1">
                <a:solidFill>
                  <a:schemeClr val="tx1"/>
                </a:solidFill>
                <a:latin typeface="Times New Roman" pitchFamily="-84" charset="0"/>
                <a:ea typeface="+mn-ea"/>
                <a:cs typeface="+mn-cs"/>
              </a:rPr>
              <a:t>branch</a:t>
            </a:r>
            <a:r>
              <a:rPr lang="cs-CZ" sz="1200" b="0" i="0" u="none" strike="noStrike" kern="1200" baseline="0" dirty="0">
                <a:solidFill>
                  <a:schemeClr val="tx1"/>
                </a:solidFill>
                <a:latin typeface="Times New Roman" pitchFamily="-84" charset="0"/>
                <a:ea typeface="+mn-ea"/>
                <a:cs typeface="+mn-cs"/>
              </a:rPr>
              <a:t> </a:t>
            </a:r>
            <a:r>
              <a:rPr lang="cs-CZ" sz="1200" b="0" i="0" u="none" strike="noStrike" kern="1200" baseline="0" dirty="0" err="1">
                <a:solidFill>
                  <a:schemeClr val="tx1"/>
                </a:solidFill>
                <a:latin typeface="Times New Roman" pitchFamily="-84" charset="0"/>
                <a:ea typeface="+mn-ea"/>
                <a:cs typeface="+mn-cs"/>
              </a:rPr>
              <a:t>direction</a:t>
            </a:r>
            <a:r>
              <a:rPr lang="cs-CZ" sz="1200" b="0" i="0" u="none" strike="noStrike" kern="1200" baseline="0" dirty="0">
                <a:solidFill>
                  <a:schemeClr val="tx1"/>
                </a:solidFill>
                <a:latin typeface="Times New Roman" pitchFamily="-84" charset="0"/>
                <a:ea typeface="+mn-ea"/>
                <a:cs typeface="+mn-cs"/>
              </a:rPr>
              <a:t> and </a:t>
            </a:r>
            <a:r>
              <a:rPr lang="cs-CZ" sz="1200" b="0" i="0" u="none" strike="noStrike" kern="1200" baseline="0" dirty="0" err="1">
                <a:solidFill>
                  <a:schemeClr val="tx1"/>
                </a:solidFill>
                <a:latin typeface="Times New Roman" pitchFamily="-84" charset="0"/>
                <a:ea typeface="+mn-ea"/>
                <a:cs typeface="+mn-cs"/>
              </a:rPr>
              <a:t>target</a:t>
            </a:r>
            <a:r>
              <a:rPr lang="cs-CZ" sz="1200" b="0" i="0" u="none" strike="noStrike" kern="1200" baseline="0" dirty="0">
                <a:solidFill>
                  <a:schemeClr val="tx1"/>
                </a:solidFill>
                <a:latin typeface="Times New Roman" pitchFamily="-84" charset="0"/>
                <a:ea typeface="+mn-ea"/>
                <a:cs typeface="+mn-cs"/>
              </a:rPr>
              <a:t> </a:t>
            </a:r>
            <a:r>
              <a:rPr lang="cs-CZ" sz="1200" b="0" i="0" u="none" strike="noStrike" kern="1200" baseline="0" dirty="0" err="1">
                <a:solidFill>
                  <a:schemeClr val="tx1"/>
                </a:solidFill>
                <a:latin typeface="Times New Roman" pitchFamily="-84" charset="0"/>
                <a:ea typeface="+mn-ea"/>
                <a:cs typeface="+mn-cs"/>
              </a:rPr>
              <a:t>prediction</a:t>
            </a:r>
            <a:r>
              <a:rPr lang="cs-CZ" sz="1200" b="0" i="0" u="none" strike="noStrike" kern="1200" baseline="0" dirty="0">
                <a:solidFill>
                  <a:schemeClr val="tx1"/>
                </a:solidFill>
                <a:latin typeface="Times New Roman" pitchFamily="-84" charset="0"/>
                <a:ea typeface="+mn-ea"/>
                <a:cs typeface="+mn-cs"/>
              </a:rPr>
              <a:t> </a:t>
            </a:r>
            <a:r>
              <a:rPr lang="cs-CZ" sz="1200" b="0" i="0" u="none" strike="noStrike" kern="1200" baseline="0" dirty="0" err="1">
                <a:solidFill>
                  <a:schemeClr val="tx1"/>
                </a:solidFill>
                <a:latin typeface="Times New Roman" pitchFamily="-84" charset="0"/>
                <a:ea typeface="+mn-ea"/>
                <a:cs typeface="+mn-cs"/>
              </a:rPr>
              <a:t>logic</a:t>
            </a:r>
            <a:r>
              <a:rPr lang="cs-CZ" sz="1200" b="0" i="0" u="none" strike="noStrike" kern="1200" baseline="0" dirty="0">
                <a:solidFill>
                  <a:schemeClr val="tx1"/>
                </a:solidFill>
                <a:latin typeface="Times New Roman" pitchFamily="-84" charset="0"/>
                <a:ea typeface="+mn-ea"/>
                <a:cs typeface="+mn-cs"/>
              </a:rPr>
              <a:t>. </a:t>
            </a:r>
          </a:p>
          <a:p>
            <a:r>
              <a:rPr lang="cs-CZ" sz="1200" b="0" i="0" u="none" strike="noStrike" kern="1200" baseline="0" dirty="0" err="1">
                <a:solidFill>
                  <a:schemeClr val="tx1"/>
                </a:solidFill>
                <a:latin typeface="Times New Roman" pitchFamily="-84" charset="0"/>
                <a:ea typeface="+mn-ea"/>
                <a:cs typeface="+mn-cs"/>
              </a:rPr>
              <a:t>Each</a:t>
            </a:r>
            <a:r>
              <a:rPr lang="cs-CZ" sz="1200" b="0" i="0" u="none" strike="noStrike" kern="1200" baseline="0" dirty="0">
                <a:solidFill>
                  <a:schemeClr val="tx1"/>
                </a:solidFill>
                <a:latin typeface="Times New Roman" pitchFamily="-84" charset="0"/>
                <a:ea typeface="+mn-ea"/>
                <a:cs typeface="+mn-cs"/>
              </a:rPr>
              <a:t> </a:t>
            </a:r>
            <a:r>
              <a:rPr lang="cs-CZ" sz="1200" b="0" i="0" u="none" strike="noStrike" kern="1200" baseline="0" dirty="0" err="1">
                <a:solidFill>
                  <a:schemeClr val="tx1"/>
                </a:solidFill>
                <a:latin typeface="Times New Roman" pitchFamily="-84" charset="0"/>
                <a:ea typeface="+mn-ea"/>
                <a:cs typeface="+mn-cs"/>
              </a:rPr>
              <a:t>core</a:t>
            </a:r>
            <a:r>
              <a:rPr lang="cs-CZ" sz="1200" b="0" i="0" u="none" strike="noStrike" kern="1200" baseline="0" dirty="0">
                <a:solidFill>
                  <a:schemeClr val="tx1"/>
                </a:solidFill>
                <a:latin typeface="Times New Roman" pitchFamily="-84" charset="0"/>
                <a:ea typeface="+mn-ea"/>
                <a:cs typeface="+mn-cs"/>
              </a:rPr>
              <a:t> </a:t>
            </a:r>
            <a:r>
              <a:rPr lang="cs-CZ" sz="1200" b="0" i="0" u="none" strike="noStrike" kern="1200" baseline="0" dirty="0" err="1">
                <a:solidFill>
                  <a:schemeClr val="tx1"/>
                </a:solidFill>
                <a:latin typeface="Times New Roman" pitchFamily="-84" charset="0"/>
                <a:ea typeface="+mn-ea"/>
                <a:cs typeface="+mn-cs"/>
              </a:rPr>
              <a:t>includes</a:t>
            </a:r>
            <a:r>
              <a:rPr lang="cs-CZ" sz="1200" b="0" i="0" u="none" strike="noStrike" kern="1200" baseline="0" dirty="0">
                <a:solidFill>
                  <a:schemeClr val="tx1"/>
                </a:solidFill>
                <a:latin typeface="Times New Roman" pitchFamily="-84" charset="0"/>
                <a:ea typeface="+mn-ea"/>
                <a:cs typeface="+mn-cs"/>
              </a:rPr>
              <a:t> </a:t>
            </a:r>
            <a:r>
              <a:rPr lang="cs-CZ" sz="1200" b="0" i="0" u="none" strike="noStrike" kern="1200" baseline="0" dirty="0" err="1">
                <a:solidFill>
                  <a:schemeClr val="tx1"/>
                </a:solidFill>
                <a:latin typeface="Times New Roman" pitchFamily="-84" charset="0"/>
                <a:ea typeface="+mn-ea"/>
                <a:cs typeface="+mn-cs"/>
              </a:rPr>
              <a:t>four</a:t>
            </a:r>
            <a:r>
              <a:rPr lang="cs-CZ" sz="1200" b="0" i="0" u="none" strike="noStrike" kern="1200" baseline="0" dirty="0">
                <a:solidFill>
                  <a:schemeClr val="tx1"/>
                </a:solidFill>
                <a:latin typeface="Times New Roman" pitchFamily="-84" charset="0"/>
                <a:ea typeface="+mn-ea"/>
                <a:cs typeface="+mn-cs"/>
              </a:rPr>
              <a:t> </a:t>
            </a:r>
            <a:r>
              <a:rPr lang="cs-CZ" sz="1200" b="0" i="0" u="none" strike="noStrike" kern="1200" baseline="0" dirty="0" err="1">
                <a:solidFill>
                  <a:schemeClr val="tx1"/>
                </a:solidFill>
                <a:latin typeface="Times New Roman" pitchFamily="-84" charset="0"/>
                <a:ea typeface="+mn-ea"/>
                <a:cs typeface="+mn-cs"/>
              </a:rPr>
              <a:t>integer</a:t>
            </a:r>
            <a:r>
              <a:rPr lang="cs-CZ" sz="1200" b="0" i="0" u="none" strike="noStrike" kern="1200" baseline="0" dirty="0">
                <a:solidFill>
                  <a:schemeClr val="tx1"/>
                </a:solidFill>
                <a:latin typeface="Times New Roman" pitchFamily="-84" charset="0"/>
                <a:ea typeface="+mn-ea"/>
                <a:cs typeface="+mn-cs"/>
              </a:rPr>
              <a:t> </a:t>
            </a:r>
            <a:r>
              <a:rPr lang="cs-CZ" sz="1200" b="0" i="0" u="none" strike="noStrike" kern="1200" baseline="0" dirty="0" err="1">
                <a:solidFill>
                  <a:schemeClr val="tx1"/>
                </a:solidFill>
                <a:latin typeface="Times New Roman" pitchFamily="-84" charset="0"/>
                <a:ea typeface="+mn-ea"/>
                <a:cs typeface="+mn-cs"/>
              </a:rPr>
              <a:t>units</a:t>
            </a:r>
            <a:r>
              <a:rPr lang="cs-CZ" sz="1200" b="0" i="0" u="none" strike="noStrike" kern="1200" baseline="0" dirty="0">
                <a:solidFill>
                  <a:schemeClr val="tx1"/>
                </a:solidFill>
                <a:latin typeface="Times New Roman" pitchFamily="-84" charset="0"/>
                <a:ea typeface="+mn-ea"/>
                <a:cs typeface="+mn-cs"/>
              </a:rPr>
              <a:t>, </a:t>
            </a:r>
            <a:r>
              <a:rPr lang="cs-CZ" sz="1200" b="0" i="0" u="none" strike="noStrike" kern="1200" baseline="0" dirty="0" err="1">
                <a:solidFill>
                  <a:schemeClr val="tx1"/>
                </a:solidFill>
                <a:latin typeface="Times New Roman" pitchFamily="-84" charset="0"/>
                <a:ea typeface="+mn-ea"/>
                <a:cs typeface="+mn-cs"/>
              </a:rPr>
              <a:t>two</a:t>
            </a:r>
            <a:r>
              <a:rPr lang="cs-CZ" sz="1200" b="0" i="0" u="none" strike="noStrike" kern="1200" baseline="0" dirty="0">
                <a:solidFill>
                  <a:schemeClr val="tx1"/>
                </a:solidFill>
                <a:latin typeface="Times New Roman" pitchFamily="-84" charset="0"/>
                <a:ea typeface="+mn-ea"/>
                <a:cs typeface="+mn-cs"/>
              </a:rPr>
              <a:t> </a:t>
            </a:r>
            <a:r>
              <a:rPr lang="cs-CZ" sz="1200" b="0" i="0" u="none" strike="noStrike" kern="1200" baseline="0" dirty="0" err="1">
                <a:solidFill>
                  <a:schemeClr val="tx1"/>
                </a:solidFill>
                <a:latin typeface="Times New Roman" pitchFamily="-84" charset="0"/>
                <a:ea typeface="+mn-ea"/>
                <a:cs typeface="+mn-cs"/>
              </a:rPr>
              <a:t>load</a:t>
            </a:r>
            <a:r>
              <a:rPr lang="cs-CZ" sz="1200" b="0" i="0" u="none" strike="noStrike" kern="1200" baseline="0" dirty="0">
                <a:solidFill>
                  <a:schemeClr val="tx1"/>
                </a:solidFill>
                <a:latin typeface="Times New Roman" pitchFamily="-84" charset="0"/>
                <a:ea typeface="+mn-ea"/>
                <a:cs typeface="+mn-cs"/>
              </a:rPr>
              <a:t>/</a:t>
            </a:r>
            <a:r>
              <a:rPr lang="cs-CZ" sz="1200" b="0" i="0" u="none" strike="noStrike" kern="1200" baseline="0" dirty="0" err="1">
                <a:solidFill>
                  <a:schemeClr val="tx1"/>
                </a:solidFill>
                <a:latin typeface="Times New Roman" pitchFamily="-84" charset="0"/>
                <a:ea typeface="+mn-ea"/>
                <a:cs typeface="+mn-cs"/>
              </a:rPr>
              <a:t>store</a:t>
            </a:r>
            <a:r>
              <a:rPr lang="cs-CZ" sz="1200" b="0" i="0" u="none" strike="noStrike" kern="1200" baseline="0" dirty="0">
                <a:solidFill>
                  <a:schemeClr val="tx1"/>
                </a:solidFill>
                <a:latin typeface="Times New Roman" pitchFamily="-84" charset="0"/>
                <a:ea typeface="+mn-ea"/>
                <a:cs typeface="+mn-cs"/>
              </a:rPr>
              <a:t> </a:t>
            </a:r>
            <a:r>
              <a:rPr lang="cs-CZ" sz="1200" b="0" i="0" u="none" strike="noStrike" kern="1200" baseline="0" dirty="0" err="1">
                <a:solidFill>
                  <a:schemeClr val="tx1"/>
                </a:solidFill>
                <a:latin typeface="Times New Roman" pitchFamily="-84" charset="0"/>
                <a:ea typeface="+mn-ea"/>
                <a:cs typeface="+mn-cs"/>
              </a:rPr>
              <a:t>units</a:t>
            </a:r>
            <a:r>
              <a:rPr lang="cs-CZ" sz="1200" b="0" i="0" u="none" strike="noStrike" kern="1200" baseline="0" dirty="0">
                <a:solidFill>
                  <a:schemeClr val="tx1"/>
                </a:solidFill>
                <a:latin typeface="Times New Roman" pitchFamily="-84" charset="0"/>
                <a:ea typeface="+mn-ea"/>
                <a:cs typeface="+mn-cs"/>
              </a:rPr>
              <a:t>, </a:t>
            </a:r>
            <a:r>
              <a:rPr lang="cs-CZ" sz="1200" b="0" i="0" u="none" strike="noStrike" kern="1200" baseline="0" dirty="0" err="1">
                <a:solidFill>
                  <a:schemeClr val="tx1"/>
                </a:solidFill>
                <a:latin typeface="Times New Roman" pitchFamily="-84" charset="0"/>
                <a:ea typeface="+mn-ea"/>
                <a:cs typeface="+mn-cs"/>
              </a:rPr>
              <a:t>two</a:t>
            </a:r>
            <a:r>
              <a:rPr lang="cs-CZ" sz="1200" b="0" i="0" u="none" strike="noStrike" kern="1200" baseline="0" dirty="0">
                <a:solidFill>
                  <a:schemeClr val="tx1"/>
                </a:solidFill>
                <a:latin typeface="Times New Roman" pitchFamily="-84" charset="0"/>
                <a:ea typeface="+mn-ea"/>
                <a:cs typeface="+mn-cs"/>
              </a:rPr>
              <a:t> </a:t>
            </a:r>
            <a:r>
              <a:rPr lang="cs-CZ" sz="1200" b="0" i="0" u="none" strike="noStrike" kern="1200" baseline="0" dirty="0" err="1">
                <a:solidFill>
                  <a:schemeClr val="tx1"/>
                </a:solidFill>
                <a:latin typeface="Times New Roman" pitchFamily="-84" charset="0"/>
                <a:ea typeface="+mn-ea"/>
                <a:cs typeface="+mn-cs"/>
              </a:rPr>
              <a:t>binary</a:t>
            </a:r>
            <a:r>
              <a:rPr lang="cs-CZ" sz="1200" b="0" i="0" u="none" strike="noStrike" kern="1200" baseline="0" dirty="0">
                <a:solidFill>
                  <a:schemeClr val="tx1"/>
                </a:solidFill>
                <a:latin typeface="Times New Roman" pitchFamily="-84" charset="0"/>
                <a:ea typeface="+mn-ea"/>
                <a:cs typeface="+mn-cs"/>
              </a:rPr>
              <a:t> </a:t>
            </a:r>
            <a:r>
              <a:rPr lang="cs-CZ" sz="1200" b="0" i="0" u="none" strike="noStrike" kern="1200" baseline="0" dirty="0" err="1">
                <a:solidFill>
                  <a:schemeClr val="tx1"/>
                </a:solidFill>
                <a:latin typeface="Times New Roman" pitchFamily="-84" charset="0"/>
                <a:ea typeface="+mn-ea"/>
                <a:cs typeface="+mn-cs"/>
              </a:rPr>
              <a:t>floating</a:t>
            </a:r>
            <a:r>
              <a:rPr lang="cs-CZ" sz="1200" b="0" i="0" u="none" strike="noStrike" kern="1200" baseline="0" dirty="0">
                <a:solidFill>
                  <a:schemeClr val="tx1"/>
                </a:solidFill>
                <a:latin typeface="Times New Roman" pitchFamily="-84" charset="0"/>
                <a:ea typeface="+mn-ea"/>
                <a:cs typeface="+mn-cs"/>
              </a:rPr>
              <a:t>-point </a:t>
            </a:r>
            <a:r>
              <a:rPr lang="cs-CZ" sz="1200" b="0" i="0" u="none" strike="noStrike" kern="1200" baseline="0" dirty="0" err="1">
                <a:solidFill>
                  <a:schemeClr val="tx1"/>
                </a:solidFill>
                <a:latin typeface="Times New Roman" pitchFamily="-84" charset="0"/>
                <a:ea typeface="+mn-ea"/>
                <a:cs typeface="+mn-cs"/>
              </a:rPr>
              <a:t>units</a:t>
            </a:r>
            <a:r>
              <a:rPr lang="cs-CZ" sz="1200" b="0" i="0" u="none" strike="noStrike" kern="1200" baseline="0" dirty="0">
                <a:solidFill>
                  <a:schemeClr val="tx1"/>
                </a:solidFill>
                <a:latin typeface="Times New Roman" pitchFamily="-84" charset="0"/>
                <a:ea typeface="+mn-ea"/>
                <a:cs typeface="+mn-cs"/>
              </a:rPr>
              <a:t>, and </a:t>
            </a:r>
            <a:r>
              <a:rPr lang="cs-CZ" sz="1200" b="0" i="0" u="none" strike="noStrike" kern="1200" baseline="0" dirty="0" err="1">
                <a:solidFill>
                  <a:schemeClr val="tx1"/>
                </a:solidFill>
                <a:latin typeface="Times New Roman" pitchFamily="-84" charset="0"/>
                <a:ea typeface="+mn-ea"/>
                <a:cs typeface="+mn-cs"/>
              </a:rPr>
              <a:t>two</a:t>
            </a:r>
            <a:r>
              <a:rPr lang="cs-CZ" sz="1200" b="0" i="0" u="none" strike="noStrike" kern="1200" baseline="0" dirty="0">
                <a:solidFill>
                  <a:schemeClr val="tx1"/>
                </a:solidFill>
                <a:latin typeface="Times New Roman" pitchFamily="-84" charset="0"/>
                <a:ea typeface="+mn-ea"/>
                <a:cs typeface="+mn-cs"/>
              </a:rPr>
              <a:t> </a:t>
            </a:r>
            <a:r>
              <a:rPr lang="cs-CZ" sz="1200" b="0" i="0" u="none" strike="noStrike" kern="1200" baseline="0" dirty="0" err="1">
                <a:solidFill>
                  <a:schemeClr val="tx1"/>
                </a:solidFill>
                <a:latin typeface="Times New Roman" pitchFamily="-84" charset="0"/>
                <a:ea typeface="+mn-ea"/>
                <a:cs typeface="+mn-cs"/>
              </a:rPr>
              <a:t>vector</a:t>
            </a:r>
            <a:endParaRPr lang="cs-CZ" sz="1200" b="0" i="0" u="none" strike="noStrike" kern="1200" baseline="0" dirty="0">
              <a:solidFill>
                <a:schemeClr val="tx1"/>
              </a:solidFill>
              <a:latin typeface="Times New Roman" pitchFamily="-84" charset="0"/>
              <a:ea typeface="+mn-ea"/>
              <a:cs typeface="+mn-cs"/>
            </a:endParaRPr>
          </a:p>
          <a:p>
            <a:r>
              <a:rPr lang="cs-CZ" sz="1200" b="0" i="0" u="none" strike="noStrike" kern="1200" baseline="0" dirty="0" err="1">
                <a:solidFill>
                  <a:schemeClr val="tx1"/>
                </a:solidFill>
                <a:latin typeface="Times New Roman" pitchFamily="-84" charset="0"/>
                <a:ea typeface="+mn-ea"/>
                <a:cs typeface="+mn-cs"/>
              </a:rPr>
              <a:t>floating</a:t>
            </a:r>
            <a:r>
              <a:rPr lang="cs-CZ" sz="1200" b="0" i="0" u="none" strike="noStrike" kern="1200" baseline="0" dirty="0">
                <a:solidFill>
                  <a:schemeClr val="tx1"/>
                </a:solidFill>
                <a:latin typeface="Times New Roman" pitchFamily="-84" charset="0"/>
                <a:ea typeface="+mn-ea"/>
                <a:cs typeface="+mn-cs"/>
              </a:rPr>
              <a:t>-point </a:t>
            </a:r>
            <a:r>
              <a:rPr lang="cs-CZ" sz="1200" b="0" i="0" u="none" strike="noStrike" kern="1200" baseline="0" dirty="0" err="1">
                <a:solidFill>
                  <a:schemeClr val="tx1"/>
                </a:solidFill>
                <a:latin typeface="Times New Roman" pitchFamily="-84" charset="0"/>
                <a:ea typeface="+mn-ea"/>
                <a:cs typeface="+mn-cs"/>
              </a:rPr>
              <a:t>units</a:t>
            </a:r>
            <a:r>
              <a:rPr lang="cs-CZ" sz="1200" b="0" i="0" u="none" strike="noStrike" kern="1200" baseline="0" dirty="0">
                <a:solidFill>
                  <a:schemeClr val="tx1"/>
                </a:solidFill>
                <a:latin typeface="Times New Roman" pitchFamily="-84" charset="0"/>
                <a:ea typeface="+mn-ea"/>
                <a:cs typeface="+mn-cs"/>
              </a:rPr>
              <a:t>.</a:t>
            </a:r>
            <a:endParaRPr lang="en-US" dirty="0"/>
          </a:p>
        </p:txBody>
      </p:sp>
      <p:sp>
        <p:nvSpPr>
          <p:cNvPr id="4" name="Slide Number Placeholder 3"/>
          <p:cNvSpPr>
            <a:spLocks noGrp="1"/>
          </p:cNvSpPr>
          <p:nvPr>
            <p:ph type="sldNum" sz="quarter" idx="10"/>
          </p:nvPr>
        </p:nvSpPr>
        <p:spPr/>
        <p:txBody>
          <a:bodyPr/>
          <a:lstStyle/>
          <a:p>
            <a:fld id="{D11A89E7-D91F-474F-9C5E-C4DFBE1BE310}" type="slidenum">
              <a:rPr lang="en-US" smtClean="0"/>
              <a:pPr/>
              <a:t>28</a:t>
            </a:fld>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Times New Roman" pitchFamily="-84" charset="0"/>
                <a:ea typeface="+mn-ea"/>
                <a:cs typeface="+mn-cs"/>
              </a:rPr>
              <a:t>The zEC12 incorporates a four level cache structure. We look at each level in turn</a:t>
            </a:r>
          </a:p>
          <a:p>
            <a:r>
              <a:rPr lang="en-US" sz="1200" b="0" i="0" u="none" strike="noStrike" kern="1200" baseline="0" dirty="0">
                <a:solidFill>
                  <a:schemeClr val="tx1"/>
                </a:solidFill>
                <a:latin typeface="Times New Roman" pitchFamily="-84" charset="0"/>
                <a:ea typeface="+mn-ea"/>
                <a:cs typeface="+mn-cs"/>
              </a:rPr>
              <a:t>(Figure 21.17).</a:t>
            </a:r>
          </a:p>
          <a:p>
            <a:endParaRPr lang="en-US" sz="1200" b="0" i="0" u="none" strike="noStrike" kern="1200" baseline="0" dirty="0">
              <a:solidFill>
                <a:schemeClr val="tx1"/>
              </a:solidFill>
              <a:latin typeface="Times New Roman" pitchFamily="-84" charset="0"/>
              <a:ea typeface="+mn-ea"/>
              <a:cs typeface="+mn-cs"/>
            </a:endParaRPr>
          </a:p>
          <a:p>
            <a:r>
              <a:rPr lang="en-US" sz="1200" kern="1200" dirty="0">
                <a:solidFill>
                  <a:schemeClr val="tx1"/>
                </a:solidFill>
                <a:effectLst/>
                <a:latin typeface="Times New Roman" pitchFamily="-84" charset="0"/>
                <a:ea typeface="+mn-ea"/>
                <a:cs typeface="+mn-cs"/>
              </a:rPr>
              <a:t>Each core has a dedicated 96-kB L1 I-cache and a 128-kB L1 D-cache. The L1</a:t>
            </a:r>
          </a:p>
          <a:p>
            <a:r>
              <a:rPr lang="en-US" sz="1200" kern="1200" dirty="0">
                <a:solidFill>
                  <a:schemeClr val="tx1"/>
                </a:solidFill>
                <a:effectLst/>
                <a:latin typeface="Times New Roman" pitchFamily="-84" charset="0"/>
                <a:ea typeface="+mn-ea"/>
                <a:cs typeface="+mn-cs"/>
              </a:rPr>
              <a:t>cache is designed as a write-through cache to L2, that is, altered data are also stored</a:t>
            </a:r>
          </a:p>
          <a:p>
            <a:r>
              <a:rPr lang="en-US" sz="1200" kern="1200" dirty="0">
                <a:solidFill>
                  <a:schemeClr val="tx1"/>
                </a:solidFill>
                <a:effectLst/>
                <a:latin typeface="Times New Roman" pitchFamily="-84" charset="0"/>
                <a:ea typeface="+mn-ea"/>
                <a:cs typeface="+mn-cs"/>
              </a:rPr>
              <a:t>to the next level of memory. These caches are eight-way set associative.</a:t>
            </a:r>
          </a:p>
          <a:p>
            <a:endParaRPr lang="en-US" sz="1200" kern="1200" dirty="0">
              <a:solidFill>
                <a:schemeClr val="tx1"/>
              </a:solidFill>
              <a:effectLst/>
              <a:latin typeface="Times New Roman" pitchFamily="-84" charset="0"/>
              <a:ea typeface="+mn-ea"/>
              <a:cs typeface="+mn-cs"/>
            </a:endParaRPr>
          </a:p>
          <a:p>
            <a:r>
              <a:rPr lang="en-US" sz="1200" kern="1200" dirty="0">
                <a:solidFill>
                  <a:schemeClr val="tx1"/>
                </a:solidFill>
                <a:effectLst/>
                <a:latin typeface="Times New Roman" pitchFamily="-84" charset="0"/>
                <a:ea typeface="+mn-ea"/>
                <a:cs typeface="+mn-cs"/>
              </a:rPr>
              <a:t>Each core also has a dedicated 2-MB L2, split equally into 1-MB data cache</a:t>
            </a:r>
          </a:p>
          <a:p>
            <a:r>
              <a:rPr lang="en-US" sz="1200" kern="1200" dirty="0">
                <a:solidFill>
                  <a:schemeClr val="tx1"/>
                </a:solidFill>
                <a:effectLst/>
                <a:latin typeface="Times New Roman" pitchFamily="-84" charset="0"/>
                <a:ea typeface="+mn-ea"/>
                <a:cs typeface="+mn-cs"/>
              </a:rPr>
              <a:t>and 1-MB instruction cache. The L2 caches are write-through to L3, and eight-way</a:t>
            </a:r>
          </a:p>
          <a:p>
            <a:r>
              <a:rPr lang="en-US" sz="1200" kern="1200" dirty="0">
                <a:solidFill>
                  <a:schemeClr val="tx1"/>
                </a:solidFill>
                <a:effectLst/>
                <a:latin typeface="Times New Roman" pitchFamily="-84" charset="0"/>
                <a:ea typeface="+mn-ea"/>
                <a:cs typeface="+mn-cs"/>
              </a:rPr>
              <a:t>set associative.</a:t>
            </a:r>
          </a:p>
          <a:p>
            <a:endParaRPr lang="en-US" sz="1200" kern="1200" dirty="0">
              <a:solidFill>
                <a:schemeClr val="tx1"/>
              </a:solidFill>
              <a:effectLst/>
              <a:latin typeface="Times New Roman" pitchFamily="-84" charset="0"/>
              <a:ea typeface="+mn-ea"/>
              <a:cs typeface="+mn-cs"/>
            </a:endParaRPr>
          </a:p>
          <a:p>
            <a:r>
              <a:rPr lang="en-US" sz="1200" kern="1200" dirty="0">
                <a:solidFill>
                  <a:schemeClr val="tx1"/>
                </a:solidFill>
                <a:effectLst/>
                <a:latin typeface="Times New Roman" pitchFamily="-84" charset="0"/>
                <a:ea typeface="+mn-ea"/>
                <a:cs typeface="+mn-cs"/>
              </a:rPr>
              <a:t>Each eight-core processor unit chip includes a 64-MB L3 cache shared by all</a:t>
            </a:r>
          </a:p>
          <a:p>
            <a:r>
              <a:rPr lang="en-US" sz="1200" kern="1200" dirty="0">
                <a:solidFill>
                  <a:schemeClr val="tx1"/>
                </a:solidFill>
                <a:effectLst/>
                <a:latin typeface="Times New Roman" pitchFamily="-84" charset="0"/>
                <a:ea typeface="+mn-ea"/>
                <a:cs typeface="+mn-cs"/>
              </a:rPr>
              <a:t>eight cores. Because L1 and L2 caches are write-through, the L3 cache must process</a:t>
            </a:r>
          </a:p>
          <a:p>
            <a:r>
              <a:rPr lang="en-US" sz="1200" kern="1200" dirty="0">
                <a:solidFill>
                  <a:schemeClr val="tx1"/>
                </a:solidFill>
                <a:effectLst/>
                <a:latin typeface="Times New Roman" pitchFamily="-84" charset="0"/>
                <a:ea typeface="+mn-ea"/>
                <a:cs typeface="+mn-cs"/>
              </a:rPr>
              <a:t>every store generated by the eight cores on its chip. This feature maintains data</a:t>
            </a:r>
          </a:p>
          <a:p>
            <a:r>
              <a:rPr lang="en-US" sz="1200" kern="1200" dirty="0">
                <a:solidFill>
                  <a:schemeClr val="tx1"/>
                </a:solidFill>
                <a:effectLst/>
                <a:latin typeface="Times New Roman" pitchFamily="-84" charset="0"/>
                <a:ea typeface="+mn-ea"/>
                <a:cs typeface="+mn-cs"/>
              </a:rPr>
              <a:t>availability during a core failure. The L3 cache is 16-way set associative. The z13</a:t>
            </a:r>
          </a:p>
          <a:p>
            <a:r>
              <a:rPr lang="en-US" sz="1200" kern="1200" dirty="0">
                <a:solidFill>
                  <a:schemeClr val="tx1"/>
                </a:solidFill>
                <a:effectLst/>
                <a:latin typeface="Times New Roman" pitchFamily="-84" charset="0"/>
                <a:ea typeface="+mn-ea"/>
                <a:cs typeface="+mn-cs"/>
              </a:rPr>
              <a:t>implements embedded DRAM (</a:t>
            </a:r>
            <a:r>
              <a:rPr lang="en-US" sz="1200" kern="1200" dirty="0" err="1">
                <a:solidFill>
                  <a:schemeClr val="tx1"/>
                </a:solidFill>
                <a:effectLst/>
                <a:latin typeface="Times New Roman" pitchFamily="-84" charset="0"/>
                <a:ea typeface="+mn-ea"/>
                <a:cs typeface="+mn-cs"/>
              </a:rPr>
              <a:t>eDRAM</a:t>
            </a:r>
            <a:r>
              <a:rPr lang="en-US" sz="1200" kern="1200" dirty="0">
                <a:solidFill>
                  <a:schemeClr val="tx1"/>
                </a:solidFill>
                <a:effectLst/>
                <a:latin typeface="Times New Roman" pitchFamily="-84" charset="0"/>
                <a:ea typeface="+mn-ea"/>
                <a:cs typeface="+mn-cs"/>
              </a:rPr>
              <a:t>) as L3 cache memory on the chip. While</a:t>
            </a:r>
          </a:p>
          <a:p>
            <a:r>
              <a:rPr lang="en-US" sz="1200" kern="1200" dirty="0">
                <a:solidFill>
                  <a:schemeClr val="tx1"/>
                </a:solidFill>
                <a:effectLst/>
                <a:latin typeface="Times New Roman" pitchFamily="-84" charset="0"/>
                <a:ea typeface="+mn-ea"/>
                <a:cs typeface="+mn-cs"/>
              </a:rPr>
              <a:t>this </a:t>
            </a:r>
            <a:r>
              <a:rPr lang="en-US" sz="1200" kern="1200" dirty="0" err="1">
                <a:solidFill>
                  <a:schemeClr val="tx1"/>
                </a:solidFill>
                <a:effectLst/>
                <a:latin typeface="Times New Roman" pitchFamily="-84" charset="0"/>
                <a:ea typeface="+mn-ea"/>
                <a:cs typeface="+mn-cs"/>
              </a:rPr>
              <a:t>eDRAM</a:t>
            </a:r>
            <a:r>
              <a:rPr lang="en-US" sz="1200" kern="1200" dirty="0">
                <a:solidFill>
                  <a:schemeClr val="tx1"/>
                </a:solidFill>
                <a:effectLst/>
                <a:latin typeface="Times New Roman" pitchFamily="-84" charset="0"/>
                <a:ea typeface="+mn-ea"/>
                <a:cs typeface="+mn-cs"/>
              </a:rPr>
              <a:t> memory is slower than static RAM (SRAM) traditionally used to</a:t>
            </a:r>
          </a:p>
          <a:p>
            <a:r>
              <a:rPr lang="en-US" sz="1200" kern="1200" dirty="0">
                <a:solidFill>
                  <a:schemeClr val="tx1"/>
                </a:solidFill>
                <a:effectLst/>
                <a:latin typeface="Times New Roman" pitchFamily="-84" charset="0"/>
                <a:ea typeface="+mn-ea"/>
                <a:cs typeface="+mn-cs"/>
              </a:rPr>
              <a:t>implement cache memory, the </a:t>
            </a:r>
            <a:r>
              <a:rPr lang="en-US" sz="1200" kern="1200" dirty="0" err="1">
                <a:solidFill>
                  <a:schemeClr val="tx1"/>
                </a:solidFill>
                <a:effectLst/>
                <a:latin typeface="Times New Roman" pitchFamily="-84" charset="0"/>
                <a:ea typeface="+mn-ea"/>
                <a:cs typeface="+mn-cs"/>
              </a:rPr>
              <a:t>eDRAM</a:t>
            </a:r>
            <a:r>
              <a:rPr lang="en-US" sz="1200" kern="1200" dirty="0">
                <a:solidFill>
                  <a:schemeClr val="tx1"/>
                </a:solidFill>
                <a:effectLst/>
                <a:latin typeface="Times New Roman" pitchFamily="-84" charset="0"/>
                <a:ea typeface="+mn-ea"/>
                <a:cs typeface="+mn-cs"/>
              </a:rPr>
              <a:t> can hold significantly more bits in a given</a:t>
            </a:r>
          </a:p>
          <a:p>
            <a:r>
              <a:rPr lang="en-US" sz="1200" kern="1200" dirty="0">
                <a:solidFill>
                  <a:schemeClr val="tx1"/>
                </a:solidFill>
                <a:effectLst/>
                <a:latin typeface="Times New Roman" pitchFamily="-84" charset="0"/>
                <a:ea typeface="+mn-ea"/>
                <a:cs typeface="+mn-cs"/>
              </a:rPr>
              <a:t>surface area. For many workloads, having more memory closer to the core is more</a:t>
            </a:r>
          </a:p>
          <a:p>
            <a:r>
              <a:rPr lang="en-US" sz="1200" kern="1200" dirty="0">
                <a:solidFill>
                  <a:schemeClr val="tx1"/>
                </a:solidFill>
                <a:effectLst/>
                <a:latin typeface="Times New Roman" pitchFamily="-84" charset="0"/>
                <a:ea typeface="+mn-ea"/>
                <a:cs typeface="+mn-cs"/>
              </a:rPr>
              <a:t>important than having fast memory.</a:t>
            </a:r>
          </a:p>
          <a:p>
            <a:endParaRPr lang="en-US" sz="1200" kern="1200" dirty="0">
              <a:solidFill>
                <a:schemeClr val="tx1"/>
              </a:solidFill>
              <a:effectLst/>
              <a:latin typeface="Times New Roman" pitchFamily="-84" charset="0"/>
              <a:ea typeface="+mn-ea"/>
              <a:cs typeface="+mn-cs"/>
            </a:endParaRPr>
          </a:p>
          <a:p>
            <a:r>
              <a:rPr lang="en-US" sz="1200" kern="1200" dirty="0">
                <a:solidFill>
                  <a:schemeClr val="tx1"/>
                </a:solidFill>
                <a:effectLst/>
                <a:latin typeface="Times New Roman" pitchFamily="-84" charset="0"/>
                <a:ea typeface="+mn-ea"/>
                <a:cs typeface="+mn-cs"/>
              </a:rPr>
              <a:t>The three PUs in a node share a 480-MB L4 cache. The L4 cache is on a</a:t>
            </a:r>
          </a:p>
          <a:p>
            <a:r>
              <a:rPr lang="en-US" sz="1200" kern="1200" dirty="0">
                <a:solidFill>
                  <a:schemeClr val="tx1"/>
                </a:solidFill>
                <a:effectLst/>
                <a:latin typeface="Times New Roman" pitchFamily="-84" charset="0"/>
                <a:ea typeface="+mn-ea"/>
                <a:cs typeface="+mn-cs"/>
              </a:rPr>
              <a:t>chip that also includes a non-data inclusive coherent (NIC) directory that points</a:t>
            </a:r>
          </a:p>
          <a:p>
            <a:r>
              <a:rPr lang="en-US" sz="1200" kern="1200" dirty="0">
                <a:solidFill>
                  <a:schemeClr val="tx1"/>
                </a:solidFill>
                <a:effectLst/>
                <a:latin typeface="Times New Roman" pitchFamily="-84" charset="0"/>
                <a:ea typeface="+mn-ea"/>
                <a:cs typeface="+mn-cs"/>
              </a:rPr>
              <a:t>to L3-owned lines that have not been included in L4 cache. The principal motivation</a:t>
            </a:r>
          </a:p>
          <a:p>
            <a:r>
              <a:rPr lang="en-US" sz="1200" kern="1200" dirty="0">
                <a:solidFill>
                  <a:schemeClr val="tx1"/>
                </a:solidFill>
                <a:effectLst/>
                <a:latin typeface="Times New Roman" pitchFamily="-84" charset="0"/>
                <a:ea typeface="+mn-ea"/>
                <a:cs typeface="+mn-cs"/>
              </a:rPr>
              <a:t>for incorporating a level 4 cache is that the very high clock speed of the core</a:t>
            </a:r>
          </a:p>
          <a:p>
            <a:r>
              <a:rPr lang="en-US" sz="1200" kern="1200" dirty="0">
                <a:solidFill>
                  <a:schemeClr val="tx1"/>
                </a:solidFill>
                <a:effectLst/>
                <a:latin typeface="Times New Roman" pitchFamily="-84" charset="0"/>
                <a:ea typeface="+mn-ea"/>
                <a:cs typeface="+mn-cs"/>
              </a:rPr>
              <a:t>processors results in a significant mismatch with main memory speed. The fourth</a:t>
            </a:r>
          </a:p>
          <a:p>
            <a:r>
              <a:rPr lang="en-US" sz="1200" kern="1200" dirty="0">
                <a:solidFill>
                  <a:schemeClr val="tx1"/>
                </a:solidFill>
                <a:effectLst/>
                <a:latin typeface="Times New Roman" pitchFamily="-84" charset="0"/>
                <a:ea typeface="+mn-ea"/>
                <a:cs typeface="+mn-cs"/>
              </a:rPr>
              <a:t>cache layer is needed to keep the cores running efficiently. The large shared L3 and</a:t>
            </a:r>
          </a:p>
          <a:p>
            <a:r>
              <a:rPr lang="en-US" sz="1200" kern="1200" dirty="0">
                <a:solidFill>
                  <a:schemeClr val="tx1"/>
                </a:solidFill>
                <a:effectLst/>
                <a:latin typeface="Times New Roman" pitchFamily="-84" charset="0"/>
                <a:ea typeface="+mn-ea"/>
                <a:cs typeface="+mn-cs"/>
              </a:rPr>
              <a:t>L4 caches are suited to transaction-processing workloads exhibiting a high degree</a:t>
            </a:r>
          </a:p>
          <a:p>
            <a:r>
              <a:rPr lang="en-US" sz="1200" kern="1200" dirty="0">
                <a:solidFill>
                  <a:schemeClr val="tx1"/>
                </a:solidFill>
                <a:effectLst/>
                <a:latin typeface="Times New Roman" pitchFamily="-84" charset="0"/>
                <a:ea typeface="+mn-ea"/>
                <a:cs typeface="+mn-cs"/>
              </a:rPr>
              <a:t>of data sharing and task swapping. The L4 cache is 30-way set associative. The SC</a:t>
            </a:r>
          </a:p>
          <a:p>
            <a:r>
              <a:rPr lang="en-US" sz="1200" kern="1200" dirty="0">
                <a:solidFill>
                  <a:schemeClr val="tx1"/>
                </a:solidFill>
                <a:effectLst/>
                <a:latin typeface="Times New Roman" pitchFamily="-84" charset="0"/>
                <a:ea typeface="+mn-ea"/>
                <a:cs typeface="+mn-cs"/>
              </a:rPr>
              <a:t>chip, which houses the L4 cache, also acts as a cross-point switch for L4-to-L4 traffic</a:t>
            </a:r>
          </a:p>
          <a:p>
            <a:r>
              <a:rPr lang="en-US" sz="1200" kern="1200" dirty="0">
                <a:solidFill>
                  <a:schemeClr val="tx1"/>
                </a:solidFill>
                <a:effectLst/>
                <a:latin typeface="Times New Roman" pitchFamily="-84" charset="0"/>
                <a:ea typeface="+mn-ea"/>
                <a:cs typeface="+mn-cs"/>
              </a:rPr>
              <a:t>to up to the other node in the same drawer and two other drawers by bidirectional</a:t>
            </a:r>
          </a:p>
          <a:p>
            <a:r>
              <a:rPr lang="en-US" sz="1200" kern="1200" dirty="0">
                <a:solidFill>
                  <a:schemeClr val="tx1"/>
                </a:solidFill>
                <a:effectLst/>
                <a:latin typeface="Times New Roman" pitchFamily="-84" charset="0"/>
                <a:ea typeface="+mn-ea"/>
                <a:cs typeface="+mn-cs"/>
              </a:rPr>
              <a:t>data buses. The L4 cache is the coherence manager, meaning that all memory</a:t>
            </a:r>
          </a:p>
          <a:p>
            <a:r>
              <a:rPr lang="en-US" sz="1200" kern="1200" dirty="0">
                <a:solidFill>
                  <a:schemeClr val="tx1"/>
                </a:solidFill>
                <a:effectLst/>
                <a:latin typeface="Times New Roman" pitchFamily="-84" charset="0"/>
                <a:ea typeface="+mn-ea"/>
                <a:cs typeface="+mn-cs"/>
              </a:rPr>
              <a:t>fetches must be in the L4 cache before that data can be used by the processor.</a:t>
            </a:r>
          </a:p>
          <a:p>
            <a:endParaRPr lang="en-US" sz="1200" kern="1200" dirty="0">
              <a:solidFill>
                <a:schemeClr val="tx1"/>
              </a:solidFill>
              <a:effectLst/>
              <a:latin typeface="Times New Roman" pitchFamily="-84" charset="0"/>
              <a:ea typeface="+mn-ea"/>
              <a:cs typeface="+mn-cs"/>
            </a:endParaRPr>
          </a:p>
          <a:p>
            <a:r>
              <a:rPr lang="en-US" sz="1200" kern="1200" dirty="0">
                <a:solidFill>
                  <a:schemeClr val="tx1"/>
                </a:solidFill>
                <a:effectLst/>
                <a:latin typeface="Times New Roman" pitchFamily="-84" charset="0"/>
                <a:ea typeface="+mn-ea"/>
                <a:cs typeface="+mn-cs"/>
              </a:rPr>
              <a:t>All four caches use a line size of 256 bytes.</a:t>
            </a:r>
          </a:p>
          <a:p>
            <a:endParaRPr lang="en-US" sz="1200" kern="1200" dirty="0">
              <a:solidFill>
                <a:schemeClr val="tx1"/>
              </a:solidFill>
              <a:effectLst/>
              <a:latin typeface="Times New Roman" pitchFamily="-84" charset="0"/>
              <a:ea typeface="+mn-ea"/>
              <a:cs typeface="+mn-cs"/>
            </a:endParaRPr>
          </a:p>
          <a:p>
            <a:r>
              <a:rPr lang="en-US" sz="1200" kern="1200" dirty="0">
                <a:solidFill>
                  <a:schemeClr val="tx1"/>
                </a:solidFill>
                <a:effectLst/>
                <a:latin typeface="Times New Roman" pitchFamily="-84" charset="0"/>
                <a:ea typeface="+mn-ea"/>
                <a:cs typeface="+mn-cs"/>
              </a:rPr>
              <a:t>The z13 is an interesting study in design trade-offs and the difficulty in exploiting</a:t>
            </a:r>
          </a:p>
          <a:p>
            <a:r>
              <a:rPr lang="en-US" sz="1200" kern="1200" dirty="0">
                <a:solidFill>
                  <a:schemeClr val="tx1"/>
                </a:solidFill>
                <a:effectLst/>
                <a:latin typeface="Times New Roman" pitchFamily="-84" charset="0"/>
                <a:ea typeface="+mn-ea"/>
                <a:cs typeface="+mn-cs"/>
              </a:rPr>
              <a:t>the increasingly powerful processors available with current technology. The large L4</a:t>
            </a:r>
          </a:p>
          <a:p>
            <a:r>
              <a:rPr lang="en-US" sz="1200" kern="1200" dirty="0">
                <a:solidFill>
                  <a:schemeClr val="tx1"/>
                </a:solidFill>
                <a:effectLst/>
                <a:latin typeface="Times New Roman" pitchFamily="-84" charset="0"/>
                <a:ea typeface="+mn-ea"/>
                <a:cs typeface="+mn-cs"/>
              </a:rPr>
              <a:t>cache is intended to drive the need for access to main memory down to the bare minimum.</a:t>
            </a:r>
          </a:p>
          <a:p>
            <a:r>
              <a:rPr lang="en-US" sz="1200" kern="1200" dirty="0">
                <a:solidFill>
                  <a:schemeClr val="tx1"/>
                </a:solidFill>
                <a:effectLst/>
                <a:latin typeface="Times New Roman" pitchFamily="-84" charset="0"/>
                <a:ea typeface="+mn-ea"/>
                <a:cs typeface="+mn-cs"/>
              </a:rPr>
              <a:t>However, the distance to the off-chip L4 cache costs a number of instruction</a:t>
            </a:r>
          </a:p>
          <a:p>
            <a:r>
              <a:rPr lang="en-US" sz="1200" kern="1200" dirty="0">
                <a:solidFill>
                  <a:schemeClr val="tx1"/>
                </a:solidFill>
                <a:effectLst/>
                <a:latin typeface="Times New Roman" pitchFamily="-84" charset="0"/>
                <a:ea typeface="+mn-ea"/>
                <a:cs typeface="+mn-cs"/>
              </a:rPr>
              <a:t>cycles. Thus, the on-chip area devoted to cache is as large as possible, even to the point</a:t>
            </a:r>
          </a:p>
          <a:p>
            <a:r>
              <a:rPr lang="en-US" sz="1200" kern="1200" dirty="0">
                <a:solidFill>
                  <a:schemeClr val="tx1"/>
                </a:solidFill>
                <a:effectLst/>
                <a:latin typeface="Times New Roman" pitchFamily="-84" charset="0"/>
                <a:ea typeface="+mn-ea"/>
                <a:cs typeface="+mn-cs"/>
              </a:rPr>
              <a:t>of having fewer cores than possible on the chip. The L1 caches are small, to minimize</a:t>
            </a:r>
          </a:p>
          <a:p>
            <a:r>
              <a:rPr lang="en-US" sz="1200" kern="1200" dirty="0">
                <a:solidFill>
                  <a:schemeClr val="tx1"/>
                </a:solidFill>
                <a:effectLst/>
                <a:latin typeface="Times New Roman" pitchFamily="-84" charset="0"/>
                <a:ea typeface="+mn-ea"/>
                <a:cs typeface="+mn-cs"/>
              </a:rPr>
              <a:t>distance from the core and ensure that access can occur in one cycle. Each L2 cache is</a:t>
            </a:r>
          </a:p>
          <a:p>
            <a:r>
              <a:rPr lang="en-US" sz="1200" kern="1200" dirty="0">
                <a:solidFill>
                  <a:schemeClr val="tx1"/>
                </a:solidFill>
                <a:effectLst/>
                <a:latin typeface="Times New Roman" pitchFamily="-84" charset="0"/>
                <a:ea typeface="+mn-ea"/>
                <a:cs typeface="+mn-cs"/>
              </a:rPr>
              <a:t>dedicated to a single core, in an attempt to maximize the amount of cached data that</a:t>
            </a:r>
          </a:p>
          <a:p>
            <a:r>
              <a:rPr lang="en-US" sz="1200" kern="1200" dirty="0">
                <a:solidFill>
                  <a:schemeClr val="tx1"/>
                </a:solidFill>
                <a:effectLst/>
                <a:latin typeface="Times New Roman" pitchFamily="-84" charset="0"/>
                <a:ea typeface="+mn-ea"/>
                <a:cs typeface="+mn-cs"/>
              </a:rPr>
              <a:t>can be accessed without resorting to a shared cache. The L3 cache is shared by all four</a:t>
            </a:r>
          </a:p>
          <a:p>
            <a:r>
              <a:rPr lang="en-US" sz="1200" kern="1200" dirty="0">
                <a:solidFill>
                  <a:schemeClr val="tx1"/>
                </a:solidFill>
                <a:effectLst/>
                <a:latin typeface="Times New Roman" pitchFamily="-84" charset="0"/>
                <a:ea typeface="+mn-ea"/>
                <a:cs typeface="+mn-cs"/>
              </a:rPr>
              <a:t>cores on a chip and is as large as possible, to minimize the need to go to the L4 cache.</a:t>
            </a:r>
          </a:p>
          <a:p>
            <a:endParaRPr lang="en-US" sz="1200" kern="1200" dirty="0">
              <a:solidFill>
                <a:schemeClr val="tx1"/>
              </a:solidFill>
              <a:effectLst/>
              <a:latin typeface="Times New Roman" pitchFamily="-84" charset="0"/>
              <a:ea typeface="+mn-ea"/>
              <a:cs typeface="+mn-cs"/>
            </a:endParaRPr>
          </a:p>
          <a:p>
            <a:r>
              <a:rPr lang="en-US" sz="1200" kern="1200" dirty="0">
                <a:solidFill>
                  <a:schemeClr val="tx1"/>
                </a:solidFill>
                <a:effectLst/>
                <a:latin typeface="Times New Roman" pitchFamily="-84" charset="0"/>
                <a:ea typeface="+mn-ea"/>
                <a:cs typeface="+mn-cs"/>
              </a:rPr>
              <a:t>Because all of the nodes of the z13 share the workload, all of the L4 caches</a:t>
            </a:r>
          </a:p>
          <a:p>
            <a:r>
              <a:rPr lang="en-US" sz="1200" kern="1200" dirty="0">
                <a:solidFill>
                  <a:schemeClr val="tx1"/>
                </a:solidFill>
                <a:effectLst/>
                <a:latin typeface="Times New Roman" pitchFamily="-84" charset="0"/>
                <a:ea typeface="+mn-ea"/>
                <a:cs typeface="+mn-cs"/>
              </a:rPr>
              <a:t>form a single L4 cache memory. Thus, access to L4 means not only going off-chip</a:t>
            </a:r>
          </a:p>
          <a:p>
            <a:r>
              <a:rPr lang="en-US" sz="1200" kern="1200" dirty="0">
                <a:solidFill>
                  <a:schemeClr val="tx1"/>
                </a:solidFill>
                <a:effectLst/>
                <a:latin typeface="Times New Roman" pitchFamily="-84" charset="0"/>
                <a:ea typeface="+mn-ea"/>
                <a:cs typeface="+mn-cs"/>
              </a:rPr>
              <a:t>but perhaps off-drawer, further increasing access delay. This means relatively large</a:t>
            </a:r>
          </a:p>
          <a:p>
            <a:r>
              <a:rPr lang="en-US" sz="1200" kern="1200" dirty="0">
                <a:solidFill>
                  <a:schemeClr val="tx1"/>
                </a:solidFill>
                <a:effectLst/>
                <a:latin typeface="Times New Roman" pitchFamily="-84" charset="0"/>
                <a:ea typeface="+mn-ea"/>
                <a:cs typeface="+mn-cs"/>
              </a:rPr>
              <a:t>distances exist between the higher-level caches in the processors and the L4 cache</a:t>
            </a:r>
          </a:p>
          <a:p>
            <a:r>
              <a:rPr lang="en-US" sz="1200" kern="1200" dirty="0">
                <a:solidFill>
                  <a:schemeClr val="tx1"/>
                </a:solidFill>
                <a:effectLst/>
                <a:latin typeface="Times New Roman" pitchFamily="-84" charset="0"/>
                <a:ea typeface="+mn-ea"/>
                <a:cs typeface="+mn-cs"/>
              </a:rPr>
              <a:t>content. Still, accessing L4 cache data on another node is faster than accessing</a:t>
            </a:r>
          </a:p>
          <a:p>
            <a:r>
              <a:rPr lang="en-US" sz="1200" kern="1200" dirty="0">
                <a:solidFill>
                  <a:schemeClr val="tx1"/>
                </a:solidFill>
                <a:effectLst/>
                <a:latin typeface="Times New Roman" pitchFamily="-84" charset="0"/>
                <a:ea typeface="+mn-ea"/>
                <a:cs typeface="+mn-cs"/>
              </a:rPr>
              <a:t>DRAM on the other node, which is why the L4 caches work this way.</a:t>
            </a:r>
          </a:p>
          <a:p>
            <a:endParaRPr lang="en-US" sz="1200" kern="1200" dirty="0">
              <a:solidFill>
                <a:schemeClr val="tx1"/>
              </a:solidFill>
              <a:effectLst/>
              <a:latin typeface="Times New Roman" pitchFamily="-84" charset="0"/>
              <a:ea typeface="+mn-ea"/>
              <a:cs typeface="+mn-cs"/>
            </a:endParaRPr>
          </a:p>
          <a:p>
            <a:r>
              <a:rPr lang="en-US" sz="1200" kern="1200" dirty="0">
                <a:solidFill>
                  <a:schemeClr val="tx1"/>
                </a:solidFill>
                <a:effectLst/>
                <a:latin typeface="Times New Roman" pitchFamily="-84" charset="0"/>
                <a:ea typeface="+mn-ea"/>
                <a:cs typeface="+mn-cs"/>
              </a:rPr>
              <a:t>To overcome the delays that are inherent to this design and to save cycles</a:t>
            </a:r>
          </a:p>
          <a:p>
            <a:r>
              <a:rPr lang="en-US" sz="1200" kern="1200" dirty="0">
                <a:solidFill>
                  <a:schemeClr val="tx1"/>
                </a:solidFill>
                <a:effectLst/>
                <a:latin typeface="Times New Roman" pitchFamily="-84" charset="0"/>
                <a:ea typeface="+mn-ea"/>
                <a:cs typeface="+mn-cs"/>
              </a:rPr>
              <a:t>to access the off-node L4 content, the designers try to keep instructions and data</a:t>
            </a:r>
          </a:p>
          <a:p>
            <a:r>
              <a:rPr lang="en-US" sz="1200" kern="1200" dirty="0">
                <a:solidFill>
                  <a:schemeClr val="tx1"/>
                </a:solidFill>
                <a:effectLst/>
                <a:latin typeface="Times New Roman" pitchFamily="-84" charset="0"/>
                <a:ea typeface="+mn-ea"/>
                <a:cs typeface="+mn-cs"/>
              </a:rPr>
              <a:t>as close to the cores as possible by directing as much work as possible of a given</a:t>
            </a:r>
          </a:p>
          <a:p>
            <a:r>
              <a:rPr lang="en-US" sz="1200" kern="1200" dirty="0">
                <a:solidFill>
                  <a:schemeClr val="tx1"/>
                </a:solidFill>
                <a:effectLst/>
                <a:latin typeface="Times New Roman" pitchFamily="-84" charset="0"/>
                <a:ea typeface="+mn-ea"/>
                <a:cs typeface="+mn-cs"/>
              </a:rPr>
              <a:t> logical partition workload to the cores located in the same node as the L4 cache.</a:t>
            </a:r>
          </a:p>
          <a:p>
            <a:r>
              <a:rPr lang="en-US" sz="1200" kern="1200" dirty="0">
                <a:solidFill>
                  <a:schemeClr val="tx1"/>
                </a:solidFill>
                <a:effectLst/>
                <a:latin typeface="Times New Roman" pitchFamily="-84" charset="0"/>
                <a:ea typeface="+mn-ea"/>
                <a:cs typeface="+mn-cs"/>
              </a:rPr>
              <a:t>This is achieved by having the system and the z/OS dispatcher work together to</a:t>
            </a:r>
          </a:p>
          <a:p>
            <a:r>
              <a:rPr lang="en-US" sz="1200" kern="1200" dirty="0">
                <a:solidFill>
                  <a:schemeClr val="tx1"/>
                </a:solidFill>
                <a:effectLst/>
                <a:latin typeface="Times New Roman" pitchFamily="-84" charset="0"/>
                <a:ea typeface="+mn-ea"/>
                <a:cs typeface="+mn-cs"/>
              </a:rPr>
              <a:t>keep as much work as possible within the boundaries of as few cores and L4 cache</a:t>
            </a:r>
          </a:p>
          <a:p>
            <a:r>
              <a:rPr lang="en-US" sz="1200" kern="1200" dirty="0">
                <a:solidFill>
                  <a:schemeClr val="tx1"/>
                </a:solidFill>
                <a:effectLst/>
                <a:latin typeface="Times New Roman" pitchFamily="-84" charset="0"/>
                <a:ea typeface="+mn-ea"/>
                <a:cs typeface="+mn-cs"/>
              </a:rPr>
              <a:t>space (which is best within a node boundary) as can be achieved without affecting</a:t>
            </a:r>
          </a:p>
          <a:p>
            <a:r>
              <a:rPr lang="en-US" sz="1200" kern="1200" dirty="0">
                <a:solidFill>
                  <a:schemeClr val="tx1"/>
                </a:solidFill>
                <a:effectLst/>
                <a:latin typeface="Times New Roman" pitchFamily="-84" charset="0"/>
                <a:ea typeface="+mn-ea"/>
                <a:cs typeface="+mn-cs"/>
              </a:rPr>
              <a:t>throughput and response times. Preventing the resource manager/scheduler and</a:t>
            </a:r>
          </a:p>
          <a:p>
            <a:r>
              <a:rPr lang="en-US" sz="1200" kern="1200" dirty="0">
                <a:solidFill>
                  <a:schemeClr val="tx1"/>
                </a:solidFill>
                <a:effectLst/>
                <a:latin typeface="Times New Roman" pitchFamily="-84" charset="0"/>
                <a:ea typeface="+mn-ea"/>
                <a:cs typeface="+mn-cs"/>
              </a:rPr>
              <a:t>the dispatcher from assigning workloads to processors where they might run less</a:t>
            </a:r>
          </a:p>
          <a:p>
            <a:r>
              <a:rPr lang="en-US" sz="1200" kern="1200" dirty="0">
                <a:solidFill>
                  <a:schemeClr val="tx1"/>
                </a:solidFill>
                <a:effectLst/>
                <a:latin typeface="Times New Roman" pitchFamily="-84" charset="0"/>
                <a:ea typeface="+mn-ea"/>
                <a:cs typeface="+mn-cs"/>
              </a:rPr>
              <a:t>efficiently, contributes to overcoming latency in a high-frequency processor design</a:t>
            </a:r>
          </a:p>
          <a:p>
            <a:r>
              <a:rPr lang="en-US" sz="1200" kern="1200" dirty="0">
                <a:solidFill>
                  <a:schemeClr val="tx1"/>
                </a:solidFill>
                <a:effectLst/>
                <a:latin typeface="Times New Roman" pitchFamily="-84" charset="0"/>
                <a:ea typeface="+mn-ea"/>
                <a:cs typeface="+mn-cs"/>
              </a:rPr>
              <a:t>such as the z13.</a:t>
            </a:r>
          </a:p>
          <a:p>
            <a:endParaRPr lang="en-US" sz="1200" kern="1200" dirty="0">
              <a:solidFill>
                <a:schemeClr val="tx1"/>
              </a:solidFill>
              <a:effectLst/>
              <a:latin typeface="Times New Roman" pitchFamily="-84" charset="0"/>
              <a:ea typeface="+mn-ea"/>
              <a:cs typeface="+mn-cs"/>
            </a:endParaRPr>
          </a:p>
          <a:p>
            <a:endParaRPr lang="en-US" sz="1200" b="0" i="0" u="none" strike="noStrike" kern="1200" baseline="0" dirty="0">
              <a:solidFill>
                <a:schemeClr val="tx1"/>
              </a:solidFill>
              <a:latin typeface="Times New Roman" pitchFamily="-84" charset="0"/>
              <a:ea typeface="+mn-ea"/>
              <a:cs typeface="+mn-cs"/>
            </a:endParaRPr>
          </a:p>
          <a:p>
            <a:endParaRPr lang="en-US" sz="1200" b="0" i="0" u="none" strike="noStrike" kern="1200" baseline="0" dirty="0">
              <a:solidFill>
                <a:schemeClr val="tx1"/>
              </a:solidFill>
              <a:latin typeface="Times New Roman" pitchFamily="-84" charset="0"/>
              <a:ea typeface="+mn-ea"/>
              <a:cs typeface="+mn-cs"/>
            </a:endParaRPr>
          </a:p>
        </p:txBody>
      </p:sp>
      <p:sp>
        <p:nvSpPr>
          <p:cNvPr id="4" name="Slide Number Placeholder 3"/>
          <p:cNvSpPr>
            <a:spLocks noGrp="1"/>
          </p:cNvSpPr>
          <p:nvPr>
            <p:ph type="sldNum" sz="quarter" idx="10"/>
          </p:nvPr>
        </p:nvSpPr>
        <p:spPr/>
        <p:txBody>
          <a:bodyPr/>
          <a:lstStyle/>
          <a:p>
            <a:fld id="{D11A89E7-D91F-474F-9C5E-C4DFBE1BE310}" type="slidenum">
              <a:rPr lang="en-US" smtClean="0"/>
              <a:pPr/>
              <a:t>29</a:t>
            </a:fld>
            <a:endParaRPr lang="en-US" dirty="0"/>
          </a:p>
        </p:txBody>
      </p:sp>
    </p:spTree>
    <p:extLst>
      <p:ext uri="{BB962C8B-B14F-4D97-AF65-F5344CB8AC3E}">
        <p14:creationId xmlns:p14="http://schemas.microsoft.com/office/powerpoint/2010/main" val="32308979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lang="en-US" sz="1200" b="0" i="0" u="none" strike="noStrike" kern="1200" baseline="0" dirty="0">
                <a:solidFill>
                  <a:schemeClr val="tx1"/>
                </a:solidFill>
                <a:latin typeface="Times New Roman" pitchFamily="-84" charset="0"/>
                <a:ea typeface="+mn-ea"/>
                <a:cs typeface="+mn-cs"/>
              </a:rPr>
              <a:t> To maintain the trend of higher performance as the number of transistors per chip</a:t>
            </a:r>
          </a:p>
          <a:p>
            <a:r>
              <a:rPr lang="en-US" sz="1200" b="0" i="0" u="none" strike="noStrike" kern="1200" baseline="0" dirty="0">
                <a:solidFill>
                  <a:schemeClr val="tx1"/>
                </a:solidFill>
                <a:latin typeface="Times New Roman" pitchFamily="-84" charset="0"/>
                <a:ea typeface="+mn-ea"/>
                <a:cs typeface="+mn-cs"/>
              </a:rPr>
              <a:t>rises, designers have resorted to more elaborate processor designs (pipelining, superscalar,</a:t>
            </a:r>
          </a:p>
          <a:p>
            <a:r>
              <a:rPr lang="en-US" sz="1200" b="0" i="0" u="none" strike="noStrike" kern="1200" baseline="0" dirty="0">
                <a:solidFill>
                  <a:schemeClr val="tx1"/>
                </a:solidFill>
                <a:latin typeface="Times New Roman" pitchFamily="-84" charset="0"/>
                <a:ea typeface="+mn-ea"/>
                <a:cs typeface="+mn-cs"/>
              </a:rPr>
              <a:t>SMT) and to high clock frequencies. Unfortunately, power requirements have</a:t>
            </a:r>
          </a:p>
          <a:p>
            <a:r>
              <a:rPr lang="en-US" sz="1200" b="0" i="0" u="none" strike="noStrike" kern="1200" baseline="0" dirty="0">
                <a:solidFill>
                  <a:schemeClr val="tx1"/>
                </a:solidFill>
                <a:latin typeface="Times New Roman" pitchFamily="-84" charset="0"/>
                <a:ea typeface="+mn-ea"/>
                <a:cs typeface="+mn-cs"/>
              </a:rPr>
              <a:t>grown exponentially as chip density and clock frequency have risen. This was shown</a:t>
            </a:r>
          </a:p>
          <a:p>
            <a:r>
              <a:rPr lang="en-US" sz="1200" b="0" i="0" u="none" strike="noStrike" kern="1200" baseline="0" dirty="0">
                <a:solidFill>
                  <a:schemeClr val="tx1"/>
                </a:solidFill>
                <a:latin typeface="Times New Roman" pitchFamily="-84" charset="0"/>
                <a:ea typeface="+mn-ea"/>
                <a:cs typeface="+mn-cs"/>
              </a:rPr>
              <a:t>in Figure 2.2.</a:t>
            </a:r>
          </a:p>
          <a:p>
            <a:endParaRPr lang="en-US" sz="1200" b="0" i="0" u="none" strike="noStrike" kern="1200" baseline="0" dirty="0">
              <a:solidFill>
                <a:schemeClr val="tx1"/>
              </a:solidFill>
              <a:latin typeface="Times New Roman" pitchFamily="-84" charset="0"/>
              <a:ea typeface="+mn-ea"/>
              <a:cs typeface="+mn-cs"/>
            </a:endParaRPr>
          </a:p>
          <a:p>
            <a:r>
              <a:rPr lang="en-US" sz="1200" b="0" i="0" u="none" strike="noStrike" kern="1200" baseline="0" dirty="0">
                <a:solidFill>
                  <a:schemeClr val="tx1"/>
                </a:solidFill>
                <a:latin typeface="Times New Roman" pitchFamily="-84" charset="0"/>
                <a:ea typeface="+mn-ea"/>
                <a:cs typeface="+mn-cs"/>
              </a:rPr>
              <a:t>One way to control power density is to use more of the chip area for cache</a:t>
            </a:r>
          </a:p>
          <a:p>
            <a:r>
              <a:rPr lang="en-US" sz="1200" b="0" i="0" u="none" strike="noStrike" kern="1200" baseline="0" dirty="0">
                <a:solidFill>
                  <a:schemeClr val="tx1"/>
                </a:solidFill>
                <a:latin typeface="Times New Roman" pitchFamily="-84" charset="0"/>
                <a:ea typeface="+mn-ea"/>
                <a:cs typeface="+mn-cs"/>
              </a:rPr>
              <a:t>memory. Memory transistors are smaller and have a power density an order of</a:t>
            </a:r>
          </a:p>
          <a:p>
            <a:r>
              <a:rPr lang="en-US" sz="1200" b="0" i="0" u="none" strike="noStrike" kern="1200" baseline="0" dirty="0">
                <a:solidFill>
                  <a:schemeClr val="tx1"/>
                </a:solidFill>
                <a:latin typeface="Times New Roman" pitchFamily="-84" charset="0"/>
                <a:ea typeface="+mn-ea"/>
                <a:cs typeface="+mn-cs"/>
              </a:rPr>
              <a:t>magnitude lower than that of logic (see Figure 21.2). As chip transistor density has</a:t>
            </a:r>
          </a:p>
          <a:p>
            <a:r>
              <a:rPr lang="en-US" sz="1200" b="0" i="0" u="none" strike="noStrike" kern="1200" baseline="0" dirty="0">
                <a:solidFill>
                  <a:schemeClr val="tx1"/>
                </a:solidFill>
                <a:latin typeface="Times New Roman" pitchFamily="-84" charset="0"/>
                <a:ea typeface="+mn-ea"/>
                <a:cs typeface="+mn-cs"/>
              </a:rPr>
              <a:t>increased, the percentage of chip area devoted to memory has grown, and is now</a:t>
            </a:r>
          </a:p>
          <a:p>
            <a:r>
              <a:rPr lang="en-US" sz="1200" b="0" i="0" u="none" strike="noStrike" kern="1200" baseline="0" dirty="0">
                <a:solidFill>
                  <a:schemeClr val="tx1"/>
                </a:solidFill>
                <a:latin typeface="Times New Roman" pitchFamily="-84" charset="0"/>
                <a:ea typeface="+mn-ea"/>
                <a:cs typeface="+mn-cs"/>
              </a:rPr>
              <a:t>often half the chip area. Even so, there is still a considerable amount of chip area</a:t>
            </a:r>
          </a:p>
          <a:p>
            <a:r>
              <a:rPr lang="en-US" sz="1200" b="0" i="0" u="none" strike="noStrike" kern="1200" baseline="0" dirty="0">
                <a:solidFill>
                  <a:schemeClr val="tx1"/>
                </a:solidFill>
                <a:latin typeface="Times New Roman" pitchFamily="-84" charset="0"/>
                <a:ea typeface="+mn-ea"/>
                <a:cs typeface="+mn-cs"/>
              </a:rPr>
              <a:t>devoted to processing logic.</a:t>
            </a:r>
          </a:p>
          <a:p>
            <a:endParaRPr lang="en-US" sz="1200" b="0" i="0" u="none" strike="noStrike" kern="1200" baseline="0" dirty="0">
              <a:solidFill>
                <a:schemeClr val="tx1"/>
              </a:solidFill>
              <a:latin typeface="Times New Roman" pitchFamily="-84" charset="0"/>
              <a:ea typeface="+mn-ea"/>
              <a:cs typeface="+mn-cs"/>
            </a:endParaRPr>
          </a:p>
          <a:p>
            <a:r>
              <a:rPr lang="en-US" sz="1200" b="0" i="0" u="none" strike="noStrike" kern="1200" baseline="0" dirty="0">
                <a:solidFill>
                  <a:schemeClr val="tx1"/>
                </a:solidFill>
                <a:latin typeface="Times New Roman" pitchFamily="-84" charset="0"/>
                <a:ea typeface="+mn-ea"/>
                <a:cs typeface="+mn-cs"/>
              </a:rPr>
              <a:t>How to use all those logic transistors is a key design issue. As discussed earlier</a:t>
            </a:r>
          </a:p>
          <a:p>
            <a:r>
              <a:rPr lang="en-US" sz="1200" b="0" i="0" u="none" strike="noStrike" kern="1200" baseline="0" dirty="0">
                <a:solidFill>
                  <a:schemeClr val="tx1"/>
                </a:solidFill>
                <a:latin typeface="Times New Roman" pitchFamily="-84" charset="0"/>
                <a:ea typeface="+mn-ea"/>
                <a:cs typeface="+mn-cs"/>
              </a:rPr>
              <a:t>in this section, there are limits to the effective use of such techniques as superscalar</a:t>
            </a:r>
          </a:p>
          <a:p>
            <a:r>
              <a:rPr lang="en-US" sz="1200" b="0" i="0" u="none" strike="noStrike" kern="1200" baseline="0" dirty="0">
                <a:solidFill>
                  <a:schemeClr val="tx1"/>
                </a:solidFill>
                <a:latin typeface="Times New Roman" pitchFamily="-84" charset="0"/>
                <a:ea typeface="+mn-ea"/>
                <a:cs typeface="+mn-cs"/>
              </a:rPr>
              <a:t>and SMT. In general terms, the experience of recent decades has been encapsulated</a:t>
            </a:r>
          </a:p>
          <a:p>
            <a:r>
              <a:rPr lang="en-US" sz="1200" b="0" i="0" u="none" strike="noStrike" kern="1200" baseline="0" dirty="0">
                <a:solidFill>
                  <a:schemeClr val="tx1"/>
                </a:solidFill>
                <a:latin typeface="Times New Roman" pitchFamily="-84" charset="0"/>
                <a:ea typeface="+mn-ea"/>
                <a:cs typeface="+mn-cs"/>
              </a:rPr>
              <a:t>in a rule of thumb known as </a:t>
            </a:r>
            <a:r>
              <a:rPr lang="en-US" sz="1200" b="1" i="0" u="none" strike="noStrike" kern="1200" baseline="0" dirty="0">
                <a:solidFill>
                  <a:schemeClr val="tx1"/>
                </a:solidFill>
                <a:latin typeface="Times New Roman" pitchFamily="-84" charset="0"/>
                <a:ea typeface="+mn-ea"/>
                <a:cs typeface="+mn-cs"/>
              </a:rPr>
              <a:t>Pollack’s</a:t>
            </a:r>
            <a:r>
              <a:rPr lang="en-US" sz="1200" b="0" i="0" u="none" strike="noStrike" kern="1200" baseline="0" dirty="0">
                <a:solidFill>
                  <a:schemeClr val="tx1"/>
                </a:solidFill>
                <a:latin typeface="Times New Roman" pitchFamily="-84" charset="0"/>
                <a:ea typeface="+mn-ea"/>
                <a:cs typeface="+mn-cs"/>
              </a:rPr>
              <a:t> </a:t>
            </a:r>
            <a:r>
              <a:rPr lang="en-US" sz="1200" b="1" i="0" u="none" strike="noStrike" kern="1200" baseline="0" dirty="0">
                <a:solidFill>
                  <a:schemeClr val="tx1"/>
                </a:solidFill>
                <a:latin typeface="Times New Roman" pitchFamily="-84" charset="0"/>
                <a:ea typeface="+mn-ea"/>
                <a:cs typeface="+mn-cs"/>
              </a:rPr>
              <a:t>rule</a:t>
            </a:r>
            <a:r>
              <a:rPr lang="en-US" sz="1200" b="0" i="0" u="none" strike="noStrike" kern="1200" baseline="0" dirty="0">
                <a:solidFill>
                  <a:schemeClr val="tx1"/>
                </a:solidFill>
                <a:latin typeface="Times New Roman" pitchFamily="-84" charset="0"/>
                <a:ea typeface="+mn-ea"/>
                <a:cs typeface="+mn-cs"/>
              </a:rPr>
              <a:t>  [POLL99], which states that performance</a:t>
            </a:r>
          </a:p>
          <a:p>
            <a:r>
              <a:rPr lang="en-US" sz="1200" b="0" i="0" u="none" strike="noStrike" kern="1200" baseline="0" dirty="0">
                <a:solidFill>
                  <a:schemeClr val="tx1"/>
                </a:solidFill>
                <a:latin typeface="Times New Roman" pitchFamily="-84" charset="0"/>
                <a:ea typeface="+mn-ea"/>
                <a:cs typeface="+mn-cs"/>
              </a:rPr>
              <a:t>increase is roughly proportional to square root of increase in complexity.</a:t>
            </a:r>
          </a:p>
          <a:p>
            <a:r>
              <a:rPr lang="en-US" sz="1200" b="0" i="0" u="none" strike="noStrike" kern="1200" baseline="0" dirty="0">
                <a:solidFill>
                  <a:schemeClr val="tx1"/>
                </a:solidFill>
                <a:latin typeface="Times New Roman" pitchFamily="-84" charset="0"/>
                <a:ea typeface="+mn-ea"/>
                <a:cs typeface="+mn-cs"/>
              </a:rPr>
              <a:t>In other words, if you double the logic in a processor core, then it delivers only</a:t>
            </a:r>
          </a:p>
          <a:p>
            <a:r>
              <a:rPr lang="en-US" sz="1200" b="0" i="0" u="none" strike="noStrike" kern="1200" baseline="0" dirty="0">
                <a:solidFill>
                  <a:schemeClr val="tx1"/>
                </a:solidFill>
                <a:latin typeface="Times New Roman" pitchFamily="-84" charset="0"/>
                <a:ea typeface="+mn-ea"/>
                <a:cs typeface="+mn-cs"/>
              </a:rPr>
              <a:t>40% more performance. In principle, the use of multiple cores has the potential to</a:t>
            </a:r>
          </a:p>
          <a:p>
            <a:r>
              <a:rPr lang="en-US" sz="1200" b="0" i="0" u="none" strike="noStrike" kern="1200" baseline="0" dirty="0">
                <a:solidFill>
                  <a:schemeClr val="tx1"/>
                </a:solidFill>
                <a:latin typeface="Times New Roman" pitchFamily="-84" charset="0"/>
                <a:ea typeface="+mn-ea"/>
                <a:cs typeface="+mn-cs"/>
              </a:rPr>
              <a:t>provide near-linear performance improvement with the increase in the number of</a:t>
            </a:r>
          </a:p>
          <a:p>
            <a:r>
              <a:rPr lang="en-US" sz="1200" b="0" i="0" u="none" strike="noStrike" kern="1200" baseline="0" dirty="0">
                <a:solidFill>
                  <a:schemeClr val="tx1"/>
                </a:solidFill>
                <a:latin typeface="Times New Roman" pitchFamily="-84" charset="0"/>
                <a:ea typeface="+mn-ea"/>
                <a:cs typeface="+mn-cs"/>
              </a:rPr>
              <a:t>cores—but only for software that can take advantage.</a:t>
            </a:r>
          </a:p>
          <a:p>
            <a:endParaRPr lang="en-US" sz="1200" b="0" i="0" u="none" strike="noStrike" kern="1200" baseline="0" dirty="0">
              <a:solidFill>
                <a:schemeClr val="tx1"/>
              </a:solidFill>
              <a:latin typeface="Times New Roman" pitchFamily="-84" charset="0"/>
              <a:ea typeface="+mn-ea"/>
              <a:cs typeface="+mn-cs"/>
            </a:endParaRPr>
          </a:p>
          <a:p>
            <a:r>
              <a:rPr lang="en-US" sz="1200" b="0" i="0" u="none" strike="noStrike" kern="1200" baseline="0" dirty="0">
                <a:solidFill>
                  <a:schemeClr val="tx1"/>
                </a:solidFill>
                <a:latin typeface="Times New Roman" pitchFamily="-84" charset="0"/>
                <a:ea typeface="+mn-ea"/>
                <a:cs typeface="+mn-cs"/>
              </a:rPr>
              <a:t>Power considerations provide another motive for moving toward a multicore</a:t>
            </a:r>
          </a:p>
          <a:p>
            <a:r>
              <a:rPr lang="en-US" sz="1200" b="0" i="0" u="none" strike="noStrike" kern="1200" baseline="0" dirty="0">
                <a:solidFill>
                  <a:schemeClr val="tx1"/>
                </a:solidFill>
                <a:latin typeface="Times New Roman" pitchFamily="-84" charset="0"/>
                <a:ea typeface="+mn-ea"/>
                <a:cs typeface="+mn-cs"/>
              </a:rPr>
              <a:t>organization. Because the chip has such a huge amount of cache memory,</a:t>
            </a:r>
          </a:p>
          <a:p>
            <a:r>
              <a:rPr lang="en-US" sz="1200" b="0" i="0" u="none" strike="noStrike" kern="1200" baseline="0" dirty="0">
                <a:solidFill>
                  <a:schemeClr val="tx1"/>
                </a:solidFill>
                <a:latin typeface="Times New Roman" pitchFamily="-84" charset="0"/>
                <a:ea typeface="+mn-ea"/>
                <a:cs typeface="+mn-cs"/>
              </a:rPr>
              <a:t>it becomes unlikely that any one thread of execution can effectively use all that</a:t>
            </a:r>
          </a:p>
          <a:p>
            <a:r>
              <a:rPr lang="en-US" sz="1200" b="0" i="0" u="none" strike="noStrike" kern="1200" baseline="0" dirty="0">
                <a:solidFill>
                  <a:schemeClr val="tx1"/>
                </a:solidFill>
                <a:latin typeface="Times New Roman" pitchFamily="-84" charset="0"/>
                <a:ea typeface="+mn-ea"/>
                <a:cs typeface="+mn-cs"/>
              </a:rPr>
              <a:t>memory. Even with SMT, multithreading is done in a relatively limited fashion and</a:t>
            </a:r>
          </a:p>
          <a:p>
            <a:r>
              <a:rPr lang="en-US" sz="1200" b="0" i="0" u="none" strike="noStrike" kern="1200" baseline="0" dirty="0">
                <a:solidFill>
                  <a:schemeClr val="tx1"/>
                </a:solidFill>
                <a:latin typeface="Times New Roman" pitchFamily="-84" charset="0"/>
                <a:ea typeface="+mn-ea"/>
                <a:cs typeface="+mn-cs"/>
              </a:rPr>
              <a:t>cannot therefore fully exploit a gigantic cache, whereas a number of relatively independent</a:t>
            </a:r>
          </a:p>
          <a:p>
            <a:r>
              <a:rPr lang="en-US" sz="1200" b="0" i="0" u="none" strike="noStrike" kern="1200" baseline="0" dirty="0">
                <a:solidFill>
                  <a:schemeClr val="tx1"/>
                </a:solidFill>
                <a:latin typeface="Times New Roman" pitchFamily="-84" charset="0"/>
                <a:ea typeface="+mn-ea"/>
                <a:cs typeface="+mn-cs"/>
              </a:rPr>
              <a:t>threads or processes has a greater opportunity to take full advantage of the</a:t>
            </a:r>
          </a:p>
          <a:p>
            <a:r>
              <a:rPr lang="en-US" sz="1200" b="0" i="0" u="none" strike="noStrike" kern="1200" baseline="0" dirty="0">
                <a:solidFill>
                  <a:schemeClr val="tx1"/>
                </a:solidFill>
                <a:latin typeface="Times New Roman" pitchFamily="-84" charset="0"/>
                <a:ea typeface="+mn-ea"/>
                <a:cs typeface="+mn-cs"/>
              </a:rPr>
              <a:t>cache memory.</a:t>
            </a:r>
            <a:endParaRPr lang="en-US" dirty="0"/>
          </a:p>
        </p:txBody>
      </p:sp>
      <p:sp>
        <p:nvSpPr>
          <p:cNvPr id="4" name="Slide Number Placeholder 3"/>
          <p:cNvSpPr>
            <a:spLocks noGrp="1"/>
          </p:cNvSpPr>
          <p:nvPr>
            <p:ph type="sldNum" sz="quarter" idx="10"/>
          </p:nvPr>
        </p:nvSpPr>
        <p:spPr/>
        <p:txBody>
          <a:bodyPr/>
          <a:lstStyle/>
          <a:p>
            <a:fld id="{D11A89E7-D91F-474F-9C5E-C4DFBE1BE310}" type="slidenum">
              <a:rPr lang="en-US" smtClean="0"/>
              <a:pPr/>
              <a:t>3</a:t>
            </a:fld>
            <a:endParaRPr 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F2598D2-2ED8-8547-B4B7-C382E9B8AC9E}" type="slidenum">
              <a:rPr lang="en-US"/>
              <a:pPr/>
              <a:t>30</a:t>
            </a:fld>
            <a:endParaRPr lang="en-US" dirty="0"/>
          </a:p>
        </p:txBody>
      </p:sp>
      <p:sp>
        <p:nvSpPr>
          <p:cNvPr id="65538" name="Rectangle 2"/>
          <p:cNvSpPr>
            <a:spLocks noGrp="1" noRot="1" noChangeAspect="1" noChangeArrowheads="1" noTextEdit="1"/>
          </p:cNvSpPr>
          <p:nvPr>
            <p:ph type="sldImg"/>
          </p:nvPr>
        </p:nvSpPr>
        <p:spPr>
          <a:ln/>
        </p:spPr>
      </p:sp>
      <p:sp>
        <p:nvSpPr>
          <p:cNvPr id="65539" name="Rectangle 3"/>
          <p:cNvSpPr>
            <a:spLocks noGrp="1" noChangeArrowheads="1"/>
          </p:cNvSpPr>
          <p:nvPr>
            <p:ph type="body" idx="1"/>
          </p:nvPr>
        </p:nvSpPr>
        <p:spPr/>
        <p:txBody>
          <a:bodyPr/>
          <a:lstStyle/>
          <a:p>
            <a:r>
              <a:rPr lang="en-GB" dirty="0"/>
              <a:t>Chapter 21 summary.</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84" charset="0"/>
                <a:ea typeface="+mn-ea"/>
                <a:cs typeface="+mn-cs"/>
              </a:rPr>
              <a:t>The potential performance benefits of a multicore organization depend on the ability to effectively exploit the parallel resources available to the application. Let us focus first on a single application running on a multicore system. </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kern="1200" dirty="0">
              <a:solidFill>
                <a:schemeClr val="tx1"/>
              </a:solidFill>
              <a:latin typeface="Times New Roman" pitchFamily="-84" charset="0"/>
              <a:ea typeface="+mn-ea"/>
              <a:cs typeface="+mn-cs"/>
            </a:endParaRPr>
          </a:p>
          <a:p>
            <a:r>
              <a:rPr lang="en-US" sz="1200" kern="1200" dirty="0">
                <a:solidFill>
                  <a:schemeClr val="tx1"/>
                </a:solidFill>
                <a:latin typeface="Times New Roman" pitchFamily="-84" charset="0"/>
                <a:ea typeface="+mn-ea"/>
                <a:cs typeface="+mn-cs"/>
              </a:rPr>
              <a:t>The law assumes a program in which a fraction (1 –  </a:t>
            </a:r>
            <a:r>
              <a:rPr lang="en-US" sz="1200" i="1" kern="1200" dirty="0">
                <a:solidFill>
                  <a:schemeClr val="tx1"/>
                </a:solidFill>
                <a:latin typeface="Times New Roman" pitchFamily="-84" charset="0"/>
                <a:ea typeface="+mn-ea"/>
                <a:cs typeface="+mn-cs"/>
              </a:rPr>
              <a:t>f </a:t>
            </a:r>
            <a:r>
              <a:rPr lang="en-US" sz="1200" kern="1200" dirty="0">
                <a:solidFill>
                  <a:schemeClr val="tx1"/>
                </a:solidFill>
                <a:latin typeface="Times New Roman" pitchFamily="-84" charset="0"/>
                <a:ea typeface="+mn-ea"/>
                <a:cs typeface="+mn-cs"/>
              </a:rPr>
              <a:t>) of the execution time involves code that is inherently serial and a fraction </a:t>
            </a:r>
            <a:r>
              <a:rPr lang="en-US" sz="1200" i="1" kern="1200" dirty="0">
                <a:solidFill>
                  <a:schemeClr val="tx1"/>
                </a:solidFill>
                <a:latin typeface="Times New Roman" pitchFamily="-84" charset="0"/>
                <a:ea typeface="+mn-ea"/>
                <a:cs typeface="+mn-cs"/>
              </a:rPr>
              <a:t>f </a:t>
            </a:r>
            <a:r>
              <a:rPr lang="en-US" sz="1200" kern="1200" dirty="0">
                <a:solidFill>
                  <a:schemeClr val="tx1"/>
                </a:solidFill>
                <a:latin typeface="Times New Roman" pitchFamily="-84" charset="0"/>
                <a:ea typeface="+mn-ea"/>
                <a:cs typeface="+mn-cs"/>
              </a:rPr>
              <a:t>that involves code that is infinitely parallelizable with no scheduling overhead. </a:t>
            </a:r>
            <a:endParaRPr lang="en-US" dirty="0"/>
          </a:p>
          <a:p>
            <a:endParaRPr lang="en-US" sz="1200" kern="1200" dirty="0">
              <a:solidFill>
                <a:schemeClr val="tx1"/>
              </a:solidFill>
              <a:latin typeface="Times New Roman" pitchFamily="-84"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84" charset="0"/>
                <a:ea typeface="+mn-ea"/>
                <a:cs typeface="+mn-cs"/>
              </a:rPr>
              <a:t>This law appears to make the prospect of a multicore organization attractive. But as Figure 21.3a shows, even a small amount of serial code has a noticeable impact. If only 10% of the code is inherently serial (f = 0.9), running the program on a multi- core system with 8 processors yields a performance gain of only a factor of 4.7. In addition, software typically incurs overhead as a result of communication and distribution of work among multiple processors and as a result of cache coherence overhead. This results in a curve where performance peaks and then begins to degrade because of the increased burden of the overhead of using multiple processors (e.g., coordination and OS management). Figure 21.3b, from [MCDO05], is a representative example. </a:t>
            </a:r>
            <a:endParaRPr lang="en-US" dirty="0"/>
          </a:p>
          <a:p>
            <a:r>
              <a:rPr lang="en-US" sz="1200" kern="1200" dirty="0">
                <a:solidFill>
                  <a:schemeClr val="tx1"/>
                </a:solidFill>
                <a:latin typeface="Times New Roman" pitchFamily="-84" charset="0"/>
                <a:ea typeface="+mn-ea"/>
                <a:cs typeface="+mn-cs"/>
              </a:rPr>
              <a:t> </a:t>
            </a:r>
            <a:endParaRPr lang="en-US" dirty="0"/>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a:p>
          <a:p>
            <a:endParaRPr lang="en-US" dirty="0"/>
          </a:p>
        </p:txBody>
      </p:sp>
      <p:sp>
        <p:nvSpPr>
          <p:cNvPr id="4" name="Slide Number Placeholder 3"/>
          <p:cNvSpPr>
            <a:spLocks noGrp="1"/>
          </p:cNvSpPr>
          <p:nvPr>
            <p:ph type="sldNum" sz="quarter" idx="10"/>
          </p:nvPr>
        </p:nvSpPr>
        <p:spPr/>
        <p:txBody>
          <a:bodyPr/>
          <a:lstStyle/>
          <a:p>
            <a:fld id="{D11A89E7-D91F-474F-9C5E-C4DFBE1BE310}" type="slidenum">
              <a:rPr lang="en-US" smtClean="0"/>
              <a:pPr/>
              <a:t>4</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84" charset="0"/>
                <a:ea typeface="+mn-ea"/>
                <a:cs typeface="+mn-cs"/>
              </a:rPr>
              <a:t>However, software engineers have been addressing this problem and there are numerous applications in which it is possible to effectively exploit a multicore sys- tem. [MCDO05] analyzes the effectiveness of multicore systems on a set of database applications, in which great attention was paid to reducing the serial fraction within hardware architectures, operating systems, middleware, and the database application software. Figure 21.4 shows the result. As this example shows, database management systems and database applications are one area in which multicore systems can be used effectively. Many kinds of servers can also effectively use the parallel multicore organization, because servers typically handle numerous relatively independent transactions in parallel. </a:t>
            </a:r>
            <a:endParaRPr lang="en-US" dirty="0"/>
          </a:p>
          <a:p>
            <a:endParaRPr lang="en-US" dirty="0"/>
          </a:p>
        </p:txBody>
      </p:sp>
      <p:sp>
        <p:nvSpPr>
          <p:cNvPr id="4" name="Slide Number Placeholder 3"/>
          <p:cNvSpPr>
            <a:spLocks noGrp="1"/>
          </p:cNvSpPr>
          <p:nvPr>
            <p:ph type="sldNum" sz="quarter" idx="10"/>
          </p:nvPr>
        </p:nvSpPr>
        <p:spPr/>
        <p:txBody>
          <a:bodyPr/>
          <a:lstStyle/>
          <a:p>
            <a:fld id="{D11A89E7-D91F-474F-9C5E-C4DFBE1BE310}" type="slidenum">
              <a:rPr lang="en-US" smtClean="0"/>
              <a:pPr/>
              <a:t>5</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lang="en-US" sz="1200" kern="1200" dirty="0">
                <a:solidFill>
                  <a:schemeClr val="tx1"/>
                </a:solidFill>
                <a:latin typeface="Times New Roman" pitchFamily="-84" charset="0"/>
                <a:ea typeface="+mn-ea"/>
                <a:cs typeface="+mn-cs"/>
              </a:rPr>
              <a:t>In addition to general-purpose server software, a number of classes of applications benefit directly from the ability to scale throughput with the number of cores. [MCDO06] lists the following examples: </a:t>
            </a:r>
            <a:endParaRPr lang="en-US" dirty="0"/>
          </a:p>
          <a:p>
            <a:endParaRPr lang="en-US" sz="1200" b="1" kern="1200" dirty="0">
              <a:solidFill>
                <a:schemeClr val="tx1"/>
              </a:solidFill>
              <a:latin typeface="Times New Roman" pitchFamily="-84" charset="0"/>
              <a:ea typeface="+mn-ea"/>
              <a:cs typeface="+mn-cs"/>
            </a:endParaRPr>
          </a:p>
          <a:p>
            <a:r>
              <a:rPr lang="en-US" sz="1200" b="1" i="0" u="none" strike="noStrike" kern="1200" baseline="0" dirty="0">
                <a:solidFill>
                  <a:schemeClr val="tx1"/>
                </a:solidFill>
                <a:latin typeface="Times New Roman" pitchFamily="-84" charset="0"/>
                <a:ea typeface="+mn-ea"/>
                <a:cs typeface="+mn-cs"/>
              </a:rPr>
              <a:t>■ Multithreaded native applications (thread-level parallelism): </a:t>
            </a:r>
            <a:r>
              <a:rPr lang="en-US" sz="1200" b="0" i="0" u="none" strike="noStrike" kern="1200" baseline="0" dirty="0">
                <a:solidFill>
                  <a:schemeClr val="tx1"/>
                </a:solidFill>
                <a:latin typeface="Times New Roman" pitchFamily="-84" charset="0"/>
                <a:ea typeface="+mn-ea"/>
                <a:cs typeface="+mn-cs"/>
              </a:rPr>
              <a:t>Multithreaded</a:t>
            </a:r>
          </a:p>
          <a:p>
            <a:r>
              <a:rPr lang="en-US" sz="1200" b="0" i="0" u="none" strike="noStrike" kern="1200" baseline="0" dirty="0">
                <a:solidFill>
                  <a:schemeClr val="tx1"/>
                </a:solidFill>
                <a:latin typeface="Times New Roman" pitchFamily="-84" charset="0"/>
                <a:ea typeface="+mn-ea"/>
                <a:cs typeface="+mn-cs"/>
              </a:rPr>
              <a:t>applications are characterized by having a small number of highly threaded</a:t>
            </a:r>
          </a:p>
          <a:p>
            <a:r>
              <a:rPr lang="en-US" sz="1200" b="0" i="0" u="none" strike="noStrike" kern="1200" baseline="0" dirty="0">
                <a:solidFill>
                  <a:schemeClr val="tx1"/>
                </a:solidFill>
                <a:latin typeface="Times New Roman" pitchFamily="-84" charset="0"/>
                <a:ea typeface="+mn-ea"/>
                <a:cs typeface="+mn-cs"/>
              </a:rPr>
              <a:t>processes.</a:t>
            </a:r>
          </a:p>
          <a:p>
            <a:endParaRPr lang="en-US" sz="1200" b="1" i="0" u="none" strike="noStrike" kern="1200" baseline="0" dirty="0">
              <a:solidFill>
                <a:schemeClr val="tx1"/>
              </a:solidFill>
              <a:latin typeface="Times New Roman" pitchFamily="-84" charset="0"/>
              <a:ea typeface="+mn-ea"/>
              <a:cs typeface="+mn-cs"/>
            </a:endParaRPr>
          </a:p>
          <a:p>
            <a:r>
              <a:rPr lang="en-US" sz="1200" b="1" i="0" u="none" strike="noStrike" kern="1200" baseline="0" dirty="0">
                <a:solidFill>
                  <a:schemeClr val="tx1"/>
                </a:solidFill>
                <a:latin typeface="Times New Roman" pitchFamily="-84" charset="0"/>
                <a:ea typeface="+mn-ea"/>
                <a:cs typeface="+mn-cs"/>
              </a:rPr>
              <a:t>■ </a:t>
            </a:r>
            <a:r>
              <a:rPr lang="en-US" sz="1200" b="1" i="0" u="none" strike="noStrike" kern="1200" baseline="0" dirty="0" err="1">
                <a:solidFill>
                  <a:schemeClr val="tx1"/>
                </a:solidFill>
                <a:latin typeface="Times New Roman" pitchFamily="-84" charset="0"/>
                <a:ea typeface="+mn-ea"/>
                <a:cs typeface="+mn-cs"/>
              </a:rPr>
              <a:t>Multiprocess</a:t>
            </a:r>
            <a:r>
              <a:rPr lang="en-US" sz="1200" b="1" i="0" u="none" strike="noStrike" kern="1200" baseline="0" dirty="0">
                <a:solidFill>
                  <a:schemeClr val="tx1"/>
                </a:solidFill>
                <a:latin typeface="Times New Roman" pitchFamily="-84" charset="0"/>
                <a:ea typeface="+mn-ea"/>
                <a:cs typeface="+mn-cs"/>
              </a:rPr>
              <a:t> applications (process-level parallelism): </a:t>
            </a:r>
            <a:r>
              <a:rPr lang="en-US" sz="1200" b="0" i="0" u="none" strike="noStrike" kern="1200" baseline="0" dirty="0" err="1">
                <a:solidFill>
                  <a:schemeClr val="tx1"/>
                </a:solidFill>
                <a:latin typeface="Times New Roman" pitchFamily="-84" charset="0"/>
                <a:ea typeface="+mn-ea"/>
                <a:cs typeface="+mn-cs"/>
              </a:rPr>
              <a:t>Multiprocess</a:t>
            </a:r>
            <a:r>
              <a:rPr lang="en-US" sz="1200" b="0" i="0" u="none" strike="noStrike" kern="1200" baseline="0" dirty="0">
                <a:solidFill>
                  <a:schemeClr val="tx1"/>
                </a:solidFill>
                <a:latin typeface="Times New Roman" pitchFamily="-84" charset="0"/>
                <a:ea typeface="+mn-ea"/>
                <a:cs typeface="+mn-cs"/>
              </a:rPr>
              <a:t> applications</a:t>
            </a:r>
          </a:p>
          <a:p>
            <a:r>
              <a:rPr lang="en-US" sz="1200" b="0" i="0" u="none" strike="noStrike" kern="1200" baseline="0" dirty="0">
                <a:solidFill>
                  <a:schemeClr val="tx1"/>
                </a:solidFill>
                <a:latin typeface="Times New Roman" pitchFamily="-84" charset="0"/>
                <a:ea typeface="+mn-ea"/>
                <a:cs typeface="+mn-cs"/>
              </a:rPr>
              <a:t>are characterized by the presence of many single-threaded processes.</a:t>
            </a:r>
          </a:p>
          <a:p>
            <a:endParaRPr lang="en-US" sz="1200" b="1" i="0" u="none" strike="noStrike" kern="1200" baseline="0" dirty="0">
              <a:solidFill>
                <a:schemeClr val="tx1"/>
              </a:solidFill>
              <a:latin typeface="Times New Roman" pitchFamily="-84" charset="0"/>
              <a:ea typeface="+mn-ea"/>
              <a:cs typeface="+mn-cs"/>
            </a:endParaRPr>
          </a:p>
          <a:p>
            <a:r>
              <a:rPr lang="en-US" sz="1200" b="1" i="0" u="none" strike="noStrike" kern="1200" baseline="0" dirty="0">
                <a:solidFill>
                  <a:schemeClr val="tx1"/>
                </a:solidFill>
                <a:latin typeface="Times New Roman" pitchFamily="-84" charset="0"/>
                <a:ea typeface="+mn-ea"/>
                <a:cs typeface="+mn-cs"/>
              </a:rPr>
              <a:t>■ Java applications: </a:t>
            </a:r>
            <a:r>
              <a:rPr lang="en-US" sz="1200" b="0" i="0" u="none" strike="noStrike" kern="1200" baseline="0" dirty="0">
                <a:solidFill>
                  <a:schemeClr val="tx1"/>
                </a:solidFill>
                <a:latin typeface="Times New Roman" pitchFamily="-84" charset="0"/>
                <a:ea typeface="+mn-ea"/>
                <a:cs typeface="+mn-cs"/>
              </a:rPr>
              <a:t>Java applications embrace threading in a fundamental way.</a:t>
            </a:r>
          </a:p>
          <a:p>
            <a:r>
              <a:rPr lang="en-US" sz="1200" b="0" i="0" u="none" strike="noStrike" kern="1200" baseline="0" dirty="0">
                <a:solidFill>
                  <a:schemeClr val="tx1"/>
                </a:solidFill>
                <a:latin typeface="Times New Roman" pitchFamily="-84" charset="0"/>
                <a:ea typeface="+mn-ea"/>
                <a:cs typeface="+mn-cs"/>
              </a:rPr>
              <a:t>Not only does the Java language greatly facilitate multithreaded applications,</a:t>
            </a:r>
          </a:p>
          <a:p>
            <a:r>
              <a:rPr lang="en-US" sz="1200" b="0" i="0" u="none" strike="noStrike" kern="1200" baseline="0" dirty="0">
                <a:solidFill>
                  <a:schemeClr val="tx1"/>
                </a:solidFill>
                <a:latin typeface="Times New Roman" pitchFamily="-84" charset="0"/>
                <a:ea typeface="+mn-ea"/>
                <a:cs typeface="+mn-cs"/>
              </a:rPr>
              <a:t>but the Java Virtual Machine is a multithreaded process that provides scheduling</a:t>
            </a:r>
          </a:p>
          <a:p>
            <a:r>
              <a:rPr lang="en-US" sz="1200" b="0" i="0" u="none" strike="noStrike" kern="1200" baseline="0" dirty="0">
                <a:solidFill>
                  <a:schemeClr val="tx1"/>
                </a:solidFill>
                <a:latin typeface="Times New Roman" pitchFamily="-84" charset="0"/>
                <a:ea typeface="+mn-ea"/>
                <a:cs typeface="+mn-cs"/>
              </a:rPr>
              <a:t>and memory management for Java applications.</a:t>
            </a:r>
          </a:p>
          <a:p>
            <a:endParaRPr lang="en-US" sz="1200" b="1" i="0" u="none" strike="noStrike" kern="1200" baseline="0" dirty="0">
              <a:solidFill>
                <a:schemeClr val="tx1"/>
              </a:solidFill>
              <a:latin typeface="Times New Roman" pitchFamily="-84" charset="0"/>
              <a:ea typeface="+mn-ea"/>
              <a:cs typeface="+mn-cs"/>
            </a:endParaRPr>
          </a:p>
          <a:p>
            <a:r>
              <a:rPr lang="en-US" sz="1200" b="1" i="0" u="none" strike="noStrike" kern="1200" baseline="0" dirty="0">
                <a:solidFill>
                  <a:schemeClr val="tx1"/>
                </a:solidFill>
                <a:latin typeface="Times New Roman" pitchFamily="-84" charset="0"/>
                <a:ea typeface="+mn-ea"/>
                <a:cs typeface="+mn-cs"/>
              </a:rPr>
              <a:t>■ Multi-instance applications (application-level parallelism): </a:t>
            </a:r>
            <a:r>
              <a:rPr lang="en-US" sz="1200" b="0" i="0" u="none" strike="noStrike" kern="1200" baseline="0" dirty="0">
                <a:solidFill>
                  <a:schemeClr val="tx1"/>
                </a:solidFill>
                <a:latin typeface="Times New Roman" pitchFamily="-84" charset="0"/>
                <a:ea typeface="+mn-ea"/>
                <a:cs typeface="+mn-cs"/>
              </a:rPr>
              <a:t>Even if an individual</a:t>
            </a:r>
          </a:p>
          <a:p>
            <a:r>
              <a:rPr lang="en-US" sz="1200" b="0" i="0" u="none" strike="noStrike" kern="1200" baseline="0" dirty="0">
                <a:solidFill>
                  <a:schemeClr val="tx1"/>
                </a:solidFill>
                <a:latin typeface="Times New Roman" pitchFamily="-84" charset="0"/>
                <a:ea typeface="+mn-ea"/>
                <a:cs typeface="+mn-cs"/>
              </a:rPr>
              <a:t>application does not scale to take advantage of a large number of threads,</a:t>
            </a:r>
          </a:p>
          <a:p>
            <a:r>
              <a:rPr lang="en-US" sz="1200" b="0" i="0" u="none" strike="noStrike" kern="1200" baseline="0" dirty="0">
                <a:solidFill>
                  <a:schemeClr val="tx1"/>
                </a:solidFill>
                <a:latin typeface="Times New Roman" pitchFamily="-84" charset="0"/>
                <a:ea typeface="+mn-ea"/>
                <a:cs typeface="+mn-cs"/>
              </a:rPr>
              <a:t>it is still possible to gain from multicore architecture by running multiple</a:t>
            </a:r>
          </a:p>
          <a:p>
            <a:r>
              <a:rPr lang="en-US" sz="1200" b="0" i="0" u="none" strike="noStrike" kern="1200" baseline="0" dirty="0">
                <a:solidFill>
                  <a:schemeClr val="tx1"/>
                </a:solidFill>
                <a:latin typeface="Times New Roman" pitchFamily="-84" charset="0"/>
                <a:ea typeface="+mn-ea"/>
                <a:cs typeface="+mn-cs"/>
              </a:rPr>
              <a:t>instances of the application in parallel. If multiple application instances</a:t>
            </a:r>
          </a:p>
          <a:p>
            <a:r>
              <a:rPr lang="en-US" sz="1200" b="0" i="0" u="none" strike="noStrike" kern="1200" baseline="0" dirty="0">
                <a:solidFill>
                  <a:schemeClr val="tx1"/>
                </a:solidFill>
                <a:latin typeface="Times New Roman" pitchFamily="-84" charset="0"/>
                <a:ea typeface="+mn-ea"/>
                <a:cs typeface="+mn-cs"/>
              </a:rPr>
              <a:t>require some degree of isolation, virtualization technology (for the hardware</a:t>
            </a:r>
          </a:p>
          <a:p>
            <a:r>
              <a:rPr lang="en-US" sz="1200" b="0" i="0" u="none" strike="noStrike" kern="1200" baseline="0" dirty="0">
                <a:solidFill>
                  <a:schemeClr val="tx1"/>
                </a:solidFill>
                <a:latin typeface="Times New Roman" pitchFamily="-84" charset="0"/>
                <a:ea typeface="+mn-ea"/>
                <a:cs typeface="+mn-cs"/>
              </a:rPr>
              <a:t>of the operating system) can be used to provide each of them with its own</a:t>
            </a:r>
          </a:p>
          <a:p>
            <a:r>
              <a:rPr lang="en-US" sz="1200" b="0" i="0" u="none" strike="noStrike" kern="1200" baseline="0" dirty="0">
                <a:solidFill>
                  <a:schemeClr val="tx1"/>
                </a:solidFill>
                <a:latin typeface="Times New Roman" pitchFamily="-84" charset="0"/>
                <a:ea typeface="+mn-ea"/>
                <a:cs typeface="+mn-cs"/>
              </a:rPr>
              <a:t>separate and secure domain.</a:t>
            </a:r>
            <a:r>
              <a:rPr lang="en-US" sz="1200" kern="1200" dirty="0">
                <a:solidFill>
                  <a:schemeClr val="tx1"/>
                </a:solidFill>
                <a:latin typeface="Times New Roman" pitchFamily="-84" charset="0"/>
                <a:ea typeface="+mn-ea"/>
                <a:cs typeface="+mn-cs"/>
              </a:rPr>
              <a:t> </a:t>
            </a:r>
          </a:p>
          <a:p>
            <a:endParaRPr lang="en-US" dirty="0"/>
          </a:p>
        </p:txBody>
      </p:sp>
      <p:sp>
        <p:nvSpPr>
          <p:cNvPr id="4" name="Slide Number Placeholder 3"/>
          <p:cNvSpPr>
            <a:spLocks noGrp="1"/>
          </p:cNvSpPr>
          <p:nvPr>
            <p:ph type="sldNum" sz="quarter" idx="10"/>
          </p:nvPr>
        </p:nvSpPr>
        <p:spPr/>
        <p:txBody>
          <a:bodyPr/>
          <a:lstStyle/>
          <a:p>
            <a:fld id="{D11A89E7-D91F-474F-9C5E-C4DFBE1BE310}" type="slidenum">
              <a:rPr lang="en-US" smtClean="0"/>
              <a:pPr/>
              <a:t>6</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Times New Roman" pitchFamily="-84" charset="0"/>
                <a:ea typeface="+mn-ea"/>
                <a:cs typeface="+mn-cs"/>
              </a:rPr>
              <a:t> Before turning to an example, we elaborate on the topic of thread-level</a:t>
            </a:r>
          </a:p>
          <a:p>
            <a:r>
              <a:rPr lang="en-US" sz="1200" kern="1200" dirty="0">
                <a:solidFill>
                  <a:schemeClr val="tx1"/>
                </a:solidFill>
                <a:effectLst/>
                <a:latin typeface="Times New Roman" pitchFamily="-84" charset="0"/>
                <a:ea typeface="+mn-ea"/>
                <a:cs typeface="+mn-cs"/>
              </a:rPr>
              <a:t>parallelism by introducing the concept of threading granularity , which can be defined</a:t>
            </a:r>
          </a:p>
          <a:p>
            <a:r>
              <a:rPr lang="en-US" sz="1200" kern="1200" dirty="0">
                <a:solidFill>
                  <a:schemeClr val="tx1"/>
                </a:solidFill>
                <a:effectLst/>
                <a:latin typeface="Times New Roman" pitchFamily="-84" charset="0"/>
                <a:ea typeface="+mn-ea"/>
                <a:cs typeface="+mn-cs"/>
              </a:rPr>
              <a:t>as the minimal unit of work that can be beneficially parallelized. In general, the</a:t>
            </a:r>
          </a:p>
          <a:p>
            <a:r>
              <a:rPr lang="en-US" sz="1200" kern="1200" dirty="0">
                <a:solidFill>
                  <a:schemeClr val="tx1"/>
                </a:solidFill>
                <a:effectLst/>
                <a:latin typeface="Times New Roman" pitchFamily="-84" charset="0"/>
                <a:ea typeface="+mn-ea"/>
                <a:cs typeface="+mn-cs"/>
              </a:rPr>
              <a:t>finer the granularity the system enables, the less constrained is the programmer in</a:t>
            </a:r>
          </a:p>
          <a:p>
            <a:r>
              <a:rPr lang="en-US" sz="1200" kern="1200" dirty="0">
                <a:solidFill>
                  <a:schemeClr val="tx1"/>
                </a:solidFill>
                <a:effectLst/>
                <a:latin typeface="Times New Roman" pitchFamily="-84" charset="0"/>
                <a:ea typeface="+mn-ea"/>
                <a:cs typeface="+mn-cs"/>
              </a:rPr>
              <a:t>parallelizing a program. Consequently, finer grain threading systems allow parallelization</a:t>
            </a:r>
          </a:p>
          <a:p>
            <a:r>
              <a:rPr lang="en-US" sz="1200" kern="1200" dirty="0">
                <a:solidFill>
                  <a:schemeClr val="tx1"/>
                </a:solidFill>
                <a:effectLst/>
                <a:latin typeface="Times New Roman" pitchFamily="-84" charset="0"/>
                <a:ea typeface="+mn-ea"/>
                <a:cs typeface="+mn-cs"/>
              </a:rPr>
              <a:t>in more situations than coarse-grained ones. The choice of the target granularity</a:t>
            </a:r>
          </a:p>
          <a:p>
            <a:r>
              <a:rPr lang="en-US" sz="1200" kern="1200" dirty="0">
                <a:solidFill>
                  <a:schemeClr val="tx1"/>
                </a:solidFill>
                <a:effectLst/>
                <a:latin typeface="Times New Roman" pitchFamily="-84" charset="0"/>
                <a:ea typeface="+mn-ea"/>
                <a:cs typeface="+mn-cs"/>
              </a:rPr>
              <a:t>of an architecture involves an inherent tradeoff. On the one hand, the finer</a:t>
            </a:r>
          </a:p>
          <a:p>
            <a:r>
              <a:rPr lang="en-US" sz="1200" kern="1200" dirty="0">
                <a:solidFill>
                  <a:schemeClr val="tx1"/>
                </a:solidFill>
                <a:effectLst/>
                <a:latin typeface="Times New Roman" pitchFamily="-84" charset="0"/>
                <a:ea typeface="+mn-ea"/>
                <a:cs typeface="+mn-cs"/>
              </a:rPr>
              <a:t>grain systems are preferable because of the flexibility they afford to the programmer.</a:t>
            </a:r>
          </a:p>
          <a:p>
            <a:r>
              <a:rPr lang="en-US" sz="1200" kern="1200" dirty="0">
                <a:solidFill>
                  <a:schemeClr val="tx1"/>
                </a:solidFill>
                <a:effectLst/>
                <a:latin typeface="Times New Roman" pitchFamily="-84" charset="0"/>
                <a:ea typeface="+mn-ea"/>
                <a:cs typeface="+mn-cs"/>
              </a:rPr>
              <a:t>On the other hand, the finer the threading granularity, the more significant</a:t>
            </a:r>
          </a:p>
          <a:p>
            <a:r>
              <a:rPr lang="en-US" sz="1200" kern="1200" dirty="0">
                <a:solidFill>
                  <a:schemeClr val="tx1"/>
                </a:solidFill>
                <a:effectLst/>
                <a:latin typeface="Times New Roman" pitchFamily="-84" charset="0"/>
                <a:ea typeface="+mn-ea"/>
                <a:cs typeface="+mn-cs"/>
              </a:rPr>
              <a:t>part of the execution is taken by the threading system overhead.</a:t>
            </a:r>
          </a:p>
        </p:txBody>
      </p:sp>
      <p:sp>
        <p:nvSpPr>
          <p:cNvPr id="4" name="Slide Number Placeholder 3"/>
          <p:cNvSpPr>
            <a:spLocks noGrp="1"/>
          </p:cNvSpPr>
          <p:nvPr>
            <p:ph type="sldNum" sz="quarter" idx="10"/>
          </p:nvPr>
        </p:nvSpPr>
        <p:spPr/>
        <p:txBody>
          <a:bodyPr/>
          <a:lstStyle/>
          <a:p>
            <a:fld id="{D11A89E7-D91F-474F-9C5E-C4DFBE1BE310}" type="slidenum">
              <a:rPr lang="en-US" smtClean="0"/>
              <a:pPr/>
              <a:t>7</a:t>
            </a:fld>
            <a:endParaRPr lang="en-US" dirty="0"/>
          </a:p>
        </p:txBody>
      </p:sp>
    </p:spTree>
    <p:extLst>
      <p:ext uri="{BB962C8B-B14F-4D97-AF65-F5344CB8AC3E}">
        <p14:creationId xmlns:p14="http://schemas.microsoft.com/office/powerpoint/2010/main" val="2010096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sz="1200" kern="1200" dirty="0">
                <a:solidFill>
                  <a:schemeClr val="tx1"/>
                </a:solidFill>
                <a:latin typeface="Times New Roman" pitchFamily="-84" charset="0"/>
                <a:ea typeface="+mn-ea"/>
                <a:cs typeface="+mn-cs"/>
              </a:rPr>
              <a:t>Valve is an entertainment and technology company that has developed a number of popular games, as well as the Source engine, one of the most widely played game engines available. Source is an animation engine used by Valve for its games and licensed for other game developers. </a:t>
            </a:r>
            <a:endParaRPr lang="en-US" dirty="0"/>
          </a:p>
          <a:p>
            <a:endParaRPr lang="en-US" sz="1200" kern="1200" dirty="0">
              <a:solidFill>
                <a:schemeClr val="tx1"/>
              </a:solidFill>
              <a:latin typeface="Times New Roman" pitchFamily="-84" charset="0"/>
              <a:ea typeface="+mn-ea"/>
              <a:cs typeface="+mn-cs"/>
            </a:endParaRPr>
          </a:p>
          <a:p>
            <a:r>
              <a:rPr lang="en-US" sz="1200" kern="1200" dirty="0">
                <a:solidFill>
                  <a:schemeClr val="tx1"/>
                </a:solidFill>
                <a:latin typeface="Times New Roman" pitchFamily="-84" charset="0"/>
                <a:ea typeface="+mn-ea"/>
                <a:cs typeface="+mn-cs"/>
              </a:rPr>
              <a:t>Valve has reprogrammed the Source engine software to use multithreading to exploit the power of multicore processor chips from Intel and AMD [REIM06]. The revised Source engine code provides more powerful support for Valve games such as Half Life 2. </a:t>
            </a:r>
            <a:endParaRPr lang="en-US" dirty="0"/>
          </a:p>
          <a:p>
            <a:endParaRPr lang="en-US" dirty="0"/>
          </a:p>
          <a:p>
            <a:r>
              <a:rPr lang="en-US" sz="1200" kern="1200" dirty="0">
                <a:solidFill>
                  <a:schemeClr val="tx1"/>
                </a:solidFill>
                <a:latin typeface="Times New Roman" pitchFamily="-84" charset="0"/>
                <a:ea typeface="+mn-ea"/>
                <a:cs typeface="+mn-cs"/>
              </a:rPr>
              <a:t>Valve found that through coarse threading, it could achieve up to twice the performance across two processors compared to executing on a single processor. But this performance gain could only be achieved with contrived cases. For real- world gameplay, the improvement was on the order of a factor of 1.2. Valve also found that effective use of fine-grain threading was difficult. The time per work unit can be variable, and managing the timeline of outcomes and consequences involved complex programming. </a:t>
            </a:r>
            <a:endParaRPr lang="en-US" dirty="0"/>
          </a:p>
          <a:p>
            <a:endParaRPr lang="en-US" sz="1200" kern="1200" dirty="0">
              <a:solidFill>
                <a:schemeClr val="tx1"/>
              </a:solidFill>
              <a:latin typeface="Times New Roman" pitchFamily="-84" charset="0"/>
              <a:ea typeface="+mn-ea"/>
              <a:cs typeface="+mn-cs"/>
            </a:endParaRPr>
          </a:p>
          <a:p>
            <a:r>
              <a:rPr lang="en-US" sz="1200" kern="1200" dirty="0">
                <a:solidFill>
                  <a:schemeClr val="tx1"/>
                </a:solidFill>
                <a:latin typeface="Times New Roman" pitchFamily="-84" charset="0"/>
                <a:ea typeface="+mn-ea"/>
                <a:cs typeface="+mn-cs"/>
              </a:rPr>
              <a:t>Valve found that a hybrid threading approach was the most promising and would scale the best as multicore systems with eight or sixteen processors became available. Valve identified systems that operate very effectively when assigned to a single processor permanently. An example is sound mixing, which has little user interaction, is not constrained by the frame configuration of windows, and works on its own set of data. Other modules, such as scene rendering, can be organized into a number of threads so that the module can execute on a single processor but achieve greater performance as it is spread out over more and more processors. </a:t>
            </a:r>
            <a:endParaRPr lang="en-US" dirty="0"/>
          </a:p>
          <a:p>
            <a:endParaRPr lang="en-US" sz="1200" kern="1200" dirty="0">
              <a:solidFill>
                <a:schemeClr val="tx1"/>
              </a:solidFill>
              <a:latin typeface="Times New Roman" pitchFamily="-84" charset="0"/>
              <a:ea typeface="+mn-ea"/>
              <a:cs typeface="+mn-cs"/>
            </a:endParaRPr>
          </a:p>
          <a:p>
            <a:r>
              <a:rPr lang="en-US" sz="1200" kern="1200" dirty="0">
                <a:solidFill>
                  <a:schemeClr val="tx1"/>
                </a:solidFill>
                <a:latin typeface="Times New Roman" pitchFamily="-84" charset="0"/>
                <a:ea typeface="+mn-ea"/>
                <a:cs typeface="+mn-cs"/>
              </a:rPr>
              <a:t>Figure 21.5 illustrates the thread structure for the rendering module. In this hierarchical structure, higher-level threads spawn lower-level threads as needed. The rendering module relies on a critical part of the Source engine, the world list, which is a database representation of the visual elements in the game’s world. The first task is to determine what are the areas of the world that need to be rendered. The next task is to determine what objects are in the scene as viewed from multiple angles. Then comes the processor-intensive work. The rendering module has to work out the rendering of each object from multiple points of view, such as the player’s view, the view of TV monitors, and the point of view of reflections in water. </a:t>
            </a:r>
            <a:endParaRPr lang="en-US" dirty="0"/>
          </a:p>
          <a:p>
            <a:r>
              <a:rPr lang="en-US" sz="1200" kern="1200" dirty="0">
                <a:solidFill>
                  <a:schemeClr val="tx1"/>
                </a:solidFill>
                <a:latin typeface="Times New Roman" pitchFamily="-84" charset="0"/>
                <a:ea typeface="+mn-ea"/>
                <a:cs typeface="+mn-cs"/>
              </a:rPr>
              <a:t> </a:t>
            </a:r>
          </a:p>
          <a:p>
            <a:r>
              <a:rPr lang="en-US" sz="1200" kern="1200" dirty="0">
                <a:solidFill>
                  <a:schemeClr val="tx1"/>
                </a:solidFill>
                <a:latin typeface="Times New Roman" pitchFamily="-84" charset="0"/>
                <a:ea typeface="+mn-ea"/>
                <a:cs typeface="+mn-cs"/>
              </a:rPr>
              <a:t>Some of the key elements of the threading strategy for the rendering module are listed in [LEON07] and include the following: </a:t>
            </a:r>
            <a:endParaRPr lang="en-US" dirty="0"/>
          </a:p>
          <a:p>
            <a:endParaRPr lang="en-US" sz="1200" kern="1200" dirty="0">
              <a:solidFill>
                <a:schemeClr val="tx1"/>
              </a:solidFill>
              <a:latin typeface="Times New Roman" pitchFamily="-84" charset="0"/>
              <a:ea typeface="+mn-ea"/>
              <a:cs typeface="+mn-cs"/>
            </a:endParaRPr>
          </a:p>
          <a:p>
            <a:r>
              <a:rPr lang="en-US" sz="1200" kern="1200" dirty="0">
                <a:solidFill>
                  <a:schemeClr val="tx1"/>
                </a:solidFill>
                <a:latin typeface="Times New Roman" pitchFamily="-84" charset="0"/>
                <a:ea typeface="+mn-ea"/>
                <a:cs typeface="+mn-cs"/>
              </a:rPr>
              <a:t>• Construct scene-rendering lists for multiple scenes in parallel (e.g., the world and its reflection in water). </a:t>
            </a:r>
            <a:endParaRPr lang="en-US" dirty="0"/>
          </a:p>
          <a:p>
            <a:endParaRPr lang="en-US" sz="1200" kern="1200" dirty="0">
              <a:solidFill>
                <a:schemeClr val="tx1"/>
              </a:solidFill>
              <a:latin typeface="Times New Roman" pitchFamily="-84" charset="0"/>
              <a:ea typeface="+mn-ea"/>
              <a:cs typeface="+mn-cs"/>
            </a:endParaRPr>
          </a:p>
          <a:p>
            <a:r>
              <a:rPr lang="en-US" sz="1200" kern="1200" dirty="0">
                <a:solidFill>
                  <a:schemeClr val="tx1"/>
                </a:solidFill>
                <a:latin typeface="Times New Roman" pitchFamily="-84" charset="0"/>
                <a:ea typeface="+mn-ea"/>
                <a:cs typeface="+mn-cs"/>
              </a:rPr>
              <a:t>• Overlap graphics simulation. </a:t>
            </a:r>
          </a:p>
          <a:p>
            <a:endParaRPr lang="en-US" sz="1200" kern="1200" dirty="0">
              <a:solidFill>
                <a:schemeClr val="tx1"/>
              </a:solidFill>
              <a:latin typeface="Times New Roman" pitchFamily="-84" charset="0"/>
              <a:ea typeface="+mn-ea"/>
              <a:cs typeface="+mn-cs"/>
            </a:endParaRPr>
          </a:p>
          <a:p>
            <a:pPr algn="l" rtl="0" eaLnBrk="0" fontAlgn="base" hangingPunct="0">
              <a:spcBef>
                <a:spcPct val="30000"/>
              </a:spcBef>
              <a:spcAft>
                <a:spcPct val="0"/>
              </a:spcAft>
            </a:pPr>
            <a:r>
              <a:rPr lang="en-US" sz="1200" kern="1200" dirty="0">
                <a:solidFill>
                  <a:schemeClr val="tx1"/>
                </a:solidFill>
                <a:latin typeface="Times New Roman" pitchFamily="-84" charset="0"/>
                <a:ea typeface="+mn-ea"/>
                <a:cs typeface="+mn-cs"/>
              </a:rPr>
              <a:t>* Compute character bone transformations for all characters in all scenes in </a:t>
            </a:r>
          </a:p>
          <a:p>
            <a:pPr algn="l" rtl="0" eaLnBrk="0" fontAlgn="base" hangingPunct="0">
              <a:spcBef>
                <a:spcPct val="30000"/>
              </a:spcBef>
              <a:spcAft>
                <a:spcPct val="0"/>
              </a:spcAft>
            </a:pPr>
            <a:r>
              <a:rPr lang="en-US" sz="1200" kern="1200" dirty="0">
                <a:solidFill>
                  <a:schemeClr val="tx1"/>
                </a:solidFill>
                <a:latin typeface="Times New Roman" pitchFamily="-84" charset="0"/>
                <a:ea typeface="+mn-ea"/>
                <a:cs typeface="+mn-cs"/>
              </a:rPr>
              <a:t>parallel. </a:t>
            </a:r>
          </a:p>
          <a:p>
            <a:endParaRPr lang="en-US" sz="1200" kern="1200" dirty="0">
              <a:solidFill>
                <a:schemeClr val="tx1"/>
              </a:solidFill>
              <a:latin typeface="Times New Roman" pitchFamily="-84" charset="0"/>
              <a:ea typeface="+mn-ea"/>
              <a:cs typeface="+mn-cs"/>
            </a:endParaRPr>
          </a:p>
          <a:p>
            <a:r>
              <a:rPr lang="en-US" sz="1200" kern="1200" dirty="0">
                <a:solidFill>
                  <a:schemeClr val="tx1"/>
                </a:solidFill>
                <a:latin typeface="Times New Roman" pitchFamily="-84" charset="0"/>
                <a:ea typeface="+mn-ea"/>
                <a:cs typeface="+mn-cs"/>
              </a:rPr>
              <a:t>* Allow multiple threads to draw in parallel. </a:t>
            </a:r>
          </a:p>
          <a:p>
            <a:endParaRPr lang="en-US" sz="1200" kern="1200" dirty="0">
              <a:solidFill>
                <a:schemeClr val="tx1"/>
              </a:solidFill>
              <a:latin typeface="Times New Roman" pitchFamily="-84" charset="0"/>
              <a:ea typeface="+mn-ea"/>
              <a:cs typeface="+mn-cs"/>
            </a:endParaRPr>
          </a:p>
          <a:p>
            <a:r>
              <a:rPr lang="en-US" sz="1200" kern="1200" dirty="0">
                <a:solidFill>
                  <a:schemeClr val="tx1"/>
                </a:solidFill>
                <a:latin typeface="Times New Roman" pitchFamily="-84" charset="0"/>
                <a:ea typeface="+mn-ea"/>
                <a:cs typeface="+mn-cs"/>
              </a:rPr>
              <a:t>The designers found that simply locking key databases, such as the world list, for a thread was too inefficient. Over 95% of the time, a thread is trying to read from a data set, and only 5% of the time at most is spent in writing to a data set. Thus, a concurrency mechanism known as the single-writer-multiple-readers model works effectively. </a:t>
            </a:r>
          </a:p>
          <a:p>
            <a:endParaRPr lang="en-US" dirty="0"/>
          </a:p>
        </p:txBody>
      </p:sp>
      <p:sp>
        <p:nvSpPr>
          <p:cNvPr id="4" name="Slide Number Placeholder 3"/>
          <p:cNvSpPr>
            <a:spLocks noGrp="1"/>
          </p:cNvSpPr>
          <p:nvPr>
            <p:ph type="sldNum" sz="quarter" idx="10"/>
          </p:nvPr>
        </p:nvSpPr>
        <p:spPr/>
        <p:txBody>
          <a:bodyPr/>
          <a:lstStyle/>
          <a:p>
            <a:fld id="{D11A89E7-D91F-474F-9C5E-C4DFBE1BE310}" type="slidenum">
              <a:rPr lang="en-US" smtClean="0"/>
              <a:pPr/>
              <a:t>8</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0000" lnSpcReduction="20000"/>
          </a:bodyPr>
          <a:lstStyle/>
          <a:p>
            <a:r>
              <a:rPr lang="en-US" sz="1200" kern="1200" dirty="0">
                <a:solidFill>
                  <a:schemeClr val="tx1"/>
                </a:solidFill>
                <a:latin typeface="Times New Roman" pitchFamily="-84" charset="0"/>
                <a:ea typeface="+mn-ea"/>
                <a:cs typeface="+mn-cs"/>
              </a:rPr>
              <a:t>Figure 21.6 shows four general organizations for multicore systems. Figure 21.6a is an organization found in some of the earlier multicore computer chips and is still seen in embedded chips. In this organization, the only on-chip cache is L1 cache, with each core having its own dedicated L1 cache. Almost invariably, the L1 cache is divided into instruction and data caches. An example of this organization is the ARM11 MPCore. </a:t>
            </a:r>
            <a:endParaRPr lang="en-US" dirty="0"/>
          </a:p>
          <a:p>
            <a:endParaRPr lang="en-US" sz="1200" kern="1200" dirty="0">
              <a:solidFill>
                <a:schemeClr val="tx1"/>
              </a:solidFill>
              <a:latin typeface="Times New Roman" pitchFamily="-84" charset="0"/>
              <a:ea typeface="+mn-ea"/>
              <a:cs typeface="+mn-cs"/>
            </a:endParaRPr>
          </a:p>
          <a:p>
            <a:r>
              <a:rPr lang="en-US" sz="1200" kern="1200" dirty="0">
                <a:solidFill>
                  <a:schemeClr val="tx1"/>
                </a:solidFill>
                <a:effectLst/>
                <a:latin typeface="Times New Roman" pitchFamily="-84" charset="0"/>
                <a:ea typeface="+mn-ea"/>
                <a:cs typeface="+mn-cs"/>
              </a:rPr>
              <a:t> The organization of Figure 21.6b is also one in which there is no on-chip cache</a:t>
            </a:r>
          </a:p>
          <a:p>
            <a:r>
              <a:rPr lang="en-US" sz="1200" kern="1200" dirty="0">
                <a:solidFill>
                  <a:schemeClr val="tx1"/>
                </a:solidFill>
                <a:effectLst/>
                <a:latin typeface="Times New Roman" pitchFamily="-84" charset="0"/>
                <a:ea typeface="+mn-ea"/>
                <a:cs typeface="+mn-cs"/>
              </a:rPr>
              <a:t>sharing. In this, there is enough area available on the chip to allow for L2 cache.</a:t>
            </a:r>
          </a:p>
          <a:p>
            <a:r>
              <a:rPr lang="en-US" sz="1200" kern="1200" dirty="0">
                <a:solidFill>
                  <a:schemeClr val="tx1"/>
                </a:solidFill>
                <a:effectLst/>
                <a:latin typeface="Times New Roman" pitchFamily="-84" charset="0"/>
                <a:ea typeface="+mn-ea"/>
                <a:cs typeface="+mn-cs"/>
              </a:rPr>
              <a:t>An example of this organization is the AMD Opteron. Figure 21.6c shows a similar</a:t>
            </a:r>
          </a:p>
          <a:p>
            <a:r>
              <a:rPr lang="en-US" sz="1200" kern="1200" dirty="0">
                <a:solidFill>
                  <a:schemeClr val="tx1"/>
                </a:solidFill>
                <a:effectLst/>
                <a:latin typeface="Times New Roman" pitchFamily="-84" charset="0"/>
                <a:ea typeface="+mn-ea"/>
                <a:cs typeface="+mn-cs"/>
              </a:rPr>
              <a:t>allocation of chip space to memory, but with the use of a shared L2 cache. The Intel</a:t>
            </a:r>
          </a:p>
          <a:p>
            <a:r>
              <a:rPr lang="en-US" sz="1200" kern="1200" dirty="0">
                <a:solidFill>
                  <a:schemeClr val="tx1"/>
                </a:solidFill>
                <a:effectLst/>
                <a:latin typeface="Times New Roman" pitchFamily="-84" charset="0"/>
                <a:ea typeface="+mn-ea"/>
                <a:cs typeface="+mn-cs"/>
              </a:rPr>
              <a:t>Core Duo has this organization. Finally, as the amount of cache memory available</a:t>
            </a:r>
          </a:p>
          <a:p>
            <a:r>
              <a:rPr lang="en-US" sz="1200" kern="1200" dirty="0">
                <a:solidFill>
                  <a:schemeClr val="tx1"/>
                </a:solidFill>
                <a:effectLst/>
                <a:latin typeface="Times New Roman" pitchFamily="-84" charset="0"/>
                <a:ea typeface="+mn-ea"/>
                <a:cs typeface="+mn-cs"/>
              </a:rPr>
              <a:t>on the chip continues to grow, performance considerations dictate splitting off a</a:t>
            </a:r>
          </a:p>
          <a:p>
            <a:r>
              <a:rPr lang="en-US" sz="1200" kern="1200" dirty="0">
                <a:solidFill>
                  <a:schemeClr val="tx1"/>
                </a:solidFill>
                <a:effectLst/>
                <a:latin typeface="Times New Roman" pitchFamily="-84" charset="0"/>
                <a:ea typeface="+mn-ea"/>
                <a:cs typeface="+mn-cs"/>
              </a:rPr>
              <a:t>separate, shared L3 cache (Figure 21.6d), with dedicated L1 and L2 caches for each</a:t>
            </a:r>
          </a:p>
          <a:p>
            <a:r>
              <a:rPr lang="en-US" sz="1200" kern="1200" dirty="0">
                <a:solidFill>
                  <a:schemeClr val="tx1"/>
                </a:solidFill>
                <a:effectLst/>
                <a:latin typeface="Times New Roman" pitchFamily="-84" charset="0"/>
                <a:ea typeface="+mn-ea"/>
                <a:cs typeface="+mn-cs"/>
              </a:rPr>
              <a:t>core processor. The Intel Core i7 is an example of this organization.</a:t>
            </a:r>
          </a:p>
          <a:p>
            <a:endParaRPr lang="en-US" sz="1200" kern="1200" dirty="0">
              <a:solidFill>
                <a:schemeClr val="tx1"/>
              </a:solidFill>
              <a:effectLst/>
              <a:latin typeface="Times New Roman" pitchFamily="-84" charset="0"/>
              <a:ea typeface="+mn-ea"/>
              <a:cs typeface="+mn-cs"/>
            </a:endParaRPr>
          </a:p>
          <a:p>
            <a:r>
              <a:rPr lang="en-US" sz="1200" kern="1200" dirty="0">
                <a:solidFill>
                  <a:schemeClr val="tx1"/>
                </a:solidFill>
                <a:effectLst/>
                <a:latin typeface="Times New Roman" pitchFamily="-84" charset="0"/>
                <a:ea typeface="+mn-ea"/>
                <a:cs typeface="+mn-cs"/>
              </a:rPr>
              <a:t>The use of a shared higher-level cache on the chip has several advantages over</a:t>
            </a:r>
          </a:p>
          <a:p>
            <a:r>
              <a:rPr lang="en-US" sz="1200" kern="1200" dirty="0">
                <a:solidFill>
                  <a:schemeClr val="tx1"/>
                </a:solidFill>
                <a:effectLst/>
                <a:latin typeface="Times New Roman" pitchFamily="-84" charset="0"/>
                <a:ea typeface="+mn-ea"/>
                <a:cs typeface="+mn-cs"/>
              </a:rPr>
              <a:t>exclusive reliance on dedicated caches:</a:t>
            </a:r>
          </a:p>
          <a:p>
            <a:endParaRPr lang="en-US" sz="1200" kern="1200" dirty="0">
              <a:solidFill>
                <a:schemeClr val="tx1"/>
              </a:solidFill>
              <a:effectLst/>
              <a:latin typeface="Times New Roman" pitchFamily="-84" charset="0"/>
              <a:ea typeface="+mn-ea"/>
              <a:cs typeface="+mn-cs"/>
            </a:endParaRPr>
          </a:p>
          <a:p>
            <a:r>
              <a:rPr lang="en-US" sz="1200" kern="1200" dirty="0">
                <a:solidFill>
                  <a:schemeClr val="tx1"/>
                </a:solidFill>
                <a:effectLst/>
                <a:latin typeface="Times New Roman" pitchFamily="-84" charset="0"/>
                <a:ea typeface="+mn-ea"/>
                <a:cs typeface="+mn-cs"/>
              </a:rPr>
              <a:t>1.  Constructive interference can reduce overall miss rates. That is, if a thread on</a:t>
            </a:r>
          </a:p>
          <a:p>
            <a:r>
              <a:rPr lang="en-US" sz="1200" kern="1200" dirty="0">
                <a:solidFill>
                  <a:schemeClr val="tx1"/>
                </a:solidFill>
                <a:effectLst/>
                <a:latin typeface="Times New Roman" pitchFamily="-84" charset="0"/>
                <a:ea typeface="+mn-ea"/>
                <a:cs typeface="+mn-cs"/>
              </a:rPr>
              <a:t>one core accesses a main memory location, this brings the line containing the</a:t>
            </a:r>
          </a:p>
          <a:p>
            <a:r>
              <a:rPr lang="en-US" sz="1200" kern="1200" dirty="0">
                <a:solidFill>
                  <a:schemeClr val="tx1"/>
                </a:solidFill>
                <a:effectLst/>
                <a:latin typeface="Times New Roman" pitchFamily="-84" charset="0"/>
                <a:ea typeface="+mn-ea"/>
                <a:cs typeface="+mn-cs"/>
              </a:rPr>
              <a:t>referenced location into the shared cache. If a thread on another core soon</a:t>
            </a:r>
          </a:p>
          <a:p>
            <a:r>
              <a:rPr lang="en-US" sz="1200" kern="1200" dirty="0">
                <a:solidFill>
                  <a:schemeClr val="tx1"/>
                </a:solidFill>
                <a:effectLst/>
                <a:latin typeface="Times New Roman" pitchFamily="-84" charset="0"/>
                <a:ea typeface="+mn-ea"/>
                <a:cs typeface="+mn-cs"/>
              </a:rPr>
              <a:t>thereafter accesses the same memory block, the memory locations will already</a:t>
            </a:r>
          </a:p>
          <a:p>
            <a:r>
              <a:rPr lang="en-US" sz="1200" kern="1200" dirty="0">
                <a:solidFill>
                  <a:schemeClr val="tx1"/>
                </a:solidFill>
                <a:effectLst/>
                <a:latin typeface="Times New Roman" pitchFamily="-84" charset="0"/>
                <a:ea typeface="+mn-ea"/>
                <a:cs typeface="+mn-cs"/>
              </a:rPr>
              <a:t>be available in the shared on-chip cache.</a:t>
            </a:r>
          </a:p>
          <a:p>
            <a:endParaRPr lang="en-US" sz="1200" kern="1200" dirty="0">
              <a:solidFill>
                <a:schemeClr val="tx1"/>
              </a:solidFill>
              <a:effectLst/>
              <a:latin typeface="Times New Roman" pitchFamily="-84" charset="0"/>
              <a:ea typeface="+mn-ea"/>
              <a:cs typeface="+mn-cs"/>
            </a:endParaRPr>
          </a:p>
          <a:p>
            <a:r>
              <a:rPr lang="en-US" sz="1200" kern="1200" dirty="0">
                <a:solidFill>
                  <a:schemeClr val="tx1"/>
                </a:solidFill>
                <a:effectLst/>
                <a:latin typeface="Times New Roman" pitchFamily="-84" charset="0"/>
                <a:ea typeface="+mn-ea"/>
                <a:cs typeface="+mn-cs"/>
              </a:rPr>
              <a:t>2.  A related advantage is that data shared by multiple cores is not replicated at</a:t>
            </a:r>
          </a:p>
          <a:p>
            <a:r>
              <a:rPr lang="en-US" sz="1200" kern="1200" dirty="0">
                <a:solidFill>
                  <a:schemeClr val="tx1"/>
                </a:solidFill>
                <a:effectLst/>
                <a:latin typeface="Times New Roman" pitchFamily="-84" charset="0"/>
                <a:ea typeface="+mn-ea"/>
                <a:cs typeface="+mn-cs"/>
              </a:rPr>
              <a:t>the shared cache level.</a:t>
            </a:r>
          </a:p>
          <a:p>
            <a:endParaRPr lang="en-US" sz="1200" kern="1200" dirty="0">
              <a:solidFill>
                <a:schemeClr val="tx1"/>
              </a:solidFill>
              <a:effectLst/>
              <a:latin typeface="Times New Roman" pitchFamily="-84" charset="0"/>
              <a:ea typeface="+mn-ea"/>
              <a:cs typeface="+mn-cs"/>
            </a:endParaRPr>
          </a:p>
          <a:p>
            <a:r>
              <a:rPr lang="en-US" sz="1200" kern="1200" dirty="0">
                <a:solidFill>
                  <a:schemeClr val="tx1"/>
                </a:solidFill>
                <a:effectLst/>
                <a:latin typeface="Times New Roman" pitchFamily="-84" charset="0"/>
                <a:ea typeface="+mn-ea"/>
                <a:cs typeface="+mn-cs"/>
              </a:rPr>
              <a:t> 3. With proper line replacement algorithms, the amount of shared cache allocated</a:t>
            </a:r>
          </a:p>
          <a:p>
            <a:r>
              <a:rPr lang="en-US" sz="1200" kern="1200" dirty="0">
                <a:solidFill>
                  <a:schemeClr val="tx1"/>
                </a:solidFill>
                <a:effectLst/>
                <a:latin typeface="Times New Roman" pitchFamily="-84" charset="0"/>
                <a:ea typeface="+mn-ea"/>
                <a:cs typeface="+mn-cs"/>
              </a:rPr>
              <a:t>to each core is dynamic, so that threads that have less locality (larger</a:t>
            </a:r>
          </a:p>
          <a:p>
            <a:r>
              <a:rPr lang="en-US" sz="1200" kern="1200" dirty="0">
                <a:solidFill>
                  <a:schemeClr val="tx1"/>
                </a:solidFill>
                <a:effectLst/>
                <a:latin typeface="Times New Roman" pitchFamily="-84" charset="0"/>
                <a:ea typeface="+mn-ea"/>
                <a:cs typeface="+mn-cs"/>
              </a:rPr>
              <a:t>working sets) can employ more cache.</a:t>
            </a:r>
          </a:p>
          <a:p>
            <a:r>
              <a:rPr lang="en-US" sz="1200" kern="1200" dirty="0">
                <a:solidFill>
                  <a:schemeClr val="tx1"/>
                </a:solidFill>
                <a:effectLst/>
                <a:latin typeface="Times New Roman" pitchFamily="-84" charset="0"/>
                <a:ea typeface="+mn-ea"/>
                <a:cs typeface="+mn-cs"/>
              </a:rPr>
              <a:t> </a:t>
            </a:r>
          </a:p>
          <a:p>
            <a:r>
              <a:rPr lang="en-US" sz="1200" kern="1200" dirty="0">
                <a:solidFill>
                  <a:schemeClr val="tx1"/>
                </a:solidFill>
                <a:effectLst/>
                <a:latin typeface="Times New Roman" pitchFamily="-84" charset="0"/>
                <a:ea typeface="+mn-ea"/>
                <a:cs typeface="+mn-cs"/>
              </a:rPr>
              <a:t>4. Inter-core communication is easy to implement, via shared memory locations.</a:t>
            </a:r>
          </a:p>
          <a:p>
            <a:endParaRPr lang="en-US" sz="1200" kern="1200" dirty="0">
              <a:solidFill>
                <a:schemeClr val="tx1"/>
              </a:solidFill>
              <a:effectLst/>
              <a:latin typeface="Times New Roman" pitchFamily="-84" charset="0"/>
              <a:ea typeface="+mn-ea"/>
              <a:cs typeface="+mn-cs"/>
            </a:endParaRPr>
          </a:p>
          <a:p>
            <a:r>
              <a:rPr lang="en-US" sz="1200" kern="1200" dirty="0">
                <a:solidFill>
                  <a:schemeClr val="tx1"/>
                </a:solidFill>
                <a:effectLst/>
                <a:latin typeface="Times New Roman" pitchFamily="-84" charset="0"/>
                <a:ea typeface="+mn-ea"/>
                <a:cs typeface="+mn-cs"/>
              </a:rPr>
              <a:t> 5. The use of a shared higher-level cache confines the cache coherency problem</a:t>
            </a:r>
          </a:p>
          <a:p>
            <a:r>
              <a:rPr lang="en-US" sz="1200" kern="1200" dirty="0">
                <a:solidFill>
                  <a:schemeClr val="tx1"/>
                </a:solidFill>
                <a:effectLst/>
                <a:latin typeface="Times New Roman" pitchFamily="-84" charset="0"/>
                <a:ea typeface="+mn-ea"/>
                <a:cs typeface="+mn-cs"/>
              </a:rPr>
              <a:t>to the lower cache levels, which may provide some additional performance</a:t>
            </a:r>
          </a:p>
          <a:p>
            <a:r>
              <a:rPr lang="en-US" sz="1200" kern="1200" dirty="0">
                <a:solidFill>
                  <a:schemeClr val="tx1"/>
                </a:solidFill>
                <a:effectLst/>
                <a:latin typeface="Times New Roman" pitchFamily="-84" charset="0"/>
                <a:ea typeface="+mn-ea"/>
                <a:cs typeface="+mn-cs"/>
              </a:rPr>
              <a:t>advantage.</a:t>
            </a:r>
          </a:p>
          <a:p>
            <a:endParaRPr lang="en-US" sz="1200" kern="1200" dirty="0">
              <a:solidFill>
                <a:schemeClr val="tx1"/>
              </a:solidFill>
              <a:effectLst/>
              <a:latin typeface="Times New Roman" pitchFamily="-84" charset="0"/>
              <a:ea typeface="+mn-ea"/>
              <a:cs typeface="+mn-cs"/>
            </a:endParaRPr>
          </a:p>
          <a:p>
            <a:r>
              <a:rPr lang="en-US" sz="1200" kern="1200" dirty="0">
                <a:solidFill>
                  <a:schemeClr val="tx1"/>
                </a:solidFill>
                <a:effectLst/>
                <a:latin typeface="Times New Roman" pitchFamily="-84" charset="0"/>
                <a:ea typeface="+mn-ea"/>
                <a:cs typeface="+mn-cs"/>
              </a:rPr>
              <a:t>A potential advantage to having only dedicated L2 caches on the chip is that</a:t>
            </a:r>
          </a:p>
          <a:p>
            <a:r>
              <a:rPr lang="en-US" sz="1200" kern="1200" dirty="0">
                <a:solidFill>
                  <a:schemeClr val="tx1"/>
                </a:solidFill>
                <a:effectLst/>
                <a:latin typeface="Times New Roman" pitchFamily="-84" charset="0"/>
                <a:ea typeface="+mn-ea"/>
                <a:cs typeface="+mn-cs"/>
              </a:rPr>
              <a:t>each core enjoys more rapid access to its private L2 cache. This is advantageous for</a:t>
            </a:r>
          </a:p>
          <a:p>
            <a:r>
              <a:rPr lang="en-US" sz="1200" kern="1200" dirty="0">
                <a:solidFill>
                  <a:schemeClr val="tx1"/>
                </a:solidFill>
                <a:effectLst/>
                <a:latin typeface="Times New Roman" pitchFamily="-84" charset="0"/>
                <a:ea typeface="+mn-ea"/>
                <a:cs typeface="+mn-cs"/>
              </a:rPr>
              <a:t>threads that exhibit strong locality.</a:t>
            </a:r>
          </a:p>
          <a:p>
            <a:endParaRPr lang="en-US" sz="1200" kern="1200" dirty="0">
              <a:solidFill>
                <a:schemeClr val="tx1"/>
              </a:solidFill>
              <a:effectLst/>
              <a:latin typeface="Times New Roman" pitchFamily="-84" charset="0"/>
              <a:ea typeface="+mn-ea"/>
              <a:cs typeface="+mn-cs"/>
            </a:endParaRPr>
          </a:p>
          <a:p>
            <a:r>
              <a:rPr lang="en-US" sz="1200" kern="1200" dirty="0">
                <a:solidFill>
                  <a:schemeClr val="tx1"/>
                </a:solidFill>
                <a:effectLst/>
                <a:latin typeface="Times New Roman" pitchFamily="-84" charset="0"/>
                <a:ea typeface="+mn-ea"/>
                <a:cs typeface="+mn-cs"/>
              </a:rPr>
              <a:t>As both the amount of memory available and the number of cores grow, the</a:t>
            </a:r>
          </a:p>
          <a:p>
            <a:r>
              <a:rPr lang="en-US" sz="1200" kern="1200" dirty="0">
                <a:solidFill>
                  <a:schemeClr val="tx1"/>
                </a:solidFill>
                <a:effectLst/>
                <a:latin typeface="Times New Roman" pitchFamily="-84" charset="0"/>
                <a:ea typeface="+mn-ea"/>
                <a:cs typeface="+mn-cs"/>
              </a:rPr>
              <a:t>use of a shared L3 cache combined with dedicated </a:t>
            </a:r>
            <a:r>
              <a:rPr lang="en-US" sz="1200" kern="1200" dirty="0" err="1">
                <a:solidFill>
                  <a:schemeClr val="tx1"/>
                </a:solidFill>
                <a:effectLst/>
                <a:latin typeface="Times New Roman" pitchFamily="-84" charset="0"/>
                <a:ea typeface="+mn-ea"/>
                <a:cs typeface="+mn-cs"/>
              </a:rPr>
              <a:t>percore</a:t>
            </a:r>
            <a:r>
              <a:rPr lang="en-US" sz="1200" kern="1200" dirty="0">
                <a:solidFill>
                  <a:schemeClr val="tx1"/>
                </a:solidFill>
                <a:effectLst/>
                <a:latin typeface="Times New Roman" pitchFamily="-84" charset="0"/>
                <a:ea typeface="+mn-ea"/>
                <a:cs typeface="+mn-cs"/>
              </a:rPr>
              <a:t> L2 caches in Figure 21.6d</a:t>
            </a:r>
          </a:p>
          <a:p>
            <a:r>
              <a:rPr lang="en-US" sz="1200" kern="1200" dirty="0">
                <a:solidFill>
                  <a:schemeClr val="tx1"/>
                </a:solidFill>
                <a:effectLst/>
                <a:latin typeface="Times New Roman" pitchFamily="-84" charset="0"/>
                <a:ea typeface="+mn-ea"/>
                <a:cs typeface="+mn-cs"/>
              </a:rPr>
              <a:t>seems likely to provide better performance than simply a massive shared L2 cache</a:t>
            </a:r>
          </a:p>
          <a:p>
            <a:r>
              <a:rPr lang="en-US" sz="1200" kern="1200" dirty="0">
                <a:solidFill>
                  <a:schemeClr val="tx1"/>
                </a:solidFill>
                <a:effectLst/>
                <a:latin typeface="Times New Roman" pitchFamily="-84" charset="0"/>
                <a:ea typeface="+mn-ea"/>
                <a:cs typeface="+mn-cs"/>
              </a:rPr>
              <a:t>or very large dedicated L2 caches with no on-chip L3. An example of this latter</a:t>
            </a:r>
          </a:p>
          <a:p>
            <a:r>
              <a:rPr lang="en-US" sz="1200" kern="1200" dirty="0">
                <a:solidFill>
                  <a:schemeClr val="tx1"/>
                </a:solidFill>
                <a:effectLst/>
                <a:latin typeface="Times New Roman" pitchFamily="-84" charset="0"/>
                <a:ea typeface="+mn-ea"/>
                <a:cs typeface="+mn-cs"/>
              </a:rPr>
              <a:t>arrangement is the Xeon E5-2600/4600 chip processor (Figure 8.16).</a:t>
            </a:r>
          </a:p>
          <a:p>
            <a:endParaRPr lang="en-US" sz="1200" kern="1200" dirty="0">
              <a:solidFill>
                <a:schemeClr val="tx1"/>
              </a:solidFill>
              <a:latin typeface="Times New Roman" pitchFamily="-84"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84" charset="0"/>
                <a:ea typeface="+mn-ea"/>
                <a:cs typeface="+mn-cs"/>
              </a:rPr>
              <a:t>Another organizational design decision in a multicore system is whether the individual cores will be superscalar or will implement </a:t>
            </a:r>
            <a:r>
              <a:rPr lang="en-US" sz="1200" b="1" kern="1200" dirty="0">
                <a:solidFill>
                  <a:schemeClr val="tx1"/>
                </a:solidFill>
                <a:latin typeface="Times New Roman" pitchFamily="-84" charset="0"/>
                <a:ea typeface="+mn-ea"/>
                <a:cs typeface="+mn-cs"/>
              </a:rPr>
              <a:t>simultaneous</a:t>
            </a:r>
            <a:r>
              <a:rPr lang="en-US" sz="1200" kern="1200" dirty="0">
                <a:solidFill>
                  <a:schemeClr val="tx1"/>
                </a:solidFill>
                <a:latin typeface="Times New Roman" pitchFamily="-84" charset="0"/>
                <a:ea typeface="+mn-ea"/>
                <a:cs typeface="+mn-cs"/>
              </a:rPr>
              <a:t> </a:t>
            </a:r>
            <a:r>
              <a:rPr lang="en-US" sz="1200" b="1" kern="1200" dirty="0">
                <a:solidFill>
                  <a:schemeClr val="tx1"/>
                </a:solidFill>
                <a:latin typeface="Times New Roman" pitchFamily="-84" charset="0"/>
                <a:ea typeface="+mn-ea"/>
                <a:cs typeface="+mn-cs"/>
              </a:rPr>
              <a:t>multithreading</a:t>
            </a:r>
            <a:r>
              <a:rPr lang="en-US" sz="1200" kern="1200" dirty="0">
                <a:solidFill>
                  <a:schemeClr val="tx1"/>
                </a:solidFill>
                <a:latin typeface="Times New Roman" pitchFamily="-84" charset="0"/>
                <a:ea typeface="+mn-ea"/>
                <a:cs typeface="+mn-cs"/>
              </a:rPr>
              <a:t> (</a:t>
            </a:r>
            <a:r>
              <a:rPr lang="en-US" sz="1200" b="1" kern="1200" dirty="0">
                <a:solidFill>
                  <a:schemeClr val="tx1"/>
                </a:solidFill>
                <a:latin typeface="Times New Roman" pitchFamily="-84" charset="0"/>
                <a:ea typeface="+mn-ea"/>
                <a:cs typeface="+mn-cs"/>
              </a:rPr>
              <a:t>SMT</a:t>
            </a:r>
            <a:r>
              <a:rPr lang="en-US" sz="1200" kern="1200" dirty="0">
                <a:solidFill>
                  <a:schemeClr val="tx1"/>
                </a:solidFill>
                <a:latin typeface="Times New Roman" pitchFamily="-84" charset="0"/>
                <a:ea typeface="+mn-ea"/>
                <a:cs typeface="+mn-cs"/>
              </a:rPr>
              <a:t>). For example, the Intel Core Duo uses superscalar cores, whereas the Intel Core i7 uses SMT cores. SMT has the effect of scaling up the number of hardware- level threads that the multicore system supports. Thus, a multicore system with four cores and SMT that supports four simultaneous threads in each core appears the same to the application level as a multicore system with 16 cores. As software is developed to more fully exploit parallel resources, an SMT approach appears to be more attractive than a superscalar approach. </a:t>
            </a:r>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D11A89E7-D91F-474F-9C5E-C4DFBE1BE310}" type="slidenum">
              <a:rPr lang="en-US" smtClean="0"/>
              <a:pPr/>
              <a:t>9</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Shape 17"/>
        <p:cNvGrpSpPr/>
        <p:nvPr/>
      </p:nvGrpSpPr>
      <p:grpSpPr>
        <a:xfrm>
          <a:off x="0" y="0"/>
          <a:ext cx="0" cy="0"/>
          <a:chOff x="0" y="0"/>
          <a:chExt cx="0" cy="0"/>
        </a:xfrm>
      </p:grpSpPr>
      <p:sp>
        <p:nvSpPr>
          <p:cNvPr id="4" name="Shape 18"/>
          <p:cNvSpPr>
            <a:spLocks noChangeArrowheads="1"/>
          </p:cNvSpPr>
          <p:nvPr/>
        </p:nvSpPr>
        <p:spPr bwMode="auto">
          <a:xfrm>
            <a:off x="0" y="0"/>
            <a:ext cx="9144000" cy="3886200"/>
          </a:xfrm>
          <a:prstGeom prst="rect">
            <a:avLst/>
          </a:prstGeom>
          <a:solidFill>
            <a:srgbClr val="007FA3"/>
          </a:solidFill>
          <a:ln w="25400">
            <a:solidFill>
              <a:srgbClr val="007FA3"/>
            </a:solidFill>
            <a:round/>
            <a:headEnd/>
            <a:tailEnd/>
          </a:ln>
        </p:spPr>
        <p:txBody>
          <a:bodyPr lIns="91425" tIns="45700" rIns="91425" bIns="45700" anchor="ctr"/>
          <a:lstStyle>
            <a:lvl1pPr>
              <a:defRPr sz="2800">
                <a:solidFill>
                  <a:schemeClr val="tx1"/>
                </a:solidFill>
                <a:latin typeface="Times New Roman" panose="02020603050405020304" pitchFamily="18" charset="0"/>
                <a:ea typeface="ヒラギノ角ゴ Pro W3" pitchFamily="1" charset="-128"/>
              </a:defRPr>
            </a:lvl1pPr>
            <a:lvl2pPr marL="742950" indent="-285750">
              <a:defRPr sz="2800">
                <a:solidFill>
                  <a:schemeClr val="tx1"/>
                </a:solidFill>
                <a:latin typeface="Times New Roman" panose="02020603050405020304" pitchFamily="18" charset="0"/>
                <a:ea typeface="ヒラギノ角ゴ Pro W3" pitchFamily="1" charset="-128"/>
              </a:defRPr>
            </a:lvl2pPr>
            <a:lvl3pPr marL="1143000" indent="-228600">
              <a:defRPr sz="2800">
                <a:solidFill>
                  <a:schemeClr val="tx1"/>
                </a:solidFill>
                <a:latin typeface="Times New Roman" panose="02020603050405020304" pitchFamily="18" charset="0"/>
                <a:ea typeface="ヒラギノ角ゴ Pro W3" pitchFamily="1" charset="-128"/>
              </a:defRPr>
            </a:lvl3pPr>
            <a:lvl4pPr marL="1600200" indent="-228600">
              <a:defRPr sz="2800">
                <a:solidFill>
                  <a:schemeClr val="tx1"/>
                </a:solidFill>
                <a:latin typeface="Times New Roman" panose="02020603050405020304" pitchFamily="18" charset="0"/>
                <a:ea typeface="ヒラギノ角ゴ Pro W3" pitchFamily="1" charset="-128"/>
              </a:defRPr>
            </a:lvl4pPr>
            <a:lvl5pPr marL="2057400" indent="-228600">
              <a:defRPr sz="2800">
                <a:solidFill>
                  <a:schemeClr val="tx1"/>
                </a:solidFill>
                <a:latin typeface="Times New Roman" panose="02020603050405020304" pitchFamily="18" charset="0"/>
                <a:ea typeface="ヒラギノ角ゴ Pro W3" pitchFamily="1" charset="-128"/>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ヒラギノ角ゴ Pro W3" pitchFamily="1" charset="-128"/>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ヒラギノ角ゴ Pro W3" pitchFamily="1" charset="-128"/>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ヒラギノ角ゴ Pro W3" pitchFamily="1" charset="-128"/>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ヒラギノ角ゴ Pro W3" pitchFamily="1"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srgbClr val="FFFFFF"/>
              </a:solidFill>
              <a:effectLst/>
              <a:uLnTx/>
              <a:uFillTx/>
              <a:latin typeface="Arial" panose="020B0604020202020204" pitchFamily="34" charset="0"/>
              <a:ea typeface="ヒラギノ角ゴ Pro W3" pitchFamily="1" charset="-128"/>
              <a:cs typeface="Arial" panose="020B0604020202020204" pitchFamily="34" charset="0"/>
              <a:sym typeface="Arial" panose="020B0604020202020204" pitchFamily="34" charset="0"/>
            </a:endParaRPr>
          </a:p>
        </p:txBody>
      </p:sp>
      <p:sp>
        <p:nvSpPr>
          <p:cNvPr id="19" name="Shape 19"/>
          <p:cNvSpPr txBox="1">
            <a:spLocks noGrp="1"/>
          </p:cNvSpPr>
          <p:nvPr>
            <p:ph type="ctrTitle"/>
          </p:nvPr>
        </p:nvSpPr>
        <p:spPr>
          <a:xfrm>
            <a:off x="685800" y="762000"/>
            <a:ext cx="7772400" cy="2838451"/>
          </a:xfrm>
          <a:prstGeom prst="rect">
            <a:avLst/>
          </a:prstGeom>
          <a:noFill/>
          <a:ln>
            <a:noFill/>
          </a:ln>
        </p:spPr>
        <p:txBody>
          <a:bodyPr/>
          <a:lstStyle>
            <a:lvl1pPr marL="0" marR="0" lvl="0" indent="0" algn="l" rtl="0">
              <a:lnSpc>
                <a:spcPct val="100000"/>
              </a:lnSpc>
              <a:spcBef>
                <a:spcPts val="0"/>
              </a:spcBef>
              <a:buClr>
                <a:schemeClr val="lt1"/>
              </a:buClr>
              <a:buFont typeface="Times New Roman"/>
              <a:buNone/>
              <a:defRPr sz="3600" b="1" i="0" u="none" strike="noStrike" cap="none">
                <a:solidFill>
                  <a:schemeClr val="lt1"/>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0" name="Shape 20"/>
          <p:cNvSpPr txBox="1">
            <a:spLocks noGrp="1"/>
          </p:cNvSpPr>
          <p:nvPr>
            <p:ph type="subTitle" idx="1"/>
          </p:nvPr>
        </p:nvSpPr>
        <p:spPr>
          <a:xfrm>
            <a:off x="674687" y="3962400"/>
            <a:ext cx="7794625" cy="1752600"/>
          </a:xfrm>
          <a:prstGeom prst="rect">
            <a:avLst/>
          </a:prstGeom>
          <a:noFill/>
          <a:ln>
            <a:noFill/>
          </a:ln>
        </p:spPr>
        <p:txBody>
          <a:bodyPr/>
          <a:lstStyle>
            <a:lvl1pPr marL="0" marR="0" lvl="0" indent="0" algn="l" rtl="0">
              <a:spcBef>
                <a:spcPts val="0"/>
              </a:spcBef>
              <a:buClr>
                <a:srgbClr val="007FA3"/>
              </a:buClr>
              <a:buFont typeface="Arial"/>
              <a:buNone/>
              <a:defRPr sz="1800" b="0" i="0" u="none" strike="noStrike" cap="none">
                <a:solidFill>
                  <a:schemeClr val="dk1"/>
                </a:solidFill>
                <a:latin typeface="Arial"/>
                <a:ea typeface="Arial"/>
                <a:cs typeface="Arial"/>
                <a:sym typeface="Arial"/>
              </a:defRPr>
            </a:lvl1pPr>
            <a:lvl2pPr marL="457200" marR="0" lvl="1"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2pPr>
            <a:lvl3pPr marL="914400" marR="0" lvl="2" indent="0" algn="ctr"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4pPr>
            <a:lvl5pPr marL="1828800" marR="0" lvl="4"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5pPr>
            <a:lvl6pPr marL="2286000" marR="0" lvl="5"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6pPr>
            <a:lvl7pPr marL="2743200" marR="0" lvl="6"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7pPr>
            <a:lvl8pPr marL="3200400" marR="0" lvl="7"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8pPr>
            <a:lvl9pPr marL="3657600" marR="0" lvl="8"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9pPr>
          </a:lstStyle>
          <a:p>
            <a:endParaRPr dirty="0"/>
          </a:p>
        </p:txBody>
      </p:sp>
      <p:sp>
        <p:nvSpPr>
          <p:cNvPr id="5" name="Shape 21"/>
          <p:cNvSpPr txBox="1">
            <a:spLocks noGrp="1"/>
          </p:cNvSpPr>
          <p:nvPr>
            <p:ph type="ftr" idx="10"/>
          </p:nvPr>
        </p:nvSpPr>
        <p:spPr/>
        <p:txBody>
          <a:bodyPr/>
          <a:lstStyle>
            <a:lvl1pPr marL="0" marR="0" lvl="0" indent="0" algn="l" rtl="0">
              <a:spcBef>
                <a:spcPts val="0"/>
              </a:spcBef>
              <a:buNone/>
              <a:defRPr sz="1100" b="0" i="0" u="none" strike="noStrike" cap="none">
                <a:solidFill>
                  <a:srgbClr val="000000"/>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marL="0" marR="0" lvl="0" indent="0" algn="l" defTabSz="914400" rtl="0" eaLnBrk="0" fontAlgn="base" latinLnBrk="0" hangingPunct="0">
              <a:lnSpc>
                <a:spcPct val="100000"/>
              </a:lnSpc>
              <a:spcBef>
                <a:spcPts val="0"/>
              </a:spcBef>
              <a:spcAft>
                <a:spcPct val="0"/>
              </a:spcAft>
              <a:buClrTx/>
              <a:buSzTx/>
              <a:buFontTx/>
              <a:buNone/>
              <a:tabLst/>
              <a:defRPr/>
            </a:pPr>
            <a:endParaRPr kumimoji="0" sz="1100" b="0" i="0" u="none" strike="noStrike" kern="1200" cap="none" spc="0" normalizeH="0" baseline="0" noProof="0">
              <a:ln>
                <a:noFill/>
              </a:ln>
              <a:solidFill>
                <a:srgbClr val="000000"/>
              </a:solidFill>
              <a:effectLst/>
              <a:uLnTx/>
              <a:uFillTx/>
              <a:latin typeface="Arial"/>
              <a:cs typeface="Arial"/>
              <a:sym typeface="Arial"/>
            </a:endParaRPr>
          </a:p>
        </p:txBody>
      </p:sp>
      <p:sp>
        <p:nvSpPr>
          <p:cNvPr id="6" name="Shape 22"/>
          <p:cNvSpPr txBox="1">
            <a:spLocks noGrp="1"/>
          </p:cNvSpPr>
          <p:nvPr>
            <p:ph type="dt" idx="11"/>
          </p:nvPr>
        </p:nvSpPr>
        <p:spPr/>
        <p:txBody>
          <a:bodyPr/>
          <a:lstStyle>
            <a:lvl1pPr marL="0" marR="0" lvl="0" indent="0" algn="r" rtl="0">
              <a:spcBef>
                <a:spcPts val="0"/>
              </a:spcBef>
              <a:buNone/>
              <a:defRPr sz="900" b="0" i="0" u="none" strike="noStrike" cap="none">
                <a:solidFill>
                  <a:srgbClr val="FFFFFF"/>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marL="0" marR="0" lvl="0" indent="0" algn="r" defTabSz="914400" rtl="0" eaLnBrk="0" fontAlgn="base" latinLnBrk="0" hangingPunct="0">
              <a:lnSpc>
                <a:spcPct val="100000"/>
              </a:lnSpc>
              <a:spcBef>
                <a:spcPts val="0"/>
              </a:spcBef>
              <a:spcAft>
                <a:spcPct val="0"/>
              </a:spcAft>
              <a:buClrTx/>
              <a:buSzTx/>
              <a:buFontTx/>
              <a:buNone/>
              <a:tabLst/>
              <a:defRPr/>
            </a:pPr>
            <a:endParaRPr kumimoji="0" sz="900" b="0" i="0" u="none" strike="noStrike" kern="1200" cap="none" spc="0" normalizeH="0" baseline="0" noProof="0">
              <a:ln>
                <a:noFill/>
              </a:ln>
              <a:solidFill>
                <a:srgbClr val="FFFFFF"/>
              </a:solidFill>
              <a:effectLst/>
              <a:uLnTx/>
              <a:uFillTx/>
              <a:latin typeface="Arial"/>
              <a:cs typeface="Arial"/>
              <a:sym typeface="Arial"/>
            </a:endParaRPr>
          </a:p>
        </p:txBody>
      </p:sp>
      <p:sp>
        <p:nvSpPr>
          <p:cNvPr id="7" name="Shape 23"/>
          <p:cNvSpPr txBox="1">
            <a:spLocks noGrp="1"/>
          </p:cNvSpPr>
          <p:nvPr>
            <p:ph type="sldNum" idx="12"/>
          </p:nvPr>
        </p:nvSpPr>
        <p:spPr/>
        <p:txBody>
          <a:bodyPr/>
          <a:lstStyle>
            <a:lvl1pPr>
              <a:defRPr/>
            </a:lvl1pPr>
          </a:lstStyle>
          <a:p>
            <a:pPr marL="0" marR="0" lvl="0" indent="0" algn="r" defTabSz="914400" rtl="0" eaLnBrk="0" fontAlgn="base" latinLnBrk="0" hangingPunct="0">
              <a:lnSpc>
                <a:spcPct val="100000"/>
              </a:lnSpc>
              <a:spcBef>
                <a:spcPts val="0"/>
              </a:spcBef>
              <a:spcAft>
                <a:spcPct val="0"/>
              </a:spcAft>
              <a:buClrTx/>
              <a:buSzPct val="25000"/>
              <a:buFontTx/>
              <a:buNone/>
              <a:tabLst/>
              <a:defRPr/>
            </a:pPr>
            <a:fld id="{BE14EDEC-0104-4E70-9686-A570F422F167}" type="slidenum">
              <a:rPr kumimoji="0" lang="en-US" sz="900" b="0" i="0" u="none" strike="noStrike" kern="1200" cap="none" spc="0" normalizeH="0" baseline="0" noProof="0">
                <a:ln>
                  <a:noFill/>
                </a:ln>
                <a:solidFill>
                  <a:srgbClr val="FFFFFF"/>
                </a:solidFill>
                <a:effectLst/>
                <a:uLnTx/>
                <a:uFillTx/>
                <a:latin typeface="Arial"/>
                <a:cs typeface="Arial"/>
                <a:sym typeface="Arial"/>
              </a:rPr>
              <a:pPr marL="0" marR="0" lvl="0" indent="0" algn="r" defTabSz="914400" rtl="0" eaLnBrk="0" fontAlgn="base" latinLnBrk="0" hangingPunct="0">
                <a:lnSpc>
                  <a:spcPct val="100000"/>
                </a:lnSpc>
                <a:spcBef>
                  <a:spcPts val="0"/>
                </a:spcBef>
                <a:spcAft>
                  <a:spcPct val="0"/>
                </a:spcAft>
                <a:buClrTx/>
                <a:buSzPct val="25000"/>
                <a:buFontTx/>
                <a:buNone/>
                <a:tabLst/>
                <a:defRPr/>
              </a:pPr>
              <a:t>‹#›</a:t>
            </a:fld>
            <a:endParaRPr kumimoji="0" lang="en-US" sz="900" b="0" i="0" u="none" strike="noStrike" kern="1200" cap="none" spc="0" normalizeH="0" baseline="0" noProof="0">
              <a:ln>
                <a:noFill/>
              </a:ln>
              <a:solidFill>
                <a:srgbClr val="FFFFFF"/>
              </a:solidFill>
              <a:effectLst/>
              <a:uLnTx/>
              <a:uFillTx/>
              <a:latin typeface="Arial"/>
              <a:cs typeface="Arial"/>
              <a:sym typeface="Arial"/>
            </a:endParaRPr>
          </a:p>
        </p:txBody>
      </p:sp>
    </p:spTree>
    <p:extLst>
      <p:ext uri="{BB962C8B-B14F-4D97-AF65-F5344CB8AC3E}">
        <p14:creationId xmlns:p14="http://schemas.microsoft.com/office/powerpoint/2010/main" val="24182022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457200" y="215371"/>
            <a:ext cx="8229600" cy="1097279"/>
          </a:xfrm>
          <a:prstGeom prst="rect">
            <a:avLst/>
          </a:prstGeom>
          <a:noFill/>
          <a:ln>
            <a:noFill/>
          </a:ln>
        </p:spPr>
        <p:txBody>
          <a:bodyPr/>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6" name="Shape 26"/>
          <p:cNvSpPr txBox="1">
            <a:spLocks noGrp="1"/>
          </p:cNvSpPr>
          <p:nvPr>
            <p:ph type="body" idx="1"/>
          </p:nvPr>
        </p:nvSpPr>
        <p:spPr>
          <a:xfrm>
            <a:off x="457200" y="1600200"/>
            <a:ext cx="8229600" cy="4525963"/>
          </a:xfrm>
          <a:prstGeom prst="rect">
            <a:avLst/>
          </a:prstGeom>
          <a:noFill/>
          <a:ln>
            <a:noFill/>
          </a:ln>
        </p:spPr>
        <p:txBody>
          <a:bodyPr/>
          <a:lstStyle>
            <a:lvl1pPr marL="256032" marR="0" lvl="0" indent="-154432" algn="l" rtl="0">
              <a:spcBef>
                <a:spcPts val="1500"/>
              </a:spcBef>
              <a:buClr>
                <a:srgbClr val="007FA3"/>
              </a:buClr>
              <a:buSzPct val="100000"/>
              <a:buFont typeface="Arial"/>
              <a:buChar char="•"/>
              <a:defRPr sz="24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4" name="Shape 12"/>
          <p:cNvSpPr txBox="1">
            <a:spLocks noGrp="1"/>
          </p:cNvSpPr>
          <p:nvPr>
            <p:ph type="ftr" idx="12"/>
          </p:nvPr>
        </p:nvSpPr>
        <p:spPr>
          <a:ln/>
        </p:spPr>
        <p:txBody>
          <a:bodyPr/>
          <a:lstStyle>
            <a:lvl1pPr>
              <a:defRPr/>
            </a:lvl1pPr>
          </a:lstStyle>
          <a:p>
            <a:pPr marL="0" marR="0" lvl="0" indent="0" algn="l" defTabSz="914400" rtl="0" eaLnBrk="0" fontAlgn="base" latinLnBrk="0" hangingPunct="0">
              <a:lnSpc>
                <a:spcPct val="100000"/>
              </a:lnSpc>
              <a:spcBef>
                <a:spcPts val="0"/>
              </a:spcBef>
              <a:spcAft>
                <a:spcPct val="0"/>
              </a:spcAft>
              <a:buClrTx/>
              <a:buSzTx/>
              <a:buFontTx/>
              <a:buNone/>
              <a:tabLst/>
              <a:defRPr/>
            </a:pPr>
            <a:endParaRPr kumimoji="0" sz="1100" b="0" i="0" u="none" strike="noStrike" kern="1200" cap="none" spc="0" normalizeH="0" baseline="0" noProof="0">
              <a:ln>
                <a:noFill/>
              </a:ln>
              <a:solidFill>
                <a:srgbClr val="000000"/>
              </a:solidFill>
              <a:effectLst/>
              <a:uLnTx/>
              <a:uFillTx/>
              <a:latin typeface="Arial"/>
              <a:cs typeface="Arial"/>
              <a:sym typeface="Arial"/>
            </a:endParaRPr>
          </a:p>
        </p:txBody>
      </p:sp>
      <p:sp>
        <p:nvSpPr>
          <p:cNvPr id="5" name="Shape 13"/>
          <p:cNvSpPr txBox="1">
            <a:spLocks noGrp="1"/>
          </p:cNvSpPr>
          <p:nvPr>
            <p:ph type="dt" idx="13"/>
          </p:nvPr>
        </p:nvSpPr>
        <p:spPr>
          <a:ln/>
        </p:spPr>
        <p:txBody>
          <a:bodyPr/>
          <a:lstStyle>
            <a:lvl1pPr>
              <a:defRPr/>
            </a:lvl1pPr>
          </a:lstStyle>
          <a:p>
            <a:pPr marL="0" marR="0" lvl="0" indent="0" algn="r" defTabSz="914400" rtl="0" eaLnBrk="0" fontAlgn="base" latinLnBrk="0" hangingPunct="0">
              <a:lnSpc>
                <a:spcPct val="100000"/>
              </a:lnSpc>
              <a:spcBef>
                <a:spcPts val="0"/>
              </a:spcBef>
              <a:spcAft>
                <a:spcPct val="0"/>
              </a:spcAft>
              <a:buClrTx/>
              <a:buSzTx/>
              <a:buFontTx/>
              <a:buNone/>
              <a:tabLst/>
              <a:defRPr/>
            </a:pPr>
            <a:endParaRPr kumimoji="0" sz="900" b="0" i="0" u="none" strike="noStrike" kern="1200" cap="none" spc="0" normalizeH="0" baseline="0" noProof="0">
              <a:ln>
                <a:noFill/>
              </a:ln>
              <a:solidFill>
                <a:srgbClr val="FFFFFF"/>
              </a:solidFill>
              <a:effectLst/>
              <a:uLnTx/>
              <a:uFillTx/>
              <a:latin typeface="Arial"/>
              <a:cs typeface="Arial"/>
              <a:sym typeface="Arial"/>
            </a:endParaRPr>
          </a:p>
        </p:txBody>
      </p:sp>
      <p:sp>
        <p:nvSpPr>
          <p:cNvPr id="6" name="Shape 14"/>
          <p:cNvSpPr txBox="1">
            <a:spLocks noGrp="1"/>
          </p:cNvSpPr>
          <p:nvPr>
            <p:ph type="sldNum" idx="14"/>
          </p:nvPr>
        </p:nvSpPr>
        <p:spPr>
          <a:ln/>
        </p:spPr>
        <p:txBody>
          <a:bodyPr/>
          <a:lstStyle>
            <a:lvl1pPr>
              <a:defRPr/>
            </a:lvl1pPr>
          </a:lstStyle>
          <a:p>
            <a:pPr marL="0" marR="0" lvl="0" indent="0" algn="r" defTabSz="914400" rtl="0" eaLnBrk="0" fontAlgn="base" latinLnBrk="0" hangingPunct="0">
              <a:lnSpc>
                <a:spcPct val="100000"/>
              </a:lnSpc>
              <a:spcBef>
                <a:spcPts val="0"/>
              </a:spcBef>
              <a:spcAft>
                <a:spcPct val="0"/>
              </a:spcAft>
              <a:buClrTx/>
              <a:buSzPct val="25000"/>
              <a:buFontTx/>
              <a:buNone/>
              <a:tabLst/>
              <a:defRPr/>
            </a:pPr>
            <a:fld id="{F5A73AF7-22FE-4915-9687-D7E877768588}" type="slidenum">
              <a:rPr kumimoji="0" lang="en-US" sz="900" b="0" i="0" u="none" strike="noStrike" kern="1200" cap="none" spc="0" normalizeH="0" baseline="0" noProof="0">
                <a:ln>
                  <a:noFill/>
                </a:ln>
                <a:solidFill>
                  <a:srgbClr val="FFFFFF"/>
                </a:solidFill>
                <a:effectLst/>
                <a:uLnTx/>
                <a:uFillTx/>
                <a:latin typeface="Arial"/>
                <a:cs typeface="Arial"/>
                <a:sym typeface="Arial"/>
              </a:rPr>
              <a:pPr marL="0" marR="0" lvl="0" indent="0" algn="r" defTabSz="914400" rtl="0" eaLnBrk="0" fontAlgn="base" latinLnBrk="0" hangingPunct="0">
                <a:lnSpc>
                  <a:spcPct val="100000"/>
                </a:lnSpc>
                <a:spcBef>
                  <a:spcPts val="0"/>
                </a:spcBef>
                <a:spcAft>
                  <a:spcPct val="0"/>
                </a:spcAft>
                <a:buClrTx/>
                <a:buSzPct val="25000"/>
                <a:buFontTx/>
                <a:buNone/>
                <a:tabLst/>
                <a:defRPr/>
              </a:pPr>
              <a:t>‹#›</a:t>
            </a:fld>
            <a:endParaRPr kumimoji="0" lang="en-US" sz="900" b="0" i="0" u="none" strike="noStrike" kern="1200" cap="none" spc="0" normalizeH="0" baseline="0" noProof="0">
              <a:ln>
                <a:noFill/>
              </a:ln>
              <a:solidFill>
                <a:srgbClr val="FFFFFF"/>
              </a:solidFill>
              <a:effectLst/>
              <a:uLnTx/>
              <a:uFillTx/>
              <a:latin typeface="Arial"/>
              <a:cs typeface="Arial"/>
              <a:sym typeface="Arial"/>
            </a:endParaRPr>
          </a:p>
        </p:txBody>
      </p:sp>
    </p:spTree>
    <p:extLst>
      <p:ext uri="{BB962C8B-B14F-4D97-AF65-F5344CB8AC3E}">
        <p14:creationId xmlns:p14="http://schemas.microsoft.com/office/powerpoint/2010/main" val="7899190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anchor="t"/>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457200" y="816429"/>
            <a:ext cx="8229600" cy="478970"/>
          </a:xfrm>
          <a:prstGeom prst="rect">
            <a:avLst/>
          </a:prstGeom>
          <a:noFill/>
          <a:ln>
            <a:noFill/>
          </a:ln>
        </p:spPr>
        <p:txBody>
          <a:bodyPr/>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anchor="b"/>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6" name="Shape 42"/>
          <p:cNvSpPr txBox="1">
            <a:spLocks noGrp="1"/>
          </p:cNvSpPr>
          <p:nvPr>
            <p:ph type="ftr" idx="10"/>
          </p:nvPr>
        </p:nvSpPr>
        <p:spPr>
          <a:xfrm>
            <a:off x="93663" y="6165850"/>
            <a:ext cx="8596312" cy="234950"/>
          </a:xfrm>
        </p:spPr>
        <p:txBody>
          <a:bodyPr/>
          <a:lstStyle>
            <a:lvl1pPr marL="0" marR="0" lvl="0" indent="0" algn="l" rtl="0">
              <a:spcBef>
                <a:spcPts val="0"/>
              </a:spcBef>
              <a:buNone/>
              <a:defRPr sz="1100" b="0" i="0" u="none" strike="noStrike" cap="none">
                <a:solidFill>
                  <a:srgbClr val="000000"/>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marL="0" marR="0" lvl="0" indent="0" algn="l" defTabSz="914400" rtl="0" eaLnBrk="0" fontAlgn="base" latinLnBrk="0" hangingPunct="0">
              <a:lnSpc>
                <a:spcPct val="100000"/>
              </a:lnSpc>
              <a:spcBef>
                <a:spcPts val="0"/>
              </a:spcBef>
              <a:spcAft>
                <a:spcPct val="0"/>
              </a:spcAft>
              <a:buClrTx/>
              <a:buSzTx/>
              <a:buFontTx/>
              <a:buNone/>
              <a:tabLst/>
              <a:defRPr/>
            </a:pPr>
            <a:endParaRPr kumimoji="0" sz="1100" b="0" i="0" u="none" strike="noStrike" kern="1200" cap="none" spc="0" normalizeH="0" baseline="0" noProof="0">
              <a:ln>
                <a:noFill/>
              </a:ln>
              <a:solidFill>
                <a:srgbClr val="000000"/>
              </a:solidFill>
              <a:effectLst/>
              <a:uLnTx/>
              <a:uFillTx/>
              <a:latin typeface="Arial"/>
              <a:cs typeface="Arial"/>
              <a:sym typeface="Arial"/>
            </a:endParaRPr>
          </a:p>
        </p:txBody>
      </p:sp>
      <p:sp>
        <p:nvSpPr>
          <p:cNvPr id="7" name="Shape 43"/>
          <p:cNvSpPr txBox="1">
            <a:spLocks noGrp="1"/>
          </p:cNvSpPr>
          <p:nvPr>
            <p:ph type="dt" idx="11"/>
          </p:nvPr>
        </p:nvSpPr>
        <p:spPr/>
        <p:txBody>
          <a:bodyPr/>
          <a:lstStyle>
            <a:lvl1pPr marL="0" marR="0" lvl="0" indent="0" algn="r" rtl="0">
              <a:spcBef>
                <a:spcPts val="0"/>
              </a:spcBef>
              <a:buNone/>
              <a:defRPr sz="900" b="0" i="0" u="none" strike="noStrike" cap="none">
                <a:solidFill>
                  <a:srgbClr val="FFFFFF"/>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marL="0" marR="0" lvl="0" indent="0" algn="r" defTabSz="914400" rtl="0" eaLnBrk="0" fontAlgn="base" latinLnBrk="0" hangingPunct="0">
              <a:lnSpc>
                <a:spcPct val="100000"/>
              </a:lnSpc>
              <a:spcBef>
                <a:spcPts val="0"/>
              </a:spcBef>
              <a:spcAft>
                <a:spcPct val="0"/>
              </a:spcAft>
              <a:buClrTx/>
              <a:buSzTx/>
              <a:buFontTx/>
              <a:buNone/>
              <a:tabLst/>
              <a:defRPr/>
            </a:pPr>
            <a:endParaRPr kumimoji="0" sz="900" b="0" i="0" u="none" strike="noStrike" kern="1200" cap="none" spc="0" normalizeH="0" baseline="0" noProof="0">
              <a:ln>
                <a:noFill/>
              </a:ln>
              <a:solidFill>
                <a:srgbClr val="FFFFFF"/>
              </a:solidFill>
              <a:effectLst/>
              <a:uLnTx/>
              <a:uFillTx/>
              <a:latin typeface="Arial"/>
              <a:cs typeface="Arial"/>
              <a:sym typeface="Arial"/>
            </a:endParaRPr>
          </a:p>
        </p:txBody>
      </p:sp>
      <p:sp>
        <p:nvSpPr>
          <p:cNvPr id="8" name="Shape 44"/>
          <p:cNvSpPr txBox="1">
            <a:spLocks noGrp="1"/>
          </p:cNvSpPr>
          <p:nvPr>
            <p:ph type="sldNum" idx="12"/>
          </p:nvPr>
        </p:nvSpPr>
        <p:spPr/>
        <p:txBody>
          <a:bodyPr/>
          <a:lstStyle>
            <a:lvl1pPr>
              <a:defRPr/>
            </a:lvl1pPr>
          </a:lstStyle>
          <a:p>
            <a:pPr marL="0" marR="0" lvl="0" indent="0" algn="r" defTabSz="914400" rtl="0" eaLnBrk="0" fontAlgn="base" latinLnBrk="0" hangingPunct="0">
              <a:lnSpc>
                <a:spcPct val="100000"/>
              </a:lnSpc>
              <a:spcBef>
                <a:spcPts val="0"/>
              </a:spcBef>
              <a:spcAft>
                <a:spcPct val="0"/>
              </a:spcAft>
              <a:buClrTx/>
              <a:buSzPct val="25000"/>
              <a:buFontTx/>
              <a:buNone/>
              <a:tabLst/>
              <a:defRPr/>
            </a:pPr>
            <a:fld id="{33DA44F4-1B99-478F-9B55-2C5CC45829F7}" type="slidenum">
              <a:rPr kumimoji="0" lang="en-US" sz="900" b="0" i="0" u="none" strike="noStrike" kern="1200" cap="none" spc="0" normalizeH="0" baseline="0" noProof="0">
                <a:ln>
                  <a:noFill/>
                </a:ln>
                <a:solidFill>
                  <a:srgbClr val="FFFFFF"/>
                </a:solidFill>
                <a:effectLst/>
                <a:uLnTx/>
                <a:uFillTx/>
                <a:latin typeface="Arial"/>
                <a:cs typeface="Arial"/>
                <a:sym typeface="Arial"/>
              </a:rPr>
              <a:pPr marL="0" marR="0" lvl="0" indent="0" algn="r" defTabSz="914400" rtl="0" eaLnBrk="0" fontAlgn="base" latinLnBrk="0" hangingPunct="0">
                <a:lnSpc>
                  <a:spcPct val="100000"/>
                </a:lnSpc>
                <a:spcBef>
                  <a:spcPts val="0"/>
                </a:spcBef>
                <a:spcAft>
                  <a:spcPct val="0"/>
                </a:spcAft>
                <a:buClrTx/>
                <a:buSzPct val="25000"/>
                <a:buFontTx/>
                <a:buNone/>
                <a:tabLst/>
                <a:defRPr/>
              </a:pPr>
              <a:t>‹#›</a:t>
            </a:fld>
            <a:endParaRPr kumimoji="0" lang="en-US" sz="900" b="0" i="0" u="none" strike="noStrike" kern="1200" cap="none" spc="0" normalizeH="0" baseline="0" noProof="0">
              <a:ln>
                <a:noFill/>
              </a:ln>
              <a:solidFill>
                <a:srgbClr val="FFFFFF"/>
              </a:solidFill>
              <a:effectLst/>
              <a:uLnTx/>
              <a:uFillTx/>
              <a:latin typeface="Arial"/>
              <a:cs typeface="Arial"/>
              <a:sym typeface="Arial"/>
            </a:endParaRPr>
          </a:p>
        </p:txBody>
      </p:sp>
    </p:spTree>
    <p:extLst>
      <p:ext uri="{BB962C8B-B14F-4D97-AF65-F5344CB8AC3E}">
        <p14:creationId xmlns:p14="http://schemas.microsoft.com/office/powerpoint/2010/main" val="28641491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Learning Objectives">
    <p:spTree>
      <p:nvGrpSpPr>
        <p:cNvPr id="1" name="Shape 47"/>
        <p:cNvGrpSpPr/>
        <p:nvPr/>
      </p:nvGrpSpPr>
      <p:grpSpPr>
        <a:xfrm>
          <a:off x="0" y="0"/>
          <a:ext cx="0" cy="0"/>
          <a:chOff x="0" y="0"/>
          <a:chExt cx="0" cy="0"/>
        </a:xfrm>
      </p:grpSpPr>
      <p:sp>
        <p:nvSpPr>
          <p:cNvPr id="48" name="Shape 48"/>
          <p:cNvSpPr txBox="1">
            <a:spLocks noGrp="1"/>
          </p:cNvSpPr>
          <p:nvPr>
            <p:ph type="title"/>
          </p:nvPr>
        </p:nvSpPr>
        <p:spPr>
          <a:xfrm>
            <a:off x="457200" y="215371"/>
            <a:ext cx="8229600" cy="1097279"/>
          </a:xfrm>
          <a:prstGeom prst="rect">
            <a:avLst/>
          </a:prstGeom>
          <a:noFill/>
          <a:ln>
            <a:noFill/>
          </a:ln>
        </p:spPr>
        <p:txBody>
          <a:bodyPr/>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49" name="Shape 49"/>
          <p:cNvSpPr txBox="1">
            <a:spLocks noGrp="1"/>
          </p:cNvSpPr>
          <p:nvPr>
            <p:ph type="body" idx="1"/>
          </p:nvPr>
        </p:nvSpPr>
        <p:spPr>
          <a:xfrm>
            <a:off x="457200" y="1600200"/>
            <a:ext cx="8229600" cy="4525963"/>
          </a:xfrm>
          <a:prstGeom prst="rect">
            <a:avLst/>
          </a:prstGeom>
          <a:noFill/>
          <a:ln>
            <a:noFill/>
          </a:ln>
        </p:spPr>
        <p:txBody>
          <a:bodyPr/>
          <a:lstStyle>
            <a:lvl1pPr marL="118871" marR="0" lvl="0" indent="-93471" algn="l" rtl="0">
              <a:spcBef>
                <a:spcPts val="1500"/>
              </a:spcBef>
              <a:buClr>
                <a:srgbClr val="007FA3"/>
              </a:buClr>
              <a:buSzPct val="25000"/>
              <a:buFont typeface="Arial"/>
              <a:buChar char="•"/>
              <a:defRPr sz="1600" b="0" i="0" u="none" strike="noStrike" cap="none">
                <a:solidFill>
                  <a:schemeClr val="dk1"/>
                </a:solidFill>
                <a:latin typeface="Arial"/>
                <a:ea typeface="Arial"/>
                <a:cs typeface="Arial"/>
                <a:sym typeface="Arial"/>
              </a:defRPr>
            </a:lvl1pPr>
            <a:lvl2pPr marL="569913" marR="0" lvl="1" indent="-188912"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4" name="Shape 12"/>
          <p:cNvSpPr txBox="1">
            <a:spLocks noGrp="1"/>
          </p:cNvSpPr>
          <p:nvPr>
            <p:ph type="ftr" idx="12"/>
          </p:nvPr>
        </p:nvSpPr>
        <p:spPr>
          <a:ln/>
        </p:spPr>
        <p:txBody>
          <a:bodyPr/>
          <a:lstStyle>
            <a:lvl1pPr>
              <a:defRPr/>
            </a:lvl1pPr>
          </a:lstStyle>
          <a:p>
            <a:pPr marL="0" marR="0" lvl="0" indent="0" algn="l" defTabSz="914400" rtl="0" eaLnBrk="0" fontAlgn="base" latinLnBrk="0" hangingPunct="0">
              <a:lnSpc>
                <a:spcPct val="100000"/>
              </a:lnSpc>
              <a:spcBef>
                <a:spcPts val="0"/>
              </a:spcBef>
              <a:spcAft>
                <a:spcPct val="0"/>
              </a:spcAft>
              <a:buClrTx/>
              <a:buSzTx/>
              <a:buFontTx/>
              <a:buNone/>
              <a:tabLst/>
              <a:defRPr/>
            </a:pPr>
            <a:endParaRPr kumimoji="0" sz="1100" b="0" i="0" u="none" strike="noStrike" kern="1200" cap="none" spc="0" normalizeH="0" baseline="0" noProof="0">
              <a:ln>
                <a:noFill/>
              </a:ln>
              <a:solidFill>
                <a:srgbClr val="000000"/>
              </a:solidFill>
              <a:effectLst/>
              <a:uLnTx/>
              <a:uFillTx/>
              <a:latin typeface="Arial"/>
              <a:cs typeface="Arial"/>
              <a:sym typeface="Arial"/>
            </a:endParaRPr>
          </a:p>
        </p:txBody>
      </p:sp>
      <p:sp>
        <p:nvSpPr>
          <p:cNvPr id="5" name="Shape 13"/>
          <p:cNvSpPr txBox="1">
            <a:spLocks noGrp="1"/>
          </p:cNvSpPr>
          <p:nvPr>
            <p:ph type="dt" idx="13"/>
          </p:nvPr>
        </p:nvSpPr>
        <p:spPr>
          <a:ln/>
        </p:spPr>
        <p:txBody>
          <a:bodyPr/>
          <a:lstStyle>
            <a:lvl1pPr>
              <a:defRPr/>
            </a:lvl1pPr>
          </a:lstStyle>
          <a:p>
            <a:pPr marL="0" marR="0" lvl="0" indent="0" algn="r" defTabSz="914400" rtl="0" eaLnBrk="0" fontAlgn="base" latinLnBrk="0" hangingPunct="0">
              <a:lnSpc>
                <a:spcPct val="100000"/>
              </a:lnSpc>
              <a:spcBef>
                <a:spcPts val="0"/>
              </a:spcBef>
              <a:spcAft>
                <a:spcPct val="0"/>
              </a:spcAft>
              <a:buClrTx/>
              <a:buSzTx/>
              <a:buFontTx/>
              <a:buNone/>
              <a:tabLst/>
              <a:defRPr/>
            </a:pPr>
            <a:endParaRPr kumimoji="0" sz="900" b="0" i="0" u="none" strike="noStrike" kern="1200" cap="none" spc="0" normalizeH="0" baseline="0" noProof="0">
              <a:ln>
                <a:noFill/>
              </a:ln>
              <a:solidFill>
                <a:srgbClr val="FFFFFF"/>
              </a:solidFill>
              <a:effectLst/>
              <a:uLnTx/>
              <a:uFillTx/>
              <a:latin typeface="Arial"/>
              <a:cs typeface="Arial"/>
              <a:sym typeface="Arial"/>
            </a:endParaRPr>
          </a:p>
        </p:txBody>
      </p:sp>
      <p:sp>
        <p:nvSpPr>
          <p:cNvPr id="6" name="Shape 14"/>
          <p:cNvSpPr txBox="1">
            <a:spLocks noGrp="1"/>
          </p:cNvSpPr>
          <p:nvPr>
            <p:ph type="sldNum" idx="14"/>
          </p:nvPr>
        </p:nvSpPr>
        <p:spPr>
          <a:ln/>
        </p:spPr>
        <p:txBody>
          <a:bodyPr/>
          <a:lstStyle>
            <a:lvl1pPr>
              <a:defRPr/>
            </a:lvl1pPr>
          </a:lstStyle>
          <a:p>
            <a:pPr marL="0" marR="0" lvl="0" indent="0" algn="r" defTabSz="914400" rtl="0" eaLnBrk="0" fontAlgn="base" latinLnBrk="0" hangingPunct="0">
              <a:lnSpc>
                <a:spcPct val="100000"/>
              </a:lnSpc>
              <a:spcBef>
                <a:spcPts val="0"/>
              </a:spcBef>
              <a:spcAft>
                <a:spcPct val="0"/>
              </a:spcAft>
              <a:buClrTx/>
              <a:buSzPct val="25000"/>
              <a:buFontTx/>
              <a:buNone/>
              <a:tabLst/>
              <a:defRPr/>
            </a:pPr>
            <a:fld id="{42E91456-BDEE-4569-92BC-96FB5C01DFEB}" type="slidenum">
              <a:rPr kumimoji="0" lang="en-US" sz="900" b="0" i="0" u="none" strike="noStrike" kern="1200" cap="none" spc="0" normalizeH="0" baseline="0" noProof="0">
                <a:ln>
                  <a:noFill/>
                </a:ln>
                <a:solidFill>
                  <a:srgbClr val="FFFFFF"/>
                </a:solidFill>
                <a:effectLst/>
                <a:uLnTx/>
                <a:uFillTx/>
                <a:latin typeface="Arial"/>
                <a:cs typeface="Arial"/>
                <a:sym typeface="Arial"/>
              </a:rPr>
              <a:pPr marL="0" marR="0" lvl="0" indent="0" algn="r" defTabSz="914400" rtl="0" eaLnBrk="0" fontAlgn="base" latinLnBrk="0" hangingPunct="0">
                <a:lnSpc>
                  <a:spcPct val="100000"/>
                </a:lnSpc>
                <a:spcBef>
                  <a:spcPts val="0"/>
                </a:spcBef>
                <a:spcAft>
                  <a:spcPct val="0"/>
                </a:spcAft>
                <a:buClrTx/>
                <a:buSzPct val="25000"/>
                <a:buFontTx/>
                <a:buNone/>
                <a:tabLst/>
                <a:defRPr/>
              </a:pPr>
              <a:t>‹#›</a:t>
            </a:fld>
            <a:endParaRPr kumimoji="0" lang="en-US" sz="900" b="0" i="0" u="none" strike="noStrike" kern="1200" cap="none" spc="0" normalizeH="0" baseline="0" noProof="0">
              <a:ln>
                <a:noFill/>
              </a:ln>
              <a:solidFill>
                <a:srgbClr val="FFFFFF"/>
              </a:solidFill>
              <a:effectLst/>
              <a:uLnTx/>
              <a:uFillTx/>
              <a:latin typeface="Arial"/>
              <a:cs typeface="Arial"/>
              <a:sym typeface="Arial"/>
            </a:endParaRPr>
          </a:p>
        </p:txBody>
      </p:sp>
    </p:spTree>
    <p:extLst>
      <p:ext uri="{BB962C8B-B14F-4D97-AF65-F5344CB8AC3E}">
        <p14:creationId xmlns:p14="http://schemas.microsoft.com/office/powerpoint/2010/main" val="21891246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Figure + Caption">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457200" y="228600"/>
            <a:ext cx="8229600" cy="1066799"/>
          </a:xfrm>
          <a:prstGeom prst="rect">
            <a:avLst/>
          </a:prstGeom>
          <a:noFill/>
          <a:ln>
            <a:noFill/>
          </a:ln>
        </p:spPr>
        <p:txBody>
          <a:bodyPr anchor="t"/>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55" name="Shape 55"/>
          <p:cNvSpPr txBox="1">
            <a:spLocks noGrp="1"/>
          </p:cNvSpPr>
          <p:nvPr>
            <p:ph type="body" idx="1"/>
          </p:nvPr>
        </p:nvSpPr>
        <p:spPr>
          <a:xfrm>
            <a:off x="457200" y="5368160"/>
            <a:ext cx="8229600" cy="916856"/>
          </a:xfrm>
          <a:prstGeom prst="rect">
            <a:avLst/>
          </a:prstGeom>
          <a:noFill/>
          <a:ln>
            <a:noFill/>
          </a:ln>
        </p:spPr>
        <p:txBody>
          <a:bodyPr anchor="b"/>
          <a:lstStyle>
            <a:lvl1pPr marL="0" marR="0" lvl="0" indent="0" algn="l" rtl="0">
              <a:spcBef>
                <a:spcPts val="0"/>
              </a:spcBef>
              <a:buClr>
                <a:srgbClr val="007FA3"/>
              </a:buClr>
              <a:buFont typeface="Arial"/>
              <a:buNone/>
              <a:defRPr sz="8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4" name="Shape 56"/>
          <p:cNvSpPr txBox="1">
            <a:spLocks noGrp="1"/>
          </p:cNvSpPr>
          <p:nvPr>
            <p:ph type="ftr" idx="10"/>
          </p:nvPr>
        </p:nvSpPr>
        <p:spPr/>
        <p:txBody>
          <a:bodyPr/>
          <a:lstStyle>
            <a:lvl1pPr marL="0" marR="0" lvl="0" indent="0" algn="l" rtl="0">
              <a:spcBef>
                <a:spcPts val="0"/>
              </a:spcBef>
              <a:buNone/>
              <a:defRPr sz="1100" b="0" i="0" u="none" strike="noStrike" cap="none">
                <a:solidFill>
                  <a:srgbClr val="000000"/>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marL="0" marR="0" lvl="0" indent="0" algn="l" defTabSz="914400" rtl="0" eaLnBrk="0" fontAlgn="base" latinLnBrk="0" hangingPunct="0">
              <a:lnSpc>
                <a:spcPct val="100000"/>
              </a:lnSpc>
              <a:spcBef>
                <a:spcPts val="0"/>
              </a:spcBef>
              <a:spcAft>
                <a:spcPct val="0"/>
              </a:spcAft>
              <a:buClrTx/>
              <a:buSzTx/>
              <a:buFontTx/>
              <a:buNone/>
              <a:tabLst/>
              <a:defRPr/>
            </a:pPr>
            <a:endParaRPr kumimoji="0" sz="1100" b="0" i="0" u="none" strike="noStrike" kern="1200" cap="none" spc="0" normalizeH="0" baseline="0" noProof="0">
              <a:ln>
                <a:noFill/>
              </a:ln>
              <a:solidFill>
                <a:srgbClr val="000000"/>
              </a:solidFill>
              <a:effectLst/>
              <a:uLnTx/>
              <a:uFillTx/>
              <a:latin typeface="Arial"/>
              <a:cs typeface="Arial"/>
              <a:sym typeface="Arial"/>
            </a:endParaRPr>
          </a:p>
        </p:txBody>
      </p:sp>
      <p:sp>
        <p:nvSpPr>
          <p:cNvPr id="5" name="Shape 57"/>
          <p:cNvSpPr txBox="1">
            <a:spLocks noGrp="1"/>
          </p:cNvSpPr>
          <p:nvPr>
            <p:ph type="dt" idx="11"/>
          </p:nvPr>
        </p:nvSpPr>
        <p:spPr/>
        <p:txBody>
          <a:bodyPr/>
          <a:lstStyle>
            <a:lvl1pPr marL="0" marR="0" lvl="0" indent="0" algn="r" rtl="0">
              <a:spcBef>
                <a:spcPts val="0"/>
              </a:spcBef>
              <a:buNone/>
              <a:defRPr sz="900" b="0" i="0" u="none" strike="noStrike" cap="none">
                <a:solidFill>
                  <a:srgbClr val="000000"/>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marL="0" marR="0" lvl="0" indent="0" algn="r" defTabSz="914400" rtl="0" eaLnBrk="0" fontAlgn="base" latinLnBrk="0" hangingPunct="0">
              <a:lnSpc>
                <a:spcPct val="100000"/>
              </a:lnSpc>
              <a:spcBef>
                <a:spcPts val="0"/>
              </a:spcBef>
              <a:spcAft>
                <a:spcPct val="0"/>
              </a:spcAft>
              <a:buClrTx/>
              <a:buSzTx/>
              <a:buFontTx/>
              <a:buNone/>
              <a:tabLst/>
              <a:defRPr/>
            </a:pPr>
            <a:endParaRPr kumimoji="0" sz="900" b="0" i="0" u="none" strike="noStrike" kern="1200" cap="none" spc="0" normalizeH="0" baseline="0" noProof="0">
              <a:ln>
                <a:noFill/>
              </a:ln>
              <a:solidFill>
                <a:srgbClr val="000000"/>
              </a:solidFill>
              <a:effectLst/>
              <a:uLnTx/>
              <a:uFillTx/>
              <a:latin typeface="Arial"/>
              <a:cs typeface="Arial"/>
              <a:sym typeface="Arial"/>
            </a:endParaRPr>
          </a:p>
        </p:txBody>
      </p:sp>
      <p:sp>
        <p:nvSpPr>
          <p:cNvPr id="6" name="Shape 58"/>
          <p:cNvSpPr txBox="1">
            <a:spLocks noGrp="1"/>
          </p:cNvSpPr>
          <p:nvPr>
            <p:ph type="sldNum" idx="12"/>
          </p:nvPr>
        </p:nvSpPr>
        <p:spPr/>
        <p:txBody>
          <a:bodyPr/>
          <a:lstStyle>
            <a:lvl1pPr>
              <a:defRPr>
                <a:solidFill>
                  <a:srgbClr val="000000"/>
                </a:solidFill>
              </a:defRPr>
            </a:lvl1pPr>
          </a:lstStyle>
          <a:p>
            <a:pPr marL="0" marR="0" lvl="0" indent="0" algn="r" defTabSz="914400" rtl="0" eaLnBrk="0" fontAlgn="base" latinLnBrk="0" hangingPunct="0">
              <a:lnSpc>
                <a:spcPct val="100000"/>
              </a:lnSpc>
              <a:spcBef>
                <a:spcPts val="0"/>
              </a:spcBef>
              <a:spcAft>
                <a:spcPct val="0"/>
              </a:spcAft>
              <a:buClrTx/>
              <a:buSzPct val="25000"/>
              <a:buFontTx/>
              <a:buNone/>
              <a:tabLst/>
              <a:defRPr/>
            </a:pPr>
            <a:fld id="{151861E3-90A7-42D4-9B7A-166EF1A614E7}" type="slidenum">
              <a:rPr kumimoji="0" lang="en-US" sz="900" b="0" i="0" u="none" strike="noStrike" kern="1200" cap="none" spc="0" normalizeH="0" baseline="0" noProof="0">
                <a:ln>
                  <a:noFill/>
                </a:ln>
                <a:solidFill>
                  <a:srgbClr val="000000"/>
                </a:solidFill>
                <a:effectLst/>
                <a:uLnTx/>
                <a:uFillTx/>
                <a:latin typeface="Arial"/>
                <a:cs typeface="Arial"/>
                <a:sym typeface="Arial"/>
              </a:rPr>
              <a:pPr marL="0" marR="0" lvl="0" indent="0" algn="r" defTabSz="914400" rtl="0" eaLnBrk="0" fontAlgn="base" latinLnBrk="0" hangingPunct="0">
                <a:lnSpc>
                  <a:spcPct val="100000"/>
                </a:lnSpc>
                <a:spcBef>
                  <a:spcPts val="0"/>
                </a:spcBef>
                <a:spcAft>
                  <a:spcPct val="0"/>
                </a:spcAft>
                <a:buClrTx/>
                <a:buSzPct val="25000"/>
                <a:buFontTx/>
                <a:buNone/>
                <a:tabLst/>
                <a:defRPr/>
              </a:pPr>
              <a:t>‹#›</a:t>
            </a:fld>
            <a:endParaRPr kumimoji="0" lang="en-US" sz="900" b="0" i="0" u="none" strike="noStrike" kern="120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14866458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 Learning Objectives and Content">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457200" y="215371"/>
            <a:ext cx="8229600" cy="622828"/>
          </a:xfrm>
          <a:prstGeom prst="rect">
            <a:avLst/>
          </a:prstGeom>
          <a:noFill/>
          <a:ln>
            <a:noFill/>
          </a:ln>
        </p:spPr>
        <p:txBody>
          <a:bodyPr anchor="t"/>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63" name="Shape 63"/>
          <p:cNvSpPr txBox="1">
            <a:spLocks noGrp="1"/>
          </p:cNvSpPr>
          <p:nvPr>
            <p:ph type="body" idx="1"/>
          </p:nvPr>
        </p:nvSpPr>
        <p:spPr>
          <a:xfrm>
            <a:off x="457200" y="816429"/>
            <a:ext cx="8229600" cy="402769"/>
          </a:xfrm>
          <a:prstGeom prst="rect">
            <a:avLst/>
          </a:prstGeom>
          <a:noFill/>
          <a:ln>
            <a:noFill/>
          </a:ln>
        </p:spPr>
        <p:txBody>
          <a:bodyPr/>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64" name="Shape 64"/>
          <p:cNvSpPr txBox="1">
            <a:spLocks noGrp="1"/>
          </p:cNvSpPr>
          <p:nvPr>
            <p:ph type="body" idx="2"/>
          </p:nvPr>
        </p:nvSpPr>
        <p:spPr>
          <a:xfrm>
            <a:off x="457200" y="1600200"/>
            <a:ext cx="8229600" cy="4525963"/>
          </a:xfrm>
          <a:prstGeom prst="rect">
            <a:avLst/>
          </a:prstGeom>
          <a:noFill/>
          <a:ln>
            <a:noFill/>
          </a:ln>
        </p:spPr>
        <p:txBody>
          <a:bodyPr/>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5" name="Shape 12"/>
          <p:cNvSpPr txBox="1">
            <a:spLocks noGrp="1"/>
          </p:cNvSpPr>
          <p:nvPr>
            <p:ph type="ftr" idx="12"/>
          </p:nvPr>
        </p:nvSpPr>
        <p:spPr>
          <a:ln/>
        </p:spPr>
        <p:txBody>
          <a:bodyPr/>
          <a:lstStyle>
            <a:lvl1pPr>
              <a:defRPr/>
            </a:lvl1pPr>
          </a:lstStyle>
          <a:p>
            <a:pPr marL="0" marR="0" lvl="0" indent="0" algn="l" defTabSz="914400" rtl="0" eaLnBrk="0" fontAlgn="base" latinLnBrk="0" hangingPunct="0">
              <a:lnSpc>
                <a:spcPct val="100000"/>
              </a:lnSpc>
              <a:spcBef>
                <a:spcPts val="0"/>
              </a:spcBef>
              <a:spcAft>
                <a:spcPct val="0"/>
              </a:spcAft>
              <a:buClrTx/>
              <a:buSzTx/>
              <a:buFontTx/>
              <a:buNone/>
              <a:tabLst/>
              <a:defRPr/>
            </a:pPr>
            <a:endParaRPr kumimoji="0" sz="1100" b="0" i="0" u="none" strike="noStrike" kern="1200" cap="none" spc="0" normalizeH="0" baseline="0" noProof="0">
              <a:ln>
                <a:noFill/>
              </a:ln>
              <a:solidFill>
                <a:srgbClr val="000000"/>
              </a:solidFill>
              <a:effectLst/>
              <a:uLnTx/>
              <a:uFillTx/>
              <a:latin typeface="Arial"/>
              <a:cs typeface="Arial"/>
              <a:sym typeface="Arial"/>
            </a:endParaRPr>
          </a:p>
        </p:txBody>
      </p:sp>
      <p:sp>
        <p:nvSpPr>
          <p:cNvPr id="6" name="Shape 13"/>
          <p:cNvSpPr txBox="1">
            <a:spLocks noGrp="1"/>
          </p:cNvSpPr>
          <p:nvPr>
            <p:ph type="dt" idx="13"/>
          </p:nvPr>
        </p:nvSpPr>
        <p:spPr>
          <a:ln/>
        </p:spPr>
        <p:txBody>
          <a:bodyPr/>
          <a:lstStyle>
            <a:lvl1pPr>
              <a:defRPr/>
            </a:lvl1pPr>
          </a:lstStyle>
          <a:p>
            <a:pPr marL="0" marR="0" lvl="0" indent="0" algn="r" defTabSz="914400" rtl="0" eaLnBrk="0" fontAlgn="base" latinLnBrk="0" hangingPunct="0">
              <a:lnSpc>
                <a:spcPct val="100000"/>
              </a:lnSpc>
              <a:spcBef>
                <a:spcPts val="0"/>
              </a:spcBef>
              <a:spcAft>
                <a:spcPct val="0"/>
              </a:spcAft>
              <a:buClrTx/>
              <a:buSzTx/>
              <a:buFontTx/>
              <a:buNone/>
              <a:tabLst/>
              <a:defRPr/>
            </a:pPr>
            <a:endParaRPr kumimoji="0" sz="900" b="0" i="0" u="none" strike="noStrike" kern="1200" cap="none" spc="0" normalizeH="0" baseline="0" noProof="0">
              <a:ln>
                <a:noFill/>
              </a:ln>
              <a:solidFill>
                <a:srgbClr val="FFFFFF"/>
              </a:solidFill>
              <a:effectLst/>
              <a:uLnTx/>
              <a:uFillTx/>
              <a:latin typeface="Arial"/>
              <a:cs typeface="Arial"/>
              <a:sym typeface="Arial"/>
            </a:endParaRPr>
          </a:p>
        </p:txBody>
      </p:sp>
      <p:sp>
        <p:nvSpPr>
          <p:cNvPr id="7" name="Shape 14"/>
          <p:cNvSpPr txBox="1">
            <a:spLocks noGrp="1"/>
          </p:cNvSpPr>
          <p:nvPr>
            <p:ph type="sldNum" idx="14"/>
          </p:nvPr>
        </p:nvSpPr>
        <p:spPr>
          <a:ln/>
        </p:spPr>
        <p:txBody>
          <a:bodyPr/>
          <a:lstStyle>
            <a:lvl1pPr>
              <a:defRPr/>
            </a:lvl1pPr>
          </a:lstStyle>
          <a:p>
            <a:pPr marL="0" marR="0" lvl="0" indent="0" algn="r" defTabSz="914400" rtl="0" eaLnBrk="0" fontAlgn="base" latinLnBrk="0" hangingPunct="0">
              <a:lnSpc>
                <a:spcPct val="100000"/>
              </a:lnSpc>
              <a:spcBef>
                <a:spcPts val="0"/>
              </a:spcBef>
              <a:spcAft>
                <a:spcPct val="0"/>
              </a:spcAft>
              <a:buClrTx/>
              <a:buSzPct val="25000"/>
              <a:buFontTx/>
              <a:buNone/>
              <a:tabLst/>
              <a:defRPr/>
            </a:pPr>
            <a:fld id="{846A8B40-492E-4426-BAAD-D80E9F063A91}" type="slidenum">
              <a:rPr kumimoji="0" lang="en-US" sz="900" b="0" i="0" u="none" strike="noStrike" kern="1200" cap="none" spc="0" normalizeH="0" baseline="0" noProof="0">
                <a:ln>
                  <a:noFill/>
                </a:ln>
                <a:solidFill>
                  <a:srgbClr val="FFFFFF"/>
                </a:solidFill>
                <a:effectLst/>
                <a:uLnTx/>
                <a:uFillTx/>
                <a:latin typeface="Arial"/>
                <a:cs typeface="Arial"/>
                <a:sym typeface="Arial"/>
              </a:rPr>
              <a:pPr marL="0" marR="0" lvl="0" indent="0" algn="r" defTabSz="914400" rtl="0" eaLnBrk="0" fontAlgn="base" latinLnBrk="0" hangingPunct="0">
                <a:lnSpc>
                  <a:spcPct val="100000"/>
                </a:lnSpc>
                <a:spcBef>
                  <a:spcPts val="0"/>
                </a:spcBef>
                <a:spcAft>
                  <a:spcPct val="0"/>
                </a:spcAft>
                <a:buClrTx/>
                <a:buSzPct val="25000"/>
                <a:buFontTx/>
                <a:buNone/>
                <a:tabLst/>
                <a:defRPr/>
              </a:pPr>
              <a:t>‹#›</a:t>
            </a:fld>
            <a:endParaRPr kumimoji="0" lang="en-US" sz="900" b="0" i="0" u="none" strike="noStrike" kern="1200" cap="none" spc="0" normalizeH="0" baseline="0" noProof="0">
              <a:ln>
                <a:noFill/>
              </a:ln>
              <a:solidFill>
                <a:srgbClr val="FFFFFF"/>
              </a:solidFill>
              <a:effectLst/>
              <a:uLnTx/>
              <a:uFillTx/>
              <a:latin typeface="Arial"/>
              <a:cs typeface="Arial"/>
              <a:sym typeface="Arial"/>
            </a:endParaRPr>
          </a:p>
        </p:txBody>
      </p:sp>
    </p:spTree>
    <p:extLst>
      <p:ext uri="{BB962C8B-B14F-4D97-AF65-F5344CB8AC3E}">
        <p14:creationId xmlns:p14="http://schemas.microsoft.com/office/powerpoint/2010/main" val="41008883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685800" y="1447800"/>
            <a:ext cx="7772400" cy="2152651"/>
          </a:xfrm>
          <a:prstGeom prst="rect">
            <a:avLst/>
          </a:prstGeom>
          <a:noFill/>
          <a:ln>
            <a:noFill/>
          </a:ln>
        </p:spPr>
        <p:txBody>
          <a:bodyPr/>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0" name="Shape 70"/>
          <p:cNvSpPr txBox="1">
            <a:spLocks noGrp="1"/>
          </p:cNvSpPr>
          <p:nvPr>
            <p:ph type="body" idx="1"/>
          </p:nvPr>
        </p:nvSpPr>
        <p:spPr>
          <a:xfrm>
            <a:off x="674687" y="3962400"/>
            <a:ext cx="7794626" cy="1752600"/>
          </a:xfrm>
          <a:prstGeom prst="rect">
            <a:avLst/>
          </a:prstGeom>
          <a:noFill/>
          <a:ln>
            <a:noFill/>
          </a:ln>
        </p:spPr>
        <p:txBody>
          <a:bodyPr/>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457200" marR="0" lvl="1" indent="0" algn="l" rtl="0">
              <a:spcBef>
                <a:spcPts val="600"/>
              </a:spcBef>
              <a:buClr>
                <a:srgbClr val="007FA3"/>
              </a:buClr>
              <a:buFont typeface="Arial"/>
              <a:buNone/>
              <a:defRPr sz="1800" b="0" i="0" u="none" strike="noStrike" cap="none">
                <a:solidFill>
                  <a:srgbClr val="888888"/>
                </a:solidFill>
                <a:latin typeface="Arial"/>
                <a:ea typeface="Arial"/>
                <a:cs typeface="Arial"/>
                <a:sym typeface="Arial"/>
              </a:defRPr>
            </a:lvl2pPr>
            <a:lvl3pPr marL="914400" marR="0" lvl="2" indent="0" algn="l"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4pPr>
            <a:lvl5pPr marL="1828800" marR="0" lvl="4"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5pPr>
            <a:lvl6pPr marL="2286000" marR="0" lvl="5"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6pPr>
            <a:lvl7pPr marL="2743200" marR="0" lvl="6"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7pPr>
            <a:lvl8pPr marL="3200400" marR="0" lvl="7"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8pPr>
            <a:lvl9pPr marL="3657600" marR="0" lvl="8"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9pPr>
          </a:lstStyle>
          <a:p>
            <a:endParaRPr/>
          </a:p>
        </p:txBody>
      </p:sp>
      <p:sp>
        <p:nvSpPr>
          <p:cNvPr id="4" name="Shape 12"/>
          <p:cNvSpPr txBox="1">
            <a:spLocks noGrp="1"/>
          </p:cNvSpPr>
          <p:nvPr>
            <p:ph type="ftr" idx="12"/>
          </p:nvPr>
        </p:nvSpPr>
        <p:spPr>
          <a:ln/>
        </p:spPr>
        <p:txBody>
          <a:bodyPr/>
          <a:lstStyle>
            <a:lvl1pPr>
              <a:defRPr/>
            </a:lvl1pPr>
          </a:lstStyle>
          <a:p>
            <a:pPr marL="0" marR="0" lvl="0" indent="0" algn="l" defTabSz="914400" rtl="0" eaLnBrk="0" fontAlgn="base" latinLnBrk="0" hangingPunct="0">
              <a:lnSpc>
                <a:spcPct val="100000"/>
              </a:lnSpc>
              <a:spcBef>
                <a:spcPts val="0"/>
              </a:spcBef>
              <a:spcAft>
                <a:spcPct val="0"/>
              </a:spcAft>
              <a:buClrTx/>
              <a:buSzTx/>
              <a:buFontTx/>
              <a:buNone/>
              <a:tabLst/>
              <a:defRPr/>
            </a:pPr>
            <a:endParaRPr kumimoji="0" sz="1100" b="0" i="0" u="none" strike="noStrike" kern="1200" cap="none" spc="0" normalizeH="0" baseline="0" noProof="0">
              <a:ln>
                <a:noFill/>
              </a:ln>
              <a:solidFill>
                <a:srgbClr val="000000"/>
              </a:solidFill>
              <a:effectLst/>
              <a:uLnTx/>
              <a:uFillTx/>
              <a:latin typeface="Arial"/>
              <a:cs typeface="Arial"/>
              <a:sym typeface="Arial"/>
            </a:endParaRPr>
          </a:p>
        </p:txBody>
      </p:sp>
      <p:sp>
        <p:nvSpPr>
          <p:cNvPr id="5" name="Shape 13"/>
          <p:cNvSpPr txBox="1">
            <a:spLocks noGrp="1"/>
          </p:cNvSpPr>
          <p:nvPr>
            <p:ph type="dt" idx="13"/>
          </p:nvPr>
        </p:nvSpPr>
        <p:spPr>
          <a:ln/>
        </p:spPr>
        <p:txBody>
          <a:bodyPr/>
          <a:lstStyle>
            <a:lvl1pPr>
              <a:defRPr/>
            </a:lvl1pPr>
          </a:lstStyle>
          <a:p>
            <a:pPr marL="0" marR="0" lvl="0" indent="0" algn="r" defTabSz="914400" rtl="0" eaLnBrk="0" fontAlgn="base" latinLnBrk="0" hangingPunct="0">
              <a:lnSpc>
                <a:spcPct val="100000"/>
              </a:lnSpc>
              <a:spcBef>
                <a:spcPts val="0"/>
              </a:spcBef>
              <a:spcAft>
                <a:spcPct val="0"/>
              </a:spcAft>
              <a:buClrTx/>
              <a:buSzTx/>
              <a:buFontTx/>
              <a:buNone/>
              <a:tabLst/>
              <a:defRPr/>
            </a:pPr>
            <a:endParaRPr kumimoji="0" sz="900" b="0" i="0" u="none" strike="noStrike" kern="1200" cap="none" spc="0" normalizeH="0" baseline="0" noProof="0">
              <a:ln>
                <a:noFill/>
              </a:ln>
              <a:solidFill>
                <a:srgbClr val="FFFFFF"/>
              </a:solidFill>
              <a:effectLst/>
              <a:uLnTx/>
              <a:uFillTx/>
              <a:latin typeface="Arial"/>
              <a:cs typeface="Arial"/>
              <a:sym typeface="Arial"/>
            </a:endParaRPr>
          </a:p>
        </p:txBody>
      </p:sp>
      <p:sp>
        <p:nvSpPr>
          <p:cNvPr id="6" name="Shape 14"/>
          <p:cNvSpPr txBox="1">
            <a:spLocks noGrp="1"/>
          </p:cNvSpPr>
          <p:nvPr>
            <p:ph type="sldNum" idx="14"/>
          </p:nvPr>
        </p:nvSpPr>
        <p:spPr>
          <a:ln/>
        </p:spPr>
        <p:txBody>
          <a:bodyPr/>
          <a:lstStyle>
            <a:lvl1pPr>
              <a:defRPr/>
            </a:lvl1pPr>
          </a:lstStyle>
          <a:p>
            <a:pPr marL="0" marR="0" lvl="0" indent="0" algn="r" defTabSz="914400" rtl="0" eaLnBrk="0" fontAlgn="base" latinLnBrk="0" hangingPunct="0">
              <a:lnSpc>
                <a:spcPct val="100000"/>
              </a:lnSpc>
              <a:spcBef>
                <a:spcPts val="0"/>
              </a:spcBef>
              <a:spcAft>
                <a:spcPct val="0"/>
              </a:spcAft>
              <a:buClrTx/>
              <a:buSzPct val="25000"/>
              <a:buFontTx/>
              <a:buNone/>
              <a:tabLst/>
              <a:defRPr/>
            </a:pPr>
            <a:fld id="{FB951973-C68A-429F-AA58-4C1FE6BDA16A}" type="slidenum">
              <a:rPr kumimoji="0" lang="en-US" sz="900" b="0" i="0" u="none" strike="noStrike" kern="1200" cap="none" spc="0" normalizeH="0" baseline="0" noProof="0">
                <a:ln>
                  <a:noFill/>
                </a:ln>
                <a:solidFill>
                  <a:srgbClr val="FFFFFF"/>
                </a:solidFill>
                <a:effectLst/>
                <a:uLnTx/>
                <a:uFillTx/>
                <a:latin typeface="Arial"/>
                <a:cs typeface="Arial"/>
                <a:sym typeface="Arial"/>
              </a:rPr>
              <a:pPr marL="0" marR="0" lvl="0" indent="0" algn="r" defTabSz="914400" rtl="0" eaLnBrk="0" fontAlgn="base" latinLnBrk="0" hangingPunct="0">
                <a:lnSpc>
                  <a:spcPct val="100000"/>
                </a:lnSpc>
                <a:spcBef>
                  <a:spcPts val="0"/>
                </a:spcBef>
                <a:spcAft>
                  <a:spcPct val="0"/>
                </a:spcAft>
                <a:buClrTx/>
                <a:buSzPct val="25000"/>
                <a:buFontTx/>
                <a:buNone/>
                <a:tabLst/>
                <a:defRPr/>
              </a:pPr>
              <a:t>‹#›</a:t>
            </a:fld>
            <a:endParaRPr kumimoji="0" lang="en-US" sz="900" b="0" i="0" u="none" strike="noStrike" kern="1200" cap="none" spc="0" normalizeH="0" baseline="0" noProof="0">
              <a:ln>
                <a:noFill/>
              </a:ln>
              <a:solidFill>
                <a:srgbClr val="FFFFFF"/>
              </a:solidFill>
              <a:effectLst/>
              <a:uLnTx/>
              <a:uFillTx/>
              <a:latin typeface="Arial"/>
              <a:cs typeface="Arial"/>
              <a:sym typeface="Arial"/>
            </a:endParaRPr>
          </a:p>
        </p:txBody>
      </p:sp>
    </p:spTree>
    <p:extLst>
      <p:ext uri="{BB962C8B-B14F-4D97-AF65-F5344CB8AC3E}">
        <p14:creationId xmlns:p14="http://schemas.microsoft.com/office/powerpoint/2010/main" val="28193987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457200" y="215371"/>
            <a:ext cx="8229600" cy="1097279"/>
          </a:xfrm>
          <a:prstGeom prst="rect">
            <a:avLst/>
          </a:prstGeom>
          <a:noFill/>
          <a:ln>
            <a:noFill/>
          </a:ln>
        </p:spPr>
        <p:txBody>
          <a:bodyPr/>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 name="Shape 12"/>
          <p:cNvSpPr txBox="1">
            <a:spLocks noGrp="1"/>
          </p:cNvSpPr>
          <p:nvPr>
            <p:ph type="ftr" idx="12"/>
          </p:nvPr>
        </p:nvSpPr>
        <p:spPr>
          <a:ln/>
        </p:spPr>
        <p:txBody>
          <a:bodyPr/>
          <a:lstStyle>
            <a:lvl1pPr>
              <a:defRPr/>
            </a:lvl1pPr>
          </a:lstStyle>
          <a:p>
            <a:pPr marL="0" marR="0" lvl="0" indent="0" algn="l" defTabSz="914400" rtl="0" eaLnBrk="0" fontAlgn="base" latinLnBrk="0" hangingPunct="0">
              <a:lnSpc>
                <a:spcPct val="100000"/>
              </a:lnSpc>
              <a:spcBef>
                <a:spcPts val="0"/>
              </a:spcBef>
              <a:spcAft>
                <a:spcPct val="0"/>
              </a:spcAft>
              <a:buClrTx/>
              <a:buSzTx/>
              <a:buFontTx/>
              <a:buNone/>
              <a:tabLst/>
              <a:defRPr/>
            </a:pPr>
            <a:endParaRPr kumimoji="0" sz="1100" b="0" i="0" u="none" strike="noStrike" kern="1200" cap="none" spc="0" normalizeH="0" baseline="0" noProof="0">
              <a:ln>
                <a:noFill/>
              </a:ln>
              <a:solidFill>
                <a:srgbClr val="000000"/>
              </a:solidFill>
              <a:effectLst/>
              <a:uLnTx/>
              <a:uFillTx/>
              <a:latin typeface="Arial"/>
              <a:cs typeface="Arial"/>
              <a:sym typeface="Arial"/>
            </a:endParaRPr>
          </a:p>
        </p:txBody>
      </p:sp>
      <p:sp>
        <p:nvSpPr>
          <p:cNvPr id="4" name="Shape 13"/>
          <p:cNvSpPr txBox="1">
            <a:spLocks noGrp="1"/>
          </p:cNvSpPr>
          <p:nvPr>
            <p:ph type="dt" idx="13"/>
          </p:nvPr>
        </p:nvSpPr>
        <p:spPr>
          <a:ln/>
        </p:spPr>
        <p:txBody>
          <a:bodyPr/>
          <a:lstStyle>
            <a:lvl1pPr>
              <a:defRPr/>
            </a:lvl1pPr>
          </a:lstStyle>
          <a:p>
            <a:pPr marL="0" marR="0" lvl="0" indent="0" algn="r" defTabSz="914400" rtl="0" eaLnBrk="0" fontAlgn="base" latinLnBrk="0" hangingPunct="0">
              <a:lnSpc>
                <a:spcPct val="100000"/>
              </a:lnSpc>
              <a:spcBef>
                <a:spcPts val="0"/>
              </a:spcBef>
              <a:spcAft>
                <a:spcPct val="0"/>
              </a:spcAft>
              <a:buClrTx/>
              <a:buSzTx/>
              <a:buFontTx/>
              <a:buNone/>
              <a:tabLst/>
              <a:defRPr/>
            </a:pPr>
            <a:endParaRPr kumimoji="0" sz="900" b="0" i="0" u="none" strike="noStrike" kern="1200" cap="none" spc="0" normalizeH="0" baseline="0" noProof="0">
              <a:ln>
                <a:noFill/>
              </a:ln>
              <a:solidFill>
                <a:srgbClr val="FFFFFF"/>
              </a:solidFill>
              <a:effectLst/>
              <a:uLnTx/>
              <a:uFillTx/>
              <a:latin typeface="Arial"/>
              <a:cs typeface="Arial"/>
              <a:sym typeface="Arial"/>
            </a:endParaRPr>
          </a:p>
        </p:txBody>
      </p:sp>
      <p:sp>
        <p:nvSpPr>
          <p:cNvPr id="5" name="Shape 14"/>
          <p:cNvSpPr txBox="1">
            <a:spLocks noGrp="1"/>
          </p:cNvSpPr>
          <p:nvPr>
            <p:ph type="sldNum" idx="14"/>
          </p:nvPr>
        </p:nvSpPr>
        <p:spPr>
          <a:ln/>
        </p:spPr>
        <p:txBody>
          <a:bodyPr/>
          <a:lstStyle>
            <a:lvl1pPr>
              <a:defRPr/>
            </a:lvl1pPr>
          </a:lstStyle>
          <a:p>
            <a:pPr marL="0" marR="0" lvl="0" indent="0" algn="r" defTabSz="914400" rtl="0" eaLnBrk="0" fontAlgn="base" latinLnBrk="0" hangingPunct="0">
              <a:lnSpc>
                <a:spcPct val="100000"/>
              </a:lnSpc>
              <a:spcBef>
                <a:spcPts val="0"/>
              </a:spcBef>
              <a:spcAft>
                <a:spcPct val="0"/>
              </a:spcAft>
              <a:buClrTx/>
              <a:buSzPct val="25000"/>
              <a:buFontTx/>
              <a:buNone/>
              <a:tabLst/>
              <a:defRPr/>
            </a:pPr>
            <a:fld id="{D0F7696F-A32D-4889-8633-E1B7C5601BE7}" type="slidenum">
              <a:rPr kumimoji="0" lang="en-US" sz="900" b="0" i="0" u="none" strike="noStrike" kern="1200" cap="none" spc="0" normalizeH="0" baseline="0" noProof="0">
                <a:ln>
                  <a:noFill/>
                </a:ln>
                <a:solidFill>
                  <a:srgbClr val="FFFFFF"/>
                </a:solidFill>
                <a:effectLst/>
                <a:uLnTx/>
                <a:uFillTx/>
                <a:latin typeface="Arial"/>
                <a:cs typeface="Arial"/>
                <a:sym typeface="Arial"/>
              </a:rPr>
              <a:pPr marL="0" marR="0" lvl="0" indent="0" algn="r" defTabSz="914400" rtl="0" eaLnBrk="0" fontAlgn="base" latinLnBrk="0" hangingPunct="0">
                <a:lnSpc>
                  <a:spcPct val="100000"/>
                </a:lnSpc>
                <a:spcBef>
                  <a:spcPts val="0"/>
                </a:spcBef>
                <a:spcAft>
                  <a:spcPct val="0"/>
                </a:spcAft>
                <a:buClrTx/>
                <a:buSzPct val="25000"/>
                <a:buFontTx/>
                <a:buNone/>
                <a:tabLst/>
                <a:defRPr/>
              </a:pPr>
              <a:t>‹#›</a:t>
            </a:fld>
            <a:endParaRPr kumimoji="0" lang="en-US" sz="900" b="0" i="0" u="none" strike="noStrike" kern="1200" cap="none" spc="0" normalizeH="0" baseline="0" noProof="0">
              <a:ln>
                <a:noFill/>
              </a:ln>
              <a:solidFill>
                <a:srgbClr val="FFFFFF"/>
              </a:solidFill>
              <a:effectLst/>
              <a:uLnTx/>
              <a:uFillTx/>
              <a:latin typeface="Arial"/>
              <a:cs typeface="Arial"/>
              <a:sym typeface="Arial"/>
            </a:endParaRPr>
          </a:p>
        </p:txBody>
      </p:sp>
    </p:spTree>
    <p:extLst>
      <p:ext uri="{BB962C8B-B14F-4D97-AF65-F5344CB8AC3E}">
        <p14:creationId xmlns:p14="http://schemas.microsoft.com/office/powerpoint/2010/main" val="18539996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Blank">
    <p:spTree>
      <p:nvGrpSpPr>
        <p:cNvPr id="1" name="Shape 79"/>
        <p:cNvGrpSpPr/>
        <p:nvPr/>
      </p:nvGrpSpPr>
      <p:grpSpPr>
        <a:xfrm>
          <a:off x="0" y="0"/>
          <a:ext cx="0" cy="0"/>
          <a:chOff x="0" y="0"/>
          <a:chExt cx="0" cy="0"/>
        </a:xfrm>
      </p:grpSpPr>
      <p:sp>
        <p:nvSpPr>
          <p:cNvPr id="2" name="Shape 80"/>
          <p:cNvSpPr txBox="1">
            <a:spLocks noGrp="1"/>
          </p:cNvSpPr>
          <p:nvPr>
            <p:ph type="ftr" idx="10"/>
          </p:nvPr>
        </p:nvSpPr>
        <p:spPr/>
        <p:txBody>
          <a:bodyPr/>
          <a:lstStyle>
            <a:lvl1pPr marL="0" marR="0" lvl="0" indent="0" algn="l" rtl="0">
              <a:spcBef>
                <a:spcPts val="0"/>
              </a:spcBef>
              <a:buNone/>
              <a:defRPr sz="1100" b="0" i="0" u="none" strike="noStrike" cap="none">
                <a:solidFill>
                  <a:srgbClr val="000000"/>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marL="0" marR="0" lvl="0" indent="0" algn="l" defTabSz="914400" rtl="0" eaLnBrk="0" fontAlgn="base" latinLnBrk="0" hangingPunct="0">
              <a:lnSpc>
                <a:spcPct val="100000"/>
              </a:lnSpc>
              <a:spcBef>
                <a:spcPts val="0"/>
              </a:spcBef>
              <a:spcAft>
                <a:spcPct val="0"/>
              </a:spcAft>
              <a:buClrTx/>
              <a:buSzTx/>
              <a:buFontTx/>
              <a:buNone/>
              <a:tabLst/>
              <a:defRPr/>
            </a:pPr>
            <a:endParaRPr kumimoji="0" sz="1100" b="0" i="0" u="none" strike="noStrike" kern="1200" cap="none" spc="0" normalizeH="0" baseline="0" noProof="0">
              <a:ln>
                <a:noFill/>
              </a:ln>
              <a:solidFill>
                <a:srgbClr val="000000"/>
              </a:solidFill>
              <a:effectLst/>
              <a:uLnTx/>
              <a:uFillTx/>
              <a:latin typeface="Arial"/>
              <a:cs typeface="Arial"/>
              <a:sym typeface="Arial"/>
            </a:endParaRPr>
          </a:p>
        </p:txBody>
      </p:sp>
      <p:sp>
        <p:nvSpPr>
          <p:cNvPr id="3" name="Shape 81"/>
          <p:cNvSpPr txBox="1">
            <a:spLocks noGrp="1"/>
          </p:cNvSpPr>
          <p:nvPr>
            <p:ph type="dt" idx="11"/>
          </p:nvPr>
        </p:nvSpPr>
        <p:spPr/>
        <p:txBody>
          <a:bodyPr/>
          <a:lstStyle>
            <a:lvl1pPr marL="0" marR="0" lvl="0" indent="0" algn="r" rtl="0">
              <a:spcBef>
                <a:spcPts val="0"/>
              </a:spcBef>
              <a:buNone/>
              <a:defRPr sz="900" b="0" i="0" u="none" strike="noStrike" cap="none">
                <a:solidFill>
                  <a:srgbClr val="000000"/>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marL="0" marR="0" lvl="0" indent="0" algn="r" defTabSz="914400" rtl="0" eaLnBrk="0" fontAlgn="base" latinLnBrk="0" hangingPunct="0">
              <a:lnSpc>
                <a:spcPct val="100000"/>
              </a:lnSpc>
              <a:spcBef>
                <a:spcPts val="0"/>
              </a:spcBef>
              <a:spcAft>
                <a:spcPct val="0"/>
              </a:spcAft>
              <a:buClrTx/>
              <a:buSzTx/>
              <a:buFontTx/>
              <a:buNone/>
              <a:tabLst/>
              <a:defRPr/>
            </a:pPr>
            <a:endParaRPr kumimoji="0" sz="900" b="0" i="0" u="none" strike="noStrike" kern="1200" cap="none" spc="0" normalizeH="0" baseline="0" noProof="0">
              <a:ln>
                <a:noFill/>
              </a:ln>
              <a:solidFill>
                <a:srgbClr val="000000"/>
              </a:solidFill>
              <a:effectLst/>
              <a:uLnTx/>
              <a:uFillTx/>
              <a:latin typeface="Arial"/>
              <a:cs typeface="Arial"/>
              <a:sym typeface="Arial"/>
            </a:endParaRPr>
          </a:p>
        </p:txBody>
      </p:sp>
      <p:sp>
        <p:nvSpPr>
          <p:cNvPr id="4" name="Shape 82"/>
          <p:cNvSpPr txBox="1">
            <a:spLocks noGrp="1"/>
          </p:cNvSpPr>
          <p:nvPr>
            <p:ph type="sldNum" idx="12"/>
          </p:nvPr>
        </p:nvSpPr>
        <p:spPr/>
        <p:txBody>
          <a:bodyPr/>
          <a:lstStyle>
            <a:lvl1pPr>
              <a:defRPr>
                <a:solidFill>
                  <a:srgbClr val="000000"/>
                </a:solidFill>
              </a:defRPr>
            </a:lvl1pPr>
          </a:lstStyle>
          <a:p>
            <a:pPr marL="0" marR="0" lvl="0" indent="0" algn="r" defTabSz="914400" rtl="0" eaLnBrk="0" fontAlgn="base" latinLnBrk="0" hangingPunct="0">
              <a:lnSpc>
                <a:spcPct val="100000"/>
              </a:lnSpc>
              <a:spcBef>
                <a:spcPts val="0"/>
              </a:spcBef>
              <a:spcAft>
                <a:spcPct val="0"/>
              </a:spcAft>
              <a:buClrTx/>
              <a:buSzPct val="25000"/>
              <a:buFontTx/>
              <a:buNone/>
              <a:tabLst/>
              <a:defRPr/>
            </a:pPr>
            <a:fld id="{7EEADC32-B7CB-4469-A186-251F1CAA23B8}" type="slidenum">
              <a:rPr kumimoji="0" lang="en-US" sz="900" b="0" i="0" u="none" strike="noStrike" kern="1200" cap="none" spc="0" normalizeH="0" baseline="0" noProof="0">
                <a:ln>
                  <a:noFill/>
                </a:ln>
                <a:solidFill>
                  <a:srgbClr val="000000"/>
                </a:solidFill>
                <a:effectLst/>
                <a:uLnTx/>
                <a:uFillTx/>
                <a:latin typeface="Arial"/>
                <a:cs typeface="Arial"/>
                <a:sym typeface="Arial"/>
              </a:rPr>
              <a:pPr marL="0" marR="0" lvl="0" indent="0" algn="r" defTabSz="914400" rtl="0" eaLnBrk="0" fontAlgn="base" latinLnBrk="0" hangingPunct="0">
                <a:lnSpc>
                  <a:spcPct val="100000"/>
                </a:lnSpc>
                <a:spcBef>
                  <a:spcPts val="0"/>
                </a:spcBef>
                <a:spcAft>
                  <a:spcPct val="0"/>
                </a:spcAft>
                <a:buClrTx/>
                <a:buSzPct val="25000"/>
                <a:buFontTx/>
                <a:buNone/>
                <a:tabLst/>
                <a:defRPr/>
              </a:pPr>
              <a:t>‹#›</a:t>
            </a:fld>
            <a:endParaRPr kumimoji="0" lang="en-US" sz="900" b="0" i="0" u="none" strike="noStrike" kern="120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29750008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4" name="Shape 10"/>
          <p:cNvSpPr txBox="1">
            <a:spLocks noGrp="1"/>
          </p:cNvSpPr>
          <p:nvPr>
            <p:ph type="title"/>
          </p:nvPr>
        </p:nvSpPr>
        <p:spPr bwMode="auto">
          <a:xfrm>
            <a:off x="457200" y="215900"/>
            <a:ext cx="8229600" cy="1096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b" anchorCtr="0" compatLnSpc="1">
            <a:prstTxWarp prst="textNoShape">
              <a:avLst/>
            </a:prstTxWarp>
          </a:bodyPr>
          <a:lstStyle/>
          <a:p>
            <a:pPr lvl="0"/>
            <a:endParaRPr lang="en-US" altLang="en-US">
              <a:sym typeface="Arial" panose="020B0604020202020204" pitchFamily="34" charset="0"/>
            </a:endParaRPr>
          </a:p>
        </p:txBody>
      </p:sp>
      <p:sp>
        <p:nvSpPr>
          <p:cNvPr id="3075" name="Shape 11"/>
          <p:cNvSpPr txBox="1">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t" anchorCtr="0" compatLnSpc="1">
            <a:prstTxWarp prst="textNoShape">
              <a:avLst/>
            </a:prstTxWarp>
          </a:bodyPr>
          <a:lstStyle/>
          <a:p>
            <a:pPr lvl="0"/>
            <a:endParaRPr lang="en-US" altLang="en-US">
              <a:sym typeface="Arial" panose="020B0604020202020204" pitchFamily="34" charset="0"/>
            </a:endParaRPr>
          </a:p>
        </p:txBody>
      </p:sp>
      <p:sp>
        <p:nvSpPr>
          <p:cNvPr id="12" name="Shape 12"/>
          <p:cNvSpPr txBox="1">
            <a:spLocks noGrp="1"/>
          </p:cNvSpPr>
          <p:nvPr>
            <p:ph type="ftr" idx="11"/>
          </p:nvPr>
        </p:nvSpPr>
        <p:spPr>
          <a:xfrm>
            <a:off x="93663" y="6172200"/>
            <a:ext cx="8596312" cy="234950"/>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rgbClr val="000000"/>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marL="0" marR="0" lvl="0" indent="0" algn="l" defTabSz="914400" rtl="0" eaLnBrk="0" fontAlgn="base" latinLnBrk="0" hangingPunct="0">
              <a:lnSpc>
                <a:spcPct val="100000"/>
              </a:lnSpc>
              <a:spcBef>
                <a:spcPts val="0"/>
              </a:spcBef>
              <a:spcAft>
                <a:spcPct val="0"/>
              </a:spcAft>
              <a:buClrTx/>
              <a:buSzTx/>
              <a:buFontTx/>
              <a:buNone/>
              <a:tabLst/>
              <a:defRPr/>
            </a:pPr>
            <a:endParaRPr kumimoji="0" sz="1100" b="0" i="0" u="none" strike="noStrike" kern="1200" cap="none" spc="0" normalizeH="0" baseline="0" noProof="0">
              <a:ln>
                <a:noFill/>
              </a:ln>
              <a:solidFill>
                <a:srgbClr val="000000"/>
              </a:solidFill>
              <a:effectLst/>
              <a:uLnTx/>
              <a:uFillTx/>
              <a:latin typeface="Arial"/>
              <a:cs typeface="Arial"/>
              <a:sym typeface="Arial"/>
            </a:endParaRPr>
          </a:p>
        </p:txBody>
      </p:sp>
      <p:sp>
        <p:nvSpPr>
          <p:cNvPr id="13" name="Shape 13"/>
          <p:cNvSpPr txBox="1">
            <a:spLocks noGrp="1"/>
          </p:cNvSpPr>
          <p:nvPr>
            <p:ph type="dt" idx="10"/>
          </p:nvPr>
        </p:nvSpPr>
        <p:spPr>
          <a:xfrm>
            <a:off x="6335713" y="112713"/>
            <a:ext cx="2133600" cy="182562"/>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rgbClr val="FFFFFF"/>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marL="0" marR="0" lvl="0" indent="0" algn="r" defTabSz="914400" rtl="0" eaLnBrk="0" fontAlgn="base" latinLnBrk="0" hangingPunct="0">
              <a:lnSpc>
                <a:spcPct val="100000"/>
              </a:lnSpc>
              <a:spcBef>
                <a:spcPts val="0"/>
              </a:spcBef>
              <a:spcAft>
                <a:spcPct val="0"/>
              </a:spcAft>
              <a:buClrTx/>
              <a:buSzTx/>
              <a:buFontTx/>
              <a:buNone/>
              <a:tabLst/>
              <a:defRPr/>
            </a:pPr>
            <a:endParaRPr kumimoji="0" sz="900" b="0" i="0" u="none" strike="noStrike" kern="1200" cap="none" spc="0" normalizeH="0" baseline="0" noProof="0">
              <a:ln>
                <a:noFill/>
              </a:ln>
              <a:solidFill>
                <a:srgbClr val="FFFFFF"/>
              </a:solidFill>
              <a:effectLst/>
              <a:uLnTx/>
              <a:uFillTx/>
              <a:latin typeface="Arial"/>
              <a:cs typeface="Arial"/>
              <a:sym typeface="Arial"/>
            </a:endParaRPr>
          </a:p>
        </p:txBody>
      </p:sp>
      <p:sp>
        <p:nvSpPr>
          <p:cNvPr id="14" name="Shape 14"/>
          <p:cNvSpPr txBox="1">
            <a:spLocks noGrp="1"/>
          </p:cNvSpPr>
          <p:nvPr>
            <p:ph type="sldNum" idx="12"/>
          </p:nvPr>
        </p:nvSpPr>
        <p:spPr>
          <a:xfrm>
            <a:off x="8469313" y="112713"/>
            <a:ext cx="552450" cy="182562"/>
          </a:xfrm>
          <a:prstGeom prst="rect">
            <a:avLst/>
          </a:prstGeom>
          <a:noFill/>
          <a:ln>
            <a:noFill/>
          </a:ln>
        </p:spPr>
        <p:txBody>
          <a:bodyPr lIns="91425" tIns="45700" rIns="91425" bIns="45700" anchor="ctr" anchorCtr="0">
            <a:noAutofit/>
          </a:bodyPr>
          <a:lstStyle>
            <a:lvl1pPr algn="r">
              <a:spcBef>
                <a:spcPts val="0"/>
              </a:spcBef>
              <a:buSzPct val="25000"/>
              <a:defRPr sz="900">
                <a:solidFill>
                  <a:srgbClr val="FFFFFF"/>
                </a:solidFill>
                <a:latin typeface="Arial"/>
                <a:ea typeface="Arial"/>
                <a:cs typeface="Arial"/>
                <a:sym typeface="Arial"/>
              </a:defRPr>
            </a:lvl1pPr>
          </a:lstStyle>
          <a:p>
            <a:pPr marL="0" marR="0" lvl="0" indent="0" algn="r" defTabSz="914400" rtl="0" eaLnBrk="0" fontAlgn="base" latinLnBrk="0" hangingPunct="0">
              <a:lnSpc>
                <a:spcPct val="100000"/>
              </a:lnSpc>
              <a:spcBef>
                <a:spcPts val="0"/>
              </a:spcBef>
              <a:spcAft>
                <a:spcPct val="0"/>
              </a:spcAft>
              <a:buClrTx/>
              <a:buSzPct val="25000"/>
              <a:buFontTx/>
              <a:buNone/>
              <a:tabLst/>
              <a:defRPr/>
            </a:pPr>
            <a:fld id="{0B369858-E052-47C5-B392-6B9F20183AE0}" type="slidenum">
              <a:rPr kumimoji="0" lang="en-US" sz="900" b="0" i="0" u="none" strike="noStrike" kern="1200" cap="none" spc="0" normalizeH="0" baseline="0" noProof="0">
                <a:ln>
                  <a:noFill/>
                </a:ln>
                <a:solidFill>
                  <a:srgbClr val="FFFFFF"/>
                </a:solidFill>
                <a:effectLst/>
                <a:uLnTx/>
                <a:uFillTx/>
                <a:latin typeface="Arial"/>
                <a:cs typeface="Arial"/>
                <a:sym typeface="Arial"/>
              </a:rPr>
              <a:pPr marL="0" marR="0" lvl="0" indent="0" algn="r" defTabSz="914400" rtl="0" eaLnBrk="0" fontAlgn="base" latinLnBrk="0" hangingPunct="0">
                <a:lnSpc>
                  <a:spcPct val="100000"/>
                </a:lnSpc>
                <a:spcBef>
                  <a:spcPts val="0"/>
                </a:spcBef>
                <a:spcAft>
                  <a:spcPct val="0"/>
                </a:spcAft>
                <a:buClrTx/>
                <a:buSzPct val="25000"/>
                <a:buFontTx/>
                <a:buNone/>
                <a:tabLst/>
                <a:defRPr/>
              </a:pPr>
              <a:t>‹#›</a:t>
            </a:fld>
            <a:endParaRPr kumimoji="0" lang="en-US" sz="900" b="0" i="0" u="none" strike="noStrike" kern="1200" cap="none" spc="0" normalizeH="0" baseline="0" noProof="0">
              <a:ln>
                <a:noFill/>
              </a:ln>
              <a:solidFill>
                <a:srgbClr val="FFFFFF"/>
              </a:solidFill>
              <a:effectLst/>
              <a:uLnTx/>
              <a:uFillTx/>
              <a:latin typeface="Arial"/>
              <a:cs typeface="Arial"/>
              <a:sym typeface="Arial"/>
            </a:endParaRPr>
          </a:p>
        </p:txBody>
      </p:sp>
      <p:pic>
        <p:nvPicPr>
          <p:cNvPr id="3079" name="Shape 15" descr="Pearson Logo"/>
          <p:cNvPicPr preferRelativeResize="0">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44500" y="6429375"/>
            <a:ext cx="917575" cy="28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Shape 16"/>
          <p:cNvSpPr txBox="1">
            <a:spLocks noChangeArrowheads="1"/>
          </p:cNvSpPr>
          <p:nvPr userDrawn="1"/>
        </p:nvSpPr>
        <p:spPr bwMode="auto">
          <a:xfrm>
            <a:off x="1600200" y="6429375"/>
            <a:ext cx="7162800"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45700" rIns="91425" bIns="45700"/>
          <a:lstStyle>
            <a:lvl1pPr>
              <a:defRPr sz="2800">
                <a:solidFill>
                  <a:schemeClr val="tx1"/>
                </a:solidFill>
                <a:latin typeface="Times New Roman" panose="02020603050405020304" pitchFamily="18" charset="0"/>
                <a:ea typeface="ヒラギノ角ゴ Pro W3" pitchFamily="1" charset="-128"/>
              </a:defRPr>
            </a:lvl1pPr>
            <a:lvl2pPr marL="742950" indent="-285750">
              <a:defRPr sz="2800">
                <a:solidFill>
                  <a:schemeClr val="tx1"/>
                </a:solidFill>
                <a:latin typeface="Times New Roman" panose="02020603050405020304" pitchFamily="18" charset="0"/>
                <a:ea typeface="ヒラギノ角ゴ Pro W3" pitchFamily="1" charset="-128"/>
              </a:defRPr>
            </a:lvl2pPr>
            <a:lvl3pPr marL="1143000" indent="-228600">
              <a:defRPr sz="2800">
                <a:solidFill>
                  <a:schemeClr val="tx1"/>
                </a:solidFill>
                <a:latin typeface="Times New Roman" panose="02020603050405020304" pitchFamily="18" charset="0"/>
                <a:ea typeface="ヒラギノ角ゴ Pro W3" pitchFamily="1" charset="-128"/>
              </a:defRPr>
            </a:lvl3pPr>
            <a:lvl4pPr marL="1600200" indent="-228600">
              <a:defRPr sz="2800">
                <a:solidFill>
                  <a:schemeClr val="tx1"/>
                </a:solidFill>
                <a:latin typeface="Times New Roman" panose="02020603050405020304" pitchFamily="18" charset="0"/>
                <a:ea typeface="ヒラギノ角ゴ Pro W3" pitchFamily="1" charset="-128"/>
              </a:defRPr>
            </a:lvl4pPr>
            <a:lvl5pPr marL="2057400" indent="-228600">
              <a:defRPr sz="2800">
                <a:solidFill>
                  <a:schemeClr val="tx1"/>
                </a:solidFill>
                <a:latin typeface="Times New Roman" panose="02020603050405020304" pitchFamily="18" charset="0"/>
                <a:ea typeface="ヒラギノ角ゴ Pro W3" pitchFamily="1" charset="-128"/>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ヒラギノ角ゴ Pro W3" pitchFamily="1" charset="-128"/>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ヒラギノ角ゴ Pro W3" pitchFamily="1" charset="-128"/>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ヒラギノ角ゴ Pro W3" pitchFamily="1" charset="-128"/>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ヒラギノ角ゴ Pro W3" pitchFamily="1" charset="-128"/>
              </a:defRPr>
            </a:lvl9p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dirty="0">
                <a:latin typeface="Verdana"/>
                <a:ea typeface="Verdana" panose="020B0604030504040204" pitchFamily="34" charset="0"/>
                <a:cs typeface="Verdana" panose="020B0604030504040204" pitchFamily="34" charset="0"/>
              </a:rPr>
              <a:t>Copyright © 2022 Pearson Education, Ltd. All Rights Reserved</a:t>
            </a:r>
          </a:p>
        </p:txBody>
      </p:sp>
    </p:spTree>
    <p:extLst>
      <p:ext uri="{BB962C8B-B14F-4D97-AF65-F5344CB8AC3E}">
        <p14:creationId xmlns:p14="http://schemas.microsoft.com/office/powerpoint/2010/main" val="2228129034"/>
      </p:ext>
    </p:extLst>
  </p:cSld>
  <p:clrMap bg1="lt1" tx1="dk1" bg2="dk2" tx2="lt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Lst>
  <p:hf sldNum="0" hdr="0" ftr="0" dt="0"/>
  <p:txStyles>
    <p:titleStyle>
      <a:defPPr marR="0" lvl="0" algn="l" rtl="0">
        <a:lnSpc>
          <a:spcPct val="100000"/>
        </a:lnSpc>
        <a:spcBef>
          <a:spcPts val="0"/>
        </a:spcBef>
        <a:spcAft>
          <a:spcPts val="0"/>
        </a:spcAft>
      </a:defPPr>
      <a:lvl1pPr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1pPr>
      <a:lvl2pPr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p:titleStyle>
    <p:bodyStyle>
      <a:defPPr marR="0" lvl="0" algn="l" rtl="0">
        <a:lnSpc>
          <a:spcPct val="100000"/>
        </a:lnSpc>
        <a:spcBef>
          <a:spcPts val="0"/>
        </a:spcBef>
        <a:spcAft>
          <a:spcPts val="0"/>
        </a:spcAft>
      </a:defPPr>
      <a:lvl1pPr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1pPr>
      <a:lvl2pPr lvl="1"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2pPr>
      <a:lvl3pPr lvl="2"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3pPr>
      <a:lvl4pPr lvl="3"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4pPr>
      <a:lvl5pPr lvl="4"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4.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txBox="1">
            <a:spLocks noGrp="1"/>
          </p:cNvSpPr>
          <p:nvPr>
            <p:ph type="title"/>
          </p:nvPr>
        </p:nvSpPr>
        <p:spPr/>
        <p:txBody>
          <a:bodyPr/>
          <a:lstStyle/>
          <a:p>
            <a:pPr>
              <a:spcBef>
                <a:spcPct val="0"/>
              </a:spcBef>
            </a:pPr>
            <a:r>
              <a:rPr lang="en-US" altLang="en-US" dirty="0">
                <a:latin typeface="Times New Roman" panose="02020603050405020304" pitchFamily="18" charset="0"/>
                <a:cs typeface="Times New Roman" panose="02020603050405020304" pitchFamily="18" charset="0"/>
                <a:sym typeface="Times New Roman" panose="02020603050405020304" pitchFamily="18" charset="0"/>
              </a:rPr>
              <a:t>Computer Organization and Architecture</a:t>
            </a:r>
            <a:br>
              <a:rPr lang="en-US" altLang="en-US" dirty="0">
                <a:latin typeface="Times New Roman" panose="02020603050405020304" pitchFamily="18" charset="0"/>
                <a:cs typeface="Times New Roman" panose="02020603050405020304" pitchFamily="18" charset="0"/>
                <a:sym typeface="Times New Roman" panose="02020603050405020304" pitchFamily="18" charset="0"/>
              </a:rPr>
            </a:br>
            <a:r>
              <a:rPr lang="en-US" altLang="en-US" sz="2600" dirty="0">
                <a:latin typeface="Times New Roman" panose="02020603050405020304" pitchFamily="18" charset="0"/>
                <a:cs typeface="Times New Roman" panose="02020603050405020304" pitchFamily="18" charset="0"/>
                <a:sym typeface="Times New Roman" panose="02020603050405020304" pitchFamily="18" charset="0"/>
              </a:rPr>
              <a:t>Designing for Performance</a:t>
            </a:r>
            <a:endParaRPr lang="en-IN" altLang="en-US" sz="2600" dirty="0">
              <a:latin typeface="Times New Roman" panose="02020603050405020304" pitchFamily="18" charset="0"/>
              <a:cs typeface="Times New Roman" panose="02020603050405020304" pitchFamily="18" charset="0"/>
              <a:sym typeface="Times New Roman" panose="02020603050405020304" pitchFamily="18" charset="0"/>
            </a:endParaRPr>
          </a:p>
        </p:txBody>
      </p:sp>
      <p:sp>
        <p:nvSpPr>
          <p:cNvPr id="8" name="Text Placeholder 2"/>
          <p:cNvSpPr txBox="1">
            <a:spLocks noGrp="1"/>
          </p:cNvSpPr>
          <p:nvPr>
            <p:ph type="body" idx="1"/>
          </p:nvPr>
        </p:nvSpPr>
        <p:spPr>
          <a:xfrm>
            <a:off x="457200" y="1268559"/>
            <a:ext cx="8229600" cy="479425"/>
          </a:xfrm>
        </p:spPr>
        <p:txBody>
          <a:bodyPr/>
          <a:lstStyle/>
          <a:p>
            <a:pPr>
              <a:spcBef>
                <a:spcPct val="0"/>
              </a:spcBef>
              <a:buFontTx/>
              <a:buNone/>
            </a:pPr>
            <a:r>
              <a:rPr lang="en-IN" altLang="en-US" dirty="0">
                <a:latin typeface="Arial" panose="020B0604020202020204" pitchFamily="34" charset="0"/>
                <a:cs typeface="Arial" panose="020B0604020202020204" pitchFamily="34" charset="0"/>
                <a:sym typeface="Arial" panose="020B0604020202020204" pitchFamily="34" charset="0"/>
              </a:rPr>
              <a:t>11</a:t>
            </a:r>
            <a:r>
              <a:rPr lang="en-IN" altLang="en-US" baseline="30000" dirty="0">
                <a:latin typeface="Arial" panose="020B0604020202020204" pitchFamily="34" charset="0"/>
                <a:cs typeface="Arial" panose="020B0604020202020204" pitchFamily="34" charset="0"/>
                <a:sym typeface="Arial" panose="020B0604020202020204" pitchFamily="34" charset="0"/>
              </a:rPr>
              <a:t>th</a:t>
            </a:r>
            <a:r>
              <a:rPr lang="en-IN" altLang="en-US" dirty="0">
                <a:latin typeface="Arial" panose="020B0604020202020204" pitchFamily="34" charset="0"/>
                <a:cs typeface="Arial" panose="020B0604020202020204" pitchFamily="34" charset="0"/>
                <a:sym typeface="Arial" panose="020B0604020202020204" pitchFamily="34" charset="0"/>
              </a:rPr>
              <a:t> Edition, Global Edition</a:t>
            </a:r>
          </a:p>
        </p:txBody>
      </p:sp>
      <p:sp>
        <p:nvSpPr>
          <p:cNvPr id="13316" name="Text Placeholder 3"/>
          <p:cNvSpPr txBox="1">
            <a:spLocks noGrp="1"/>
          </p:cNvSpPr>
          <p:nvPr>
            <p:ph type="body" idx="2"/>
          </p:nvPr>
        </p:nvSpPr>
        <p:spPr/>
        <p:txBody>
          <a:bodyPr/>
          <a:lstStyle/>
          <a:p>
            <a:pPr>
              <a:spcBef>
                <a:spcPct val="0"/>
              </a:spcBef>
              <a:buFontTx/>
              <a:buNone/>
            </a:pPr>
            <a:r>
              <a:rPr lang="en-IN" altLang="en-US" dirty="0">
                <a:solidFill>
                  <a:srgbClr val="000000"/>
                </a:solidFill>
                <a:latin typeface="Arial" panose="020B0604020202020204" pitchFamily="34" charset="0"/>
                <a:cs typeface="Arial" panose="020B0604020202020204" pitchFamily="34" charset="0"/>
                <a:sym typeface="Arial" panose="020B0604020202020204" pitchFamily="34" charset="0"/>
              </a:rPr>
              <a:t>Chapter 21</a:t>
            </a:r>
          </a:p>
        </p:txBody>
      </p:sp>
      <p:sp>
        <p:nvSpPr>
          <p:cNvPr id="13317" name="Text Placeholder 4"/>
          <p:cNvSpPr txBox="1">
            <a:spLocks noGrp="1"/>
          </p:cNvSpPr>
          <p:nvPr>
            <p:ph type="body" idx="3"/>
          </p:nvPr>
        </p:nvSpPr>
        <p:spPr/>
        <p:txBody>
          <a:bodyPr/>
          <a:lstStyle/>
          <a:p>
            <a:r>
              <a:rPr lang="en-US" sz="2400" dirty="0"/>
              <a:t>Multicore Computers</a:t>
            </a:r>
          </a:p>
        </p:txBody>
      </p:sp>
      <p:pic>
        <p:nvPicPr>
          <p:cNvPr id="9" name="Picture 8" descr="Diagram&#10;&#10;Description automatically generated">
            <a:extLst>
              <a:ext uri="{FF2B5EF4-FFF2-40B4-BE49-F238E27FC236}">
                <a16:creationId xmlns:a16="http://schemas.microsoft.com/office/drawing/2014/main" id="{3EFED3C9-6831-40EA-AF7D-1FD2858D4F0C}"/>
              </a:ext>
            </a:extLst>
          </p:cNvPr>
          <p:cNvPicPr>
            <a:picLocks noChangeAspect="1"/>
          </p:cNvPicPr>
          <p:nvPr/>
        </p:nvPicPr>
        <p:blipFill>
          <a:blip r:embed="rId3"/>
          <a:stretch>
            <a:fillRect/>
          </a:stretch>
        </p:blipFill>
        <p:spPr>
          <a:xfrm>
            <a:off x="591090" y="1763255"/>
            <a:ext cx="3524827" cy="4402049"/>
          </a:xfrm>
          <a:prstGeom prst="rect">
            <a:avLst/>
          </a:prstGeom>
        </p:spPr>
      </p:pic>
    </p:spTree>
    <p:extLst>
      <p:ext uri="{BB962C8B-B14F-4D97-AF65-F5344CB8AC3E}">
        <p14:creationId xmlns:p14="http://schemas.microsoft.com/office/powerpoint/2010/main" val="29075352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Heterogeneous Multicore Organization</a:t>
            </a:r>
          </a:p>
        </p:txBody>
      </p:sp>
      <p:graphicFrame>
        <p:nvGraphicFramePr>
          <p:cNvPr id="8" name="Content Placeholder 9"/>
          <p:cNvGraphicFramePr>
            <a:graphicFrameLocks/>
          </p:cNvGraphicFramePr>
          <p:nvPr>
            <p:extLst>
              <p:ext uri="{D42A27DB-BD31-4B8C-83A1-F6EECF244321}">
                <p14:modId xmlns:p14="http://schemas.microsoft.com/office/powerpoint/2010/main" val="2996484977"/>
              </p:ext>
            </p:extLst>
          </p:nvPr>
        </p:nvGraphicFramePr>
        <p:xfrm>
          <a:off x="251520" y="1556793"/>
          <a:ext cx="8424936" cy="479320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1168223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4"/>
          <p:cNvSpPr>
            <a:spLocks noGrp="1" noChangeArrowheads="1"/>
          </p:cNvSpPr>
          <p:nvPr>
            <p:ph type="title"/>
          </p:nvPr>
        </p:nvSpPr>
        <p:spPr>
          <a:xfrm>
            <a:off x="457200" y="242521"/>
            <a:ext cx="8500188" cy="1020341"/>
          </a:xfrm>
          <a:noFill/>
          <a:ln/>
        </p:spPr>
        <p:txBody>
          <a:bodyPr lIns="90488" tIns="44450" rIns="90488" bIns="44450"/>
          <a:lstStyle/>
          <a:p>
            <a:r>
              <a:rPr lang="en-US" dirty="0"/>
              <a:t>Figure 21.7 </a:t>
            </a:r>
            <a:br>
              <a:rPr lang="en-US" dirty="0"/>
            </a:br>
            <a:r>
              <a:rPr lang="en-US" dirty="0" err="1"/>
              <a:t>Heterogenous</a:t>
            </a:r>
            <a:r>
              <a:rPr lang="en-US" dirty="0"/>
              <a:t> Multicore Chip Elements</a:t>
            </a:r>
          </a:p>
        </p:txBody>
      </p:sp>
      <p:pic>
        <p:nvPicPr>
          <p:cNvPr id="2" name="Picture 1" descr="Two C P U caches and G P U caches are connected to the on chip interconnection network. They can send and receive information from the on chip interconnection network. On the other side of interconnection network, a D R A M controller, 2 last level caches, and another D R A M controller are connected. All four components can send and receive data from the on chip interconnection network." title="A diagram explains heterogeneous multicore chip elements."/>
          <p:cNvPicPr>
            <a:picLocks noChangeAspect="1"/>
          </p:cNvPicPr>
          <p:nvPr/>
        </p:nvPicPr>
        <p:blipFill rotWithShape="1">
          <a:blip r:embed="rId3">
            <a:extLst>
              <a:ext uri="{28A0092B-C50C-407E-A947-70E740481C1C}">
                <a14:useLocalDpi xmlns:a14="http://schemas.microsoft.com/office/drawing/2010/main" val="0"/>
              </a:ext>
            </a:extLst>
          </a:blip>
          <a:srcRect l="6340" t="19958" r="8283" b="45302"/>
          <a:stretch/>
        </p:blipFill>
        <p:spPr>
          <a:xfrm>
            <a:off x="787399" y="1582320"/>
            <a:ext cx="7886701" cy="4152900"/>
          </a:xfrm>
          <a:prstGeom prst="rect">
            <a:avLst/>
          </a:prstGeom>
        </p:spPr>
      </p:pic>
    </p:spTree>
    <p:extLst>
      <p:ext uri="{BB962C8B-B14F-4D97-AF65-F5344CB8AC3E}">
        <p14:creationId xmlns:p14="http://schemas.microsoft.com/office/powerpoint/2010/main" val="34957334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descr="The columns are labeled as follows. C P U, G P U. The rows read as follows from left to right. For row 1, clock frequency. 3 point 8. 0 point 8. For row 2, cores. 4. 384. For row 3, F L O P S slash core. 8. 2. For row 4, G F L O P S. 121 point 6. 614 point 4. " title="A table with the title, operating parameters of a m d 5100 k heterogeneous multicore processor."/>
          <p:cNvGraphicFramePr>
            <a:graphicFrameLocks noGrp="1"/>
          </p:cNvGraphicFramePr>
          <p:nvPr>
            <p:extLst>
              <p:ext uri="{D42A27DB-BD31-4B8C-83A1-F6EECF244321}">
                <p14:modId xmlns:p14="http://schemas.microsoft.com/office/powerpoint/2010/main" val="1869257754"/>
              </p:ext>
            </p:extLst>
          </p:nvPr>
        </p:nvGraphicFramePr>
        <p:xfrm>
          <a:off x="395536" y="2060848"/>
          <a:ext cx="8280920" cy="3105787"/>
        </p:xfrm>
        <a:graphic>
          <a:graphicData uri="http://schemas.openxmlformats.org/drawingml/2006/table">
            <a:tbl>
              <a:tblPr firstRow="1" bandRow="1">
                <a:tableStyleId>{5C22544A-7EE6-4342-B048-85BDC9FD1C3A}</a:tableStyleId>
              </a:tblPr>
              <a:tblGrid>
                <a:gridCol w="2999026">
                  <a:extLst>
                    <a:ext uri="{9D8B030D-6E8A-4147-A177-3AD203B41FA5}">
                      <a16:colId xmlns:a16="http://schemas.microsoft.com/office/drawing/2014/main" val="528802535"/>
                    </a:ext>
                  </a:extLst>
                </a:gridCol>
                <a:gridCol w="2453748">
                  <a:extLst>
                    <a:ext uri="{9D8B030D-6E8A-4147-A177-3AD203B41FA5}">
                      <a16:colId xmlns:a16="http://schemas.microsoft.com/office/drawing/2014/main" val="3102758518"/>
                    </a:ext>
                  </a:extLst>
                </a:gridCol>
                <a:gridCol w="2828146">
                  <a:extLst>
                    <a:ext uri="{9D8B030D-6E8A-4147-A177-3AD203B41FA5}">
                      <a16:colId xmlns:a16="http://schemas.microsoft.com/office/drawing/2014/main" val="3084808347"/>
                    </a:ext>
                  </a:extLst>
                </a:gridCol>
              </a:tblGrid>
              <a:tr h="720079">
                <a:tc>
                  <a:txBody>
                    <a:bodyPr/>
                    <a:lstStyle/>
                    <a:p>
                      <a:endParaRPr lang="en-IN" sz="2000" b="1"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2000" b="1" dirty="0">
                          <a:solidFill>
                            <a:schemeClr val="tx1"/>
                          </a:solidFill>
                        </a:rPr>
                        <a:t>CPU</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2000" b="1" dirty="0">
                          <a:solidFill>
                            <a:schemeClr val="tx1"/>
                          </a:solidFill>
                        </a:rPr>
                        <a:t>GPU</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4062764516"/>
                  </a:ext>
                </a:extLst>
              </a:tr>
              <a:tr h="466769">
                <a:tc>
                  <a:txBody>
                    <a:bodyPr/>
                    <a:lstStyle/>
                    <a:p>
                      <a:r>
                        <a:rPr lang="en-IN" sz="2000" b="1" i="0" u="none" strike="noStrike" cap="none" baseline="0" dirty="0">
                          <a:solidFill>
                            <a:schemeClr val="dk1"/>
                          </a:solidFill>
                          <a:latin typeface="+mn-lt"/>
                          <a:ea typeface="+mn-ea"/>
                          <a:cs typeface="+mn-cs"/>
                          <a:sym typeface="Arial"/>
                        </a:rPr>
                        <a:t>Clock frequency (GHz)</a:t>
                      </a:r>
                      <a:endParaRPr lang="en-IN" sz="2000" b="1"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r>
                        <a:rPr lang="en-US" sz="2000" b="0" i="0" u="none" strike="noStrike" cap="none" baseline="0" dirty="0">
                          <a:solidFill>
                            <a:schemeClr val="dk1"/>
                          </a:solidFill>
                          <a:latin typeface="+mn-lt"/>
                          <a:ea typeface="+mn-ea"/>
                          <a:cs typeface="+mn-cs"/>
                          <a:sym typeface="Arial"/>
                        </a:rPr>
                        <a:t>3.8</a:t>
                      </a:r>
                      <a:endParaRPr lang="en-IN" sz="20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r>
                        <a:rPr lang="en-IN" sz="2000" dirty="0"/>
                        <a:t>0.8</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3801756320"/>
                  </a:ext>
                </a:extLst>
              </a:tr>
              <a:tr h="596427">
                <a:tc>
                  <a:txBody>
                    <a:bodyPr/>
                    <a:lstStyle/>
                    <a:p>
                      <a:r>
                        <a:rPr lang="en-IN" sz="2000" b="1" i="0" u="none" strike="noStrike" cap="none" baseline="0" dirty="0">
                          <a:solidFill>
                            <a:schemeClr val="dk1"/>
                          </a:solidFill>
                          <a:latin typeface="+mn-lt"/>
                          <a:ea typeface="+mn-ea"/>
                          <a:cs typeface="+mn-cs"/>
                          <a:sym typeface="Arial"/>
                        </a:rPr>
                        <a:t>Cores</a:t>
                      </a:r>
                      <a:endParaRPr lang="en-IN" sz="2000" b="1" dirty="0"/>
                    </a:p>
                  </a:txBody>
                  <a:tcPr anchor="ctr">
                    <a:lnL w="12700" cap="flat" cmpd="sng" algn="ctr">
                      <a:solidFill>
                        <a:schemeClr val="tx1"/>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r>
                        <a:rPr lang="en-US" sz="2000" b="0" i="0" u="none" strike="noStrike" cap="none" baseline="0" dirty="0">
                          <a:solidFill>
                            <a:schemeClr val="dk1"/>
                          </a:solidFill>
                          <a:latin typeface="+mn-lt"/>
                          <a:ea typeface="+mn-ea"/>
                          <a:cs typeface="+mn-cs"/>
                          <a:sym typeface="Arial"/>
                        </a:rPr>
                        <a:t>4</a:t>
                      </a:r>
                      <a:endParaRPr lang="en-IN" sz="20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r>
                        <a:rPr lang="en-IN" sz="2000" dirty="0"/>
                        <a:t>384</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1007438362"/>
                  </a:ext>
                </a:extLst>
              </a:tr>
              <a:tr h="596427">
                <a:tc>
                  <a:txBody>
                    <a:bodyPr/>
                    <a:lstStyle/>
                    <a:p>
                      <a:r>
                        <a:rPr lang="en-IN" sz="2000" b="1" i="0" u="none" strike="noStrike" cap="none" baseline="0" dirty="0">
                          <a:solidFill>
                            <a:schemeClr val="dk1"/>
                          </a:solidFill>
                          <a:latin typeface="+mn-lt"/>
                          <a:ea typeface="+mn-ea"/>
                          <a:cs typeface="+mn-cs"/>
                          <a:sym typeface="Arial"/>
                        </a:rPr>
                        <a:t>FLOPS/core</a:t>
                      </a:r>
                      <a:endParaRPr lang="en-IN" sz="2000" b="1"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r>
                        <a:rPr lang="en-US" sz="2000" b="0" i="0" u="none" strike="noStrike" cap="none" baseline="0" dirty="0">
                          <a:solidFill>
                            <a:schemeClr val="dk1"/>
                          </a:solidFill>
                          <a:latin typeface="+mn-lt"/>
                          <a:ea typeface="+mn-ea"/>
                          <a:cs typeface="+mn-cs"/>
                          <a:sym typeface="Arial"/>
                        </a:rPr>
                        <a:t>8</a:t>
                      </a:r>
                      <a:endParaRPr lang="en-IN" sz="20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r>
                        <a:rPr lang="en-IN" sz="2000" dirty="0"/>
                        <a:t>2</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794824530"/>
                  </a:ext>
                </a:extLst>
              </a:tr>
              <a:tr h="726085">
                <a:tc>
                  <a:txBody>
                    <a:bodyPr/>
                    <a:lstStyle/>
                    <a:p>
                      <a:r>
                        <a:rPr lang="en-IN" sz="2000" b="1" i="0" u="none" strike="noStrike" cap="none" baseline="0" dirty="0">
                          <a:solidFill>
                            <a:schemeClr val="dk1"/>
                          </a:solidFill>
                          <a:latin typeface="+mn-lt"/>
                          <a:ea typeface="+mn-ea"/>
                          <a:cs typeface="+mn-cs"/>
                          <a:sym typeface="Arial"/>
                        </a:rPr>
                        <a:t>GFLOPS</a:t>
                      </a:r>
                      <a:endParaRPr lang="en-IN" sz="2000" b="1"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l"/>
                      <a:r>
                        <a:rPr lang="en-US" sz="2000" b="0" i="0" u="none" strike="noStrike" cap="none" baseline="0" dirty="0">
                          <a:solidFill>
                            <a:schemeClr val="dk1"/>
                          </a:solidFill>
                          <a:latin typeface="+mn-lt"/>
                          <a:ea typeface="+mn-ea"/>
                          <a:cs typeface="+mn-cs"/>
                          <a:sym typeface="Arial"/>
                        </a:rPr>
                        <a:t>121.6</a:t>
                      </a:r>
                      <a:endParaRPr lang="en-IN" sz="20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l"/>
                      <a:r>
                        <a:rPr lang="en-IN" sz="2000" dirty="0"/>
                        <a:t>614.4</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1757278953"/>
                  </a:ext>
                </a:extLst>
              </a:tr>
            </a:tbl>
          </a:graphicData>
        </a:graphic>
      </p:graphicFrame>
      <p:sp>
        <p:nvSpPr>
          <p:cNvPr id="7" name="TextBox 6"/>
          <p:cNvSpPr txBox="1"/>
          <p:nvPr/>
        </p:nvSpPr>
        <p:spPr>
          <a:xfrm>
            <a:off x="333256" y="5221177"/>
            <a:ext cx="5649303" cy="461665"/>
          </a:xfrm>
          <a:prstGeom prst="rect">
            <a:avLst/>
          </a:prstGeom>
          <a:noFill/>
        </p:spPr>
        <p:txBody>
          <a:bodyPr wrap="none" rtlCol="0">
            <a:spAutoFit/>
          </a:bodyPr>
          <a:lstStyle/>
          <a:p>
            <a:r>
              <a:rPr lang="en-US" sz="1200" dirty="0">
                <a:latin typeface="+mn-lt"/>
              </a:rPr>
              <a:t>FLOPS = floating point operations per second.</a:t>
            </a:r>
          </a:p>
          <a:p>
            <a:r>
              <a:rPr lang="en-US" sz="1200" dirty="0">
                <a:latin typeface="+mn-lt"/>
              </a:rPr>
              <a:t>FLOPS/core = number of parallel floating point operations that can be performed.</a:t>
            </a:r>
          </a:p>
        </p:txBody>
      </p:sp>
      <p:sp>
        <p:nvSpPr>
          <p:cNvPr id="2" name="Title 1">
            <a:extLst>
              <a:ext uri="{FF2B5EF4-FFF2-40B4-BE49-F238E27FC236}">
                <a16:creationId xmlns:a16="http://schemas.microsoft.com/office/drawing/2014/main" id="{E5D5D138-B20E-488C-9A9F-3120F80CEA98}"/>
              </a:ext>
            </a:extLst>
          </p:cNvPr>
          <p:cNvSpPr>
            <a:spLocks noGrp="1"/>
          </p:cNvSpPr>
          <p:nvPr>
            <p:ph type="title"/>
          </p:nvPr>
        </p:nvSpPr>
        <p:spPr>
          <a:xfrm>
            <a:off x="446856" y="0"/>
            <a:ext cx="8229600" cy="1789975"/>
          </a:xfrm>
        </p:spPr>
        <p:txBody>
          <a:bodyPr/>
          <a:lstStyle/>
          <a:p>
            <a:r>
              <a:rPr lang="en-US" sz="3600" dirty="0">
                <a:latin typeface="Times New Roman" panose="02020603050405020304" pitchFamily="18" charset="0"/>
                <a:cs typeface="Times New Roman" panose="02020603050405020304" pitchFamily="18" charset="0"/>
              </a:rPr>
              <a:t>Table 21.1  </a:t>
            </a:r>
            <a:br>
              <a:rPr lang="en-US" sz="3600" dirty="0">
                <a:latin typeface="Times New Roman" panose="02020603050405020304" pitchFamily="18" charset="0"/>
                <a:cs typeface="Times New Roman" panose="02020603050405020304" pitchFamily="18" charset="0"/>
              </a:rPr>
            </a:br>
            <a:r>
              <a:rPr lang="en-US" sz="3600" dirty="0">
                <a:latin typeface="Times New Roman" panose="02020603050405020304" pitchFamily="18" charset="0"/>
                <a:cs typeface="Times New Roman" panose="02020603050405020304" pitchFamily="18" charset="0"/>
              </a:rPr>
              <a:t>Operating Parameters of AMD 5100K </a:t>
            </a:r>
            <a:br>
              <a:rPr lang="en-US" sz="3600" dirty="0">
                <a:latin typeface="Times New Roman" panose="02020603050405020304" pitchFamily="18" charset="0"/>
                <a:cs typeface="Times New Roman" panose="02020603050405020304" pitchFamily="18" charset="0"/>
              </a:rPr>
            </a:br>
            <a:r>
              <a:rPr lang="en-US" sz="3600" dirty="0">
                <a:latin typeface="Times New Roman" panose="02020603050405020304" pitchFamily="18" charset="0"/>
                <a:cs typeface="Times New Roman" panose="02020603050405020304" pitchFamily="18" charset="0"/>
              </a:rPr>
              <a:t>Heterogeneous Multicore Processor </a:t>
            </a:r>
            <a:endParaRPr lang="en-US" dirty="0"/>
          </a:p>
        </p:txBody>
      </p:sp>
    </p:spTree>
    <p:extLst>
      <p:ext uri="{BB962C8B-B14F-4D97-AF65-F5344CB8AC3E}">
        <p14:creationId xmlns:p14="http://schemas.microsoft.com/office/powerpoint/2010/main" val="7200400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Heterogeneous System Architecture (HSA)</a:t>
            </a:r>
          </a:p>
        </p:txBody>
      </p:sp>
      <p:sp>
        <p:nvSpPr>
          <p:cNvPr id="3" name="Content Placeholder 2"/>
          <p:cNvSpPr>
            <a:spLocks noGrp="1"/>
          </p:cNvSpPr>
          <p:nvPr>
            <p:ph type="body" idx="1"/>
          </p:nvPr>
        </p:nvSpPr>
        <p:spPr>
          <a:xfrm>
            <a:off x="457200" y="1600200"/>
            <a:ext cx="8229600" cy="4690872"/>
          </a:xfrm>
        </p:spPr>
        <p:txBody>
          <a:bodyPr>
            <a:normAutofit/>
          </a:bodyPr>
          <a:lstStyle/>
          <a:p>
            <a:pPr marL="342900" indent="-342900">
              <a:buClr>
                <a:schemeClr val="tx2"/>
              </a:buClr>
              <a:buFont typeface="Arial" panose="020B0604020202020204" pitchFamily="34" charset="0"/>
              <a:buChar char="•"/>
            </a:pPr>
            <a:r>
              <a:rPr lang="en-US" sz="2200" dirty="0"/>
              <a:t>Key features of the HSA approach include:</a:t>
            </a:r>
          </a:p>
          <a:p>
            <a:pPr marL="682625" lvl="1" indent="-341313"/>
            <a:r>
              <a:rPr lang="en-US" sz="1800" dirty="0"/>
              <a:t>The entire virtual memory space is visible to both CPU and GPU</a:t>
            </a:r>
          </a:p>
          <a:p>
            <a:pPr marL="682625" lvl="1" indent="-341313"/>
            <a:r>
              <a:rPr lang="en-US" sz="1800" dirty="0"/>
              <a:t>The virtual memory system brings in pages to physical main memory as needed</a:t>
            </a:r>
          </a:p>
          <a:p>
            <a:pPr marL="682625" lvl="1" indent="-341313"/>
            <a:r>
              <a:rPr lang="en-US" sz="1800" dirty="0"/>
              <a:t>A coherent memory policy ensures that CPU and GPU caches both see an up-to-date view of data</a:t>
            </a:r>
          </a:p>
          <a:p>
            <a:pPr marL="682625" lvl="1" indent="-341313"/>
            <a:r>
              <a:rPr lang="en-US" sz="1800" dirty="0"/>
              <a:t>A unified programming interface that enables users to exploit the parallel capabilities of the GPUs within programs that rely on CPU execution as well</a:t>
            </a:r>
          </a:p>
          <a:p>
            <a:pPr marL="342900" lvl="1" indent="-342900">
              <a:spcBef>
                <a:spcPts val="2000"/>
              </a:spcBef>
              <a:buClr>
                <a:schemeClr val="tx2"/>
              </a:buClr>
              <a:buFont typeface="Arial" panose="020B0604020202020204" pitchFamily="34" charset="0"/>
              <a:buChar char="•"/>
            </a:pPr>
            <a:r>
              <a:rPr lang="en-US" sz="2200" dirty="0"/>
              <a:t>The overall objective is to allow programmers to write applications that exploit the serial power of CPUs and the parallel-processing power of GPUs seamlessly with efficient coordination at the OS and hardware level</a:t>
            </a:r>
          </a:p>
        </p:txBody>
      </p:sp>
    </p:spTree>
    <p:extLst>
      <p:ext uri="{BB962C8B-B14F-4D97-AF65-F5344CB8AC3E}">
        <p14:creationId xmlns:p14="http://schemas.microsoft.com/office/powerpoint/2010/main" val="8376184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4"/>
          <p:cNvSpPr>
            <a:spLocks noGrp="1" noChangeArrowheads="1"/>
          </p:cNvSpPr>
          <p:nvPr>
            <p:ph type="title"/>
          </p:nvPr>
        </p:nvSpPr>
        <p:spPr>
          <a:xfrm>
            <a:off x="457200" y="145915"/>
            <a:ext cx="4036979" cy="2683427"/>
          </a:xfrm>
          <a:noFill/>
          <a:ln/>
        </p:spPr>
        <p:txBody>
          <a:bodyPr lIns="90488" tIns="44450" rIns="90488" bIns="44450"/>
          <a:lstStyle/>
          <a:p>
            <a:r>
              <a:rPr lang="en-US" dirty="0"/>
              <a:t>Figure 21.8</a:t>
            </a:r>
            <a:br>
              <a:rPr lang="en-US" dirty="0"/>
            </a:br>
            <a:r>
              <a:rPr lang="en-US" dirty="0"/>
              <a:t>Texas Instruments</a:t>
            </a:r>
            <a:br>
              <a:rPr lang="en-US" dirty="0"/>
            </a:br>
            <a:r>
              <a:rPr lang="en-US" dirty="0"/>
              <a:t>66AK2H12</a:t>
            </a:r>
            <a:br>
              <a:rPr lang="en-US" dirty="0"/>
            </a:br>
            <a:r>
              <a:rPr lang="en-US" dirty="0" err="1"/>
              <a:t>Heterogenous</a:t>
            </a:r>
            <a:br>
              <a:rPr lang="en-US" dirty="0"/>
            </a:br>
            <a:r>
              <a:rPr lang="en-US" dirty="0"/>
              <a:t>Multicore Chip</a:t>
            </a:r>
          </a:p>
        </p:txBody>
      </p:sp>
      <p:pic>
        <p:nvPicPr>
          <p:cNvPr id="2" name="Picture 1" descr="The digital signal core processors have L 1 data and instruction caches of 32 K b. The L 2 cache of the processors are configured with S R A M memory, M S M of 6 M B. The system has eight digital signal processors. The processors function on individual blocks of instructions in parallel. The ARM Cortex A 15 C P U is equipped with data and program caches of 32 k B. The quad core processors share an L 2 cache of 4 M B. The multicore shared memory controller controls the data crowding in A R M cores, signal processors and the D M A. The multicore shared memory controller controls the flow of data to the multicore shared memory. The memory subsystem is comprised of 72 bit D D R 3 E M I F, 6 M B. M S M, S R A M and M S M C. The following instructions are sent and received from the A R M Cortex A 15 quad core processors. They are, Debug &amp; trace, Boot R O M, Semaphore, Power management, P L L and E D M A. Through the tera net hyperlink connection, E M I F 16, G P I O x 32, 3 x I are routed to the power 2, C. U S B 3 point O, 2 x U A R T, 3 x S P I, P C I e x 2 and S R I O x 4 are connected to the quad core processor. The Multicore navigator contains the queue manager and the Packet D M A. The network coprocessor contains 5 ports. The ethernet switch is connected to the security accelerator and the Packet accelerator." title="A diagram illustrates the recent version of the Texas Instruments item, T 1, K 2 H S o C platform, T I 12."/>
          <p:cNvPicPr>
            <a:picLocks noChangeAspect="1"/>
          </p:cNvPicPr>
          <p:nvPr/>
        </p:nvPicPr>
        <p:blipFill rotWithShape="1">
          <a:blip r:embed="rId3">
            <a:extLst>
              <a:ext uri="{28A0092B-C50C-407E-A947-70E740481C1C}">
                <a14:useLocalDpi xmlns:a14="http://schemas.microsoft.com/office/drawing/2010/main" val="0"/>
              </a:ext>
            </a:extLst>
          </a:blip>
          <a:srcRect l="4380" t="4539" r="5307" b="11915"/>
          <a:stretch/>
        </p:blipFill>
        <p:spPr>
          <a:xfrm>
            <a:off x="4171380" y="564204"/>
            <a:ext cx="4786008" cy="5729592"/>
          </a:xfrm>
          <a:prstGeom prst="rect">
            <a:avLst/>
          </a:prstGeom>
        </p:spPr>
      </p:pic>
    </p:spTree>
    <p:extLst>
      <p:ext uri="{BB962C8B-B14F-4D97-AF65-F5344CB8AC3E}">
        <p14:creationId xmlns:p14="http://schemas.microsoft.com/office/powerpoint/2010/main" val="1007868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4"/>
          <p:cNvSpPr>
            <a:spLocks noGrp="1" noChangeArrowheads="1"/>
          </p:cNvSpPr>
          <p:nvPr>
            <p:ph type="title"/>
          </p:nvPr>
        </p:nvSpPr>
        <p:spPr>
          <a:xfrm>
            <a:off x="457200" y="242013"/>
            <a:ext cx="8500188" cy="1017637"/>
          </a:xfrm>
          <a:noFill/>
          <a:ln/>
        </p:spPr>
        <p:txBody>
          <a:bodyPr lIns="90488" tIns="44450" rIns="90488" bIns="44450"/>
          <a:lstStyle/>
          <a:p>
            <a:r>
              <a:rPr lang="en-US" dirty="0"/>
              <a:t>Figure 21.9</a:t>
            </a:r>
            <a:br>
              <a:rPr lang="en-US" dirty="0"/>
            </a:br>
            <a:r>
              <a:rPr lang="en-US" dirty="0" err="1"/>
              <a:t>big.Little</a:t>
            </a:r>
            <a:r>
              <a:rPr lang="en-US" dirty="0"/>
              <a:t> Chip Components</a:t>
            </a:r>
          </a:p>
        </p:txBody>
      </p:sp>
      <p:pic>
        <p:nvPicPr>
          <p:cNvPr id="2" name="Picture 1" descr="The G I C 400 global interrupt controller can send and receive data from two different interrupts. Interrupt A contains two Cortex A 15 core processors and an L 2 cache. Interrupt B contains two cortex A 7 core processors and an L 2 cache. The L 2 cache of both the interrupts, an input output coherent master, the memory controller ports, and a system port are connected to the C C I 4 0 0, cache coherent interconnect." title="A diagram explains big little chip components."/>
          <p:cNvPicPr>
            <a:picLocks noChangeAspect="1"/>
          </p:cNvPicPr>
          <p:nvPr/>
        </p:nvPicPr>
        <p:blipFill rotWithShape="1">
          <a:blip r:embed="rId3">
            <a:extLst>
              <a:ext uri="{28A0092B-C50C-407E-A947-70E740481C1C}">
                <a14:useLocalDpi xmlns:a14="http://schemas.microsoft.com/office/drawing/2010/main" val="0"/>
              </a:ext>
            </a:extLst>
          </a:blip>
          <a:srcRect l="3847" t="24543" r="4312" b="34563"/>
          <a:stretch/>
        </p:blipFill>
        <p:spPr>
          <a:xfrm>
            <a:off x="539750" y="1451640"/>
            <a:ext cx="8069229" cy="4649822"/>
          </a:xfrm>
          <a:prstGeom prst="rect">
            <a:avLst/>
          </a:prstGeom>
        </p:spPr>
      </p:pic>
    </p:spTree>
    <p:extLst>
      <p:ext uri="{BB962C8B-B14F-4D97-AF65-F5344CB8AC3E}">
        <p14:creationId xmlns:p14="http://schemas.microsoft.com/office/powerpoint/2010/main" val="1432238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4"/>
          <p:cNvSpPr>
            <a:spLocks noGrp="1" noChangeArrowheads="1"/>
          </p:cNvSpPr>
          <p:nvPr>
            <p:ph type="title"/>
          </p:nvPr>
        </p:nvSpPr>
        <p:spPr>
          <a:xfrm>
            <a:off x="457200" y="217824"/>
            <a:ext cx="3073940" cy="2088233"/>
          </a:xfrm>
          <a:noFill/>
          <a:ln/>
        </p:spPr>
        <p:txBody>
          <a:bodyPr lIns="90488" tIns="44450" rIns="90488" bIns="44450"/>
          <a:lstStyle/>
          <a:p>
            <a:r>
              <a:rPr lang="en-US" dirty="0"/>
              <a:t>Figure 21.10</a:t>
            </a:r>
            <a:br>
              <a:rPr lang="en-US" dirty="0"/>
            </a:br>
            <a:r>
              <a:rPr lang="en-US" dirty="0"/>
              <a:t>Cortex A-7</a:t>
            </a:r>
            <a:br>
              <a:rPr lang="en-US" dirty="0"/>
            </a:br>
            <a:r>
              <a:rPr lang="en-US" dirty="0"/>
              <a:t>and A-15</a:t>
            </a:r>
            <a:br>
              <a:rPr lang="en-US" dirty="0"/>
            </a:br>
            <a:r>
              <a:rPr lang="en-US" dirty="0"/>
              <a:t>Pipelines</a:t>
            </a:r>
          </a:p>
        </p:txBody>
      </p:sp>
      <p:pic>
        <p:nvPicPr>
          <p:cNvPr id="2" name="Picture 1" descr="Figure A, Cortex A 7 pipeline. The fetch instructions are sent to the decode unit, which sends the decoded instructions to the issue block. The issue block issues the instructions to the integer section, multiply section, floating point slash NEON section, dual issue, and load slash store. The aforementioned components can send and receive data from the write back component. Figure B, Cortex A 15 pipeline. Fetch instructions are sent to the decode, rename and dispatch section, which delivers and receives the information from the loop cache. The decode rename and dispatch section sends data to the queue, which sends them to the integer section, multiply section, floating point N E O N, Branch, load and store via the issue block. The integer section, multiply section, floating point N E O N, Branch, load and store are connected to the write back block." title="A diagram explains the pipelines of Cortex A 7 and A 15 processors."/>
          <p:cNvPicPr>
            <a:picLocks noChangeAspect="1"/>
          </p:cNvPicPr>
          <p:nvPr/>
        </p:nvPicPr>
        <p:blipFill rotWithShape="1">
          <a:blip r:embed="rId3">
            <a:extLst>
              <a:ext uri="{28A0092B-C50C-407E-A947-70E740481C1C}">
                <a14:useLocalDpi xmlns:a14="http://schemas.microsoft.com/office/drawing/2010/main" val="0"/>
              </a:ext>
            </a:extLst>
          </a:blip>
          <a:srcRect l="5847" t="1418" r="4758" b="9788"/>
          <a:stretch/>
        </p:blipFill>
        <p:spPr>
          <a:xfrm>
            <a:off x="3297677" y="223737"/>
            <a:ext cx="4737370" cy="6089514"/>
          </a:xfrm>
          <a:prstGeom prst="rect">
            <a:avLst/>
          </a:prstGeom>
        </p:spPr>
      </p:pic>
    </p:spTree>
    <p:extLst>
      <p:ext uri="{BB962C8B-B14F-4D97-AF65-F5344CB8AC3E}">
        <p14:creationId xmlns:p14="http://schemas.microsoft.com/office/powerpoint/2010/main" val="5549812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4"/>
          <p:cNvSpPr>
            <a:spLocks noGrp="1" noChangeArrowheads="1"/>
          </p:cNvSpPr>
          <p:nvPr>
            <p:ph type="title"/>
          </p:nvPr>
        </p:nvSpPr>
        <p:spPr>
          <a:xfrm>
            <a:off x="457200" y="107901"/>
            <a:ext cx="8500188" cy="1017637"/>
          </a:xfrm>
          <a:noFill/>
          <a:ln/>
        </p:spPr>
        <p:txBody>
          <a:bodyPr lIns="90488" tIns="44450" rIns="90488" bIns="44450"/>
          <a:lstStyle/>
          <a:p>
            <a:r>
              <a:rPr lang="en-US" sz="3200" dirty="0"/>
              <a:t>Figure 21.11</a:t>
            </a:r>
            <a:br>
              <a:rPr lang="en-US" sz="3200" dirty="0"/>
            </a:br>
            <a:r>
              <a:rPr lang="en-US" sz="3200" dirty="0"/>
              <a:t>Cortex-A7 and A15 Performance Comparison</a:t>
            </a:r>
          </a:p>
        </p:txBody>
      </p:sp>
      <p:pic>
        <p:nvPicPr>
          <p:cNvPr id="2" name="Picture 1" descr="Performance is plotted against Power. The lowest Cortex A 7 operating point and Highest Cortex A 7 operating point are connected by a small line of inclination. The lowest Cortex A 15 operating point and Highest Cortex A 15 operating point are connected by a long inclining line." title="A graph compares the performance of the processors Cortex A 7 and A 15."/>
          <p:cNvPicPr>
            <a:picLocks noChangeAspect="1"/>
          </p:cNvPicPr>
          <p:nvPr/>
        </p:nvPicPr>
        <p:blipFill rotWithShape="1">
          <a:blip r:embed="rId3">
            <a:extLst>
              <a:ext uri="{28A0092B-C50C-407E-A947-70E740481C1C}">
                <a14:useLocalDpi xmlns:a14="http://schemas.microsoft.com/office/drawing/2010/main" val="0"/>
              </a:ext>
            </a:extLst>
          </a:blip>
          <a:srcRect l="8689" t="18186" r="13361" b="33576"/>
          <a:stretch/>
        </p:blipFill>
        <p:spPr>
          <a:xfrm>
            <a:off x="1238250" y="1095822"/>
            <a:ext cx="6667500" cy="5339674"/>
          </a:xfrm>
          <a:prstGeom prst="rect">
            <a:avLst/>
          </a:prstGeom>
        </p:spPr>
      </p:pic>
    </p:spTree>
    <p:extLst>
      <p:ext uri="{BB962C8B-B14F-4D97-AF65-F5344CB8AC3E}">
        <p14:creationId xmlns:p14="http://schemas.microsoft.com/office/powerpoint/2010/main" val="32550390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Cache Coherence</a:t>
            </a:r>
          </a:p>
        </p:txBody>
      </p:sp>
      <p:sp>
        <p:nvSpPr>
          <p:cNvPr id="3" name="Content Placeholder 2"/>
          <p:cNvSpPr>
            <a:spLocks noGrp="1"/>
          </p:cNvSpPr>
          <p:nvPr>
            <p:ph type="body" idx="1"/>
          </p:nvPr>
        </p:nvSpPr>
        <p:spPr>
          <a:xfrm>
            <a:off x="457200" y="1685544"/>
            <a:ext cx="8229600" cy="5257800"/>
          </a:xfrm>
        </p:spPr>
        <p:txBody>
          <a:bodyPr>
            <a:normAutofit fontScale="92500" lnSpcReduction="20000"/>
          </a:bodyPr>
          <a:lstStyle/>
          <a:p>
            <a:pPr marL="341313" indent="-341313"/>
            <a:r>
              <a:rPr lang="en-US" sz="1900" dirty="0"/>
              <a:t>May be addressed with software-based techniques</a:t>
            </a:r>
          </a:p>
          <a:p>
            <a:pPr marL="682625" lvl="1" indent="-341313"/>
            <a:r>
              <a:rPr lang="en-US" sz="1700" dirty="0"/>
              <a:t>Software burden consumes too many resources in a </a:t>
            </a:r>
            <a:r>
              <a:rPr lang="en-US" sz="1700" dirty="0" err="1"/>
              <a:t>SoC</a:t>
            </a:r>
            <a:r>
              <a:rPr lang="en-US" sz="1700" dirty="0"/>
              <a:t> chip</a:t>
            </a:r>
          </a:p>
          <a:p>
            <a:pPr marL="341313" indent="-341313"/>
            <a:r>
              <a:rPr lang="en-US" sz="1900" dirty="0"/>
              <a:t>When multiple caches exist there is a need for a cache-coherence scheme to avoid access to invalid data</a:t>
            </a:r>
          </a:p>
          <a:p>
            <a:pPr marL="341313" indent="-341313"/>
            <a:r>
              <a:rPr lang="en-US" sz="1900" dirty="0"/>
              <a:t>There are two main approaches to hardware implemented cache coherence</a:t>
            </a:r>
          </a:p>
          <a:p>
            <a:pPr marL="682625" lvl="1" indent="-341313"/>
            <a:r>
              <a:rPr lang="en-US" sz="1700" dirty="0"/>
              <a:t>Directory protocols</a:t>
            </a:r>
          </a:p>
          <a:p>
            <a:pPr marL="682625" lvl="1" indent="-341313"/>
            <a:r>
              <a:rPr lang="en-US" sz="1700" dirty="0"/>
              <a:t>Snoopy protocols</a:t>
            </a:r>
          </a:p>
          <a:p>
            <a:pPr marL="342900" lvl="1" indent="-342900">
              <a:spcBef>
                <a:spcPts val="2000"/>
              </a:spcBef>
              <a:buClr>
                <a:schemeClr val="tx2"/>
              </a:buClr>
              <a:buFont typeface="Arial" panose="020B0604020202020204" pitchFamily="34" charset="0"/>
              <a:buChar char="•"/>
            </a:pPr>
            <a:r>
              <a:rPr lang="en-US" sz="1900" dirty="0"/>
              <a:t>ACE (Advanced Extensible Interface Coherence Extensions)</a:t>
            </a:r>
          </a:p>
          <a:p>
            <a:pPr marL="682625" lvl="1" indent="-341313"/>
            <a:r>
              <a:rPr lang="en-US" sz="1700" dirty="0"/>
              <a:t>Hardware coherence capability developed by ARM</a:t>
            </a:r>
          </a:p>
          <a:p>
            <a:pPr marL="682625" lvl="1" indent="-341313"/>
            <a:r>
              <a:rPr lang="en-US" sz="1700" dirty="0"/>
              <a:t>Can be configured to implement whether directory or snoopy approach</a:t>
            </a:r>
          </a:p>
          <a:p>
            <a:pPr marL="682625" lvl="1" indent="-341313"/>
            <a:r>
              <a:rPr lang="en-US" sz="1700" dirty="0"/>
              <a:t>Has been designed to support a wide range of coherent masters with differing capabilities</a:t>
            </a:r>
          </a:p>
          <a:p>
            <a:pPr marL="682625" lvl="1" indent="-341313"/>
            <a:r>
              <a:rPr lang="en-US" sz="1700" dirty="0"/>
              <a:t>Supports coherency between dissimilar processors enabling ARM </a:t>
            </a:r>
            <a:r>
              <a:rPr lang="en-US" sz="1700" dirty="0" err="1"/>
              <a:t>big.Little</a:t>
            </a:r>
            <a:r>
              <a:rPr lang="en-US" sz="1700" dirty="0"/>
              <a:t> technology</a:t>
            </a:r>
          </a:p>
          <a:p>
            <a:pPr marL="682625" lvl="1" indent="-341313"/>
            <a:r>
              <a:rPr lang="en-US" sz="1700" dirty="0"/>
              <a:t>Supports I/O coherency for un-cached masters, supports masters with differing cache line sizes, differing internal cache state models, and masters with write-back or write-through caches</a:t>
            </a:r>
          </a:p>
        </p:txBody>
      </p:sp>
    </p:spTree>
    <p:extLst>
      <p:ext uri="{BB962C8B-B14F-4D97-AF65-F5344CB8AC3E}">
        <p14:creationId xmlns:p14="http://schemas.microsoft.com/office/powerpoint/2010/main" val="25661592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4"/>
          <p:cNvSpPr>
            <a:spLocks noGrp="1" noChangeArrowheads="1"/>
          </p:cNvSpPr>
          <p:nvPr>
            <p:ph type="title"/>
          </p:nvPr>
        </p:nvSpPr>
        <p:spPr>
          <a:xfrm>
            <a:off x="457200" y="206883"/>
            <a:ext cx="8500188" cy="1052767"/>
          </a:xfrm>
          <a:noFill/>
          <a:ln/>
        </p:spPr>
        <p:txBody>
          <a:bodyPr lIns="90488" tIns="44450" rIns="90488" bIns="44450"/>
          <a:lstStyle/>
          <a:p>
            <a:r>
              <a:rPr lang="en-US" dirty="0"/>
              <a:t>Figure 21.12</a:t>
            </a:r>
            <a:br>
              <a:rPr lang="en-US" dirty="0"/>
            </a:br>
            <a:r>
              <a:rPr lang="en-US" dirty="0"/>
              <a:t>ARM ACE Cache Line States</a:t>
            </a:r>
          </a:p>
        </p:txBody>
      </p:sp>
      <p:pic>
        <p:nvPicPr>
          <p:cNvPr id="2" name="Picture 1" descr="The three states are unique, shared, and invalid. A 2 by 2 box contains the following states. Row 1. Modified owned. Row 2. Exclusive and shared. On top of the 2 by 2 box are unique and shared states. To the side of the box are dirty and clean states. The 2 by 2 box is attached to an invalid state. The state invalid is labeled above that same state." title="A diagram represents A R M and A C E cache line states."/>
          <p:cNvPicPr>
            <a:picLocks noChangeAspect="1"/>
          </p:cNvPicPr>
          <p:nvPr/>
        </p:nvPicPr>
        <p:blipFill rotWithShape="1">
          <a:blip r:embed="rId3">
            <a:extLst>
              <a:ext uri="{28A0092B-C50C-407E-A947-70E740481C1C}">
                <a14:useLocalDpi xmlns:a14="http://schemas.microsoft.com/office/drawing/2010/main" val="0"/>
              </a:ext>
            </a:extLst>
          </a:blip>
          <a:srcRect l="10052" t="24786" r="11854" b="42249"/>
          <a:stretch/>
        </p:blipFill>
        <p:spPr>
          <a:xfrm>
            <a:off x="734439" y="1631088"/>
            <a:ext cx="7675123" cy="4192621"/>
          </a:xfrm>
          <a:prstGeom prst="rect">
            <a:avLst/>
          </a:prstGeom>
        </p:spPr>
      </p:pic>
    </p:spTree>
    <p:extLst>
      <p:ext uri="{BB962C8B-B14F-4D97-AF65-F5344CB8AC3E}">
        <p14:creationId xmlns:p14="http://schemas.microsoft.com/office/powerpoint/2010/main" val="10811435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4"/>
          <p:cNvSpPr>
            <a:spLocks noGrp="1" noChangeArrowheads="1"/>
          </p:cNvSpPr>
          <p:nvPr>
            <p:ph type="title"/>
          </p:nvPr>
        </p:nvSpPr>
        <p:spPr>
          <a:xfrm>
            <a:off x="457200" y="72771"/>
            <a:ext cx="8500188" cy="1052767"/>
          </a:xfrm>
          <a:noFill/>
          <a:ln/>
        </p:spPr>
        <p:txBody>
          <a:bodyPr lIns="90488" tIns="44450" rIns="90488" bIns="44450"/>
          <a:lstStyle/>
          <a:p>
            <a:r>
              <a:rPr lang="en-US" dirty="0"/>
              <a:t>Figure 21.1 </a:t>
            </a:r>
            <a:br>
              <a:rPr lang="en-US" dirty="0"/>
            </a:br>
            <a:r>
              <a:rPr lang="en-US" dirty="0"/>
              <a:t>Alternative Chip Organizations</a:t>
            </a:r>
          </a:p>
        </p:txBody>
      </p:sp>
      <p:pic>
        <p:nvPicPr>
          <p:cNvPr id="4" name="Picture 3" descr="Figure A, Superscalar, contains issue logic. Program counter and instruction fetch unit are connected to the L 1 instruction cache which further connects to the C P U. Single thread register file, execution units, and queues are connected to the L 1 data cache, which connects to the L 2 cache. Figure B, Simultaneous multithreading, contains issue logic. Instruction fetch unit and the program counter, P C 1 to P C n slash 0, are connected to the L 1 cache, which further connects to the L 2 cache. Registers 1 to n and execution units and queues are connected to the L 1 data cache, which further connects to the L 2 cache. In figure C, Multicore, cores 1, 2, 3, et cetera up to n of superscalar or S M T are alternatively connected to an instruction cache and a data cache. The instruction and data cache further connect to the L 2 cache.  " title="A diagrammatic representation of alternative chip organizations."/>
          <p:cNvPicPr>
            <a:picLocks noChangeAspect="1"/>
          </p:cNvPicPr>
          <p:nvPr/>
        </p:nvPicPr>
        <p:blipFill rotWithShape="1">
          <a:blip r:embed="rId3">
            <a:extLst>
              <a:ext uri="{28A0092B-C50C-407E-A947-70E740481C1C}">
                <a14:useLocalDpi xmlns:a14="http://schemas.microsoft.com/office/drawing/2010/main" val="0"/>
              </a:ext>
            </a:extLst>
          </a:blip>
          <a:srcRect l="20947" t="5555" r="20334" b="11909"/>
          <a:stretch/>
        </p:blipFill>
        <p:spPr>
          <a:xfrm>
            <a:off x="3093396" y="1068278"/>
            <a:ext cx="2957208" cy="5379216"/>
          </a:xfrm>
          <a:prstGeom prst="rect">
            <a:avLst/>
          </a:prstGeom>
        </p:spPr>
      </p:pic>
    </p:spTree>
  </p:cSld>
  <p:clrMapOvr>
    <a:masterClrMapping/>
  </p:clrMapOvr>
  <p:transition spd="med">
    <p:wipe dir="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descr="The first table, M E S I M, has four columns labeled, modified, exclusive, shared, and invalid. The rows read as follows from left to right. For Clean slash Dirty, Dirty, Clean, Clean, N A. For unique question mark, yes, yes, no, N A. For can write question mark, yes, yes, no, N A. For can forward question mark, yes, yes, yes, N A. For comments, must write back to share or replace. transitions to m on write. shared implies clean, can forward. Cannot read. The second table, labeled M O E S I, has 5 columns labeled modified, owned, exclusive, shared, and invalid. The rows read as follows from left to right. For class slash dirty, dirty dirty, clean, either, N A. For unique question mark, yes, yes, yes, no, N A. For can write question mark, yes, yes, yes, no, N A. For can forward question mark, yes, yes, yes, no, N A. For comments, can share without write back. Must write back to transition. Transitions to m on write. Shared, can be dirty or clean. Cannot read." title="2 tables show a comparison of states in snoop protocols."/>
          <p:cNvGraphicFramePr>
            <a:graphicFrameLocks noGrp="1"/>
          </p:cNvGraphicFramePr>
          <p:nvPr>
            <p:extLst>
              <p:ext uri="{D42A27DB-BD31-4B8C-83A1-F6EECF244321}">
                <p14:modId xmlns:p14="http://schemas.microsoft.com/office/powerpoint/2010/main" val="3175060699"/>
              </p:ext>
            </p:extLst>
          </p:nvPr>
        </p:nvGraphicFramePr>
        <p:xfrm>
          <a:off x="1069843" y="908720"/>
          <a:ext cx="6894163" cy="2357296"/>
        </p:xfrm>
        <a:graphic>
          <a:graphicData uri="http://schemas.openxmlformats.org/drawingml/2006/table">
            <a:tbl>
              <a:tblPr firstRow="1" bandRow="1">
                <a:tableStyleId>{5C22544A-7EE6-4342-B048-85BDC9FD1C3A}</a:tableStyleId>
              </a:tblPr>
              <a:tblGrid>
                <a:gridCol w="1483494">
                  <a:extLst>
                    <a:ext uri="{9D8B030D-6E8A-4147-A177-3AD203B41FA5}">
                      <a16:colId xmlns:a16="http://schemas.microsoft.com/office/drawing/2014/main" val="528802535"/>
                    </a:ext>
                  </a:extLst>
                </a:gridCol>
                <a:gridCol w="1298583">
                  <a:extLst>
                    <a:ext uri="{9D8B030D-6E8A-4147-A177-3AD203B41FA5}">
                      <a16:colId xmlns:a16="http://schemas.microsoft.com/office/drawing/2014/main" val="3102758518"/>
                    </a:ext>
                  </a:extLst>
                </a:gridCol>
                <a:gridCol w="1314152">
                  <a:extLst>
                    <a:ext uri="{9D8B030D-6E8A-4147-A177-3AD203B41FA5}">
                      <a16:colId xmlns:a16="http://schemas.microsoft.com/office/drawing/2014/main" val="3084808347"/>
                    </a:ext>
                  </a:extLst>
                </a:gridCol>
                <a:gridCol w="1398967">
                  <a:extLst>
                    <a:ext uri="{9D8B030D-6E8A-4147-A177-3AD203B41FA5}">
                      <a16:colId xmlns:a16="http://schemas.microsoft.com/office/drawing/2014/main" val="574618578"/>
                    </a:ext>
                  </a:extLst>
                </a:gridCol>
                <a:gridCol w="1398967">
                  <a:extLst>
                    <a:ext uri="{9D8B030D-6E8A-4147-A177-3AD203B41FA5}">
                      <a16:colId xmlns:a16="http://schemas.microsoft.com/office/drawing/2014/main" val="2723802739"/>
                    </a:ext>
                  </a:extLst>
                </a:gridCol>
              </a:tblGrid>
              <a:tr h="229476">
                <a:tc gridSpan="5">
                  <a:txBody>
                    <a:bodyPr/>
                    <a:lstStyle/>
                    <a:p>
                      <a:pPr algn="ctr"/>
                      <a:r>
                        <a:rPr lang="en-IN" sz="1200" b="1" dirty="0">
                          <a:solidFill>
                            <a:schemeClr val="tx1"/>
                          </a:solidFill>
                        </a:rPr>
                        <a:t>(a) MESIM</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hMerge="1">
                  <a:txBody>
                    <a:bodyPr/>
                    <a:lstStyle/>
                    <a:p>
                      <a:pPr algn="l"/>
                      <a:endParaRPr lang="en-IN" sz="1400" b="1" dirty="0">
                        <a:solidFill>
                          <a:schemeClr val="tx1"/>
                        </a:solidFill>
                      </a:endParaRP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hMerge="1">
                  <a:txBody>
                    <a:bodyPr/>
                    <a:lstStyle/>
                    <a:p>
                      <a:pPr algn="l"/>
                      <a:endParaRPr lang="en-IN" sz="1400" b="1" dirty="0">
                        <a:solidFill>
                          <a:schemeClr val="tx1"/>
                        </a:solidFill>
                      </a:endParaRP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hMerge="1">
                  <a:txBody>
                    <a:bodyPr/>
                    <a:lstStyle/>
                    <a:p>
                      <a:pPr algn="l"/>
                      <a:endParaRPr lang="en-IN" sz="1400" b="1" dirty="0">
                        <a:solidFill>
                          <a:schemeClr val="tx1"/>
                        </a:solidFill>
                      </a:endParaRP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hMerge="1">
                  <a:txBody>
                    <a:bodyPr/>
                    <a:lstStyle/>
                    <a:p>
                      <a:pPr algn="l"/>
                      <a:endParaRPr lang="en-IN" sz="1400" b="1" dirty="0">
                        <a:solidFill>
                          <a:schemeClr val="tx1"/>
                        </a:solidFill>
                      </a:endParaRP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4062764516"/>
                  </a:ext>
                </a:extLst>
              </a:tr>
              <a:tr h="229476">
                <a:tc>
                  <a:txBody>
                    <a:bodyPr/>
                    <a:lstStyle/>
                    <a:p>
                      <a:endParaRPr lang="en-IN" sz="1200" b="1"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US" sz="1200" b="1" i="0" u="none" strike="noStrike" cap="none" baseline="0" dirty="0">
                          <a:solidFill>
                            <a:schemeClr val="dk1"/>
                          </a:solidFill>
                          <a:latin typeface="+mn-lt"/>
                          <a:ea typeface="+mn-ea"/>
                          <a:cs typeface="+mn-cs"/>
                          <a:sym typeface="Arial"/>
                        </a:rPr>
                        <a:t>Modified</a:t>
                      </a:r>
                      <a:endParaRPr lang="en-IN" sz="1200" b="1"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200" b="1" dirty="0"/>
                        <a:t>Exclusive</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200" b="1" dirty="0"/>
                        <a:t>Shared</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200" b="1" dirty="0"/>
                        <a:t>Invalid</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3801756320"/>
                  </a:ext>
                </a:extLst>
              </a:tr>
              <a:tr h="229476">
                <a:tc>
                  <a:txBody>
                    <a:bodyPr/>
                    <a:lstStyle/>
                    <a:p>
                      <a:r>
                        <a:rPr lang="en-IN" sz="1200" b="1" i="0" u="none" strike="noStrike" cap="none" baseline="0" dirty="0">
                          <a:solidFill>
                            <a:schemeClr val="dk1"/>
                          </a:solidFill>
                          <a:latin typeface="+mn-lt"/>
                          <a:ea typeface="+mn-ea"/>
                          <a:cs typeface="+mn-cs"/>
                          <a:sym typeface="Arial"/>
                        </a:rPr>
                        <a:t>Clean/Dirty</a:t>
                      </a:r>
                      <a:endParaRPr lang="en-IN" sz="1200" b="1" dirty="0"/>
                    </a:p>
                  </a:txBody>
                  <a:tcPr anchor="ctr">
                    <a:lnL w="12700" cap="flat" cmpd="sng" algn="ctr">
                      <a:solidFill>
                        <a:schemeClr val="tx1"/>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US" sz="1200" b="0" i="0" u="none" strike="noStrike" cap="none" baseline="0" dirty="0">
                          <a:solidFill>
                            <a:schemeClr val="dk1"/>
                          </a:solidFill>
                          <a:latin typeface="+mn-lt"/>
                          <a:ea typeface="+mn-ea"/>
                          <a:cs typeface="+mn-cs"/>
                          <a:sym typeface="Arial"/>
                        </a:rPr>
                        <a:t>Dirty</a:t>
                      </a:r>
                      <a:endParaRPr lang="en-IN" sz="12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200" dirty="0"/>
                        <a:t>Clean</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200" dirty="0"/>
                        <a:t>Clean</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200" dirty="0"/>
                        <a:t>N/A</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1007438362"/>
                  </a:ext>
                </a:extLst>
              </a:tr>
              <a:tr h="229476">
                <a:tc>
                  <a:txBody>
                    <a:bodyPr/>
                    <a:lstStyle/>
                    <a:p>
                      <a:r>
                        <a:rPr lang="en-IN" sz="1200" b="1" i="0" u="none" strike="noStrike" cap="none" baseline="0" dirty="0">
                          <a:solidFill>
                            <a:schemeClr val="dk1"/>
                          </a:solidFill>
                          <a:latin typeface="+mn-lt"/>
                          <a:ea typeface="+mn-ea"/>
                          <a:cs typeface="+mn-cs"/>
                          <a:sym typeface="Arial"/>
                        </a:rPr>
                        <a:t>Unique?</a:t>
                      </a:r>
                      <a:endParaRPr lang="en-IN" sz="1200" b="1"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US" sz="1200" b="0" i="0" u="none" strike="noStrike" cap="none" baseline="0" dirty="0">
                          <a:solidFill>
                            <a:schemeClr val="dk1"/>
                          </a:solidFill>
                          <a:latin typeface="+mn-lt"/>
                          <a:ea typeface="+mn-ea"/>
                          <a:cs typeface="+mn-cs"/>
                          <a:sym typeface="Arial"/>
                        </a:rPr>
                        <a:t>Yes</a:t>
                      </a:r>
                      <a:endParaRPr lang="en-IN" sz="12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200" dirty="0"/>
                        <a:t>Yes</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200" dirty="0"/>
                        <a:t>No</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200" dirty="0"/>
                        <a:t>N/A</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794824530"/>
                  </a:ext>
                </a:extLst>
              </a:tr>
              <a:tr h="229476">
                <a:tc>
                  <a:txBody>
                    <a:bodyPr/>
                    <a:lstStyle/>
                    <a:p>
                      <a:r>
                        <a:rPr lang="en-IN" sz="1200" b="1" i="0" u="none" strike="noStrike" cap="none" baseline="0" dirty="0">
                          <a:solidFill>
                            <a:schemeClr val="dk1"/>
                          </a:solidFill>
                          <a:latin typeface="+mn-lt"/>
                          <a:ea typeface="+mn-ea"/>
                          <a:cs typeface="+mn-cs"/>
                          <a:sym typeface="Arial"/>
                        </a:rPr>
                        <a:t>Can write?</a:t>
                      </a:r>
                      <a:endParaRPr lang="en-IN" sz="1200" b="1"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US" sz="1200" b="0" i="0" u="none" strike="noStrike" cap="none" baseline="0" dirty="0">
                          <a:solidFill>
                            <a:schemeClr val="dk1"/>
                          </a:solidFill>
                          <a:latin typeface="+mn-lt"/>
                          <a:ea typeface="+mn-ea"/>
                          <a:cs typeface="+mn-cs"/>
                          <a:sym typeface="Arial"/>
                        </a:rPr>
                        <a:t>Yes</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200" dirty="0"/>
                        <a:t>Yes</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200" dirty="0"/>
                        <a:t>No</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200" dirty="0"/>
                        <a:t>N/A</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1757278953"/>
                  </a:ext>
                </a:extLst>
              </a:tr>
              <a:tr h="229476">
                <a:tc>
                  <a:txBody>
                    <a:bodyPr/>
                    <a:lstStyle/>
                    <a:p>
                      <a:r>
                        <a:rPr lang="en-IN" sz="1200" b="1" dirty="0"/>
                        <a:t>Can forward?</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200" dirty="0"/>
                        <a:t>Yes</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200" dirty="0"/>
                        <a:t>Yes</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200" dirty="0"/>
                        <a:t>Yes</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200" dirty="0"/>
                        <a:t>N/A</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1857175443"/>
                  </a:ext>
                </a:extLst>
              </a:tr>
              <a:tr h="711376">
                <a:tc>
                  <a:txBody>
                    <a:bodyPr/>
                    <a:lstStyle/>
                    <a:p>
                      <a:pPr lvl="1"/>
                      <a:r>
                        <a:rPr lang="en-IN" sz="1200" b="1" dirty="0"/>
                        <a:t>Comments</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US" sz="1200" dirty="0"/>
                        <a:t>Must write</a:t>
                      </a:r>
                    </a:p>
                    <a:p>
                      <a:pPr algn="ctr"/>
                      <a:r>
                        <a:rPr lang="en-US" sz="1200" dirty="0"/>
                        <a:t>back to share or</a:t>
                      </a:r>
                    </a:p>
                    <a:p>
                      <a:pPr algn="ctr"/>
                      <a:r>
                        <a:rPr lang="en-US" sz="1200" dirty="0"/>
                        <a:t>replace</a:t>
                      </a:r>
                      <a:endParaRPr lang="en-IN" sz="1200" dirty="0"/>
                    </a:p>
                  </a:txBody>
                  <a:tcP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US" sz="1200" dirty="0"/>
                        <a:t>Transitions to</a:t>
                      </a:r>
                    </a:p>
                    <a:p>
                      <a:pPr algn="ctr"/>
                      <a:r>
                        <a:rPr lang="en-US" sz="1200" dirty="0"/>
                        <a:t>M on write</a:t>
                      </a:r>
                      <a:endParaRPr lang="en-IN" sz="1200" dirty="0"/>
                    </a:p>
                  </a:txBody>
                  <a:tcP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US" sz="1200" dirty="0"/>
                        <a:t>Shared implies</a:t>
                      </a:r>
                    </a:p>
                    <a:p>
                      <a:pPr algn="ctr"/>
                      <a:r>
                        <a:rPr lang="en-US" sz="1200" dirty="0"/>
                        <a:t>clean, can</a:t>
                      </a:r>
                    </a:p>
                    <a:p>
                      <a:pPr algn="ctr"/>
                      <a:r>
                        <a:rPr lang="en-US" sz="1200" dirty="0"/>
                        <a:t>forward</a:t>
                      </a:r>
                      <a:endParaRPr lang="en-IN" sz="1200" dirty="0"/>
                    </a:p>
                  </a:txBody>
                  <a:tcP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200" dirty="0"/>
                        <a:t>Cannot read</a:t>
                      </a:r>
                    </a:p>
                  </a:txBody>
                  <a:tcP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1854229019"/>
                  </a:ext>
                </a:extLst>
              </a:tr>
            </a:tbl>
          </a:graphicData>
        </a:graphic>
      </p:graphicFrame>
      <p:graphicFrame>
        <p:nvGraphicFramePr>
          <p:cNvPr id="10" name="Table 9" descr="The first table, M E S I M, has four columns labeled, modified, exclusive, shared, and invalid. The rows read as follows from left to right. For Clean slash Dirty, Dirty, Clean, Clean, N A. For unique question mark, yes, yes, no, N A. For can write question mark, yes, yes, no, N A. For can forward question mark, yes, yes, yes, N A. For comments, must write back to share or replace. transitions to m on write. shared implies clean, can forward. Cannot read. The second table, labeled M O E S I, has 5 columns labeled modified, owned, exclusive, shared, and invalid. The rows read as follows from left to right. For class slash dirty, dirty dirty, clean, either, N A. For unique question mark, yes, yes, yes, no, N A. For can write question mark, yes, yes, yes, no, N A. For can forward question mark, yes, yes, yes, no, N A. For comments, can share without write back. Must write back to transition. Transitions to m on write. Shared, can be dirty or clean. Cannot read." title="2 tables show a comparison of states in snoop protocols."/>
          <p:cNvGraphicFramePr>
            <a:graphicFrameLocks noGrp="1"/>
          </p:cNvGraphicFramePr>
          <p:nvPr>
            <p:extLst>
              <p:ext uri="{D42A27DB-BD31-4B8C-83A1-F6EECF244321}">
                <p14:modId xmlns:p14="http://schemas.microsoft.com/office/powerpoint/2010/main" val="2646205127"/>
              </p:ext>
            </p:extLst>
          </p:nvPr>
        </p:nvGraphicFramePr>
        <p:xfrm>
          <a:off x="1069843" y="3734101"/>
          <a:ext cx="6894162" cy="2383680"/>
        </p:xfrm>
        <a:graphic>
          <a:graphicData uri="http://schemas.openxmlformats.org/drawingml/2006/table">
            <a:tbl>
              <a:tblPr firstRow="1" bandRow="1">
                <a:tableStyleId>{5C22544A-7EE6-4342-B048-85BDC9FD1C3A}</a:tableStyleId>
              </a:tblPr>
              <a:tblGrid>
                <a:gridCol w="1233244">
                  <a:extLst>
                    <a:ext uri="{9D8B030D-6E8A-4147-A177-3AD203B41FA5}">
                      <a16:colId xmlns:a16="http://schemas.microsoft.com/office/drawing/2014/main" val="528802535"/>
                    </a:ext>
                  </a:extLst>
                </a:gridCol>
                <a:gridCol w="1116785">
                  <a:extLst>
                    <a:ext uri="{9D8B030D-6E8A-4147-A177-3AD203B41FA5}">
                      <a16:colId xmlns:a16="http://schemas.microsoft.com/office/drawing/2014/main" val="3102758518"/>
                    </a:ext>
                  </a:extLst>
                </a:gridCol>
                <a:gridCol w="1080120">
                  <a:extLst>
                    <a:ext uri="{9D8B030D-6E8A-4147-A177-3AD203B41FA5}">
                      <a16:colId xmlns:a16="http://schemas.microsoft.com/office/drawing/2014/main" val="3084808347"/>
                    </a:ext>
                  </a:extLst>
                </a:gridCol>
                <a:gridCol w="1224136">
                  <a:extLst>
                    <a:ext uri="{9D8B030D-6E8A-4147-A177-3AD203B41FA5}">
                      <a16:colId xmlns:a16="http://schemas.microsoft.com/office/drawing/2014/main" val="574618578"/>
                    </a:ext>
                  </a:extLst>
                </a:gridCol>
                <a:gridCol w="1152128">
                  <a:extLst>
                    <a:ext uri="{9D8B030D-6E8A-4147-A177-3AD203B41FA5}">
                      <a16:colId xmlns:a16="http://schemas.microsoft.com/office/drawing/2014/main" val="2723802739"/>
                    </a:ext>
                  </a:extLst>
                </a:gridCol>
                <a:gridCol w="1087749">
                  <a:extLst>
                    <a:ext uri="{9D8B030D-6E8A-4147-A177-3AD203B41FA5}">
                      <a16:colId xmlns:a16="http://schemas.microsoft.com/office/drawing/2014/main" val="889129789"/>
                    </a:ext>
                  </a:extLst>
                </a:gridCol>
              </a:tblGrid>
              <a:tr h="245920">
                <a:tc gridSpan="6">
                  <a:txBody>
                    <a:bodyPr/>
                    <a:lstStyle/>
                    <a:p>
                      <a:pPr algn="ctr"/>
                      <a:r>
                        <a:rPr lang="en-IN" sz="1200" b="1" dirty="0">
                          <a:solidFill>
                            <a:schemeClr val="tx1"/>
                          </a:solidFill>
                        </a:rPr>
                        <a:t>(b) MOISI</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hMerge="1">
                  <a:txBody>
                    <a:bodyPr/>
                    <a:lstStyle/>
                    <a:p>
                      <a:pPr algn="l"/>
                      <a:endParaRPr lang="en-IN" sz="1400" b="1" dirty="0">
                        <a:solidFill>
                          <a:schemeClr val="tx1"/>
                        </a:solidFill>
                      </a:endParaRP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hMerge="1">
                  <a:txBody>
                    <a:bodyPr/>
                    <a:lstStyle/>
                    <a:p>
                      <a:pPr algn="l"/>
                      <a:endParaRPr lang="en-IN" sz="1400" b="1" dirty="0">
                        <a:solidFill>
                          <a:schemeClr val="tx1"/>
                        </a:solidFill>
                      </a:endParaRP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hMerge="1">
                  <a:txBody>
                    <a:bodyPr/>
                    <a:lstStyle/>
                    <a:p>
                      <a:pPr algn="l"/>
                      <a:endParaRPr lang="en-IN" sz="1400" b="1" dirty="0">
                        <a:solidFill>
                          <a:schemeClr val="tx1"/>
                        </a:solidFill>
                      </a:endParaRP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hMerge="1">
                  <a:txBody>
                    <a:bodyPr/>
                    <a:lstStyle/>
                    <a:p>
                      <a:pPr algn="l"/>
                      <a:endParaRPr lang="en-IN" sz="1400" b="1" dirty="0">
                        <a:solidFill>
                          <a:schemeClr val="tx1"/>
                        </a:solidFill>
                      </a:endParaRP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hMerge="1">
                  <a:txBody>
                    <a:bodyPr/>
                    <a:lstStyle/>
                    <a:p>
                      <a:pPr algn="ctr"/>
                      <a:endParaRPr lang="en-IN" sz="1200" b="1" dirty="0">
                        <a:solidFill>
                          <a:schemeClr val="tx1"/>
                        </a:solidFill>
                      </a:endParaRP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4062764516"/>
                  </a:ext>
                </a:extLst>
              </a:tr>
              <a:tr h="245920">
                <a:tc>
                  <a:txBody>
                    <a:bodyPr/>
                    <a:lstStyle/>
                    <a:p>
                      <a:endParaRPr lang="en-IN" sz="1200" b="1"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US" sz="1200" b="1" i="0" u="none" strike="noStrike" cap="none" baseline="0" dirty="0">
                          <a:solidFill>
                            <a:schemeClr val="dk1"/>
                          </a:solidFill>
                          <a:latin typeface="+mn-lt"/>
                          <a:ea typeface="+mn-ea"/>
                          <a:cs typeface="+mn-cs"/>
                          <a:sym typeface="Arial"/>
                        </a:rPr>
                        <a:t>Modified</a:t>
                      </a:r>
                      <a:endParaRPr lang="en-IN" sz="1200" b="1"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200" b="1" dirty="0"/>
                        <a:t>Owned</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200" b="1" dirty="0"/>
                        <a:t>Exclusive</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200" b="1" dirty="0"/>
                        <a:t>Shared</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200" b="1" dirty="0"/>
                        <a:t>Invalid</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3801756320"/>
                  </a:ext>
                </a:extLst>
              </a:tr>
              <a:tr h="245920">
                <a:tc>
                  <a:txBody>
                    <a:bodyPr/>
                    <a:lstStyle/>
                    <a:p>
                      <a:r>
                        <a:rPr lang="en-IN" sz="1200" b="1" i="0" u="none" strike="noStrike" cap="none" baseline="0" dirty="0">
                          <a:solidFill>
                            <a:schemeClr val="dk1"/>
                          </a:solidFill>
                          <a:latin typeface="+mn-lt"/>
                          <a:ea typeface="+mn-ea"/>
                          <a:cs typeface="+mn-cs"/>
                          <a:sym typeface="Arial"/>
                        </a:rPr>
                        <a:t>Clean/Dirty</a:t>
                      </a:r>
                      <a:endParaRPr lang="en-IN" sz="1200" b="1" dirty="0"/>
                    </a:p>
                  </a:txBody>
                  <a:tcPr anchor="ctr">
                    <a:lnL w="12700" cap="flat" cmpd="sng" algn="ctr">
                      <a:solidFill>
                        <a:schemeClr val="tx1"/>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US" sz="1200" b="0" i="0" u="none" strike="noStrike" cap="none" baseline="0" dirty="0">
                          <a:solidFill>
                            <a:schemeClr val="dk1"/>
                          </a:solidFill>
                          <a:latin typeface="+mn-lt"/>
                          <a:ea typeface="+mn-ea"/>
                          <a:cs typeface="+mn-cs"/>
                          <a:sym typeface="Arial"/>
                        </a:rPr>
                        <a:t>Dirty</a:t>
                      </a:r>
                      <a:endParaRPr lang="en-IN" sz="12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US" sz="1200" b="0" i="0" u="none" strike="noStrike" cap="none" baseline="0" dirty="0">
                          <a:solidFill>
                            <a:schemeClr val="dk1"/>
                          </a:solidFill>
                          <a:latin typeface="+mn-lt"/>
                          <a:ea typeface="+mn-ea"/>
                          <a:cs typeface="+mn-cs"/>
                          <a:sym typeface="Arial"/>
                        </a:rPr>
                        <a:t>Dirty</a:t>
                      </a:r>
                      <a:endParaRPr lang="en-IN" sz="12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0" i="0" u="none" strike="noStrike" cap="none" baseline="0" dirty="0">
                          <a:solidFill>
                            <a:schemeClr val="dk1"/>
                          </a:solidFill>
                          <a:latin typeface="+mn-lt"/>
                          <a:ea typeface="+mn-ea"/>
                          <a:cs typeface="+mn-cs"/>
                          <a:sym typeface="Arial"/>
                        </a:rPr>
                        <a:t>Clean</a:t>
                      </a:r>
                      <a:endParaRPr lang="en-IN" sz="12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200" dirty="0"/>
                        <a:t>Either</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200" dirty="0"/>
                        <a:t>N/A</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1007438362"/>
                  </a:ext>
                </a:extLst>
              </a:tr>
              <a:tr h="245920">
                <a:tc>
                  <a:txBody>
                    <a:bodyPr/>
                    <a:lstStyle/>
                    <a:p>
                      <a:r>
                        <a:rPr lang="en-IN" sz="1200" b="1" i="0" u="none" strike="noStrike" cap="none" baseline="0" dirty="0">
                          <a:solidFill>
                            <a:schemeClr val="dk1"/>
                          </a:solidFill>
                          <a:latin typeface="+mn-lt"/>
                          <a:ea typeface="+mn-ea"/>
                          <a:cs typeface="+mn-cs"/>
                          <a:sym typeface="Arial"/>
                        </a:rPr>
                        <a:t>Unique?</a:t>
                      </a:r>
                      <a:endParaRPr lang="en-IN" sz="1200" b="1"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US" sz="1200" b="0" i="0" u="none" strike="noStrike" cap="none" baseline="0" dirty="0">
                          <a:solidFill>
                            <a:schemeClr val="dk1"/>
                          </a:solidFill>
                          <a:latin typeface="+mn-lt"/>
                          <a:ea typeface="+mn-ea"/>
                          <a:cs typeface="+mn-cs"/>
                          <a:sym typeface="Arial"/>
                        </a:rPr>
                        <a:t>Yes</a:t>
                      </a:r>
                      <a:endParaRPr lang="en-IN" sz="12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US" sz="1200" b="0" i="0" u="none" strike="noStrike" cap="none" baseline="0" dirty="0">
                          <a:solidFill>
                            <a:schemeClr val="dk1"/>
                          </a:solidFill>
                          <a:latin typeface="+mn-lt"/>
                          <a:ea typeface="+mn-ea"/>
                          <a:cs typeface="+mn-cs"/>
                          <a:sym typeface="Arial"/>
                        </a:rPr>
                        <a:t>Yes</a:t>
                      </a:r>
                      <a:endParaRPr lang="en-IN" sz="12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200" dirty="0"/>
                        <a:t>Yes</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200" dirty="0"/>
                        <a:t>Yes</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200" dirty="0"/>
                        <a:t>N/A</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794824530"/>
                  </a:ext>
                </a:extLst>
              </a:tr>
              <a:tr h="245920">
                <a:tc>
                  <a:txBody>
                    <a:bodyPr/>
                    <a:lstStyle/>
                    <a:p>
                      <a:r>
                        <a:rPr lang="en-IN" sz="1200" b="1" i="0" u="none" strike="noStrike" cap="none" baseline="0" dirty="0">
                          <a:solidFill>
                            <a:schemeClr val="dk1"/>
                          </a:solidFill>
                          <a:latin typeface="+mn-lt"/>
                          <a:ea typeface="+mn-ea"/>
                          <a:cs typeface="+mn-cs"/>
                          <a:sym typeface="Arial"/>
                        </a:rPr>
                        <a:t>Can write?</a:t>
                      </a:r>
                      <a:endParaRPr lang="en-IN" sz="1200" b="1"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US" sz="1200" b="0" i="0" u="none" strike="noStrike" cap="none" baseline="0" dirty="0">
                          <a:solidFill>
                            <a:schemeClr val="dk1"/>
                          </a:solidFill>
                          <a:latin typeface="+mn-lt"/>
                          <a:ea typeface="+mn-ea"/>
                          <a:cs typeface="+mn-cs"/>
                          <a:sym typeface="Arial"/>
                        </a:rPr>
                        <a:t>Yes</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US" sz="1200" b="0" i="0" u="none" strike="noStrike" cap="none" baseline="0" dirty="0">
                          <a:solidFill>
                            <a:schemeClr val="dk1"/>
                          </a:solidFill>
                          <a:latin typeface="+mn-lt"/>
                          <a:ea typeface="+mn-ea"/>
                          <a:cs typeface="+mn-cs"/>
                          <a:sym typeface="Arial"/>
                        </a:rPr>
                        <a:t>Yes</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200" dirty="0"/>
                        <a:t>Yes</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200" dirty="0"/>
                        <a:t>Yes</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200" dirty="0"/>
                        <a:t>N/A</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1757278953"/>
                  </a:ext>
                </a:extLst>
              </a:tr>
              <a:tr h="245920">
                <a:tc>
                  <a:txBody>
                    <a:bodyPr/>
                    <a:lstStyle/>
                    <a:p>
                      <a:r>
                        <a:rPr lang="en-IN" sz="1200" b="1" dirty="0"/>
                        <a:t>Can forward?</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200" dirty="0"/>
                        <a:t>Yes</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200" dirty="0"/>
                        <a:t>Yes</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200" dirty="0"/>
                        <a:t>Yes</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200" dirty="0"/>
                        <a:t>Yes</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200" dirty="0"/>
                        <a:t>N/A</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1857175443"/>
                  </a:ext>
                </a:extLst>
              </a:tr>
              <a:tr h="737760">
                <a:tc>
                  <a:txBody>
                    <a:bodyPr/>
                    <a:lstStyle/>
                    <a:p>
                      <a:r>
                        <a:rPr lang="en-IN" sz="1200" b="1" dirty="0"/>
                        <a:t>Comments</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US" sz="1200" dirty="0"/>
                        <a:t>Can share</a:t>
                      </a:r>
                    </a:p>
                    <a:p>
                      <a:pPr algn="ctr"/>
                      <a:r>
                        <a:rPr lang="en-US" sz="1200" dirty="0"/>
                        <a:t>without write</a:t>
                      </a:r>
                    </a:p>
                    <a:p>
                      <a:pPr algn="ctr"/>
                      <a:r>
                        <a:rPr lang="en-US" sz="1200" dirty="0"/>
                        <a:t>back</a:t>
                      </a:r>
                      <a:endParaRPr lang="en-IN" sz="1200" dirty="0"/>
                    </a:p>
                  </a:txBody>
                  <a:tcP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US" sz="1200" dirty="0"/>
                        <a:t>Must write</a:t>
                      </a:r>
                    </a:p>
                    <a:p>
                      <a:pPr algn="ctr"/>
                      <a:r>
                        <a:rPr lang="en-US" sz="1200" dirty="0"/>
                        <a:t>back to</a:t>
                      </a:r>
                    </a:p>
                    <a:p>
                      <a:pPr algn="ctr"/>
                      <a:r>
                        <a:rPr lang="en-US" sz="1200" dirty="0"/>
                        <a:t>transition</a:t>
                      </a:r>
                      <a:endParaRPr lang="en-IN" sz="1200" dirty="0"/>
                    </a:p>
                  </a:txBody>
                  <a:tcP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US" sz="1200" dirty="0"/>
                        <a:t>Transitions</a:t>
                      </a:r>
                      <a:br>
                        <a:rPr lang="en-US" sz="1200" dirty="0"/>
                      </a:br>
                      <a:r>
                        <a:rPr lang="en-US" sz="1200" dirty="0"/>
                        <a:t>to M on write</a:t>
                      </a:r>
                      <a:endParaRPr lang="en-IN" sz="1200" dirty="0"/>
                    </a:p>
                  </a:txBody>
                  <a:tcP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US" sz="1200" dirty="0"/>
                        <a:t>Shared, can</a:t>
                      </a:r>
                    </a:p>
                    <a:p>
                      <a:pPr algn="ctr"/>
                      <a:r>
                        <a:rPr lang="en-US" sz="1200" dirty="0"/>
                        <a:t>be dirty or</a:t>
                      </a:r>
                    </a:p>
                    <a:p>
                      <a:pPr algn="ctr"/>
                      <a:r>
                        <a:rPr lang="en-US" sz="1200" dirty="0"/>
                        <a:t>clean</a:t>
                      </a:r>
                      <a:endParaRPr lang="en-IN" sz="1200" dirty="0"/>
                    </a:p>
                  </a:txBody>
                  <a:tcP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200" dirty="0"/>
                        <a:t>Cannot read</a:t>
                      </a:r>
                    </a:p>
                  </a:txBody>
                  <a:tcP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1854229019"/>
                  </a:ext>
                </a:extLst>
              </a:tr>
            </a:tbl>
          </a:graphicData>
        </a:graphic>
      </p:graphicFrame>
      <p:sp>
        <p:nvSpPr>
          <p:cNvPr id="6" name="TextBox 5"/>
          <p:cNvSpPr txBox="1"/>
          <p:nvPr/>
        </p:nvSpPr>
        <p:spPr>
          <a:xfrm>
            <a:off x="5764235" y="6159489"/>
            <a:ext cx="3414717" cy="261610"/>
          </a:xfrm>
          <a:prstGeom prst="rect">
            <a:avLst/>
          </a:prstGeom>
          <a:noFill/>
        </p:spPr>
        <p:txBody>
          <a:bodyPr wrap="none" rtlCol="0">
            <a:spAutoFit/>
          </a:bodyPr>
          <a:lstStyle/>
          <a:p>
            <a:r>
              <a:rPr lang="en-US" sz="1100" dirty="0">
                <a:latin typeface="+mn-lt"/>
              </a:rPr>
              <a:t>(Table can be found on page 756 in the textbook.)</a:t>
            </a:r>
          </a:p>
        </p:txBody>
      </p:sp>
      <p:sp>
        <p:nvSpPr>
          <p:cNvPr id="3" name="Title 2">
            <a:extLst>
              <a:ext uri="{FF2B5EF4-FFF2-40B4-BE49-F238E27FC236}">
                <a16:creationId xmlns:a16="http://schemas.microsoft.com/office/drawing/2014/main" id="{BFC1780D-3BC9-4D49-83BA-8E7D698BFBD6}"/>
              </a:ext>
            </a:extLst>
          </p:cNvPr>
          <p:cNvSpPr>
            <a:spLocks noGrp="1"/>
          </p:cNvSpPr>
          <p:nvPr>
            <p:ph type="title"/>
          </p:nvPr>
        </p:nvSpPr>
        <p:spPr>
          <a:xfrm>
            <a:off x="402124" y="-108005"/>
            <a:ext cx="8229600" cy="1097279"/>
          </a:xfrm>
        </p:spPr>
        <p:txBody>
          <a:bodyPr/>
          <a:lstStyle/>
          <a:p>
            <a:r>
              <a:rPr lang="en-US" sz="2800" dirty="0"/>
              <a:t>Table 21.2</a:t>
            </a:r>
            <a:br>
              <a:rPr lang="en-US" sz="2800" dirty="0"/>
            </a:br>
            <a:r>
              <a:rPr lang="en-US" sz="2800" dirty="0"/>
              <a:t>Comparison of States in Snoop Protocols</a:t>
            </a:r>
          </a:p>
        </p:txBody>
      </p:sp>
    </p:spTree>
    <p:extLst>
      <p:ext uri="{BB962C8B-B14F-4D97-AF65-F5344CB8AC3E}">
        <p14:creationId xmlns:p14="http://schemas.microsoft.com/office/powerpoint/2010/main" val="23639070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4"/>
          <p:cNvSpPr>
            <a:spLocks noGrp="1" noChangeArrowheads="1"/>
          </p:cNvSpPr>
          <p:nvPr>
            <p:ph type="title"/>
          </p:nvPr>
        </p:nvSpPr>
        <p:spPr>
          <a:xfrm>
            <a:off x="457200" y="116732"/>
            <a:ext cx="3346315" cy="2195186"/>
          </a:xfrm>
          <a:noFill/>
          <a:ln/>
        </p:spPr>
        <p:txBody>
          <a:bodyPr lIns="90488" tIns="44450" rIns="90488" bIns="44450"/>
          <a:lstStyle/>
          <a:p>
            <a:r>
              <a:rPr lang="en-US" dirty="0"/>
              <a:t>Figure 21.13</a:t>
            </a:r>
            <a:br>
              <a:rPr lang="en-US" dirty="0"/>
            </a:br>
            <a:r>
              <a:rPr lang="en-US" dirty="0"/>
              <a:t>Intel Core</a:t>
            </a:r>
            <a:br>
              <a:rPr lang="en-US" dirty="0"/>
            </a:br>
            <a:r>
              <a:rPr lang="en-US" dirty="0"/>
              <a:t>i7-5960X </a:t>
            </a:r>
            <a:br>
              <a:rPr lang="en-US" dirty="0"/>
            </a:br>
            <a:r>
              <a:rPr lang="en-US" dirty="0"/>
              <a:t>Block Diagram</a:t>
            </a:r>
          </a:p>
        </p:txBody>
      </p:sp>
      <p:pic>
        <p:nvPicPr>
          <p:cNvPr id="4" name="Picture 3" descr="Figure A contains 7 core processors. The processors contain 32 kB L 1 Instruction and 32 k B L 1 Data caches. In addition, the processors are equipped with individual L 2 Caches of 256 k B. The whole system is connected to a common L 3 Cache of 23 M B. below the L3 Cache, D D R 4 Memory Controllers and P C I Express are found. They can send and receive data at a rate of 4 times 8 B at 2 point 1 3 3 G T per second, and 40 lanes at 8 G T per second respectively. Figure B shows the physical layout on the chip. It Contains a Shared L3 Cache. The L 3 cache is shared by two sets of quad core processors, an Input output unit, and the Memory Controller." title="A block diagram with two figures describes an Intel Core i 7-5960 X processor."/>
          <p:cNvPicPr>
            <a:picLocks noChangeAspect="1"/>
          </p:cNvPicPr>
          <p:nvPr/>
        </p:nvPicPr>
        <p:blipFill rotWithShape="1">
          <a:blip r:embed="rId3">
            <a:extLst>
              <a:ext uri="{28A0092B-C50C-407E-A947-70E740481C1C}">
                <a14:useLocalDpi xmlns:a14="http://schemas.microsoft.com/office/drawing/2010/main" val="0"/>
              </a:ext>
            </a:extLst>
          </a:blip>
          <a:srcRect l="5114" t="2836" r="4940" b="13760"/>
          <a:stretch/>
        </p:blipFill>
        <p:spPr>
          <a:xfrm>
            <a:off x="3618343" y="175097"/>
            <a:ext cx="5098916" cy="6118698"/>
          </a:xfrm>
          <a:prstGeom prst="rect">
            <a:avLst/>
          </a:prstGeom>
        </p:spPr>
      </p:pic>
    </p:spTree>
  </p:cSld>
  <p:clrMapOvr>
    <a:masterClrMapping/>
  </p:clrMapOvr>
  <p:transition spd="med">
    <p:wipe dir="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4"/>
          <p:cNvSpPr>
            <a:spLocks noGrp="1" noChangeArrowheads="1"/>
          </p:cNvSpPr>
          <p:nvPr>
            <p:ph type="title"/>
          </p:nvPr>
        </p:nvSpPr>
        <p:spPr>
          <a:xfrm>
            <a:off x="457200" y="73365"/>
            <a:ext cx="8500188" cy="1606527"/>
          </a:xfrm>
          <a:noFill/>
          <a:ln/>
        </p:spPr>
        <p:txBody>
          <a:bodyPr lIns="90488" tIns="44450" rIns="90488" bIns="44450"/>
          <a:lstStyle/>
          <a:p>
            <a:r>
              <a:rPr lang="en-US" dirty="0"/>
              <a:t>Figure 21.14</a:t>
            </a:r>
            <a:br>
              <a:rPr lang="en-US" dirty="0"/>
            </a:br>
            <a:r>
              <a:rPr lang="en-US" dirty="0"/>
              <a:t>ARM Cortex-A15 </a:t>
            </a:r>
            <a:r>
              <a:rPr lang="en-US" dirty="0" err="1"/>
              <a:t>MPCore</a:t>
            </a:r>
            <a:r>
              <a:rPr lang="en-US" dirty="0"/>
              <a:t> Chip Block Diagram</a:t>
            </a:r>
          </a:p>
        </p:txBody>
      </p:sp>
      <p:pic>
        <p:nvPicPr>
          <p:cNvPr id="2" name="Picture 1" descr="The Generic interrupt controller receives a series of configurable hardware interrupt lines. The generic interrupt controller sends data to the timer, W dog, and C P U interface. From the Timer, W dog, and C P U interface, the I R Q is passed to the C P U slash V F P with an L 1 cache. The C P U slash V F P is connected to the Snoop control unit through the Instruction and data 64 bit bus, and it can send and receive coherency control bits from the Snoop control unit. A read slash write 64-bit bus and an optional second R slash W 64-bit bus are also connected to the Snoop control unit." title="A block diagram of A R M Cortex dash A 15 M P Core Chip."/>
          <p:cNvPicPr>
            <a:picLocks noChangeAspect="1"/>
          </p:cNvPicPr>
          <p:nvPr/>
        </p:nvPicPr>
        <p:blipFill rotWithShape="1">
          <a:blip r:embed="rId3">
            <a:extLst>
              <a:ext uri="{28A0092B-C50C-407E-A947-70E740481C1C}">
                <a14:useLocalDpi xmlns:a14="http://schemas.microsoft.com/office/drawing/2010/main" val="0"/>
              </a:ext>
            </a:extLst>
          </a:blip>
          <a:srcRect l="2699" t="20708" r="4286" b="31273"/>
          <a:stretch/>
        </p:blipFill>
        <p:spPr>
          <a:xfrm>
            <a:off x="1004635" y="1679892"/>
            <a:ext cx="7134731" cy="4766553"/>
          </a:xfrm>
          <a:prstGeom prst="rect">
            <a:avLst/>
          </a:prstGeom>
        </p:spPr>
      </p:pic>
    </p:spTree>
    <p:extLst>
      <p:ext uri="{BB962C8B-B14F-4D97-AF65-F5344CB8AC3E}">
        <p14:creationId xmlns:p14="http://schemas.microsoft.com/office/powerpoint/2010/main" val="42565638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0648"/>
            <a:ext cx="8229600" cy="619385"/>
          </a:xfrm>
        </p:spPr>
        <p:txBody>
          <a:bodyPr/>
          <a:lstStyle/>
          <a:p>
            <a:r>
              <a:rPr lang="en-US" dirty="0"/>
              <a:t>Interrupt Handling</a:t>
            </a:r>
          </a:p>
        </p:txBody>
      </p:sp>
      <p:graphicFrame>
        <p:nvGraphicFramePr>
          <p:cNvPr id="7" name="Content Placeholder 4"/>
          <p:cNvGraphicFramePr>
            <a:graphicFrameLocks/>
          </p:cNvGraphicFramePr>
          <p:nvPr>
            <p:extLst>
              <p:ext uri="{D42A27DB-BD31-4B8C-83A1-F6EECF244321}">
                <p14:modId xmlns:p14="http://schemas.microsoft.com/office/powerpoint/2010/main" val="2451592763"/>
              </p:ext>
            </p:extLst>
          </p:nvPr>
        </p:nvGraphicFramePr>
        <p:xfrm>
          <a:off x="402166" y="1052736"/>
          <a:ext cx="8274289" cy="523775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015722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GIC</a:t>
            </a:r>
          </a:p>
        </p:txBody>
      </p:sp>
      <p:graphicFrame>
        <p:nvGraphicFramePr>
          <p:cNvPr id="7" name="Content Placeholder 4"/>
          <p:cNvGraphicFramePr>
            <a:graphicFrameLocks/>
          </p:cNvGraphicFramePr>
          <p:nvPr>
            <p:extLst>
              <p:ext uri="{D42A27DB-BD31-4B8C-83A1-F6EECF244321}">
                <p14:modId xmlns:p14="http://schemas.microsoft.com/office/powerpoint/2010/main" val="53805511"/>
              </p:ext>
            </p:extLst>
          </p:nvPr>
        </p:nvGraphicFramePr>
        <p:xfrm>
          <a:off x="498474" y="1981200"/>
          <a:ext cx="7556313" cy="41449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6047463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Interrupts can be:</a:t>
            </a:r>
          </a:p>
        </p:txBody>
      </p:sp>
      <p:sp>
        <p:nvSpPr>
          <p:cNvPr id="3" name="Content Placeholder 2"/>
          <p:cNvSpPr>
            <a:spLocks noGrp="1"/>
          </p:cNvSpPr>
          <p:nvPr>
            <p:ph type="body" idx="1"/>
          </p:nvPr>
        </p:nvSpPr>
        <p:spPr>
          <a:xfrm>
            <a:off x="457200" y="1685544"/>
            <a:ext cx="8229600" cy="4695784"/>
          </a:xfrm>
        </p:spPr>
        <p:txBody>
          <a:bodyPr>
            <a:normAutofit fontScale="92500" lnSpcReduction="20000"/>
          </a:bodyPr>
          <a:lstStyle/>
          <a:p>
            <a:pPr marL="341313" indent="-341313"/>
            <a:r>
              <a:rPr lang="en-US" sz="2100" dirty="0"/>
              <a:t>Inactive</a:t>
            </a:r>
          </a:p>
          <a:p>
            <a:pPr marL="695325" lvl="1" indent="-354013"/>
            <a:r>
              <a:rPr lang="en-US" dirty="0"/>
              <a:t>One that is nonasserted, or which in a multiprocessing environment has been completely processed by that CPU but can still be either Pending or Active in some of the CPUs to which it is targeted, and so might not have been cleared at the interrupt source</a:t>
            </a:r>
          </a:p>
          <a:p>
            <a:pPr marL="341313" indent="-341313"/>
            <a:r>
              <a:rPr lang="en-US" sz="2100" dirty="0"/>
              <a:t>Pending</a:t>
            </a:r>
            <a:r>
              <a:rPr lang="en-US" dirty="0"/>
              <a:t> </a:t>
            </a:r>
          </a:p>
          <a:p>
            <a:pPr marL="695325" lvl="1" indent="-354013"/>
            <a:r>
              <a:rPr lang="en-US" dirty="0"/>
              <a:t>One that has been asserted, and for which processing has not started on that CPU</a:t>
            </a:r>
          </a:p>
          <a:p>
            <a:pPr marL="341313" indent="-341313"/>
            <a:r>
              <a:rPr lang="en-US" sz="2100" dirty="0"/>
              <a:t>Active</a:t>
            </a:r>
          </a:p>
          <a:p>
            <a:pPr marL="695325" lvl="1" indent="-354013"/>
            <a:r>
              <a:rPr lang="en-US" dirty="0"/>
              <a:t>One that has been started on that CPU, but processing is not complete </a:t>
            </a:r>
          </a:p>
          <a:p>
            <a:pPr marL="695325" lvl="1" indent="-354013"/>
            <a:r>
              <a:rPr lang="en-US" dirty="0"/>
              <a:t>Can be pre-empted when a new interrupt of higher priority interrupts A15 core interrupt processing</a:t>
            </a:r>
          </a:p>
          <a:p>
            <a:pPr marL="341313" indent="-341313"/>
            <a:r>
              <a:rPr lang="en-US" sz="2100" dirty="0"/>
              <a:t>Interrupts come from the following sources:</a:t>
            </a:r>
          </a:p>
          <a:p>
            <a:pPr marL="695325" lvl="1" indent="-354013"/>
            <a:r>
              <a:rPr lang="en-US" dirty="0"/>
              <a:t>Interprocessor interrupts (IPIs)</a:t>
            </a:r>
          </a:p>
          <a:p>
            <a:pPr marL="695325" lvl="1" indent="-354013"/>
            <a:r>
              <a:rPr lang="en-US" dirty="0"/>
              <a:t>Private timer and/or watchdog interrupts</a:t>
            </a:r>
          </a:p>
          <a:p>
            <a:pPr marL="695325" lvl="1" indent="-354013"/>
            <a:r>
              <a:rPr lang="en-US" dirty="0"/>
              <a:t>Legacy FIQ lines</a:t>
            </a:r>
          </a:p>
          <a:p>
            <a:pPr marL="695325" lvl="1" indent="-354013"/>
            <a:r>
              <a:rPr lang="en-US" dirty="0"/>
              <a:t>Hardware interrupts</a:t>
            </a:r>
          </a:p>
        </p:txBody>
      </p:sp>
    </p:spTree>
    <p:extLst>
      <p:ext uri="{BB962C8B-B14F-4D97-AF65-F5344CB8AC3E}">
        <p14:creationId xmlns:p14="http://schemas.microsoft.com/office/powerpoint/2010/main" val="4950393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4"/>
          <p:cNvSpPr>
            <a:spLocks noGrp="1" noChangeArrowheads="1"/>
          </p:cNvSpPr>
          <p:nvPr>
            <p:ph type="title"/>
          </p:nvPr>
        </p:nvSpPr>
        <p:spPr>
          <a:xfrm>
            <a:off x="457200" y="177268"/>
            <a:ext cx="8500188" cy="1091677"/>
          </a:xfrm>
          <a:noFill/>
          <a:ln/>
        </p:spPr>
        <p:txBody>
          <a:bodyPr lIns="90488" tIns="44450" rIns="90488" bIns="44450"/>
          <a:lstStyle/>
          <a:p>
            <a:r>
              <a:rPr lang="en-US" dirty="0"/>
              <a:t>Figure 21.15</a:t>
            </a:r>
            <a:br>
              <a:rPr lang="en-US" dirty="0"/>
            </a:br>
            <a:r>
              <a:rPr lang="en-US" dirty="0"/>
              <a:t>Generic Interrupt Controller Block Diagram</a:t>
            </a:r>
          </a:p>
        </p:txBody>
      </p:sp>
      <p:pic>
        <p:nvPicPr>
          <p:cNvPr id="2" name="Picture 1" descr="The Interrupt list contains Priority and Status columns. To either side of the column are the Interrupt interface and the Prioritization and selection section. The inputs are received by the Interrupt interface. The Interrupt list can send and receive data from the Decoder. The Decoder receives instructions from the private bus read slash write. Core-acknowledge and end of interrupt information from the C P U interface lead to the Status of the interrupt list. The Prioritization and selection section of the Interrupt list can send information to the A 15 Core processors containing the Interrupt number and Priority section. They are labeled as top priority interrupts. The four A 15 Core processors, 0, 1, 2 and 3, are collectively labeled as I R Q request and attributed to each C P U interface." title="A block Diagram of a Generic Interrupt Controller."/>
          <p:cNvPicPr>
            <a:picLocks noChangeAspect="1"/>
          </p:cNvPicPr>
          <p:nvPr/>
        </p:nvPicPr>
        <p:blipFill rotWithShape="1">
          <a:blip r:embed="rId3">
            <a:extLst>
              <a:ext uri="{28A0092B-C50C-407E-A947-70E740481C1C}">
                <a14:useLocalDpi xmlns:a14="http://schemas.microsoft.com/office/drawing/2010/main" val="0"/>
              </a:ext>
            </a:extLst>
          </a:blip>
          <a:srcRect t="13855" b="31838"/>
          <a:stretch/>
        </p:blipFill>
        <p:spPr>
          <a:xfrm>
            <a:off x="1029090" y="1307429"/>
            <a:ext cx="7085820" cy="4979796"/>
          </a:xfrm>
          <a:prstGeom prst="rect">
            <a:avLst/>
          </a:prstGeom>
        </p:spPr>
      </p:pic>
    </p:spTree>
    <p:extLst>
      <p:ext uri="{BB962C8B-B14F-4D97-AF65-F5344CB8AC3E}">
        <p14:creationId xmlns:p14="http://schemas.microsoft.com/office/powerpoint/2010/main" val="34401471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0" name="Rectangle 2"/>
          <p:cNvSpPr>
            <a:spLocks noGrp="1" noChangeArrowheads="1"/>
          </p:cNvSpPr>
          <p:nvPr>
            <p:ph type="title"/>
          </p:nvPr>
        </p:nvSpPr>
        <p:spPr/>
        <p:txBody>
          <a:bodyPr/>
          <a:lstStyle/>
          <a:p>
            <a:r>
              <a:rPr lang="en-GB" dirty="0"/>
              <a:t>Cache Coherency</a:t>
            </a:r>
          </a:p>
        </p:txBody>
      </p:sp>
      <p:sp>
        <p:nvSpPr>
          <p:cNvPr id="237571" name="Rectangle 3"/>
          <p:cNvSpPr>
            <a:spLocks noGrp="1" noChangeArrowheads="1"/>
          </p:cNvSpPr>
          <p:nvPr>
            <p:ph type="body" idx="1"/>
          </p:nvPr>
        </p:nvSpPr>
        <p:spPr>
          <a:xfrm>
            <a:off x="457200" y="1661160"/>
            <a:ext cx="8229600" cy="4792176"/>
          </a:xfrm>
        </p:spPr>
        <p:txBody>
          <a:bodyPr>
            <a:normAutofit fontScale="55000" lnSpcReduction="20000"/>
          </a:bodyPr>
          <a:lstStyle/>
          <a:p>
            <a:pPr marL="341313" indent="-341313">
              <a:lnSpc>
                <a:spcPct val="120000"/>
              </a:lnSpc>
            </a:pPr>
            <a:r>
              <a:rPr lang="en-GB" sz="2700" dirty="0"/>
              <a:t>Snoop Control Unit (SCU) resolves most of the traditional bottlenecks related to access to shared data and the scalability limitation introduced by coherence traffic</a:t>
            </a:r>
          </a:p>
          <a:p>
            <a:pPr marL="341313" indent="-341313">
              <a:lnSpc>
                <a:spcPct val="120000"/>
              </a:lnSpc>
            </a:pPr>
            <a:r>
              <a:rPr lang="en-GB" sz="2700" dirty="0"/>
              <a:t>L1 cache coherency scheme is based on the MESI protocol</a:t>
            </a:r>
          </a:p>
          <a:p>
            <a:pPr marL="341313" indent="-341313">
              <a:lnSpc>
                <a:spcPct val="120000"/>
              </a:lnSpc>
            </a:pPr>
            <a:r>
              <a:rPr lang="en-GB" sz="2700" dirty="0"/>
              <a:t>Direct Data Intervention (DDI)</a:t>
            </a:r>
          </a:p>
          <a:p>
            <a:pPr marL="695325" lvl="1" indent="-354013">
              <a:lnSpc>
                <a:spcPct val="120000"/>
              </a:lnSpc>
            </a:pPr>
            <a:r>
              <a:rPr lang="en-GB" sz="2400" dirty="0"/>
              <a:t>Enables copying clean data between L1 caches without accessing external memory</a:t>
            </a:r>
          </a:p>
          <a:p>
            <a:pPr marL="695325" lvl="1" indent="-354013">
              <a:lnSpc>
                <a:spcPct val="120000"/>
              </a:lnSpc>
            </a:pPr>
            <a:r>
              <a:rPr lang="en-GB" sz="2400" dirty="0"/>
              <a:t>Reduces read after write from L1 to L2</a:t>
            </a:r>
          </a:p>
          <a:p>
            <a:pPr marL="695325" lvl="1" indent="-354013">
              <a:lnSpc>
                <a:spcPct val="120000"/>
              </a:lnSpc>
            </a:pPr>
            <a:r>
              <a:rPr lang="en-GB" sz="2400" dirty="0"/>
              <a:t>Can resolve local L1 miss from remote L1 rather than L2</a:t>
            </a:r>
          </a:p>
          <a:p>
            <a:pPr marL="341313" indent="-341313">
              <a:lnSpc>
                <a:spcPct val="120000"/>
              </a:lnSpc>
            </a:pPr>
            <a:r>
              <a:rPr lang="en-GB" sz="2700" dirty="0"/>
              <a:t>Duplicated tag RAMs</a:t>
            </a:r>
          </a:p>
          <a:p>
            <a:pPr marL="695325" lvl="1" indent="-354013">
              <a:lnSpc>
                <a:spcPct val="120000"/>
              </a:lnSpc>
            </a:pPr>
            <a:r>
              <a:rPr lang="en-GB" sz="2400" dirty="0"/>
              <a:t>Cache tags implemented as separate block of RAM</a:t>
            </a:r>
          </a:p>
          <a:p>
            <a:pPr marL="695325" lvl="1" indent="-354013">
              <a:lnSpc>
                <a:spcPct val="120000"/>
              </a:lnSpc>
            </a:pPr>
            <a:r>
              <a:rPr lang="en-GB" sz="2400" dirty="0"/>
              <a:t>Same length as number of lines in cache</a:t>
            </a:r>
          </a:p>
          <a:p>
            <a:pPr marL="695325" lvl="1" indent="-354013">
              <a:lnSpc>
                <a:spcPct val="120000"/>
              </a:lnSpc>
            </a:pPr>
            <a:r>
              <a:rPr lang="en-GB" sz="2400" dirty="0"/>
              <a:t>Duplicates used by SCU to check data availability before sending coherency commands</a:t>
            </a:r>
          </a:p>
          <a:p>
            <a:pPr marL="695325" lvl="1" indent="-354013">
              <a:lnSpc>
                <a:spcPct val="120000"/>
              </a:lnSpc>
            </a:pPr>
            <a:r>
              <a:rPr lang="en-GB" sz="2400" dirty="0"/>
              <a:t>Only send to CPUs that must update coherent data cache</a:t>
            </a:r>
          </a:p>
          <a:p>
            <a:pPr marL="341313" indent="-341313">
              <a:lnSpc>
                <a:spcPct val="120000"/>
              </a:lnSpc>
            </a:pPr>
            <a:r>
              <a:rPr lang="en-GB" sz="2700" dirty="0"/>
              <a:t>Migratory lines</a:t>
            </a:r>
          </a:p>
          <a:p>
            <a:pPr marL="695325" lvl="1" indent="-354013">
              <a:lnSpc>
                <a:spcPct val="120000"/>
              </a:lnSpc>
            </a:pPr>
            <a:r>
              <a:rPr lang="en-GB" sz="2400" dirty="0"/>
              <a:t>Allows moving dirty data between CPUs without writing to L2 and reading back from external memory</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4"/>
          <p:cNvSpPr>
            <a:spLocks noGrp="1" noChangeArrowheads="1"/>
          </p:cNvSpPr>
          <p:nvPr>
            <p:ph type="title"/>
          </p:nvPr>
        </p:nvSpPr>
        <p:spPr>
          <a:xfrm>
            <a:off x="457200" y="204420"/>
            <a:ext cx="8500188" cy="1062494"/>
          </a:xfrm>
          <a:noFill/>
          <a:ln/>
        </p:spPr>
        <p:txBody>
          <a:bodyPr lIns="90488" tIns="44450" rIns="90488" bIns="44450"/>
          <a:lstStyle/>
          <a:p>
            <a:r>
              <a:rPr lang="en-US" dirty="0"/>
              <a:t>Figure 21.16</a:t>
            </a:r>
            <a:br>
              <a:rPr lang="en-US" dirty="0"/>
            </a:br>
            <a:r>
              <a:rPr lang="en-US" dirty="0"/>
              <a:t>IBM z13 Drawer Structure</a:t>
            </a:r>
          </a:p>
        </p:txBody>
      </p:sp>
      <p:pic>
        <p:nvPicPr>
          <p:cNvPr id="2" name="Picture 1" descr="The C P C Drawer has two nodes. Each node contains 3 Processor Units with 8 cores connected to an Intra-node interface X BUS. The Processor units are connected to Memory, G X plus, plus, and P C I e. The Intra-node interface X BUS connects to Storage Control. The Storage Controls for both nodes are connected by an Inter-node interface S BUS. The Storage Control sends data to other drawers via an A BUS." title="A diagram presents the I B M z 13 Drawer Structure."/>
          <p:cNvPicPr>
            <a:picLocks noChangeAspect="1"/>
          </p:cNvPicPr>
          <p:nvPr/>
        </p:nvPicPr>
        <p:blipFill rotWithShape="1">
          <a:blip r:embed="rId3">
            <a:extLst>
              <a:ext uri="{28A0092B-C50C-407E-A947-70E740481C1C}">
                <a14:useLocalDpi xmlns:a14="http://schemas.microsoft.com/office/drawing/2010/main" val="0"/>
              </a:ext>
            </a:extLst>
          </a:blip>
          <a:srcRect l="2055" t="26031" r="6975" b="30691"/>
          <a:stretch/>
        </p:blipFill>
        <p:spPr>
          <a:xfrm>
            <a:off x="693028" y="1389536"/>
            <a:ext cx="7757944" cy="4776281"/>
          </a:xfrm>
          <a:prstGeom prst="rect">
            <a:avLst/>
          </a:prstGeom>
        </p:spPr>
      </p:pic>
    </p:spTree>
  </p:cSld>
  <p:clrMapOvr>
    <a:masterClrMapping/>
  </p:clrMapOvr>
  <p:transition spd="med">
    <p:wipe dir="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4"/>
          <p:cNvSpPr>
            <a:spLocks noGrp="1" noChangeArrowheads="1"/>
          </p:cNvSpPr>
          <p:nvPr>
            <p:ph type="title"/>
          </p:nvPr>
        </p:nvSpPr>
        <p:spPr>
          <a:xfrm>
            <a:off x="457200" y="170049"/>
            <a:ext cx="8500188" cy="1089645"/>
          </a:xfrm>
          <a:noFill/>
          <a:ln/>
        </p:spPr>
        <p:txBody>
          <a:bodyPr lIns="90488" tIns="44450" rIns="90488" bIns="44450"/>
          <a:lstStyle/>
          <a:p>
            <a:r>
              <a:rPr lang="en-US" dirty="0"/>
              <a:t>Figure 21.17 </a:t>
            </a:r>
            <a:br>
              <a:rPr lang="en-US" dirty="0"/>
            </a:br>
            <a:r>
              <a:rPr lang="it-IT" dirty="0"/>
              <a:t>IBM z13 Cache Hierarchy in Single Node</a:t>
            </a:r>
            <a:endParaRPr lang="en-US" dirty="0"/>
          </a:p>
        </p:txBody>
      </p:sp>
      <p:pic>
        <p:nvPicPr>
          <p:cNvPr id="2" name="Picture 1" descr="An A Bus, or inter-drawer snoop interface, consists of a Non-data Inclusive coherent directory, or N I C, and an S-Bus, an inter-node snoop that interfaces with the other node in the drawer. The 480 M B shared e D R A M L 4 is connected to an X Bus, or intra-node snoop interface, which connects to three sets of 64 M B shared e D R A M L 3. The 64 MB shared e D R A M L 3 is connected to a series of L 2 and L1 cache lines." title="A hierarchical representation of an IBM z 13 Cache in Single Node."/>
          <p:cNvPicPr>
            <a:picLocks noChangeAspect="1"/>
          </p:cNvPicPr>
          <p:nvPr/>
        </p:nvPicPr>
        <p:blipFill rotWithShape="1">
          <a:blip r:embed="rId3">
            <a:extLst>
              <a:ext uri="{28A0092B-C50C-407E-A947-70E740481C1C}">
                <a14:useLocalDpi xmlns:a14="http://schemas.microsoft.com/office/drawing/2010/main" val="0"/>
              </a:ext>
            </a:extLst>
          </a:blip>
          <a:srcRect l="5494" t="13881" r="4917" b="49909"/>
          <a:stretch/>
        </p:blipFill>
        <p:spPr>
          <a:xfrm>
            <a:off x="457200" y="1556792"/>
            <a:ext cx="7928044" cy="4146853"/>
          </a:xfrm>
          <a:prstGeom prst="rect">
            <a:avLst/>
          </a:prstGeom>
        </p:spPr>
      </p:pic>
    </p:spTree>
    <p:extLst>
      <p:ext uri="{BB962C8B-B14F-4D97-AF65-F5344CB8AC3E}">
        <p14:creationId xmlns:p14="http://schemas.microsoft.com/office/powerpoint/2010/main" val="1317792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Grp="1" noChangeArrowheads="1"/>
          </p:cNvSpPr>
          <p:nvPr>
            <p:ph type="title"/>
          </p:nvPr>
        </p:nvSpPr>
        <p:spPr>
          <a:xfrm>
            <a:off x="457200" y="28131"/>
            <a:ext cx="8500188" cy="1179226"/>
          </a:xfrm>
          <a:noFill/>
          <a:ln/>
        </p:spPr>
        <p:txBody>
          <a:bodyPr lIns="90488" tIns="44450" rIns="90488" bIns="44450"/>
          <a:lstStyle/>
          <a:p>
            <a:r>
              <a:rPr lang="en-US" dirty="0"/>
              <a:t>Figure 21.2</a:t>
            </a:r>
            <a:br>
              <a:rPr lang="en-US" dirty="0"/>
            </a:br>
            <a:r>
              <a:rPr lang="en-US" dirty="0"/>
              <a:t>Power and Memory Considerations</a:t>
            </a:r>
          </a:p>
        </p:txBody>
      </p:sp>
      <p:sp>
        <p:nvSpPr>
          <p:cNvPr id="35" name="Rectangle 34"/>
          <p:cNvSpPr/>
          <p:nvPr/>
        </p:nvSpPr>
        <p:spPr>
          <a:xfrm>
            <a:off x="7391400" y="1380744"/>
            <a:ext cx="1021433" cy="461665"/>
          </a:xfrm>
          <a:prstGeom prst="rect">
            <a:avLst/>
          </a:prstGeom>
        </p:spPr>
        <p:txBody>
          <a:bodyPr wrap="none">
            <a:spAutoFit/>
          </a:bodyPr>
          <a:lstStyle/>
          <a:p>
            <a:r>
              <a:rPr lang="en-GB" b="1" dirty="0">
                <a:solidFill>
                  <a:srgbClr val="007FA3"/>
                </a:solidFill>
              </a:rPr>
              <a:t>Power</a:t>
            </a:r>
            <a:endParaRPr lang="en-US" b="1" dirty="0">
              <a:solidFill>
                <a:srgbClr val="007FA3"/>
              </a:solidFill>
            </a:endParaRPr>
          </a:p>
        </p:txBody>
      </p:sp>
      <p:sp>
        <p:nvSpPr>
          <p:cNvPr id="36" name="Rectangle 35"/>
          <p:cNvSpPr/>
          <p:nvPr/>
        </p:nvSpPr>
        <p:spPr>
          <a:xfrm>
            <a:off x="7315200" y="3514344"/>
            <a:ext cx="1311578" cy="461665"/>
          </a:xfrm>
          <a:prstGeom prst="rect">
            <a:avLst/>
          </a:prstGeom>
        </p:spPr>
        <p:txBody>
          <a:bodyPr wrap="none">
            <a:spAutoFit/>
          </a:bodyPr>
          <a:lstStyle/>
          <a:p>
            <a:r>
              <a:rPr lang="en-GB" b="1" dirty="0">
                <a:solidFill>
                  <a:srgbClr val="007FA3"/>
                </a:solidFill>
              </a:rPr>
              <a:t>Memory</a:t>
            </a:r>
            <a:endParaRPr lang="en-US" b="1" dirty="0">
              <a:solidFill>
                <a:srgbClr val="007FA3"/>
              </a:solidFill>
            </a:endParaRPr>
          </a:p>
        </p:txBody>
      </p:sp>
      <p:pic>
        <p:nvPicPr>
          <p:cNvPr id="9" name="Picture 8" descr="Feature size m meter is plotted against power density in watts per centimeter squared. The coordinates of the line corresponding to the logic are 0 point 2 5 comma 3 0, 0 point 1 8 comma 4 0, 0 point 1 3 comma 6 0, and 0 point 1 0 comma 1 0 0. The coordinates of the line correspond to 0 point 2 5 comma 5, 0 point 1 8 comma 7, 0 point 1 3 comma 1 0 and 0 point 1 0 comma 2 0." title="A graph explains power density and memory considerations."/>
          <p:cNvPicPr>
            <a:picLocks noChangeAspect="1"/>
          </p:cNvPicPr>
          <p:nvPr/>
        </p:nvPicPr>
        <p:blipFill rotWithShape="1">
          <a:blip r:embed="rId3">
            <a:extLst>
              <a:ext uri="{28A0092B-C50C-407E-A947-70E740481C1C}">
                <a14:useLocalDpi xmlns:a14="http://schemas.microsoft.com/office/drawing/2010/main" val="0"/>
              </a:ext>
            </a:extLst>
          </a:blip>
          <a:srcRect l="27308" t="31833" r="27650" b="37512"/>
          <a:stretch/>
        </p:blipFill>
        <p:spPr>
          <a:xfrm>
            <a:off x="1403648" y="1452265"/>
            <a:ext cx="5265908" cy="4638016"/>
          </a:xfrm>
          <a:prstGeom prst="rect">
            <a:avLst/>
          </a:prstGeom>
          <a:solidFill>
            <a:srgbClr val="999966">
              <a:lumMod val="60000"/>
              <a:lumOff val="40000"/>
            </a:srgbClr>
          </a:solidFill>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457200" y="239755"/>
            <a:ext cx="8229600" cy="1097279"/>
          </a:xfrm>
        </p:spPr>
        <p:txBody>
          <a:bodyPr>
            <a:normAutofit/>
          </a:bodyPr>
          <a:lstStyle/>
          <a:p>
            <a:r>
              <a:rPr lang="en-US" dirty="0"/>
              <a:t>Summary</a:t>
            </a:r>
          </a:p>
        </p:txBody>
      </p:sp>
      <p:sp>
        <p:nvSpPr>
          <p:cNvPr id="44035" name="Rectangle 3"/>
          <p:cNvSpPr>
            <a:spLocks noGrp="1" noChangeArrowheads="1"/>
          </p:cNvSpPr>
          <p:nvPr>
            <p:ph type="body" idx="1"/>
          </p:nvPr>
        </p:nvSpPr>
        <p:spPr>
          <a:xfrm>
            <a:off x="332518" y="1600200"/>
            <a:ext cx="8478965" cy="4525963"/>
          </a:xfrm>
        </p:spPr>
        <p:txBody>
          <a:bodyPr>
            <a:normAutofit/>
          </a:bodyPr>
          <a:lstStyle/>
          <a:p>
            <a:pPr marL="101600" indent="0">
              <a:buNone/>
            </a:pPr>
            <a:r>
              <a:rPr lang="en-US" sz="3200" dirty="0">
                <a:solidFill>
                  <a:srgbClr val="007FA3"/>
                </a:solidFill>
              </a:rPr>
              <a:t>Chapter 21     </a:t>
            </a:r>
          </a:p>
          <a:p>
            <a:endParaRPr lang="en-US" sz="3200" dirty="0"/>
          </a:p>
        </p:txBody>
      </p:sp>
      <p:sp>
        <p:nvSpPr>
          <p:cNvPr id="30" name="Content Placeholder 29"/>
          <p:cNvSpPr>
            <a:spLocks noGrp="1"/>
          </p:cNvSpPr>
          <p:nvPr>
            <p:ph sz="half" idx="4294967295"/>
          </p:nvPr>
        </p:nvSpPr>
        <p:spPr>
          <a:xfrm>
            <a:off x="482352" y="2240296"/>
            <a:ext cx="3873624" cy="4285048"/>
          </a:xfrm>
        </p:spPr>
        <p:txBody>
          <a:bodyPr>
            <a:normAutofit/>
          </a:bodyPr>
          <a:lstStyle/>
          <a:p>
            <a:pPr marL="285750" indent="-285750">
              <a:buClr>
                <a:schemeClr val="tx2"/>
              </a:buClr>
              <a:buFont typeface="Arial" panose="020B0604020202020204" pitchFamily="34" charset="0"/>
              <a:buChar char="•"/>
            </a:pPr>
            <a:r>
              <a:rPr lang="en-US" sz="1900" dirty="0"/>
              <a:t>Hardware performance issues</a:t>
            </a:r>
          </a:p>
          <a:p>
            <a:pPr marL="646113" lvl="1" indent="-328613">
              <a:spcBef>
                <a:spcPts val="400"/>
              </a:spcBef>
              <a:buClr>
                <a:schemeClr val="tx2"/>
              </a:buClr>
              <a:buFont typeface="Arial" panose="020B0604020202020204" pitchFamily="34" charset="0"/>
              <a:buChar char="–"/>
            </a:pPr>
            <a:r>
              <a:rPr lang="en-US" sz="1765" dirty="0"/>
              <a:t>Increase in parallelism and complexity</a:t>
            </a:r>
          </a:p>
          <a:p>
            <a:pPr marL="646113" lvl="1" indent="-328613">
              <a:spcBef>
                <a:spcPts val="400"/>
              </a:spcBef>
              <a:buClr>
                <a:schemeClr val="tx2"/>
              </a:buClr>
              <a:buFont typeface="Arial" panose="020B0604020202020204" pitchFamily="34" charset="0"/>
              <a:buChar char="–"/>
            </a:pPr>
            <a:r>
              <a:rPr lang="en-US" sz="1765" dirty="0"/>
              <a:t>Power consumption</a:t>
            </a:r>
          </a:p>
          <a:p>
            <a:pPr marL="285750" indent="-285750">
              <a:spcBef>
                <a:spcPts val="400"/>
              </a:spcBef>
              <a:buClr>
                <a:schemeClr val="tx2"/>
              </a:buClr>
              <a:buFont typeface="Arial" panose="020B0604020202020204" pitchFamily="34" charset="0"/>
              <a:buChar char="•"/>
            </a:pPr>
            <a:r>
              <a:rPr lang="en-US" sz="1900" dirty="0"/>
              <a:t>Software performance issues</a:t>
            </a:r>
          </a:p>
          <a:p>
            <a:pPr marL="646113" lvl="1" indent="-328613">
              <a:spcBef>
                <a:spcPts val="400"/>
              </a:spcBef>
              <a:buClr>
                <a:schemeClr val="tx2"/>
              </a:buClr>
              <a:buFont typeface="Arial" panose="020B0604020202020204" pitchFamily="34" charset="0"/>
              <a:buChar char="–"/>
            </a:pPr>
            <a:r>
              <a:rPr lang="en-US" sz="1765" dirty="0"/>
              <a:t>Software on multicore</a:t>
            </a:r>
          </a:p>
          <a:p>
            <a:pPr marL="646113" lvl="1" indent="-328613">
              <a:buClr>
                <a:schemeClr val="tx2"/>
              </a:buClr>
              <a:buFont typeface="Arial" panose="020B0604020202020204" pitchFamily="34" charset="0"/>
              <a:buChar char="–"/>
            </a:pPr>
            <a:r>
              <a:rPr lang="en-US" sz="1765" dirty="0"/>
              <a:t>Valve game software example</a:t>
            </a:r>
          </a:p>
          <a:p>
            <a:pPr marL="285750" lvl="1" indent="-285750">
              <a:spcBef>
                <a:spcPts val="2000"/>
              </a:spcBef>
              <a:buClr>
                <a:schemeClr val="tx2"/>
              </a:buClr>
              <a:buFont typeface="Arial" panose="020B0604020202020204" pitchFamily="34" charset="0"/>
              <a:buChar char="•"/>
            </a:pPr>
            <a:r>
              <a:rPr lang="en-US" sz="1900" dirty="0"/>
              <a:t>Intel Core i7-5960X</a:t>
            </a:r>
          </a:p>
          <a:p>
            <a:pPr marL="285750" lvl="1" indent="-285750">
              <a:spcBef>
                <a:spcPts val="600"/>
              </a:spcBef>
              <a:buClr>
                <a:schemeClr val="tx2"/>
              </a:buClr>
              <a:buFont typeface="Arial" panose="020B0604020202020204" pitchFamily="34" charset="0"/>
              <a:buChar char="•"/>
            </a:pPr>
            <a:r>
              <a:rPr lang="en-US" sz="1900" dirty="0"/>
              <a:t>IBM z13 mainframe</a:t>
            </a:r>
          </a:p>
          <a:p>
            <a:pPr marL="646113" lvl="1" indent="-328613">
              <a:spcBef>
                <a:spcPts val="400"/>
              </a:spcBef>
              <a:buClr>
                <a:schemeClr val="tx2"/>
              </a:buClr>
              <a:buFont typeface="Arial" panose="020B0604020202020204" pitchFamily="34" charset="0"/>
              <a:buChar char="–"/>
            </a:pPr>
            <a:r>
              <a:rPr lang="en-US" sz="1700" dirty="0"/>
              <a:t>Organization </a:t>
            </a:r>
          </a:p>
          <a:p>
            <a:pPr marL="646113" lvl="1" indent="-328613">
              <a:buClr>
                <a:schemeClr val="tx2"/>
              </a:buClr>
              <a:buFont typeface="Arial" panose="020B0604020202020204" pitchFamily="34" charset="0"/>
              <a:buChar char="–"/>
            </a:pPr>
            <a:r>
              <a:rPr lang="en-US" sz="1700" dirty="0"/>
              <a:t>Cache structure</a:t>
            </a:r>
          </a:p>
        </p:txBody>
      </p:sp>
      <p:sp>
        <p:nvSpPr>
          <p:cNvPr id="31" name="Text Placeholder 30"/>
          <p:cNvSpPr>
            <a:spLocks noGrp="1"/>
          </p:cNvSpPr>
          <p:nvPr>
            <p:ph type="body" sz="quarter" idx="4294967295"/>
          </p:nvPr>
        </p:nvSpPr>
        <p:spPr>
          <a:xfrm>
            <a:off x="4427984" y="916476"/>
            <a:ext cx="3657600" cy="964206"/>
          </a:xfrm>
        </p:spPr>
        <p:txBody>
          <a:bodyPr/>
          <a:lstStyle/>
          <a:p>
            <a:pPr algn="ctr"/>
            <a:r>
              <a:rPr lang="en-US" sz="2800" dirty="0">
                <a:solidFill>
                  <a:srgbClr val="007FA3"/>
                </a:solidFill>
              </a:rPr>
              <a:t>Multicore </a:t>
            </a:r>
          </a:p>
          <a:p>
            <a:pPr algn="ctr"/>
            <a:r>
              <a:rPr lang="en-US" sz="2800" dirty="0">
                <a:solidFill>
                  <a:srgbClr val="007FA3"/>
                </a:solidFill>
              </a:rPr>
              <a:t>Computers</a:t>
            </a:r>
            <a:endParaRPr lang="en-US" dirty="0">
              <a:solidFill>
                <a:srgbClr val="007FA3"/>
              </a:solidFill>
            </a:endParaRPr>
          </a:p>
        </p:txBody>
      </p:sp>
      <p:sp>
        <p:nvSpPr>
          <p:cNvPr id="32" name="Content Placeholder 31"/>
          <p:cNvSpPr>
            <a:spLocks noGrp="1"/>
          </p:cNvSpPr>
          <p:nvPr>
            <p:ph sz="quarter" idx="4294967295"/>
          </p:nvPr>
        </p:nvSpPr>
        <p:spPr>
          <a:xfrm>
            <a:off x="4572000" y="1844824"/>
            <a:ext cx="3657600" cy="4896544"/>
          </a:xfrm>
        </p:spPr>
        <p:txBody>
          <a:bodyPr>
            <a:normAutofit/>
          </a:bodyPr>
          <a:lstStyle/>
          <a:p>
            <a:pPr marL="285750" indent="-285750">
              <a:buClr>
                <a:schemeClr val="tx2"/>
              </a:buClr>
              <a:buFont typeface="Arial" panose="020B0604020202020204" pitchFamily="34" charset="0"/>
              <a:buChar char="•"/>
            </a:pPr>
            <a:r>
              <a:rPr lang="en-US" sz="1900" dirty="0"/>
              <a:t>Multicore organization</a:t>
            </a:r>
          </a:p>
          <a:p>
            <a:pPr marL="609600" lvl="1" indent="-317500">
              <a:spcBef>
                <a:spcPts val="400"/>
              </a:spcBef>
              <a:buClr>
                <a:schemeClr val="tx2"/>
              </a:buClr>
              <a:buFont typeface="Arial" panose="020B0604020202020204" pitchFamily="34" charset="0"/>
              <a:buChar char="–"/>
            </a:pPr>
            <a:r>
              <a:rPr lang="en-US" sz="1765" dirty="0"/>
              <a:t>Levels of cache</a:t>
            </a:r>
          </a:p>
          <a:p>
            <a:pPr marL="609600" lvl="1" indent="-317500">
              <a:buClr>
                <a:schemeClr val="tx2"/>
              </a:buClr>
              <a:buFont typeface="Arial" panose="020B0604020202020204" pitchFamily="34" charset="0"/>
              <a:buChar char="–"/>
            </a:pPr>
            <a:r>
              <a:rPr lang="en-US" sz="1765" dirty="0"/>
              <a:t>Simultaneous multithreading</a:t>
            </a:r>
          </a:p>
          <a:p>
            <a:pPr marL="285750" lvl="1" indent="-285750">
              <a:spcBef>
                <a:spcPts val="600"/>
              </a:spcBef>
              <a:buClr>
                <a:schemeClr val="tx2"/>
              </a:buClr>
              <a:buFont typeface="Arial" panose="020B0604020202020204" pitchFamily="34" charset="0"/>
              <a:buChar char="•"/>
            </a:pPr>
            <a:r>
              <a:rPr lang="en-US" sz="1900" dirty="0"/>
              <a:t>Heterogeneous multicore organization</a:t>
            </a:r>
          </a:p>
          <a:p>
            <a:pPr marL="609600" lvl="1" indent="-317500">
              <a:spcBef>
                <a:spcPts val="400"/>
              </a:spcBef>
              <a:buClr>
                <a:schemeClr val="tx2"/>
              </a:buClr>
              <a:buFont typeface="Arial" panose="020B0604020202020204" pitchFamily="34" charset="0"/>
              <a:buChar char="–"/>
            </a:pPr>
            <a:r>
              <a:rPr lang="en-US" sz="1770" dirty="0"/>
              <a:t>Different instruction set architectures</a:t>
            </a:r>
          </a:p>
          <a:p>
            <a:pPr marL="609600" lvl="1" indent="-317500">
              <a:buClr>
                <a:schemeClr val="tx2"/>
              </a:buClr>
              <a:buFont typeface="Arial" panose="020B0604020202020204" pitchFamily="34" charset="0"/>
              <a:buChar char="–"/>
            </a:pPr>
            <a:r>
              <a:rPr lang="en-US" sz="1770" dirty="0"/>
              <a:t>Equivalent instruction set architectures</a:t>
            </a:r>
          </a:p>
          <a:p>
            <a:pPr marL="609600" lvl="1" indent="-317500">
              <a:buClr>
                <a:schemeClr val="tx2"/>
              </a:buClr>
              <a:buFont typeface="Arial" panose="020B0604020202020204" pitchFamily="34" charset="0"/>
              <a:buChar char="–"/>
            </a:pPr>
            <a:r>
              <a:rPr lang="en-US" sz="1770" dirty="0"/>
              <a:t>Cache coherence and the MOESI model</a:t>
            </a:r>
          </a:p>
          <a:p>
            <a:pPr marL="285750" lvl="1" indent="-285750">
              <a:spcBef>
                <a:spcPts val="600"/>
              </a:spcBef>
              <a:buClr>
                <a:schemeClr val="tx2"/>
              </a:buClr>
              <a:buFont typeface="Arial" panose="020B0604020202020204" pitchFamily="34" charset="0"/>
              <a:buChar char="•"/>
            </a:pPr>
            <a:r>
              <a:rPr lang="en-US" sz="1900" dirty="0"/>
              <a:t>ARM Cortex-A15 </a:t>
            </a:r>
            <a:r>
              <a:rPr lang="en-US" sz="1900" dirty="0" err="1"/>
              <a:t>MPCore</a:t>
            </a:r>
            <a:endParaRPr lang="en-US" sz="1900" dirty="0"/>
          </a:p>
          <a:p>
            <a:pPr marL="609600" lvl="1" indent="-317500">
              <a:spcBef>
                <a:spcPts val="400"/>
              </a:spcBef>
              <a:buClr>
                <a:schemeClr val="tx2"/>
              </a:buClr>
              <a:buFont typeface="Arial" panose="020B0604020202020204" pitchFamily="34" charset="0"/>
              <a:buChar char="–"/>
            </a:pPr>
            <a:r>
              <a:rPr lang="en-US" sz="1600" dirty="0"/>
              <a:t>Interrupt handling</a:t>
            </a:r>
          </a:p>
          <a:p>
            <a:pPr marL="609600" lvl="1" indent="-317500">
              <a:buClr>
                <a:schemeClr val="tx2"/>
              </a:buClr>
              <a:buFont typeface="Arial" panose="020B0604020202020204" pitchFamily="34" charset="0"/>
              <a:buChar char="–"/>
            </a:pPr>
            <a:r>
              <a:rPr lang="en-US" sz="1600" dirty="0"/>
              <a:t>Cache coherency</a:t>
            </a:r>
          </a:p>
          <a:p>
            <a:pPr marL="609600" lvl="1" indent="-317500">
              <a:buClr>
                <a:schemeClr val="tx2"/>
              </a:buClr>
              <a:buFont typeface="Arial" panose="020B0604020202020204" pitchFamily="34" charset="0"/>
              <a:buChar char="–"/>
            </a:pPr>
            <a:r>
              <a:rPr lang="en-US" sz="1600" dirty="0"/>
              <a:t>L2 cache coherency</a:t>
            </a:r>
            <a:endParaRPr lang="en-US" sz="1765"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Grp="1" noChangeArrowheads="1"/>
          </p:cNvSpPr>
          <p:nvPr>
            <p:ph type="title"/>
          </p:nvPr>
        </p:nvSpPr>
        <p:spPr>
          <a:xfrm>
            <a:off x="457200" y="60571"/>
            <a:ext cx="3852153" cy="2161722"/>
          </a:xfrm>
          <a:noFill/>
          <a:ln/>
        </p:spPr>
        <p:txBody>
          <a:bodyPr lIns="90488" tIns="44450" rIns="90488" bIns="44450"/>
          <a:lstStyle/>
          <a:p>
            <a:r>
              <a:rPr lang="en-US" dirty="0"/>
              <a:t>Figure 21.3</a:t>
            </a:r>
            <a:br>
              <a:rPr lang="en-US" dirty="0"/>
            </a:br>
            <a:r>
              <a:rPr lang="en-US" dirty="0"/>
              <a:t>Performance</a:t>
            </a:r>
            <a:br>
              <a:rPr lang="en-US" dirty="0"/>
            </a:br>
            <a:r>
              <a:rPr lang="en-US" dirty="0"/>
              <a:t>Effect of Multiple</a:t>
            </a:r>
            <a:br>
              <a:rPr lang="en-US" dirty="0"/>
            </a:br>
            <a:r>
              <a:rPr lang="en-US" dirty="0"/>
              <a:t>Cores</a:t>
            </a:r>
          </a:p>
        </p:txBody>
      </p:sp>
      <p:pic>
        <p:nvPicPr>
          <p:cNvPr id="11" name="Picture 10" descr="Graph A shows Speedup with 0%, 2%, 5%, and 10% sequential portions. The number of processors is plotted against relative speedup. Four inclining lines corresponding to 0 percent, 2 percent, 5 percent and 10 percent originate from the common coordinates, 0 comma 0. The terminal coordinates of the line corresponding to 0 percent is 8 comma 8. The terminal coordinates of the line corresponding to 2 percent is 8 comma 7. The terminal coordinate of the line corresponding to 5 percent is 8 comma 6. The terminal coordinates of the line corresponding to 10 percent is 8 comma 5. Graph B shows Speedup with overheads. Number of processors is plotted against relative speedup. Four downward facing curves corresponding to 5 percent, 10 percent, 15 percent and 20 percent originate from the common coordinates 1 comma 1. The steepest part of the curve corresponding to 5 percent is 2 point 3 comma 5. The steepest part of the curve corresponding to 5 percent is 2 point 1 comma 5. The steepest part of the curve corresponding to 15 percent is 1 point 9 comma 5. the steepest part of the curve corresponding to 20 percent is 1 point 7 comma 5." title="2 graphs of performance effect with reference to multiple cores."/>
          <p:cNvPicPr>
            <a:picLocks noChangeAspect="1"/>
          </p:cNvPicPr>
          <p:nvPr/>
        </p:nvPicPr>
        <p:blipFill rotWithShape="1">
          <a:blip r:embed="rId3">
            <a:extLst>
              <a:ext uri="{28A0092B-C50C-407E-A947-70E740481C1C}">
                <a14:useLocalDpi xmlns:a14="http://schemas.microsoft.com/office/drawing/2010/main" val="0"/>
              </a:ext>
            </a:extLst>
          </a:blip>
          <a:srcRect l="15194" t="3022" r="15768" b="10858"/>
          <a:stretch/>
        </p:blipFill>
        <p:spPr>
          <a:xfrm>
            <a:off x="4309353" y="404664"/>
            <a:ext cx="3531140" cy="5700409"/>
          </a:xfrm>
          <a:prstGeom prst="rect">
            <a:avLst/>
          </a:prstGeom>
        </p:spPr>
      </p:pic>
    </p:spTree>
  </p:cSld>
  <p:clrMapOvr>
    <a:masterClrMapping/>
  </p:clrMapOvr>
  <p:transition spd="med">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4"/>
          <p:cNvSpPr>
            <a:spLocks noGrp="1" noChangeArrowheads="1"/>
          </p:cNvSpPr>
          <p:nvPr>
            <p:ph type="title"/>
          </p:nvPr>
        </p:nvSpPr>
        <p:spPr>
          <a:xfrm>
            <a:off x="457200" y="66473"/>
            <a:ext cx="8500188" cy="1606527"/>
          </a:xfrm>
          <a:noFill/>
          <a:ln/>
        </p:spPr>
        <p:txBody>
          <a:bodyPr lIns="90488" tIns="44450" rIns="90488" bIns="44450"/>
          <a:lstStyle/>
          <a:p>
            <a:r>
              <a:rPr lang="en-US" dirty="0"/>
              <a:t>Figure 21.4 </a:t>
            </a:r>
            <a:br>
              <a:rPr lang="en-US" dirty="0"/>
            </a:br>
            <a:r>
              <a:rPr lang="en-US" dirty="0"/>
              <a:t>Scaling of Database Workloads on Multiple-</a:t>
            </a:r>
            <a:br>
              <a:rPr lang="en-US" dirty="0"/>
            </a:br>
            <a:r>
              <a:rPr lang="en-US" dirty="0"/>
              <a:t>Processor Hardware</a:t>
            </a:r>
          </a:p>
        </p:txBody>
      </p:sp>
      <p:pic>
        <p:nvPicPr>
          <p:cNvPr id="2" name="Picture 1" descr="The number of CPUs is plotted against scaling. Four inclining lines corresponding to the following. Oracle D S S 4 way join, T M C data mining, D B 2 D S S scan, and a g g s and oracle ad hoc insurance O L T P. The graphs of these originate from the common coordinates 0 comma 0. The terminal coordinates of the lines are uniformly at 64 on the horizontal axis. The vertical coordinate of Oracle DSS 4-way join is close to 60. The vertical coordinate of T M C data mining is 58. The vertical coordinate of D B 2 D S S scan and a g g s is 55. The vertical coordinate of oracle ad hoc insurance O L T P is 50." title="A graph represents the scaling of database workloads on multiple-processor hardware."/>
          <p:cNvPicPr>
            <a:picLocks noChangeAspect="1"/>
          </p:cNvPicPr>
          <p:nvPr/>
        </p:nvPicPr>
        <p:blipFill rotWithShape="1">
          <a:blip r:embed="rId3">
            <a:extLst>
              <a:ext uri="{28A0092B-C50C-407E-A947-70E740481C1C}">
                <a14:useLocalDpi xmlns:a14="http://schemas.microsoft.com/office/drawing/2010/main" val="0"/>
              </a:ext>
            </a:extLst>
          </a:blip>
          <a:srcRect l="9960" t="28023" r="8671" b="28268"/>
          <a:stretch/>
        </p:blipFill>
        <p:spPr>
          <a:xfrm>
            <a:off x="1231900" y="1606704"/>
            <a:ext cx="6832600" cy="4749800"/>
          </a:xfrm>
          <a:prstGeom prst="rect">
            <a:avLst/>
          </a:prstGeom>
        </p:spPr>
      </p:pic>
    </p:spTree>
  </p:cSld>
  <p:clrMapOvr>
    <a:masterClrMapping/>
  </p:clrMapOvr>
  <p:transition spd="med">
    <p:wheel spokes="2"/>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Rectangle 2"/>
          <p:cNvSpPr>
            <a:spLocks noGrp="1" noChangeArrowheads="1"/>
          </p:cNvSpPr>
          <p:nvPr>
            <p:ph type="title"/>
          </p:nvPr>
        </p:nvSpPr>
        <p:spPr>
          <a:xfrm>
            <a:off x="457200" y="215371"/>
            <a:ext cx="8229600" cy="1097279"/>
          </a:xfrm>
        </p:spPr>
        <p:txBody>
          <a:bodyPr/>
          <a:lstStyle/>
          <a:p>
            <a:r>
              <a:rPr lang="en-GB" dirty="0"/>
              <a:t>Effective Applications for Multicore Processors</a:t>
            </a:r>
          </a:p>
        </p:txBody>
      </p:sp>
      <p:sp>
        <p:nvSpPr>
          <p:cNvPr id="219139" name="Rectangle 3"/>
          <p:cNvSpPr>
            <a:spLocks noGrp="1" noChangeArrowheads="1"/>
          </p:cNvSpPr>
          <p:nvPr>
            <p:ph type="body" idx="1"/>
          </p:nvPr>
        </p:nvSpPr>
        <p:spPr>
          <a:xfrm>
            <a:off x="457200" y="1711349"/>
            <a:ext cx="8229600" cy="4525963"/>
          </a:xfrm>
        </p:spPr>
        <p:txBody>
          <a:bodyPr>
            <a:normAutofit fontScale="77500" lnSpcReduction="20000"/>
          </a:bodyPr>
          <a:lstStyle/>
          <a:p>
            <a:pPr marL="341313" indent="-341313"/>
            <a:r>
              <a:rPr lang="en-GB" sz="2400" b="1" dirty="0"/>
              <a:t>Multi-threaded native applications</a:t>
            </a:r>
          </a:p>
          <a:p>
            <a:pPr marL="682625" lvl="1" indent="-341313"/>
            <a:r>
              <a:rPr lang="en-GB" sz="2300" dirty="0"/>
              <a:t>Thread-level parallelism</a:t>
            </a:r>
          </a:p>
          <a:p>
            <a:pPr marL="682625" lvl="1" indent="-341313"/>
            <a:r>
              <a:rPr lang="en-GB" sz="2300" dirty="0"/>
              <a:t>Characterized by having a small number of highly threaded processes</a:t>
            </a:r>
          </a:p>
          <a:p>
            <a:pPr marL="341313" indent="-341313"/>
            <a:r>
              <a:rPr lang="en-GB" sz="2400" b="1" dirty="0"/>
              <a:t>Multi-process applications</a:t>
            </a:r>
          </a:p>
          <a:p>
            <a:pPr marL="682625" lvl="1" indent="-341313"/>
            <a:r>
              <a:rPr lang="en-GB" sz="2300" dirty="0"/>
              <a:t>Process-level parallelism</a:t>
            </a:r>
          </a:p>
          <a:p>
            <a:pPr marL="682625" lvl="1" indent="-341313"/>
            <a:r>
              <a:rPr lang="en-GB" sz="2300" dirty="0"/>
              <a:t>Characterized by the presence of many single-threaded processes</a:t>
            </a:r>
          </a:p>
          <a:p>
            <a:pPr marL="341313" indent="-341313"/>
            <a:r>
              <a:rPr lang="en-GB" sz="2400" b="1" dirty="0"/>
              <a:t>Java applications</a:t>
            </a:r>
          </a:p>
          <a:p>
            <a:pPr marL="682625" lvl="1" indent="-341313"/>
            <a:r>
              <a:rPr lang="en-GB" sz="2300" dirty="0"/>
              <a:t>Embrace threading in a fundamental way</a:t>
            </a:r>
          </a:p>
          <a:p>
            <a:pPr marL="682625" lvl="1" indent="-341313"/>
            <a:r>
              <a:rPr lang="en-GB" sz="2300" dirty="0"/>
              <a:t>Java Virtual Machine is a multi-threaded process that provides scheduling and memory management for Java applications</a:t>
            </a:r>
          </a:p>
          <a:p>
            <a:pPr marL="341313" indent="-341313"/>
            <a:r>
              <a:rPr lang="en-GB" sz="2400" b="1" dirty="0"/>
              <a:t>Multi-instance applications</a:t>
            </a:r>
          </a:p>
          <a:p>
            <a:pPr marL="682625" lvl="1" indent="-341313"/>
            <a:r>
              <a:rPr lang="en-GB" sz="2300" dirty="0"/>
              <a:t>If multiple application instances require some degree of isolation, virtualization technology can be used to provide each of them with its own separate and secure environment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Threading Granularity</a:t>
            </a:r>
          </a:p>
        </p:txBody>
      </p:sp>
      <p:sp>
        <p:nvSpPr>
          <p:cNvPr id="3" name="Content Placeholder 2"/>
          <p:cNvSpPr>
            <a:spLocks noGrp="1"/>
          </p:cNvSpPr>
          <p:nvPr>
            <p:ph type="body" idx="1"/>
          </p:nvPr>
        </p:nvSpPr>
        <p:spPr>
          <a:xfrm>
            <a:off x="457200" y="1624584"/>
            <a:ext cx="8229600" cy="4525963"/>
          </a:xfrm>
        </p:spPr>
        <p:txBody>
          <a:bodyPr/>
          <a:lstStyle/>
          <a:p>
            <a:pPr marL="341313" indent="-341313"/>
            <a:r>
              <a:rPr lang="en-US" sz="2200" dirty="0"/>
              <a:t>The minimal unit of work that can be beneficially parallelized</a:t>
            </a:r>
          </a:p>
          <a:p>
            <a:pPr marL="341313" indent="-341313"/>
            <a:r>
              <a:rPr lang="en-US" sz="2200" dirty="0"/>
              <a:t>The finer the granularity the system enables, the less constrained is the programmer in parallelizing a program</a:t>
            </a:r>
          </a:p>
          <a:p>
            <a:pPr marL="341313" indent="-341313"/>
            <a:r>
              <a:rPr lang="en-US" sz="2200" dirty="0"/>
              <a:t>Finer grain threading systems allow parallelization in more situations than coarse-grained ones</a:t>
            </a:r>
          </a:p>
          <a:p>
            <a:pPr marL="341313" indent="-341313"/>
            <a:r>
              <a:rPr lang="en-US" sz="2200" dirty="0"/>
              <a:t>The choice of the target granularity of an architecture involves an inherent tradeoff</a:t>
            </a:r>
          </a:p>
          <a:p>
            <a:pPr marL="682625" lvl="2" indent="-341313">
              <a:buFont typeface="Arial" panose="020B0604020202020204" pitchFamily="34" charset="0"/>
              <a:buChar char="–"/>
            </a:pPr>
            <a:r>
              <a:rPr lang="en-US" sz="1800" dirty="0"/>
              <a:t>The finer grain systems are preferable because of the flexibility they afford to the programmer</a:t>
            </a:r>
          </a:p>
          <a:p>
            <a:pPr marL="682625" lvl="2" indent="-341313">
              <a:buFont typeface="Arial" panose="020B0604020202020204" pitchFamily="34" charset="0"/>
              <a:buChar char="–"/>
            </a:pPr>
            <a:r>
              <a:rPr lang="en-US" sz="1800" dirty="0"/>
              <a:t>The finer the threading granularity, the more significant part of the execution is taken by the threading system overhead</a:t>
            </a:r>
          </a:p>
        </p:txBody>
      </p:sp>
    </p:spTree>
    <p:extLst>
      <p:ext uri="{BB962C8B-B14F-4D97-AF65-F5344CB8AC3E}">
        <p14:creationId xmlns:p14="http://schemas.microsoft.com/office/powerpoint/2010/main" val="18469731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4"/>
          <p:cNvSpPr>
            <a:spLocks noGrp="1" noChangeArrowheads="1"/>
          </p:cNvSpPr>
          <p:nvPr>
            <p:ph type="title"/>
          </p:nvPr>
        </p:nvSpPr>
        <p:spPr>
          <a:xfrm>
            <a:off x="457200" y="82499"/>
            <a:ext cx="8500188" cy="1043039"/>
          </a:xfrm>
          <a:noFill/>
          <a:ln/>
        </p:spPr>
        <p:txBody>
          <a:bodyPr lIns="90488" tIns="44450" rIns="90488" bIns="44450"/>
          <a:lstStyle/>
          <a:p>
            <a:r>
              <a:rPr lang="en-US" dirty="0"/>
              <a:t>Figure 21.5</a:t>
            </a:r>
            <a:br>
              <a:rPr lang="en-US" dirty="0"/>
            </a:br>
            <a:r>
              <a:rPr lang="en-US" dirty="0"/>
              <a:t>Hybrid Threading for Rendering Module</a:t>
            </a:r>
          </a:p>
        </p:txBody>
      </p:sp>
      <p:pic>
        <p:nvPicPr>
          <p:cNvPr id="2" name="Picture 1" descr="Class render contains the following. skybox, main view, monitor, et cetera. Main view is comprised of a scene list for each object. Each object contains particles, character, et cetera. The particles are sim and draw. The character class is comprised of bone setup and draw." title="A diagram explains hybrid threading for rendering module."/>
          <p:cNvPicPr>
            <a:picLocks noChangeAspect="1"/>
          </p:cNvPicPr>
          <p:nvPr/>
        </p:nvPicPr>
        <p:blipFill rotWithShape="1">
          <a:blip r:embed="rId3">
            <a:extLst>
              <a:ext uri="{28A0092B-C50C-407E-A947-70E740481C1C}">
                <a14:useLocalDpi xmlns:a14="http://schemas.microsoft.com/office/drawing/2010/main" val="0"/>
              </a:ext>
            </a:extLst>
          </a:blip>
          <a:srcRect l="2821" t="28037" r="1504" b="18079"/>
          <a:stretch/>
        </p:blipFill>
        <p:spPr>
          <a:xfrm>
            <a:off x="1061244" y="1125538"/>
            <a:ext cx="7021512" cy="5117561"/>
          </a:xfrm>
          <a:prstGeom prst="rect">
            <a:avLst/>
          </a:prstGeom>
        </p:spPr>
      </p:pic>
    </p:spTree>
  </p:cSld>
  <p:clrMapOvr>
    <a:masterClrMapping/>
  </p:clrMapOvr>
  <p:transition spd="med">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4"/>
          <p:cNvSpPr>
            <a:spLocks noGrp="1" noChangeArrowheads="1"/>
          </p:cNvSpPr>
          <p:nvPr>
            <p:ph type="title"/>
          </p:nvPr>
        </p:nvSpPr>
        <p:spPr>
          <a:xfrm>
            <a:off x="457200" y="96495"/>
            <a:ext cx="8500188" cy="1023584"/>
          </a:xfrm>
          <a:noFill/>
          <a:ln/>
        </p:spPr>
        <p:txBody>
          <a:bodyPr lIns="90488" tIns="44450" rIns="90488" bIns="44450"/>
          <a:lstStyle/>
          <a:p>
            <a:r>
              <a:rPr lang="en-US" dirty="0"/>
              <a:t>Figure 21.6</a:t>
            </a:r>
            <a:br>
              <a:rPr lang="en-US" dirty="0"/>
            </a:br>
            <a:r>
              <a:rPr lang="en-US" dirty="0"/>
              <a:t>Multicore Organization Alternatives</a:t>
            </a:r>
          </a:p>
        </p:txBody>
      </p:sp>
      <p:pic>
        <p:nvPicPr>
          <p:cNvPr id="4" name="Picture 3" descr="Figure A, Dedicated L 1 Cache, is comprised of n number of C P U core processors. The Core processors are connected to L 1 data cache and L I instruction cache. Both caches are connected to a bus which connects the main memory via L 2 cache and the Input output unit. Figure B is comprised of n number of C P U core processors. The Core processors are connected to L 1 data cache and L I instruction cache. Both caches are connected to L 2 caches, which connect to the main memory and the input output unit. Figure C, Shared L 2 cache, is comprised of n number of processors. The processors are connected to L 1 data and instruction caches, which connect to a common L 2 cache. The common level 2 cache connects the main memory and the input output unit. Figure D Contains n number of c p u processors. The processors are connected to an L 1 data and L 1 instruction cache. The data and instruction cache of L 1 are connected to separate L 2 caches, which are connected to a common L 3 cache. This common L 3 cache connects to a main memory and the input output unit." title="A diagram represents various multicore organization alternatives. It is comprised of four figures, labeled A through D."/>
          <p:cNvPicPr>
            <a:picLocks noChangeAspect="1"/>
          </p:cNvPicPr>
          <p:nvPr/>
        </p:nvPicPr>
        <p:blipFill rotWithShape="1">
          <a:blip r:embed="rId3">
            <a:extLst>
              <a:ext uri="{28A0092B-C50C-407E-A947-70E740481C1C}">
                <a14:useLocalDpi xmlns:a14="http://schemas.microsoft.com/office/drawing/2010/main" val="0"/>
              </a:ext>
            </a:extLst>
          </a:blip>
          <a:srcRect l="6123" t="5971" r="5413" b="26481"/>
          <a:stretch/>
        </p:blipFill>
        <p:spPr>
          <a:xfrm>
            <a:off x="1917700" y="1159694"/>
            <a:ext cx="5346700" cy="5283200"/>
          </a:xfrm>
          <a:prstGeom prst="rect">
            <a:avLst/>
          </a:prstGeom>
        </p:spPr>
      </p:pic>
    </p:spTree>
  </p:cSld>
  <p:clrMapOvr>
    <a:masterClrMapping/>
  </p:clrMapOvr>
  <p:transition spd="med">
    <p:wheel spokes="2"/>
  </p:transition>
</p:sld>
</file>

<file path=ppt/theme/theme1.xml><?xml version="1.0" encoding="utf-8"?>
<a:theme xmlns:a="http://schemas.openxmlformats.org/drawingml/2006/main" name="2_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Advantage.thmx</Template>
  <TotalTime>4753</TotalTime>
  <Words>9471</Words>
  <Application>Microsoft Office PowerPoint</Application>
  <PresentationFormat>On-screen Show (4:3)</PresentationFormat>
  <Paragraphs>910</Paragraphs>
  <Slides>30</Slides>
  <Notes>30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30</vt:i4>
      </vt:variant>
    </vt:vector>
  </HeadingPairs>
  <TitlesOfParts>
    <vt:vector size="36" baseType="lpstr">
      <vt:lpstr>Arial</vt:lpstr>
      <vt:lpstr>Noto Sans Symbols</vt:lpstr>
      <vt:lpstr>Rockwell</vt:lpstr>
      <vt:lpstr>Times New Roman</vt:lpstr>
      <vt:lpstr>Verdana</vt:lpstr>
      <vt:lpstr>2_508 Lecture</vt:lpstr>
      <vt:lpstr>Computer Organization and Architecture Designing for Performance</vt:lpstr>
      <vt:lpstr>Figure 21.1  Alternative Chip Organizations</vt:lpstr>
      <vt:lpstr>Figure 21.2 Power and Memory Considerations</vt:lpstr>
      <vt:lpstr>Figure 21.3 Performance Effect of Multiple Cores</vt:lpstr>
      <vt:lpstr>Figure 21.4  Scaling of Database Workloads on Multiple- Processor Hardware</vt:lpstr>
      <vt:lpstr>Effective Applications for Multicore Processors</vt:lpstr>
      <vt:lpstr>Threading Granularity</vt:lpstr>
      <vt:lpstr>Figure 21.5 Hybrid Threading for Rendering Module</vt:lpstr>
      <vt:lpstr>Figure 21.6 Multicore Organization Alternatives</vt:lpstr>
      <vt:lpstr>Heterogeneous Multicore Organization</vt:lpstr>
      <vt:lpstr>Figure 21.7  Heterogenous Multicore Chip Elements</vt:lpstr>
      <vt:lpstr>Table 21.1   Operating Parameters of AMD 5100K  Heterogeneous Multicore Processor </vt:lpstr>
      <vt:lpstr>Heterogeneous System Architecture (HSA)</vt:lpstr>
      <vt:lpstr>Figure 21.8 Texas Instruments 66AK2H12 Heterogenous Multicore Chip</vt:lpstr>
      <vt:lpstr>Figure 21.9 big.Little Chip Components</vt:lpstr>
      <vt:lpstr>Figure 21.10 Cortex A-7 and A-15 Pipelines</vt:lpstr>
      <vt:lpstr>Figure 21.11 Cortex-A7 and A15 Performance Comparison</vt:lpstr>
      <vt:lpstr>Cache Coherence</vt:lpstr>
      <vt:lpstr>Figure 21.12 ARM ACE Cache Line States</vt:lpstr>
      <vt:lpstr>Table 21.2 Comparison of States in Snoop Protocols</vt:lpstr>
      <vt:lpstr>Figure 21.13 Intel Core i7-5960X  Block Diagram</vt:lpstr>
      <vt:lpstr>Figure 21.14 ARM Cortex-A15 MPCore Chip Block Diagram</vt:lpstr>
      <vt:lpstr>Interrupt Handling</vt:lpstr>
      <vt:lpstr>GIC</vt:lpstr>
      <vt:lpstr>Interrupts can be:</vt:lpstr>
      <vt:lpstr>Figure 21.15 Generic Interrupt Controller Block Diagram</vt:lpstr>
      <vt:lpstr>Cache Coherency</vt:lpstr>
      <vt:lpstr>Figure 21.16 IBM z13 Drawer Structure</vt:lpstr>
      <vt:lpstr>Figure 21.17  IBM z13 Cache Hierarchy in Single Node</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18 Multicore Computers</dc:title>
  <dc:creator>Adrian J Pullin</dc:creator>
  <cp:lastModifiedBy>Shankar, Nitin</cp:lastModifiedBy>
  <cp:revision>249</cp:revision>
  <dcterms:created xsi:type="dcterms:W3CDTF">2012-07-25T00:49:14Z</dcterms:created>
  <dcterms:modified xsi:type="dcterms:W3CDTF">2021-10-24T19:45:28Z</dcterms:modified>
</cp:coreProperties>
</file>