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Default Extension="pdf" ContentType="application/pdf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32"/>
  </p:notesMasterIdLst>
  <p:handoutMasterIdLst>
    <p:handoutMasterId r:id="rId33"/>
  </p:handout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56" r:id="rId14"/>
    <p:sldId id="282" r:id="rId15"/>
    <p:sldId id="281" r:id="rId16"/>
    <p:sldId id="257" r:id="rId17"/>
    <p:sldId id="276" r:id="rId18"/>
    <p:sldId id="259" r:id="rId19"/>
    <p:sldId id="261" r:id="rId20"/>
    <p:sldId id="262" r:id="rId21"/>
    <p:sldId id="263" r:id="rId22"/>
    <p:sldId id="264" r:id="rId23"/>
    <p:sldId id="265" r:id="rId24"/>
    <p:sldId id="277" r:id="rId25"/>
    <p:sldId id="278" r:id="rId26"/>
    <p:sldId id="279" r:id="rId27"/>
    <p:sldId id="280" r:id="rId28"/>
    <p:sldId id="283" r:id="rId29"/>
    <p:sldId id="270" r:id="rId30"/>
    <p:sldId id="272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2" autoAdjust="0"/>
    <p:restoredTop sz="88147" autoAdjust="0"/>
  </p:normalViewPr>
  <p:slideViewPr>
    <p:cSldViewPr>
      <p:cViewPr varScale="1">
        <p:scale>
          <a:sx n="65" d="100"/>
          <a:sy n="65" d="100"/>
        </p:scale>
        <p:origin x="-123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6.xml"/><Relationship Id="rId7" Type="http://schemas.openxmlformats.org/officeDocument/2006/relationships/slide" Target="slides/slide30.xml"/><Relationship Id="rId2" Type="http://schemas.openxmlformats.org/officeDocument/2006/relationships/slide" Target="slides/slide13.xml"/><Relationship Id="rId1" Type="http://schemas.openxmlformats.org/officeDocument/2006/relationships/slide" Target="slides/slide1.xml"/><Relationship Id="rId6" Type="http://schemas.openxmlformats.org/officeDocument/2006/relationships/slide" Target="slides/slide29.xml"/><Relationship Id="rId5" Type="http://schemas.openxmlformats.org/officeDocument/2006/relationships/slide" Target="slides/slide18.xml"/><Relationship Id="rId4" Type="http://schemas.openxmlformats.org/officeDocument/2006/relationships/slide" Target="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CF26C-3B9E-EC4D-B017-A6EDD2D78F18}" type="doc">
      <dgm:prSet loTypeId="urn:microsoft.com/office/officeart/2005/8/layout/cycle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AEE6A-D8FA-1A4E-8E6A-4450A6DD048D}">
      <dgm:prSet custT="1"/>
      <dgm:spPr/>
      <dgm:t>
        <a:bodyPr/>
        <a:lstStyle/>
        <a:p>
          <a:pPr rtl="0"/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Architecture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88287C0-0BBB-B04A-B8B2-AB36598391AC}" type="parTrans" cxnId="{D3324486-6DB6-E64B-B1A8-C30BAEA50D60}">
      <dgm:prSet/>
      <dgm:spPr/>
      <dgm:t>
        <a:bodyPr/>
        <a:lstStyle/>
        <a:p>
          <a:endParaRPr lang="en-US"/>
        </a:p>
      </dgm:t>
    </dgm:pt>
    <dgm:pt modelId="{06346C9A-108C-B141-813D-843AF3CECB9B}" type="sibTrans" cxnId="{D3324486-6DB6-E64B-B1A8-C30BAEA50D60}">
      <dgm:prSet/>
      <dgm:spPr/>
      <dgm:t>
        <a:bodyPr/>
        <a:lstStyle/>
        <a:p>
          <a:endParaRPr lang="en-US"/>
        </a:p>
      </dgm:t>
    </dgm:pt>
    <dgm:pt modelId="{28315CB9-8304-2142-842C-3463531B3569}">
      <dgm:prSet custT="1"/>
      <dgm:spPr/>
      <dgm:t>
        <a:bodyPr/>
        <a:lstStyle/>
        <a:p>
          <a:pPr rtl="0"/>
          <a:r>
            <a:rPr lang="en-US" sz="1800" dirty="0" smtClean="0"/>
            <a:t>Attributes of a system visible to the programmer</a:t>
          </a:r>
          <a:endParaRPr lang="en-US" sz="1800" dirty="0"/>
        </a:p>
      </dgm:t>
    </dgm:pt>
    <dgm:pt modelId="{A7B6E241-54E6-4343-8A9E-03120641D454}" type="parTrans" cxnId="{0982BD52-6017-0E45-866D-E6B00540A5AF}">
      <dgm:prSet/>
      <dgm:spPr/>
      <dgm:t>
        <a:bodyPr/>
        <a:lstStyle/>
        <a:p>
          <a:endParaRPr lang="en-US"/>
        </a:p>
      </dgm:t>
    </dgm:pt>
    <dgm:pt modelId="{8805F3BF-5747-FA44-B2D6-8E46921DD5F2}" type="sibTrans" cxnId="{0982BD52-6017-0E45-866D-E6B00540A5AF}">
      <dgm:prSet/>
      <dgm:spPr/>
      <dgm:t>
        <a:bodyPr/>
        <a:lstStyle/>
        <a:p>
          <a:endParaRPr lang="en-US"/>
        </a:p>
      </dgm:t>
    </dgm:pt>
    <dgm:pt modelId="{21A469AC-73E4-2148-8557-29B0050DEDC0}">
      <dgm:prSet custT="1"/>
      <dgm:spPr/>
      <dgm:t>
        <a:bodyPr/>
        <a:lstStyle/>
        <a:p>
          <a:pPr rtl="0"/>
          <a:r>
            <a:rPr lang="en-US" sz="1800" dirty="0" smtClean="0"/>
            <a:t>Have a direct impact on the logical execution of a program</a:t>
          </a:r>
          <a:endParaRPr lang="en-US" sz="1800" dirty="0"/>
        </a:p>
      </dgm:t>
    </dgm:pt>
    <dgm:pt modelId="{94BC96F5-293D-3C4D-A2F1-79679BBF38E8}" type="parTrans" cxnId="{174D5ABD-454D-0D4F-8354-0209701BD34D}">
      <dgm:prSet/>
      <dgm:spPr/>
      <dgm:t>
        <a:bodyPr/>
        <a:lstStyle/>
        <a:p>
          <a:endParaRPr lang="en-US"/>
        </a:p>
      </dgm:t>
    </dgm:pt>
    <dgm:pt modelId="{C5D2949D-BDAD-0542-A3C2-B076CCD0AE72}" type="sibTrans" cxnId="{174D5ABD-454D-0D4F-8354-0209701BD34D}">
      <dgm:prSet/>
      <dgm:spPr/>
      <dgm:t>
        <a:bodyPr/>
        <a:lstStyle/>
        <a:p>
          <a:endParaRPr lang="en-US"/>
        </a:p>
      </dgm:t>
    </dgm:pt>
    <dgm:pt modelId="{308789E6-82F7-DB43-B928-143FCBCCB864}">
      <dgm:prSet custT="1"/>
      <dgm:spPr/>
      <dgm:t>
        <a:bodyPr/>
        <a:lstStyle/>
        <a:p>
          <a:pPr rtl="0"/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Architectural attributes include: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24C361-90FF-A246-9A34-69E4A6A8AF57}" type="parTrans" cxnId="{30023AC5-9093-4448-B688-57B5C6556549}">
      <dgm:prSet/>
      <dgm:spPr/>
      <dgm:t>
        <a:bodyPr/>
        <a:lstStyle/>
        <a:p>
          <a:endParaRPr lang="en-US"/>
        </a:p>
      </dgm:t>
    </dgm:pt>
    <dgm:pt modelId="{616A0DCE-F636-194D-9DA8-C39FF48D7209}" type="sibTrans" cxnId="{30023AC5-9093-4448-B688-57B5C6556549}">
      <dgm:prSet/>
      <dgm:spPr/>
      <dgm:t>
        <a:bodyPr/>
        <a:lstStyle/>
        <a:p>
          <a:endParaRPr lang="en-US"/>
        </a:p>
      </dgm:t>
    </dgm:pt>
    <dgm:pt modelId="{CE5F8666-70FC-564C-8B7D-337BE33E4106}">
      <dgm:prSet custT="1"/>
      <dgm:spPr/>
      <dgm:t>
        <a:bodyPr/>
        <a:lstStyle/>
        <a:p>
          <a:pPr marL="0" indent="0" rtl="0"/>
          <a:r>
            <a:rPr lang="en-US" sz="1800" dirty="0" smtClean="0"/>
            <a:t> Instruction set, number of bits used to represent various data types,   I/O mechanisms, techniques for addressing memory</a:t>
          </a:r>
          <a:endParaRPr lang="en-US" sz="1800" dirty="0"/>
        </a:p>
      </dgm:t>
    </dgm:pt>
    <dgm:pt modelId="{76348B6E-B52D-394F-A7D3-0CFAABB89617}" type="parTrans" cxnId="{1387E257-C914-334F-A738-A616B99E545F}">
      <dgm:prSet/>
      <dgm:spPr/>
      <dgm:t>
        <a:bodyPr/>
        <a:lstStyle/>
        <a:p>
          <a:endParaRPr lang="en-US"/>
        </a:p>
      </dgm:t>
    </dgm:pt>
    <dgm:pt modelId="{AC6E989A-20AA-194C-A7C6-0BE634EC1713}" type="sibTrans" cxnId="{1387E257-C914-334F-A738-A616B99E545F}">
      <dgm:prSet/>
      <dgm:spPr/>
      <dgm:t>
        <a:bodyPr/>
        <a:lstStyle/>
        <a:p>
          <a:endParaRPr lang="en-US"/>
        </a:p>
      </dgm:t>
    </dgm:pt>
    <dgm:pt modelId="{74536227-6FB9-EA42-B0D1-89175BB10E79}">
      <dgm:prSet custT="1"/>
      <dgm:spPr/>
      <dgm:t>
        <a:bodyPr/>
        <a:lstStyle/>
        <a:p>
          <a:pPr rtl="0"/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Organization 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F4E1031-08A1-144E-B04B-64D102B658EE}" type="parTrans" cxnId="{8E989642-BD8C-7744-8EF6-FBB60B8A00FD}">
      <dgm:prSet/>
      <dgm:spPr/>
      <dgm:t>
        <a:bodyPr/>
        <a:lstStyle/>
        <a:p>
          <a:endParaRPr lang="en-US"/>
        </a:p>
      </dgm:t>
    </dgm:pt>
    <dgm:pt modelId="{134FF832-CB26-164C-83F8-265482D291A9}" type="sibTrans" cxnId="{8E989642-BD8C-7744-8EF6-FBB60B8A00FD}">
      <dgm:prSet/>
      <dgm:spPr/>
      <dgm:t>
        <a:bodyPr/>
        <a:lstStyle/>
        <a:p>
          <a:endParaRPr lang="en-US"/>
        </a:p>
      </dgm:t>
    </dgm:pt>
    <dgm:pt modelId="{4ABB395C-A2BC-EB46-8166-8924AE293271}">
      <dgm:prSet custT="1"/>
      <dgm:spPr/>
      <dgm:t>
        <a:bodyPr/>
        <a:lstStyle/>
        <a:p>
          <a:pPr rtl="0"/>
          <a:r>
            <a:rPr lang="en-US" sz="1800" dirty="0" smtClean="0"/>
            <a:t>The operational units and their interconnections that realize the architectural specifications</a:t>
          </a:r>
          <a:endParaRPr lang="en-US" sz="1800" dirty="0"/>
        </a:p>
      </dgm:t>
    </dgm:pt>
    <dgm:pt modelId="{39F91221-9930-CA4C-BDE4-128319DAD71D}" type="parTrans" cxnId="{B9F257A1-A141-2245-873F-A8263CDB5102}">
      <dgm:prSet/>
      <dgm:spPr/>
      <dgm:t>
        <a:bodyPr/>
        <a:lstStyle/>
        <a:p>
          <a:endParaRPr lang="en-US"/>
        </a:p>
      </dgm:t>
    </dgm:pt>
    <dgm:pt modelId="{FAA95E30-E469-594E-8C2C-8129BB965E39}" type="sibTrans" cxnId="{B9F257A1-A141-2245-873F-A8263CDB5102}">
      <dgm:prSet/>
      <dgm:spPr/>
      <dgm:t>
        <a:bodyPr/>
        <a:lstStyle/>
        <a:p>
          <a:endParaRPr lang="en-US"/>
        </a:p>
      </dgm:t>
    </dgm:pt>
    <dgm:pt modelId="{54AC2B3A-9757-C341-B161-89A6E0CA9575}">
      <dgm:prSet custT="1"/>
      <dgm:spPr/>
      <dgm:t>
        <a:bodyPr/>
        <a:lstStyle/>
        <a:p>
          <a:pPr rtl="0"/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Organizational attributes include: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3493404-DFEF-9E42-ABB4-FBBE426B3AF9}" type="parTrans" cxnId="{734FF944-1D40-0F41-B4EE-7FBCB36088CC}">
      <dgm:prSet/>
      <dgm:spPr/>
      <dgm:t>
        <a:bodyPr/>
        <a:lstStyle/>
        <a:p>
          <a:endParaRPr lang="en-US"/>
        </a:p>
      </dgm:t>
    </dgm:pt>
    <dgm:pt modelId="{D8E9FC16-4D96-4648-AE70-EC41FE4D60A6}" type="sibTrans" cxnId="{734FF944-1D40-0F41-B4EE-7FBCB36088CC}">
      <dgm:prSet/>
      <dgm:spPr/>
      <dgm:t>
        <a:bodyPr/>
        <a:lstStyle/>
        <a:p>
          <a:endParaRPr lang="en-US"/>
        </a:p>
      </dgm:t>
    </dgm:pt>
    <dgm:pt modelId="{9BB0B8FD-4469-4340-B337-9EEC8EECED22}">
      <dgm:prSet custT="1"/>
      <dgm:spPr/>
      <dgm:t>
        <a:bodyPr/>
        <a:lstStyle/>
        <a:p>
          <a:pPr rtl="0"/>
          <a:r>
            <a:rPr lang="en-US" sz="1800" dirty="0" smtClean="0"/>
            <a:t>Hardware details transparent to the programmer, control signals, interfaces between the computer and peripherals, memory technology used</a:t>
          </a:r>
          <a:endParaRPr lang="en-US" sz="1800" dirty="0"/>
        </a:p>
      </dgm:t>
    </dgm:pt>
    <dgm:pt modelId="{8AD2DACB-38EB-42CD-92B6-EEFAD6410248}" type="parTrans" cxnId="{2817479E-5CCF-4DDF-9149-7574A0D42EF5}">
      <dgm:prSet/>
      <dgm:spPr/>
      <dgm:t>
        <a:bodyPr/>
        <a:lstStyle/>
        <a:p>
          <a:endParaRPr lang="en-US"/>
        </a:p>
      </dgm:t>
    </dgm:pt>
    <dgm:pt modelId="{C458D760-58D0-476A-A515-EC116B6D865D}" type="sibTrans" cxnId="{2817479E-5CCF-4DDF-9149-7574A0D42EF5}">
      <dgm:prSet/>
      <dgm:spPr/>
      <dgm:t>
        <a:bodyPr/>
        <a:lstStyle/>
        <a:p>
          <a:endParaRPr lang="en-US"/>
        </a:p>
      </dgm:t>
    </dgm:pt>
    <dgm:pt modelId="{CDA0A06D-0FB6-1E45-90C3-5F07AC6489BF}" type="pres">
      <dgm:prSet presAssocID="{218CF26C-3B9E-EC4D-B017-A6EDD2D78F1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230A46-0396-8548-BFE6-7DE77B7F5698}" type="pres">
      <dgm:prSet presAssocID="{218CF26C-3B9E-EC4D-B017-A6EDD2D78F18}" presName="children" presStyleCnt="0"/>
      <dgm:spPr/>
    </dgm:pt>
    <dgm:pt modelId="{9355E2DA-ED4B-FF45-A420-CEC2FAD4F47F}" type="pres">
      <dgm:prSet presAssocID="{218CF26C-3B9E-EC4D-B017-A6EDD2D78F18}" presName="child1group" presStyleCnt="0"/>
      <dgm:spPr/>
    </dgm:pt>
    <dgm:pt modelId="{EAF475D4-71BA-AC4A-A978-8E1A58675943}" type="pres">
      <dgm:prSet presAssocID="{218CF26C-3B9E-EC4D-B017-A6EDD2D78F18}" presName="child1" presStyleLbl="bgAcc1" presStyleIdx="0" presStyleCnt="4" custScaleX="145337" custScaleY="130810" custLinFactNeighborX="-40498" custLinFactNeighborY="23100"/>
      <dgm:spPr/>
      <dgm:t>
        <a:bodyPr/>
        <a:lstStyle/>
        <a:p>
          <a:endParaRPr lang="en-US"/>
        </a:p>
      </dgm:t>
    </dgm:pt>
    <dgm:pt modelId="{8DC48612-CC3B-434C-BDCA-2D368136FE30}" type="pres">
      <dgm:prSet presAssocID="{218CF26C-3B9E-EC4D-B017-A6EDD2D78F1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50470-D0B6-4E4B-B2CF-C9FC9D98A3AF}" type="pres">
      <dgm:prSet presAssocID="{218CF26C-3B9E-EC4D-B017-A6EDD2D78F18}" presName="child2group" presStyleCnt="0"/>
      <dgm:spPr/>
    </dgm:pt>
    <dgm:pt modelId="{D6EE7FF3-03D5-1248-B164-AC203683EA31}" type="pres">
      <dgm:prSet presAssocID="{218CF26C-3B9E-EC4D-B017-A6EDD2D78F18}" presName="child2" presStyleLbl="bgAcc1" presStyleIdx="1" presStyleCnt="4" custScaleX="134735" custScaleY="131918" custLinFactNeighborX="21340" custLinFactNeighborY="17574"/>
      <dgm:spPr/>
      <dgm:t>
        <a:bodyPr/>
        <a:lstStyle/>
        <a:p>
          <a:endParaRPr lang="en-US"/>
        </a:p>
      </dgm:t>
    </dgm:pt>
    <dgm:pt modelId="{7378E5CD-5D97-4946-88A6-1649F23BF4FB}" type="pres">
      <dgm:prSet presAssocID="{218CF26C-3B9E-EC4D-B017-A6EDD2D78F1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BE95B-2F90-7845-93AC-93020A91204D}" type="pres">
      <dgm:prSet presAssocID="{218CF26C-3B9E-EC4D-B017-A6EDD2D78F18}" presName="child3group" presStyleCnt="0"/>
      <dgm:spPr/>
    </dgm:pt>
    <dgm:pt modelId="{F4B243E3-6A78-9746-BEE9-84ACAEA02E36}" type="pres">
      <dgm:prSet presAssocID="{218CF26C-3B9E-EC4D-B017-A6EDD2D78F18}" presName="child3" presStyleLbl="bgAcc1" presStyleIdx="2" presStyleCnt="4" custScaleX="142389" custScaleY="160961" custLinFactNeighborX="11105" custLinFactNeighborY="568"/>
      <dgm:spPr/>
      <dgm:t>
        <a:bodyPr/>
        <a:lstStyle/>
        <a:p>
          <a:endParaRPr lang="en-US"/>
        </a:p>
      </dgm:t>
    </dgm:pt>
    <dgm:pt modelId="{28FF47C2-252F-AD4F-9FFC-C7380D031906}" type="pres">
      <dgm:prSet presAssocID="{218CF26C-3B9E-EC4D-B017-A6EDD2D78F1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D66DE-4C1F-C044-A0CF-897ECE7AFBB6}" type="pres">
      <dgm:prSet presAssocID="{218CF26C-3B9E-EC4D-B017-A6EDD2D78F18}" presName="child4group" presStyleCnt="0"/>
      <dgm:spPr/>
    </dgm:pt>
    <dgm:pt modelId="{82886FAE-83A2-704D-92D1-F4CC571A92A1}" type="pres">
      <dgm:prSet presAssocID="{218CF26C-3B9E-EC4D-B017-A6EDD2D78F18}" presName="child4" presStyleLbl="bgAcc1" presStyleIdx="3" presStyleCnt="4" custScaleX="177581" custScaleY="182905" custLinFactNeighborX="-25879" custLinFactNeighborY="-6824"/>
      <dgm:spPr/>
      <dgm:t>
        <a:bodyPr/>
        <a:lstStyle/>
        <a:p>
          <a:endParaRPr lang="en-US"/>
        </a:p>
      </dgm:t>
    </dgm:pt>
    <dgm:pt modelId="{946504B0-6F32-CA4D-B160-51F1CA3B2486}" type="pres">
      <dgm:prSet presAssocID="{218CF26C-3B9E-EC4D-B017-A6EDD2D78F1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011C0-D512-5B43-AFFF-B5EF3477E6BC}" type="pres">
      <dgm:prSet presAssocID="{218CF26C-3B9E-EC4D-B017-A6EDD2D78F18}" presName="childPlaceholder" presStyleCnt="0"/>
      <dgm:spPr/>
    </dgm:pt>
    <dgm:pt modelId="{0176A4A2-93EB-3B4F-8E44-E15DD76601A9}" type="pres">
      <dgm:prSet presAssocID="{218CF26C-3B9E-EC4D-B017-A6EDD2D78F18}" presName="circle" presStyleCnt="0"/>
      <dgm:spPr/>
    </dgm:pt>
    <dgm:pt modelId="{0995DE62-81B9-0E4E-9982-90865C30B506}" type="pres">
      <dgm:prSet presAssocID="{218CF26C-3B9E-EC4D-B017-A6EDD2D78F1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301CE-27B0-6744-BFE7-3637DF690F07}" type="pres">
      <dgm:prSet presAssocID="{218CF26C-3B9E-EC4D-B017-A6EDD2D78F1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C8C78-AEC8-1E4B-9265-AE1BCBD2AB12}" type="pres">
      <dgm:prSet presAssocID="{218CF26C-3B9E-EC4D-B017-A6EDD2D78F1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6FD03-EE72-914E-B7C9-68870374A795}" type="pres">
      <dgm:prSet presAssocID="{218CF26C-3B9E-EC4D-B017-A6EDD2D78F1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26F6B-04DC-E742-8F5F-D9B2D824E236}" type="pres">
      <dgm:prSet presAssocID="{218CF26C-3B9E-EC4D-B017-A6EDD2D78F18}" presName="quadrantPlaceholder" presStyleCnt="0"/>
      <dgm:spPr/>
    </dgm:pt>
    <dgm:pt modelId="{1A971C7A-02BC-2144-9C44-48A4E03337B1}" type="pres">
      <dgm:prSet presAssocID="{218CF26C-3B9E-EC4D-B017-A6EDD2D78F18}" presName="center1" presStyleLbl="fgShp" presStyleIdx="0" presStyleCnt="2"/>
      <dgm:spPr/>
    </dgm:pt>
    <dgm:pt modelId="{290E4CF8-E8EE-584A-BC6F-814759FDAB7A}" type="pres">
      <dgm:prSet presAssocID="{218CF26C-3B9E-EC4D-B017-A6EDD2D78F18}" presName="center2" presStyleLbl="fgShp" presStyleIdx="1" presStyleCnt="2"/>
      <dgm:spPr/>
    </dgm:pt>
  </dgm:ptLst>
  <dgm:cxnLst>
    <dgm:cxn modelId="{1C7F9834-53D8-D447-AFDE-406FAFE9AA01}" type="presOf" srcId="{CE5F8666-70FC-564C-8B7D-337BE33E4106}" destId="{7378E5CD-5D97-4946-88A6-1649F23BF4FB}" srcOrd="1" destOrd="0" presId="urn:microsoft.com/office/officeart/2005/8/layout/cycle4"/>
    <dgm:cxn modelId="{28A35006-6EB0-C244-B998-FFFD23D91384}" type="presOf" srcId="{21A469AC-73E4-2148-8557-29B0050DEDC0}" destId="{8DC48612-CC3B-434C-BDCA-2D368136FE30}" srcOrd="1" destOrd="1" presId="urn:microsoft.com/office/officeart/2005/8/layout/cycle4"/>
    <dgm:cxn modelId="{30023AC5-9093-4448-B688-57B5C6556549}" srcId="{218CF26C-3B9E-EC4D-B017-A6EDD2D78F18}" destId="{308789E6-82F7-DB43-B928-143FCBCCB864}" srcOrd="1" destOrd="0" parTransId="{FB24C361-90FF-A246-9A34-69E4A6A8AF57}" sibTransId="{616A0DCE-F636-194D-9DA8-C39FF48D7209}"/>
    <dgm:cxn modelId="{4B6F0975-8F18-3744-BB40-DFA5A827FB65}" type="presOf" srcId="{4ABB395C-A2BC-EB46-8166-8924AE293271}" destId="{28FF47C2-252F-AD4F-9FFC-C7380D031906}" srcOrd="1" destOrd="0" presId="urn:microsoft.com/office/officeart/2005/8/layout/cycle4"/>
    <dgm:cxn modelId="{34D765C8-9409-4625-B15F-AD6D3128D524}" type="presOf" srcId="{9BB0B8FD-4469-4340-B337-9EEC8EECED22}" destId="{82886FAE-83A2-704D-92D1-F4CC571A92A1}" srcOrd="0" destOrd="0" presId="urn:microsoft.com/office/officeart/2005/8/layout/cycle4"/>
    <dgm:cxn modelId="{65823B6C-C9F6-D147-988F-D9D117570779}" type="presOf" srcId="{21A469AC-73E4-2148-8557-29B0050DEDC0}" destId="{EAF475D4-71BA-AC4A-A978-8E1A58675943}" srcOrd="0" destOrd="1" presId="urn:microsoft.com/office/officeart/2005/8/layout/cycle4"/>
    <dgm:cxn modelId="{936663A7-F3F1-544C-BB00-A6B8712F5F75}" type="presOf" srcId="{28315CB9-8304-2142-842C-3463531B3569}" destId="{EAF475D4-71BA-AC4A-A978-8E1A58675943}" srcOrd="0" destOrd="0" presId="urn:microsoft.com/office/officeart/2005/8/layout/cycle4"/>
    <dgm:cxn modelId="{0982BD52-6017-0E45-866D-E6B00540A5AF}" srcId="{B0CAEE6A-D8FA-1A4E-8E6A-4450A6DD048D}" destId="{28315CB9-8304-2142-842C-3463531B3569}" srcOrd="0" destOrd="0" parTransId="{A7B6E241-54E6-4343-8A9E-03120641D454}" sibTransId="{8805F3BF-5747-FA44-B2D6-8E46921DD5F2}"/>
    <dgm:cxn modelId="{369DE2B8-1C60-D342-8E38-EC0EB138C6CF}" type="presOf" srcId="{74536227-6FB9-EA42-B0D1-89175BB10E79}" destId="{48FC8C78-AEC8-1E4B-9265-AE1BCBD2AB12}" srcOrd="0" destOrd="0" presId="urn:microsoft.com/office/officeart/2005/8/layout/cycle4"/>
    <dgm:cxn modelId="{630319D7-67DE-492F-BDDF-F33300993BB0}" type="presOf" srcId="{9BB0B8FD-4469-4340-B337-9EEC8EECED22}" destId="{946504B0-6F32-CA4D-B160-51F1CA3B2486}" srcOrd="1" destOrd="0" presId="urn:microsoft.com/office/officeart/2005/8/layout/cycle4"/>
    <dgm:cxn modelId="{734FF944-1D40-0F41-B4EE-7FBCB36088CC}" srcId="{218CF26C-3B9E-EC4D-B017-A6EDD2D78F18}" destId="{54AC2B3A-9757-C341-B161-89A6E0CA9575}" srcOrd="3" destOrd="0" parTransId="{83493404-DFEF-9E42-ABB4-FBBE426B3AF9}" sibTransId="{D8E9FC16-4D96-4648-AE70-EC41FE4D60A6}"/>
    <dgm:cxn modelId="{174D5ABD-454D-0D4F-8354-0209701BD34D}" srcId="{B0CAEE6A-D8FA-1A4E-8E6A-4450A6DD048D}" destId="{21A469AC-73E4-2148-8557-29B0050DEDC0}" srcOrd="1" destOrd="0" parTransId="{94BC96F5-293D-3C4D-A2F1-79679BBF38E8}" sibTransId="{C5D2949D-BDAD-0542-A3C2-B076CCD0AE72}"/>
    <dgm:cxn modelId="{2817479E-5CCF-4DDF-9149-7574A0D42EF5}" srcId="{54AC2B3A-9757-C341-B161-89A6E0CA9575}" destId="{9BB0B8FD-4469-4340-B337-9EEC8EECED22}" srcOrd="0" destOrd="0" parTransId="{8AD2DACB-38EB-42CD-92B6-EEFAD6410248}" sibTransId="{C458D760-58D0-476A-A515-EC116B6D865D}"/>
    <dgm:cxn modelId="{D3324486-6DB6-E64B-B1A8-C30BAEA50D60}" srcId="{218CF26C-3B9E-EC4D-B017-A6EDD2D78F18}" destId="{B0CAEE6A-D8FA-1A4E-8E6A-4450A6DD048D}" srcOrd="0" destOrd="0" parTransId="{688287C0-0BBB-B04A-B8B2-AB36598391AC}" sibTransId="{06346C9A-108C-B141-813D-843AF3CECB9B}"/>
    <dgm:cxn modelId="{50C3899A-CA77-A647-B562-3E414DB1DB38}" type="presOf" srcId="{308789E6-82F7-DB43-B928-143FCBCCB864}" destId="{E56301CE-27B0-6744-BFE7-3637DF690F07}" srcOrd="0" destOrd="0" presId="urn:microsoft.com/office/officeart/2005/8/layout/cycle4"/>
    <dgm:cxn modelId="{2FF7D623-05EC-C341-AE4E-3E9FCAB5123F}" type="presOf" srcId="{54AC2B3A-9757-C341-B161-89A6E0CA9575}" destId="{84C6FD03-EE72-914E-B7C9-68870374A795}" srcOrd="0" destOrd="0" presId="urn:microsoft.com/office/officeart/2005/8/layout/cycle4"/>
    <dgm:cxn modelId="{1387E257-C914-334F-A738-A616B99E545F}" srcId="{308789E6-82F7-DB43-B928-143FCBCCB864}" destId="{CE5F8666-70FC-564C-8B7D-337BE33E4106}" srcOrd="0" destOrd="0" parTransId="{76348B6E-B52D-394F-A7D3-0CFAABB89617}" sibTransId="{AC6E989A-20AA-194C-A7C6-0BE634EC1713}"/>
    <dgm:cxn modelId="{E1272249-4E69-894D-8DDC-98388B0A56AB}" type="presOf" srcId="{4ABB395C-A2BC-EB46-8166-8924AE293271}" destId="{F4B243E3-6A78-9746-BEE9-84ACAEA02E36}" srcOrd="0" destOrd="0" presId="urn:microsoft.com/office/officeart/2005/8/layout/cycle4"/>
    <dgm:cxn modelId="{B9F257A1-A141-2245-873F-A8263CDB5102}" srcId="{74536227-6FB9-EA42-B0D1-89175BB10E79}" destId="{4ABB395C-A2BC-EB46-8166-8924AE293271}" srcOrd="0" destOrd="0" parTransId="{39F91221-9930-CA4C-BDE4-128319DAD71D}" sibTransId="{FAA95E30-E469-594E-8C2C-8129BB965E39}"/>
    <dgm:cxn modelId="{578AC43C-622E-8A4D-8989-0B9965ECC139}" type="presOf" srcId="{218CF26C-3B9E-EC4D-B017-A6EDD2D78F18}" destId="{CDA0A06D-0FB6-1E45-90C3-5F07AC6489BF}" srcOrd="0" destOrd="0" presId="urn:microsoft.com/office/officeart/2005/8/layout/cycle4"/>
    <dgm:cxn modelId="{6CB4A252-48D8-A94C-B5E1-F54449DF1DFD}" type="presOf" srcId="{B0CAEE6A-D8FA-1A4E-8E6A-4450A6DD048D}" destId="{0995DE62-81B9-0E4E-9982-90865C30B506}" srcOrd="0" destOrd="0" presId="urn:microsoft.com/office/officeart/2005/8/layout/cycle4"/>
    <dgm:cxn modelId="{8E989642-BD8C-7744-8EF6-FBB60B8A00FD}" srcId="{218CF26C-3B9E-EC4D-B017-A6EDD2D78F18}" destId="{74536227-6FB9-EA42-B0D1-89175BB10E79}" srcOrd="2" destOrd="0" parTransId="{0F4E1031-08A1-144E-B04B-64D102B658EE}" sibTransId="{134FF832-CB26-164C-83F8-265482D291A9}"/>
    <dgm:cxn modelId="{E7A4ADFA-B474-C14B-8A27-965FB71E5D8D}" type="presOf" srcId="{28315CB9-8304-2142-842C-3463531B3569}" destId="{8DC48612-CC3B-434C-BDCA-2D368136FE30}" srcOrd="1" destOrd="0" presId="urn:microsoft.com/office/officeart/2005/8/layout/cycle4"/>
    <dgm:cxn modelId="{DEC79734-5731-0947-807E-E0BA6FB7738D}" type="presOf" srcId="{CE5F8666-70FC-564C-8B7D-337BE33E4106}" destId="{D6EE7FF3-03D5-1248-B164-AC203683EA31}" srcOrd="0" destOrd="0" presId="urn:microsoft.com/office/officeart/2005/8/layout/cycle4"/>
    <dgm:cxn modelId="{699078D6-31A2-0B41-B5B3-4D3C3092B897}" type="presParOf" srcId="{CDA0A06D-0FB6-1E45-90C3-5F07AC6489BF}" destId="{AE230A46-0396-8548-BFE6-7DE77B7F5698}" srcOrd="0" destOrd="0" presId="urn:microsoft.com/office/officeart/2005/8/layout/cycle4"/>
    <dgm:cxn modelId="{51036B94-27D6-6442-B7E8-4BD19D5092C3}" type="presParOf" srcId="{AE230A46-0396-8548-BFE6-7DE77B7F5698}" destId="{9355E2DA-ED4B-FF45-A420-CEC2FAD4F47F}" srcOrd="0" destOrd="0" presId="urn:microsoft.com/office/officeart/2005/8/layout/cycle4"/>
    <dgm:cxn modelId="{5CEFC4B6-D27A-F64A-9614-3E4A00A63D41}" type="presParOf" srcId="{9355E2DA-ED4B-FF45-A420-CEC2FAD4F47F}" destId="{EAF475D4-71BA-AC4A-A978-8E1A58675943}" srcOrd="0" destOrd="0" presId="urn:microsoft.com/office/officeart/2005/8/layout/cycle4"/>
    <dgm:cxn modelId="{F695AE92-91AF-1640-8C0C-BF1FD554B2BE}" type="presParOf" srcId="{9355E2DA-ED4B-FF45-A420-CEC2FAD4F47F}" destId="{8DC48612-CC3B-434C-BDCA-2D368136FE30}" srcOrd="1" destOrd="0" presId="urn:microsoft.com/office/officeart/2005/8/layout/cycle4"/>
    <dgm:cxn modelId="{FECF91CB-3E6A-F14A-93BB-0814B430D767}" type="presParOf" srcId="{AE230A46-0396-8548-BFE6-7DE77B7F5698}" destId="{36650470-D0B6-4E4B-B2CF-C9FC9D98A3AF}" srcOrd="1" destOrd="0" presId="urn:microsoft.com/office/officeart/2005/8/layout/cycle4"/>
    <dgm:cxn modelId="{2033105B-7235-A441-BCD4-1C23395F17D1}" type="presParOf" srcId="{36650470-D0B6-4E4B-B2CF-C9FC9D98A3AF}" destId="{D6EE7FF3-03D5-1248-B164-AC203683EA31}" srcOrd="0" destOrd="0" presId="urn:microsoft.com/office/officeart/2005/8/layout/cycle4"/>
    <dgm:cxn modelId="{53B6DDD3-7071-314D-8F65-2945B82F0920}" type="presParOf" srcId="{36650470-D0B6-4E4B-B2CF-C9FC9D98A3AF}" destId="{7378E5CD-5D97-4946-88A6-1649F23BF4FB}" srcOrd="1" destOrd="0" presId="urn:microsoft.com/office/officeart/2005/8/layout/cycle4"/>
    <dgm:cxn modelId="{0A0EA159-BE72-504D-AF89-D51A7FA317C4}" type="presParOf" srcId="{AE230A46-0396-8548-BFE6-7DE77B7F5698}" destId="{079BE95B-2F90-7845-93AC-93020A91204D}" srcOrd="2" destOrd="0" presId="urn:microsoft.com/office/officeart/2005/8/layout/cycle4"/>
    <dgm:cxn modelId="{6FBAA814-9EDF-874C-B162-98D6DFEA4453}" type="presParOf" srcId="{079BE95B-2F90-7845-93AC-93020A91204D}" destId="{F4B243E3-6A78-9746-BEE9-84ACAEA02E36}" srcOrd="0" destOrd="0" presId="urn:microsoft.com/office/officeart/2005/8/layout/cycle4"/>
    <dgm:cxn modelId="{3B12EC53-267E-804F-9CA2-2CFD8BBE1C98}" type="presParOf" srcId="{079BE95B-2F90-7845-93AC-93020A91204D}" destId="{28FF47C2-252F-AD4F-9FFC-C7380D031906}" srcOrd="1" destOrd="0" presId="urn:microsoft.com/office/officeart/2005/8/layout/cycle4"/>
    <dgm:cxn modelId="{8E16598D-E657-2440-8FF9-F797A1DC2AB2}" type="presParOf" srcId="{AE230A46-0396-8548-BFE6-7DE77B7F5698}" destId="{857D66DE-4C1F-C044-A0CF-897ECE7AFBB6}" srcOrd="3" destOrd="0" presId="urn:microsoft.com/office/officeart/2005/8/layout/cycle4"/>
    <dgm:cxn modelId="{2F4564CF-B1C8-474E-A73E-211CD6C602FF}" type="presParOf" srcId="{857D66DE-4C1F-C044-A0CF-897ECE7AFBB6}" destId="{82886FAE-83A2-704D-92D1-F4CC571A92A1}" srcOrd="0" destOrd="0" presId="urn:microsoft.com/office/officeart/2005/8/layout/cycle4"/>
    <dgm:cxn modelId="{361FFEEA-B37D-DD4B-90FD-8019974C51CE}" type="presParOf" srcId="{857D66DE-4C1F-C044-A0CF-897ECE7AFBB6}" destId="{946504B0-6F32-CA4D-B160-51F1CA3B2486}" srcOrd="1" destOrd="0" presId="urn:microsoft.com/office/officeart/2005/8/layout/cycle4"/>
    <dgm:cxn modelId="{39AC28DA-B93C-FF4B-938E-E2902348EF70}" type="presParOf" srcId="{AE230A46-0396-8548-BFE6-7DE77B7F5698}" destId="{B36011C0-D512-5B43-AFFF-B5EF3477E6BC}" srcOrd="4" destOrd="0" presId="urn:microsoft.com/office/officeart/2005/8/layout/cycle4"/>
    <dgm:cxn modelId="{A20B9968-9E67-7142-A408-85D07AD8F89D}" type="presParOf" srcId="{CDA0A06D-0FB6-1E45-90C3-5F07AC6489BF}" destId="{0176A4A2-93EB-3B4F-8E44-E15DD76601A9}" srcOrd="1" destOrd="0" presId="urn:microsoft.com/office/officeart/2005/8/layout/cycle4"/>
    <dgm:cxn modelId="{68023DFC-2968-F643-9CE0-8363C792C624}" type="presParOf" srcId="{0176A4A2-93EB-3B4F-8E44-E15DD76601A9}" destId="{0995DE62-81B9-0E4E-9982-90865C30B506}" srcOrd="0" destOrd="0" presId="urn:microsoft.com/office/officeart/2005/8/layout/cycle4"/>
    <dgm:cxn modelId="{232F2B00-0E40-5244-AE96-43E53DC4C21B}" type="presParOf" srcId="{0176A4A2-93EB-3B4F-8E44-E15DD76601A9}" destId="{E56301CE-27B0-6744-BFE7-3637DF690F07}" srcOrd="1" destOrd="0" presId="urn:microsoft.com/office/officeart/2005/8/layout/cycle4"/>
    <dgm:cxn modelId="{64C1EE4B-7E4E-7F40-88F6-574C1472E73D}" type="presParOf" srcId="{0176A4A2-93EB-3B4F-8E44-E15DD76601A9}" destId="{48FC8C78-AEC8-1E4B-9265-AE1BCBD2AB12}" srcOrd="2" destOrd="0" presId="urn:microsoft.com/office/officeart/2005/8/layout/cycle4"/>
    <dgm:cxn modelId="{B9555833-A8E3-984C-A0CD-48531905E914}" type="presParOf" srcId="{0176A4A2-93EB-3B4F-8E44-E15DD76601A9}" destId="{84C6FD03-EE72-914E-B7C9-68870374A795}" srcOrd="3" destOrd="0" presId="urn:microsoft.com/office/officeart/2005/8/layout/cycle4"/>
    <dgm:cxn modelId="{C8E47CC9-F756-8D48-907D-F6D6F2C5F303}" type="presParOf" srcId="{0176A4A2-93EB-3B4F-8E44-E15DD76601A9}" destId="{D6826F6B-04DC-E742-8F5F-D9B2D824E236}" srcOrd="4" destOrd="0" presId="urn:microsoft.com/office/officeart/2005/8/layout/cycle4"/>
    <dgm:cxn modelId="{565B3FCF-A28D-E347-8015-2F2DE1DBE44D}" type="presParOf" srcId="{CDA0A06D-0FB6-1E45-90C3-5F07AC6489BF}" destId="{1A971C7A-02BC-2144-9C44-48A4E03337B1}" srcOrd="2" destOrd="0" presId="urn:microsoft.com/office/officeart/2005/8/layout/cycle4"/>
    <dgm:cxn modelId="{5BBB7B46-0562-E844-809D-68B34867AC01}" type="presParOf" srcId="{CDA0A06D-0FB6-1E45-90C3-5F07AC6489BF}" destId="{290E4CF8-E8EE-584A-BC6F-814759FDAB7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4B243E3-6A78-9746-BEE9-84ACAEA02E36}">
      <dsp:nvSpPr>
        <dsp:cNvPr id="0" name=""/>
        <dsp:cNvSpPr/>
      </dsp:nvSpPr>
      <dsp:spPr>
        <a:xfrm>
          <a:off x="5334000" y="3419855"/>
          <a:ext cx="2484424" cy="1609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The operational units and their interconnections that realize the architectural specifications</a:t>
          </a:r>
          <a:endParaRPr lang="en-US" sz="1000" kern="1200" dirty="0"/>
        </a:p>
      </dsp:txBody>
      <dsp:txXfrm>
        <a:off x="6079328" y="3822191"/>
        <a:ext cx="1739097" cy="1207008"/>
      </dsp:txXfrm>
    </dsp:sp>
    <dsp:sp modelId="{82886FAE-83A2-704D-92D1-F4CC571A92A1}">
      <dsp:nvSpPr>
        <dsp:cNvPr id="0" name=""/>
        <dsp:cNvSpPr/>
      </dsp:nvSpPr>
      <dsp:spPr>
        <a:xfrm>
          <a:off x="1004569" y="3419855"/>
          <a:ext cx="2484424" cy="1609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Hardware details transparent to the programmer, control signals, interfaces between the computer and peripherals, memory technology used</a:t>
          </a:r>
          <a:endParaRPr lang="en-US" sz="1000" kern="1200" dirty="0"/>
        </a:p>
      </dsp:txBody>
      <dsp:txXfrm>
        <a:off x="1004569" y="3822191"/>
        <a:ext cx="1739097" cy="1207008"/>
      </dsp:txXfrm>
    </dsp:sp>
    <dsp:sp modelId="{D6EE7FF3-03D5-1248-B164-AC203683EA31}">
      <dsp:nvSpPr>
        <dsp:cNvPr id="0" name=""/>
        <dsp:cNvSpPr/>
      </dsp:nvSpPr>
      <dsp:spPr>
        <a:xfrm>
          <a:off x="5058105" y="0"/>
          <a:ext cx="2484424" cy="1609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Instruction set, number of bits used to represent various data types,   I/O mechanisms, techniques for addressing memory</a:t>
          </a:r>
          <a:endParaRPr lang="en-US" sz="1000" kern="1200" dirty="0"/>
        </a:p>
      </dsp:txBody>
      <dsp:txXfrm>
        <a:off x="5803432" y="0"/>
        <a:ext cx="1739097" cy="1207008"/>
      </dsp:txXfrm>
    </dsp:sp>
    <dsp:sp modelId="{EAF475D4-71BA-AC4A-A978-8E1A58675943}">
      <dsp:nvSpPr>
        <dsp:cNvPr id="0" name=""/>
        <dsp:cNvSpPr/>
      </dsp:nvSpPr>
      <dsp:spPr>
        <a:xfrm>
          <a:off x="1004569" y="0"/>
          <a:ext cx="2484424" cy="1609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Attributes of a system visible to the programmer</a:t>
          </a:r>
          <a:endParaRPr lang="en-US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Have a direct impact on the logical execution of a program</a:t>
          </a:r>
          <a:endParaRPr lang="en-US" sz="1000" kern="1200" dirty="0"/>
        </a:p>
      </dsp:txBody>
      <dsp:txXfrm>
        <a:off x="1004569" y="0"/>
        <a:ext cx="1739097" cy="1207008"/>
      </dsp:txXfrm>
    </dsp:sp>
    <dsp:sp modelId="{0995DE62-81B9-0E4E-9982-90865C30B506}">
      <dsp:nvSpPr>
        <dsp:cNvPr id="0" name=""/>
        <dsp:cNvSpPr/>
      </dsp:nvSpPr>
      <dsp:spPr>
        <a:xfrm>
          <a:off x="2045614" y="286664"/>
          <a:ext cx="2177643" cy="2177643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Architecture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45614" y="286664"/>
        <a:ext cx="2177643" cy="2177643"/>
      </dsp:txXfrm>
    </dsp:sp>
    <dsp:sp modelId="{E56301CE-27B0-6744-BFE7-3637DF690F07}">
      <dsp:nvSpPr>
        <dsp:cNvPr id="0" name=""/>
        <dsp:cNvSpPr/>
      </dsp:nvSpPr>
      <dsp:spPr>
        <a:xfrm rot="5400000">
          <a:off x="4323842" y="286664"/>
          <a:ext cx="2177643" cy="2177643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Architectural attributes include: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4323842" y="286664"/>
        <a:ext cx="2177643" cy="2177643"/>
      </dsp:txXfrm>
    </dsp:sp>
    <dsp:sp modelId="{48FC8C78-AEC8-1E4B-9265-AE1BCBD2AB12}">
      <dsp:nvSpPr>
        <dsp:cNvPr id="0" name=""/>
        <dsp:cNvSpPr/>
      </dsp:nvSpPr>
      <dsp:spPr>
        <a:xfrm rot="10800000">
          <a:off x="4323842" y="2564892"/>
          <a:ext cx="2177643" cy="2177643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Organization 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4323842" y="2564892"/>
        <a:ext cx="2177643" cy="2177643"/>
      </dsp:txXfrm>
    </dsp:sp>
    <dsp:sp modelId="{84C6FD03-EE72-914E-B7C9-68870374A795}">
      <dsp:nvSpPr>
        <dsp:cNvPr id="0" name=""/>
        <dsp:cNvSpPr/>
      </dsp:nvSpPr>
      <dsp:spPr>
        <a:xfrm rot="16200000">
          <a:off x="2045614" y="2564892"/>
          <a:ext cx="2177643" cy="2177643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Organizational attributes include: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6200000">
        <a:off x="2045614" y="2564892"/>
        <a:ext cx="2177643" cy="2177643"/>
      </dsp:txXfrm>
    </dsp:sp>
    <dsp:sp modelId="{1A971C7A-02BC-2144-9C44-48A4E03337B1}">
      <dsp:nvSpPr>
        <dsp:cNvPr id="0" name=""/>
        <dsp:cNvSpPr/>
      </dsp:nvSpPr>
      <dsp:spPr>
        <a:xfrm>
          <a:off x="3897617" y="2061972"/>
          <a:ext cx="751865" cy="653795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90E4CF8-E8EE-584A-BC6F-814759FDAB7A}">
      <dsp:nvSpPr>
        <dsp:cNvPr id="0" name=""/>
        <dsp:cNvSpPr/>
      </dsp:nvSpPr>
      <dsp:spPr>
        <a:xfrm rot="10800000">
          <a:off x="3897617" y="2313432"/>
          <a:ext cx="751865" cy="653795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632BFCA1-7074-BE49-9C26-1E5CA6845EA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426AC9EA-110C-D44B-81A3-E5165EEE361B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Prepared by Thân</a:t>
            </a:r>
            <a:r>
              <a:rPr lang="en-US" baseline="0" dirty="0" smtClean="0">
                <a:latin typeface="Times New Roman" pitchFamily="-110" charset="0"/>
              </a:rPr>
              <a:t> Văn Sử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14A67-FF13-4145-A414-02A1CAE6B9C7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En route between storage and the external environment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(Figure 1.2d).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Figure 1.3 is the simplest possible depiction of a computer. The computer interacts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some fashion with its external environment. In general, all of its linkages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external environment can be classified as peripheral devices 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lines. We will have something to say about both types of linkages.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But of greater concern in this book is the internal structure of the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itself, which is shown in Figure 1.4. There are four main structural components: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Central Processing Unit (CPU)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Interconnection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There are four main structural components: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Central processing unit (CPU):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Controls the operation of the computer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performs its data processing functions; often simply referred to as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Main 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Stores data.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I/O: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Moves data between the computer and its external environment.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interconnection: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Some mechanism that provides for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among CPU, main memory, and I/O. A common example of system interconnection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by means of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bus,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consisting of a number of conducting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wires to which all the other components attach.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There may be one or more of each of the aforementioned components.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Traditionally, there has been just a single processor. In recent years, there has been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increasing use of multiple processors in a single computer. Some design issues relating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to multiple processors crop up and are discussed as the text proceeds; Part Five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focuses on such computers.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Each of these components will be examined in some detail in Part Two.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However, for our purposes, the most interesting and in some ways the most complex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component is the CPU. Its major structural components are as follows: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 unit: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Controls the operation of the CPU and hence the computer.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Arithmetic and logic unit (ALU):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Performs the computer’s data processing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functions.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Registers: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Provides storage internal to the CPU.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CPU interconnection: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Some mechanism that provides for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among the control unit, ALU, and registers.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1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249D53-8D1A-6345-BCE7-0271789DC3C2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Internet resources.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1 “Introduction”.</a:t>
            </a:r>
            <a:endParaRPr lang="en-AU" dirty="0" smtClean="0">
              <a:latin typeface="Times New Roman" pitchFamily="-110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mtClean="0"/>
              <a:t>Modified by Thân</a:t>
            </a:r>
            <a:r>
              <a:rPr lang="en-GB" baseline="0" smtClean="0"/>
              <a:t> Văn Sử</a:t>
            </a:r>
            <a:endParaRPr lang="en-GB" smtClean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4719-171D-B949-8C83-D2F8F6712CF4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describing computers, a distinction is often made between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architecture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organization.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Although it is difficult to give precise definitions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for these terms, a consensus exists about the general areas covered by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(e.g., see [VRAN80], [SIEW82], and [BELL78a]); an interesting alternative view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presented in [REDD76].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architecture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refers to those attributes of a system visible 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programmer or, put another way, those attributes that have a direct impact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logical execution of a program.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organization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refers to the operational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units and their interconnections that realize the architectural specifications.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Examples of architectural attributes include the instruction set, the number of bits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used to represent various data types (e.g., numbers, characters), I/O mechanisms,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techniques for addressing memory. Organizational attributes include those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hardware details transparent to the programmer, such as control signals; interfaces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between the computer and peripherals; and the memory technology used.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endParaRPr kumimoji="1" lang="en-GB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For example, it is an architectural design issue whether a computer will have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multiply instruction. It is an organizational issue whether that instruction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 implemented by a special multiply unit or by a mechanism that makes repeated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 of the add unit of the system. The organizational decision may be based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anticipated frequency of use of the multiply instruction, the relative speed of the two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approaches, and the cost and physical size of a special multiply unit.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Historically, and still today, the distinction between architecture and organization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has been an important one. Many computer manufacturers offer a family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models, all with the same architecture but with differences in organization.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Consequently, the different models in the family have different price and performance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characteristics. Furthermore, a particular architecture may span many years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encompass a number of different computer models, its organization changing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changing technology.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4719-171D-B949-8C83-D2F8F6712CF4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prominent example of both these phenomena is the IBM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System/370 architecture. This architecture was first introduced in 1970 and included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number of models. The customer with modest requirements could buy a cheaper,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slower model and, if demand increased, later upgrade to a more expensive, faster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model without having to abandon software that had already been developed. Over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years, IBM has introduced many new models with improved technology to replace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older models, offering the customer greater speed, lower cost, or both. These newer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models retained the same architecture so that the customer’s software investment was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protected. Remarkably, the System/370 architecture, with a few enhancements, has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survived to this day as the architecture of IBM’s mainframe product line.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B1C33-4E34-3D4C-B143-0332C5DBB7DE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computer is a complex system; contemporary computers contain millions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Elementary electronic components. How, then, can one clearly describe them?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key is to recognize the hierarchical nature of most complex systems, including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[SIMO96]. A hierarchical system is a set of interrelated subsystems,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each of the latter, in turn, hierarchical in structure until we reach some lowest level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elementary subsystem.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hierarchical nature of complex systems is essential to both their design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their description. The designer need only deal with a particular level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at a time. At each level, the system consists of a set of components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their interrelationships. The behavior at each level depends only on a simplified,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abstracted characterization of the system at the next lower level. At each level,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designer is concerned with structure and function:</a:t>
            </a:r>
          </a:p>
          <a:p>
            <a:endParaRPr lang="en-US" sz="4400" b="0" kern="12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Structure: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way in which the components are interrelated.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Function: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operation of each individual component as part of the structure.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terms of description, we have two choices: starting at the bottom and building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up to a complete description, or beginning with a top view and decomposing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into its subparts. Evidence from a number of fields suggests that the top-down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 is the clearest and most effective [WEIN75].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approach taken in this book follows from this viewpoint. The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will be described from the top down. We begin with the major components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a computer, describing their structure and function, and proceed to successively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lower layers of the hierarchy. The remainder of this section provides a very brief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overview of this plan of attack.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19CD7E-4F7A-9B44-863C-1B45C56F48EF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Both the structure and functioning of a computer are, in essence, simple. Figure 1.1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depicts the basic functions that a computer can perform. In general terms, there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only four: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processing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storage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movement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Control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computer, of course, must be able to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process data.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data may take a wide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variety of forms, and the range of processing requirements is broad. However, we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shall see that there are only a few fundamental methods or types of data processing.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 is also essential that a computer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store data.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Even if the computer is processing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 on the fly (i.e., data come in and get processed, and the results go out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immediately), the computer must temporarily store at least those pieces of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that are being worked on at any given moment. Thus, there is at least a short-term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 storage function. Equally important, the computer performs a long-term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storage function. Files of data are stored on the computer for subsequent retrieval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update.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must be able to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move data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between itself and the outside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world. The computer’s operating environment consists of devices that serve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either sources or destinations of data. When data are received from or delivered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device that is directly connected to the computer, the process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input–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output (I/O), and the device is referred to as a peripheral. When data are moved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over longer distances, to or from a remote device, the process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communications.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Finally, there must be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these three functions. Ultimately, this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exercised by the individual(s) who provides the computer with instructions. Within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computer, a control unit manages the computer’s resources and orchestrates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performance of its functional parts in response to those instructions.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2FBD03-0222-8746-BCBE-67129A3E06F8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At this general level of discussion, the number of possible operations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can be performed is few. Figure 1.2 depicts the four possible types of operations.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can function as a data movement device (Figure 1.2a), simply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transferring data from one peripheral or communication line to another.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E66782-DEDC-6847-8EDB-7E7544C9FF31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 can also function as a data storage device (Figure 1.2b), with data transferred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external environment to computer storage (read) and vice versa (write).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B9D78-68F1-4C43-B83A-08A018756796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final two diagrams show operations involving data processing, on data either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storage (Figure 1.2c)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4/18/2015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4/18/2015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4/18/2015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4/18/2015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4/18/2015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4/18/2015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4/18/2015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4/18/2015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4/18/2015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4/18/2015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4/18/2015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4/18/2015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4/18/2015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4/18/2015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4/18/2015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4/18/2015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4/18/2015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4/18/2015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4/18/2015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alphaModFix amt="7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4/18/2015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dows8downloads.com/win8-masm-64.html" TargetMode="External"/><Relationship Id="rId2" Type="http://schemas.openxmlformats.org/officeDocument/2006/relationships/hyperlink" Target="http://www.masm32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illiamStallings.com/COA/COA9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lliamstallings.com/StudentSupport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5720" y="4429132"/>
            <a:ext cx="8553480" cy="1804728"/>
          </a:xfrm>
        </p:spPr>
        <p:txBody>
          <a:bodyPr>
            <a:noAutofit/>
          </a:bodyPr>
          <a:lstStyle/>
          <a:p>
            <a:pPr algn="ctr"/>
            <a:r>
              <a:rPr lang="en-GB" sz="3600" dirty="0" smtClean="0"/>
              <a:t>Introduction to </a:t>
            </a:r>
            <a:br>
              <a:rPr lang="en-GB" sz="3600" dirty="0" smtClean="0"/>
            </a:br>
            <a:r>
              <a:rPr lang="en-GB" sz="3600" dirty="0"/>
              <a:t>Computer </a:t>
            </a:r>
            <a:r>
              <a:rPr lang="en-GB" sz="3600" dirty="0" smtClean="0"/>
              <a:t>Organization and Architecture (COA)</a:t>
            </a:r>
            <a:endParaRPr lang="en-GB" sz="3600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study?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98"/>
            <a:ext cx="7556313" cy="476886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course is complex knowledge (however, it’s attractive and exciting), so you need to keep tight grip on it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the books to get the general concept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Reference, study, collection from anywhere else (internet, your classmate, forum …)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Attend lectures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Listens, understand, then make your own notes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Give your explanation about some topic in lectures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Ask questions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Practice all the exercises, demo to make your sense 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 classes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Discuss your classmate in directly, on forum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 the lab, assignments to submit via CMS, and do more exercises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Build your teams in yourselves to support together in studying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1612"/>
            <a:ext cx="7556313" cy="4554551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Cheating, plagiarism and breach of copyright are serious offenses under this Policy.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Cheating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Cheating during a test or exam is construed as talking, peeking at another student’s paper or any other clandestine method of transmitting information.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Plagiarism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Plagiarism is using the work of others without citing it; that is, holding the work of others out as your own work. 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Breach of Copyright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you photocopy a textbook without the copyright holder's permission, you violate copyright law.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Enjoy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2805121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enthusiastic about the material because it is interesting, useful and an important part of your training as an IT engineer. </a:t>
            </a:r>
          </a:p>
          <a:p>
            <a:pPr algn="just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will do our best but we need your help. </a:t>
            </a:r>
          </a:p>
          <a:p>
            <a:pPr algn="just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let’s all have fun together with COA!!!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4282" y="5857892"/>
            <a:ext cx="8715436" cy="85725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William Stallings, Computer </a:t>
            </a:r>
            <a:r>
              <a:rPr lang="en-GB" dirty="0"/>
              <a:t>Organization </a:t>
            </a:r>
            <a:r>
              <a:rPr lang="en-GB" dirty="0" smtClean="0"/>
              <a:t> and  Architecture. 9</a:t>
            </a:r>
            <a:r>
              <a:rPr lang="en-GB" baseline="30000" dirty="0" smtClean="0"/>
              <a:t>th</a:t>
            </a:r>
            <a:r>
              <a:rPr lang="en-GB" dirty="0" smtClean="0"/>
              <a:t> Edition</a:t>
            </a:r>
            <a:endParaRPr lang="en-GB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285720" y="4738422"/>
            <a:ext cx="8501122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1: Introduction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Why should we study this chapter?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Distinguish architecture and organization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 What is a hierachical system?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What are basic computer functions?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What are main structural components of the computer?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Contents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1.1- Organization and Architecture.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1.2- Structure and functions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2914"/>
            <a:ext cx="9144000" cy="70007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1.1- Computer Organization and Architecture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4294967295"/>
          </p:nvPr>
        </p:nvGraphicFramePr>
        <p:xfrm>
          <a:off x="161956" y="1428736"/>
          <a:ext cx="8839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428860" y="3998916"/>
            <a:ext cx="428628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1472" y="3429000"/>
            <a:ext cx="1775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Differences: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1116106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 and Architecture …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IBM System/370 Architecture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981200"/>
            <a:ext cx="7931178" cy="4144963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tx1"/>
                </a:solidFill>
              </a:rPr>
              <a:t>IBM System/370 architecture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Was introduced in 1970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Included a number of models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Could upgrade to a more expensive, faster model without having to abandon (chối bỏ) original software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New models are introduced with improved technology, but retain the same architecture so that the customer’s software investment is protected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Architecture has survived to this day as the architecture of IBM’s mainframe product line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5029200"/>
            <a:ext cx="2043775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1.2- Structure and Function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sz="half" idx="1"/>
          </p:nvPr>
        </p:nvSpPr>
        <p:spPr>
          <a:xfrm>
            <a:off x="500034" y="1643050"/>
            <a:ext cx="3657600" cy="4419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Hierarchical system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Set of interrelated subsystems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chemeClr val="tx1"/>
                </a:solidFill>
              </a:rPr>
              <a:t>Hierarchical nature of complex systems is essential to both their design and their description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chemeClr val="tx1"/>
                </a:solidFill>
              </a:rPr>
              <a:t>Designer need only deal with a particular level of the system at a time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Concerned with structure and function at each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643438" y="1643050"/>
            <a:ext cx="3657600" cy="33528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Structure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The </a:t>
            </a:r>
            <a:r>
              <a:rPr lang="en-GB" dirty="0">
                <a:solidFill>
                  <a:schemeClr val="tx1"/>
                </a:solidFill>
              </a:rPr>
              <a:t>way in which components relate to each other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Function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The </a:t>
            </a:r>
            <a:r>
              <a:rPr lang="en-GB" dirty="0">
                <a:solidFill>
                  <a:schemeClr val="tx1"/>
                </a:solidFill>
              </a:rPr>
              <a:t>operation of individual components as part of the 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74" y="4714884"/>
            <a:ext cx="1857388" cy="1964545"/>
          </a:xfrm>
          <a:prstGeom prst="rect">
            <a:avLst/>
          </a:prstGeom>
          <a:solidFill>
            <a:srgbClr val="6666CC"/>
          </a:solidFill>
          <a:scene3d>
            <a:camera prst="orthographicFront">
              <a:rot lat="0" lon="10799999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3255264" cy="914400"/>
          </a:xfrm>
          <a:noFill/>
        </p:spPr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81093" y="2057400"/>
            <a:ext cx="3255264" cy="4068763"/>
          </a:xfrm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1800" dirty="0" smtClean="0"/>
              <a:t>A computer can perform four basic functions:</a:t>
            </a:r>
            <a:endParaRPr lang="en-US" sz="900" dirty="0" smtClean="0"/>
          </a:p>
          <a:p>
            <a:pPr marL="228600" indent="-228600">
              <a:buFont typeface="Wingdings" pitchFamily="2" charset="2"/>
              <a:buChar char="n"/>
            </a:pPr>
            <a:endParaRPr lang="en-US" sz="600" dirty="0" smtClean="0"/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 smtClean="0">
                <a:solidFill>
                  <a:srgbClr val="FFFFFF"/>
                </a:solidFill>
              </a:rPr>
              <a:t>  Data processing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 smtClean="0">
                <a:solidFill>
                  <a:srgbClr val="FFFFFF"/>
                </a:solidFill>
              </a:rPr>
              <a:t>  Data storage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 smtClean="0">
                <a:solidFill>
                  <a:srgbClr val="FFFFFF"/>
                </a:solidFill>
              </a:rPr>
              <a:t>  Data movement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 smtClean="0">
                <a:solidFill>
                  <a:srgbClr val="FFFFFF"/>
                </a:solidFill>
              </a:rPr>
              <a:t>  Control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2" name="Minus 11"/>
          <p:cNvSpPr/>
          <p:nvPr/>
        </p:nvSpPr>
        <p:spPr>
          <a:xfrm>
            <a:off x="228600" y="1600200"/>
            <a:ext cx="1985946" cy="185726"/>
          </a:xfrm>
          <a:prstGeom prst="mathMinus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8082" y="357166"/>
            <a:ext cx="4981636" cy="616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COA be studied?</a:t>
            </a:r>
            <a:br>
              <a:rPr lang="en-US" dirty="0" smtClean="0"/>
            </a:br>
            <a:r>
              <a:rPr lang="en-US" dirty="0" smtClean="0"/>
              <a:t>Course 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Important questions: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How are computers organized? 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How are computers made?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How are combinational circuits made?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How may we understand the way computers work?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How can computers allow many programs running concurrently?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What are answers for above questions?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1676400"/>
            <a:ext cx="3255264" cy="21336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   (</a:t>
            </a:r>
            <a:r>
              <a:rPr lang="en-GB" dirty="0"/>
              <a:t>a)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 Data movement</a:t>
            </a:r>
            <a:endParaRPr lang="en-GB" dirty="0"/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706" r="49412" b="50909"/>
              <a:stretch>
                <a:fillRect/>
              </a:stretch>
            </p:blipFill>
          </mc:Choice>
          <mc:Fallback>
            <p:blipFill>
              <a:blip r:embed="rId4"/>
              <a:srcRect l="4706" r="49412" b="50909"/>
              <a:stretch>
                <a:fillRect/>
              </a:stretch>
            </p:blipFill>
          </mc:Fallback>
        </mc:AlternateContent>
        <p:spPr>
          <a:xfrm>
            <a:off x="4248120" y="260168"/>
            <a:ext cx="4610160" cy="638354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22860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584130" y="5997264"/>
            <a:ext cx="3988398" cy="7178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86248" y="1071546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Peripheral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43768" y="1142984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Peripheral 2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9412" t="2727" r="4706" b="52727"/>
              <a:stretch>
                <a:fillRect/>
              </a:stretch>
            </p:blipFill>
          </mc:Choice>
          <mc:Fallback>
            <p:blipFill>
              <a:blip r:embed="rId4"/>
              <a:srcRect l="49412" t="2727" r="4706" b="52727"/>
              <a:stretch>
                <a:fillRect/>
              </a:stretch>
            </p:blipFill>
          </mc:Fallback>
        </mc:AlternateContent>
        <p:spPr>
          <a:xfrm>
            <a:off x="3581401" y="0"/>
            <a:ext cx="5562599" cy="6989102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1676400"/>
            <a:ext cx="3255264" cy="21336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   (</a:t>
            </a:r>
            <a:r>
              <a:rPr lang="en-GB" dirty="0"/>
              <a:t>b</a:t>
            </a:r>
            <a:r>
              <a:rPr lang="en-GB" dirty="0" smtClean="0"/>
              <a:t>) </a:t>
            </a:r>
            <a:br>
              <a:rPr lang="en-GB" dirty="0" smtClean="0"/>
            </a:br>
            <a:r>
              <a:rPr lang="en-GB" dirty="0" smtClean="0"/>
              <a:t>      Data storage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22860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495800" y="6296907"/>
            <a:ext cx="3117307" cy="5610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00496" y="383425"/>
            <a:ext cx="17379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External</a:t>
            </a:r>
          </a:p>
          <a:p>
            <a:r>
              <a:rPr kumimoji="1" lang="en-US" dirty="0" smtClean="0"/>
              <a:t>environment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72132" y="1928802"/>
            <a:ext cx="713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read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57620" y="3786190"/>
            <a:ext cx="816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write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1066800"/>
            <a:ext cx="3255264" cy="3048000"/>
          </a:xfrm>
          <a:noFill/>
        </p:spPr>
        <p:txBody>
          <a:bodyPr>
            <a:normAutofit fontScale="90000"/>
          </a:bodyPr>
          <a:lstStyle/>
          <a:p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>Operations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>               (</a:t>
            </a:r>
            <a:r>
              <a:rPr lang="en-GB" sz="2889" dirty="0"/>
              <a:t>c)</a:t>
            </a: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>    Data movement</a:t>
            </a:r>
            <a:endParaRPr lang="en-GB" sz="2889" dirty="0"/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3529" t="46364" r="50588" b="10909"/>
              <a:stretch>
                <a:fillRect/>
              </a:stretch>
            </p:blipFill>
          </mc:Choice>
          <mc:Fallback>
            <p:blipFill>
              <a:blip r:embed="rId4"/>
              <a:srcRect l="3529" t="46364" r="50588" b="10909"/>
              <a:stretch>
                <a:fillRect/>
              </a:stretch>
            </p:blipFill>
          </mc:Fallback>
        </mc:AlternateContent>
        <p:spPr>
          <a:xfrm>
            <a:off x="3354876" y="-381000"/>
            <a:ext cx="5789124" cy="697663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22860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724400" y="6296907"/>
            <a:ext cx="3117307" cy="5610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00628" y="5715016"/>
            <a:ext cx="816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write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01285" y="4181781"/>
            <a:ext cx="713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read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15272" y="5929330"/>
            <a:ext cx="1242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compute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838200"/>
            <a:ext cx="3255264" cy="3124200"/>
          </a:xfrm>
          <a:noFill/>
        </p:spPr>
        <p:txBody>
          <a:bodyPr>
            <a:normAutofit/>
          </a:bodyPr>
          <a:lstStyle/>
          <a:p>
            <a:r>
              <a:rPr lang="en-GB" dirty="0" smtClean="0"/>
              <a:t>Operations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    (</a:t>
            </a:r>
            <a:r>
              <a:rPr lang="en-GB" dirty="0"/>
              <a:t>d)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Control</a:t>
            </a:r>
            <a:endParaRPr lang="en-GB" dirty="0"/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52941" t="47273" r="4706" b="10000"/>
              <a:stretch>
                <a:fillRect/>
              </a:stretch>
            </p:blipFill>
          </mc:Choice>
          <mc:Fallback>
            <p:blipFill>
              <a:blip r:embed="rId4"/>
              <a:srcRect l="52941" t="47273" r="4706" b="10000"/>
              <a:stretch>
                <a:fillRect/>
              </a:stretch>
            </p:blipFill>
          </mc:Fallback>
        </mc:AlternateContent>
        <p:spPr>
          <a:xfrm>
            <a:off x="3650974" y="-313569"/>
            <a:ext cx="5493026" cy="71715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24384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495800" y="6296907"/>
            <a:ext cx="3117307" cy="56109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29400" y="2895600"/>
            <a:ext cx="2514600" cy="1524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1765" t="21818" b="14545"/>
              <a:stretch>
                <a:fillRect/>
              </a:stretch>
            </p:blipFill>
          </mc:Choice>
          <mc:Fallback>
            <p:blipFill>
              <a:blip r:embed="rId4"/>
              <a:srcRect l="11765" t="21818" b="14545"/>
              <a:stretch>
                <a:fillRect/>
              </a:stretch>
            </p:blipFill>
          </mc:Fallback>
        </mc:AlternateContent>
        <p:spPr>
          <a:xfrm>
            <a:off x="0" y="0"/>
            <a:ext cx="7347921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71736" y="538443"/>
            <a:ext cx="1208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linkages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438400"/>
            <a:ext cx="7556500" cy="1116012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4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7059" t="4545" r="3529" b="5455"/>
              <a:stretch>
                <a:fillRect/>
              </a:stretch>
            </p:blipFill>
          </mc:Choice>
          <mc:Fallback>
            <p:blipFill>
              <a:blip r:embed="rId4"/>
              <a:srcRect l="7059" t="4545" r="3529" b="5455"/>
              <a:stretch>
                <a:fillRect/>
              </a:stretch>
            </p:blipFill>
          </mc:Fallback>
        </mc:AlternateContent>
        <p:spPr>
          <a:xfrm>
            <a:off x="3048000" y="0"/>
            <a:ext cx="5340911" cy="695717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idx="1"/>
          </p:nvPr>
        </p:nvSpPr>
        <p:spPr>
          <a:xfrm>
            <a:off x="3962400" y="990600"/>
            <a:ext cx="4876800" cy="6477000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 smtClean="0">
                <a:solidFill>
                  <a:schemeClr val="tx1"/>
                </a:solidFill>
              </a:rPr>
              <a:t>CPU – controls the operation of the computer and performs its data processing functions 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 smtClean="0">
                <a:solidFill>
                  <a:schemeClr val="tx1"/>
                </a:solidFill>
              </a:rPr>
              <a:t> Main Memory – stores data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 smtClean="0">
                <a:solidFill>
                  <a:schemeClr val="tx1"/>
                </a:solidFill>
              </a:rPr>
              <a:t> I/O – moves data between the computer and its external environment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 smtClean="0">
                <a:solidFill>
                  <a:schemeClr val="tx1"/>
                </a:solidFill>
              </a:rPr>
              <a:t> System Interconnection – some mechanism that provides for communication among CPU, main memory, and I/O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0"/>
            <a:ext cx="2911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There are four main structural components</a:t>
            </a:r>
          </a:p>
          <a:p>
            <a:r>
              <a:rPr lang="en-US" sz="2800" dirty="0" smtClean="0">
                <a:solidFill>
                  <a:srgbClr val="FFFFFF"/>
                </a:solidFill>
              </a:rPr>
              <a:t>of the computer: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2400"/>
            <a:ext cx="2146980" cy="21300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255264" cy="1162050"/>
          </a:xfrm>
        </p:spPr>
        <p:txBody>
          <a:bodyPr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838200"/>
            <a:ext cx="4597399" cy="57912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Control Unit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Controls the operation of the CPU and hence the computer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rgbClr val="000000"/>
                </a:solidFill>
              </a:rPr>
              <a:t>Arithmetic and Logic Unit (ALU)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Performs the computer’s data processing function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rgbClr val="000000"/>
                </a:solidFill>
              </a:rPr>
              <a:t>Registers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Provide storage internal to the CPU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rgbClr val="000000"/>
                </a:solidFill>
              </a:rPr>
              <a:t>CPU Interconnection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Some mechanism that provides for communication among the control unit, ALU, and registers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1676400"/>
            <a:ext cx="3255264" cy="2392363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600" dirty="0" smtClean="0">
                <a:latin typeface="+mj-lt"/>
                <a:ea typeface="+mj-ea"/>
                <a:cs typeface="+mj-cs"/>
              </a:rPr>
              <a:t>Major structural components: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44596">
            <a:off x="1752600" y="4724400"/>
            <a:ext cx="1599971" cy="1599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77974">
            <a:off x="588811" y="2951012"/>
            <a:ext cx="1612900" cy="16129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(Write your answers to your notebook)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97540" y="1857365"/>
            <a:ext cx="8146425" cy="4143404"/>
          </a:xfrm>
        </p:spPr>
        <p:txBody>
          <a:bodyPr>
            <a:noAutofit/>
          </a:bodyPr>
          <a:lstStyle/>
          <a:p>
            <a:r>
              <a:rPr lang="en-US" sz="2400" dirty="0" smtClean="0"/>
              <a:t>1.1 What, in general terms, is the distinction between computer organization and computer architecture? </a:t>
            </a:r>
          </a:p>
          <a:p>
            <a:r>
              <a:rPr lang="en-US" sz="2400" dirty="0" smtClean="0"/>
              <a:t>1.2 What, in general terms, is the distinction between computer structure and computer function? </a:t>
            </a:r>
          </a:p>
          <a:p>
            <a:r>
              <a:rPr lang="en-US" sz="2400" dirty="0" smtClean="0"/>
              <a:t>1.3 What are the four main functions of a computer? </a:t>
            </a:r>
          </a:p>
          <a:p>
            <a:r>
              <a:rPr lang="en-US" sz="2400" dirty="0" smtClean="0"/>
              <a:t>1.4 List and briefly define the main structural components of a computer. </a:t>
            </a:r>
          </a:p>
          <a:p>
            <a:r>
              <a:rPr lang="en-US" sz="2400" dirty="0" smtClean="0"/>
              <a:t>1.5 List and briefly define the main structural components of a processor.</a:t>
            </a:r>
            <a:endParaRPr 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Computer Organization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Computer Architecture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processing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storage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movement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362200"/>
            <a:ext cx="3657600" cy="3962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Structure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CPU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Main memory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I/O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System interconnection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chemeClr val="tx1"/>
                </a:solidFill>
              </a:rPr>
              <a:t>CPU structural components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Control unit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ALU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Registers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CPU interconnection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1295400"/>
            <a:ext cx="3657600" cy="1098177"/>
          </a:xfrm>
        </p:spPr>
        <p:txBody>
          <a:bodyPr>
            <a:normAutofit/>
          </a:bodyPr>
          <a:lstStyle/>
          <a:p>
            <a:endParaRPr/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1     </a:t>
            </a:r>
          </a:p>
          <a:p>
            <a:endParaRPr lang="en-US" sz="32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419600" y="3048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Introduction  </a:t>
            </a:r>
            <a:endParaRPr lang="en-US" dirty="0">
              <a:solidFill>
                <a:srgbClr val="6666CC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28736"/>
            <a:ext cx="7556313" cy="4697427"/>
          </a:xfrm>
        </p:spPr>
        <p:txBody>
          <a:bodyPr>
            <a:normAutofit fontScale="92500" lnSpcReduction="10000"/>
          </a:bodyPr>
          <a:lstStyle/>
          <a:p>
            <a:r>
              <a:rPr lang="en-US" sz="2800" smtClean="0">
                <a:solidFill>
                  <a:schemeClr val="tx1"/>
                </a:solidFill>
              </a:rPr>
              <a:t>Book: William </a:t>
            </a:r>
            <a:r>
              <a:rPr lang="en-US" sz="2800" dirty="0" smtClean="0">
                <a:solidFill>
                  <a:schemeClr val="tx1"/>
                </a:solidFill>
              </a:rPr>
              <a:t>Stallings, 2012</a:t>
            </a:r>
            <a:r>
              <a:rPr lang="en-US" sz="2800" smtClean="0">
                <a:solidFill>
                  <a:schemeClr val="tx1"/>
                </a:solidFill>
              </a:rPr>
              <a:t>, Computer </a:t>
            </a:r>
            <a:r>
              <a:rPr lang="en-US" sz="2800" dirty="0" smtClean="0">
                <a:solidFill>
                  <a:schemeClr val="tx1"/>
                </a:solidFill>
              </a:rPr>
              <a:t>Organization and Architecture: Design </a:t>
            </a:r>
            <a:r>
              <a:rPr lang="en-US" sz="2800" smtClean="0">
                <a:solidFill>
                  <a:schemeClr val="tx1"/>
                </a:solidFill>
              </a:rPr>
              <a:t>for Performance,  9th Edition, Prentice </a:t>
            </a:r>
            <a:r>
              <a:rPr lang="en-US" sz="2800" dirty="0" smtClean="0">
                <a:solidFill>
                  <a:schemeClr val="tx1"/>
                </a:solidFill>
              </a:rPr>
              <a:t>Hall</a:t>
            </a:r>
            <a:r>
              <a:rPr lang="en-US" sz="2800" smtClean="0">
                <a:solidFill>
                  <a:schemeClr val="tx1"/>
                </a:solidFill>
              </a:rPr>
              <a:t>. </a:t>
            </a:r>
          </a:p>
          <a:p>
            <a:r>
              <a:rPr lang="en-US" sz="2800" smtClean="0">
                <a:solidFill>
                  <a:schemeClr val="tx1"/>
                </a:solidFill>
              </a:rPr>
              <a:t>Tool:</a:t>
            </a:r>
          </a:p>
          <a:p>
            <a:pPr>
              <a:buNone/>
            </a:pPr>
            <a:r>
              <a:rPr lang="en-US" sz="2800" smtClean="0">
                <a:solidFill>
                  <a:schemeClr val="tx1"/>
                </a:solidFill>
              </a:rPr>
              <a:t> MASM32 SDK version 11, MASM64</a:t>
            </a:r>
          </a:p>
          <a:p>
            <a:pPr>
              <a:buNone/>
            </a:pPr>
            <a:r>
              <a:rPr lang="en-US" sz="2800" smtClean="0">
                <a:solidFill>
                  <a:schemeClr val="tx1"/>
                </a:solidFill>
              </a:rPr>
              <a:t> File: masm32v11r.zip</a:t>
            </a:r>
          </a:p>
          <a:p>
            <a:pPr>
              <a:buNone/>
            </a:pPr>
            <a:r>
              <a:rPr lang="en-US" sz="2800" smtClean="0">
                <a:solidFill>
                  <a:schemeClr val="tx1"/>
                </a:solidFill>
              </a:rPr>
              <a:t>  Free Download Link: </a:t>
            </a:r>
            <a:r>
              <a:rPr lang="en-US" sz="2800" smtClean="0">
                <a:solidFill>
                  <a:schemeClr val="tx1"/>
                </a:solidFill>
                <a:hlinkClick r:id="rId2"/>
              </a:rPr>
              <a:t>http://www.masm32.com/</a:t>
            </a:r>
            <a:endParaRPr lang="en-US" sz="280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800" smtClean="0">
                <a:solidFill>
                  <a:schemeClr val="tx1"/>
                </a:solidFill>
                <a:hlinkClick r:id="rId3"/>
              </a:rPr>
              <a:t>http://www.windows8downloads.com/win8-masm-64.html</a:t>
            </a:r>
            <a:endParaRPr lang="en-US" sz="280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8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Resources</a:t>
            </a:r>
            <a:br>
              <a:rPr lang="en-US" dirty="0"/>
            </a:br>
            <a:r>
              <a:rPr lang="en-US" dirty="0"/>
              <a:t>- Web site for book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3"/>
              </a:rPr>
              <a:t>http://WilliamStallings.com/COA/</a:t>
            </a:r>
            <a:r>
              <a:rPr lang="en-US" sz="2400" dirty="0" smtClean="0">
                <a:hlinkClick r:id="rId3"/>
              </a:rPr>
              <a:t>COA9e</a:t>
            </a:r>
            <a:r>
              <a:rPr lang="en-US" sz="2400" dirty="0">
                <a:hlinkClick r:id="rId3"/>
              </a:rPr>
              <a:t>.html</a:t>
            </a:r>
            <a:endParaRPr lang="en-US" sz="2400" dirty="0" smtClean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</a:t>
            </a:r>
            <a:r>
              <a:rPr lang="en-US" sz="2000" dirty="0" smtClean="0">
                <a:solidFill>
                  <a:schemeClr val="tx1"/>
                </a:solidFill>
              </a:rPr>
              <a:t>inks </a:t>
            </a:r>
            <a:r>
              <a:rPr lang="en-US" sz="2000" dirty="0">
                <a:solidFill>
                  <a:schemeClr val="tx1"/>
                </a:solidFill>
              </a:rPr>
              <a:t>to sites of interest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</a:t>
            </a:r>
            <a:r>
              <a:rPr lang="en-US" sz="2000" dirty="0" smtClean="0">
                <a:solidFill>
                  <a:schemeClr val="tx1"/>
                </a:solidFill>
              </a:rPr>
              <a:t>inks </a:t>
            </a:r>
            <a:r>
              <a:rPr lang="en-US" sz="2000" dirty="0">
                <a:solidFill>
                  <a:schemeClr val="tx1"/>
                </a:solidFill>
              </a:rPr>
              <a:t>to sites for courses that use the book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</a:t>
            </a:r>
            <a:r>
              <a:rPr lang="en-US" sz="2000" dirty="0" smtClean="0">
                <a:solidFill>
                  <a:schemeClr val="tx1"/>
                </a:solidFill>
              </a:rPr>
              <a:t>rrata </a:t>
            </a:r>
            <a:r>
              <a:rPr lang="en-US" sz="2000" dirty="0">
                <a:solidFill>
                  <a:schemeClr val="tx1"/>
                </a:solidFill>
              </a:rPr>
              <a:t>list for book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nformation </a:t>
            </a:r>
            <a:r>
              <a:rPr lang="en-US" sz="2000" dirty="0">
                <a:solidFill>
                  <a:schemeClr val="tx1"/>
                </a:solidFill>
              </a:rPr>
              <a:t>on other books by W. Stallings</a:t>
            </a:r>
          </a:p>
          <a:p>
            <a:r>
              <a:rPr lang="en-US" sz="2400" dirty="0">
                <a:hlinkClick r:id="rId4"/>
              </a:rPr>
              <a:t>http://WilliamStallings.com/StudentSupport.html</a:t>
            </a:r>
            <a:endParaRPr lang="en-US" sz="24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Math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How-to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Research resources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Misc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785926"/>
            <a:ext cx="7556313" cy="434023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Chapter 1: Introduction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Chapter 2: Computer Evolution and Performance"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Chapter 3: A Top-Level View of Computer Function and Interconnection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Chapter 4: Cache Memory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Chapter 5: Internal Memory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Chapter 6: External Memory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85927"/>
            <a:ext cx="7556313" cy="38576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Chapter 7: Input/Output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Chapter 8: Operating System Support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Chapter 11:  Digital Logic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Chapter 12: Instruction Sets: Characteristics and Functions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Chapter 13: Instruction Sets: Addressing Modes and Formats</a:t>
            </a:r>
            <a:r>
              <a:rPr lang="en-US" sz="2400" smtClean="0">
                <a:solidFill>
                  <a:schemeClr val="tx1"/>
                </a:solidFill>
              </a:rPr>
              <a:t>,  Assembly </a:t>
            </a:r>
            <a:r>
              <a:rPr lang="en-US" sz="2400" dirty="0" smtClean="0">
                <a:solidFill>
                  <a:schemeClr val="tx1"/>
                </a:solidFill>
              </a:rPr>
              <a:t>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1612"/>
            <a:ext cx="7556313" cy="455455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Chapter 14: Processor Structure and Function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Chapter 15: Reduced Instruction Set Computers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Chapter 16: Instruction-Level Parallelism and Superscalar Processors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Chapter 17: Parallel Processing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Chapter 18: Multicore Computers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Chapter 19: Control Unit Operation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Chapter 20: Microprogrammed Control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See it on CMS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98"/>
            <a:ext cx="7556313" cy="5214974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to conduct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Prepare contents of the next session at home 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Following lessons in classrooms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Completing chapter assessment in time and Quizzes (via CMS)</a:t>
            </a: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Interchange by FU-HCM CMS, Forum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Discussing actively in your teams and in classrooms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Free to question and answer</a:t>
            </a: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Others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Off phone/ No game, no chat in class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laptops under teacher’s instruction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Evaluation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98"/>
            <a:ext cx="7573988" cy="476886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Must attend more than 80% of contact hours</a:t>
            </a:r>
            <a:b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(if not, not allow to take exam).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Evaluating</a:t>
            </a:r>
          </a:p>
          <a:p>
            <a:pPr lvl="1" algn="just"/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Exercises (E)	             30 %</a:t>
            </a:r>
          </a:p>
          <a:p>
            <a:pPr lvl="1" algn="just"/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 Assignment (A)                 30% ( Assembly programs)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 (FE)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           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40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</a:t>
            </a:r>
          </a:p>
          <a:p>
            <a:pPr algn="just"/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score=30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%(E)+30%(A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)+40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(FE)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Pass: All on-going assessment &gt; 0 and Total score ≥ 5 and Final Examination ≥ 4 (of 10)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Retake only the Final Exam when not passed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7324</TotalTime>
  <Words>2797</Words>
  <Application>Microsoft Macintosh PowerPoint</Application>
  <PresentationFormat>On-screen Show (4:3)</PresentationFormat>
  <Paragraphs>383</Paragraphs>
  <Slides>30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Advantage</vt:lpstr>
      <vt:lpstr>Introduction to  Computer Organization and Architecture (COA)</vt:lpstr>
      <vt:lpstr>Why should COA be studied? Course Objectives </vt:lpstr>
      <vt:lpstr>Course Resource</vt:lpstr>
      <vt:lpstr>Course Description</vt:lpstr>
      <vt:lpstr>Course Description</vt:lpstr>
      <vt:lpstr>Course Description</vt:lpstr>
      <vt:lpstr>Course plan</vt:lpstr>
      <vt:lpstr>Course Rules</vt:lpstr>
      <vt:lpstr>Evaluation Strategy</vt:lpstr>
      <vt:lpstr>How to study?</vt:lpstr>
      <vt:lpstr>Academic Policy</vt:lpstr>
      <vt:lpstr>Enjoy the Course</vt:lpstr>
      <vt:lpstr>William Stallings, Computer Organization  and  Architecture. 9th Edition</vt:lpstr>
      <vt:lpstr>Objectives</vt:lpstr>
      <vt:lpstr>Contents</vt:lpstr>
      <vt:lpstr>1.1- Computer Organization and Architecture</vt:lpstr>
      <vt:lpstr>Organization and Architecture … IBM System/370 Architecture</vt:lpstr>
      <vt:lpstr>1.2- Structure and Function</vt:lpstr>
      <vt:lpstr>Functions</vt:lpstr>
      <vt:lpstr>Operations       (a)    Data movement</vt:lpstr>
      <vt:lpstr>Operations       (b)        Data storage</vt:lpstr>
      <vt:lpstr>            Operations                   (c)     Data movement</vt:lpstr>
      <vt:lpstr>Operations        (d)  Control</vt:lpstr>
      <vt:lpstr>The  Computer </vt:lpstr>
      <vt:lpstr>Structure</vt:lpstr>
      <vt:lpstr>Slide 26</vt:lpstr>
      <vt:lpstr>CPU</vt:lpstr>
      <vt:lpstr>Exercises (Write your answers to your notebook)</vt:lpstr>
      <vt:lpstr>Summary</vt:lpstr>
      <vt:lpstr>Internet Resources - Web site for book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Intrduction</dc:title>
  <dc:creator>Adrian J Pullin</dc:creator>
  <cp:lastModifiedBy>USER</cp:lastModifiedBy>
  <cp:revision>127</cp:revision>
  <dcterms:created xsi:type="dcterms:W3CDTF">2012-06-10T02:41:24Z</dcterms:created>
  <dcterms:modified xsi:type="dcterms:W3CDTF">2015-04-18T02:37:13Z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