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60"/>
  </p:notesMasterIdLst>
  <p:handoutMasterIdLst>
    <p:handoutMasterId r:id="rId61"/>
  </p:handoutMasterIdLst>
  <p:sldIdLst>
    <p:sldId id="354" r:id="rId2"/>
    <p:sldId id="355" r:id="rId3"/>
    <p:sldId id="370" r:id="rId4"/>
    <p:sldId id="356" r:id="rId5"/>
    <p:sldId id="358" r:id="rId6"/>
    <p:sldId id="357" r:id="rId7"/>
    <p:sldId id="359" r:id="rId8"/>
    <p:sldId id="280" r:id="rId9"/>
    <p:sldId id="270" r:id="rId10"/>
    <p:sldId id="281" r:id="rId11"/>
    <p:sldId id="273" r:id="rId12"/>
    <p:sldId id="274" r:id="rId13"/>
    <p:sldId id="335" r:id="rId14"/>
    <p:sldId id="282" r:id="rId15"/>
    <p:sldId id="283" r:id="rId16"/>
    <p:sldId id="336" r:id="rId17"/>
    <p:sldId id="285" r:id="rId18"/>
    <p:sldId id="337" r:id="rId19"/>
    <p:sldId id="338" r:id="rId20"/>
    <p:sldId id="339" r:id="rId21"/>
    <p:sldId id="286" r:id="rId22"/>
    <p:sldId id="340" r:id="rId23"/>
    <p:sldId id="341" r:id="rId24"/>
    <p:sldId id="342" r:id="rId25"/>
    <p:sldId id="288" r:id="rId26"/>
    <p:sldId id="343" r:id="rId27"/>
    <p:sldId id="344" r:id="rId28"/>
    <p:sldId id="276" r:id="rId29"/>
    <p:sldId id="345" r:id="rId30"/>
    <p:sldId id="277" r:id="rId31"/>
    <p:sldId id="278" r:id="rId32"/>
    <p:sldId id="346" r:id="rId33"/>
    <p:sldId id="347" r:id="rId34"/>
    <p:sldId id="361" r:id="rId35"/>
    <p:sldId id="360" r:id="rId36"/>
    <p:sldId id="291" r:id="rId37"/>
    <p:sldId id="292" r:id="rId38"/>
    <p:sldId id="302" r:id="rId39"/>
    <p:sldId id="303" r:id="rId40"/>
    <p:sldId id="305" r:id="rId41"/>
    <p:sldId id="362" r:id="rId42"/>
    <p:sldId id="306" r:id="rId43"/>
    <p:sldId id="307" r:id="rId44"/>
    <p:sldId id="364" r:id="rId45"/>
    <p:sldId id="315" r:id="rId46"/>
    <p:sldId id="366" r:id="rId47"/>
    <p:sldId id="365" r:id="rId48"/>
    <p:sldId id="367" r:id="rId49"/>
    <p:sldId id="351" r:id="rId50"/>
    <p:sldId id="368" r:id="rId51"/>
    <p:sldId id="322" r:id="rId52"/>
    <p:sldId id="328" r:id="rId53"/>
    <p:sldId id="352" r:id="rId54"/>
    <p:sldId id="323" r:id="rId55"/>
    <p:sldId id="326" r:id="rId56"/>
    <p:sldId id="353" r:id="rId57"/>
    <p:sldId id="369" r:id="rId58"/>
    <p:sldId id="331"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FF"/>
    <a:srgbClr val="8000FF"/>
    <a:srgbClr val="6666FF"/>
    <a:srgbClr val="808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676" autoAdjust="0"/>
    <p:restoredTop sz="80581" autoAdjust="0"/>
  </p:normalViewPr>
  <p:slideViewPr>
    <p:cSldViewPr>
      <p:cViewPr varScale="1">
        <p:scale>
          <a:sx n="96" d="100"/>
          <a:sy n="96" d="100"/>
        </p:scale>
        <p:origin x="-2076" y="-5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38.xml"/><Relationship Id="rId26" Type="http://schemas.openxmlformats.org/officeDocument/2006/relationships/slide" Target="slides/slide47.xml"/><Relationship Id="rId3" Type="http://schemas.openxmlformats.org/officeDocument/2006/relationships/slide" Target="slides/slide6.xml"/><Relationship Id="rId21" Type="http://schemas.openxmlformats.org/officeDocument/2006/relationships/slide" Target="slides/slide42.xml"/><Relationship Id="rId7" Type="http://schemas.openxmlformats.org/officeDocument/2006/relationships/slide" Target="slides/slide11.xml"/><Relationship Id="rId12" Type="http://schemas.openxmlformats.org/officeDocument/2006/relationships/slide" Target="slides/slide20.xml"/><Relationship Id="rId17" Type="http://schemas.openxmlformats.org/officeDocument/2006/relationships/slide" Target="slides/slide36.xml"/><Relationship Id="rId25" Type="http://schemas.openxmlformats.org/officeDocument/2006/relationships/slide" Target="slides/slide46.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41.xml"/><Relationship Id="rId29" Type="http://schemas.openxmlformats.org/officeDocument/2006/relationships/slide" Target="slides/slide58.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7.xml"/><Relationship Id="rId24" Type="http://schemas.openxmlformats.org/officeDocument/2006/relationships/slide" Target="slides/slide45.xml"/><Relationship Id="rId5" Type="http://schemas.openxmlformats.org/officeDocument/2006/relationships/slide" Target="slides/slide8.xml"/><Relationship Id="rId15" Type="http://schemas.openxmlformats.org/officeDocument/2006/relationships/slide" Target="slides/slide30.xml"/><Relationship Id="rId23" Type="http://schemas.openxmlformats.org/officeDocument/2006/relationships/slide" Target="slides/slide44.xml"/><Relationship Id="rId28" Type="http://schemas.openxmlformats.org/officeDocument/2006/relationships/slide" Target="slides/slide50.xml"/><Relationship Id="rId10" Type="http://schemas.openxmlformats.org/officeDocument/2006/relationships/slide" Target="slides/slide16.xml"/><Relationship Id="rId19" Type="http://schemas.openxmlformats.org/officeDocument/2006/relationships/slide" Target="slides/slide39.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25.xml"/><Relationship Id="rId22" Type="http://schemas.openxmlformats.org/officeDocument/2006/relationships/slide" Target="slides/slide43.xml"/><Relationship Id="rId27"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5B1F0076-2E5D-B04F-A8FE-BD1DC77FB8C0}" type="presOf" srcId="{F70BA48B-2A3D-B54F-B09E-5121C16CAC75}" destId="{87B18C8D-A7AF-7D4C-97BE-7296A4D1F7E4}" srcOrd="0" destOrd="0" presId="urn:microsoft.com/office/officeart/2005/8/layout/hList6"/>
    <dgm:cxn modelId="{1576CD29-641A-C042-A365-A05A940DFFC0}" type="presOf" srcId="{0253558E-FCA9-8244-A643-348797FAB9E4}" destId="{38248C2E-AE25-8144-AD90-E1533BA57C3B}"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AD3D2F6B-2355-1A43-B3E8-10256B76F36D}" srcId="{E3628641-2417-B341-BDCC-47285D1F6C68}" destId="{F02483DA-7CF6-2E44-B9CE-17FFE286BC6E}" srcOrd="1" destOrd="0" parTransId="{1BEAAD57-4C0C-594A-96F5-EB1F0052E708}" sibTransId="{D7E2CAD3-7F92-3441-A93E-93633E8CD6F7}"/>
    <dgm:cxn modelId="{BAFFEA74-A6C3-2945-860F-8E6FD5A45DD8}" srcId="{E3628641-2417-B341-BDCC-47285D1F6C68}" destId="{DB6AC2BA-0B75-684B-94ED-1AE2D9C9F707}" srcOrd="7" destOrd="0" parTransId="{2AEA05D9-338A-E245-9FDB-3CAAE51AEF73}" sibTransId="{71ED023E-4DCF-C34D-98EA-406EFD2ACB04}"/>
    <dgm:cxn modelId="{E57A694F-2826-224D-946E-1E66E42165E8}" srcId="{E3628641-2417-B341-BDCC-47285D1F6C68}" destId="{BD2465CE-1FFF-C24D-ADD5-6AFD3AC52BFE}" srcOrd="4" destOrd="0" parTransId="{166ED6B4-7F12-1A44-AE3F-E07A5FAC738B}" sibTransId="{FFE0DE03-0A1F-AC41-B842-664E9CE4606B}"/>
    <dgm:cxn modelId="{0E5ACF81-4A1D-6249-B137-A162D87EE525}" srcId="{E3628641-2417-B341-BDCC-47285D1F6C68}" destId="{C34CFD14-EBA2-3041-8306-270926D48E88}" srcOrd="3" destOrd="0" parTransId="{E98D93E2-224E-7F45-BFD9-AAFA046C98FE}" sibTransId="{D8721CE7-86F7-B141-BDD2-907DFA14A225}"/>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1ED5E8F-98C3-E44D-BE17-291A0A6ADE5F}" type="presOf" srcId="{BD2465CE-1FFF-C24D-ADD5-6AFD3AC52BFE}" destId="{28CF9760-770D-BC43-BCBB-3E054F62DF7E}" srcOrd="0" destOrd="0" presId="urn:microsoft.com/office/officeart/2005/8/layout/hList6"/>
    <dgm:cxn modelId="{A336BB50-EDC7-7144-8652-E93A817AC929}" type="presOf" srcId="{C34CFD14-EBA2-3041-8306-270926D48E88}" destId="{41D4DD1D-B174-8F49-80E9-D6E0DD13203C}" srcOrd="0" destOrd="0" presId="urn:microsoft.com/office/officeart/2005/8/layout/hList6"/>
    <dgm:cxn modelId="{05C8DF49-FFDE-8A45-9AB9-B0194BD0B45F}" type="presOf" srcId="{30E0722D-81DE-C34D-AE26-4717CC2CCBCB}" destId="{8F6F069F-3B2A-D04B-83E9-79D44DE162D7}"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dirty="0" smtClean="0">
              <a:effectLst>
                <a:outerShdw blurRad="38100" dist="38100" dir="2700000" algn="tl">
                  <a:srgbClr val="000000">
                    <a:alpha val="43137"/>
                  </a:srgbClr>
                </a:outerShdw>
              </a:effectLst>
            </a:rPr>
            <a:t>1965; Gordon Moore – 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dgm:spPr>
        <a:solidFill>
          <a:schemeClr val="accent4"/>
        </a:solidFill>
      </dgm:spPr>
      <dgm:t>
        <a:bodyPr/>
        <a:lstStyle/>
        <a:p>
          <a:pPr rtl="0"/>
          <a:r>
            <a:rPr lang="en-US" dirty="0" smtClean="0">
              <a:effectLst>
                <a:outerShdw blurRad="38100" dist="38100" dir="2700000" algn="tl">
                  <a:srgbClr val="000000">
                    <a:alpha val="43137"/>
                  </a:srgbClr>
                </a:outerShdw>
              </a:effectLst>
            </a:rPr>
            <a:t>Observed number of transistors that could be put on a single chip was doubling every year</a:t>
          </a:r>
          <a:endParaRPr lang="en-US"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2C9A8C07-B658-9D4D-BE2E-E9C07797103D}" srcId="{D2585831-502D-374B-A192-B7BABC6D4047}" destId="{9083D836-F9C2-FD40-994A-FBDB3E6A01B7}" srcOrd="0" destOrd="0" parTransId="{BEC757D0-ECF8-C74C-9713-97041B080D64}" sibTransId="{8036F8FD-772A-904A-A70C-A16E59E6D5BD}"/>
    <dgm:cxn modelId="{D2A0ABD5-695B-B044-8F63-7563A3F7D76C}" srcId="{7F79720F-E377-5344-9A85-AFB0F93B85CF}" destId="{6E822890-7F5D-BA48-A9ED-10EE404E778C}" srcOrd="1" destOrd="0" parTransId="{11F5D556-1EBA-3446-B76E-D7F2228000ED}" sibTransId="{6109DA0B-B19C-B241-A668-5D4631C27D39}"/>
    <dgm:cxn modelId="{78E55AEF-42F6-4C41-B7FC-72E773609FC6}" type="presOf" srcId="{52E6D3D1-ABE1-3940-A3F1-FD380C960DD1}" destId="{2BFD2A48-BAFB-C448-9560-380462349BFA}"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E9DC3949-8189-614E-8E34-61CF92626D2A}" type="presOf" srcId="{D2585831-502D-374B-A192-B7BABC6D4047}" destId="{4AE73C61-08A4-BB42-923D-F4637248A0CC}" srcOrd="0" destOrd="0" presId="urn:microsoft.com/office/officeart/2005/8/layout/target2"/>
    <dgm:cxn modelId="{32C37194-35F8-2541-9E02-C3C6962857BC}" type="presOf" srcId="{5BBA2911-4874-C74E-85E2-4C5F8F6462D9}" destId="{91813869-71C4-7749-AA7F-6F71B8046448}" srcOrd="0" destOrd="0" presId="urn:microsoft.com/office/officeart/2005/8/layout/target2"/>
    <dgm:cxn modelId="{6239CC0B-794B-3149-9C10-B0198AC8F816}" type="presOf" srcId="{AEAA4B00-9826-6C43-9661-FBB2B391EB8C}" destId="{A184587C-4EF5-0248-B0F8-E4E73CF3787B}"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BD84DBFF-15DC-6A46-B85A-9AAD7A886181}" type="presOf" srcId="{F661BF27-3B17-DD40-95C5-81C23D7C8061}" destId="{B4B2A9B5-CBBA-C949-942A-35DE101CCDFE}"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79BBBC5F-A9F5-6C4B-A81B-56A2BD7B9031}" srcId="{7F79720F-E377-5344-9A85-AFB0F93B85CF}" destId="{52E6D3D1-ABE1-3940-A3F1-FD380C960DD1}" srcOrd="2" destOrd="0" parTransId="{B50FECC3-7EE9-3F44-B903-D1E4F55A26F2}" sibTransId="{02C9860E-AA50-844C-A097-78F218E24063}"/>
    <dgm:cxn modelId="{C0B35203-E1EA-1F4F-9021-D80D2FC50ABF}" type="presOf" srcId="{9083D836-F9C2-FD40-994A-FBDB3E6A01B7}" destId="{5C554690-5023-454D-81BF-0F8EF7FE64E8}"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6BB18F36-1EFB-1B40-AB12-DFEB2BAED6CD}" type="presOf" srcId="{7F79720F-E377-5344-9A85-AFB0F93B85CF}" destId="{9EC0930A-9BAA-D347-A334-BC7E180A4743}"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B932485B-FF0B-D548-8F89-799C03284F8F}" srcId="{7F79720F-E377-5344-9A85-AFB0F93B85CF}" destId="{9A9FCB9E-A1F1-0F41-9552-36D8BD5C236C}" srcOrd="3" destOrd="0" parTransId="{C794FD44-F705-8245-BF16-E06D99C2C8F9}" sibTransId="{748BA313-798C-9640-8B3E-9FD17EBB82E1}"/>
    <dgm:cxn modelId="{11AAA65A-544E-9C48-B494-C30A31DF58D4}" srcId="{7F79720F-E377-5344-9A85-AFB0F93B85CF}" destId="{AEAA4B00-9826-6C43-9661-FBB2B391EB8C}" srcOrd="4" destOrd="0" parTransId="{F60696E8-1AFF-4242-AFEC-48F064D37990}" sibTransId="{014429E6-A74A-D14D-9C28-1650F2B9EF4E}"/>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43D584FC-61C5-B143-B581-77CC3085DDBB}" type="presOf" srcId="{B4C1D064-BA44-844B-A2F2-1467D57B3DC4}" destId="{97A27664-9A96-1645-A7EC-5BE951D18748}" srcOrd="0" destOrd="0" presId="urn:microsoft.com/office/officeart/2005/8/layout/process4"/>
    <dgm:cxn modelId="{CEBEFBD1-92F3-9A4C-82DE-60717B78124D}" srcId="{8AF4DBE5-D1CE-DD4C-9CE4-60DD5602C7CA}" destId="{CD2163DA-4932-084C-9EAD-3AEB9F60245D}" srcOrd="1" destOrd="0" parTransId="{4ABAB12B-92BE-E24A-B331-12256B8252D9}" sibTransId="{0ED0B7DD-BF44-F54A-ADEA-926BD221FD74}"/>
    <dgm:cxn modelId="{4C8444A2-6668-6049-BAEB-FF1AB406E843}" type="presOf" srcId="{2026C043-D031-5640-8E56-22C54ED33342}" destId="{23FFA982-4016-B24A-AD76-E71171B95C2B}"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348BF8BD-1A08-4645-A887-68EADAD8A464}" srcId="{3271F505-C3FF-754B-908B-494AD0E2A605}" destId="{2026C043-D031-5640-8E56-22C54ED33342}" srcOrd="3" destOrd="0" parTransId="{DCEF23BA-964B-CA45-961E-2A94EC5CC5FE}" sibTransId="{223A53D8-C58D-9F40-A10B-F52EB18B1370}"/>
    <dgm:cxn modelId="{848E2822-7458-BB44-8C16-D5D9C94D4E28}" srcId="{0CEB27C1-112D-8A4D-9AAB-F203F016997D}" destId="{E8A023F3-5302-0940-982A-A811C9D7D2C0}" srcOrd="0" destOrd="0" parTransId="{37E86A4C-33CA-3D45-BEDE-E5894586DC0E}" sibTransId="{75547D02-604D-704B-B115-83A23CFDDC4C}"/>
    <dgm:cxn modelId="{66D9707E-017F-0541-B9E4-82E8448EF0C1}" srcId="{2514355C-BD07-304E-A9A7-5B5A8E330603}" destId="{3271F505-C3FF-754B-908B-494AD0E2A605}" srcOrd="0" destOrd="0" parTransId="{F33400EB-03E8-D046-8134-1D7B1F0B279C}" sibTransId="{1705B43B-9B94-774F-8E8E-1DD57A15E1C3}"/>
    <dgm:cxn modelId="{CAF8D241-9843-4643-908B-783DD0D62DB8}" srcId="{3271F505-C3FF-754B-908B-494AD0E2A605}" destId="{817284ED-408B-1142-8761-CBD62D7F989C}" srcOrd="0" destOrd="0" parTransId="{97CBEE3D-6F45-9140-8FB3-C772A9165A86}" sibTransId="{02241F8F-F691-FD45-85D7-7763B76C4782}"/>
    <dgm:cxn modelId="{D7663D01-0AFF-1144-8F20-B3F30BD3A7F8}" srcId="{8AF4DBE5-D1CE-DD4C-9CE4-60DD5602C7CA}" destId="{CA3D650F-52D7-2F4F-96C0-F0B31CBB53DA}" srcOrd="0" destOrd="0" parTransId="{A66D4ECC-D4F4-E946-A41F-706FD48B82C5}" sibTransId="{1B254916-FADB-4243-BF0F-BD3D68E12D68}"/>
    <dgm:cxn modelId="{13CADA39-04DF-594F-B350-5C402ED9819A}" type="presOf" srcId="{CD2163DA-4932-084C-9EAD-3AEB9F60245D}" destId="{80A90482-38CF-964E-898E-B14683C6E887}"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19545A82-0EF7-424A-B17C-075AB7479C76}" srcId="{3271F505-C3FF-754B-908B-494AD0E2A605}" destId="{B4C1D064-BA44-844B-A2F2-1467D57B3DC4}" srcOrd="2" destOrd="0" parTransId="{7D7594D6-9390-6C4A-8F58-04ACCAB058EA}" sibTransId="{D4F10827-D5DD-8342-9C1A-E83DCE9D6F49}"/>
    <dgm:cxn modelId="{14B5DD6A-E95B-1448-B3C5-A789EE383C0F}" type="presOf" srcId="{817284ED-408B-1142-8761-CBD62D7F989C}" destId="{BCDEB9CC-91F2-B04C-BF78-8C8FAC34A974}" srcOrd="0"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AC1503ED-51AF-A74E-B627-49CBDE6C0E0E}" type="presOf" srcId="{CA3D650F-52D7-2F4F-96C0-F0B31CBB53DA}" destId="{02DEDF47-B60B-174C-B68D-9085A3F1AB6A}"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075860D2-9471-AF46-A47A-02B00AE99BB5}" type="presOf" srcId="{8AF4DBE5-D1CE-DD4C-9CE4-60DD5602C7CA}" destId="{AE2C2B1E-BC40-EA4C-8659-D1805A6BB825}"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b="1" dirty="0">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dgm:t>
        <a:bodyPr/>
        <a:lstStyle/>
        <a:p>
          <a:pPr rtl="0"/>
          <a:r>
            <a:rPr lang="en-US" b="1"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b="1" dirty="0">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6DA1E00-57D3-7B48-8A38-00999C78F3BC}" type="presOf" srcId="{DDEEB0FD-18FA-9C4A-92E6-3737DBB7AA4C}" destId="{2A4E3D9D-0DD4-4146-8C2F-D5E40C8FC794}"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FDE3816E-074A-EF49-9253-B4A579594108}" type="presOf" srcId="{85787AF2-CDD5-224D-8D0C-D3E9575DABBC}" destId="{200ABC57-7D7F-C84D-A1A6-CF6A59C98A27}"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smtClean="0"/>
            <a:t>Strategy is to use two simpler processors on the chip rather than one more complex processor</a:t>
          </a:r>
          <a:endParaRPr lang="en-US"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smtClean="0"/>
            <a:t>As caches became larger it made performance sense to create two and then three levels of cache on a chip</a:t>
          </a:r>
          <a:endParaRPr lang="en-US"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46B638DB-5077-8F47-B532-560C4EEBB34E}" srcId="{48302B29-DF7B-CE48-A8D2-94069316D1C3}" destId="{C19F7702-5F4C-F44B-9333-C56759486144}" srcOrd="0" destOrd="0" parTransId="{A70B69E9-4AAC-D24E-AF8E-9E3927E157EF}" sibTransId="{4562A5FB-A475-444C-82E8-04D61A9E986C}"/>
    <dgm:cxn modelId="{1C69D18B-4D6D-C54F-9524-6177246C5F7D}" srcId="{48302B29-DF7B-CE48-A8D2-94069316D1C3}" destId="{2BB322CA-E42D-4846-BC15-76177995191D}" srcOrd="3" destOrd="0" parTransId="{85853BED-64B9-CF48-99D4-E806CF0298B4}" sibTransId="{035B4B6C-BBF5-0D4D-86D8-A0562E242151}"/>
    <dgm:cxn modelId="{019DB62C-AF38-6F4D-9BB2-199E8BA3C067}" type="presOf" srcId="{48302B29-DF7B-CE48-A8D2-94069316D1C3}" destId="{67DFE038-8E3D-C649-A5BB-9B3C0EE1B407}"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68C16891-8D07-2645-B752-FE205353DCD5}" srcId="{48302B29-DF7B-CE48-A8D2-94069316D1C3}" destId="{E155F29C-A5B5-0E46-A2C7-79E6A500D145}" srcOrd="1" destOrd="0" parTransId="{8055BD00-F1C8-7846-B466-65DE4011FD8C}" sibTransId="{FCDFAB97-D041-E548-96BC-411DF7EC694B}"/>
    <dgm:cxn modelId="{217BF1EC-0D44-B94C-924C-945A9E06B6F1}" type="presOf" srcId="{2BB322CA-E42D-4846-BC15-76177995191D}" destId="{7DB2A403-2088-DF4C-B961-D8DCC748BA56}" srcOrd="0" destOrd="0" presId="urn:microsoft.com/office/officeart/2005/8/layout/target1"/>
    <dgm:cxn modelId="{4B6C9305-9663-8143-81A0-3E9955214B81}" type="presOf" srcId="{E155F29C-A5B5-0E46-A2C7-79E6A500D145}" destId="{513BC700-EE34-1A44-899C-A6CEEACA89E1}"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16200000">
        <a:off x="-2323897" y="2325360"/>
        <a:ext cx="5486400" cy="835679"/>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16200000">
        <a:off x="-1327818" y="2240384"/>
        <a:ext cx="5486400" cy="1005631"/>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16200000">
        <a:off x="-246764" y="2240384"/>
        <a:ext cx="5486400" cy="1005631"/>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endParaRPr lang="en-US" sz="1050" b="1" kern="1200" dirty="0" smtClean="0">
            <a:effectLst>
              <a:outerShdw blurRad="38100" dist="38100" dir="2700000" algn="tl">
                <a:srgbClr val="000000">
                  <a:alpha val="43137"/>
                </a:srgbClr>
              </a:outerShdw>
            </a:effectLst>
          </a:endParaRP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16200000">
        <a:off x="834289" y="2240384"/>
        <a:ext cx="5486400" cy="1005631"/>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16200000">
        <a:off x="1915343" y="2240384"/>
        <a:ext cx="5486400" cy="1005631"/>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16200000">
        <a:off x="2996397" y="2240384"/>
        <a:ext cx="5486400" cy="1005631"/>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16200000">
        <a:off x="4201083" y="2116751"/>
        <a:ext cx="5486400" cy="1252896"/>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a:t>
          </a:r>
          <a:r>
            <a:rPr lang="en-GB" sz="1050" b="1" kern="1200" dirty="0" smtClean="0">
              <a:effectLst>
                <a:outerShdw blurRad="38100" dist="38100" dir="2700000" algn="tl">
                  <a:srgbClr val="000000">
                    <a:alpha val="43137"/>
                  </a:srgbClr>
                </a:outerShdw>
              </a:effectLst>
            </a:rPr>
            <a:t>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16200000">
        <a:off x="5498745" y="2147408"/>
        <a:ext cx="5486400" cy="119158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B7AC59-D6DC-4F44-84F2-29DA474D74CF}">
      <dsp:nvSpPr>
        <dsp:cNvPr id="0" name=""/>
        <dsp:cNvSpPr/>
      </dsp:nvSpPr>
      <dsp:spPr>
        <a:xfrm>
          <a:off x="0" y="0"/>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Written in a high-level language, making it portable across different machines</a:t>
          </a:r>
          <a:endParaRPr lang="en-US" sz="1600" kern="1200" dirty="0"/>
        </a:p>
      </dsp:txBody>
      <dsp:txXfrm>
        <a:off x="0" y="0"/>
        <a:ext cx="5130378" cy="1039368"/>
      </dsp:txXfrm>
    </dsp:sp>
    <dsp:sp modelId="{BE198E4C-159B-6540-849C-1F82BF77DDC8}">
      <dsp:nvSpPr>
        <dsp:cNvPr id="0" name=""/>
        <dsp:cNvSpPr/>
      </dsp:nvSpPr>
      <dsp:spPr>
        <a:xfrm>
          <a:off x="525856" y="1228344"/>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Representative of a particular kind of programming style, such as system programming, numerical programming, or commercial programming</a:t>
          </a:r>
          <a:endParaRPr lang="en-US" sz="1600" kern="1200" dirty="0"/>
        </a:p>
      </dsp:txBody>
      <dsp:txXfrm>
        <a:off x="525856" y="1228344"/>
        <a:ext cx="5077434" cy="1039368"/>
      </dsp:txXfrm>
    </dsp:sp>
    <dsp:sp modelId="{ACAFA80A-0BCB-1042-ACB8-FC4E1FD857C5}">
      <dsp:nvSpPr>
        <dsp:cNvPr id="0" name=""/>
        <dsp:cNvSpPr/>
      </dsp:nvSpPr>
      <dsp:spPr>
        <a:xfrm>
          <a:off x="1043863" y="2456688"/>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Can be measured easily</a:t>
          </a:r>
          <a:endParaRPr lang="en-US" sz="1600" kern="1200" dirty="0"/>
        </a:p>
      </dsp:txBody>
      <dsp:txXfrm>
        <a:off x="1043863" y="2456688"/>
        <a:ext cx="5085283" cy="1039367"/>
      </dsp:txXfrm>
    </dsp:sp>
    <dsp:sp modelId="{3F8A40D9-CC87-EE4A-BCCE-B553653323FB}">
      <dsp:nvSpPr>
        <dsp:cNvPr id="0" name=""/>
        <dsp:cNvSpPr/>
      </dsp:nvSpPr>
      <dsp:spPr>
        <a:xfrm>
          <a:off x="1569719" y="3685031"/>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smtClean="0"/>
            <a:t>Has wide distribution</a:t>
          </a:r>
          <a:endParaRPr lang="en-GB" sz="1600" kern="1200" dirty="0"/>
        </a:p>
      </dsp:txBody>
      <dsp:txXfrm>
        <a:off x="1569719" y="3685031"/>
        <a:ext cx="5077434" cy="1039368"/>
      </dsp:txXfrm>
    </dsp:sp>
    <dsp:sp modelId="{4EF1933C-DE72-7F45-B920-D4AEF34E569A}">
      <dsp:nvSpPr>
        <dsp:cNvPr id="0" name=""/>
        <dsp:cNvSpPr/>
      </dsp:nvSpPr>
      <dsp:spPr>
        <a:xfrm>
          <a:off x="5603290" y="796061"/>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603290" y="796061"/>
        <a:ext cx="675589" cy="675589"/>
      </dsp:txXfrm>
    </dsp:sp>
    <dsp:sp modelId="{1661AFAE-0979-E646-930F-1B108FD5DB94}">
      <dsp:nvSpPr>
        <dsp:cNvPr id="0" name=""/>
        <dsp:cNvSpPr/>
      </dsp:nvSpPr>
      <dsp:spPr>
        <a:xfrm>
          <a:off x="6129147" y="2024405"/>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129147" y="2024405"/>
        <a:ext cx="675589" cy="675589"/>
      </dsp:txXfrm>
    </dsp:sp>
    <dsp:sp modelId="{3F80178D-5562-2A43-8AF5-77891A80BE3D}">
      <dsp:nvSpPr>
        <dsp:cNvPr id="0" name=""/>
        <dsp:cNvSpPr/>
      </dsp:nvSpPr>
      <dsp:spPr>
        <a:xfrm>
          <a:off x="6647154" y="3252749"/>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647154" y="3252749"/>
        <a:ext cx="675589" cy="6755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4494615"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1965; Gordon Moore – co-founder of Intel</a:t>
          </a:r>
          <a:endParaRPr lang="en-US" sz="2700" kern="1200" dirty="0">
            <a:effectLst>
              <a:outerShdw blurRad="38100" dist="38100" dir="2700000" algn="tl">
                <a:srgbClr val="000000">
                  <a:alpha val="43137"/>
                </a:srgbClr>
              </a:outerShdw>
            </a:effectLst>
          </a:endParaRPr>
        </a:p>
      </dsp:txBody>
      <dsp:txXfrm>
        <a:off x="0" y="0"/>
        <a:ext cx="8001000" cy="5791200"/>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2574188"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700" kern="1200" dirty="0">
            <a:effectLst>
              <a:outerShdw blurRad="38100" dist="38100" dir="2700000" algn="tl">
                <a:srgbClr val="000000">
                  <a:alpha val="43137"/>
                </a:srgbClr>
              </a:outerShdw>
            </a:effectLst>
          </a:endParaRPr>
        </a:p>
      </dsp:txBody>
      <dsp:txXfrm>
        <a:off x="200025" y="1447800"/>
        <a:ext cx="7600950" cy="405384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390048" y="2866644"/>
        <a:ext cx="1520190" cy="2330958"/>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307524"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Consequences of Moore’s law: </a:t>
          </a:r>
          <a:endParaRPr lang="en-US" sz="2700" kern="1200" dirty="0">
            <a:effectLst>
              <a:outerShdw blurRad="38100" dist="38100" dir="2700000" algn="tl">
                <a:srgbClr val="000000">
                  <a:alpha val="43137"/>
                </a:srgbClr>
              </a:outerShdw>
            </a:effectLst>
          </a:endParaRPr>
        </a:p>
      </dsp:txBody>
      <dsp:txXfrm>
        <a:off x="2080260" y="2895600"/>
        <a:ext cx="5520690" cy="231648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18277" y="3938016"/>
        <a:ext cx="1029468" cy="104241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271303" y="3938016"/>
        <a:ext cx="1029468" cy="104241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24329" y="3938016"/>
        <a:ext cx="1029468" cy="104241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377355" y="3938016"/>
        <a:ext cx="1029468" cy="104241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30381" y="3938016"/>
        <a:ext cx="1029468" cy="104241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Each generation has provided four times the storage density of the previous generation, accompanied by declining cost per bit and declining access time</a:t>
          </a:r>
          <a:endParaRPr lang="en-US" sz="13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There has been a continuing and rapid decline in memory cost accompanied by a corresponding increase in physical memory density</a:t>
          </a:r>
          <a:endParaRPr lang="en-US" sz="1300" kern="1200" dirty="0"/>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Developments in memory and processor technologies changed the nature of computers in less than a decade</a:t>
          </a:r>
          <a:endParaRPr lang="en-US" sz="1300" kern="1200" dirty="0"/>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Chip was about the size of a single core</a:t>
          </a:r>
          <a:endParaRPr lang="en-US" sz="1300" kern="1200" dirty="0"/>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Could hold 256 bits of memory</a:t>
          </a:r>
          <a:endParaRPr lang="en-US" sz="13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Non-destructive</a:t>
          </a:r>
          <a:endParaRPr lang="en-US" sz="13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Much faster than core </a:t>
          </a:r>
          <a:endParaRPr lang="en-US" sz="1300" kern="1200" dirty="0"/>
        </a:p>
      </dsp:txBody>
      <dsp:txXfrm>
        <a:off x="6457949" y="722557"/>
        <a:ext cx="2152649" cy="61469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sz="1200" b="1" kern="1200" dirty="0">
            <a:effectLst>
              <a:outerShdw blurRad="38100" dist="38100" dir="2700000" algn="tl">
                <a:srgbClr val="000000">
                  <a:alpha val="43137"/>
                </a:srgbClr>
              </a:outerShdw>
            </a:effectLst>
          </a:endParaRPr>
        </a:p>
      </dsp:txBody>
      <dsp:txXfrm>
        <a:off x="3047994" y="0"/>
        <a:ext cx="3429000" cy="34290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sz="1200" b="1" kern="1200" dirty="0">
            <a:effectLst>
              <a:outerShdw blurRad="38100" dist="38100" dir="2700000" algn="tl">
                <a:srgbClr val="000000">
                  <a:alpha val="43137"/>
                </a:srgbClr>
              </a:outerShdw>
            </a:effectLst>
          </a:endParaRPr>
        </a:p>
      </dsp:txBody>
      <dsp:txXfrm>
        <a:off x="1333494" y="3429000"/>
        <a:ext cx="3429000" cy="34290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sz="1200" b="1" kern="1200" dirty="0">
            <a:effectLst>
              <a:outerShdw blurRad="38100" dist="38100" dir="2700000" algn="tl">
                <a:srgbClr val="000000">
                  <a:alpha val="43137"/>
                </a:srgbClr>
              </a:outerShdw>
            </a:effectLst>
          </a:endParaRPr>
        </a:p>
      </dsp:txBody>
      <dsp:txXfrm rot="10800000">
        <a:off x="3047994" y="3429000"/>
        <a:ext cx="3429000" cy="34290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4686285" y="3429000"/>
        <a:ext cx="3581419" cy="34290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a:t>
          </a:r>
          <a:r>
            <a:rPr lang="en-US" sz="1300" kern="1200" dirty="0" smtClean="0"/>
            <a:t>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Strategy is to use two simpler processors on the chip rather than one more complex processor</a:t>
          </a:r>
          <a:endParaRPr lang="en-US" sz="1300"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As caches became larger it made performance sense to create two and then three levels of cache on a chip</a:t>
          </a:r>
          <a:endParaRPr lang="en-US" sz="1300"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14</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15</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vi-VN" sz="1200" kern="1200" baseline="0" dirty="0" smtClean="0">
                <a:solidFill>
                  <a:schemeClr val="tx1"/>
                </a:solidFill>
                <a:latin typeface="Times New Roman" pitchFamily="-110" charset="0"/>
                <a:ea typeface="+mn-ea"/>
                <a:cs typeface="+mn-cs"/>
              </a:rPr>
              <a:t>IBM, khi đó là nhà sản xuất lớn thiết bị xử lý thẻ đục lỗ,</a:t>
            </a:r>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Đ</a:t>
            </a:r>
            <a:r>
              <a:rPr kumimoji="1" lang="vi-VN" sz="1200" kern="1200" baseline="0" dirty="0" smtClean="0">
                <a:solidFill>
                  <a:schemeClr val="tx1"/>
                </a:solidFill>
                <a:latin typeface="Times New Roman" pitchFamily="-110" charset="0"/>
                <a:ea typeface="+mn-ea"/>
                <a:cs typeface="+mn-cs"/>
              </a:rPr>
              <a:t>ã cung cấp máy tính lưu trữ chương trình điện tử đầu tiên, 701, vào năm 1953. </a:t>
            </a:r>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701 là</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chủ yếu dành cho các ứng dụng khoa học [BASH81]. </a:t>
            </a:r>
            <a:endParaRPr kumimoji="1" lang="en-US"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Năm 1955, IBM giới thiệu</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sản phẩm đồng hành 702, có một số tính năng phần cứng phù hợp với nó</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đến các ứng dụng kinh doanh. </a:t>
            </a:r>
            <a:endParaRPr kumimoji="1" lang="en-US"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Đây là những chiếc đầu tiên trong một loạt dài 700/7000 máy tính</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đã đưa IBM trở thành nhà sản xuất máy tính áp đảo.</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vi-VN" sz="1200" kern="1200" baseline="0" dirty="0" smtClean="0">
                <a:solidFill>
                  <a:schemeClr val="tx1"/>
                </a:solidFill>
                <a:latin typeface="Times New Roman" pitchFamily="-110" charset="0"/>
                <a:ea typeface="+mn-ea"/>
                <a:cs typeface="+mn-cs"/>
              </a:rPr>
              <a:t>Sự thay đổi lớn đầu tiên trong máy tính điện tử là sự thay thế của</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ống chân không bởi bóng bán dẫn. </a:t>
            </a:r>
            <a:endParaRPr kumimoji="1" lang="en-US"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Bóng bán dẫn nhỏ hơn, rẻ hơn và tiêu tan</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tỏa nhiệt ít hơn so với ống chân không nhưng có thể được sử dụng giống như ống chân không để</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xây dựng máy tính. </a:t>
            </a:r>
            <a:endParaRPr kumimoji="1" lang="en-US"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Không giống như ống chân không, đòi hỏi dây, tấm kim loại,viên nang thủy tinh và chân không, bóng bán dẫn là một thiết bị trạng thái rắn, được làm từ silicon.</a:t>
            </a:r>
            <a:endParaRPr kumimoji="1" lang="en-US"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Bóng bán dẫn được phát minh tại Bell Labs vào năm 1947 và đến những năm 1950 đã có</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phát động cuộc cách mạng điện tử. Tuy nhiên, phải đến cuối những năm 1950,</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máy tính được bán dẫn hoàn toàn đã có sẵn trên thị trường. </a:t>
            </a:r>
            <a:endParaRPr kumimoji="1" lang="en-US"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IBM một lần nữa không phải là</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công ty đầu tiên cung cấp công nghệ mới. NCR và thành công hơn là RCA</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là những người đi trước với một số máy bán dẫn nhỏ. IBM theo ngay sau</a:t>
            </a:r>
            <a:r>
              <a:rPr kumimoji="1" lang="en-US" sz="1200" kern="1200" baseline="0" dirty="0" smtClean="0">
                <a:solidFill>
                  <a:schemeClr val="tx1"/>
                </a:solidFill>
                <a:latin typeface="Times New Roman" pitchFamily="-110" charset="0"/>
                <a:ea typeface="+mn-ea"/>
                <a:cs typeface="+mn-cs"/>
              </a:rPr>
              <a:t> </a:t>
            </a:r>
            <a:r>
              <a:rPr kumimoji="1" lang="vi-VN" sz="1200" kern="1200" baseline="0" dirty="0" smtClean="0">
                <a:solidFill>
                  <a:schemeClr val="tx1"/>
                </a:solidFill>
                <a:latin typeface="Times New Roman" pitchFamily="-110" charset="0"/>
                <a:ea typeface="+mn-ea"/>
                <a:cs typeface="+mn-cs"/>
              </a:rPr>
              <a:t>với dòng 7000.Việc sử dụng bóng bán dẫn xác định thế hệ thứ hai của máy tính.</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17</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21</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25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smtClean="0">
                <a:solidFill>
                  <a:schemeClr val="tx1"/>
                </a:solidFill>
                <a:latin typeface="Times New Roman" pitchFamily="-110" charset="0"/>
                <a:ea typeface="+mn-ea"/>
                <a:cs typeface="+mn-cs"/>
              </a:rPr>
              <a:t>Pace (bước đi) </a:t>
            </a:r>
            <a:r>
              <a:rPr kumimoji="1" lang="en-US" sz="1200" kern="1200" baseline="0" dirty="0" smtClean="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28</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30</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GB" b="1" dirty="0" smtClean="0">
                <a:solidFill>
                  <a:schemeClr val="accent3"/>
                </a:solidFill>
              </a:rPr>
              <a:t>Semiconductor Memory: </a:t>
            </a:r>
            <a:r>
              <a:rPr lang="en-GB" b="1" dirty="0" err="1" smtClean="0">
                <a:solidFill>
                  <a:schemeClr val="accent3"/>
                </a:solidFill>
              </a:rPr>
              <a:t>Bộ</a:t>
            </a:r>
            <a:r>
              <a:rPr lang="en-GB" b="1" baseline="0" dirty="0" smtClean="0">
                <a:solidFill>
                  <a:schemeClr val="accent3"/>
                </a:solidFill>
              </a:rPr>
              <a:t> </a:t>
            </a:r>
            <a:r>
              <a:rPr lang="en-GB" b="1" baseline="0" dirty="0" err="1" smtClean="0">
                <a:solidFill>
                  <a:schemeClr val="accent3"/>
                </a:solidFill>
              </a:rPr>
              <a:t>nhớ</a:t>
            </a:r>
            <a:r>
              <a:rPr lang="en-GB" b="1" baseline="0" dirty="0" smtClean="0">
                <a:solidFill>
                  <a:schemeClr val="accent3"/>
                </a:solidFill>
              </a:rPr>
              <a:t> </a:t>
            </a:r>
            <a:r>
              <a:rPr lang="en-GB" b="1" baseline="0" dirty="0" err="1" smtClean="0">
                <a:solidFill>
                  <a:schemeClr val="accent3"/>
                </a:solidFill>
              </a:rPr>
              <a:t>bán</a:t>
            </a:r>
            <a:r>
              <a:rPr lang="en-GB" b="1" baseline="0" dirty="0" smtClean="0">
                <a:solidFill>
                  <a:schemeClr val="accent3"/>
                </a:solidFill>
              </a:rPr>
              <a:t> </a:t>
            </a:r>
            <a:r>
              <a:rPr lang="en-GB" b="1" baseline="0" dirty="0" err="1" smtClean="0">
                <a:solidFill>
                  <a:schemeClr val="accent3"/>
                </a:solidFill>
              </a:rPr>
              <a:t>dẫn</a:t>
            </a:r>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first application of integrated circuit technology to computers was construction of the processor (the control unit and the arithmetic 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 rings of ferromagnetic material, each about a sixteenth of an inch in diameter. These rings were strung up on grids of fine wires suspended on small screens inside the 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 </a:t>
            </a:r>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 little as a millionth of a second to read a bit stored in memory. But it was expensive, bulky, and used destructive readout: The simple act of reading a core erased the data 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thể</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chứa</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nhiều</a:t>
            </a:r>
            <a:r>
              <a:rPr kumimoji="1" lang="en-US" sz="1200" kern="1200" baseline="0" dirty="0" smtClean="0">
                <a:solidFill>
                  <a:schemeClr val="tx1"/>
                </a:solidFill>
                <a:latin typeface="Times New Roman" pitchFamily="-110" charset="0"/>
                <a:ea typeface="+mn-ea"/>
                <a:cs typeface="+mn-cs"/>
              </a:rPr>
              <a:t>) semiconductor memory. This chip, about the size of a single core, could hold 256 bits of memory. It was nondestructive and much faster than core. It took only 70 billionths of a second 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 dropped below the price per bit of core memory. Following this, there has been a continuing and rapid decline in memory cost accompanied by a corresponding increase in physical memory density. This has led the way to smaller, faster machines with 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 to be discussed next, changed the nature of computers in less than a decade. Although bulky, expensive computers remain a part of the landscape, the computer has  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 16K, 64K, 256K, 1M, 4M, 16M, 64M, 256M, 1G, 4G, and, as of this writing, 16 </a:t>
            </a:r>
            <a:r>
              <a:rPr kumimoji="1" lang="en-US" sz="1200" kern="1200" baseline="0" dirty="0" err="1" smtClean="0">
                <a:solidFill>
                  <a:schemeClr val="tx1"/>
                </a:solidFill>
                <a:latin typeface="Times New Roman" pitchFamily="-110" charset="0"/>
                <a:ea typeface="+mn-ea"/>
                <a:cs typeface="+mn-cs"/>
              </a:rPr>
              <a:t>Gbits</a:t>
            </a:r>
            <a:r>
              <a:rPr kumimoji="1" lang="en-US" sz="1200" kern="1200" baseline="0" dirty="0" smtClean="0">
                <a:solidFill>
                  <a:schemeClr val="tx1"/>
                </a:solidFill>
                <a:latin typeface="Times New Roman" pitchFamily="-110" charset="0"/>
                <a:ea typeface="+mn-ea"/>
                <a:cs typeface="+mn-cs"/>
              </a:rPr>
              <a:t> 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 times the storage density of the previous generation, accompanied by declining cost 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31</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5</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Speech recognition: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giọng</a:t>
            </a:r>
            <a:r>
              <a:rPr lang="en-US" baseline="0" dirty="0" smtClean="0"/>
              <a:t> </a:t>
            </a:r>
            <a:r>
              <a:rPr lang="en-US" baseline="0" dirty="0" err="1" smtClean="0"/>
              <a:t>nói</a:t>
            </a:r>
            <a:endParaRPr lang="en-US" baseline="0" dirty="0" smtClean="0"/>
          </a:p>
          <a:p>
            <a:r>
              <a:rPr lang="en-US" sz="1200" dirty="0" smtClean="0">
                <a:solidFill>
                  <a:schemeClr val="tx1"/>
                </a:solidFill>
              </a:rPr>
              <a:t>Multimedia authoring : </a:t>
            </a:r>
            <a:r>
              <a:rPr lang="en-US" sz="1200" dirty="0" err="1" smtClean="0">
                <a:solidFill>
                  <a:schemeClr val="tx1"/>
                </a:solidFill>
              </a:rPr>
              <a:t>Đa</a:t>
            </a:r>
            <a:r>
              <a:rPr lang="en-US" sz="1200" baseline="0" dirty="0" smtClean="0">
                <a:solidFill>
                  <a:schemeClr val="tx1"/>
                </a:solidFill>
              </a:rPr>
              <a:t> </a:t>
            </a:r>
            <a:r>
              <a:rPr lang="en-US" sz="1200" baseline="0" dirty="0" err="1" smtClean="0">
                <a:solidFill>
                  <a:schemeClr val="tx1"/>
                </a:solidFill>
              </a:rPr>
              <a:t>phương</a:t>
            </a:r>
            <a:r>
              <a:rPr lang="en-US" sz="1200" baseline="0" dirty="0" smtClean="0">
                <a:solidFill>
                  <a:schemeClr val="tx1"/>
                </a:solidFill>
              </a:rPr>
              <a:t> </a:t>
            </a:r>
            <a:r>
              <a:rPr lang="en-US" sz="1200" baseline="0" dirty="0" err="1" smtClean="0">
                <a:solidFill>
                  <a:schemeClr val="tx1"/>
                </a:solidFill>
              </a:rPr>
              <a:t>tiện</a:t>
            </a:r>
            <a:endParaRPr lang="en-US" sz="1200" baseline="0" dirty="0" smtClean="0">
              <a:solidFill>
                <a:schemeClr val="tx1"/>
              </a:solidFill>
            </a:endParaRPr>
          </a:p>
          <a:p>
            <a:r>
              <a:rPr lang="en-US" sz="1200" baseline="0" dirty="0" smtClean="0">
                <a:solidFill>
                  <a:schemeClr val="tx1"/>
                </a:solidFill>
              </a:rPr>
              <a:t>Annotation: </a:t>
            </a:r>
            <a:r>
              <a:rPr lang="en-US" sz="1200" baseline="0" dirty="0" err="1" smtClean="0">
                <a:solidFill>
                  <a:schemeClr val="tx1"/>
                </a:solidFill>
              </a:rPr>
              <a:t>Chú</a:t>
            </a:r>
            <a:r>
              <a:rPr lang="en-US" sz="1200" baseline="0" dirty="0" smtClean="0">
                <a:solidFill>
                  <a:schemeClr val="tx1"/>
                </a:solidFill>
              </a:rPr>
              <a:t> </a:t>
            </a:r>
            <a:r>
              <a:rPr lang="en-US" sz="1200" baseline="0" dirty="0" err="1" smtClean="0">
                <a:solidFill>
                  <a:schemeClr val="tx1"/>
                </a:solidFill>
              </a:rPr>
              <a:t>thích</a:t>
            </a:r>
            <a:endParaRPr lang="en-US" sz="1200" baseline="0" dirty="0" smtClean="0">
              <a:solidFill>
                <a:schemeClr val="tx1"/>
              </a:solidFill>
            </a:endParaRPr>
          </a:p>
          <a:p>
            <a:r>
              <a:rPr lang="en-US" sz="1200" dirty="0" smtClean="0">
                <a:solidFill>
                  <a:schemeClr val="tx1"/>
                </a:solidFill>
              </a:rPr>
              <a:t>Simulation modeling: </a:t>
            </a:r>
            <a:r>
              <a:rPr lang="en-US" sz="1200" dirty="0" err="1" smtClean="0">
                <a:solidFill>
                  <a:schemeClr val="tx1"/>
                </a:solidFill>
              </a:rPr>
              <a:t>Mô</a:t>
            </a:r>
            <a:r>
              <a:rPr lang="en-US" sz="1200" baseline="0" dirty="0" smtClean="0">
                <a:solidFill>
                  <a:schemeClr val="tx1"/>
                </a:solidFill>
              </a:rPr>
              <a:t> </a:t>
            </a:r>
            <a:r>
              <a:rPr lang="en-US" sz="1200" baseline="0" dirty="0" err="1" smtClean="0">
                <a:solidFill>
                  <a:schemeClr val="tx1"/>
                </a:solidFill>
              </a:rPr>
              <a:t>hình</a:t>
            </a:r>
            <a:r>
              <a:rPr lang="en-US" sz="1200" baseline="0" dirty="0" smtClean="0">
                <a:solidFill>
                  <a:schemeClr val="tx1"/>
                </a:solidFill>
              </a:rPr>
              <a:t> </a:t>
            </a:r>
            <a:r>
              <a:rPr lang="en-US" sz="1200" baseline="0" dirty="0" err="1" smtClean="0">
                <a:solidFill>
                  <a:schemeClr val="tx1"/>
                </a:solidFill>
              </a:rPr>
              <a:t>mô</a:t>
            </a:r>
            <a:r>
              <a:rPr lang="en-US" sz="1200" baseline="0" dirty="0" smtClean="0">
                <a:solidFill>
                  <a:schemeClr val="tx1"/>
                </a:solidFill>
              </a:rPr>
              <a:t> </a:t>
            </a:r>
            <a:r>
              <a:rPr lang="en-US" sz="1200" baseline="0" dirty="0" err="1" smtClean="0">
                <a:solidFill>
                  <a:schemeClr val="tx1"/>
                </a:solidFill>
              </a:rPr>
              <a:t>phỏng</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0" lang="en-US" sz="1200" b="0" i="0" u="none" strike="noStrike" kern="1200" cap="none" spc="0" normalizeH="0" baseline="0" noProof="0" dirty="0" smtClean="0">
                <a:ln>
                  <a:noFill/>
                </a:ln>
                <a:solidFill>
                  <a:schemeClr val="tx1"/>
                </a:solidFill>
                <a:effectLst/>
                <a:uLnTx/>
                <a:uFillTx/>
                <a:latin typeface="Times New Roman" pitchFamily="-110" charset="0"/>
                <a:ea typeface="+mn-ea"/>
                <a:cs typeface="+mn-cs"/>
              </a:rPr>
              <a:t>Techniques built into contemporary (current) processors include: </a:t>
            </a:r>
            <a:r>
              <a:rPr kumimoji="0" lang="vi-VN" sz="1200" b="0" i="0" u="none" strike="noStrike" kern="1200" cap="none" spc="0" normalizeH="0" baseline="0" noProof="0" dirty="0" smtClean="0">
                <a:ln>
                  <a:noFill/>
                </a:ln>
                <a:solidFill>
                  <a:schemeClr val="tx1"/>
                </a:solidFill>
                <a:effectLst/>
                <a:uLnTx/>
                <a:uFillTx/>
                <a:latin typeface="Times New Roman" pitchFamily="-110" charset="0"/>
                <a:ea typeface="+mn-ea"/>
                <a:cs typeface="+mn-cs"/>
              </a:rPr>
              <a:t>Các kỹ thuật được tích hợp trong bộ xử lý hiện đại (hiện tại) bao gồm</a:t>
            </a:r>
            <a:r>
              <a:rPr kumimoji="0" lang="en-US" sz="1200" b="0" i="0" u="none" strike="noStrike" kern="1200" cap="none" spc="0" normalizeH="0" baseline="0" noProof="0" dirty="0" smtClean="0">
                <a:ln>
                  <a:noFill/>
                </a:ln>
                <a:solidFill>
                  <a:schemeClr val="tx1"/>
                </a:solidFill>
                <a:effectLst/>
                <a:uLnTx/>
                <a:uFillTx/>
                <a:latin typeface="Times New Roman" pitchFamily="-110"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36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37</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b="1" i="1" kern="1200" baseline="0" dirty="0" smtClean="0">
                <a:solidFill>
                  <a:schemeClr val="tx1"/>
                </a:solidFill>
                <a:latin typeface="Times New Roman" pitchFamily="-110" charset="0"/>
                <a:ea typeface="+mn-ea"/>
                <a:cs typeface="+mn-cs"/>
              </a:rPr>
              <a:t>(thanh ghi tích lũy cho việc cộng dồn),</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10</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Consisting 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12/23/2022</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12/23/2022</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12/23/2022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12/23/2022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12/23/2022</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12/23/2022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12/23/2022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12/23/2022</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12/23/2022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5.pd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2.xml"/><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2.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3.xml"/><Relationship Id="rId7"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6.png"/><Relationship Id="rId5" Type="http://schemas.openxmlformats.org/officeDocument/2006/relationships/package" Target="../embeddings/Microsoft_Office_Word_Document2.docx"/><Relationship Id="rId4" Type="http://schemas.openxmlformats.org/officeDocument/2006/relationships/package" Target="../embeddings/Microsoft_Office_Word_Document1.doc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7" Type="http://schemas.microsoft.com/office/2007/relationships/diagramDrawing" Target="../diagrams/drawing11.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solidFill>
                  <a:schemeClr val="tx1"/>
                </a:solidFill>
              </a:rPr>
              <a:t>Both data and instructions are stored there </a:t>
            </a:r>
          </a:p>
          <a:p>
            <a:pPr marL="228600" lvl="1">
              <a:lnSpc>
                <a:spcPct val="90000"/>
              </a:lnSpc>
              <a:spcBef>
                <a:spcPts val="2000"/>
              </a:spcBef>
              <a:buClr>
                <a:schemeClr val="accent1"/>
              </a:buClr>
            </a:pPr>
            <a:r>
              <a:rPr lang="en-US" dirty="0" smtClean="0">
                <a:solidFill>
                  <a:schemeClr val="tx1"/>
                </a:solidFill>
              </a:rPr>
              <a:t>Numbers are represented in binary form and each instruction is a binary code</a:t>
            </a:r>
          </a:p>
          <a:p>
            <a:pPr>
              <a:lnSpc>
                <a:spcPct val="90000"/>
              </a:lnSpc>
            </a:pPr>
            <a:endParaRPr lang="en-GB" dirty="0" smtClean="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a:t>
            </a:r>
            <a:r>
              <a:rPr lang="en-US" dirty="0" smtClean="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smtClean="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smtClean="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smtClean="0">
                <a:solidFill>
                  <a:schemeClr val="bg1"/>
                </a:solidFill>
              </a:rPr>
              <a:t>AC: Accumulator</a:t>
            </a:r>
          </a:p>
          <a:p>
            <a:r>
              <a:rPr kumimoji="1" lang="en-US" sz="2000" dirty="0" smtClean="0">
                <a:solidFill>
                  <a:schemeClr val="bg1"/>
                </a:solidFill>
              </a:rPr>
              <a:t>MQ: Multiplier Quotient</a:t>
            </a:r>
          </a:p>
          <a:p>
            <a:r>
              <a:rPr kumimoji="1" lang="en-US" sz="2000" dirty="0" smtClean="0">
                <a:solidFill>
                  <a:schemeClr val="bg1"/>
                </a:solidFill>
              </a:rPr>
              <a:t>MBR: Memory Buffer Register</a:t>
            </a:r>
          </a:p>
          <a:p>
            <a:r>
              <a:rPr kumimoji="1" lang="en-US" sz="2000" dirty="0" smtClean="0">
                <a:solidFill>
                  <a:schemeClr val="bg1"/>
                </a:solidFill>
              </a:rPr>
              <a:t>IBR: Instruction Buffer Register</a:t>
            </a:r>
          </a:p>
          <a:p>
            <a:r>
              <a:rPr kumimoji="1" lang="en-US" sz="2000" dirty="0" smtClean="0">
                <a:solidFill>
                  <a:schemeClr val="bg1"/>
                </a:solidFill>
              </a:rPr>
              <a:t>PC: program counter</a:t>
            </a:r>
          </a:p>
          <a:p>
            <a:r>
              <a:rPr kumimoji="1" lang="en-US" sz="2000" dirty="0" smtClean="0">
                <a:solidFill>
                  <a:schemeClr val="bg1"/>
                </a:solidFill>
              </a:rPr>
              <a:t>IR: Instruction register</a:t>
            </a:r>
          </a:p>
          <a:p>
            <a:r>
              <a:rPr kumimoji="1" lang="en-US" sz="2000" dirty="0" smtClean="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smtClean="0">
                <a:effectLst>
                  <a:outerShdw blurRad="38100" dist="38100" dir="2700000" algn="tl">
                    <a:srgbClr val="000000">
                      <a:alpha val="43137"/>
                    </a:srgbClr>
                  </a:outerShdw>
                </a:effectLst>
              </a:rPr>
              <a:t>The IAS Instruction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Set</a:t>
            </a:r>
            <a:endParaRPr lang="en-US" sz="2800" dirty="0">
              <a:effectLst>
                <a:outerShdw blurRad="38100" dist="38100" dir="2700000" algn="tl">
                  <a:srgbClr val="000000">
                    <a:alpha val="43137"/>
                  </a:srgbClr>
                </a:outerShdw>
              </a:effectLst>
            </a:endParaRP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p:oleObj spid="_x0000_s182281" name="Document" r:id="rId5" imgW="0" imgH="0" progId="Word.Document.12">
              <p:link updateAutomatic="1"/>
            </p:oleObj>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533400" y="2057400"/>
            <a:ext cx="7556313" cy="4419600"/>
          </a:xfrm>
        </p:spPr>
        <p:txBody>
          <a:bodyPr>
            <a:normAutofit lnSpcReduction="10000"/>
          </a:bodyPr>
          <a:lstStyle/>
          <a:p>
            <a:pPr marL="228600" lvl="1">
              <a:spcBef>
                <a:spcPts val="2000"/>
              </a:spcBef>
              <a:buClr>
                <a:schemeClr val="accent1"/>
              </a:buClr>
            </a:pPr>
            <a:r>
              <a:rPr lang="en-GB" sz="2400" dirty="0" smtClean="0">
                <a:solidFill>
                  <a:schemeClr val="tx1"/>
                </a:solidFill>
              </a:rPr>
              <a:t>Smaller</a:t>
            </a:r>
          </a:p>
          <a:p>
            <a:pPr marL="228600" lvl="1">
              <a:spcBef>
                <a:spcPts val="2000"/>
              </a:spcBef>
              <a:buClr>
                <a:schemeClr val="accent1"/>
              </a:buClr>
            </a:pPr>
            <a:r>
              <a:rPr lang="en-GB" sz="2400" dirty="0" smtClean="0">
                <a:solidFill>
                  <a:schemeClr val="tx1"/>
                </a:solidFill>
              </a:rPr>
              <a:t>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3"/>
          <a:srcRect/>
          <a:stretch>
            <a:fillRect/>
          </a:stretch>
        </p:blipFill>
        <p:spPr bwMode="auto">
          <a:xfrm>
            <a:off x="5048270" y="1795460"/>
            <a:ext cx="2381250" cy="141922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2000240"/>
            <a:ext cx="3657600" cy="4105835"/>
          </a:xfrm>
        </p:spPr>
        <p:txBody>
          <a:bodyPr>
            <a:normAutofit/>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2071678"/>
            <a:ext cx="3657600" cy="3877235"/>
          </a:xfrm>
        </p:spPr>
        <p:txBody>
          <a:bodyPr/>
          <a:lstStyle/>
          <a:p>
            <a:r>
              <a:rPr lang="en-US" dirty="0" smtClean="0">
                <a:solidFill>
                  <a:schemeClr val="tx1"/>
                </a:solidFill>
              </a:rPr>
              <a:t> Appearance of the Digital Equipment Corporation (DEC) in 1957</a:t>
            </a:r>
          </a:p>
          <a:p>
            <a:r>
              <a:rPr lang="en-US" dirty="0" smtClean="0">
                <a:solidFill>
                  <a:schemeClr val="tx1"/>
                </a:solidFill>
              </a:rPr>
              <a:t>PDP-1 was DEC’s first computer</a:t>
            </a:r>
          </a:p>
          <a:p>
            <a:r>
              <a:rPr lang="en-US" dirty="0" smtClean="0">
                <a:solidFill>
                  <a:schemeClr val="tx1"/>
                </a:solidFill>
              </a:rPr>
              <a:t>This began the mini-computer phenomenon that would become so prominent in the third generation</a:t>
            </a:r>
          </a:p>
        </p:txBody>
      </p:sp>
      <p:sp>
        <p:nvSpPr>
          <p:cNvPr id="5" name="Text Placeholder 4"/>
          <p:cNvSpPr>
            <a:spLocks noGrp="1"/>
          </p:cNvSpPr>
          <p:nvPr>
            <p:ph type="body" idx="1"/>
          </p:nvPr>
        </p:nvSpPr>
        <p:spPr>
          <a:xfrm>
            <a:off x="497541" y="1643050"/>
            <a:ext cx="3657600" cy="322729"/>
          </a:xfrm>
        </p:spPr>
        <p:txBody>
          <a:bodyPr/>
          <a:lstStyle/>
          <a:p>
            <a:endParaRPr lang="en-US" dirty="0"/>
          </a:p>
        </p:txBody>
      </p:sp>
      <p:sp>
        <p:nvSpPr>
          <p:cNvPr id="6" name="Text Placeholder 5"/>
          <p:cNvSpPr>
            <a:spLocks noGrp="1"/>
          </p:cNvSpPr>
          <p:nvPr>
            <p:ph type="body" sz="quarter" idx="3"/>
          </p:nvPr>
        </p:nvSpPr>
        <p:spPr>
          <a:xfrm>
            <a:off x="4399878" y="1643050"/>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214950"/>
            <a:ext cx="2381250" cy="141922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57249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p:nvSpPr>
          <p:cNvPr id="7" name="TextBox 6"/>
          <p:cNvSpPr txBox="1"/>
          <p:nvPr/>
        </p:nvSpPr>
        <p:spPr>
          <a:xfrm>
            <a:off x="158758" y="5638800"/>
            <a:ext cx="8985242" cy="533399"/>
          </a:xfrm>
          <a:prstGeom prst="rect">
            <a:avLst/>
          </a:prstGeom>
          <a:blipFill rotWithShape="1">
            <a:blip r:embed="rId3"/>
            <a:tile tx="0" ty="0" sx="100000" sy="100000" flip="none" algn="tl"/>
          </a:blipFill>
        </p:spPr>
        <p:txBody>
          <a:bodyPr wrap="square" rtlCol="0">
            <a:spAutoFit/>
          </a:bodyPr>
          <a:lstStyle/>
          <a:p>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4"/>
          <a:stretch>
            <a:fillRect/>
          </a:stretch>
        </p:blipFill>
        <p:spPr>
          <a:xfrm>
            <a:off x="5214942" y="1428736"/>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5"/>
          <a:srcRect/>
          <a:stretch>
            <a:fillRect/>
          </a:stretch>
        </p:blipFill>
        <p:spPr bwMode="auto">
          <a:xfrm>
            <a:off x="17026" y="2914628"/>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714612" y="1428736"/>
            <a:ext cx="2381250" cy="141922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1524000"/>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lnSpcReduction="10000"/>
          </a:bodyPr>
          <a:lstStyle/>
          <a:p>
            <a:pPr>
              <a:buNone/>
            </a:pPr>
            <a:r>
              <a:rPr lang="en-US" sz="3200" dirty="0" smtClean="0">
                <a:solidFill>
                  <a:schemeClr val="tx1"/>
                </a:solidFill>
              </a:rPr>
              <a:t>Why should we study this chapter?</a:t>
            </a:r>
          </a:p>
          <a:p>
            <a:r>
              <a:rPr lang="en-US" sz="2800" dirty="0" smtClean="0">
                <a:solidFill>
                  <a:schemeClr val="tx1"/>
                </a:solidFill>
              </a:rPr>
              <a:t>How are computers developed? </a:t>
            </a:r>
            <a:r>
              <a:rPr lang="en-US" sz="2800" dirty="0" smtClean="0">
                <a:solidFill>
                  <a:schemeClr val="tx1"/>
                </a:solidFill>
                <a:sym typeface="Wingdings" pitchFamily="2" charset="2"/>
              </a:rPr>
              <a:t> </a:t>
            </a:r>
            <a:r>
              <a:rPr lang="en-US" sz="2800" dirty="0" smtClean="0">
                <a:solidFill>
                  <a:schemeClr val="tx1"/>
                </a:solidFill>
              </a:rPr>
              <a:t>generations</a:t>
            </a:r>
          </a:p>
          <a:p>
            <a:r>
              <a:rPr lang="en-US" sz="2800" dirty="0" smtClean="0">
                <a:solidFill>
                  <a:schemeClr val="tx1"/>
                </a:solidFill>
              </a:rPr>
              <a:t>What applications require great power computers?</a:t>
            </a:r>
          </a:p>
          <a:p>
            <a:r>
              <a:rPr lang="en-US" sz="2800" dirty="0" smtClean="0">
                <a:solidFill>
                  <a:schemeClr val="tx1"/>
                </a:solidFill>
              </a:rPr>
              <a:t>What are Multicore, MICs, and GPGPUs?</a:t>
            </a:r>
          </a:p>
          <a:p>
            <a:r>
              <a:rPr lang="en-US" sz="2800" dirty="0" smtClean="0">
                <a:solidFill>
                  <a:schemeClr val="tx1"/>
                </a:solidFill>
              </a:rPr>
              <a:t>How to assess computer performance?</a:t>
            </a:r>
          </a:p>
          <a:p>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p>
        </p:txBody>
      </p:sp>
      <p:sp>
        <p:nvSpPr>
          <p:cNvPr id="18435" name="Rectangle 3"/>
          <p:cNvSpPr>
            <a:spLocks noGrp="1" noChangeArrowheads="1"/>
          </p:cNvSpPr>
          <p:nvPr>
            <p:ph idx="4294967295"/>
          </p:nvPr>
        </p:nvSpPr>
        <p:spPr>
          <a:xfrm>
            <a:off x="515962" y="2076472"/>
            <a:ext cx="7556500" cy="4495800"/>
          </a:xfrm>
        </p:spPr>
        <p:txBody>
          <a:bodyPr>
            <a:normAutofit/>
          </a:bodyPr>
          <a:lstStyle/>
          <a:p>
            <a:r>
              <a:rPr lang="en-GB" sz="2400" dirty="0" smtClean="0">
                <a:solidFill>
                  <a:schemeClr val="tx1"/>
                </a:solidFill>
              </a:rPr>
              <a:t>1958 – the invention of the integrated circuit </a:t>
            </a:r>
          </a:p>
          <a:p>
            <a:r>
              <a:rPr lang="en-GB" sz="2400" i="1" dirty="0" smtClean="0">
                <a:solidFill>
                  <a:schemeClr val="tx1"/>
                </a:solidFill>
              </a:rPr>
              <a:t>Discrete component</a:t>
            </a: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masonite-like circuit boards</a:t>
            </a:r>
          </a:p>
          <a:p>
            <a:pPr lvl="1"/>
            <a:r>
              <a:rPr lang="en-GB" sz="2000" dirty="0" smtClean="0">
                <a:solidFill>
                  <a:schemeClr val="tx1"/>
                </a:solidFill>
              </a:rPr>
              <a:t>Manufacturing process was expensive and cumbersome</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7182816" y="2462195"/>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solidFill>
                  <a:schemeClr val="tx1"/>
                </a:solidFill>
              </a:rPr>
              <a:t>A </a:t>
            </a:r>
            <a:r>
              <a:rPr lang="en-US" b="1" dirty="0" smtClean="0">
                <a:solidFill>
                  <a:schemeClr val="tx1"/>
                </a:solidFill>
              </a:rPr>
              <a:t>computer consists of</a:t>
            </a:r>
            <a:r>
              <a:rPr lang="en-US" dirty="0" smtClean="0">
                <a:solidFill>
                  <a:schemeClr val="tx1"/>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smtClean="0">
                <a:solidFill>
                  <a:schemeClr val="tx1"/>
                </a:solidFill>
              </a:rPr>
              <a:t>Data storage </a:t>
            </a:r>
            <a:r>
              <a:rPr lang="en-US" dirty="0" smtClean="0">
                <a:solidFill>
                  <a:schemeClr val="tx1"/>
                </a:solidFill>
              </a:rPr>
              <a:t>– provided by memory cells</a:t>
            </a:r>
          </a:p>
          <a:p>
            <a:r>
              <a:rPr lang="en-US" b="1" dirty="0" smtClean="0">
                <a:solidFill>
                  <a:schemeClr val="tx1"/>
                </a:solidFill>
              </a:rPr>
              <a:t>Data processing </a:t>
            </a:r>
            <a:r>
              <a:rPr lang="en-US" dirty="0" smtClean="0">
                <a:solidFill>
                  <a:schemeClr val="tx1"/>
                </a:solidFill>
              </a:rPr>
              <a:t>– provided by gates</a:t>
            </a:r>
          </a:p>
          <a:p>
            <a:r>
              <a:rPr lang="en-US" b="1" dirty="0" smtClean="0">
                <a:solidFill>
                  <a:schemeClr val="tx1"/>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chemeClr val="tx1"/>
                </a:solidFill>
              </a:rPr>
              <a:t>Control </a:t>
            </a:r>
            <a:r>
              <a:rPr lang="en-US" dirty="0" smtClean="0">
                <a:solidFill>
                  <a:schemeClr val="tx1"/>
                </a:solidFill>
              </a:rPr>
              <a:t>– the paths among components can carry control signals</a:t>
            </a:r>
            <a:endParaRPr lang="en-US" dirty="0">
              <a:solidFill>
                <a:schemeClr val="tx1"/>
              </a:solidFill>
            </a:endParaRP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2285984" y="5429264"/>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Bn: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86248" y="1857364"/>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142844" y="1066824"/>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7"/>
          <a:srcRect/>
          <a:stretch>
            <a:fillRect/>
          </a:stretch>
        </p:blipFill>
        <p:spPr bwMode="auto">
          <a:xfrm>
            <a:off x="7286644" y="857232"/>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p:oleObj spid="_x0000_s199683" name="Document" r:id="rId5" imgW="0" imgH="0" progId="Word.Document.12">
              <p:link updateAutomatic="1"/>
            </p:oleObj>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326592" y="1819252"/>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p:oleObj spid="_x0000_s201731" name="Document" r:id="rId5" imgW="0" imgH="0" progId="Word.Document.12">
              <p:link updateAutomatic="1"/>
            </p:oleObj>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2229358"/>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smtClean="0">
                <a:solidFill>
                  <a:srgbClr val="002060"/>
                </a:solidFill>
              </a:rPr>
              <a:t>After studying this chapter, you should be able to: </a:t>
            </a:r>
          </a:p>
          <a:p>
            <a:r>
              <a:rPr lang="en-US" sz="2800" smtClean="0">
                <a:solidFill>
                  <a:srgbClr val="002060"/>
                </a:solidFill>
              </a:rPr>
              <a:t>Present an overview of the evolution of computer technology from early digital computers to the latest microprocessors. </a:t>
            </a:r>
          </a:p>
          <a:p>
            <a:r>
              <a:rPr lang="en-US" sz="2800" smtClean="0">
                <a:solidFill>
                  <a:srgbClr val="002060"/>
                </a:solidFill>
              </a:rPr>
              <a:t>Understand the key performance issues that relate to computer design. </a:t>
            </a:r>
          </a:p>
          <a:p>
            <a:r>
              <a:rPr lang="en-US" sz="2800" smtClean="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7"/>
            <a:tile tx="0" ty="0" sx="100000" sy="100000" flip="none" algn="tl"/>
          </a:blipFill>
        </p:spPr>
        <p:txBody>
          <a:bodyPr wrap="square" rtlCol="0">
            <a:spAutoFit/>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p:oleObj spid="_x0000_s206850" name="Document" r:id="rId4" imgW="0" imgH="0" progId="Word.Document.12">
              <p:embed/>
            </p:oleObj>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p:oleObj spid="_x0000_s206851" name="Document" r:id="rId5" imgW="0" imgH="0" progId="Word.Document.12">
              <p:embed/>
            </p:oleObj>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p:oleObj spid="_x0000_s208900" name="Document" r:id="rId4" imgW="0" imgH="0" progId="Word.Document.12">
              <p:link updateAutomatic="1"/>
            </p:oleObj>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p:oleObj spid="_x0000_s208901" name="Document" r:id="rId5" imgW="0" imgH="0" progId="Word.Document.12">
              <p:link updateAutomatic="1"/>
            </p:oleObj>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a:t>
            </a:r>
          </a:p>
          <a:p>
            <a:pPr>
              <a:buNone/>
            </a:pPr>
            <a:r>
              <a:rPr lang="en-US" sz="2400" dirty="0" smtClean="0">
                <a:solidFill>
                  <a:schemeClr val="tx1"/>
                </a:solidFill>
              </a:rPr>
              <a:t>• Speech recognition </a:t>
            </a:r>
          </a:p>
          <a:p>
            <a:pPr>
              <a:buNone/>
            </a:pPr>
            <a:r>
              <a:rPr lang="en-US" sz="2400" dirty="0" smtClean="0">
                <a:solidFill>
                  <a:schemeClr val="tx1"/>
                </a:solidFill>
              </a:rPr>
              <a:t>• Videoconferencing </a:t>
            </a:r>
          </a:p>
          <a:p>
            <a:pPr>
              <a:buNone/>
            </a:pPr>
            <a:r>
              <a:rPr lang="en-US" sz="2400" dirty="0" smtClean="0">
                <a:solidFill>
                  <a:schemeClr val="tx1"/>
                </a:solidFill>
              </a:rPr>
              <a:t>• Multimedia authoring </a:t>
            </a:r>
          </a:p>
          <a:p>
            <a:pPr>
              <a:buNone/>
            </a:pPr>
            <a:r>
              <a:rPr lang="en-US" sz="2400" dirty="0" smtClean="0">
                <a:solidFill>
                  <a:schemeClr val="tx1"/>
                </a:solidFill>
              </a:rPr>
              <a:t>• Voice and video annotation of files </a:t>
            </a:r>
          </a:p>
          <a:p>
            <a:pPr>
              <a:buNone/>
            </a:pPr>
            <a:r>
              <a:rPr lang="en-US" sz="2400" dirty="0" smtClean="0">
                <a:solidFill>
                  <a:schemeClr val="tx1"/>
                </a:solidFill>
              </a:rPr>
              <a:t>• Simulation modeling</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gridCol w="5310182"/>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noAutofit/>
          </a:bodyPr>
          <a:lstStyle/>
          <a:p>
            <a:r>
              <a:rPr lang="en-GB" sz="2400"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dirty="0">
                <a:solidFill>
                  <a:schemeClr val="tx1"/>
                </a:solidFill>
              </a:rPr>
              <a:t>Wire interconnects thinner, increasing resistance</a:t>
            </a:r>
          </a:p>
          <a:p>
            <a:pPr lvl="1"/>
            <a:r>
              <a:rPr lang="en-GB" sz="2000" dirty="0">
                <a:solidFill>
                  <a:schemeClr val="tx1"/>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2.1- A Brief History of Computers </a:t>
            </a:r>
          </a:p>
          <a:p>
            <a:r>
              <a:rPr lang="en-US" sz="2800" dirty="0" smtClean="0">
                <a:solidFill>
                  <a:schemeClr val="tx1"/>
                </a:solidFill>
              </a:rPr>
              <a:t>2.2- Designing for Performance</a:t>
            </a:r>
          </a:p>
          <a:p>
            <a:r>
              <a:rPr lang="en-US" sz="2800" dirty="0" smtClean="0">
                <a:solidFill>
                  <a:schemeClr val="tx1"/>
                </a:solidFill>
              </a:rPr>
              <a:t>2.3- Multicore, MICs, and GPGPUs</a:t>
            </a:r>
          </a:p>
          <a:p>
            <a:r>
              <a:rPr lang="en-US" sz="2800" dirty="0" smtClean="0">
                <a:solidFill>
                  <a:schemeClr val="tx1"/>
                </a:solidFill>
              </a:rPr>
              <a:t>2.6- Performance Assessment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dirty="0" smtClean="0">
                <a:solidFill>
                  <a:schemeClr val="tx1"/>
                </a:solidFill>
              </a:rPr>
              <a:t>GPU: Graphical Processing Unit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Clock Speed and Instructions per Second</a:t>
            </a:r>
          </a:p>
          <a:p>
            <a:pPr marL="914400" lvl="1" indent="-457200"/>
            <a:r>
              <a:rPr lang="en-US" dirty="0" smtClean="0"/>
              <a:t>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500174"/>
            <a:ext cx="8643998" cy="4154984"/>
          </a:xfrm>
          <a:prstGeom prst="rect">
            <a:avLst/>
          </a:prstGeom>
        </p:spPr>
        <p:txBody>
          <a:bodyPr wrap="square">
            <a:spAutoFit/>
          </a:bodyPr>
          <a:lstStyle/>
          <a:p>
            <a:pPr>
              <a:buFontTx/>
              <a:buChar char="-"/>
            </a:pPr>
            <a:r>
              <a:rPr kumimoji="1" lang="en-US" dirty="0" smtClean="0"/>
              <a:t>  Digital devices need pulses to operate. Pulses is created by a clock generator (a hardware using </a:t>
            </a:r>
            <a:r>
              <a:rPr lang="en-US" dirty="0" smtClean="0">
                <a:latin typeface="Times New Roman" pitchFamily="18" charset="0"/>
                <a:cs typeface="Times New Roman" pitchFamily="18" charset="0"/>
              </a:rPr>
              <a:t>crystal oscillator)</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smtClean="0"/>
              <a:t>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load mem(B), reg(1);</a:t>
            </a:r>
          </a:p>
          <a:p>
            <a:pPr algn="ctr">
              <a:lnSpc>
                <a:spcPct val="110000"/>
              </a:lnSpc>
              <a:spcBef>
                <a:spcPts val="0"/>
              </a:spcBef>
              <a:buNone/>
            </a:pPr>
            <a:r>
              <a:rPr lang="en-US" dirty="0" smtClean="0">
                <a:solidFill>
                  <a:schemeClr val="tx1"/>
                </a:solidFill>
              </a:rPr>
              <a:t>load mem(C), reg(2);</a:t>
            </a:r>
          </a:p>
          <a:p>
            <a:pPr algn="ctr">
              <a:lnSpc>
                <a:spcPct val="110000"/>
              </a:lnSpc>
              <a:spcBef>
                <a:spcPts val="0"/>
              </a:spcBef>
              <a:buNone/>
            </a:pPr>
            <a:r>
              <a:rPr lang="en-US" dirty="0" smtClean="0">
                <a:solidFill>
                  <a:schemeClr val="tx1"/>
                </a:solidFill>
              </a:rPr>
              <a:t>add reg(1), reg(2), reg(3);</a:t>
            </a:r>
          </a:p>
          <a:p>
            <a:pPr algn="ctr">
              <a:lnSpc>
                <a:spcPct val="110000"/>
              </a:lnSpc>
              <a:spcBef>
                <a:spcPts val="0"/>
              </a:spcBef>
              <a:buNone/>
            </a:pPr>
            <a:r>
              <a:rPr lang="en-US" dirty="0" smtClean="0">
                <a:solidFill>
                  <a:schemeClr val="tx1"/>
                </a:solidFill>
              </a:rPr>
              <a:t>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smtClean="0"/>
              <a:t>2 codes may  need the same amount of time when they execute on 2 machines.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IC: Integrated Circuit</a:t>
            </a:r>
            <a:endParaRPr lang="en-US" sz="16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as systems 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the </a:t>
            </a:r>
            <a:r>
              <a:rPr lang="en-GB" sz="2400" b="1" u="sng" dirty="0" smtClean="0">
                <a:solidFill>
                  <a:schemeClr val="tx1"/>
                </a:solidFill>
              </a:rPr>
              <a:t>potential speedup of a program using multiple processors</a:t>
            </a:r>
            <a:r>
              <a:rPr lang="en-GB" sz="2400" dirty="0" smtClean="0">
                <a:solidFill>
                  <a:schemeClr val="tx1"/>
                </a:solidFill>
              </a:rPr>
              <a:t> 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chemeClr val="tx1"/>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dirty="0">
                <a:effectLst>
                  <a:outerShdw blurRad="38100" dist="38100" dir="2700000" algn="tl">
                    <a:srgbClr val="000000">
                      <a:alpha val="43137"/>
                    </a:srgbClr>
                  </a:outerShdw>
                </a:effectLst>
              </a:rPr>
              <a:t>Amdahl’s </a:t>
            </a:r>
            <a:r>
              <a:rPr lang="en-GB" b="1" dirty="0" smtClean="0">
                <a:effectLst>
                  <a:outerShdw blurRad="38100" dist="38100" dir="2700000" algn="tl">
                    <a:srgbClr val="000000">
                      <a:alpha val="43137"/>
                    </a:srgbClr>
                  </a:outerShdw>
                </a:effectLst>
              </a:rPr>
              <a:t>Law</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57200"/>
            <a:ext cx="3105144" cy="1116106"/>
          </a:xfrm>
        </p:spPr>
        <p:txBody>
          <a:bodyPr/>
          <a:lstStyle/>
          <a:p>
            <a:r>
              <a:rPr lang="en-US" b="1" dirty="0" smtClean="0">
                <a:effectLst>
                  <a:outerShdw blurRad="38100" dist="38100" dir="2700000" algn="tl">
                    <a:srgbClr val="000000">
                      <a:alpha val="43137"/>
                    </a:srgbClr>
                  </a:outerShdw>
                </a:effectLst>
              </a:rPr>
              <a:t>Little’s Law</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smtClean="0">
                <a:solidFill>
                  <a:schemeClr val="tx1"/>
                </a:solidFill>
              </a:rPr>
              <a:t>The general setup is that we have a steady state system to which items arrive at an average rate of  </a:t>
            </a:r>
            <a:r>
              <a:rPr lang="el-GR" sz="1600" smtClean="0">
                <a:solidFill>
                  <a:schemeClr val="tx1"/>
                </a:solidFill>
                <a:latin typeface="Arial Unicode MS"/>
                <a:ea typeface="Arial Unicode MS"/>
                <a:cs typeface="Arial Unicode MS"/>
              </a:rPr>
              <a:t>λ</a:t>
            </a:r>
            <a:r>
              <a:rPr lang="en-US" sz="16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600" smtClean="0">
                <a:solidFill>
                  <a:schemeClr val="tx1"/>
                </a:solidFill>
                <a:latin typeface="Arial Unicode MS"/>
                <a:ea typeface="Arial Unicode MS"/>
                <a:cs typeface="Arial Unicode MS"/>
              </a:rPr>
              <a:t>λ </a:t>
            </a:r>
            <a:r>
              <a:rPr lang="en-US" sz="1600" dirty="0" smtClean="0">
                <a:solidFill>
                  <a:schemeClr val="tx1"/>
                </a:solidFill>
              </a:rPr>
              <a:t>W.</a:t>
            </a:r>
          </a:p>
          <a:p>
            <a:r>
              <a:rPr lang="en-US" sz="1600" dirty="0" smtClean="0">
                <a:solidFill>
                  <a:schemeClr val="tx1"/>
                </a:solidFill>
              </a:rPr>
              <a:t>Fundamental and simple relation with broad applications</a:t>
            </a:r>
          </a:p>
          <a:p>
            <a:r>
              <a:rPr lang="en-US" sz="1600" dirty="0" smtClean="0">
                <a:solidFill>
                  <a:schemeClr val="tx1"/>
                </a:solidFill>
              </a:rPr>
              <a:t>Can be applied to almost any system that is statistically in steady state, and in which there is no leakage</a:t>
            </a:r>
          </a:p>
          <a:p>
            <a:r>
              <a:rPr lang="en-US" sz="1600" dirty="0" smtClean="0">
                <a:solidFill>
                  <a:schemeClr val="tx1"/>
                </a:solidFill>
              </a:rPr>
              <a:t>Queuing system</a:t>
            </a:r>
          </a:p>
          <a:p>
            <a:pPr lvl="1"/>
            <a:r>
              <a:rPr lang="en-US" sz="1600" dirty="0" smtClean="0">
                <a:solidFill>
                  <a:schemeClr val="tx1"/>
                </a:solidFill>
              </a:rPr>
              <a:t>If server is idle an item is served immediately, otherwise an arriving item joins a queue</a:t>
            </a:r>
          </a:p>
          <a:p>
            <a:pPr lvl="1"/>
            <a:r>
              <a:rPr lang="en-US" sz="1600" dirty="0" smtClean="0">
                <a:solidFill>
                  <a:schemeClr val="tx1"/>
                </a:solidFill>
              </a:rPr>
              <a:t>There can be a single queue for a single server or for multiple servers, or multiples queues with one being for each of multiple servers</a:t>
            </a:r>
          </a:p>
          <a:p>
            <a:r>
              <a:rPr lang="en-US" sz="1600" dirty="0" smtClean="0">
                <a:solidFill>
                  <a:schemeClr val="tx1"/>
                </a:solidFill>
              </a:rPr>
              <a:t>Average number of items in a queuing system equals the average rate at which items arrive multiplied by the  time that an item spends in the system</a:t>
            </a:r>
          </a:p>
          <a:p>
            <a:pPr lvl="1"/>
            <a:r>
              <a:rPr lang="en-US" sz="1600" dirty="0" smtClean="0">
                <a:solidFill>
                  <a:schemeClr val="tx1"/>
                </a:solidFill>
              </a:rPr>
              <a:t>Relationship requires very few assumptions</a:t>
            </a:r>
          </a:p>
          <a:p>
            <a:pPr lvl="1"/>
            <a:r>
              <a:rPr lang="en-US" sz="1600" dirty="0" smtClean="0">
                <a:solidFill>
                  <a:schemeClr val="tx1"/>
                </a:solidFill>
              </a:rPr>
              <a:t>Because of its simplicity and generality it is extremely useful</a:t>
            </a:r>
            <a:endParaRPr lang="en-US" sz="16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4143372" y="214290"/>
            <a:ext cx="2181246" cy="70660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1116106"/>
          </a:xfrm>
        </p:spPr>
        <p:txBody>
          <a:bodyPr/>
          <a:lstStyle/>
          <a:p>
            <a:r>
              <a:rPr lang="en-US" dirty="0" smtClean="0"/>
              <a:t>Questions</a:t>
            </a:r>
            <a:br>
              <a:rPr lang="en-US" dirty="0" smtClean="0"/>
            </a:br>
            <a:r>
              <a:rPr lang="en-US" sz="2400" dirty="0" smtClean="0"/>
              <a:t>(Write your answers to your notebook)</a:t>
            </a:r>
            <a:endParaRPr lang="en-US" dirty="0"/>
          </a:p>
        </p:txBody>
      </p:sp>
      <p:sp>
        <p:nvSpPr>
          <p:cNvPr id="3" name="Content Placeholder 2"/>
          <p:cNvSpPr>
            <a:spLocks noGrp="1"/>
          </p:cNvSpPr>
          <p:nvPr>
            <p:ph idx="1"/>
          </p:nvPr>
        </p:nvSpPr>
        <p:spPr>
          <a:xfrm>
            <a:off x="498474" y="1285860"/>
            <a:ext cx="7573988" cy="3571899"/>
          </a:xfrm>
        </p:spPr>
        <p:txBody>
          <a:bodyPr>
            <a:normAutofit fontScale="85000" lnSpcReduction="10000"/>
          </a:bodyPr>
          <a:lstStyle/>
          <a:p>
            <a:pPr>
              <a:buNone/>
            </a:pPr>
            <a:r>
              <a:rPr lang="en-US" dirty="0" smtClean="0">
                <a:solidFill>
                  <a:schemeClr val="tx1"/>
                </a:solidFill>
              </a:rPr>
              <a:t>2.1 What is a stored program computer?</a:t>
            </a:r>
          </a:p>
          <a:p>
            <a:pPr>
              <a:buNone/>
            </a:pPr>
            <a:r>
              <a:rPr lang="en-US" dirty="0" smtClean="0">
                <a:solidFill>
                  <a:schemeClr val="tx1"/>
                </a:solidFill>
              </a:rPr>
              <a:t>2.2 What are the four main components of any general-purpose computer? </a:t>
            </a:r>
          </a:p>
          <a:p>
            <a:pPr>
              <a:buNone/>
            </a:pPr>
            <a:r>
              <a:rPr lang="en-US" dirty="0" smtClean="0">
                <a:solidFill>
                  <a:schemeClr val="tx1"/>
                </a:solidFill>
              </a:rPr>
              <a:t>2.3 At the integrated circuit level, what are the three principal constituents of a computer system? </a:t>
            </a:r>
          </a:p>
          <a:p>
            <a:pPr>
              <a:buNone/>
            </a:pPr>
            <a:r>
              <a:rPr lang="en-US" dirty="0" smtClean="0">
                <a:solidFill>
                  <a:schemeClr val="tx1"/>
                </a:solidFill>
              </a:rPr>
              <a:t>2.4 Explain Moore’s law. </a:t>
            </a:r>
          </a:p>
          <a:p>
            <a:pPr>
              <a:buNone/>
            </a:pPr>
            <a:r>
              <a:rPr lang="en-US" dirty="0" smtClean="0">
                <a:solidFill>
                  <a:schemeClr val="tx1"/>
                </a:solidFill>
              </a:rPr>
              <a:t>2.5 List and explain the key characteristics of a computer family. </a:t>
            </a:r>
          </a:p>
          <a:p>
            <a:pPr>
              <a:buNone/>
            </a:pPr>
            <a:r>
              <a:rPr lang="en-US" dirty="0" smtClean="0">
                <a:solidFill>
                  <a:schemeClr val="tx1"/>
                </a:solidFill>
              </a:rPr>
              <a:t>2.6 What is the key distinguishing feature of a microprocessor?</a:t>
            </a:r>
          </a:p>
          <a:p>
            <a:pPr>
              <a:buNone/>
            </a:pPr>
            <a:r>
              <a:rPr lang="en-US" b="1" u="sng" dirty="0" smtClean="0">
                <a:solidFill>
                  <a:schemeClr val="tx1"/>
                </a:solidFill>
              </a:rPr>
              <a:t>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7"/>
          <a:srcRect/>
          <a:stretch>
            <a:fillRect/>
          </a:stretch>
        </p:blipFill>
        <p:spPr bwMode="auto">
          <a:xfrm>
            <a:off x="7962900" y="714356"/>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smtClean="0"/>
              <a:t>John von Neumann</a:t>
            </a:r>
            <a:endParaRPr lang="en-GB"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chemeClr val="tx1"/>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61175</TotalTime>
  <Words>13835</Words>
  <Application>Microsoft Macintosh PowerPoint</Application>
  <PresentationFormat>On-screen Show (4:3)</PresentationFormat>
  <Paragraphs>1399</Paragraphs>
  <Slides>58</Slides>
  <Notes>55</Notes>
  <HiddenSlides>0</HiddenSlides>
  <MMClips>0</MMClips>
  <ScaleCrop>false</ScaleCrop>
  <HeadingPairs>
    <vt:vector size="8" baseType="variant">
      <vt:variant>
        <vt:lpstr>Theme</vt:lpstr>
      </vt:variant>
      <vt:variant>
        <vt:i4>1</vt:i4>
      </vt:variant>
      <vt:variant>
        <vt:lpstr>Links</vt:lpstr>
      </vt:variant>
      <vt:variant>
        <vt:i4>5</vt:i4>
      </vt:variant>
      <vt:variant>
        <vt:lpstr>Embedded OLE Servers</vt:lpstr>
      </vt:variant>
      <vt:variant>
        <vt:i4>1</vt:i4>
      </vt:variant>
      <vt:variant>
        <vt:lpstr>Slide Titles</vt:lpstr>
      </vt:variant>
      <vt:variant>
        <vt:i4>58</vt:i4>
      </vt:variant>
    </vt:vector>
  </HeadingPairs>
  <TitlesOfParts>
    <vt:vector size="65" baseType="lpstr">
      <vt:lpstr>Advantage</vt:lpstr>
      <vt:lpstr>Macintosh HD:Users:kevinmclaughlin:Desktop:COA9e PPT+TestBank:COA9e Tables:T02-Evolution.doc!OLE_LINK2</vt:lpstr>
      <vt:lpstr>!OLE_LINK3</vt:lpstr>
      <vt:lpstr>Macintosh HD:Users:kevinmclaughlin:Desktop:COA9e PPT+TestBank:COA9e Tables:T02-Evolution-Horizontal.doc!OLE_LINK4</vt:lpstr>
      <vt:lpstr>Macintosh HD:Users:kevinmclaughlin:Desktop:COA9e PPT+TestBank:COA9e Tables:T02-Evolution-Horizontal.doc!OLE_LINK5</vt:lpstr>
      <vt:lpstr>Macintosh HD:Users:kevinmclaughlin:Desktop:COA9e PPT+TestBank:COA9e Tables:T02-Evolution-Horizontal.doc!OLE_LINK6</vt:lpstr>
      <vt:lpstr>Document</vt:lpstr>
      <vt:lpstr>William Stallings : Computer Organization  and Architecture,  9th Edition</vt:lpstr>
      <vt:lpstr>Objectives</vt:lpstr>
      <vt:lpstr>Objectives</vt:lpstr>
      <vt:lpstr>Contents</vt:lpstr>
      <vt:lpstr>2.1- History of Computers</vt:lpstr>
      <vt:lpstr>First Generation:  Vacuum Tubes </vt:lpstr>
      <vt:lpstr>First Generation:   ENIAC Computer </vt:lpstr>
      <vt:lpstr>ENIAC</vt:lpstr>
      <vt:lpstr>John von Neumann</vt:lpstr>
      <vt:lpstr>Structure of von Neumann Machine</vt:lpstr>
      <vt:lpstr>IAS Memory Formats</vt:lpstr>
      <vt:lpstr>Structure  of  IAS Computer</vt:lpstr>
      <vt:lpstr>The IAS Instruction  Set</vt:lpstr>
      <vt:lpstr>Commercial Computers: UNIVAC</vt:lpstr>
      <vt:lpstr>IBM</vt:lpstr>
      <vt:lpstr>Second Generation:  Transistors</vt:lpstr>
      <vt:lpstr>Second Generation Computers</vt:lpstr>
      <vt:lpstr>Table 2.3 : Example Members of the  IBM 700/7000 Series   </vt:lpstr>
      <vt:lpstr>IBM 7094 Configuration</vt:lpstr>
      <vt:lpstr>Third Generation:  Integrated Circuits</vt:lpstr>
      <vt:lpstr>Microelectronics</vt:lpstr>
      <vt:lpstr>Integrated  Circuits</vt:lpstr>
      <vt:lpstr>Wafer,  Chip, and  Gate Relationship</vt:lpstr>
      <vt:lpstr>Chip Growth</vt:lpstr>
      <vt:lpstr>Moore’s Law</vt:lpstr>
      <vt:lpstr>Table 2.4: Characteristics of the  System/360 Family</vt:lpstr>
      <vt:lpstr> Table 2.5: Evolution of the PDP-8</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vt:lpstr>
      <vt:lpstr>Amdahl’s Law</vt:lpstr>
      <vt:lpstr>Little’s Law</vt:lpstr>
      <vt:lpstr>Questions (Write your answers to your notebook)</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Lê Võ</cp:lastModifiedBy>
  <cp:revision>526</cp:revision>
  <dcterms:created xsi:type="dcterms:W3CDTF">2012-06-10T04:05:19Z</dcterms:created>
  <dcterms:modified xsi:type="dcterms:W3CDTF">2022-12-26T03:55:00Z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