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45"/>
  </p:notesMasterIdLst>
  <p:handoutMasterIdLst>
    <p:handoutMasterId r:id="rId46"/>
  </p:handoutMasterIdLst>
  <p:sldIdLst>
    <p:sldId id="325" r:id="rId2"/>
    <p:sldId id="337" r:id="rId3"/>
    <p:sldId id="338" r:id="rId4"/>
    <p:sldId id="339" r:id="rId5"/>
    <p:sldId id="257" r:id="rId6"/>
    <p:sldId id="259" r:id="rId7"/>
    <p:sldId id="329" r:id="rId8"/>
    <p:sldId id="258" r:id="rId9"/>
    <p:sldId id="260" r:id="rId10"/>
    <p:sldId id="261" r:id="rId11"/>
    <p:sldId id="262" r:id="rId12"/>
    <p:sldId id="263" r:id="rId13"/>
    <p:sldId id="264" r:id="rId14"/>
    <p:sldId id="341" r:id="rId15"/>
    <p:sldId id="265" r:id="rId16"/>
    <p:sldId id="266" r:id="rId17"/>
    <p:sldId id="267" r:id="rId18"/>
    <p:sldId id="330" r:id="rId19"/>
    <p:sldId id="270" r:id="rId20"/>
    <p:sldId id="331" r:id="rId21"/>
    <p:sldId id="271" r:id="rId22"/>
    <p:sldId id="342" r:id="rId23"/>
    <p:sldId id="272" r:id="rId24"/>
    <p:sldId id="273" r:id="rId25"/>
    <p:sldId id="275" r:id="rId26"/>
    <p:sldId id="299" r:id="rId27"/>
    <p:sldId id="311" r:id="rId28"/>
    <p:sldId id="277" r:id="rId29"/>
    <p:sldId id="278" r:id="rId30"/>
    <p:sldId id="340" r:id="rId31"/>
    <p:sldId id="280" r:id="rId32"/>
    <p:sldId id="282" r:id="rId33"/>
    <p:sldId id="286" r:id="rId34"/>
    <p:sldId id="332" r:id="rId35"/>
    <p:sldId id="289" r:id="rId36"/>
    <p:sldId id="290" r:id="rId37"/>
    <p:sldId id="343" r:id="rId38"/>
    <p:sldId id="293" r:id="rId39"/>
    <p:sldId id="301" r:id="rId40"/>
    <p:sldId id="302" r:id="rId41"/>
    <p:sldId id="294" r:id="rId42"/>
    <p:sldId id="344" r:id="rId43"/>
    <p:sldId id="32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82" autoAdjust="0"/>
    <p:restoredTop sz="85476" autoAdjust="0"/>
  </p:normalViewPr>
  <p:slideViewPr>
    <p:cSldViewPr>
      <p:cViewPr varScale="1">
        <p:scale>
          <a:sx n="63" d="100"/>
          <a:sy n="63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32.xml"/><Relationship Id="rId2" Type="http://schemas.openxmlformats.org/officeDocument/2006/relationships/slide" Target="slides/slide5.xml"/><Relationship Id="rId16" Type="http://schemas.openxmlformats.org/officeDocument/2006/relationships/slide" Target="slides/slide31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23" Type="http://schemas.openxmlformats.org/officeDocument/2006/relationships/slide" Target="slides/slide43.xml"/><Relationship Id="rId10" Type="http://schemas.openxmlformats.org/officeDocument/2006/relationships/slide" Target="slides/slide16.xml"/><Relationship Id="rId19" Type="http://schemas.openxmlformats.org/officeDocument/2006/relationships/slide" Target="slides/slide36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3.xml"/><Relationship Id="rId22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BEBE8-86C4-2649-8CA2-A1D816B4AEC4}">
      <dgm:prSet custT="1"/>
      <dgm:spPr/>
      <dgm:t>
        <a:bodyPr/>
        <a:lstStyle/>
        <a:p>
          <a:pPr rtl="0"/>
          <a:r>
            <a:rPr lang="en-US" sz="20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 custT="1"/>
      <dgm:spPr/>
      <dgm:t>
        <a:bodyPr/>
        <a:lstStyle/>
        <a:p>
          <a:pPr rtl="0"/>
          <a:r>
            <a:rPr lang="en-US" sz="1400" dirty="0" smtClean="0"/>
            <a:t>Defines the </a:t>
          </a:r>
          <a:r>
            <a:rPr lang="en-US" sz="1400" b="1" dirty="0" smtClean="0">
              <a:solidFill>
                <a:srgbClr val="FF0000"/>
              </a:solidFill>
            </a:rPr>
            <a:t>machine language instructions</a:t>
          </a:r>
          <a:r>
            <a:rPr lang="en-US" sz="1400" dirty="0" smtClean="0"/>
            <a:t> that a computer can follow</a:t>
          </a:r>
          <a:endParaRPr lang="en-US" sz="1400" dirty="0"/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FF0000"/>
              </a:solidFill>
            </a:rPr>
            <a:t>Boundary </a:t>
          </a:r>
          <a:r>
            <a:rPr lang="en-US" sz="1400" dirty="0" smtClean="0"/>
            <a:t>between hardware and software</a:t>
          </a:r>
          <a:endParaRPr lang="en-US" sz="1400" dirty="0"/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 custT="1"/>
      <dgm:spPr/>
      <dgm:t>
        <a:bodyPr/>
        <a:lstStyle/>
        <a:p>
          <a:pPr rtl="0"/>
          <a:r>
            <a:rPr lang="en-US" sz="20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 custT="1"/>
      <dgm:spPr/>
      <dgm:t>
        <a:bodyPr/>
        <a:lstStyle/>
        <a:p>
          <a:pPr rtl="0"/>
          <a:r>
            <a:rPr lang="en-US" sz="1400" dirty="0" smtClean="0"/>
            <a:t>Defines </a:t>
          </a:r>
          <a:r>
            <a:rPr lang="en-US" sz="1400" b="1" dirty="0" smtClean="0">
              <a:solidFill>
                <a:srgbClr val="0070C0"/>
              </a:solidFill>
            </a:rPr>
            <a:t>a standard for binary portability </a:t>
          </a:r>
          <a:r>
            <a:rPr lang="en-US" sz="1400" dirty="0" smtClean="0"/>
            <a:t>across programs</a:t>
          </a:r>
          <a:endParaRPr lang="en-US" sz="1400" dirty="0"/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 custT="1"/>
      <dgm:spPr/>
      <dgm:t>
        <a:bodyPr/>
        <a:lstStyle/>
        <a:p>
          <a:pPr rtl="0"/>
          <a:r>
            <a:rPr lang="en-US" sz="1400" dirty="0" smtClean="0"/>
            <a:t>Defines the </a:t>
          </a:r>
          <a:r>
            <a:rPr lang="en-US" sz="1400" b="1" dirty="0" smtClean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dirty="0" smtClean="0"/>
            <a:t> and services available in a system through the user ISA</a:t>
          </a:r>
          <a:endParaRPr lang="en-US" sz="1400" dirty="0"/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 custT="1"/>
      <dgm:spPr/>
      <dgm:t>
        <a:bodyPr/>
        <a:lstStyle/>
        <a:p>
          <a:pPr rtl="0"/>
          <a:r>
            <a:rPr lang="en-US" sz="20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 custT="1"/>
      <dgm:spPr/>
      <dgm:t>
        <a:bodyPr/>
        <a:lstStyle/>
        <a:p>
          <a:pPr rtl="0"/>
          <a:r>
            <a:rPr lang="en-US" sz="1400" dirty="0" smtClean="0"/>
            <a:t>Gives a </a:t>
          </a:r>
          <a:r>
            <a:rPr lang="en-US" sz="1400" b="1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dirty="0" smtClean="0"/>
            <a:t>available in a system through the user ISA supplemented with </a:t>
          </a:r>
          <a:r>
            <a:rPr lang="en-US" sz="1400" b="1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  <a:endParaRPr lang="en-US" sz="1400" b="1" dirty="0">
            <a:solidFill>
              <a:schemeClr val="accent2">
                <a:lumMod val="75000"/>
                <a:lumOff val="25000"/>
              </a:schemeClr>
            </a:solidFill>
          </a:endParaRPr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 custT="1"/>
      <dgm:spPr/>
      <dgm:t>
        <a:bodyPr/>
        <a:lstStyle/>
        <a:p>
          <a:pPr rtl="0"/>
          <a:r>
            <a:rPr lang="en-US" sz="1400" dirty="0" smtClean="0"/>
            <a:t>Using </a:t>
          </a:r>
          <a:r>
            <a:rPr lang="en-US" sz="1400" b="1" dirty="0" smtClean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dirty="0" smtClean="0"/>
            <a:t>to other systems that support the same API</a:t>
          </a:r>
          <a:endParaRPr lang="en-US" sz="1400" dirty="0"/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  <dgm:t>
        <a:bodyPr/>
        <a:lstStyle/>
        <a:p>
          <a:endParaRPr lang="en-US"/>
        </a:p>
      </dgm:t>
    </dgm:pt>
    <dgm:pt modelId="{80999366-1526-024F-A0FA-5C77637227CF}" type="pres">
      <dgm:prSet presAssocID="{124BEBE8-86C4-2649-8CA2-A1D816B4AEC4}" presName="rootConnector" presStyleLbl="node1" presStyleIdx="0" presStyleCnt="3"/>
      <dgm:spPr/>
      <dgm:t>
        <a:bodyPr/>
        <a:lstStyle/>
        <a:p>
          <a:endParaRPr lang="en-US"/>
        </a:p>
      </dgm:t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33305FA7-C2B7-ED40-873D-BBCA01E9ADCB}" type="pres">
      <dgm:prSet presAssocID="{B4DB1400-998B-E847-9FB9-E17A4347C97D}" presName="childText" presStyleLbl="bgAcc1" presStyleIdx="0" presStyleCnt="6" custLinFactNeighborY="-2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2142-3417-9A49-B33C-60015EE3F03C}" type="pres">
      <dgm:prSet presAssocID="{745137B8-A504-9949-92EB-436B4F44B25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  <dgm:t>
        <a:bodyPr/>
        <a:lstStyle/>
        <a:p>
          <a:endParaRPr lang="en-US"/>
        </a:p>
      </dgm:t>
    </dgm:pt>
    <dgm:pt modelId="{8B6D4C7E-29AD-9044-91B7-CEE92FB3EE22}" type="pres">
      <dgm:prSet presAssocID="{19CB2456-F605-D544-8595-DEDA979184A4}" presName="rootConnector" presStyleLbl="node1" presStyleIdx="1" presStyleCnt="3"/>
      <dgm:spPr/>
      <dgm:t>
        <a:bodyPr/>
        <a:lstStyle/>
        <a:p>
          <a:endParaRPr lang="en-US"/>
        </a:p>
      </dgm:t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  <dgm:t>
        <a:bodyPr/>
        <a:lstStyle/>
        <a:p>
          <a:endParaRPr lang="en-US"/>
        </a:p>
      </dgm:t>
    </dgm:pt>
    <dgm:pt modelId="{5D5EEB6A-69EB-CA4A-B92A-65BBC8B52B6B}" type="pres">
      <dgm:prSet presAssocID="{506DE62E-9CD6-6642-AA9C-4CD014BF194D}" presName="childText" presStyleLbl="bgAcc1" presStyleIdx="2" presStyleCnt="6" custLinFactNeighborY="-2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C3B48-6D64-704B-90A6-5F37E3C3BB64}" type="pres">
      <dgm:prSet presAssocID="{9F672795-D12A-4A40-8E2C-1998ACCA0397}" presName="Name13" presStyleLbl="parChTrans1D2" presStyleIdx="3" presStyleCnt="6"/>
      <dgm:spPr/>
      <dgm:t>
        <a:bodyPr/>
        <a:lstStyle/>
        <a:p>
          <a:endParaRPr lang="en-US"/>
        </a:p>
      </dgm:t>
    </dgm:pt>
    <dgm:pt modelId="{384D2F7F-49BB-5246-AC8B-04EE48185963}" type="pres">
      <dgm:prSet presAssocID="{0D5FD4E6-21E2-AA48-885E-7C4484E11672}" presName="childText" presStyleLbl="bgAcc1" presStyleIdx="3" presStyleCnt="6" custScaleY="138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  <dgm:t>
        <a:bodyPr/>
        <a:lstStyle/>
        <a:p>
          <a:endParaRPr lang="en-US"/>
        </a:p>
      </dgm:t>
    </dgm:pt>
    <dgm:pt modelId="{62C3E8FA-50C3-6045-A6EB-AABE46C10363}" type="pres">
      <dgm:prSet presAssocID="{284C70B2-3774-E146-867F-A0181B004F39}" presName="rootConnector" presStyleLbl="node1" presStyleIdx="2" presStyleCnt="3"/>
      <dgm:spPr/>
      <dgm:t>
        <a:bodyPr/>
        <a:lstStyle/>
        <a:p>
          <a:endParaRPr lang="en-US"/>
        </a:p>
      </dgm:t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256EB3DA-A813-204C-9C44-BEE441A8A9C9}" type="pres">
      <dgm:prSet presAssocID="{6E758BB7-D1F7-B54E-8DC5-90115B787D5A}" presName="childText" presStyleLbl="bgAcc1" presStyleIdx="4" presStyleCnt="6" custScaleY="196358" custLinFactNeighborY="-8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26FB4-5266-8543-8F4A-2A2135869993}" type="pres">
      <dgm:prSet presAssocID="{12F93348-8EE6-6745-9237-AD103F2A73A5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AC786AE-8BBB-AF42-BE5E-D9161738A40A}" type="pres">
      <dgm:prSet presAssocID="{5D78FA56-ECC5-714B-8226-6AC8F1328207}" presName="childText" presStyleLbl="bgAcc1" presStyleIdx="5" presStyleCnt="6" custScaleY="120299" custLinFactNeighborY="-20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 custT="1"/>
      <dgm:spPr/>
      <dgm:t>
        <a:bodyPr/>
        <a:lstStyle/>
        <a:p>
          <a:pPr rtl="0"/>
          <a:r>
            <a:rPr lang="en-US" sz="1600" dirty="0" smtClean="0"/>
            <a:t>Determines which programs are submitted for processing</a:t>
          </a:r>
          <a:endParaRPr lang="en-US" sz="1600" dirty="0"/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 custT="1"/>
      <dgm:spPr/>
      <dgm:t>
        <a:bodyPr/>
        <a:lstStyle/>
        <a:p>
          <a:pPr rtl="0"/>
          <a:r>
            <a:rPr lang="en-US" sz="1600" dirty="0" smtClean="0"/>
            <a:t>Once submitted, a job becomes a process for the short term scheduler</a:t>
          </a:r>
          <a:endParaRPr lang="en-US" sz="1600" dirty="0"/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 custT="1"/>
      <dgm:spPr/>
      <dgm:t>
        <a:bodyPr/>
        <a:lstStyle/>
        <a:p>
          <a:pPr rtl="0"/>
          <a:r>
            <a:rPr lang="en-US" sz="1600" dirty="0" smtClean="0"/>
            <a:t>In some systems a newly created process begins in a swapped-out condition, in which case it is added to a queue for the medium-term scheduler</a:t>
          </a:r>
          <a:endParaRPr lang="en-US" sz="1600" dirty="0"/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 custT="1"/>
      <dgm:spPr/>
      <dgm:t>
        <a:bodyPr/>
        <a:lstStyle/>
        <a:p>
          <a:pPr rtl="0"/>
          <a:r>
            <a:rPr lang="en-US" sz="2000" b="1" dirty="0" smtClean="0"/>
            <a:t>Batch system</a:t>
          </a:r>
          <a:endParaRPr lang="en-US" sz="2000" b="1" dirty="0"/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 custT="1"/>
      <dgm:spPr/>
      <dgm:t>
        <a:bodyPr/>
        <a:lstStyle/>
        <a:p>
          <a:pPr rtl="0"/>
          <a:r>
            <a:rPr lang="en-US" sz="1600" dirty="0" smtClean="0"/>
            <a:t>Newly submitted jobs are routed to disk and held in a batch queue</a:t>
          </a:r>
          <a:endParaRPr lang="en-US" sz="1600" dirty="0"/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 custT="1"/>
      <dgm:spPr/>
      <dgm:t>
        <a:bodyPr/>
        <a:lstStyle/>
        <a:p>
          <a:pPr rtl="0"/>
          <a:r>
            <a:rPr lang="en-US" sz="1600" dirty="0" smtClean="0"/>
            <a:t>The long-term scheduler creates processes from the queue when it can</a:t>
          </a:r>
          <a:endParaRPr lang="en-US" sz="1600" dirty="0"/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 custT="1"/>
      <dgm:spPr/>
      <dgm:t>
        <a:bodyPr/>
        <a:lstStyle/>
        <a:p>
          <a:pPr rtl="0"/>
          <a:r>
            <a:rPr lang="en-US" sz="2000" b="1" dirty="0" smtClean="0"/>
            <a:t>Time-sharing system</a:t>
          </a:r>
          <a:endParaRPr lang="en-US" sz="2000" b="1" dirty="0"/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 custT="1"/>
      <dgm:spPr/>
      <dgm:t>
        <a:bodyPr/>
        <a:lstStyle/>
        <a:p>
          <a:pPr rtl="0"/>
          <a:r>
            <a:rPr lang="en-US" sz="1600" dirty="0" smtClean="0"/>
            <a:t>A process request is generated when a user attempts to connect to the system</a:t>
          </a:r>
          <a:endParaRPr lang="en-US" sz="1600" dirty="0"/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 custT="1"/>
      <dgm:spPr/>
      <dgm:t>
        <a:bodyPr/>
        <a:lstStyle/>
        <a:p>
          <a:pPr rtl="0"/>
          <a:r>
            <a:rPr lang="en-US" sz="1600" dirty="0" smtClean="0"/>
            <a:t>OS will accept all authorized comers until the system is saturated</a:t>
          </a:r>
          <a:endParaRPr lang="en-US" sz="1600" dirty="0"/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 custT="1"/>
      <dgm:spPr/>
      <dgm:t>
        <a:bodyPr/>
        <a:lstStyle/>
        <a:p>
          <a:pPr rtl="0"/>
          <a:r>
            <a:rPr lang="en-US" sz="1600" dirty="0" smtClean="0"/>
            <a:t>At that point a connection request is met with a message indicating that the system is full and to try again later</a:t>
          </a:r>
          <a:endParaRPr lang="en-US" sz="1600" dirty="0"/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AE46-D62E-F547-B908-2C8910826AC8}" type="pres">
      <dgm:prSet presAssocID="{76A507E1-BF32-9C4F-8C5A-DDCB4CAC727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43DAB8-79DA-614E-9AE2-078CDBF9AECA}" type="pres">
      <dgm:prSet presAssocID="{76A507E1-BF32-9C4F-8C5A-DDCB4CAC727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ED25B-E4BA-C34E-8466-5DF5C8329C0E}" type="pres">
      <dgm:prSet presAssocID="{29068278-2A24-F642-9D08-49E218916C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D61FD54-B252-4142-B47B-CFE1493C3858}" type="pres">
      <dgm:prSet presAssocID="{29068278-2A24-F642-9D08-49E218916C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0DE8F98-B363-8240-B4A5-366984F5E754}" type="pres">
      <dgm:prSet presAssocID="{31EBD2D9-7453-6F4D-987D-F2BDFBB728EE}" presName="node" presStyleLbl="node1" presStyleIdx="2" presStyleCnt="5" custScaleY="1681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2F125-B410-B940-9B65-5636A8A9B969}" type="pres">
      <dgm:prSet presAssocID="{E2EEEA5A-9745-1C4E-B09A-FB05319DD4C2}" presName="sibTrans" presStyleLbl="sibTrans2D1" presStyleIdx="2" presStyleCnt="4" custAng="21311340"/>
      <dgm:spPr/>
      <dgm:t>
        <a:bodyPr/>
        <a:lstStyle/>
        <a:p>
          <a:endParaRPr lang="en-US"/>
        </a:p>
      </dgm:t>
    </dgm:pt>
    <dgm:pt modelId="{81F88D5B-AAE0-E440-AA67-A6E3B02216D2}" type="pres">
      <dgm:prSet presAssocID="{E2EEEA5A-9745-1C4E-B09A-FB05319DD4C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21E1F0-4D5A-5345-AD6D-DF1C4E58B79F}" type="pres">
      <dgm:prSet presAssocID="{384E9DF4-C810-FC41-BD40-D99A6F1D7F02}" presName="node" presStyleLbl="node1" presStyleIdx="3" presStyleCnt="5" custScaleX="126397" custScaleY="196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67B28-CBFC-584C-905E-18BF0F2750F9}" type="pres">
      <dgm:prSet presAssocID="{15C653CD-26ED-754C-9AC0-B79DBBB27E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0B323E1-C1DA-0F4B-9AF4-78A2161867BC}" type="pres">
      <dgm:prSet presAssocID="{15C653CD-26ED-754C-9AC0-B79DBBB27E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17C49C-5F9E-7C43-A2A7-9A15377FFA61}" type="pres">
      <dgm:prSet presAssocID="{F7443625-C1F8-DD41-8590-E8082C619BA7}" presName="node" presStyleLbl="node1" presStyleIdx="4" presStyleCnt="5" custScaleX="192894" custScaleY="221207" custLinFactNeighborX="-33304" custLinFactNeighborY="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1032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(ISA)</a:t>
          </a:r>
          <a:endParaRPr lang="en-US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2" y="210066"/>
        <a:ext cx="2416038" cy="1208019"/>
      </dsp:txXfrm>
    </dsp:sp>
    <dsp:sp modelId="{5B513F86-D07D-CC45-AADF-4F581EAF2C88}">
      <dsp:nvSpPr>
        <dsp:cNvPr id="0" name=""/>
        <dsp:cNvSpPr/>
      </dsp:nvSpPr>
      <dsp:spPr>
        <a:xfrm>
          <a:off x="242636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484240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the machine language instructions that a computer can follow</a:t>
          </a:r>
          <a:endParaRPr lang="en-US" sz="1100" kern="1200" dirty="0"/>
        </a:p>
      </dsp:txBody>
      <dsp:txXfrm>
        <a:off x="484240" y="1720090"/>
        <a:ext cx="1932830" cy="1208019"/>
      </dsp:txXfrm>
    </dsp:sp>
    <dsp:sp modelId="{8B292142-3417-9A49-B33C-60015EE3F03C}">
      <dsp:nvSpPr>
        <dsp:cNvPr id="0" name=""/>
        <dsp:cNvSpPr/>
      </dsp:nvSpPr>
      <dsp:spPr>
        <a:xfrm>
          <a:off x="242636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484240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Boundary between hardware and software</a:t>
          </a:r>
          <a:endParaRPr lang="en-US" sz="1100" kern="1200" dirty="0"/>
        </a:p>
      </dsp:txBody>
      <dsp:txXfrm>
        <a:off x="484240" y="3230114"/>
        <a:ext cx="1932830" cy="1208019"/>
      </dsp:txXfrm>
    </dsp:sp>
    <dsp:sp modelId="{489FB5BC-4218-644F-A04B-E9381F972CA7}">
      <dsp:nvSpPr>
        <dsp:cNvPr id="0" name=""/>
        <dsp:cNvSpPr/>
      </dsp:nvSpPr>
      <dsp:spPr>
        <a:xfrm>
          <a:off x="3021080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(ABI)</a:t>
          </a:r>
          <a:endParaRPr lang="en-US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21080" y="210066"/>
        <a:ext cx="2416038" cy="1208019"/>
      </dsp:txXfrm>
    </dsp:sp>
    <dsp:sp modelId="{FD2B6C68-7AE3-AD44-B0A5-B3647459FECC}">
      <dsp:nvSpPr>
        <dsp:cNvPr id="0" name=""/>
        <dsp:cNvSpPr/>
      </dsp:nvSpPr>
      <dsp:spPr>
        <a:xfrm>
          <a:off x="3262684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504288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a standard for binary portability across programs</a:t>
          </a:r>
          <a:endParaRPr lang="en-US" sz="1100" kern="1200" dirty="0"/>
        </a:p>
      </dsp:txBody>
      <dsp:txXfrm>
        <a:off x="3504288" y="1720090"/>
        <a:ext cx="1932830" cy="1208019"/>
      </dsp:txXfrm>
    </dsp:sp>
    <dsp:sp modelId="{FB7C3B48-6D64-704B-90A6-5F37E3C3BB64}">
      <dsp:nvSpPr>
        <dsp:cNvPr id="0" name=""/>
        <dsp:cNvSpPr/>
      </dsp:nvSpPr>
      <dsp:spPr>
        <a:xfrm>
          <a:off x="3262684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504288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Defines the system call interface to the operating system and the hardware resources and services available in a system through the user ISA</a:t>
          </a:r>
          <a:endParaRPr lang="en-US" sz="1100" kern="1200" dirty="0"/>
        </a:p>
      </dsp:txBody>
      <dsp:txXfrm>
        <a:off x="3504288" y="3230114"/>
        <a:ext cx="1932830" cy="1208019"/>
      </dsp:txXfrm>
    </dsp:sp>
    <dsp:sp modelId="{E55E10B5-5593-224E-9230-4EEE33A00367}">
      <dsp:nvSpPr>
        <dsp:cNvPr id="0" name=""/>
        <dsp:cNvSpPr/>
      </dsp:nvSpPr>
      <dsp:spPr>
        <a:xfrm>
          <a:off x="6041128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(API)</a:t>
          </a:r>
          <a:endParaRPr lang="en-US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1128" y="210066"/>
        <a:ext cx="2416038" cy="1208019"/>
      </dsp:txXfrm>
    </dsp:sp>
    <dsp:sp modelId="{50BEA580-295E-FC4B-A921-B4CB91D3BCA7}">
      <dsp:nvSpPr>
        <dsp:cNvPr id="0" name=""/>
        <dsp:cNvSpPr/>
      </dsp:nvSpPr>
      <dsp:spPr>
        <a:xfrm>
          <a:off x="6282732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524335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Gives a program access to the hardware resources and services available in a system through the user ISA supplemented with high-level language (HLL) library calls</a:t>
          </a:r>
          <a:endParaRPr lang="en-US" sz="1100" kern="1200" dirty="0"/>
        </a:p>
      </dsp:txBody>
      <dsp:txXfrm>
        <a:off x="6524335" y="1720090"/>
        <a:ext cx="1932830" cy="1208019"/>
      </dsp:txXfrm>
    </dsp:sp>
    <dsp:sp modelId="{CD026FB4-5266-8543-8F4A-2A2135869993}">
      <dsp:nvSpPr>
        <dsp:cNvPr id="0" name=""/>
        <dsp:cNvSpPr/>
      </dsp:nvSpPr>
      <dsp:spPr>
        <a:xfrm>
          <a:off x="6282732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524335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Using an API enables application software to be ported easily to other systems that support the same API</a:t>
          </a:r>
          <a:endParaRPr lang="en-US" sz="1100" kern="1200" dirty="0"/>
        </a:p>
      </dsp:txBody>
      <dsp:txXfrm>
        <a:off x="6524335" y="3230114"/>
        <a:ext cx="1932830" cy="12080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7634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Determines which programs are submitted for processing</a:t>
          </a:r>
          <a:endParaRPr lang="en-US" sz="1300" kern="1200" dirty="0"/>
        </a:p>
      </dsp:txBody>
      <dsp:txXfrm>
        <a:off x="7634" y="685801"/>
        <a:ext cx="2281981" cy="1369188"/>
      </dsp:txXfrm>
    </dsp:sp>
    <dsp:sp modelId="{3DAFAE46-D62E-F547-B908-2C8910826AC8}">
      <dsp:nvSpPr>
        <dsp:cNvPr id="0" name=""/>
        <dsp:cNvSpPr/>
      </dsp:nvSpPr>
      <dsp:spPr>
        <a:xfrm>
          <a:off x="2490430" y="1087430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90430" y="1087430"/>
        <a:ext cx="483780" cy="565931"/>
      </dsp:txXfrm>
    </dsp:sp>
    <dsp:sp modelId="{C48960A2-F897-234D-BD9C-A1AD5E608FE6}">
      <dsp:nvSpPr>
        <dsp:cNvPr id="0" name=""/>
        <dsp:cNvSpPr/>
      </dsp:nvSpPr>
      <dsp:spPr>
        <a:xfrm>
          <a:off x="3202409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Once submitted, a job becomes a process for the short term scheduler</a:t>
          </a:r>
          <a:endParaRPr lang="en-US" sz="1300" kern="1200" dirty="0"/>
        </a:p>
      </dsp:txBody>
      <dsp:txXfrm>
        <a:off x="3202409" y="685801"/>
        <a:ext cx="2281981" cy="1369188"/>
      </dsp:txXfrm>
    </dsp:sp>
    <dsp:sp modelId="{93BED25B-E4BA-C34E-8466-5DF5C8329C0E}">
      <dsp:nvSpPr>
        <dsp:cNvPr id="0" name=""/>
        <dsp:cNvSpPr/>
      </dsp:nvSpPr>
      <dsp:spPr>
        <a:xfrm>
          <a:off x="5685205" y="1087430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685205" y="1087430"/>
        <a:ext cx="483780" cy="565931"/>
      </dsp:txXfrm>
    </dsp:sp>
    <dsp:sp modelId="{A0DE8F98-B363-8240-B4A5-366984F5E754}">
      <dsp:nvSpPr>
        <dsp:cNvPr id="0" name=""/>
        <dsp:cNvSpPr/>
      </dsp:nvSpPr>
      <dsp:spPr>
        <a:xfrm>
          <a:off x="6397183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 some systems a newly created process begins in a swapped-out condition, in which case it is added to a queue for the medium-term scheduler</a:t>
          </a:r>
          <a:endParaRPr lang="en-US" sz="1300" kern="1200" dirty="0"/>
        </a:p>
      </dsp:txBody>
      <dsp:txXfrm>
        <a:off x="6397183" y="685801"/>
        <a:ext cx="2281981" cy="1369188"/>
      </dsp:txXfrm>
    </dsp:sp>
    <dsp:sp modelId="{6902F125-B410-B940-9B65-5636A8A9B969}">
      <dsp:nvSpPr>
        <dsp:cNvPr id="0" name=""/>
        <dsp:cNvSpPr/>
      </dsp:nvSpPr>
      <dsp:spPr>
        <a:xfrm rot="5816183">
          <a:off x="7132519" y="2251684"/>
          <a:ext cx="528028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5816183">
        <a:off x="7132519" y="2251684"/>
        <a:ext cx="528028" cy="565931"/>
      </dsp:txXfrm>
    </dsp:sp>
    <dsp:sp modelId="{AC21E1F0-4D5A-5345-AD6D-DF1C4E58B79F}">
      <dsp:nvSpPr>
        <dsp:cNvPr id="0" name=""/>
        <dsp:cNvSpPr/>
      </dsp:nvSpPr>
      <dsp:spPr>
        <a:xfrm>
          <a:off x="5794808" y="3043978"/>
          <a:ext cx="2884356" cy="1604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Batch system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Newly submitted jobs are routed to disk and held in a batch queue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long-term scheduler creates processes from the queue when it can</a:t>
          </a:r>
          <a:endParaRPr lang="en-US" sz="1000" kern="1200" dirty="0"/>
        </a:p>
      </dsp:txBody>
      <dsp:txXfrm>
        <a:off x="5794808" y="3043978"/>
        <a:ext cx="2884356" cy="1604223"/>
      </dsp:txXfrm>
    </dsp:sp>
    <dsp:sp modelId="{24467B28-CBFC-584C-905E-18BF0F2750F9}">
      <dsp:nvSpPr>
        <dsp:cNvPr id="0" name=""/>
        <dsp:cNvSpPr/>
      </dsp:nvSpPr>
      <dsp:spPr>
        <a:xfrm rot="10796926">
          <a:off x="4540220" y="3565140"/>
          <a:ext cx="886575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796926">
        <a:off x="4540220" y="3565140"/>
        <a:ext cx="886575" cy="565931"/>
      </dsp:txXfrm>
    </dsp:sp>
    <dsp:sp modelId="{6B17C49C-5F9E-7C43-A2A7-9A15377FFA61}">
      <dsp:nvSpPr>
        <dsp:cNvPr id="0" name=""/>
        <dsp:cNvSpPr/>
      </dsp:nvSpPr>
      <dsp:spPr>
        <a:xfrm>
          <a:off x="1378832" y="2971795"/>
          <a:ext cx="2743192" cy="1756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Time-sharing system</a:t>
          </a:r>
          <a:endParaRPr lang="en-US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 process request is generated when a user attempts to connect to the system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OS will accept all authorized comers until the system is saturated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At that point a connection request is met with a message indicating that the system is full and to try again later</a:t>
          </a:r>
          <a:endParaRPr lang="en-US" sz="1000" kern="1200" dirty="0"/>
        </a:p>
      </dsp:txBody>
      <dsp:txXfrm>
        <a:off x="1378832" y="2971795"/>
        <a:ext cx="2743192" cy="1756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 smtClean="0">
                <a:latin typeface="Times New Roman" pitchFamily="-110" charset="0"/>
              </a:rPr>
              <a:t> System </a:t>
            </a:r>
            <a:r>
              <a:rPr lang="en-US" baseline="0" smtClean="0">
                <a:latin typeface="Times New Roman" pitchFamily="-110" charset="0"/>
              </a:rPr>
              <a:t>Support</a:t>
            </a:r>
            <a:r>
              <a:rPr lang="en-US" smtClean="0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Times New Roman" pitchFamily="-110" charset="0"/>
              </a:rPr>
              <a:t>Adapted </a:t>
            </a:r>
            <a:r>
              <a:rPr lang="en-US" smtClean="0">
                <a:latin typeface="Times New Roman" pitchFamily="-110" charset="0"/>
              </a:rPr>
              <a:t>by Thân</a:t>
            </a:r>
            <a:r>
              <a:rPr lang="en-US" baseline="0" smtClean="0">
                <a:latin typeface="Times New Roman" pitchFamily="-110" charset="0"/>
              </a:rPr>
              <a:t> Văn Sử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latin typeface="Times New Roman" pitchFamily="-110" charset="0"/>
            </a:endParaRP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</a:t>
            </a:r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chapter.</a:t>
            </a:r>
          </a:p>
          <a:p>
            <a:endParaRPr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8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4/14/2015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4/14/2015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4/14/2015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371956"/>
            <a:ext cx="8339166" cy="414630"/>
          </a:xfrm>
        </p:spPr>
        <p:txBody>
          <a:bodyPr>
            <a:noAutofit/>
          </a:bodyPr>
          <a:lstStyle/>
          <a:p>
            <a:r>
              <a:rPr lang="en-GB" sz="1600" smtClean="0"/>
              <a:t>William Stallings, Computer </a:t>
            </a:r>
            <a:r>
              <a:rPr lang="en-GB" sz="1600"/>
              <a:t>Organization </a:t>
            </a:r>
            <a:r>
              <a:rPr lang="en-GB" sz="1600" smtClean="0"/>
              <a:t>and Architecture, 9</a:t>
            </a:r>
            <a:r>
              <a:rPr lang="en-GB" sz="1600" baseline="30000" smtClean="0"/>
              <a:t>th</a:t>
            </a:r>
            <a:r>
              <a:rPr lang="en-GB" sz="1600" smtClean="0"/>
              <a:t> </a:t>
            </a:r>
            <a:r>
              <a:rPr lang="en-GB" sz="1600" dirty="0" smtClean="0"/>
              <a:t>Edition</a:t>
            </a:r>
            <a:endParaRPr lang="en-GB" sz="1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406" y="5024174"/>
            <a:ext cx="382428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8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071934" y="5124448"/>
            <a:ext cx="4857784" cy="87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 Support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14488"/>
            <a:ext cx="7556313" cy="464347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Interactive system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user/programmer interacts directly with the computer to request the execution of a job or to perform a transaction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User may, depending on the nature of the application, communicate with the computer during the execution of the job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Batch system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Opposite of interactive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The user’s program is batched together with programs from other users and submitted by a computer operator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After the program is completed results are printed out for </a:t>
            </a:r>
            <a:r>
              <a:rPr lang="en-US" sz="2000" smtClean="0">
                <a:solidFill>
                  <a:srgbClr val="002060"/>
                </a:solidFill>
              </a:rPr>
              <a:t>the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Processors were run from a console consisting of display lights, toggle switches, some form of input device and a printer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Problems: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Scheduling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Sign-up sheets were used to reserve processor time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This could result in wasted computer idle time if the user finished early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If problems occurredthe user could be forced to stop before resolving the problem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Setup time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A single program could involve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Loading the compiler plus the source program into memory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Saving the compiled program</a:t>
            </a: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Loading and linking together the object program and common functions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71414"/>
            <a:ext cx="2679700" cy="2044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04"/>
            <a:ext cx="3255264" cy="4219588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Batch System: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590" y="147576"/>
            <a:ext cx="4491096" cy="663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33552"/>
            <a:ext cx="7556500" cy="4838720"/>
          </a:xfrm>
        </p:spPr>
        <p:txBody>
          <a:bodyPr>
            <a:normAutofit fontScale="77500" lnSpcReduction="20000"/>
          </a:bodyPr>
          <a:lstStyle/>
          <a:p>
            <a:r>
              <a:rPr lang="en-US" sz="3040" dirty="0" smtClean="0">
                <a:solidFill>
                  <a:srgbClr val="002060"/>
                </a:solidFill>
              </a:rPr>
              <a:t>Processor executes instructions from the portion of main memory containing the monitor</a:t>
            </a:r>
          </a:p>
          <a:p>
            <a:pPr lvl="1"/>
            <a:r>
              <a:rPr lang="en-US" sz="2720" dirty="0" smtClean="0">
                <a:solidFill>
                  <a:schemeClr val="tx1"/>
                </a:solidFill>
              </a:rPr>
              <a:t>These instructions cause the next job to be read in another portion of main memory</a:t>
            </a:r>
          </a:p>
          <a:p>
            <a:pPr lvl="1"/>
            <a:r>
              <a:rPr lang="en-US" sz="2720" dirty="0" smtClean="0">
                <a:solidFill>
                  <a:schemeClr val="tx1"/>
                </a:solidFill>
              </a:rPr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 smtClean="0">
                <a:solidFill>
                  <a:schemeClr val="tx1"/>
                </a:solidFill>
              </a:rPr>
              <a:t>Either event causes the processor to fetch its next instruction from the monitor program</a:t>
            </a:r>
          </a:p>
          <a:p>
            <a:r>
              <a:rPr lang="en-US" sz="2947" dirty="0" smtClean="0">
                <a:solidFill>
                  <a:srgbClr val="002060"/>
                </a:solidFill>
              </a:rPr>
              <a:t>The monitor handles setup and scheduling </a:t>
            </a:r>
          </a:p>
          <a:p>
            <a:pPr lvl="1"/>
            <a:r>
              <a:rPr lang="en-US" sz="2750" dirty="0" smtClean="0">
                <a:solidFill>
                  <a:schemeClr val="tx1"/>
                </a:solidFill>
              </a:rPr>
              <a:t>A batch of jobs is queued up and executed as rapidly as possible with no idle time</a:t>
            </a:r>
          </a:p>
          <a:p>
            <a:r>
              <a:rPr lang="en-US" sz="2947" dirty="0" smtClean="0">
                <a:solidFill>
                  <a:srgbClr val="002060"/>
                </a:solidFill>
              </a:rPr>
              <a:t>Job control language (JCL)</a:t>
            </a:r>
          </a:p>
          <a:p>
            <a:pPr lvl="1"/>
            <a:r>
              <a:rPr lang="en-US" sz="2750" dirty="0" smtClean="0">
                <a:solidFill>
                  <a:schemeClr val="tx1"/>
                </a:solidFill>
              </a:rPr>
              <a:t>Special type of programming language used to provide instructions to </a:t>
            </a:r>
            <a:r>
              <a:rPr lang="en-US" sz="2750" smtClean="0">
                <a:solidFill>
                  <a:schemeClr val="tx1"/>
                </a:solidFill>
              </a:rPr>
              <a:t>the monitor</a:t>
            </a:r>
            <a:endParaRPr lang="en-US" sz="27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4838720"/>
          </a:xfrm>
        </p:spPr>
        <p:txBody>
          <a:bodyPr>
            <a:no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Example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$JOB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$FTN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Fortran instructions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$LOAD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$RUN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data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</a:t>
            </a:r>
            <a:r>
              <a:rPr lang="en-US" sz="2000" dirty="0" smtClean="0">
                <a:solidFill>
                  <a:srgbClr val="002060"/>
                </a:solidFill>
              </a:rPr>
              <a:t>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002060"/>
                </a:solidFill>
              </a:rPr>
              <a:t>Monitor, or batch OS, is simply a computer program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It relies on the ability of the processor to fetch instructions from various portions of main memory in order to seize and relinquish control alternately</a:t>
            </a:r>
            <a:endParaRPr lang="en-US" sz="2000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6380" y="1714487"/>
            <a:ext cx="3857620" cy="2571769"/>
            <a:chOff x="4733924" y="4114800"/>
            <a:chExt cx="3857620" cy="1133335"/>
          </a:xfrm>
        </p:grpSpPr>
        <p:sp>
          <p:nvSpPr>
            <p:cNvPr id="4" name="TextBox 3"/>
            <p:cNvSpPr txBox="1"/>
            <p:nvPr/>
          </p:nvSpPr>
          <p:spPr>
            <a:xfrm>
              <a:off x="5029200" y="4191000"/>
              <a:ext cx="3352800" cy="105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**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Each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FORTRAN instruction and each </a:t>
              </a: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item </a:t>
              </a:r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of data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is on a separate punched card or a separate record on tape. In addition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to FORTRAN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and data lines, the job includes job control instructions, which are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denoted by the beginning “$”.</a:t>
              </a:r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4733924" y="4114800"/>
              <a:ext cx="3857620" cy="1133335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42852"/>
            <a:ext cx="7556313" cy="8017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25915" y="1285860"/>
            <a:ext cx="4160333" cy="2590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Memory protection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User program must not alter the memory area containing the monitor 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processor hardware should detect an error and transfer control to the monitor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214282" y="4412637"/>
            <a:ext cx="3657413" cy="2159635"/>
          </a:xfrm>
        </p:spPr>
        <p:txBody>
          <a:bodyPr/>
          <a:lstStyle/>
          <a:p>
            <a:r>
              <a:rPr lang="en-US" sz="2065" b="1" dirty="0" smtClean="0">
                <a:solidFill>
                  <a:srgbClr val="002060"/>
                </a:solidFill>
              </a:rPr>
              <a:t>Timer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Used to prevent a job from monopolizing the system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4" y="1447800"/>
            <a:ext cx="4448206" cy="2981332"/>
          </a:xfrm>
        </p:spPr>
        <p:txBody>
          <a:bodyPr>
            <a:normAutofit/>
          </a:bodyPr>
          <a:lstStyle/>
          <a:p>
            <a:r>
              <a:rPr lang="en-US" sz="2232" b="1" dirty="0" smtClean="0">
                <a:solidFill>
                  <a:srgbClr val="002060"/>
                </a:solidFill>
              </a:rPr>
              <a:t>Privileged </a:t>
            </a:r>
            <a:r>
              <a:rPr lang="en-US" sz="2232" b="1" dirty="0">
                <a:solidFill>
                  <a:srgbClr val="002060"/>
                </a:solidFill>
              </a:rPr>
              <a:t>instructions</a:t>
            </a:r>
            <a:endParaRPr lang="en-US" sz="2232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Can only be </a:t>
            </a:r>
            <a:r>
              <a:rPr lang="en-US" dirty="0">
                <a:solidFill>
                  <a:srgbClr val="002060"/>
                </a:solidFill>
              </a:rPr>
              <a:t>executed by</a:t>
            </a:r>
            <a:r>
              <a:rPr lang="en-US" dirty="0" smtClean="0">
                <a:solidFill>
                  <a:srgbClr val="002060"/>
                </a:solidFill>
              </a:rPr>
              <a:t> the monitor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the processor encounters such an instruction while executing a user program an error interrupt occurs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481514"/>
            <a:ext cx="4214842" cy="1805006"/>
          </a:xfrm>
        </p:spPr>
        <p:txBody>
          <a:bodyPr/>
          <a:lstStyle/>
          <a:p>
            <a:r>
              <a:rPr lang="en-US" sz="2065" b="1" dirty="0" smtClean="0">
                <a:solidFill>
                  <a:srgbClr val="002060"/>
                </a:solidFill>
              </a:rPr>
              <a:t>Interrupts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695307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285860"/>
            <a:ext cx="6858048" cy="34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514351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The processor is often idle </a:t>
            </a:r>
            <a:r>
              <a:rPr lang="en-US" sz="2800" smtClean="0">
                <a:solidFill>
                  <a:schemeClr val="bg1"/>
                </a:solidFill>
                <a:sym typeface="Wingdings" pitchFamily="2" charset="2"/>
              </a:rPr>
              <a:t> Multiple jobs can be carried out.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"/>
            <a:ext cx="53816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94" y="571480"/>
            <a:ext cx="803481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5728"/>
            <a:ext cx="7556313" cy="752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Used when the user interacts directly with the computer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Processor’s time is shared among multiple users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Multiple users simultaneously access the system through terminals, with the OS interleaving the execution of each user program in a short burst or quantum of computation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Example: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If there are </a:t>
            </a:r>
            <a:r>
              <a:rPr lang="en-US" sz="2000" i="1" dirty="0" smtClean="0">
                <a:solidFill>
                  <a:srgbClr val="002060"/>
                </a:solidFill>
              </a:rPr>
              <a:t>n </a:t>
            </a:r>
            <a:r>
              <a:rPr lang="en-US" sz="2000" dirty="0" smtClean="0">
                <a:solidFill>
                  <a:srgbClr val="002060"/>
                </a:solidFill>
              </a:rPr>
              <a:t>users actively requesting service at one time, each user will only see on the average 1/</a:t>
            </a:r>
            <a:r>
              <a:rPr lang="en-US" sz="2000" i="1" dirty="0" smtClean="0">
                <a:solidFill>
                  <a:srgbClr val="002060"/>
                </a:solidFill>
              </a:rPr>
              <a:t>n </a:t>
            </a:r>
            <a:r>
              <a:rPr lang="en-US" sz="2000" dirty="0" smtClean="0">
                <a:solidFill>
                  <a:srgbClr val="002060"/>
                </a:solidFill>
              </a:rPr>
              <a:t>of the effective computer speed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4840303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How can a computer be made more convevient to use?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are computer system resources used in an efficient manner?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Summarize, at a top level, the key functions of an operating system (OS).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Discuss the evolution of operating systems for early simple batch systems to modern complex systems.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Explain the differences among long-, medium-, and short-term scheduling.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reason for memory partitioning and explain the various techniques that are used.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Assess the relative advantages of paging and segmentation.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Define virtual memory.</a:t>
            </a:r>
            <a:endParaRPr lang="en-US" sz="2600" smtClean="0">
              <a:solidFill>
                <a:srgbClr val="002060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8210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8.2- Scheduling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13049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The key to multiprogramming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Four types are typically involved:</a:t>
            </a:r>
            <a:endParaRPr lang="en-US" sz="2800" dirty="0">
              <a:solidFill>
                <a:srgbClr val="002060"/>
              </a:solidFill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857496"/>
            <a:ext cx="87153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5720" y="5669837"/>
            <a:ext cx="662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Program</a:t>
            </a:r>
            <a:r>
              <a:rPr lang="en-US" smtClean="0"/>
              <a:t>: executable file stored in external memory</a:t>
            </a:r>
          </a:p>
          <a:p>
            <a:r>
              <a:rPr lang="en-US" b="1" smtClean="0"/>
              <a:t>Process</a:t>
            </a:r>
            <a:r>
              <a:rPr lang="en-US" smtClean="0"/>
              <a:t>: program in execution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30" y="71414"/>
            <a:ext cx="1449826" cy="114135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785786" y="214314"/>
            <a:ext cx="6786610" cy="6500834"/>
            <a:chOff x="785786" y="214314"/>
            <a:chExt cx="6786610" cy="6500834"/>
          </a:xfrm>
        </p:grpSpPr>
        <p:grpSp>
          <p:nvGrpSpPr>
            <p:cNvPr id="55" name="Group 54"/>
            <p:cNvGrpSpPr/>
            <p:nvPr/>
          </p:nvGrpSpPr>
          <p:grpSpPr>
            <a:xfrm>
              <a:off x="785786" y="214314"/>
              <a:ext cx="6786610" cy="6500834"/>
              <a:chOff x="785786" y="214314"/>
              <a:chExt cx="6786610" cy="650083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85786" y="214314"/>
                <a:ext cx="6786610" cy="6500834"/>
                <a:chOff x="571472" y="142876"/>
                <a:chExt cx="6786610" cy="650083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571472" y="142876"/>
                  <a:ext cx="6786610" cy="6500834"/>
                  <a:chOff x="571472" y="142876"/>
                  <a:chExt cx="6786610" cy="650083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428992" y="192880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Process 1</a:t>
                    </a:r>
                    <a:endParaRPr lang="en-US" sz="180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428992" y="228599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Process 2</a:t>
                    </a:r>
                    <a:endParaRPr lang="en-US" sz="180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428992" y="264318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Process 3</a:t>
                    </a:r>
                    <a:endParaRPr lang="en-US" sz="1800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428992" y="300037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8992" y="335756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428992" y="157161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Process  0</a:t>
                    </a:r>
                    <a:endParaRPr lang="en-US" sz="180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2643174" y="5000636"/>
                    <a:ext cx="1214446" cy="50006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smtClean="0">
                        <a:solidFill>
                          <a:srgbClr val="FF0000"/>
                        </a:solidFill>
                      </a:rPr>
                      <a:t>New process</a:t>
                    </a:r>
                    <a:endParaRPr lang="en-US" sz="1400" b="1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3" name="Straight Arrow Connector 22"/>
                  <p:cNvCxnSpPr>
                    <a:stCxn id="21" idx="0"/>
                  </p:cNvCxnSpPr>
                  <p:nvPr/>
                </p:nvCxnSpPr>
                <p:spPr>
                  <a:xfrm rot="5400000" flipH="1" flipV="1">
                    <a:off x="2589596" y="3804051"/>
                    <a:ext cx="1857387" cy="53578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6215074" y="107154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</a:rPr>
                      <a:t>P0’s mem.</a:t>
                    </a:r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215074" y="2000240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</a:rPr>
                      <a:t>P2’s mem.</a:t>
                    </a:r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215074" y="2928934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</a:rPr>
                      <a:t>P4’s mem.</a:t>
                    </a:r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6215074" y="3857628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>
                        <a:solidFill>
                          <a:schemeClr val="tx1"/>
                        </a:solidFill>
                      </a:rPr>
                      <a:t>P1’s mem.</a:t>
                    </a:r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215074" y="4786322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71670" y="3786190"/>
                    <a:ext cx="1285884" cy="64294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/>
                      <a:t>Accept ?</a:t>
                    </a:r>
                    <a:endParaRPr lang="en-US" sz="1600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286248" y="4786322"/>
                    <a:ext cx="1714512" cy="85725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/>
                      <a:t>Where will be used to load it ?</a:t>
                    </a:r>
                    <a:endParaRPr lang="en-US" sz="1600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571604" y="1285860"/>
                    <a:ext cx="1643074" cy="121444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smtClean="0"/>
                      <a:t>Which of them will  run ?</a:t>
                    </a:r>
                    <a:endParaRPr lang="en-US" sz="160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857224" y="3792684"/>
                    <a:ext cx="1500198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smtClean="0"/>
                      <a:t>Long-term Scheduling</a:t>
                    </a:r>
                    <a:endParaRPr lang="en-US" sz="200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429124" y="5650072"/>
                    <a:ext cx="1714512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smtClean="0"/>
                      <a:t>Medium-term Scheduling</a:t>
                    </a:r>
                    <a:endParaRPr lang="en-US" sz="200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1472" y="2143116"/>
                    <a:ext cx="1500198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smtClean="0"/>
                      <a:t>Short-term Scheduling</a:t>
                    </a:r>
                    <a:endParaRPr lang="en-US" sz="2000"/>
                  </a:p>
                </p:txBody>
              </p:sp>
              <p:cxnSp>
                <p:nvCxnSpPr>
                  <p:cNvPr id="36" name="Straight Arrow Connector 35"/>
                  <p:cNvCxnSpPr>
                    <a:stCxn id="19" idx="3"/>
                    <a:endCxn id="24" idx="1"/>
                  </p:cNvCxnSpPr>
                  <p:nvPr/>
                </p:nvCxnSpPr>
                <p:spPr>
                  <a:xfrm flipV="1">
                    <a:off x="4929190" y="1535893"/>
                    <a:ext cx="1285884" cy="21431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12" idx="3"/>
                    <a:endCxn id="27" idx="1"/>
                  </p:cNvCxnSpPr>
                  <p:nvPr/>
                </p:nvCxnSpPr>
                <p:spPr>
                  <a:xfrm>
                    <a:off x="4929190" y="2107397"/>
                    <a:ext cx="1285884" cy="221457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13" idx="3"/>
                    <a:endCxn id="25" idx="1"/>
                  </p:cNvCxnSpPr>
                  <p:nvPr/>
                </p:nvCxnSpPr>
                <p:spPr>
                  <a:xfrm>
                    <a:off x="4929190" y="2464587"/>
                    <a:ext cx="1285884" cy="158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14" idx="3"/>
                    <a:endCxn id="26" idx="1"/>
                  </p:cNvCxnSpPr>
                  <p:nvPr/>
                </p:nvCxnSpPr>
                <p:spPr>
                  <a:xfrm>
                    <a:off x="4929190" y="2821777"/>
                    <a:ext cx="1285884" cy="57150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15" idx="3"/>
                    <a:endCxn id="28" idx="1"/>
                  </p:cNvCxnSpPr>
                  <p:nvPr/>
                </p:nvCxnSpPr>
                <p:spPr>
                  <a:xfrm>
                    <a:off x="4929190" y="3178967"/>
                    <a:ext cx="1285884" cy="2071702"/>
                  </a:xfrm>
                  <a:prstGeom prst="straightConnector1">
                    <a:avLst/>
                  </a:prstGeom>
                  <a:ln w="6350"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48"/>
                  <p:cNvSpPr/>
                  <p:nvPr/>
                </p:nvSpPr>
                <p:spPr>
                  <a:xfrm>
                    <a:off x="6215074" y="571501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215074" y="14287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4714876" y="642918"/>
                  <a:ext cx="14287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smtClean="0"/>
                    <a:t>Memory</a:t>
                  </a:r>
                  <a:endParaRPr lang="en-US" b="1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857620" y="3857628"/>
                <a:ext cx="1071570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smtClean="0"/>
                  <a:t>Process Table</a:t>
                </a:r>
                <a:endParaRPr lang="en-US" sz="1800" b="1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785786" y="5721510"/>
              <a:ext cx="3714776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smtClean="0"/>
                <a:t>Each element of the process table is called as </a:t>
              </a:r>
              <a:r>
                <a:rPr lang="en-US" sz="2000" b="1" smtClean="0"/>
                <a:t>P</a:t>
              </a:r>
              <a:r>
                <a:rPr lang="en-US" sz="2000" smtClean="0"/>
                <a:t>rocess </a:t>
              </a:r>
              <a:r>
                <a:rPr lang="en-US" sz="2000" b="1" smtClean="0"/>
                <a:t>C</a:t>
              </a:r>
              <a:r>
                <a:rPr lang="en-US" sz="2000" smtClean="0"/>
                <a:t>ontrol </a:t>
              </a:r>
              <a:r>
                <a:rPr lang="en-US" sz="2000" b="1" smtClean="0"/>
                <a:t>B</a:t>
              </a:r>
              <a:r>
                <a:rPr lang="en-US" sz="2000" smtClean="0"/>
                <a:t>lock</a:t>
              </a:r>
              <a:endParaRPr lang="en-US" sz="2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52"/>
            <a:ext cx="7556500" cy="6238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57496"/>
            <a:ext cx="65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/>
              <a:t>Swapped-out process: </a:t>
            </a:r>
            <a:r>
              <a:rPr lang="en-US" sz="2000" smtClean="0"/>
              <a:t>Process stored in RAM must be write </a:t>
            </a:r>
          </a:p>
          <a:p>
            <a:r>
              <a:rPr lang="en-US" sz="2000" smtClean="0"/>
              <a:t>to disk. It shields it’s memory to swapped-in process.</a:t>
            </a: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Also known as </a:t>
            </a:r>
            <a:r>
              <a:rPr lang="en-US" sz="2000" smtClean="0">
                <a:solidFill>
                  <a:srgbClr val="002060"/>
                </a:solidFill>
              </a:rPr>
              <a:t>the dispatcher (trình điều phối)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Scheduling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Process Model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514" y="1928802"/>
            <a:ext cx="85949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14810" y="407194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rgbClr val="0070C0"/>
                </a:solidFill>
              </a:rPr>
              <a:t>IO operation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4975" y="350043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rgbClr val="0070C0"/>
                </a:solidFill>
              </a:rPr>
              <a:t>Interrupt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from IO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1934" y="4701613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0070C0"/>
                </a:solidFill>
              </a:rPr>
              <a:t>CPU can be allocated </a:t>
            </a:r>
          </a:p>
          <a:p>
            <a:r>
              <a:rPr lang="en-US" sz="1600" smtClean="0">
                <a:solidFill>
                  <a:srgbClr val="0070C0"/>
                </a:solidFill>
              </a:rPr>
              <a:t>to another process</a:t>
            </a:r>
            <a:endParaRPr 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0555" y="1000108"/>
            <a:ext cx="3255264" cy="2733692"/>
          </a:xfrm>
        </p:spPr>
        <p:txBody>
          <a:bodyPr>
            <a:normAutofit/>
          </a:bodyPr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GB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Block (PCB)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metadata of a process?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1463"/>
            <a:ext cx="35623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16" y="2071678"/>
            <a:ext cx="2143108" cy="128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Values of registers at the time the process is blocked</a:t>
            </a:r>
            <a:endParaRPr lang="en-US" sz="180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6000760" y="264318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16" y="428604"/>
            <a:ext cx="2143108" cy="142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Index of instruction  which will execute when the process re-executes.</a:t>
            </a:r>
            <a:endParaRPr lang="en-US" sz="1800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6072198" y="114298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28600"/>
            <a:ext cx="5500726" cy="6286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7752" y="2714620"/>
            <a:ext cx="121444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smtClean="0"/>
              <a:t>2. Time out</a:t>
            </a:r>
            <a:endParaRPr lang="en-US" sz="16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00166" y="1104922"/>
            <a:ext cx="6638925" cy="5467350"/>
            <a:chOff x="2219355" y="571480"/>
            <a:chExt cx="6638925" cy="5467350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9355" y="571480"/>
              <a:ext cx="6638925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285984" y="2643182"/>
              <a:ext cx="150019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smtClean="0"/>
                <a:t>Call a service </a:t>
              </a:r>
              <a:endParaRPr lang="en-US" sz="1600" dirty="0" smtClean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94001" y="2178835"/>
              <a:ext cx="107077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5893603" y="2250273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278" y="980720"/>
            <a:ext cx="7391498" cy="559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64" y="1357298"/>
            <a:ext cx="85012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Contents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rgbClr val="002060"/>
                </a:solidFill>
              </a:rPr>
              <a:t>8.1 Operating System Overview</a:t>
            </a:r>
          </a:p>
          <a:p>
            <a:r>
              <a:rPr lang="en-US" sz="3200" smtClean="0">
                <a:solidFill>
                  <a:srgbClr val="002060"/>
                </a:solidFill>
              </a:rPr>
              <a:t>8.2 Scheduling</a:t>
            </a:r>
          </a:p>
          <a:p>
            <a:r>
              <a:rPr lang="en-US" sz="3200" smtClean="0">
                <a:solidFill>
                  <a:srgbClr val="002060"/>
                </a:solidFill>
              </a:rPr>
              <a:t>8.3 Memory Management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8.3- 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357298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/>
              <a:t>  Memory Management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/>
              <a:t>  S</a:t>
            </a:r>
            <a:r>
              <a:rPr lang="en-US" sz="3200" smtClean="0">
                <a:sym typeface="Wingdings" pitchFamily="2" charset="2"/>
              </a:rPr>
              <a:t>wapping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Partioning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Paging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Virtual Memory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Translation Lookaside Buffer</a:t>
            </a:r>
          </a:p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 smtClean="0">
                <a:sym typeface="Wingdings" pitchFamily="2" charset="2"/>
              </a:rPr>
              <a:t>  Segmentation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8596" y="5000636"/>
            <a:ext cx="83582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smtClean="0"/>
              <a:t>Memory Management is a part of OS which bears responsibility to manage computer memory at the system level in which some above techniques can be applied.</a:t>
            </a:r>
            <a:endParaRPr 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714620"/>
            <a:ext cx="3255264" cy="3411543"/>
          </a:xfrm>
        </p:spPr>
        <p:txBody>
          <a:bodyPr>
            <a:normAutofit/>
          </a:bodyPr>
          <a:lstStyle/>
          <a:p>
            <a:r>
              <a:rPr lang="en-US" sz="2800" smtClean="0"/>
              <a:t>Why?</a:t>
            </a:r>
          </a:p>
          <a:p>
            <a:r>
              <a:rPr lang="en-US" sz="1800" smtClean="0"/>
              <a:t>Memory has larger size </a:t>
            </a:r>
            <a:r>
              <a:rPr lang="en-US" sz="1800" smtClean="0">
                <a:sym typeface="Wingdings" pitchFamily="2" charset="2"/>
              </a:rPr>
              <a:t> Processes request more and more memory,  more processes need to run  Memory is not enough to supply  A selected process must be swapped out to disk in order to load new process (SWAP)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500042"/>
            <a:ext cx="3255264" cy="1785950"/>
          </a:xfrm>
        </p:spPr>
        <p:txBody>
          <a:bodyPr>
            <a:normAutofit/>
          </a:bodyPr>
          <a:lstStyle/>
          <a:p>
            <a:r>
              <a:rPr lang="en-US" sz="3200" smtClean="0"/>
              <a:t>Memory Management:</a:t>
            </a:r>
            <a:br>
              <a:rPr lang="en-US" sz="3200" smtClean="0"/>
            </a:br>
            <a:r>
              <a:rPr lang="en-US" sz="3600" smtClean="0"/>
              <a:t>Swapping</a:t>
            </a:r>
            <a:endParaRPr lang="en-US" sz="320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78" y="276225"/>
            <a:ext cx="43624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00042"/>
            <a:ext cx="3255264" cy="116205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1785927"/>
            <a:ext cx="3255264" cy="785818"/>
          </a:xfrm>
        </p:spPr>
        <p:txBody>
          <a:bodyPr/>
          <a:lstStyle/>
          <a:p>
            <a:r>
              <a:rPr lang="en-US" sz="3600" dirty="0" smtClean="0"/>
              <a:t>Partitioning</a:t>
            </a:r>
            <a:endParaRPr lang="en-US" sz="3600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9994" y="76376"/>
            <a:ext cx="4991162" cy="67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2714620"/>
            <a:ext cx="307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Smaller process needs smaller  memory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Unequal-size partition is better.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2869071"/>
            <a:ext cx="3071834" cy="36317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Logical address</a:t>
            </a:r>
            <a:endParaRPr lang="en-US" b="1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     - expressed </a:t>
            </a:r>
            <a:r>
              <a:rPr lang="en-US" sz="1800" dirty="0">
                <a:latin typeface="+mn-lt"/>
              </a:rPr>
              <a:t>as a location relative </a:t>
            </a:r>
            <a:r>
              <a:rPr lang="en-US" sz="1800">
                <a:latin typeface="+mn-lt"/>
              </a:rPr>
              <a:t>to </a:t>
            </a:r>
            <a:r>
              <a:rPr lang="en-US" sz="1800" smtClean="0">
                <a:latin typeface="+mn-lt"/>
              </a:rPr>
              <a:t>the </a:t>
            </a:r>
            <a:r>
              <a:rPr lang="en-US" sz="1800" dirty="0" smtClean="0">
                <a:latin typeface="+mn-lt"/>
              </a:rPr>
              <a:t>beginning </a:t>
            </a:r>
            <a:r>
              <a:rPr lang="en-US" sz="1800" dirty="0">
                <a:latin typeface="+mn-lt"/>
              </a:rPr>
              <a:t>of</a:t>
            </a:r>
            <a:r>
              <a:rPr lang="en-US" sz="1800" dirty="0" smtClean="0">
                <a:latin typeface="+mn-lt"/>
              </a:rPr>
              <a:t>  </a:t>
            </a:r>
            <a:r>
              <a:rPr lang="en-US" sz="1800" smtClean="0">
                <a:latin typeface="+mn-lt"/>
              </a:rPr>
              <a:t>the program (</a:t>
            </a:r>
            <a:r>
              <a:rPr lang="en-US" sz="1800" b="1" smtClean="0">
                <a:latin typeface="+mn-lt"/>
              </a:rPr>
              <a:t>offset</a:t>
            </a:r>
            <a:r>
              <a:rPr lang="en-US" sz="1800" smtClean="0">
                <a:latin typeface="+mn-lt"/>
              </a:rPr>
              <a:t>)</a:t>
            </a:r>
            <a:endParaRPr lang="en-US" sz="18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b="1" dirty="0">
                <a:latin typeface="+mn-lt"/>
              </a:rPr>
              <a:t>Physical address</a:t>
            </a:r>
          </a:p>
          <a:p>
            <a:r>
              <a:rPr lang="en-US" sz="1800" dirty="0">
                <a:latin typeface="+mn-lt"/>
              </a:rPr>
              <a:t>     - an actual location in main memory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b="1" dirty="0">
                <a:latin typeface="+mn-lt"/>
              </a:rPr>
              <a:t>Base address</a:t>
            </a:r>
          </a:p>
          <a:p>
            <a:r>
              <a:rPr lang="en-US" sz="1800" dirty="0" smtClean="0">
                <a:latin typeface="+mn-lt"/>
              </a:rPr>
              <a:t>      - current starting location of the process</a:t>
            </a:r>
            <a:endParaRPr lang="en-US" sz="1800" dirty="0">
              <a:latin typeface="+mn-lt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lum bright="-20000" contrast="25000"/>
          </a:blip>
          <a:srcRect/>
          <a:stretch>
            <a:fillRect/>
          </a:stretch>
        </p:blipFill>
        <p:spPr bwMode="auto">
          <a:xfrm>
            <a:off x="123831" y="1142984"/>
            <a:ext cx="5305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715008" y="1083404"/>
            <a:ext cx="3000397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To enable loading a process to any position of memory, program addresses must be expressed as </a:t>
            </a:r>
            <a:r>
              <a:rPr lang="en-US" sz="2000" b="1" smtClean="0"/>
              <a:t>l</a:t>
            </a:r>
            <a:r>
              <a:rPr lang="en-US" sz="2000" b="1" smtClean="0">
                <a:sym typeface="Wingdings" pitchFamily="2" charset="2"/>
              </a:rPr>
              <a:t>ogical addresses</a:t>
            </a:r>
            <a:r>
              <a:rPr lang="en-US" sz="2000" smtClean="0">
                <a:sym typeface="Wingdings" pitchFamily="2" charset="2"/>
              </a:rPr>
              <a:t> </a:t>
            </a: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190"/>
            <a:ext cx="3255264" cy="1162050"/>
          </a:xfrm>
        </p:spPr>
        <p:txBody>
          <a:bodyPr>
            <a:noAutofit/>
          </a:bodyPr>
          <a:lstStyle/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b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2660663"/>
            <a:ext cx="3255264" cy="3768733"/>
          </a:xfrm>
        </p:spPr>
        <p:txBody>
          <a:bodyPr>
            <a:normAutofit fontScale="85000" lnSpcReduction="20000"/>
          </a:bodyPr>
          <a:lstStyle/>
          <a:p>
            <a:r>
              <a:rPr lang="en-US" sz="2000" smtClean="0"/>
              <a:t>At a time, only one instruction of the current process executes </a:t>
            </a:r>
            <a:r>
              <a:rPr lang="en-US" sz="2000" smtClean="0">
                <a:sym typeface="Wingdings" pitchFamily="2" charset="2"/>
              </a:rPr>
              <a:t>  Only necessary part of each process is loaded  Many processes can be loaded.</a:t>
            </a:r>
          </a:p>
          <a:p>
            <a:r>
              <a:rPr lang="en-US" sz="2000" smtClean="0"/>
              <a:t>Programs are divided into   small  fixed chunk (ex. 4KB).  At a time, only some pages of each process are loaded to memory (frames)</a:t>
            </a:r>
          </a:p>
          <a:p>
            <a:r>
              <a:rPr lang="en-US" sz="2000" smtClean="0"/>
              <a:t>Memory is divided also to frames</a:t>
            </a:r>
          </a:p>
          <a:p>
            <a:r>
              <a:rPr lang="en-US" sz="2000" smtClean="0"/>
              <a:t>Frame size= Page size</a:t>
            </a:r>
            <a:endParaRPr lang="en-US" sz="1800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944" y="214290"/>
            <a:ext cx="5200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5929330"/>
            <a:ext cx="3929090" cy="500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>
                <a:solidFill>
                  <a:schemeClr val="tx1"/>
                </a:solidFill>
              </a:rPr>
              <a:t>Loading 4 frames of the process A</a:t>
            </a: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3255264" cy="2714644"/>
          </a:xfrm>
        </p:spPr>
        <p:txBody>
          <a:bodyPr>
            <a:normAutofit/>
          </a:bodyPr>
          <a:lstStyle/>
          <a:p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Physical</a:t>
            </a: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endParaRPr lang="en-US" sz="2889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3929066"/>
            <a:ext cx="2786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Each program address is expressed as a logical address which is a pair of (page, offset) 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57620" y="214290"/>
            <a:ext cx="5181600" cy="5686425"/>
            <a:chOff x="3857620" y="585788"/>
            <a:chExt cx="5181600" cy="5686425"/>
          </a:xfrm>
        </p:grpSpPr>
        <p:pic>
          <p:nvPicPr>
            <p:cNvPr id="1228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585788"/>
              <a:ext cx="5181600" cy="568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116350" y="4143380"/>
              <a:ext cx="316112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50" smtClean="0"/>
                <a:t>0</a:t>
              </a:r>
            </a:p>
            <a:p>
              <a:r>
                <a:rPr lang="en-US" sz="2050" smtClean="0"/>
                <a:t>1</a:t>
              </a:r>
            </a:p>
            <a:p>
              <a:r>
                <a:rPr lang="en-US" sz="2050" smtClean="0"/>
                <a:t>2</a:t>
              </a:r>
            </a:p>
            <a:p>
              <a:r>
                <a:rPr lang="en-US" sz="2050" smtClean="0"/>
                <a:t>3</a:t>
              </a:r>
              <a:endParaRPr lang="en-US" sz="205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57620" y="435098"/>
            <a:ext cx="3786214" cy="70788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How to determine physical address from a logical address?</a:t>
            </a:r>
            <a:endParaRPr 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85926"/>
            <a:ext cx="7858148" cy="46958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Each page of a process is brought in only when it is needed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Principle of locality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When working with a large process execution may </a:t>
            </a:r>
            <a:r>
              <a:rPr lang="en-US" sz="2000" smtClean="0">
                <a:solidFill>
                  <a:srgbClr val="002060"/>
                </a:solidFill>
              </a:rPr>
              <a:t>be </a:t>
            </a:r>
            <a:r>
              <a:rPr lang="en-US" sz="2000" b="1" smtClean="0">
                <a:solidFill>
                  <a:srgbClr val="FF0000"/>
                </a:solidFill>
              </a:rPr>
              <a:t>confined (limited) </a:t>
            </a:r>
            <a:r>
              <a:rPr lang="en-US" sz="2000" b="1" dirty="0" smtClean="0">
                <a:solidFill>
                  <a:srgbClr val="FF0000"/>
                </a:solidFill>
              </a:rPr>
              <a:t>to a small section of a program </a:t>
            </a:r>
            <a:r>
              <a:rPr lang="en-US" sz="2000" dirty="0" smtClean="0">
                <a:solidFill>
                  <a:srgbClr val="002060"/>
                </a:solidFill>
              </a:rPr>
              <a:t>(subroutine)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It is better use of memory to load in just a few pages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If the program </a:t>
            </a:r>
            <a:r>
              <a:rPr lang="en-US" sz="2000" b="1" dirty="0" smtClean="0">
                <a:solidFill>
                  <a:srgbClr val="FF0000"/>
                </a:solidFill>
              </a:rPr>
              <a:t>references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data or branches to </a:t>
            </a:r>
            <a:r>
              <a:rPr lang="en-US" sz="2000" dirty="0" smtClean="0">
                <a:solidFill>
                  <a:srgbClr val="FF0000"/>
                </a:solidFill>
              </a:rPr>
              <a:t>an instruction on a page not in main memory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b="1" u="sng" dirty="0" smtClean="0">
                <a:solidFill>
                  <a:srgbClr val="FF0000"/>
                </a:solidFill>
              </a:rPr>
              <a:t>a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page fault </a:t>
            </a:r>
            <a:r>
              <a:rPr lang="en-US" sz="2000" dirty="0" smtClean="0">
                <a:solidFill>
                  <a:srgbClr val="002060"/>
                </a:solidFill>
              </a:rPr>
              <a:t>is triggered which tells the OS to bring in the </a:t>
            </a:r>
            <a:r>
              <a:rPr lang="en-US" sz="2000" smtClean="0">
                <a:solidFill>
                  <a:srgbClr val="002060"/>
                </a:solidFill>
              </a:rPr>
              <a:t>desired page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143900" cy="4786346"/>
          </a:xfrm>
        </p:spPr>
        <p:txBody>
          <a:bodyPr>
            <a:no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Advantages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More processes can be maintained in memory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Time is saved because unused pages are not swapped in and out of memory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Disadvantages: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When one page is brought in, another page must be thrown out (</a:t>
            </a:r>
            <a:r>
              <a:rPr lang="en-US" sz="2000" i="1" dirty="0" smtClean="0">
                <a:solidFill>
                  <a:srgbClr val="FF0000"/>
                </a:solidFill>
              </a:rPr>
              <a:t>page replacement</a:t>
            </a:r>
            <a:r>
              <a:rPr lang="en-US" sz="2000" i="1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If a page is thrown out just before it is about to be used the OS will have to go get the page again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Thrashing</a:t>
            </a:r>
            <a:r>
              <a:rPr lang="en-US" sz="2000" i="1" smtClean="0">
                <a:solidFill>
                  <a:srgbClr val="002060"/>
                </a:solidFill>
              </a:rPr>
              <a:t> (đánh bại- hệ thống trì trệ)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When the processor spends most of its time swapping pages rather than executing instructions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1071546"/>
            <a:ext cx="1928826" cy="2571768"/>
          </a:xfrm>
        </p:spPr>
        <p:txBody>
          <a:bodyPr>
            <a:noAutofit/>
          </a:bodyPr>
          <a:lstStyle/>
          <a:p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5371943"/>
            <a:ext cx="857256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smtClean="0">
                <a:solidFill>
                  <a:schemeClr val="bg1"/>
                </a:solidFill>
              </a:rPr>
              <a:t>Hash function allows determine the position of a table in which data is stored. </a:t>
            </a:r>
          </a:p>
          <a:p>
            <a:r>
              <a:rPr lang="en-US" sz="1800" smtClean="0">
                <a:solidFill>
                  <a:schemeClr val="bg1"/>
                </a:solidFill>
              </a:rPr>
              <a:t>Example: </a:t>
            </a:r>
            <a:r>
              <a:rPr lang="en-US" sz="1800" b="1" smtClean="0">
                <a:solidFill>
                  <a:schemeClr val="bg1"/>
                </a:solidFill>
              </a:rPr>
              <a:t>h(n) = n modulo k</a:t>
            </a:r>
          </a:p>
          <a:p>
            <a:r>
              <a:rPr lang="en-US" sz="1800" smtClean="0">
                <a:solidFill>
                  <a:schemeClr val="bg1"/>
                </a:solidFill>
              </a:rPr>
              <a:t>If h(n2) = position storing n1, n2 will be stored in the lower position (overflow area) and they are marked in  the field </a:t>
            </a:r>
            <a:r>
              <a:rPr lang="en-US" sz="1800" b="1" smtClean="0">
                <a:solidFill>
                  <a:schemeClr val="bg1"/>
                </a:solidFill>
              </a:rPr>
              <a:t>chain.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290"/>
            <a:ext cx="5972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3857628"/>
            <a:ext cx="2500330" cy="12144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A large tabel is used to store all pages of all procsses</a:t>
            </a:r>
            <a:endParaRPr 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3255264" cy="2133600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Paging and Translation Lookaside Buffer (TLB)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3357562"/>
            <a:ext cx="3143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TLB is an hardware including some registers. A part of process table is copied to them in order to increase performance of translating virtual addresses to physical addresses.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19100"/>
            <a:ext cx="4476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58246" y="1714488"/>
            <a:ext cx="57147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002060"/>
                </a:solidFill>
              </a:rPr>
              <a:t>TLB hit</a:t>
            </a:r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3636" y="18573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00"/>
                </a:solidFill>
              </a:rPr>
              <a:t>TLB miss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1116106"/>
          </a:xfrm>
        </p:spPr>
        <p:txBody>
          <a:bodyPr/>
          <a:lstStyle/>
          <a:p>
            <a:r>
              <a:rPr lang="en-US" sz="4000" b="1" smtClean="0"/>
              <a:t>8.1- Operating System Overvie</a:t>
            </a:r>
            <a:r>
              <a:rPr lang="en-US" sz="4000" b="1" smtClean="0">
                <a:solidFill>
                  <a:schemeClr val="bg1"/>
                </a:solidFill>
              </a:rPr>
              <a:t>w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98463"/>
            <a:r>
              <a:rPr lang="en-US" sz="3200" smtClean="0">
                <a:solidFill>
                  <a:schemeClr val="tx1"/>
                </a:solidFill>
              </a:rPr>
              <a:t>The Operating System as a User/Coputer Interface</a:t>
            </a:r>
          </a:p>
          <a:p>
            <a:pPr marL="398463" indent="-398463"/>
            <a:r>
              <a:rPr lang="en-US" sz="3200" smtClean="0">
                <a:solidFill>
                  <a:schemeClr val="tx1"/>
                </a:solidFill>
              </a:rPr>
              <a:t>The Operating System as Resource Manager</a:t>
            </a:r>
          </a:p>
          <a:p>
            <a:pPr marL="398463" indent="-398463"/>
            <a:r>
              <a:rPr lang="en-US" sz="3200" smtClean="0">
                <a:solidFill>
                  <a:schemeClr val="tx1"/>
                </a:solidFill>
              </a:rPr>
              <a:t>Types of Operating Systems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85728"/>
            <a:ext cx="7000924" cy="571504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788" y="997922"/>
            <a:ext cx="7553426" cy="55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406" y="1857364"/>
            <a:ext cx="4286280" cy="4357718"/>
          </a:xfrm>
        </p:spPr>
        <p:txBody>
          <a:bodyPr>
            <a:noAutofit/>
          </a:bodyPr>
          <a:lstStyle/>
          <a:p>
            <a:r>
              <a:rPr lang="en-US" sz="2000" smtClean="0">
                <a:solidFill>
                  <a:srgbClr val="002060"/>
                </a:solidFill>
              </a:rPr>
              <a:t>Usually </a:t>
            </a:r>
            <a:r>
              <a:rPr lang="en-US" sz="2000" dirty="0" smtClean="0">
                <a:solidFill>
                  <a:srgbClr val="002060"/>
                </a:solidFill>
              </a:rPr>
              <a:t>visible </a:t>
            </a:r>
            <a:r>
              <a:rPr lang="en-US" sz="2000" dirty="0">
                <a:solidFill>
                  <a:srgbClr val="002060"/>
                </a:solidFill>
              </a:rPr>
              <a:t>to the programmer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Allows the programmer to view memory as consisting of multiple address spaces </a:t>
            </a:r>
            <a:r>
              <a:rPr lang="en-US" sz="2000" smtClean="0">
                <a:solidFill>
                  <a:srgbClr val="002060"/>
                </a:solidFill>
              </a:rPr>
              <a:t>or segments</a:t>
            </a:r>
          </a:p>
          <a:p>
            <a:r>
              <a:rPr lang="en-US" sz="2000" smtClean="0">
                <a:solidFill>
                  <a:srgbClr val="002060"/>
                </a:solidFill>
              </a:rPr>
              <a:t>A segment can be divided into some pages.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>
            <a:normAutofit/>
          </a:bodyPr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Simplifies the handling of growing data structures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 segment can be shared </a:t>
            </a:r>
            <a:r>
              <a:rPr lang="en-US" sz="2000" dirty="0" smtClean="0">
                <a:solidFill>
                  <a:srgbClr val="002060"/>
                </a:solidFill>
              </a:rPr>
              <a:t>among processes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 segment can be added individual protection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76" y="1071546"/>
            <a:ext cx="5572164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is divided in to segments (data, code, stack, heap segments)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Exerxises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58" y="1000108"/>
            <a:ext cx="8572560" cy="5072098"/>
          </a:xfrm>
        </p:spPr>
        <p:txBody>
          <a:bodyPr>
            <a:noAutofit/>
          </a:bodyPr>
          <a:lstStyle/>
          <a:p>
            <a:r>
              <a:rPr lang="en-US" sz="1600" smtClean="0">
                <a:solidFill>
                  <a:srgbClr val="002060"/>
                </a:solidFill>
              </a:rPr>
              <a:t>8.1 What is an operating system? \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8.2 List and briefly define the key services provided by an OS.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8.3 List and briefly define the major types of OS scheduling.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8.4 What is the difference between a process and a program?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8.5 What is the purpose of swapping?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8.6 If a process may be dynamically assigned to different locations in main memory, what is the implication for the addressing mechanism?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8.7 Is it necessary for all of the pages of a process to be in main memory while the process is executing?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8.8 Must the pages of a process in main memory be contiguous?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8.9 Is it necessary for the pages of a process in main memory to be in sequential order? </a:t>
            </a:r>
          </a:p>
          <a:p>
            <a:r>
              <a:rPr lang="en-US" sz="1600" smtClean="0">
                <a:solidFill>
                  <a:srgbClr val="002060"/>
                </a:solidFill>
              </a:rPr>
              <a:t>8.10 What is the purpose of a translation lookaside buffer?</a:t>
            </a:r>
            <a:endParaRPr lang="en-US" sz="16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21429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86038"/>
            <a:ext cx="3657600" cy="27003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Scheduling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Long-term scheduling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Medium-term scheduling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Short-term scheduling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643438" y="2571768"/>
            <a:ext cx="3810000" cy="38576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2060"/>
                </a:solidFill>
              </a:rPr>
              <a:t>Memory management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Swapping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Partitioning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Paging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Virtual memory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Translation lookaside buffer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Segmentation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Support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Operating System as User/Computer Interface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338285"/>
            <a:ext cx="8467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556313" cy="53814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(OS) Services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142984"/>
            <a:ext cx="7556313" cy="533401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most important system program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Masks the details of the hardware from the programmer and provides the programmer with a convenient interface for using the system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OS typically provides services in the following areas: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Program creation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Program execution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Access to I/O devices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Controlled access to files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System access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Error detection and response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Accounting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65132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2844" y="1357298"/>
          <a:ext cx="883920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785794"/>
            <a:ext cx="7558960" cy="77470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Key interfaces in a typical computer system: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sz="180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relinquishes (buông thả) </a:t>
            </a:r>
            <a:r>
              <a:rPr lang="en-US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76" y="857232"/>
            <a:ext cx="7643714" cy="56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2" y="142876"/>
            <a:ext cx="6858016" cy="7857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as Resource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9412</TotalTime>
  <Words>12551</Words>
  <Application>Microsoft Macintosh PowerPoint</Application>
  <PresentationFormat>On-screen Show (4:3)</PresentationFormat>
  <Paragraphs>1155</Paragraphs>
  <Slides>43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Advantage</vt:lpstr>
      <vt:lpstr>William Stallings, Computer Organization and Architecture, 9th Edition</vt:lpstr>
      <vt:lpstr>Objectives</vt:lpstr>
      <vt:lpstr>Contents</vt:lpstr>
      <vt:lpstr>8.1- Operating System Overview</vt:lpstr>
      <vt:lpstr>The Operating System as User/Computer Interface</vt:lpstr>
      <vt:lpstr>Operating System (OS) Services</vt:lpstr>
      <vt:lpstr>Interfaces</vt:lpstr>
      <vt:lpstr>Operating System  as  Resource Manager</vt:lpstr>
      <vt:lpstr>The OS as Resource Manager</vt:lpstr>
      <vt:lpstr>Types of Operating Systems</vt:lpstr>
      <vt:lpstr>Early Systems</vt:lpstr>
      <vt:lpstr>Simple Batch System:  Memory  Layout  for a  Resident Monitor</vt:lpstr>
      <vt:lpstr>From the View of the Processor . . .</vt:lpstr>
      <vt:lpstr>From the View of the Processor . . .</vt:lpstr>
      <vt:lpstr>Desirable Hardware Features</vt:lpstr>
      <vt:lpstr>System Utilization Example</vt:lpstr>
      <vt:lpstr>Multiprogramming Example</vt:lpstr>
      <vt:lpstr>Slide 18</vt:lpstr>
      <vt:lpstr>Time Sharing Systems</vt:lpstr>
      <vt:lpstr>Slide 20</vt:lpstr>
      <vt:lpstr>8.2- Scheduling</vt:lpstr>
      <vt:lpstr>Scheduling….</vt:lpstr>
      <vt:lpstr>Long Term Scheduling</vt:lpstr>
      <vt:lpstr>Medium-Term Scheduling                       and Short-Term Scheduling</vt:lpstr>
      <vt:lpstr>Short-Term Scheduling Five State Process Model</vt:lpstr>
      <vt:lpstr>Process Control Block (PCB)   What are metadata of a process? </vt:lpstr>
      <vt:lpstr>Scheduling Example</vt:lpstr>
      <vt:lpstr>Key Elements of O/S</vt:lpstr>
      <vt:lpstr>Process Scheduling</vt:lpstr>
      <vt:lpstr>8.3- Memory Management</vt:lpstr>
      <vt:lpstr>Memory Management: Swapping</vt:lpstr>
      <vt:lpstr>Memory Management</vt:lpstr>
      <vt:lpstr>Effect of Dynamic Partitioning </vt:lpstr>
      <vt:lpstr>Memory Management Paging</vt:lpstr>
      <vt:lpstr>Paging  Logical and Physical Addresses</vt:lpstr>
      <vt:lpstr>Virtual Memory: Demand Paging</vt:lpstr>
      <vt:lpstr>Virtual Memory: Demand Paging</vt:lpstr>
      <vt:lpstr>Paging: Inverted  Page Table  Structure</vt:lpstr>
      <vt:lpstr>Paging: Operation of Paging and Translation Lookaside Buffer (TLB)</vt:lpstr>
      <vt:lpstr>TLB and Cache Operation</vt:lpstr>
      <vt:lpstr>Segmentation</vt:lpstr>
      <vt:lpstr>Exerxises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USER</cp:lastModifiedBy>
  <cp:revision>123</cp:revision>
  <dcterms:created xsi:type="dcterms:W3CDTF">2012-07-01T22:58:42Z</dcterms:created>
  <dcterms:modified xsi:type="dcterms:W3CDTF">2015-04-14T09:47:03Z</dcterms:modified>
</cp:coreProperties>
</file>