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docx" ContentType="application/vnd.openxmlformats-officedocument.wordprocessingml.document"/>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handoutMasterIdLst>
    <p:handoutMasterId r:id="rId27"/>
  </p:handoutMasterIdLst>
  <p:sldIdLst>
    <p:sldId id="334" r:id="rId2"/>
    <p:sldId id="366" r:id="rId3"/>
    <p:sldId id="367" r:id="rId4"/>
    <p:sldId id="257" r:id="rId5"/>
    <p:sldId id="371" r:id="rId6"/>
    <p:sldId id="258" r:id="rId7"/>
    <p:sldId id="337" r:id="rId8"/>
    <p:sldId id="259" r:id="rId9"/>
    <p:sldId id="338" r:id="rId10"/>
    <p:sldId id="339" r:id="rId11"/>
    <p:sldId id="341" r:id="rId12"/>
    <p:sldId id="342" r:id="rId13"/>
    <p:sldId id="370" r:id="rId14"/>
    <p:sldId id="345" r:id="rId15"/>
    <p:sldId id="346" r:id="rId16"/>
    <p:sldId id="347" r:id="rId17"/>
    <p:sldId id="348" r:id="rId18"/>
    <p:sldId id="349" r:id="rId19"/>
    <p:sldId id="350" r:id="rId20"/>
    <p:sldId id="351" r:id="rId21"/>
    <p:sldId id="352" r:id="rId22"/>
    <p:sldId id="368" r:id="rId23"/>
    <p:sldId id="369" r:id="rId24"/>
    <p:sldId id="37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36" autoAdjust="0"/>
    <p:restoredTop sz="81020" autoAdjust="0"/>
  </p:normalViewPr>
  <p:slideViewPr>
    <p:cSldViewPr>
      <p:cViewPr varScale="1">
        <p:scale>
          <a:sx n="59" d="100"/>
          <a:sy n="59" d="100"/>
        </p:scale>
        <p:origin x="-138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smtClean="0"/>
            <a:t>An interconnected set of gates whose output at any time is a function only of the input at that time</a:t>
          </a:r>
          <a:endParaRPr lang="en-US" sz="16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smtClean="0"/>
            <a:t>The appearance of the input is followed almost immediately by the appearance of the output, with only gate delays</a:t>
          </a:r>
          <a:endParaRPr lang="en-US" sz="16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smtClean="0">
              <a:solidFill>
                <a:schemeClr val="bg1"/>
              </a:solidFill>
            </a:rPr>
            <a:t>Consists of </a:t>
          </a:r>
          <a:r>
            <a:rPr lang="en-US" sz="1600" i="1" dirty="0" smtClean="0">
              <a:solidFill>
                <a:schemeClr val="bg1"/>
              </a:solidFill>
            </a:rPr>
            <a:t>n </a:t>
          </a:r>
          <a:r>
            <a:rPr lang="en-US" sz="1600" dirty="0" smtClean="0">
              <a:solidFill>
                <a:schemeClr val="bg1"/>
              </a:solidFill>
            </a:rPr>
            <a:t>binary inputs and </a:t>
          </a:r>
          <a:r>
            <a:rPr lang="en-US" sz="1600" i="1" dirty="0" smtClean="0">
              <a:solidFill>
                <a:schemeClr val="bg1"/>
              </a:solidFill>
            </a:rPr>
            <a:t>m </a:t>
          </a:r>
          <a:r>
            <a:rPr lang="en-US" sz="1600" dirty="0" smtClean="0">
              <a:solidFill>
                <a:schemeClr val="bg1"/>
              </a:solidFill>
            </a:rPr>
            <a:t>binary outputs</a:t>
          </a:r>
          <a:endParaRPr lang="en-US" sz="1600" dirty="0">
            <a:solidFill>
              <a:schemeClr val="bg1"/>
            </a:solidFill>
          </a:endParaRP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smtClean="0">
              <a:solidFill>
                <a:srgbClr val="00B0F0"/>
              </a:solidFill>
            </a:rPr>
            <a:t>Can be defined in three ways:</a:t>
          </a:r>
          <a:endParaRPr lang="en-US" sz="1600" b="1" dirty="0">
            <a:solidFill>
              <a:srgbClr val="00B0F0"/>
            </a:solidFill>
          </a:endParaRP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Truth table</a:t>
          </a:r>
          <a:endParaRPr lang="en-US" sz="1600" dirty="0">
            <a:solidFill>
              <a:srgbClr val="00B0F0"/>
            </a:solidFill>
          </a:endParaRP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For each of the 2</a:t>
          </a:r>
          <a:r>
            <a:rPr lang="en-US" sz="1400" i="1" baseline="30000" dirty="0" smtClean="0">
              <a:solidFill>
                <a:schemeClr val="bg1"/>
              </a:solidFill>
            </a:rPr>
            <a:t>n</a:t>
          </a:r>
          <a:r>
            <a:rPr lang="en-US" sz="1400" i="1" dirty="0" smtClean="0">
              <a:solidFill>
                <a:schemeClr val="bg1"/>
              </a:solidFill>
            </a:rPr>
            <a:t> </a:t>
          </a:r>
          <a:r>
            <a:rPr lang="en-US" sz="1400" dirty="0" smtClean="0">
              <a:solidFill>
                <a:schemeClr val="bg1"/>
              </a:solidFill>
            </a:rPr>
            <a:t>possible combinations of input signals, the binary value of each of the </a:t>
          </a:r>
          <a:r>
            <a:rPr lang="en-US" sz="1400" i="1" dirty="0" smtClean="0">
              <a:solidFill>
                <a:schemeClr val="bg1"/>
              </a:solidFill>
            </a:rPr>
            <a:t>m </a:t>
          </a:r>
          <a:r>
            <a:rPr lang="en-US" sz="1400" dirty="0" smtClean="0">
              <a:solidFill>
                <a:schemeClr val="bg1"/>
              </a:solidFill>
            </a:rPr>
            <a:t>output signals is listed</a:t>
          </a:r>
          <a:endParaRPr lang="en-US" sz="1400" dirty="0">
            <a:solidFill>
              <a:schemeClr val="bg1"/>
            </a:solidFill>
          </a:endParaRP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Graphical symbols</a:t>
          </a:r>
          <a:endParaRPr lang="en-US" sz="1600" dirty="0">
            <a:solidFill>
              <a:srgbClr val="00B0F0"/>
            </a:solidFill>
          </a:endParaRP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The interconnected layout of gates is depicted</a:t>
          </a:r>
          <a:endParaRPr lang="en-US" sz="1400" dirty="0">
            <a:solidFill>
              <a:schemeClr val="bg1"/>
            </a:solidFill>
          </a:endParaRP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Boolean equations</a:t>
          </a:r>
          <a:endParaRPr lang="en-US" sz="1600" dirty="0">
            <a:solidFill>
              <a:srgbClr val="00B0F0"/>
            </a:solidFill>
          </a:endParaRP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Each output signal is expressed as a Boolean function of its input signals</a:t>
          </a:r>
          <a:endParaRPr lang="en-US" sz="1400" dirty="0">
            <a:solidFill>
              <a:schemeClr val="bg1"/>
            </a:solidFill>
          </a:endParaRP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24137" custScaleY="273209" custLinFactNeighborX="8335" custLinFactNeighborY="78098">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1C1C5102-99A3-524C-874A-41894CA008B8}" type="presOf" srcId="{05036658-5160-804B-B2E0-2AA19BBC6463}" destId="{2E78AED7-2716-4245-B9C1-B1428349EE79}" srcOrd="0" destOrd="0" presId="urn:microsoft.com/office/officeart/2005/8/layout/target1"/>
    <dgm:cxn modelId="{5728694F-CEF7-4C4B-85BD-DB44BCE3952A}" type="presOf" srcId="{E7CFA2E1-84A9-844D-BADF-54169180377B}" destId="{A3550973-DDF1-484A-ABA2-019DAF0E8207}" srcOrd="0" destOrd="5" presId="urn:microsoft.com/office/officeart/2005/8/layout/target1"/>
    <dgm:cxn modelId="{84E089EE-D31A-FB45-9A19-3542B5212AC9}" type="presOf" srcId="{2EF5E475-2FA2-E84A-BA58-414F89A5E0C7}" destId="{A3550973-DDF1-484A-ABA2-019DAF0E8207}" srcOrd="0" destOrd="6"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CB920289-A67E-E94B-ADF8-D323B2BE39AD}" type="presOf" srcId="{6728B6E2-5985-314E-B35C-15B55CC22EE5}" destId="{A3550973-DDF1-484A-ABA2-019DAF0E8207}" srcOrd="0" destOrd="2"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2A7732DC-5A63-9449-A765-D6B358164E3A}" type="presOf" srcId="{514ADFE5-96E9-5B40-9056-0EEE3CCC1805}" destId="{A3550973-DDF1-484A-ABA2-019DAF0E8207}" srcOrd="0" destOrd="1"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70B05F06-DAE7-ED49-82C5-C6AAE3A6C7C0}" type="presOf" srcId="{70870439-1CFF-EC46-AD96-95DD9D5BB788}" destId="{74E3C238-645F-9247-B1D2-FB272211142B}" srcOrd="0" destOrd="0" presId="urn:microsoft.com/office/officeart/2005/8/layout/target1"/>
    <dgm:cxn modelId="{0E0E8E7F-6088-234C-9C80-4948551F44B5}" type="presOf" srcId="{3E7A7728-B1D6-F34E-A8CE-5F280120B2CB}" destId="{A3550973-DDF1-484A-ABA2-019DAF0E8207}"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B7D98CBC-8798-1E4C-AB4F-C585C5CFB7FA}" srcId="{3E7A7728-B1D6-F34E-A8CE-5F280120B2CB}" destId="{50B6C5C8-6D7B-9345-A633-228B59298648}" srcOrd="1" destOrd="0" parTransId="{B3B1CA9E-6D2B-5244-93BD-99CD63F62614}" sibTransId="{8E23AFF8-9FF2-EC47-9CB2-BC7690DB2456}"/>
    <dgm:cxn modelId="{2DED713A-5A25-BC42-97A2-D6AF4B6239B5}" type="presOf" srcId="{50B6C5C8-6D7B-9345-A633-228B59298648}" destId="{A3550973-DDF1-484A-ABA2-019DAF0E8207}" srcOrd="0" destOrd="3"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EC3A4465-EC3A-4F45-838B-939E582122B9}" srcId="{3E7A7728-B1D6-F34E-A8CE-5F280120B2CB}" destId="{514ADFE5-96E9-5B40-9056-0EEE3CCC1805}" srcOrd="0" destOrd="0" parTransId="{FDBCB9C0-D8BA-F94A-A11E-7C40611F0B90}" sibTransId="{7CEAF69C-E332-F049-9B81-DEC3C725DD0D}"/>
    <dgm:cxn modelId="{D5C7558D-C8BA-ED44-8B58-72DC47561C5B}" type="presOf" srcId="{99EB21AB-828B-8347-A986-19040100CEA9}" destId="{0ACCF06E-9F16-1D41-97DD-B15AC1926D94}"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BCE870AD-519A-EA4A-859C-3B3C177C5E5D}" srcId="{05036658-5160-804B-B2E0-2AA19BBC6463}" destId="{3E7A7728-B1D6-F34E-A8CE-5F280120B2CB}" srcOrd="3" destOrd="0" parTransId="{37D3CA22-AF32-7A4F-B5BD-A817563205BC}" sibTransId="{110856D5-DA1E-1F45-89F1-0C248277C056}"/>
    <dgm:cxn modelId="{7B09FFC0-CCAB-FC4A-B0AB-72347CF75540}" srcId="{3E7A7728-B1D6-F34E-A8CE-5F280120B2CB}" destId="{E7CFA2E1-84A9-844D-BADF-54169180377B}" srcOrd="2" destOrd="0" parTransId="{7994E141-B85D-884F-A14C-01123DB6A426}" sibTransId="{45FC10AE-912D-DF47-A860-5682EE7D8996}"/>
    <dgm:cxn modelId="{734ADC75-C368-8F4E-A1F3-BCC2F07EF325}" srcId="{05036658-5160-804B-B2E0-2AA19BBC6463}" destId="{70870439-1CFF-EC46-AD96-95DD9D5BB788}" srcOrd="0" destOrd="0" parTransId="{A834CE6F-D539-DA40-A6CD-971CC36EFE72}" sibTransId="{60530F34-325C-8A40-8454-070EBF2B7E07}"/>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An interconnected set of gates whose output at any time is a function only of the input at that time</a:t>
          </a:r>
          <a:endParaRPr lang="en-US" sz="1400" kern="1200" dirty="0"/>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The appearance of the input is followed almost immediately by the appearance of the output, with only gate delays</a:t>
          </a:r>
          <a:endParaRPr lang="en-US" sz="1400" kern="1200" dirty="0"/>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Consists of </a:t>
          </a:r>
          <a:r>
            <a:rPr lang="en-US" sz="1400" i="1" kern="1200" dirty="0" smtClean="0"/>
            <a:t>n </a:t>
          </a:r>
          <a:r>
            <a:rPr lang="en-US" sz="1400" kern="1200" dirty="0" smtClean="0"/>
            <a:t>binary inputs and </a:t>
          </a:r>
          <a:r>
            <a:rPr lang="en-US" sz="1400" i="1" kern="1200" dirty="0" smtClean="0"/>
            <a:t>m </a:t>
          </a:r>
          <a:r>
            <a:rPr lang="en-US" sz="1400" kern="1200" dirty="0" smtClean="0"/>
            <a:t>binary outputs</a:t>
          </a:r>
          <a:endParaRPr lang="en-US" sz="1400" kern="1200" dirty="0"/>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622300" rtl="0">
            <a:lnSpc>
              <a:spcPct val="90000"/>
            </a:lnSpc>
            <a:spcBef>
              <a:spcPct val="0"/>
            </a:spcBef>
            <a:spcAft>
              <a:spcPct val="35000"/>
            </a:spcAft>
          </a:pPr>
          <a:r>
            <a:rPr lang="en-US" sz="1400" kern="1200" dirty="0" smtClean="0"/>
            <a:t>Can be defined in three ways: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Truth table</a:t>
          </a:r>
          <a:endParaRPr lang="en-US" sz="1400" kern="1200" dirty="0"/>
        </a:p>
        <a:p>
          <a:pPr marL="228600" lvl="2" indent="-114300" algn="l" defTabSz="533400" rtl="0">
            <a:lnSpc>
              <a:spcPct val="90000"/>
            </a:lnSpc>
            <a:spcBef>
              <a:spcPct val="0"/>
            </a:spcBef>
            <a:spcAft>
              <a:spcPct val="15000"/>
            </a:spcAft>
            <a:buChar char="••"/>
          </a:pPr>
          <a:r>
            <a:rPr lang="en-US" sz="1200" kern="1200" dirty="0" smtClean="0"/>
            <a:t>For each of the 2</a:t>
          </a:r>
          <a:r>
            <a:rPr lang="en-US" sz="1200" i="1" kern="1200" baseline="30000" dirty="0" smtClean="0"/>
            <a:t>n</a:t>
          </a:r>
          <a:r>
            <a:rPr lang="en-US" sz="1200" i="1" kern="1200" dirty="0" smtClean="0"/>
            <a:t> </a:t>
          </a:r>
          <a:r>
            <a:rPr lang="en-US" sz="1200" kern="1200" dirty="0" smtClean="0"/>
            <a:t>possible combinations of input signals, the binary value of each of the </a:t>
          </a:r>
          <a:r>
            <a:rPr lang="en-US" sz="1200" i="1" kern="1200" dirty="0" smtClean="0"/>
            <a:t>m </a:t>
          </a:r>
          <a:r>
            <a:rPr lang="en-US" sz="1200" kern="1200" dirty="0" smtClean="0"/>
            <a:t>output signals is listed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Graphical symbols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The interconnected layout of gates is depicted</a:t>
          </a:r>
          <a:endParaRPr lang="en-US" sz="1200" kern="1200" dirty="0"/>
        </a:p>
        <a:p>
          <a:pPr marL="114300" lvl="1" indent="-114300" algn="l" defTabSz="622300" rtl="0">
            <a:lnSpc>
              <a:spcPct val="90000"/>
            </a:lnSpc>
            <a:spcBef>
              <a:spcPct val="0"/>
            </a:spcBef>
            <a:spcAft>
              <a:spcPct val="15000"/>
            </a:spcAft>
            <a:buChar char="••"/>
          </a:pPr>
          <a:r>
            <a:rPr lang="en-US" sz="1400" kern="1200" dirty="0" smtClean="0"/>
            <a:t>Boolean equations</a:t>
          </a:r>
          <a:endParaRPr lang="en-US" sz="1400" kern="1200" dirty="0"/>
        </a:p>
        <a:p>
          <a:pPr marL="228600" lvl="2" indent="-114300" algn="l" defTabSz="533400" rtl="0">
            <a:lnSpc>
              <a:spcPct val="90000"/>
            </a:lnSpc>
            <a:spcBef>
              <a:spcPct val="0"/>
            </a:spcBef>
            <a:spcAft>
              <a:spcPct val="15000"/>
            </a:spcAft>
            <a:buChar char="••"/>
          </a:pPr>
          <a:r>
            <a:rPr lang="en-US" sz="1200" kern="1200" dirty="0" smtClean="0"/>
            <a:t>Each output signal is expressed as a Boolean function of its input signals</a:t>
          </a:r>
          <a:endParaRPr lang="en-US" sz="1200" kern="1200" dirty="0"/>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a:t>
            </a:r>
            <a:r>
              <a:rPr lang="en-US" baseline="0" smtClean="0">
                <a:latin typeface="Times New Roman" pitchFamily="-110" charset="0"/>
              </a:rPr>
              <a:t>Logic</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AU" smtClean="0">
                <a:latin typeface="Times New Roman" pitchFamily="-110" charset="0"/>
              </a:rPr>
              <a:t> </a:t>
            </a:r>
            <a:r>
              <a:rPr lang="en-AU" smtClean="0">
                <a:latin typeface="Times New Roman" pitchFamily="-110" charset="0"/>
              </a:rPr>
              <a:t>by Thân</a:t>
            </a:r>
            <a:r>
              <a:rPr lang="en-AU"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smtClean="0">
                <a:solidFill>
                  <a:schemeClr val="tx1"/>
                </a:solidFill>
                <a:latin typeface="Times New Roman" pitchFamily="-1" charset="0"/>
                <a:ea typeface="+mn-ea"/>
                <a:cs typeface="+mn-cs"/>
              </a:rPr>
              <a:t>gates, </a:t>
            </a:r>
            <a:r>
              <a:rPr lang="en-US" sz="1200" kern="1200" smtClean="0">
                <a:solidFill>
                  <a:schemeClr val="tx1"/>
                </a:solidFill>
                <a:latin typeface="Times New Roman" pitchFamily="-1" charset="0"/>
                <a:ea typeface="+mn-ea"/>
                <a:cs typeface="+mn-cs"/>
              </a:rPr>
              <a:t>are described. </a:t>
            </a:r>
            <a:endParaRPr lang="en-US" smtClean="0"/>
          </a:p>
          <a:p>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a:t>
            </a:r>
            <a:r>
              <a:rPr lang="en-US" sz="1200" kern="1200" smtClean="0">
                <a:solidFill>
                  <a:schemeClr val="tx1"/>
                </a:solidFill>
                <a:latin typeface="Times New Roman" pitchFamily="-1" charset="0"/>
                <a:ea typeface="+mn-ea"/>
                <a:cs typeface="+mn-cs"/>
              </a:rPr>
              <a:t>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a:t>
            </a:r>
            <a:r>
              <a:rPr lang="en-US" sz="1200" kern="120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r>
              <a:rPr lang="en-US" sz="1200" b="1" kern="1200" smtClean="0">
                <a:solidFill>
                  <a:schemeClr val="tx1"/>
                </a:solidFill>
                <a:latin typeface="Times New Roman" pitchFamily="-1" charset="0"/>
                <a:ea typeface="+mn-ea"/>
                <a:cs typeface="+mn-cs"/>
              </a:rPr>
              <a:t>Product of sums (POS) </a:t>
            </a:r>
            <a:r>
              <a:rPr lang="en-US" sz="1200" kern="120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smtClean="0"/>
          </a:p>
          <a:p>
            <a:r>
              <a:rPr lang="en-US" sz="1200" kern="120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z="1200" kern="120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4/14/2015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4/14/2015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4/14/2015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4/14/2015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4/14/2015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4/14/2015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4/14/2015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package" Target="../embeddings/Microsoft_Office_Word_Document2.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package" Target="../embeddings/Microsoft_Office_Word_Document3.docx"/></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Office_Word_Document1.docx"/></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57158" y="5095612"/>
            <a:ext cx="3752848"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86315" y="5257819"/>
            <a:ext cx="3929090"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effectLst/>
                <a:uLnTx/>
                <a:uFillTx/>
                <a:latin typeface="+mn-lt"/>
                <a:ea typeface="+mn-ea"/>
                <a:cs typeface="+mn-cs"/>
              </a:rPr>
              <a:t>Digital Logic</a:t>
            </a:r>
            <a:endParaRPr kumimoji="0" lang="en-US" sz="44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smtClean="0">
                <a:effectLst>
                  <a:outerShdw blurRad="38100" dist="38100" dir="2700000" algn="tl">
                    <a:srgbClr val="000000">
                      <a:alpha val="43137"/>
                    </a:srgbClr>
                  </a:outerShdw>
                </a:effectLst>
              </a:rPr>
              <a:t>11.3- Combinational </a:t>
            </a:r>
            <a:br>
              <a:rPr lang="en-US" b="1" smtClean="0">
                <a:effectLst>
                  <a:outerShdw blurRad="38100" dist="38100" dir="2700000" algn="tl">
                    <a:srgbClr val="000000">
                      <a:alpha val="43137"/>
                    </a:srgbClr>
                  </a:outerShdw>
                </a:effectLst>
              </a:rPr>
            </a:br>
            <a:r>
              <a:rPr lang="en-US" b="1" smtClean="0">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smtClean="0">
                <a:effectLst>
                  <a:outerShdw blurRad="38100" dist="38100" dir="2700000" algn="tl">
                    <a:srgbClr val="000000">
                      <a:alpha val="43137"/>
                    </a:srgbClr>
                  </a:outerShdw>
                </a:effectLst>
              </a:rPr>
              <a:t>Example: Using 3 ways for a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Boolean </a:t>
            </a:r>
            <a:r>
              <a:rPr lang="en-US" dirty="0" smtClean="0">
                <a:effectLst>
                  <a:outerShdw blurRad="38100" dist="38100" dir="2700000" algn="tl">
                    <a:srgbClr val="000000">
                      <a:alpha val="43137"/>
                    </a:srgbClr>
                  </a:outerShdw>
                </a:effectLst>
              </a:rPr>
              <a:t>Function of Three Variables</a:t>
            </a:r>
            <a:endParaRPr lang="en-US" dirty="0">
              <a:effectLst>
                <a:outerShdw blurRad="38100" dist="38100" dir="2700000" algn="tl">
                  <a:srgbClr val="000000">
                    <a:alpha val="43137"/>
                  </a:srgbClr>
                </a:outerShdw>
              </a:effectLst>
            </a:endParaRPr>
          </a:p>
        </p:txBody>
      </p:sp>
      <p:pic>
        <p:nvPicPr>
          <p:cNvPr id="252930" name="Picture 2"/>
          <p:cNvPicPr>
            <a:picLocks noChangeAspect="1" noChangeArrowheads="1"/>
          </p:cNvPicPr>
          <p:nvPr/>
        </p:nvPicPr>
        <p:blipFill>
          <a:blip r:embed="rId3"/>
          <a:srcRect/>
          <a:stretch>
            <a:fillRect/>
          </a:stretch>
        </p:blipFill>
        <p:spPr bwMode="auto">
          <a:xfrm>
            <a:off x="-32" y="3305189"/>
            <a:ext cx="3105150" cy="2124075"/>
          </a:xfrm>
          <a:prstGeom prst="rect">
            <a:avLst/>
          </a:prstGeom>
          <a:noFill/>
          <a:ln w="9525">
            <a:noFill/>
            <a:miter lim="800000"/>
            <a:headEnd/>
            <a:tailEnd/>
          </a:ln>
          <a:effectLst/>
        </p:spPr>
      </p:pic>
      <p:pic>
        <p:nvPicPr>
          <p:cNvPr id="252931" name="Picture 3"/>
          <p:cNvPicPr>
            <a:picLocks noChangeAspect="1" noChangeArrowheads="1"/>
          </p:cNvPicPr>
          <p:nvPr/>
        </p:nvPicPr>
        <p:blipFill>
          <a:blip r:embed="rId4"/>
          <a:srcRect/>
          <a:stretch>
            <a:fillRect/>
          </a:stretch>
        </p:blipFill>
        <p:spPr bwMode="auto">
          <a:xfrm>
            <a:off x="3286116" y="2071678"/>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5"/>
          <a:srcRect/>
          <a:stretch>
            <a:fillRect/>
          </a:stretch>
        </p:blipFill>
        <p:spPr bwMode="auto">
          <a:xfrm>
            <a:off x="6929454" y="2071678"/>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6"/>
          <a:srcRect/>
          <a:stretch>
            <a:fillRect/>
          </a:stretch>
        </p:blipFill>
        <p:spPr bwMode="auto">
          <a:xfrm>
            <a:off x="142844" y="6353198"/>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7"/>
          <a:srcRect/>
          <a:stretch>
            <a:fillRect/>
          </a:stretch>
        </p:blipFill>
        <p:spPr bwMode="auto">
          <a:xfrm>
            <a:off x="0" y="2500306"/>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2302853" y="2126247"/>
            <a:ext cx="475814" cy="1652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786454"/>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967203"/>
            <a:ext cx="2946640" cy="461665"/>
          </a:xfrm>
          <a:prstGeom prst="rect">
            <a:avLst/>
          </a:prstGeom>
          <a:solidFill>
            <a:schemeClr val="accent6">
              <a:lumMod val="20000"/>
              <a:lumOff val="80000"/>
            </a:schemeClr>
          </a:solidFill>
        </p:spPr>
        <p:txBody>
          <a:bodyPr wrap="none">
            <a:spAutoFit/>
          </a:bodyPr>
          <a:lstStyle/>
          <a:p>
            <a:r>
              <a:rPr lang="en-US" smtClean="0"/>
              <a:t>Sum of product (SOP)</a:t>
            </a:r>
            <a:endParaRPr lang="en-US"/>
          </a:p>
        </p:txBody>
      </p:sp>
      <p:sp>
        <p:nvSpPr>
          <p:cNvPr id="16" name="Rectangle 15"/>
          <p:cNvSpPr/>
          <p:nvPr/>
        </p:nvSpPr>
        <p:spPr>
          <a:xfrm>
            <a:off x="142844" y="5857892"/>
            <a:ext cx="2964273" cy="461665"/>
          </a:xfrm>
          <a:prstGeom prst="rect">
            <a:avLst/>
          </a:prstGeom>
          <a:solidFill>
            <a:schemeClr val="accent6">
              <a:lumMod val="20000"/>
              <a:lumOff val="80000"/>
            </a:schemeClr>
          </a:solidFill>
        </p:spPr>
        <p:txBody>
          <a:bodyPr wrap="none">
            <a:spAutoFit/>
          </a:bodyPr>
          <a:lstStyle/>
          <a:p>
            <a:r>
              <a:rPr lang="en-US" smtClean="0"/>
              <a:t>Product of Sum (POS)</a:t>
            </a:r>
            <a:endParaRPr lang="en-US"/>
          </a:p>
        </p:txBody>
      </p:sp>
      <p:cxnSp>
        <p:nvCxnSpPr>
          <p:cNvPr id="20" name="Straight Arrow Connector 19"/>
          <p:cNvCxnSpPr>
            <a:stCxn id="252930" idx="0"/>
            <a:endCxn id="252934" idx="2"/>
          </p:cNvCxnSpPr>
          <p:nvPr/>
        </p:nvCxnSpPr>
        <p:spPr>
          <a:xfrm rot="5400000" flipH="1" flipV="1">
            <a:off x="1381329" y="3052963"/>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Algebraic Simplication </a:t>
            </a:r>
            <a:br>
              <a:rPr lang="en-US" b="1" smtClean="0"/>
            </a:br>
            <a:r>
              <a:rPr lang="en-US" b="1" smtClean="0"/>
              <a:t>Minimize a Boolean Function</a:t>
            </a:r>
            <a:endParaRPr lang="en-US" b="1"/>
          </a:p>
        </p:txBody>
      </p:sp>
      <p:sp>
        <p:nvSpPr>
          <p:cNvPr id="3" name="Content Placeholder 2"/>
          <p:cNvSpPr>
            <a:spLocks noGrp="1"/>
          </p:cNvSpPr>
          <p:nvPr>
            <p:ph idx="1"/>
          </p:nvPr>
        </p:nvSpPr>
        <p:spPr/>
        <p:txBody>
          <a:bodyPr>
            <a:normAutofit/>
          </a:bodyPr>
          <a:lstStyle/>
          <a:p>
            <a:r>
              <a:rPr lang="en-US" sz="3200" smtClean="0">
                <a:solidFill>
                  <a:schemeClr val="tx1"/>
                </a:solidFill>
              </a:rPr>
              <a:t> A Boolean function will be implemented as a combinational network </a:t>
            </a:r>
            <a:r>
              <a:rPr lang="en-US" sz="3200" smtClean="0">
                <a:solidFill>
                  <a:schemeClr val="tx1"/>
                </a:solidFill>
                <a:sym typeface="Wingdings" pitchFamily="2" charset="2"/>
              </a:rPr>
              <a:t> More complex function will cause a more complex network</a:t>
            </a:r>
            <a:endParaRPr lang="en-US" sz="3200" smtClean="0">
              <a:solidFill>
                <a:schemeClr val="tx1"/>
              </a:solidFill>
            </a:endParaRPr>
          </a:p>
          <a:p>
            <a:r>
              <a:rPr lang="en-US" sz="3200" smtClean="0">
                <a:solidFill>
                  <a:schemeClr val="tx1"/>
                </a:solidFill>
              </a:rPr>
              <a:t> How to minimize a Bollean function?</a:t>
            </a:r>
          </a:p>
          <a:p>
            <a:pPr lvl="1"/>
            <a:r>
              <a:rPr lang="en-US" sz="2400" smtClean="0">
                <a:solidFill>
                  <a:schemeClr val="tx1"/>
                </a:solidFill>
              </a:rPr>
              <a:t>Methods:</a:t>
            </a:r>
          </a:p>
          <a:p>
            <a:pPr lvl="2"/>
            <a:r>
              <a:rPr lang="en-US" sz="2800" smtClean="0">
                <a:solidFill>
                  <a:schemeClr val="tx1"/>
                </a:solidFill>
              </a:rPr>
              <a:t> </a:t>
            </a:r>
            <a:r>
              <a:rPr lang="en-US" sz="2000" smtClean="0">
                <a:solidFill>
                  <a:srgbClr val="FF0000"/>
                </a:solidFill>
              </a:rPr>
              <a:t>Karnaugh Map</a:t>
            </a:r>
          </a:p>
          <a:p>
            <a:pPr lvl="2"/>
            <a:r>
              <a:rPr lang="en-US" sz="2000" smtClean="0">
                <a:solidFill>
                  <a:srgbClr val="FF0000"/>
                </a:solidFill>
              </a:rPr>
              <a:t> Quine-McCluskey Method</a:t>
            </a:r>
            <a:endParaRPr lang="en-US" sz="200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smtClean="0">
                <a:effectLst>
                  <a:outerShdw blurRad="38100" dist="38100" dir="2700000" algn="tl">
                    <a:srgbClr val="000000">
                      <a:alpha val="43137"/>
                    </a:srgbClr>
                  </a:outerShdw>
                </a:effectLst>
              </a:rPr>
              <a:t>Algebraic Simplification</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smtClean="0">
                <a:effectLst>
                  <a:outerShdw blurRad="38100" dist="38100" dir="2700000" algn="tl">
                    <a:srgbClr val="000000">
                      <a:alpha val="43137"/>
                    </a:srgbClr>
                  </a:outerShdw>
                </a:effectLst>
              </a:rPr>
              <a:t>Karnaugh Map</a:t>
            </a:r>
            <a:endParaRPr lang="en-US" sz="4000"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428628" y="5972175"/>
            <a:ext cx="8572528" cy="885825"/>
          </a:xfrm>
        </p:spPr>
        <p:txBody>
          <a:bodyPr>
            <a:noAutofit/>
          </a:bodyPr>
          <a:lstStyle/>
          <a:p>
            <a:pPr marL="228600" indent="-228600" fontAlgn="base">
              <a:spcBef>
                <a:spcPts val="2000"/>
              </a:spcBef>
              <a:spcAft>
                <a:spcPct val="0"/>
              </a:spcAft>
              <a:buFont typeface="Wingdings" pitchFamily="2" charset="2"/>
              <a:buChar char="n"/>
            </a:pPr>
            <a:r>
              <a:rPr lang="en-US" sz="2000" dirty="0" smtClean="0">
                <a:solidFill>
                  <a:srgbClr val="002060"/>
                </a:solidFill>
              </a:rPr>
              <a:t>A convenient way of representing a Boolean function of a small number (up to four) of variables</a:t>
            </a:r>
            <a:endParaRPr lang="en-US" sz="2000" dirty="0">
              <a:solidFill>
                <a:srgbClr val="002060"/>
              </a:solidFill>
            </a:endParaRPr>
          </a:p>
        </p:txBody>
      </p:sp>
      <p:pic>
        <p:nvPicPr>
          <p:cNvPr id="244737" name="Picture 1"/>
          <p:cNvPicPr>
            <a:picLocks noChangeAspect="1" noChangeArrowheads="1"/>
          </p:cNvPicPr>
          <p:nvPr/>
        </p:nvPicPr>
        <p:blipFill>
          <a:blip r:embed="rId3"/>
          <a:srcRect/>
          <a:stretch>
            <a:fillRect/>
          </a:stretch>
        </p:blipFill>
        <p:spPr bwMode="auto">
          <a:xfrm>
            <a:off x="1724025" y="962025"/>
            <a:ext cx="5695950" cy="4933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pic>
        <p:nvPicPr>
          <p:cNvPr id="242689" name="Picture 1"/>
          <p:cNvPicPr>
            <a:picLocks noChangeAspect="1" noChangeArrowheads="1"/>
          </p:cNvPicPr>
          <p:nvPr/>
        </p:nvPicPr>
        <p:blipFill>
          <a:blip r:embed="rId3"/>
          <a:srcRect/>
          <a:stretch>
            <a:fillRect/>
          </a:stretch>
        </p:blipFill>
        <p:spPr bwMode="auto">
          <a:xfrm>
            <a:off x="357158" y="19428"/>
            <a:ext cx="6162754" cy="68385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rot="10800000" flipV="1">
            <a:off x="3000364" y="3286124"/>
            <a:ext cx="1785950" cy="142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3071810"/>
            <a:ext cx="135732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No good</a:t>
            </a:r>
            <a:endParaRPr lang="en-US" sz="2000"/>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good</a:t>
            </a:r>
            <a:endParaRPr lang="en-US" sz="20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smtClean="0">
                <a:effectLst>
                  <a:outerShdw blurRad="38100" dist="38100" dir="2700000" algn="tl">
                    <a:srgbClr val="000000">
                      <a:alpha val="43137"/>
                    </a:srgbClr>
                  </a:outerShdw>
                </a:effectLst>
              </a:rPr>
              <a:t>Table 11.4- </a:t>
            </a:r>
            <a:r>
              <a:rPr lang="en-US" sz="2800" smtClean="0">
                <a:effectLst>
                  <a:outerShdw blurRad="38100" dist="38100" dir="2700000" algn="tl">
                    <a:srgbClr val="000000">
                      <a:alpha val="43137"/>
                    </a:srgbClr>
                  </a:outerShdw>
                </a:effectLst>
              </a:rPr>
              <a:t>Truth </a:t>
            </a:r>
            <a:r>
              <a:rPr lang="en-US" sz="2800" dirty="0" smtClean="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8593" name="Picture 1"/>
          <p:cNvPicPr>
            <a:picLocks noChangeAspect="1" noChangeArrowheads="1"/>
          </p:cNvPicPr>
          <p:nvPr/>
        </p:nvPicPr>
        <p:blipFill>
          <a:blip r:embed="rId3"/>
          <a:srcRect/>
          <a:stretch>
            <a:fillRect/>
          </a:stretch>
        </p:blipFill>
        <p:spPr bwMode="auto">
          <a:xfrm>
            <a:off x="595233" y="1428736"/>
            <a:ext cx="7762982" cy="533892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Objectives</a:t>
            </a:r>
            <a:endParaRPr lang="en-US" sz="4400" b="1"/>
          </a:p>
        </p:txBody>
      </p:sp>
      <p:sp>
        <p:nvSpPr>
          <p:cNvPr id="3" name="Content Placeholder 2"/>
          <p:cNvSpPr>
            <a:spLocks noGrp="1"/>
          </p:cNvSpPr>
          <p:nvPr>
            <p:ph idx="1"/>
          </p:nvPr>
        </p:nvSpPr>
        <p:spPr>
          <a:xfrm>
            <a:off x="498474" y="1500174"/>
            <a:ext cx="7556313" cy="4625989"/>
          </a:xfrm>
        </p:spPr>
        <p:txBody>
          <a:bodyPr>
            <a:normAutofit lnSpcReduction="10000"/>
          </a:bodyPr>
          <a:lstStyle/>
          <a:p>
            <a:r>
              <a:rPr lang="en-US" sz="2800" smtClean="0">
                <a:solidFill>
                  <a:srgbClr val="002060"/>
                </a:solidFill>
              </a:rPr>
              <a:t>What are the basis of digital circuits?</a:t>
            </a:r>
          </a:p>
          <a:p>
            <a:r>
              <a:rPr lang="en-US" sz="2800" smtClean="0">
                <a:solidFill>
                  <a:srgbClr val="002060"/>
                </a:solidFill>
              </a:rPr>
              <a:t>What are the basic electronic components?</a:t>
            </a:r>
          </a:p>
          <a:p>
            <a:r>
              <a:rPr lang="en-US" sz="2800" smtClean="0">
                <a:solidFill>
                  <a:srgbClr val="002060"/>
                </a:solidFill>
              </a:rPr>
              <a:t>How can minimize a combinational circuits?</a:t>
            </a:r>
          </a:p>
          <a:p>
            <a:r>
              <a:rPr lang="en-US" sz="2800" smtClean="0">
                <a:solidFill>
                  <a:srgbClr val="002060"/>
                </a:solidFill>
              </a:rPr>
              <a:t>After studying this chapter, you should be able to: </a:t>
            </a:r>
          </a:p>
          <a:p>
            <a:pPr lvl="1"/>
            <a:r>
              <a:rPr lang="en-US" sz="2600" smtClean="0">
                <a:solidFill>
                  <a:srgbClr val="002060"/>
                </a:solidFill>
              </a:rPr>
              <a:t>Understand the basic operations of Boolean algebra. </a:t>
            </a:r>
          </a:p>
          <a:p>
            <a:pPr lvl="1"/>
            <a:r>
              <a:rPr lang="en-US" sz="2600" smtClean="0">
                <a:solidFill>
                  <a:srgbClr val="002060"/>
                </a:solidFill>
              </a:rPr>
              <a:t>Use a Karnaugh map to simplify a Boolean expression. </a:t>
            </a:r>
          </a:p>
          <a:p>
            <a:endParaRPr lang="en-US" sz="280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smtClean="0">
                <a:effectLst>
                  <a:outerShdw blurRad="38100" dist="38100" dir="2700000" algn="tl">
                    <a:srgbClr val="000000">
                      <a:alpha val="43137"/>
                    </a:srgbClr>
                  </a:outerShdw>
                </a:effectLst>
              </a:rPr>
              <a:t>Table 11.5: First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p:oleObj spid="_x0000_s231426" name="Document" r:id="rId4" imgW="0" imgH="0" progId="Word.Document.12">
                <p:embed/>
              </p:oleObj>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5"/>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ABCD </a:t>
              </a:r>
              <a:r>
                <a:rPr lang="en-US" smtClean="0">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 </a:t>
              </a:r>
              <a:r>
                <a:rPr lang="en-US" smtClean="0">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solidFill>
                    <a:srgbClr val="002060"/>
                  </a:solidFill>
                </a:rPr>
                <a:t>0001</a:t>
              </a:r>
            </a:p>
            <a:p>
              <a:pPr algn="ctr"/>
              <a:r>
                <a:rPr lang="en-US" sz="2000" smtClean="0">
                  <a:solidFill>
                    <a:srgbClr val="002060"/>
                  </a:solidFill>
                </a:rPr>
                <a:t>0101</a:t>
              </a:r>
            </a:p>
            <a:p>
              <a:pPr algn="ctr"/>
              <a:r>
                <a:rPr lang="en-US" sz="2000" smtClean="0">
                  <a:solidFill>
                    <a:srgbClr val="002060"/>
                  </a:solidFill>
                </a:rPr>
                <a:t>0110</a:t>
              </a:r>
            </a:p>
            <a:p>
              <a:pPr algn="ctr"/>
              <a:r>
                <a:rPr lang="en-US" sz="2000" smtClean="0">
                  <a:solidFill>
                    <a:srgbClr val="002060"/>
                  </a:solidFill>
                </a:rPr>
                <a:t>1100</a:t>
              </a:r>
            </a:p>
            <a:p>
              <a:pPr algn="ctr"/>
              <a:r>
                <a:rPr lang="en-US" sz="2000" smtClean="0">
                  <a:solidFill>
                    <a:srgbClr val="002060"/>
                  </a:solidFill>
                </a:rPr>
                <a:t>0111</a:t>
              </a:r>
            </a:p>
            <a:p>
              <a:pPr algn="ctr"/>
              <a:r>
                <a:rPr lang="en-US" sz="2000" smtClean="0">
                  <a:solidFill>
                    <a:srgbClr val="002060"/>
                  </a:solidFill>
                </a:rPr>
                <a:t>1011</a:t>
              </a:r>
            </a:p>
            <a:p>
              <a:pPr algn="ctr"/>
              <a:r>
                <a:rPr lang="en-US" sz="2000" smtClean="0">
                  <a:solidFill>
                    <a:srgbClr val="002060"/>
                  </a:solidFill>
                </a:rPr>
                <a:t>1101</a:t>
              </a:r>
            </a:p>
            <a:p>
              <a:pPr algn="ctr"/>
              <a:r>
                <a:rPr lang="en-US" sz="2000" smtClean="0">
                  <a:solidFill>
                    <a:srgbClr val="002060"/>
                  </a:solidFill>
                </a:rPr>
                <a:t>1111</a:t>
              </a:r>
              <a:endParaRPr lang="en-US" sz="2000">
                <a:solidFill>
                  <a:srgbClr val="002060"/>
                </a:solidFill>
              </a:endParaRP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smtClean="0">
                <a:effectLst>
                  <a:outerShdw blurRad="38100" dist="38100" dir="2700000" algn="tl">
                    <a:srgbClr val="000000">
                      <a:alpha val="43137"/>
                    </a:srgbClr>
                  </a:outerShdw>
                </a:effectLst>
              </a:rPr>
              <a:t>Table 11.6: Last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p:oleObj spid="_x0000_s232450" name="Document" r:id="rId4" imgW="0" imgH="0" progId="Word.Document.12">
                <p:embed/>
              </p:oleObj>
            </a:graphicData>
          </a:graphic>
        </p:graphicFrame>
        <p:pic>
          <p:nvPicPr>
            <p:cNvPr id="232451" name="Picture 3"/>
            <p:cNvPicPr>
              <a:picLocks noChangeAspect="1" noChangeArrowheads="1"/>
            </p:cNvPicPr>
            <p:nvPr/>
          </p:nvPicPr>
          <p:blipFill>
            <a:blip r:embed="rId5"/>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1111 + 1101 </a:t>
              </a:r>
              <a:r>
                <a:rPr lang="en-US" sz="2000" smtClean="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0111 + 0101 </a:t>
              </a:r>
              <a:r>
                <a:rPr lang="en-US" sz="2000" smtClean="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11-1+ 01-1 </a:t>
              </a:r>
              <a:r>
                <a:rPr lang="en-US" sz="2000" smtClean="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pic>
        <p:nvPicPr>
          <p:cNvPr id="289794" name="Picture 2"/>
          <p:cNvPicPr>
            <a:picLocks noChangeAspect="1" noChangeArrowheads="1"/>
          </p:cNvPicPr>
          <p:nvPr/>
        </p:nvPicPr>
        <p:blipFill>
          <a:blip r:embed="rId2"/>
          <a:srcRect/>
          <a:stretch>
            <a:fillRect/>
          </a:stretch>
        </p:blipFill>
        <p:spPr bwMode="auto">
          <a:xfrm>
            <a:off x="971366" y="1214422"/>
            <a:ext cx="7201270" cy="5286412"/>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Summary</a:t>
            </a:r>
            <a:endParaRPr lang="en-US" b="1"/>
          </a:p>
        </p:txBody>
      </p:sp>
      <p:pic>
        <p:nvPicPr>
          <p:cNvPr id="290818" name="Picture 2"/>
          <p:cNvPicPr>
            <a:picLocks noChangeAspect="1" noChangeArrowheads="1"/>
          </p:cNvPicPr>
          <p:nvPr/>
        </p:nvPicPr>
        <p:blipFill>
          <a:blip r:embed="rId2"/>
          <a:srcRect/>
          <a:stretch>
            <a:fillRect/>
          </a:stretch>
        </p:blipFill>
        <p:spPr bwMode="auto">
          <a:xfrm>
            <a:off x="199321" y="1643051"/>
            <a:ext cx="8745358" cy="357190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smtClean="0">
                <a:solidFill>
                  <a:srgbClr val="002060"/>
                </a:solidFill>
              </a:rPr>
              <a:t>Boolean Algebra</a:t>
            </a:r>
          </a:p>
          <a:p>
            <a:r>
              <a:rPr lang="en-US" sz="2800" smtClean="0">
                <a:solidFill>
                  <a:srgbClr val="002060"/>
                </a:solidFill>
              </a:rPr>
              <a:t>Gates</a:t>
            </a:r>
          </a:p>
          <a:p>
            <a:r>
              <a:rPr lang="en-US" sz="2800" smtClean="0">
                <a:solidFill>
                  <a:srgbClr val="002060"/>
                </a:solidFill>
              </a:rPr>
              <a:t>Combinational Circuit</a:t>
            </a:r>
          </a:p>
          <a:p>
            <a:pPr lvl="1"/>
            <a:r>
              <a:rPr lang="en-US" sz="2400" b="1" smtClean="0">
                <a:solidFill>
                  <a:srgbClr val="002060"/>
                </a:solidFill>
              </a:rPr>
              <a:t>Algebraic Simplification</a:t>
            </a:r>
          </a:p>
          <a:p>
            <a:pPr lvl="2"/>
            <a:r>
              <a:rPr lang="en-US" sz="2200" smtClean="0">
                <a:solidFill>
                  <a:srgbClr val="002060"/>
                </a:solidFill>
              </a:rPr>
              <a:t>Karnaugh Map</a:t>
            </a:r>
          </a:p>
          <a:p>
            <a:pPr lvl="2"/>
            <a:r>
              <a:rPr lang="en-US" sz="2200" smtClean="0">
                <a:solidFill>
                  <a:srgbClr val="002060"/>
                </a:solidFill>
              </a:rPr>
              <a:t>Quine-McCluskey Method</a:t>
            </a:r>
          </a:p>
          <a:p>
            <a:endParaRPr lang="en-US" sz="2400" smtClean="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smtClean="0"/>
              <a:t>Chapter 11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smtClean="0"/>
              <a:t>Digital Logic</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Contents</a:t>
            </a:r>
            <a:endParaRPr lang="en-US" sz="4400" b="1"/>
          </a:p>
        </p:txBody>
      </p:sp>
      <p:sp>
        <p:nvSpPr>
          <p:cNvPr id="3" name="Content Placeholder 2"/>
          <p:cNvSpPr>
            <a:spLocks noGrp="1"/>
          </p:cNvSpPr>
          <p:nvPr>
            <p:ph idx="1"/>
          </p:nvPr>
        </p:nvSpPr>
        <p:spPr/>
        <p:txBody>
          <a:bodyPr>
            <a:normAutofit/>
          </a:bodyPr>
          <a:lstStyle/>
          <a:p>
            <a:r>
              <a:rPr lang="en-US" sz="2800" smtClean="0">
                <a:solidFill>
                  <a:schemeClr val="tx1"/>
                </a:solidFill>
              </a:rPr>
              <a:t>11.1- Boolean Algebra</a:t>
            </a:r>
          </a:p>
          <a:p>
            <a:r>
              <a:rPr lang="en-US" sz="2800" smtClean="0">
                <a:solidFill>
                  <a:schemeClr val="tx1"/>
                </a:solidFill>
              </a:rPr>
              <a:t>11.2-Gates</a:t>
            </a:r>
          </a:p>
          <a:p>
            <a:r>
              <a:rPr lang="en-US" sz="2800" smtClean="0">
                <a:solidFill>
                  <a:schemeClr val="tx1"/>
                </a:solidFill>
              </a:rPr>
              <a:t>11.3- Combinational Circuit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smtClean="0">
                <a:effectLst>
                  <a:outerShdw blurRad="38100" dist="38100" dir="2700000" algn="tl">
                    <a:srgbClr val="000000">
                      <a:alpha val="43137"/>
                    </a:srgbClr>
                  </a:outerShdw>
                </a:effectLst>
              </a:rPr>
              <a:t>11.1- Boolean </a:t>
            </a:r>
            <a:r>
              <a:rPr lang="en-US" b="1" dirty="0" smtClean="0">
                <a:effectLst>
                  <a:outerShdw blurRad="38100" dist="38100" dir="2700000" algn="tl">
                    <a:srgbClr val="000000">
                      <a:alpha val="43137"/>
                    </a:srgbClr>
                  </a:outerShdw>
                </a:effectLst>
              </a:rPr>
              <a:t>Algebra</a:t>
            </a:r>
            <a:endParaRPr lang="en-US" b="1"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lnSpcReduction="10000"/>
          </a:bodyPr>
          <a:lstStyle/>
          <a:p>
            <a:r>
              <a:rPr lang="en-US" dirty="0" smtClean="0">
                <a:solidFill>
                  <a:schemeClr val="tx1"/>
                </a:solidFill>
              </a:rPr>
              <a:t>Mathematical </a:t>
            </a:r>
            <a:r>
              <a:rPr lang="en-US" smtClean="0">
                <a:solidFill>
                  <a:schemeClr val="tx1"/>
                </a:solidFill>
              </a:rPr>
              <a:t>discipline (môn) used </a:t>
            </a:r>
            <a:r>
              <a:rPr lang="en-US" dirty="0" smtClean="0">
                <a:solidFill>
                  <a:schemeClr val="tx1"/>
                </a:solidFill>
              </a:rPr>
              <a:t>to design and analyze the behavior of the digital circuitry in digital computers and other digital systems</a:t>
            </a:r>
          </a:p>
          <a:p>
            <a:r>
              <a:rPr lang="en-US" b="1" dirty="0" smtClean="0">
                <a:solidFill>
                  <a:schemeClr val="tx1"/>
                </a:solidFill>
              </a:rPr>
              <a:t>Named after George Boole</a:t>
            </a:r>
          </a:p>
          <a:p>
            <a:pPr lvl="1"/>
            <a:r>
              <a:rPr lang="en-US" dirty="0" smtClean="0">
                <a:solidFill>
                  <a:schemeClr val="tx1"/>
                </a:solidFill>
              </a:rPr>
              <a:t>English mathematician</a:t>
            </a:r>
          </a:p>
          <a:p>
            <a:pPr lvl="1"/>
            <a:r>
              <a:rPr lang="en-US" dirty="0" smtClean="0">
                <a:solidFill>
                  <a:schemeClr val="tx1"/>
                </a:solidFill>
              </a:rPr>
              <a:t>Proposed basic principles of the algebra in 1854</a:t>
            </a:r>
          </a:p>
          <a:p>
            <a:pPr marL="228600" lvl="1">
              <a:spcBef>
                <a:spcPts val="2000"/>
              </a:spcBef>
              <a:buClr>
                <a:schemeClr val="accent1"/>
              </a:buClr>
            </a:pPr>
            <a:r>
              <a:rPr lang="en-US" sz="2000" dirty="0" smtClean="0">
                <a:solidFill>
                  <a:schemeClr val="tx1"/>
                </a:solidFill>
              </a:rPr>
              <a:t>Claude Shannon suggested Boolean algebra could be used to solve problems in relay-switching circuit design</a:t>
            </a:r>
          </a:p>
          <a:p>
            <a:pPr marL="228600" lvl="1">
              <a:spcBef>
                <a:spcPts val="2000"/>
              </a:spcBef>
              <a:buClr>
                <a:schemeClr val="accent1"/>
              </a:buClr>
            </a:pPr>
            <a:r>
              <a:rPr lang="en-US" sz="2065" b="1" dirty="0" smtClean="0">
                <a:solidFill>
                  <a:schemeClr val="tx1"/>
                </a:solidFill>
              </a:rPr>
              <a:t>Is a convenient tool</a:t>
            </a:r>
            <a:r>
              <a:rPr lang="en-US" sz="2065" dirty="0" smtClean="0">
                <a:solidFill>
                  <a:schemeClr val="tx1"/>
                </a:solidFill>
              </a:rPr>
              <a:t>:</a:t>
            </a:r>
          </a:p>
          <a:p>
            <a:pPr lvl="1"/>
            <a:r>
              <a:rPr lang="en-US" sz="1806" b="1" dirty="0" smtClean="0">
                <a:solidFill>
                  <a:schemeClr val="tx1"/>
                </a:solidFill>
              </a:rPr>
              <a:t>Analysis</a:t>
            </a:r>
          </a:p>
          <a:p>
            <a:pPr lvl="2"/>
            <a:r>
              <a:rPr lang="en-US" sz="1760" dirty="0" smtClean="0">
                <a:solidFill>
                  <a:schemeClr val="tx1"/>
                </a:solidFill>
              </a:rPr>
              <a:t>It is an economical way of describing the function of digital circuitry</a:t>
            </a:r>
          </a:p>
          <a:p>
            <a:pPr lvl="1"/>
            <a:r>
              <a:rPr lang="en-US" sz="1806" b="1" dirty="0" smtClean="0">
                <a:solidFill>
                  <a:schemeClr val="tx1"/>
                </a:solidFill>
              </a:rPr>
              <a:t>Design</a:t>
            </a:r>
          </a:p>
          <a:p>
            <a:pPr lvl="2"/>
            <a:r>
              <a:rPr lang="en-US" sz="1765" dirty="0" smtClean="0">
                <a:solidFill>
                  <a:schemeClr val="tx1"/>
                </a:solidFill>
              </a:rPr>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smtClean="0"/>
              <a:t>Boolean Algebra</a:t>
            </a:r>
            <a:endParaRPr lang="en-US" b="1"/>
          </a:p>
        </p:txBody>
      </p:sp>
      <p:sp>
        <p:nvSpPr>
          <p:cNvPr id="3" name="Content Placeholder 2"/>
          <p:cNvSpPr>
            <a:spLocks noGrp="1"/>
          </p:cNvSpPr>
          <p:nvPr>
            <p:ph idx="1"/>
          </p:nvPr>
        </p:nvSpPr>
        <p:spPr>
          <a:xfrm>
            <a:off x="428596" y="1000108"/>
            <a:ext cx="7556313" cy="4144963"/>
          </a:xfrm>
        </p:spPr>
        <p:txBody>
          <a:bodyPr>
            <a:normAutofit/>
          </a:bodyPr>
          <a:lstStyle/>
          <a:p>
            <a:r>
              <a:rPr lang="en-US" sz="2800" smtClean="0">
                <a:solidFill>
                  <a:schemeClr val="tx1"/>
                </a:solidFill>
              </a:rPr>
              <a:t> Investigated Set: </a:t>
            </a:r>
          </a:p>
          <a:p>
            <a:pPr>
              <a:buNone/>
            </a:pPr>
            <a:r>
              <a:rPr lang="en-US" sz="2800" smtClean="0">
                <a:solidFill>
                  <a:schemeClr val="tx1"/>
                </a:solidFill>
              </a:rPr>
              <a:t>        B = { False, True } = { F, T} = {0,1} </a:t>
            </a:r>
          </a:p>
          <a:p>
            <a:r>
              <a:rPr lang="en-US" sz="2800" smtClean="0">
                <a:solidFill>
                  <a:schemeClr val="tx1"/>
                </a:solidFill>
              </a:rPr>
              <a:t>Basic Operator: AND (.), OR (+), NOT</a:t>
            </a:r>
          </a:p>
          <a:p>
            <a:r>
              <a:rPr lang="en-US" sz="2800" smtClean="0">
                <a:solidFill>
                  <a:schemeClr val="tx1"/>
                </a:solidFill>
              </a:rPr>
              <a:t>Other opertors: NAND (Not And), NOR (Not Or), XOR ( Exclusive OR) </a:t>
            </a:r>
          </a:p>
          <a:p>
            <a:r>
              <a:rPr lang="en-US" sz="2800" smtClean="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500034" y="5000636"/>
            <a:ext cx="1419225" cy="666750"/>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2428860" y="5143512"/>
            <a:ext cx="2514600" cy="209550"/>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357818" y="5000636"/>
            <a:ext cx="2686050" cy="4191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285860"/>
            <a:ext cx="7556313" cy="5114940"/>
          </a:xfrm>
        </p:spPr>
        <p:txBody>
          <a:bodyPr>
            <a:normAutofit fontScale="92500" lnSpcReduction="10000"/>
          </a:bodyPr>
          <a:lstStyle/>
          <a:p>
            <a:r>
              <a:rPr lang="en-US" b="1" dirty="0" smtClean="0">
                <a:solidFill>
                  <a:schemeClr val="tx1"/>
                </a:solidFill>
              </a:rPr>
              <a:t>Makes use of variables and operations</a:t>
            </a:r>
          </a:p>
          <a:p>
            <a:pPr lvl="1"/>
            <a:r>
              <a:rPr lang="en-US" dirty="0" smtClean="0">
                <a:solidFill>
                  <a:schemeClr val="tx1"/>
                </a:solidFill>
              </a:rPr>
              <a:t>Are logical</a:t>
            </a:r>
          </a:p>
          <a:p>
            <a:pPr lvl="1"/>
            <a:r>
              <a:rPr lang="en-US" dirty="0" smtClean="0">
                <a:solidFill>
                  <a:schemeClr val="tx1"/>
                </a:solidFill>
              </a:rPr>
              <a:t>A variable may take on the value 1 (TRUE) or 0 (FALSE)</a:t>
            </a:r>
          </a:p>
          <a:p>
            <a:pPr lvl="1"/>
            <a:r>
              <a:rPr lang="en-US" dirty="0" smtClean="0">
                <a:solidFill>
                  <a:schemeClr val="tx1"/>
                </a:solidFill>
              </a:rPr>
              <a:t>Basic logical operations are AND, OR, and NOT</a:t>
            </a:r>
          </a:p>
          <a:p>
            <a:pPr marL="228600" lvl="1">
              <a:spcBef>
                <a:spcPts val="2000"/>
              </a:spcBef>
              <a:buClr>
                <a:schemeClr val="accent1"/>
              </a:buClr>
            </a:pPr>
            <a:r>
              <a:rPr lang="en-US" sz="2000" b="1" dirty="0" smtClean="0">
                <a:solidFill>
                  <a:schemeClr val="tx1"/>
                </a:solidFill>
              </a:rPr>
              <a:t>AND</a:t>
            </a:r>
          </a:p>
          <a:p>
            <a:pPr lvl="1"/>
            <a:r>
              <a:rPr lang="en-US" dirty="0" smtClean="0">
                <a:solidFill>
                  <a:schemeClr val="tx1"/>
                </a:solidFill>
              </a:rPr>
              <a:t>Yields true (binary value 1) if and only if both of its operands are true</a:t>
            </a:r>
          </a:p>
          <a:p>
            <a:pPr lvl="1"/>
            <a:r>
              <a:rPr lang="en-US" dirty="0" smtClean="0">
                <a:solidFill>
                  <a:schemeClr val="tx1"/>
                </a:solidFill>
              </a:rPr>
              <a:t>In the absence of parentheses the AND operation takes precedence over the OR operation</a:t>
            </a:r>
          </a:p>
          <a:p>
            <a:pPr lvl="1"/>
            <a:r>
              <a:rPr lang="en-US" dirty="0" smtClean="0">
                <a:solidFill>
                  <a:schemeClr val="tx1"/>
                </a:solidFill>
              </a:rPr>
              <a:t>When no ambiguity will occur the AND operation is represented by simple concatenation instead of the dot operator</a:t>
            </a:r>
          </a:p>
          <a:p>
            <a:pPr marL="228600" lvl="1">
              <a:spcBef>
                <a:spcPts val="2000"/>
              </a:spcBef>
              <a:buClr>
                <a:schemeClr val="accent1"/>
              </a:buClr>
            </a:pPr>
            <a:r>
              <a:rPr lang="en-US" sz="2000" b="1" dirty="0" smtClean="0">
                <a:solidFill>
                  <a:schemeClr val="tx1"/>
                </a:solidFill>
              </a:rPr>
              <a:t>OR</a:t>
            </a:r>
          </a:p>
          <a:p>
            <a:pPr lvl="1"/>
            <a:r>
              <a:rPr lang="en-US" dirty="0" smtClean="0">
                <a:solidFill>
                  <a:schemeClr val="tx1"/>
                </a:solidFill>
              </a:rPr>
              <a:t>Yields true if either or both of its operands are true</a:t>
            </a:r>
          </a:p>
          <a:p>
            <a:pPr marL="228600" lvl="1">
              <a:spcBef>
                <a:spcPts val="2000"/>
              </a:spcBef>
              <a:buClr>
                <a:schemeClr val="accent1"/>
              </a:buClr>
            </a:pPr>
            <a:r>
              <a:rPr lang="en-US" sz="2000" b="1" dirty="0" smtClean="0">
                <a:solidFill>
                  <a:schemeClr val="tx1"/>
                </a:solidFill>
              </a:rPr>
              <a:t>NOT</a:t>
            </a:r>
          </a:p>
          <a:p>
            <a:pPr lvl="1"/>
            <a:r>
              <a:rPr lang="en-US" sz="1838" dirty="0" smtClean="0">
                <a:solidFill>
                  <a:schemeClr val="tx1"/>
                </a:solidFill>
              </a:rPr>
              <a:t>Inverts the value of its operand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771508"/>
          </a:xfrm>
          <a:noFill/>
          <a:ln/>
        </p:spPr>
        <p:txBody>
          <a:bodyPr lIns="90488" tIns="44450" rIns="90488" bIns="44450"/>
          <a:lstStyle/>
          <a:p>
            <a:pPr algn="ctr"/>
            <a:r>
              <a:rPr lang="en-US" smtClean="0">
                <a:effectLst>
                  <a:outerShdw blurRad="38100" dist="38100" dir="2700000" algn="tl">
                    <a:srgbClr val="000000">
                      <a:alpha val="43137"/>
                    </a:srgbClr>
                  </a:outerShdw>
                </a:effectLst>
              </a:rPr>
              <a:t>Table 11.1- Boolean </a:t>
            </a:r>
            <a:r>
              <a:rPr lang="en-US" dirty="0" smtClean="0">
                <a:effectLst>
                  <a:outerShdw blurRad="38100" dist="38100" dir="2700000" algn="tl">
                    <a:srgbClr val="000000">
                      <a:alpha val="43137"/>
                    </a:srgbClr>
                  </a:outerShdw>
                </a:effectLst>
              </a:rPr>
              <a:t>Operators</a:t>
            </a:r>
            <a:endParaRPr lang="en-US" dirty="0">
              <a:effectLst>
                <a:outerShdw blurRad="38100" dist="38100" dir="2700000" algn="tl">
                  <a:srgbClr val="000000">
                    <a:alpha val="43137"/>
                  </a:srgbClr>
                </a:outerShdw>
              </a:effectLs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p:oleObj spid="_x0000_s203779" name="Document" r:id="rId4" imgW="0" imgH="0" progId="Word.Document.12">
              <p:embed/>
            </p:oleObj>
          </a:graphicData>
        </a:graphic>
      </p:graphicFrame>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pic>
        <p:nvPicPr>
          <p:cNvPr id="203780" name="Picture 4"/>
          <p:cNvPicPr>
            <a:picLocks noChangeAspect="1" noChangeArrowheads="1"/>
          </p:cNvPicPr>
          <p:nvPr/>
        </p:nvPicPr>
        <p:blipFill>
          <a:blip r:embed="rId5"/>
          <a:srcRect/>
          <a:stretch>
            <a:fillRect/>
          </a:stretch>
        </p:blipFill>
        <p:spPr bwMode="auto">
          <a:xfrm>
            <a:off x="409495" y="1214422"/>
            <a:ext cx="8305910" cy="498572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smtClean="0">
                <a:effectLst>
                  <a:outerShdw blurRad="38100" dist="38100" dir="2700000" algn="tl">
                    <a:srgbClr val="000000">
                      <a:alpha val="43137"/>
                    </a:srgbClr>
                  </a:outerShdw>
                </a:effectLst>
              </a:rPr>
              <a:t>Table 11.2: Basic </a:t>
            </a:r>
            <a:r>
              <a:rPr lang="en-US" dirty="0" smtClean="0">
                <a:effectLst>
                  <a:outerShdw blurRad="38100" dist="38100" dir="2700000" algn="tl">
                    <a:srgbClr val="000000">
                      <a:alpha val="43137"/>
                    </a:srgbClr>
                  </a:outerShdw>
                </a:effectLst>
              </a:rPr>
              <a:t>Identities of Boolean Algebra</a:t>
            </a:r>
            <a:endParaRPr lang="en-US" dirty="0">
              <a:effectLst>
                <a:outerShdw blurRad="38100" dist="38100" dir="2700000" algn="tl">
                  <a:srgbClr val="000000">
                    <a:alpha val="43137"/>
                  </a:srgbClr>
                </a:outerShdw>
              </a:effectLst>
            </a:endParaRPr>
          </a:p>
        </p:txBody>
      </p:sp>
      <p:pic>
        <p:nvPicPr>
          <p:cNvPr id="263169" name="Picture 1"/>
          <p:cNvPicPr>
            <a:picLocks noChangeAspect="1" noChangeArrowheads="1"/>
          </p:cNvPicPr>
          <p:nvPr/>
        </p:nvPicPr>
        <p:blipFill>
          <a:blip r:embed="rId3"/>
          <a:srcRect/>
          <a:stretch>
            <a:fillRect/>
          </a:stretch>
        </p:blipFill>
        <p:spPr bwMode="auto">
          <a:xfrm>
            <a:off x="0" y="2091380"/>
            <a:ext cx="9144000" cy="37665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smtClean="0">
                <a:effectLst>
                  <a:outerShdw blurRad="38100" dist="38100" dir="2700000" algn="tl">
                    <a:srgbClr val="000000">
                      <a:alpha val="43137"/>
                    </a:srgbClr>
                  </a:outerShdw>
                </a:effectLst>
              </a:rPr>
              <a:t>11.2- Basic </a:t>
            </a:r>
            <a:r>
              <a:rPr lang="en-US" sz="3600" b="1" dirty="0" smtClean="0">
                <a:effectLst>
                  <a:outerShdw blurRad="38100" dist="38100" dir="2700000" algn="tl">
                    <a:srgbClr val="000000">
                      <a:alpha val="43137"/>
                    </a:srgbClr>
                  </a:outerShdw>
                </a:effectLst>
              </a:rPr>
              <a:t>Logic Gates</a:t>
            </a:r>
            <a:endParaRPr lang="en-US" sz="3600" b="1" dirty="0">
              <a:effectLst>
                <a:outerShdw blurRad="38100" dist="38100" dir="2700000" algn="tl">
                  <a:srgbClr val="000000">
                    <a:alpha val="43137"/>
                  </a:srgbClr>
                </a:outerShdw>
              </a:effectLst>
            </a:endParaRP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5" name="Rectangle 4"/>
          <p:cNvSpPr/>
          <p:nvPr/>
        </p:nvSpPr>
        <p:spPr>
          <a:xfrm>
            <a:off x="428596" y="2727324"/>
            <a:ext cx="2786082" cy="3416320"/>
          </a:xfrm>
          <a:prstGeom prst="rect">
            <a:avLst/>
          </a:prstGeom>
        </p:spPr>
        <p:txBody>
          <a:bodyPr wrap="square">
            <a:spAutoFit/>
          </a:bodyPr>
          <a:lstStyle/>
          <a:p>
            <a:r>
              <a:rPr lang="en-US" sz="1800" smtClean="0">
                <a:solidFill>
                  <a:schemeClr val="bg1"/>
                </a:solidFill>
              </a:rPr>
              <a:t>An electronic switch that is the elementary component of a digital circuit. It produces an electrical output signal that represents a binary 1 or 0 and is related to the states of one or more input signals by an operation of Boolean logic, such as AND, OR, or NOT</a:t>
            </a:r>
          </a:p>
          <a:p>
            <a:r>
              <a:rPr lang="en-US" sz="1800" smtClean="0">
                <a:solidFill>
                  <a:schemeClr val="bg1"/>
                </a:solidFill>
              </a:rPr>
              <a:t>(Microsoft Computer Dictionary)</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2334</TotalTime>
  <Words>4040</Words>
  <Application>Microsoft Macintosh PowerPoint</Application>
  <PresentationFormat>On-screen Show (4:3)</PresentationFormat>
  <Paragraphs>223</Paragraphs>
  <Slides>24</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Advantage</vt:lpstr>
      <vt:lpstr>Document</vt:lpstr>
      <vt:lpstr>William Stallings, Computer Organization and Architecture, 9th Edition</vt:lpstr>
      <vt:lpstr>Objectives</vt:lpstr>
      <vt:lpstr>Contents</vt:lpstr>
      <vt:lpstr>11.1- Boolean Algebra</vt:lpstr>
      <vt:lpstr>Boolean Algebra</vt:lpstr>
      <vt:lpstr>Boolean Variables and Operations</vt:lpstr>
      <vt:lpstr>Table 11.1- Boolean Operators</vt:lpstr>
      <vt:lpstr>Table 11.2: Basic Identities of Boolean Algebra</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Slide 16</vt:lpstr>
      <vt:lpstr>Slide 17</vt:lpstr>
      <vt:lpstr>Table 11.4- Truth Table for the One-Digit Packed Decimal Incrementer</vt:lpstr>
      <vt:lpstr>Slide 19</vt:lpstr>
      <vt:lpstr>Table 11.5: First Stage of Quine-McCluskey Method</vt:lpstr>
      <vt:lpstr>Table 11.6: Last Stage of Quine-McCluskey Method</vt:lpstr>
      <vt:lpstr>Exercises</vt:lpstr>
      <vt:lpstr>Summary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USER</cp:lastModifiedBy>
  <cp:revision>80</cp:revision>
  <dcterms:created xsi:type="dcterms:W3CDTF">2012-07-06T21:45:51Z</dcterms:created>
  <dcterms:modified xsi:type="dcterms:W3CDTF">2015-04-14T09:46:55Z</dcterms:modified>
</cp:coreProperties>
</file>