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layout8.xml" ContentType="application/vnd.openxmlformats-officedocument.drawingml.diagramLayout+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31.xml" ContentType="application/vnd.openxmlformats-officedocument.presentationml.notesSlide+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1"/>
  </p:notesMasterIdLst>
  <p:handoutMasterIdLst>
    <p:handoutMasterId r:id="rId42"/>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05" r:id="rId17"/>
    <p:sldId id="321" r:id="rId18"/>
    <p:sldId id="273" r:id="rId19"/>
    <p:sldId id="322" r:id="rId20"/>
    <p:sldId id="323" r:id="rId21"/>
    <p:sldId id="309" r:id="rId22"/>
    <p:sldId id="274" r:id="rId23"/>
    <p:sldId id="310" r:id="rId24"/>
    <p:sldId id="275" r:id="rId25"/>
    <p:sldId id="276" r:id="rId26"/>
    <p:sldId id="290" r:id="rId27"/>
    <p:sldId id="311" r:id="rId28"/>
    <p:sldId id="277" r:id="rId29"/>
    <p:sldId id="278" r:id="rId30"/>
    <p:sldId id="279" r:id="rId31"/>
    <p:sldId id="280" r:id="rId32"/>
    <p:sldId id="291" r:id="rId33"/>
    <p:sldId id="312" r:id="rId34"/>
    <p:sldId id="313" r:id="rId35"/>
    <p:sldId id="292" r:id="rId36"/>
    <p:sldId id="293" r:id="rId37"/>
    <p:sldId id="297" r:id="rId38"/>
    <p:sldId id="320" r:id="rId39"/>
    <p:sldId id="301"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66"/>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00" autoAdjust="0"/>
    <p:restoredTop sz="87145" autoAdjust="0"/>
  </p:normalViewPr>
  <p:slideViewPr>
    <p:cSldViewPr>
      <p:cViewPr varScale="1">
        <p:scale>
          <a:sx n="64" d="100"/>
          <a:sy n="64" d="100"/>
        </p:scale>
        <p:origin x="-114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30" y="306"/>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8.xml"/><Relationship Id="rId18" Type="http://schemas.openxmlformats.org/officeDocument/2006/relationships/slide" Target="slides/slide25.xml"/><Relationship Id="rId3" Type="http://schemas.openxmlformats.org/officeDocument/2006/relationships/slide" Target="slides/slide3.xml"/><Relationship Id="rId21" Type="http://schemas.openxmlformats.org/officeDocument/2006/relationships/slide" Target="slides/slide30.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4.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9.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8.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9.xml"/><Relationship Id="rId22"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Operation code (</a:t>
          </a:r>
          <a:r>
            <a:rPr lang="en-US" sz="2400" smtClean="0">
              <a:effectLst>
                <a:outerShdw blurRad="38100" dist="38100" dir="2700000" algn="tl">
                  <a:srgbClr val="000000">
                    <a:alpha val="43137"/>
                  </a:srgbClr>
                </a:outerShdw>
              </a:effectLst>
            </a:rPr>
            <a:t>opcode): </a:t>
          </a:r>
          <a:r>
            <a:rPr lang="en-US" sz="1800" smtClean="0">
              <a:effectLst>
                <a:outerShdw blurRad="38100" dist="38100" dir="2700000" algn="tl">
                  <a:srgbClr val="000000">
                    <a:alpha val="43137"/>
                  </a:srgbClr>
                </a:outerShdw>
              </a:effectLst>
            </a:rPr>
            <a:t>Specifies the </a:t>
          </a:r>
          <a:r>
            <a:rPr lang="en-US" sz="1800" b="1"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smtClean="0">
              <a:effectLst>
                <a:outerShdw blurRad="38100" dist="38100" dir="2700000" algn="tl">
                  <a:srgbClr val="000000">
                    <a:alpha val="43137"/>
                  </a:srgbClr>
                </a:outerShdw>
              </a:effectLst>
            </a:rPr>
            <a:t>.  The operation is specified by a binary code, known as the operation code, or </a:t>
          </a:r>
          <a:r>
            <a:rPr lang="en-US" sz="1800" i="1" smtClean="0">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smtClean="0">
              <a:effectLst>
                <a:outerShdw blurRad="38100" dist="38100" dir="2700000" algn="tl">
                  <a:srgbClr val="000000">
                    <a:alpha val="43137"/>
                  </a:srgbClr>
                </a:outerShdw>
              </a:effectLst>
            </a:rPr>
            <a:t>Source operand reference</a:t>
          </a:r>
          <a:endParaRPr lang="en-US" sz="2200" b="1"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involve one or more source operands, that is, operands that are </a:t>
          </a:r>
          <a:r>
            <a:rPr lang="en-US" sz="1800" b="1" dirty="0" smtClean="0">
              <a:solidFill>
                <a:schemeClr val="accent6">
                  <a:lumMod val="60000"/>
                  <a:lumOff val="40000"/>
                </a:schemeClr>
              </a:solidFill>
              <a:effectLst>
                <a:outerShdw blurRad="38100" dist="38100" dir="2700000" algn="tl">
                  <a:srgbClr val="000000">
                    <a:alpha val="43137"/>
                  </a:srgbClr>
                </a:outerShdw>
              </a:effectLst>
            </a:rPr>
            <a:t>inputs</a:t>
          </a:r>
          <a:r>
            <a:rPr lang="en-US" sz="1800" dirty="0" smtClean="0">
              <a:effectLst>
                <a:outerShdw blurRad="38100" dist="38100" dir="2700000" algn="tl">
                  <a:srgbClr val="000000">
                    <a:alpha val="43137"/>
                  </a:srgbClr>
                </a:outerShdw>
              </a:effectLst>
            </a:rPr>
            <a:t> for the operation</a:t>
          </a:r>
          <a:endParaRPr lang="en-US" sz="1800"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smtClean="0">
              <a:effectLst>
                <a:outerShdw blurRad="38100" dist="38100" dir="2700000" algn="tl">
                  <a:srgbClr val="000000">
                    <a:alpha val="43137"/>
                  </a:srgbClr>
                </a:outerShdw>
              </a:effectLst>
            </a:rPr>
            <a:t>Result operand </a:t>
          </a:r>
          <a:r>
            <a:rPr lang="en-US" sz="2500" dirty="0" smtClean="0">
              <a:effectLst>
                <a:outerShdw blurRad="38100" dist="38100" dir="2700000" algn="tl">
                  <a:srgbClr val="000000">
                    <a:alpha val="43137"/>
                  </a:srgbClr>
                </a:outerShdw>
              </a:effectLst>
            </a:rPr>
            <a:t>reference</a:t>
          </a:r>
          <a:endParaRPr lang="en-US" sz="2500"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produce a </a:t>
          </a:r>
          <a:r>
            <a:rPr lang="en-US" sz="1800" b="1"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dirty="0">
            <a:solidFill>
              <a:schemeClr val="accent6">
                <a:lumMod val="40000"/>
                <a:lumOff val="60000"/>
              </a:schemeClr>
            </a:solidFill>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smtClean="0"/>
            <a:t>Next instruction reference</a:t>
          </a:r>
          <a:endParaRPr lang="en-US" sz="1900" b="1"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smtClean="0"/>
            <a:t>This tells the processor </a:t>
          </a:r>
          <a:r>
            <a:rPr lang="en-US" sz="1800" b="1" dirty="0" smtClean="0">
              <a:solidFill>
                <a:schemeClr val="accent6">
                  <a:lumMod val="40000"/>
                  <a:lumOff val="60000"/>
                </a:schemeClr>
              </a:solidFill>
            </a:rPr>
            <a:t>where to fetch the next instruction </a:t>
          </a:r>
          <a:r>
            <a:rPr lang="en-US" sz="1800" dirty="0" smtClean="0"/>
            <a:t>after the execution of this instruction is complete</a:t>
          </a:r>
          <a:endParaRPr lang="en-US" sz="1800"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t>
        <a:bodyPr/>
        <a:lstStyle/>
        <a:p>
          <a:endParaRPr lang="en-US"/>
        </a:p>
      </dgm:t>
    </dgm:pt>
  </dgm:ptLst>
  <dgm:cxnLst>
    <dgm:cxn modelId="{00CBD6E0-583B-0C44-A165-51D23B4A0DEB}" type="presOf" srcId="{C4BB8BEE-EB7D-0846-A9C7-C44EEB59F3D3}" destId="{06F2B317-5110-B94C-84A1-22E01F7471D3}"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88F17291-5B41-8149-AE5B-DFFC12442E2A}" type="presOf" srcId="{261E22A2-90B9-FB48-BF8F-6FEF9FCC7BE4}" destId="{FFEE5E74-89DD-BA44-B959-B3095E174164}" srcOrd="0" destOrd="0" presId="urn:microsoft.com/office/officeart/2005/8/layout/matrix3"/>
    <dgm:cxn modelId="{5739B111-B5BD-4042-80AC-2A320F37074B}" type="presOf" srcId="{F38777FB-598A-3648-8B86-30E6E6B22579}" destId="{582D9E84-4A97-E646-B080-93B15AA28637}" srcOrd="0" destOrd="0" presId="urn:microsoft.com/office/officeart/2005/8/layout/matrix3"/>
    <dgm:cxn modelId="{50DC1AD1-53EF-DD40-A03C-D302169C49C1}" type="presOf" srcId="{50A7ACD3-A3B8-FA4A-8AD8-4D6DD621AE48}" destId="{DCEE7AE8-9E5C-ED45-92E4-EE8750C104A9}"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49FF2042-1B69-CF43-A4E3-0B9A8BE8FD97}" srcId="{F38777FB-598A-3648-8B86-30E6E6B22579}" destId="{F568A796-D867-C944-AE1E-4DDE813BC9C5}" srcOrd="0" destOrd="0" parTransId="{4C70E0D9-3853-DD47-9895-E01A2B99350B}" sibTransId="{E5BBAD8B-7D55-7D42-AF13-FFF16A14EDCC}"/>
    <dgm:cxn modelId="{E4ABB12B-883F-3046-B74E-0D4D13F57422}" type="presOf" srcId="{D6EAFD71-2559-DD46-B5AE-F24E40817B7B}" destId="{06F2B317-5110-B94C-84A1-22E01F7471D3}" srcOrd="0" destOrd="1" presId="urn:microsoft.com/office/officeart/2005/8/layout/matrix3"/>
    <dgm:cxn modelId="{F5CE5B0D-27C6-4942-90E7-A0C9A8E635AD}" srcId="{261E22A2-90B9-FB48-BF8F-6FEF9FCC7BE4}" destId="{DD443413-86E1-D84B-BA27-B7A0F8752637}" srcOrd="2" destOrd="0" parTransId="{3048043A-9026-D643-959A-4106DF7EC59E}" sibTransId="{ED5727C5-E43B-0F49-B70D-8F542CDDC6EE}"/>
    <dgm:cxn modelId="{EC2CFDD9-5A18-1E4B-87B6-165A41D77E16}" srcId="{261E22A2-90B9-FB48-BF8F-6FEF9FCC7BE4}" destId="{C4BB8BEE-EB7D-0846-A9C7-C44EEB59F3D3}" srcOrd="1" destOrd="0" parTransId="{F79D9D37-8DDE-D246-835F-792DB68E57A5}" sibTransId="{952290C2-8093-3644-88BE-166CCE775557}"/>
    <dgm:cxn modelId="{717E15FF-AF47-184C-A096-0EC916DADF42}" srcId="{261E22A2-90B9-FB48-BF8F-6FEF9FCC7BE4}" destId="{F38777FB-598A-3648-8B86-30E6E6B22579}" srcOrd="3" destOrd="0" parTransId="{B376F28E-9176-B047-92B0-A02F6DE1A7B2}" sibTransId="{AF7F1F25-5E9D-D34A-A47A-20357C8B33CE}"/>
    <dgm:cxn modelId="{831B443B-B57D-E540-96B0-378CC542DC74}" type="presOf" srcId="{DD443413-86E1-D84B-BA27-B7A0F8752637}" destId="{5CED3117-5997-9241-ACAE-C2B634ACBCD2}" srcOrd="0" destOrd="0" presId="urn:microsoft.com/office/officeart/2005/8/layout/matrix3"/>
    <dgm:cxn modelId="{BAA332A5-B8A1-454A-9B44-A9A32A840C99}" type="presOf" srcId="{94D29F10-0483-344A-B0D7-0C855F728A30}" destId="{5CED3117-5997-9241-ACAE-C2B634ACBCD2}" srcOrd="0" destOrd="1" presId="urn:microsoft.com/office/officeart/2005/8/layout/matrix3"/>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smtClean="0">
              <a:effectLst>
                <a:outerShdw blurRad="38100" dist="38100" dir="2700000" algn="tl">
                  <a:srgbClr val="000000">
                    <a:alpha val="43137"/>
                  </a:srgbClr>
                </a:outerShdw>
              </a:effectLst>
            </a:rPr>
            <a:t>Data processing</a:t>
          </a:r>
          <a:endParaRPr lang="en-US" sz="2000"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dirty="0" smtClean="0"/>
            <a:t>Arithmetic </a:t>
          </a:r>
          <a:r>
            <a:rPr lang="en-US" sz="1400" smtClean="0"/>
            <a:t>instructions for </a:t>
          </a:r>
          <a:r>
            <a:rPr lang="en-US" sz="1400" dirty="0" smtClean="0"/>
            <a:t>processing numeric data</a:t>
          </a:r>
          <a:endParaRPr lang="en-US" sz="1400" dirty="0"/>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smtClean="0"/>
            <a:t>Logic instructions </a:t>
          </a:r>
          <a:r>
            <a:rPr lang="en-US" sz="1400" dirty="0" smtClean="0"/>
            <a:t>operate on the bits of </a:t>
          </a:r>
          <a:r>
            <a:rPr lang="en-US" sz="1400" smtClean="0"/>
            <a:t>a word </a:t>
          </a:r>
          <a:r>
            <a:rPr lang="en-US" sz="1400" smtClean="0">
              <a:sym typeface="Wingdings" pitchFamily="2" charset="2"/>
            </a:rPr>
            <a:t></a:t>
          </a:r>
          <a:r>
            <a:rPr lang="en-US" sz="1400" smtClean="0"/>
            <a:t>capabilities </a:t>
          </a:r>
          <a:r>
            <a:rPr lang="en-US" sz="1400" dirty="0" smtClean="0"/>
            <a:t>for processing any </a:t>
          </a:r>
          <a:r>
            <a:rPr lang="en-US" sz="1400" smtClean="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Data storage</a:t>
          </a:r>
          <a:endParaRPr lang="en-US" sz="2000"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dirty="0" smtClean="0"/>
            <a:t>Movement of data into or out of register and or memory locations</a:t>
          </a:r>
          <a:endParaRPr lang="en-US" sz="1400" dirty="0"/>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smtClean="0">
              <a:effectLst>
                <a:outerShdw blurRad="38100" dist="38100" dir="2700000" algn="tl">
                  <a:srgbClr val="000000">
                    <a:alpha val="43137"/>
                  </a:srgbClr>
                </a:outerShdw>
              </a:effectLst>
            </a:rPr>
            <a:t>Data movement</a:t>
          </a:r>
          <a:endParaRPr lang="en-US" sz="2000"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dirty="0" smtClean="0"/>
            <a:t>I/O instructions are needed to transfer programs and data into memory and the results of computations back out to the user</a:t>
          </a:r>
          <a:endParaRPr lang="en-US" sz="1400" dirty="0"/>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Control</a:t>
          </a:r>
          <a:endParaRPr lang="en-US" sz="2000"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smtClean="0"/>
            <a:t>Test the </a:t>
          </a:r>
          <a:r>
            <a:rPr lang="en-US" sz="1400" dirty="0" smtClean="0"/>
            <a:t>value of a data word or the status of a computation</a:t>
          </a:r>
          <a:endParaRPr lang="en-US" sz="1400" dirty="0"/>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smtClean="0"/>
            <a:t>Branching to </a:t>
          </a:r>
          <a:r>
            <a:rPr lang="en-US" sz="1400" dirty="0" smtClean="0"/>
            <a:t>a different set of instructions depending on the decision made</a:t>
          </a:r>
          <a:endParaRPr lang="en-US" sz="1400" dirty="0"/>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116810" custLinFactNeighborX="-19962" custLinFactNeighborY="18216"/>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0412D97A-D2FE-F54B-95EE-A356B47B7DB9}" srcId="{AE9EDF8B-031D-7740-9496-75682D788ADA}" destId="{2BBD1421-AEA3-E34C-8292-A335324D512C}" srcOrd="0" destOrd="0" parTransId="{3DEFB431-A54A-7145-990E-EC4A48C1A3C0}" sibTransId="{4F162E8C-7511-1548-B473-479D3797BC7F}"/>
    <dgm:cxn modelId="{E543CCE4-2DFC-754B-B02C-268997CB796F}" type="presOf" srcId="{1C606FAD-E531-2A40-B173-5106AD6C3FA2}" destId="{B4C6AF6A-E6F6-434A-A0EB-F3E05F767021}" srcOrd="1" destOrd="0" presId="urn:microsoft.com/office/officeart/2005/8/layout/cycle4"/>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
    <dgm:cxn modelId="{02C15E61-0009-1743-BB8C-E2141F304DFE}" type="presOf" srcId="{A4477C0B-F329-1B48-B177-C96746E5C22A}" destId="{D393D0F9-5D0B-304A-9364-031DA1DC3538}" srcOrd="0" destOrd="1" presId="urn:microsoft.com/office/officeart/2005/8/layout/cycle4"/>
    <dgm:cxn modelId="{C4D574D0-EF9A-D846-BB04-D27543807E91}" type="presOf" srcId="{B251DF42-B0EB-7A49-8C44-BDB17AF4475C}" destId="{0F90C031-7DF5-F44F-BC7E-06E0F85CB427}" srcOrd="0" destOrd="0" presId="urn:microsoft.com/office/officeart/2005/8/layout/cycle4"/>
    <dgm:cxn modelId="{F63C1305-CB71-AF49-9903-0F9F3527E3DD}" srcId="{3FBA8F48-CCC3-124D-B715-4C360C50EE41}" destId="{1C606FAD-E531-2A40-B173-5106AD6C3FA2}" srcOrd="0" destOrd="0" parTransId="{28539DA5-DF62-0744-9F61-A0491270913A}" sibTransId="{9612D6A2-38ED-D34A-BCE3-BB232E162F00}"/>
    <dgm:cxn modelId="{F9392D31-92C0-034C-A7C7-7E1385CE7968}" type="presOf" srcId="{1AE39B25-E452-4946-B133-B3258ED3C595}" destId="{0E9EBDF2-E81E-8843-84D0-D5B9C010DCFD}" srcOrd="1" destOrd="0" presId="urn:microsoft.com/office/officeart/2005/8/layout/cycle4"/>
    <dgm:cxn modelId="{0D9A7A07-ED73-AA4C-AD45-D695865AF1B3}" type="presOf" srcId="{2BBD1421-AEA3-E34C-8292-A335324D512C}" destId="{BDBBC062-316B-894D-970C-B264CE1885D5}" srcOrd="1" destOrd="0" presId="urn:microsoft.com/office/officeart/2005/8/layout/cycle4"/>
    <dgm:cxn modelId="{950E87F8-4D7F-FE49-B46D-F6B2B2FF623E}" srcId="{B251DF42-B0EB-7A49-8C44-BDB17AF4475C}" destId="{1AE39B25-E452-4946-B133-B3258ED3C595}" srcOrd="0" destOrd="0" parTransId="{5FBA671F-6111-9B41-B63F-0BEE04E2C2A9}" sibTransId="{CE0AA7E2-62FA-D544-8DD2-AAFAFBAB93F4}"/>
    <dgm:cxn modelId="{65FB1526-AE13-D548-846B-B63504FB0339}" type="presOf" srcId="{2BBD1421-AEA3-E34C-8292-A335324D512C}" destId="{E013DB8C-C4D5-9245-9F44-E76F99512271}" srcOrd="0" destOrd="0" presId="urn:microsoft.com/office/officeart/2005/8/layout/cycle4"/>
    <dgm:cxn modelId="{3B784941-5ED3-764A-8756-222F6CEE773B}" type="presOf" srcId="{5B7CBE8B-031E-6E4A-A6D8-BAE279011D9A}" destId="{64E7A613-FAC5-2A4B-84D5-823A0DA3329F}"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FDFC9851-1380-E54D-95FF-BDDB86320532}" srcId="{5B7CBE8B-031E-6E4A-A6D8-BAE279011D9A}" destId="{36AE9740-0372-0E42-8B0F-CFF54F99B649}" srcOrd="0" destOrd="0" parTransId="{67AEF1E2-B31E-1942-9127-7FE00EFE224D}" sibTransId="{37208CC7-45B4-734F-8124-5A4F7684C9AE}"/>
    <dgm:cxn modelId="{84B58D4C-7DDE-BE40-A4B5-B2E83A119B10}" type="presOf" srcId="{1C606FAD-E531-2A40-B173-5106AD6C3FA2}" destId="{1271081F-DA7B-9646-B77E-4127E6C5A827}" srcOrd="0" destOrd="0" presId="urn:microsoft.com/office/officeart/2005/8/layout/cycle4"/>
    <dgm:cxn modelId="{996D9636-DAA1-3D4C-8B5A-7F66DB32EF29}" srcId="{3FBA8F48-CCC3-124D-B715-4C360C50EE41}" destId="{B22073FC-6737-1444-940C-46119CB67413}" srcOrd="1" destOrd="0" parTransId="{02239424-C1F1-874B-A029-B22C5FE1A22A}" sibTransId="{80C3BCDE-B719-3E46-95BE-6B3B1DC5E0D1}"/>
    <dgm:cxn modelId="{DFD7BE0D-77F7-E548-9F99-57F72D70E972}" type="presOf" srcId="{1AE39B25-E452-4946-B133-B3258ED3C595}" destId="{D49C15E2-0E91-4846-8ABC-A77940D4A179}" srcOrd="0" destOrd="0" presId="urn:microsoft.com/office/officeart/2005/8/layout/cycle4"/>
    <dgm:cxn modelId="{CC00C1F2-25A3-0D4A-AD90-AFDA03A841DE}" type="presOf" srcId="{B22073FC-6737-1444-940C-46119CB67413}" destId="{1271081F-DA7B-9646-B77E-4127E6C5A827}" srcOrd="0" destOrd="1" presId="urn:microsoft.com/office/officeart/2005/8/layout/cycle4"/>
    <dgm:cxn modelId="{B977C336-FC76-6F42-ABA1-108DCABA36FB}" type="presOf" srcId="{B22073FC-6737-1444-940C-46119CB67413}" destId="{B4C6AF6A-E6F6-434A-A0EB-F3E05F767021}" srcOrd="1" destOrd="1"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8E8449E0-E943-3244-9DA5-586BEFAD2DDF}" srcId="{864B1576-EC76-7148-8E67-C617A4C5612A}" destId="{5B7CBE8B-031E-6E4A-A6D8-BAE279011D9A}" srcOrd="0" destOrd="0" parTransId="{F90608E3-C56D-D44F-9FED-A4B7D42D7016}" sibTransId="{0791B277-F27E-6A46-91BA-9CFF4A7A8948}"/>
    <dgm:cxn modelId="{4B640820-8DAC-0742-9BEF-8F8BF34F5791}" type="presOf" srcId="{3FBA8F48-CCC3-124D-B715-4C360C50EE41}" destId="{D68EFB07-20BD-9848-85ED-45FB73135481}" srcOrd="0" destOrd="0" presId="urn:microsoft.com/office/officeart/2005/8/layout/cycle4"/>
    <dgm:cxn modelId="{0BA804E4-728F-5F41-9D16-929307B6CE82}" type="presOf" srcId="{36AE9740-0372-0E42-8B0F-CFF54F99B649}" destId="{34460823-7A07-7247-B0D3-235B8A941BCF}" srcOrd="1" destOrd="0" presId="urn:microsoft.com/office/officeart/2005/8/layout/cycle4"/>
    <dgm:cxn modelId="{6BF513A7-C770-EE4E-B1BB-E0F1284909EC}" type="presOf" srcId="{36AE9740-0372-0E42-8B0F-CFF54F99B649}" destId="{D393D0F9-5D0B-304A-9364-031DA1DC3538}" srcOrd="0" destOrd="0" presId="urn:microsoft.com/office/officeart/2005/8/layout/cycle4"/>
    <dgm:cxn modelId="{8804E042-7DFA-AE4F-8CA1-4F0A6A92CF04}" type="presOf" srcId="{AE9EDF8B-031D-7740-9496-75682D788ADA}" destId="{3B212426-56CB-2742-8EFE-A3AF6B61B920}" srcOrd="0" destOrd="0" presId="urn:microsoft.com/office/officeart/2005/8/layout/cycle4"/>
    <dgm:cxn modelId="{1F02613C-5B87-A94E-9140-04DA3448D363}" srcId="{864B1576-EC76-7148-8E67-C617A4C5612A}" destId="{AE9EDF8B-031D-7740-9496-75682D788ADA}" srcOrd="1" destOrd="0" parTransId="{2F092B45-6ADB-4446-A7FF-4B6F136AF5C3}" sibTransId="{BD930FAB-82D7-F44D-9733-F2543B4B9FF0}"/>
    <dgm:cxn modelId="{5630C562-1744-D642-9831-0A68689C9A62}" type="presOf" srcId="{864B1576-EC76-7148-8E67-C617A4C5612A}" destId="{54B66CE4-B957-6B43-BDD6-872EB4784E64}" srcOrd="0" destOrd="0" presId="urn:microsoft.com/office/officeart/2005/8/layout/cycle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smtClean="0">
              <a:effectLst>
                <a:outerShdw blurRad="38100" dist="38100" dir="2700000" algn="tl">
                  <a:srgbClr val="000000">
                    <a:alpha val="43137"/>
                  </a:srgbClr>
                </a:outerShdw>
              </a:effectLst>
            </a:rPr>
            <a:t>Very complex because it affects so many aspects of the computer system</a:t>
          </a:r>
          <a:endParaRPr lang="en-US" sz="2000"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smtClean="0"/>
            <a:t>Operation repertoire</a:t>
          </a:r>
          <a:endParaRPr lang="en-US" sz="2000" b="1"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smtClean="0"/>
            <a:t>How many and which operations to provide and how complex operations should be</a:t>
          </a:r>
          <a:endParaRPr lang="en-US" sz="1200"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smtClean="0"/>
            <a:t>Data types</a:t>
          </a:r>
          <a:endParaRPr lang="en-US" sz="2000" b="1"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smtClean="0"/>
            <a:t>The various types of data upon which operations are performed</a:t>
          </a:r>
          <a:endParaRPr lang="en-US" sz="1400"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smtClean="0"/>
            <a:t>Instruction format</a:t>
          </a:r>
          <a:endParaRPr lang="en-US" sz="2000" b="1"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smtClean="0"/>
            <a:t>Instruction length in bits, number of addresses, size of various fields, etc.</a:t>
          </a:r>
          <a:endParaRPr lang="en-US" sz="1400"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smtClean="0"/>
            <a:t>Registers</a:t>
          </a:r>
          <a:endParaRPr lang="en-US" sz="1800" b="1"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smtClean="0"/>
            <a:t>Number of processor registers that can be referenced by instructions and their use</a:t>
          </a:r>
          <a:endParaRPr lang="en-US" sz="1400"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dirty="0" smtClean="0"/>
            <a:t>Addressing</a:t>
          </a:r>
          <a:endParaRPr lang="en-US" sz="2000"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smtClean="0"/>
            <a:t>The mode or modes by which the address of an operand is specified </a:t>
          </a:r>
          <a:endParaRPr lang="en-US" sz="1400"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t>
        <a:bodyPr/>
        <a:lstStyle/>
        <a:p>
          <a:endParaRPr lang="en-US"/>
        </a:p>
      </dgm:t>
    </dgm:pt>
  </dgm:ptLst>
  <dgm:cxnLst>
    <dgm:cxn modelId="{87577FEE-5768-B64E-A8A4-580F8F1F5A55}" type="presOf" srcId="{96BB0494-7D8F-CD4B-A1AF-11A7C343A91B}" destId="{245DBD2D-001A-1647-A9D4-0EE759999A90}" srcOrd="0"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9403BAE2-9906-2449-9922-EC6672563A33}" type="presOf" srcId="{27979A66-A56C-4049-8B2C-81450FEC40AE}" destId="{2B60D48B-0CBB-3640-8066-CD9CF8A8328E}"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68360D74-8D76-144C-8C77-C5B9AF813FFF}" srcId="{D998F21C-897B-DF48-956E-861DE4522346}" destId="{C9369FCC-1255-0D45-AB2C-E89EC8343E66}" srcOrd="0" destOrd="0" parTransId="{FEBA2014-7990-B94D-BAD1-0C73293FA03E}" sibTransId="{E8789AB2-278C-244A-9413-8F495D74BD39}"/>
    <dgm:cxn modelId="{5418C623-3B2F-4E42-8E79-14C921A44122}" type="presOf" srcId="{0D809260-4B42-5043-99E3-CF6D7B616585}" destId="{E96926DD-E710-3B4C-8E85-4706A8EA77F7}" srcOrd="0" destOrd="0"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4394D576-269D-2945-995D-F940BAD89E62}" srcId="{D998F21C-897B-DF48-956E-861DE4522346}" destId="{8EDB5311-D825-C24B-81D1-969D1851DAF9}" srcOrd="3" destOrd="0" parTransId="{6F6FE688-35DD-774E-9EB1-17B5346276AC}" sibTransId="{692B24AA-7D07-7048-8613-6FBCF61EEA94}"/>
    <dgm:cxn modelId="{BDD1E050-A83E-784D-BF9F-51F1D543E71E}" srcId="{D998F21C-897B-DF48-956E-861DE4522346}" destId="{27979A66-A56C-4049-8B2C-81450FEC40AE}" srcOrd="2" destOrd="0" parTransId="{0BAD965C-5E45-E348-9627-B2BAE6E80F9E}" sibTransId="{D56E2247-0C5E-B348-A171-22BD52D9ACDC}"/>
    <dgm:cxn modelId="{8ACD60B9-1E24-8643-B0E2-4E960CC49AE7}" srcId="{D998F21C-897B-DF48-956E-861DE4522346}" destId="{96BB0494-7D8F-CD4B-A1AF-11A7C343A91B}" srcOrd="4" destOrd="0" parTransId="{B1105FA3-D912-E441-AC8A-88777BFB525C}" sibTransId="{869EF331-C2D4-FE48-998C-9544825F77E6}"/>
    <dgm:cxn modelId="{874CB617-D433-2442-BFE8-2E056241BAAD}" type="presOf" srcId="{6889743B-15A5-4B42-96C5-11425D930E4F}" destId="{4CCC5995-C980-C545-822B-7C2E6DA5B193}" srcOrd="0" destOrd="0" presId="urn:microsoft.com/office/officeart/2005/8/layout/process4"/>
    <dgm:cxn modelId="{510C88B0-332F-E040-B229-A09B6CD8CCC9}" type="presOf" srcId="{8EDB5311-D825-C24B-81D1-969D1851DAF9}" destId="{015B0615-A51D-BE4E-B6B0-DD65E7B83F35}"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EA04EA4D-F731-444F-A75A-EA67FAA3BAAA}" srcId="{4390CE26-E020-2344-AC66-027A469F3ACB}" destId="{CD8C6866-04F3-5E4D-91BB-DBE814C5FE61}" srcOrd="0" destOrd="0" parTransId="{94A96CE7-0C66-6442-B436-33A85DCF0EB8}" sibTransId="{534312D2-EF11-9040-A425-E679398BBB09}"/>
    <dgm:cxn modelId="{626C5293-6A55-3B42-BE8F-3AE88AD75C6C}" type="presOf" srcId="{D998F21C-897B-DF48-956E-861DE4522346}" destId="{B53E567A-FFCB-E447-B0EB-DF566B287828}" srcOrd="1" destOrd="0"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AFE4D4BD-1468-F64E-AA6E-C8811310FB11}" type="presOf" srcId="{85B4CF29-6326-2542-83F0-1CACEFCB1AF3}" destId="{FDFC3F15-9000-D642-934F-FD22C852295A}"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B1731785-004D-2446-9572-BCBB32366BD9}" type="presOf" srcId="{BE9AF291-A8F7-754D-9BCC-21843D1485E8}" destId="{DF3A5C78-EC98-1741-8BEE-850D17600ECC}" srcOrd="0" destOrd="0" presId="urn:microsoft.com/office/officeart/2005/8/layout/process4"/>
    <dgm:cxn modelId="{13D2B602-D9ED-FB42-B6CC-950D78F868C5}" type="presOf" srcId="{85FA6A79-0A59-5E45-B15E-9A4DF30BB091}" destId="{01AE4E59-7A07-2540-9D90-9EB69C1E6E80}" srcOrd="0" destOrd="0" presId="urn:microsoft.com/office/officeart/2005/8/layout/process4"/>
    <dgm:cxn modelId="{9E0D5D8C-C256-9B45-BE2D-3CDC052AAD63}" type="presOf" srcId="{C9369FCC-1255-0D45-AB2C-E89EC8343E66}" destId="{FDFC3F15-9000-D642-934F-FD22C852295A}" srcOrd="0" destOrd="0" presId="urn:microsoft.com/office/officeart/2005/8/layout/process4"/>
    <dgm:cxn modelId="{9656FF87-A36E-4841-A19A-86F651EBBADF}" srcId="{BE9AF291-A8F7-754D-9BCC-21843D1485E8}" destId="{85FA6A79-0A59-5E45-B15E-9A4DF30BB091}" srcOrd="1" destOrd="0" parTransId="{85E6E25A-3AE3-3F46-8E90-F2494FC5AECD}" sibTransId="{4FD0B408-98C8-DE45-A952-A44EDA44E8FC}"/>
    <dgm:cxn modelId="{B278AA3D-E1A2-684C-AF6E-AACF61A078D8}" srcId="{96BB0494-7D8F-CD4B-A1AF-11A7C343A91B}" destId="{DA3083F4-5821-A147-9AA7-30FFBC02ADD8}" srcOrd="0" destOrd="0" parTransId="{E0E984FE-1671-454A-A779-9E975DBCAC47}" sibTransId="{9DB57987-667C-0642-BBEF-C9D273B82061}"/>
    <dgm:cxn modelId="{3C5405B3-1A41-E94C-91F5-3C67F3ADD8E3}" type="presOf" srcId="{D8ADB5D5-83D4-254D-8268-1D4258FF0983}" destId="{2B60D48B-0CBB-3640-8066-CD9CF8A8328E}"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66FFD0B6-DA47-A349-B205-A1552B7AC61C}" type="presOf" srcId="{4390CE26-E020-2344-AC66-027A469F3ACB}" destId="{299A5A01-E6B1-3549-9A82-78303BEA5CF6}"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9FC090A-6821-234B-9A9F-05F758D69805}" srcId="{A6F9CABA-3528-F84C-992E-FDCB53DA4C60}" destId="{5279767A-DFDC-E544-9A2C-7BD6B9B8971D}" srcOrd="3" destOrd="0" parTransId="{344845FF-FCA7-C441-AC91-2DCC72057B6F}" sibTransId="{B8815F53-6499-C04C-8EE4-1A5DE3415814}"/>
    <dgm:cxn modelId="{9D558739-7006-0C4A-8FCA-D37FD51FEA16}" type="presOf" srcId="{5279767A-DFDC-E544-9A2C-7BD6B9B8971D}" destId="{98354637-29DA-C24D-92DF-1340B4B82D8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D983EBA5-3E65-F14D-A1C5-99C01869DD62}" srcId="{A6F9CABA-3528-F84C-992E-FDCB53DA4C60}" destId="{741CE14A-8B08-3F4E-8319-CFE1956DC52E}" srcOrd="1" destOrd="0" parTransId="{7E69B0DC-AF4A-864C-8080-277020E4B8A1}" sibTransId="{DC78CE80-320B-FC4F-8789-B0B0BEC65094}"/>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smtClean="0">
              <a:effectLst>
                <a:outerShdw blurRad="38100" dist="38100" dir="2700000" algn="tl">
                  <a:srgbClr val="000000">
                    <a:alpha val="43137"/>
                  </a:srgbClr>
                </a:outerShdw>
              </a:effectLst>
            </a:rPr>
            <a:t>Most </a:t>
          </a:r>
          <a:r>
            <a:rPr lang="en-US" sz="3200" dirty="0" smtClean="0">
              <a:effectLst>
                <a:outerShdw blurRad="38100" dist="38100" dir="2700000" algn="tl">
                  <a:srgbClr val="000000">
                    <a:alpha val="43137"/>
                  </a:srgbClr>
                </a:outerShdw>
              </a:effectLst>
            </a:rPr>
            <a:t>fundamental</a:t>
          </a:r>
          <a:r>
            <a:rPr lang="en-US" sz="2400" dirty="0" smtClean="0">
              <a:effectLst>
                <a:outerShdw blurRad="38100" dist="38100" dir="2700000" algn="tl">
                  <a:srgbClr val="000000">
                    <a:alpha val="43137"/>
                  </a:srgbClr>
                </a:outerShdw>
              </a:effectLst>
            </a:rPr>
            <a:t> type of machine instruction</a:t>
          </a:r>
          <a:endParaRPr lang="en-US" sz="2400"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smtClean="0">
              <a:effectLst>
                <a:outerShdw blurRad="38100" dist="38100" dir="2700000" algn="tl">
                  <a:srgbClr val="000000">
                    <a:alpha val="43137"/>
                  </a:srgbClr>
                </a:outerShdw>
              </a:effectLst>
            </a:rPr>
            <a:t>Must specify:</a:t>
          </a:r>
          <a:endParaRPr lang="en-US" sz="2400"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smtClean="0">
              <a:solidFill>
                <a:srgbClr val="FFFF66"/>
              </a:solidFill>
              <a:effectLst/>
            </a:rPr>
            <a:t>Location</a:t>
          </a:r>
          <a:r>
            <a:rPr lang="en-US" sz="1800" dirty="0" smtClean="0">
              <a:effectLst>
                <a:outerShdw blurRad="38100" dist="38100" dir="2700000" algn="tl">
                  <a:srgbClr val="000000">
                    <a:alpha val="43137"/>
                  </a:srgbClr>
                </a:outerShdw>
              </a:effectLst>
            </a:rPr>
            <a:t> of the source and destination operands</a:t>
          </a:r>
          <a:endParaRPr lang="en-US" sz="1800"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length</a:t>
          </a:r>
          <a:r>
            <a:rPr lang="en-US" sz="1800" dirty="0" smtClean="0">
              <a:effectLst>
                <a:outerShdw blurRad="38100" dist="38100" dir="2700000" algn="tl">
                  <a:srgbClr val="000000">
                    <a:alpha val="43137"/>
                  </a:srgbClr>
                </a:outerShdw>
              </a:effectLst>
            </a:rPr>
            <a:t> of data to be transferred must be indicated</a:t>
          </a:r>
          <a:endParaRPr lang="en-US" sz="1800"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mode of addressing </a:t>
          </a:r>
          <a:r>
            <a:rPr lang="en-US" sz="1800" dirty="0" smtClean="0">
              <a:effectLst>
                <a:outerShdw blurRad="38100" dist="38100" dir="2700000" algn="tl">
                  <a:srgbClr val="000000">
                    <a:alpha val="43137"/>
                  </a:srgbClr>
                </a:outerShdw>
              </a:effectLst>
            </a:rPr>
            <a:t>for each operand must be specified</a:t>
          </a:r>
          <a:endParaRPr lang="en-US" sz="1800"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custScaleX="120300">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custScaleX="131110">
        <dgm:presLayoutVars>
          <dgm:bulletEnabled val="1"/>
        </dgm:presLayoutVars>
      </dgm:prSet>
      <dgm:spPr/>
      <dgm:t>
        <a:bodyPr/>
        <a:lstStyle/>
        <a:p>
          <a:endParaRPr lang="en-US"/>
        </a:p>
      </dgm:t>
    </dgm:pt>
  </dgm:ptLst>
  <dgm:cxnLst>
    <dgm:cxn modelId="{8C5091AD-3730-C64C-B052-958C84E64D6A}" type="presOf" srcId="{AE35FDD7-8313-ED48-9898-4AB22980C4E1}" destId="{F67F22A8-9610-4948-A69C-A8949F131989}" srcOrd="0" destOrd="2"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37CDE568-9E67-5C41-B72A-852406D852C9}" type="presOf" srcId="{2DC71C04-B9F7-4E4E-8AF5-7B0AA79E7F90}" destId="{F67F22A8-9610-4948-A69C-A8949F131989}" srcOrd="0" destOrd="1" presId="urn:microsoft.com/office/officeart/2005/8/layout/arrow5"/>
    <dgm:cxn modelId="{EE87D561-7A7F-CB40-B809-B995BC4D9773}" srcId="{A3735CA2-6882-004E-9088-38AE4D4B7E36}" destId="{82BD964D-2096-0D44-9011-C9F48B9CAE1D}" srcOrd="2" destOrd="0" parTransId="{57C3DBB5-12BC-DD49-BEE1-0FDDB1BB45A3}" sibTransId="{CC52B425-3B96-BF49-BD9A-8132E746CA20}"/>
    <dgm:cxn modelId="{3A2415C0-C5FF-8043-A7A6-6C9306F2ED29}" srcId="{16B8BB17-05F5-5449-87B4-F1418C4ECDD7}" destId="{A3735CA2-6882-004E-9088-38AE4D4B7E36}" srcOrd="1" destOrd="0" parTransId="{3D421804-C29E-B041-9B9B-1F06A8E20150}" sibTransId="{3EC18245-13C0-3C46-8DF4-15A4ADB1D653}"/>
    <dgm:cxn modelId="{0F361E3E-E4EE-8E49-9719-C6BBBE83CB5B}" srcId="{16B8BB17-05F5-5449-87B4-F1418C4ECDD7}" destId="{CBD291A9-E9FF-6441-96AE-58549F227598}" srcOrd="0" destOrd="0" parTransId="{87A839AE-A231-434A-8004-1444BFBEC906}" sibTransId="{F1B9C5B5-C301-3644-BC18-1FCD18A554E4}"/>
    <dgm:cxn modelId="{FF458750-EE9D-3243-AEF7-EB87D33EACAE}" type="presOf" srcId="{82BD964D-2096-0D44-9011-C9F48B9CAE1D}" destId="{F67F22A8-9610-4948-A69C-A8949F131989}" srcOrd="0" destOrd="3" presId="urn:microsoft.com/office/officeart/2005/8/layout/arrow5"/>
    <dgm:cxn modelId="{DFC38B20-8E0C-D24A-AB10-83E9CD60F39C}" srcId="{A3735CA2-6882-004E-9088-38AE4D4B7E36}" destId="{AE35FDD7-8313-ED48-9898-4AB22980C4E1}" srcOrd="1" destOrd="0" parTransId="{B82C8499-8741-DB42-BDE1-E3254C7FCA36}" sibTransId="{404121AF-ECD2-7F45-A293-FBE1A881E821}"/>
    <dgm:cxn modelId="{66DABE9E-C9DF-9A41-9AB6-2C6D3A7BE894}" type="presOf" srcId="{A3735CA2-6882-004E-9088-38AE4D4B7E36}" destId="{F67F22A8-9610-4948-A69C-A8949F131989}" srcOrd="0" destOrd="0" presId="urn:microsoft.com/office/officeart/2005/8/layout/arrow5"/>
    <dgm:cxn modelId="{6D9E3294-F276-384F-BE0D-7AF6A23A1E56}" type="presOf" srcId="{CBD291A9-E9FF-6441-96AE-58549F227598}" destId="{2E9B4566-06DF-0D42-B507-3EED37032151}" srcOrd="0" destOrd="0" presId="urn:microsoft.com/office/officeart/2005/8/layout/arrow5"/>
    <dgm:cxn modelId="{55E0DE39-5037-A54F-AE3A-E230A73A48F7}" type="presOf" srcId="{16B8BB17-05F5-5449-87B4-F1418C4ECDD7}" destId="{BC060FFF-4EE9-C04F-B485-F21B3CC81355}"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Instructions that </a:t>
          </a:r>
          <a:r>
            <a:rPr lang="en-US" sz="2400" b="1" dirty="0" smtClean="0">
              <a:solidFill>
                <a:srgbClr val="FFFF00"/>
              </a:solidFill>
              <a:effectLst>
                <a:outerShdw blurRad="38100" dist="38100" dir="2700000" algn="tl">
                  <a:srgbClr val="000000">
                    <a:alpha val="43137"/>
                  </a:srgbClr>
                </a:outerShdw>
              </a:effectLst>
            </a:rPr>
            <a:t>change the format </a:t>
          </a:r>
          <a:r>
            <a:rPr lang="en-US" sz="2400" dirty="0" smtClean="0">
              <a:effectLst>
                <a:outerShdw blurRad="38100" dist="38100" dir="2700000" algn="tl">
                  <a:srgbClr val="000000">
                    <a:alpha val="43137"/>
                  </a:srgbClr>
                </a:outerShdw>
              </a:effectLst>
            </a:rPr>
            <a:t>or operate on the format of data</a:t>
          </a:r>
          <a:endParaRPr lang="en-US" sz="2400"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smtClean="0">
              <a:effectLst>
                <a:outerShdw blurRad="38100" dist="38100" dir="2700000" algn="tl">
                  <a:srgbClr val="000000">
                    <a:alpha val="43137"/>
                  </a:srgbClr>
                </a:outerShdw>
              </a:effectLst>
            </a:rPr>
            <a:t>An example of a more complex editing instruction is the EAS/390 Translate (TR</a:t>
          </a:r>
          <a:r>
            <a:rPr lang="en-US" sz="2000" smtClean="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34CDA9B4-D212-0540-B360-08E09EBB7930}" srcId="{B3774423-9D28-FD4D-93B2-1D121FAEBFFB}" destId="{8C7A5930-8A3D-0842-AF29-1EA693AA6B99}" srcOrd="1" destOrd="0" parTransId="{FEA8845C-C1A2-2141-A2FB-D61E1EB815C1}" sibTransId="{C91B3ABF-8735-3F41-AD79-6889C5488C39}"/>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solidFill>
                <a:srgbClr val="FFFF00"/>
              </a:solidFill>
            </a:rPr>
            <a:t>Instructions that can be executed only</a:t>
          </a:r>
          <a:r>
            <a:rPr lang="en-US" dirty="0" smtClean="0"/>
            <a:t> while the processor is in a </a:t>
          </a:r>
          <a:r>
            <a:rPr lang="en-US" dirty="0" smtClean="0">
              <a:solidFill>
                <a:srgbClr val="FFFF00"/>
              </a:solidFill>
            </a:rPr>
            <a:t>certain privileged state</a:t>
          </a:r>
          <a:r>
            <a:rPr lang="en-US" dirty="0" smtClean="0"/>
            <a:t>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a:t>
          </a:r>
          <a:r>
            <a:rPr lang="en-US" b="1" dirty="0" smtClean="0">
              <a:solidFill>
                <a:schemeClr val="accent6">
                  <a:lumMod val="60000"/>
                  <a:lumOff val="40000"/>
                </a:schemeClr>
              </a:solidFill>
            </a:rPr>
            <a:t>reserved</a:t>
          </a:r>
          <a:r>
            <a:rPr lang="en-US" dirty="0" smtClean="0"/>
            <a:t> for the use of the </a:t>
          </a:r>
          <a:r>
            <a:rPr lang="en-US" b="1" dirty="0" smtClean="0">
              <a:solidFill>
                <a:schemeClr val="accent6">
                  <a:lumMod val="60000"/>
                  <a:lumOff val="40000"/>
                </a:schemeClr>
              </a:solidFill>
            </a:rPr>
            <a:t>operating system</a:t>
          </a:r>
          <a:endParaRPr lang="en-US" b="1" dirty="0">
            <a:solidFill>
              <a:schemeClr val="accent6">
                <a:lumMod val="60000"/>
                <a:lumOff val="40000"/>
              </a:schemeClr>
            </a:solidFill>
          </a:endParaRP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smtClean="0"/>
            <a:t>A system control instruction may read or alter a control register</a:t>
          </a:r>
          <a:endParaRPr lang="en-US" sz="1800"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smtClean="0"/>
            <a:t>An instruction to read or modify a storage protection key</a:t>
          </a:r>
          <a:endParaRPr lang="en-US" sz="1800"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smtClean="0"/>
            <a:t>Access to process control blocks in a multiprogramming system</a:t>
          </a:r>
          <a:endParaRPr lang="en-US" sz="1800"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t>
        <a:bodyPr/>
        <a:lstStyle/>
        <a:p>
          <a:endParaRPr lang="en-US"/>
        </a:p>
      </dgm:t>
    </dgm:pt>
  </dgm:ptLst>
  <dgm:cxnLst>
    <dgm:cxn modelId="{BD54676F-13C9-764D-BC20-842360A07B05}" type="presOf" srcId="{27A6DB09-7A73-E34E-9751-1D7E0C8AEFDE}" destId="{958E3D0C-1153-3645-896A-A62EDB2811F7}"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C15C44F6-5E36-3A40-84A4-D08A118B87F2}" type="presOf" srcId="{E9E92FCE-DAF2-3145-BE10-2CF450B85DEB}" destId="{4E50C6BF-910E-7348-A303-09A554EEAA0A}"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6E5CB42C-E4CC-D34B-9875-FE6D13A9601F}" srcId="{2481E9A8-5413-524C-8982-5AF295AA0FD3}" destId="{512ECA6A-2A27-5540-BF41-B6C374340369}" srcOrd="2" destOrd="0" parTransId="{CD0226D3-EFCC-044F-8293-BD6A9927F1C7}" sibTransId="{96C9C5C4-86AC-4F48-A1C8-BD58C310C40D}"/>
    <dgm:cxn modelId="{16BD85AD-A88B-4B4D-B5F1-92ED44540C25}" srcId="{2481E9A8-5413-524C-8982-5AF295AA0FD3}" destId="{EB93D4E5-8CA1-7546-BD15-4BC63FAF4B6A}" srcOrd="0" destOrd="0" parTransId="{EB640E17-8E48-F141-971D-24693C56EA87}" sibTransId="{67C4524F-BB04-034F-B912-726197C9AA9C}"/>
    <dgm:cxn modelId="{F13581A5-C82A-9A42-B1B0-411C86F75C2D}" type="presOf" srcId="{EB93D4E5-8CA1-7546-BD15-4BC63FAF4B6A}" destId="{C549312C-F687-024F-ADD4-C847C870AB31}" srcOrd="0" destOrd="0" presId="urn:microsoft.com/office/officeart/2005/8/layout/target2"/>
    <dgm:cxn modelId="{AFA326AE-2639-B04C-9195-D9A0A16DD12D}" type="presOf" srcId="{512ECA6A-2A27-5540-BF41-B6C374340369}" destId="{6F92330B-2BD8-9C42-AA59-CA71F506DD3E}"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8219388E-D945-5845-AE4F-037D6DBA1EB4}" srcId="{512ECA6A-2A27-5540-BF41-B6C374340369}" destId="{358AA9CD-32A2-DD46-AAFA-8935BDAFBB20}" srcOrd="1" destOrd="0" parTransId="{CB640F0B-9187-5E4C-8DC8-B38DB779FCCC}" sibTransId="{371191D7-AF4F-C541-832E-2E60F53719DD}"/>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a:t>
          </a:r>
          <a:r>
            <a:rPr lang="en-US" b="1" dirty="0" smtClean="0">
              <a:solidFill>
                <a:srgbClr val="FFFF66"/>
              </a:solidFill>
            </a:rPr>
            <a:t>implied </a:t>
          </a:r>
          <a:r>
            <a:rPr lang="en-US" dirty="0" smtClean="0"/>
            <a:t>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solidFill>
                <a:srgbClr val="FFFF66"/>
              </a:solidFill>
            </a:rPr>
            <a:t>Typically implies that one instruction be skipped</a:t>
          </a:r>
          <a:r>
            <a:rPr lang="en-US" dirty="0" smtClean="0"/>
            <a:t>, thus the implied address equals the address of the </a:t>
          </a:r>
          <a:r>
            <a:rPr lang="en-US" dirty="0" smtClean="0">
              <a:solidFill>
                <a:srgbClr val="FFFF66"/>
              </a:solidFill>
            </a:rPr>
            <a:t>next instruction plus one </a:t>
          </a:r>
          <a:r>
            <a:rPr lang="en-US" dirty="0" smtClean="0"/>
            <a:t>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solidFill>
                <a:srgbClr val="FFFF66"/>
              </a:solidFill>
            </a:rPr>
            <a:t>Because the skip instruction does not require a destination address field it is free to do other things</a:t>
          </a:r>
          <a:endParaRPr lang="en-US" dirty="0">
            <a:solidFill>
              <a:srgbClr val="FFFF66"/>
            </a:solidFill>
          </a:endParaRP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increment-and-skip-if-zero (ISZ</a:t>
          </a:r>
          <a:r>
            <a:rPr lang="en-US" smtClean="0"/>
            <a:t>) instruction</a:t>
          </a:r>
        </a:p>
        <a:p>
          <a:pPr rtl="0"/>
          <a:endParaRPr lang="en-US" smtClean="0"/>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4D15EE08-BEB7-344A-BEAB-2E64EADC748E}" type="presOf" srcId="{B95AD783-886B-7545-AD08-9A64E1B8C088}" destId="{4A5F23D2-8DBA-1C45-8BC0-6050DD64F82C}"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016D9D84-B8E1-9A44-B5A4-59D00C341848}" srcId="{F5299564-40D6-5C46-A8BE-4C0D0EB7828C}" destId="{4BD05FB3-B808-B049-9FB3-E24C75596616}" srcOrd="3" destOrd="0" parTransId="{314B9888-E29A-CE4E-8210-729E632E1776}" sibTransId="{70FA2392-3746-4E41-8686-C1C5916A9C5E}"/>
    <dgm:cxn modelId="{6D1BC5E3-1266-DF44-9A83-11D3D86A43F4}" type="presOf" srcId="{B95AD783-886B-7545-AD08-9A64E1B8C088}" destId="{9C7A08D4-64F8-264C-A7ED-B5D84C82EE44}" srcOrd="1"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3DADF91-803E-C441-9E0F-BDB1E23E17E3}" type="presOf" srcId="{8E1717F3-8422-E548-BC6C-040A2E541B75}" destId="{9C211128-4520-2646-80D8-9476592167D6}"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2FAB450-7F40-204E-B378-9F576AB89501}" type="presOf" srcId="{809C5B9C-69E5-1B4F-AA86-6CC8B87B81CD}" destId="{4DBC417F-BFB7-6347-AF7C-3327FFB515A0}"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Operation code (opcode)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sz="1300" i="1" kern="1200" dirty="0" smtClean="0">
              <a:effectLst>
                <a:outerShdw blurRad="38100" dist="38100" dir="2700000" algn="tl">
                  <a:srgbClr val="000000">
                    <a:alpha val="43137"/>
                  </a:srgbClr>
                </a:outerShdw>
              </a:effectLst>
            </a:rPr>
            <a:t>opcode</a:t>
          </a:r>
          <a:endParaRPr lang="en-US" sz="1300" i="1" kern="1200" dirty="0">
            <a:effectLst>
              <a:outerShdw blurRad="38100" dist="38100" dir="2700000" algn="tl">
                <a:srgbClr val="000000">
                  <a:alpha val="43137"/>
                </a:srgbClr>
              </a:outerShdw>
            </a:effectLst>
          </a:endParaRPr>
        </a:p>
      </dsp:txBody>
      <dsp:txXfrm>
        <a:off x="1775714" y="550164"/>
        <a:ext cx="2258568" cy="2258568"/>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Source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sz="1300" kern="1200" dirty="0">
            <a:effectLst>
              <a:outerShdw blurRad="38100" dist="38100" dir="2700000" algn="tl">
                <a:srgbClr val="000000">
                  <a:alpha val="43137"/>
                </a:srgbClr>
              </a:outerShdw>
            </a:effectLst>
          </a:endParaRPr>
        </a:p>
      </dsp:txBody>
      <dsp:txXfrm>
        <a:off x="4208018" y="550164"/>
        <a:ext cx="2258568" cy="2258568"/>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Result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produce a result</a:t>
          </a:r>
          <a:endParaRPr lang="en-US" sz="1300" kern="1200" dirty="0">
            <a:effectLst>
              <a:outerShdw blurRad="38100" dist="38100" dir="2700000" algn="tl">
                <a:srgbClr val="000000">
                  <a:alpha val="43137"/>
                </a:srgbClr>
              </a:outerShdw>
            </a:effectLst>
          </a:endParaRPr>
        </a:p>
      </dsp:txBody>
      <dsp:txXfrm>
        <a:off x="1775714" y="2982468"/>
        <a:ext cx="2258568" cy="2258568"/>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Next instruction reference</a:t>
          </a:r>
          <a:endParaRPr lang="en-US" sz="1700" kern="1200" dirty="0"/>
        </a:p>
        <a:p>
          <a:pPr marL="114300" lvl="1" indent="-114300" algn="l" defTabSz="577850" rtl="0">
            <a:lnSpc>
              <a:spcPct val="90000"/>
            </a:lnSpc>
            <a:spcBef>
              <a:spcPct val="0"/>
            </a:spcBef>
            <a:spcAft>
              <a:spcPct val="15000"/>
            </a:spcAft>
            <a:buChar char="••"/>
          </a:pPr>
          <a:r>
            <a:rPr lang="en-US" sz="1300" kern="1200" dirty="0" smtClean="0"/>
            <a:t>This tells the processor where to fetch the next instruction after the execution of this instruction is complete</a:t>
          </a:r>
          <a:endParaRPr lang="en-US" sz="1300" kern="1200" dirty="0"/>
        </a:p>
      </dsp:txBody>
      <dsp:txXfrm>
        <a:off x="4208018" y="2982468"/>
        <a:ext cx="2258568" cy="22585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I/O instructions are needed to transfer programs and data into memory and the results of computations back out to the user</a:t>
          </a:r>
          <a:endParaRPr lang="en-US" sz="1000" kern="1200" dirty="0"/>
        </a:p>
      </dsp:txBody>
      <dsp:txXfrm>
        <a:off x="6375696" y="4169664"/>
        <a:ext cx="1897197" cy="1316736"/>
      </dsp:txXfrm>
    </dsp:sp>
    <dsp:sp modelId="{1271081F-DA7B-9646-B77E-4127E6C5A827}">
      <dsp:nvSpPr>
        <dsp:cNvPr id="0" name=""/>
        <dsp:cNvSpPr/>
      </dsp:nvSpPr>
      <dsp:spPr>
        <a:xfrm>
          <a:off x="228604" y="3733798"/>
          <a:ext cx="367039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Test instructions are used to test the value of a data word or the status of a computation</a:t>
          </a:r>
          <a:endParaRPr lang="en-US" sz="1000" kern="1200" dirty="0"/>
        </a:p>
        <a:p>
          <a:pPr marL="57150" lvl="1" indent="-57150" algn="l" defTabSz="444500" rtl="0">
            <a:lnSpc>
              <a:spcPct val="90000"/>
            </a:lnSpc>
            <a:spcBef>
              <a:spcPct val="0"/>
            </a:spcBef>
            <a:spcAft>
              <a:spcPct val="15000"/>
            </a:spcAft>
            <a:buChar char="••"/>
          </a:pPr>
          <a:r>
            <a:rPr lang="en-US" sz="1000" kern="1200" dirty="0" smtClean="0"/>
            <a:t>Branch instructions are used to branch to a different set of instructions depending on the decision made</a:t>
          </a:r>
          <a:endParaRPr lang="en-US" sz="1000" kern="1200" dirty="0"/>
        </a:p>
      </dsp:txBody>
      <dsp:txXfrm>
        <a:off x="228604" y="4171187"/>
        <a:ext cx="2569279" cy="1312166"/>
      </dsp:txXfrm>
    </dsp:sp>
    <dsp:sp modelId="{E013DB8C-C4D5-9245-9F44-E76F99512271}">
      <dsp:nvSpPr>
        <dsp:cNvPr id="0" name=""/>
        <dsp:cNvSpPr/>
      </dsp:nvSpPr>
      <dsp:spPr>
        <a:xfrm>
          <a:off x="5515507" y="0"/>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Movement of data into or out of register and or memory locations</a:t>
          </a:r>
          <a:endParaRPr lang="en-US" sz="1000" kern="1200" dirty="0"/>
        </a:p>
      </dsp:txBody>
      <dsp:txXfrm>
        <a:off x="6328592" y="0"/>
        <a:ext cx="1897197" cy="1316736"/>
      </dsp:txXfrm>
    </dsp:sp>
    <dsp:sp modelId="{D393D0F9-5D0B-304A-9364-031DA1DC3538}">
      <dsp:nvSpPr>
        <dsp:cNvPr id="0" name=""/>
        <dsp:cNvSpPr/>
      </dsp:nvSpPr>
      <dsp:spPr>
        <a:xfrm>
          <a:off x="232399" y="8"/>
          <a:ext cx="335036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Arithmetic instructions provide computational capabilities for processing numeric data</a:t>
          </a:r>
          <a:endParaRPr lang="en-US" sz="1000" kern="1200" dirty="0"/>
        </a:p>
        <a:p>
          <a:pPr marL="57150" lvl="1" indent="-57150" algn="l" defTabSz="444500" rtl="0">
            <a:lnSpc>
              <a:spcPct val="90000"/>
            </a:lnSpc>
            <a:spcBef>
              <a:spcPct val="0"/>
            </a:spcBef>
            <a:spcAft>
              <a:spcPct val="15000"/>
            </a:spcAft>
            <a:buChar char="••"/>
          </a:pPr>
          <a:r>
            <a:rPr lang="en-US" sz="1000" kern="1200" dirty="0" smtClean="0"/>
            <a:t>Logic (Boolean) instructions operate on the bits of a word as bits rather than as numbers, thus they provide capabilities for processing any other type of data the user may wish to employ</a:t>
          </a:r>
          <a:endParaRPr lang="en-US" sz="1000" kern="1200" dirty="0"/>
        </a:p>
      </dsp:txBody>
      <dsp:txXfrm>
        <a:off x="232399" y="8"/>
        <a:ext cx="2345258" cy="1312166"/>
      </dsp:txXfrm>
    </dsp:sp>
    <dsp:sp modelId="{64E7A613-FAC5-2A4B-84D5-823A0DA3329F}">
      <dsp:nvSpPr>
        <dsp:cNvPr id="0" name=""/>
        <dsp:cNvSpPr/>
      </dsp:nvSpPr>
      <dsp:spPr>
        <a:xfrm>
          <a:off x="1989124" y="31272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processing</a:t>
          </a:r>
          <a:endParaRPr lang="en-US" sz="2100" kern="1200" dirty="0">
            <a:effectLst>
              <a:outerShdw blurRad="38100" dist="38100" dir="2700000" algn="tl">
                <a:srgbClr val="000000">
                  <a:alpha val="43137"/>
                </a:srgbClr>
              </a:outerShdw>
            </a:effectLst>
          </a:endParaRPr>
        </a:p>
      </dsp:txBody>
      <dsp:txXfrm>
        <a:off x="1989124" y="312724"/>
        <a:ext cx="2375611" cy="2375611"/>
      </dsp:txXfrm>
    </dsp:sp>
    <dsp:sp modelId="{3B212426-56CB-2742-8EFE-A3AF6B61B920}">
      <dsp:nvSpPr>
        <dsp:cNvPr id="0" name=""/>
        <dsp:cNvSpPr/>
      </dsp:nvSpPr>
      <dsp:spPr>
        <a:xfrm rot="5400000">
          <a:off x="4474464" y="31272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storage</a:t>
          </a:r>
          <a:endParaRPr lang="en-US" sz="2100" kern="1200" dirty="0">
            <a:effectLst>
              <a:outerShdw blurRad="38100" dist="38100" dir="2700000" algn="tl">
                <a:srgbClr val="000000">
                  <a:alpha val="43137"/>
                </a:srgbClr>
              </a:outerShdw>
            </a:effectLst>
          </a:endParaRPr>
        </a:p>
      </dsp:txBody>
      <dsp:txXfrm rot="5400000">
        <a:off x="4474464" y="312724"/>
        <a:ext cx="2375611" cy="2375611"/>
      </dsp:txXfrm>
    </dsp:sp>
    <dsp:sp modelId="{0F90C031-7DF5-F44F-BC7E-06E0F85CB427}">
      <dsp:nvSpPr>
        <dsp:cNvPr id="0" name=""/>
        <dsp:cNvSpPr/>
      </dsp:nvSpPr>
      <dsp:spPr>
        <a:xfrm rot="10800000">
          <a:off x="4474464" y="279806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movement</a:t>
          </a:r>
          <a:endParaRPr lang="en-US" sz="2100" kern="1200" dirty="0">
            <a:effectLst>
              <a:outerShdw blurRad="38100" dist="38100" dir="2700000" algn="tl">
                <a:srgbClr val="000000">
                  <a:alpha val="43137"/>
                </a:srgbClr>
              </a:outerShdw>
            </a:effectLst>
          </a:endParaRPr>
        </a:p>
      </dsp:txBody>
      <dsp:txXfrm rot="10800000">
        <a:off x="4474464" y="2798064"/>
        <a:ext cx="2375611" cy="2375611"/>
      </dsp:txXfrm>
    </dsp:sp>
    <dsp:sp modelId="{D68EFB07-20BD-9848-85ED-45FB73135481}">
      <dsp:nvSpPr>
        <dsp:cNvPr id="0" name=""/>
        <dsp:cNvSpPr/>
      </dsp:nvSpPr>
      <dsp:spPr>
        <a:xfrm rot="16200000">
          <a:off x="1989124" y="279806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Control</a:t>
          </a:r>
          <a:endParaRPr lang="en-US" sz="2100" kern="1200" dirty="0">
            <a:effectLst>
              <a:outerShdw blurRad="38100" dist="38100" dir="2700000" algn="tl">
                <a:srgbClr val="000000">
                  <a:alpha val="43137"/>
                </a:srgbClr>
              </a:outerShdw>
            </a:effectLst>
          </a:endParaRPr>
        </a:p>
      </dsp:txBody>
      <dsp:txXfrm rot="16200000">
        <a:off x="1989124" y="2798064"/>
        <a:ext cx="2375611" cy="2375611"/>
      </dsp:txXfrm>
    </dsp:sp>
    <dsp:sp modelId="{A04C8535-5121-1D48-89BE-ED9EAD28EFF1}">
      <dsp:nvSpPr>
        <dsp:cNvPr id="0" name=""/>
        <dsp:cNvSpPr/>
      </dsp:nvSpPr>
      <dsp:spPr>
        <a:xfrm>
          <a:off x="4009491" y="224942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Fundamental design issues:</a:t>
          </a:r>
          <a:endParaRPr lang="en-US" sz="1800" kern="1200" dirty="0">
            <a:effectLst>
              <a:outerShdw blurRad="38100" dist="38100" dir="2700000" algn="tl">
                <a:srgbClr val="000000">
                  <a:alpha val="43137"/>
                </a:srgbClr>
              </a:outerShdw>
            </a:effectLst>
          </a:endParaRP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Operation repertoire</a:t>
          </a:r>
          <a:endParaRPr lang="en-US" sz="1200" kern="1200" dirty="0"/>
        </a:p>
        <a:p>
          <a:pPr marL="57150" lvl="1" indent="-57150" algn="l" defTabSz="400050" rtl="0">
            <a:lnSpc>
              <a:spcPct val="90000"/>
            </a:lnSpc>
            <a:spcBef>
              <a:spcPct val="0"/>
            </a:spcBef>
            <a:spcAft>
              <a:spcPct val="15000"/>
            </a:spcAft>
            <a:buChar char="••"/>
          </a:pPr>
          <a:r>
            <a:rPr lang="en-US" sz="900" kern="1200" dirty="0" smtClean="0"/>
            <a:t>How many and which operations to provide and how complex operations should be</a:t>
          </a:r>
          <a:endParaRPr lang="en-US" sz="900" kern="1200" dirty="0"/>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Data types</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various types of data upon which operations are performed</a:t>
          </a:r>
          <a:endParaRPr lang="en-US" sz="900" kern="1200" dirty="0"/>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Instruction format</a:t>
          </a:r>
          <a:endParaRPr lang="en-US" sz="1200" kern="1200" dirty="0"/>
        </a:p>
        <a:p>
          <a:pPr marL="57150" lvl="1" indent="-57150" algn="l" defTabSz="400050" rtl="0">
            <a:lnSpc>
              <a:spcPct val="90000"/>
            </a:lnSpc>
            <a:spcBef>
              <a:spcPct val="0"/>
            </a:spcBef>
            <a:spcAft>
              <a:spcPct val="15000"/>
            </a:spcAft>
            <a:buChar char="••"/>
          </a:pPr>
          <a:r>
            <a:rPr lang="en-US" sz="900" kern="1200" dirty="0" smtClean="0"/>
            <a:t>Instruction length in bits, number of addresses, size of various fields, etc.</a:t>
          </a:r>
          <a:endParaRPr lang="en-US" sz="900" kern="1200" dirty="0"/>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Registers</a:t>
          </a:r>
          <a:endParaRPr lang="en-US" sz="1200" kern="1200" dirty="0"/>
        </a:p>
        <a:p>
          <a:pPr marL="57150" lvl="1" indent="-57150" algn="l" defTabSz="400050" rtl="0">
            <a:lnSpc>
              <a:spcPct val="90000"/>
            </a:lnSpc>
            <a:spcBef>
              <a:spcPct val="0"/>
            </a:spcBef>
            <a:spcAft>
              <a:spcPct val="15000"/>
            </a:spcAft>
            <a:buChar char="••"/>
          </a:pPr>
          <a:r>
            <a:rPr lang="en-US" sz="900" kern="1200" dirty="0" smtClean="0"/>
            <a:t>Number of processor registers that can be referenced by instructions and their use</a:t>
          </a:r>
          <a:endParaRPr lang="en-US" sz="900" kern="1200" dirty="0"/>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Addressing</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mode or modes by which the address of an operand is specified </a:t>
          </a:r>
          <a:endParaRPr lang="en-US" sz="900" kern="1200" dirty="0"/>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Programmer’s means of controlling the processor</a:t>
          </a:r>
          <a:endParaRPr lang="en-US" sz="1800" kern="1200" dirty="0">
            <a:effectLst>
              <a:outerShdw blurRad="38100" dist="38100" dir="2700000" algn="tl">
                <a:srgbClr val="000000">
                  <a:alpha val="43137"/>
                </a:srgbClr>
              </a:outerShdw>
            </a:effectLst>
          </a:endParaRPr>
        </a:p>
      </dsp:txBody>
      <dsp:txXfrm rot="10800000">
        <a:off x="304806" y="2265735"/>
        <a:ext cx="7924787" cy="1220409"/>
      </dsp:txXfrm>
    </dsp:sp>
    <dsp:sp modelId="{01AE4E59-7A07-2540-9D90-9EB69C1E6E80}">
      <dsp:nvSpPr>
        <dsp:cNvPr id="0" name=""/>
        <dsp:cNvSpPr/>
      </dsp:nvSpPr>
      <dsp:spPr>
        <a:xfrm rot="10800000">
          <a:off x="381018" y="1165233"/>
          <a:ext cx="7772363" cy="1131282"/>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Defines many of the functions performed by the processor</a:t>
          </a:r>
          <a:endParaRPr lang="en-US" sz="1800" kern="1200" dirty="0">
            <a:effectLst>
              <a:outerShdw blurRad="38100" dist="38100" dir="2700000" algn="tl">
                <a:srgbClr val="000000">
                  <a:alpha val="43137"/>
                </a:srgbClr>
              </a:outerShdw>
            </a:effectLst>
          </a:endParaRPr>
        </a:p>
      </dsp:txBody>
      <dsp:txXfrm rot="10800000">
        <a:off x="381018" y="1165233"/>
        <a:ext cx="7772363" cy="1131282"/>
      </dsp:txXfrm>
    </dsp:sp>
    <dsp:sp modelId="{4CCC5995-C980-C545-822B-7C2E6DA5B193}">
      <dsp:nvSpPr>
        <dsp:cNvPr id="0" name=""/>
        <dsp:cNvSpPr/>
      </dsp:nvSpPr>
      <dsp:spPr>
        <a:xfrm rot="10800000">
          <a:off x="304806" y="663"/>
          <a:ext cx="7924787" cy="1195350"/>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Very complex because it affects so many aspects of the computer system</a:t>
          </a:r>
          <a:endParaRPr lang="en-US" sz="1800" kern="1200" dirty="0">
            <a:effectLst>
              <a:outerShdw blurRad="38100" dist="38100" dir="2700000" algn="tl">
                <a:srgbClr val="000000">
                  <a:alpha val="43137"/>
                </a:srgbClr>
              </a:outerShdw>
            </a:effectLst>
          </a:endParaRPr>
        </a:p>
      </dsp:txBody>
      <dsp:txXfrm rot="10800000">
        <a:off x="304806" y="663"/>
        <a:ext cx="7924787" cy="11953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Addresses</a:t>
          </a:r>
          <a:endParaRPr lang="en-US" sz="3300" kern="1200" dirty="0"/>
        </a:p>
      </dsp:txBody>
      <dsp:txXfrm rot="20654831">
        <a:off x="54498" y="388143"/>
        <a:ext cx="2971800" cy="812601"/>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Numbers</a:t>
          </a:r>
          <a:endParaRPr lang="en-US" sz="3300" kern="1200" dirty="0"/>
        </a:p>
      </dsp:txBody>
      <dsp:txXfrm rot="946966">
        <a:off x="4495793" y="990599"/>
        <a:ext cx="2971800" cy="812601"/>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Characters</a:t>
          </a:r>
          <a:endParaRPr lang="en-US" sz="3300" kern="1200" dirty="0"/>
        </a:p>
      </dsp:txBody>
      <dsp:txXfrm rot="846432">
        <a:off x="130426" y="2483519"/>
        <a:ext cx="2971800" cy="812601"/>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Logical Data</a:t>
          </a:r>
          <a:endParaRPr lang="en-US" sz="3300" kern="1200" dirty="0"/>
        </a:p>
      </dsp:txBody>
      <dsp:txXfrm rot="20892888">
        <a:off x="4395049" y="3038119"/>
        <a:ext cx="2971800" cy="81260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Most fundamental type of machine instruction</a:t>
          </a:r>
          <a:endParaRPr lang="en-US" sz="1900" kern="1200" dirty="0">
            <a:effectLst>
              <a:outerShdw blurRad="38100" dist="38100" dir="2700000" algn="tl">
                <a:srgbClr val="000000">
                  <a:alpha val="43137"/>
                </a:srgbClr>
              </a:outerShdw>
            </a:effectLst>
          </a:endParaRPr>
        </a:p>
      </dsp:txBody>
      <dsp:txXfrm rot="16200000">
        <a:off x="654" y="383734"/>
        <a:ext cx="4109330" cy="4109330"/>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Must specify:</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Location of the source and destination operands</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length of data to be transferred must be indicated</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mode of addressing for each operand must be specified</a:t>
          </a:r>
          <a:endParaRPr lang="en-US" sz="1500" kern="1200" dirty="0">
            <a:effectLst>
              <a:outerShdw blurRad="38100" dist="38100" dir="2700000" algn="tl">
                <a:srgbClr val="000000">
                  <a:alpha val="43137"/>
                </a:srgbClr>
              </a:outerShdw>
            </a:effectLst>
          </a:endParaRPr>
        </a:p>
      </dsp:txBody>
      <dsp:txXfrm rot="5400000">
        <a:off x="4348215" y="383734"/>
        <a:ext cx="4109330" cy="410933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C9DA8E-8ED9-844B-B613-13FD05010447}">
      <dsp:nvSpPr>
        <dsp:cNvPr id="0" name=""/>
        <dsp:cNvSpPr/>
      </dsp:nvSpPr>
      <dsp:spPr>
        <a:xfrm>
          <a:off x="927571" y="3237"/>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Instructions that change the format or operate on the format of data</a:t>
          </a:r>
          <a:endParaRPr lang="en-US" sz="2000" kern="1200" dirty="0">
            <a:effectLst>
              <a:outerShdw blurRad="38100" dist="38100" dir="2700000" algn="tl">
                <a:srgbClr val="000000">
                  <a:alpha val="43137"/>
                </a:srgbClr>
              </a:outerShdw>
            </a:effectLst>
          </a:endParaRPr>
        </a:p>
      </dsp:txBody>
      <dsp:txXfrm>
        <a:off x="927571" y="3237"/>
        <a:ext cx="2915542" cy="2915542"/>
      </dsp:txXfrm>
    </dsp:sp>
    <dsp:sp modelId="{A565A70D-D266-D14D-801A-624F8C0A17FF}">
      <dsp:nvSpPr>
        <dsp:cNvPr id="0" name=""/>
        <dsp:cNvSpPr/>
      </dsp:nvSpPr>
      <dsp:spPr>
        <a:xfrm rot="10800000">
          <a:off x="1875122" y="3295249"/>
          <a:ext cx="1020440" cy="798115"/>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413009" y="4424657"/>
          <a:ext cx="1944667"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1700" kern="1200" dirty="0">
            <a:solidFill>
              <a:schemeClr val="tx2"/>
            </a:solidFill>
            <a:effectLst>
              <a:outerShdw blurRad="38100" dist="38100" dir="2700000" algn="tl">
                <a:srgbClr val="000000">
                  <a:alpha val="43137"/>
                </a:srgbClr>
              </a:outerShdw>
            </a:effectLst>
          </a:endParaRPr>
        </a:p>
      </dsp:txBody>
      <dsp:txXfrm>
        <a:off x="1413009" y="4424657"/>
        <a:ext cx="1944667" cy="1944667"/>
      </dsp:txXfrm>
    </dsp:sp>
    <dsp:sp modelId="{D49EAA5E-508B-AC45-A500-B17EA738C083}">
      <dsp:nvSpPr>
        <dsp:cNvPr id="0" name=""/>
        <dsp:cNvSpPr/>
      </dsp:nvSpPr>
      <dsp:spPr>
        <a:xfrm rot="5400000">
          <a:off x="3841649" y="4997933"/>
          <a:ext cx="1020440" cy="798115"/>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30088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An example of a more complex editing instruction is the EAS/390 Translate (TR) instruction</a:t>
          </a:r>
          <a:endParaRPr lang="en-US" sz="2000" kern="1200" dirty="0">
            <a:effectLst>
              <a:outerShdw blurRad="38100" dist="38100" dir="2700000" algn="tl">
                <a:srgbClr val="000000">
                  <a:alpha val="43137"/>
                </a:srgbClr>
              </a:outerShdw>
            </a:effectLst>
          </a:endParaRPr>
        </a:p>
      </dsp:txBody>
      <dsp:txXfrm>
        <a:off x="5300885" y="3939220"/>
        <a:ext cx="2915542" cy="291554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84939" numCol="1" spcCol="1270" anchor="t" anchorCtr="0">
          <a:noAutofit/>
        </a:bodyPr>
        <a:lstStyle/>
        <a:p>
          <a:pPr lvl="0" algn="l" defTabSz="800100" rtl="0">
            <a:lnSpc>
              <a:spcPct val="90000"/>
            </a:lnSpc>
            <a:spcBef>
              <a:spcPct val="0"/>
            </a:spcBef>
            <a:spcAft>
              <a:spcPct val="35000"/>
            </a:spcAft>
          </a:pPr>
          <a:r>
            <a:rPr lang="en-US" sz="1800" kern="1200" dirty="0" smtClean="0"/>
            <a:t>Instructions that can be executed only while the processor is in a certain privileged state or is executing a program in a special privileged area of memory</a:t>
          </a:r>
          <a:endParaRPr lang="en-US" sz="1800" kern="1200" dirty="0"/>
        </a:p>
      </dsp:txBody>
      <dsp:txXfrm>
        <a:off x="0" y="0"/>
        <a:ext cx="8229600" cy="4876800"/>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67738" numCol="1" spcCol="1270" anchor="t" anchorCtr="0">
          <a:noAutofit/>
        </a:bodyPr>
        <a:lstStyle/>
        <a:p>
          <a:pPr lvl="0" algn="l" defTabSz="800100" rtl="0">
            <a:lnSpc>
              <a:spcPct val="90000"/>
            </a:lnSpc>
            <a:spcBef>
              <a:spcPct val="0"/>
            </a:spcBef>
            <a:spcAft>
              <a:spcPct val="35000"/>
            </a:spcAft>
          </a:pPr>
          <a:r>
            <a:rPr lang="en-US" sz="1800" kern="1200" dirty="0" smtClean="0"/>
            <a:t>Typically these instructions are reserved for the use of the operating system</a:t>
          </a:r>
          <a:endParaRPr lang="en-US" sz="1800" kern="1200" dirty="0"/>
        </a:p>
      </dsp:txBody>
      <dsp:txXfrm>
        <a:off x="205740" y="1219200"/>
        <a:ext cx="7818120" cy="341376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101073" numCol="1" spcCol="1270" anchor="t" anchorCtr="0">
          <a:noAutofit/>
        </a:bodyPr>
        <a:lstStyle/>
        <a:p>
          <a:pPr lvl="0" algn="l" defTabSz="800100" rtl="0">
            <a:lnSpc>
              <a:spcPct val="90000"/>
            </a:lnSpc>
            <a:spcBef>
              <a:spcPct val="0"/>
            </a:spcBef>
            <a:spcAft>
              <a:spcPct val="35000"/>
            </a:spcAft>
          </a:pPr>
          <a:r>
            <a:rPr lang="en-US" sz="1800" kern="1200" dirty="0" smtClean="0"/>
            <a:t>Examples of system control operations:</a:t>
          </a:r>
          <a:endParaRPr lang="en-US" sz="1800" kern="1200" dirty="0"/>
        </a:p>
      </dsp:txBody>
      <dsp:txXfrm>
        <a:off x="411480" y="2438400"/>
        <a:ext cx="7406640" cy="1950720"/>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system control instruction may read or alter a control register</a:t>
          </a:r>
          <a:endParaRPr lang="en-US" sz="1400" kern="1200" dirty="0"/>
        </a:p>
      </dsp:txBody>
      <dsp:txXfrm>
        <a:off x="596646" y="3316224"/>
        <a:ext cx="2315659" cy="877824"/>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 instruction to read or modify a storage protection key</a:t>
          </a:r>
          <a:endParaRPr lang="en-US" sz="1400" kern="1200" dirty="0"/>
        </a:p>
      </dsp:txBody>
      <dsp:txXfrm>
        <a:off x="2952931" y="3316224"/>
        <a:ext cx="2315659" cy="877824"/>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Access to process control blocks in a multiprogramming system</a:t>
          </a:r>
          <a:endParaRPr lang="en-US" sz="1400" kern="1200" dirty="0"/>
        </a:p>
      </dsp:txBody>
      <dsp:txXfrm>
        <a:off x="5309217" y="3316224"/>
        <a:ext cx="2315659" cy="87782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implied 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Typically implies that one instruction be skipped, thus the implied address equals the address of the next instruction plus one 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Because the skip instruction does not require a destination address field it is free to do other things</a:t>
          </a:r>
          <a:endParaRPr lang="en-US" sz="2200" kern="1200" dirty="0"/>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increment-and-skip-if-zero (ISZ) instruction</a:t>
          </a: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a:t>
            </a:r>
            <a:r>
              <a:rPr lang="en-US" baseline="0" smtClean="0">
                <a:latin typeface="Times New Roman" pitchFamily="-110" charset="0"/>
              </a:rPr>
              <a:t>Functions</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a:t>
            </a:r>
            <a:r>
              <a:rPr lang="en-GB" smtClean="0"/>
              <a:t>by Thân</a:t>
            </a:r>
            <a:r>
              <a:rPr lang="en-GB" baseline="0" smtClean="0"/>
              <a:t> Văn Sử</a:t>
            </a:r>
            <a:endParaRPr lang="en-GB"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smtClean="0">
              <a:latin typeface="Times New Roman" pitchFamily="-110" charset="0"/>
            </a:endParaRPr>
          </a:p>
          <a:p>
            <a:r>
              <a:rPr lang="en-US" sz="1200" kern="120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Ada, very little of the architecture of the underlying machine is visible.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Addresses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Numbers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Characters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smtClean="0">
                <a:solidFill>
                  <a:schemeClr val="tx1"/>
                </a:solidFill>
                <a:latin typeface="Times New Roman" pitchFamily="-1" charset="0"/>
                <a:ea typeface="+mn-ea"/>
                <a:cs typeface="+mn-cs"/>
              </a:rPr>
              <a:t>stack frame.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smtClean="0">
                <a:solidFill>
                  <a:schemeClr val="tx1"/>
                </a:solidFill>
                <a:latin typeface="Times New Roman" pitchFamily="-1" charset="0"/>
                <a:ea typeface="+mn-ea"/>
                <a:cs typeface="+mn-cs"/>
              </a:rPr>
              <a:t>x1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x2 </a:t>
            </a:r>
            <a:r>
              <a:rPr lang="en-US" sz="1200" kern="1200" dirty="0" smtClean="0">
                <a:solidFill>
                  <a:schemeClr val="tx1"/>
                </a:solidFill>
                <a:latin typeface="Times New Roman" pitchFamily="-1" charset="0"/>
                <a:ea typeface="+mn-ea"/>
                <a:cs typeface="+mn-cs"/>
              </a:rPr>
              <a:t>are declared, and procedure Q, which P can call and in which the local variables </a:t>
            </a:r>
            <a:r>
              <a:rPr lang="en-US" sz="1200" i="1" kern="1200" dirty="0" smtClean="0">
                <a:solidFill>
                  <a:schemeClr val="tx1"/>
                </a:solidFill>
                <a:latin typeface="Times New Roman" pitchFamily="-1" charset="0"/>
                <a:ea typeface="+mn-ea"/>
                <a:cs typeface="+mn-cs"/>
              </a:rPr>
              <a:t>y1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y2 </a:t>
            </a:r>
            <a:r>
              <a:rPr lang="en-US" sz="1200" kern="1200" dirty="0" smtClean="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smtClean="0"/>
          </a:p>
          <a:p>
            <a:endParaRPr lang="en-US"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39</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diagramData" Target="../diagrams/data5.xml"/><Relationship Id="rId7"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diagramData" Target="../diagrams/data8.xml"/><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smtClean="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smtClean="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533400"/>
            <a:ext cx="7556313" cy="111610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a:t>
            </a:r>
            <a:r>
              <a:rPr lang="en-US" sz="3200" smtClean="0">
                <a:effectLst>
                  <a:outerShdw blurRad="38100" dist="38100" dir="2700000" algn="tl">
                    <a:srgbClr val="000000">
                      <a:alpha val="43137"/>
                    </a:srgbClr>
                  </a:outerShdw>
                </a:effectLst>
              </a:rPr>
              <a:t>(Nonbranching Instructions</a:t>
            </a:r>
            <a:r>
              <a:rPr lang="en-US" sz="3200" dirty="0" smtClean="0">
                <a:effectLst>
                  <a:outerShdw blurRad="38100" dist="38100" dir="2700000" algn="tl">
                    <a:srgbClr val="000000">
                      <a:alpha val="43137"/>
                    </a:srgbClr>
                  </a:outerShdw>
                </a:effectLst>
              </a:rPr>
              <a:t>) </a:t>
            </a:r>
            <a:endParaRPr lang="en-US"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83500" y="2357430"/>
            <a:ext cx="8977000" cy="3409954"/>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57158" y="4500570"/>
            <a:ext cx="221457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bg1"/>
                </a:solidFill>
              </a:rPr>
              <a:t>Repertore: parts, set</a:t>
            </a:r>
            <a:endParaRPr lang="en-US" sz="1600">
              <a:solidFill>
                <a:schemeClr val="bg1"/>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smtClean="0">
                <a:effectLst>
                  <a:outerShdw blurRad="38100" dist="38100" dir="2700000" algn="tl">
                    <a:srgbClr val="000000">
                      <a:alpha val="43137"/>
                    </a:srgbClr>
                  </a:outerShdw>
                </a:effectLst>
              </a:rPr>
              <a:t>12.2- Types </a:t>
            </a:r>
            <a:r>
              <a:rPr lang="en-US" sz="4000" b="1" dirty="0">
                <a:effectLst>
                  <a:outerShdw blurRad="38100" dist="38100" dir="2700000" algn="tl">
                    <a:srgbClr val="000000">
                      <a:alpha val="43137"/>
                    </a:srgbClr>
                  </a:outerShdw>
                </a:effectLst>
              </a:rPr>
              <a:t>of </a:t>
            </a:r>
            <a:r>
              <a:rPr lang="en-US" sz="4000" b="1" dirty="0" smtClean="0">
                <a:effectLst>
                  <a:outerShdw blurRad="38100" dist="38100" dir="2700000" algn="tl">
                    <a:srgbClr val="000000">
                      <a:alpha val="43137"/>
                    </a:srgbClr>
                  </a:outerShdw>
                </a:effectLst>
              </a:rPr>
              <a:t>Operands</a:t>
            </a:r>
            <a:endParaRPr lang="en-US" sz="4000" b="1" dirty="0">
              <a:effectLst>
                <a:outerShdw blurRad="38100" dist="38100" dir="2700000" algn="tl">
                  <a:srgbClr val="000000">
                    <a:alpha val="43137"/>
                  </a:srgbClr>
                </a:outerShdw>
              </a:effectLst>
            </a:endParaRP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They may be</a:t>
            </a:r>
            <a:endParaRPr lang="en-US" sz="320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Numbers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900626"/>
          </a:xfrm>
        </p:spPr>
        <p:txBody>
          <a:bodyPr>
            <a:noAutofit/>
          </a:bodyPr>
          <a:lstStyle/>
          <a:p>
            <a:r>
              <a:rPr lang="en-US" dirty="0" smtClean="0">
                <a:solidFill>
                  <a:srgbClr val="002060"/>
                </a:solidFill>
              </a:rPr>
              <a:t>All machine languages include numeric data types</a:t>
            </a:r>
          </a:p>
          <a:p>
            <a:r>
              <a:rPr lang="en-US" dirty="0" smtClean="0">
                <a:solidFill>
                  <a:srgbClr val="002060"/>
                </a:solidFill>
              </a:rPr>
              <a:t>Numbers stored in a computer are </a:t>
            </a:r>
            <a:r>
              <a:rPr lang="en-US" dirty="0" smtClean="0">
                <a:solidFill>
                  <a:schemeClr val="accent5">
                    <a:lumMod val="75000"/>
                  </a:schemeClr>
                </a:solidFill>
              </a:rPr>
              <a:t>limited</a:t>
            </a:r>
            <a:r>
              <a:rPr lang="en-US" dirty="0" smtClean="0">
                <a:solidFill>
                  <a:srgbClr val="002060"/>
                </a:solidFill>
              </a:rPr>
              <a:t>:</a:t>
            </a:r>
          </a:p>
          <a:p>
            <a:pPr lvl="1"/>
            <a:r>
              <a:rPr lang="en-US" dirty="0" smtClean="0">
                <a:solidFill>
                  <a:srgbClr val="002060"/>
                </a:solidFill>
              </a:rPr>
              <a:t>Limit to the </a:t>
            </a:r>
            <a:r>
              <a:rPr lang="en-US" b="1" dirty="0" smtClean="0">
                <a:solidFill>
                  <a:schemeClr val="accent5">
                    <a:lumMod val="75000"/>
                  </a:schemeClr>
                </a:solidFill>
              </a:rPr>
              <a:t>magnitude</a:t>
            </a:r>
            <a:r>
              <a:rPr lang="en-US" dirty="0" smtClean="0">
                <a:solidFill>
                  <a:srgbClr val="002060"/>
                </a:solidFill>
              </a:rPr>
              <a:t> of numbers representable on a machine</a:t>
            </a:r>
          </a:p>
          <a:p>
            <a:pPr lvl="1"/>
            <a:r>
              <a:rPr lang="en-US" dirty="0" smtClean="0">
                <a:solidFill>
                  <a:srgbClr val="002060"/>
                </a:solidFill>
              </a:rPr>
              <a:t>In the case of floating-point numbers, a limit to their </a:t>
            </a:r>
            <a:r>
              <a:rPr lang="en-US" b="1" dirty="0" smtClean="0">
                <a:solidFill>
                  <a:schemeClr val="accent5">
                    <a:lumMod val="75000"/>
                  </a:schemeClr>
                </a:solidFill>
              </a:rPr>
              <a:t>precision</a:t>
            </a:r>
          </a:p>
          <a:p>
            <a:pPr marL="228600" lvl="1">
              <a:spcBef>
                <a:spcPts val="2000"/>
              </a:spcBef>
              <a:buClr>
                <a:schemeClr val="accent1"/>
              </a:buClr>
            </a:pPr>
            <a:r>
              <a:rPr lang="en-US" sz="2000" dirty="0" smtClean="0">
                <a:solidFill>
                  <a:srgbClr val="002060"/>
                </a:solidFill>
              </a:rPr>
              <a:t>Three types of numerical data are common in computers:</a:t>
            </a:r>
          </a:p>
          <a:p>
            <a:pPr lvl="1"/>
            <a:r>
              <a:rPr lang="en-US" dirty="0" smtClean="0">
                <a:solidFill>
                  <a:srgbClr val="002060"/>
                </a:solidFill>
              </a:rPr>
              <a:t>Binary integer or binary fixed point</a:t>
            </a:r>
          </a:p>
          <a:p>
            <a:pPr lvl="1"/>
            <a:r>
              <a:rPr lang="en-US" dirty="0" smtClean="0">
                <a:solidFill>
                  <a:srgbClr val="002060"/>
                </a:solidFill>
              </a:rPr>
              <a:t>Binary floating point</a:t>
            </a:r>
          </a:p>
          <a:p>
            <a:pPr lvl="1"/>
            <a:r>
              <a:rPr lang="en-US" dirty="0" smtClean="0">
                <a:solidFill>
                  <a:srgbClr val="002060"/>
                </a:solidFill>
              </a:rPr>
              <a:t>Decimal</a:t>
            </a:r>
          </a:p>
          <a:p>
            <a:pPr marL="228600" lvl="1">
              <a:spcBef>
                <a:spcPts val="2000"/>
              </a:spcBef>
              <a:buClr>
                <a:schemeClr val="accent1"/>
              </a:buClr>
            </a:pPr>
            <a:r>
              <a:rPr lang="en-US" sz="2000" smtClean="0">
                <a:solidFill>
                  <a:srgbClr val="002060"/>
                </a:solidFill>
              </a:rPr>
              <a:t>Packed decimal (số thập phân nén)</a:t>
            </a:r>
            <a:endParaRPr lang="en-US" sz="2000" dirty="0" smtClean="0">
              <a:solidFill>
                <a:srgbClr val="002060"/>
              </a:solidFill>
            </a:endParaRPr>
          </a:p>
          <a:p>
            <a:pPr lvl="1"/>
            <a:r>
              <a:rPr lang="en-US" dirty="0" smtClean="0">
                <a:solidFill>
                  <a:srgbClr val="002060"/>
                </a:solidFill>
              </a:rPr>
              <a:t>Each decimal digit is represented by a 4-bit code with two digits stored per byte </a:t>
            </a:r>
          </a:p>
          <a:p>
            <a:pPr lvl="1"/>
            <a:r>
              <a:rPr lang="en-US" dirty="0" smtClean="0">
                <a:solidFill>
                  <a:srgbClr val="002060"/>
                </a:solidFill>
              </a:rPr>
              <a:t>To form numbers 4-bit codes </a:t>
            </a:r>
            <a:r>
              <a:rPr lang="en-US" smtClean="0">
                <a:solidFill>
                  <a:srgbClr val="002060"/>
                </a:solidFill>
              </a:rPr>
              <a:t>are string </a:t>
            </a:r>
            <a:r>
              <a:rPr lang="en-US" dirty="0" smtClean="0">
                <a:solidFill>
                  <a:srgbClr val="002060"/>
                </a:solidFill>
              </a:rPr>
              <a:t>together, usually in multiples of 8 bits</a:t>
            </a: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9 digits </a:t>
            </a:r>
            <a:r>
              <a:rPr lang="en-US" sz="2000" smtClean="0">
                <a:sym typeface="Wingdings" pitchFamily="2" charset="2"/>
              </a:rPr>
              <a:t> 4 bits /digit</a:t>
            </a:r>
            <a:endParaRPr lang="en-US" sz="200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 bytes/2digits</a:t>
            </a:r>
            <a:endParaRPr lang="en-US" sz="2000"/>
          </a:p>
        </p:txBody>
      </p:sp>
      <p:sp>
        <p:nvSpPr>
          <p:cNvPr id="8" name="Rectangle 7"/>
          <p:cNvSpPr/>
          <p:nvPr/>
        </p:nvSpPr>
        <p:spPr>
          <a:xfrm>
            <a:off x="6224598" y="4714884"/>
            <a:ext cx="84773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37 </a:t>
            </a:r>
            <a:r>
              <a:rPr lang="en-US" sz="2000" smtClean="0">
                <a:sym typeface="Wingdings" pitchFamily="2" charset="2"/>
              </a:rPr>
              <a:t></a:t>
            </a:r>
            <a:endParaRPr lang="en-US" sz="200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0011  0111</a:t>
            </a:r>
            <a:endParaRPr lang="en-US" sz="2000"/>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smtClean="0">
                <a:effectLst>
                  <a:outerShdw blurRad="38100" dist="38100" dir="2700000" algn="tl">
                    <a:srgbClr val="000000">
                      <a:alpha val="43137"/>
                    </a:srgbClr>
                  </a:outerShdw>
                </a:effectLst>
              </a:rPr>
              <a:t>Characters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8074054" cy="5357850"/>
          </a:xfrm>
        </p:spPr>
        <p:txBody>
          <a:bodyPr>
            <a:noAutofit/>
          </a:bodyPr>
          <a:lstStyle/>
          <a:p>
            <a:r>
              <a:rPr lang="en-US" sz="2400" dirty="0" smtClean="0">
                <a:solidFill>
                  <a:srgbClr val="002060"/>
                </a:solidFill>
              </a:rPr>
              <a:t>A common form of data is text or character strings</a:t>
            </a:r>
          </a:p>
          <a:p>
            <a:r>
              <a:rPr lang="en-US" sz="2400" dirty="0" smtClean="0">
                <a:solidFill>
                  <a:srgbClr val="002060"/>
                </a:solidFill>
              </a:rPr>
              <a:t>Textual data in character form cannot be easily stored or transmitted by data processing and communications systems because they are designed for binary data</a:t>
            </a:r>
          </a:p>
          <a:p>
            <a:r>
              <a:rPr lang="en-US" sz="2400" dirty="0" smtClean="0">
                <a:solidFill>
                  <a:srgbClr val="002060"/>
                </a:solidFill>
              </a:rPr>
              <a:t>Most commonly used character code is the International Reference Alphabet (IRA)</a:t>
            </a:r>
          </a:p>
          <a:p>
            <a:pPr lvl="1"/>
            <a:r>
              <a:rPr lang="en-US" sz="2000" dirty="0" smtClean="0">
                <a:solidFill>
                  <a:srgbClr val="002060"/>
                </a:solidFill>
              </a:rPr>
              <a:t>Referred to in the United States as the </a:t>
            </a:r>
            <a:r>
              <a:rPr lang="en-US" sz="2000" dirty="0" smtClean="0">
                <a:solidFill>
                  <a:srgbClr val="FF0000"/>
                </a:solidFill>
              </a:rPr>
              <a:t>A</a:t>
            </a:r>
            <a:r>
              <a:rPr lang="en-US" sz="2000" dirty="0" smtClean="0">
                <a:solidFill>
                  <a:srgbClr val="002060"/>
                </a:solidFill>
              </a:rPr>
              <a:t>merican </a:t>
            </a:r>
            <a:r>
              <a:rPr lang="en-US" sz="2000" dirty="0" smtClean="0">
                <a:solidFill>
                  <a:srgbClr val="FF0000"/>
                </a:solidFill>
              </a:rPr>
              <a:t>S</a:t>
            </a:r>
            <a:r>
              <a:rPr lang="en-US" sz="2000" dirty="0" smtClean="0">
                <a:solidFill>
                  <a:srgbClr val="002060"/>
                </a:solidFill>
              </a:rPr>
              <a:t>tandard </a:t>
            </a:r>
            <a:r>
              <a:rPr lang="en-US" sz="2000" dirty="0" smtClean="0">
                <a:solidFill>
                  <a:srgbClr val="FF0000"/>
                </a:solidFill>
              </a:rPr>
              <a:t>C</a:t>
            </a:r>
            <a:r>
              <a:rPr lang="en-US" sz="2000" dirty="0" smtClean="0">
                <a:solidFill>
                  <a:srgbClr val="002060"/>
                </a:solidFill>
              </a:rPr>
              <a:t>ode for </a:t>
            </a:r>
            <a:r>
              <a:rPr lang="en-US" sz="2000" dirty="0" smtClean="0">
                <a:solidFill>
                  <a:srgbClr val="FF0000"/>
                </a:solidFill>
              </a:rPr>
              <a:t>I</a:t>
            </a:r>
            <a:r>
              <a:rPr lang="en-US" sz="2000" dirty="0" smtClean="0">
                <a:solidFill>
                  <a:srgbClr val="002060"/>
                </a:solidFill>
              </a:rPr>
              <a:t>nformation </a:t>
            </a:r>
            <a:r>
              <a:rPr lang="en-US" sz="2000" dirty="0" smtClean="0">
                <a:solidFill>
                  <a:srgbClr val="FF0000"/>
                </a:solidFill>
              </a:rPr>
              <a:t>I</a:t>
            </a:r>
            <a:r>
              <a:rPr lang="en-US" sz="2000" dirty="0" smtClean="0">
                <a:solidFill>
                  <a:srgbClr val="002060"/>
                </a:solidFill>
              </a:rPr>
              <a:t>nterchange (ASCII)</a:t>
            </a:r>
          </a:p>
          <a:p>
            <a:pPr marL="228600" lvl="1">
              <a:spcBef>
                <a:spcPts val="2000"/>
              </a:spcBef>
              <a:buClr>
                <a:schemeClr val="accent1"/>
              </a:buClr>
            </a:pPr>
            <a:r>
              <a:rPr lang="en-US" sz="2400" dirty="0" smtClean="0">
                <a:solidFill>
                  <a:srgbClr val="002060"/>
                </a:solidFill>
              </a:rPr>
              <a:t>Another code used to encode characters is the </a:t>
            </a:r>
            <a:r>
              <a:rPr lang="en-US" sz="2400" dirty="0" smtClean="0">
                <a:solidFill>
                  <a:srgbClr val="FF0000"/>
                </a:solidFill>
              </a:rPr>
              <a:t>E</a:t>
            </a:r>
            <a:r>
              <a:rPr lang="en-US" sz="2400" dirty="0" smtClean="0">
                <a:solidFill>
                  <a:srgbClr val="002060"/>
                </a:solidFill>
              </a:rPr>
              <a:t>xtended </a:t>
            </a:r>
            <a:r>
              <a:rPr lang="en-US" sz="2400" dirty="0" smtClean="0">
                <a:solidFill>
                  <a:srgbClr val="FF0000"/>
                </a:solidFill>
              </a:rPr>
              <a:t>B</a:t>
            </a:r>
            <a:r>
              <a:rPr lang="en-US" sz="2400" dirty="0" smtClean="0">
                <a:solidFill>
                  <a:srgbClr val="002060"/>
                </a:solidFill>
              </a:rPr>
              <a:t>inary </a:t>
            </a:r>
            <a:r>
              <a:rPr lang="en-US" sz="2400" dirty="0" smtClean="0">
                <a:solidFill>
                  <a:srgbClr val="FF0000"/>
                </a:solidFill>
              </a:rPr>
              <a:t>C</a:t>
            </a:r>
            <a:r>
              <a:rPr lang="en-US" sz="2400" dirty="0" smtClean="0">
                <a:solidFill>
                  <a:srgbClr val="002060"/>
                </a:solidFill>
              </a:rPr>
              <a:t>oded </a:t>
            </a:r>
            <a:r>
              <a:rPr lang="en-US" sz="2400" dirty="0" smtClean="0">
                <a:solidFill>
                  <a:srgbClr val="FF0000"/>
                </a:solidFill>
              </a:rPr>
              <a:t>D</a:t>
            </a:r>
            <a:r>
              <a:rPr lang="en-US" sz="2400" dirty="0" smtClean="0">
                <a:solidFill>
                  <a:srgbClr val="002060"/>
                </a:solidFill>
              </a:rPr>
              <a:t>ecimal </a:t>
            </a:r>
            <a:r>
              <a:rPr lang="en-US" sz="2400" smtClean="0">
                <a:solidFill>
                  <a:srgbClr val="FF0000"/>
                </a:solidFill>
              </a:rPr>
              <a:t>I</a:t>
            </a:r>
            <a:r>
              <a:rPr lang="en-US" sz="2400" smtClean="0">
                <a:solidFill>
                  <a:srgbClr val="002060"/>
                </a:solidFill>
              </a:rPr>
              <a:t>nterchange </a:t>
            </a:r>
            <a:r>
              <a:rPr lang="en-US" sz="2400" smtClean="0">
                <a:solidFill>
                  <a:srgbClr val="FF0000"/>
                </a:solidFill>
              </a:rPr>
              <a:t>C</a:t>
            </a:r>
            <a:r>
              <a:rPr lang="en-US" sz="2400" smtClean="0">
                <a:solidFill>
                  <a:srgbClr val="002060"/>
                </a:solidFill>
              </a:rPr>
              <a:t>ode</a:t>
            </a:r>
            <a:endParaRPr lang="en-US" sz="2400" dirty="0" smtClean="0">
              <a:solidFill>
                <a:srgbClr val="002060"/>
              </a:solidFill>
            </a:endParaRPr>
          </a:p>
          <a:p>
            <a:pPr lvl="1"/>
            <a:r>
              <a:rPr lang="en-US" sz="2000" dirty="0" smtClean="0">
                <a:solidFill>
                  <a:srgbClr val="002060"/>
                </a:solidFill>
              </a:rPr>
              <a:t>EBCDIC is used on IBM mainframes</a:t>
            </a:r>
          </a:p>
          <a:p>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Logical Data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4160" y="1428736"/>
            <a:ext cx="7788302" cy="4697427"/>
          </a:xfrm>
        </p:spPr>
        <p:txBody>
          <a:bodyPr>
            <a:normAutofit/>
          </a:bodyPr>
          <a:lstStyle/>
          <a:p>
            <a:r>
              <a:rPr lang="en-US" sz="2400" dirty="0" smtClean="0">
                <a:solidFill>
                  <a:srgbClr val="002060"/>
                </a:solidFill>
              </a:rPr>
              <a:t>An </a:t>
            </a:r>
            <a:r>
              <a:rPr lang="en-US" sz="2400" i="1" smtClean="0">
                <a:solidFill>
                  <a:srgbClr val="002060"/>
                </a:solidFill>
              </a:rPr>
              <a:t>n</a:t>
            </a:r>
            <a:r>
              <a:rPr lang="en-US" sz="2400" smtClean="0">
                <a:solidFill>
                  <a:srgbClr val="002060"/>
                </a:solidFill>
              </a:rPr>
              <a:t>-bit unit (byte, half word, …) </a:t>
            </a:r>
            <a:r>
              <a:rPr lang="en-US" sz="2400" dirty="0" smtClean="0">
                <a:solidFill>
                  <a:srgbClr val="002060"/>
                </a:solidFill>
              </a:rPr>
              <a:t>consisting of </a:t>
            </a:r>
            <a:r>
              <a:rPr lang="en-US" sz="2400" i="1" dirty="0" smtClean="0">
                <a:solidFill>
                  <a:srgbClr val="002060"/>
                </a:solidFill>
              </a:rPr>
              <a:t>n </a:t>
            </a:r>
            <a:r>
              <a:rPr lang="en-US" sz="2400" dirty="0" smtClean="0">
                <a:solidFill>
                  <a:srgbClr val="002060"/>
                </a:solidFill>
              </a:rPr>
              <a:t>1-bit items of data, each item having the value 0 or 1</a:t>
            </a:r>
          </a:p>
          <a:p>
            <a:r>
              <a:rPr lang="en-US" sz="2400" dirty="0" smtClean="0">
                <a:solidFill>
                  <a:srgbClr val="002060"/>
                </a:solidFill>
              </a:rPr>
              <a:t>Two advantages to bit-oriented view:</a:t>
            </a:r>
          </a:p>
          <a:p>
            <a:pPr lvl="1"/>
            <a:r>
              <a:rPr lang="en-US" sz="2000" dirty="0" smtClean="0">
                <a:solidFill>
                  <a:srgbClr val="002060"/>
                </a:solidFill>
              </a:rPr>
              <a:t>Memory can be used most efficiently for storing an array of Boolean or binary data items in which each item can take on only the values 1 (true) and 0 (false)</a:t>
            </a:r>
          </a:p>
          <a:p>
            <a:pPr lvl="1"/>
            <a:r>
              <a:rPr lang="en-US" sz="2000" dirty="0" smtClean="0">
                <a:solidFill>
                  <a:srgbClr val="002060"/>
                </a:solidFill>
              </a:rPr>
              <a:t>To manipulate the bits of a data item</a:t>
            </a:r>
          </a:p>
          <a:p>
            <a:pPr lvl="2"/>
            <a:r>
              <a:rPr lang="en-US" sz="2000" dirty="0" smtClean="0">
                <a:solidFill>
                  <a:srgbClr val="002060"/>
                </a:solidFill>
              </a:rPr>
              <a:t>If floating-point operations are implemented in software, we need to be able to shift significant bits in some operations</a:t>
            </a:r>
          </a:p>
          <a:p>
            <a:pPr lvl="2"/>
            <a:r>
              <a:rPr lang="en-US" sz="2000" dirty="0" smtClean="0">
                <a:solidFill>
                  <a:srgbClr val="002060"/>
                </a:solidFill>
              </a:rPr>
              <a:t>To convert from IRA to packed decimal, we need to extract the rightmost 4 bits of each byte</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smtClean="0">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smtClean="0">
                <a:solidFill>
                  <a:srgbClr val="002060"/>
                </a:solidFill>
              </a:rPr>
              <a:t>Useful and typical categorization: </a:t>
            </a:r>
          </a:p>
          <a:p>
            <a:r>
              <a:rPr lang="en-US" sz="2400" smtClean="0">
                <a:solidFill>
                  <a:srgbClr val="002060"/>
                </a:solidFill>
              </a:rPr>
              <a:t>Data transfer </a:t>
            </a:r>
          </a:p>
          <a:p>
            <a:r>
              <a:rPr lang="en-US" sz="2400" smtClean="0">
                <a:solidFill>
                  <a:srgbClr val="002060"/>
                </a:solidFill>
              </a:rPr>
              <a:t>Arithmetic </a:t>
            </a:r>
          </a:p>
          <a:p>
            <a:r>
              <a:rPr lang="en-US" sz="2400" smtClean="0">
                <a:solidFill>
                  <a:srgbClr val="002060"/>
                </a:solidFill>
              </a:rPr>
              <a:t>Logical </a:t>
            </a:r>
          </a:p>
          <a:p>
            <a:r>
              <a:rPr lang="en-US" sz="2400" smtClean="0">
                <a:solidFill>
                  <a:srgbClr val="002060"/>
                </a:solidFill>
              </a:rPr>
              <a:t>Conversion </a:t>
            </a:r>
          </a:p>
          <a:p>
            <a:r>
              <a:rPr lang="en-US" sz="2400" smtClean="0">
                <a:solidFill>
                  <a:srgbClr val="002060"/>
                </a:solidFill>
              </a:rPr>
              <a:t>I/O </a:t>
            </a:r>
          </a:p>
          <a:p>
            <a:r>
              <a:rPr lang="en-US" sz="2400" smtClean="0">
                <a:solidFill>
                  <a:srgbClr val="002060"/>
                </a:solidFill>
              </a:rPr>
              <a:t>System control </a:t>
            </a:r>
          </a:p>
          <a:p>
            <a:r>
              <a:rPr lang="en-US" sz="2400" smtClean="0">
                <a:solidFill>
                  <a:srgbClr val="002060"/>
                </a:solidFill>
              </a:rPr>
              <a:t>Transfer of control</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smtClean="0">
                <a:effectLst>
                  <a:outerShdw blurRad="38100" dist="38100" dir="2700000" algn="tl">
                    <a:srgbClr val="000000">
                      <a:alpha val="43137"/>
                    </a:srgbClr>
                  </a:outerShdw>
                </a:effectLst>
              </a:rPr>
              <a:t>Table </a:t>
            </a:r>
            <a:r>
              <a:rPr lang="en-US" b="1" dirty="0" smtClean="0">
                <a:effectLst>
                  <a:outerShdw blurRad="38100" dist="38100" dir="2700000" algn="tl">
                    <a:srgbClr val="000000">
                      <a:alpha val="43137"/>
                    </a:srgbClr>
                  </a:outerShdw>
                </a:effectLst>
              </a:rPr>
              <a:t>12.3 </a:t>
            </a:r>
            <a:r>
              <a:rPr lang="en-US" b="1" smtClean="0">
                <a:effectLst>
                  <a:outerShdw blurRad="38100" dist="38100" dir="2700000" algn="tl">
                    <a:srgbClr val="000000">
                      <a:alpha val="43137"/>
                    </a:srgbClr>
                  </a:outerShdw>
                </a:effectLst>
              </a:rPr>
              <a:t> Common </a:t>
            </a:r>
            <a:r>
              <a:rPr lang="en-US" b="1" dirty="0" smtClean="0">
                <a:solidFill>
                  <a:srgbClr val="002060"/>
                </a:solidFill>
                <a:effectLst>
                  <a:outerShdw blurRad="38100" dist="38100" dir="2700000" algn="tl">
                    <a:srgbClr val="000000">
                      <a:alpha val="43137"/>
                    </a:srgbClr>
                  </a:outerShdw>
                </a:effectLst>
              </a:rPr>
              <a:t>Instruction </a:t>
            </a:r>
            <a:r>
              <a:rPr lang="en-US" b="1" smtClean="0">
                <a:solidFill>
                  <a:srgbClr val="002060"/>
                </a:solidFill>
                <a:effectLst>
                  <a:outerShdw blurRad="38100" dist="38100" dir="2700000" algn="tl">
                    <a:srgbClr val="000000">
                      <a:alpha val="43137"/>
                    </a:srgbClr>
                  </a:outerShdw>
                </a:effectLst>
              </a:rPr>
              <a:t>Set Operations</a:t>
            </a:r>
            <a:r>
              <a:rPr lang="en-US" sz="2000" smtClean="0">
                <a:solidFill>
                  <a:srgbClr val="002060"/>
                </a:solidFill>
                <a:effectLst>
                  <a:outerShdw blurRad="38100" dist="38100" dir="2700000" algn="tl">
                    <a:srgbClr val="000000">
                      <a:alpha val="43137"/>
                    </a:srgbClr>
                  </a:outerShdw>
                </a:effectLst>
              </a:rPr>
              <a:t>(page </a:t>
            </a:r>
            <a:r>
              <a:rPr lang="en-US" sz="2000" dirty="0" smtClean="0">
                <a:solidFill>
                  <a:srgbClr val="002060"/>
                </a:solidFill>
                <a:effectLst>
                  <a:outerShdw blurRad="38100" dist="38100" dir="2700000" algn="tl">
                    <a:srgbClr val="000000">
                      <a:alpha val="43137"/>
                    </a:srgbClr>
                  </a:outerShdw>
                </a:effectLst>
              </a:rPr>
              <a:t>1 </a:t>
            </a:r>
            <a:r>
              <a:rPr lang="en-US" sz="2000" smtClean="0">
                <a:solidFill>
                  <a:srgbClr val="002060"/>
                </a:solidFill>
                <a:effectLst>
                  <a:outerShdw blurRad="38100" dist="38100" dir="2700000" algn="tl">
                    <a:srgbClr val="000000">
                      <a:alpha val="43137"/>
                    </a:srgbClr>
                  </a:outerShdw>
                </a:effectLst>
              </a:rPr>
              <a:t>of 3)</a:t>
            </a:r>
            <a:r>
              <a:rPr lang="en-US"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smtClean="0">
                <a:solidFill>
                  <a:srgbClr val="FF0000"/>
                </a:solidFill>
              </a:rPr>
              <a:t>Table </a:t>
            </a:r>
            <a:r>
              <a:rPr lang="en-US" sz="1800" b="1" dirty="0" smtClean="0">
                <a:solidFill>
                  <a:srgbClr val="FF0000"/>
                </a:solidFill>
              </a:rPr>
              <a:t>12.3 </a:t>
            </a:r>
            <a:r>
              <a:rPr lang="en-US" sz="1800" b="1" smtClean="0">
                <a:solidFill>
                  <a:srgbClr val="FF0000"/>
                </a:solidFill>
              </a:rPr>
              <a:t> </a:t>
            </a:r>
            <a:br>
              <a:rPr lang="en-US" sz="1800" b="1" smtClean="0">
                <a:solidFill>
                  <a:srgbClr val="FF0000"/>
                </a:solidFill>
              </a:rPr>
            </a:br>
            <a:r>
              <a:rPr lang="en-US" sz="1800" b="1" smtClean="0">
                <a:solidFill>
                  <a:srgbClr val="FF0000"/>
                </a:solidFill>
              </a:rPr>
              <a:t>Common Instruction </a:t>
            </a:r>
            <a:br>
              <a:rPr lang="en-US" sz="1800" b="1" smtClean="0">
                <a:solidFill>
                  <a:srgbClr val="FF0000"/>
                </a:solidFill>
              </a:rPr>
            </a:br>
            <a:r>
              <a:rPr lang="en-US" sz="1800" b="1" smtClean="0">
                <a:solidFill>
                  <a:srgbClr val="FF0000"/>
                </a:solidFill>
              </a:rPr>
              <a:t>Set Operations</a:t>
            </a:r>
            <a:br>
              <a:rPr lang="en-US" sz="1800" b="1" smtClean="0">
                <a:solidFill>
                  <a:srgbClr val="FF0000"/>
                </a:solidFill>
              </a:rPr>
            </a:br>
            <a:r>
              <a:rPr lang="en-US" sz="1800" smtClean="0">
                <a:solidFill>
                  <a:srgbClr val="FF0000"/>
                </a:solidFill>
              </a:rPr>
              <a:t>(page 2 of 3) </a:t>
            </a:r>
            <a:endParaRPr lang="en-US" sz="1800" dirty="0">
              <a:solidFill>
                <a:srgbClr val="FF0000"/>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smtClean="0">
                <a:solidFill>
                  <a:srgbClr val="002060"/>
                </a:solidFill>
              </a:rPr>
              <a:t>Questions:</a:t>
            </a:r>
          </a:p>
          <a:p>
            <a:pPr lvl="1"/>
            <a:r>
              <a:rPr lang="en-US" sz="3000" smtClean="0">
                <a:solidFill>
                  <a:srgbClr val="002060"/>
                </a:solidFill>
              </a:rPr>
              <a:t>What is the structure of a machine instruction?</a:t>
            </a:r>
          </a:p>
          <a:p>
            <a:pPr lvl="1"/>
            <a:r>
              <a:rPr lang="en-US" sz="3000" smtClean="0">
                <a:solidFill>
                  <a:srgbClr val="002060"/>
                </a:solidFill>
              </a:rPr>
              <a:t>What can computers do?</a:t>
            </a:r>
          </a:p>
          <a:p>
            <a:r>
              <a:rPr lang="en-US" sz="3200" smtClean="0">
                <a:solidFill>
                  <a:srgbClr val="002060"/>
                </a:solidFill>
              </a:rPr>
              <a:t>After studying this chapter, you should be able to: </a:t>
            </a:r>
          </a:p>
          <a:p>
            <a:pPr lvl="1"/>
            <a:r>
              <a:rPr lang="en-US" sz="3000" smtClean="0">
                <a:solidFill>
                  <a:srgbClr val="002060"/>
                </a:solidFill>
              </a:rPr>
              <a:t>Present an overview of essential characteristics of machine instructions. </a:t>
            </a:r>
          </a:p>
          <a:p>
            <a:pPr lvl="1"/>
            <a:r>
              <a:rPr lang="en-US" sz="3000" smtClean="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smtClean="0">
                <a:solidFill>
                  <a:srgbClr val="FF0000"/>
                </a:solidFill>
              </a:rPr>
              <a:t>Table </a:t>
            </a:r>
            <a:r>
              <a:rPr lang="en-US" sz="1800" b="1" dirty="0" smtClean="0">
                <a:solidFill>
                  <a:srgbClr val="FF0000"/>
                </a:solidFill>
              </a:rPr>
              <a:t>12.3 </a:t>
            </a:r>
            <a:r>
              <a:rPr lang="en-US" sz="1800" b="1" smtClean="0">
                <a:solidFill>
                  <a:srgbClr val="FF0000"/>
                </a:solidFill>
              </a:rPr>
              <a:t> </a:t>
            </a:r>
            <a:br>
              <a:rPr lang="en-US" sz="1800" b="1" smtClean="0">
                <a:solidFill>
                  <a:srgbClr val="FF0000"/>
                </a:solidFill>
              </a:rPr>
            </a:br>
            <a:r>
              <a:rPr lang="en-US" sz="1800" b="1" smtClean="0">
                <a:solidFill>
                  <a:srgbClr val="FF0000"/>
                </a:solidFill>
              </a:rPr>
              <a:t>Common Instruction </a:t>
            </a:r>
            <a:br>
              <a:rPr lang="en-US" sz="1800" b="1" smtClean="0">
                <a:solidFill>
                  <a:srgbClr val="FF0000"/>
                </a:solidFill>
              </a:rPr>
            </a:br>
            <a:r>
              <a:rPr lang="en-US" sz="1800" b="1" smtClean="0">
                <a:solidFill>
                  <a:srgbClr val="FF0000"/>
                </a:solidFill>
              </a:rPr>
              <a:t>Set Operations</a:t>
            </a:r>
            <a:br>
              <a:rPr lang="en-US" sz="1800" b="1" smtClean="0">
                <a:solidFill>
                  <a:srgbClr val="FF0000"/>
                </a:solidFill>
              </a:rPr>
            </a:br>
            <a:r>
              <a:rPr lang="en-US" sz="1800" smtClean="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7">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7">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smtClean="0">
                <a:effectLst>
                  <a:outerShdw blurRad="38100" dist="38100" dir="2700000" algn="tl">
                    <a:srgbClr val="000000">
                      <a:alpha val="43137"/>
                    </a:srgbClr>
                  </a:outerShdw>
                </a:effectLst>
              </a:rPr>
              <a:t>Table 12.5</a:t>
            </a:r>
            <a:r>
              <a:rPr lang="en-US" sz="2400" smtClean="0">
                <a:effectLst>
                  <a:outerShdw blurRad="38100" dist="38100" dir="2700000" algn="tl">
                    <a:srgbClr val="000000">
                      <a:alpha val="43137"/>
                    </a:srgbClr>
                  </a:outerShdw>
                </a:effectLst>
              </a:rPr>
              <a:t> : Examples </a:t>
            </a:r>
            <a:r>
              <a:rPr lang="en-US" sz="2400" dirty="0" smtClean="0">
                <a:effectLst>
                  <a:outerShdw blurRad="38100" dist="38100" dir="2700000" algn="tl">
                    <a:srgbClr val="000000">
                      <a:alpha val="43137"/>
                    </a:srgbClr>
                  </a:outerShdw>
                </a:effectLst>
              </a:rPr>
              <a:t>of IBM EAS/390 Data Transfer Oper</a:t>
            </a:r>
            <a:r>
              <a:rPr lang="en-US" sz="2400" dirty="0" smtClean="0">
                <a:solidFill>
                  <a:schemeClr val="bg1"/>
                </a:solidFill>
                <a:effectLst>
                  <a:outerShdw blurRad="38100" dist="38100" dir="2700000" algn="tl">
                    <a:srgbClr val="000000">
                      <a:alpha val="43137"/>
                    </a:srgbClr>
                  </a:outerShdw>
                </a:effectLst>
              </a:rPr>
              <a:t>ation</a:t>
            </a:r>
            <a:r>
              <a:rPr lang="en-US" sz="2400" dirty="0" smtClean="0">
                <a:effectLst>
                  <a:outerShdw blurRad="38100" dist="38100" dir="2700000" algn="tl">
                    <a:srgbClr val="000000">
                      <a:alpha val="43137"/>
                    </a:srgbClr>
                  </a:outerShdw>
                </a:effectLst>
              </a:rPr>
              <a:t>s </a:t>
            </a:r>
            <a:endParaRPr lang="en-US" sz="2400"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smtClean="0"/>
              <a:t>These are provided for signed integer (fixed-point) numbers</a:t>
            </a:r>
          </a:p>
          <a:p>
            <a:pPr marL="228600" indent="-228600">
              <a:lnSpc>
                <a:spcPct val="80000"/>
              </a:lnSpc>
              <a:buClr>
                <a:schemeClr val="bg2"/>
              </a:buClr>
              <a:buFont typeface="Wingdings" pitchFamily="2" charset="2"/>
              <a:buChar char="n"/>
            </a:pPr>
            <a:r>
              <a:rPr lang="en-US" sz="20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2000" dirty="0" smtClean="0"/>
              <a:t>Other possible operations include a variety of single-operand instructions:</a:t>
            </a:r>
          </a:p>
          <a:p>
            <a:pPr lvl="1" indent="-228600">
              <a:buFont typeface="Wingdings" pitchFamily="2" charset="2"/>
              <a:buChar char="n"/>
            </a:pPr>
            <a:r>
              <a:rPr lang="en-US" sz="2000" b="1" dirty="0" smtClean="0">
                <a:solidFill>
                  <a:schemeClr val="bg1"/>
                </a:solidFill>
              </a:rPr>
              <a:t>Absolute</a:t>
            </a:r>
          </a:p>
          <a:p>
            <a:pPr marL="685800" lvl="2" indent="-228600">
              <a:buClr>
                <a:schemeClr val="bg2"/>
              </a:buClr>
              <a:buFont typeface="Wingdings" pitchFamily="2" charset="2"/>
              <a:buChar char="n"/>
            </a:pPr>
            <a:r>
              <a:rPr lang="en-US" sz="1800" dirty="0" smtClean="0">
                <a:solidFill>
                  <a:srgbClr val="FFFFFF"/>
                </a:solidFill>
              </a:rPr>
              <a:t>Take the absolute value of the operand</a:t>
            </a:r>
          </a:p>
          <a:p>
            <a:pPr lvl="1" indent="-228600">
              <a:buFont typeface="Wingdings" pitchFamily="2" charset="2"/>
              <a:buChar char="n"/>
            </a:pPr>
            <a:r>
              <a:rPr lang="en-US" sz="2000" b="1" dirty="0" smtClean="0">
                <a:solidFill>
                  <a:schemeClr val="bg1"/>
                </a:solidFill>
              </a:rPr>
              <a:t>Negate</a:t>
            </a:r>
          </a:p>
          <a:p>
            <a:pPr marL="685800" lvl="2" indent="-228600">
              <a:buClr>
                <a:schemeClr val="bg2"/>
              </a:buClr>
              <a:buFont typeface="Wingdings" pitchFamily="2" charset="2"/>
              <a:buChar char="n"/>
            </a:pPr>
            <a:r>
              <a:rPr lang="en-US" sz="1800" dirty="0" smtClean="0">
                <a:solidFill>
                  <a:srgbClr val="FFFFFF"/>
                </a:solidFill>
              </a:rPr>
              <a:t>Negate the operand</a:t>
            </a:r>
          </a:p>
          <a:p>
            <a:pPr lvl="1" indent="-228600">
              <a:buFont typeface="Wingdings" pitchFamily="2" charset="2"/>
              <a:buChar char="n"/>
            </a:pPr>
            <a:r>
              <a:rPr lang="en-US" sz="2000" b="1" dirty="0" smtClean="0">
                <a:solidFill>
                  <a:schemeClr val="bg1"/>
                </a:solidFill>
              </a:rPr>
              <a:t>Increment</a:t>
            </a:r>
          </a:p>
          <a:p>
            <a:pPr marL="685800" lvl="2" indent="-228600">
              <a:buClr>
                <a:schemeClr val="bg2"/>
              </a:buClr>
              <a:buFont typeface="Wingdings" pitchFamily="2" charset="2"/>
              <a:buChar char="n"/>
            </a:pPr>
            <a:r>
              <a:rPr lang="en-US" sz="1800" dirty="0" smtClean="0">
                <a:solidFill>
                  <a:srgbClr val="FFFFFF"/>
                </a:solidFill>
              </a:rPr>
              <a:t>Add 1 to the operand</a:t>
            </a:r>
          </a:p>
          <a:p>
            <a:pPr lvl="1"/>
            <a:r>
              <a:rPr lang="en-US" sz="2000" b="1" dirty="0" smtClean="0">
                <a:solidFill>
                  <a:schemeClr val="bg1"/>
                </a:solidFill>
              </a:rPr>
              <a:t>Decrement</a:t>
            </a:r>
          </a:p>
          <a:p>
            <a:pPr marL="685800" lvl="2" indent="-228600">
              <a:buClr>
                <a:schemeClr val="bg2"/>
              </a:buClr>
              <a:buFont typeface="Wingdings" pitchFamily="2" charset="2"/>
              <a:buChar char="n"/>
            </a:pPr>
            <a:r>
              <a:rPr lang="en-US" sz="18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smtClean="0"/>
              <a:t>(R1) = 1010 0101 </a:t>
            </a:r>
          </a:p>
          <a:p>
            <a:r>
              <a:rPr lang="pt-BR" sz="2800" b="1" smtClean="0"/>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smtClean="0"/>
              <a:t>then (R1) XOR (R2) = 0101 1010</a:t>
            </a:r>
            <a:endParaRPr lang="en-US" sz="2800" b="1"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a:t>
            </a:r>
            <a:r>
              <a:rPr lang="en-GB" sz="3100" b="1">
                <a:effectLst>
                  <a:outerShdw blurRad="38100" dist="38100" dir="2700000" algn="tl">
                    <a:srgbClr val="000000">
                      <a:alpha val="43137"/>
                    </a:srgbClr>
                  </a:outerShdw>
                </a:effectLst>
              </a:rPr>
              <a:t>Rotate </a:t>
            </a:r>
            <a:r>
              <a:rPr lang="en-GB" sz="3100" b="1" smtClean="0">
                <a:effectLst>
                  <a:outerShdw blurRad="38100" dist="38100" dir="2700000" algn="tl">
                    <a:srgbClr val="000000">
                      <a:alpha val="43137"/>
                    </a:srgbClr>
                  </a:outerShdw>
                </a:effectLst>
              </a:rPr>
              <a:t>Operations</a:t>
            </a: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Figure 12.6- Shift and Rotate Operatios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a:t>
            </a:r>
            <a:r>
              <a:rPr lang="en-US" sz="3200" dirty="0" smtClean="0">
                <a:solidFill>
                  <a:schemeClr val="bg1"/>
                </a:solidFill>
                <a:effectLst>
                  <a:outerShdw blurRad="38100" dist="38100" dir="2700000" algn="tl">
                    <a:srgbClr val="000000">
                      <a:alpha val="43137"/>
                    </a:srgbClr>
                  </a:outerShdw>
                </a:effectLst>
              </a:rPr>
              <a:t>erations </a:t>
            </a:r>
            <a:endParaRPr lang="en-US" sz="3200" dirty="0">
              <a:solidFill>
                <a:schemeClr val="bg1"/>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smtClean="0">
                <a:solidFill>
                  <a:srgbClr val="002060"/>
                </a:solidFill>
              </a:rPr>
              <a:t>Variety of approaches taken:</a:t>
            </a:r>
          </a:p>
          <a:p>
            <a:pPr lvl="1"/>
            <a:r>
              <a:rPr lang="en-US" sz="2000" dirty="0" smtClean="0">
                <a:solidFill>
                  <a:srgbClr val="002060"/>
                </a:solidFill>
              </a:rPr>
              <a:t>Isolated programmed I/O</a:t>
            </a:r>
          </a:p>
          <a:p>
            <a:pPr lvl="1"/>
            <a:r>
              <a:rPr lang="en-US" sz="2000" dirty="0" smtClean="0">
                <a:solidFill>
                  <a:srgbClr val="002060"/>
                </a:solidFill>
              </a:rPr>
              <a:t>Memory-mapped programmed I/O</a:t>
            </a:r>
          </a:p>
          <a:p>
            <a:pPr lvl="1"/>
            <a:r>
              <a:rPr lang="en-US" sz="2000" dirty="0" smtClean="0">
                <a:solidFill>
                  <a:srgbClr val="002060"/>
                </a:solidFill>
              </a:rPr>
              <a:t>DMA</a:t>
            </a:r>
          </a:p>
          <a:p>
            <a:pPr lvl="1"/>
            <a:r>
              <a:rPr lang="en-US" sz="2000" dirty="0" smtClean="0">
                <a:solidFill>
                  <a:srgbClr val="002060"/>
                </a:solidFill>
              </a:rPr>
              <a:t>Use of an I/O processor</a:t>
            </a:r>
          </a:p>
          <a:p>
            <a:pPr marL="228600" lvl="1">
              <a:spcBef>
                <a:spcPts val="2000"/>
              </a:spcBef>
              <a:buClr>
                <a:schemeClr val="accent1"/>
              </a:buClr>
            </a:pPr>
            <a:r>
              <a:rPr lang="en-US" sz="2400" dirty="0" smtClean="0">
                <a:solidFill>
                  <a:srgbClr val="002060"/>
                </a:solidFill>
              </a:rPr>
              <a:t>Many implementations provide only a few I/O instructions, with the specific actions specified by parameters, codes, or command words</a:t>
            </a:r>
            <a:endParaRPr lang="en-US" sz="2400" dirty="0">
              <a:solidFill>
                <a:srgbClr val="002060"/>
              </a:solidFill>
            </a:endParaRP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smtClean="0">
                <a:solidFill>
                  <a:srgbClr val="002060"/>
                </a:solidFill>
              </a:rPr>
              <a:t>12.1 Machine Instruction Characteristics</a:t>
            </a:r>
          </a:p>
          <a:p>
            <a:r>
              <a:rPr lang="en-US" sz="2800" smtClean="0">
                <a:solidFill>
                  <a:srgbClr val="002060"/>
                </a:solidFill>
              </a:rPr>
              <a:t>12.2 Types of Operands</a:t>
            </a:r>
          </a:p>
          <a:p>
            <a:r>
              <a:rPr lang="en-US" sz="2800" smtClean="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smtClean="0">
                <a:solidFill>
                  <a:srgbClr val="002060"/>
                </a:solidFill>
              </a:rPr>
              <a:t>Reasons</a:t>
            </a:r>
            <a:r>
              <a:rPr lang="en-US" sz="2400" dirty="0" smtClean="0">
                <a:solidFill>
                  <a:srgbClr val="002060"/>
                </a:solidFill>
              </a:rPr>
              <a:t> why transfer-of-control operations are required:</a:t>
            </a:r>
          </a:p>
          <a:p>
            <a:pPr lvl="1"/>
            <a:r>
              <a:rPr lang="en-US" sz="2000" dirty="0" smtClean="0">
                <a:solidFill>
                  <a:srgbClr val="002060"/>
                </a:solidFill>
              </a:rPr>
              <a:t>It is essential to be able to execute each instruction more than once</a:t>
            </a:r>
          </a:p>
          <a:p>
            <a:pPr lvl="1"/>
            <a:r>
              <a:rPr lang="en-US" sz="2000" dirty="0" smtClean="0">
                <a:solidFill>
                  <a:srgbClr val="002060"/>
                </a:solidFill>
              </a:rPr>
              <a:t>Virtually all programs involve some decision making</a:t>
            </a:r>
          </a:p>
          <a:p>
            <a:pPr lvl="1"/>
            <a:r>
              <a:rPr lang="en-US" sz="2000" dirty="0" smtClean="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smtClean="0">
                <a:solidFill>
                  <a:srgbClr val="002060"/>
                </a:solidFill>
              </a:rPr>
              <a:t>Most common transfer-of-control operations </a:t>
            </a:r>
            <a:r>
              <a:rPr lang="en-US" sz="2400" b="1" u="sng" dirty="0" smtClean="0">
                <a:solidFill>
                  <a:srgbClr val="002060"/>
                </a:solidFill>
              </a:rPr>
              <a:t>found </a:t>
            </a:r>
            <a:r>
              <a:rPr lang="en-US" sz="2400" dirty="0" smtClean="0">
                <a:solidFill>
                  <a:srgbClr val="002060"/>
                </a:solidFill>
              </a:rPr>
              <a:t>in instruction sets:</a:t>
            </a:r>
          </a:p>
          <a:p>
            <a:pPr lvl="1"/>
            <a:r>
              <a:rPr lang="en-US" b="1" u="sng" dirty="0" smtClean="0">
                <a:solidFill>
                  <a:schemeClr val="tx1"/>
                </a:solidFill>
              </a:rPr>
              <a:t>Branch</a:t>
            </a:r>
          </a:p>
          <a:p>
            <a:pPr lvl="1"/>
            <a:r>
              <a:rPr lang="en-US" b="1" u="sng" dirty="0" smtClean="0">
                <a:solidFill>
                  <a:schemeClr val="tx1"/>
                </a:solidFill>
              </a:rPr>
              <a:t>Skip</a:t>
            </a:r>
          </a:p>
          <a:p>
            <a:pPr lvl="1"/>
            <a:r>
              <a:rPr lang="en-US" b="1" u="sng" dirty="0" smtClean="0">
                <a:solidFill>
                  <a:schemeClr val="tx1"/>
                </a:solidFill>
              </a:rPr>
              <a:t>Procedure call</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Instruction</a:t>
            </a:r>
            <a:endParaRPr lang="en-GB" sz="3200" b="1"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t>BRP X Branch to location X if result is positive. </a:t>
            </a:r>
          </a:p>
          <a:p>
            <a:r>
              <a:rPr lang="en-US" sz="1600" smtClean="0"/>
              <a:t>BRN X Branch to location X if result is negative. </a:t>
            </a:r>
          </a:p>
          <a:p>
            <a:r>
              <a:rPr lang="en-US" sz="1600" smtClean="0"/>
              <a:t>BRZ X Branch to location X if result is zero. </a:t>
            </a:r>
          </a:p>
          <a:p>
            <a:r>
              <a:rPr lang="en-US" sz="1600" smtClean="0"/>
              <a:t>BRO X Branch to location X if overflow occurs.</a:t>
            </a:r>
          </a:p>
          <a:p>
            <a:r>
              <a:rPr lang="en-US" sz="1600" smtClean="0"/>
              <a:t>BRE R1, R2, X Branch to X if value of R1 = value of R2.</a:t>
            </a:r>
            <a:endParaRPr lang="en-US" sz="160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smtClean="0">
                <a:effectLst>
                  <a:outerShdw blurRad="38100" dist="38100" dir="2700000" algn="tl">
                    <a:srgbClr val="000000">
                      <a:alpha val="43137"/>
                    </a:srgbClr>
                  </a:outerShdw>
                </a:effectLst>
              </a:rPr>
              <a:t>Skip Instructions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7"/>
          <a:srcRect/>
          <a:stretch>
            <a:fillRect/>
          </a:stretch>
        </p:blipFill>
        <p:spPr bwMode="auto">
          <a:xfrm>
            <a:off x="6072198" y="5562600"/>
            <a:ext cx="146685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100142"/>
            <a:ext cx="8358214" cy="5257816"/>
          </a:xfrm>
        </p:spPr>
        <p:txBody>
          <a:bodyPr>
            <a:noAutofit/>
          </a:bodyPr>
          <a:lstStyle/>
          <a:p>
            <a:r>
              <a:rPr lang="en-US" sz="2400" b="1" smtClean="0">
                <a:solidFill>
                  <a:srgbClr val="002060"/>
                </a:solidFill>
              </a:rPr>
              <a:t>Self-contained codes that </a:t>
            </a:r>
            <a:r>
              <a:rPr lang="en-US" sz="2400" b="1" dirty="0" smtClean="0">
                <a:solidFill>
                  <a:srgbClr val="002060"/>
                </a:solidFill>
              </a:rPr>
              <a:t>is incorporated into a larger program</a:t>
            </a:r>
          </a:p>
          <a:p>
            <a:pPr lvl="1"/>
            <a:r>
              <a:rPr lang="en-US" sz="2000" dirty="0" smtClean="0">
                <a:solidFill>
                  <a:srgbClr val="002060"/>
                </a:solidFill>
              </a:rPr>
              <a:t>At any point in the program the procedure may be invoked, or </a:t>
            </a:r>
            <a:r>
              <a:rPr lang="en-US" sz="2000" i="1" dirty="0" smtClean="0">
                <a:solidFill>
                  <a:srgbClr val="002060"/>
                </a:solidFill>
              </a:rPr>
              <a:t>called</a:t>
            </a:r>
            <a:endParaRPr lang="en-US" sz="2000" dirty="0" smtClean="0">
              <a:solidFill>
                <a:srgbClr val="002060"/>
              </a:solidFill>
            </a:endParaRPr>
          </a:p>
          <a:p>
            <a:pPr lvl="1"/>
            <a:r>
              <a:rPr lang="en-US" sz="2000" dirty="0" smtClean="0">
                <a:solidFill>
                  <a:srgbClr val="002060"/>
                </a:solidFill>
              </a:rPr>
              <a:t>Processor is instructed to go and execute the entire procedure and then return to the point from which the call took place</a:t>
            </a:r>
          </a:p>
          <a:p>
            <a:r>
              <a:rPr lang="en-US" sz="2400" dirty="0" smtClean="0">
                <a:solidFill>
                  <a:srgbClr val="002060"/>
                </a:solidFill>
              </a:rPr>
              <a:t>Two principal </a:t>
            </a:r>
            <a:r>
              <a:rPr lang="en-US" sz="2400" b="1" dirty="0" smtClean="0">
                <a:solidFill>
                  <a:srgbClr val="FF0000"/>
                </a:solidFill>
              </a:rPr>
              <a:t>reasons</a:t>
            </a:r>
            <a:r>
              <a:rPr lang="en-US" sz="2400" b="1" dirty="0" smtClean="0">
                <a:solidFill>
                  <a:srgbClr val="002060"/>
                </a:solidFill>
              </a:rPr>
              <a:t> </a:t>
            </a:r>
            <a:r>
              <a:rPr lang="en-US" sz="2400" dirty="0" smtClean="0">
                <a:solidFill>
                  <a:srgbClr val="002060"/>
                </a:solidFill>
              </a:rPr>
              <a:t>for use of procedures:</a:t>
            </a:r>
          </a:p>
          <a:p>
            <a:pPr lvl="1"/>
            <a:r>
              <a:rPr lang="en-US" sz="2000" smtClean="0">
                <a:solidFill>
                  <a:srgbClr val="002060"/>
                </a:solidFill>
              </a:rPr>
              <a:t>Economy:  The </a:t>
            </a:r>
            <a:r>
              <a:rPr lang="en-US" sz="2000" dirty="0" smtClean="0">
                <a:solidFill>
                  <a:srgbClr val="002060"/>
                </a:solidFill>
              </a:rPr>
              <a:t>same piece of code to be used many times</a:t>
            </a:r>
          </a:p>
          <a:p>
            <a:pPr lvl="1"/>
            <a:r>
              <a:rPr lang="en-US" sz="2000" dirty="0" smtClean="0">
                <a:solidFill>
                  <a:srgbClr val="002060"/>
                </a:solidFill>
              </a:rPr>
              <a:t>Modularity</a:t>
            </a:r>
          </a:p>
          <a:p>
            <a:r>
              <a:rPr lang="en-US" sz="2400" dirty="0" smtClean="0">
                <a:solidFill>
                  <a:srgbClr val="002060"/>
                </a:solidFill>
              </a:rPr>
              <a:t>Involves two basic instructions:</a:t>
            </a:r>
          </a:p>
          <a:p>
            <a:pPr lvl="1"/>
            <a:r>
              <a:rPr lang="en-US" sz="2000" dirty="0" smtClean="0">
                <a:solidFill>
                  <a:srgbClr val="002060"/>
                </a:solidFill>
              </a:rPr>
              <a:t>A call instruction that </a:t>
            </a:r>
            <a:r>
              <a:rPr lang="en-US" sz="2000" b="1" dirty="0" smtClean="0">
                <a:solidFill>
                  <a:srgbClr val="FF0000"/>
                </a:solidFill>
              </a:rPr>
              <a:t>branches</a:t>
            </a:r>
            <a:r>
              <a:rPr lang="en-US" sz="2000" dirty="0" smtClean="0">
                <a:solidFill>
                  <a:srgbClr val="002060"/>
                </a:solidFill>
              </a:rPr>
              <a:t> from the present location to the procedure</a:t>
            </a:r>
          </a:p>
          <a:p>
            <a:pPr lvl="1"/>
            <a:r>
              <a:rPr lang="en-US" sz="2000" dirty="0" smtClean="0">
                <a:solidFill>
                  <a:srgbClr val="002060"/>
                </a:solidFill>
              </a:rPr>
              <a:t>Return instruction that </a:t>
            </a:r>
            <a:r>
              <a:rPr lang="en-US" sz="2000" b="1" dirty="0" smtClean="0">
                <a:solidFill>
                  <a:srgbClr val="FF0000"/>
                </a:solidFill>
              </a:rPr>
              <a:t>returns</a:t>
            </a:r>
            <a:r>
              <a:rPr lang="en-US" sz="2000" dirty="0" smtClean="0">
                <a:solidFill>
                  <a:srgbClr val="002060"/>
                </a:solidFill>
              </a:rPr>
              <a:t> from the procedure to the place from which it </a:t>
            </a:r>
            <a:r>
              <a:rPr lang="en-US" sz="2000" smtClean="0">
                <a:solidFill>
                  <a:srgbClr val="002060"/>
                </a:solidFill>
              </a:rPr>
              <a:t>was called</a:t>
            </a:r>
            <a:endParaRPr lang="en-US" sz="2000" dirty="0" smtClean="0">
              <a:solidFill>
                <a:srgbClr val="00206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r>
              <a:rPr lang="en-GB" sz="3200" b="1" dirty="0" smtClean="0"/>
              <a:t/>
            </a:r>
            <a:br>
              <a:rPr lang="en-GB" sz="3200" b="1" dirty="0" smtClean="0"/>
            </a:br>
            <a:r>
              <a:rPr lang="en-GB" sz="3200" b="1" dirty="0" smtClean="0"/>
              <a:t>Procedures</a:t>
            </a:r>
            <a:endParaRPr lang="en-GB" sz="3200" b="1" dirty="0"/>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r>
              <a:rPr lang="en-GB" sz="3200" smtClean="0">
                <a:effectLst>
                  <a:outerShdw blurRad="38100" dist="38100" dir="2700000" algn="tl">
                    <a:srgbClr val="000000">
                      <a:alpha val="43137"/>
                    </a:srgbClr>
                  </a:outerShdw>
                </a:effectLst>
              </a:rPr>
              <a:t/>
            </a:r>
            <a:br>
              <a:rPr lang="en-GB" sz="3200" smtClean="0">
                <a:effectLst>
                  <a:outerShdw blurRad="38100" dist="38100" dir="2700000" algn="tl">
                    <a:srgbClr val="000000">
                      <a:alpha val="43137"/>
                    </a:srgbClr>
                  </a:outerShdw>
                </a:effectLst>
              </a:rPr>
            </a:br>
            <a:r>
              <a:rPr lang="en-GB" sz="3200" smtClean="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smtClean="0"/>
              <a:t>Procedure P  has local variables </a:t>
            </a:r>
            <a:r>
              <a:rPr lang="en-US" sz="1800" i="1" smtClean="0"/>
              <a:t>x1,</a:t>
            </a:r>
            <a:r>
              <a:rPr lang="en-US" sz="1800" smtClean="0"/>
              <a:t> </a:t>
            </a:r>
            <a:r>
              <a:rPr lang="en-US" sz="1800" i="1" smtClean="0"/>
              <a:t>x2</a:t>
            </a:r>
            <a:r>
              <a:rPr lang="en-US" sz="1800" smtClean="0"/>
              <a:t>, procedure Q has 2 local variables </a:t>
            </a:r>
            <a:r>
              <a:rPr lang="en-US" sz="1800" i="1" smtClean="0"/>
              <a:t>y1,</a:t>
            </a:r>
            <a:r>
              <a:rPr lang="en-US" sz="1800" smtClean="0"/>
              <a:t> </a:t>
            </a:r>
            <a:r>
              <a:rPr lang="en-US" sz="1800" i="1" smtClean="0"/>
              <a:t>y2.</a:t>
            </a:r>
            <a:r>
              <a:rPr lang="en-US" sz="1800" smtClean="0"/>
              <a:t> </a:t>
            </a:r>
            <a:endParaRPr lang="en-US" sz="1800" dirty="0" smtClean="0"/>
          </a:p>
        </p:txBody>
      </p:sp>
      <p:sp>
        <p:nvSpPr>
          <p:cNvPr id="6" name="Rectangle 5"/>
          <p:cNvSpPr/>
          <p:nvPr/>
        </p:nvSpPr>
        <p:spPr>
          <a:xfrm>
            <a:off x="6429388" y="1214422"/>
            <a:ext cx="2214578" cy="3785652"/>
          </a:xfrm>
          <a:prstGeom prst="rect">
            <a:avLst/>
          </a:prstGeom>
        </p:spPr>
        <p:txBody>
          <a:bodyPr wrap="square">
            <a:spAutoFit/>
          </a:bodyPr>
          <a:lstStyle/>
          <a:p>
            <a:r>
              <a:rPr lang="en-US" b="1" smtClean="0">
                <a:solidFill>
                  <a:srgbClr val="FF0000"/>
                </a:solidFill>
              </a:rPr>
              <a:t>Stack frame:</a:t>
            </a:r>
          </a:p>
          <a:p>
            <a:r>
              <a:rPr lang="en-US" smtClean="0"/>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smtClean="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smtClean="0">
                <a:solidFill>
                  <a:srgbClr val="002060"/>
                </a:solidFill>
              </a:rPr>
              <a:t>12.1 What are the typical elements of a machine instruction? </a:t>
            </a:r>
          </a:p>
          <a:p>
            <a:pPr>
              <a:buNone/>
            </a:pPr>
            <a:r>
              <a:rPr lang="en-US" sz="1600" smtClean="0">
                <a:solidFill>
                  <a:srgbClr val="002060"/>
                </a:solidFill>
              </a:rPr>
              <a:t>12.2 What types of locations can hold source and destination operands? </a:t>
            </a:r>
          </a:p>
          <a:p>
            <a:pPr>
              <a:buNone/>
            </a:pPr>
            <a:r>
              <a:rPr lang="en-US" sz="1600" smtClean="0">
                <a:solidFill>
                  <a:srgbClr val="002060"/>
                </a:solidFill>
              </a:rPr>
              <a:t>2.3 If an instruction contains four addresses, what might be the purpose of each address? </a:t>
            </a:r>
          </a:p>
          <a:p>
            <a:pPr>
              <a:buNone/>
            </a:pPr>
            <a:r>
              <a:rPr lang="en-US" sz="1600" smtClean="0">
                <a:solidFill>
                  <a:srgbClr val="002060"/>
                </a:solidFill>
              </a:rPr>
              <a:t>12.4 List and briefly explain five important instruction set design issues. </a:t>
            </a:r>
          </a:p>
          <a:p>
            <a:pPr>
              <a:buNone/>
            </a:pPr>
            <a:r>
              <a:rPr lang="en-US" sz="1600" smtClean="0">
                <a:solidFill>
                  <a:srgbClr val="002060"/>
                </a:solidFill>
              </a:rPr>
              <a:t>12.5 What types of operands are typical in machine instruction sets? </a:t>
            </a:r>
          </a:p>
          <a:p>
            <a:pPr>
              <a:buNone/>
            </a:pPr>
            <a:r>
              <a:rPr lang="en-US" sz="1600" smtClean="0">
                <a:solidFill>
                  <a:srgbClr val="002060"/>
                </a:solidFill>
              </a:rPr>
              <a:t>12.6 What is the relationship between the IRA character code and the packed decimal representation? </a:t>
            </a:r>
          </a:p>
          <a:p>
            <a:pPr>
              <a:buNone/>
            </a:pPr>
            <a:r>
              <a:rPr lang="en-US" sz="1600" smtClean="0">
                <a:solidFill>
                  <a:srgbClr val="002060"/>
                </a:solidFill>
              </a:rPr>
              <a:t>12.7 What is the difference between an arithmetic shift and a logical shift? </a:t>
            </a:r>
          </a:p>
          <a:p>
            <a:pPr>
              <a:buNone/>
            </a:pPr>
            <a:r>
              <a:rPr lang="en-US" sz="1600" smtClean="0">
                <a:solidFill>
                  <a:srgbClr val="002060"/>
                </a:solidFill>
              </a:rPr>
              <a:t>12.8 Why are transfer of control instructions needed?</a:t>
            </a:r>
          </a:p>
          <a:p>
            <a:pPr>
              <a:buNone/>
            </a:pPr>
            <a:r>
              <a:rPr lang="en-US" sz="1600" smtClean="0">
                <a:solidFill>
                  <a:srgbClr val="002060"/>
                </a:solidFill>
              </a:rPr>
              <a:t>12.9 List and briefly explain two common ways of generating the condition to be tested in a conditional branch instruction. </a:t>
            </a:r>
          </a:p>
          <a:p>
            <a:pPr>
              <a:buNone/>
            </a:pPr>
            <a:r>
              <a:rPr lang="en-US" sz="1600" smtClean="0">
                <a:solidFill>
                  <a:srgbClr val="002060"/>
                </a:solidFill>
              </a:rPr>
              <a:t>12.10 What is meant by the term nesting of procedures? </a:t>
            </a:r>
          </a:p>
          <a:p>
            <a:pPr>
              <a:buNone/>
            </a:pPr>
            <a:r>
              <a:rPr lang="en-US" sz="1600" smtClean="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a:t>
            </a:r>
            <a:r>
              <a:rPr lang="en-US" sz="1946" smtClean="0"/>
              <a:t>of control</a:t>
            </a:r>
            <a:endParaRPr lang="en-US" sz="1946"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smtClean="0">
                <a:effectLst>
                  <a:outerShdw blurRad="38100" dist="38100" dir="2700000" algn="tl">
                    <a:srgbClr val="000000">
                      <a:alpha val="43137"/>
                    </a:srgbClr>
                  </a:outerShdw>
                </a:effectLst>
              </a:rPr>
              <a:t>12.1- Machine </a:t>
            </a:r>
            <a:r>
              <a:rPr lang="en-US" dirty="0" smtClean="0">
                <a:effectLst>
                  <a:outerShdw blurRad="38100" dist="38100" dir="2700000" algn="tl">
                    <a:srgbClr val="000000">
                      <a:alpha val="43137"/>
                    </a:srgbClr>
                  </a:outerShdw>
                </a:effectLst>
              </a:rPr>
              <a:t>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smtClean="0">
                <a:solidFill>
                  <a:srgbClr val="002060"/>
                </a:solidFill>
              </a:rPr>
              <a:t>The operation of the processor is determined by the instructions it executes, referred to as </a:t>
            </a:r>
            <a:r>
              <a:rPr lang="en-US" sz="2400" i="1" dirty="0" smtClean="0">
                <a:solidFill>
                  <a:srgbClr val="002060"/>
                </a:solidFill>
              </a:rPr>
              <a:t>machine instructions </a:t>
            </a:r>
            <a:r>
              <a:rPr lang="en-US" sz="2400" dirty="0" smtClean="0">
                <a:solidFill>
                  <a:srgbClr val="002060"/>
                </a:solidFill>
              </a:rPr>
              <a:t>or </a:t>
            </a:r>
            <a:r>
              <a:rPr lang="en-US" sz="2400" i="1" dirty="0" smtClean="0">
                <a:solidFill>
                  <a:srgbClr val="002060"/>
                </a:solidFill>
              </a:rPr>
              <a:t>computer instructions</a:t>
            </a:r>
          </a:p>
          <a:p>
            <a:r>
              <a:rPr lang="en-US" sz="2400" dirty="0" smtClean="0">
                <a:solidFill>
                  <a:srgbClr val="002060"/>
                </a:solidFill>
              </a:rPr>
              <a:t>The collection of different instructions that the processor can execute is referred to as the processor’s </a:t>
            </a:r>
            <a:r>
              <a:rPr lang="en-US" sz="2400" i="1" dirty="0" smtClean="0">
                <a:solidFill>
                  <a:srgbClr val="002060"/>
                </a:solidFill>
              </a:rPr>
              <a:t>instruction set</a:t>
            </a:r>
          </a:p>
          <a:p>
            <a:r>
              <a:rPr lang="en-US" sz="2400" dirty="0" smtClean="0">
                <a:solidFill>
                  <a:srgbClr val="002060"/>
                </a:solidFill>
              </a:rPr>
              <a:t>Each instruction must contain the information required by the processor </a:t>
            </a:r>
            <a:r>
              <a:rPr lang="en-US" sz="2400" smtClean="0">
                <a:solidFill>
                  <a:srgbClr val="002060"/>
                </a:solidFill>
              </a:rPr>
              <a:t>for execution</a:t>
            </a:r>
          </a:p>
          <a:p>
            <a:r>
              <a:rPr lang="en-US" sz="2400" i="1" smtClean="0">
                <a:solidFill>
                  <a:srgbClr val="002060"/>
                </a:solidFill>
              </a:rPr>
              <a:t>Instruction’s semantic is works which are performed by hardware.</a:t>
            </a:r>
            <a:endParaRPr lang="en-US" sz="2400" i="1" dirty="0" smtClean="0">
              <a:solidFill>
                <a:srgbClr val="002060"/>
              </a:solidFill>
            </a:endParaRP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smtClean="0"/>
              <a:t>ADD, I/O,…</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smtClean="0"/>
              <a:t>Source and result operands can be in one of four </a:t>
            </a:r>
            <a:r>
              <a:rPr lang="en-US" b="1" smtClean="0"/>
              <a:t>areas:</a:t>
            </a:r>
            <a:endParaRPr lang="en-US" b="1" dirty="0"/>
          </a:p>
        </p:txBody>
      </p:sp>
      <p:sp>
        <p:nvSpPr>
          <p:cNvPr id="10245" name="Rectangle 5"/>
          <p:cNvSpPr>
            <a:spLocks noGrp="1" noChangeArrowheads="1"/>
          </p:cNvSpPr>
          <p:nvPr>
            <p:ph sz="half" idx="4294967295"/>
          </p:nvPr>
        </p:nvSpPr>
        <p:spPr>
          <a:xfrm>
            <a:off x="5029200"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smtClean="0">
                <a:solidFill>
                  <a:schemeClr val="tx1"/>
                </a:solidFill>
              </a:rPr>
              <a:t>Processor register</a:t>
            </a:r>
          </a:p>
          <a:p>
            <a:pPr lvl="1">
              <a:lnSpc>
                <a:spcPct val="110000"/>
              </a:lnSpc>
            </a:pPr>
            <a:r>
              <a:rPr lang="en-US" dirty="0" smtClean="0">
                <a:solidFill>
                  <a:schemeClr val="tx1"/>
                </a:solidFill>
              </a:rPr>
              <a:t>A processor contains one or more registers that may be referenced by machine instructions. </a:t>
            </a:r>
          </a:p>
          <a:p>
            <a:pPr lvl="1">
              <a:lnSpc>
                <a:spcPct val="110000"/>
              </a:lnSpc>
            </a:pPr>
            <a:r>
              <a:rPr lang="en-US" dirty="0" smtClean="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smtClean="0">
                <a:solidFill>
                  <a:schemeClr val="tx1"/>
                </a:solidFill>
              </a:rPr>
              <a:t>I/O device</a:t>
            </a:r>
          </a:p>
          <a:p>
            <a:pPr lvl="1"/>
            <a:r>
              <a:rPr lang="en-US" dirty="0" smtClean="0">
                <a:solidFill>
                  <a:schemeClr val="tx1"/>
                </a:solidFill>
              </a:rPr>
              <a:t>The instruction must specify the I/O module and device for the operation.  If memory-mapped I/O is used, this is just another main or virtual memory address</a:t>
            </a:r>
            <a:endParaRPr lang="en-US" dirty="0">
              <a:solidFill>
                <a:schemeClr val="tx1"/>
              </a:solidFill>
            </a:endParaRPr>
          </a:p>
        </p:txBody>
      </p:sp>
      <p:sp>
        <p:nvSpPr>
          <p:cNvPr id="7" name="Content Placeholder 6"/>
          <p:cNvSpPr>
            <a:spLocks noGrp="1"/>
          </p:cNvSpPr>
          <p:nvPr>
            <p:ph sz="half" idx="4294967295"/>
          </p:nvPr>
        </p:nvSpPr>
        <p:spPr>
          <a:xfrm>
            <a:off x="299982" y="1822424"/>
            <a:ext cx="4557770" cy="2035204"/>
          </a:xfrm>
        </p:spPr>
        <p:txBody>
          <a:bodyPr>
            <a:noAutofit/>
          </a:bodyPr>
          <a:lstStyle/>
          <a:p>
            <a:pPr marL="457200" indent="-457200">
              <a:buSzPct val="100000"/>
              <a:buFont typeface="+mj-lt"/>
              <a:buAutoNum type="arabicParenR"/>
            </a:pPr>
            <a:r>
              <a:rPr lang="en-US" sz="2400" b="1" dirty="0" smtClean="0">
                <a:solidFill>
                  <a:schemeClr val="tx1"/>
                </a:solidFill>
              </a:rPr>
              <a:t>Main or virtual memory</a:t>
            </a:r>
          </a:p>
          <a:p>
            <a:pPr lvl="1"/>
            <a:r>
              <a:rPr lang="en-US" dirty="0" smtClean="0">
                <a:solidFill>
                  <a:schemeClr val="tx1"/>
                </a:solidFill>
              </a:rPr>
              <a:t>As with next instruction references, the main or virtual memory address must be supplied</a:t>
            </a:r>
            <a:endParaRPr lang="en-US" dirty="0">
              <a:solidFill>
                <a:schemeClr val="tx1"/>
              </a:solidFill>
            </a:endParaRPr>
          </a:p>
        </p:txBody>
      </p:sp>
      <p:sp>
        <p:nvSpPr>
          <p:cNvPr id="8" name="Content Placeholder 7"/>
          <p:cNvSpPr>
            <a:spLocks noGrp="1"/>
          </p:cNvSpPr>
          <p:nvPr>
            <p:ph sz="half" idx="4294967295"/>
          </p:nvPr>
        </p:nvSpPr>
        <p:spPr>
          <a:xfrm>
            <a:off x="5105400" y="4964137"/>
            <a:ext cx="3681442" cy="1536697"/>
          </a:xfrm>
        </p:spPr>
        <p:txBody>
          <a:bodyPr>
            <a:normAutofit/>
          </a:bodyPr>
          <a:lstStyle/>
          <a:p>
            <a:pPr marL="457200" indent="-457200">
              <a:buSzPct val="100000"/>
              <a:buFont typeface="+mj-lt"/>
              <a:buAutoNum type="arabicParenR" startAt="4"/>
            </a:pPr>
            <a:r>
              <a:rPr lang="en-US" sz="2400" b="1" dirty="0" smtClean="0">
                <a:solidFill>
                  <a:schemeClr val="tx1"/>
                </a:solidFill>
              </a:rPr>
              <a:t>Immediate</a:t>
            </a:r>
          </a:p>
          <a:p>
            <a:pPr lvl="1"/>
            <a:r>
              <a:rPr lang="en-US" dirty="0" smtClean="0">
                <a:solidFill>
                  <a:schemeClr val="tx1"/>
                </a:solidFill>
              </a:rPr>
              <a:t>The value of the operand is contained in a field in the instruction being executed</a:t>
            </a:r>
            <a:endParaRPr 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smtClean="0">
                <a:solidFill>
                  <a:schemeClr val="tx1"/>
                </a:solidFill>
              </a:rPr>
              <a:t>Within the computer each instruction is represented by a sequence of bits</a:t>
            </a:r>
          </a:p>
          <a:p>
            <a:r>
              <a:rPr lang="en-US" sz="2400" dirty="0" smtClean="0">
                <a:solidFill>
                  <a:schemeClr val="tx1"/>
                </a:solidFill>
              </a:rPr>
              <a:t>The instruction is divided into fields, corresponding to the constituent elements of the instruction</a:t>
            </a:r>
            <a:endParaRPr lang="en-US" sz="2400" dirty="0">
              <a:solidFill>
                <a:schemeClr val="tx1"/>
              </a:solidFill>
            </a:endParaRP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3293</TotalTime>
  <Words>7532</Words>
  <Application>Microsoft Macintosh PowerPoint</Application>
  <PresentationFormat>On-screen Show (4:3)</PresentationFormat>
  <Paragraphs>470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USER</cp:lastModifiedBy>
  <cp:revision>79</cp:revision>
  <dcterms:created xsi:type="dcterms:W3CDTF">2012-07-20T05:25:30Z</dcterms:created>
  <dcterms:modified xsi:type="dcterms:W3CDTF">2015-04-14T09:46:44Z</dcterms:modified>
</cp:coreProperties>
</file>