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3"/>
  </p:notesMasterIdLst>
  <p:handoutMasterIdLst>
    <p:handoutMasterId r:id="rId34"/>
  </p:handoutMasterIdLst>
  <p:sldIdLst>
    <p:sldId id="334" r:id="rId2"/>
    <p:sldId id="342" r:id="rId3"/>
    <p:sldId id="343" r:id="rId4"/>
    <p:sldId id="337" r:id="rId5"/>
    <p:sldId id="338" r:id="rId6"/>
    <p:sldId id="339" r:id="rId7"/>
    <p:sldId id="258" r:id="rId8"/>
    <p:sldId id="260" r:id="rId9"/>
    <p:sldId id="262" r:id="rId10"/>
    <p:sldId id="265" r:id="rId11"/>
    <p:sldId id="268" r:id="rId12"/>
    <p:sldId id="270" r:id="rId13"/>
    <p:sldId id="272" r:id="rId14"/>
    <p:sldId id="273" r:id="rId15"/>
    <p:sldId id="274" r:id="rId16"/>
    <p:sldId id="276" r:id="rId17"/>
    <p:sldId id="305" r:id="rId18"/>
    <p:sldId id="306" r:id="rId19"/>
    <p:sldId id="307" r:id="rId20"/>
    <p:sldId id="313" r:id="rId21"/>
    <p:sldId id="314" r:id="rId22"/>
    <p:sldId id="341" r:id="rId23"/>
    <p:sldId id="315" r:id="rId24"/>
    <p:sldId id="316" r:id="rId25"/>
    <p:sldId id="317" r:id="rId26"/>
    <p:sldId id="328" r:id="rId27"/>
    <p:sldId id="344" r:id="rId28"/>
    <p:sldId id="346" r:id="rId29"/>
    <p:sldId id="347" r:id="rId30"/>
    <p:sldId id="345" r:id="rId31"/>
    <p:sldId id="336"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36" autoAdjust="0"/>
    <p:restoredTop sz="81469" autoAdjust="0"/>
  </p:normalViewPr>
  <p:slideViewPr>
    <p:cSldViewPr>
      <p:cViewPr varScale="1">
        <p:scale>
          <a:sx n="60" d="100"/>
          <a:sy n="60" d="100"/>
        </p:scale>
        <p:origin x="-135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1644"/>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68AB26D-4CFD-9E4C-A174-AB8867C02A29}">
      <dgm:prSet custT="1"/>
      <dgm:spPr/>
      <dgm:t>
        <a:bodyPr/>
        <a:lstStyle/>
        <a:p>
          <a:pPr rtl="0"/>
          <a:r>
            <a:rPr lang="en-US" sz="1600" dirty="0" smtClean="0"/>
            <a:t>Address field contains the effective address of the operand</a:t>
          </a:r>
          <a:endParaRPr lang="en-US" sz="1600"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custT="1"/>
      <dgm:spPr/>
      <dgm:t>
        <a:bodyPr/>
        <a:lstStyle/>
        <a:p>
          <a:pPr rtl="0"/>
          <a:r>
            <a:rPr lang="en-US" sz="1600" dirty="0" smtClean="0"/>
            <a:t>Effective address (EA) = address field (A)</a:t>
          </a:r>
          <a:endParaRPr lang="en-US" sz="1600" dirty="0"/>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custT="1"/>
      <dgm:spPr/>
      <dgm:t>
        <a:bodyPr/>
        <a:lstStyle/>
        <a:p>
          <a:pPr rtl="0"/>
          <a:r>
            <a:rPr lang="en-US" sz="1600" dirty="0" smtClean="0"/>
            <a:t>Was common in earlier generations of computers </a:t>
          </a:r>
          <a:endParaRPr lang="en-US" sz="1600"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custT="1"/>
      <dgm:spPr/>
      <dgm:t>
        <a:bodyPr/>
        <a:lstStyle/>
        <a:p>
          <a:pPr rtl="0"/>
          <a:r>
            <a:rPr lang="en-US" sz="1600" dirty="0" smtClean="0"/>
            <a:t>Requires only one memory reference and no special calculation</a:t>
          </a:r>
          <a:endParaRPr lang="en-US" sz="1600"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custT="1"/>
      <dgm:spPr/>
      <dgm:t>
        <a:bodyPr/>
        <a:lstStyle/>
        <a:p>
          <a:pPr rtl="0"/>
          <a:r>
            <a:rPr lang="en-US" sz="1600" dirty="0" smtClean="0"/>
            <a:t>Limitation is that it provides only a limited address space</a:t>
          </a:r>
          <a:endParaRPr lang="en-US" sz="1600" dirty="0"/>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ScaleY="199038"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ScaleY="202414"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custScaleY="210103">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ScaleY="197191"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ScaleY="189386"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91A7630B-B744-574C-9D37-FE7F3546AF68}" type="presOf" srcId="{068AB26D-4CFD-9E4C-A174-AB8867C02A29}" destId="{913AF7D1-B9F3-6846-94A7-D99908AC9A87}" srcOrd="0" destOrd="0" presId="urn:microsoft.com/office/officeart/2005/8/layout/hierarchy1"/>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CE0D4EDE-2517-FA42-8909-C851D9A1E132}" srcId="{92FA89BD-1116-324D-97C8-88FE2DB3F9E8}" destId="{B61EB01F-3255-E448-843C-0813C908709C}" srcOrd="1" destOrd="0" parTransId="{B3781EA8-B71B-414E-8CE3-304268965574}" sibTransId="{48C15F19-CC9A-FA4E-98CB-651D3D84BA1A}"/>
    <dgm:cxn modelId="{BB6D603F-0613-7247-A8C0-0F994BE8C913}" srcId="{92FA89BD-1116-324D-97C8-88FE2DB3F9E8}" destId="{E7959769-F8B0-3448-94F6-C6A9B40CA168}" srcOrd="4" destOrd="0" parTransId="{6B7CE556-39CD-C641-8A79-E73956A1C253}" sibTransId="{31922106-302F-0E44-A313-6D3EA063490B}"/>
    <dgm:cxn modelId="{1985FEC8-0546-8649-8743-6A74CF30190E}" type="presOf" srcId="{E7959769-F8B0-3448-94F6-C6A9B40CA168}" destId="{8AB8A0B0-B803-DC4A-A0A0-7E45D900705C}"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a:t>
          </a:r>
          <a:r>
            <a:rPr lang="en-US" dirty="0" smtClean="0">
              <a:solidFill>
                <a:schemeClr val="accent6">
                  <a:lumMod val="60000"/>
                  <a:lumOff val="40000"/>
                </a:schemeClr>
              </a:solidFill>
            </a:rPr>
            <a:t>bits</a:t>
          </a:r>
          <a:r>
            <a:rPr lang="en-US" dirty="0" smtClean="0"/>
            <a:t> of an instruction</a:t>
          </a:r>
          <a:r>
            <a:rPr lang="en-US" dirty="0" smtClean="0">
              <a:solidFill>
                <a:schemeClr val="accent6">
                  <a:lumMod val="60000"/>
                  <a:lumOff val="40000"/>
                </a:schemeClr>
              </a:solidFill>
            </a:rPr>
            <a:t>, in terms of its constituent fields</a:t>
          </a:r>
          <a:endParaRPr lang="en-US" dirty="0">
            <a:solidFill>
              <a:schemeClr val="accent6">
                <a:lumMod val="60000"/>
                <a:lumOff val="40000"/>
              </a:schemeClr>
            </a:solidFill>
          </a:endParaRP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a:t>
          </a:r>
          <a:r>
            <a:rPr lang="en-US" dirty="0" smtClean="0">
              <a:solidFill>
                <a:schemeClr val="accent6">
                  <a:lumMod val="60000"/>
                  <a:lumOff val="40000"/>
                </a:schemeClr>
              </a:solidFill>
            </a:rPr>
            <a:t>opcode</a:t>
          </a:r>
          <a:r>
            <a:rPr lang="en-US" dirty="0" smtClean="0"/>
            <a:t> and, implicitly or explicitly, indicate the </a:t>
          </a:r>
          <a:r>
            <a:rPr lang="en-US" dirty="0" smtClean="0">
              <a:solidFill>
                <a:schemeClr val="accent6">
                  <a:lumMod val="60000"/>
                  <a:lumOff val="40000"/>
                </a:schemeClr>
              </a:solidFill>
            </a:rPr>
            <a:t>addressing mode </a:t>
          </a:r>
          <a:r>
            <a:rPr lang="en-US" dirty="0" smtClean="0"/>
            <a:t>for each </a:t>
          </a:r>
          <a:r>
            <a:rPr lang="en-US" dirty="0" smtClean="0">
              <a:solidFill>
                <a:schemeClr val="accent6">
                  <a:lumMod val="60000"/>
                  <a:lumOff val="40000"/>
                </a:schemeClr>
              </a:solidFill>
            </a:rPr>
            <a:t>operand</a:t>
          </a:r>
          <a:endParaRPr lang="en-US" dirty="0">
            <a:solidFill>
              <a:schemeClr val="accent6">
                <a:lumMod val="60000"/>
                <a:lumOff val="40000"/>
              </a:schemeClr>
            </a:solidFill>
          </a:endParaRP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a:t>
          </a:r>
          <a:r>
            <a:rPr lang="en-US" dirty="0" smtClean="0">
              <a:solidFill>
                <a:schemeClr val="accent6">
                  <a:lumMod val="60000"/>
                  <a:lumOff val="40000"/>
                </a:schemeClr>
              </a:solidFill>
            </a:rPr>
            <a:t>more than one instruction format is used</a:t>
          </a:r>
          <a:endParaRPr lang="en-US" dirty="0">
            <a:solidFill>
              <a:schemeClr val="accent6">
                <a:lumMod val="60000"/>
                <a:lumOff val="40000"/>
              </a:schemeClr>
            </a:solidFill>
          </a:endParaRP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t>
        <a:bodyPr/>
        <a:lstStyle/>
        <a:p>
          <a:endParaRPr lang="en-US"/>
        </a:p>
      </dgm:t>
    </dgm:pt>
  </dgm:ptLst>
  <dgm:cxnLst>
    <dgm:cxn modelId="{7322B393-6AA8-9243-AE81-180FAB8B3074}" srcId="{5978372B-9238-364C-81C3-3497B789A77C}" destId="{A61C6F7B-D81F-D246-8E70-7D0563A0E411}" srcOrd="2" destOrd="0" parTransId="{F15AE2EB-4028-A44F-AABC-E78CC77CC24C}" sibTransId="{0BB87ACD-2A9D-AA41-9463-420EE7A7C066}"/>
    <dgm:cxn modelId="{3487D38A-4453-9244-9625-117A5AD13F19}" type="presOf" srcId="{5978372B-9238-364C-81C3-3497B789A77C}" destId="{4D1EA63D-B30E-3848-9AA2-AA5A58F507AD}"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AB1AE5FA-9F41-5C4B-9F00-F11A469F950F}" type="presOf" srcId="{A84DDF75-04FC-C749-87DB-D94F9CC939FC}" destId="{E839FB02-6AB5-C645-8052-5011DD110ED1}"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7A330B4-3D0E-664B-B1A1-084CA6DCA15E}" type="presOf" srcId="{E52EECE0-E083-6E4D-88A7-8ED519498F8F}" destId="{9C22D813-78A6-F44B-A184-BA63B43415D4}"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Address field contains the effective address of the operand</a:t>
          </a:r>
          <a:endParaRPr lang="en-US" sz="1100" kern="1200" dirty="0"/>
        </a:p>
      </dsp:txBody>
      <dsp:txXfrm>
        <a:off x="237623" y="300061"/>
        <a:ext cx="1434118" cy="910665"/>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Effective address (EA) = address field (A)</a:t>
          </a:r>
          <a:endParaRPr lang="en-US" sz="1100" kern="1200" dirty="0"/>
        </a:p>
      </dsp:txBody>
      <dsp:txXfrm>
        <a:off x="1959745" y="1082842"/>
        <a:ext cx="1434118" cy="910665"/>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Was common in earlier generations of computers </a:t>
          </a:r>
          <a:endParaRPr lang="en-US" sz="1100" kern="1200" dirty="0"/>
        </a:p>
      </dsp:txBody>
      <dsp:txXfrm>
        <a:off x="3667913" y="2211156"/>
        <a:ext cx="1434118" cy="910665"/>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Requires only one memory reference and no special calculation</a:t>
          </a:r>
          <a:endParaRPr lang="en-US" sz="1100" kern="1200" dirty="0"/>
        </a:p>
      </dsp:txBody>
      <dsp:txXfrm>
        <a:off x="5403989" y="3352912"/>
        <a:ext cx="1434118" cy="910665"/>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Limitation is that it provides only a limited address space</a:t>
          </a:r>
          <a:endParaRPr lang="en-US" sz="1100" kern="1200" dirty="0"/>
        </a:p>
      </dsp:txBody>
      <dsp:txXfrm>
        <a:off x="7176481" y="4270934"/>
        <a:ext cx="1434118" cy="9106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Define the layout of the bits of an instruction, in terms of its constituent fields</a:t>
          </a:r>
          <a:endParaRPr lang="en-US" sz="2600" kern="1200" dirty="0"/>
        </a:p>
      </dsp:txBody>
      <dsp:txXfrm rot="16200000">
        <a:off x="-1170713" y="1171699"/>
        <a:ext cx="4906962" cy="2563564"/>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Must include an opcode and, implicitly or explicitly, indicate the addressing mode for each operand</a:t>
          </a:r>
          <a:endParaRPr lang="en-US" sz="2600" kern="1200" dirty="0"/>
        </a:p>
      </dsp:txBody>
      <dsp:txXfrm rot="16200000">
        <a:off x="1585118" y="1171699"/>
        <a:ext cx="4906962" cy="2563564"/>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For most instruction sets more than one instruction format is used</a:t>
          </a:r>
          <a:endParaRPr lang="en-US" sz="2600" kern="1200" dirty="0"/>
        </a:p>
      </dsp:txBody>
      <dsp:txXfrm rot="16200000">
        <a:off x="4340950" y="1171699"/>
        <a:ext cx="4906962" cy="25635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a:t>
            </a:r>
            <a:r>
              <a:rPr lang="en-US" baseline="0" smtClean="0">
                <a:latin typeface="Times New Roman" pitchFamily="-110" charset="0"/>
              </a:rPr>
              <a:t>Formats</a:t>
            </a:r>
            <a:r>
              <a:rPr lang="en-US" smtClean="0">
                <a:latin typeface="Times New Roman" pitchFamily="-110" charset="0"/>
              </a:rPr>
              <a:t>”.</a:t>
            </a:r>
          </a:p>
          <a:p>
            <a:r>
              <a:rPr kumimoji="1" lang="en-US" sz="1200" kern="120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smtClean="0">
                <a:solidFill>
                  <a:schemeClr val="tx1"/>
                </a:solidFill>
                <a:latin typeface="Times New Roman" pitchFamily="-84" charset="0"/>
                <a:ea typeface="+mn-ea"/>
                <a:cs typeface="+mn-cs"/>
              </a:rPr>
              <a:t>superscalar. </a:t>
            </a:r>
            <a:r>
              <a:rPr kumimoji="1" lang="en-US" sz="1200" kern="120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a:t>
            </a:r>
            <a:r>
              <a:rPr lang="en-US" smtClean="0">
                <a:latin typeface="Times New Roman" pitchFamily="-110" charset="0"/>
              </a:rPr>
              <a:t>by: Thân</a:t>
            </a:r>
            <a:r>
              <a:rPr lang="en-US" baseline="0" smtClean="0">
                <a:latin typeface="Times New Roman" pitchFamily="-110" charset="0"/>
              </a:rPr>
              <a:t> Văn </a:t>
            </a:r>
            <a:r>
              <a:rPr lang="en-US" baseline="0" smtClean="0">
                <a:latin typeface="Times New Roman" pitchFamily="-110" charset="0"/>
              </a:rPr>
              <a:t>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In Chapter 12, we focused on </a:t>
            </a:r>
            <a:r>
              <a:rPr lang="en-US" sz="1200" i="1" kern="1200" smtClean="0">
                <a:solidFill>
                  <a:schemeClr val="tx1"/>
                </a:solidFill>
                <a:latin typeface="Times New Roman" pitchFamily="-1" charset="0"/>
                <a:ea typeface="+mn-ea"/>
                <a:cs typeface="+mn-cs"/>
              </a:rPr>
              <a:t>what </a:t>
            </a:r>
            <a:r>
              <a:rPr lang="en-US" sz="1200" kern="120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smtClean="0">
                <a:solidFill>
                  <a:schemeClr val="tx1"/>
                </a:solidFill>
                <a:latin typeface="Times New Roman" pitchFamily="-1" charset="0"/>
                <a:ea typeface="+mn-ea"/>
                <a:cs typeface="+mn-cs"/>
              </a:rPr>
              <a:t>how </a:t>
            </a:r>
            <a:r>
              <a:rPr lang="en-US" sz="1200" kern="120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avoid these problems, two criteria were used in designing the VAX instruction format [STRE78]: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instructions should have the “natural” number of operands.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operands should have the same generality in specification.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smtClean="0"/>
          </a:p>
          <a:p>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31</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 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43394"/>
            <a:ext cx="6715172" cy="414606"/>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95612"/>
            <a:ext cx="37480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13</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4714884"/>
            <a:ext cx="4572032" cy="1528767"/>
          </a:xfrm>
          <a:prstGeom prst="rect">
            <a:avLst/>
          </a:prstGeom>
        </p:spPr>
        <p:txBody>
          <a:bodyPr>
            <a:normAutofit fontScale="700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Instruction Sets:  </a:t>
            </a:r>
          </a:p>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Addressing Modes and Formats</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a:t>
            </a:r>
            <a:endParaRPr lang="en-US" dirty="0"/>
          </a:p>
        </p:txBody>
      </p:sp>
      <p:sp>
        <p:nvSpPr>
          <p:cNvPr id="22533" name="Rectangle 5"/>
          <p:cNvSpPr>
            <a:spLocks noGrp="1" noChangeArrowheads="1"/>
          </p:cNvSpPr>
          <p:nvPr>
            <p:ph idx="1"/>
          </p:nvPr>
        </p:nvSpPr>
        <p:spPr>
          <a:xfrm>
            <a:off x="498474" y="1500174"/>
            <a:ext cx="7556313" cy="4824426"/>
          </a:xfrm>
          <a:noFill/>
          <a:ln/>
        </p:spPr>
        <p:txBody>
          <a:bodyPr lIns="90488" tIns="44450" rIns="90488" bIns="44450">
            <a:normAutofit/>
          </a:bodyPr>
          <a:lstStyle/>
          <a:p>
            <a:r>
              <a:rPr lang="en-US" sz="2400" dirty="0" smtClean="0">
                <a:solidFill>
                  <a:srgbClr val="002060"/>
                </a:solidFill>
              </a:rPr>
              <a:t>Address field refers to a register rather than a main memory address</a:t>
            </a:r>
          </a:p>
          <a:p>
            <a:r>
              <a:rPr lang="en-US" sz="2400" dirty="0" smtClean="0">
                <a:solidFill>
                  <a:srgbClr val="002060"/>
                </a:solidFill>
              </a:rPr>
              <a:t>EA = R</a:t>
            </a:r>
          </a:p>
          <a:p>
            <a:r>
              <a:rPr lang="en-US" sz="2400" dirty="0" smtClean="0">
                <a:solidFill>
                  <a:srgbClr val="002060"/>
                </a:solidFill>
              </a:rPr>
              <a:t>Advantages:</a:t>
            </a:r>
          </a:p>
          <a:p>
            <a:pPr lvl="1"/>
            <a:r>
              <a:rPr lang="en-US" sz="2000" dirty="0" smtClean="0">
                <a:solidFill>
                  <a:srgbClr val="002060"/>
                </a:solidFill>
              </a:rPr>
              <a:t>Only a small address field is needed in the instruction</a:t>
            </a:r>
          </a:p>
          <a:p>
            <a:pPr lvl="1"/>
            <a:r>
              <a:rPr lang="en-US" sz="2000" dirty="0" smtClean="0">
                <a:solidFill>
                  <a:srgbClr val="002060"/>
                </a:solidFill>
              </a:rPr>
              <a:t>No time-consuming memory references are required</a:t>
            </a:r>
          </a:p>
          <a:p>
            <a:r>
              <a:rPr lang="en-US" sz="2400" dirty="0" smtClean="0">
                <a:solidFill>
                  <a:srgbClr val="002060"/>
                </a:solidFill>
              </a:rPr>
              <a:t>Disadvantage:</a:t>
            </a:r>
          </a:p>
          <a:p>
            <a:pPr lvl="1"/>
            <a:r>
              <a:rPr lang="en-US" sz="2000" dirty="0" smtClean="0">
                <a:solidFill>
                  <a:srgbClr val="002060"/>
                </a:solidFill>
              </a:rPr>
              <a:t>The address space is very limited</a:t>
            </a:r>
          </a:p>
          <a:p>
            <a:endParaRPr lang="en-US" sz="2400" dirty="0">
              <a:solidFill>
                <a:srgbClr val="002060"/>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xfrm>
            <a:off x="498474" y="1500174"/>
            <a:ext cx="7556313" cy="4625989"/>
          </a:xfrm>
          <a:noFill/>
          <a:ln/>
        </p:spPr>
        <p:txBody>
          <a:bodyPr lIns="90488" tIns="44450" rIns="90488" bIns="44450">
            <a:normAutofit/>
          </a:bodyPr>
          <a:lstStyle/>
          <a:p>
            <a:r>
              <a:rPr lang="en-US" sz="2400" dirty="0" smtClean="0">
                <a:solidFill>
                  <a:srgbClr val="002060"/>
                </a:solidFill>
              </a:rPr>
              <a:t>Analogous to indirect addressing</a:t>
            </a:r>
          </a:p>
          <a:p>
            <a:pPr lvl="1"/>
            <a:r>
              <a:rPr lang="en-US" sz="2000" dirty="0" smtClean="0">
                <a:solidFill>
                  <a:srgbClr val="002060"/>
                </a:solidFill>
              </a:rPr>
              <a:t>The only difference is whether the address field refers to a memory location or a register</a:t>
            </a:r>
          </a:p>
          <a:p>
            <a:r>
              <a:rPr lang="en-US" sz="2400" dirty="0" smtClean="0">
                <a:solidFill>
                  <a:srgbClr val="002060"/>
                </a:solidFill>
              </a:rPr>
              <a:t>EA = (R)</a:t>
            </a:r>
          </a:p>
          <a:p>
            <a:r>
              <a:rPr lang="en-US" sz="2400" dirty="0" smtClean="0">
                <a:solidFill>
                  <a:srgbClr val="002060"/>
                </a:solidFill>
              </a:rPr>
              <a:t>Address space limitation of the address field is overcome by having that field refer to a word-length location containing an address</a:t>
            </a:r>
          </a:p>
          <a:p>
            <a:r>
              <a:rPr lang="en-US" sz="2400" dirty="0" smtClean="0">
                <a:solidFill>
                  <a:srgbClr val="002060"/>
                </a:solidFill>
              </a:rPr>
              <a:t>Uses one less memory reference than indirect addressing</a:t>
            </a:r>
          </a:p>
          <a:p>
            <a:endParaRPr lang="en-US" sz="2400" dirty="0">
              <a:solidFill>
                <a:srgbClr val="002060"/>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xfrm>
            <a:off x="498474" y="1571612"/>
            <a:ext cx="7556313" cy="4554551"/>
          </a:xfrm>
          <a:noFill/>
          <a:ln/>
        </p:spPr>
        <p:txBody>
          <a:bodyPr lIns="90488" tIns="44450" rIns="90488" bIns="44450">
            <a:noAutofit/>
          </a:bodyPr>
          <a:lstStyle/>
          <a:p>
            <a:r>
              <a:rPr lang="en-US" dirty="0" smtClean="0">
                <a:solidFill>
                  <a:srgbClr val="002060"/>
                </a:solidFill>
              </a:rPr>
              <a:t>Combines the capabilities of direct addressing and register indirect addressing</a:t>
            </a:r>
          </a:p>
          <a:p>
            <a:r>
              <a:rPr lang="en-US" dirty="0" smtClean="0">
                <a:solidFill>
                  <a:srgbClr val="002060"/>
                </a:solidFill>
              </a:rPr>
              <a:t>EA </a:t>
            </a:r>
            <a:r>
              <a:rPr lang="en-US" dirty="0">
                <a:solidFill>
                  <a:srgbClr val="002060"/>
                </a:solidFill>
              </a:rPr>
              <a:t>= A + (R)</a:t>
            </a:r>
            <a:endParaRPr lang="en-US" dirty="0" smtClean="0">
              <a:solidFill>
                <a:srgbClr val="002060"/>
              </a:solidFill>
            </a:endParaRPr>
          </a:p>
          <a:p>
            <a:r>
              <a:rPr lang="en-US" dirty="0" smtClean="0">
                <a:solidFill>
                  <a:srgbClr val="002060"/>
                </a:solidFill>
              </a:rPr>
              <a:t>Requires that the instruction have two address fields, at least one of which is explicit</a:t>
            </a:r>
            <a:endParaRPr lang="en-US" sz="2400" dirty="0" smtClean="0">
              <a:solidFill>
                <a:srgbClr val="002060"/>
              </a:solidFill>
            </a:endParaRPr>
          </a:p>
          <a:p>
            <a:pPr lvl="1"/>
            <a:r>
              <a:rPr lang="en-US" dirty="0" smtClean="0">
                <a:solidFill>
                  <a:srgbClr val="002060"/>
                </a:solidFill>
              </a:rPr>
              <a:t>The value contained in one address field (value = A) is used directly</a:t>
            </a:r>
          </a:p>
          <a:p>
            <a:pPr lvl="1"/>
            <a:r>
              <a:rPr lang="en-US" dirty="0" smtClean="0">
                <a:solidFill>
                  <a:srgbClr val="002060"/>
                </a:solidFill>
              </a:rPr>
              <a:t>The other address field refers to a register whose contents are added to A to produce the effective address</a:t>
            </a:r>
          </a:p>
          <a:p>
            <a:pPr marL="228600" lvl="1">
              <a:spcBef>
                <a:spcPts val="2000"/>
              </a:spcBef>
              <a:buClr>
                <a:schemeClr val="accent1"/>
              </a:buClr>
            </a:pPr>
            <a:r>
              <a:rPr lang="en-US" sz="2000" dirty="0" smtClean="0">
                <a:solidFill>
                  <a:srgbClr val="002060"/>
                </a:solidFill>
              </a:rPr>
              <a:t>Most common uses:</a:t>
            </a:r>
          </a:p>
          <a:p>
            <a:pPr lvl="1"/>
            <a:r>
              <a:rPr lang="en-US" dirty="0" smtClean="0">
                <a:solidFill>
                  <a:srgbClr val="002060"/>
                </a:solidFill>
              </a:rPr>
              <a:t>Relative addressing</a:t>
            </a:r>
          </a:p>
          <a:p>
            <a:pPr lvl="1"/>
            <a:r>
              <a:rPr lang="en-US" dirty="0" smtClean="0">
                <a:solidFill>
                  <a:srgbClr val="002060"/>
                </a:solidFill>
              </a:rPr>
              <a:t>Base-register addressing</a:t>
            </a:r>
          </a:p>
          <a:p>
            <a:pPr lvl="1"/>
            <a:r>
              <a:rPr lang="en-US" dirty="0" smtClean="0">
                <a:solidFill>
                  <a:srgbClr val="002060"/>
                </a:solidFill>
              </a:rPr>
              <a:t>Indexing </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428736"/>
            <a:ext cx="7556313" cy="4972064"/>
          </a:xfrm>
          <a:noFill/>
          <a:ln/>
        </p:spPr>
        <p:txBody>
          <a:bodyPr lIns="90488" tIns="44450" rIns="90488" bIns="44450">
            <a:normAutofit/>
          </a:bodyPr>
          <a:lstStyle/>
          <a:p>
            <a:r>
              <a:rPr lang="en-US" sz="2400" dirty="0" smtClean="0">
                <a:solidFill>
                  <a:srgbClr val="002060"/>
                </a:solidFill>
              </a:rPr>
              <a:t>The implicitly referenced register is the program counter (PC)</a:t>
            </a:r>
          </a:p>
          <a:p>
            <a:pPr lvl="1"/>
            <a:r>
              <a:rPr lang="en-US" sz="2000" dirty="0" smtClean="0">
                <a:solidFill>
                  <a:srgbClr val="002060"/>
                </a:solidFill>
              </a:rPr>
              <a:t>The next instruction address is added to the address field to produce the EA</a:t>
            </a:r>
          </a:p>
          <a:p>
            <a:pPr lvl="1"/>
            <a:r>
              <a:rPr lang="en-US" sz="2000" dirty="0" smtClean="0">
                <a:solidFill>
                  <a:srgbClr val="002060"/>
                </a:solidFill>
              </a:rPr>
              <a:t>Typically the address field is treated as a twos complement number for this operation</a:t>
            </a:r>
          </a:p>
          <a:p>
            <a:pPr lvl="1"/>
            <a:r>
              <a:rPr lang="en-US" sz="2000" dirty="0" smtClean="0">
                <a:solidFill>
                  <a:srgbClr val="002060"/>
                </a:solidFill>
              </a:rPr>
              <a:t>Thus the effective address is a displacement relative to the address of the instruction</a:t>
            </a:r>
          </a:p>
          <a:p>
            <a:r>
              <a:rPr lang="en-US" sz="2400" dirty="0" smtClean="0">
                <a:solidFill>
                  <a:srgbClr val="002060"/>
                </a:solidFill>
              </a:rPr>
              <a:t>Exploits the concept of locality</a:t>
            </a:r>
          </a:p>
          <a:p>
            <a:r>
              <a:rPr lang="en-US" sz="2400" dirty="0" smtClean="0">
                <a:solidFill>
                  <a:srgbClr val="002060"/>
                </a:solidFill>
              </a:rPr>
              <a:t>Saves address bits in the instruction if most memory references are relatively near to the instruction being executed</a:t>
            </a:r>
            <a:endParaRPr lang="en-US" sz="2400" dirty="0">
              <a:solidFill>
                <a:srgbClr val="002060"/>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xfrm>
            <a:off x="498474" y="1446217"/>
            <a:ext cx="7556313" cy="4911741"/>
          </a:xfrm>
          <a:noFill/>
          <a:ln/>
        </p:spPr>
        <p:txBody>
          <a:bodyPr lIns="90488" tIns="44450" rIns="90488" bIns="44450">
            <a:noAutofit/>
          </a:bodyPr>
          <a:lstStyle/>
          <a:p>
            <a:r>
              <a:rPr lang="en-US" dirty="0" smtClean="0">
                <a:solidFill>
                  <a:srgbClr val="002060"/>
                </a:solidFill>
              </a:rPr>
              <a:t>The referenced register contains a main memory address and the address field contains a displacement from that address</a:t>
            </a:r>
          </a:p>
          <a:p>
            <a:r>
              <a:rPr lang="en-US" dirty="0" smtClean="0">
                <a:solidFill>
                  <a:srgbClr val="002060"/>
                </a:solidFill>
              </a:rPr>
              <a:t>The register reference may be explicit or implicit</a:t>
            </a:r>
          </a:p>
          <a:p>
            <a:r>
              <a:rPr lang="en-US" dirty="0" smtClean="0">
                <a:solidFill>
                  <a:srgbClr val="002060"/>
                </a:solidFill>
              </a:rPr>
              <a:t>Exploits the locality of memory references</a:t>
            </a:r>
          </a:p>
          <a:p>
            <a:r>
              <a:rPr lang="en-US" dirty="0" smtClean="0">
                <a:solidFill>
                  <a:srgbClr val="002060"/>
                </a:solidFill>
              </a:rPr>
              <a:t>Convenient means of implementing segmentation</a:t>
            </a:r>
          </a:p>
          <a:p>
            <a:r>
              <a:rPr lang="en-US" dirty="0" smtClean="0">
                <a:solidFill>
                  <a:srgbClr val="002060"/>
                </a:solidFill>
              </a:rPr>
              <a:t>In some implementations a single segment base register is employed and is used implicitly</a:t>
            </a:r>
          </a:p>
          <a:p>
            <a:r>
              <a:rPr lang="en-US" dirty="0" smtClean="0">
                <a:solidFill>
                  <a:srgbClr val="002060"/>
                </a:solidFill>
              </a:rPr>
              <a:t>In others the programmer may choose a register to hold the base address of a segment and the instruction must reference it explicitly</a:t>
            </a:r>
            <a:endParaRPr lang="en-US" dirty="0">
              <a:solidFill>
                <a:srgbClr val="002060"/>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xfrm>
            <a:off x="498474" y="214290"/>
            <a:ext cx="7556313" cy="801766"/>
          </a:xfrm>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285720" y="1071546"/>
            <a:ext cx="8286808" cy="5643578"/>
          </a:xfrm>
          <a:noFill/>
          <a:ln/>
        </p:spPr>
        <p:txBody>
          <a:bodyPr lIns="90488" tIns="44450" rIns="90488" bIns="44450">
            <a:normAutofit fontScale="85000" lnSpcReduction="10000"/>
          </a:bodyPr>
          <a:lstStyle/>
          <a:p>
            <a:r>
              <a:rPr lang="en-US" b="1" dirty="0" smtClean="0">
                <a:solidFill>
                  <a:srgbClr val="002060"/>
                </a:solidFill>
              </a:rPr>
              <a:t>The address field references a main memory address and the referenced register contains a positive displacement from that address</a:t>
            </a:r>
          </a:p>
          <a:p>
            <a:r>
              <a:rPr lang="en-US" dirty="0" smtClean="0">
                <a:solidFill>
                  <a:srgbClr val="002060"/>
                </a:solidFill>
              </a:rPr>
              <a:t>The method of calculating the EA is the same as </a:t>
            </a:r>
            <a:r>
              <a:rPr lang="en-US" b="1" dirty="0" smtClean="0">
                <a:solidFill>
                  <a:srgbClr val="002060"/>
                </a:solidFill>
              </a:rPr>
              <a:t>for base-register addressing</a:t>
            </a:r>
          </a:p>
          <a:p>
            <a:r>
              <a:rPr lang="en-US" dirty="0" smtClean="0">
                <a:solidFill>
                  <a:srgbClr val="002060"/>
                </a:solidFill>
              </a:rPr>
              <a:t>An important use is to provide an efficient mechanism for </a:t>
            </a:r>
            <a:r>
              <a:rPr lang="en-US" b="1" dirty="0" smtClean="0">
                <a:solidFill>
                  <a:srgbClr val="002060"/>
                </a:solidFill>
              </a:rPr>
              <a:t>performing iterative operations</a:t>
            </a:r>
          </a:p>
          <a:p>
            <a:r>
              <a:rPr lang="en-US" b="1" u="sng" dirty="0" smtClean="0">
                <a:solidFill>
                  <a:srgbClr val="FF0000"/>
                </a:solidFill>
              </a:rPr>
              <a:t>Autoindexing</a:t>
            </a:r>
          </a:p>
          <a:p>
            <a:pPr lvl="1"/>
            <a:r>
              <a:rPr lang="en-US" dirty="0" smtClean="0">
                <a:solidFill>
                  <a:srgbClr val="002060"/>
                </a:solidFill>
              </a:rPr>
              <a:t>Automatically increment or decrement the index register after each reference to it</a:t>
            </a:r>
          </a:p>
          <a:p>
            <a:pPr lvl="1"/>
            <a:r>
              <a:rPr lang="en-US" dirty="0" smtClean="0">
                <a:solidFill>
                  <a:srgbClr val="002060"/>
                </a:solidFill>
              </a:rPr>
              <a:t>EA = A + (R)</a:t>
            </a:r>
          </a:p>
          <a:p>
            <a:pPr lvl="1"/>
            <a:r>
              <a:rPr lang="en-US" dirty="0" smtClean="0">
                <a:solidFill>
                  <a:srgbClr val="002060"/>
                </a:solidFill>
              </a:rPr>
              <a:t>(R) </a:t>
            </a:r>
            <a:r>
              <a:rPr lang="en-US" dirty="0" smtClean="0">
                <a:solidFill>
                  <a:srgbClr val="002060"/>
                </a:solidFill>
                <a:latin typeface="Wingdings"/>
                <a:ea typeface="Wingdings"/>
                <a:cs typeface="Wingdings"/>
              </a:rPr>
              <a:t> </a:t>
            </a:r>
            <a:r>
              <a:rPr lang="en-US" dirty="0" smtClean="0">
                <a:solidFill>
                  <a:srgbClr val="002060"/>
                </a:solidFill>
                <a:ea typeface="Wingdings"/>
                <a:cs typeface="Wingdings"/>
              </a:rPr>
              <a:t>(R) + 1</a:t>
            </a:r>
            <a:endParaRPr lang="en-US" dirty="0" smtClean="0">
              <a:solidFill>
                <a:srgbClr val="002060"/>
              </a:solidFill>
            </a:endParaRPr>
          </a:p>
          <a:p>
            <a:r>
              <a:rPr lang="en-US" b="1" u="sng" dirty="0" smtClean="0">
                <a:solidFill>
                  <a:srgbClr val="FF0000"/>
                </a:solidFill>
              </a:rPr>
              <a:t>Postindexing</a:t>
            </a:r>
          </a:p>
          <a:p>
            <a:pPr lvl="1"/>
            <a:r>
              <a:rPr lang="en-US" dirty="0" smtClean="0">
                <a:solidFill>
                  <a:srgbClr val="002060"/>
                </a:solidFill>
              </a:rPr>
              <a:t>Indexing is performed after the indirection</a:t>
            </a:r>
          </a:p>
          <a:p>
            <a:pPr lvl="1"/>
            <a:r>
              <a:rPr lang="en-US" dirty="0" smtClean="0">
                <a:solidFill>
                  <a:srgbClr val="002060"/>
                </a:solidFill>
              </a:rPr>
              <a:t>EA = (A) + (R)</a:t>
            </a:r>
          </a:p>
          <a:p>
            <a:r>
              <a:rPr lang="en-US" b="1" u="sng" dirty="0" smtClean="0">
                <a:solidFill>
                  <a:srgbClr val="FF0000"/>
                </a:solidFill>
              </a:rPr>
              <a:t>Preindexing</a:t>
            </a:r>
          </a:p>
          <a:p>
            <a:pPr lvl="1"/>
            <a:r>
              <a:rPr lang="en-US" dirty="0" smtClean="0">
                <a:solidFill>
                  <a:srgbClr val="002060"/>
                </a:solidFill>
              </a:rPr>
              <a:t>Indexing is performed before the indirection</a:t>
            </a:r>
          </a:p>
          <a:p>
            <a:pPr lvl="1"/>
            <a:r>
              <a:rPr lang="en-US" dirty="0" smtClean="0">
                <a:solidFill>
                  <a:srgbClr val="002060"/>
                </a:solidFill>
              </a:rPr>
              <a:t>EA = (A + (R))</a:t>
            </a:r>
          </a:p>
          <a:p>
            <a:endParaRPr lang="en-US" dirty="0">
              <a:solidFill>
                <a:srgbClr val="002060"/>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xfrm>
            <a:off x="498474" y="1357298"/>
            <a:ext cx="7556313" cy="4768865"/>
          </a:xfrm>
          <a:noFill/>
          <a:ln/>
        </p:spPr>
        <p:txBody>
          <a:bodyPr lIns="90488" tIns="44450" rIns="90488" bIns="44450">
            <a:normAutofit/>
          </a:bodyPr>
          <a:lstStyle/>
          <a:p>
            <a:pPr>
              <a:lnSpc>
                <a:spcPct val="80000"/>
              </a:lnSpc>
            </a:pPr>
            <a:r>
              <a:rPr lang="en-US" dirty="0" smtClean="0">
                <a:solidFill>
                  <a:srgbClr val="002060"/>
                </a:solidFill>
              </a:rPr>
              <a:t>A stack is </a:t>
            </a:r>
            <a:r>
              <a:rPr lang="en-US" dirty="0" smtClean="0">
                <a:solidFill>
                  <a:srgbClr val="FF0000"/>
                </a:solidFill>
              </a:rPr>
              <a:t>a linear array of locations</a:t>
            </a:r>
          </a:p>
          <a:p>
            <a:pPr lvl="1">
              <a:lnSpc>
                <a:spcPct val="80000"/>
              </a:lnSpc>
            </a:pPr>
            <a:r>
              <a:rPr lang="en-US" dirty="0" smtClean="0">
                <a:solidFill>
                  <a:srgbClr val="002060"/>
                </a:solidFill>
              </a:rPr>
              <a:t>Sometimes referred to as a </a:t>
            </a:r>
            <a:r>
              <a:rPr lang="en-US" i="1" dirty="0" smtClean="0">
                <a:solidFill>
                  <a:srgbClr val="002060"/>
                </a:solidFill>
              </a:rPr>
              <a:t>pushdown list </a:t>
            </a:r>
            <a:r>
              <a:rPr lang="en-US" dirty="0" smtClean="0">
                <a:solidFill>
                  <a:srgbClr val="002060"/>
                </a:solidFill>
              </a:rPr>
              <a:t>or </a:t>
            </a:r>
            <a:r>
              <a:rPr lang="en-US" i="1" dirty="0" smtClean="0">
                <a:solidFill>
                  <a:srgbClr val="002060"/>
                </a:solidFill>
              </a:rPr>
              <a:t>last-in-first-out queue</a:t>
            </a:r>
          </a:p>
          <a:p>
            <a:pPr>
              <a:lnSpc>
                <a:spcPct val="80000"/>
              </a:lnSpc>
            </a:pPr>
            <a:r>
              <a:rPr lang="en-US" dirty="0" smtClean="0">
                <a:solidFill>
                  <a:srgbClr val="002060"/>
                </a:solidFill>
              </a:rPr>
              <a:t>A stack is a </a:t>
            </a:r>
            <a:r>
              <a:rPr lang="en-US" dirty="0" smtClean="0">
                <a:solidFill>
                  <a:srgbClr val="FF0000"/>
                </a:solidFill>
              </a:rPr>
              <a:t>reserved</a:t>
            </a:r>
            <a:r>
              <a:rPr lang="en-US" dirty="0" smtClean="0">
                <a:solidFill>
                  <a:srgbClr val="002060"/>
                </a:solidFill>
              </a:rPr>
              <a:t> block of locations</a:t>
            </a:r>
          </a:p>
          <a:p>
            <a:pPr lvl="1">
              <a:lnSpc>
                <a:spcPct val="80000"/>
              </a:lnSpc>
            </a:pPr>
            <a:r>
              <a:rPr lang="en-US" dirty="0" smtClean="0">
                <a:solidFill>
                  <a:srgbClr val="002060"/>
                </a:solidFill>
              </a:rPr>
              <a:t>Items are appended to the top of the stack so that the block is partially filled</a:t>
            </a:r>
          </a:p>
          <a:p>
            <a:pPr>
              <a:lnSpc>
                <a:spcPct val="80000"/>
              </a:lnSpc>
            </a:pPr>
            <a:r>
              <a:rPr lang="en-US" dirty="0" smtClean="0">
                <a:solidFill>
                  <a:srgbClr val="002060"/>
                </a:solidFill>
              </a:rPr>
              <a:t>Associated with the stack is a </a:t>
            </a:r>
            <a:r>
              <a:rPr lang="en-US" dirty="0" smtClean="0">
                <a:solidFill>
                  <a:srgbClr val="FF0000"/>
                </a:solidFill>
              </a:rPr>
              <a:t>pointer</a:t>
            </a:r>
            <a:r>
              <a:rPr lang="en-US" dirty="0" smtClean="0">
                <a:solidFill>
                  <a:srgbClr val="002060"/>
                </a:solidFill>
              </a:rPr>
              <a:t> whose value is the address of the </a:t>
            </a:r>
            <a:r>
              <a:rPr lang="en-US" dirty="0" smtClean="0">
                <a:solidFill>
                  <a:srgbClr val="FF0000"/>
                </a:solidFill>
              </a:rPr>
              <a:t>top</a:t>
            </a:r>
            <a:r>
              <a:rPr lang="en-US" dirty="0" smtClean="0">
                <a:solidFill>
                  <a:srgbClr val="002060"/>
                </a:solidFill>
              </a:rPr>
              <a:t> of the stack</a:t>
            </a:r>
          </a:p>
          <a:p>
            <a:pPr lvl="1">
              <a:lnSpc>
                <a:spcPct val="80000"/>
              </a:lnSpc>
            </a:pPr>
            <a:r>
              <a:rPr lang="en-US" dirty="0" smtClean="0">
                <a:solidFill>
                  <a:srgbClr val="002060"/>
                </a:solidFill>
              </a:rPr>
              <a:t>The stack pointer is maintained in a register</a:t>
            </a:r>
          </a:p>
          <a:p>
            <a:pPr lvl="1">
              <a:lnSpc>
                <a:spcPct val="80000"/>
              </a:lnSpc>
            </a:pPr>
            <a:r>
              <a:rPr lang="en-US" dirty="0" smtClean="0">
                <a:solidFill>
                  <a:srgbClr val="002060"/>
                </a:solidFill>
              </a:rPr>
              <a:t>Thus references to stack locations in memory are in fact register indirect addresses</a:t>
            </a:r>
          </a:p>
          <a:p>
            <a:pPr marL="228600" lvl="1">
              <a:lnSpc>
                <a:spcPct val="80000"/>
              </a:lnSpc>
              <a:spcBef>
                <a:spcPts val="2000"/>
              </a:spcBef>
              <a:buClr>
                <a:schemeClr val="accent1"/>
              </a:buClr>
            </a:pPr>
            <a:r>
              <a:rPr lang="en-US" sz="2000" dirty="0" smtClean="0">
                <a:solidFill>
                  <a:srgbClr val="002060"/>
                </a:solidFill>
              </a:rPr>
              <a:t>Is a form of implied addressing</a:t>
            </a:r>
          </a:p>
          <a:p>
            <a:pPr marL="228600" lvl="1">
              <a:lnSpc>
                <a:spcPct val="80000"/>
              </a:lnSpc>
              <a:spcBef>
                <a:spcPts val="2000"/>
              </a:spcBef>
              <a:buClr>
                <a:schemeClr val="accent1"/>
              </a:buClr>
            </a:pPr>
            <a:r>
              <a:rPr lang="en-US" sz="2000" dirty="0" smtClean="0">
                <a:solidFill>
                  <a:srgbClr val="002060"/>
                </a:solidFill>
              </a:rPr>
              <a:t>The machine instructions need not include a memory reference but implicitly </a:t>
            </a:r>
            <a:r>
              <a:rPr lang="en-US" sz="2000" dirty="0" smtClean="0">
                <a:solidFill>
                  <a:srgbClr val="FF0000"/>
                </a:solidFill>
              </a:rPr>
              <a:t>operate on the top of the stack</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smtClean="0">
                <a:effectLst>
                  <a:outerShdw blurRad="38100" dist="38100" dir="2700000" algn="tl">
                    <a:srgbClr val="000000">
                      <a:alpha val="43137"/>
                    </a:srgbClr>
                  </a:outerShdw>
                </a:effectLst>
              </a:rPr>
              <a:t>13.3- Instruction </a:t>
            </a:r>
            <a:r>
              <a:rPr lang="en-US" dirty="0">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214290"/>
            <a:ext cx="7556313" cy="681022"/>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214422"/>
            <a:ext cx="7556313" cy="4911741"/>
          </a:xfrm>
        </p:spPr>
        <p:txBody>
          <a:bodyPr>
            <a:noAutofit/>
          </a:bodyPr>
          <a:lstStyle/>
          <a:p>
            <a:r>
              <a:rPr lang="en-US" sz="2400" dirty="0" smtClean="0">
                <a:solidFill>
                  <a:srgbClr val="FF0000"/>
                </a:solidFill>
              </a:rPr>
              <a:t>Most basic design issue</a:t>
            </a:r>
          </a:p>
          <a:p>
            <a:r>
              <a:rPr lang="en-US" sz="2400" dirty="0" smtClean="0">
                <a:solidFill>
                  <a:srgbClr val="FF0000"/>
                </a:solidFill>
              </a:rPr>
              <a:t>Affects</a:t>
            </a:r>
            <a:r>
              <a:rPr lang="en-US" sz="2400" dirty="0" smtClean="0">
                <a:solidFill>
                  <a:srgbClr val="002060"/>
                </a:solidFill>
              </a:rPr>
              <a:t>, and is affected by:</a:t>
            </a:r>
          </a:p>
          <a:p>
            <a:pPr lvl="1"/>
            <a:r>
              <a:rPr lang="en-US" sz="2000" dirty="0" smtClean="0">
                <a:solidFill>
                  <a:srgbClr val="002060"/>
                </a:solidFill>
              </a:rPr>
              <a:t>Memory size</a:t>
            </a:r>
          </a:p>
          <a:p>
            <a:pPr lvl="1"/>
            <a:r>
              <a:rPr lang="en-US" sz="2000" dirty="0" smtClean="0">
                <a:solidFill>
                  <a:srgbClr val="002060"/>
                </a:solidFill>
              </a:rPr>
              <a:t>Memory organization</a:t>
            </a:r>
          </a:p>
          <a:p>
            <a:pPr lvl="1"/>
            <a:r>
              <a:rPr lang="en-US" sz="2000" dirty="0" smtClean="0">
                <a:solidFill>
                  <a:srgbClr val="002060"/>
                </a:solidFill>
              </a:rPr>
              <a:t>Bus structure</a:t>
            </a:r>
          </a:p>
          <a:p>
            <a:pPr lvl="1"/>
            <a:r>
              <a:rPr lang="en-US" sz="2000" dirty="0" smtClean="0">
                <a:solidFill>
                  <a:srgbClr val="002060"/>
                </a:solidFill>
              </a:rPr>
              <a:t>Processor complexity</a:t>
            </a:r>
          </a:p>
          <a:p>
            <a:pPr lvl="1"/>
            <a:r>
              <a:rPr lang="en-US" sz="2000" dirty="0" smtClean="0">
                <a:solidFill>
                  <a:srgbClr val="002060"/>
                </a:solidFill>
              </a:rPr>
              <a:t>Processor speed</a:t>
            </a:r>
          </a:p>
          <a:p>
            <a:pPr marL="228600" lvl="1">
              <a:spcBef>
                <a:spcPts val="2000"/>
              </a:spcBef>
              <a:buClr>
                <a:schemeClr val="accent1"/>
              </a:buClr>
            </a:pPr>
            <a:r>
              <a:rPr lang="en-US" sz="2400" dirty="0" smtClean="0">
                <a:solidFill>
                  <a:srgbClr val="002060"/>
                </a:solidFill>
              </a:rPr>
              <a:t>Should be </a:t>
            </a:r>
            <a:r>
              <a:rPr lang="en-US" sz="2400" dirty="0" smtClean="0">
                <a:solidFill>
                  <a:srgbClr val="FF0000"/>
                </a:solidFill>
              </a:rPr>
              <a:t>equal to the memory-transfer length </a:t>
            </a:r>
            <a:r>
              <a:rPr lang="en-US" sz="2400" dirty="0" smtClean="0">
                <a:solidFill>
                  <a:srgbClr val="002060"/>
                </a:solidFill>
              </a:rPr>
              <a:t>or one should be a </a:t>
            </a:r>
            <a:r>
              <a:rPr lang="en-US" sz="2400" dirty="0" smtClean="0">
                <a:solidFill>
                  <a:srgbClr val="FF0000"/>
                </a:solidFill>
              </a:rPr>
              <a:t>multiple of the other</a:t>
            </a:r>
          </a:p>
          <a:p>
            <a:pPr marL="228600" lvl="1">
              <a:spcBef>
                <a:spcPts val="2000"/>
              </a:spcBef>
              <a:buClr>
                <a:schemeClr val="accent1"/>
              </a:buClr>
            </a:pPr>
            <a:r>
              <a:rPr lang="en-US" sz="2400" dirty="0" smtClean="0">
                <a:solidFill>
                  <a:srgbClr val="002060"/>
                </a:solidFill>
              </a:rPr>
              <a:t>Should be a </a:t>
            </a:r>
            <a:r>
              <a:rPr lang="en-US" sz="2400" dirty="0" smtClean="0">
                <a:solidFill>
                  <a:srgbClr val="FF0000"/>
                </a:solidFill>
              </a:rPr>
              <a:t>multiple of the character length</a:t>
            </a:r>
            <a:r>
              <a:rPr lang="en-US" sz="2400" dirty="0" smtClean="0">
                <a:solidFill>
                  <a:srgbClr val="002060"/>
                </a:solidFill>
              </a:rPr>
              <a:t>, which is usually 8 bits, and of the length of fixed-point numbers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a:xfrm>
            <a:off x="498474" y="1500174"/>
            <a:ext cx="7556313" cy="4625989"/>
          </a:xfrm>
        </p:spPr>
        <p:txBody>
          <a:bodyPr>
            <a:normAutofit/>
          </a:bodyPr>
          <a:lstStyle/>
          <a:p>
            <a:r>
              <a:rPr lang="en-US" sz="2400" dirty="0">
                <a:solidFill>
                  <a:srgbClr val="002060"/>
                </a:solidFill>
              </a:rPr>
              <a:t>Number of addressing </a:t>
            </a:r>
            <a:r>
              <a:rPr lang="en-US" sz="2400" dirty="0" smtClean="0">
                <a:solidFill>
                  <a:srgbClr val="002060"/>
                </a:solidFill>
              </a:rPr>
              <a:t>modes	</a:t>
            </a:r>
          </a:p>
          <a:p>
            <a:r>
              <a:rPr lang="en-US" sz="2400" dirty="0">
                <a:solidFill>
                  <a:srgbClr val="002060"/>
                </a:solidFill>
              </a:rPr>
              <a:t>Number of operands</a:t>
            </a:r>
          </a:p>
          <a:p>
            <a:r>
              <a:rPr lang="en-US" sz="2400" dirty="0">
                <a:solidFill>
                  <a:srgbClr val="002060"/>
                </a:solidFill>
              </a:rPr>
              <a:t>Register versus memory</a:t>
            </a:r>
          </a:p>
          <a:p>
            <a:r>
              <a:rPr lang="en-US" sz="2400" dirty="0">
                <a:solidFill>
                  <a:srgbClr val="002060"/>
                </a:solidFill>
              </a:rPr>
              <a:t>Number of register sets</a:t>
            </a:r>
          </a:p>
          <a:p>
            <a:r>
              <a:rPr lang="en-US" sz="2400" dirty="0">
                <a:solidFill>
                  <a:srgbClr val="002060"/>
                </a:solidFill>
              </a:rPr>
              <a:t>Address range</a:t>
            </a:r>
          </a:p>
          <a:p>
            <a:r>
              <a:rPr lang="en-US" sz="2400" dirty="0">
                <a:solidFill>
                  <a:srgbClr val="002060"/>
                </a:solidFill>
              </a:rPr>
              <a:t>Address granularity</a:t>
            </a:r>
          </a:p>
          <a:p>
            <a:endParaRPr lang="en-US" sz="2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fade">
                                      <p:cBhvr>
                                        <p:cTn id="7" dur="2000"/>
                                        <p:tgtEl>
                                          <p:spTgt spid="108547">
                                            <p:txEl>
                                              <p:pRg st="0" end="0"/>
                                            </p:txEl>
                                          </p:spTgt>
                                        </p:tgtEl>
                                      </p:cBhvr>
                                    </p:animEffect>
                                    <p:anim calcmode="lin" valueType="num">
                                      <p:cBhvr>
                                        <p:cTn id="8" dur="2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108547">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08547">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37" presetClass="entr" presetSubtype="0" fill="hold" grpId="0" nodeType="afterEffect">
                                  <p:stCondLst>
                                    <p:cond delay="0"/>
                                  </p:stCondLst>
                                  <p:childTnLst>
                                    <p:set>
                                      <p:cBhvr>
                                        <p:cTn id="13" dur="1" fill="hold">
                                          <p:stCondLst>
                                            <p:cond delay="0"/>
                                          </p:stCondLst>
                                        </p:cTn>
                                        <p:tgtEl>
                                          <p:spTgt spid="108547">
                                            <p:txEl>
                                              <p:pRg st="1" end="1"/>
                                            </p:txEl>
                                          </p:spTgt>
                                        </p:tgtEl>
                                        <p:attrNameLst>
                                          <p:attrName>style.visibility</p:attrName>
                                        </p:attrNameLst>
                                      </p:cBhvr>
                                      <p:to>
                                        <p:strVal val="visible"/>
                                      </p:to>
                                    </p:set>
                                    <p:animEffect transition="in" filter="fade">
                                      <p:cBhvr>
                                        <p:cTn id="14" dur="2000"/>
                                        <p:tgtEl>
                                          <p:spTgt spid="108547">
                                            <p:txEl>
                                              <p:pRg st="1" end="1"/>
                                            </p:txEl>
                                          </p:spTgt>
                                        </p:tgtEl>
                                      </p:cBhvr>
                                    </p:animEffect>
                                    <p:anim calcmode="lin" valueType="num">
                                      <p:cBhvr>
                                        <p:cTn id="15" dur="2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p:cTn id="16" dur="1800" decel="100000" fill="hold"/>
                                        <p:tgtEl>
                                          <p:spTgt spid="108547">
                                            <p:txEl>
                                              <p:pRg st="1" end="1"/>
                                            </p:txEl>
                                          </p:spTgt>
                                        </p:tgtEl>
                                        <p:attrNameLst>
                                          <p:attrName>ppt_y</p:attrName>
                                        </p:attrNameLst>
                                      </p:cBhvr>
                                      <p:tavLst>
                                        <p:tav tm="0">
                                          <p:val>
                                            <p:strVal val="#ppt_y+1"/>
                                          </p:val>
                                        </p:tav>
                                        <p:tav tm="100000">
                                          <p:val>
                                            <p:strVal val="#ppt_y-.03"/>
                                          </p:val>
                                        </p:tav>
                                      </p:tavLst>
                                    </p:anim>
                                    <p:anim calcmode="lin" valueType="num">
                                      <p:cBhvr>
                                        <p:cTn id="17" dur="200" accel="100000" fill="hold">
                                          <p:stCondLst>
                                            <p:cond delay="1800"/>
                                          </p:stCondLst>
                                        </p:cTn>
                                        <p:tgtEl>
                                          <p:spTgt spid="108547">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4000"/>
                            </p:stCondLst>
                            <p:childTnLst>
                              <p:par>
                                <p:cTn id="19" presetID="37" presetClass="entr" presetSubtype="0" fill="hold" grpId="0" nodeType="afterEffect">
                                  <p:stCondLst>
                                    <p:cond delay="0"/>
                                  </p:stCondLst>
                                  <p:childTnLst>
                                    <p:set>
                                      <p:cBhvr>
                                        <p:cTn id="20" dur="1" fill="hold">
                                          <p:stCondLst>
                                            <p:cond delay="0"/>
                                          </p:stCondLst>
                                        </p:cTn>
                                        <p:tgtEl>
                                          <p:spTgt spid="108547">
                                            <p:txEl>
                                              <p:pRg st="2" end="2"/>
                                            </p:txEl>
                                          </p:spTgt>
                                        </p:tgtEl>
                                        <p:attrNameLst>
                                          <p:attrName>style.visibility</p:attrName>
                                        </p:attrNameLst>
                                      </p:cBhvr>
                                      <p:to>
                                        <p:strVal val="visible"/>
                                      </p:to>
                                    </p:set>
                                    <p:animEffect transition="in" filter="fade">
                                      <p:cBhvr>
                                        <p:cTn id="21" dur="2000"/>
                                        <p:tgtEl>
                                          <p:spTgt spid="108547">
                                            <p:txEl>
                                              <p:pRg st="2" end="2"/>
                                            </p:txEl>
                                          </p:spTgt>
                                        </p:tgtEl>
                                      </p:cBhvr>
                                    </p:animEffect>
                                    <p:anim calcmode="lin" valueType="num">
                                      <p:cBhvr>
                                        <p:cTn id="22" dur="2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23" dur="1800" decel="100000" fill="hold"/>
                                        <p:tgtEl>
                                          <p:spTgt spid="108547">
                                            <p:txEl>
                                              <p:pRg st="2" end="2"/>
                                            </p:txEl>
                                          </p:spTgt>
                                        </p:tgtEl>
                                        <p:attrNameLst>
                                          <p:attrName>ppt_y</p:attrName>
                                        </p:attrNameLst>
                                      </p:cBhvr>
                                      <p:tavLst>
                                        <p:tav tm="0">
                                          <p:val>
                                            <p:strVal val="#ppt_y+1"/>
                                          </p:val>
                                        </p:tav>
                                        <p:tav tm="100000">
                                          <p:val>
                                            <p:strVal val="#ppt_y-.03"/>
                                          </p:val>
                                        </p:tav>
                                      </p:tavLst>
                                    </p:anim>
                                    <p:anim calcmode="lin" valueType="num">
                                      <p:cBhvr>
                                        <p:cTn id="24" dur="200" accel="100000" fill="hold">
                                          <p:stCondLst>
                                            <p:cond delay="1800"/>
                                          </p:stCondLst>
                                        </p:cTn>
                                        <p:tgtEl>
                                          <p:spTgt spid="108547">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6000"/>
                            </p:stCondLst>
                            <p:childTnLst>
                              <p:par>
                                <p:cTn id="26" presetID="37" presetClass="entr" presetSubtype="0" fill="hold" grpId="0" nodeType="afterEffect">
                                  <p:stCondLst>
                                    <p:cond delay="0"/>
                                  </p:stCondLst>
                                  <p:childTnLst>
                                    <p:set>
                                      <p:cBhvr>
                                        <p:cTn id="27" dur="1" fill="hold">
                                          <p:stCondLst>
                                            <p:cond delay="0"/>
                                          </p:stCondLst>
                                        </p:cTn>
                                        <p:tgtEl>
                                          <p:spTgt spid="108547">
                                            <p:txEl>
                                              <p:pRg st="3" end="3"/>
                                            </p:txEl>
                                          </p:spTgt>
                                        </p:tgtEl>
                                        <p:attrNameLst>
                                          <p:attrName>style.visibility</p:attrName>
                                        </p:attrNameLst>
                                      </p:cBhvr>
                                      <p:to>
                                        <p:strVal val="visible"/>
                                      </p:to>
                                    </p:set>
                                    <p:animEffect transition="in" filter="fade">
                                      <p:cBhvr>
                                        <p:cTn id="28" dur="2000"/>
                                        <p:tgtEl>
                                          <p:spTgt spid="108547">
                                            <p:txEl>
                                              <p:pRg st="3" end="3"/>
                                            </p:txEl>
                                          </p:spTgt>
                                        </p:tgtEl>
                                      </p:cBhvr>
                                    </p:animEffect>
                                    <p:anim calcmode="lin" valueType="num">
                                      <p:cBhvr>
                                        <p:cTn id="29" dur="2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30" dur="1800" decel="100000" fill="hold"/>
                                        <p:tgtEl>
                                          <p:spTgt spid="108547">
                                            <p:txEl>
                                              <p:pRg st="3" end="3"/>
                                            </p:txEl>
                                          </p:spTgt>
                                        </p:tgtEl>
                                        <p:attrNameLst>
                                          <p:attrName>ppt_y</p:attrName>
                                        </p:attrNameLst>
                                      </p:cBhvr>
                                      <p:tavLst>
                                        <p:tav tm="0">
                                          <p:val>
                                            <p:strVal val="#ppt_y+1"/>
                                          </p:val>
                                        </p:tav>
                                        <p:tav tm="100000">
                                          <p:val>
                                            <p:strVal val="#ppt_y-.03"/>
                                          </p:val>
                                        </p:tav>
                                      </p:tavLst>
                                    </p:anim>
                                    <p:anim calcmode="lin" valueType="num">
                                      <p:cBhvr>
                                        <p:cTn id="31" dur="200" accel="100000" fill="hold">
                                          <p:stCondLst>
                                            <p:cond delay="1800"/>
                                          </p:stCondLst>
                                        </p:cTn>
                                        <p:tgtEl>
                                          <p:spTgt spid="108547">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8000"/>
                            </p:stCondLst>
                            <p:childTnLst>
                              <p:par>
                                <p:cTn id="33" presetID="37" presetClass="entr" presetSubtype="0" fill="hold" grpId="0" nodeType="after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Effect transition="in" filter="fade">
                                      <p:cBhvr>
                                        <p:cTn id="35" dur="2000"/>
                                        <p:tgtEl>
                                          <p:spTgt spid="108547">
                                            <p:txEl>
                                              <p:pRg st="4" end="4"/>
                                            </p:txEl>
                                          </p:spTgt>
                                        </p:tgtEl>
                                      </p:cBhvr>
                                    </p:animEffect>
                                    <p:anim calcmode="lin" valueType="num">
                                      <p:cBhvr>
                                        <p:cTn id="36" dur="20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108547">
                                            <p:txEl>
                                              <p:pRg st="4" end="4"/>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108547">
                                            <p:txEl>
                                              <p:pRg st="4" end="4"/>
                                            </p:txEl>
                                          </p:spTgt>
                                        </p:tgtEl>
                                        <p:attrNameLst>
                                          <p:attrName>ppt_y</p:attrName>
                                        </p:attrNameLst>
                                      </p:cBhvr>
                                      <p:tavLst>
                                        <p:tav tm="0">
                                          <p:val>
                                            <p:strVal val="#ppt_y-.03"/>
                                          </p:val>
                                        </p:tav>
                                        <p:tav tm="100000">
                                          <p:val>
                                            <p:strVal val="#ppt_y"/>
                                          </p:val>
                                        </p:tav>
                                      </p:tavLst>
                                    </p:anim>
                                  </p:childTnLst>
                                </p:cTn>
                              </p:par>
                            </p:childTnLst>
                          </p:cTn>
                        </p:par>
                        <p:par>
                          <p:cTn id="39" fill="hold">
                            <p:stCondLst>
                              <p:cond delay="10000"/>
                            </p:stCondLst>
                            <p:childTnLst>
                              <p:par>
                                <p:cTn id="40" presetID="37" presetClass="entr" presetSubtype="0" fill="hold" grpId="0" nodeType="afterEffect">
                                  <p:stCondLst>
                                    <p:cond delay="0"/>
                                  </p:stCondLst>
                                  <p:childTnLst>
                                    <p:set>
                                      <p:cBhvr>
                                        <p:cTn id="41" dur="1" fill="hold">
                                          <p:stCondLst>
                                            <p:cond delay="0"/>
                                          </p:stCondLst>
                                        </p:cTn>
                                        <p:tgtEl>
                                          <p:spTgt spid="108547">
                                            <p:txEl>
                                              <p:pRg st="5" end="5"/>
                                            </p:txEl>
                                          </p:spTgt>
                                        </p:tgtEl>
                                        <p:attrNameLst>
                                          <p:attrName>style.visibility</p:attrName>
                                        </p:attrNameLst>
                                      </p:cBhvr>
                                      <p:to>
                                        <p:strVal val="visible"/>
                                      </p:to>
                                    </p:set>
                                    <p:animEffect transition="in" filter="fade">
                                      <p:cBhvr>
                                        <p:cTn id="42" dur="2000"/>
                                        <p:tgtEl>
                                          <p:spTgt spid="108547">
                                            <p:txEl>
                                              <p:pRg st="5" end="5"/>
                                            </p:txEl>
                                          </p:spTgt>
                                        </p:tgtEl>
                                      </p:cBhvr>
                                    </p:animEffect>
                                    <p:anim calcmode="lin" valueType="num">
                                      <p:cBhvr>
                                        <p:cTn id="43" dur="20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p:cTn id="44" dur="1800" decel="100000" fill="hold"/>
                                        <p:tgtEl>
                                          <p:spTgt spid="108547">
                                            <p:txEl>
                                              <p:pRg st="5" end="5"/>
                                            </p:txEl>
                                          </p:spTgt>
                                        </p:tgtEl>
                                        <p:attrNameLst>
                                          <p:attrName>ppt_y</p:attrName>
                                        </p:attrNameLst>
                                      </p:cBhvr>
                                      <p:tavLst>
                                        <p:tav tm="0">
                                          <p:val>
                                            <p:strVal val="#ppt_y+1"/>
                                          </p:val>
                                        </p:tav>
                                        <p:tav tm="100000">
                                          <p:val>
                                            <p:strVal val="#ppt_y-.03"/>
                                          </p:val>
                                        </p:tav>
                                      </p:tavLst>
                                    </p:anim>
                                    <p:anim calcmode="lin" valueType="num">
                                      <p:cBhvr>
                                        <p:cTn id="45" dur="200" accel="100000" fill="hold">
                                          <p:stCondLst>
                                            <p:cond delay="1800"/>
                                          </p:stCondLst>
                                        </p:cTn>
                                        <p:tgtEl>
                                          <p:spTgt spid="10854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285860"/>
            <a:ext cx="7931178" cy="4625989"/>
          </a:xfrm>
        </p:spPr>
        <p:txBody>
          <a:bodyPr>
            <a:noAutofit/>
          </a:bodyPr>
          <a:lstStyle/>
          <a:p>
            <a:pPr lvl="0">
              <a:buNone/>
              <a:defRPr/>
            </a:pPr>
            <a:r>
              <a:rPr lang="en-US" sz="2400" smtClean="0">
                <a:solidFill>
                  <a:srgbClr val="002060"/>
                </a:solidFill>
              </a:rPr>
              <a:t>After studying this chapter, you should be able to: </a:t>
            </a:r>
          </a:p>
          <a:p>
            <a:pPr lvl="0">
              <a:defRPr/>
            </a:pPr>
            <a:r>
              <a:rPr lang="en-US" sz="2400" smtClean="0">
                <a:solidFill>
                  <a:srgbClr val="002060"/>
                </a:solidFill>
              </a:rPr>
              <a:t>Describe the various types of addressing modes common in instruction sets. </a:t>
            </a:r>
          </a:p>
          <a:p>
            <a:pPr lvl="0">
              <a:defRPr/>
            </a:pPr>
            <a:r>
              <a:rPr lang="en-US" sz="2400" smtClean="0">
                <a:solidFill>
                  <a:srgbClr val="002060"/>
                </a:solidFill>
              </a:rPr>
              <a:t>Present an overview of x86 and ARM addressing modes.</a:t>
            </a:r>
          </a:p>
          <a:p>
            <a:pPr lvl="0">
              <a:defRPr/>
            </a:pPr>
            <a:r>
              <a:rPr lang="en-US" sz="2400" smtClean="0">
                <a:solidFill>
                  <a:srgbClr val="002060"/>
                </a:solidFill>
              </a:rPr>
              <a:t> Summarize the issues and trade-offs involved in designing an instruction format. </a:t>
            </a:r>
          </a:p>
          <a:p>
            <a:pPr lvl="0">
              <a:defRPr/>
            </a:pPr>
            <a:r>
              <a:rPr lang="en-US" sz="2400" smtClean="0">
                <a:solidFill>
                  <a:srgbClr val="002060"/>
                </a:solidFill>
              </a:rPr>
              <a:t>Present an overview of x86 and ARM instruction formats. </a:t>
            </a:r>
          </a:p>
          <a:p>
            <a:pPr lvl="0">
              <a:defRPr/>
            </a:pPr>
            <a:r>
              <a:rPr lang="en-US" sz="2400" smtClean="0">
                <a:solidFill>
                  <a:srgbClr val="002060"/>
                </a:solidFill>
              </a:rPr>
              <a:t>Understand the distinction between machine language and assembly language.</a:t>
            </a:r>
          </a:p>
          <a:p>
            <a:pPr>
              <a:buNone/>
            </a:pPr>
            <a:endParaRPr lang="en-US"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142876" y="-24"/>
            <a:ext cx="8001024" cy="642942"/>
          </a:xfrm>
        </p:spPr>
        <p:txBody>
          <a:bodyPr/>
          <a:lstStyle/>
          <a:p>
            <a:r>
              <a:rPr lang="en-GB" dirty="0">
                <a:effectLst>
                  <a:outerShdw blurRad="38100" dist="38100" dir="2700000" algn="tl">
                    <a:srgbClr val="000000">
                      <a:alpha val="43137"/>
                    </a:srgbClr>
                  </a:outerShdw>
                </a:effectLst>
              </a:rPr>
              <a:t>PDP-8 Instruction Format</a:t>
            </a:r>
          </a:p>
        </p:txBody>
      </p:sp>
      <p:pic>
        <p:nvPicPr>
          <p:cNvPr id="3074" name="Picture 2"/>
          <p:cNvPicPr>
            <a:picLocks noChangeAspect="1" noChangeArrowheads="1"/>
          </p:cNvPicPr>
          <p:nvPr/>
        </p:nvPicPr>
        <p:blipFill>
          <a:blip r:embed="rId3"/>
          <a:srcRect/>
          <a:stretch>
            <a:fillRect/>
          </a:stretch>
        </p:blipFill>
        <p:spPr bwMode="auto">
          <a:xfrm>
            <a:off x="1843119" y="628674"/>
            <a:ext cx="7229475" cy="6229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098" name="Picture 2"/>
          <p:cNvPicPr>
            <a:picLocks noChangeAspect="1" noChangeArrowheads="1"/>
          </p:cNvPicPr>
          <p:nvPr/>
        </p:nvPicPr>
        <p:blipFill>
          <a:blip r:embed="rId3"/>
          <a:srcRect/>
          <a:stretch>
            <a:fillRect/>
          </a:stretch>
        </p:blipFill>
        <p:spPr bwMode="auto">
          <a:xfrm>
            <a:off x="223838" y="2214554"/>
            <a:ext cx="8696325"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516014"/>
          </a:xfrm>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7556313" cy="4840303"/>
          </a:xfrm>
        </p:spPr>
        <p:txBody>
          <a:bodyPr>
            <a:noAutofit/>
          </a:bodyPr>
          <a:lstStyle/>
          <a:p>
            <a:r>
              <a:rPr lang="en-US" sz="2800" dirty="0" smtClean="0">
                <a:solidFill>
                  <a:srgbClr val="002060"/>
                </a:solidFill>
              </a:rPr>
              <a:t>Variations can be provided efficiently and compactly</a:t>
            </a:r>
          </a:p>
          <a:p>
            <a:r>
              <a:rPr lang="en-US" sz="2800" dirty="0" smtClean="0">
                <a:solidFill>
                  <a:srgbClr val="002060"/>
                </a:solidFill>
              </a:rPr>
              <a:t>Increases the complexity of the processor</a:t>
            </a:r>
          </a:p>
          <a:p>
            <a:r>
              <a:rPr lang="en-US" sz="2800" dirty="0" smtClean="0">
                <a:solidFill>
                  <a:srgbClr val="002060"/>
                </a:solidFill>
              </a:rPr>
              <a:t>Does not remove the desirability of making all of the instruction lengths integrally related to word length</a:t>
            </a:r>
          </a:p>
          <a:p>
            <a:pPr lvl="1"/>
            <a:r>
              <a:rPr lang="en-US" sz="2400" dirty="0" smtClean="0">
                <a:solidFill>
                  <a:srgbClr val="002060"/>
                </a:solidFill>
              </a:rPr>
              <a:t>Because the processor does not know the length of the next instruction to be fetched a typical strategy is to fetch a number of bytes or words equal to at least the longest possible instruction</a:t>
            </a:r>
          </a:p>
          <a:p>
            <a:pPr lvl="1"/>
            <a:r>
              <a:rPr lang="en-US" sz="2400" dirty="0" smtClean="0">
                <a:solidFill>
                  <a:srgbClr val="002060"/>
                </a:solidFill>
              </a:rPr>
              <a:t>Sometimes multiple instructions are fetched</a:t>
            </a: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grpSp>
        <p:nvGrpSpPr>
          <p:cNvPr id="6" name="Group 5"/>
          <p:cNvGrpSpPr/>
          <p:nvPr/>
        </p:nvGrpSpPr>
        <p:grpSpPr>
          <a:xfrm>
            <a:off x="71406" y="1067628"/>
            <a:ext cx="9001126" cy="5576082"/>
            <a:chOff x="-32" y="910456"/>
            <a:chExt cx="9001126" cy="5576082"/>
          </a:xfrm>
        </p:grpSpPr>
        <p:pic>
          <p:nvPicPr>
            <p:cNvPr id="5122" name="Picture 2"/>
            <p:cNvPicPr>
              <a:picLocks noChangeAspect="1" noChangeArrowheads="1"/>
            </p:cNvPicPr>
            <p:nvPr/>
          </p:nvPicPr>
          <p:blipFill>
            <a:blip r:embed="rId3"/>
            <a:srcRect/>
            <a:stretch>
              <a:fillRect/>
            </a:stretch>
          </p:blipFill>
          <p:spPr bwMode="auto">
            <a:xfrm>
              <a:off x="-32" y="910456"/>
              <a:ext cx="9001126" cy="4375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5286388"/>
              <a:ext cx="6200775" cy="12001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6148" name="Picture 4"/>
          <p:cNvPicPr>
            <a:picLocks noChangeAspect="1" noChangeArrowheads="1"/>
          </p:cNvPicPr>
          <p:nvPr/>
        </p:nvPicPr>
        <p:blipFill>
          <a:blip r:embed="rId3"/>
          <a:srcRect/>
          <a:stretch>
            <a:fillRect/>
          </a:stretch>
        </p:blipFill>
        <p:spPr bwMode="auto">
          <a:xfrm>
            <a:off x="3400456" y="342900"/>
            <a:ext cx="56007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0909"/>
              <a:stretch>
                <a:fillRect/>
              </a:stretch>
            </p:blipFill>
          </mc:Choice>
          <mc:Fallback>
            <p:blipFill>
              <a:blip r:embed="rId4"/>
              <a:srcRect t="19091" b="20909"/>
              <a:stretch>
                <a:fillRect/>
              </a:stretch>
            </p:blipFill>
          </mc:Fallback>
        </mc:AlternateContent>
        <p:spPr>
          <a:xfrm>
            <a:off x="228600" y="457200"/>
            <a:ext cx="8537813" cy="66294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13.5- Assembly Language</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094979"/>
            <a:ext cx="8786842" cy="5632311"/>
          </a:xfrm>
          <a:prstGeom prst="rect">
            <a:avLst/>
          </a:prstGeom>
        </p:spPr>
        <p:txBody>
          <a:bodyPr wrap="square">
            <a:spAutoFit/>
          </a:bodyPr>
          <a:lstStyle/>
          <a:p>
            <a:r>
              <a:rPr lang="en-US" smtClean="0"/>
              <a:t>Consider the simple BASIC statement:   </a:t>
            </a:r>
            <a:r>
              <a:rPr lang="en-US" b="1" smtClean="0">
                <a:solidFill>
                  <a:srgbClr val="FF0000"/>
                </a:solidFill>
              </a:rPr>
              <a:t>N = I + J + K </a:t>
            </a:r>
          </a:p>
          <a:p>
            <a:endParaRPr lang="en-US" smtClean="0">
              <a:solidFill>
                <a:srgbClr val="002060"/>
              </a:solidFill>
            </a:endParaRPr>
          </a:p>
          <a:p>
            <a:r>
              <a:rPr lang="en-US" smtClean="0">
                <a:solidFill>
                  <a:srgbClr val="002060"/>
                </a:solidFill>
              </a:rPr>
              <a:t>Suppose we wished to program this statement in machine language and to initialize I, J, and K to 2, 3, and 4, respectively. </a:t>
            </a:r>
          </a:p>
          <a:p>
            <a:r>
              <a:rPr lang="en-US" smtClean="0">
                <a:solidFill>
                  <a:srgbClr val="002060"/>
                </a:solidFill>
              </a:rPr>
              <a:t>This is shown in Figure 13.13a.  (next slide) </a:t>
            </a:r>
          </a:p>
          <a:p>
            <a:r>
              <a:rPr lang="en-US" smtClean="0">
                <a:solidFill>
                  <a:srgbClr val="002060"/>
                </a:solidFill>
              </a:rPr>
              <a:t>The program starts in location 101 (hexadecimal). Memory is reserved for the four variables starting at location 201</a:t>
            </a:r>
            <a:r>
              <a:rPr lang="en-US" smtClean="0"/>
              <a:t>. </a:t>
            </a:r>
          </a:p>
          <a:p>
            <a:endParaRPr lang="en-US" smtClean="0"/>
          </a:p>
          <a:p>
            <a:r>
              <a:rPr lang="en-US" smtClean="0"/>
              <a:t>The program consists of four instructions: </a:t>
            </a:r>
          </a:p>
          <a:p>
            <a:pPr marL="457200" indent="-457200">
              <a:buAutoNum type="arabicPeriod"/>
            </a:pPr>
            <a:r>
              <a:rPr lang="en-US" smtClean="0"/>
              <a:t>Load the contents of location 201 into the AC. </a:t>
            </a:r>
          </a:p>
          <a:p>
            <a:pPr marL="457200" indent="-457200">
              <a:buAutoNum type="arabicPeriod"/>
            </a:pPr>
            <a:r>
              <a:rPr lang="en-US" smtClean="0"/>
              <a:t>Add the contents of location 202 to the AC. </a:t>
            </a:r>
          </a:p>
          <a:p>
            <a:pPr marL="457200" indent="-457200">
              <a:buAutoNum type="arabicPeriod"/>
            </a:pPr>
            <a:r>
              <a:rPr lang="en-US" smtClean="0"/>
              <a:t>Add the contents of location 203 to the AC. </a:t>
            </a:r>
          </a:p>
          <a:p>
            <a:pPr marL="457200" indent="-457200">
              <a:buAutoNum type="arabicPeriod"/>
            </a:pPr>
            <a:r>
              <a:rPr lang="en-US" smtClean="0"/>
              <a:t>Store the contents of the AC in location 204. </a:t>
            </a:r>
          </a:p>
          <a:p>
            <a:pPr marL="457200" indent="-457200"/>
            <a:r>
              <a:rPr lang="en-US" smtClean="0"/>
              <a:t>This is clearly a tedious </a:t>
            </a:r>
            <a:r>
              <a:rPr lang="en-US" sz="1600" smtClean="0"/>
              <a:t>(buồn tẻ)</a:t>
            </a:r>
            <a:r>
              <a:rPr lang="en-US" smtClean="0"/>
              <a:t> and very error-prone </a:t>
            </a:r>
            <a:r>
              <a:rPr lang="en-US" sz="1600" smtClean="0"/>
              <a:t>(dễ mắc lỗi)</a:t>
            </a:r>
            <a:r>
              <a:rPr lang="en-US" smtClean="0"/>
              <a:t> process.</a:t>
            </a:r>
          </a:p>
          <a:p>
            <a:pPr marL="457200" indent="-457200"/>
            <a:r>
              <a:rPr lang="en-US" smtClean="0">
                <a:sym typeface="Wingdings" pitchFamily="2" charset="2"/>
              </a:rPr>
              <a:t> Assembly Language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smtClean="0">
                <a:effectLst>
                  <a:outerShdw blurRad="38100" dist="38100" dir="2700000" algn="tl">
                    <a:srgbClr val="000000">
                      <a:alpha val="43137"/>
                    </a:srgbClr>
                  </a:outerShdw>
                </a:effectLst>
              </a:rPr>
              <a:t>Assembler – Assembly Compiler</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142844" y="785794"/>
            <a:ext cx="6276975" cy="5629275"/>
          </a:xfrm>
          <a:prstGeom prst="rect">
            <a:avLst/>
          </a:prstGeom>
          <a:noFill/>
          <a:ln w="9525">
            <a:noFill/>
            <a:miter lim="800000"/>
            <a:headEnd/>
            <a:tailEnd/>
          </a:ln>
          <a:effectLst/>
        </p:spPr>
      </p:pic>
      <p:sp>
        <p:nvSpPr>
          <p:cNvPr id="5" name="Rectangle 4"/>
          <p:cNvSpPr/>
          <p:nvPr/>
        </p:nvSpPr>
        <p:spPr>
          <a:xfrm>
            <a:off x="6429388" y="3714752"/>
            <a:ext cx="2500330"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More understandable</a:t>
            </a:r>
          </a:p>
          <a:p>
            <a:r>
              <a:rPr lang="en-US" sz="1800" smtClean="0"/>
              <a:t>More readable</a:t>
            </a:r>
          </a:p>
          <a:p>
            <a:r>
              <a:rPr lang="en-US" sz="1800" smtClean="0"/>
              <a:t>( Assembly program looks like this)</a:t>
            </a:r>
            <a:endParaRPr lang="en-US" sz="1800"/>
          </a:p>
        </p:txBody>
      </p:sp>
      <p:sp>
        <p:nvSpPr>
          <p:cNvPr id="6" name="Rectangle 5"/>
          <p:cNvSpPr/>
          <p:nvPr/>
        </p:nvSpPr>
        <p:spPr>
          <a:xfrm>
            <a:off x="6429388" y="857232"/>
            <a:ext cx="2500330" cy="2286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How can we understand it?</a:t>
            </a:r>
            <a:endParaRPr 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128578"/>
            <a:ext cx="8786842" cy="4524315"/>
          </a:xfrm>
          <a:prstGeom prst="rect">
            <a:avLst/>
          </a:prstGeom>
        </p:spPr>
        <p:txBody>
          <a:bodyPr wrap="square">
            <a:spAutoFit/>
          </a:bodyPr>
          <a:lstStyle/>
          <a:p>
            <a:pPr>
              <a:buFont typeface="Arial" pitchFamily="34" charset="0"/>
              <a:buChar char="•"/>
            </a:pPr>
            <a:r>
              <a:rPr lang="en-US" smtClean="0"/>
              <a:t>  </a:t>
            </a:r>
            <a:r>
              <a:rPr lang="en-US" b="1" smtClean="0">
                <a:solidFill>
                  <a:srgbClr val="FF0000"/>
                </a:solidFill>
              </a:rPr>
              <a:t>Assembly language</a:t>
            </a:r>
            <a:r>
              <a:rPr lang="en-US" smtClean="0"/>
              <a:t> (or assembler language) is a</a:t>
            </a:r>
            <a:r>
              <a:rPr lang="en-US" smtClean="0">
                <a:solidFill>
                  <a:srgbClr val="FF0000"/>
                </a:solidFill>
              </a:rPr>
              <a:t> low-level </a:t>
            </a:r>
            <a:r>
              <a:rPr lang="en-US" smtClean="0"/>
              <a:t>programming language for a computer, or other programmable device</a:t>
            </a:r>
          </a:p>
          <a:p>
            <a:pPr>
              <a:buFont typeface="Arial" pitchFamily="34" charset="0"/>
              <a:buChar char="•"/>
            </a:pPr>
            <a:r>
              <a:rPr lang="en-US" smtClean="0"/>
              <a:t> There is a very strong (generally one-to-one) </a:t>
            </a:r>
            <a:r>
              <a:rPr lang="en-US" b="1" smtClean="0">
                <a:solidFill>
                  <a:srgbClr val="3333FF"/>
                </a:solidFill>
              </a:rPr>
              <a:t>correspondence</a:t>
            </a:r>
            <a:r>
              <a:rPr lang="en-US" smtClean="0"/>
              <a:t> between the </a:t>
            </a:r>
            <a:r>
              <a:rPr lang="en-US" smtClean="0">
                <a:solidFill>
                  <a:srgbClr val="3333FF"/>
                </a:solidFill>
              </a:rPr>
              <a:t>language</a:t>
            </a:r>
            <a:r>
              <a:rPr lang="en-US" smtClean="0"/>
              <a:t> and the architecture's </a:t>
            </a:r>
            <a:r>
              <a:rPr lang="en-US" smtClean="0">
                <a:solidFill>
                  <a:srgbClr val="3333FF"/>
                </a:solidFill>
              </a:rPr>
              <a:t>machine code</a:t>
            </a:r>
            <a:r>
              <a:rPr lang="en-US" smtClean="0"/>
              <a:t> instructions. </a:t>
            </a:r>
          </a:p>
          <a:p>
            <a:pPr>
              <a:buFont typeface="Arial" pitchFamily="34" charset="0"/>
              <a:buChar char="•"/>
            </a:pPr>
            <a:r>
              <a:rPr lang="en-US" smtClean="0"/>
              <a:t> </a:t>
            </a:r>
            <a:r>
              <a:rPr lang="en-US" smtClean="0">
                <a:solidFill>
                  <a:srgbClr val="FF0000"/>
                </a:solidFill>
              </a:rPr>
              <a:t>Each assembly language </a:t>
            </a:r>
            <a:r>
              <a:rPr lang="en-US" smtClean="0"/>
              <a:t>is specific to </a:t>
            </a:r>
            <a:r>
              <a:rPr lang="en-US" smtClean="0">
                <a:solidFill>
                  <a:srgbClr val="FF0000"/>
                </a:solidFill>
              </a:rPr>
              <a:t>a particular computer </a:t>
            </a:r>
            <a:r>
              <a:rPr lang="en-US" smtClean="0"/>
              <a:t>architecture, in contrast to most high-level programming languages, which are generally portable across multiple architectures, but require interpreting or compiling.</a:t>
            </a:r>
          </a:p>
          <a:p>
            <a:pPr>
              <a:buFont typeface="Arial" pitchFamily="34" charset="0"/>
              <a:buChar char="•"/>
            </a:pPr>
            <a:r>
              <a:rPr lang="en-US" smtClean="0"/>
              <a:t> Assembly language is </a:t>
            </a:r>
            <a:r>
              <a:rPr lang="en-US" b="1" smtClean="0">
                <a:solidFill>
                  <a:srgbClr val="3333FF"/>
                </a:solidFill>
              </a:rPr>
              <a:t>converted</a:t>
            </a:r>
            <a:r>
              <a:rPr lang="en-US" smtClean="0"/>
              <a:t> into executable machine code by a utility program referred to as an </a:t>
            </a:r>
            <a:r>
              <a:rPr lang="en-US" b="1" i="1" smtClean="0">
                <a:solidFill>
                  <a:srgbClr val="3333FF"/>
                </a:solidFill>
              </a:rPr>
              <a:t>assembler</a:t>
            </a:r>
            <a:r>
              <a:rPr lang="en-US" smtClean="0"/>
              <a:t>; the conversion process is referred to as </a:t>
            </a:r>
            <a:r>
              <a:rPr lang="en-US" i="1" smtClean="0"/>
              <a:t>assembly</a:t>
            </a:r>
            <a:r>
              <a:rPr lang="en-US" smtClean="0"/>
              <a:t>, or </a:t>
            </a:r>
            <a:r>
              <a:rPr lang="en-US" i="1" smtClean="0"/>
              <a:t>assembling</a:t>
            </a:r>
            <a:r>
              <a:rPr lang="en-US" smtClean="0"/>
              <a:t> the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500066" y="1000108"/>
            <a:ext cx="8286776" cy="5632311"/>
          </a:xfrm>
          <a:prstGeom prst="rect">
            <a:avLst/>
          </a:prstGeom>
        </p:spPr>
        <p:txBody>
          <a:bodyPr wrap="square">
            <a:spAutoFit/>
          </a:bodyPr>
          <a:lstStyle/>
          <a:p>
            <a:pPr>
              <a:buFont typeface="Arial" pitchFamily="34" charset="0"/>
              <a:buChar char="•"/>
            </a:pPr>
            <a:r>
              <a:rPr lang="en-US" b="1" smtClean="0">
                <a:solidFill>
                  <a:srgbClr val="FF0000"/>
                </a:solidFill>
              </a:rPr>
              <a:t>Assembly language uses a mnemonic </a:t>
            </a:r>
            <a:r>
              <a:rPr lang="en-US" smtClean="0"/>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p>
          <a:p>
            <a:pPr>
              <a:buFont typeface="Arial" pitchFamily="34" charset="0"/>
              <a:buChar char="•"/>
            </a:pPr>
            <a:r>
              <a:rPr lang="en-US" b="1" smtClean="0"/>
              <a:t> </a:t>
            </a:r>
            <a:r>
              <a:rPr lang="en-US" b="1" smtClean="0">
                <a:solidFill>
                  <a:srgbClr val="3333FF"/>
                </a:solidFill>
              </a:rPr>
              <a:t>Macro assemblers</a:t>
            </a:r>
            <a:r>
              <a:rPr lang="en-US" smtClean="0"/>
              <a:t> include amacro instruction facility so that (parameterized) assembly language text can be represented by a name, and that name can be used to insert the expanded text into other code. </a:t>
            </a:r>
          </a:p>
          <a:p>
            <a:pPr>
              <a:buFont typeface="Arial" pitchFamily="34" charset="0"/>
              <a:buChar char="•"/>
            </a:pPr>
            <a:r>
              <a:rPr lang="en-US" smtClean="0"/>
              <a:t> Many assemblers offer additional mechanisms to facilitate program development, to control the assembly process, and to aid debugging.</a:t>
            </a:r>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7556313" cy="2162180"/>
          </a:xfrm>
        </p:spPr>
        <p:txBody>
          <a:bodyPr>
            <a:normAutofit/>
          </a:bodyPr>
          <a:lstStyle/>
          <a:p>
            <a:r>
              <a:rPr lang="en-US" sz="2800" smtClean="0">
                <a:solidFill>
                  <a:srgbClr val="002060"/>
                </a:solidFill>
              </a:rPr>
              <a:t>13.1 Addressing Modes </a:t>
            </a:r>
          </a:p>
          <a:p>
            <a:r>
              <a:rPr lang="en-US" sz="2800" smtClean="0">
                <a:solidFill>
                  <a:srgbClr val="002060"/>
                </a:solidFill>
              </a:rPr>
              <a:t>13.3 Instruction Formats </a:t>
            </a:r>
          </a:p>
          <a:p>
            <a:r>
              <a:rPr lang="en-US" sz="2800" smtClean="0">
                <a:solidFill>
                  <a:srgbClr val="002060"/>
                </a:solidFill>
              </a:rPr>
              <a:t>13.5 Assembly Language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7" name="Rectangle 6"/>
          <p:cNvSpPr/>
          <p:nvPr/>
        </p:nvSpPr>
        <p:spPr>
          <a:xfrm>
            <a:off x="428596" y="1000670"/>
            <a:ext cx="8286808" cy="5262979"/>
          </a:xfrm>
          <a:prstGeom prst="rect">
            <a:avLst/>
          </a:prstGeom>
        </p:spPr>
        <p:txBody>
          <a:bodyPr wrap="square">
            <a:spAutoFit/>
          </a:bodyPr>
          <a:lstStyle/>
          <a:p>
            <a:pPr marL="628650" indent="-628650"/>
            <a:r>
              <a:rPr lang="en-US" smtClean="0">
                <a:solidFill>
                  <a:srgbClr val="002060"/>
                </a:solidFill>
              </a:rPr>
              <a:t>13.1 Briefly define immediate addressing. </a:t>
            </a:r>
          </a:p>
          <a:p>
            <a:pPr marL="628650" indent="-628650"/>
            <a:r>
              <a:rPr lang="en-US" smtClean="0">
                <a:solidFill>
                  <a:srgbClr val="002060"/>
                </a:solidFill>
              </a:rPr>
              <a:t>13.2 Briefly define direct addressing. </a:t>
            </a:r>
          </a:p>
          <a:p>
            <a:pPr marL="628650" indent="-628650"/>
            <a:r>
              <a:rPr lang="en-US" smtClean="0">
                <a:solidFill>
                  <a:srgbClr val="002060"/>
                </a:solidFill>
              </a:rPr>
              <a:t>13.3 Briefly define indirect addressing. </a:t>
            </a:r>
          </a:p>
          <a:p>
            <a:pPr marL="628650" indent="-628650"/>
            <a:r>
              <a:rPr lang="en-US" smtClean="0">
                <a:solidFill>
                  <a:srgbClr val="002060"/>
                </a:solidFill>
              </a:rPr>
              <a:t>13.4 Briefly define register addressing. </a:t>
            </a:r>
          </a:p>
          <a:p>
            <a:pPr marL="628650" indent="-628650"/>
            <a:r>
              <a:rPr lang="en-US" smtClean="0">
                <a:solidFill>
                  <a:srgbClr val="002060"/>
                </a:solidFill>
              </a:rPr>
              <a:t>13.5 Briefly define register indirect addressing. </a:t>
            </a:r>
          </a:p>
          <a:p>
            <a:pPr marL="628650" indent="-628650"/>
            <a:r>
              <a:rPr lang="en-US" smtClean="0">
                <a:solidFill>
                  <a:srgbClr val="002060"/>
                </a:solidFill>
              </a:rPr>
              <a:t>13.6 Briefly define displacement addressing. </a:t>
            </a:r>
          </a:p>
          <a:p>
            <a:pPr marL="628650" indent="-628650"/>
            <a:r>
              <a:rPr lang="en-US" smtClean="0">
                <a:solidFill>
                  <a:srgbClr val="002060"/>
                </a:solidFill>
              </a:rPr>
              <a:t>13.7 Briefly define relative addressing. </a:t>
            </a:r>
          </a:p>
          <a:p>
            <a:pPr marL="628650" indent="-628650"/>
            <a:r>
              <a:rPr lang="en-US" smtClean="0">
                <a:solidFill>
                  <a:srgbClr val="002060"/>
                </a:solidFill>
              </a:rPr>
              <a:t>13.8 What is the advantage of autoindexing? </a:t>
            </a:r>
          </a:p>
          <a:p>
            <a:pPr marL="628650" indent="-628650"/>
            <a:r>
              <a:rPr lang="en-US" smtClean="0">
                <a:solidFill>
                  <a:srgbClr val="002060"/>
                </a:solidFill>
              </a:rPr>
              <a:t>13.9 What is the difference between postindexing and preindexing? </a:t>
            </a:r>
          </a:p>
          <a:p>
            <a:pPr marL="628650" indent="-628650"/>
            <a:r>
              <a:rPr lang="en-US" smtClean="0">
                <a:solidFill>
                  <a:srgbClr val="002060"/>
                </a:solidFill>
              </a:rPr>
              <a:t>13.10 What facts go into determining the use of the addressing bits of an instruction? </a:t>
            </a:r>
          </a:p>
          <a:p>
            <a:pPr marL="628650" indent="-628650"/>
            <a:r>
              <a:rPr lang="en-US" smtClean="0">
                <a:solidFill>
                  <a:srgbClr val="002060"/>
                </a:solidFill>
              </a:rPr>
              <a:t>13.11 What are the advantages and disadvantages of using a variable-length instruction format?</a:t>
            </a:r>
            <a:endParaRPr lang="en-US">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1857364"/>
            <a:ext cx="3657600" cy="3548082"/>
          </a:xfrm>
        </p:spPr>
        <p:txBody>
          <a:bodyPr>
            <a:noAutofit/>
          </a:bodyPr>
          <a:lstStyle/>
          <a:p>
            <a:r>
              <a:rPr lang="en-US" sz="2400" dirty="0" smtClean="0">
                <a:solidFill>
                  <a:srgbClr val="002060"/>
                </a:solidFill>
              </a:rPr>
              <a:t>Addressing modes</a:t>
            </a:r>
          </a:p>
          <a:p>
            <a:pPr lvl="1"/>
            <a:r>
              <a:rPr lang="en-US" sz="2400" dirty="0" smtClean="0">
                <a:solidFill>
                  <a:srgbClr val="002060"/>
                </a:solidFill>
              </a:rPr>
              <a:t>Immediate addressing</a:t>
            </a:r>
          </a:p>
          <a:p>
            <a:pPr lvl="1"/>
            <a:r>
              <a:rPr lang="en-US" sz="2400" dirty="0" smtClean="0">
                <a:solidFill>
                  <a:srgbClr val="002060"/>
                </a:solidFill>
              </a:rPr>
              <a:t>Direct addressing</a:t>
            </a:r>
          </a:p>
          <a:p>
            <a:pPr lvl="1"/>
            <a:r>
              <a:rPr lang="en-US" sz="2400" dirty="0" smtClean="0">
                <a:solidFill>
                  <a:srgbClr val="002060"/>
                </a:solidFill>
              </a:rPr>
              <a:t>Indirect addressing</a:t>
            </a:r>
          </a:p>
          <a:p>
            <a:pPr lvl="1"/>
            <a:r>
              <a:rPr lang="en-US" sz="2400" dirty="0" smtClean="0">
                <a:solidFill>
                  <a:srgbClr val="002060"/>
                </a:solidFill>
              </a:rPr>
              <a:t>Register addressing</a:t>
            </a:r>
          </a:p>
          <a:p>
            <a:pPr lvl="1"/>
            <a:r>
              <a:rPr lang="en-US" sz="2400" dirty="0" smtClean="0">
                <a:solidFill>
                  <a:srgbClr val="002060"/>
                </a:solidFill>
              </a:rPr>
              <a:t>Register indirect addressing</a:t>
            </a:r>
          </a:p>
          <a:p>
            <a:pPr lvl="1"/>
            <a:r>
              <a:rPr lang="en-US" sz="2400" dirty="0" smtClean="0">
                <a:solidFill>
                  <a:srgbClr val="002060"/>
                </a:solidFill>
              </a:rPr>
              <a:t>Displacement addressing </a:t>
            </a:r>
          </a:p>
          <a:p>
            <a:pPr lvl="1"/>
            <a:r>
              <a:rPr lang="en-US" sz="2400" dirty="0" smtClean="0">
                <a:solidFill>
                  <a:srgbClr val="002060"/>
                </a:solidFill>
              </a:rPr>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smtClean="0">
                <a:solidFill>
                  <a:srgbClr val="002060"/>
                </a:solidFill>
              </a:rPr>
              <a:t>Instruction formats</a:t>
            </a:r>
          </a:p>
          <a:p>
            <a:pPr lvl="1"/>
            <a:r>
              <a:rPr lang="en-US" sz="2400" smtClean="0">
                <a:solidFill>
                  <a:srgbClr val="002060"/>
                </a:solidFill>
              </a:rPr>
              <a:t>Instruction length</a:t>
            </a:r>
          </a:p>
          <a:p>
            <a:pPr lvl="1"/>
            <a:r>
              <a:rPr lang="en-US" sz="2400" smtClean="0">
                <a:solidFill>
                  <a:srgbClr val="002060"/>
                </a:solidFill>
              </a:rPr>
              <a:t>Allocation of bits</a:t>
            </a:r>
          </a:p>
          <a:p>
            <a:pPr lvl="1"/>
            <a:r>
              <a:rPr lang="en-US" sz="2400" smtClean="0">
                <a:solidFill>
                  <a:srgbClr val="002060"/>
                </a:solidFill>
              </a:rPr>
              <a:t>Variable-length instructions</a:t>
            </a:r>
          </a:p>
          <a:p>
            <a:r>
              <a:rPr lang="en-US" sz="2400" smtClean="0">
                <a:solidFill>
                  <a:srgbClr val="002060"/>
                </a:solidFill>
              </a:rPr>
              <a:t>Instruction to Assembly language</a:t>
            </a:r>
            <a:endParaRPr lang="en-US" sz="2400" dirty="0" smtClean="0">
              <a:solidFill>
                <a:srgbClr val="002060"/>
              </a:solidFill>
            </a:endParaRPr>
          </a:p>
        </p:txBody>
      </p:sp>
      <p:sp>
        <p:nvSpPr>
          <p:cNvPr id="44035" name="Rectangle 3"/>
          <p:cNvSpPr>
            <a:spLocks noGrp="1" noChangeArrowheads="1"/>
          </p:cNvSpPr>
          <p:nvPr>
            <p:ph type="body" idx="1"/>
          </p:nvPr>
        </p:nvSpPr>
        <p:spPr>
          <a:xfrm>
            <a:off x="497541" y="1142984"/>
            <a:ext cx="3657600" cy="633402"/>
          </a:xfrm>
        </p:spPr>
        <p:txBody>
          <a:bodyPr>
            <a:noAutofit/>
          </a:bodyPr>
          <a:lstStyle/>
          <a:p>
            <a:endParaRP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000000">
                      <a:alpha val="43137"/>
                    </a:srgbClr>
                  </a:outerShdw>
                </a:effectLst>
              </a:rPr>
              <a:t>13.1- Addressing </a:t>
            </a: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10176" y="1676400"/>
            <a:ext cx="2705096" cy="4144963"/>
          </a:xfrm>
        </p:spPr>
        <p:txBody>
          <a:bodyPr>
            <a:noAutofit/>
          </a:bodyPr>
          <a:lstStyle/>
          <a:p>
            <a:r>
              <a:rPr lang="en-US" sz="2400" dirty="0" smtClean="0">
                <a:solidFill>
                  <a:srgbClr val="002060"/>
                </a:solidFill>
              </a:rPr>
              <a:t>Immediate</a:t>
            </a:r>
          </a:p>
          <a:p>
            <a:r>
              <a:rPr lang="en-US" sz="2400" dirty="0" smtClean="0">
                <a:solidFill>
                  <a:srgbClr val="002060"/>
                </a:solidFill>
              </a:rPr>
              <a:t>Direct</a:t>
            </a:r>
          </a:p>
          <a:p>
            <a:r>
              <a:rPr lang="en-US" sz="2400" dirty="0" smtClean="0">
                <a:solidFill>
                  <a:srgbClr val="002060"/>
                </a:solidFill>
              </a:rPr>
              <a:t>Indirect</a:t>
            </a:r>
          </a:p>
          <a:p>
            <a:r>
              <a:rPr lang="en-US" sz="2400" dirty="0" smtClean="0">
                <a:solidFill>
                  <a:srgbClr val="002060"/>
                </a:solidFill>
              </a:rPr>
              <a:t>Register</a:t>
            </a:r>
          </a:p>
          <a:p>
            <a:r>
              <a:rPr lang="en-US" sz="2400" dirty="0" smtClean="0">
                <a:solidFill>
                  <a:srgbClr val="002060"/>
                </a:solidFill>
              </a:rPr>
              <a:t>Register indirect</a:t>
            </a:r>
          </a:p>
          <a:p>
            <a:r>
              <a:rPr lang="en-US" sz="2400" dirty="0" smtClean="0">
                <a:solidFill>
                  <a:srgbClr val="002060"/>
                </a:solidFill>
              </a:rPr>
              <a:t>Displacement</a:t>
            </a:r>
          </a:p>
          <a:p>
            <a:r>
              <a:rPr lang="en-US" sz="2400" dirty="0" smtClean="0">
                <a:solidFill>
                  <a:srgbClr val="002060"/>
                </a:solidFill>
              </a:rPr>
              <a:t>Stack</a:t>
            </a:r>
          </a:p>
        </p:txBody>
      </p:sp>
      <p:sp>
        <p:nvSpPr>
          <p:cNvPr id="4" name="Rectangle 3"/>
          <p:cNvSpPr/>
          <p:nvPr/>
        </p:nvSpPr>
        <p:spPr>
          <a:xfrm>
            <a:off x="428596" y="2571744"/>
            <a:ext cx="4139403" cy="954107"/>
          </a:xfrm>
          <a:prstGeom prst="rect">
            <a:avLst/>
          </a:prstGeom>
        </p:spPr>
        <p:txBody>
          <a:bodyPr wrap="none">
            <a:spAutoFit/>
          </a:bodyPr>
          <a:lstStyle/>
          <a:p>
            <a:r>
              <a:rPr lang="en-GB" sz="2800" smtClean="0"/>
              <a:t>Ways to specify an operand</a:t>
            </a:r>
          </a:p>
          <a:p>
            <a:r>
              <a:rPr lang="en-GB" sz="2800" smtClean="0"/>
              <a:t>in an instruction:</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1000"/>
                                        <p:tgtEl>
                                          <p:spTgt spid="3">
                                            <p:txEl>
                                              <p:pRg st="2" end="2"/>
                                            </p:txEl>
                                          </p:spTgt>
                                        </p:tgtEl>
                                      </p:cBhvr>
                                    </p:animEffect>
                                  </p:childTnLst>
                                </p:cTn>
                              </p:par>
                            </p:childTnLst>
                          </p:cTn>
                        </p:par>
                        <p:par>
                          <p:cTn id="16" fill="hold">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1000"/>
                                        <p:tgtEl>
                                          <p:spTgt spid="3">
                                            <p:txEl>
                                              <p:pRg st="3" end="3"/>
                                            </p:txEl>
                                          </p:spTgt>
                                        </p:tgtEl>
                                      </p:cBhvr>
                                    </p:animEffect>
                                  </p:childTnLst>
                                </p:cTn>
                              </p:par>
                            </p:childTnLst>
                          </p:cTn>
                        </p:par>
                        <p:par>
                          <p:cTn id="20" fill="hold">
                            <p:stCondLst>
                              <p:cond delay="4000"/>
                            </p:stCondLst>
                            <p:childTnLst>
                              <p:par>
                                <p:cTn id="21" presetID="1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1000"/>
                                        <p:tgtEl>
                                          <p:spTgt spid="3">
                                            <p:txEl>
                                              <p:pRg st="4" end="4"/>
                                            </p:txEl>
                                          </p:spTgt>
                                        </p:tgtEl>
                                      </p:cBhvr>
                                    </p:animEffect>
                                  </p:childTnLst>
                                </p:cTn>
                              </p:par>
                            </p:childTnLst>
                          </p:cTn>
                        </p:par>
                        <p:par>
                          <p:cTn id="24" fill="hold">
                            <p:stCondLst>
                              <p:cond delay="5000"/>
                            </p:stCondLst>
                            <p:childTnLst>
                              <p:par>
                                <p:cTn id="25" presetID="1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1000"/>
                                        <p:tgtEl>
                                          <p:spTgt spid="3">
                                            <p:txEl>
                                              <p:pRg st="5" end="5"/>
                                            </p:txEl>
                                          </p:spTgt>
                                        </p:tgtEl>
                                      </p:cBhvr>
                                    </p:animEffect>
                                  </p:childTnLst>
                                </p:cTn>
                              </p:par>
                            </p:childTnLst>
                          </p:cTn>
                        </p:par>
                        <p:par>
                          <p:cTn id="28" fill="hold">
                            <p:stCondLst>
                              <p:cond delay="6000"/>
                            </p:stCondLst>
                            <p:childTnLst>
                              <p:par>
                                <p:cTn id="29" presetID="1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28" y="428604"/>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3700477" y="357166"/>
            <a:ext cx="2943225" cy="5991225"/>
          </a:xfrm>
          <a:prstGeom prst="rect">
            <a:avLst/>
          </a:prstGeom>
          <a:noFill/>
          <a:ln w="9525">
            <a:noFill/>
            <a:miter lim="800000"/>
            <a:headEnd/>
            <a:tailEnd/>
          </a:ln>
          <a:effectLst/>
        </p:spPr>
      </p:pic>
      <p:sp>
        <p:nvSpPr>
          <p:cNvPr id="5" name="Rectangle 4"/>
          <p:cNvSpPr/>
          <p:nvPr/>
        </p:nvSpPr>
        <p:spPr>
          <a:xfrm>
            <a:off x="2000232"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Immediate</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value</a:t>
            </a:r>
            <a:endParaRPr lang="en-US" sz="1800">
              <a:solidFill>
                <a:srgbClr val="002060"/>
              </a:solidFill>
            </a:endParaRPr>
          </a:p>
        </p:txBody>
      </p:sp>
      <p:sp>
        <p:nvSpPr>
          <p:cNvPr id="6" name="Rectangle 5"/>
          <p:cNvSpPr/>
          <p:nvPr/>
        </p:nvSpPr>
        <p:spPr>
          <a:xfrm>
            <a:off x="135729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another variable</a:t>
            </a:r>
            <a:endParaRPr lang="en-US" sz="1800">
              <a:solidFill>
                <a:srgbClr val="002060"/>
              </a:solidFill>
            </a:endParaRPr>
          </a:p>
        </p:txBody>
      </p:sp>
      <p:sp>
        <p:nvSpPr>
          <p:cNvPr id="7" name="Rectangle 6"/>
          <p:cNvSpPr/>
          <p:nvPr/>
        </p:nvSpPr>
        <p:spPr>
          <a:xfrm>
            <a:off x="1357290" y="3214686"/>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 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 register</a:t>
            </a:r>
            <a:endParaRPr lang="en-US" sz="1800">
              <a:solidFill>
                <a:srgbClr val="002060"/>
              </a:solidFill>
            </a:endParaRPr>
          </a:p>
        </p:txBody>
      </p:sp>
      <p:sp>
        <p:nvSpPr>
          <p:cNvPr id="8" name="Rectangle 7"/>
          <p:cNvSpPr/>
          <p:nvPr/>
        </p:nvSpPr>
        <p:spPr>
          <a:xfrm>
            <a:off x="1357290" y="4714884"/>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Implicit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stack register</a:t>
            </a:r>
            <a:endParaRPr lang="en-US" sz="1800">
              <a:solidFill>
                <a:srgbClr val="002060"/>
              </a:solidFill>
            </a:endParaRPr>
          </a:p>
        </p:txBody>
      </p:sp>
      <p:sp>
        <p:nvSpPr>
          <p:cNvPr id="9" name="Rectangle 8"/>
          <p:cNvSpPr/>
          <p:nvPr/>
        </p:nvSpPr>
        <p:spPr>
          <a:xfrm>
            <a:off x="6715140"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the value of a variable</a:t>
            </a:r>
            <a:endParaRPr lang="en-US" sz="1800">
              <a:solidFill>
                <a:srgbClr val="002060"/>
              </a:solidFill>
            </a:endParaRPr>
          </a:p>
        </p:txBody>
      </p:sp>
      <p:sp>
        <p:nvSpPr>
          <p:cNvPr id="11" name="Rectangle 10"/>
          <p:cNvSpPr/>
          <p:nvPr/>
        </p:nvSpPr>
        <p:spPr>
          <a:xfrm>
            <a:off x="671514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register</a:t>
            </a:r>
            <a:endParaRPr lang="en-US" sz="1800">
              <a:solidFill>
                <a:srgbClr val="002060"/>
              </a:solidFill>
            </a:endParaRPr>
          </a:p>
        </p:txBody>
      </p:sp>
      <p:sp>
        <p:nvSpPr>
          <p:cNvPr id="12" name="Rectangle 11"/>
          <p:cNvSpPr/>
          <p:nvPr/>
        </p:nvSpPr>
        <p:spPr>
          <a:xfrm>
            <a:off x="6715140" y="3214686"/>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Displacement</a:t>
            </a:r>
            <a:r>
              <a:rPr lang="en-US" sz="1800" b="1" smtClean="0">
                <a:solidFill>
                  <a:srgbClr val="002060"/>
                </a:solidFill>
              </a:rPr>
              <a:t> :</a:t>
            </a:r>
            <a:r>
              <a:rPr lang="en-US" sz="1800" b="1" u="sng" smtClean="0">
                <a:solidFill>
                  <a:srgbClr val="002060"/>
                </a:solidFill>
              </a:rPr>
              <a:t> </a:t>
            </a:r>
            <a:r>
              <a:rPr lang="en-US" sz="1800" smtClean="0">
                <a:solidFill>
                  <a:srgbClr val="002060"/>
                </a:solidFill>
              </a:rPr>
              <a:t>Replace the value of a variable with an expression </a:t>
            </a:r>
            <a:endParaRPr lang="en-US" sz="180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sp>
        <p:nvSpPr>
          <p:cNvPr id="5" name="Rectangle 4"/>
          <p:cNvSpPr/>
          <p:nvPr/>
        </p:nvSpPr>
        <p:spPr>
          <a:xfrm>
            <a:off x="142876" y="1605495"/>
            <a:ext cx="8929718" cy="1323439"/>
          </a:xfrm>
          <a:prstGeom prst="rect">
            <a:avLst/>
          </a:prstGeom>
        </p:spPr>
        <p:txBody>
          <a:bodyPr wrap="square">
            <a:spAutoFit/>
          </a:bodyPr>
          <a:lstStyle/>
          <a:p>
            <a:r>
              <a:rPr lang="en-US" sz="2000" smtClean="0"/>
              <a:t>A = contents of an address field in the instruction </a:t>
            </a:r>
          </a:p>
          <a:p>
            <a:r>
              <a:rPr lang="en-US" sz="2000" smtClean="0"/>
              <a:t>R = contents of an address field in the instruction that refers to a register</a:t>
            </a:r>
          </a:p>
          <a:p>
            <a:r>
              <a:rPr lang="en-US" sz="2000" smtClean="0"/>
              <a:t>EA = actual (effective) address of the location containing the referenced operand </a:t>
            </a:r>
          </a:p>
          <a:p>
            <a:r>
              <a:rPr lang="en-US" sz="2000" smtClean="0"/>
              <a:t>(X) = contents of memory location X or register X</a:t>
            </a:r>
            <a:endParaRPr lang="en-US" sz="2000"/>
          </a:p>
        </p:txBody>
      </p:sp>
      <p:pic>
        <p:nvPicPr>
          <p:cNvPr id="2050" name="Picture 2"/>
          <p:cNvPicPr>
            <a:picLocks noChangeAspect="1" noChangeArrowheads="1"/>
          </p:cNvPicPr>
          <p:nvPr/>
        </p:nvPicPr>
        <p:blipFill>
          <a:blip r:embed="rId3"/>
          <a:srcRect/>
          <a:stretch>
            <a:fillRect/>
          </a:stretch>
        </p:blipFill>
        <p:spPr bwMode="auto">
          <a:xfrm>
            <a:off x="190500" y="3109930"/>
            <a:ext cx="87630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8474" y="1981200"/>
            <a:ext cx="7556313" cy="4419600"/>
          </a:xfrm>
        </p:spPr>
        <p:txBody>
          <a:bodyPr>
            <a:normAutofit fontScale="92500" lnSpcReduction="20000"/>
          </a:bodyPr>
          <a:lstStyle/>
          <a:p>
            <a:r>
              <a:rPr lang="en-US" dirty="0" smtClean="0">
                <a:solidFill>
                  <a:srgbClr val="002060"/>
                </a:solidFill>
              </a:rPr>
              <a:t>Simplest form of addressing</a:t>
            </a:r>
          </a:p>
          <a:p>
            <a:r>
              <a:rPr lang="en-US" dirty="0" smtClean="0">
                <a:solidFill>
                  <a:srgbClr val="002060"/>
                </a:solidFill>
              </a:rPr>
              <a:t>Operand = A</a:t>
            </a:r>
          </a:p>
          <a:p>
            <a:r>
              <a:rPr lang="en-US" dirty="0" smtClean="0">
                <a:solidFill>
                  <a:srgbClr val="002060"/>
                </a:solidFill>
              </a:rPr>
              <a:t>This mode can be used to define and use constants or set initial values of variables</a:t>
            </a:r>
          </a:p>
          <a:p>
            <a:pPr lvl="1"/>
            <a:r>
              <a:rPr lang="en-US" dirty="0" smtClean="0">
                <a:solidFill>
                  <a:srgbClr val="002060"/>
                </a:solidFill>
              </a:rPr>
              <a:t>Typically the number will be stored in twos complement form</a:t>
            </a:r>
          </a:p>
          <a:p>
            <a:pPr lvl="1"/>
            <a:r>
              <a:rPr lang="en-US" dirty="0" smtClean="0">
                <a:solidFill>
                  <a:srgbClr val="002060"/>
                </a:solidFill>
              </a:rPr>
              <a:t>The leftmost bit of the operand field is used as a sign bit</a:t>
            </a:r>
          </a:p>
          <a:p>
            <a:r>
              <a:rPr lang="en-US" dirty="0" smtClean="0">
                <a:solidFill>
                  <a:srgbClr val="002060"/>
                </a:solidFill>
              </a:rPr>
              <a:t>Advantage:</a:t>
            </a:r>
          </a:p>
          <a:p>
            <a:pPr lvl="1"/>
            <a:r>
              <a:rPr lang="en-US" dirty="0" smtClean="0">
                <a:solidFill>
                  <a:srgbClr val="002060"/>
                </a:solidFill>
              </a:rPr>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smtClean="0">
                <a:solidFill>
                  <a:srgbClr val="002060"/>
                </a:solidFill>
              </a:rPr>
              <a:t>Disadvantage:</a:t>
            </a:r>
          </a:p>
          <a:p>
            <a:pPr lvl="1"/>
            <a:r>
              <a:rPr lang="en-US" sz="1765" dirty="0" smtClean="0">
                <a:solidFill>
                  <a:srgbClr val="002060"/>
                </a:solidFill>
              </a:rPr>
              <a:t>The size of the number is restricted to the size of the address field, which, in most instruction sets, is small compared with the word length</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498474" y="1500174"/>
            <a:ext cx="7556313" cy="5129226"/>
          </a:xfrm>
          <a:noFill/>
          <a:ln/>
        </p:spPr>
        <p:txBody>
          <a:bodyPr lIns="90488" tIns="44450" rIns="90488" bIns="44450">
            <a:normAutofit fontScale="92500" lnSpcReduction="20000"/>
          </a:bodyPr>
          <a:lstStyle/>
          <a:p>
            <a:r>
              <a:rPr lang="en-US" dirty="0" smtClean="0">
                <a:solidFill>
                  <a:srgbClr val="002060"/>
                </a:solidFill>
              </a:rPr>
              <a:t>Reference to the address of a word in memory which contains a full-length address of the operand</a:t>
            </a:r>
          </a:p>
          <a:p>
            <a:r>
              <a:rPr lang="en-US" dirty="0" smtClean="0">
                <a:solidFill>
                  <a:srgbClr val="002060"/>
                </a:solidFill>
              </a:rPr>
              <a:t>EA = (A)</a:t>
            </a:r>
          </a:p>
          <a:p>
            <a:pPr lvl="1"/>
            <a:r>
              <a:rPr lang="en-US" dirty="0" smtClean="0">
                <a:solidFill>
                  <a:srgbClr val="002060"/>
                </a:solidFill>
              </a:rPr>
              <a:t>Parentheses are to be interpreted as meaning </a:t>
            </a:r>
            <a:r>
              <a:rPr lang="en-US" i="1" dirty="0" smtClean="0">
                <a:solidFill>
                  <a:srgbClr val="002060"/>
                </a:solidFill>
              </a:rPr>
              <a:t>contents of</a:t>
            </a:r>
          </a:p>
          <a:p>
            <a:r>
              <a:rPr lang="en-US" dirty="0" smtClean="0">
                <a:solidFill>
                  <a:srgbClr val="002060"/>
                </a:solidFill>
              </a:rPr>
              <a:t>Advantage:</a:t>
            </a:r>
          </a:p>
          <a:p>
            <a:pPr lvl="1"/>
            <a:r>
              <a:rPr lang="en-US" dirty="0" smtClean="0">
                <a:solidFill>
                  <a:srgbClr val="002060"/>
                </a:solidFill>
              </a:rPr>
              <a:t>For a word length of </a:t>
            </a:r>
            <a:r>
              <a:rPr lang="en-US" i="1" dirty="0" smtClean="0">
                <a:solidFill>
                  <a:srgbClr val="002060"/>
                </a:solidFill>
              </a:rPr>
              <a:t>N</a:t>
            </a:r>
            <a:r>
              <a:rPr lang="en-US" dirty="0" smtClean="0">
                <a:solidFill>
                  <a:srgbClr val="002060"/>
                </a:solidFill>
              </a:rPr>
              <a:t> an address space of 2</a:t>
            </a:r>
            <a:r>
              <a:rPr lang="en-US" baseline="30000" dirty="0" smtClean="0">
                <a:solidFill>
                  <a:srgbClr val="002060"/>
                </a:solidFill>
              </a:rPr>
              <a:t>N </a:t>
            </a:r>
            <a:r>
              <a:rPr lang="en-US" dirty="0" smtClean="0">
                <a:solidFill>
                  <a:srgbClr val="002060"/>
                </a:solidFill>
              </a:rPr>
              <a:t>is now available</a:t>
            </a:r>
          </a:p>
          <a:p>
            <a:r>
              <a:rPr lang="en-US" dirty="0" smtClean="0">
                <a:solidFill>
                  <a:srgbClr val="002060"/>
                </a:solidFill>
              </a:rPr>
              <a:t>Disadvantage:</a:t>
            </a:r>
          </a:p>
          <a:p>
            <a:pPr lvl="1"/>
            <a:r>
              <a:rPr lang="en-US" dirty="0" smtClean="0">
                <a:solidFill>
                  <a:srgbClr val="002060"/>
                </a:solidFill>
              </a:rPr>
              <a:t>Instruction execution requires two memory references to fetch the operand</a:t>
            </a:r>
          </a:p>
          <a:p>
            <a:pPr lvl="2"/>
            <a:r>
              <a:rPr lang="en-US" dirty="0" smtClean="0">
                <a:solidFill>
                  <a:srgbClr val="002060"/>
                </a:solidFill>
              </a:rPr>
              <a:t>One to get its address and a second to get its value</a:t>
            </a:r>
          </a:p>
          <a:p>
            <a:pPr marL="228600" lvl="2">
              <a:spcBef>
                <a:spcPts val="2000"/>
              </a:spcBef>
            </a:pPr>
            <a:r>
              <a:rPr lang="en-US" sz="2054" dirty="0" smtClean="0">
                <a:solidFill>
                  <a:srgbClr val="002060"/>
                </a:solidFill>
              </a:rPr>
              <a:t>A rarely used variant of indirect addressing is multilevel or cascaded indirect addressing</a:t>
            </a:r>
          </a:p>
          <a:p>
            <a:pPr lvl="1"/>
            <a:r>
              <a:rPr lang="en-US" sz="1838" dirty="0" smtClean="0">
                <a:solidFill>
                  <a:srgbClr val="002060"/>
                </a:solidFill>
              </a:rPr>
              <a:t>EA = ( . . . (A) . . . )</a:t>
            </a:r>
          </a:p>
          <a:p>
            <a:pPr lvl="1"/>
            <a:r>
              <a:rPr lang="en-US" sz="1838" dirty="0" smtClean="0">
                <a:solidFill>
                  <a:srgbClr val="002060"/>
                </a:solidFill>
              </a:rPr>
              <a:t>Disadvantage is that three or more memory references could be required to fetch an operand</a:t>
            </a:r>
          </a:p>
          <a:p>
            <a:endParaRPr lang="en-US" dirty="0">
              <a:solidFill>
                <a:srgbClr val="002060"/>
              </a:solidFill>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4948</TotalTime>
  <Words>8154</Words>
  <Application>Microsoft Macintosh PowerPoint</Application>
  <PresentationFormat>On-screen Show (4:3)</PresentationFormat>
  <Paragraphs>454</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Advantage</vt:lpstr>
      <vt:lpstr>William Stallings, Computer Organization and Architecture, 9th Edition</vt:lpstr>
      <vt:lpstr>Objectives</vt:lpstr>
      <vt:lpstr>Contents</vt:lpstr>
      <vt:lpstr>13.1- 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13.3- 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13.5- Assembly Language</vt:lpstr>
      <vt:lpstr>Assembler – Assembly Compiler</vt:lpstr>
      <vt:lpstr>Assembly Language (Wiki)</vt:lpstr>
      <vt:lpstr>Assembly Language (Wiki)...</vt:lpstr>
      <vt:lpstr>Exercises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USER</cp:lastModifiedBy>
  <cp:revision>73</cp:revision>
  <dcterms:created xsi:type="dcterms:W3CDTF">2012-07-21T04:30:17Z</dcterms:created>
  <dcterms:modified xsi:type="dcterms:W3CDTF">2015-04-14T09:46:24Z</dcterms:modified>
</cp:coreProperties>
</file>