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5" r:id="rId27"/>
    <p:sldId id="336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0000CC"/>
    <a:srgbClr val="99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6" autoAdjust="0"/>
    <p:restoredTop sz="81469" autoAdjust="0"/>
  </p:normalViewPr>
  <p:slideViewPr>
    <p:cSldViewPr>
      <p:cViewPr varScale="1">
        <p:scale>
          <a:sx n="89" d="100"/>
          <a:sy n="89" d="100"/>
        </p:scale>
        <p:origin x="128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Prepared by Thân</a:t>
            </a:r>
            <a:r>
              <a:rPr lang="en-GB" baseline="0" dirty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13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7/5/2024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7/5/2024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7/5/2024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7/5/2024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7/5/2024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7/5/2024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7/5/2024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7/5/2024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7/5/2024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7/5/2024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7/5/2024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; «« Comment begins with ';' to the end of a line </a:t>
            </a:r>
          </a:p>
          <a:p>
            <a:r>
              <a:rPr lang="en-US" sz="900" dirty="0"/>
              <a:t>; From masm32\tutorial\console\demo1  </a:t>
            </a:r>
          </a:p>
          <a:p>
            <a:r>
              <a:rPr lang="en-US" sz="900" dirty="0"/>
              <a:t>;</a:t>
            </a:r>
          </a:p>
          <a:p>
            <a:r>
              <a:rPr lang="en-US" sz="900" dirty="0"/>
              <a:t>; Build this with the "Project" menu using  </a:t>
            </a:r>
          </a:p>
          <a:p>
            <a:r>
              <a:rPr lang="en-US" sz="900" dirty="0"/>
              <a:t>; "Console Assemble and Link"</a:t>
            </a:r>
          </a:p>
          <a:p>
            <a:r>
              <a:rPr lang="en-US" sz="900" dirty="0"/>
              <a:t>; «««««««««««««««««««««««««««««««««««««««««««««««««««««««««</a:t>
            </a:r>
          </a:p>
          <a:p>
            <a:endParaRPr lang="en-US" sz="900" dirty="0"/>
          </a:p>
          <a:p>
            <a:r>
              <a:rPr lang="en-US" sz="900" dirty="0"/>
              <a:t>    .486                                       ; create 32 bit code</a:t>
            </a:r>
          </a:p>
          <a:p>
            <a:r>
              <a:rPr lang="en-US" sz="900" dirty="0"/>
              <a:t>    .model flat, stdcall                       ; 32 bit memory model</a:t>
            </a:r>
          </a:p>
          <a:p>
            <a:r>
              <a:rPr lang="en-US" sz="900" dirty="0"/>
              <a:t>    option casemap :none                       ; case sensitive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include \masm32\include\windows.inc        ; always first</a:t>
            </a:r>
          </a:p>
          <a:p>
            <a:r>
              <a:rPr lang="en-US" sz="900" dirty="0"/>
              <a:t>    include \masm32\macros\macros.asm          ; MASM support macros</a:t>
            </a:r>
          </a:p>
          <a:p>
            <a:endParaRPr lang="en-US" sz="900" dirty="0"/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; include files that have MASM format prototypes for function calls</a:t>
            </a:r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  include \masm32\include\masm32.inc</a:t>
            </a:r>
          </a:p>
          <a:p>
            <a:r>
              <a:rPr lang="en-US" sz="900" dirty="0"/>
              <a:t>    include \masm32\include\gdi32.inc</a:t>
            </a:r>
          </a:p>
          <a:p>
            <a:r>
              <a:rPr lang="en-US" sz="900" dirty="0"/>
              <a:t>    include \masm32\include\user32.inc</a:t>
            </a:r>
          </a:p>
          <a:p>
            <a:r>
              <a:rPr lang="en-US" sz="900" dirty="0"/>
              <a:t>    include \masm32\include\kernel32.inc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; Library files that have definitions for function exports </a:t>
            </a:r>
          </a:p>
          <a:p>
            <a:r>
              <a:rPr lang="en-US" sz="900" dirty="0"/>
              <a:t>  ; and tested reliable prebuilt code.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  includelib \masm32\lib\masm32.lib</a:t>
            </a:r>
          </a:p>
          <a:p>
            <a:r>
              <a:rPr lang="en-US" sz="900" dirty="0"/>
              <a:t>    includelib \masm32\lib\gdi32.lib</a:t>
            </a:r>
          </a:p>
          <a:p>
            <a:r>
              <a:rPr lang="en-US" sz="900" dirty="0"/>
              <a:t>    includelib \masm32\lib\user32.lib</a:t>
            </a:r>
          </a:p>
          <a:p>
            <a:r>
              <a:rPr lang="en-US" sz="900" dirty="0"/>
              <a:t>    includelib \masm32\lib\kernel32.lib</a:t>
            </a:r>
          </a:p>
          <a:p>
            <a:endParaRPr lang="en-US" sz="900" dirty="0"/>
          </a:p>
          <a:p>
            <a:r>
              <a:rPr lang="en-US" sz="900" dirty="0"/>
              <a:t>    .code                       ; Tell MASM where the code starts</a:t>
            </a:r>
          </a:p>
          <a:p>
            <a:endParaRPr lang="en-US" sz="900" dirty="0"/>
          </a:p>
          <a:p>
            <a:r>
              <a:rPr lang="en-US" sz="900" dirty="0"/>
              <a:t>    start:                          ; The CODE entry point to the program</a:t>
            </a:r>
          </a:p>
          <a:p>
            <a:r>
              <a:rPr lang="en-US" sz="900" dirty="0"/>
              <a:t>        print chr$("Hello world!",13,10) ; 13: carriage return, 10: new line</a:t>
            </a:r>
          </a:p>
          <a:p>
            <a:r>
              <a:rPr lang="en-US" sz="900" dirty="0"/>
              <a:t>    exit                            ; exit the program</a:t>
            </a:r>
          </a:p>
          <a:p>
            <a:endParaRPr lang="en-US" sz="900" dirty="0"/>
          </a:p>
          <a:p>
            <a:r>
              <a:rPr lang="en-US" sz="900" dirty="0"/>
              <a:t>  ; -------------------------------</a:t>
            </a:r>
          </a:p>
          <a:p>
            <a:r>
              <a:rPr lang="en-US" sz="900" dirty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Results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00CC"/>
                </a:solidFill>
              </a:rPr>
              <a:t>Create EX01_Hello.bat file the  run it.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command </a:t>
            </a:r>
            <a:r>
              <a:rPr lang="en-US" b="1" dirty="0"/>
              <a:t>dir *.exe</a:t>
            </a:r>
            <a:r>
              <a:rPr lang="en-US" dirty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an application by it’s file name (.exe can be ignored)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>
                <a:solidFill>
                  <a:srgbClr val="0000CC"/>
                </a:solidFill>
              </a:rPr>
              <a:t>Procedures</a:t>
            </a:r>
            <a:r>
              <a:rPr lang="en-US" dirty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code is in the directory  </a:t>
            </a:r>
            <a:r>
              <a:rPr lang="en-US" b="1" dirty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Procedure syntax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.model flat, stdcall                    ; 32 bit memory model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option casemap :none                    ; case sensitive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\masm32\lib\masm32.lib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\masm32\lib\gdi32.lib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\masm32\lib\user32.lib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\masm32\lib\kernel32.lib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start:                          ; The CODE entry point to the program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print chr$("Hi, I am in the 'main' procedure",13,10)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endp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FF00"/>
                    </a:solidFill>
                  </a:rPr>
                  <a:t>Code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COMMENT </a:t>
              </a:r>
              <a:r>
                <a:rPr lang="en-US" sz="1600" b="1" dirty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/>
                <a:t> </a:t>
              </a:r>
            </a:p>
            <a:p>
              <a:r>
                <a:rPr lang="en-US" sz="1600" b="1" dirty="0"/>
                <a:t>    [Comment block,  extending to the </a:t>
              </a:r>
              <a:r>
                <a:rPr lang="en-US" sz="1600" b="1" dirty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/>
                <a:t>]</a:t>
              </a:r>
              <a:br>
                <a:rPr lang="en-US" sz="1600" b="1" dirty="0"/>
              </a:br>
              <a:r>
                <a:rPr lang="en-US" sz="1600" b="1" dirty="0"/>
                <a:t>  </a:t>
              </a:r>
              <a:r>
                <a:rPr lang="en-US" sz="1600" b="1" dirty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a string declared in the program using the operator OFFSET.</a:t>
            </a:r>
          </a:p>
          <a:p>
            <a:r>
              <a:rPr lang="en-US" sz="1800" dirty="0"/>
              <a:t>The OFFSET operator tells MASM that the text data is at an OFFSET within the file which means in this instance that it is in the </a:t>
            </a:r>
            <a:r>
              <a:rPr lang="en-US" sz="1800" b="1" dirty="0">
                <a:solidFill>
                  <a:srgbClr val="FF0000"/>
                </a:solidFill>
              </a:rPr>
              <a:t>.DATA</a:t>
            </a:r>
            <a:r>
              <a:rPr lang="en-US" sz="1800" dirty="0"/>
              <a:t> section.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Data are declared in the </a:t>
            </a:r>
            <a:r>
              <a:rPr lang="en-US" sz="1800" b="1" dirty="0"/>
              <a:t>.data </a:t>
            </a:r>
            <a:r>
              <a:rPr lang="en-US" sz="1800" dirty="0"/>
              <a:t>are called as global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</a:p>
                    <a:p>
                      <a:r>
                        <a:rPr lang="en-US" sz="1200" dirty="0"/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  <a:r>
                        <a:rPr lang="en-US" sz="1200" baseline="0" dirty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Types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-128.. 127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Character,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-32768..32767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near ptr,</a:t>
                      </a:r>
                      <a:r>
                        <a:rPr lang="en-US" sz="1200" baseline="0" dirty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-2Gig..(4Gig-1)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far per, 32-bit near ptr, 32-bit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32-bit far 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BCD, 10-byte 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Single-precision floating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10-byte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Initialized data has this form: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var1  dd  0         </a:t>
            </a:r>
            <a:r>
              <a:rPr lang="en-US" sz="1400" dirty="0"/>
              <a:t>; 32 bit value initialized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var2  dd  125     </a:t>
            </a:r>
            <a:r>
              <a:rPr lang="en-US" sz="1400" dirty="0"/>
              <a:t>; 32 bit value initialized to 125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/>
              <a:t>; Initialize a  NULL string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array dd 1,2,3,4,5,6,7,8   </a:t>
            </a:r>
            <a:r>
              <a:rPr lang="en-US" sz="1400" dirty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Uninitialized data has this form: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udat1 dd ?     </a:t>
            </a:r>
            <a:r>
              <a:rPr lang="en-US" sz="1400" dirty="0"/>
              <a:t>; Uninitialized single 32 bit space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buffa db 128 dup (?)               </a:t>
            </a:r>
            <a:r>
              <a:rPr lang="en-US" sz="1400" dirty="0"/>
              <a:t>; buffer 128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Defined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; From K:\masm32\tutorial\console\demo3</a:t>
            </a:r>
          </a:p>
          <a:p>
            <a:r>
              <a:rPr lang="en-US" sz="1050" dirty="0"/>
              <a:t>;                 Build this with the "Project" menu using</a:t>
            </a:r>
          </a:p>
          <a:p>
            <a:r>
              <a:rPr lang="en-US" sz="1050" dirty="0"/>
              <a:t>;                       "Console Assemble and Link"</a:t>
            </a:r>
          </a:p>
          <a:p>
            <a:endParaRPr lang="en-US" sz="1050" dirty="0"/>
          </a:p>
          <a:p>
            <a:r>
              <a:rPr lang="en-US" sz="1050" dirty="0"/>
              <a:t>    .486                                    ; create 32 bit code</a:t>
            </a:r>
          </a:p>
          <a:p>
            <a:r>
              <a:rPr lang="en-US" sz="1050" dirty="0"/>
              <a:t>    .model flat, stdcall                    ; 32 bit memory model</a:t>
            </a:r>
          </a:p>
          <a:p>
            <a:r>
              <a:rPr lang="en-US" sz="1050" dirty="0"/>
              <a:t>    option casemap :none                    ; case sensitive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   include \masm32\include\windows.inc     ; always first</a:t>
            </a:r>
          </a:p>
          <a:p>
            <a:r>
              <a:rPr lang="en-US" sz="1050" dirty="0"/>
              <a:t>    include \masm32\macros\macros.asm       ; MASM support macros</a:t>
            </a:r>
          </a:p>
          <a:p>
            <a:r>
              <a:rPr lang="en-US" sz="1050" dirty="0"/>
              <a:t>    include \masm32\include\masm32.inc</a:t>
            </a:r>
          </a:p>
          <a:p>
            <a:r>
              <a:rPr lang="en-US" sz="1050" dirty="0"/>
              <a:t>    include \masm32\include\gdi32.inc</a:t>
            </a:r>
          </a:p>
          <a:p>
            <a:r>
              <a:rPr lang="en-US" sz="1050" dirty="0"/>
              <a:t>    include \masm32\include\user32.inc</a:t>
            </a:r>
          </a:p>
          <a:p>
            <a:r>
              <a:rPr lang="en-US" sz="1050" dirty="0"/>
              <a:t>    include \masm32\include\kernel32.inc</a:t>
            </a:r>
          </a:p>
          <a:p>
            <a:r>
              <a:rPr lang="en-US" sz="1050" dirty="0"/>
              <a:t>     includelib \masm32\lib\masm32.lib</a:t>
            </a:r>
          </a:p>
          <a:p>
            <a:r>
              <a:rPr lang="en-US" sz="1050" dirty="0"/>
              <a:t>    includelib \masm32\lib\gdi32.lib</a:t>
            </a:r>
          </a:p>
          <a:p>
            <a:r>
              <a:rPr lang="en-US" sz="1050" dirty="0"/>
              <a:t>    includelib \masm32\lib\user32.lib</a:t>
            </a:r>
          </a:p>
          <a:p>
            <a:r>
              <a:rPr lang="en-US" sz="1050" dirty="0"/>
              <a:t>    includelib \masm32\lib\kernel32.lib</a:t>
            </a:r>
          </a:p>
          <a:p>
            <a:endParaRPr lang="en-US" sz="1050" dirty="0"/>
          </a:p>
          <a:p>
            <a:r>
              <a:rPr lang="en-US" sz="1050" dirty="0"/>
              <a:t>    .data</a:t>
            </a:r>
          </a:p>
          <a:p>
            <a:r>
              <a:rPr lang="en-US" sz="1050" dirty="0"/>
              <a:t>      txtmsg db "I am data in the initialised data section",0</a:t>
            </a:r>
          </a:p>
          <a:p>
            <a:endParaRPr lang="en-US" sz="1050" dirty="0"/>
          </a:p>
          <a:p>
            <a:r>
              <a:rPr lang="en-US" sz="1050" dirty="0"/>
              <a:t>    .code                       ; Tell MASM where the code starts</a:t>
            </a:r>
          </a:p>
          <a:p>
            <a:r>
              <a:rPr lang="en-US" sz="1050" dirty="0"/>
              <a:t>; ««««««««««««««««««««««««««««««««««««««««««««««</a:t>
            </a:r>
          </a:p>
          <a:p>
            <a:r>
              <a:rPr lang="en-US" sz="1050" dirty="0"/>
              <a:t>start:                          ; The CODE entry point to the program</a:t>
            </a:r>
          </a:p>
          <a:p>
            <a:r>
              <a:rPr lang="en-US" sz="1050" dirty="0"/>
              <a:t>    call main                   ; branch to the "main" procedure</a:t>
            </a:r>
          </a:p>
          <a:p>
            <a:r>
              <a:rPr lang="en-US" sz="1050" dirty="0"/>
              <a:t>    exit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r>
              <a:rPr lang="en-US" sz="1050" dirty="0"/>
              <a:t>main proc</a:t>
            </a:r>
          </a:p>
          <a:p>
            <a:r>
              <a:rPr lang="en-US" sz="1050" dirty="0"/>
              <a:t>    print OFFSET txtmsg</a:t>
            </a:r>
          </a:p>
          <a:p>
            <a:r>
              <a:rPr lang="en-US" sz="1050" dirty="0"/>
              <a:t>    ret                         ; return to the next instruction after "call“</a:t>
            </a:r>
          </a:p>
          <a:p>
            <a:r>
              <a:rPr lang="en-US" sz="1050" dirty="0"/>
              <a:t>main endp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endParaRPr lang="en-US" sz="1050" dirty="0"/>
          </a:p>
          <a:p>
            <a:r>
              <a:rPr lang="en-US" sz="1050" dirty="0"/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How to use of LOCAL variables declared in a procedure?</a:t>
            </a:r>
          </a:p>
          <a:p>
            <a:r>
              <a:rPr lang="en-US" sz="2000" dirty="0">
                <a:solidFill>
                  <a:srgbClr val="00206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MyVar:DWORD       ; allocate a 32 bit space on the stack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/>
              <a:t>; Source code From masm32\tutorial\console\demo4\locals.asm</a:t>
            </a:r>
          </a:p>
          <a:p>
            <a:pPr marL="519113"/>
            <a:r>
              <a:rPr lang="en-US" sz="1000" dirty="0"/>
              <a:t>    .486                                    ; create 32 bit code</a:t>
            </a:r>
          </a:p>
          <a:p>
            <a:pPr marL="519113"/>
            <a:r>
              <a:rPr lang="en-US" sz="1000" dirty="0"/>
              <a:t>    .model flat, stdcall                    ; 32 bit memory model</a:t>
            </a:r>
          </a:p>
          <a:p>
            <a:pPr marL="519113"/>
            <a:r>
              <a:rPr lang="en-US" sz="1000" dirty="0"/>
              <a:t>    option casemap :none                    ; case sensitive</a:t>
            </a:r>
          </a:p>
          <a:p>
            <a:pPr marL="519113"/>
            <a:r>
              <a:rPr lang="en-US" sz="1000" dirty="0"/>
              <a:t> </a:t>
            </a:r>
          </a:p>
          <a:p>
            <a:pPr marL="519113"/>
            <a:r>
              <a:rPr lang="en-US" sz="1000" dirty="0"/>
              <a:t>    include \masm32\include\windows.inc     ; always first</a:t>
            </a:r>
          </a:p>
          <a:p>
            <a:pPr marL="519113"/>
            <a:r>
              <a:rPr lang="en-US" sz="1000" dirty="0"/>
              <a:t>    include \masm32\macros\macros.asm       ; MASM support macros</a:t>
            </a:r>
          </a:p>
          <a:p>
            <a:pPr marL="519113"/>
            <a:r>
              <a:rPr lang="en-US" sz="1000" dirty="0"/>
              <a:t>    include \masm32\include\masm32.inc</a:t>
            </a:r>
          </a:p>
          <a:p>
            <a:pPr marL="519113"/>
            <a:r>
              <a:rPr lang="en-US" sz="1000" dirty="0"/>
              <a:t>    include \masm32\include\gdi32.inc</a:t>
            </a:r>
          </a:p>
          <a:p>
            <a:pPr marL="519113"/>
            <a:r>
              <a:rPr lang="en-US" sz="1000" dirty="0"/>
              <a:t>    include \masm32\include\user32.inc</a:t>
            </a:r>
          </a:p>
          <a:p>
            <a:pPr marL="519113"/>
            <a:r>
              <a:rPr lang="en-US" sz="1000" dirty="0"/>
              <a:t>    include \masm32\include\kernel32.inc</a:t>
            </a:r>
          </a:p>
          <a:p>
            <a:pPr marL="519113"/>
            <a:r>
              <a:rPr lang="en-US" sz="1000" dirty="0"/>
              <a:t>    includelib \masm32\lib\masm32.lib</a:t>
            </a:r>
          </a:p>
          <a:p>
            <a:pPr marL="519113"/>
            <a:r>
              <a:rPr lang="en-US" sz="1000" dirty="0"/>
              <a:t>    includelib \masm32\lib\gdi32.lib</a:t>
            </a:r>
          </a:p>
          <a:p>
            <a:pPr marL="519113"/>
            <a:r>
              <a:rPr lang="en-US" sz="1000" dirty="0"/>
              <a:t>    includelib \masm32\lib\user32.lib</a:t>
            </a:r>
          </a:p>
          <a:p>
            <a:pPr marL="519113"/>
            <a:r>
              <a:rPr lang="en-US" sz="1000" dirty="0"/>
              <a:t>    includelib \masm32\lib\kernel32.lib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show_text PROTO :DWORD      ;  prototype a method + type of parameter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.code                       ; Tell MASM where the code starts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start:                          ; The CODE entry point to the program</a:t>
            </a:r>
          </a:p>
          <a:p>
            <a:pPr marL="519113"/>
            <a:r>
              <a:rPr lang="en-US" sz="1000" dirty="0"/>
              <a:t>    call main                   ; branch to the "main" procedure</a:t>
            </a:r>
          </a:p>
          <a:p>
            <a:pPr marL="519113"/>
            <a:r>
              <a:rPr lang="en-US" sz="1000" dirty="0"/>
              <a:t>    exit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main proc</a:t>
            </a:r>
          </a:p>
          <a:p>
            <a:pPr marL="519113"/>
            <a:r>
              <a:rPr lang="en-US" sz="1000" dirty="0"/>
              <a:t>    LOCAL txtinput:DWORD        ; a "handle" for the text returned by "input"</a:t>
            </a:r>
          </a:p>
          <a:p>
            <a:pPr marL="519113"/>
            <a:r>
              <a:rPr lang="en-US" sz="1000" dirty="0"/>
              <a:t>    mov txtinput, input("Type some text at the cursor : ") ; get input string</a:t>
            </a:r>
          </a:p>
          <a:p>
            <a:pPr marL="519113"/>
            <a:r>
              <a:rPr lang="en-US" sz="1000" dirty="0"/>
              <a:t>    invoke show_text, txtinput  ; show inputted string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main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show_text proc string:DWORD</a:t>
            </a:r>
          </a:p>
          <a:p>
            <a:pPr marL="519113"/>
            <a:r>
              <a:rPr lang="en-US" sz="1000" dirty="0"/>
              <a:t>    print chr$("This is what you typed at the cursor",13,10,"     *** ")</a:t>
            </a:r>
          </a:p>
          <a:p>
            <a:pPr marL="519113"/>
            <a:r>
              <a:rPr lang="en-US" sz="1000" dirty="0"/>
              <a:t>    print string                ; show the string at the console</a:t>
            </a:r>
          </a:p>
          <a:p>
            <a:pPr marL="519113"/>
            <a:r>
              <a:rPr lang="en-US" sz="1000" dirty="0"/>
              <a:t>    print chr$(" ***",13,10)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show_text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71575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Familiarize yourself with the assembly language, a low level language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https://msdn.microsoft.com/en-us/library/windows/hardware/ff561499(v=vs.85).aspx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CS</a:t>
            </a:r>
            <a:r>
              <a:rPr lang="en-US" sz="1800" b="1" dirty="0"/>
              <a:t> Code</a:t>
            </a:r>
            <a:r>
              <a:rPr lang="en-US" sz="1800" dirty="0"/>
              <a:t> </a:t>
            </a:r>
            <a:r>
              <a:rPr lang="en-US" sz="1800" b="1" dirty="0"/>
              <a:t>Segment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DS</a:t>
            </a:r>
            <a:r>
              <a:rPr lang="en-US" sz="1800" b="1" dirty="0"/>
              <a:t>: Data Segment 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SS</a:t>
            </a:r>
            <a:r>
              <a:rPr lang="en-US" sz="1800" dirty="0"/>
              <a:t>: </a:t>
            </a:r>
            <a:r>
              <a:rPr lang="en-US" sz="1800" b="1" dirty="0"/>
              <a:t>Stack Segment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/>
              <a:t>(1) How to receive numbers from user?</a:t>
            </a:r>
          </a:p>
          <a:p>
            <a:pPr marL="457200" indent="-457200"/>
            <a:r>
              <a:rPr lang="en-US" sz="2000" dirty="0"/>
              <a:t>    Raw data from keyboard are string. The function </a:t>
            </a:r>
            <a:r>
              <a:rPr lang="en-US" sz="2000" b="1" dirty="0">
                <a:solidFill>
                  <a:srgbClr val="0000CC"/>
                </a:solidFill>
              </a:rPr>
              <a:t>sval(string)</a:t>
            </a:r>
            <a:r>
              <a:rPr lang="en-US" sz="2000" dirty="0"/>
              <a:t> will convert num-string to signed number. </a:t>
            </a:r>
          </a:p>
          <a:p>
            <a:pPr marL="457200" indent="-457200"/>
            <a:r>
              <a:rPr lang="en-US" sz="2000" dirty="0"/>
              <a:t>(2) How to perform a simple addition using registers 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>
                <a:sym typeface="Wingdings" pitchFamily="2" charset="2"/>
              </a:rPr>
              <a:t>will accumulate value in reg2 to reg1</a:t>
            </a:r>
          </a:p>
          <a:p>
            <a:pPr marL="457200" indent="-457200"/>
            <a:r>
              <a:rPr lang="en-US" sz="2000" dirty="0"/>
              <a:t>(2) How to print value in a register/variable to screen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Function str$(number)  num-string</a:t>
            </a:r>
          </a:p>
          <a:p>
            <a:pPr marL="457200" indent="-457200"/>
            <a:r>
              <a:rPr lang="en-US" sz="2000" dirty="0"/>
              <a:t>(3) How to compare a memory variable to an immediate number</a:t>
            </a:r>
          </a:p>
          <a:p>
            <a:pPr marL="457200" indent="-457200"/>
            <a:r>
              <a:rPr lang="en-US" sz="2000" dirty="0"/>
              <a:t>      Use the instruction  </a:t>
            </a:r>
            <a:r>
              <a:rPr lang="en-US" sz="2000" dirty="0">
                <a:solidFill>
                  <a:srgbClr val="0000CC"/>
                </a:solidFill>
              </a:rPr>
              <a:t>CMP  reg, reg/ CMP reg, var/ CMP var, reg/ CMP  mem, immed/ CMP reg, immed (immed= immediate vakue)</a:t>
            </a:r>
          </a:p>
          <a:p>
            <a:pPr marL="457200" indent="-457200"/>
            <a:r>
              <a:rPr lang="en-US" sz="2000" dirty="0"/>
              <a:t>(4) How to branching to different labels after camparation?</a:t>
            </a:r>
          </a:p>
          <a:p>
            <a:pPr marL="457200" indent="-457200"/>
            <a:r>
              <a:rPr lang="en-US" sz="2000" dirty="0"/>
              <a:t>     Use </a:t>
            </a:r>
            <a:r>
              <a:rPr lang="en-US" sz="2000" b="1" dirty="0"/>
              <a:t>j</a:t>
            </a:r>
            <a:r>
              <a:rPr lang="en-US" sz="2000" dirty="0"/>
              <a:t>umps: </a:t>
            </a:r>
            <a:r>
              <a:rPr lang="en-US" sz="2000" b="1" dirty="0">
                <a:solidFill>
                  <a:srgbClr val="0000CC"/>
                </a:solidFill>
              </a:rPr>
              <a:t>J</a:t>
            </a:r>
            <a:r>
              <a:rPr lang="en-US" sz="2000" dirty="0">
                <a:solidFill>
                  <a:srgbClr val="0000CC"/>
                </a:solidFill>
              </a:rPr>
              <a:t>E </a:t>
            </a:r>
            <a:r>
              <a:rPr lang="en-US" sz="2000" dirty="0"/>
              <a:t>(equal), </a:t>
            </a:r>
            <a:r>
              <a:rPr lang="en-US" sz="2000" dirty="0">
                <a:solidFill>
                  <a:srgbClr val="0000CC"/>
                </a:solidFill>
              </a:rPr>
              <a:t>JG</a:t>
            </a:r>
            <a:r>
              <a:rPr lang="en-US" sz="2000" dirty="0"/>
              <a:t> (greater than), </a:t>
            </a:r>
            <a:r>
              <a:rPr lang="en-US" sz="2000" dirty="0">
                <a:solidFill>
                  <a:srgbClr val="0000CC"/>
                </a:solidFill>
              </a:rPr>
              <a:t>JL</a:t>
            </a:r>
            <a:r>
              <a:rPr lang="en-US" sz="2000" dirty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Instruction Syntax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; compare 2 variables and process the result</a:t>
            </a:r>
          </a:p>
          <a:p>
            <a:r>
              <a:rPr lang="en-US" sz="1200" dirty="0"/>
              <a:t>    mov eax, var1               ; copy var1 to eax</a:t>
            </a:r>
          </a:p>
          <a:p>
            <a:r>
              <a:rPr lang="en-US" sz="1200" dirty="0"/>
              <a:t>    cmp eax, var2               ; CMP REG, VAR</a:t>
            </a:r>
          </a:p>
          <a:p>
            <a:r>
              <a:rPr lang="en-US" sz="1200" dirty="0"/>
              <a:t>    je equal                    ; jump if var1 is equal to 100 to "equal"</a:t>
            </a:r>
          </a:p>
          <a:p>
            <a:r>
              <a:rPr lang="en-US" sz="1200" dirty="0"/>
              <a:t>    jg bigger                   ; jump if var1 is greater than 100 to "bigger"</a:t>
            </a:r>
          </a:p>
          <a:p>
            <a:r>
              <a:rPr lang="en-US" sz="1200" dirty="0"/>
              <a:t>    jl smaller                  ; jump if var1 is less than 100 to "smaller"</a:t>
            </a:r>
          </a:p>
          <a:p>
            <a:endParaRPr lang="en-US" sz="1200" dirty="0"/>
          </a:p>
          <a:p>
            <a:r>
              <a:rPr lang="en-US" sz="1200" dirty="0"/>
              <a:t>  equal:</a:t>
            </a:r>
          </a:p>
          <a:p>
            <a:r>
              <a:rPr lang="en-US" sz="1200" dirty="0"/>
              <a:t>    print chr$("2 numbers you entered are equal.",13,10)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bigger:</a:t>
            </a:r>
          </a:p>
          <a:p>
            <a:r>
              <a:rPr lang="en-US" sz="1200" dirty="0"/>
              <a:t>    print chr$("The number 1 you entered is greater than number 2",13,10)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smaller:</a:t>
            </a:r>
          </a:p>
          <a:p>
            <a:r>
              <a:rPr lang="en-US" sz="1200" dirty="0"/>
              <a:t>    print chr$("The number 1 you entered is smaller than number 2",13,10)</a:t>
            </a:r>
          </a:p>
          <a:p>
            <a:endParaRPr lang="en-US" sz="1200" dirty="0"/>
          </a:p>
          <a:p>
            <a:r>
              <a:rPr lang="en-US" sz="1200" dirty="0"/>
              <a:t>  over:</a:t>
            </a:r>
          </a:p>
          <a:p>
            <a:r>
              <a:rPr lang="en-US" sz="1200" dirty="0"/>
              <a:t>    ret</a:t>
            </a:r>
          </a:p>
          <a:p>
            <a:r>
              <a:rPr lang="en-US" sz="1200" dirty="0"/>
              <a:t>main endp</a:t>
            </a:r>
          </a:p>
          <a:p>
            <a:r>
              <a:rPr lang="en-US" sz="1200" dirty="0"/>
              <a:t>; «««««««««««««««««««««««««««««««««««««««««««««</a:t>
            </a:r>
          </a:p>
          <a:p>
            <a:endParaRPr lang="en-US" sz="1200" dirty="0"/>
          </a:p>
          <a:p>
            <a:r>
              <a:rPr lang="en-US" sz="1200" dirty="0"/>
              <a:t>end start                       ; Tell MASM where the program ends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; EX05_Numbers.asm</a:t>
            </a:r>
          </a:p>
          <a:p>
            <a:r>
              <a:rPr lang="en-US" sz="1000" dirty="0"/>
              <a:t>; Declare program model and all libraries using only one file</a:t>
            </a:r>
          </a:p>
          <a:p>
            <a:endParaRPr lang="en-US" sz="1000" dirty="0"/>
          </a:p>
          <a:p>
            <a:r>
              <a:rPr lang="en-US" sz="1000" dirty="0"/>
              <a:t>  include \masm32\include\masm32rt.inc 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.code                       </a:t>
            </a:r>
          </a:p>
          <a:p>
            <a:r>
              <a:rPr lang="en-US" sz="1000" dirty="0"/>
              <a:t>start:                          ; The CODE entry point to the program</a:t>
            </a:r>
          </a:p>
          <a:p>
            <a:r>
              <a:rPr lang="en-US" sz="1000" dirty="0"/>
              <a:t>    call main                   ; branch to the "main" procedure</a:t>
            </a:r>
          </a:p>
          <a:p>
            <a:r>
              <a:rPr lang="en-US" sz="1000" dirty="0"/>
              <a:t>    exit</a:t>
            </a:r>
          </a:p>
          <a:p>
            <a:r>
              <a:rPr lang="en-US" sz="1000" dirty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/>
              <a:t>main proc</a:t>
            </a:r>
          </a:p>
          <a:p>
            <a:r>
              <a:rPr lang="en-US" sz="1000" dirty="0"/>
              <a:t>    LOCAL var1:DWORD            ; 2 DWORD integral variables</a:t>
            </a:r>
          </a:p>
          <a:p>
            <a:r>
              <a:rPr lang="en-US" sz="1000" dirty="0"/>
              <a:t>    LOCAL var2:DWORD            ; </a:t>
            </a:r>
          </a:p>
          <a:p>
            <a:r>
              <a:rPr lang="en-US" sz="1000" dirty="0"/>
              <a:t>    LOCAL str1:DWORD            ; a string handle for the input data</a:t>
            </a:r>
          </a:p>
          <a:p>
            <a:endParaRPr lang="en-US" sz="1000" dirty="0"/>
          </a:p>
          <a:p>
            <a:r>
              <a:rPr lang="en-US" sz="1000" dirty="0"/>
              <a:t>  ; test the MOV and ADD instructions</a:t>
            </a:r>
          </a:p>
          <a:p>
            <a:r>
              <a:rPr lang="en-US" sz="1000" dirty="0"/>
              <a:t>    print chr$("Add 2 registers: 100 + 250= ") </a:t>
            </a:r>
          </a:p>
          <a:p>
            <a:r>
              <a:rPr lang="en-US" sz="1000" dirty="0"/>
              <a:t>    mov eax, 100                ; copy the IMMEDIATE number 100 into the EAX register</a:t>
            </a:r>
          </a:p>
          <a:p>
            <a:r>
              <a:rPr lang="en-US" sz="1000" dirty="0"/>
              <a:t>    mov ecx, 250                ; copy the IMMEDIATE number 250 into the ECX register</a:t>
            </a:r>
          </a:p>
          <a:p>
            <a:r>
              <a:rPr lang="en-US" sz="1000" dirty="0"/>
              <a:t>    add ecx, eax                ; ADD EAX to ECX</a:t>
            </a:r>
          </a:p>
          <a:p>
            <a:r>
              <a:rPr lang="en-US" sz="1000" dirty="0"/>
              <a:t>    print str$(ecx)             ; show the result at the console</a:t>
            </a:r>
          </a:p>
          <a:p>
            <a:r>
              <a:rPr lang="en-US" sz="1000" dirty="0"/>
              <a:t>    print chr$(13,10,13,10)     ; 2 empty lines</a:t>
            </a:r>
          </a:p>
          <a:p>
            <a:endParaRPr lang="en-US" sz="1000" dirty="0"/>
          </a:p>
          <a:p>
            <a:r>
              <a:rPr lang="en-US" sz="1000" dirty="0"/>
              <a:t>  ; Input 2 integers</a:t>
            </a:r>
          </a:p>
          <a:p>
            <a:r>
              <a:rPr lang="en-US" sz="1000" dirty="0"/>
              <a:t>    mov var1, sval(input("Enter number 1 : "))</a:t>
            </a:r>
          </a:p>
          <a:p>
            <a:r>
              <a:rPr lang="en-US" sz="1000" dirty="0"/>
              <a:t>    mov var2, sval(input("Enter number 2 : "))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Part 1: Write answers to your notebook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Opcodes help </a:t>
            </a:r>
            <a:r>
              <a:rPr lang="en-US" dirty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/>
              <a:t>ADD</a:t>
            </a:r>
          </a:p>
          <a:p>
            <a:pPr marL="457200" indent="-457200">
              <a:buAutoNum type="arabicParenBoth"/>
            </a:pPr>
            <a:r>
              <a:rPr lang="en-US" dirty="0"/>
              <a:t>SUB</a:t>
            </a:r>
          </a:p>
          <a:p>
            <a:pPr marL="457200" indent="-457200">
              <a:buAutoNum type="arabicParenBoth"/>
            </a:pPr>
            <a:r>
              <a:rPr lang="en-US" dirty="0"/>
              <a:t>MUL, IMUL</a:t>
            </a:r>
          </a:p>
          <a:p>
            <a:pPr marL="457200" indent="-457200">
              <a:buAutoNum type="arabicParenBoth"/>
            </a:pPr>
            <a:r>
              <a:rPr lang="en-US" dirty="0"/>
              <a:t>DIV, IDIV. What register will store the remainder 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Part 2:</a:t>
            </a:r>
          </a:p>
          <a:p>
            <a:r>
              <a:rPr lang="en-US" dirty="0">
                <a:solidFill>
                  <a:srgbClr val="0000CC"/>
                </a:solidFill>
              </a:rPr>
              <a:t>Write a MASM program that will print the following cantor of Hàn Mặc Tử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Basic input, output operations: print, chr$(…), str$(…)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Data type conversion: sval(..),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Microsoft Macro Assembler:  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>
                <a:solidFill>
                  <a:schemeClr val="tx1"/>
                </a:solidFill>
              </a:rPr>
              <a:t>ML64</a:t>
            </a:r>
            <a:r>
              <a:rPr lang="en-US" sz="2800" dirty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Unzip: masm32v11r.zip </a:t>
            </a:r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Icon of MASM, executable file: </a:t>
            </a:r>
            <a:r>
              <a:rPr lang="en-US" b="1" dirty="0"/>
              <a:t>qeditor.exe</a:t>
            </a:r>
          </a:p>
          <a:p>
            <a:r>
              <a:rPr lang="en-US" dirty="0"/>
              <a:t>Compiler: bin/ml.exe (32 bit),  ml64.exe (64 bit)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333FF"/>
                </a:solidFill>
              </a:rPr>
              <a:t>You should create a folder as a storage of your exercises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file </a:t>
            </a:r>
            <a:r>
              <a:rPr lang="en-US" dirty="0"/>
              <a:t>allows user working with files, run program,…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Project</a:t>
            </a:r>
            <a:r>
              <a:rPr lang="en-US" dirty="0"/>
              <a:t> allows user compiling program,…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Menu </a:t>
              </a:r>
              <a:r>
                <a:rPr lang="en-US" b="1" dirty="0"/>
                <a:t>Help</a:t>
              </a:r>
              <a:r>
                <a:rPr lang="en-US" dirty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Build-in Libraries in MASM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Opcodes of Intel CPU</a:t>
              </a:r>
            </a:p>
            <a:p>
              <a:r>
                <a:rPr lang="en-US" sz="2000" dirty="0"/>
                <a:t>Syntaxes of  MASM language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Demo 1: Write an Assembly program that displays the string 'Hello World' on the screen: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 of a MASM program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CC"/>
                  </a:solidFill>
                </a:rPr>
                <a:t>Directives helps the program will conform to Windows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to create it? NEXT SLIDE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flat memory model</a:t>
            </a:r>
            <a:r>
              <a:rPr lang="en-US" sz="1400" dirty="0"/>
              <a:t> is a </a:t>
            </a:r>
            <a:r>
              <a:rPr lang="en-US" sz="1400" i="1" dirty="0"/>
              <a:t>non-segmented</a:t>
            </a:r>
            <a:r>
              <a:rPr lang="en-US" sz="1400" dirty="0"/>
              <a:t> configuration available in 32-bit operating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Open MASM/ Menu File/ New</a:t>
            </a:r>
          </a:p>
          <a:p>
            <a:r>
              <a:rPr lang="en-US" dirty="0"/>
              <a:t>Step 2: Copy and paste the code in the next slide to it’s editor</a:t>
            </a:r>
          </a:p>
          <a:p>
            <a:r>
              <a:rPr lang="en-US" dirty="0"/>
              <a:t>Step 3: Save file/EX1_Hello.asm</a:t>
            </a:r>
          </a:p>
          <a:p>
            <a:r>
              <a:rPr lang="en-US" dirty="0"/>
              <a:t>Step 4: Menu Project/ Console Assemble&amp;Link</a:t>
            </a:r>
          </a:p>
          <a:p>
            <a:r>
              <a:rPr lang="en-US" dirty="0"/>
              <a:t>Step 5: View results in containing folder</a:t>
            </a:r>
          </a:p>
          <a:p>
            <a:r>
              <a:rPr lang="en-US" dirty="0"/>
              <a:t>Step 6: Run the program: Click the EX01_Hello.exe</a:t>
            </a:r>
          </a:p>
          <a:p>
            <a:r>
              <a:rPr lang="en-US" dirty="0"/>
              <a:t>            A black window will show then disappear because </a:t>
            </a:r>
          </a:p>
          <a:p>
            <a:r>
              <a:rPr lang="en-US" dirty="0"/>
              <a:t>            there is no code to block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 Assembly source code is a file whose extension MUST BE .ASM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What is the result of compilation?</a:t>
            </a:r>
          </a:p>
          <a:p>
            <a:pPr algn="ctr"/>
            <a:r>
              <a:rPr lang="en-US" dirty="0">
                <a:solidFill>
                  <a:srgbClr val="0000CC"/>
                </a:solidFill>
              </a:rPr>
              <a:t>You can see them in the folder containing you ASM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6283</TotalTime>
  <Words>2836</Words>
  <Application>Microsoft Office PowerPoint</Application>
  <PresentationFormat>On-screen Show (4:3)</PresentationFormat>
  <Paragraphs>460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Rockwell</vt:lpstr>
      <vt:lpstr>Segoe UI</vt:lpstr>
      <vt:lpstr>Times New Roman</vt:lpstr>
      <vt:lpstr>Wingdings</vt:lpstr>
      <vt:lpstr>Advantage</vt:lpstr>
      <vt:lpstr>PowerPoint Presentation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Nguyên Thủy</cp:lastModifiedBy>
  <cp:revision>107</cp:revision>
  <dcterms:created xsi:type="dcterms:W3CDTF">2012-07-21T04:30:17Z</dcterms:created>
  <dcterms:modified xsi:type="dcterms:W3CDTF">2024-07-05T11:33:26Z</dcterms:modified>
</cp:coreProperties>
</file>