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334" r:id="rId2"/>
    <p:sldId id="342" r:id="rId3"/>
    <p:sldId id="343" r:id="rId4"/>
    <p:sldId id="358" r:id="rId5"/>
    <p:sldId id="359" r:id="rId6"/>
    <p:sldId id="360" r:id="rId7"/>
    <p:sldId id="346" r:id="rId8"/>
    <p:sldId id="349" r:id="rId9"/>
    <p:sldId id="350" r:id="rId10"/>
    <p:sldId id="351" r:id="rId11"/>
    <p:sldId id="352" r:id="rId12"/>
    <p:sldId id="348" r:id="rId13"/>
    <p:sldId id="353" r:id="rId14"/>
    <p:sldId id="354" r:id="rId15"/>
    <p:sldId id="347" r:id="rId16"/>
    <p:sldId id="355" r:id="rId17"/>
    <p:sldId id="356" r:id="rId18"/>
    <p:sldId id="357" r:id="rId19"/>
    <p:sldId id="362" r:id="rId20"/>
    <p:sldId id="363" r:id="rId21"/>
    <p:sldId id="364" r:id="rId22"/>
    <p:sldId id="361" r:id="rId23"/>
    <p:sldId id="336" r:id="rId2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36" autoAdjust="0"/>
    <p:restoredTop sz="95492" autoAdjust="0"/>
  </p:normalViewPr>
  <p:slideViewPr>
    <p:cSldViewPr>
      <p:cViewPr>
        <p:scale>
          <a:sx n="75" d="100"/>
          <a:sy n="75" d="100"/>
        </p:scale>
        <p:origin x="-9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Prepared by Thân</a:t>
            </a:r>
            <a:r>
              <a:rPr lang="en-GB" baseline="0" dirty="0" smtClean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4/17/2015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4/17/2015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4/17/2015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02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0" y="642918"/>
            <a:ext cx="9144032" cy="5953125"/>
            <a:chOff x="0" y="642918"/>
            <a:chExt cx="9144032" cy="59531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32" y="642918"/>
              <a:ext cx="6096000" cy="595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0" y="1214422"/>
              <a:ext cx="3086100" cy="313372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cxnSp>
          <p:nvCxnSpPr>
            <p:cNvPr id="26" name="Straight Arrow Connector 25"/>
            <p:cNvCxnSpPr/>
            <p:nvPr/>
          </p:nvCxnSpPr>
          <p:spPr>
            <a:xfrm rot="10800000" flipV="1">
              <a:off x="1285852" y="1071546"/>
              <a:ext cx="2143140" cy="100013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143108" y="2143116"/>
              <a:ext cx="1285884" cy="14287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>
              <a:off x="1214414" y="2714620"/>
              <a:ext cx="2071702" cy="50006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>
              <a:off x="1357290" y="3000372"/>
              <a:ext cx="1928826" cy="135732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1928794" y="4143380"/>
              <a:ext cx="1500198" cy="107157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357298"/>
              <a:ext cx="2101988" cy="3743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Source code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571480"/>
            <a:ext cx="43577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; Addresses.asm</a:t>
            </a:r>
          </a:p>
          <a:p>
            <a:r>
              <a:rPr lang="en-US" sz="1200" dirty="0" smtClean="0"/>
              <a:t>; Draw memory of a program</a:t>
            </a:r>
          </a:p>
          <a:p>
            <a:endParaRPr lang="en-US" sz="1200" dirty="0" smtClean="0"/>
          </a:p>
          <a:p>
            <a:r>
              <a:rPr lang="en-US" sz="1200" dirty="0" smtClean="0"/>
              <a:t>include \masm32\include\masm32rt.inc </a:t>
            </a:r>
          </a:p>
          <a:p>
            <a:r>
              <a:rPr lang="en-US" sz="1200" dirty="0" smtClean="0"/>
              <a:t> .data          ; initialized data </a:t>
            </a:r>
          </a:p>
          <a:p>
            <a:r>
              <a:rPr lang="en-US" sz="1200" dirty="0" smtClean="0"/>
              <a:t>  </a:t>
            </a:r>
            <a:r>
              <a:rPr lang="en-US" sz="1200" dirty="0" smtClean="0"/>
              <a:t>anInt</a:t>
            </a:r>
            <a:r>
              <a:rPr lang="en-US" sz="1200" dirty="0" smtClean="0"/>
              <a:t> DD 123</a:t>
            </a:r>
          </a:p>
          <a:p>
            <a:r>
              <a:rPr lang="en-US" sz="1200" dirty="0" smtClean="0"/>
              <a:t>  txt1 db "I love you", 0</a:t>
            </a:r>
          </a:p>
          <a:p>
            <a:r>
              <a:rPr lang="en-US" sz="1200" dirty="0" smtClean="0"/>
              <a:t> .data?          ; Un-initialized data </a:t>
            </a:r>
          </a:p>
          <a:p>
            <a:r>
              <a:rPr lang="en-US" sz="1200" dirty="0" smtClean="0"/>
              <a:t>  </a:t>
            </a:r>
            <a:r>
              <a:rPr lang="en-US" sz="1200" dirty="0" smtClean="0"/>
              <a:t>aReal</a:t>
            </a:r>
            <a:r>
              <a:rPr lang="en-US" sz="1200" dirty="0" smtClean="0"/>
              <a:t> DD ?</a:t>
            </a:r>
          </a:p>
          <a:p>
            <a:r>
              <a:rPr lang="en-US" sz="1200" dirty="0" smtClean="0"/>
              <a:t>  txt2  db 128 dup (?)</a:t>
            </a:r>
          </a:p>
          <a:p>
            <a:r>
              <a:rPr lang="en-US" sz="1200" dirty="0" smtClean="0"/>
              <a:t> .code                       </a:t>
            </a:r>
          </a:p>
          <a:p>
            <a:r>
              <a:rPr lang="en-US" sz="1200" dirty="0" smtClean="0"/>
              <a:t>start:                          ; The CODE entry point to the program</a:t>
            </a:r>
          </a:p>
          <a:p>
            <a:r>
              <a:rPr lang="en-US" sz="1200" dirty="0" smtClean="0"/>
              <a:t>    call main                   ; branch to the "main" procedure</a:t>
            </a:r>
          </a:p>
          <a:p>
            <a:r>
              <a:rPr lang="en-US" sz="1200" dirty="0" smtClean="0"/>
              <a:t>    exit</a:t>
            </a:r>
          </a:p>
          <a:p>
            <a:r>
              <a:rPr lang="en-US" sz="1200" dirty="0" smtClean="0"/>
              <a:t>; ««««</a:t>
            </a:r>
          </a:p>
          <a:p>
            <a:r>
              <a:rPr lang="en-US" sz="1200" dirty="0" smtClean="0"/>
              <a:t>main proc</a:t>
            </a:r>
          </a:p>
          <a:p>
            <a:r>
              <a:rPr lang="en-US" sz="1200" dirty="0" smtClean="0"/>
              <a:t>    LOCAL var1: DWORD           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; Access address and value of </a:t>
            </a:r>
            <a:r>
              <a:rPr lang="en-US" sz="1200" dirty="0" smtClean="0"/>
              <a:t>anInt</a:t>
            </a:r>
            <a:endParaRPr lang="en-US" sz="1200" dirty="0" smtClean="0"/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$("Address of </a:t>
            </a:r>
            <a:r>
              <a:rPr lang="en-US" sz="1200" dirty="0" smtClean="0"/>
              <a:t>anInt</a:t>
            </a:r>
            <a:r>
              <a:rPr lang="en-US" sz="1200" dirty="0" smtClean="0"/>
              <a:t>:")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mov</a:t>
            </a:r>
            <a:r>
              <a:rPr lang="en-US" sz="1200" dirty="0" smtClean="0"/>
              <a:t> </a:t>
            </a:r>
            <a:r>
              <a:rPr lang="en-US" sz="1200" dirty="0" smtClean="0"/>
              <a:t>eax</a:t>
            </a:r>
            <a:r>
              <a:rPr lang="en-US" sz="1200" dirty="0" smtClean="0"/>
              <a:t>, OFFSET </a:t>
            </a:r>
            <a:r>
              <a:rPr lang="en-US" sz="1200" dirty="0" smtClean="0"/>
              <a:t>anInt</a:t>
            </a:r>
            <a:r>
              <a:rPr lang="en-US" sz="1200" dirty="0" smtClean="0"/>
              <a:t> ; Operator OFFSET will get address of a global </a:t>
            </a:r>
            <a:r>
              <a:rPr lang="en-US" sz="1200" dirty="0" smtClean="0"/>
              <a:t>var</a:t>
            </a:r>
            <a:endParaRPr lang="en-US" sz="1200" dirty="0" smtClean="0"/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str</a:t>
            </a:r>
            <a:r>
              <a:rPr lang="en-US" sz="1200" dirty="0" smtClean="0"/>
              <a:t>$(</a:t>
            </a:r>
            <a:r>
              <a:rPr lang="en-US" sz="1200" dirty="0" smtClean="0"/>
              <a:t>eax</a:t>
            </a:r>
            <a:r>
              <a:rPr lang="en-US" sz="1200" dirty="0" smtClean="0"/>
              <a:t>)    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$(", value:")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str</a:t>
            </a:r>
            <a:r>
              <a:rPr lang="en-US" sz="1200" dirty="0" smtClean="0"/>
              <a:t>$(</a:t>
            </a:r>
            <a:r>
              <a:rPr lang="en-US" sz="1200" dirty="0" smtClean="0"/>
              <a:t>anInt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$(13,10)</a:t>
            </a:r>
          </a:p>
          <a:p>
            <a:r>
              <a:rPr lang="en-US" sz="1200" dirty="0" smtClean="0"/>
              <a:t> ; Access address and value of txt1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$("Address of txt1:")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mov</a:t>
            </a:r>
            <a:r>
              <a:rPr lang="en-US" sz="1200" dirty="0" smtClean="0"/>
              <a:t> </a:t>
            </a:r>
            <a:r>
              <a:rPr lang="en-US" sz="1200" dirty="0" smtClean="0"/>
              <a:t>eax</a:t>
            </a:r>
            <a:r>
              <a:rPr lang="en-US" sz="1200" dirty="0" smtClean="0"/>
              <a:t>, OFFSET txt1 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str</a:t>
            </a:r>
            <a:r>
              <a:rPr lang="en-US" sz="1200" dirty="0" smtClean="0"/>
              <a:t>$(</a:t>
            </a:r>
            <a:r>
              <a:rPr lang="en-US" sz="1200" dirty="0" smtClean="0"/>
              <a:t>eax</a:t>
            </a:r>
            <a:r>
              <a:rPr lang="en-US" sz="1200" dirty="0" smtClean="0"/>
              <a:t>)    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$(", value:")</a:t>
            </a:r>
          </a:p>
          <a:p>
            <a:r>
              <a:rPr lang="en-US" sz="1200" dirty="0" smtClean="0"/>
              <a:t>    print OFFSET txt1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$(13,10)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2066" y="857232"/>
            <a:ext cx="32861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; Access address and value of </a:t>
            </a:r>
            <a:r>
              <a:rPr lang="en-US" sz="1200" dirty="0" smtClean="0"/>
              <a:t>aReal</a:t>
            </a:r>
            <a:endParaRPr lang="en-US" sz="1200" dirty="0" smtClean="0"/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$("Address of </a:t>
            </a:r>
            <a:r>
              <a:rPr lang="en-US" sz="1200" dirty="0" smtClean="0"/>
              <a:t>aReal</a:t>
            </a:r>
            <a:r>
              <a:rPr lang="en-US" sz="1200" dirty="0" smtClean="0"/>
              <a:t>:")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mov</a:t>
            </a:r>
            <a:r>
              <a:rPr lang="en-US" sz="1200" dirty="0" smtClean="0"/>
              <a:t> </a:t>
            </a:r>
            <a:r>
              <a:rPr lang="en-US" sz="1200" dirty="0" smtClean="0"/>
              <a:t>eax</a:t>
            </a:r>
            <a:r>
              <a:rPr lang="en-US" sz="1200" dirty="0" smtClean="0"/>
              <a:t>, OFFSET </a:t>
            </a:r>
            <a:r>
              <a:rPr lang="en-US" sz="1200" dirty="0" smtClean="0"/>
              <a:t>aReal</a:t>
            </a:r>
            <a:endParaRPr lang="en-US" sz="1200" dirty="0" smtClean="0"/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str</a:t>
            </a:r>
            <a:r>
              <a:rPr lang="en-US" sz="1200" dirty="0" smtClean="0"/>
              <a:t>$(</a:t>
            </a:r>
            <a:r>
              <a:rPr lang="en-US" sz="1200" dirty="0" smtClean="0"/>
              <a:t>eax</a:t>
            </a:r>
            <a:r>
              <a:rPr lang="en-US" sz="1200" dirty="0" smtClean="0"/>
              <a:t>)    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$(", value:")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mov</a:t>
            </a:r>
            <a:r>
              <a:rPr lang="en-US" sz="1200" dirty="0" smtClean="0"/>
              <a:t> </a:t>
            </a:r>
            <a:r>
              <a:rPr lang="en-US" sz="1200" dirty="0" smtClean="0"/>
              <a:t>aReal</a:t>
            </a:r>
            <a:r>
              <a:rPr lang="en-US" sz="1200" dirty="0" smtClean="0"/>
              <a:t>, 5809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str</a:t>
            </a:r>
            <a:r>
              <a:rPr lang="en-US" sz="1200" dirty="0" smtClean="0"/>
              <a:t>$(</a:t>
            </a:r>
            <a:r>
              <a:rPr lang="en-US" sz="1200" dirty="0" smtClean="0"/>
              <a:t>aReal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$(13,10)</a:t>
            </a:r>
          </a:p>
          <a:p>
            <a:r>
              <a:rPr lang="en-US" sz="1200" dirty="0" smtClean="0"/>
              <a:t>  ; Access address and value of txt2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$("Address of txt2:")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mov</a:t>
            </a:r>
            <a:r>
              <a:rPr lang="en-US" sz="1200" dirty="0" smtClean="0"/>
              <a:t> </a:t>
            </a:r>
            <a:r>
              <a:rPr lang="en-US" sz="1200" dirty="0" smtClean="0"/>
              <a:t>eax</a:t>
            </a:r>
            <a:r>
              <a:rPr lang="en-US" sz="1200" dirty="0" smtClean="0"/>
              <a:t>, OFFSET txt2 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str</a:t>
            </a:r>
            <a:r>
              <a:rPr lang="en-US" sz="1200" dirty="0" smtClean="0"/>
              <a:t>$(</a:t>
            </a:r>
            <a:r>
              <a:rPr lang="en-US" sz="1200" dirty="0" smtClean="0"/>
              <a:t>eax</a:t>
            </a:r>
            <a:r>
              <a:rPr lang="en-US" sz="1200" dirty="0" smtClean="0"/>
              <a:t>)    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$(", value:")</a:t>
            </a:r>
          </a:p>
          <a:p>
            <a:r>
              <a:rPr lang="en-US" sz="1200" dirty="0" smtClean="0"/>
              <a:t>    print OFFSET txt2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$(13,10)</a:t>
            </a:r>
          </a:p>
          <a:p>
            <a:r>
              <a:rPr lang="en-US" sz="1200" dirty="0" smtClean="0"/>
              <a:t>  ; Access address and value of local </a:t>
            </a:r>
            <a:r>
              <a:rPr lang="en-US" sz="1200" dirty="0" smtClean="0"/>
              <a:t>var</a:t>
            </a:r>
            <a:r>
              <a:rPr lang="en-US" sz="1200" dirty="0" smtClean="0"/>
              <a:t> var1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mov</a:t>
            </a:r>
            <a:r>
              <a:rPr lang="en-US" sz="1200" dirty="0" smtClean="0"/>
              <a:t> var1, 1000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$("Address of var1:")</a:t>
            </a:r>
          </a:p>
          <a:p>
            <a:r>
              <a:rPr lang="en-US" sz="1200" dirty="0" smtClean="0"/>
              <a:t>    lea </a:t>
            </a:r>
            <a:r>
              <a:rPr lang="en-US" sz="1200" dirty="0" smtClean="0"/>
              <a:t>eax</a:t>
            </a:r>
            <a:r>
              <a:rPr lang="en-US" sz="1200" dirty="0" smtClean="0"/>
              <a:t>, var1      ; LEA get local variable address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str</a:t>
            </a:r>
            <a:r>
              <a:rPr lang="en-US" sz="1200" dirty="0" smtClean="0"/>
              <a:t>$(</a:t>
            </a:r>
            <a:r>
              <a:rPr lang="en-US" sz="1200" dirty="0" smtClean="0"/>
              <a:t>eax</a:t>
            </a:r>
            <a:r>
              <a:rPr lang="en-US" sz="1200" dirty="0" smtClean="0"/>
              <a:t>)    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$(", value:")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str</a:t>
            </a:r>
            <a:r>
              <a:rPr lang="en-US" sz="1200" dirty="0" smtClean="0"/>
              <a:t>$(var1)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$(13,10)     </a:t>
            </a:r>
          </a:p>
          <a:p>
            <a:r>
              <a:rPr lang="en-US" sz="1200" dirty="0" smtClean="0"/>
              <a:t>    ret</a:t>
            </a:r>
          </a:p>
          <a:p>
            <a:r>
              <a:rPr lang="en-US" sz="1200" dirty="0" smtClean="0"/>
              <a:t>main </a:t>
            </a:r>
            <a:r>
              <a:rPr lang="en-US" sz="1200" dirty="0" smtClean="0"/>
              <a:t>endp</a:t>
            </a:r>
            <a:endParaRPr lang="en-US" sz="1200" dirty="0" smtClean="0"/>
          </a:p>
          <a:p>
            <a:r>
              <a:rPr lang="en-US" sz="1200" dirty="0" smtClean="0"/>
              <a:t>; ««««««««««««««««««</a:t>
            </a:r>
          </a:p>
          <a:p>
            <a:r>
              <a:rPr lang="en-US" sz="1200" dirty="0" smtClean="0"/>
              <a:t>end start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785794"/>
            <a:ext cx="7573987" cy="25003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This program depicts passing values to arguments when calling a procedure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Program that will accept 2 integers, swap them then print out results.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This version can not perform requirements </a:t>
            </a:r>
            <a:r>
              <a:rPr lang="en-US" dirty="0" smtClean="0">
                <a:solidFill>
                  <a:srgbClr val="002060"/>
                </a:solidFill>
              </a:rPr>
              <a:t>successfully </a:t>
            </a:r>
            <a:r>
              <a:rPr lang="en-US" dirty="0" smtClean="0">
                <a:solidFill>
                  <a:srgbClr val="002060"/>
                </a:solidFill>
              </a:rPr>
              <a:t>because the procedure </a:t>
            </a:r>
            <a:r>
              <a:rPr lang="en-US" b="1" dirty="0" smtClean="0">
                <a:solidFill>
                  <a:srgbClr val="002060"/>
                </a:solidFill>
              </a:rPr>
              <a:t>swap1 </a:t>
            </a:r>
            <a:r>
              <a:rPr lang="en-US" dirty="0" smtClean="0">
                <a:solidFill>
                  <a:srgbClr val="002060"/>
                </a:solidFill>
              </a:rPr>
              <a:t>accesses variable directly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5140" y="4357694"/>
            <a:ext cx="2285984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Comment:</a:t>
            </a:r>
          </a:p>
          <a:p>
            <a:pPr algn="ctr"/>
            <a:r>
              <a:rPr lang="en-US" sz="2000" dirty="0" smtClean="0"/>
              <a:t>This program can not swap 2 values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89" y="3429000"/>
            <a:ext cx="6391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71414"/>
            <a:ext cx="3859212" cy="428628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Source code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500042"/>
            <a:ext cx="5370030" cy="59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133497"/>
            <a:ext cx="4533900" cy="5438775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788301" cy="857256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Memory Map when the procedure Swap1 is called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85720" y="928670"/>
            <a:ext cx="8858280" cy="5786478"/>
            <a:chOff x="285720" y="928670"/>
            <a:chExt cx="8858280" cy="578647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76266" y="928670"/>
              <a:ext cx="4324362" cy="2062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6643702" y="335756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var1:  123</a:t>
              </a:r>
              <a:endParaRPr lang="en-US" sz="1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3998908" y="3572670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284792" y="3571876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643702" y="371475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var2: 456</a:t>
              </a:r>
              <a:endParaRPr lang="en-US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42900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1245112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570" y="378619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1245104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43702" y="433566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v1:  123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43702" y="469285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v2: 456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570" y="440710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1245088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3570" y="476429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1245084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7368301" y="4024416"/>
              <a:ext cx="978107" cy="158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7298451" y="4439350"/>
              <a:ext cx="978107" cy="158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728" y="3114674"/>
              <a:ext cx="20193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28728" y="3657623"/>
              <a:ext cx="3067050" cy="305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Straight Arrow Connector 22"/>
            <p:cNvCxnSpPr>
              <a:stCxn id="6146" idx="2"/>
            </p:cNvCxnSpPr>
            <p:nvPr/>
          </p:nvCxnSpPr>
          <p:spPr>
            <a:xfrm rot="5400000">
              <a:off x="2219305" y="3495679"/>
              <a:ext cx="428628" cy="9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5720" y="3071810"/>
              <a:ext cx="10001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From </a:t>
              </a:r>
              <a:r>
                <a:rPr lang="en-US" sz="1400" b="1" dirty="0" smtClean="0"/>
                <a:t>main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7356" y="3286124"/>
              <a:ext cx="50006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call</a:t>
              </a:r>
              <a:endParaRPr lang="en-US" sz="1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3438" y="5214950"/>
              <a:ext cx="1857388" cy="9541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Copy var1 </a:t>
              </a:r>
              <a:r>
                <a:rPr lang="en-US" sz="1400" b="1" dirty="0" smtClean="0">
                  <a:sym typeface="Wingdings" pitchFamily="2" charset="2"/>
                </a:rPr>
                <a:t> v1</a:t>
              </a:r>
            </a:p>
            <a:p>
              <a:r>
                <a:rPr lang="en-US" sz="1400" b="1" dirty="0" smtClean="0">
                  <a:sym typeface="Wingdings" pitchFamily="2" charset="2"/>
                </a:rPr>
                <a:t>Copy var2  v2</a:t>
              </a:r>
            </a:p>
            <a:p>
              <a:r>
                <a:rPr lang="en-US" sz="1400" b="1" dirty="0" smtClean="0">
                  <a:sym typeface="Wingdings" pitchFamily="2" charset="2"/>
                </a:rPr>
                <a:t>All statements do not relate to var1. var2</a:t>
              </a:r>
              <a:endParaRPr 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9454" y="5214950"/>
              <a:ext cx="2071702" cy="120032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chemeClr val="bg1"/>
                  </a:solidFill>
                </a:rPr>
                <a:t>Procedure swap1 can not modify values of arguments 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7929586" y="3357562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7929586" y="4357694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43900" y="3429000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Stack of main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43900" y="4429132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Stack of swap1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57818" y="421481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57818" y="321309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00562" y="3286125"/>
              <a:ext cx="714380" cy="30777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Stack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5142710" y="3501232"/>
              <a:ext cx="57150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98474" y="785795"/>
            <a:ext cx="7573987" cy="100013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This program will repair the failure of the previous program in which a procedure is declared using pointers ( address of data)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76463"/>
            <a:ext cx="54197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var1:  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(var1)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var1:  456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(var2)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1245112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1245084 (add2)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1245104  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1245088 (add1)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</a:t>
            </a:r>
          </a:p>
          <a:p>
            <a:pPr algn="ctr"/>
            <a:r>
              <a:rPr lang="en-US" sz="1400" b="1" dirty="0" smtClean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add2= t1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8860" y="5357826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911536"/>
            <a:ext cx="7000924" cy="508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5064" y="1023894"/>
            <a:ext cx="6321576" cy="547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43702" y="2808083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var1:  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2879521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(var1)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428868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var1:  456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2500306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(var2)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2450894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71934" y="2214554"/>
            <a:ext cx="107157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8" y="785794"/>
            <a:ext cx="56388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var1:  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(var1)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var1:  456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(var2)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1245112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1245084 (add2)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1245104  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1245088 (add1)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</a:t>
            </a:r>
          </a:p>
          <a:p>
            <a:pPr algn="ctr"/>
            <a:r>
              <a:rPr lang="en-US" sz="1400" b="1" dirty="0" smtClean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add2= t1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8860" y="5357826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928670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program depicts a way to use loop.</a:t>
            </a:r>
          </a:p>
          <a:p>
            <a:r>
              <a:rPr lang="en-US" dirty="0" smtClean="0"/>
              <a:t>Program will perform 3 times, for each time, 2 integers will be accepted then sum of them is print out.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5" y="2182872"/>
            <a:ext cx="6715172" cy="424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85860"/>
            <a:ext cx="7931178" cy="3786214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Perform arithmetic operations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Access variable’s address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Draw the memory map of a program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Understand the way procedures work.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Use a loop operation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585791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</a:t>
            </a: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044" y="978748"/>
            <a:ext cx="6248476" cy="502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142876"/>
            <a:ext cx="2071702" cy="1571612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</a:t>
            </a: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2285984" y="71414"/>
            <a:ext cx="6643700" cy="6520712"/>
            <a:chOff x="2285984" y="71414"/>
            <a:chExt cx="6643700" cy="652071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71414"/>
              <a:ext cx="6286510" cy="652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285984" y="357166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572266" y="2071678"/>
              <a:ext cx="3428230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85984" y="3786190"/>
              <a:ext cx="42862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28860" y="4214818"/>
              <a:ext cx="357190" cy="1588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79026" y="2464190"/>
              <a:ext cx="349966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28860" y="714356"/>
              <a:ext cx="42862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000108"/>
            <a:ext cx="842968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MASM program that will accept 2 integers then print out their sum, difference, product, </a:t>
            </a:r>
            <a:r>
              <a:rPr lang="en-US" dirty="0" smtClean="0"/>
              <a:t>quotient </a:t>
            </a:r>
            <a:r>
              <a:rPr lang="en-US" dirty="0" smtClean="0"/>
              <a:t>and remainder. (</a:t>
            </a:r>
            <a:r>
              <a:rPr lang="en-US" dirty="0" smtClean="0">
                <a:solidFill>
                  <a:srgbClr val="FF0000"/>
                </a:solidFill>
              </a:rPr>
              <a:t>Refer to the EX06_sum.asm </a:t>
            </a:r>
            <a:r>
              <a:rPr lang="en-US" dirty="0" smtClean="0"/>
              <a:t>as a sample)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2383689"/>
            <a:ext cx="842968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MASM program that will accept 3 integers then print out their sum.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20" y="3430976"/>
            <a:ext cx="8215370" cy="1200329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Develop a program that will perform n times, for each time, 2 integers will be accepted then sum of them is print out. Value of n is received from user.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7646359" cy="354808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Arithmetic operations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Accessing variable’s address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Drawing the memory map of a program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The way procedures work.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Using loops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216218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1- Arithmetic operations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2- Access variable’s address and memory map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3- Procedure with pointer parameters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4- Use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57430"/>
            <a:ext cx="71438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6357982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Arithmetic Operations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1383557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Write a MASM program that will accept 2 integers, then sum of them will be print out.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785794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571480"/>
            <a:ext cx="85011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CC"/>
                </a:solidFill>
              </a:rPr>
              <a:t>; EX06_Sum.asm   Accept 2 integers, sum of them will be printed out</a:t>
            </a:r>
          </a:p>
          <a:p>
            <a:r>
              <a:rPr lang="en-US" sz="1800" dirty="0" smtClean="0"/>
              <a:t>include \masm32\include\masm32rt.inc 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sum PROTO :DWORD, :DWORD       ;  prototype a method + 2 parameters</a:t>
            </a:r>
            <a:r>
              <a:rPr lang="en-US" sz="1800" dirty="0" smtClean="0"/>
              <a:t>    </a:t>
            </a:r>
          </a:p>
          <a:p>
            <a:r>
              <a:rPr lang="en-US" sz="1800" dirty="0" smtClean="0"/>
              <a:t>.code                       </a:t>
            </a:r>
          </a:p>
          <a:p>
            <a:r>
              <a:rPr lang="en-US" sz="1800" dirty="0" smtClean="0"/>
              <a:t>start:                          ; The CODE entry point to the program</a:t>
            </a:r>
          </a:p>
          <a:p>
            <a:r>
              <a:rPr lang="en-US" sz="1800" dirty="0" smtClean="0"/>
              <a:t>    call main                   ; branch to the "main" procedure</a:t>
            </a:r>
          </a:p>
          <a:p>
            <a:r>
              <a:rPr lang="en-US" sz="1800" dirty="0" smtClean="0"/>
              <a:t>    exit</a:t>
            </a:r>
          </a:p>
          <a:p>
            <a:r>
              <a:rPr lang="en-US" sz="1800" dirty="0" smtClean="0"/>
              <a:t>; «««««««««««««««««««««««««««««««««««««««««««««««««««««««</a:t>
            </a:r>
          </a:p>
          <a:p>
            <a:r>
              <a:rPr lang="en-US" sz="1800" dirty="0" smtClean="0"/>
              <a:t>main proc</a:t>
            </a:r>
          </a:p>
          <a:p>
            <a:r>
              <a:rPr lang="en-US" sz="1800" dirty="0" smtClean="0"/>
              <a:t>    LOCAL var1:DWORD            ; 2 DWORD integral variables</a:t>
            </a:r>
          </a:p>
          <a:p>
            <a:r>
              <a:rPr lang="en-US" sz="1800" dirty="0" smtClean="0"/>
              <a:t>    LOCAL var2:DWORD            ; </a:t>
            </a:r>
          </a:p>
          <a:p>
            <a:r>
              <a:rPr lang="en-US" sz="1800" dirty="0" smtClean="0"/>
              <a:t>    LOCAL </a:t>
            </a:r>
            <a:r>
              <a:rPr lang="en-US" sz="1800" dirty="0" smtClean="0"/>
              <a:t>result:DWORD</a:t>
            </a:r>
            <a:r>
              <a:rPr lang="en-US" sz="1800" dirty="0" smtClean="0"/>
              <a:t>          ; Result of operation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  ; Input 2 integers</a:t>
            </a:r>
          </a:p>
          <a:p>
            <a:r>
              <a:rPr lang="en-US" sz="1800" dirty="0" smtClean="0"/>
              <a:t>    </a:t>
            </a:r>
            <a:r>
              <a:rPr lang="en-US" sz="1800" dirty="0" smtClean="0"/>
              <a:t>mov</a:t>
            </a:r>
            <a:r>
              <a:rPr lang="en-US" sz="1800" dirty="0" smtClean="0"/>
              <a:t> var1, </a:t>
            </a:r>
            <a:r>
              <a:rPr lang="en-US" sz="1800" dirty="0" smtClean="0"/>
              <a:t>sval</a:t>
            </a:r>
            <a:r>
              <a:rPr lang="en-US" sz="1800" dirty="0" smtClean="0"/>
              <a:t>(input("Enter number 1 : "))</a:t>
            </a:r>
          </a:p>
          <a:p>
            <a:r>
              <a:rPr lang="en-US" sz="1800" dirty="0" smtClean="0"/>
              <a:t>    </a:t>
            </a:r>
            <a:r>
              <a:rPr lang="en-US" sz="1800" dirty="0" smtClean="0"/>
              <a:t>mov</a:t>
            </a:r>
            <a:r>
              <a:rPr lang="en-US" sz="1800" dirty="0" smtClean="0"/>
              <a:t> var2, </a:t>
            </a:r>
            <a:r>
              <a:rPr lang="en-US" sz="1800" dirty="0" smtClean="0"/>
              <a:t>sval</a:t>
            </a:r>
            <a:r>
              <a:rPr lang="en-US" sz="1800" dirty="0" smtClean="0"/>
              <a:t>(input("Enter number 2 : "))  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  ; Invoke the procedure SUM to compute their sum, result in EAX</a:t>
            </a:r>
          </a:p>
          <a:p>
            <a:r>
              <a:rPr lang="en-US" sz="1800" dirty="0" smtClean="0"/>
              <a:t>    push </a:t>
            </a:r>
            <a:r>
              <a:rPr lang="en-US" sz="1800" dirty="0" smtClean="0"/>
              <a:t>eax</a:t>
            </a:r>
            <a:r>
              <a:rPr lang="en-US" sz="1800" dirty="0" smtClean="0"/>
              <a:t>                             </a:t>
            </a:r>
            <a:r>
              <a:rPr lang="en-US" sz="1800" dirty="0" smtClean="0">
                <a:solidFill>
                  <a:srgbClr val="0000CC"/>
                </a:solidFill>
              </a:rPr>
              <a:t>; store EAX to STACK</a:t>
            </a:r>
          </a:p>
          <a:p>
            <a:r>
              <a:rPr lang="en-US" sz="1800" dirty="0" smtClean="0"/>
              <a:t>    invoke sum, var1 , var2</a:t>
            </a:r>
          </a:p>
          <a:p>
            <a:r>
              <a:rPr lang="en-US" sz="1800" dirty="0" smtClean="0"/>
              <a:t>    </a:t>
            </a:r>
            <a:r>
              <a:rPr lang="en-US" sz="1800" dirty="0" smtClean="0"/>
              <a:t>mov</a:t>
            </a:r>
            <a:r>
              <a:rPr lang="en-US" sz="1800" dirty="0" smtClean="0"/>
              <a:t> result, </a:t>
            </a:r>
            <a:r>
              <a:rPr lang="en-US" sz="1800" dirty="0" smtClean="0"/>
              <a:t>eax</a:t>
            </a:r>
            <a:r>
              <a:rPr lang="en-US" sz="1800" dirty="0" smtClean="0"/>
              <a:t>                  </a:t>
            </a:r>
            <a:r>
              <a:rPr lang="en-US" sz="1800" dirty="0" smtClean="0">
                <a:solidFill>
                  <a:srgbClr val="0000CC"/>
                </a:solidFill>
              </a:rPr>
              <a:t>; result = EAX</a:t>
            </a:r>
          </a:p>
          <a:p>
            <a:r>
              <a:rPr lang="en-US" sz="1800" dirty="0" smtClean="0"/>
              <a:t>    pop </a:t>
            </a:r>
            <a:r>
              <a:rPr lang="en-US" sz="1800" dirty="0" smtClean="0"/>
              <a:t>eax</a:t>
            </a:r>
            <a:r>
              <a:rPr lang="en-US" sz="1800" dirty="0" smtClean="0"/>
              <a:t>                              </a:t>
            </a:r>
            <a:r>
              <a:rPr lang="en-US" sz="1800" dirty="0" smtClean="0">
                <a:solidFill>
                  <a:srgbClr val="0000CC"/>
                </a:solidFill>
              </a:rPr>
              <a:t>; restore EAX from STACK   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852" y="1387508"/>
            <a:ext cx="60722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; Print the result</a:t>
            </a:r>
          </a:p>
          <a:p>
            <a:r>
              <a:rPr lang="en-US" sz="1800" dirty="0" smtClean="0"/>
              <a:t>    print </a:t>
            </a:r>
            <a:r>
              <a:rPr lang="en-US" sz="1800" dirty="0" smtClean="0"/>
              <a:t>chr</a:t>
            </a:r>
            <a:r>
              <a:rPr lang="en-US" sz="1800" dirty="0" smtClean="0"/>
              <a:t>$("Sum of them:")</a:t>
            </a:r>
          </a:p>
          <a:p>
            <a:r>
              <a:rPr lang="en-US" sz="1800" dirty="0" smtClean="0"/>
              <a:t>    print </a:t>
            </a:r>
            <a:r>
              <a:rPr lang="en-US" sz="1800" dirty="0" smtClean="0"/>
              <a:t>str</a:t>
            </a:r>
            <a:r>
              <a:rPr lang="en-US" sz="1800" dirty="0" smtClean="0"/>
              <a:t>$(result)    </a:t>
            </a:r>
          </a:p>
          <a:p>
            <a:endParaRPr lang="en-US" sz="1800" dirty="0" smtClean="0"/>
          </a:p>
          <a:p>
            <a:r>
              <a:rPr lang="en-US" sz="1800" dirty="0" smtClean="0"/>
              <a:t>    ret</a:t>
            </a:r>
          </a:p>
          <a:p>
            <a:r>
              <a:rPr lang="en-US" sz="1800" dirty="0" smtClean="0"/>
              <a:t>main </a:t>
            </a:r>
            <a:r>
              <a:rPr lang="en-US" sz="1800" dirty="0" smtClean="0"/>
              <a:t>endp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3333FF"/>
                </a:solidFill>
              </a:rPr>
              <a:t>; ««««««««««««««««««««««««««««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sum proc v1: DWORD, v2:DWORD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   </a:t>
            </a:r>
            <a:r>
              <a:rPr lang="en-US" sz="1800" b="1" dirty="0" smtClean="0">
                <a:solidFill>
                  <a:srgbClr val="3333FF"/>
                </a:solidFill>
              </a:rPr>
              <a:t>mov</a:t>
            </a:r>
            <a:r>
              <a:rPr lang="en-US" sz="1800" b="1" dirty="0" smtClean="0">
                <a:solidFill>
                  <a:srgbClr val="3333FF"/>
                </a:solidFill>
              </a:rPr>
              <a:t> </a:t>
            </a:r>
            <a:r>
              <a:rPr lang="en-US" sz="1800" b="1" dirty="0" smtClean="0">
                <a:solidFill>
                  <a:srgbClr val="3333FF"/>
                </a:solidFill>
              </a:rPr>
              <a:t>eax</a:t>
            </a:r>
            <a:r>
              <a:rPr lang="en-US" sz="1800" b="1" dirty="0" smtClean="0">
                <a:solidFill>
                  <a:srgbClr val="3333FF"/>
                </a:solidFill>
              </a:rPr>
              <a:t>, v1          </a:t>
            </a:r>
            <a:r>
              <a:rPr lang="en-US" sz="1800" b="1" dirty="0" smtClean="0">
                <a:solidFill>
                  <a:srgbClr val="FF0000"/>
                </a:solidFill>
              </a:rPr>
              <a:t>; </a:t>
            </a:r>
            <a:r>
              <a:rPr lang="en-US" sz="1800" b="1" dirty="0" smtClean="0">
                <a:solidFill>
                  <a:srgbClr val="FF0000"/>
                </a:solidFill>
              </a:rPr>
              <a:t>eax</a:t>
            </a:r>
            <a:r>
              <a:rPr lang="en-US" sz="1800" b="1" dirty="0" smtClean="0">
                <a:solidFill>
                  <a:srgbClr val="FF0000"/>
                </a:solidFill>
              </a:rPr>
              <a:t>= v1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   add </a:t>
            </a:r>
            <a:r>
              <a:rPr lang="en-US" sz="1800" b="1" dirty="0" smtClean="0">
                <a:solidFill>
                  <a:srgbClr val="3333FF"/>
                </a:solidFill>
              </a:rPr>
              <a:t>eax</a:t>
            </a:r>
            <a:r>
              <a:rPr lang="en-US" sz="1800" b="1" dirty="0" smtClean="0">
                <a:solidFill>
                  <a:srgbClr val="3333FF"/>
                </a:solidFill>
              </a:rPr>
              <a:t>, v2           </a:t>
            </a:r>
            <a:r>
              <a:rPr lang="en-US" sz="1800" b="1" dirty="0" smtClean="0">
                <a:solidFill>
                  <a:srgbClr val="FF0000"/>
                </a:solidFill>
              </a:rPr>
              <a:t>; </a:t>
            </a:r>
            <a:r>
              <a:rPr lang="en-US" sz="1800" b="1" dirty="0" smtClean="0">
                <a:solidFill>
                  <a:srgbClr val="FF0000"/>
                </a:solidFill>
              </a:rPr>
              <a:t>eax</a:t>
            </a:r>
            <a:r>
              <a:rPr lang="en-US" sz="1800" b="1" dirty="0" smtClean="0">
                <a:solidFill>
                  <a:srgbClr val="FF0000"/>
                </a:solidFill>
              </a:rPr>
              <a:t> = </a:t>
            </a:r>
            <a:r>
              <a:rPr lang="en-US" sz="1800" b="1" dirty="0" smtClean="0">
                <a:solidFill>
                  <a:srgbClr val="FF0000"/>
                </a:solidFill>
              </a:rPr>
              <a:t>eax</a:t>
            </a:r>
            <a:r>
              <a:rPr lang="en-US" sz="1800" b="1" dirty="0" smtClean="0">
                <a:solidFill>
                  <a:srgbClr val="FF0000"/>
                </a:solidFill>
              </a:rPr>
              <a:t> + v2 -&gt; Result in </a:t>
            </a:r>
            <a:r>
              <a:rPr lang="en-US" sz="1800" b="1" dirty="0" smtClean="0">
                <a:solidFill>
                  <a:srgbClr val="FF0000"/>
                </a:solidFill>
              </a:rPr>
              <a:t>eax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smtClean="0">
                <a:solidFill>
                  <a:srgbClr val="3333FF"/>
                </a:solidFill>
              </a:rPr>
              <a:t>   ret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sum </a:t>
            </a:r>
            <a:r>
              <a:rPr lang="en-US" sz="1800" b="1" dirty="0" smtClean="0">
                <a:solidFill>
                  <a:srgbClr val="3333FF"/>
                </a:solidFill>
              </a:rPr>
              <a:t>endp</a:t>
            </a:r>
            <a:endParaRPr lang="en-US" sz="1800" b="1" dirty="0" smtClean="0">
              <a:solidFill>
                <a:srgbClr val="3333FF"/>
              </a:solidFill>
            </a:endParaRPr>
          </a:p>
          <a:p>
            <a:endParaRPr lang="en-US" sz="1800" dirty="0" smtClean="0"/>
          </a:p>
          <a:p>
            <a:r>
              <a:rPr lang="en-US" sz="1800" dirty="0" smtClean="0"/>
              <a:t>end start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7556313" cy="658890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Access Variable’s Address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27146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The following program </a:t>
            </a:r>
            <a:r>
              <a:rPr lang="en-US" sz="2800" dirty="0" smtClean="0">
                <a:solidFill>
                  <a:srgbClr val="002060"/>
                </a:solidFill>
              </a:rPr>
              <a:t>depicts </a:t>
            </a:r>
            <a:r>
              <a:rPr lang="en-US" sz="2800" dirty="0" smtClean="0">
                <a:solidFill>
                  <a:srgbClr val="002060"/>
                </a:solidFill>
              </a:rPr>
              <a:t>how to get addresses of variable: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The operator OFFSET  for global variables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The instruction LEA for local variables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Draw </a:t>
            </a:r>
            <a:r>
              <a:rPr lang="en-US" sz="2600" dirty="0" smtClean="0">
                <a:solidFill>
                  <a:srgbClr val="002060"/>
                </a:solidFill>
              </a:rPr>
              <a:t>memory </a:t>
            </a:r>
            <a:r>
              <a:rPr lang="en-US" sz="2600" dirty="0" smtClean="0">
                <a:solidFill>
                  <a:srgbClr val="002060"/>
                </a:solidFill>
              </a:rPr>
              <a:t>map of a program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742950" lvl="1" indent="-514350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5151"/>
            <a:ext cx="53054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</a:t>
            </a:r>
            <a:r>
              <a:rPr lang="en-US" sz="1800" dirty="0" smtClean="0"/>
              <a:t>anInt</a:t>
            </a:r>
            <a:r>
              <a:rPr lang="en-US" sz="1800" dirty="0" smtClean="0"/>
              <a:t>)4206592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love you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277391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(txt1)4206596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5809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6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</a:t>
            </a:r>
            <a:r>
              <a:rPr lang="en-US" sz="1800" dirty="0" smtClean="0"/>
              <a:t>aReal</a:t>
            </a:r>
            <a:r>
              <a:rPr lang="en-US" sz="1800" dirty="0" smtClean="0"/>
              <a:t>)4206960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(txt2)4206964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56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(var1)1245112</a:t>
            </a:r>
            <a:endParaRPr lang="en-US" sz="18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7620" y="780992"/>
            <a:ext cx="1643074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Data segment</a:t>
            </a:r>
          </a:p>
          <a:p>
            <a:pPr algn="ctr"/>
            <a:r>
              <a:rPr lang="en-US" sz="1800" dirty="0" smtClean="0"/>
              <a:t>(global variables)</a:t>
            </a:r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000628" y="5715016"/>
            <a:ext cx="21431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Stack segment</a:t>
            </a:r>
          </a:p>
          <a:p>
            <a:pPr algn="ctr"/>
            <a:r>
              <a:rPr lang="en-US" sz="1800" dirty="0" smtClean="0"/>
              <a:t>(local variables)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</a:t>
            </a:r>
            <a:r>
              <a:rPr lang="en-US" sz="1800" dirty="0" smtClean="0"/>
              <a:t>anInt</a:t>
            </a:r>
            <a:r>
              <a:rPr lang="en-US" sz="1800" dirty="0" smtClean="0"/>
              <a:t>)4206592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love you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72132" y="277391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(txt1)4206596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5809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72132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</a:t>
            </a:r>
            <a:r>
              <a:rPr lang="en-US" sz="1800" dirty="0" smtClean="0"/>
              <a:t>aReal</a:t>
            </a:r>
            <a:r>
              <a:rPr lang="en-US" sz="1800" dirty="0" smtClean="0"/>
              <a:t>)4206960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32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(txt2)4206964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72132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(var1)1245112</a:t>
            </a:r>
            <a:endParaRPr lang="en-US" sz="18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8" y="2191400"/>
            <a:ext cx="150019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segment</a:t>
            </a:r>
          </a:p>
          <a:p>
            <a:pPr algn="ctr"/>
            <a:r>
              <a:rPr lang="en-US" sz="1400" dirty="0" smtClean="0"/>
              <a:t>(global variables)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0958" y="6143644"/>
            <a:ext cx="157163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segment</a:t>
            </a:r>
          </a:p>
          <a:p>
            <a:pPr algn="ctr"/>
            <a:r>
              <a:rPr lang="en-US" sz="1400" dirty="0" smtClean="0"/>
              <a:t>(local variables)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72" y="862676"/>
            <a:ext cx="5200708" cy="528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>
            <a:endCxn id="15" idx="1"/>
          </p:cNvCxnSpPr>
          <p:nvPr/>
        </p:nvCxnSpPr>
        <p:spPr>
          <a:xfrm flipV="1">
            <a:off x="3357554" y="5530350"/>
            <a:ext cx="2214578" cy="327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 flipV="1">
            <a:off x="5142710" y="2453010"/>
            <a:ext cx="572298" cy="232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7215206" y="714356"/>
            <a:ext cx="214314" cy="27146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5561</TotalTime>
  <Words>1186</Words>
  <Application>Microsoft Macintosh PowerPoint</Application>
  <PresentationFormat>On-screen Show (4:3)</PresentationFormat>
  <Paragraphs>237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Advantage</vt:lpstr>
      <vt:lpstr>Slide 1</vt:lpstr>
      <vt:lpstr>Objectives</vt:lpstr>
      <vt:lpstr>Contents</vt:lpstr>
      <vt:lpstr>1- Arithmetic Operations</vt:lpstr>
      <vt:lpstr>EX06_Adding.asm -  Source code</vt:lpstr>
      <vt:lpstr>EX06_Adding.asm -  Source code</vt:lpstr>
      <vt:lpstr>1- Access Variable’s Address</vt:lpstr>
      <vt:lpstr>Addresses.asm- Access Variable’s Address</vt:lpstr>
      <vt:lpstr>Addresses.asm- Access Variable’s Address</vt:lpstr>
      <vt:lpstr>Addresses.asm- Access Variable’s Address</vt:lpstr>
      <vt:lpstr>Addresses.asm- Source code</vt:lpstr>
      <vt:lpstr>Swap1.asm</vt:lpstr>
      <vt:lpstr>Swap1.asm – Source code</vt:lpstr>
      <vt:lpstr>Swap1.asm – Memory Map when the procedure Swap1 is called</vt:lpstr>
      <vt:lpstr>Swap2.asm</vt:lpstr>
      <vt:lpstr>Swap2.asm – Source code</vt:lpstr>
      <vt:lpstr>Swap2.asm – Source code</vt:lpstr>
      <vt:lpstr>Swap2.asm – Source code</vt:lpstr>
      <vt:lpstr>Loop.asm</vt:lpstr>
      <vt:lpstr>Loop.asm – Source code</vt:lpstr>
      <vt:lpstr>Loop.asm – Source code</vt:lpstr>
      <vt:lpstr>Exercises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USER</cp:lastModifiedBy>
  <cp:revision>86</cp:revision>
  <dcterms:created xsi:type="dcterms:W3CDTF">2012-07-21T04:30:17Z</dcterms:created>
  <dcterms:modified xsi:type="dcterms:W3CDTF">2015-04-17T12:27:16Z</dcterms:modified>
</cp:coreProperties>
</file>