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Default Extension="pdf" ContentType="application/pdf"/>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44"/>
  </p:notesMasterIdLst>
  <p:handoutMasterIdLst>
    <p:handoutMasterId r:id="rId45"/>
  </p:handoutMasterIdLst>
  <p:sldIdLst>
    <p:sldId id="355" r:id="rId2"/>
    <p:sldId id="277" r:id="rId3"/>
    <p:sldId id="363" r:id="rId4"/>
    <p:sldId id="362" r:id="rId5"/>
    <p:sldId id="317" r:id="rId6"/>
    <p:sldId id="278" r:id="rId7"/>
    <p:sldId id="279" r:id="rId8"/>
    <p:sldId id="282" r:id="rId9"/>
    <p:sldId id="285" r:id="rId10"/>
    <p:sldId id="286" r:id="rId11"/>
    <p:sldId id="305" r:id="rId12"/>
    <p:sldId id="290" r:id="rId13"/>
    <p:sldId id="307" r:id="rId14"/>
    <p:sldId id="308" r:id="rId15"/>
    <p:sldId id="309" r:id="rId16"/>
    <p:sldId id="313" r:id="rId17"/>
    <p:sldId id="293" r:id="rId18"/>
    <p:sldId id="319" r:id="rId19"/>
    <p:sldId id="358" r:id="rId20"/>
    <p:sldId id="294" r:id="rId21"/>
    <p:sldId id="295" r:id="rId22"/>
    <p:sldId id="320" r:id="rId23"/>
    <p:sldId id="321" r:id="rId24"/>
    <p:sldId id="322" r:id="rId25"/>
    <p:sldId id="348" r:id="rId26"/>
    <p:sldId id="349" r:id="rId27"/>
    <p:sldId id="351" r:id="rId28"/>
    <p:sldId id="353" r:id="rId29"/>
    <p:sldId id="354" r:id="rId30"/>
    <p:sldId id="297" r:id="rId31"/>
    <p:sldId id="298" r:id="rId32"/>
    <p:sldId id="299" r:id="rId33"/>
    <p:sldId id="300" r:id="rId34"/>
    <p:sldId id="324" r:id="rId35"/>
    <p:sldId id="316" r:id="rId36"/>
    <p:sldId id="325" r:id="rId37"/>
    <p:sldId id="326" r:id="rId38"/>
    <p:sldId id="365" r:id="rId39"/>
    <p:sldId id="327" r:id="rId40"/>
    <p:sldId id="364" r:id="rId41"/>
    <p:sldId id="366" r:id="rId42"/>
    <p:sldId id="357"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157" autoAdjust="0"/>
    <p:restoredTop sz="88982" autoAdjust="0"/>
  </p:normalViewPr>
  <p:slideViewPr>
    <p:cSldViewPr>
      <p:cViewPr varScale="1">
        <p:scale>
          <a:sx n="66" d="100"/>
          <a:sy n="66" d="100"/>
        </p:scale>
        <p:origin x="-1026"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30.xml"/><Relationship Id="rId18" Type="http://schemas.openxmlformats.org/officeDocument/2006/relationships/slide" Target="slides/slide38.xml"/><Relationship Id="rId3" Type="http://schemas.openxmlformats.org/officeDocument/2006/relationships/slide" Target="slides/slide3.xml"/><Relationship Id="rId21" Type="http://schemas.openxmlformats.org/officeDocument/2006/relationships/slide" Target="slides/slide42.xml"/><Relationship Id="rId7" Type="http://schemas.openxmlformats.org/officeDocument/2006/relationships/slide" Target="slides/slide8.xml"/><Relationship Id="rId12" Type="http://schemas.openxmlformats.org/officeDocument/2006/relationships/slide" Target="slides/slide17.xml"/><Relationship Id="rId17"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33.xml"/><Relationship Id="rId20"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5.xml"/><Relationship Id="rId5" Type="http://schemas.openxmlformats.org/officeDocument/2006/relationships/slide" Target="slides/slide6.xml"/><Relationship Id="rId15" Type="http://schemas.openxmlformats.org/officeDocument/2006/relationships/slide" Target="slides/slide32.xml"/><Relationship Id="rId10" Type="http://schemas.openxmlformats.org/officeDocument/2006/relationships/slide" Target="slides/slide12.xml"/><Relationship Id="rId19" Type="http://schemas.openxmlformats.org/officeDocument/2006/relationships/slide" Target="slides/slide40.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smtClean="0"/>
            <a:t>Referenced by means of the machine language that the processor executes</a:t>
          </a:r>
          <a:endParaRPr lang="en-US" dirty="0"/>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2800" dirty="0" smtClean="0"/>
            <a:t>Categories:</a:t>
          </a:r>
          <a:endParaRPr lang="en-US" sz="2800" dirty="0"/>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custT="1"/>
      <dgm:spPr/>
      <dgm:t>
        <a:bodyPr/>
        <a:lstStyle/>
        <a:p>
          <a:pPr rtl="0"/>
          <a:r>
            <a:rPr lang="en-US" sz="1800" b="1" dirty="0" smtClean="0">
              <a:solidFill>
                <a:srgbClr val="002060"/>
              </a:solidFill>
            </a:rPr>
            <a:t>General purpose</a:t>
          </a:r>
          <a:endParaRPr lang="en-US" sz="1800" b="1" dirty="0">
            <a:solidFill>
              <a:srgbClr val="002060"/>
            </a:solidFill>
          </a:endParaRP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custT="1"/>
      <dgm:spPr/>
      <dgm:t>
        <a:bodyPr/>
        <a:lstStyle/>
        <a:p>
          <a:pPr rtl="0"/>
          <a:r>
            <a:rPr lang="en-US" sz="1800" dirty="0" smtClean="0"/>
            <a:t>Can be assigned to a variety of functions by the programmer</a:t>
          </a:r>
          <a:endParaRPr lang="en-US" sz="1800" dirty="0"/>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custT="1"/>
      <dgm:spPr/>
      <dgm:t>
        <a:bodyPr/>
        <a:lstStyle/>
        <a:p>
          <a:pPr rtl="0"/>
          <a:r>
            <a:rPr lang="en-US" sz="1800" b="1" dirty="0" smtClean="0">
              <a:solidFill>
                <a:srgbClr val="002060"/>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custT="1"/>
      <dgm:spPr/>
      <dgm:t>
        <a:bodyPr/>
        <a:lstStyle/>
        <a:p>
          <a:pPr rtl="0"/>
          <a:r>
            <a:rPr lang="en-US" sz="1800" dirty="0" smtClean="0"/>
            <a:t>May be used only to hold data and cannot be employed in the calculation of an operand address</a:t>
          </a:r>
          <a:endParaRPr lang="en-US" sz="1800" dirty="0"/>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custT="1"/>
      <dgm:spPr/>
      <dgm:t>
        <a:bodyPr/>
        <a:lstStyle/>
        <a:p>
          <a:pPr rtl="0"/>
          <a:r>
            <a:rPr lang="en-US" sz="1800" b="1" dirty="0" smtClean="0">
              <a:solidFill>
                <a:srgbClr val="002060"/>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custT="1"/>
      <dgm:spPr/>
      <dgm:t>
        <a:bodyPr/>
        <a:lstStyle/>
        <a:p>
          <a:pPr rtl="0"/>
          <a:r>
            <a:rPr lang="en-US" sz="1800" dirty="0" smtClean="0"/>
            <a:t>May be somewhat general purpose or may be devoted to a particular addressing mode</a:t>
          </a:r>
          <a:endParaRPr lang="en-US" sz="1800" dirty="0"/>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custT="1"/>
      <dgm:spPr/>
      <dgm:t>
        <a:bodyPr/>
        <a:lstStyle/>
        <a:p>
          <a:pPr rtl="0"/>
          <a:r>
            <a:rPr lang="en-US" sz="1800" dirty="0" smtClean="0"/>
            <a:t>Examples:  segment pointers, index registers, stack pointer</a:t>
          </a:r>
          <a:endParaRPr lang="en-US" sz="1800" dirty="0"/>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custT="1"/>
      <dgm:spPr/>
      <dgm:t>
        <a:bodyPr/>
        <a:lstStyle/>
        <a:p>
          <a:pPr rtl="0"/>
          <a:r>
            <a:rPr lang="en-US" sz="1800" b="1" dirty="0" smtClean="0">
              <a:solidFill>
                <a:srgbClr val="002060"/>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custT="1"/>
      <dgm:spPr/>
      <dgm:t>
        <a:bodyPr/>
        <a:lstStyle/>
        <a:p>
          <a:pPr rtl="0"/>
          <a:r>
            <a:rPr lang="en-US" sz="1800" dirty="0" smtClean="0"/>
            <a:t>Also referred to as </a:t>
          </a:r>
          <a:r>
            <a:rPr lang="en-US" sz="1800" i="1" dirty="0" smtClean="0"/>
            <a:t>flags</a:t>
          </a:r>
          <a:endParaRPr lang="en-US" sz="1800"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custT="1"/>
      <dgm:spPr/>
      <dgm:t>
        <a:bodyPr/>
        <a:lstStyle/>
        <a:p>
          <a:pPr rtl="0"/>
          <a:r>
            <a:rPr lang="en-US" sz="1800" dirty="0" smtClean="0"/>
            <a:t>Bits set by the processor hardware as the result of operations</a:t>
          </a:r>
          <a:endParaRPr lang="en-US" sz="1800" dirty="0"/>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t>
        <a:bodyPr/>
        <a:lstStyle/>
        <a:p>
          <a:endParaRPr lang="en-US"/>
        </a:p>
      </dgm:t>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ScaleX="120129" custScaleY="224309" custLinFactNeighborX="5974" custLinFactNeighborY="1266">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ScaleX="120084" custScaleY="404684" custLinFactY="-23523" custLinFactNeighborX="-11590" custLinFactNeighborY="-100000">
        <dgm:presLayoutVars>
          <dgm:chMax val="1"/>
          <dgm:bulletEnabled val="1"/>
        </dgm:presLayoutVars>
      </dgm:prSet>
      <dgm:spPr/>
      <dgm:t>
        <a:bodyPr/>
        <a:lstStyle/>
        <a:p>
          <a:endParaRPr lang="en-US"/>
        </a:p>
      </dgm:t>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Ang="12780266" custScaleX="33639" custScaleY="49977" custLinFactNeighborX="-34255" custLinFactNeighborY="34838"/>
      <dgm:spPr/>
      <dgm:t>
        <a:bodyPr/>
        <a:lstStyle/>
        <a:p>
          <a:endParaRPr lang="en-US"/>
        </a:p>
      </dgm:t>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460802" custScaleY="453714" custLinFactNeighborX="-4448" custLinFactNeighborY="11675">
        <dgm:presLayoutVars>
          <dgm:bulletEnabled val="1"/>
        </dgm:presLayoutVars>
      </dgm:prSet>
      <dgm:spPr/>
      <dgm:t>
        <a:bodyPr/>
        <a:lstStyle/>
        <a:p>
          <a:endParaRPr lang="en-US"/>
        </a:p>
      </dgm:t>
    </dgm:pt>
    <dgm:pt modelId="{887124B2-DCF2-7348-9A24-03BDFAC773C6}" type="pres">
      <dgm:prSet presAssocID="{BCB9639E-16A4-AC44-9331-45AF99368057}" presName="childNode2tx" presStyleLbl="bgAcc1" presStyleIdx="1" presStyleCnt="2">
        <dgm:presLayoutVars>
          <dgm:bulletEnabled val="1"/>
        </dgm:presLayoutVars>
      </dgm:prSet>
      <dgm:spPr/>
      <dgm:t>
        <a:bodyPr/>
        <a:lstStyle/>
        <a:p>
          <a:endParaRPr lang="en-US"/>
        </a:p>
      </dgm:t>
    </dgm:pt>
    <dgm:pt modelId="{1F6A97C5-F3A9-E94F-905E-0E5EEFB98187}" type="pres">
      <dgm:prSet presAssocID="{BCB9639E-16A4-AC44-9331-45AF99368057}" presName="parentNode2" presStyleLbl="node1" presStyleIdx="1" presStyleCnt="2" custScaleX="200397" custScaleY="104880" custLinFactY="-63473" custLinFactNeighborX="-20457" custLinFactNeighborY="-100000">
        <dgm:presLayoutVars>
          <dgm:chMax val="0"/>
          <dgm:bulletEnabled val="1"/>
        </dgm:presLayoutVars>
      </dgm:prSet>
      <dgm:spPr/>
      <dgm:t>
        <a:bodyPr/>
        <a:lstStyle/>
        <a:p>
          <a:endParaRPr lang="en-US"/>
        </a:p>
      </dgm:t>
    </dgm:pt>
    <dgm:pt modelId="{F41D957D-C15B-7F4C-9089-B004335F615C}" type="pres">
      <dgm:prSet presAssocID="{BCB9639E-16A4-AC44-9331-45AF99368057}" presName="connSite2" presStyleCnt="0"/>
      <dgm:spPr/>
    </dgm:pt>
  </dgm:ptLst>
  <dgm:cxnLst>
    <dgm:cxn modelId="{14228737-9488-2144-BE32-477ABC682697}" type="presOf" srcId="{ACF38634-81AD-0D48-B651-7D0D6C553136}" destId="{887124B2-DCF2-7348-9A24-03BDFAC773C6}" srcOrd="1" destOrd="9"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221C15B1-D64A-6447-A18A-C9F351F30E97}" srcId="{511BB6DD-96D4-4D4B-9E9B-6ABB3B02BC83}" destId="{1DAAC1CB-4715-F347-80BA-24406AEB247B}" srcOrd="0" destOrd="0" parTransId="{F7EAF623-8562-9144-8838-EA31845B22F1}" sibTransId="{D4AB538A-897E-1346-BAD9-1B81A4B2200E}"/>
    <dgm:cxn modelId="{3225679F-0B25-974A-B833-8B02F4FEBC95}" srcId="{BCB9639E-16A4-AC44-9331-45AF99368057}" destId="{598CD63E-A291-2B4B-9A76-A6B25AF2BE1F}" srcOrd="3" destOrd="0" parTransId="{5A10E322-7F18-BB41-BA8A-83BA2E34E548}" sibTransId="{7E81E51A-13F5-C040-8651-241555A127D0}"/>
    <dgm:cxn modelId="{CB8F0222-C790-0C4E-BB39-C4F1C44EC565}" type="presOf" srcId="{98FF5C87-34E8-A74C-9290-1DF6EEAC886D}" destId="{C1F890E0-24C4-D642-8884-C9B159244FFE}" srcOrd="0" destOrd="3"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77ABB4C0-B42B-204D-8FA8-1701DE64A97C}" type="presOf" srcId="{CD61BE16-52DD-5449-B110-7E5591E905CA}" destId="{C1F890E0-24C4-D642-8884-C9B159244FFE}" srcOrd="0" destOrd="6"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B4CF7D64-80F0-C844-BB0C-25FF58DF6BB3}" type="presOf" srcId="{98FF5C87-34E8-A74C-9290-1DF6EEAC886D}" destId="{887124B2-DCF2-7348-9A24-03BDFAC773C6}" srcOrd="1" destOrd="3"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4536A677-0CD6-FF40-BA31-7DB0F319AF62}" type="presOf" srcId="{06F087F8-B506-1B41-8B40-C1691648366C}" destId="{887124B2-DCF2-7348-9A24-03BDFAC773C6}" srcOrd="1" destOrd="5"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08967C9F-9402-E349-BDCA-2F40D77F3F51}" type="presOf" srcId="{CD61BE16-52DD-5449-B110-7E5591E905CA}" destId="{887124B2-DCF2-7348-9A24-03BDFAC773C6}" srcOrd="1" destOrd="6" presId="urn:microsoft.com/office/officeart/2005/8/layout/hProcess4"/>
    <dgm:cxn modelId="{E3C53A1E-54A4-F44D-A335-018EA5061449}" type="presOf" srcId="{BCB9639E-16A4-AC44-9331-45AF99368057}" destId="{1F6A97C5-F3A9-E94F-905E-0E5EEFB98187}" srcOrd="0" destOrd="0" presId="urn:microsoft.com/office/officeart/2005/8/layout/hProcess4"/>
    <dgm:cxn modelId="{9A240B86-CCD0-004F-BF9F-B27EF75F9F6F}" type="presOf" srcId="{0CF9FC02-B2F8-CE43-8074-2C4E645D2233}" destId="{C1F890E0-24C4-D642-8884-C9B159244FFE}" srcOrd="0" destOrd="8" presId="urn:microsoft.com/office/officeart/2005/8/layout/hProcess4"/>
    <dgm:cxn modelId="{D8D54744-D7A4-EE49-86A5-65B495BB3A05}" srcId="{598CD63E-A291-2B4B-9A76-A6B25AF2BE1F}" destId="{ACF38634-81AD-0D48-B651-7D0D6C553136}" srcOrd="1" destOrd="0" parTransId="{532D61AB-3B28-0641-9F97-BA795ED2DC20}" sibTransId="{9C877795-57FE-2342-80EC-8CED6CC23819}"/>
    <dgm:cxn modelId="{365DF8A7-BDEA-5042-8DA8-372F7F1344A8}" srcId="{A0FE24AE-09FF-9A4A-9657-51866483B5CE}" destId="{06F087F8-B506-1B41-8B40-C1691648366C}" srcOrd="0" destOrd="0" parTransId="{2D813256-DF2E-5F4F-9B3C-22D4294F52E6}" sibTransId="{161BCF23-3684-C947-909D-73A925D3779B}"/>
    <dgm:cxn modelId="{52087324-CD50-864E-B232-F202CBB40BD2}" type="presOf" srcId="{1DAAC1CB-4715-F347-80BA-24406AEB247B}" destId="{887124B2-DCF2-7348-9A24-03BDFAC773C6}" srcOrd="1" destOrd="1" presId="urn:microsoft.com/office/officeart/2005/8/layout/hProcess4"/>
    <dgm:cxn modelId="{9B6DB19B-F11A-5C4B-8761-3CF8C034CCE2}" type="presOf" srcId="{598CD63E-A291-2B4B-9A76-A6B25AF2BE1F}" destId="{C1F890E0-24C4-D642-8884-C9B159244FFE}" srcOrd="0" destOrd="7" presId="urn:microsoft.com/office/officeart/2005/8/layout/hProcess4"/>
    <dgm:cxn modelId="{E73BA739-2E38-504B-9EFF-CE02609484A0}" srcId="{BCB9639E-16A4-AC44-9331-45AF99368057}" destId="{511BB6DD-96D4-4D4B-9E9B-6ABB3B02BC83}" srcOrd="0" destOrd="0" parTransId="{2D97D296-BCAD-FD4C-8097-747204B2259C}" sibTransId="{0B22A020-8323-8C46-B9AC-D995B925E7F0}"/>
    <dgm:cxn modelId="{2828E02D-F186-3E40-A5BF-98D8106296B1}" type="presOf" srcId="{A0FE24AE-09FF-9A4A-9657-51866483B5CE}" destId="{887124B2-DCF2-7348-9A24-03BDFAC773C6}" srcOrd="1" destOrd="4"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6796C31D-D50E-9941-9219-732C0A97C6E6}" srcId="{A0FE24AE-09FF-9A4A-9657-51866483B5CE}" destId="{CD61BE16-52DD-5449-B110-7E5591E905CA}" srcOrd="1" destOrd="0" parTransId="{81CFD568-4C7F-C74E-B94C-F891041E31BC}" sibTransId="{19F540C6-2791-274E-96DC-D3634DEEAA4E}"/>
    <dgm:cxn modelId="{E2E159B2-1791-A240-9E6A-97D00125ECEA}" type="presOf" srcId="{2D59797C-7B77-5C45-9F45-B471200144CC}" destId="{4921A1A8-6658-C946-81EC-1BBCEEEDE982}" srcOrd="0" destOrd="0" presId="urn:microsoft.com/office/officeart/2005/8/layout/hProcess4"/>
    <dgm:cxn modelId="{D12F8C23-765B-3048-9E49-DF7ED22E69F6}" srcId="{BCB9639E-16A4-AC44-9331-45AF99368057}" destId="{EBF7DEDA-BC08-484A-B706-959A5B1FC235}" srcOrd="1" destOrd="0" parTransId="{B6991402-628E-E44C-9EAA-D750C1DD2115}" sibTransId="{BF4369AD-2341-324F-908E-5745F8111EF8}"/>
    <dgm:cxn modelId="{79BF52BD-7FBA-FB4E-A6B5-ADA5719388A0}" type="presOf" srcId="{0CF9FC02-B2F8-CE43-8074-2C4E645D2233}" destId="{887124B2-DCF2-7348-9A24-03BDFAC773C6}" srcOrd="1" destOrd="8"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4479C9AF-CC05-4248-8EED-980380337186}" srcId="{598CD63E-A291-2B4B-9A76-A6B25AF2BE1F}" destId="{0CF9FC02-B2F8-CE43-8074-2C4E645D2233}" srcOrd="0" destOrd="0" parTransId="{F9307962-D8D8-6443-954F-1573A930905F}" sibTransId="{499BE514-14A2-654C-BDA0-E936ECB13BED}"/>
    <dgm:cxn modelId="{020224E4-AF45-8F45-ADB1-BD390EA2D8D2}" type="presOf" srcId="{511BB6DD-96D4-4D4B-9E9B-6ABB3B02BC83}" destId="{C1F890E0-24C4-D642-8884-C9B159244FFE}" srcOrd="0" destOrd="0"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521D8C47-F512-7B42-A03B-F7012501D7F4}" srcId="{BCB9639E-16A4-AC44-9331-45AF99368057}" destId="{A0FE24AE-09FF-9A4A-9657-51866483B5CE}" srcOrd="2" destOrd="0" parTransId="{59A5C328-4A21-8D43-990E-6EB3354E2FCB}" sibTransId="{BA40B69B-B5E7-8847-A6DF-F55EAB929C7A}"/>
    <dgm:cxn modelId="{CDA79AAE-8CBC-534E-90AF-37EE393DA5B8}" type="presOf" srcId="{511BB6DD-96D4-4D4B-9E9B-6ABB3B02BC83}" destId="{887124B2-DCF2-7348-9A24-03BDFAC773C6}" srcOrd="1" destOrd="0"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7CD53D11-14A8-BB47-93CB-4BC9BBFDA16C}">
      <dgm:prSet custT="1"/>
      <dgm:spPr/>
      <dgm:t>
        <a:bodyPr/>
        <a:lstStyle/>
        <a:p>
          <a:pPr rtl="0"/>
          <a:r>
            <a:rPr lang="en-US" sz="2800" dirty="0" smtClean="0"/>
            <a:t>Register or set of registers that contain </a:t>
          </a:r>
          <a:r>
            <a:rPr lang="en-US" sz="2800" dirty="0" smtClean="0">
              <a:solidFill>
                <a:srgbClr val="FF0000"/>
              </a:solidFill>
            </a:rPr>
            <a:t>status information</a:t>
          </a:r>
          <a:endParaRPr lang="en-US" sz="2800" dirty="0">
            <a:solidFill>
              <a:srgbClr val="FF0000"/>
            </a:solidFill>
          </a:endParaRP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custT="1"/>
      <dgm:spPr/>
      <dgm:t>
        <a:bodyPr/>
        <a:lstStyle/>
        <a:p>
          <a:pPr rtl="0"/>
          <a:r>
            <a:rPr lang="en-US" sz="2800" dirty="0" smtClean="0">
              <a:solidFill>
                <a:srgbClr val="0000CC"/>
              </a:solidFill>
            </a:rPr>
            <a:t>Common fields or flags include</a:t>
          </a:r>
          <a:r>
            <a:rPr lang="en-US" sz="2800" dirty="0" smtClean="0"/>
            <a:t>:</a:t>
          </a:r>
          <a:endParaRPr lang="en-US" sz="2800" dirty="0"/>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custT="1"/>
      <dgm:spPr/>
      <dgm:t>
        <a:bodyPr/>
        <a:lstStyle/>
        <a:p>
          <a:pPr rtl="0"/>
          <a:r>
            <a:rPr lang="en-US" sz="2000" dirty="0" smtClean="0"/>
            <a:t>Sign</a:t>
          </a:r>
          <a:endParaRPr lang="en-US" sz="2000" dirty="0"/>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custT="1"/>
      <dgm:spPr/>
      <dgm:t>
        <a:bodyPr/>
        <a:lstStyle/>
        <a:p>
          <a:pPr rtl="0"/>
          <a:r>
            <a:rPr lang="en-US" sz="2000" dirty="0" smtClean="0"/>
            <a:t>Zero</a:t>
          </a:r>
          <a:endParaRPr lang="en-US" sz="2000" dirty="0"/>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custT="1"/>
      <dgm:spPr/>
      <dgm:t>
        <a:bodyPr/>
        <a:lstStyle/>
        <a:p>
          <a:pPr rtl="0"/>
          <a:r>
            <a:rPr lang="en-US" sz="2000" dirty="0" smtClean="0"/>
            <a:t>Carry</a:t>
          </a:r>
          <a:endParaRPr lang="en-US" sz="2000" dirty="0"/>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custT="1"/>
      <dgm:spPr/>
      <dgm:t>
        <a:bodyPr/>
        <a:lstStyle/>
        <a:p>
          <a:pPr rtl="0"/>
          <a:r>
            <a:rPr lang="en-US" sz="2000" dirty="0" smtClean="0"/>
            <a:t>Equal</a:t>
          </a:r>
          <a:endParaRPr lang="en-US" sz="2000" dirty="0"/>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custT="1"/>
      <dgm:spPr/>
      <dgm:t>
        <a:bodyPr/>
        <a:lstStyle/>
        <a:p>
          <a:pPr rtl="0"/>
          <a:r>
            <a:rPr lang="en-US" sz="2000" dirty="0" smtClean="0"/>
            <a:t>Overflow</a:t>
          </a:r>
          <a:endParaRPr lang="en-US" sz="2000" dirty="0"/>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custT="1"/>
      <dgm:spPr/>
      <dgm:t>
        <a:bodyPr/>
        <a:lstStyle/>
        <a:p>
          <a:pPr rtl="0"/>
          <a:r>
            <a:rPr lang="en-US" sz="2000" dirty="0" smtClean="0"/>
            <a:t>Interrupt Enable/Disable</a:t>
          </a:r>
          <a:endParaRPr lang="en-US" sz="2000" dirty="0"/>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custT="1"/>
      <dgm:spPr/>
      <dgm:t>
        <a:bodyPr/>
        <a:lstStyle/>
        <a:p>
          <a:pPr rtl="0"/>
          <a:r>
            <a:rPr lang="en-US" sz="2000" dirty="0" smtClean="0"/>
            <a:t>Supervisor</a:t>
          </a:r>
          <a:endParaRPr lang="en-US" sz="2000" dirty="0"/>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t>
        <a:bodyPr/>
        <a:lstStyle/>
        <a:p>
          <a:endParaRPr lang="en-US"/>
        </a:p>
      </dgm:t>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t>
        <a:bodyPr/>
        <a:lstStyle/>
        <a:p>
          <a:endParaRPr lang="en-US"/>
        </a:p>
      </dgm:t>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custScaleY="149916">
        <dgm:presLayoutVars>
          <dgm:chMax val="0"/>
          <dgm:bulletEnabled val="1"/>
        </dgm:presLayoutVars>
      </dgm:prSet>
      <dgm:spPr/>
      <dgm:t>
        <a:bodyPr/>
        <a:lstStyle/>
        <a:p>
          <a:endParaRPr lang="en-US"/>
        </a:p>
      </dgm:t>
    </dgm:pt>
  </dgm:ptLst>
  <dgm:cxnLst>
    <dgm:cxn modelId="{CCB9949D-12C8-7240-BD12-A3C7F099828E}" type="presOf" srcId="{BD6D24BD-E548-9A4A-855D-6C225FD31DCB}" destId="{20F573A9-C3CE-6E4D-8FF9-E946479E33E0}" srcOrd="0" destOrd="0"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9875B65D-6A11-E44C-B06A-5DE5F30308DA}" srcId="{BD6D24BD-E548-9A4A-855D-6C225FD31DCB}" destId="{07EFF1AF-5A02-EA4E-B19A-96E78F350787}" srcOrd="2" destOrd="0" parTransId="{C707A371-12AF-8E49-87EC-418B31F6101C}" sibTransId="{A412703B-B498-8542-A863-1BA5F2403F1B}"/>
    <dgm:cxn modelId="{3A0AE0B4-FB87-134C-B0AC-4CCB32380A4D}" type="presOf" srcId="{07EFF1AF-5A02-EA4E-B19A-96E78F350787}" destId="{20F573A9-C3CE-6E4D-8FF9-E946479E33E0}" srcOrd="0" destOrd="3"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6AA83238-6387-B940-822D-36C005D0C486}" type="presOf" srcId="{7FFDA7A2-87A6-CE4A-88DA-CA55B94BFE18}" destId="{20F573A9-C3CE-6E4D-8FF9-E946479E33E0}" srcOrd="0" destOrd="5" presId="urn:microsoft.com/office/officeart/2005/8/layout/arrow4"/>
    <dgm:cxn modelId="{23FBF6F8-ED99-2042-B962-152426A3E129}" srcId="{BD6D24BD-E548-9A4A-855D-6C225FD31DCB}" destId="{D88FECE5-5FC3-0B4A-B7D9-66A3BD92AB68}" srcOrd="5" destOrd="0" parTransId="{B39B5C1E-9D79-FE4D-87C2-8B6346D79A57}" sibTransId="{F548B796-6E6E-CA48-859B-E62D2D3E16BC}"/>
    <dgm:cxn modelId="{1252901D-A7F0-BA43-BD4D-DC84F8B2E66F}" type="presOf" srcId="{4C25EF1F-2B52-1A49-996A-69288106C6D8}" destId="{20F573A9-C3CE-6E4D-8FF9-E946479E33E0}" srcOrd="0" destOrd="2" presId="urn:microsoft.com/office/officeart/2005/8/layout/arrow4"/>
    <dgm:cxn modelId="{2B413D94-028C-0248-8811-2527F21973F3}" type="presOf" srcId="{AE179C10-8D0E-FC4E-B58C-24E89F87024F}" destId="{20F573A9-C3CE-6E4D-8FF9-E946479E33E0}" srcOrd="0" destOrd="1" presId="urn:microsoft.com/office/officeart/2005/8/layout/arrow4"/>
    <dgm:cxn modelId="{D15C54FD-F364-B448-931F-E0417ED2500E}" srcId="{BD6D24BD-E548-9A4A-855D-6C225FD31DCB}" destId="{7FFDA7A2-87A6-CE4A-88DA-CA55B94BFE18}" srcOrd="4" destOrd="0" parTransId="{6E34A588-C12B-C448-987E-324F184314F8}" sibTransId="{59466A86-9BFC-B344-8376-2AB916A42DA3}"/>
    <dgm:cxn modelId="{A53ADBAA-E375-8D49-A2C2-53382B42842E}" type="presOf" srcId="{7CD53D11-14A8-BB47-93CB-4BC9BBFDA16C}" destId="{CFF95017-E622-CB47-81A6-7B8D3D03A33B}" srcOrd="0" destOrd="0" presId="urn:microsoft.com/office/officeart/2005/8/layout/arrow4"/>
    <dgm:cxn modelId="{621F0006-92D2-C148-88A0-283DBB2C8F3B}" type="presOf" srcId="{D88FECE5-5FC3-0B4A-B7D9-66A3BD92AB68}" destId="{20F573A9-C3CE-6E4D-8FF9-E946479E33E0}" srcOrd="0" destOrd="6" presId="urn:microsoft.com/office/officeart/2005/8/layout/arrow4"/>
    <dgm:cxn modelId="{770B8EE4-4489-4044-A899-BF8F463E22AC}" type="presOf" srcId="{C0966F55-D052-E14D-848F-7196F1653D62}" destId="{327D01AD-C940-E849-A75E-691ADFDC39EC}" srcOrd="0" destOrd="0"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095ED521-D2CC-7E47-8499-0975E01F78B2}" type="presOf" srcId="{C38BB5B9-C9C6-784E-86C7-565A576E006C}" destId="{20F573A9-C3CE-6E4D-8FF9-E946479E33E0}" srcOrd="0" destOrd="4"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7A248969-10F8-F748-8560-D187512113EA}" type="presOf" srcId="{3624604C-F1E1-724B-A085-66D556D96BC3}" destId="{20F573A9-C3CE-6E4D-8FF9-E946479E33E0}" srcOrd="0" destOrd="7" presId="urn:microsoft.com/office/officeart/2005/8/layout/arrow4"/>
    <dgm:cxn modelId="{B70FE954-9617-8441-B007-95D9514E94EB}" srcId="{BD6D24BD-E548-9A4A-855D-6C225FD31DCB}" destId="{C38BB5B9-C9C6-784E-86C7-565A576E006C}" srcOrd="3" destOrd="0" parTransId="{350000F1-E51D-2D4A-98F9-9A8FA001818E}" sibTransId="{D6539CDB-D55A-8E44-8B60-F9382D57AE08}"/>
    <dgm:cxn modelId="{32F583A6-15F0-5B45-8EEB-796A35CB3268}" srcId="{BD6D24BD-E548-9A4A-855D-6C225FD31DCB}" destId="{4C25EF1F-2B52-1A49-996A-69288106C6D8}" srcOrd="1" destOrd="0" parTransId="{045E6BBE-1863-9545-BB4A-83592E351C7B}" sibTransId="{2C632AA3-C700-214A-8407-8E131F5275B9}"/>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7B91373-4AA7-984A-800B-F0F814C964AA}">
      <dgm:prSet custT="1"/>
      <dgm:spPr/>
      <dgm:t>
        <a:bodyPr/>
        <a:lstStyle/>
        <a:p>
          <a:pPr rtl="0"/>
          <a:r>
            <a:rPr lang="en-US" sz="2400" dirty="0" smtClean="0"/>
            <a:t>Includes the following stages:</a:t>
          </a:r>
          <a:endParaRPr lang="en-US" sz="2400" dirty="0"/>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custT="1"/>
      <dgm:spPr/>
      <dgm:t>
        <a:bodyPr/>
        <a:lstStyle/>
        <a:p>
          <a:pPr rtl="0"/>
          <a:r>
            <a:rPr lang="en-US" sz="2400" b="1" dirty="0" smtClean="0">
              <a:solidFill>
                <a:srgbClr val="FF0000"/>
              </a:solidFill>
            </a:rPr>
            <a:t>Fetch</a:t>
          </a:r>
          <a:endParaRPr lang="en-US" sz="2400" b="1" dirty="0">
            <a:solidFill>
              <a:srgbClr val="FF0000"/>
            </a:solidFill>
          </a:endParaRPr>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custT="1"/>
      <dgm:spPr/>
      <dgm:t>
        <a:bodyPr/>
        <a:lstStyle/>
        <a:p>
          <a:pPr rtl="0"/>
          <a:r>
            <a:rPr lang="en-US" sz="1600" dirty="0" smtClean="0">
              <a:solidFill>
                <a:srgbClr val="FF0000"/>
              </a:solidFill>
            </a:rPr>
            <a:t>Read the </a:t>
          </a:r>
          <a:r>
            <a:rPr lang="en-US" sz="1600" b="1" dirty="0" smtClean="0">
              <a:solidFill>
                <a:srgbClr val="FF0000"/>
              </a:solidFill>
            </a:rPr>
            <a:t>next instruction </a:t>
          </a:r>
          <a:r>
            <a:rPr lang="en-US" sz="1600" dirty="0" smtClean="0">
              <a:solidFill>
                <a:srgbClr val="FF0000"/>
              </a:solidFill>
            </a:rPr>
            <a:t>from memory into the processor</a:t>
          </a:r>
          <a:endParaRPr lang="en-US" sz="1600" dirty="0">
            <a:solidFill>
              <a:srgbClr val="FF0000"/>
            </a:solidFill>
          </a:endParaRPr>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custT="1"/>
      <dgm:spPr/>
      <dgm:t>
        <a:bodyPr/>
        <a:lstStyle/>
        <a:p>
          <a:pPr rtl="0"/>
          <a:r>
            <a:rPr lang="en-US" sz="2400" b="1" dirty="0" smtClean="0">
              <a:solidFill>
                <a:srgbClr val="0000CC"/>
              </a:solidFill>
            </a:rPr>
            <a:t>Execute</a:t>
          </a:r>
          <a:endParaRPr lang="en-US" sz="2400" b="1" dirty="0">
            <a:solidFill>
              <a:srgbClr val="0000CC"/>
            </a:solidFill>
          </a:endParaRPr>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custT="1"/>
      <dgm:spPr/>
      <dgm:t>
        <a:bodyPr/>
        <a:lstStyle/>
        <a:p>
          <a:pPr rtl="0"/>
          <a:r>
            <a:rPr lang="en-US" sz="1600" dirty="0" smtClean="0">
              <a:solidFill>
                <a:srgbClr val="0000CC"/>
              </a:solidFill>
            </a:rPr>
            <a:t>Interpret the </a:t>
          </a:r>
          <a:r>
            <a:rPr lang="en-US" sz="1600" b="1" dirty="0" smtClean="0">
              <a:solidFill>
                <a:srgbClr val="0000CC"/>
              </a:solidFill>
            </a:rPr>
            <a:t>opcode </a:t>
          </a:r>
          <a:r>
            <a:rPr lang="en-US" sz="1600" dirty="0" smtClean="0">
              <a:solidFill>
                <a:srgbClr val="0000CC"/>
              </a:solidFill>
            </a:rPr>
            <a:t>and </a:t>
          </a:r>
          <a:r>
            <a:rPr lang="en-US" sz="1600" b="1" dirty="0" smtClean="0">
              <a:solidFill>
                <a:srgbClr val="0000CC"/>
              </a:solidFill>
            </a:rPr>
            <a:t>perform</a:t>
          </a:r>
          <a:r>
            <a:rPr lang="en-US" sz="1600" dirty="0" smtClean="0">
              <a:solidFill>
                <a:srgbClr val="0000CC"/>
              </a:solidFill>
            </a:rPr>
            <a:t> the indicated operation</a:t>
          </a:r>
          <a:endParaRPr lang="en-US" sz="1600" dirty="0">
            <a:solidFill>
              <a:srgbClr val="0000CC"/>
            </a:solidFill>
          </a:endParaRPr>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custT="1"/>
      <dgm:spPr/>
      <dgm:t>
        <a:bodyPr/>
        <a:lstStyle/>
        <a:p>
          <a:pPr rtl="0"/>
          <a:r>
            <a:rPr lang="en-US" sz="2400" b="1" dirty="0" smtClean="0"/>
            <a:t>Interrupt </a:t>
          </a:r>
          <a:endParaRPr lang="en-US" sz="2400" b="1" dirty="0"/>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custT="1"/>
      <dgm:spPr/>
      <dgm:t>
        <a:bodyPr/>
        <a:lstStyle/>
        <a:p>
          <a:pPr rtl="0"/>
          <a:r>
            <a:rPr lang="en-US" sz="1600" dirty="0" smtClean="0"/>
            <a:t>If interrupts are enabled and an interrupt has occurred, </a:t>
          </a:r>
          <a:r>
            <a:rPr lang="en-US" sz="1600" b="1" dirty="0" smtClean="0"/>
            <a:t>save the current process state and service the interrupt</a:t>
          </a:r>
          <a:endParaRPr lang="en-US" sz="1600" b="1" dirty="0"/>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t>
        <a:bodyPr/>
        <a:lstStyle/>
        <a:p>
          <a:endParaRPr lang="en-US"/>
        </a:p>
      </dgm:t>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t>
        <a:bodyPr/>
        <a:lstStyle/>
        <a:p>
          <a:endParaRPr lang="en-US"/>
        </a:p>
      </dgm:t>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t>
        <a:bodyPr/>
        <a:lstStyle/>
        <a:p>
          <a:endParaRPr lang="en-US"/>
        </a:p>
      </dgm:t>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t>
        <a:bodyPr/>
        <a:lstStyle/>
        <a:p>
          <a:endParaRPr lang="en-US"/>
        </a:p>
      </dgm:t>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t>
        <a:bodyPr/>
        <a:lstStyle/>
        <a:p>
          <a:endParaRPr lang="en-US"/>
        </a:p>
      </dgm:t>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t>
        <a:bodyPr/>
        <a:lstStyle/>
        <a:p>
          <a:endParaRPr lang="en-US"/>
        </a:p>
      </dgm:t>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t>
        <a:bodyPr/>
        <a:lstStyle/>
        <a:p>
          <a:endParaRPr lang="en-US"/>
        </a:p>
      </dgm:t>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t>
        <a:bodyPr/>
        <a:lstStyle/>
        <a:p>
          <a:endParaRPr lang="en-US"/>
        </a:p>
      </dgm:t>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t>
        <a:bodyPr/>
        <a:lstStyle/>
        <a:p>
          <a:endParaRPr lang="en-US"/>
        </a:p>
      </dgm:t>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t>
        <a:bodyPr/>
        <a:lstStyle/>
        <a:p>
          <a:endParaRPr lang="en-US"/>
        </a:p>
      </dgm:t>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t>
        <a:bodyPr/>
        <a:lstStyle/>
        <a:p>
          <a:endParaRPr lang="en-US"/>
        </a:p>
      </dgm:t>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t>
        <a:bodyPr/>
        <a:lstStyle/>
        <a:p>
          <a:endParaRPr lang="en-US"/>
        </a:p>
      </dgm:t>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t>
        <a:bodyPr/>
        <a:lstStyle/>
        <a:p>
          <a:endParaRPr lang="en-US"/>
        </a:p>
      </dgm:t>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custScaleX="105423">
        <dgm:presLayoutVars>
          <dgm:chPref val="3"/>
        </dgm:presLayoutVars>
      </dgm:prSet>
      <dgm:spPr/>
      <dgm:t>
        <a:bodyPr/>
        <a:lstStyle/>
        <a:p>
          <a:endParaRPr lang="en-US"/>
        </a:p>
      </dgm:t>
    </dgm:pt>
    <dgm:pt modelId="{A6DA207E-A18B-574B-A1C4-080E0F7C65B5}" type="pres">
      <dgm:prSet presAssocID="{ED28E4C6-50E3-B742-9E76-FF0C9B1AFE75}" presName="hierChild4" presStyleCnt="0"/>
      <dgm:spPr/>
    </dgm:pt>
  </dgm:ptLst>
  <dgm:cxnLst>
    <dgm:cxn modelId="{EE81858A-6223-3A4B-8511-24124C684A42}" type="presOf" srcId="{790CC5E7-EBE8-EE47-814E-DDFB6563CF62}" destId="{0AEDDD63-D148-C04E-AE73-900A9CB76940}" srcOrd="0" destOrd="0" presId="urn:microsoft.com/office/officeart/2005/8/layout/hierarchy1"/>
    <dgm:cxn modelId="{AC9D0144-47C9-FA4D-BE87-F427F24653B0}" type="presOf" srcId="{7C2196FF-39C8-E140-B37A-13AC3B7711A2}" destId="{DC38F41A-7026-F74C-AC4B-78ED7376BF67}"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C0158737-F4D5-AE43-90EF-1AEE6817D51C}" type="presOf" srcId="{E74EECEE-65F0-E241-83CC-FB01D52015C7}" destId="{2643EC93-7D48-5144-87AF-EB858A6B6431}"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F20883EE-6FC6-B643-8B18-8A120FE0337B}" type="presOf" srcId="{B5C9E825-14F4-724A-B515-C09AA5EFB617}" destId="{BAF7092A-AE27-DE44-9782-177693E2CA5C}" srcOrd="0" destOrd="0" presId="urn:microsoft.com/office/officeart/2005/8/layout/hierarchy1"/>
    <dgm:cxn modelId="{016329F9-F4E4-B744-89EF-7117FD1FB5FB}" type="presOf" srcId="{E51C8DE6-BE3D-CA47-832C-A3DBDB57C472}" destId="{350E5B82-958A-1F4B-AE37-5BE92D52A0F0}" srcOrd="0" destOrd="0" presId="urn:microsoft.com/office/officeart/2005/8/layout/hierarchy1"/>
    <dgm:cxn modelId="{3F188ECC-B2B7-6F43-94FD-8178C2D5860B}" type="presOf" srcId="{FAA0F2C6-C41B-964C-92B1-8515E277C50C}" destId="{44366298-FD9B-5A4A-9783-59C231A2AEE2}"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7822B30F-A355-B843-A212-F82A111CE883}" type="presOf" srcId="{17B91373-4AA7-984A-800B-F0F814C964AA}" destId="{4EA4FB93-F3AC-BD4A-A777-9351FC75EDE1}"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110A2771-442D-A04E-8420-1199E1A09BBD}" type="presOf" srcId="{B67C3CE5-CF88-2546-A775-40C9C279EB36}" destId="{BB51A060-E74F-BA43-988A-F74B2DB43A08}" srcOrd="0" destOrd="0" presId="urn:microsoft.com/office/officeart/2005/8/layout/hierarchy1"/>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3DC2F1F0-5877-0A47-89F6-9C8BDECCA003}" srcId="{385A3E21-C52E-0B48-9C02-87C94DE86B5C}" destId="{B5C9E825-14F4-724A-B515-C09AA5EFB617}" srcOrd="0" destOrd="0" parTransId="{E74EECEE-65F0-E241-83CC-FB01D52015C7}" sibTransId="{F4077039-4200-3342-88FC-0DC8F7E3DC38}"/>
    <dgm:cxn modelId="{5E9ED15C-E641-1847-808B-9B6FDDE3F30C}" srcId="{B1C00FE2-E675-F241-B8B5-CB3484196D43}" destId="{17B91373-4AA7-984A-800B-F0F814C964AA}" srcOrd="0" destOrd="0" parTransId="{08C813BA-9A73-3149-AA1A-D20F8F27A2F2}" sibTransId="{6D1D04D7-5AEF-6149-A956-8B77A56DC5B1}"/>
    <dgm:cxn modelId="{13B091F8-E181-A14A-B8AF-751C554817D0}" type="presOf" srcId="{E9DC148B-85D3-3B4E-B8EB-6B25518CC616}" destId="{4C89960E-E5D9-D046-8D4B-DD02582B7D3A}"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AD12182E-ACA4-4849-A713-7BF8593E2B1A}" type="presOf" srcId="{BF7E736F-6546-584D-9156-3CD23AEBB46D}" destId="{7134F9FD-5E66-6844-A538-8F42E8B33A32}" srcOrd="0" destOrd="0" presId="urn:microsoft.com/office/officeart/2005/8/layout/hierarchy1"/>
    <dgm:cxn modelId="{F07D23E3-1927-E742-A6DF-14035AD5F2A7}" type="presOf" srcId="{918D2150-EAA7-B84E-B1F6-92CA50A8FB72}" destId="{7336A106-E8E5-7842-B744-5DA305419486}"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B3686828-8DD5-134B-8439-580CA571A2FC}">
      <dgm:prSet custT="1"/>
      <dgm:spPr/>
      <dgm:t>
        <a:bodyPr/>
        <a:lstStyle/>
        <a:p>
          <a:pPr rtl="0"/>
          <a:r>
            <a:rPr lang="en-US" sz="2000" b="0" dirty="0" smtClean="0"/>
            <a:t>Similar to the use of an </a:t>
          </a:r>
          <a:r>
            <a:rPr lang="en-US" sz="2000" b="0" dirty="0" smtClean="0">
              <a:solidFill>
                <a:schemeClr val="tx1"/>
              </a:solidFill>
            </a:rPr>
            <a:t>assembly line  </a:t>
          </a:r>
          <a:r>
            <a:rPr lang="en-US" sz="2000" b="0" dirty="0" smtClean="0"/>
            <a:t>in a manufacturing plant</a:t>
          </a:r>
          <a:endParaRPr lang="en-US" sz="2000" b="0" dirty="0"/>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custT="1"/>
      <dgm:spPr/>
      <dgm:t>
        <a:bodyPr/>
        <a:lstStyle/>
        <a:p>
          <a:pPr rtl="0"/>
          <a:r>
            <a:rPr lang="en-US" sz="2000" b="0" dirty="0" smtClean="0">
              <a:solidFill>
                <a:srgbClr val="FF0000"/>
              </a:solidFill>
            </a:rPr>
            <a:t>New inputs are accepted at one </a:t>
          </a:r>
          <a:r>
            <a:rPr lang="en-US" sz="2000" b="0" dirty="0" smtClean="0"/>
            <a:t>end before previously accepted inputs appear as </a:t>
          </a:r>
          <a:r>
            <a:rPr lang="en-US" sz="2000" b="0" dirty="0" smtClean="0">
              <a:solidFill>
                <a:srgbClr val="FF0000"/>
              </a:solidFill>
            </a:rPr>
            <a:t>outputs at the other end</a:t>
          </a:r>
          <a:endParaRPr lang="en-US" sz="2000" b="0" dirty="0">
            <a:solidFill>
              <a:srgbClr val="FF0000"/>
            </a:solidFill>
          </a:endParaRP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custT="1"/>
      <dgm:spPr/>
      <dgm:t>
        <a:bodyPr/>
        <a:lstStyle/>
        <a:p>
          <a:pPr rtl="0"/>
          <a:r>
            <a:rPr lang="en-US" sz="2000" b="0" dirty="0" smtClean="0"/>
            <a:t>To apply this concept to instruction execution we must recognize that an </a:t>
          </a:r>
          <a:r>
            <a:rPr lang="en-US" sz="2000" b="0" dirty="0" smtClean="0">
              <a:solidFill>
                <a:srgbClr val="FF0000"/>
              </a:solidFill>
            </a:rPr>
            <a:t>instruction has a number of stages</a:t>
          </a:r>
          <a:endParaRPr lang="en-US" sz="2000" b="0" dirty="0">
            <a:solidFill>
              <a:srgbClr val="FF0000"/>
            </a:solidFill>
          </a:endParaRP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t>
        <a:bodyPr/>
        <a:lstStyle/>
        <a:p>
          <a:endParaRPr lang="en-US"/>
        </a:p>
      </dgm:t>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custScaleX="374036">
        <dgm:presLayoutVars>
          <dgm:bulletEnabled val="1"/>
        </dgm:presLayoutVars>
      </dgm:prSet>
      <dgm:spPr/>
      <dgm:t>
        <a:bodyPr/>
        <a:lstStyle/>
        <a:p>
          <a:endParaRPr lang="en-US"/>
        </a:p>
      </dgm:t>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custScaleX="495241">
        <dgm:presLayoutVars>
          <dgm:bulletEnabled val="1"/>
        </dgm:presLayoutVars>
      </dgm:prSet>
      <dgm:spPr/>
      <dgm:t>
        <a:bodyPr/>
        <a:lstStyle/>
        <a:p>
          <a:endParaRPr lang="en-US"/>
        </a:p>
      </dgm:t>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custScaleX="541826">
        <dgm:presLayoutVars>
          <dgm:bulletEnabled val="1"/>
        </dgm:presLayoutVars>
      </dgm:prSet>
      <dgm:spPr/>
      <dgm:t>
        <a:bodyPr/>
        <a:lstStyle/>
        <a:p>
          <a:endParaRPr lang="en-US"/>
        </a:p>
      </dgm:t>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206E8B93-287C-4140-8E86-F1A7B9AE1A85}" type="presOf" srcId="{83CF20B9-8DD2-F842-9793-B559974FE8AA}" destId="{DD86D1A7-993C-7244-8C6E-441273AA7777}" srcOrd="0" destOrd="0" presId="urn:microsoft.com/office/officeart/2005/8/layout/hProcess11"/>
    <dgm:cxn modelId="{41B254BF-644D-904F-B6D6-A31D184E6B66}" type="presOf" srcId="{BFD61676-2F7A-6E43-8AD0-DD73FCC8C303}" destId="{6D1F4806-34FC-614B-91B7-25C9893F14A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6FAB3283-0E21-244F-BF9C-D42BCB7F3DC0}" type="presOf" srcId="{B3686828-8DD5-134B-8439-580CA571A2FC}" destId="{3D797B7D-59B9-E544-A302-0B69B45F05BD}" srcOrd="0" destOrd="0" presId="urn:microsoft.com/office/officeart/2005/8/layout/hProcess11"/>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AA2E0C0A-AD41-C941-B906-FA1E246739DF}">
      <dgm:prSet/>
      <dgm:spPr/>
      <dgm:t>
        <a:bodyPr/>
        <a:lstStyle/>
        <a:p>
          <a:pPr rtl="0"/>
          <a:r>
            <a:rPr lang="en-US" dirty="0" smtClean="0">
              <a:solidFill>
                <a:srgbClr val="002060"/>
              </a:solidFill>
            </a:rPr>
            <a:t>Occur when the pipeline, or </a:t>
          </a:r>
          <a:r>
            <a:rPr lang="en-US" b="1" dirty="0" smtClean="0">
              <a:solidFill>
                <a:srgbClr val="FF0000"/>
              </a:solidFill>
            </a:rPr>
            <a:t>some portion </a:t>
          </a:r>
          <a:r>
            <a:rPr lang="en-US" dirty="0" smtClean="0">
              <a:solidFill>
                <a:srgbClr val="002060"/>
              </a:solidFill>
            </a:rPr>
            <a:t>of the pipeline, must </a:t>
          </a:r>
          <a:r>
            <a:rPr lang="en-US" b="1" dirty="0" smtClean="0">
              <a:solidFill>
                <a:srgbClr val="FF0000"/>
              </a:solidFill>
            </a:rPr>
            <a:t>stall</a:t>
          </a:r>
          <a:r>
            <a:rPr lang="en-US" dirty="0" smtClean="0">
              <a:solidFill>
                <a:srgbClr val="002060"/>
              </a:solidFill>
            </a:rPr>
            <a:t> (trì hoãn) because conditions do not permit continued execution</a:t>
          </a:r>
          <a:endParaRPr lang="en-US" dirty="0">
            <a:solidFill>
              <a:srgbClr val="002060"/>
            </a:solidFill>
          </a:endParaRP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smtClean="0">
              <a:solidFill>
                <a:srgbClr val="002060"/>
              </a:solidFill>
            </a:rPr>
            <a:t>Also referred to as a </a:t>
          </a:r>
          <a:r>
            <a:rPr lang="en-GB" b="1" i="1" dirty="0" smtClean="0">
              <a:solidFill>
                <a:srgbClr val="FF0000"/>
              </a:solidFill>
            </a:rPr>
            <a:t>pipeline bubble</a:t>
          </a:r>
          <a:endParaRPr lang="en-GB" b="1" i="1" dirty="0">
            <a:solidFill>
              <a:srgbClr val="FF0000"/>
            </a:solidFill>
          </a:endParaRP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smtClean="0">
              <a:solidFill>
                <a:srgbClr val="002060"/>
              </a:solidFill>
            </a:rPr>
            <a:t>There are three </a:t>
          </a:r>
          <a:r>
            <a:rPr lang="en-US" b="1" dirty="0" smtClean="0">
              <a:solidFill>
                <a:srgbClr val="FF0000"/>
              </a:solidFill>
            </a:rPr>
            <a:t>types</a:t>
          </a:r>
          <a:r>
            <a:rPr lang="en-US" dirty="0" smtClean="0">
              <a:solidFill>
                <a:srgbClr val="002060"/>
              </a:solidFill>
            </a:rPr>
            <a:t> of hazards:</a:t>
          </a:r>
          <a:endParaRPr lang="en-US" dirty="0">
            <a:solidFill>
              <a:srgbClr val="002060"/>
            </a:solidFill>
          </a:endParaRP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b="1" dirty="0" smtClean="0">
              <a:solidFill>
                <a:srgbClr val="FF0000"/>
              </a:solidFill>
            </a:rPr>
            <a:t>Resource</a:t>
          </a:r>
          <a:endParaRPr lang="en-US" b="1" dirty="0">
            <a:solidFill>
              <a:srgbClr val="FF0000"/>
            </a:solidFill>
          </a:endParaRP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b="1" dirty="0" smtClean="0">
              <a:solidFill>
                <a:srgbClr val="FF0000"/>
              </a:solidFill>
            </a:rPr>
            <a:t>Data</a:t>
          </a:r>
          <a:endParaRPr lang="en-US" b="1" dirty="0">
            <a:solidFill>
              <a:srgbClr val="FF0000"/>
            </a:solidFill>
          </a:endParaRP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b="1" dirty="0" smtClean="0">
              <a:solidFill>
                <a:srgbClr val="FF0000"/>
              </a:solidFill>
            </a:rPr>
            <a:t>Control</a:t>
          </a:r>
          <a:endParaRPr lang="en-US" b="1" dirty="0">
            <a:solidFill>
              <a:srgbClr val="FF0000"/>
            </a:solidFill>
          </a:endParaRP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t>
        <a:bodyPr/>
        <a:lstStyle/>
        <a:p>
          <a:endParaRPr lang="en-US"/>
        </a:p>
      </dgm:t>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custScaleX="191960">
        <dgm:presLayoutVars>
          <dgm:bulletEnabled val="1"/>
        </dgm:presLayoutVars>
      </dgm:prSet>
      <dgm:spPr/>
      <dgm:t>
        <a:bodyPr/>
        <a:lstStyle/>
        <a:p>
          <a:endParaRPr lang="en-US"/>
        </a:p>
      </dgm:t>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t>
        <a:bodyPr/>
        <a:lstStyle/>
        <a:p>
          <a:endParaRPr lang="en-US"/>
        </a:p>
      </dgm:t>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custScaleX="162636">
        <dgm:presLayoutVars>
          <dgm:bulletEnabled val="1"/>
        </dgm:presLayoutVars>
      </dgm:prSet>
      <dgm:spPr/>
      <dgm:t>
        <a:bodyPr/>
        <a:lstStyle/>
        <a:p>
          <a:endParaRPr lang="en-US"/>
        </a:p>
      </dgm:t>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9333F340-43C9-2040-A76F-E60C6D357432}" srcId="{1F5AAC0A-6843-6C4D-9F1E-557CCB6D79CE}" destId="{AA2E0C0A-AD41-C941-B906-FA1E246739DF}" srcOrd="0" destOrd="0" parTransId="{D82015F7-94D6-0D49-8422-19C3F5C27B17}" sibTransId="{7C642CD6-87FB-274F-A2E3-F7715ACB8EB1}"/>
    <dgm:cxn modelId="{9AC9B7B3-61AB-2D4D-A887-56A9C8B7A8B9}" type="presOf" srcId="{1F5AAC0A-6843-6C4D-9F1E-557CCB6D79CE}" destId="{8F45EA0E-0BD7-C54E-BA84-A9056AE0C297}" srcOrd="0" destOrd="0"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6C119255-4DC0-3D4B-8677-350C3F273889}" type="presOf" srcId="{6A26042E-C4EF-F847-88DD-22568E0807F6}" destId="{5B43A04A-5B4D-FC49-9C8C-79D55B45C474}" srcOrd="0" destOrd="0" presId="urn:microsoft.com/office/officeart/2005/8/layout/hProcess11"/>
    <dgm:cxn modelId="{868B883F-CEC1-E54A-B0C9-2363C31CB29C}" srcId="{7288C513-9138-634A-A59D-8621AF5DB1B2}" destId="{2E2A47DB-A594-3F48-B13B-DD5C834FD3F3}" srcOrd="1" destOrd="0" parTransId="{51982D76-486E-3E4D-8947-9E8F80A75F95}" sibTransId="{3B385EEF-F5ED-1D4E-9AA5-DC7D0AEB5651}"/>
    <dgm:cxn modelId="{3D34468C-D785-A645-9927-C6F1A889FD20}" type="presOf" srcId="{27090480-E7F0-3548-A1FA-23A174051EBA}" destId="{0E2A96DD-9A2D-304B-A545-DFFD197A19FD}" srcOrd="0" destOrd="1" presId="urn:microsoft.com/office/officeart/2005/8/layout/hProcess11"/>
    <dgm:cxn modelId="{3F789687-66FF-8943-8792-A9C996C5AB66}" type="presOf" srcId="{AA2E0C0A-AD41-C941-B906-FA1E246739DF}" destId="{95FBECC7-0BDA-F64E-BF06-D65A00F03C43}" srcOrd="0" destOrd="0" presId="urn:microsoft.com/office/officeart/2005/8/layout/hProcess11"/>
    <dgm:cxn modelId="{9E94075E-334E-854A-B40B-4402931D7DAC}" srcId="{7288C513-9138-634A-A59D-8621AF5DB1B2}" destId="{27090480-E7F0-3548-A1FA-23A174051EBA}" srcOrd="0" destOrd="0" parTransId="{8A18D0EF-0E04-6644-850C-002090E53B33}" sibTransId="{DBA2C1EF-8EB7-874E-9F11-54F476C4FDDD}"/>
    <dgm:cxn modelId="{24175857-556C-8945-9EDD-74C904565C0D}" srcId="{1F5AAC0A-6843-6C4D-9F1E-557CCB6D79CE}" destId="{6A26042E-C4EF-F847-88DD-22568E0807F6}" srcOrd="1" destOrd="0" parTransId="{AB370706-9EE8-1349-8C27-BAA2C6ED0065}" sibTransId="{6B767552-F402-5148-A780-CB70B546C7F5}"/>
    <dgm:cxn modelId="{E3C19C07-3038-0243-9B75-9220B3F3F171}" type="presOf" srcId="{2E2A47DB-A594-3F48-B13B-DD5C834FD3F3}" destId="{0E2A96DD-9A2D-304B-A545-DFFD197A19FD}" srcOrd="0" destOrd="2" presId="urn:microsoft.com/office/officeart/2005/8/layout/hProcess11"/>
    <dgm:cxn modelId="{9A9992E6-E716-C34F-81B2-E3B454651377}" type="presOf" srcId="{93F518CC-11E2-A04A-A832-5C248A47BBB2}" destId="{0E2A96DD-9A2D-304B-A545-DFFD197A19FD}" srcOrd="0" destOrd="3" presId="urn:microsoft.com/office/officeart/2005/8/layout/hProcess11"/>
    <dgm:cxn modelId="{AA6AB4BE-0CB3-9743-BA8C-9D7F941E0E4F}" type="presOf" srcId="{7288C513-9138-634A-A59D-8621AF5DB1B2}" destId="{0E2A96DD-9A2D-304B-A545-DFFD197A19FD}" srcOrd="0" destOrd="0"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312EE13-3DD8-BD42-816C-78C8111CAF08}">
      <dgm:prSet/>
      <dgm:spPr/>
      <dgm:t>
        <a:bodyPr/>
        <a:lstStyle/>
        <a:p>
          <a:pPr rtl="0"/>
          <a:r>
            <a:rPr lang="en-US" dirty="0" smtClean="0"/>
            <a:t>A simple pipeline suffers a penalty for a branch instruction because it must choose one of two instructions to fetch next and may make the wrong choice</a:t>
          </a:r>
          <a:endParaRPr lang="en-US" dirty="0"/>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solidFill>
        </a:ln>
      </dgm:spPr>
      <dgm:t>
        <a:bodyPr/>
        <a:lstStyle/>
        <a:p>
          <a:endParaRPr lang="en-US" dirty="0"/>
        </a:p>
      </dgm:t>
    </dgm:pt>
    <dgm:pt modelId="{39978387-B0D6-D84E-AA46-3A520135027A}">
      <dgm:prSet/>
      <dgm:spPr/>
      <dgm:t>
        <a:bodyPr/>
        <a:lstStyle/>
        <a:p>
          <a:pPr rtl="0"/>
          <a:r>
            <a:rPr lang="en-US" dirty="0" smtClean="0"/>
            <a:t>A </a:t>
          </a:r>
          <a:r>
            <a:rPr lang="en-US" dirty="0" smtClean="0">
              <a:solidFill>
                <a:schemeClr val="accent6">
                  <a:lumMod val="60000"/>
                  <a:lumOff val="40000"/>
                </a:schemeClr>
              </a:solidFill>
            </a:rPr>
            <a:t>brute-force</a:t>
          </a:r>
          <a:r>
            <a:rPr lang="en-US" dirty="0" smtClean="0"/>
            <a:t> approach is to replicate the initial portions of the pipeline and allow the pipeline to </a:t>
          </a:r>
          <a:r>
            <a:rPr lang="en-US" dirty="0" smtClean="0">
              <a:solidFill>
                <a:schemeClr val="accent6">
                  <a:lumMod val="60000"/>
                  <a:lumOff val="40000"/>
                </a:schemeClr>
              </a:solidFill>
            </a:rPr>
            <a:t>fetch both instructions</a:t>
          </a:r>
          <a:r>
            <a:rPr lang="en-US" dirty="0" smtClean="0"/>
            <a:t>, making use of two streams</a:t>
          </a:r>
          <a:endParaRPr lang="en-US" dirty="0"/>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solidFill>
        </a:ln>
      </dgm:spPr>
      <dgm:t>
        <a:bodyPr/>
        <a:lstStyle/>
        <a:p>
          <a:endParaRPr lang="en-US" dirty="0"/>
        </a:p>
      </dgm:t>
    </dgm:pt>
    <dgm:pt modelId="{F7C28206-C5DF-2E47-B879-DA4DA558AFBC}">
      <dgm:prSet custT="1"/>
      <dgm:spPr/>
      <dgm:t>
        <a:bodyPr/>
        <a:lstStyle/>
        <a:p>
          <a:pPr rtl="0"/>
          <a:r>
            <a:rPr lang="en-US" sz="2000" dirty="0" smtClean="0"/>
            <a:t>Drawbacks:</a:t>
          </a:r>
          <a:endParaRPr lang="en-US" sz="2000" dirty="0"/>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custT="1"/>
      <dgm:spPr/>
      <dgm:t>
        <a:bodyPr/>
        <a:lstStyle/>
        <a:p>
          <a:pPr rtl="0"/>
          <a:r>
            <a:rPr lang="en-US" sz="1600" dirty="0" smtClean="0">
              <a:solidFill>
                <a:schemeClr val="bg2">
                  <a:lumMod val="20000"/>
                  <a:lumOff val="80000"/>
                </a:schemeClr>
              </a:solidFill>
            </a:rPr>
            <a:t>With multiple pipelines there are contention delays for access to the registers and to memory</a:t>
          </a:r>
          <a:endParaRPr lang="en-US" sz="1600" dirty="0">
            <a:solidFill>
              <a:schemeClr val="bg2">
                <a:lumMod val="20000"/>
                <a:lumOff val="80000"/>
              </a:schemeClr>
            </a:solidFill>
          </a:endParaRP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custT="1"/>
      <dgm:spPr/>
      <dgm:t>
        <a:bodyPr/>
        <a:lstStyle/>
        <a:p>
          <a:pPr rtl="0"/>
          <a:r>
            <a:rPr lang="en-US" sz="1600" dirty="0" smtClean="0">
              <a:solidFill>
                <a:schemeClr val="bg2">
                  <a:lumMod val="20000"/>
                  <a:lumOff val="80000"/>
                </a:schemeClr>
              </a:solidFill>
            </a:rPr>
            <a:t>Additional branch instructions may enter the pipeline before the original branch decision is resolved</a:t>
          </a:r>
          <a:endParaRPr lang="en-US" sz="1600" dirty="0">
            <a:solidFill>
              <a:schemeClr val="bg2">
                <a:lumMod val="20000"/>
                <a:lumOff val="80000"/>
              </a:schemeClr>
            </a:solidFill>
          </a:endParaRP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t>
        <a:bodyPr/>
        <a:lstStyle/>
        <a:p>
          <a:endParaRPr lang="en-US"/>
        </a:p>
      </dgm:t>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t>
        <a:bodyPr/>
        <a:lstStyle/>
        <a:p>
          <a:endParaRPr lang="en-US"/>
        </a:p>
      </dgm:t>
    </dgm:pt>
    <dgm:pt modelId="{161F44EF-0492-E941-886C-60773EAAC415}" type="pres">
      <dgm:prSet presAssocID="{5A3AEB8B-595F-1E45-9F85-8D83834C2EEC}" presName="ThreeNodes_2" presStyleLbl="node1" presStyleIdx="1" presStyleCnt="3">
        <dgm:presLayoutVars>
          <dgm:bulletEnabled val="1"/>
        </dgm:presLayoutVars>
      </dgm:prSet>
      <dgm:spPr/>
      <dgm:t>
        <a:bodyPr/>
        <a:lstStyle/>
        <a:p>
          <a:endParaRPr lang="en-US"/>
        </a:p>
      </dgm:t>
    </dgm:pt>
    <dgm:pt modelId="{B1F79EE3-7A7D-C44F-9D34-BEFD90CE1B1A}" type="pres">
      <dgm:prSet presAssocID="{5A3AEB8B-595F-1E45-9F85-8D83834C2EEC}" presName="ThreeNodes_3" presStyleLbl="node1" presStyleIdx="2" presStyleCnt="3" custScaleX="101566" custScaleY="99293">
        <dgm:presLayoutVars>
          <dgm:bulletEnabled val="1"/>
        </dgm:presLayoutVars>
      </dgm:prSet>
      <dgm:spPr/>
      <dgm:t>
        <a:bodyPr/>
        <a:lstStyle/>
        <a:p>
          <a:endParaRPr lang="en-US"/>
        </a:p>
      </dgm:t>
    </dgm:pt>
    <dgm:pt modelId="{3ED912AA-9F9D-CD47-B60C-545F31A5E796}" type="pres">
      <dgm:prSet presAssocID="{5A3AEB8B-595F-1E45-9F85-8D83834C2EEC}" presName="ThreeConn_1-2" presStyleLbl="fgAccFollowNode1" presStyleIdx="0" presStyleCnt="2">
        <dgm:presLayoutVars>
          <dgm:bulletEnabled val="1"/>
        </dgm:presLayoutVars>
      </dgm:prSet>
      <dgm:spPr/>
      <dgm:t>
        <a:bodyPr/>
        <a:lstStyle/>
        <a:p>
          <a:endParaRPr lang="en-US"/>
        </a:p>
      </dgm:t>
    </dgm:pt>
    <dgm:pt modelId="{0D29E717-2597-8D46-AD2C-467DADE43F0B}" type="pres">
      <dgm:prSet presAssocID="{5A3AEB8B-595F-1E45-9F85-8D83834C2EEC}" presName="ThreeConn_2-3" presStyleLbl="fgAccFollowNode1" presStyleIdx="1" presStyleCnt="2">
        <dgm:presLayoutVars>
          <dgm:bulletEnabled val="1"/>
        </dgm:presLayoutVars>
      </dgm:prSet>
      <dgm:spPr/>
      <dgm:t>
        <a:bodyPr/>
        <a:lstStyle/>
        <a:p>
          <a:endParaRPr lang="en-US"/>
        </a:p>
      </dgm:t>
    </dgm:pt>
    <dgm:pt modelId="{33977D92-97FB-F544-BA82-DF14FC65451D}" type="pres">
      <dgm:prSet presAssocID="{5A3AEB8B-595F-1E45-9F85-8D83834C2EEC}" presName="ThreeNodes_1_text" presStyleLbl="node1" presStyleIdx="2" presStyleCnt="3">
        <dgm:presLayoutVars>
          <dgm:bulletEnabled val="1"/>
        </dgm:presLayoutVars>
      </dgm:prSet>
      <dgm:spPr/>
      <dgm:t>
        <a:bodyPr/>
        <a:lstStyle/>
        <a:p>
          <a:endParaRPr lang="en-US"/>
        </a:p>
      </dgm:t>
    </dgm:pt>
    <dgm:pt modelId="{5060755F-F956-E84A-87B1-21AF6D18324A}" type="pres">
      <dgm:prSet presAssocID="{5A3AEB8B-595F-1E45-9F85-8D83834C2EEC}" presName="ThreeNodes_2_text" presStyleLbl="node1" presStyleIdx="2" presStyleCnt="3">
        <dgm:presLayoutVars>
          <dgm:bulletEnabled val="1"/>
        </dgm:presLayoutVars>
      </dgm:prSet>
      <dgm:spPr/>
      <dgm:t>
        <a:bodyPr/>
        <a:lstStyle/>
        <a:p>
          <a:endParaRPr lang="en-US"/>
        </a:p>
      </dgm:t>
    </dgm:pt>
    <dgm:pt modelId="{892E51B9-018D-B04E-8548-45EC799DD941}" type="pres">
      <dgm:prSet presAssocID="{5A3AEB8B-595F-1E45-9F85-8D83834C2EEC}" presName="ThreeNodes_3_text" presStyleLbl="node1" presStyleIdx="2" presStyleCnt="3">
        <dgm:presLayoutVars>
          <dgm:bulletEnabled val="1"/>
        </dgm:presLayoutVars>
      </dgm:prSet>
      <dgm:spPr/>
      <dgm:t>
        <a:bodyPr/>
        <a:lstStyle/>
        <a:p>
          <a:endParaRPr lang="en-US"/>
        </a:p>
      </dgm:t>
    </dgm:pt>
  </dgm:ptLst>
  <dgm:cxnLst>
    <dgm:cxn modelId="{101EAC6D-695E-564E-A11A-7A247D02C055}" type="presOf" srcId="{605E9185-7A87-CB49-B2C2-6F255D69FCBC}" destId="{892E51B9-018D-B04E-8548-45EC799DD941}" srcOrd="1" destOrd="2"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693FC98F-F56E-A34D-80C0-C13CBE478616}" type="presOf" srcId="{2312EE13-3DD8-BD42-816C-78C8111CAF08}" destId="{33977D92-97FB-F544-BA82-DF14FC65451D}" srcOrd="1"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89698EA8-AEBA-9A42-829A-E929A794355D}" srcId="{5A3AEB8B-595F-1E45-9F85-8D83834C2EEC}" destId="{39978387-B0D6-D84E-AA46-3A520135027A}" srcOrd="1" destOrd="0" parTransId="{2BA8EECC-307C-C740-9FA7-7B595E287B75}" sibTransId="{393AAF2D-8EA2-4C4B-8FFA-9F98A6AABF66}"/>
    <dgm:cxn modelId="{78EF289E-3841-1344-990B-F5D6C5F03C7B}" type="presOf" srcId="{2312EE13-3DD8-BD42-816C-78C8111CAF08}" destId="{457F6F8A-0906-674E-AFD4-200239B477D8}" srcOrd="0" destOrd="0" presId="urn:microsoft.com/office/officeart/2005/8/layout/vProcess5"/>
    <dgm:cxn modelId="{DB4AB602-8F11-6E4C-93DE-8FA998647EDB}" srcId="{F7C28206-C5DF-2E47-B879-DA4DA558AFBC}" destId="{50B1BE64-80BA-2149-98EE-DB65FA243F0F}" srcOrd="0" destOrd="0" parTransId="{F098B388-47A0-084F-9F61-6CEF8003BE88}" sibTransId="{607F8CFC-31F1-1C4D-B637-17C7B2367361}"/>
    <dgm:cxn modelId="{BD86D643-224D-0D47-9214-85AFD3D6BD38}" type="presOf" srcId="{50B1BE64-80BA-2149-98EE-DB65FA243F0F}" destId="{B1F79EE3-7A7D-C44F-9D34-BEFD90CE1B1A}" srcOrd="0" destOrd="1" presId="urn:microsoft.com/office/officeart/2005/8/layout/vProcess5"/>
    <dgm:cxn modelId="{8304EB85-4CBA-104C-B122-F12FEFC5BFDA}" type="presOf" srcId="{5A3AEB8B-595F-1E45-9F85-8D83834C2EEC}" destId="{6FDFFF18-36D5-5D4F-B0AE-F276F8B05AAD}" srcOrd="0" destOrd="0"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229012E8-AFDD-CE49-A60E-4DC34D836D8C}" type="presOf" srcId="{F7C28206-C5DF-2E47-B879-DA4DA558AFBC}" destId="{892E51B9-018D-B04E-8548-45EC799DD941}" srcOrd="1" destOrd="0" presId="urn:microsoft.com/office/officeart/2005/8/layout/vProcess5"/>
    <dgm:cxn modelId="{C61C339F-2469-824B-8F32-640DD420BD19}" type="presOf" srcId="{605E9185-7A87-CB49-B2C2-6F255D69FCBC}" destId="{B1F79EE3-7A7D-C44F-9D34-BEFD90CE1B1A}" srcOrd="0" destOrd="2"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307C25C3-280E-CA48-AB2F-1AF6438BA8D6}" type="presOf" srcId="{2EB7D3ED-9D99-4645-995D-BC872FF6B808}" destId="{3ED912AA-9F9D-CD47-B60C-545F31A5E796}" srcOrd="0" destOrd="0" presId="urn:microsoft.com/office/officeart/2005/8/layout/vProcess5"/>
    <dgm:cxn modelId="{2FF88A03-0DF6-B640-874E-83A83FE33B05}" type="presOf" srcId="{39978387-B0D6-D84E-AA46-3A520135027A}" destId="{5060755F-F956-E84A-87B1-21AF6D18324A}"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038744-C04D-3E4E-AA73-587B41E192F1}">
      <dsp:nvSpPr>
        <dsp:cNvPr id="0" name=""/>
        <dsp:cNvSpPr/>
      </dsp:nvSpPr>
      <dsp:spPr>
        <a:xfrm>
          <a:off x="228587" y="1676388"/>
          <a:ext cx="3791510" cy="31272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a:off x="1828804" y="1219192"/>
          <a:ext cx="3287503" cy="5287245"/>
        </a:xfrm>
        <a:prstGeom prst="leftCircularArrow">
          <a:avLst>
            <a:gd name="adj1" fmla="val 1811"/>
            <a:gd name="adj2" fmla="val 215986"/>
            <a:gd name="adj3" fmla="val 3871744"/>
            <a:gd name="adj4" fmla="val 10904737"/>
            <a:gd name="adj5" fmla="val 2112"/>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533399" y="2438394"/>
          <a:ext cx="3370231" cy="134023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Referenced by means of the machine language that the processor executes</a:t>
          </a:r>
          <a:endParaRPr lang="en-US" sz="2100" kern="1200" dirty="0"/>
        </a:p>
      </dsp:txBody>
      <dsp:txXfrm>
        <a:off x="533399" y="2438394"/>
        <a:ext cx="3370231" cy="1340230"/>
      </dsp:txXfrm>
    </dsp:sp>
    <dsp:sp modelId="{C1F890E0-24C4-D642-8884-C9B159244FFE}">
      <dsp:nvSpPr>
        <dsp:cNvPr id="0" name=""/>
        <dsp:cNvSpPr/>
      </dsp:nvSpPr>
      <dsp:spPr>
        <a:xfrm>
          <a:off x="4752856" y="1528909"/>
          <a:ext cx="4120007" cy="46054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rtl="0">
            <a:lnSpc>
              <a:spcPct val="90000"/>
            </a:lnSpc>
            <a:spcBef>
              <a:spcPct val="0"/>
            </a:spcBef>
            <a:spcAft>
              <a:spcPct val="15000"/>
            </a:spcAft>
            <a:buChar char="••"/>
          </a:pPr>
          <a:r>
            <a:rPr lang="en-US" sz="1300" b="1" kern="1200" dirty="0" smtClean="0">
              <a:solidFill>
                <a:schemeClr val="accent3"/>
              </a:solidFill>
            </a:rPr>
            <a:t>General purpose</a:t>
          </a:r>
          <a:endParaRPr lang="en-US" sz="1300" b="1" kern="1200" dirty="0">
            <a:solidFill>
              <a:schemeClr val="accent3"/>
            </a:solidFill>
          </a:endParaRPr>
        </a:p>
        <a:p>
          <a:pPr marL="228600" lvl="2" indent="-114300" algn="l" defTabSz="577850" rtl="0">
            <a:lnSpc>
              <a:spcPct val="90000"/>
            </a:lnSpc>
            <a:spcBef>
              <a:spcPct val="0"/>
            </a:spcBef>
            <a:spcAft>
              <a:spcPct val="15000"/>
            </a:spcAft>
            <a:buChar char="••"/>
          </a:pPr>
          <a:r>
            <a:rPr lang="en-US" sz="1300" kern="1200" dirty="0" smtClean="0"/>
            <a:t>Can be assigned to a variety of functions by the programmer</a:t>
          </a:r>
          <a:endParaRPr lang="en-US" sz="1300" kern="1200" dirty="0"/>
        </a:p>
        <a:p>
          <a:pPr marL="114300" lvl="1" indent="-114300" algn="l" defTabSz="577850" rtl="0">
            <a:lnSpc>
              <a:spcPct val="90000"/>
            </a:lnSpc>
            <a:spcBef>
              <a:spcPct val="0"/>
            </a:spcBef>
            <a:spcAft>
              <a:spcPct val="15000"/>
            </a:spcAft>
            <a:buChar char="••"/>
          </a:pPr>
          <a:r>
            <a:rPr lang="en-US" sz="1300" b="1" kern="1200" dirty="0" smtClean="0">
              <a:solidFill>
                <a:schemeClr val="accent3"/>
              </a:solidFill>
            </a:rPr>
            <a:t>Data</a:t>
          </a:r>
        </a:p>
        <a:p>
          <a:pPr marL="228600" lvl="2" indent="-114300" algn="l" defTabSz="577850" rtl="0">
            <a:lnSpc>
              <a:spcPct val="90000"/>
            </a:lnSpc>
            <a:spcBef>
              <a:spcPct val="0"/>
            </a:spcBef>
            <a:spcAft>
              <a:spcPct val="15000"/>
            </a:spcAft>
            <a:buChar char="••"/>
          </a:pPr>
          <a:r>
            <a:rPr lang="en-US" sz="1300" kern="1200" dirty="0" smtClean="0"/>
            <a:t>May be used only to hold data and cannot be employed in the calculation of an operand address</a:t>
          </a:r>
          <a:endParaRPr lang="en-US" sz="1300" kern="1200" dirty="0"/>
        </a:p>
        <a:p>
          <a:pPr marL="114300" lvl="1" indent="-114300" algn="l" defTabSz="577850" rtl="0">
            <a:lnSpc>
              <a:spcPct val="90000"/>
            </a:lnSpc>
            <a:spcBef>
              <a:spcPct val="0"/>
            </a:spcBef>
            <a:spcAft>
              <a:spcPct val="15000"/>
            </a:spcAft>
            <a:buChar char="••"/>
          </a:pPr>
          <a:r>
            <a:rPr lang="en-US" sz="1300" b="1" kern="1200" dirty="0" smtClean="0">
              <a:solidFill>
                <a:schemeClr val="accent3"/>
              </a:solidFill>
            </a:rPr>
            <a:t>Address</a:t>
          </a:r>
        </a:p>
        <a:p>
          <a:pPr marL="228600" lvl="2" indent="-114300" algn="l" defTabSz="577850" rtl="0">
            <a:lnSpc>
              <a:spcPct val="90000"/>
            </a:lnSpc>
            <a:spcBef>
              <a:spcPct val="0"/>
            </a:spcBef>
            <a:spcAft>
              <a:spcPct val="15000"/>
            </a:spcAft>
            <a:buChar char="••"/>
          </a:pPr>
          <a:r>
            <a:rPr lang="en-US" sz="1300" kern="1200" dirty="0" smtClean="0"/>
            <a:t>May be somewhat general purpose or may be devoted to a particular addressing mode</a:t>
          </a:r>
          <a:endParaRPr lang="en-US" sz="1300" kern="1200" dirty="0"/>
        </a:p>
        <a:p>
          <a:pPr marL="228600" lvl="2" indent="-114300" algn="l" defTabSz="577850" rtl="0">
            <a:lnSpc>
              <a:spcPct val="90000"/>
            </a:lnSpc>
            <a:spcBef>
              <a:spcPct val="0"/>
            </a:spcBef>
            <a:spcAft>
              <a:spcPct val="15000"/>
            </a:spcAft>
            <a:buChar char="••"/>
          </a:pPr>
          <a:r>
            <a:rPr lang="en-US" sz="1300" kern="1200" dirty="0" smtClean="0"/>
            <a:t>Examples:  segment pointers, index registers, stack pointer</a:t>
          </a:r>
          <a:endParaRPr lang="en-US" sz="1300" kern="1200" dirty="0"/>
        </a:p>
        <a:p>
          <a:pPr marL="114300" lvl="1" indent="-114300" algn="l" defTabSz="577850" rtl="0">
            <a:lnSpc>
              <a:spcPct val="90000"/>
            </a:lnSpc>
            <a:spcBef>
              <a:spcPct val="0"/>
            </a:spcBef>
            <a:spcAft>
              <a:spcPct val="15000"/>
            </a:spcAft>
            <a:buChar char="••"/>
          </a:pPr>
          <a:r>
            <a:rPr lang="en-US" sz="1300" b="1" kern="1200" dirty="0" smtClean="0">
              <a:solidFill>
                <a:schemeClr val="accent3"/>
              </a:solidFill>
            </a:rPr>
            <a:t>Condition codes</a:t>
          </a:r>
        </a:p>
        <a:p>
          <a:pPr marL="228600" lvl="2" indent="-114300" algn="l" defTabSz="577850" rtl="0">
            <a:lnSpc>
              <a:spcPct val="90000"/>
            </a:lnSpc>
            <a:spcBef>
              <a:spcPct val="0"/>
            </a:spcBef>
            <a:spcAft>
              <a:spcPct val="15000"/>
            </a:spcAft>
            <a:buChar char="••"/>
          </a:pPr>
          <a:r>
            <a:rPr lang="en-US" sz="1300" kern="1200" dirty="0" smtClean="0"/>
            <a:t>Also referred to as </a:t>
          </a:r>
          <a:r>
            <a:rPr lang="en-US" sz="1300" i="1" kern="1200" dirty="0" smtClean="0"/>
            <a:t>flags</a:t>
          </a:r>
          <a:endParaRPr lang="en-US" sz="1300" kern="1200" dirty="0"/>
        </a:p>
        <a:p>
          <a:pPr marL="228600" lvl="2" indent="-114300" algn="l" defTabSz="577850" rtl="0">
            <a:lnSpc>
              <a:spcPct val="90000"/>
            </a:lnSpc>
            <a:spcBef>
              <a:spcPct val="0"/>
            </a:spcBef>
            <a:spcAft>
              <a:spcPct val="15000"/>
            </a:spcAft>
            <a:buChar char="••"/>
          </a:pPr>
          <a:r>
            <a:rPr lang="en-US" sz="1300" kern="1200" dirty="0" smtClean="0"/>
            <a:t>Bits set by the processor hardware as the result of operations</a:t>
          </a:r>
          <a:endParaRPr lang="en-US" sz="1300" kern="1200" dirty="0"/>
        </a:p>
      </dsp:txBody>
      <dsp:txXfrm>
        <a:off x="4752856" y="2515801"/>
        <a:ext cx="4120007" cy="3618603"/>
      </dsp:txXfrm>
    </dsp:sp>
    <dsp:sp modelId="{1F6A97C5-F3A9-E94F-905E-0E5EEFB98187}">
      <dsp:nvSpPr>
        <dsp:cNvPr id="0" name=""/>
        <dsp:cNvSpPr/>
      </dsp:nvSpPr>
      <dsp:spPr>
        <a:xfrm>
          <a:off x="5333994" y="990606"/>
          <a:ext cx="3558526" cy="145999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en-US" sz="3600" kern="1200" dirty="0" smtClean="0"/>
            <a:t>Categories:</a:t>
          </a:r>
          <a:endParaRPr lang="en-US" sz="3600" kern="1200" dirty="0"/>
        </a:p>
      </dsp:txBody>
      <dsp:txXfrm>
        <a:off x="5333994" y="990606"/>
        <a:ext cx="3558526" cy="145999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3E271E-CE66-1941-BDE4-DC011A56D099}">
      <dsp:nvSpPr>
        <dsp:cNvPr id="0" name=""/>
        <dsp:cNvSpPr/>
      </dsp:nvSpPr>
      <dsp:spPr>
        <a:xfrm>
          <a:off x="4503" y="0"/>
          <a:ext cx="2702147" cy="2267712"/>
        </a:xfrm>
        <a:prstGeom prst="up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787715" y="0"/>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0" rIns="135128" bIns="135128" numCol="1" spcCol="1270" anchor="ctr" anchorCtr="0">
          <a:noAutofit/>
        </a:bodyPr>
        <a:lstStyle/>
        <a:p>
          <a:pPr lvl="0" algn="l" defTabSz="844550" rtl="0">
            <a:lnSpc>
              <a:spcPct val="90000"/>
            </a:lnSpc>
            <a:spcBef>
              <a:spcPct val="0"/>
            </a:spcBef>
            <a:spcAft>
              <a:spcPct val="35000"/>
            </a:spcAft>
          </a:pPr>
          <a:r>
            <a:rPr lang="en-US" sz="1900" kern="1200" dirty="0" smtClean="0"/>
            <a:t>Register or set of registers that contain status information</a:t>
          </a:r>
          <a:endParaRPr lang="en-US" sz="1900" kern="1200" dirty="0"/>
        </a:p>
      </dsp:txBody>
      <dsp:txXfrm>
        <a:off x="2787715" y="0"/>
        <a:ext cx="4585462" cy="2267712"/>
      </dsp:txXfrm>
    </dsp:sp>
    <dsp:sp modelId="{FAFFC7AD-0AC6-7C42-BAAA-78490EEA3097}">
      <dsp:nvSpPr>
        <dsp:cNvPr id="0" name=""/>
        <dsp:cNvSpPr/>
      </dsp:nvSpPr>
      <dsp:spPr>
        <a:xfrm>
          <a:off x="815147" y="2456688"/>
          <a:ext cx="2702147" cy="2267712"/>
        </a:xfrm>
        <a:prstGeom prst="down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598359" y="2456688"/>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0" rIns="135128" bIns="135128" numCol="1" spcCol="1270" anchor="ctr" anchorCtr="0">
          <a:noAutofit/>
        </a:bodyPr>
        <a:lstStyle/>
        <a:p>
          <a:pPr lvl="0" algn="l" defTabSz="844550" rtl="0">
            <a:lnSpc>
              <a:spcPct val="90000"/>
            </a:lnSpc>
            <a:spcBef>
              <a:spcPct val="0"/>
            </a:spcBef>
            <a:spcAft>
              <a:spcPct val="35000"/>
            </a:spcAft>
          </a:pPr>
          <a:r>
            <a:rPr lang="en-US" sz="1900" kern="1200" dirty="0" smtClean="0"/>
            <a:t>Common fields or flags include:</a:t>
          </a:r>
          <a:endParaRPr lang="en-US" sz="1900" kern="1200" dirty="0"/>
        </a:p>
        <a:p>
          <a:pPr marL="114300" lvl="1" indent="-114300" algn="l" defTabSz="666750" rtl="0">
            <a:lnSpc>
              <a:spcPct val="90000"/>
            </a:lnSpc>
            <a:spcBef>
              <a:spcPct val="0"/>
            </a:spcBef>
            <a:spcAft>
              <a:spcPct val="15000"/>
            </a:spcAft>
            <a:buChar char="••"/>
          </a:pPr>
          <a:r>
            <a:rPr lang="en-US" sz="1500" kern="1200" dirty="0" smtClean="0"/>
            <a:t>Sign</a:t>
          </a:r>
          <a:endParaRPr lang="en-US" sz="1500" kern="1200" dirty="0"/>
        </a:p>
        <a:p>
          <a:pPr marL="114300" lvl="1" indent="-114300" algn="l" defTabSz="666750" rtl="0">
            <a:lnSpc>
              <a:spcPct val="90000"/>
            </a:lnSpc>
            <a:spcBef>
              <a:spcPct val="0"/>
            </a:spcBef>
            <a:spcAft>
              <a:spcPct val="15000"/>
            </a:spcAft>
            <a:buChar char="••"/>
          </a:pPr>
          <a:r>
            <a:rPr lang="en-US" sz="1500" kern="1200" dirty="0" smtClean="0"/>
            <a:t>Zero</a:t>
          </a:r>
          <a:endParaRPr lang="en-US" sz="1500" kern="1200" dirty="0"/>
        </a:p>
        <a:p>
          <a:pPr marL="114300" lvl="1" indent="-114300" algn="l" defTabSz="666750" rtl="0">
            <a:lnSpc>
              <a:spcPct val="90000"/>
            </a:lnSpc>
            <a:spcBef>
              <a:spcPct val="0"/>
            </a:spcBef>
            <a:spcAft>
              <a:spcPct val="15000"/>
            </a:spcAft>
            <a:buChar char="••"/>
          </a:pPr>
          <a:r>
            <a:rPr lang="en-US" sz="1500" kern="1200" dirty="0" smtClean="0"/>
            <a:t>Carry</a:t>
          </a:r>
          <a:endParaRPr lang="en-US" sz="1500" kern="1200" dirty="0"/>
        </a:p>
        <a:p>
          <a:pPr marL="114300" lvl="1" indent="-114300" algn="l" defTabSz="666750" rtl="0">
            <a:lnSpc>
              <a:spcPct val="90000"/>
            </a:lnSpc>
            <a:spcBef>
              <a:spcPct val="0"/>
            </a:spcBef>
            <a:spcAft>
              <a:spcPct val="15000"/>
            </a:spcAft>
            <a:buChar char="••"/>
          </a:pPr>
          <a:r>
            <a:rPr lang="en-US" sz="1500" kern="1200" dirty="0" smtClean="0"/>
            <a:t>Equal</a:t>
          </a:r>
          <a:endParaRPr lang="en-US" sz="1500" kern="1200" dirty="0"/>
        </a:p>
        <a:p>
          <a:pPr marL="114300" lvl="1" indent="-114300" algn="l" defTabSz="666750" rtl="0">
            <a:lnSpc>
              <a:spcPct val="90000"/>
            </a:lnSpc>
            <a:spcBef>
              <a:spcPct val="0"/>
            </a:spcBef>
            <a:spcAft>
              <a:spcPct val="15000"/>
            </a:spcAft>
            <a:buChar char="••"/>
          </a:pPr>
          <a:r>
            <a:rPr lang="en-US" sz="1500" kern="1200" dirty="0" smtClean="0"/>
            <a:t>Overflow</a:t>
          </a:r>
          <a:endParaRPr lang="en-US" sz="1500" kern="1200" dirty="0"/>
        </a:p>
        <a:p>
          <a:pPr marL="114300" lvl="1" indent="-114300" algn="l" defTabSz="666750" rtl="0">
            <a:lnSpc>
              <a:spcPct val="90000"/>
            </a:lnSpc>
            <a:spcBef>
              <a:spcPct val="0"/>
            </a:spcBef>
            <a:spcAft>
              <a:spcPct val="15000"/>
            </a:spcAft>
            <a:buChar char="••"/>
          </a:pPr>
          <a:r>
            <a:rPr lang="en-US" sz="1500" kern="1200" dirty="0" smtClean="0"/>
            <a:t>Interrupt Enable/Disable</a:t>
          </a:r>
          <a:endParaRPr lang="en-US" sz="1500" kern="1200" dirty="0"/>
        </a:p>
        <a:p>
          <a:pPr marL="114300" lvl="1" indent="-114300" algn="l" defTabSz="666750" rtl="0">
            <a:lnSpc>
              <a:spcPct val="90000"/>
            </a:lnSpc>
            <a:spcBef>
              <a:spcPct val="0"/>
            </a:spcBef>
            <a:spcAft>
              <a:spcPct val="15000"/>
            </a:spcAft>
            <a:buChar char="••"/>
          </a:pPr>
          <a:r>
            <a:rPr lang="en-US" sz="1500" kern="1200" dirty="0" smtClean="0"/>
            <a:t>Supervisor</a:t>
          </a:r>
          <a:endParaRPr lang="en-US" sz="1500" kern="1200" dirty="0"/>
        </a:p>
      </dsp:txBody>
      <dsp:txXfrm>
        <a:off x="3598359" y="2456688"/>
        <a:ext cx="4585462" cy="226771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EDDD63-D148-C04E-AE73-900A9CB76940}">
      <dsp:nvSpPr>
        <dsp:cNvPr id="0" name=""/>
        <dsp:cNvSpPr/>
      </dsp:nvSpPr>
      <dsp:spPr>
        <a:xfrm>
          <a:off x="7117943"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328844" y="1476520"/>
          <a:ext cx="2834818" cy="674557"/>
        </a:xfrm>
        <a:custGeom>
          <a:avLst/>
          <a:gdLst/>
          <a:ahLst/>
          <a:cxnLst/>
          <a:rect l="0" t="0" r="0" b="0"/>
          <a:pathLst>
            <a:path>
              <a:moveTo>
                <a:pt x="0" y="0"/>
              </a:moveTo>
              <a:lnTo>
                <a:pt x="0" y="459691"/>
              </a:lnTo>
              <a:lnTo>
                <a:pt x="2834818" y="459691"/>
              </a:lnTo>
              <a:lnTo>
                <a:pt x="2834818"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283124"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283124" y="1476520"/>
          <a:ext cx="91440" cy="674557"/>
        </a:xfrm>
        <a:custGeom>
          <a:avLst/>
          <a:gdLst/>
          <a:ahLst/>
          <a:cxnLst/>
          <a:rect l="0" t="0" r="0" b="0"/>
          <a:pathLst>
            <a:path>
              <a:moveTo>
                <a:pt x="45720" y="0"/>
              </a:moveTo>
              <a:lnTo>
                <a:pt x="4572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448306" y="3623895"/>
          <a:ext cx="91440" cy="674557"/>
        </a:xfrm>
        <a:custGeom>
          <a:avLst/>
          <a:gdLst/>
          <a:ahLst/>
          <a:cxnLst/>
          <a:rect l="0" t="0" r="0" b="0"/>
          <a:pathLst>
            <a:path>
              <a:moveTo>
                <a:pt x="45720" y="0"/>
              </a:moveTo>
              <a:lnTo>
                <a:pt x="45720" y="67455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494026" y="1476520"/>
          <a:ext cx="2834818" cy="674557"/>
        </a:xfrm>
        <a:custGeom>
          <a:avLst/>
          <a:gdLst/>
          <a:ahLst/>
          <a:cxnLst/>
          <a:rect l="0" t="0" r="0" b="0"/>
          <a:pathLst>
            <a:path>
              <a:moveTo>
                <a:pt x="2834818" y="0"/>
              </a:moveTo>
              <a:lnTo>
                <a:pt x="2834818" y="459691"/>
              </a:lnTo>
              <a:lnTo>
                <a:pt x="0" y="459691"/>
              </a:lnTo>
              <a:lnTo>
                <a:pt x="0" y="6745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169146" y="370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426856" y="248528"/>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Includes the following stages:</a:t>
          </a:r>
          <a:endParaRPr lang="en-US" sz="1500" kern="1200" dirty="0"/>
        </a:p>
      </dsp:txBody>
      <dsp:txXfrm>
        <a:off x="3426856" y="248528"/>
        <a:ext cx="2319397" cy="1472817"/>
      </dsp:txXfrm>
    </dsp:sp>
    <dsp:sp modelId="{9FB4FFB5-C11F-484E-B2AC-3F8A7722AECD}">
      <dsp:nvSpPr>
        <dsp:cNvPr id="0" name=""/>
        <dsp:cNvSpPr/>
      </dsp:nvSpPr>
      <dsp:spPr>
        <a:xfrm>
          <a:off x="334327"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92038"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Fetch</a:t>
          </a:r>
          <a:endParaRPr lang="en-US" sz="1500" kern="1200" dirty="0"/>
        </a:p>
      </dsp:txBody>
      <dsp:txXfrm>
        <a:off x="592038" y="2395904"/>
        <a:ext cx="2319397" cy="1472817"/>
      </dsp:txXfrm>
    </dsp:sp>
    <dsp:sp modelId="{553E2E5B-A13E-FF49-8C45-FB7E75BAA80F}">
      <dsp:nvSpPr>
        <dsp:cNvPr id="0" name=""/>
        <dsp:cNvSpPr/>
      </dsp:nvSpPr>
      <dsp:spPr>
        <a:xfrm>
          <a:off x="334327"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92038"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Read the next instruction from memory into the processor</a:t>
          </a:r>
          <a:endParaRPr lang="en-US" sz="1500" kern="1200" dirty="0"/>
        </a:p>
      </dsp:txBody>
      <dsp:txXfrm>
        <a:off x="592038" y="4543279"/>
        <a:ext cx="2319397" cy="1472817"/>
      </dsp:txXfrm>
    </dsp:sp>
    <dsp:sp modelId="{25DF7365-5D74-DF46-96B5-16D5E6DC1CCA}">
      <dsp:nvSpPr>
        <dsp:cNvPr id="0" name=""/>
        <dsp:cNvSpPr/>
      </dsp:nvSpPr>
      <dsp:spPr>
        <a:xfrm>
          <a:off x="3169146"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426856"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Execute</a:t>
          </a:r>
          <a:endParaRPr lang="en-US" sz="1500" kern="1200" dirty="0"/>
        </a:p>
      </dsp:txBody>
      <dsp:txXfrm>
        <a:off x="3426856" y="2395904"/>
        <a:ext cx="2319397" cy="1472817"/>
      </dsp:txXfrm>
    </dsp:sp>
    <dsp:sp modelId="{2BAF6A3E-78B0-7949-A2B0-6895C6917D8B}">
      <dsp:nvSpPr>
        <dsp:cNvPr id="0" name=""/>
        <dsp:cNvSpPr/>
      </dsp:nvSpPr>
      <dsp:spPr>
        <a:xfrm>
          <a:off x="3169146"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426856"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Interpret the opcode and perform the indicated operation</a:t>
          </a:r>
          <a:endParaRPr lang="en-US" sz="1500" kern="1200" dirty="0"/>
        </a:p>
      </dsp:txBody>
      <dsp:txXfrm>
        <a:off x="3426856" y="4543279"/>
        <a:ext cx="2319397" cy="1472817"/>
      </dsp:txXfrm>
    </dsp:sp>
    <dsp:sp modelId="{C91E6CA4-2AF4-C547-9551-BEB59BE9CDA3}">
      <dsp:nvSpPr>
        <dsp:cNvPr id="0" name=""/>
        <dsp:cNvSpPr/>
      </dsp:nvSpPr>
      <dsp:spPr>
        <a:xfrm>
          <a:off x="6003964" y="2151078"/>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261675" y="2395904"/>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Interrupt </a:t>
          </a:r>
          <a:endParaRPr lang="en-US" sz="1500" kern="1200" dirty="0"/>
        </a:p>
      </dsp:txBody>
      <dsp:txXfrm>
        <a:off x="6261675" y="2395904"/>
        <a:ext cx="2319397" cy="1472817"/>
      </dsp:txXfrm>
    </dsp:sp>
    <dsp:sp modelId="{421C3655-0911-9049-B8DE-E6E2B6DA48D6}">
      <dsp:nvSpPr>
        <dsp:cNvPr id="0" name=""/>
        <dsp:cNvSpPr/>
      </dsp:nvSpPr>
      <dsp:spPr>
        <a:xfrm>
          <a:off x="6003964" y="4298453"/>
          <a:ext cx="2319397" cy="14728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261675" y="4543279"/>
          <a:ext cx="2319397" cy="1472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If interrupts are enabled and an interrupt has occurred, save the current process state and service the interrupt</a:t>
          </a:r>
          <a:endParaRPr lang="en-US" sz="1500" kern="1200" dirty="0"/>
        </a:p>
      </dsp:txBody>
      <dsp:txXfrm>
        <a:off x="6261675" y="4543279"/>
        <a:ext cx="2319397" cy="147281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9B2F7D-2FE7-D940-A78C-16267BBAB00A}">
      <dsp:nvSpPr>
        <dsp:cNvPr id="0" name=""/>
        <dsp:cNvSpPr/>
      </dsp:nvSpPr>
      <dsp:spPr>
        <a:xfrm>
          <a:off x="0" y="1348740"/>
          <a:ext cx="8382000" cy="179832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3683"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rtl="0">
            <a:lnSpc>
              <a:spcPct val="90000"/>
            </a:lnSpc>
            <a:spcBef>
              <a:spcPct val="0"/>
            </a:spcBef>
            <a:spcAft>
              <a:spcPct val="35000"/>
            </a:spcAft>
          </a:pPr>
          <a:r>
            <a:rPr lang="en-US" sz="1700" kern="1200" dirty="0" smtClean="0"/>
            <a:t>Similar to the use of an assembly line in a manufacturing plant</a:t>
          </a:r>
          <a:endParaRPr lang="en-US" sz="1700" kern="1200" dirty="0"/>
        </a:p>
      </dsp:txBody>
      <dsp:txXfrm>
        <a:off x="3683" y="0"/>
        <a:ext cx="2431107" cy="1798320"/>
      </dsp:txXfrm>
    </dsp:sp>
    <dsp:sp modelId="{807546D9-8E8B-6A4F-AC7F-C4B7428D197A}">
      <dsp:nvSpPr>
        <dsp:cNvPr id="0" name=""/>
        <dsp:cNvSpPr/>
      </dsp:nvSpPr>
      <dsp:spPr>
        <a:xfrm>
          <a:off x="994447"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556346" y="269748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ctr" defTabSz="755650" rtl="0">
            <a:lnSpc>
              <a:spcPct val="90000"/>
            </a:lnSpc>
            <a:spcBef>
              <a:spcPct val="0"/>
            </a:spcBef>
            <a:spcAft>
              <a:spcPct val="35000"/>
            </a:spcAft>
          </a:pPr>
          <a:r>
            <a:rPr lang="en-US" sz="1700" kern="1200" dirty="0" smtClean="0"/>
            <a:t>New inputs are accepted at one end before previously accepted inputs appear as outputs at the other end</a:t>
          </a:r>
          <a:endParaRPr lang="en-US" sz="1700" kern="1200" dirty="0"/>
        </a:p>
      </dsp:txBody>
      <dsp:txXfrm>
        <a:off x="2556346" y="2697480"/>
        <a:ext cx="2431107" cy="1798320"/>
      </dsp:txXfrm>
    </dsp:sp>
    <dsp:sp modelId="{54394626-9124-C54E-AFB1-DB948AB78EEC}">
      <dsp:nvSpPr>
        <dsp:cNvPr id="0" name=""/>
        <dsp:cNvSpPr/>
      </dsp:nvSpPr>
      <dsp:spPr>
        <a:xfrm>
          <a:off x="3547110"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5109009"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rtl="0">
            <a:lnSpc>
              <a:spcPct val="90000"/>
            </a:lnSpc>
            <a:spcBef>
              <a:spcPct val="0"/>
            </a:spcBef>
            <a:spcAft>
              <a:spcPct val="35000"/>
            </a:spcAft>
          </a:pPr>
          <a:r>
            <a:rPr lang="en-US" sz="1700" kern="1200" dirty="0" smtClean="0"/>
            <a:t>To apply this concept to instruction execution we must recognize that an instruction has a number of stages</a:t>
          </a:r>
          <a:endParaRPr lang="en-US" sz="1700" kern="1200" dirty="0"/>
        </a:p>
      </dsp:txBody>
      <dsp:txXfrm>
        <a:off x="5109009" y="0"/>
        <a:ext cx="2431107" cy="1798320"/>
      </dsp:txXfrm>
    </dsp:sp>
    <dsp:sp modelId="{58494C77-8E8C-AB4D-92EC-9E2074C07624}">
      <dsp:nvSpPr>
        <dsp:cNvPr id="0" name=""/>
        <dsp:cNvSpPr/>
      </dsp:nvSpPr>
      <dsp:spPr>
        <a:xfrm>
          <a:off x="6099772"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3716"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en-US" sz="1800" kern="1200" dirty="0" smtClean="0"/>
            <a:t>Occur when the pipeline, or some portion of the pipeline, must stall because conditions do not permit continued execution</a:t>
          </a:r>
          <a:endParaRPr lang="en-US" sz="1800" kern="1200" dirty="0"/>
        </a:p>
      </dsp:txBody>
      <dsp:txXfrm>
        <a:off x="3716" y="0"/>
        <a:ext cx="2453208" cy="1993265"/>
      </dsp:txXfrm>
    </dsp:sp>
    <dsp:sp modelId="{FEA28A59-43CC-CA48-91CC-049A515D183B}">
      <dsp:nvSpPr>
        <dsp:cNvPr id="0" name=""/>
        <dsp:cNvSpPr/>
      </dsp:nvSpPr>
      <dsp:spPr>
        <a:xfrm>
          <a:off x="981163"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579585" y="2989897"/>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rtl="0">
            <a:lnSpc>
              <a:spcPct val="90000"/>
            </a:lnSpc>
            <a:spcBef>
              <a:spcPct val="0"/>
            </a:spcBef>
            <a:spcAft>
              <a:spcPct val="35000"/>
            </a:spcAft>
          </a:pPr>
          <a:r>
            <a:rPr lang="en-GB" sz="1800" kern="1200" dirty="0" smtClean="0"/>
            <a:t>Also referred to as a </a:t>
          </a:r>
          <a:r>
            <a:rPr lang="en-GB" sz="1800" i="1" kern="1200" dirty="0" smtClean="0"/>
            <a:t>pipeline bubble</a:t>
          </a:r>
          <a:endParaRPr lang="en-GB" sz="1800" i="1" kern="1200" dirty="0"/>
        </a:p>
      </dsp:txBody>
      <dsp:txXfrm>
        <a:off x="2579585" y="2989897"/>
        <a:ext cx="2453208" cy="1993265"/>
      </dsp:txXfrm>
    </dsp:sp>
    <dsp:sp modelId="{8453DE48-C8CC-4047-8F93-D3EC13EB92CF}">
      <dsp:nvSpPr>
        <dsp:cNvPr id="0" name=""/>
        <dsp:cNvSpPr/>
      </dsp:nvSpPr>
      <dsp:spPr>
        <a:xfrm>
          <a:off x="3557031" y="2242423"/>
          <a:ext cx="498316" cy="498316"/>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155454"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lvl="0" algn="l" defTabSz="800100" rtl="0">
            <a:lnSpc>
              <a:spcPct val="90000"/>
            </a:lnSpc>
            <a:spcBef>
              <a:spcPct val="0"/>
            </a:spcBef>
            <a:spcAft>
              <a:spcPct val="35000"/>
            </a:spcAft>
          </a:pPr>
          <a:r>
            <a:rPr lang="en-US" sz="1800" kern="1200" dirty="0" smtClean="0"/>
            <a:t>There are three types of hazards:</a:t>
          </a:r>
          <a:endParaRPr lang="en-US" sz="1800" kern="1200" dirty="0"/>
        </a:p>
        <a:p>
          <a:pPr marL="114300" lvl="1" indent="-114300" algn="l" defTabSz="622300" rtl="0">
            <a:lnSpc>
              <a:spcPct val="90000"/>
            </a:lnSpc>
            <a:spcBef>
              <a:spcPct val="0"/>
            </a:spcBef>
            <a:spcAft>
              <a:spcPct val="15000"/>
            </a:spcAft>
            <a:buChar char="••"/>
          </a:pPr>
          <a:r>
            <a:rPr lang="en-US" sz="1400" kern="1200" dirty="0" smtClean="0"/>
            <a:t>Resource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Data</a:t>
          </a:r>
          <a:endParaRPr lang="en-US" sz="1400" kern="1200" dirty="0"/>
        </a:p>
        <a:p>
          <a:pPr marL="114300" lvl="1" indent="-114300" algn="l" defTabSz="622300" rtl="0">
            <a:lnSpc>
              <a:spcPct val="90000"/>
            </a:lnSpc>
            <a:spcBef>
              <a:spcPct val="0"/>
            </a:spcBef>
            <a:spcAft>
              <a:spcPct val="15000"/>
            </a:spcAft>
            <a:buChar char="••"/>
          </a:pPr>
          <a:r>
            <a:rPr lang="en-US" sz="1400" kern="1200" dirty="0" smtClean="0"/>
            <a:t>Control</a:t>
          </a:r>
          <a:endParaRPr lang="en-US" sz="1400" kern="1200" dirty="0"/>
        </a:p>
      </dsp:txBody>
      <dsp:txXfrm>
        <a:off x="5155454" y="0"/>
        <a:ext cx="2453208" cy="1993265"/>
      </dsp:txXfrm>
    </dsp:sp>
    <dsp:sp modelId="{183E54CD-4462-0148-8FAD-D290624DB81E}">
      <dsp:nvSpPr>
        <dsp:cNvPr id="0" name=""/>
        <dsp:cNvSpPr/>
      </dsp:nvSpPr>
      <dsp:spPr>
        <a:xfrm>
          <a:off x="6132900"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7F6F8A-0906-674E-AFD4-200239B477D8}">
      <dsp:nvSpPr>
        <dsp:cNvPr id="0" name=""/>
        <dsp:cNvSpPr/>
      </dsp:nvSpPr>
      <dsp:spPr>
        <a:xfrm>
          <a:off x="0" y="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A simple pipeline suffers a penalty for a branch instruction because it must choose one of two instructions to fetch next and may make the wrong choice</a:t>
          </a:r>
          <a:endParaRPr lang="en-US" sz="1900" kern="1200" dirty="0"/>
        </a:p>
      </dsp:txBody>
      <dsp:txXfrm>
        <a:off x="0" y="0"/>
        <a:ext cx="5520240" cy="1508760"/>
      </dsp:txXfrm>
    </dsp:sp>
    <dsp:sp modelId="{161F44EF-0492-E941-886C-60773EAAC415}">
      <dsp:nvSpPr>
        <dsp:cNvPr id="0" name=""/>
        <dsp:cNvSpPr/>
      </dsp:nvSpPr>
      <dsp:spPr>
        <a:xfrm>
          <a:off x="622934" y="176022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A brute-force approach is to replicate the initial portions of the pipeline and allow the pipeline to fetch both instructions, making use of two streams</a:t>
          </a:r>
          <a:endParaRPr lang="en-US" sz="1900" kern="1200" dirty="0"/>
        </a:p>
      </dsp:txBody>
      <dsp:txXfrm>
        <a:off x="622934" y="1760220"/>
        <a:ext cx="5456301" cy="1508759"/>
      </dsp:txXfrm>
    </dsp:sp>
    <dsp:sp modelId="{B1F79EE3-7A7D-C44F-9D34-BEFD90CE1B1A}">
      <dsp:nvSpPr>
        <dsp:cNvPr id="0" name=""/>
        <dsp:cNvSpPr/>
      </dsp:nvSpPr>
      <dsp:spPr>
        <a:xfrm>
          <a:off x="1245869" y="3520440"/>
          <a:ext cx="7059930" cy="15087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Drawbacks:</a:t>
          </a:r>
          <a:endParaRPr lang="en-US" sz="1900" kern="1200" dirty="0"/>
        </a:p>
        <a:p>
          <a:pPr marL="114300" lvl="1" indent="-114300" algn="l" defTabSz="666750" rtl="0">
            <a:lnSpc>
              <a:spcPct val="90000"/>
            </a:lnSpc>
            <a:spcBef>
              <a:spcPct val="0"/>
            </a:spcBef>
            <a:spcAft>
              <a:spcPct val="15000"/>
            </a:spcAft>
            <a:buChar char="••"/>
          </a:pPr>
          <a:r>
            <a:rPr lang="en-US" sz="1500" kern="1200" dirty="0" smtClean="0"/>
            <a:t>With multiple pipelines there are contention delays for access to the registers and to memory</a:t>
          </a:r>
          <a:endParaRPr lang="en-US" sz="1500" kern="1200" dirty="0"/>
        </a:p>
        <a:p>
          <a:pPr marL="114300" lvl="1" indent="-114300" algn="l" defTabSz="666750" rtl="0">
            <a:lnSpc>
              <a:spcPct val="90000"/>
            </a:lnSpc>
            <a:spcBef>
              <a:spcPct val="0"/>
            </a:spcBef>
            <a:spcAft>
              <a:spcPct val="15000"/>
            </a:spcAft>
            <a:buChar char="••"/>
          </a:pPr>
          <a:r>
            <a:rPr lang="en-US" sz="1500" kern="1200" dirty="0" smtClean="0"/>
            <a:t>Additional branch instructions may enter the pipeline before the original branch decision is resolved</a:t>
          </a:r>
          <a:endParaRPr lang="en-US" sz="1500" kern="1200" dirty="0"/>
        </a:p>
      </dsp:txBody>
      <dsp:txXfrm>
        <a:off x="1245869" y="3520440"/>
        <a:ext cx="5456301" cy="1508759"/>
      </dsp:txXfrm>
    </dsp:sp>
    <dsp:sp modelId="{3ED912AA-9F9D-CD47-B60C-545F31A5E796}">
      <dsp:nvSpPr>
        <dsp:cNvPr id="0" name=""/>
        <dsp:cNvSpPr/>
      </dsp:nvSpPr>
      <dsp:spPr>
        <a:xfrm>
          <a:off x="6079236" y="1144143"/>
          <a:ext cx="980694" cy="98069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79236" y="1144143"/>
        <a:ext cx="980694" cy="980694"/>
      </dsp:txXfrm>
    </dsp:sp>
    <dsp:sp modelId="{0D29E717-2597-8D46-AD2C-467DADE43F0B}">
      <dsp:nvSpPr>
        <dsp:cNvPr id="0" name=""/>
        <dsp:cNvSpPr/>
      </dsp:nvSpPr>
      <dsp:spPr>
        <a:xfrm>
          <a:off x="6702171" y="2894304"/>
          <a:ext cx="980694" cy="98069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702171" y="2894304"/>
        <a:ext cx="980694" cy="9806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14 “Processor Structure and Function”.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lang="en-US" sz="1200" kern="1200" dirty="0" smtClean="0">
                <a:solidFill>
                  <a:schemeClr val="tx1"/>
                </a:solidFill>
                <a:latin typeface="Times New Roman" pitchFamily="-1" charset="0"/>
                <a:ea typeface="+mn-ea"/>
                <a:cs typeface="+mn-cs"/>
              </a:rPr>
              <a:t>This chapter discusses aspects of the processor not yet covered in Part Three and sets the stage for the discussion of RISC and superscalar architecture in Chapters 15 and 16.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Many processor designs include a register or set of registers, often known as the </a:t>
            </a:r>
            <a:r>
              <a:rPr lang="en-US" sz="1200" i="1" kern="1200" dirty="0" smtClean="0">
                <a:solidFill>
                  <a:schemeClr val="tx1"/>
                </a:solidFill>
                <a:latin typeface="Times New Roman" pitchFamily="-1" charset="0"/>
                <a:ea typeface="+mn-ea"/>
                <a:cs typeface="+mn-cs"/>
              </a:rPr>
              <a:t>program status word </a:t>
            </a:r>
            <a:r>
              <a:rPr lang="en-US" sz="1200" kern="1200" dirty="0" smtClean="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Sign: </a:t>
            </a:r>
            <a:r>
              <a:rPr lang="en-US" sz="1200" kern="1200" dirty="0" smtClean="0">
                <a:solidFill>
                  <a:schemeClr val="tx1"/>
                </a:solidFill>
                <a:latin typeface="Times New Roman" pitchFamily="-1" charset="0"/>
                <a:ea typeface="+mn-ea"/>
                <a:cs typeface="+mn-cs"/>
              </a:rPr>
              <a:t>Contains the sign bit of the result of the last arithmetic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Zero: </a:t>
            </a:r>
            <a:r>
              <a:rPr lang="en-US" sz="1200" kern="1200" dirty="0" smtClean="0">
                <a:solidFill>
                  <a:schemeClr val="tx1"/>
                </a:solidFill>
                <a:latin typeface="Times New Roman" pitchFamily="-1" charset="0"/>
                <a:ea typeface="+mn-ea"/>
                <a:cs typeface="+mn-cs"/>
              </a:rPr>
              <a:t>Set when the result is 0.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Carry: </a:t>
            </a:r>
            <a:r>
              <a:rPr lang="en-US" sz="1200" kern="1200" dirty="0" smtClean="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Equal: </a:t>
            </a:r>
            <a:r>
              <a:rPr lang="en-US" sz="1200" kern="1200" dirty="0" smtClean="0">
                <a:solidFill>
                  <a:schemeClr val="tx1"/>
                </a:solidFill>
                <a:latin typeface="Times New Roman" pitchFamily="-1" charset="0"/>
                <a:ea typeface="+mn-ea"/>
                <a:cs typeface="+mn-cs"/>
              </a:rPr>
              <a:t>Set if a logical compare result is equality.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Overflow: </a:t>
            </a:r>
            <a:r>
              <a:rPr lang="en-US" sz="1200" kern="1200" dirty="0" smtClean="0">
                <a:solidFill>
                  <a:schemeClr val="tx1"/>
                </a:solidFill>
                <a:latin typeface="Times New Roman" pitchFamily="-1" charset="0"/>
                <a:ea typeface="+mn-ea"/>
                <a:cs typeface="+mn-cs"/>
              </a:rPr>
              <a:t>Used to indicate arithmetic overflow.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Enable/Disable: </a:t>
            </a:r>
            <a:r>
              <a:rPr lang="en-US" sz="1200" kern="1200" dirty="0" smtClean="0">
                <a:solidFill>
                  <a:schemeClr val="tx1"/>
                </a:solidFill>
                <a:latin typeface="Times New Roman" pitchFamily="-1" charset="0"/>
                <a:ea typeface="+mn-ea"/>
                <a:cs typeface="+mn-cs"/>
              </a:rPr>
              <a:t>Used to enable or disable interrupts.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Supervisor: </a:t>
            </a:r>
            <a:r>
              <a:rPr lang="en-US" sz="1200" kern="1200" dirty="0" smtClean="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smtClean="0"/>
          </a:p>
          <a:p>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Read the next instruction from memory into the processor.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Interpret the opcode and perform the indicated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a:t>
            </a:r>
            <a:r>
              <a:rPr lang="en-US" sz="1200" kern="1200" dirty="0" smtClean="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 have seen, in Chapter 13, that the execution of an instruction may involve one or more operands in memory, each of which requires a memory access. Further, if indirect addressing is used, then additional memory accesses are required.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During the </a:t>
            </a:r>
            <a:r>
              <a:rPr lang="en-US" sz="1200" i="1" kern="1200" dirty="0" smtClean="0">
                <a:solidFill>
                  <a:schemeClr val="tx1"/>
                </a:solidFill>
                <a:latin typeface="Times New Roman" pitchFamily="-1" charset="0"/>
                <a:ea typeface="+mn-ea"/>
                <a:cs typeface="+mn-cs"/>
              </a:rPr>
              <a:t>fetch cycle, </a:t>
            </a:r>
            <a:r>
              <a:rPr lang="en-US" sz="1200" kern="1200" dirty="0" smtClean="0">
                <a:solidFill>
                  <a:schemeClr val="tx1"/>
                </a:solidFill>
                <a:latin typeface="Times New Roman" pitchFamily="-1" charset="0"/>
                <a:ea typeface="+mn-ea"/>
                <a:cs typeface="+mn-cs"/>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smtClean="0"/>
          </a:p>
          <a:p>
            <a:endParaRPr lang="en-GB" dirty="0" smtClean="0"/>
          </a:p>
          <a:p>
            <a:r>
              <a:rPr lang="en-US" sz="1200" kern="1200" dirty="0" smtClean="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smtClean="0">
                <a:solidFill>
                  <a:schemeClr val="tx1"/>
                </a:solidFill>
                <a:latin typeface="Times New Roman" pitchFamily="-1" charset="0"/>
                <a:ea typeface="+mn-ea"/>
                <a:cs typeface="+mn-cs"/>
              </a:rPr>
              <a:t>indirect cycle </a:t>
            </a:r>
            <a:r>
              <a:rPr lang="en-US" sz="1200" kern="1200" dirty="0" smtClean="0">
                <a:solidFill>
                  <a:schemeClr val="tx1"/>
                </a:solidFill>
                <a:latin typeface="Times New Roman" pitchFamily="-1" charset="0"/>
                <a:ea typeface="+mn-ea"/>
                <a:cs typeface="+mn-cs"/>
              </a:rPr>
              <a:t>is performed. As shown in Figure 14.7, this is a simple cycle. The right- most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fetch and indirect cycles are simple and predictable. The </a:t>
            </a:r>
            <a:r>
              <a:rPr lang="en-US" sz="1200" i="1" kern="1200" dirty="0" smtClean="0">
                <a:solidFill>
                  <a:schemeClr val="tx1"/>
                </a:solidFill>
                <a:latin typeface="Times New Roman" pitchFamily="-1" charset="0"/>
                <a:ea typeface="+mn-ea"/>
                <a:cs typeface="+mn-cs"/>
              </a:rPr>
              <a:t>execute cycle </a:t>
            </a:r>
            <a:r>
              <a:rPr lang="en-US" sz="1200" kern="1200" dirty="0" smtClean="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smtClean="0"/>
          </a:p>
          <a:p>
            <a:endParaRPr lang="en-GB"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Like the fetch and indirect cycles, the </a:t>
            </a:r>
            <a:r>
              <a:rPr lang="en-US" sz="1200" i="1" kern="1200" dirty="0" smtClean="0">
                <a:solidFill>
                  <a:schemeClr val="tx1"/>
                </a:solidFill>
                <a:latin typeface="Times New Roman" pitchFamily="-1" charset="0"/>
                <a:ea typeface="+mn-ea"/>
                <a:cs typeface="+mn-cs"/>
              </a:rPr>
              <a:t>interrupt cycle </a:t>
            </a:r>
            <a:r>
              <a:rPr lang="en-US" sz="1200" kern="1200" dirty="0" smtClean="0">
                <a:solidFill>
                  <a:schemeClr val="tx1"/>
                </a:solidFill>
                <a:latin typeface="Times New Roman" pitchFamily="-1" charset="0"/>
                <a:ea typeface="+mn-ea"/>
                <a:cs typeface="+mn-cs"/>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smtClean="0">
                <a:solidFill>
                  <a:schemeClr val="tx1"/>
                </a:solidFill>
                <a:latin typeface="Times New Roman" pitchFamily="-1" charset="0"/>
                <a:ea typeface="+mn-ea"/>
                <a:cs typeface="+mn-cs"/>
              </a:rPr>
              <a:t>pipelining, </a:t>
            </a:r>
            <a:r>
              <a:rPr lang="en-US" sz="1200" kern="1200" dirty="0" smtClean="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smtClean="0"/>
          </a:p>
          <a:p>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smtClean="0">
                <a:solidFill>
                  <a:schemeClr val="tx1"/>
                </a:solidFill>
                <a:latin typeface="Times New Roman" pitchFamily="-1" charset="0"/>
                <a:ea typeface="+mn-ea"/>
                <a:cs typeface="+mn-cs"/>
              </a:rPr>
              <a:t>fetch overlap. </a:t>
            </a:r>
            <a:r>
              <a:rPr lang="en-US" sz="1200" kern="1200" dirty="0" smtClean="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instruction (FI): </a:t>
            </a:r>
            <a:r>
              <a:rPr lang="en-US" sz="1200" kern="1200" dirty="0" smtClean="0">
                <a:solidFill>
                  <a:schemeClr val="tx1"/>
                </a:solidFill>
                <a:latin typeface="Times New Roman" pitchFamily="-1" charset="0"/>
                <a:ea typeface="+mn-ea"/>
                <a:cs typeface="+mn-cs"/>
              </a:rPr>
              <a:t>Read the next expected instruction into a buffer.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instruction (DI): </a:t>
            </a:r>
            <a:r>
              <a:rPr lang="en-US" sz="1200" kern="1200" dirty="0" smtClean="0">
                <a:solidFill>
                  <a:schemeClr val="tx1"/>
                </a:solidFill>
                <a:latin typeface="Times New Roman" pitchFamily="-1" charset="0"/>
                <a:ea typeface="+mn-ea"/>
                <a:cs typeface="+mn-cs"/>
              </a:rPr>
              <a:t>Determine the opcode and the operand specifiers.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Calculate operands (CO): </a:t>
            </a:r>
            <a:r>
              <a:rPr lang="en-US" sz="1200" b="0" kern="1200" dirty="0" smtClean="0">
                <a:solidFill>
                  <a:schemeClr val="tx1"/>
                </a:solidFill>
                <a:latin typeface="Times New Roman" pitchFamily="-1" charset="0"/>
                <a:ea typeface="+mn-ea"/>
                <a:cs typeface="+mn-cs"/>
              </a:rPr>
              <a:t>Calculate the effective address of each source operand</a:t>
            </a:r>
            <a:r>
              <a:rPr lang="en-US" sz="1200" kern="1200" dirty="0" smtClean="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operands (FO): </a:t>
            </a:r>
            <a:r>
              <a:rPr lang="en-US" sz="1200" kern="1200" dirty="0" smtClean="0">
                <a:solidFill>
                  <a:schemeClr val="tx1"/>
                </a:solidFill>
                <a:latin typeface="Times New Roman" pitchFamily="-1" charset="0"/>
                <a:ea typeface="+mn-ea"/>
                <a:cs typeface="+mn-cs"/>
              </a:rPr>
              <a:t>Fetch each operand from memory. Operands in registers need not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instruction (EI): </a:t>
            </a:r>
            <a:r>
              <a:rPr lang="en-US" sz="1200" b="0" kern="1200" dirty="0" smtClean="0">
                <a:solidFill>
                  <a:schemeClr val="tx1"/>
                </a:solidFill>
                <a:latin typeface="Times New Roman" pitchFamily="-1" charset="0"/>
                <a:ea typeface="+mn-ea"/>
                <a:cs typeface="+mn-cs"/>
              </a:rPr>
              <a:t>Perform the indicated operation and store the result, if </a:t>
            </a:r>
            <a:r>
              <a:rPr lang="en-US" sz="1200" kern="1200" dirty="0" smtClean="0">
                <a:solidFill>
                  <a:schemeClr val="tx1"/>
                </a:solidFill>
                <a:latin typeface="Times New Roman" pitchFamily="-1" charset="0"/>
                <a:ea typeface="+mn-ea"/>
                <a:cs typeface="+mn-cs"/>
              </a:rPr>
              <a:t>any, in the specified destination operand location.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operand (WO): </a:t>
            </a:r>
            <a:r>
              <a:rPr lang="en-US" sz="1200" kern="1200" dirty="0" smtClean="0">
                <a:solidFill>
                  <a:schemeClr val="tx1"/>
                </a:solidFill>
                <a:latin typeface="Times New Roman" pitchFamily="-1" charset="0"/>
                <a:ea typeface="+mn-ea"/>
                <a:cs typeface="+mn-cs"/>
              </a:rPr>
              <a:t>Store the result in memory.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this decomposition, the various stages will be of more nearly equal duration. </a:t>
            </a:r>
            <a:endParaRPr lang="en-US" dirty="0" smtClean="0"/>
          </a:p>
          <a:p>
            <a:endParaRPr lang="en-US" sz="1200" kern="1200" dirty="0" smtClean="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smtClean="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14.12 indicates the logic needed for pipelining to account for branches and interrupts.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pipeline hazard </a:t>
            </a:r>
            <a:r>
              <a:rPr lang="en-US" sz="1200" kern="1200" dirty="0" smtClean="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smtClean="0">
                <a:solidFill>
                  <a:schemeClr val="tx1"/>
                </a:solidFill>
                <a:latin typeface="Times New Roman" pitchFamily="-1" charset="0"/>
                <a:ea typeface="+mn-ea"/>
                <a:cs typeface="+mn-cs"/>
              </a:rPr>
              <a:t>pipeline bubble. </a:t>
            </a:r>
            <a:r>
              <a:rPr lang="en-US" sz="1200" kern="1200" dirty="0" smtClean="0">
                <a:solidFill>
                  <a:schemeClr val="tx1"/>
                </a:solidFill>
                <a:latin typeface="Times New Roman" pitchFamily="-1" charset="0"/>
                <a:ea typeface="+mn-ea"/>
                <a:cs typeface="+mn-cs"/>
              </a:rPr>
              <a:t>There are three types of hazards: resource, data, and control.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smtClean="0">
                <a:solidFill>
                  <a:schemeClr val="tx1"/>
                </a:solidFill>
                <a:latin typeface="Times New Roman" pitchFamily="-1" charset="0"/>
                <a:ea typeface="+mn-ea"/>
                <a:cs typeface="+mn-cs"/>
              </a:rPr>
              <a:t>structural hazard.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smtClean="0"/>
          </a:p>
          <a:p>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There are three types of data hazards;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Read after write (RAW), or true dependency: </a:t>
            </a:r>
            <a:r>
              <a:rPr lang="en-US" sz="1200" kern="1200" dirty="0" smtClean="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read (WAR), or antidependency: </a:t>
            </a:r>
            <a:r>
              <a:rPr lang="en-US" sz="1200" b="0" kern="1200" dirty="0" smtClean="0">
                <a:solidFill>
                  <a:schemeClr val="tx1"/>
                </a:solidFill>
                <a:latin typeface="Times New Roman" pitchFamily="-1" charset="0"/>
                <a:ea typeface="+mn-ea"/>
                <a:cs typeface="+mn-cs"/>
              </a:rPr>
              <a:t>An instruction reads a register or </a:t>
            </a:r>
            <a:r>
              <a:rPr lang="en-US" sz="1200" kern="1200" dirty="0" smtClean="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write (WAW), or output dependency: </a:t>
            </a:r>
            <a:r>
              <a:rPr lang="en-US" sz="1200" kern="1200" dirty="0" smtClean="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control hazard, also known as a </a:t>
            </a:r>
            <a:r>
              <a:rPr lang="en-US" sz="1200" i="1" kern="1200" dirty="0" smtClean="0">
                <a:solidFill>
                  <a:schemeClr val="tx1"/>
                </a:solidFill>
                <a:latin typeface="Times New Roman" pitchFamily="-1" charset="0"/>
                <a:ea typeface="+mn-ea"/>
                <a:cs typeface="+mn-cs"/>
              </a:rPr>
              <a:t>branch hazard, </a:t>
            </a:r>
            <a:r>
              <a:rPr lang="en-US" sz="1200" kern="1200" dirty="0" smtClean="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smtClean="0"/>
          </a:p>
          <a:p>
            <a:endParaRPr lang="en-US" dirty="0" smtClean="0"/>
          </a:p>
          <a:p>
            <a:r>
              <a:rPr lang="en-US" sz="1200" kern="1200" dirty="0" smtClean="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variety of approaches have been taken for dealing with conditional branches: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Multiple streams </a:t>
            </a:r>
          </a:p>
          <a:p>
            <a:r>
              <a:rPr lang="en-US" sz="1200" kern="1200" dirty="0" smtClean="0">
                <a:solidFill>
                  <a:schemeClr val="tx1"/>
                </a:solidFill>
                <a:latin typeface="Times New Roman" pitchFamily="-1" charset="0"/>
                <a:ea typeface="+mn-ea"/>
                <a:cs typeface="+mn-cs"/>
              </a:rPr>
              <a:t>Prefetch branch target </a:t>
            </a:r>
          </a:p>
          <a:p>
            <a:r>
              <a:rPr lang="en-US" sz="1200" kern="1200" dirty="0" smtClean="0">
                <a:solidFill>
                  <a:schemeClr val="tx1"/>
                </a:solidFill>
                <a:latin typeface="Times New Roman" pitchFamily="-1" charset="0"/>
                <a:ea typeface="+mn-ea"/>
                <a:cs typeface="+mn-cs"/>
              </a:rPr>
              <a:t>Loop buffer </a:t>
            </a:r>
          </a:p>
          <a:p>
            <a:r>
              <a:rPr lang="en-US" sz="1200" kern="1200" dirty="0" smtClean="0">
                <a:solidFill>
                  <a:schemeClr val="tx1"/>
                </a:solidFill>
                <a:latin typeface="Times New Roman" pitchFamily="-1" charset="0"/>
                <a:ea typeface="+mn-ea"/>
                <a:cs typeface="+mn-cs"/>
              </a:rPr>
              <a:t>Branch prediction </a:t>
            </a:r>
          </a:p>
          <a:p>
            <a:r>
              <a:rPr lang="en-US" sz="1200" kern="1200" dirty="0" smtClean="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smtClean="0"/>
          </a:p>
          <a:p>
            <a:pPr lvl="1"/>
            <a:r>
              <a:rPr lang="en-US" sz="1200" kern="1200" dirty="0" smtClean="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IBM 360/91 uses this approach. </a:t>
            </a:r>
            <a:endParaRPr lang="en-US" dirty="0" smtClean="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1. </a:t>
            </a:r>
            <a:r>
              <a:rPr lang="en-US" sz="1200" kern="1200" dirty="0" smtClean="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2. </a:t>
            </a:r>
            <a:r>
              <a:rPr lang="en-US" sz="1200" kern="1200" dirty="0" smtClean="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smtClean="0"/>
          </a:p>
          <a:p>
            <a:endParaRPr lang="en-GB" dirty="0" smtClean="0"/>
          </a:p>
          <a:p>
            <a:r>
              <a:rPr lang="en-US" sz="1200" b="1" kern="1200" dirty="0" smtClean="0">
                <a:solidFill>
                  <a:schemeClr val="tx1"/>
                </a:solidFill>
                <a:latin typeface="Times New Roman" pitchFamily="-1" charset="0"/>
                <a:ea typeface="+mn-ea"/>
                <a:cs typeface="+mn-cs"/>
              </a:rPr>
              <a:t>3. </a:t>
            </a:r>
            <a:r>
              <a:rPr lang="en-US" sz="1200" kern="1200" dirty="0" smtClean="0">
                <a:solidFill>
                  <a:schemeClr val="tx1"/>
                </a:solidFill>
                <a:latin typeface="Times New Roman" pitchFamily="-1" charset="0"/>
                <a:ea typeface="+mn-ea"/>
                <a:cs typeface="+mn-cs"/>
              </a:rPr>
              <a:t>This strategy is particularly well suited to dealing with loops, or iterations; hence the name </a:t>
            </a:r>
            <a:r>
              <a:rPr lang="en-US" sz="1200" i="1" kern="1200" dirty="0" smtClean="0">
                <a:solidFill>
                  <a:schemeClr val="tx1"/>
                </a:solidFill>
                <a:latin typeface="Times New Roman" pitchFamily="-1" charset="0"/>
                <a:ea typeface="+mn-ea"/>
                <a:cs typeface="+mn-cs"/>
              </a:rPr>
              <a:t>loop buffer. </a:t>
            </a:r>
            <a:r>
              <a:rPr lang="en-US" sz="1200" kern="1200" dirty="0" smtClean="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smtClean="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smtClean="0"/>
          </a:p>
          <a:p>
            <a:r>
              <a:rPr lang="en-US" sz="1200" kern="1200" dirty="0" smtClean="0">
                <a:solidFill>
                  <a:schemeClr val="tx1"/>
                </a:solidFill>
                <a:latin typeface="Times New Roman" pitchFamily="-1" charset="0"/>
                <a:ea typeface="+mn-ea"/>
                <a:cs typeface="+mn-cs"/>
              </a:rPr>
              <a:t>• • • • • </a:t>
            </a:r>
            <a:endParaRPr lang="en-US" dirty="0" smtClean="0"/>
          </a:p>
          <a:p>
            <a:r>
              <a:rPr lang="en-US" sz="1200" kern="1200" dirty="0" smtClean="0">
                <a:solidFill>
                  <a:schemeClr val="tx1"/>
                </a:solidFill>
                <a:latin typeface="Times New Roman" pitchFamily="-1" charset="0"/>
                <a:ea typeface="+mn-ea"/>
                <a:cs typeface="+mn-cs"/>
              </a:rPr>
              <a:t>Predict never taken </a:t>
            </a:r>
          </a:p>
          <a:p>
            <a:r>
              <a:rPr lang="en-US" sz="1200" kern="1200" dirty="0" smtClean="0">
                <a:solidFill>
                  <a:schemeClr val="tx1"/>
                </a:solidFill>
                <a:latin typeface="Times New Roman" pitchFamily="-1" charset="0"/>
                <a:ea typeface="+mn-ea"/>
                <a:cs typeface="+mn-cs"/>
              </a:rPr>
              <a:t>Predict always taken </a:t>
            </a:r>
          </a:p>
          <a:p>
            <a:r>
              <a:rPr lang="en-US" sz="1200" kern="1200" dirty="0" smtClean="0">
                <a:solidFill>
                  <a:schemeClr val="tx1"/>
                </a:solidFill>
                <a:latin typeface="Times New Roman" pitchFamily="-1" charset="0"/>
                <a:ea typeface="+mn-ea"/>
                <a:cs typeface="+mn-cs"/>
              </a:rPr>
              <a:t>Predict by opcode </a:t>
            </a:r>
          </a:p>
          <a:p>
            <a:r>
              <a:rPr lang="en-US" sz="1200" kern="1200" dirty="0" smtClean="0">
                <a:solidFill>
                  <a:schemeClr val="tx1"/>
                </a:solidFill>
                <a:latin typeface="Times New Roman" pitchFamily="-1" charset="0"/>
                <a:ea typeface="+mn-ea"/>
                <a:cs typeface="+mn-cs"/>
              </a:rPr>
              <a:t>Taken/not taken switch </a:t>
            </a:r>
          </a:p>
          <a:p>
            <a:r>
              <a:rPr lang="en-US" sz="1200" kern="1200" dirty="0" smtClean="0">
                <a:solidFill>
                  <a:schemeClr val="tx1"/>
                </a:solidFill>
                <a:latin typeface="Times New Roman" pitchFamily="-1" charset="0"/>
                <a:ea typeface="+mn-ea"/>
                <a:cs typeface="+mn-cs"/>
              </a:rPr>
              <a:t>Branch history table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smtClean="0"/>
          </a:p>
          <a:p>
            <a:endParaRPr lang="en-US" dirty="0" smtClean="0"/>
          </a:p>
          <a:p>
            <a:endParaRPr lang="en-US" dirty="0" smtClean="0"/>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smtClean="0"/>
          </a:p>
          <a:p>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smtClean="0"/>
          </a:p>
          <a:p>
            <a:endParaRPr lang="en-US" dirty="0" smtClean="0"/>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correlator, which uses the behavior of the last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to choose from 2</a:t>
            </a:r>
            <a:r>
              <a:rPr lang="en-US" sz="1200" kern="1200" baseline="30000" dirty="0" smtClean="0">
                <a:solidFill>
                  <a:schemeClr val="tx1"/>
                </a:solidFill>
                <a:latin typeface="Times New Roman" pitchFamily="-1" charset="0"/>
                <a:ea typeface="+mn-ea"/>
                <a:cs typeface="+mn-cs"/>
              </a:rPr>
              <a:t>m</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branch predictors for the current branch instruction. In other words,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1: </a:t>
            </a:r>
            <a:r>
              <a:rPr lang="en-US" sz="1200" kern="1200" dirty="0" smtClean="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2: </a:t>
            </a:r>
            <a:r>
              <a:rPr lang="en-US" sz="1200" kern="1200" dirty="0" smtClean="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This stage includes ALU operations, cache access, and register update.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back: </a:t>
            </a:r>
            <a:r>
              <a:rPr lang="en-US" sz="1200" kern="1200" dirty="0" smtClean="0">
                <a:solidFill>
                  <a:schemeClr val="tx1"/>
                </a:solidFill>
                <a:latin typeface="Times New Roman" pitchFamily="-1" charset="0"/>
                <a:ea typeface="+mn-ea"/>
                <a:cs typeface="+mn-cs"/>
              </a:rPr>
              <a:t>This stage, if needed, updates registers and status flags modified during the preceding execute stage. If the current instruction updates memory, the computed value is sent to the cache and to the bus-interface write buffers at the same time. </a:t>
            </a:r>
          </a:p>
          <a:p>
            <a:r>
              <a:rPr lang="en-US" sz="1200" kern="1200" dirty="0" smtClean="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14.21 shows examples of the operation of the pipeline. Figure 14.21a shows that there is no delay introduced into the pipeline when a memory access is required. However, as Figure 14.21b shows, there can be a delay for values used to compute memory addresses. That is, if a value is loaded from memory into a register and that register is then used as a base register in the next instruction, the processor will stall for one cycle. In this example, the processor accesses the cache in the EX stage of the first instruction and stores the value retrieved in the register during the WB stage. However, the next instruction needs this register in its D2 stage. When the D2 stage lines up with the WB stage of the previous instruction, bypass signal paths allow the D2 stage to have access to the same data being used by the WB stage for writing, saving one pipeline stage.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14.21c illustrates the timing of a branch instruction, assuming that the branch is taken. The compare instruction updates condition codes in the WB stage, and bypass paths make this available to the EX stage of the jump instruction at the same time. 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lang="en-US" dirty="0"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Interpret instruction: The </a:t>
            </a:r>
            <a:r>
              <a:rPr lang="en-US" sz="1200" kern="1200" dirty="0" smtClean="0">
                <a:solidFill>
                  <a:schemeClr val="tx1"/>
                </a:solidFill>
                <a:latin typeface="Times New Roman" pitchFamily="-1" charset="0"/>
                <a:ea typeface="+mn-ea"/>
                <a:cs typeface="+mn-cs"/>
              </a:rPr>
              <a:t>instruction is decoded to determine what action is required.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42</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14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smtClean="0">
                <a:solidFill>
                  <a:schemeClr val="tx1"/>
                </a:solidFill>
                <a:latin typeface="Times New Roman" pitchFamily="-1" charset="0"/>
                <a:ea typeface="+mn-ea"/>
                <a:cs typeface="+mn-cs"/>
              </a:rPr>
              <a:t>arithmetic and logic unit </a:t>
            </a:r>
            <a:r>
              <a:rPr lang="en-US" sz="1200" kern="1200" dirty="0" smtClean="0">
                <a:solidFill>
                  <a:schemeClr val="tx1"/>
                </a:solidFill>
                <a:latin typeface="Times New Roman" pitchFamily="-1" charset="0"/>
                <a:ea typeface="+mn-ea"/>
                <a:cs typeface="+mn-cs"/>
              </a:rPr>
              <a:t>(ALU) and a </a:t>
            </a:r>
            <a:r>
              <a:rPr lang="en-US" sz="1200" i="1" kern="1200" dirty="0" smtClean="0">
                <a:solidFill>
                  <a:schemeClr val="tx1"/>
                </a:solidFill>
                <a:latin typeface="Times New Roman" pitchFamily="-1" charset="0"/>
                <a:ea typeface="+mn-ea"/>
                <a:cs typeface="+mn-cs"/>
              </a:rPr>
              <a:t>control unit </a:t>
            </a:r>
            <a:r>
              <a:rPr lang="en-US" sz="1200" kern="1200" dirty="0" smtClean="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smtClean="0">
                <a:solidFill>
                  <a:schemeClr val="tx1"/>
                </a:solidFill>
                <a:latin typeface="Times New Roman" pitchFamily="-1" charset="0"/>
                <a:ea typeface="+mn-ea"/>
                <a:cs typeface="+mn-cs"/>
              </a:rPr>
              <a:t>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smtClean="0">
                <a:solidFill>
                  <a:schemeClr val="tx1"/>
                </a:solidFill>
                <a:latin typeface="Times New Roman" pitchFamily="-1" charset="0"/>
                <a:ea typeface="+mn-ea"/>
                <a:cs typeface="+mn-cs"/>
              </a:rPr>
              <a:t>internal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processor bus. </a:t>
            </a:r>
            <a:r>
              <a:rPr lang="en-US" sz="1200" kern="1200" dirty="0" smtClean="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Control and status registers: </a:t>
            </a:r>
            <a:r>
              <a:rPr lang="en-US" sz="1200" kern="1200" dirty="0" smtClean="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General purpose </a:t>
            </a:r>
          </a:p>
          <a:p>
            <a:pPr lvl="1"/>
            <a:r>
              <a:rPr lang="en-US" sz="1200" kern="1200" dirty="0" smtClean="0">
                <a:solidFill>
                  <a:schemeClr val="tx1"/>
                </a:solidFill>
                <a:latin typeface="Times New Roman" pitchFamily="-1" charset="0"/>
                <a:ea typeface="ＭＳ Ｐゴシック" pitchFamily="-1" charset="-128"/>
                <a:cs typeface="+mn-cs"/>
              </a:rPr>
              <a:t>Data </a:t>
            </a:r>
          </a:p>
          <a:p>
            <a:pPr lvl="1"/>
            <a:r>
              <a:rPr lang="en-US" sz="1200" kern="1200" dirty="0" smtClean="0">
                <a:solidFill>
                  <a:schemeClr val="tx1"/>
                </a:solidFill>
                <a:latin typeface="Times New Roman" pitchFamily="-1" charset="0"/>
                <a:ea typeface="ＭＳ Ｐゴシック" pitchFamily="-1" charset="-128"/>
                <a:cs typeface="+mn-cs"/>
              </a:rPr>
              <a:t>Address </a:t>
            </a:r>
          </a:p>
          <a:p>
            <a:pPr lvl="1"/>
            <a:r>
              <a:rPr lang="en-US" sz="1200" kern="1200" dirty="0" smtClean="0">
                <a:solidFill>
                  <a:schemeClr val="tx1"/>
                </a:solidFill>
                <a:latin typeface="Times New Roman" pitchFamily="-1" charset="0"/>
                <a:ea typeface="ＭＳ Ｐゴシック" pitchFamily="-1" charset="-128"/>
                <a:cs typeface="+mn-cs"/>
              </a:rPr>
              <a:t>Condition codes </a:t>
            </a:r>
          </a:p>
          <a:p>
            <a:pPr lvl="1"/>
            <a:endParaRPr lang="en-US" sz="1200" b="1" kern="1200" dirty="0" smtClean="0">
              <a:solidFill>
                <a:schemeClr val="tx1"/>
              </a:solidFill>
              <a:latin typeface="Times New Roman" pitchFamily="-1" charset="0"/>
              <a:ea typeface="ＭＳ Ｐゴシック" pitchFamily="-1" charset="-128"/>
              <a:cs typeface="+mn-cs"/>
            </a:endParaRPr>
          </a:p>
          <a:p>
            <a:pPr lvl="1"/>
            <a:r>
              <a:rPr lang="en-US" sz="1200" b="1" kern="1200" dirty="0" smtClean="0">
                <a:solidFill>
                  <a:schemeClr val="tx1"/>
                </a:solidFill>
                <a:latin typeface="Times New Roman" pitchFamily="-1" charset="0"/>
                <a:ea typeface="ＭＳ Ｐゴシック" pitchFamily="-1" charset="-128"/>
                <a:cs typeface="+mn-cs"/>
              </a:rPr>
              <a:t>General-purpose registers </a:t>
            </a:r>
            <a:r>
              <a:rPr lang="en-US" sz="1200" kern="1200" dirty="0" smtClean="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smtClean="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smtClean="0">
                <a:solidFill>
                  <a:schemeClr val="tx1"/>
                </a:solidFill>
                <a:latin typeface="Times New Roman" pitchFamily="-1" charset="0"/>
                <a:ea typeface="ＭＳ Ｐゴシック" pitchFamily="-1" charset="-128"/>
                <a:cs typeface="+mn-cs"/>
              </a:rPr>
              <a:t>Data registers </a:t>
            </a:r>
            <a:r>
              <a:rPr lang="en-US" sz="1200" kern="1200" dirty="0" smtClean="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smtClean="0">
              <a:solidFill>
                <a:schemeClr val="tx1"/>
              </a:solidFill>
              <a:latin typeface="Times New Roman" pitchFamily="-1" charset="0"/>
              <a:ea typeface="ＭＳ Ｐゴシック" pitchFamily="-1" charset="-128"/>
              <a:cs typeface="+mn-cs"/>
            </a:endParaRPr>
          </a:p>
          <a:p>
            <a:r>
              <a:rPr lang="en-US" sz="1200" b="1" kern="1200" dirty="0" smtClean="0">
                <a:solidFill>
                  <a:schemeClr val="tx1"/>
                </a:solidFill>
                <a:latin typeface="Times New Roman" pitchFamily="-1" charset="0"/>
                <a:ea typeface="+mn-ea"/>
                <a:cs typeface="+mn-cs"/>
              </a:rPr>
              <a:t>Address registers </a:t>
            </a:r>
            <a:r>
              <a:rPr lang="en-US" sz="1200" kern="1200" dirty="0" smtClean="0">
                <a:solidFill>
                  <a:schemeClr val="tx1"/>
                </a:solidFill>
                <a:latin typeface="Times New Roman" pitchFamily="-1" charset="0"/>
                <a:ea typeface="+mn-ea"/>
                <a:cs typeface="+mn-cs"/>
              </a:rPr>
              <a:t>may themselves be somewhat general purpose, or they may be </a:t>
            </a:r>
            <a:endParaRPr lang="en-US" dirty="0" smtClean="0"/>
          </a:p>
          <a:p>
            <a:r>
              <a:rPr lang="en-US" sz="1200" kern="1200" dirty="0" smtClean="0">
                <a:solidFill>
                  <a:schemeClr val="tx1"/>
                </a:solidFill>
                <a:latin typeface="Times New Roman" pitchFamily="-1" charset="0"/>
                <a:ea typeface="+mn-ea"/>
                <a:cs typeface="+mn-cs"/>
              </a:rPr>
              <a:t>devoted to a particular addressing mode. Examples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Segment pointers: </a:t>
            </a:r>
            <a:r>
              <a:rPr lang="en-US" sz="1200" kern="1200" dirty="0" smtClean="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Index registers: </a:t>
            </a:r>
            <a:r>
              <a:rPr lang="en-US" sz="1200" kern="1200" dirty="0" smtClean="0">
                <a:solidFill>
                  <a:schemeClr val="tx1"/>
                </a:solidFill>
                <a:latin typeface="Times New Roman" pitchFamily="-1" charset="0"/>
                <a:ea typeface="+mn-ea"/>
                <a:cs typeface="+mn-cs"/>
              </a:rPr>
              <a:t>These are used for indexed addressing and may be autoindexed.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Stack pointer: </a:t>
            </a:r>
            <a:r>
              <a:rPr lang="en-US" sz="1200" kern="1200" dirty="0" smtClean="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final category of registers, which is at least partially visible to the user, holds </a:t>
            </a:r>
            <a:r>
              <a:rPr lang="en-US" sz="1200" b="1" kern="1200" dirty="0" smtClean="0">
                <a:solidFill>
                  <a:schemeClr val="tx1"/>
                </a:solidFill>
                <a:latin typeface="Times New Roman" pitchFamily="-1" charset="0"/>
                <a:ea typeface="+mn-ea"/>
                <a:cs typeface="+mn-cs"/>
              </a:rPr>
              <a:t>condition codes </a:t>
            </a:r>
            <a:r>
              <a:rPr lang="en-US" sz="1200" kern="1200" dirty="0" smtClean="0">
                <a:solidFill>
                  <a:schemeClr val="tx1"/>
                </a:solidFill>
                <a:latin typeface="Times New Roman" pitchFamily="-1" charset="0"/>
                <a:ea typeface="+mn-ea"/>
                <a:cs typeface="+mn-cs"/>
              </a:rPr>
              <a:t>(also referred to as </a:t>
            </a:r>
            <a:r>
              <a:rPr lang="en-US" sz="1200" i="1" kern="1200" dirty="0" smtClean="0">
                <a:solidFill>
                  <a:schemeClr val="tx1"/>
                </a:solidFill>
                <a:latin typeface="Times New Roman" pitchFamily="-1" charset="0"/>
                <a:ea typeface="+mn-ea"/>
                <a:cs typeface="+mn-cs"/>
              </a:rPr>
              <a:t>flags). </a:t>
            </a:r>
            <a:r>
              <a:rPr lang="en-US" sz="1200" kern="1200" dirty="0" smtClean="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smtClean="0"/>
          </a:p>
          <a:p>
            <a:endParaRPr lang="en-US" dirty="0" smtClean="0"/>
          </a:p>
          <a:p>
            <a:pPr lvl="1"/>
            <a:endParaRPr lang="en-US" sz="1200" b="1" kern="1200" dirty="0" smtClean="0">
              <a:solidFill>
                <a:schemeClr val="tx1"/>
              </a:solidFill>
              <a:latin typeface="Times New Roman" pitchFamily="-1" charset="0"/>
              <a:ea typeface="ＭＳ Ｐゴシック" pitchFamily="-1"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Four registers are essential to instruction execution: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Program counter (PC): </a:t>
            </a:r>
            <a:r>
              <a:rPr lang="en-US" sz="1200" kern="1200" dirty="0" smtClean="0">
                <a:solidFill>
                  <a:schemeClr val="tx1"/>
                </a:solidFill>
                <a:latin typeface="Times New Roman" pitchFamily="-1" charset="0"/>
                <a:ea typeface="+mn-ea"/>
                <a:cs typeface="+mn-cs"/>
              </a:rPr>
              <a:t>Contains the address of an instruction to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register (IR): </a:t>
            </a:r>
            <a:r>
              <a:rPr lang="en-US" sz="1200" kern="1200" dirty="0" smtClean="0">
                <a:solidFill>
                  <a:schemeClr val="tx1"/>
                </a:solidFill>
                <a:latin typeface="Times New Roman" pitchFamily="-1" charset="0"/>
                <a:ea typeface="+mn-ea"/>
                <a:cs typeface="+mn-cs"/>
              </a:rPr>
              <a:t>Contains the instruction most recently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address register (MAR): </a:t>
            </a:r>
            <a:r>
              <a:rPr lang="en-US" sz="1200" kern="1200" dirty="0" smtClean="0">
                <a:solidFill>
                  <a:schemeClr val="tx1"/>
                </a:solidFill>
                <a:latin typeface="Times New Roman" pitchFamily="-1" charset="0"/>
                <a:ea typeface="+mn-ea"/>
                <a:cs typeface="+mn-cs"/>
              </a:rPr>
              <a:t>Contains the address of a location in memory.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buffer register (MBR): </a:t>
            </a:r>
            <a:r>
              <a:rPr lang="en-US" sz="1200" kern="1200" dirty="0" smtClean="0">
                <a:solidFill>
                  <a:schemeClr val="tx1"/>
                </a:solidFill>
                <a:latin typeface="Times New Roman" pitchFamily="-1" charset="0"/>
                <a:ea typeface="+mn-ea"/>
                <a:cs typeface="+mn-cs"/>
              </a:rPr>
              <a:t>Contains a word of data to be written to memory or the word most recently read.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4/16/2015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4/16/2015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4/16/2015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4/16/2015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4/16/2015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4/16/2015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4/16/2015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4/16/2015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4/16/2015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diagramData" Target="../diagrams/data5.xml"/><Relationship Id="rId7" Type="http://schemas.openxmlformats.org/officeDocument/2006/relationships/image" Target="../media/image19.wmf"/><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29396"/>
            <a:ext cx="8482042" cy="343192"/>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24174"/>
            <a:ext cx="428628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14</a:t>
            </a:r>
            <a:endParaRPr kumimoji="0" lang="en-US" sz="5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286248" y="4929198"/>
            <a:ext cx="4643437" cy="1428760"/>
          </a:xfrm>
          <a:prstGeom prst="rect">
            <a:avLst/>
          </a:prstGeom>
        </p:spPr>
        <p:txBody>
          <a:bodyPr>
            <a:noAutofit/>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3600" b="1" i="0" u="none" strike="noStrike" kern="1200" cap="none" spc="0" normalizeH="0" baseline="0" noProof="0" dirty="0" smtClean="0">
                <a:ln>
                  <a:noFill/>
                </a:ln>
                <a:solidFill>
                  <a:srgbClr val="002060"/>
                </a:solidFill>
                <a:effectLst/>
                <a:uLnTx/>
                <a:uFillTx/>
                <a:latin typeface="+mn-lt"/>
                <a:ea typeface="+mn-ea"/>
                <a:cs typeface="+mn-cs"/>
              </a:rPr>
              <a:t>Processor Structure and Function</a:t>
            </a:r>
            <a:endParaRPr kumimoji="0" lang="en-US" sz="36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00034" y="214290"/>
            <a:ext cx="7556313" cy="676260"/>
          </a:xfrm>
        </p:spPr>
        <p:txBody>
          <a:bodyPr/>
          <a:lstStyle/>
          <a:p>
            <a:r>
              <a:rPr lang="en-US" dirty="0">
                <a:effectLst>
                  <a:outerShdw blurRad="38100" dist="38100" dir="2700000" algn="tl">
                    <a:srgbClr val="000000">
                      <a:alpha val="43137"/>
                    </a:srgbClr>
                  </a:outerShdw>
                </a:effectLst>
              </a:rPr>
              <a:t>Program Status </a:t>
            </a:r>
            <a:r>
              <a:rPr lang="en-US" dirty="0" smtClean="0">
                <a:effectLst>
                  <a:outerShdw blurRad="38100" dist="38100" dir="2700000" algn="tl">
                    <a:srgbClr val="000000">
                      <a:alpha val="43137"/>
                    </a:srgbClr>
                  </a:outerShdw>
                </a:effectLst>
              </a:rPr>
              <a:t>Word (PSW)</a:t>
            </a:r>
            <a:endParaRPr lang="en-US"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1"/>
          </p:nvPr>
        </p:nvGraphicFramePr>
        <p:xfrm>
          <a:off x="457200" y="1752600"/>
          <a:ext cx="818832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715141" y="3857628"/>
            <a:ext cx="2286015" cy="1938992"/>
          </a:xfrm>
          <a:prstGeom prst="rect">
            <a:avLst/>
          </a:prstGeom>
        </p:spPr>
        <p:txBody>
          <a:bodyPr wrap="square">
            <a:spAutoFit/>
          </a:bodyPr>
          <a:lstStyle/>
          <a:p>
            <a:pPr algn="ctr"/>
            <a:r>
              <a:rPr lang="en-US" b="1" dirty="0" smtClean="0">
                <a:solidFill>
                  <a:schemeClr val="accent2">
                    <a:lumMod val="75000"/>
                    <a:lumOff val="25000"/>
                  </a:schemeClr>
                </a:solidFill>
              </a:rPr>
              <a:t>Status information are used to give a decision for branching </a:t>
            </a:r>
            <a:endParaRPr lang="en-US" b="1" dirty="0">
              <a:solidFill>
                <a:schemeClr val="accent2">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14282" y="136107"/>
            <a:ext cx="8715436" cy="6366668"/>
          </a:xfrm>
          <a:prstGeom prst="rect">
            <a:avLst/>
          </a:prstGeom>
          <a:noFill/>
          <a:ln w="9525">
            <a:noFill/>
            <a:miter lim="800000"/>
            <a:headEnd/>
            <a:tailEnd/>
          </a:ln>
          <a:effectLst/>
        </p:spPr>
      </p:pic>
      <p:sp>
        <p:nvSpPr>
          <p:cNvPr id="5" name="Rectangle 2"/>
          <p:cNvSpPr txBox="1">
            <a:spLocks noChangeArrowheads="1"/>
          </p:cNvSpPr>
          <p:nvPr/>
        </p:nvSpPr>
        <p:spPr>
          <a:xfrm>
            <a:off x="5172076" y="4176714"/>
            <a:ext cx="3757642" cy="225268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accent1"/>
                </a:solidFill>
                <a:effectLst>
                  <a:outerShdw blurRad="38100" dist="38100" dir="2700000" algn="tl">
                    <a:srgbClr val="000000">
                      <a:alpha val="43137"/>
                    </a:srgbClr>
                  </a:outerShdw>
                </a:effectLst>
                <a:latin typeface="+mj-lt"/>
                <a:ea typeface="+mj-ea"/>
                <a:cs typeface="+mj-cs"/>
              </a:rPr>
              <a:t>Microprocessor</a:t>
            </a:r>
            <a:endPar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Register Organizations</a:t>
            </a:r>
            <a:endPar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0" y="533400"/>
          <a:ext cx="8915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2" name="Rectangle 4"/>
          <p:cNvSpPr>
            <a:spLocks noGrp="1" noChangeArrowheads="1"/>
          </p:cNvSpPr>
          <p:nvPr>
            <p:ph type="title" idx="4294967295"/>
          </p:nvPr>
        </p:nvSpPr>
        <p:spPr>
          <a:xfrm>
            <a:off x="47644" y="71414"/>
            <a:ext cx="2952720" cy="1928826"/>
          </a:xfrm>
          <a:noFill/>
          <a:ln/>
        </p:spPr>
        <p:txBody>
          <a:bodyPr lIns="90488" tIns="44450" rIns="90488" bIns="44450"/>
          <a:lstStyle/>
          <a:p>
            <a:pPr algn="ctr"/>
            <a:r>
              <a:rPr lang="en-US" sz="4000" dirty="0" smtClean="0">
                <a:effectLst>
                  <a:outerShdw blurRad="38100" dist="38100" dir="2700000" algn="tl">
                    <a:srgbClr val="000000">
                      <a:alpha val="43137"/>
                    </a:srgbClr>
                  </a:outerShdw>
                </a:effectLst>
              </a:rPr>
              <a:t>14.3-Instruction </a:t>
            </a:r>
            <a:r>
              <a:rPr lang="en-US" sz="4000" dirty="0">
                <a:effectLst>
                  <a:outerShdw blurRad="38100" dist="38100" dir="2700000" algn="tl">
                    <a:srgbClr val="000000">
                      <a:alpha val="43137"/>
                    </a:srgbClr>
                  </a:outerShdw>
                </a:effectLst>
              </a:rPr>
              <a:t>Cycle</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Instruction </a:t>
            </a:r>
            <a:r>
              <a:rPr lang="en-US" dirty="0" smtClean="0">
                <a:effectLst>
                  <a:outerShdw blurRad="38100" dist="38100" dir="2700000" algn="tl">
                    <a:srgbClr val="000000">
                      <a:alpha val="43137"/>
                    </a:srgbClr>
                  </a:outerShdw>
                </a:effectLst>
              </a:rPr>
              <a:t>Cycle</a:t>
            </a:r>
            <a:endParaRPr lang="en-US"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455" t="12941" r="18182" b="11765"/>
              <a:stretch>
                <a:fillRect/>
              </a:stretch>
            </p:blipFill>
          </mc:Choice>
          <mc:Fallback>
            <p:blipFill>
              <a:blip r:embed="rId4"/>
              <a:srcRect l="15455" t="12941" r="18182" b="11765"/>
              <a:stretch>
                <a:fillRect/>
              </a:stretch>
            </p:blipFill>
          </mc:Fallback>
        </mc:AlternateContent>
        <p:spPr>
          <a:xfrm>
            <a:off x="762000" y="887553"/>
            <a:ext cx="6810059" cy="5970447"/>
          </a:xfrm>
          <a:prstGeom prst="rect">
            <a:avLst/>
          </a:prstGeom>
        </p:spPr>
      </p:pic>
      <p:sp>
        <p:nvSpPr>
          <p:cNvPr id="5" name="Rectangle 4"/>
          <p:cNvSpPr/>
          <p:nvPr/>
        </p:nvSpPr>
        <p:spPr>
          <a:xfrm>
            <a:off x="5857884" y="928670"/>
            <a:ext cx="2714644" cy="1200329"/>
          </a:xfrm>
          <a:prstGeom prst="rect">
            <a:avLst/>
          </a:prstGeom>
        </p:spPr>
        <p:txBody>
          <a:bodyPr wrap="square">
            <a:spAutoFit/>
          </a:bodyPr>
          <a:lstStyle/>
          <a:p>
            <a:pPr algn="ctr"/>
            <a:r>
              <a:rPr lang="en-US" dirty="0" smtClean="0"/>
              <a:t>Loop due to </a:t>
            </a:r>
          </a:p>
          <a:p>
            <a:pPr algn="ctr"/>
            <a:r>
              <a:rPr lang="en-US" dirty="0" smtClean="0"/>
              <a:t>additional memory accesses </a:t>
            </a:r>
            <a:endParaRPr lang="en-US" dirty="0"/>
          </a:p>
        </p:txBody>
      </p:sp>
      <p:cxnSp>
        <p:nvCxnSpPr>
          <p:cNvPr id="7" name="Straight Arrow Connector 6"/>
          <p:cNvCxnSpPr/>
          <p:nvPr/>
        </p:nvCxnSpPr>
        <p:spPr>
          <a:xfrm rot="10800000" flipV="1">
            <a:off x="4500562" y="1571612"/>
            <a:ext cx="1285884" cy="114300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304800" y="457200"/>
            <a:ext cx="7556500" cy="1116012"/>
          </a:xfrm>
        </p:spPr>
        <p:txBody>
          <a:bodyPr/>
          <a:lstStyle/>
          <a:p>
            <a:r>
              <a:rPr lang="en-US" dirty="0">
                <a:effectLst>
                  <a:outerShdw blurRad="38100" dist="38100" dir="2700000" algn="tl">
                    <a:srgbClr val="000000">
                      <a:alpha val="43137"/>
                    </a:srgbClr>
                  </a:outerShdw>
                </a:effectLst>
              </a:rPr>
              <a:t>Instruction Cycle State Diagram</a:t>
            </a:r>
          </a:p>
        </p:txBody>
      </p:sp>
      <p:grpSp>
        <p:nvGrpSpPr>
          <p:cNvPr id="10" name="Group 9"/>
          <p:cNvGrpSpPr/>
          <p:nvPr/>
        </p:nvGrpSpPr>
        <p:grpSpPr>
          <a:xfrm>
            <a:off x="142876" y="1500174"/>
            <a:ext cx="8786842" cy="5143536"/>
            <a:chOff x="142876" y="1500174"/>
            <a:chExt cx="8786842" cy="5143536"/>
          </a:xfrm>
        </p:grpSpPr>
        <p:pic>
          <p:nvPicPr>
            <p:cNvPr id="5122" name="Picture 2"/>
            <p:cNvPicPr>
              <a:picLocks noChangeAspect="1" noChangeArrowheads="1"/>
            </p:cNvPicPr>
            <p:nvPr/>
          </p:nvPicPr>
          <p:blipFill>
            <a:blip r:embed="rId3"/>
            <a:srcRect/>
            <a:stretch>
              <a:fillRect/>
            </a:stretch>
          </p:blipFill>
          <p:spPr bwMode="auto">
            <a:xfrm>
              <a:off x="214284" y="2340036"/>
              <a:ext cx="8715434" cy="4303674"/>
            </a:xfrm>
            <a:prstGeom prst="rect">
              <a:avLst/>
            </a:prstGeom>
            <a:noFill/>
            <a:ln w="9525">
              <a:noFill/>
              <a:miter lim="800000"/>
              <a:headEnd/>
              <a:tailEnd/>
            </a:ln>
            <a:effectLst/>
          </p:spPr>
        </p:pic>
        <p:sp>
          <p:nvSpPr>
            <p:cNvPr id="4" name="Rectangle 3"/>
            <p:cNvSpPr/>
            <p:nvPr/>
          </p:nvSpPr>
          <p:spPr>
            <a:xfrm>
              <a:off x="142876" y="1785926"/>
              <a:ext cx="2500298"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28596"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Fetch cycle</a:t>
              </a:r>
              <a:endParaRPr lang="en-US" sz="2000" dirty="0"/>
            </a:p>
          </p:txBody>
        </p:sp>
        <p:sp>
          <p:nvSpPr>
            <p:cNvPr id="6" name="Rectangle 5"/>
            <p:cNvSpPr/>
            <p:nvPr/>
          </p:nvSpPr>
          <p:spPr>
            <a:xfrm>
              <a:off x="278605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07177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Indirect cycle</a:t>
              </a:r>
              <a:endParaRPr lang="en-US" sz="2000" dirty="0"/>
            </a:p>
          </p:txBody>
        </p:sp>
        <p:sp>
          <p:nvSpPr>
            <p:cNvPr id="8" name="Rectangle 7"/>
            <p:cNvSpPr/>
            <p:nvPr/>
          </p:nvSpPr>
          <p:spPr>
            <a:xfrm>
              <a:off x="528638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57210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Interrupt cycle</a:t>
              </a:r>
              <a:endParaRPr lang="en-US" sz="2000" dirty="0"/>
            </a:p>
          </p:txBody>
        </p:sp>
      </p:gr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09600" y="228600"/>
            <a:ext cx="7556500" cy="1116013"/>
          </a:xfrm>
        </p:spPr>
        <p:txBody>
          <a:bodyPr/>
          <a:lstStyle/>
          <a:p>
            <a:r>
              <a:rPr lang="en-US" dirty="0" smtClean="0">
                <a:effectLst>
                  <a:outerShdw blurRad="38100" dist="38100" dir="2700000" algn="tl">
                    <a:srgbClr val="000000">
                      <a:alpha val="43137"/>
                    </a:srgbClr>
                  </a:outerShdw>
                </a:effectLst>
              </a:rPr>
              <a:t>Data Flow, Fetch Cycle</a:t>
            </a:r>
            <a:endParaRPr lang="en-US" dirty="0">
              <a:effectLst>
                <a:outerShdw blurRad="38100" dist="38100" dir="2700000" algn="tl">
                  <a:srgbClr val="000000">
                    <a:alpha val="43137"/>
                  </a:srgbClr>
                </a:outerShdw>
              </a:effectLst>
            </a:endParaRPr>
          </a:p>
        </p:txBody>
      </p:sp>
      <p:pic>
        <p:nvPicPr>
          <p:cNvPr id="6150" name="Picture 6"/>
          <p:cNvPicPr>
            <a:picLocks noChangeAspect="1" noChangeArrowheads="1"/>
          </p:cNvPicPr>
          <p:nvPr/>
        </p:nvPicPr>
        <p:blipFill>
          <a:blip r:embed="rId3"/>
          <a:srcRect/>
          <a:stretch>
            <a:fillRect/>
          </a:stretch>
        </p:blipFill>
        <p:spPr bwMode="auto">
          <a:xfrm>
            <a:off x="4510120" y="1071546"/>
            <a:ext cx="4562474" cy="3357586"/>
          </a:xfrm>
          <a:prstGeom prst="rect">
            <a:avLst/>
          </a:prstGeom>
          <a:noFill/>
          <a:ln w="9525">
            <a:solidFill>
              <a:schemeClr val="tx1"/>
            </a:solidFill>
            <a:miter lim="800000"/>
            <a:headEnd/>
            <a:tailEnd/>
          </a:ln>
          <a:effectLst/>
        </p:spPr>
      </p:pic>
      <p:pic>
        <p:nvPicPr>
          <p:cNvPr id="6151" name="Picture 7"/>
          <p:cNvPicPr>
            <a:picLocks noChangeAspect="1" noChangeArrowheads="1"/>
          </p:cNvPicPr>
          <p:nvPr/>
        </p:nvPicPr>
        <p:blipFill>
          <a:blip r:embed="rId4"/>
          <a:srcRect/>
          <a:stretch>
            <a:fillRect/>
          </a:stretch>
        </p:blipFill>
        <p:spPr bwMode="auto">
          <a:xfrm>
            <a:off x="123824" y="1071546"/>
            <a:ext cx="4305300" cy="3381375"/>
          </a:xfrm>
          <a:prstGeom prst="rect">
            <a:avLst/>
          </a:prstGeom>
          <a:noFill/>
          <a:ln w="9525">
            <a:solidFill>
              <a:schemeClr val="tx1"/>
            </a:solidFill>
            <a:miter lim="800000"/>
            <a:headEnd/>
            <a:tailEnd/>
          </a:ln>
          <a:effectLst/>
        </p:spPr>
      </p:pic>
      <p:sp>
        <p:nvSpPr>
          <p:cNvPr id="5" name="TextBox 4"/>
          <p:cNvSpPr txBox="1"/>
          <p:nvPr/>
        </p:nvSpPr>
        <p:spPr>
          <a:xfrm>
            <a:off x="71438" y="4586125"/>
            <a:ext cx="4357686" cy="1938992"/>
          </a:xfrm>
          <a:prstGeom prst="rect">
            <a:avLst/>
          </a:prstGeom>
          <a:noFill/>
        </p:spPr>
        <p:txBody>
          <a:bodyPr wrap="square" rtlCol="0">
            <a:spAutoFit/>
          </a:bodyPr>
          <a:lstStyle/>
          <a:p>
            <a:pPr algn="ctr"/>
            <a:r>
              <a:rPr lang="en-US" dirty="0" smtClean="0"/>
              <a:t>Fetch cycle for  the next instruction</a:t>
            </a:r>
          </a:p>
          <a:p>
            <a:pPr algn="ctr"/>
            <a:r>
              <a:rPr lang="en-US" dirty="0" smtClean="0"/>
              <a:t>(Instruction </a:t>
            </a:r>
            <a:r>
              <a:rPr lang="en-US" dirty="0" smtClean="0"/>
              <a:t>index is in PC)</a:t>
            </a:r>
          </a:p>
          <a:p>
            <a:r>
              <a:rPr lang="en-US" dirty="0" smtClean="0"/>
              <a:t>MAR: Memory Address Register</a:t>
            </a:r>
          </a:p>
          <a:p>
            <a:r>
              <a:rPr lang="en-US" dirty="0" smtClean="0"/>
              <a:t>MBR: Memory buffer Register</a:t>
            </a:r>
            <a:endParaRPr lang="en-US" dirty="0"/>
          </a:p>
        </p:txBody>
      </p:sp>
      <p:sp>
        <p:nvSpPr>
          <p:cNvPr id="7" name="Rectangle 6"/>
          <p:cNvSpPr/>
          <p:nvPr/>
        </p:nvSpPr>
        <p:spPr>
          <a:xfrm>
            <a:off x="4572000" y="4572008"/>
            <a:ext cx="4572000" cy="1938992"/>
          </a:xfrm>
          <a:prstGeom prst="rect">
            <a:avLst/>
          </a:prstGeom>
        </p:spPr>
        <p:txBody>
          <a:bodyPr>
            <a:spAutoFit/>
          </a:bodyPr>
          <a:lstStyle/>
          <a:p>
            <a:r>
              <a:rPr lang="en-US" dirty="0" smtClean="0"/>
              <a:t>The CU examines the contents of the IR to determine if it contains an operand </a:t>
            </a:r>
            <a:r>
              <a:rPr lang="en-US" dirty="0" smtClean="0"/>
              <a:t>specified by </a:t>
            </a:r>
            <a:r>
              <a:rPr lang="en-US" dirty="0" smtClean="0"/>
              <a:t>indirect addressing</a:t>
            </a:r>
            <a:r>
              <a:rPr lang="en-US" dirty="0" smtClean="0">
                <a:sym typeface="Wingdings" pitchFamily="2" charset="2"/>
              </a:rPr>
              <a:t> Use indirect cycle(</a:t>
            </a:r>
            <a:r>
              <a:rPr lang="en-US" dirty="0" smtClean="0"/>
              <a:t>data address is in MBR</a:t>
            </a:r>
            <a:r>
              <a:rPr lang="en-US" dirty="0" smtClean="0">
                <a:sym typeface="Wingdings" pitchFamily="2" charset="2"/>
              </a:rPr>
              <a:t>)</a:t>
            </a:r>
            <a:endParaRPr lang="en-US"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Data Flow, Interrupt Cycle</a:t>
            </a:r>
            <a:endParaRPr lang="en-US"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3"/>
          <a:srcRect/>
          <a:stretch>
            <a:fillRect/>
          </a:stretch>
        </p:blipFill>
        <p:spPr bwMode="auto">
          <a:xfrm>
            <a:off x="1571604" y="1071546"/>
            <a:ext cx="5985108" cy="4219628"/>
          </a:xfrm>
          <a:prstGeom prst="rect">
            <a:avLst/>
          </a:prstGeom>
          <a:noFill/>
          <a:ln w="9525">
            <a:noFill/>
            <a:miter lim="800000"/>
            <a:headEnd/>
            <a:tailEnd/>
          </a:ln>
          <a:effectLst/>
        </p:spPr>
      </p:pic>
      <p:sp>
        <p:nvSpPr>
          <p:cNvPr id="6" name="TextBox 5"/>
          <p:cNvSpPr txBox="1"/>
          <p:nvPr/>
        </p:nvSpPr>
        <p:spPr>
          <a:xfrm>
            <a:off x="714348" y="5572140"/>
            <a:ext cx="7929618" cy="1015663"/>
          </a:xfrm>
          <a:prstGeom prst="rect">
            <a:avLst/>
          </a:prstGeom>
          <a:noFill/>
        </p:spPr>
        <p:txBody>
          <a:bodyPr wrap="square" rtlCol="0">
            <a:spAutoFit/>
          </a:bodyPr>
          <a:lstStyle/>
          <a:p>
            <a:pPr marL="457200" indent="-457200">
              <a:buAutoNum type="arabicParenBoth"/>
            </a:pPr>
            <a:r>
              <a:rPr lang="en-US" sz="2000" dirty="0" smtClean="0"/>
              <a:t>Store PC (return point after executing interrupt routine)</a:t>
            </a:r>
          </a:p>
          <a:p>
            <a:pPr marL="457200" indent="-457200">
              <a:buAutoNum type="arabicParenBoth"/>
            </a:pPr>
            <a:r>
              <a:rPr lang="en-US" sz="2000" dirty="0" smtClean="0"/>
              <a:t>Store current state (values in registers before running interrupt routine)</a:t>
            </a:r>
          </a:p>
          <a:p>
            <a:pPr marL="457200" indent="-457200">
              <a:buAutoNum type="arabicParenBoth"/>
            </a:pPr>
            <a:r>
              <a:rPr lang="en-US" sz="2000" dirty="0" smtClean="0"/>
              <a:t>Fetch cycle is used to load interrupt routine</a:t>
            </a:r>
            <a:endParaRPr lang="en-US" sz="2000"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38100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6" name="Rectangle 4"/>
          <p:cNvSpPr>
            <a:spLocks noGrp="1" noChangeArrowheads="1"/>
          </p:cNvSpPr>
          <p:nvPr>
            <p:ph type="title" idx="4294967295"/>
          </p:nvPr>
        </p:nvSpPr>
        <p:spPr>
          <a:xfrm>
            <a:off x="381000" y="285728"/>
            <a:ext cx="7556500" cy="1116013"/>
          </a:xfrm>
          <a:noFill/>
          <a:ln/>
        </p:spPr>
        <p:txBody>
          <a:bodyPr lIns="90488" tIns="44450" rIns="90488" bIns="44450"/>
          <a:lstStyle/>
          <a:p>
            <a:r>
              <a:rPr lang="en-US" dirty="0" smtClean="0">
                <a:effectLst>
                  <a:outerShdw blurRad="38100" dist="38100" dir="2700000" algn="tl">
                    <a:srgbClr val="000000">
                      <a:alpha val="43137"/>
                    </a:srgbClr>
                  </a:outerShdw>
                </a:effectLst>
              </a:rPr>
              <a:t>14.4- Instruction </a:t>
            </a:r>
            <a:r>
              <a:rPr lang="en-US" dirty="0" smtClean="0">
                <a:effectLst>
                  <a:outerShdw blurRad="38100" dist="38100" dir="2700000" algn="tl">
                    <a:srgbClr val="000000">
                      <a:alpha val="43137"/>
                    </a:srgbClr>
                  </a:outerShdw>
                </a:effectLst>
              </a:rPr>
              <a:t>Pipeling</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Pipelining Strategy</a:t>
            </a:r>
            <a:endParaRPr lang="en-US" dirty="0">
              <a:effectLst>
                <a:outerShdw blurRad="38100" dist="38100" dir="2700000" algn="tl">
                  <a:srgbClr val="000000">
                    <a:alpha val="43137"/>
                  </a:srgbClr>
                </a:outerShdw>
              </a:effectLst>
            </a:endParaRPr>
          </a:p>
        </p:txBody>
      </p:sp>
      <p:sp>
        <p:nvSpPr>
          <p:cNvPr id="7" name="TextBox 6"/>
          <p:cNvSpPr txBox="1"/>
          <p:nvPr/>
        </p:nvSpPr>
        <p:spPr>
          <a:xfrm>
            <a:off x="6000760" y="142852"/>
            <a:ext cx="2857520" cy="1569660"/>
          </a:xfrm>
          <a:prstGeom prst="rect">
            <a:avLst/>
          </a:prstGeom>
          <a:solidFill>
            <a:schemeClr val="accent6">
              <a:lumMod val="20000"/>
              <a:lumOff val="80000"/>
            </a:schemeClr>
          </a:solidFill>
        </p:spPr>
        <p:txBody>
          <a:bodyPr wrap="square" rtlCol="0">
            <a:spAutoFit/>
          </a:bodyPr>
          <a:lstStyle/>
          <a:p>
            <a:pPr algn="ctr"/>
            <a:r>
              <a:rPr lang="en-US" dirty="0" smtClean="0"/>
              <a:t>A way to improve performance is </a:t>
            </a:r>
            <a:r>
              <a:rPr lang="en-US" dirty="0" smtClean="0"/>
              <a:t>performing </a:t>
            </a:r>
            <a:r>
              <a:rPr lang="en-US" dirty="0" smtClean="0"/>
              <a:t>jobs in parallel manner</a:t>
            </a:r>
            <a:endParaRPr lang="en-US" dirty="0"/>
          </a:p>
        </p:txBody>
      </p:sp>
      <p:sp>
        <p:nvSpPr>
          <p:cNvPr id="8" name="TextBox 7"/>
          <p:cNvSpPr txBox="1"/>
          <p:nvPr/>
        </p:nvSpPr>
        <p:spPr>
          <a:xfrm>
            <a:off x="6215074" y="5143512"/>
            <a:ext cx="2857520" cy="1692771"/>
          </a:xfrm>
          <a:prstGeom prst="rect">
            <a:avLst/>
          </a:prstGeom>
          <a:solidFill>
            <a:schemeClr val="accent6">
              <a:lumMod val="20000"/>
              <a:lumOff val="80000"/>
            </a:schemeClr>
          </a:solidFill>
        </p:spPr>
        <p:txBody>
          <a:bodyPr wrap="square" rtlCol="0">
            <a:spAutoFit/>
          </a:bodyPr>
          <a:lstStyle/>
          <a:p>
            <a:pPr algn="ctr"/>
            <a:r>
              <a:rPr lang="en-US" sz="2000" dirty="0" smtClean="0"/>
              <a:t>An assembly line (</a:t>
            </a:r>
            <a:r>
              <a:rPr lang="en-US" sz="2000" dirty="0" smtClean="0"/>
              <a:t>dây</a:t>
            </a:r>
            <a:r>
              <a:rPr lang="en-US" sz="2000" dirty="0" smtClean="0"/>
              <a:t> </a:t>
            </a:r>
            <a:r>
              <a:rPr lang="en-US" sz="2000" dirty="0" smtClean="0"/>
              <a:t>chuyền</a:t>
            </a:r>
            <a:r>
              <a:rPr lang="en-US" sz="2000" dirty="0" smtClean="0"/>
              <a:t> </a:t>
            </a:r>
            <a:r>
              <a:rPr lang="en-US" sz="2000" dirty="0" smtClean="0"/>
              <a:t>xử</a:t>
            </a:r>
            <a:r>
              <a:rPr lang="en-US" sz="2000" dirty="0" smtClean="0"/>
              <a:t> </a:t>
            </a:r>
            <a:r>
              <a:rPr lang="en-US" sz="2000" dirty="0" smtClean="0"/>
              <a:t>lý</a:t>
            </a:r>
            <a:r>
              <a:rPr lang="en-US" sz="2000" dirty="0" smtClean="0"/>
              <a:t>) in which some operations are performed</a:t>
            </a:r>
          </a:p>
          <a:p>
            <a:pPr algn="ctr"/>
            <a:r>
              <a:rPr lang="en-US" sz="2000" dirty="0" smtClean="0"/>
              <a:t>concurrently</a:t>
            </a:r>
            <a:endParaRPr lang="en-US" sz="2000" dirty="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Two-Stage </a:t>
            </a:r>
            <a:r>
              <a:rPr lang="en-GB" dirty="0">
                <a:effectLst>
                  <a:outerShdw blurRad="38100" dist="38100" dir="2700000" algn="tl">
                    <a:srgbClr val="000000">
                      <a:alpha val="43137"/>
                    </a:srgbClr>
                  </a:outerShdw>
                </a:effectLst>
              </a:rPr>
              <a:t>Instruction Pipeline</a:t>
            </a:r>
          </a:p>
        </p:txBody>
      </p:sp>
      <p:pic>
        <p:nvPicPr>
          <p:cNvPr id="2050" name="Picture 2"/>
          <p:cNvPicPr>
            <a:picLocks noChangeAspect="1" noChangeArrowheads="1"/>
          </p:cNvPicPr>
          <p:nvPr/>
        </p:nvPicPr>
        <p:blipFill>
          <a:blip r:embed="rId3"/>
          <a:srcRect/>
          <a:stretch>
            <a:fillRect/>
          </a:stretch>
        </p:blipFill>
        <p:spPr bwMode="auto">
          <a:xfrm>
            <a:off x="614363" y="1319233"/>
            <a:ext cx="7915275" cy="50387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214290"/>
            <a:ext cx="7556313" cy="730328"/>
          </a:xfrm>
        </p:spPr>
        <p:txBody>
          <a:bodyPr/>
          <a:lstStyle/>
          <a:p>
            <a:r>
              <a:rPr lang="en-US" dirty="0" smtClean="0">
                <a:effectLst>
                  <a:outerShdw blurRad="38100" dist="38100" dir="2700000" algn="tl">
                    <a:srgbClr val="000000">
                      <a:alpha val="43137"/>
                    </a:srgbClr>
                  </a:outerShdw>
                </a:effectLst>
              </a:rPr>
              <a:t>Additional Stages</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285720" y="1214422"/>
            <a:ext cx="4002044" cy="5338778"/>
          </a:xfrm>
        </p:spPr>
        <p:txBody>
          <a:bodyPr>
            <a:noAutofit/>
          </a:bodyPr>
          <a:lstStyle/>
          <a:p>
            <a:r>
              <a:rPr lang="en-US" sz="2000" b="1" dirty="0" smtClean="0">
                <a:solidFill>
                  <a:srgbClr val="002060"/>
                </a:solidFill>
              </a:rPr>
              <a:t>Fetch instruction (FI)</a:t>
            </a:r>
          </a:p>
          <a:p>
            <a:pPr lvl="1"/>
            <a:r>
              <a:rPr lang="en-US" sz="2000" dirty="0" smtClean="0">
                <a:solidFill>
                  <a:srgbClr val="002060"/>
                </a:solidFill>
              </a:rPr>
              <a:t>Read the next expected instruction into a buffer</a:t>
            </a:r>
          </a:p>
          <a:p>
            <a:r>
              <a:rPr lang="en-US" sz="2000" b="1" dirty="0" smtClean="0">
                <a:solidFill>
                  <a:srgbClr val="002060"/>
                </a:solidFill>
              </a:rPr>
              <a:t>Decode instruction (DI)</a:t>
            </a:r>
          </a:p>
          <a:p>
            <a:pPr lvl="1"/>
            <a:r>
              <a:rPr lang="en-US" sz="2000" dirty="0" smtClean="0">
                <a:solidFill>
                  <a:srgbClr val="002060"/>
                </a:solidFill>
              </a:rPr>
              <a:t>Determine the opcode and the operand specifiers</a:t>
            </a:r>
          </a:p>
          <a:p>
            <a:r>
              <a:rPr lang="en-US" sz="2000" b="1" dirty="0" smtClean="0">
                <a:solidFill>
                  <a:srgbClr val="002060"/>
                </a:solidFill>
              </a:rPr>
              <a:t>Calculate operands (CO)</a:t>
            </a:r>
          </a:p>
          <a:p>
            <a:pPr lvl="1"/>
            <a:r>
              <a:rPr lang="en-US" sz="2000" dirty="0" smtClean="0">
                <a:solidFill>
                  <a:srgbClr val="002060"/>
                </a:solidFill>
              </a:rPr>
              <a:t>Calculate the effective address of each source operand</a:t>
            </a:r>
          </a:p>
          <a:p>
            <a:pPr lvl="1"/>
            <a:r>
              <a:rPr lang="en-US" sz="2000" dirty="0" smtClean="0">
                <a:solidFill>
                  <a:srgbClr val="002060"/>
                </a:solidFill>
              </a:rPr>
              <a:t>This may involve displacement, register indirect, indirect, or other forms of address calculation</a:t>
            </a:r>
            <a:endParaRPr lang="en-US" sz="2000" dirty="0">
              <a:solidFill>
                <a:srgbClr val="002060"/>
              </a:solidFill>
            </a:endParaRPr>
          </a:p>
        </p:txBody>
      </p:sp>
      <p:sp>
        <p:nvSpPr>
          <p:cNvPr id="6" name="Content Placeholder 5"/>
          <p:cNvSpPr>
            <a:spLocks noGrp="1"/>
          </p:cNvSpPr>
          <p:nvPr>
            <p:ph sz="half" idx="2"/>
          </p:nvPr>
        </p:nvSpPr>
        <p:spPr>
          <a:xfrm>
            <a:off x="4648200" y="1142984"/>
            <a:ext cx="3657600" cy="5329253"/>
          </a:xfrm>
        </p:spPr>
        <p:txBody>
          <a:bodyPr>
            <a:normAutofit/>
          </a:bodyPr>
          <a:lstStyle/>
          <a:p>
            <a:r>
              <a:rPr lang="en-US" sz="2000" b="1" dirty="0" smtClean="0">
                <a:solidFill>
                  <a:srgbClr val="002060"/>
                </a:solidFill>
              </a:rPr>
              <a:t>Fetch operands (FO)</a:t>
            </a:r>
          </a:p>
          <a:p>
            <a:pPr lvl="1"/>
            <a:r>
              <a:rPr lang="en-US" sz="2000" dirty="0" smtClean="0">
                <a:solidFill>
                  <a:srgbClr val="002060"/>
                </a:solidFill>
              </a:rPr>
              <a:t>Fetch each operand from memory</a:t>
            </a:r>
          </a:p>
          <a:p>
            <a:pPr lvl="1"/>
            <a:r>
              <a:rPr lang="en-US" sz="2000" dirty="0" smtClean="0">
                <a:solidFill>
                  <a:srgbClr val="002060"/>
                </a:solidFill>
              </a:rPr>
              <a:t>Operands in registers need not be fetched</a:t>
            </a:r>
          </a:p>
          <a:p>
            <a:r>
              <a:rPr lang="en-US" sz="2000" b="1" dirty="0" smtClean="0">
                <a:solidFill>
                  <a:srgbClr val="002060"/>
                </a:solidFill>
              </a:rPr>
              <a:t>Execute instruction (EI)</a:t>
            </a:r>
          </a:p>
          <a:p>
            <a:pPr lvl="1"/>
            <a:r>
              <a:rPr lang="en-US" sz="2000" dirty="0" smtClean="0">
                <a:solidFill>
                  <a:srgbClr val="002060"/>
                </a:solidFill>
              </a:rPr>
              <a:t>Perform the indicated operation and store the result, if any, in the specified destination operand location</a:t>
            </a:r>
          </a:p>
          <a:p>
            <a:r>
              <a:rPr lang="en-US" sz="2000" b="1" dirty="0" smtClean="0">
                <a:solidFill>
                  <a:srgbClr val="002060"/>
                </a:solidFill>
              </a:rPr>
              <a:t>Write operand (WO)</a:t>
            </a:r>
          </a:p>
          <a:p>
            <a:pPr lvl="1"/>
            <a:r>
              <a:rPr lang="en-US" sz="2000" dirty="0" smtClean="0">
                <a:solidFill>
                  <a:srgbClr val="002060"/>
                </a:solidFill>
              </a:rPr>
              <a:t>Store the result in memory</a:t>
            </a:r>
            <a:endParaRPr lang="en-US" sz="2000" dirty="0">
              <a:solidFill>
                <a:srgbClr val="00206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Objectives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571612"/>
            <a:ext cx="7556313" cy="4643470"/>
          </a:xfrm>
        </p:spPr>
        <p:txBody>
          <a:bodyPr>
            <a:normAutofit/>
          </a:bodyPr>
          <a:lstStyle/>
          <a:p>
            <a:pPr>
              <a:buNone/>
            </a:pPr>
            <a:r>
              <a:rPr lang="en-US" sz="2400" dirty="0" smtClean="0">
                <a:solidFill>
                  <a:srgbClr val="002060"/>
                </a:solidFill>
              </a:rPr>
              <a:t>After studying this chapter, you should be able to: </a:t>
            </a:r>
          </a:p>
          <a:p>
            <a:r>
              <a:rPr lang="en-US" sz="2400" dirty="0" smtClean="0">
                <a:solidFill>
                  <a:srgbClr val="002060"/>
                </a:solidFill>
              </a:rPr>
              <a:t>Distinguish between user-visible and control/status registers, and discuss the purposes of registers in each category. </a:t>
            </a:r>
          </a:p>
          <a:p>
            <a:r>
              <a:rPr lang="en-US" sz="2400" dirty="0" smtClean="0">
                <a:solidFill>
                  <a:srgbClr val="002060"/>
                </a:solidFill>
              </a:rPr>
              <a:t>Summarize the instruction cycle. </a:t>
            </a:r>
          </a:p>
          <a:p>
            <a:r>
              <a:rPr lang="en-US" sz="2400" dirty="0" smtClean="0">
                <a:solidFill>
                  <a:srgbClr val="002060"/>
                </a:solidFill>
              </a:rPr>
              <a:t>Discuss the principle behind instruction pipelining and how it works in practice. </a:t>
            </a:r>
          </a:p>
          <a:p>
            <a:r>
              <a:rPr lang="en-US" sz="2400" dirty="0" smtClean="0">
                <a:solidFill>
                  <a:srgbClr val="002060"/>
                </a:solidFill>
              </a:rPr>
              <a:t>Compare and contrast the various forms of pipeline hazards (</a:t>
            </a:r>
            <a:r>
              <a:rPr lang="en-US" sz="2400" dirty="0" smtClean="0">
                <a:solidFill>
                  <a:srgbClr val="002060"/>
                </a:solidFill>
              </a:rPr>
              <a:t>rủi</a:t>
            </a:r>
            <a:r>
              <a:rPr lang="en-US" sz="2400" dirty="0" smtClean="0">
                <a:solidFill>
                  <a:srgbClr val="002060"/>
                </a:solidFill>
              </a:rPr>
              <a:t> </a:t>
            </a:r>
            <a:r>
              <a:rPr lang="en-US" sz="2400" dirty="0" smtClean="0">
                <a:solidFill>
                  <a:srgbClr val="002060"/>
                </a:solidFill>
              </a:rPr>
              <a:t>ro</a:t>
            </a:r>
            <a:r>
              <a:rPr lang="en-US" sz="2400" dirty="0" smtClean="0">
                <a:solidFill>
                  <a:srgbClr val="002060"/>
                </a:solidFill>
              </a:rPr>
              <a:t>). </a:t>
            </a:r>
            <a:endParaRPr lang="en-US" sz="2400" dirty="0">
              <a:solidFill>
                <a:srgbClr val="002060"/>
              </a:solidFill>
            </a:endParaRP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a:t>
            </a:r>
            <a:r>
              <a:rPr lang="en-US" sz="3200" dirty="0" smtClean="0">
                <a:effectLst>
                  <a:outerShdw blurRad="38100" dist="38100" dir="2700000" algn="tl">
                    <a:srgbClr val="000000">
                      <a:alpha val="43137"/>
                    </a:srgbClr>
                  </a:outerShdw>
                </a:effectLst>
              </a:rPr>
              <a:t> Instruction Pipeline </a:t>
            </a:r>
            <a:r>
              <a:rPr lang="en-US" sz="3200" dirty="0">
                <a:effectLst>
                  <a:outerShdw blurRad="38100" dist="38100" dir="2700000" algn="tl">
                    <a:srgbClr val="000000">
                      <a:alpha val="43137"/>
                    </a:srgbClr>
                  </a:outerShdw>
                </a:effectLst>
              </a:rPr>
              <a:t>Operation</a:t>
            </a:r>
          </a:p>
        </p:txBody>
      </p:sp>
      <p:pic>
        <p:nvPicPr>
          <p:cNvPr id="3074" name="Picture 2"/>
          <p:cNvPicPr>
            <a:picLocks noChangeAspect="1" noChangeArrowheads="1"/>
          </p:cNvPicPr>
          <p:nvPr/>
        </p:nvPicPr>
        <p:blipFill>
          <a:blip r:embed="rId3"/>
          <a:srcRect/>
          <a:stretch>
            <a:fillRect/>
          </a:stretch>
        </p:blipFill>
        <p:spPr bwMode="auto">
          <a:xfrm>
            <a:off x="71406" y="1424010"/>
            <a:ext cx="7315200" cy="5219700"/>
          </a:xfrm>
          <a:prstGeom prst="rect">
            <a:avLst/>
          </a:prstGeom>
          <a:noFill/>
          <a:ln w="9525">
            <a:noFill/>
            <a:miter lim="800000"/>
            <a:headEnd/>
            <a:tailEnd/>
          </a:ln>
          <a:effectLst/>
        </p:spPr>
      </p:pic>
      <p:sp>
        <p:nvSpPr>
          <p:cNvPr id="7" name="TextBox 6"/>
          <p:cNvSpPr txBox="1"/>
          <p:nvPr/>
        </p:nvSpPr>
        <p:spPr>
          <a:xfrm>
            <a:off x="7429520" y="2714620"/>
            <a:ext cx="1643074" cy="2246769"/>
          </a:xfrm>
          <a:prstGeom prst="rect">
            <a:avLst/>
          </a:prstGeom>
          <a:noFill/>
        </p:spPr>
        <p:txBody>
          <a:bodyPr wrap="square" rtlCol="0">
            <a:spAutoFit/>
          </a:bodyPr>
          <a:lstStyle/>
          <a:p>
            <a:r>
              <a:rPr lang="en-US" sz="2000" b="1" dirty="0" smtClean="0"/>
              <a:t>I</a:t>
            </a:r>
            <a:r>
              <a:rPr lang="en-US" sz="2000" dirty="0" smtClean="0"/>
              <a:t>: Instruction</a:t>
            </a:r>
          </a:p>
          <a:p>
            <a:r>
              <a:rPr lang="en-US" sz="2000" b="1" dirty="0" smtClean="0"/>
              <a:t>O</a:t>
            </a:r>
            <a:r>
              <a:rPr lang="en-US" sz="2000" dirty="0" smtClean="0"/>
              <a:t>: operand</a:t>
            </a:r>
          </a:p>
          <a:p>
            <a:r>
              <a:rPr lang="en-US" sz="2000" b="1" dirty="0" smtClean="0"/>
              <a:t>F</a:t>
            </a:r>
            <a:r>
              <a:rPr lang="en-US" sz="2000" dirty="0" smtClean="0"/>
              <a:t>: Fetch</a:t>
            </a:r>
          </a:p>
          <a:p>
            <a:r>
              <a:rPr lang="en-US" sz="2000" b="1" dirty="0" smtClean="0"/>
              <a:t>C</a:t>
            </a:r>
            <a:r>
              <a:rPr lang="en-US" sz="2000" dirty="0" smtClean="0"/>
              <a:t>: Calculate</a:t>
            </a:r>
          </a:p>
          <a:p>
            <a:r>
              <a:rPr lang="en-US" sz="2000" b="1" dirty="0" smtClean="0"/>
              <a:t>F</a:t>
            </a:r>
            <a:r>
              <a:rPr lang="en-US" sz="2000" dirty="0" smtClean="0"/>
              <a:t>: Fetch </a:t>
            </a:r>
          </a:p>
          <a:p>
            <a:r>
              <a:rPr lang="en-US" sz="2000" b="1" dirty="0" smtClean="0"/>
              <a:t>E</a:t>
            </a:r>
            <a:r>
              <a:rPr lang="en-US" sz="2000" dirty="0" smtClean="0"/>
              <a:t>: Execute</a:t>
            </a:r>
          </a:p>
          <a:p>
            <a:r>
              <a:rPr lang="en-US" sz="2000" b="1" dirty="0" smtClean="0"/>
              <a:t>W</a:t>
            </a:r>
            <a:r>
              <a:rPr lang="en-US" sz="2000" dirty="0" smtClean="0"/>
              <a:t>: Write   </a:t>
            </a:r>
            <a:endParaRPr lang="en-US" sz="2000"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grpSp>
        <p:nvGrpSpPr>
          <p:cNvPr id="18" name="Group 17"/>
          <p:cNvGrpSpPr/>
          <p:nvPr/>
        </p:nvGrpSpPr>
        <p:grpSpPr>
          <a:xfrm>
            <a:off x="571472" y="1500174"/>
            <a:ext cx="7715250" cy="5267325"/>
            <a:chOff x="142898" y="1519261"/>
            <a:chExt cx="7715250" cy="5267325"/>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42898" y="1519261"/>
              <a:ext cx="7715250" cy="5267325"/>
            </a:xfrm>
            <a:prstGeom prst="rect">
              <a:avLst/>
            </a:prstGeom>
            <a:noFill/>
            <a:ln w="9525">
              <a:noFill/>
              <a:miter lim="800000"/>
              <a:headEnd/>
              <a:tailEnd/>
            </a:ln>
            <a:effectLst/>
          </p:spPr>
        </p:pic>
        <p:sp>
          <p:nvSpPr>
            <p:cNvPr id="7" name="TextBox 6"/>
            <p:cNvSpPr txBox="1"/>
            <p:nvPr/>
          </p:nvSpPr>
          <p:spPr>
            <a:xfrm>
              <a:off x="1500166" y="4643446"/>
              <a:ext cx="1714512" cy="1200329"/>
            </a:xfrm>
            <a:prstGeom prst="rect">
              <a:avLst/>
            </a:prstGeom>
            <a:solidFill>
              <a:schemeClr val="accent6">
                <a:lumMod val="20000"/>
                <a:lumOff val="80000"/>
              </a:schemeClr>
            </a:solidFill>
          </p:spPr>
          <p:txBody>
            <a:bodyPr wrap="square" rtlCol="0">
              <a:spAutoFit/>
            </a:bodyPr>
            <a:lstStyle/>
            <a:p>
              <a:r>
                <a:rPr lang="en-US" sz="1800" dirty="0" smtClean="0"/>
                <a:t>Suppose that the instruction 3 is a branch to the instruction 15</a:t>
              </a:r>
              <a:endParaRPr lang="en-US" sz="1800" dirty="0"/>
            </a:p>
          </p:txBody>
        </p:sp>
        <p:cxnSp>
          <p:nvCxnSpPr>
            <p:cNvPr id="9" name="Straight Arrow Connector 8"/>
            <p:cNvCxnSpPr>
              <a:stCxn id="7" idx="0"/>
            </p:cNvCxnSpPr>
            <p:nvPr/>
          </p:nvCxnSpPr>
          <p:spPr>
            <a:xfrm rot="5400000" flipH="1" flipV="1">
              <a:off x="1964513" y="4036223"/>
              <a:ext cx="1000132" cy="21431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p:cNvCxnSpPr>
            <p:nvPr/>
          </p:nvCxnSpPr>
          <p:spPr>
            <a:xfrm rot="5400000" flipH="1" flipV="1">
              <a:off x="2786050" y="3214686"/>
              <a:ext cx="1000132" cy="185738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86380" y="2500306"/>
              <a:ext cx="2286016" cy="1200329"/>
            </a:xfrm>
            <a:prstGeom prst="rect">
              <a:avLst/>
            </a:prstGeom>
            <a:solidFill>
              <a:schemeClr val="accent6">
                <a:lumMod val="20000"/>
                <a:lumOff val="80000"/>
              </a:schemeClr>
            </a:solidFill>
          </p:spPr>
          <p:txBody>
            <a:bodyPr wrap="square" rtlCol="0">
              <a:spAutoFit/>
            </a:bodyPr>
            <a:lstStyle/>
            <a:p>
              <a:pPr algn="ctr"/>
              <a:r>
                <a:rPr lang="en-US" sz="1800" dirty="0" smtClean="0"/>
                <a:t>At the time 7, the </a:t>
              </a:r>
              <a:r>
                <a:rPr lang="en-US" sz="1800" dirty="0" smtClean="0"/>
                <a:t>instruction </a:t>
              </a:r>
              <a:r>
                <a:rPr lang="en-US" sz="1800" dirty="0" smtClean="0"/>
                <a:t>3 executes and the instruction 15 is loaded.</a:t>
              </a:r>
              <a:endParaRPr lang="en-US" sz="1800" dirty="0"/>
            </a:p>
          </p:txBody>
        </p:sp>
        <p:cxnSp>
          <p:nvCxnSpPr>
            <p:cNvPr id="13" name="Straight Arrow Connector 12"/>
            <p:cNvCxnSpPr/>
            <p:nvPr/>
          </p:nvCxnSpPr>
          <p:spPr>
            <a:xfrm rot="16200000" flipH="1">
              <a:off x="3643306" y="4500570"/>
              <a:ext cx="2000264" cy="28575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6" name="Right Brace 15"/>
            <p:cNvSpPr/>
            <p:nvPr/>
          </p:nvSpPr>
          <p:spPr>
            <a:xfrm>
              <a:off x="4786314" y="3786190"/>
              <a:ext cx="571504" cy="164307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TextBox 16"/>
            <p:cNvSpPr txBox="1"/>
            <p:nvPr/>
          </p:nvSpPr>
          <p:spPr>
            <a:xfrm>
              <a:off x="5500694" y="4416990"/>
              <a:ext cx="2214578" cy="369332"/>
            </a:xfrm>
            <a:prstGeom prst="rect">
              <a:avLst/>
            </a:prstGeom>
            <a:solidFill>
              <a:srgbClr val="FF0000"/>
            </a:solidFill>
          </p:spPr>
          <p:txBody>
            <a:bodyPr wrap="square" rtlCol="0">
              <a:spAutoFit/>
            </a:bodyPr>
            <a:lstStyle/>
            <a:p>
              <a:r>
                <a:rPr lang="en-US" sz="1800" dirty="0" smtClean="0">
                  <a:solidFill>
                    <a:schemeClr val="bg1"/>
                  </a:solidFill>
                </a:rPr>
                <a:t>These jobs are wasted</a:t>
              </a:r>
              <a:endParaRPr lang="en-US" sz="1800" dirty="0">
                <a:solidFill>
                  <a:schemeClr val="bg1"/>
                </a:solidFill>
              </a:endParaRPr>
            </a:p>
          </p:txBody>
        </p:sp>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0555" y="785794"/>
            <a:ext cx="3255264" cy="1733560"/>
          </a:xfrm>
        </p:spPr>
        <p:txBody>
          <a:bodyPr>
            <a:noAutofit/>
          </a:bodyPr>
          <a:lstStyle/>
          <a:p>
            <a:r>
              <a:rPr lang="en-GB" sz="3200" dirty="0">
                <a:effectLst>
                  <a:outerShdw blurRad="38100" dist="38100" dir="2700000" algn="tl">
                    <a:srgbClr val="000000">
                      <a:alpha val="43137"/>
                    </a:srgbClr>
                  </a:outerShdw>
                </a:effectLst>
              </a:rPr>
              <a:t>Six Stage </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Instruction Pipeline</a:t>
            </a:r>
          </a:p>
        </p:txBody>
      </p:sp>
      <p:pic>
        <p:nvPicPr>
          <p:cNvPr id="5122" name="Picture 2"/>
          <p:cNvPicPr>
            <a:picLocks noChangeAspect="1" noChangeArrowheads="1"/>
          </p:cNvPicPr>
          <p:nvPr/>
        </p:nvPicPr>
        <p:blipFill>
          <a:blip r:embed="rId3"/>
          <a:srcRect/>
          <a:stretch>
            <a:fillRect/>
          </a:stretch>
        </p:blipFill>
        <p:spPr bwMode="auto">
          <a:xfrm>
            <a:off x="4143402" y="133284"/>
            <a:ext cx="4500564" cy="6724740"/>
          </a:xfrm>
          <a:prstGeom prst="rect">
            <a:avLst/>
          </a:prstGeom>
          <a:noFill/>
          <a:ln w="9525">
            <a:noFill/>
            <a:miter lim="800000"/>
            <a:headEnd/>
            <a:tailEnd/>
          </a:ln>
          <a:effectLst/>
        </p:spPr>
      </p:pic>
      <p:sp>
        <p:nvSpPr>
          <p:cNvPr id="5" name="Rectangle 4"/>
          <p:cNvSpPr/>
          <p:nvPr/>
        </p:nvSpPr>
        <p:spPr>
          <a:xfrm>
            <a:off x="428596" y="4000504"/>
            <a:ext cx="3000396" cy="1938992"/>
          </a:xfrm>
          <a:prstGeom prst="rect">
            <a:avLst/>
          </a:prstGeom>
        </p:spPr>
        <p:txBody>
          <a:bodyPr wrap="square">
            <a:spAutoFit/>
          </a:bodyPr>
          <a:lstStyle/>
          <a:p>
            <a:r>
              <a:rPr lang="en-US" dirty="0" smtClean="0">
                <a:solidFill>
                  <a:schemeClr val="bg1"/>
                </a:solidFill>
              </a:rPr>
              <a:t>Figure 14.12 indicates the logic needed for pipelining to account for branches and interrupts</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97840" y="142852"/>
            <a:ext cx="7045928" cy="6553284"/>
          </a:xfrm>
          <a:prstGeom prst="rect">
            <a:avLst/>
          </a:prstGeom>
          <a:noFill/>
          <a:ln w="9525">
            <a:noFill/>
            <a:miter lim="800000"/>
            <a:headEnd/>
            <a:tailEnd/>
          </a:ln>
          <a:effectLst/>
        </p:spPr>
      </p:pic>
      <p:sp>
        <p:nvSpPr>
          <p:cNvPr id="139270" name="Rectangle 6"/>
          <p:cNvSpPr>
            <a:spLocks noGrp="1" noChangeArrowheads="1"/>
          </p:cNvSpPr>
          <p:nvPr>
            <p:ph type="title"/>
          </p:nvPr>
        </p:nvSpPr>
        <p:spPr>
          <a:xfrm>
            <a:off x="6429388" y="695308"/>
            <a:ext cx="2571736" cy="1590684"/>
          </a:xfrm>
        </p:spPr>
        <p:txBody>
          <a:bodyPr>
            <a:normAutofit/>
          </a:bodyPr>
          <a:lstStyle/>
          <a:p>
            <a:pPr algn="r"/>
            <a:r>
              <a:rPr lang="en-GB" sz="3200" dirty="0">
                <a:solidFill>
                  <a:schemeClr val="accent2">
                    <a:lumMod val="75000"/>
                    <a:lumOff val="25000"/>
                  </a:schemeClr>
                </a:solidFill>
                <a:effectLst>
                  <a:outerShdw blurRad="38100" dist="38100" dir="2700000" algn="tl">
                    <a:srgbClr val="000000">
                      <a:alpha val="43137"/>
                    </a:srgbClr>
                  </a:outerShdw>
                </a:effectLst>
              </a:rPr>
              <a:t>Alternative Pipeline Depiction</a:t>
            </a:r>
          </a:p>
        </p:txBody>
      </p:sp>
      <p:sp>
        <p:nvSpPr>
          <p:cNvPr id="6" name="TextBox 5"/>
          <p:cNvSpPr txBox="1"/>
          <p:nvPr/>
        </p:nvSpPr>
        <p:spPr>
          <a:xfrm>
            <a:off x="7286644" y="2800175"/>
            <a:ext cx="1643074" cy="1569660"/>
          </a:xfrm>
          <a:prstGeom prst="rect">
            <a:avLst/>
          </a:prstGeom>
          <a:noFill/>
        </p:spPr>
        <p:txBody>
          <a:bodyPr wrap="square" rtlCol="0">
            <a:spAutoFit/>
          </a:bodyPr>
          <a:lstStyle/>
          <a:p>
            <a:pPr algn="ctr"/>
            <a:r>
              <a:rPr lang="en-US" b="1" dirty="0" smtClean="0"/>
              <a:t>I3</a:t>
            </a:r>
            <a:r>
              <a:rPr lang="en-US" dirty="0" smtClean="0"/>
              <a:t> is a conditional branch to </a:t>
            </a:r>
            <a:r>
              <a:rPr lang="en-US" b="1" dirty="0" smtClean="0"/>
              <a:t>I15</a:t>
            </a:r>
            <a:endParaRPr lang="en-US" b="1"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38124" y="800080"/>
            <a:ext cx="2262174" cy="2557482"/>
          </a:xfrm>
        </p:spPr>
        <p:txBody>
          <a:bodyPr>
            <a:noAutofit/>
          </a:bodyPr>
          <a:lstStyle/>
          <a:p>
            <a:r>
              <a:rPr lang="en-GB" sz="3200" dirty="0">
                <a:effectLst>
                  <a:outerShdw blurRad="38100" dist="38100" dir="2700000" algn="tl">
                    <a:srgbClr val="000000">
                      <a:alpha val="43137"/>
                    </a:srgbClr>
                  </a:outerShdw>
                </a:effectLst>
              </a:rPr>
              <a:t>Speedup Factors</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with Instruction</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Pipelining</a:t>
            </a:r>
          </a:p>
        </p:txBody>
      </p:sp>
      <p:grpSp>
        <p:nvGrpSpPr>
          <p:cNvPr id="9" name="Group 8"/>
          <p:cNvGrpSpPr/>
          <p:nvPr/>
        </p:nvGrpSpPr>
        <p:grpSpPr>
          <a:xfrm>
            <a:off x="285720" y="214290"/>
            <a:ext cx="8786874" cy="6372225"/>
            <a:chOff x="285720" y="214290"/>
            <a:chExt cx="8786874" cy="6372225"/>
          </a:xfrm>
        </p:grpSpPr>
        <p:pic>
          <p:nvPicPr>
            <p:cNvPr id="7172" name="Picture 4"/>
            <p:cNvPicPr>
              <a:picLocks noChangeAspect="1" noChangeArrowheads="1"/>
            </p:cNvPicPr>
            <p:nvPr/>
          </p:nvPicPr>
          <p:blipFill>
            <a:blip r:embed="rId3"/>
            <a:srcRect/>
            <a:stretch>
              <a:fillRect/>
            </a:stretch>
          </p:blipFill>
          <p:spPr bwMode="auto">
            <a:xfrm>
              <a:off x="2500344" y="214290"/>
              <a:ext cx="6572250" cy="6372225"/>
            </a:xfrm>
            <a:prstGeom prst="rect">
              <a:avLst/>
            </a:prstGeom>
            <a:noFill/>
            <a:ln w="9525">
              <a:noFill/>
              <a:miter lim="800000"/>
              <a:headEnd/>
              <a:tailEnd/>
            </a:ln>
            <a:effectLst/>
          </p:spPr>
        </p:pic>
        <p:sp>
          <p:nvSpPr>
            <p:cNvPr id="7" name="Rectangle 6"/>
            <p:cNvSpPr/>
            <p:nvPr/>
          </p:nvSpPr>
          <p:spPr>
            <a:xfrm>
              <a:off x="3357554" y="500042"/>
              <a:ext cx="2214578" cy="1200329"/>
            </a:xfrm>
            <a:prstGeom prst="rect">
              <a:avLst/>
            </a:prstGeom>
          </p:spPr>
          <p:txBody>
            <a:bodyPr wrap="square">
              <a:spAutoFit/>
            </a:bodyPr>
            <a:lstStyle/>
            <a:p>
              <a:r>
                <a:rPr lang="en-US" sz="1800" dirty="0" smtClean="0"/>
                <a:t>number of instructions that are executed without a branch</a:t>
              </a:r>
              <a:endParaRPr lang="en-US" sz="1800" dirty="0"/>
            </a:p>
          </p:txBody>
        </p:sp>
        <p:sp>
          <p:nvSpPr>
            <p:cNvPr id="8" name="Rectangle 7"/>
            <p:cNvSpPr/>
            <p:nvPr/>
          </p:nvSpPr>
          <p:spPr>
            <a:xfrm>
              <a:off x="285720" y="3823178"/>
              <a:ext cx="2143140" cy="2677656"/>
            </a:xfrm>
            <a:prstGeom prst="rect">
              <a:avLst/>
            </a:prstGeom>
          </p:spPr>
          <p:txBody>
            <a:bodyPr wrap="square">
              <a:spAutoFit/>
            </a:bodyPr>
            <a:lstStyle/>
            <a:p>
              <a:r>
                <a:rPr lang="en-US" dirty="0" smtClean="0">
                  <a:solidFill>
                    <a:srgbClr val="FFFF00"/>
                  </a:solidFill>
                </a:rPr>
                <a:t>The larger the number of pipeline stages, the greater the potential for speedup </a:t>
              </a:r>
              <a:r>
                <a:rPr lang="en-US" dirty="0" smtClean="0">
                  <a:solidFill>
                    <a:srgbClr val="FFFF00"/>
                  </a:solidFill>
                  <a:sym typeface="Wingdings" pitchFamily="2" charset="2"/>
                </a:rPr>
                <a:t> </a:t>
              </a:r>
              <a:r>
                <a:rPr lang="en-US" b="1" dirty="0" smtClean="0">
                  <a:solidFill>
                    <a:srgbClr val="FFFF00"/>
                  </a:solidFill>
                  <a:sym typeface="Wingdings" pitchFamily="2" charset="2"/>
                </a:rPr>
                <a:t>higher COST</a:t>
              </a:r>
              <a:endParaRPr lang="en-US" b="1" dirty="0">
                <a:solidFill>
                  <a:srgbClr val="FFFF00"/>
                </a:solidFill>
              </a:endParaRPr>
            </a:p>
          </p:txBody>
        </p:sp>
      </p:gr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a:t>
            </a:r>
            <a:r>
              <a:rPr lang="en-GB" dirty="0" smtClean="0">
                <a:effectLst>
                  <a:outerShdw blurRad="38100" dist="38100" dir="2700000" algn="tl">
                    <a:srgbClr val="000000">
                      <a:alpha val="43137"/>
                    </a:srgbClr>
                  </a:outerShdw>
                </a:effectLst>
              </a:rPr>
              <a:t>Hazards </a:t>
            </a:r>
            <a:r>
              <a:rPr lang="en-GB" sz="2000" dirty="0" smtClean="0">
                <a:effectLst>
                  <a:outerShdw blurRad="38100" dist="38100" dir="2700000" algn="tl">
                    <a:srgbClr val="000000">
                      <a:alpha val="43137"/>
                    </a:srgbClr>
                  </a:outerShdw>
                </a:effectLst>
              </a:rPr>
              <a:t>(</a:t>
            </a:r>
            <a:r>
              <a:rPr lang="en-GB" sz="2000" dirty="0" smtClean="0">
                <a:effectLst>
                  <a:outerShdw blurRad="38100" dist="38100" dir="2700000" algn="tl">
                    <a:srgbClr val="000000">
                      <a:alpha val="43137"/>
                    </a:srgbClr>
                  </a:outerShdw>
                </a:effectLst>
              </a:rPr>
              <a:t>rủi</a:t>
            </a:r>
            <a:r>
              <a:rPr lang="en-GB" sz="2000" dirty="0" smtClean="0">
                <a:effectLst>
                  <a:outerShdw blurRad="38100" dist="38100" dir="2700000" algn="tl">
                    <a:srgbClr val="000000">
                      <a:alpha val="43137"/>
                    </a:srgbClr>
                  </a:outerShdw>
                </a:effectLst>
              </a:rPr>
              <a:t> </a:t>
            </a:r>
            <a:r>
              <a:rPr lang="en-GB" sz="2000" dirty="0" smtClean="0">
                <a:effectLst>
                  <a:outerShdw blurRad="38100" dist="38100" dir="2700000" algn="tl">
                    <a:srgbClr val="000000">
                      <a:alpha val="43137"/>
                    </a:srgbClr>
                  </a:outerShdw>
                </a:effectLst>
              </a:rPr>
              <a:t>ro</a:t>
            </a:r>
            <a:r>
              <a:rPr lang="en-GB" sz="2000" dirty="0" smtClean="0">
                <a:effectLst>
                  <a:outerShdw blurRad="38100" dist="38100" dir="2700000" algn="tl">
                    <a:srgbClr val="000000">
                      <a:alpha val="43137"/>
                    </a:srgbClr>
                  </a:outerShdw>
                </a:effectLst>
              </a:rPr>
              <a:t>)</a:t>
            </a:r>
            <a:endParaRPr lang="en-GB"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7"/>
          <a:stretch>
            <a:fillRect/>
          </a:stretch>
        </p:blipFill>
        <p:spPr>
          <a:xfrm>
            <a:off x="6781800" y="5105400"/>
            <a:ext cx="2155687" cy="1549400"/>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57158" y="571480"/>
            <a:ext cx="2669506" cy="1214446"/>
          </a:xfrm>
        </p:spPr>
        <p:txBody>
          <a:bodyPr>
            <a:normAutofit/>
          </a:bodyPr>
          <a:lstStyle/>
          <a:p>
            <a:pPr algn="ctr"/>
            <a:r>
              <a:rPr lang="en-GB" sz="3200" b="1" dirty="0">
                <a:effectLst>
                  <a:outerShdw blurRad="38100" dist="38100" dir="2700000" algn="tl">
                    <a:srgbClr val="000000">
                      <a:alpha val="43137"/>
                    </a:srgbClr>
                  </a:outerShdw>
                </a:effectLst>
              </a:rPr>
              <a:t>Resource</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Hazards</a:t>
            </a:r>
            <a:endParaRPr lang="en-GB" sz="3200" b="1" dirty="0">
              <a:effectLst>
                <a:outerShdw blurRad="38100" dist="38100" dir="2700000" algn="tl">
                  <a:srgbClr val="000000">
                    <a:alpha val="43137"/>
                  </a:srgbClr>
                </a:outerShdw>
              </a:effectLst>
            </a:endParaRPr>
          </a:p>
        </p:txBody>
      </p:sp>
      <p:sp>
        <p:nvSpPr>
          <p:cNvPr id="7" name="Text Placeholder 6"/>
          <p:cNvSpPr>
            <a:spLocks noGrp="1"/>
          </p:cNvSpPr>
          <p:nvPr>
            <p:ph type="body" sz="half" idx="2"/>
          </p:nvPr>
        </p:nvSpPr>
        <p:spPr>
          <a:xfrm>
            <a:off x="357158" y="1928802"/>
            <a:ext cx="3255264" cy="4643470"/>
          </a:xfrm>
        </p:spPr>
        <p:txBody>
          <a:bodyPr>
            <a:noAutofit/>
          </a:bodyPr>
          <a:lstStyle/>
          <a:p>
            <a:r>
              <a:rPr lang="en-US" sz="2000" dirty="0" smtClean="0">
                <a:effectLst>
                  <a:outerShdw blurRad="38100" dist="38100" dir="2700000" algn="tl">
                    <a:srgbClr val="000000">
                      <a:alpha val="43137"/>
                    </a:srgbClr>
                  </a:outerShdw>
                </a:effectLst>
              </a:rPr>
              <a:t>A resource hazard occurs when </a:t>
            </a:r>
            <a:r>
              <a:rPr lang="en-US" sz="2000" b="1" dirty="0" smtClean="0">
                <a:solidFill>
                  <a:srgbClr val="FFFF00"/>
                </a:solidFill>
                <a:effectLst>
                  <a:outerShdw blurRad="38100" dist="38100" dir="2700000" algn="tl">
                    <a:srgbClr val="000000">
                      <a:alpha val="43137"/>
                    </a:srgbClr>
                  </a:outerShdw>
                </a:effectLst>
              </a:rPr>
              <a:t>two or more instructions </a:t>
            </a:r>
            <a:r>
              <a:rPr lang="en-US" sz="2000" dirty="0" smtClean="0">
                <a:effectLst>
                  <a:outerShdw blurRad="38100" dist="38100" dir="2700000" algn="tl">
                    <a:srgbClr val="000000">
                      <a:alpha val="43137"/>
                    </a:srgbClr>
                  </a:outerShdw>
                </a:effectLst>
              </a:rPr>
              <a:t>that are already in the pipeline </a:t>
            </a:r>
            <a:r>
              <a:rPr lang="en-US" sz="2000" b="1" dirty="0" smtClean="0">
                <a:solidFill>
                  <a:srgbClr val="FFFF00"/>
                </a:solidFill>
                <a:effectLst>
                  <a:outerShdw blurRad="38100" dist="38100" dir="2700000" algn="tl">
                    <a:srgbClr val="000000">
                      <a:alpha val="43137"/>
                    </a:srgbClr>
                  </a:outerShdw>
                </a:effectLst>
              </a:rPr>
              <a:t>need the same resource</a:t>
            </a:r>
          </a:p>
          <a:p>
            <a:r>
              <a:rPr lang="en-US" sz="2000" dirty="0" smtClean="0">
                <a:effectLst>
                  <a:outerShdw blurRad="38100" dist="38100" dir="2700000" algn="tl">
                    <a:srgbClr val="000000">
                      <a:alpha val="43137"/>
                    </a:srgbClr>
                  </a:outerShdw>
                </a:effectLst>
              </a:rPr>
              <a:t>The </a:t>
            </a:r>
            <a:r>
              <a:rPr lang="en-US" sz="2000" b="1" dirty="0" smtClean="0">
                <a:solidFill>
                  <a:srgbClr val="FFFF00"/>
                </a:solidFill>
                <a:effectLst>
                  <a:outerShdw blurRad="38100" dist="38100" dir="2700000" algn="tl">
                    <a:srgbClr val="000000">
                      <a:alpha val="43137"/>
                    </a:srgbClr>
                  </a:outerShdw>
                </a:effectLst>
              </a:rPr>
              <a:t>result</a:t>
            </a:r>
            <a:r>
              <a:rPr lang="en-US" sz="2000" dirty="0" smtClean="0">
                <a:effectLst>
                  <a:outerShdw blurRad="38100" dist="38100" dir="2700000" algn="tl">
                    <a:srgbClr val="000000">
                      <a:alpha val="43137"/>
                    </a:srgbClr>
                  </a:outerShdw>
                </a:effectLst>
              </a:rPr>
              <a:t> is that the instructions must be </a:t>
            </a:r>
            <a:r>
              <a:rPr lang="en-US" sz="2000" b="1" dirty="0" smtClean="0">
                <a:solidFill>
                  <a:srgbClr val="FFFF00"/>
                </a:solidFill>
                <a:effectLst>
                  <a:outerShdw blurRad="38100" dist="38100" dir="2700000" algn="tl">
                    <a:srgbClr val="000000">
                      <a:alpha val="43137"/>
                    </a:srgbClr>
                  </a:outerShdw>
                </a:effectLst>
              </a:rPr>
              <a:t>executed in serial</a:t>
            </a:r>
            <a:r>
              <a:rPr lang="en-US" sz="2000" dirty="0" smtClean="0">
                <a:effectLst>
                  <a:outerShdw blurRad="38100" dist="38100" dir="2700000" algn="tl">
                    <a:srgbClr val="000000">
                      <a:alpha val="43137"/>
                    </a:srgbClr>
                  </a:outerShdw>
                </a:effectLst>
              </a:rPr>
              <a:t> rather than parallel for a portion of the pipeline</a:t>
            </a:r>
          </a:p>
          <a:p>
            <a:r>
              <a:rPr lang="en-US" sz="2000" dirty="0" smtClean="0">
                <a:effectLst>
                  <a:outerShdw blurRad="38100" dist="38100" dir="2700000" algn="tl">
                    <a:srgbClr val="000000">
                      <a:alpha val="43137"/>
                    </a:srgbClr>
                  </a:outerShdw>
                </a:effectLst>
              </a:rPr>
              <a:t>A </a:t>
            </a:r>
            <a:r>
              <a:rPr lang="en-US" sz="2000" b="1" dirty="0" smtClean="0">
                <a:solidFill>
                  <a:srgbClr val="FFFF00"/>
                </a:solidFill>
                <a:effectLst>
                  <a:outerShdw blurRad="38100" dist="38100" dir="2700000" algn="tl">
                    <a:srgbClr val="000000">
                      <a:alpha val="43137"/>
                    </a:srgbClr>
                  </a:outerShdw>
                </a:effectLst>
              </a:rPr>
              <a:t>resource hazard </a:t>
            </a:r>
            <a:r>
              <a:rPr lang="en-US" sz="2000" dirty="0" smtClean="0">
                <a:effectLst>
                  <a:outerShdw blurRad="38100" dist="38100" dir="2700000" algn="tl">
                    <a:srgbClr val="000000">
                      <a:alpha val="43137"/>
                    </a:srgbClr>
                  </a:outerShdw>
                </a:effectLst>
              </a:rPr>
              <a:t>is sometimes referred to as a </a:t>
            </a:r>
            <a:r>
              <a:rPr lang="en-US" sz="2000" b="1" i="1" dirty="0" smtClean="0">
                <a:solidFill>
                  <a:srgbClr val="FFFF00"/>
                </a:solidFill>
              </a:rPr>
              <a:t>structural hazard</a:t>
            </a:r>
            <a:endParaRPr lang="en-US" sz="2000" b="1" dirty="0">
              <a:solidFill>
                <a:srgbClr val="FFFF00"/>
              </a:solidFill>
            </a:endParaRPr>
          </a:p>
        </p:txBody>
      </p:sp>
      <p:grpSp>
        <p:nvGrpSpPr>
          <p:cNvPr id="14" name="Group 13"/>
          <p:cNvGrpSpPr/>
          <p:nvPr/>
        </p:nvGrpSpPr>
        <p:grpSpPr>
          <a:xfrm>
            <a:off x="4000496" y="214290"/>
            <a:ext cx="4929222" cy="6357982"/>
            <a:chOff x="4000496" y="214290"/>
            <a:chExt cx="4929222" cy="6357982"/>
          </a:xfrm>
        </p:grpSpPr>
        <p:pic>
          <p:nvPicPr>
            <p:cNvPr id="8195" name="Picture 3"/>
            <p:cNvPicPr>
              <a:picLocks noChangeAspect="1" noChangeArrowheads="1"/>
            </p:cNvPicPr>
            <p:nvPr/>
          </p:nvPicPr>
          <p:blipFill>
            <a:blip r:embed="rId3"/>
            <a:srcRect/>
            <a:stretch>
              <a:fillRect/>
            </a:stretch>
          </p:blipFill>
          <p:spPr bwMode="auto">
            <a:xfrm>
              <a:off x="4000496" y="214290"/>
              <a:ext cx="4905375" cy="5734050"/>
            </a:xfrm>
            <a:prstGeom prst="rect">
              <a:avLst/>
            </a:prstGeom>
            <a:noFill/>
            <a:ln w="9525">
              <a:noFill/>
              <a:miter lim="800000"/>
              <a:headEnd/>
              <a:tailEnd/>
            </a:ln>
            <a:effectLst/>
          </p:spPr>
        </p:pic>
        <p:sp>
          <p:nvSpPr>
            <p:cNvPr id="8" name="TextBox 7"/>
            <p:cNvSpPr txBox="1"/>
            <p:nvPr/>
          </p:nvSpPr>
          <p:spPr>
            <a:xfrm>
              <a:off x="4000496" y="6172162"/>
              <a:ext cx="4929222" cy="400110"/>
            </a:xfrm>
            <a:prstGeom prst="rect">
              <a:avLst/>
            </a:prstGeom>
            <a:solidFill>
              <a:srgbClr val="FFFF00"/>
            </a:solidFill>
          </p:spPr>
          <p:txBody>
            <a:bodyPr wrap="square" rtlCol="0">
              <a:spAutoFit/>
            </a:bodyPr>
            <a:lstStyle/>
            <a:p>
              <a:pPr algn="ctr"/>
              <a:r>
                <a:rPr lang="en-US" sz="2000" b="1" dirty="0" smtClean="0"/>
                <a:t>FO is accessing memory. So, this step is idle</a:t>
              </a:r>
              <a:endParaRPr lang="en-US" sz="2000" b="1" dirty="0"/>
            </a:p>
          </p:txBody>
        </p:sp>
        <p:cxnSp>
          <p:nvCxnSpPr>
            <p:cNvPr id="10" name="Straight Arrow Connector 9"/>
            <p:cNvCxnSpPr/>
            <p:nvPr/>
          </p:nvCxnSpPr>
          <p:spPr>
            <a:xfrm rot="5400000" flipH="1" flipV="1">
              <a:off x="3964777" y="4464851"/>
              <a:ext cx="2357454" cy="114300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5929322" y="4786322"/>
              <a:ext cx="1643074" cy="135732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6191157" cy="833718"/>
          </a:xfrm>
        </p:spPr>
        <p:txBody>
          <a:bodyPr>
            <a:normAutofit/>
          </a:bodyPr>
          <a:lstStyle/>
          <a:p>
            <a:r>
              <a:rPr lang="en-GB" sz="40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214314" y="857232"/>
            <a:ext cx="6715140" cy="785818"/>
          </a:xfrm>
        </p:spPr>
        <p:txBody>
          <a:bodyPr>
            <a:noAutofit/>
          </a:bodyPr>
          <a:lstStyle/>
          <a:p>
            <a:r>
              <a:rPr lang="en-US" sz="2400" dirty="0" smtClean="0">
                <a:solidFill>
                  <a:srgbClr val="0070C0"/>
                </a:solidFill>
              </a:rPr>
              <a:t>A data hazard occurs when </a:t>
            </a:r>
            <a:r>
              <a:rPr lang="en-US" sz="2400" dirty="0" smtClean="0">
                <a:solidFill>
                  <a:srgbClr val="FF0000"/>
                </a:solidFill>
              </a:rPr>
              <a:t>there is a conflict in the access of an operand location</a:t>
            </a:r>
          </a:p>
          <a:p>
            <a:endParaRPr lang="en-US" sz="1800" dirty="0">
              <a:solidFill>
                <a:srgbClr val="0070C0"/>
              </a:solidFill>
            </a:endParaRPr>
          </a:p>
        </p:txBody>
      </p:sp>
      <p:sp>
        <p:nvSpPr>
          <p:cNvPr id="8" name="TextBox 7"/>
          <p:cNvSpPr txBox="1"/>
          <p:nvPr/>
        </p:nvSpPr>
        <p:spPr>
          <a:xfrm>
            <a:off x="6781800" y="838200"/>
            <a:ext cx="2057400" cy="584775"/>
          </a:xfrm>
          <a:prstGeom prst="rect">
            <a:avLst/>
          </a:prstGeom>
          <a:noFill/>
        </p:spPr>
        <p:txBody>
          <a:bodyPr wrap="square" rtlCol="0">
            <a:spAutoFit/>
          </a:bodyPr>
          <a:lstStyle/>
          <a:p>
            <a:pPr algn="ctr"/>
            <a:r>
              <a:rPr lang="en-US" sz="3200" b="1" dirty="0" smtClean="0">
                <a:solidFill>
                  <a:schemeClr val="bg1"/>
                </a:solidFill>
                <a:latin typeface="+mj-lt"/>
              </a:rPr>
              <a:t>RAW</a:t>
            </a:r>
            <a:endParaRPr lang="en-US" sz="3200" b="1" dirty="0">
              <a:solidFill>
                <a:schemeClr val="bg1"/>
              </a:solidFill>
              <a:latin typeface="+mj-lt"/>
            </a:endParaRPr>
          </a:p>
        </p:txBody>
      </p:sp>
      <p:sp>
        <p:nvSpPr>
          <p:cNvPr id="9" name="TextBox 8"/>
          <p:cNvSpPr txBox="1"/>
          <p:nvPr/>
        </p:nvSpPr>
        <p:spPr>
          <a:xfrm>
            <a:off x="6858016" y="2928934"/>
            <a:ext cx="2057400" cy="584776"/>
          </a:xfrm>
          <a:prstGeom prst="rect">
            <a:avLst/>
          </a:prstGeom>
          <a:noFill/>
        </p:spPr>
        <p:txBody>
          <a:bodyPr wrap="square" rtlCol="0">
            <a:spAutoFit/>
          </a:bodyPr>
          <a:lstStyle/>
          <a:p>
            <a:pPr algn="ctr"/>
            <a:r>
              <a:rPr lang="en-US" sz="3200" dirty="0" smtClean="0">
                <a:solidFill>
                  <a:schemeClr val="bg1"/>
                </a:solidFill>
                <a:latin typeface="+mj-lt"/>
              </a:rPr>
              <a:t>Hazard</a:t>
            </a:r>
            <a:endParaRPr lang="en-US" sz="3200" dirty="0">
              <a:solidFill>
                <a:schemeClr val="bg1"/>
              </a:solidFill>
              <a:latin typeface="+mj-lt"/>
            </a:endParaRPr>
          </a:p>
        </p:txBody>
      </p:sp>
      <p:grpSp>
        <p:nvGrpSpPr>
          <p:cNvPr id="37" name="Group 36"/>
          <p:cNvGrpSpPr/>
          <p:nvPr/>
        </p:nvGrpSpPr>
        <p:grpSpPr>
          <a:xfrm>
            <a:off x="357158" y="1857364"/>
            <a:ext cx="7715304" cy="4929222"/>
            <a:chOff x="357158" y="1857364"/>
            <a:chExt cx="7715304" cy="4929222"/>
          </a:xfrm>
        </p:grpSpPr>
        <p:pic>
          <p:nvPicPr>
            <p:cNvPr id="9218" name="Picture 2"/>
            <p:cNvPicPr>
              <a:picLocks noChangeAspect="1" noChangeArrowheads="1"/>
            </p:cNvPicPr>
            <p:nvPr/>
          </p:nvPicPr>
          <p:blipFill>
            <a:blip r:embed="rId3"/>
            <a:srcRect/>
            <a:stretch>
              <a:fillRect/>
            </a:stretch>
          </p:blipFill>
          <p:spPr bwMode="auto">
            <a:xfrm>
              <a:off x="719012" y="3443312"/>
              <a:ext cx="7353450" cy="3343274"/>
            </a:xfrm>
            <a:prstGeom prst="rect">
              <a:avLst/>
            </a:prstGeom>
            <a:noFill/>
            <a:ln w="9525">
              <a:noFill/>
              <a:miter lim="800000"/>
              <a:headEnd/>
              <a:tailEnd/>
            </a:ln>
            <a:effectLst/>
          </p:spPr>
        </p:pic>
        <p:sp>
          <p:nvSpPr>
            <p:cNvPr id="21" name="TextBox 20"/>
            <p:cNvSpPr txBox="1"/>
            <p:nvPr/>
          </p:nvSpPr>
          <p:spPr>
            <a:xfrm>
              <a:off x="1500166" y="1857364"/>
              <a:ext cx="4286280" cy="1200329"/>
            </a:xfrm>
            <a:prstGeom prst="rect">
              <a:avLst/>
            </a:prstGeom>
            <a:noFill/>
          </p:spPr>
          <p:txBody>
            <a:bodyPr wrap="square" rtlCol="0">
              <a:spAutoFit/>
            </a:bodyPr>
            <a:lstStyle/>
            <a:p>
              <a:r>
                <a:rPr lang="en-US" dirty="0" smtClean="0"/>
                <a:t>Instruction is executing and the register EAX is writing to. So, it can not be read. </a:t>
              </a:r>
              <a:endParaRPr lang="en-US" dirty="0"/>
            </a:p>
          </p:txBody>
        </p:sp>
        <p:cxnSp>
          <p:nvCxnSpPr>
            <p:cNvPr id="23" name="Straight Arrow Connector 22"/>
            <p:cNvCxnSpPr/>
            <p:nvPr/>
          </p:nvCxnSpPr>
          <p:spPr>
            <a:xfrm rot="16200000" flipH="1">
              <a:off x="3286116" y="3214686"/>
              <a:ext cx="1643074"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6200000" flipH="1">
              <a:off x="2678893" y="3250405"/>
              <a:ext cx="1857388" cy="1357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857356" y="5141924"/>
              <a:ext cx="4286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857356" y="4572008"/>
              <a:ext cx="50006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7158" y="3214686"/>
              <a:ext cx="1576072" cy="830997"/>
            </a:xfrm>
            <a:prstGeom prst="rect">
              <a:avLst/>
            </a:prstGeom>
            <a:solidFill>
              <a:srgbClr val="FFFF00"/>
            </a:solidFill>
          </p:spPr>
          <p:txBody>
            <a:bodyPr wrap="none">
              <a:spAutoFit/>
            </a:bodyPr>
            <a:lstStyle/>
            <a:p>
              <a:r>
                <a:rPr lang="en-US" dirty="0" smtClean="0"/>
                <a:t>X86 </a:t>
              </a:r>
            </a:p>
            <a:p>
              <a:r>
                <a:rPr lang="en-US" dirty="0" smtClean="0"/>
                <a:t>instruction </a:t>
              </a:r>
              <a:endParaRPr lang="en-US" dirty="0"/>
            </a:p>
          </p:txBody>
        </p: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357166"/>
            <a:ext cx="7556313" cy="747698"/>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214314" y="1285860"/>
            <a:ext cx="8715404" cy="5143536"/>
          </a:xfrm>
        </p:spPr>
        <p:txBody>
          <a:bodyPr>
            <a:noAutofit/>
          </a:bodyPr>
          <a:lstStyle/>
          <a:p>
            <a:r>
              <a:rPr lang="en-GB" sz="2400" b="1" dirty="0">
                <a:solidFill>
                  <a:srgbClr val="002060"/>
                </a:solidFill>
              </a:rPr>
              <a:t>Read after write (</a:t>
            </a:r>
            <a:r>
              <a:rPr lang="en-GB" sz="2400" b="1" dirty="0">
                <a:solidFill>
                  <a:srgbClr val="FF0000"/>
                </a:solidFill>
              </a:rPr>
              <a:t>RAW</a:t>
            </a:r>
            <a:r>
              <a:rPr lang="en-GB" sz="2400" b="1" dirty="0">
                <a:solidFill>
                  <a:srgbClr val="002060"/>
                </a:solidFill>
              </a:rPr>
              <a:t>), or true dependency</a:t>
            </a:r>
          </a:p>
          <a:p>
            <a:pPr lvl="1"/>
            <a:r>
              <a:rPr lang="en-GB" dirty="0">
                <a:solidFill>
                  <a:srgbClr val="002060"/>
                </a:solidFill>
              </a:rPr>
              <a:t>An instruction modifies a register or memory location</a:t>
            </a:r>
          </a:p>
          <a:p>
            <a:pPr lvl="1"/>
            <a:r>
              <a:rPr lang="en-GB" dirty="0">
                <a:solidFill>
                  <a:srgbClr val="002060"/>
                </a:solidFill>
              </a:rPr>
              <a:t>Succeeding instruction reads data </a:t>
            </a:r>
            <a:r>
              <a:rPr lang="en-GB" dirty="0" smtClean="0">
                <a:solidFill>
                  <a:srgbClr val="002060"/>
                </a:solidFill>
              </a:rPr>
              <a:t>in memory or register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rgbClr val="FF0000"/>
                </a:solidFill>
              </a:rPr>
              <a:t>read </a:t>
            </a:r>
            <a:r>
              <a:rPr lang="en-GB" b="1" dirty="0">
                <a:solidFill>
                  <a:srgbClr val="FF0000"/>
                </a:solidFill>
              </a:rPr>
              <a:t>takes place before write</a:t>
            </a:r>
            <a:r>
              <a:rPr lang="en-GB" b="1" dirty="0" smtClean="0">
                <a:solidFill>
                  <a:srgbClr val="FF0000"/>
                </a:solidFill>
              </a:rPr>
              <a:t> </a:t>
            </a:r>
            <a:r>
              <a:rPr lang="en-GB" dirty="0" smtClean="0">
                <a:solidFill>
                  <a:srgbClr val="002060"/>
                </a:solidFill>
              </a:rPr>
              <a:t>operation is complete</a:t>
            </a:r>
            <a:endParaRPr lang="en-GB" dirty="0">
              <a:solidFill>
                <a:srgbClr val="002060"/>
              </a:solidFill>
            </a:endParaRPr>
          </a:p>
          <a:p>
            <a:r>
              <a:rPr lang="en-GB" sz="2400" b="1" dirty="0">
                <a:solidFill>
                  <a:srgbClr val="002060"/>
                </a:solidFill>
              </a:rPr>
              <a:t>Write after read </a:t>
            </a:r>
            <a:r>
              <a:rPr lang="en-GB" sz="2400" b="1" dirty="0" smtClean="0">
                <a:solidFill>
                  <a:srgbClr val="002060"/>
                </a:solidFill>
              </a:rPr>
              <a:t>(</a:t>
            </a:r>
            <a:r>
              <a:rPr lang="en-GB" sz="2400" b="1" dirty="0" smtClean="0">
                <a:solidFill>
                  <a:schemeClr val="accent5">
                    <a:lumMod val="75000"/>
                  </a:schemeClr>
                </a:solidFill>
              </a:rPr>
              <a:t>WAR</a:t>
            </a:r>
            <a:r>
              <a:rPr lang="en-GB" sz="2400" b="1" dirty="0" smtClean="0">
                <a:solidFill>
                  <a:srgbClr val="002060"/>
                </a:solidFill>
              </a:rPr>
              <a:t>)</a:t>
            </a:r>
            <a:r>
              <a:rPr lang="en-GB" sz="2400" b="1" dirty="0">
                <a:solidFill>
                  <a:srgbClr val="002060"/>
                </a:solidFill>
              </a:rPr>
              <a:t>, or antidependency</a:t>
            </a:r>
          </a:p>
          <a:p>
            <a:pPr lvl="1"/>
            <a:r>
              <a:rPr lang="en-GB" dirty="0">
                <a:solidFill>
                  <a:srgbClr val="002060"/>
                </a:solidFill>
              </a:rPr>
              <a:t>An instruction reads a register or memory location </a:t>
            </a:r>
          </a:p>
          <a:p>
            <a:pPr lvl="1"/>
            <a:r>
              <a:rPr lang="en-GB" dirty="0">
                <a:solidFill>
                  <a:srgbClr val="002060"/>
                </a:solidFill>
              </a:rPr>
              <a:t>Succeeding instruction writes to</a:t>
            </a:r>
            <a:r>
              <a:rPr lang="en-GB" dirty="0" smtClean="0">
                <a:solidFill>
                  <a:srgbClr val="002060"/>
                </a:solidFill>
              </a:rPr>
              <a:t> the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chemeClr val="accent5">
                    <a:lumMod val="75000"/>
                  </a:schemeClr>
                </a:solidFill>
              </a:rPr>
              <a:t>write</a:t>
            </a:r>
            <a:r>
              <a:rPr lang="en-GB" dirty="0" smtClean="0">
                <a:solidFill>
                  <a:srgbClr val="002060"/>
                </a:solidFill>
              </a:rPr>
              <a:t> operation completes </a:t>
            </a:r>
            <a:r>
              <a:rPr lang="en-GB" b="1" dirty="0">
                <a:solidFill>
                  <a:schemeClr val="accent5">
                    <a:lumMod val="75000"/>
                  </a:schemeClr>
                </a:solidFill>
              </a:rPr>
              <a:t>before</a:t>
            </a:r>
            <a:r>
              <a:rPr lang="en-GB" dirty="0" smtClean="0">
                <a:solidFill>
                  <a:srgbClr val="002060"/>
                </a:solidFill>
              </a:rPr>
              <a:t> the </a:t>
            </a:r>
            <a:r>
              <a:rPr lang="en-GB" b="1" dirty="0" smtClean="0">
                <a:solidFill>
                  <a:schemeClr val="accent5">
                    <a:lumMod val="75000"/>
                  </a:schemeClr>
                </a:solidFill>
              </a:rPr>
              <a:t>read</a:t>
            </a:r>
            <a:r>
              <a:rPr lang="en-GB" dirty="0" smtClean="0">
                <a:solidFill>
                  <a:srgbClr val="002060"/>
                </a:solidFill>
              </a:rPr>
              <a:t> operation takes </a:t>
            </a:r>
            <a:r>
              <a:rPr lang="en-GB" dirty="0">
                <a:solidFill>
                  <a:srgbClr val="002060"/>
                </a:solidFill>
              </a:rPr>
              <a:t>place</a:t>
            </a:r>
          </a:p>
          <a:p>
            <a:r>
              <a:rPr lang="en-GB" sz="2400" b="1" dirty="0">
                <a:solidFill>
                  <a:srgbClr val="002060"/>
                </a:solidFill>
              </a:rPr>
              <a:t>Write after write </a:t>
            </a:r>
            <a:r>
              <a:rPr lang="en-GB" sz="2400" b="1" dirty="0" smtClean="0">
                <a:solidFill>
                  <a:srgbClr val="002060"/>
                </a:solidFill>
              </a:rPr>
              <a:t>(</a:t>
            </a:r>
            <a:r>
              <a:rPr lang="en-GB" sz="2400" b="1" dirty="0" smtClean="0">
                <a:solidFill>
                  <a:schemeClr val="accent2">
                    <a:lumMod val="75000"/>
                    <a:lumOff val="25000"/>
                  </a:schemeClr>
                </a:solidFill>
              </a:rPr>
              <a:t>WAW</a:t>
            </a:r>
            <a:r>
              <a:rPr lang="en-GB" sz="2400" b="1" dirty="0">
                <a:solidFill>
                  <a:srgbClr val="002060"/>
                </a:solidFill>
              </a:rPr>
              <a:t>), or output dependency</a:t>
            </a:r>
          </a:p>
          <a:p>
            <a:pPr lvl="1"/>
            <a:r>
              <a:rPr lang="en-GB" dirty="0">
                <a:solidFill>
                  <a:srgbClr val="002060"/>
                </a:solidFill>
              </a:rPr>
              <a:t>Two instructions both write to</a:t>
            </a:r>
            <a:r>
              <a:rPr lang="en-GB" dirty="0" smtClean="0">
                <a:solidFill>
                  <a:srgbClr val="002060"/>
                </a:solidFill>
              </a:rPr>
              <a:t> the same </a:t>
            </a:r>
            <a:r>
              <a:rPr lang="en-GB" dirty="0">
                <a:solidFill>
                  <a:srgbClr val="002060"/>
                </a:solidFill>
              </a:rPr>
              <a:t>location</a:t>
            </a:r>
          </a:p>
          <a:p>
            <a:pPr lvl="1"/>
            <a:r>
              <a:rPr lang="en-GB" dirty="0">
                <a:solidFill>
                  <a:srgbClr val="002060"/>
                </a:solidFill>
              </a:rPr>
              <a:t>Hazard</a:t>
            </a:r>
            <a:r>
              <a:rPr lang="en-GB" dirty="0" smtClean="0">
                <a:solidFill>
                  <a:srgbClr val="002060"/>
                </a:solidFill>
              </a:rPr>
              <a:t> occurs if the write operations </a:t>
            </a:r>
            <a:r>
              <a:rPr lang="en-GB" dirty="0">
                <a:solidFill>
                  <a:srgbClr val="002060"/>
                </a:solidFill>
              </a:rPr>
              <a:t>take place in</a:t>
            </a:r>
            <a:r>
              <a:rPr lang="en-GB" dirty="0" smtClean="0">
                <a:solidFill>
                  <a:srgbClr val="002060"/>
                </a:solidFill>
              </a:rPr>
              <a:t> the </a:t>
            </a:r>
            <a:r>
              <a:rPr lang="en-GB" b="1" dirty="0" smtClean="0">
                <a:solidFill>
                  <a:schemeClr val="accent2">
                    <a:lumMod val="75000"/>
                    <a:lumOff val="25000"/>
                  </a:schemeClr>
                </a:solidFill>
              </a:rPr>
              <a:t>reverse orde</a:t>
            </a:r>
            <a:r>
              <a:rPr lang="en-GB" dirty="0" smtClean="0">
                <a:solidFill>
                  <a:srgbClr val="002060"/>
                </a:solidFill>
              </a:rPr>
              <a:t>r of the intended sequence</a:t>
            </a:r>
            <a:endParaRPr lang="en-GB" dirty="0">
              <a:solidFill>
                <a:srgbClr val="00206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98474" y="428604"/>
            <a:ext cx="7556313" cy="873204"/>
          </a:xfrm>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a:xfrm>
            <a:off x="498474" y="1374779"/>
            <a:ext cx="7556313" cy="4840303"/>
          </a:xfrm>
        </p:spPr>
        <p:txBody>
          <a:bodyPr>
            <a:noAutofit/>
          </a:bodyPr>
          <a:lstStyle/>
          <a:p>
            <a:r>
              <a:rPr lang="en-GB" sz="2400" dirty="0" smtClean="0">
                <a:solidFill>
                  <a:srgbClr val="002060"/>
                </a:solidFill>
              </a:rPr>
              <a:t>Also known as a </a:t>
            </a:r>
            <a:r>
              <a:rPr lang="en-GB" sz="2400" b="1" i="1" dirty="0" smtClean="0">
                <a:solidFill>
                  <a:srgbClr val="FF0000"/>
                </a:solidFill>
              </a:rPr>
              <a:t>branch hazard</a:t>
            </a:r>
            <a:endParaRPr lang="en-GB" sz="2400" b="1" dirty="0" smtClean="0">
              <a:solidFill>
                <a:srgbClr val="FF0000"/>
              </a:solidFill>
            </a:endParaRPr>
          </a:p>
          <a:p>
            <a:r>
              <a:rPr lang="en-GB" sz="2400" dirty="0" smtClean="0">
                <a:solidFill>
                  <a:srgbClr val="002060"/>
                </a:solidFill>
              </a:rPr>
              <a:t>Occurs when the </a:t>
            </a:r>
            <a:r>
              <a:rPr lang="en-GB" sz="2400" dirty="0" smtClean="0">
                <a:solidFill>
                  <a:srgbClr val="FF0000"/>
                </a:solidFill>
              </a:rPr>
              <a:t>pipeline makes the wrong decision </a:t>
            </a:r>
            <a:r>
              <a:rPr lang="en-GB" sz="2400" dirty="0" smtClean="0">
                <a:solidFill>
                  <a:srgbClr val="002060"/>
                </a:solidFill>
              </a:rPr>
              <a:t>on a branch prediction</a:t>
            </a:r>
          </a:p>
          <a:p>
            <a:r>
              <a:rPr lang="en-GB" sz="2400" dirty="0" smtClean="0">
                <a:solidFill>
                  <a:srgbClr val="002060"/>
                </a:solidFill>
              </a:rPr>
              <a:t>Brings instructions into the pipeline that </a:t>
            </a:r>
            <a:r>
              <a:rPr lang="en-GB" sz="2400" dirty="0" smtClean="0">
                <a:solidFill>
                  <a:srgbClr val="FF0000"/>
                </a:solidFill>
              </a:rPr>
              <a:t>must</a:t>
            </a:r>
            <a:r>
              <a:rPr lang="en-GB" sz="2400" dirty="0" smtClean="0">
                <a:solidFill>
                  <a:srgbClr val="002060"/>
                </a:solidFill>
              </a:rPr>
              <a:t> subsequently </a:t>
            </a:r>
            <a:r>
              <a:rPr lang="en-GB" sz="2400" dirty="0" smtClean="0">
                <a:solidFill>
                  <a:srgbClr val="FF0000"/>
                </a:solidFill>
              </a:rPr>
              <a:t>be discarded</a:t>
            </a:r>
          </a:p>
          <a:p>
            <a:r>
              <a:rPr lang="en-GB" sz="2400" b="1" dirty="0" smtClean="0">
                <a:solidFill>
                  <a:srgbClr val="002060"/>
                </a:solidFill>
              </a:rPr>
              <a:t>Dealing with Branches</a:t>
            </a:r>
            <a:r>
              <a:rPr lang="en-GB" sz="2400" dirty="0" smtClean="0">
                <a:solidFill>
                  <a:srgbClr val="002060"/>
                </a:solidFill>
              </a:rPr>
              <a:t>:</a:t>
            </a:r>
          </a:p>
          <a:p>
            <a:pPr lvl="1"/>
            <a:r>
              <a:rPr lang="en-GB" sz="2000" b="1" dirty="0" smtClean="0">
                <a:solidFill>
                  <a:srgbClr val="0000CC"/>
                </a:solidFill>
              </a:rPr>
              <a:t>Multiple streams</a:t>
            </a:r>
          </a:p>
          <a:p>
            <a:pPr lvl="1"/>
            <a:r>
              <a:rPr lang="en-GB" sz="2000" b="1" dirty="0" smtClean="0">
                <a:solidFill>
                  <a:srgbClr val="0000CC"/>
                </a:solidFill>
              </a:rPr>
              <a:t>Prefetch branch target</a:t>
            </a:r>
          </a:p>
          <a:p>
            <a:pPr lvl="1"/>
            <a:r>
              <a:rPr lang="en-GB" sz="2000" b="1" dirty="0" smtClean="0">
                <a:solidFill>
                  <a:srgbClr val="0000CC"/>
                </a:solidFill>
              </a:rPr>
              <a:t>Loop buffer</a:t>
            </a:r>
          </a:p>
          <a:p>
            <a:pPr lvl="1"/>
            <a:r>
              <a:rPr lang="en-GB" sz="2000" b="1" dirty="0" smtClean="0">
                <a:solidFill>
                  <a:srgbClr val="0000CC"/>
                </a:solidFill>
              </a:rPr>
              <a:t>Branch prediction</a:t>
            </a:r>
          </a:p>
          <a:p>
            <a:pPr lvl="1"/>
            <a:r>
              <a:rPr lang="en-GB" sz="2000" b="1" dirty="0" smtClean="0">
                <a:solidFill>
                  <a:srgbClr val="0000CC"/>
                </a:solidFill>
              </a:rPr>
              <a:t>Delayed branch</a:t>
            </a:r>
            <a:endParaRPr lang="en-GB" sz="2000" b="1" dirty="0">
              <a:solidFill>
                <a:srgbClr val="0000CC"/>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Contents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357298"/>
            <a:ext cx="7556313" cy="5119702"/>
          </a:xfrm>
        </p:spPr>
        <p:txBody>
          <a:bodyPr>
            <a:normAutofit/>
          </a:bodyPr>
          <a:lstStyle/>
          <a:p>
            <a:r>
              <a:rPr lang="en-US" sz="2800" dirty="0" smtClean="0">
                <a:solidFill>
                  <a:srgbClr val="002060"/>
                </a:solidFill>
              </a:rPr>
              <a:t>14.1 Processor Organization</a:t>
            </a:r>
          </a:p>
          <a:p>
            <a:r>
              <a:rPr lang="en-US" sz="2800" dirty="0" smtClean="0">
                <a:solidFill>
                  <a:srgbClr val="002060"/>
                </a:solidFill>
              </a:rPr>
              <a:t>14.2 Register Organization </a:t>
            </a:r>
          </a:p>
          <a:p>
            <a:r>
              <a:rPr lang="en-US" sz="2800" dirty="0" smtClean="0">
                <a:solidFill>
                  <a:srgbClr val="002060"/>
                </a:solidFill>
              </a:rPr>
              <a:t>14.3 Instruction Cycle </a:t>
            </a:r>
          </a:p>
          <a:p>
            <a:r>
              <a:rPr lang="en-US" sz="2800" dirty="0" smtClean="0">
                <a:solidFill>
                  <a:srgbClr val="002060"/>
                </a:solidFill>
              </a:rPr>
              <a:t>14.4 Instruction Pipelining</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81000" y="1000108"/>
          <a:ext cx="8305800" cy="5400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8" name="Rectangle 4"/>
          <p:cNvSpPr>
            <a:spLocks noGrp="1" noChangeArrowheads="1"/>
          </p:cNvSpPr>
          <p:nvPr>
            <p:ph type="title" idx="4294967295"/>
          </p:nvPr>
        </p:nvSpPr>
        <p:spPr>
          <a:xfrm>
            <a:off x="609600" y="214290"/>
            <a:ext cx="7556500" cy="695308"/>
          </a:xfrm>
          <a:noFill/>
          <a:ln/>
        </p:spPr>
        <p:txBody>
          <a:bodyPr lIns="90488" tIns="44450" rIns="90488" bIns="44450"/>
          <a:lstStyle/>
          <a:p>
            <a:r>
              <a:rPr lang="en-US" dirty="0">
                <a:effectLst>
                  <a:outerShdw blurRad="38100" dist="38100" dir="2700000" algn="tl">
                    <a:srgbClr val="000000">
                      <a:alpha val="43137"/>
                    </a:srgbClr>
                  </a:outerShdw>
                </a:effectLst>
              </a:rPr>
              <a:t>Multiple Streams</a:t>
            </a:r>
          </a:p>
        </p:txBody>
      </p:sp>
      <p:sp>
        <p:nvSpPr>
          <p:cNvPr id="6" name="Rectangle 5"/>
          <p:cNvSpPr/>
          <p:nvPr/>
        </p:nvSpPr>
        <p:spPr>
          <a:xfrm>
            <a:off x="6072198" y="3415729"/>
            <a:ext cx="3000364" cy="584775"/>
          </a:xfrm>
          <a:prstGeom prst="rect">
            <a:avLst/>
          </a:prstGeom>
          <a:solidFill>
            <a:srgbClr val="FFFF00"/>
          </a:solidFill>
        </p:spPr>
        <p:txBody>
          <a:bodyPr wrap="square">
            <a:spAutoFit/>
          </a:bodyPr>
          <a:lstStyle/>
          <a:p>
            <a:pPr algn="ctr"/>
            <a:r>
              <a:rPr lang="en-US" sz="1600" dirty="0" smtClean="0"/>
              <a:t>brute-force search or exhaustive search (</a:t>
            </a:r>
            <a:r>
              <a:rPr lang="en-US" sz="1600" dirty="0" smtClean="0"/>
              <a:t>vét</a:t>
            </a:r>
            <a:r>
              <a:rPr lang="en-US" sz="1600" dirty="0" smtClean="0"/>
              <a:t> </a:t>
            </a:r>
            <a:r>
              <a:rPr lang="en-US" sz="1600" dirty="0" smtClean="0"/>
              <a:t>cạn</a:t>
            </a:r>
            <a:r>
              <a:rPr lang="en-US" sz="1600" dirty="0" smtClean="0"/>
              <a:t>)</a:t>
            </a:r>
            <a:endParaRPr lang="en-US" sz="1600" dirty="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8184"/>
          </a:xfrm>
          <a:noFill/>
          <a:ln/>
        </p:spPr>
        <p:txBody>
          <a:bodyPr lIns="90488" tIns="44450" rIns="90488" bIns="44450">
            <a:normAutofit/>
          </a:bodyPr>
          <a:lstStyle/>
          <a:p>
            <a:r>
              <a:rPr lang="en-US" sz="3600" dirty="0">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685800" y="1447800"/>
            <a:ext cx="5818095" cy="4848224"/>
          </a:xfrm>
          <a:noFill/>
          <a:ln/>
        </p:spPr>
        <p:txBody>
          <a:bodyPr lIns="90488" tIns="44450" rIns="90488" bIns="44450">
            <a:normAutofit/>
          </a:bodyPr>
          <a:lstStyle/>
          <a:p>
            <a:pPr marL="228600" indent="-228600">
              <a:spcBef>
                <a:spcPts val="2000"/>
              </a:spcBef>
              <a:buFont typeface="Wingdings" pitchFamily="2" charset="2"/>
              <a:buChar char="n"/>
            </a:pPr>
            <a:r>
              <a:rPr lang="en-US" sz="2400" dirty="0" smtClean="0">
                <a:solidFill>
                  <a:srgbClr val="002060"/>
                </a:solidFill>
              </a:rPr>
              <a:t>When a </a:t>
            </a:r>
            <a:r>
              <a:rPr lang="en-US" sz="2400" dirty="0" smtClean="0">
                <a:solidFill>
                  <a:srgbClr val="0000CC"/>
                </a:solidFill>
              </a:rPr>
              <a:t>conditional branch </a:t>
            </a:r>
            <a:r>
              <a:rPr lang="en-US" sz="2400" dirty="0" smtClean="0">
                <a:solidFill>
                  <a:srgbClr val="002060"/>
                </a:solidFill>
              </a:rPr>
              <a:t>is recognized, the </a:t>
            </a:r>
            <a:r>
              <a:rPr lang="en-US" sz="2400" dirty="0" smtClean="0">
                <a:solidFill>
                  <a:srgbClr val="0000CC"/>
                </a:solidFill>
              </a:rPr>
              <a:t>target of the branch is prefetched</a:t>
            </a:r>
            <a:r>
              <a:rPr lang="en-US" sz="2400" dirty="0" smtClean="0">
                <a:solidFill>
                  <a:srgbClr val="002060"/>
                </a:solidFill>
              </a:rPr>
              <a:t>, in addition to the instruction following the branch</a:t>
            </a:r>
          </a:p>
          <a:p>
            <a:pPr marL="228600" indent="-228600">
              <a:spcBef>
                <a:spcPts val="2000"/>
              </a:spcBef>
              <a:buFont typeface="Wingdings" pitchFamily="2" charset="2"/>
              <a:buChar char="n"/>
            </a:pPr>
            <a:r>
              <a:rPr lang="en-US" sz="2400" dirty="0" smtClean="0">
                <a:solidFill>
                  <a:srgbClr val="0000CC"/>
                </a:solidFill>
              </a:rPr>
              <a:t>Target is then saved </a:t>
            </a:r>
            <a:r>
              <a:rPr lang="en-US" sz="2400" dirty="0" smtClean="0">
                <a:solidFill>
                  <a:srgbClr val="002060"/>
                </a:solidFill>
              </a:rPr>
              <a:t>until the branch instruction is executed</a:t>
            </a:r>
          </a:p>
          <a:p>
            <a:pPr marL="228600" indent="-228600">
              <a:spcBef>
                <a:spcPts val="2000"/>
              </a:spcBef>
              <a:buFont typeface="Wingdings" pitchFamily="2" charset="2"/>
              <a:buChar char="n"/>
            </a:pPr>
            <a:r>
              <a:rPr lang="en-US" sz="2400" dirty="0" smtClean="0">
                <a:solidFill>
                  <a:srgbClr val="002060"/>
                </a:solidFill>
              </a:rPr>
              <a:t>If the branch is taken, the target has already been </a:t>
            </a:r>
            <a:r>
              <a:rPr lang="en-US" sz="2400" dirty="0" smtClean="0">
                <a:solidFill>
                  <a:srgbClr val="002060"/>
                </a:solidFill>
              </a:rPr>
              <a:t>prefetched</a:t>
            </a:r>
            <a:endParaRPr lang="en-US" sz="2400" dirty="0" smtClean="0">
              <a:solidFill>
                <a:srgbClr val="002060"/>
              </a:solidFill>
            </a:endParaRPr>
          </a:p>
          <a:p>
            <a:pPr marL="228600" indent="-228600">
              <a:spcBef>
                <a:spcPts val="2000"/>
              </a:spcBef>
              <a:buFont typeface="Wingdings" pitchFamily="2" charset="2"/>
              <a:buChar char="n"/>
            </a:pPr>
            <a:r>
              <a:rPr lang="en-US" sz="2400" dirty="0" smtClean="0">
                <a:solidFill>
                  <a:srgbClr val="002060"/>
                </a:solidFill>
              </a:rPr>
              <a:t>IBM 360/91 uses this approach</a:t>
            </a:r>
            <a:endParaRPr lang="en-US" sz="2400" dirty="0">
              <a:solidFill>
                <a:srgbClr val="002060"/>
              </a:solidFill>
            </a:endParaRPr>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xfrm>
            <a:off x="428597" y="71438"/>
            <a:ext cx="2857520" cy="785794"/>
          </a:xfrm>
          <a:noFill/>
          <a:ln/>
        </p:spPr>
        <p:txBody>
          <a:bodyPr lIns="90488" tIns="44450" rIns="90488" bIns="44450"/>
          <a:lstStyle/>
          <a:p>
            <a:r>
              <a:rPr lang="en-US" dirty="0">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142844" y="3176606"/>
            <a:ext cx="5286412" cy="3538542"/>
          </a:xfrm>
          <a:noFill/>
          <a:ln/>
        </p:spPr>
        <p:txBody>
          <a:bodyPr lIns="90488" tIns="44450" rIns="90488" bIns="44450">
            <a:noAutofit/>
          </a:bodyPr>
          <a:lstStyle/>
          <a:p>
            <a:r>
              <a:rPr lang="en-US" sz="2400" b="1" dirty="0" smtClean="0">
                <a:solidFill>
                  <a:srgbClr val="002060"/>
                </a:solidFill>
              </a:rPr>
              <a:t>Benefits</a:t>
            </a:r>
            <a:r>
              <a:rPr lang="en-US" sz="2400" dirty="0" smtClean="0">
                <a:solidFill>
                  <a:srgbClr val="002060"/>
                </a:solidFill>
              </a:rPr>
              <a:t>:</a:t>
            </a:r>
          </a:p>
          <a:p>
            <a:pPr lvl="1"/>
            <a:r>
              <a:rPr lang="en-US" sz="2000" dirty="0" smtClean="0">
                <a:solidFill>
                  <a:srgbClr val="FF0000"/>
                </a:solidFill>
              </a:rPr>
              <a:t>Instructions fetched in sequence will be available without the usual memory access time</a:t>
            </a:r>
          </a:p>
          <a:p>
            <a:pPr lvl="1"/>
            <a:r>
              <a:rPr lang="en-US" sz="2000" dirty="0" smtClean="0">
                <a:solidFill>
                  <a:srgbClr val="0000CC"/>
                </a:solidFill>
              </a:rPr>
              <a:t>If a branch occurs to a target just a few locations ahead of the address of the branch instruction, the target will already be in the buffer</a:t>
            </a:r>
          </a:p>
          <a:p>
            <a:pPr lvl="1"/>
            <a:r>
              <a:rPr lang="en-US" sz="2000" dirty="0" smtClean="0">
                <a:solidFill>
                  <a:srgbClr val="002060"/>
                </a:solidFill>
              </a:rPr>
              <a:t>This strategy is particularly well suited to dealing with loops</a:t>
            </a:r>
          </a:p>
          <a:p>
            <a:pPr marL="228600" lvl="1">
              <a:spcBef>
                <a:spcPts val="2000"/>
              </a:spcBef>
              <a:buClr>
                <a:schemeClr val="accent1"/>
              </a:buClr>
            </a:pPr>
            <a:endParaRPr lang="en-US" sz="2000" b="1" dirty="0" smtClean="0">
              <a:solidFill>
                <a:srgbClr val="0000CC"/>
              </a:solidFill>
            </a:endParaRPr>
          </a:p>
        </p:txBody>
      </p:sp>
      <p:pic>
        <p:nvPicPr>
          <p:cNvPr id="10242" name="Picture 2"/>
          <p:cNvPicPr>
            <a:picLocks noChangeAspect="1" noChangeArrowheads="1"/>
          </p:cNvPicPr>
          <p:nvPr/>
        </p:nvPicPr>
        <p:blipFill>
          <a:blip r:embed="rId3"/>
          <a:srcRect/>
          <a:stretch>
            <a:fillRect/>
          </a:stretch>
        </p:blipFill>
        <p:spPr bwMode="auto">
          <a:xfrm>
            <a:off x="4643438" y="142852"/>
            <a:ext cx="4446364" cy="2390758"/>
          </a:xfrm>
          <a:prstGeom prst="rect">
            <a:avLst/>
          </a:prstGeom>
          <a:noFill/>
          <a:ln w="9525">
            <a:noFill/>
            <a:miter lim="800000"/>
            <a:headEnd/>
            <a:tailEnd/>
          </a:ln>
          <a:effectLst/>
        </p:spPr>
      </p:pic>
      <p:sp>
        <p:nvSpPr>
          <p:cNvPr id="7" name="Rectangle 6"/>
          <p:cNvSpPr/>
          <p:nvPr/>
        </p:nvSpPr>
        <p:spPr>
          <a:xfrm>
            <a:off x="214282" y="918504"/>
            <a:ext cx="4429156" cy="1938992"/>
          </a:xfrm>
          <a:prstGeom prst="rect">
            <a:avLst/>
          </a:prstGeom>
        </p:spPr>
        <p:txBody>
          <a:bodyPr wrap="square">
            <a:spAutoFit/>
          </a:bodyPr>
          <a:lstStyle/>
          <a:p>
            <a:r>
              <a:rPr lang="en-US" dirty="0" smtClean="0">
                <a:solidFill>
                  <a:srgbClr val="002060"/>
                </a:solidFill>
              </a:rPr>
              <a:t>Small, very-high speed memory maintained by the instruction fetch stage of the pipeline and containing the </a:t>
            </a:r>
            <a:r>
              <a:rPr lang="en-US" i="1" dirty="0" smtClean="0">
                <a:solidFill>
                  <a:srgbClr val="002060"/>
                </a:solidFill>
              </a:rPr>
              <a:t>n </a:t>
            </a:r>
            <a:r>
              <a:rPr lang="en-US" dirty="0" smtClean="0">
                <a:solidFill>
                  <a:srgbClr val="002060"/>
                </a:solidFill>
              </a:rPr>
              <a:t>most recently fetched instructions, in sequence</a:t>
            </a:r>
          </a:p>
        </p:txBody>
      </p:sp>
      <p:sp>
        <p:nvSpPr>
          <p:cNvPr id="8" name="Rectangle 7"/>
          <p:cNvSpPr/>
          <p:nvPr/>
        </p:nvSpPr>
        <p:spPr>
          <a:xfrm>
            <a:off x="5572132" y="3332995"/>
            <a:ext cx="3357586" cy="2739211"/>
          </a:xfrm>
          <a:prstGeom prst="rect">
            <a:avLst/>
          </a:prstGeom>
        </p:spPr>
        <p:txBody>
          <a:bodyPr wrap="square">
            <a:spAutoFit/>
          </a:bodyPr>
          <a:lstStyle/>
          <a:p>
            <a:pPr marL="228600" lvl="1">
              <a:spcBef>
                <a:spcPts val="2000"/>
              </a:spcBef>
              <a:buClr>
                <a:schemeClr val="accent1"/>
              </a:buClr>
            </a:pPr>
            <a:r>
              <a:rPr lang="en-US" b="1" u="sng" dirty="0" smtClean="0">
                <a:solidFill>
                  <a:srgbClr val="002060"/>
                </a:solidFill>
              </a:rPr>
              <a:t>Similar</a:t>
            </a:r>
            <a:r>
              <a:rPr lang="en-US" dirty="0" smtClean="0">
                <a:solidFill>
                  <a:srgbClr val="002060"/>
                </a:solidFill>
              </a:rPr>
              <a:t> in principle </a:t>
            </a:r>
            <a:r>
              <a:rPr lang="en-US" b="1" u="sng" dirty="0" smtClean="0">
                <a:solidFill>
                  <a:srgbClr val="002060"/>
                </a:solidFill>
              </a:rPr>
              <a:t>to a cache</a:t>
            </a:r>
            <a:r>
              <a:rPr lang="en-US" dirty="0" smtClean="0">
                <a:solidFill>
                  <a:srgbClr val="002060"/>
                </a:solidFill>
              </a:rPr>
              <a:t> dedicated to instructions.  </a:t>
            </a:r>
            <a:r>
              <a:rPr lang="en-US" sz="2000" dirty="0" smtClean="0">
                <a:solidFill>
                  <a:srgbClr val="002060"/>
                </a:solidFill>
              </a:rPr>
              <a:t>Differences: </a:t>
            </a:r>
          </a:p>
          <a:p>
            <a:pPr lvl="1">
              <a:buFont typeface="Arial" pitchFamily="34" charset="0"/>
              <a:buChar char="•"/>
            </a:pPr>
            <a:r>
              <a:rPr lang="en-US" sz="2000" dirty="0" smtClean="0">
                <a:solidFill>
                  <a:srgbClr val="FF0000"/>
                </a:solidFill>
              </a:rPr>
              <a:t>The loop buffer only retains instructions in sequence</a:t>
            </a:r>
          </a:p>
          <a:p>
            <a:pPr lvl="1">
              <a:buFont typeface="Arial" pitchFamily="34" charset="0"/>
              <a:buChar char="•"/>
            </a:pPr>
            <a:r>
              <a:rPr lang="en-US" sz="2000" dirty="0" smtClean="0">
                <a:solidFill>
                  <a:srgbClr val="0000CC"/>
                </a:solidFill>
              </a:rPr>
              <a:t>Is much smaller in size and hence lower in cost</a:t>
            </a:r>
            <a:endParaRPr lang="en-US" dirty="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Branch Prediction</a:t>
            </a:r>
            <a:endParaRPr lang="en-US" dirty="0">
              <a:effectLst>
                <a:outerShdw blurRad="38100" dist="38100" dir="2700000" algn="tl">
                  <a:srgbClr val="000000">
                    <a:alpha val="43137"/>
                  </a:srgbClr>
                </a:outerShdw>
              </a:effectLst>
            </a:endParaRPr>
          </a:p>
        </p:txBody>
      </p:sp>
      <p:sp>
        <p:nvSpPr>
          <p:cNvPr id="94213" name="Rectangle 5"/>
          <p:cNvSpPr>
            <a:spLocks noGrp="1" noChangeArrowheads="1"/>
          </p:cNvSpPr>
          <p:nvPr>
            <p:ph idx="1"/>
          </p:nvPr>
        </p:nvSpPr>
        <p:spPr/>
        <p:txBody>
          <a:bodyPr/>
          <a:lstStyle/>
          <a:p>
            <a:r>
              <a:rPr lang="en-US" sz="2400" dirty="0" smtClean="0">
                <a:solidFill>
                  <a:srgbClr val="002060"/>
                </a:solidFill>
              </a:rPr>
              <a:t>Various techniques can be used to predict whether a branch will be taken:</a:t>
            </a:r>
          </a:p>
          <a:p>
            <a:pPr>
              <a:buNone/>
            </a:pPr>
            <a:endParaRPr lang="en-US" sz="100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Predict never taken</a:t>
            </a:r>
          </a:p>
          <a:p>
            <a:pPr marL="571500" lvl="1" indent="-342900">
              <a:buClr>
                <a:schemeClr val="accent1"/>
              </a:buClr>
              <a:buSzPct val="100000"/>
              <a:buFont typeface="+mj-lt"/>
              <a:buAutoNum type="arabicPeriod"/>
            </a:pPr>
            <a:r>
              <a:rPr lang="en-US" sz="2000" dirty="0" smtClean="0">
                <a:solidFill>
                  <a:srgbClr val="002060"/>
                </a:solidFill>
              </a:rPr>
              <a:t>Predict always taken</a:t>
            </a:r>
          </a:p>
          <a:p>
            <a:pPr marL="571500" lvl="1" indent="-342900">
              <a:buClr>
                <a:schemeClr val="accent1"/>
              </a:buClr>
              <a:buSzPct val="100000"/>
              <a:buFont typeface="+mj-lt"/>
              <a:buAutoNum type="arabicPeriod"/>
            </a:pPr>
            <a:r>
              <a:rPr lang="en-US" sz="2000" dirty="0" smtClean="0">
                <a:solidFill>
                  <a:srgbClr val="002060"/>
                </a:solidFill>
              </a:rPr>
              <a:t>Predict by opcode</a:t>
            </a:r>
          </a:p>
          <a:p>
            <a:pPr marL="571500" lvl="1" indent="-342900">
              <a:buClr>
                <a:schemeClr val="accent1"/>
              </a:buClr>
              <a:buSzPct val="100000"/>
              <a:buFont typeface="+mj-lt"/>
              <a:buAutoNum type="arabicPeriod"/>
            </a:pPr>
            <a:endParaRPr lang="en-US" sz="1050" dirty="0" smtClean="0">
              <a:solidFill>
                <a:srgbClr val="002060"/>
              </a:solidFill>
            </a:endParaRPr>
          </a:p>
          <a:p>
            <a:pPr marL="571500" lvl="1" indent="-342900">
              <a:buClr>
                <a:schemeClr val="accent1"/>
              </a:buClr>
              <a:buSzPct val="100000"/>
              <a:buNone/>
            </a:pPr>
            <a:endParaRPr lang="en-US" sz="105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Taken/not taken switch</a:t>
            </a:r>
          </a:p>
          <a:p>
            <a:pPr marL="571500" lvl="1" indent="-342900">
              <a:buClr>
                <a:schemeClr val="accent1"/>
              </a:buClr>
              <a:buSzPct val="100000"/>
              <a:buFont typeface="+mj-lt"/>
              <a:buAutoNum type="arabicPeriod"/>
            </a:pPr>
            <a:r>
              <a:rPr lang="en-US" sz="2000" dirty="0" smtClean="0">
                <a:solidFill>
                  <a:srgbClr val="002060"/>
                </a:solidFill>
              </a:rPr>
              <a:t>Branch history table</a:t>
            </a:r>
          </a:p>
        </p:txBody>
      </p:sp>
      <p:sp>
        <p:nvSpPr>
          <p:cNvPr id="9" name="Right Brace 8"/>
          <p:cNvSpPr/>
          <p:nvPr/>
        </p:nvSpPr>
        <p:spPr>
          <a:xfrm>
            <a:off x="3533772" y="3214686"/>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829048" y="4805378"/>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937563" y="3080421"/>
            <a:ext cx="4492089" cy="1277273"/>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do not depend on the execution history up to the time of the conditional branch instruction</a:t>
            </a:r>
          </a:p>
        </p:txBody>
      </p:sp>
      <p:sp>
        <p:nvSpPr>
          <p:cNvPr id="12" name="TextBox 11"/>
          <p:cNvSpPr txBox="1"/>
          <p:nvPr/>
        </p:nvSpPr>
        <p:spPr>
          <a:xfrm>
            <a:off x="4052909" y="4848865"/>
            <a:ext cx="4806829" cy="723275"/>
          </a:xfrm>
          <a:prstGeom prst="rect">
            <a:avLst/>
          </a:prstGeom>
          <a:noFill/>
        </p:spPr>
        <p:txBody>
          <a:bodyPr wrap="non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depend on the </a:t>
            </a:r>
            <a:r>
              <a:rPr lang="en-US" sz="1800" b="1" dirty="0" smtClean="0">
                <a:latin typeface="+mn-lt"/>
              </a:rPr>
              <a:t>execution history</a:t>
            </a:r>
          </a:p>
        </p:txBody>
      </p:sp>
      <p:sp>
        <p:nvSpPr>
          <p:cNvPr id="13" name="Rectangle 12"/>
          <p:cNvSpPr/>
          <p:nvPr/>
        </p:nvSpPr>
        <p:spPr>
          <a:xfrm>
            <a:off x="4500562" y="5783065"/>
            <a:ext cx="4214842" cy="646331"/>
          </a:xfrm>
          <a:prstGeom prst="rect">
            <a:avLst/>
          </a:prstGeom>
          <a:solidFill>
            <a:srgbClr val="FFFF00"/>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dirty="0" smtClean="0">
                <a:sym typeface="Wingdings" pitchFamily="2" charset="2"/>
              </a:rPr>
              <a:t> States of some last instructions (some bits) must be stores in cache</a:t>
            </a:r>
            <a:endParaRPr lang="en-US" sz="1800" dirty="0" smtClean="0"/>
          </a:p>
        </p:txBody>
      </p:sp>
      <p:sp>
        <p:nvSpPr>
          <p:cNvPr id="14" name="Rectangle 13"/>
          <p:cNvSpPr/>
          <p:nvPr/>
        </p:nvSpPr>
        <p:spPr>
          <a:xfrm>
            <a:off x="71438" y="5848997"/>
            <a:ext cx="4143372" cy="723275"/>
          </a:xfrm>
          <a:prstGeom prst="rect">
            <a:avLst/>
          </a:prstGeom>
          <a:solidFill>
            <a:schemeClr val="accent5">
              <a:lumMod val="60000"/>
              <a:lumOff val="40000"/>
            </a:schemeClr>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How are predictions carried out?</a:t>
            </a:r>
          </a:p>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Next slide</a:t>
            </a:r>
            <a:endParaRPr lang="en-US" sz="1800" b="1" dirty="0" smtClean="0">
              <a:latin typeface="+mj-lt"/>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857232"/>
            <a:ext cx="3255264" cy="1428760"/>
          </a:xfrm>
        </p:spPr>
        <p:txBody>
          <a:bodyPr>
            <a:noAutofit/>
          </a:bodyPr>
          <a:lstStyle/>
          <a:p>
            <a:r>
              <a:rPr lang="en-GB" sz="3200" b="1" dirty="0">
                <a:effectLst>
                  <a:outerShdw blurRad="38100" dist="38100" dir="2700000" algn="tl">
                    <a:srgbClr val="000000">
                      <a:alpha val="43137"/>
                    </a:srgbClr>
                  </a:outerShdw>
                </a:effectLst>
              </a:rPr>
              <a:t>Branch Prediction </a:t>
            </a:r>
            <a:r>
              <a:rPr lang="en-GB" sz="3200" b="1" dirty="0" smtClean="0">
                <a:effectLst>
                  <a:outerShdw blurRad="38100" dist="38100" dir="2700000" algn="tl">
                    <a:srgbClr val="000000">
                      <a:alpha val="43137"/>
                    </a:srgbClr>
                  </a:outerShdw>
                </a:effectLst>
              </a:rPr>
              <a:t>Flow Chart</a:t>
            </a:r>
            <a:endParaRPr lang="en-GB" sz="3200" b="1"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4357686" y="423885"/>
            <a:ext cx="4200525" cy="6219825"/>
          </a:xfrm>
          <a:prstGeom prst="rect">
            <a:avLst/>
          </a:prstGeom>
          <a:noFill/>
          <a:ln w="9525">
            <a:noFill/>
            <a:miter lim="800000"/>
            <a:headEnd/>
            <a:tailEnd/>
          </a:ln>
          <a:effectLst/>
        </p:spPr>
      </p:pic>
      <p:cxnSp>
        <p:nvCxnSpPr>
          <p:cNvPr id="6" name="Straight Arrow Connector 5"/>
          <p:cNvCxnSpPr/>
          <p:nvPr/>
        </p:nvCxnSpPr>
        <p:spPr>
          <a:xfrm rot="5400000">
            <a:off x="5144298" y="357166"/>
            <a:ext cx="42783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85720" y="2428868"/>
            <a:ext cx="3429024" cy="1938992"/>
          </a:xfrm>
          <a:prstGeom prst="rect">
            <a:avLst/>
          </a:prstGeom>
        </p:spPr>
        <p:txBody>
          <a:bodyPr wrap="square">
            <a:spAutoFit/>
          </a:bodyPr>
          <a:lstStyle/>
          <a:p>
            <a:pPr algn="ctr"/>
            <a:r>
              <a:rPr lang="en-US" b="1" dirty="0" smtClean="0">
                <a:solidFill>
                  <a:schemeClr val="bg1"/>
                </a:solidFill>
              </a:rPr>
              <a:t>If only one bit is stored, a loop may cause 2 errors in prediction: once on entering and once on exiting. </a:t>
            </a:r>
          </a:p>
        </p:txBody>
      </p:sp>
      <p:sp>
        <p:nvSpPr>
          <p:cNvPr id="9" name="Rectangle 8"/>
          <p:cNvSpPr/>
          <p:nvPr/>
        </p:nvSpPr>
        <p:spPr>
          <a:xfrm>
            <a:off x="285720" y="4645422"/>
            <a:ext cx="3429024" cy="1569660"/>
          </a:xfrm>
          <a:prstGeom prst="rect">
            <a:avLst/>
          </a:prstGeom>
        </p:spPr>
        <p:txBody>
          <a:bodyPr wrap="square">
            <a:spAutoFit/>
          </a:bodyPr>
          <a:lstStyle/>
          <a:p>
            <a:pPr algn="ctr"/>
            <a:r>
              <a:rPr lang="en-US" dirty="0" smtClean="0">
                <a:solidFill>
                  <a:schemeClr val="bg1"/>
                </a:solidFill>
              </a:rPr>
              <a:t>If 2 bits are stored, a prediction algorithm is carried out using 2 branches (fig. 14.18)</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12290" name="Picture 2"/>
          <p:cNvPicPr>
            <a:picLocks noChangeAspect="1" noChangeArrowheads="1"/>
          </p:cNvPicPr>
          <p:nvPr/>
        </p:nvPicPr>
        <p:blipFill>
          <a:blip r:embed="rId3"/>
          <a:srcRect/>
          <a:stretch>
            <a:fillRect/>
          </a:stretch>
        </p:blipFill>
        <p:spPr bwMode="auto">
          <a:xfrm>
            <a:off x="3143240" y="1428736"/>
            <a:ext cx="5841810" cy="4429156"/>
          </a:xfrm>
          <a:prstGeom prst="rect">
            <a:avLst/>
          </a:prstGeom>
          <a:noFill/>
          <a:ln w="9525">
            <a:noFill/>
            <a:miter lim="800000"/>
            <a:headEnd/>
            <a:tailEnd/>
          </a:ln>
          <a:effectLst/>
        </p:spPr>
      </p:pic>
      <p:sp>
        <p:nvSpPr>
          <p:cNvPr id="5" name="Rectangle 4"/>
          <p:cNvSpPr/>
          <p:nvPr/>
        </p:nvSpPr>
        <p:spPr>
          <a:xfrm>
            <a:off x="0" y="1285860"/>
            <a:ext cx="2857488" cy="1569660"/>
          </a:xfrm>
          <a:prstGeom prst="rect">
            <a:avLst/>
          </a:prstGeom>
        </p:spPr>
        <p:txBody>
          <a:bodyPr wrap="square">
            <a:spAutoFit/>
          </a:bodyPr>
          <a:lstStyle/>
          <a:p>
            <a:r>
              <a:rPr lang="en-US" dirty="0" smtClean="0"/>
              <a:t>The decision process can be represented more compactly by a finite-state machine</a:t>
            </a:r>
            <a:endParaRPr lang="en-US" dirty="0"/>
          </a:p>
        </p:txBody>
      </p:sp>
      <p:sp>
        <p:nvSpPr>
          <p:cNvPr id="6" name="Rectangle 5"/>
          <p:cNvSpPr/>
          <p:nvPr/>
        </p:nvSpPr>
        <p:spPr>
          <a:xfrm>
            <a:off x="-32" y="3071810"/>
            <a:ext cx="3214678" cy="2308324"/>
          </a:xfrm>
          <a:prstGeom prst="rect">
            <a:avLst/>
          </a:prstGeom>
        </p:spPr>
        <p:txBody>
          <a:bodyPr wrap="square">
            <a:spAutoFit/>
          </a:bodyPr>
          <a:lstStyle/>
          <a:p>
            <a:r>
              <a:rPr lang="en-US" dirty="0" smtClean="0"/>
              <a:t>Finite-state machine is a way to express a processing </a:t>
            </a:r>
            <a:r>
              <a:rPr lang="en-US" dirty="0" smtClean="0"/>
              <a:t>mechanism </a:t>
            </a:r>
            <a:r>
              <a:rPr lang="en-US" dirty="0" smtClean="0"/>
              <a:t>in which each part of input will determine a step of the process.</a:t>
            </a:r>
            <a:endParaRPr lang="en-US" dirty="0"/>
          </a:p>
        </p:txBody>
      </p:sp>
      <p:sp>
        <p:nvSpPr>
          <p:cNvPr id="7" name="TextBox 6"/>
          <p:cNvSpPr txBox="1"/>
          <p:nvPr/>
        </p:nvSpPr>
        <p:spPr>
          <a:xfrm>
            <a:off x="142844" y="6110607"/>
            <a:ext cx="8858280" cy="461665"/>
          </a:xfrm>
          <a:prstGeom prst="rect">
            <a:avLst/>
          </a:prstGeom>
          <a:noFill/>
        </p:spPr>
        <p:txBody>
          <a:bodyPr wrap="square" rtlCol="0">
            <a:spAutoFit/>
          </a:bodyPr>
          <a:lstStyle/>
          <a:p>
            <a:r>
              <a:rPr lang="en-US" dirty="0" smtClean="0"/>
              <a:t>Some bits are stored: 0: Not taken, 1: Taken. A history can be as 01110</a:t>
            </a:r>
            <a:endParaRPr lang="en-US" dirty="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28596" y="71414"/>
            <a:ext cx="2548371" cy="2214578"/>
          </a:xfrm>
        </p:spPr>
        <p:txBody>
          <a:bodyPr>
            <a:normAutofit/>
          </a:bodyPr>
          <a:lstStyle/>
          <a:p>
            <a:pPr algn="ctr"/>
            <a:r>
              <a:rPr lang="en-GB" sz="4000" dirty="0">
                <a:effectLst>
                  <a:outerShdw blurRad="38100" dist="38100" dir="2700000" algn="tl">
                    <a:srgbClr val="000000">
                      <a:alpha val="43137"/>
                    </a:srgbClr>
                  </a:outerShdw>
                </a:effectLst>
              </a:rPr>
              <a:t>Dealing With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Branches</a:t>
            </a:r>
          </a:p>
        </p:txBody>
      </p:sp>
      <p:pic>
        <p:nvPicPr>
          <p:cNvPr id="13316" name="Picture 4"/>
          <p:cNvPicPr>
            <a:picLocks noChangeAspect="1" noChangeArrowheads="1"/>
          </p:cNvPicPr>
          <p:nvPr/>
        </p:nvPicPr>
        <p:blipFill>
          <a:blip r:embed="rId3"/>
          <a:srcRect/>
          <a:stretch>
            <a:fillRect/>
          </a:stretch>
        </p:blipFill>
        <p:spPr bwMode="auto">
          <a:xfrm>
            <a:off x="3521410" y="176276"/>
            <a:ext cx="5408308" cy="6467434"/>
          </a:xfrm>
          <a:prstGeom prst="rect">
            <a:avLst/>
          </a:prstGeom>
          <a:noFill/>
          <a:ln w="9525">
            <a:noFill/>
            <a:miter lim="800000"/>
            <a:headEnd/>
            <a:tailEnd/>
          </a:ln>
          <a:effectLst/>
        </p:spPr>
      </p:pic>
      <p:sp>
        <p:nvSpPr>
          <p:cNvPr id="7" name="Rectangle 6"/>
          <p:cNvSpPr/>
          <p:nvPr/>
        </p:nvSpPr>
        <p:spPr>
          <a:xfrm>
            <a:off x="500035" y="2902107"/>
            <a:ext cx="3000396" cy="3170099"/>
          </a:xfrm>
          <a:prstGeom prst="rect">
            <a:avLst/>
          </a:prstGeom>
        </p:spPr>
        <p:txBody>
          <a:bodyPr wrap="square">
            <a:spAutoFit/>
          </a:bodyPr>
          <a:lstStyle/>
          <a:p>
            <a:r>
              <a:rPr lang="en-US" sz="2000" dirty="0" smtClean="0">
                <a:solidFill>
                  <a:schemeClr val="bg1"/>
                </a:solidFill>
              </a:rPr>
              <a:t>Each </a:t>
            </a:r>
            <a:r>
              <a:rPr lang="en-US" sz="2000" dirty="0" smtClean="0">
                <a:solidFill>
                  <a:schemeClr val="bg1"/>
                </a:solidFill>
              </a:rPr>
              <a:t>prefetch</a:t>
            </a:r>
            <a:r>
              <a:rPr lang="en-US" sz="2000" dirty="0" smtClean="0">
                <a:solidFill>
                  <a:schemeClr val="bg1"/>
                </a:solidFill>
              </a:rPr>
              <a:t> triggers a lookup in the table. </a:t>
            </a:r>
          </a:p>
          <a:p>
            <a:r>
              <a:rPr lang="en-US" sz="2000" b="1" dirty="0" smtClean="0">
                <a:solidFill>
                  <a:srgbClr val="FFFF00"/>
                </a:solidFill>
              </a:rPr>
              <a:t>No match</a:t>
            </a:r>
            <a:r>
              <a:rPr lang="en-US" sz="2000" dirty="0" smtClean="0">
                <a:solidFill>
                  <a:schemeClr val="bg1"/>
                </a:solidFill>
              </a:rPr>
              <a:t>: Fetch next sequential address.</a:t>
            </a:r>
          </a:p>
          <a:p>
            <a:r>
              <a:rPr lang="en-US" sz="2000" b="1" dirty="0" smtClean="0">
                <a:solidFill>
                  <a:srgbClr val="FFFF00"/>
                </a:solidFill>
              </a:rPr>
              <a:t>Match</a:t>
            </a:r>
            <a:r>
              <a:rPr lang="en-US" sz="2000" dirty="0" smtClean="0">
                <a:solidFill>
                  <a:schemeClr val="bg1"/>
                </a:solidFill>
              </a:rPr>
              <a:t>: a prediction is made based on the state of the instruction: Either the next sequential address or the branch target address is fed to the select logic. </a:t>
            </a:r>
            <a:endParaRPr lang="en-US" sz="2000" dirty="0">
              <a:solidFill>
                <a:schemeClr val="bg1"/>
              </a:solidFill>
            </a:endParaRPr>
          </a:p>
        </p:txBody>
      </p:sp>
      <p:sp>
        <p:nvSpPr>
          <p:cNvPr id="8" name="Rectangle 7"/>
          <p:cNvSpPr/>
          <p:nvPr/>
        </p:nvSpPr>
        <p:spPr>
          <a:xfrm>
            <a:off x="5143504" y="3571876"/>
            <a:ext cx="1714512" cy="307777"/>
          </a:xfrm>
          <a:prstGeom prst="rect">
            <a:avLst/>
          </a:prstGeom>
          <a:solidFill>
            <a:schemeClr val="accent6">
              <a:lumMod val="60000"/>
              <a:lumOff val="40000"/>
            </a:schemeClr>
          </a:solidFill>
        </p:spPr>
        <p:txBody>
          <a:bodyPr wrap="square">
            <a:spAutoFit/>
          </a:bodyPr>
          <a:lstStyle/>
          <a:p>
            <a:r>
              <a:rPr lang="en-US" sz="1400" dirty="0" smtClean="0"/>
              <a:t>branch history table </a:t>
            </a:r>
            <a:endParaRPr lang="en-US" sz="1400"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smtClean="0">
                <a:effectLst>
                  <a:outerShdw blurRad="38100" dist="38100" dir="2700000" algn="tl">
                    <a:srgbClr val="000000">
                      <a:alpha val="43137"/>
                    </a:srgbClr>
                  </a:outerShdw>
                </a:effectLst>
              </a:rPr>
              <a:t>Delayed Branch</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285720" y="1500174"/>
            <a:ext cx="7786742" cy="2714644"/>
          </a:xfrm>
        </p:spPr>
        <p:txBody>
          <a:bodyPr>
            <a:noAutofit/>
          </a:bodyPr>
          <a:lstStyle/>
          <a:p>
            <a:pPr>
              <a:lnSpc>
                <a:spcPct val="90000"/>
              </a:lnSpc>
            </a:pPr>
            <a:r>
              <a:rPr lang="en-US" sz="2800" dirty="0" smtClean="0">
                <a:solidFill>
                  <a:srgbClr val="002060"/>
                </a:solidFill>
              </a:rPr>
              <a:t> It is possible to improve pipeline performance by </a:t>
            </a:r>
            <a:r>
              <a:rPr lang="en-US" sz="2800" dirty="0" smtClean="0">
                <a:solidFill>
                  <a:srgbClr val="FF0000"/>
                </a:solidFill>
              </a:rPr>
              <a:t>automatically rearranging instructions</a:t>
            </a:r>
            <a:r>
              <a:rPr lang="en-US" sz="2800" dirty="0" smtClean="0">
                <a:solidFill>
                  <a:srgbClr val="002060"/>
                </a:solidFill>
              </a:rPr>
              <a:t> within a program, so that branch instructions occur later than actually desired. This intriguing approach is examined in Chapter 15.</a:t>
            </a:r>
            <a:endParaRPr lang="en-GB" sz="2800" dirty="0" smtClean="0">
              <a:solidFill>
                <a:srgbClr val="002060"/>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a:effectLst>
                  <a:outerShdw blurRad="38100" dist="38100" dir="2700000" algn="tl">
                    <a:srgbClr val="000000">
                      <a:alpha val="43137"/>
                    </a:srgbClr>
                  </a:outerShdw>
                </a:effectLst>
              </a:rPr>
              <a:t>Intel 80486 Pipelining</a:t>
            </a:r>
          </a:p>
        </p:txBody>
      </p:sp>
      <p:sp>
        <p:nvSpPr>
          <p:cNvPr id="144387" name="Rectangle 3"/>
          <p:cNvSpPr>
            <a:spLocks noGrp="1" noChangeArrowheads="1"/>
          </p:cNvSpPr>
          <p:nvPr>
            <p:ph idx="1"/>
          </p:nvPr>
        </p:nvSpPr>
        <p:spPr>
          <a:xfrm>
            <a:off x="285720" y="1071546"/>
            <a:ext cx="7967690" cy="5329254"/>
          </a:xfrm>
        </p:spPr>
        <p:txBody>
          <a:bodyPr>
            <a:noAutofit/>
          </a:bodyPr>
          <a:lstStyle/>
          <a:p>
            <a:pPr>
              <a:lnSpc>
                <a:spcPct val="90000"/>
              </a:lnSpc>
            </a:pPr>
            <a:r>
              <a:rPr lang="en-GB" sz="1800" b="1" dirty="0" smtClean="0">
                <a:solidFill>
                  <a:srgbClr val="002060"/>
                </a:solidFill>
              </a:rPr>
              <a:t>Fetch</a:t>
            </a:r>
          </a:p>
          <a:p>
            <a:pPr lvl="1">
              <a:lnSpc>
                <a:spcPct val="90000"/>
              </a:lnSpc>
            </a:pPr>
            <a:r>
              <a:rPr lang="en-GB" sz="1600" dirty="0" smtClean="0">
                <a:solidFill>
                  <a:srgbClr val="002060"/>
                </a:solidFill>
              </a:rPr>
              <a:t>Objective is to </a:t>
            </a:r>
            <a:r>
              <a:rPr lang="en-GB" sz="1600" b="1" dirty="0" smtClean="0">
                <a:solidFill>
                  <a:srgbClr val="002060"/>
                </a:solidFill>
              </a:rPr>
              <a:t>fill the prefetch buffers </a:t>
            </a:r>
            <a:r>
              <a:rPr lang="en-GB" sz="1600" dirty="0" smtClean="0">
                <a:solidFill>
                  <a:srgbClr val="002060"/>
                </a:solidFill>
              </a:rPr>
              <a:t>with new data as soon as the old data have been consumed by the instruction decoder</a:t>
            </a:r>
          </a:p>
          <a:p>
            <a:pPr lvl="1">
              <a:lnSpc>
                <a:spcPct val="90000"/>
              </a:lnSpc>
            </a:pPr>
            <a:r>
              <a:rPr lang="en-GB" sz="1600" b="1" dirty="0" smtClean="0">
                <a:solidFill>
                  <a:srgbClr val="002060"/>
                </a:solidFill>
              </a:rPr>
              <a:t>Operates independently </a:t>
            </a:r>
            <a:r>
              <a:rPr lang="en-GB" sz="1600" dirty="0" smtClean="0">
                <a:solidFill>
                  <a:srgbClr val="002060"/>
                </a:solidFill>
              </a:rPr>
              <a:t>of the other stages to keep the prefetch buffers full</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1</a:t>
            </a:r>
          </a:p>
          <a:p>
            <a:pPr lvl="1">
              <a:lnSpc>
                <a:spcPct val="90000"/>
              </a:lnSpc>
            </a:pPr>
            <a:r>
              <a:rPr lang="en-GB" sz="1600" b="1" dirty="0" smtClean="0">
                <a:solidFill>
                  <a:srgbClr val="002060"/>
                </a:solidFill>
              </a:rPr>
              <a:t>All opcode </a:t>
            </a:r>
            <a:r>
              <a:rPr lang="en-GB" sz="1600" dirty="0" smtClean="0">
                <a:solidFill>
                  <a:srgbClr val="002060"/>
                </a:solidFill>
              </a:rPr>
              <a:t>and addressing-mode information is decoded in the D1 stage</a:t>
            </a:r>
          </a:p>
          <a:p>
            <a:pPr lvl="1">
              <a:lnSpc>
                <a:spcPct val="90000"/>
              </a:lnSpc>
            </a:pPr>
            <a:r>
              <a:rPr lang="en-GB" sz="1600" b="1" dirty="0" smtClean="0">
                <a:solidFill>
                  <a:srgbClr val="002060"/>
                </a:solidFill>
              </a:rPr>
              <a:t>3 bytes </a:t>
            </a:r>
            <a:r>
              <a:rPr lang="en-GB" sz="1600" dirty="0" smtClean="0">
                <a:solidFill>
                  <a:srgbClr val="002060"/>
                </a:solidFill>
              </a:rPr>
              <a:t>of instruction are passed to the D1 stage from </a:t>
            </a:r>
            <a:r>
              <a:rPr lang="en-GB" sz="1600" b="1" dirty="0" smtClean="0">
                <a:solidFill>
                  <a:srgbClr val="002060"/>
                </a:solidFill>
              </a:rPr>
              <a:t>the prefetch buffers</a:t>
            </a:r>
          </a:p>
          <a:p>
            <a:pPr lvl="1">
              <a:lnSpc>
                <a:spcPct val="90000"/>
              </a:lnSpc>
            </a:pPr>
            <a:r>
              <a:rPr lang="en-GB" sz="1600" dirty="0" smtClean="0">
                <a:solidFill>
                  <a:srgbClr val="002060"/>
                </a:solidFill>
              </a:rPr>
              <a:t>D1 decoder can then </a:t>
            </a:r>
            <a:r>
              <a:rPr lang="en-GB" sz="1600" b="1" dirty="0" smtClean="0">
                <a:solidFill>
                  <a:srgbClr val="002060"/>
                </a:solidFill>
              </a:rPr>
              <a:t>direct the D2 stage </a:t>
            </a:r>
            <a:r>
              <a:rPr lang="en-GB" sz="1600" dirty="0" smtClean="0">
                <a:solidFill>
                  <a:srgbClr val="002060"/>
                </a:solidFill>
              </a:rPr>
              <a:t>to capture the rest of the instruction</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2</a:t>
            </a:r>
          </a:p>
          <a:p>
            <a:pPr lvl="1">
              <a:lnSpc>
                <a:spcPct val="90000"/>
              </a:lnSpc>
            </a:pPr>
            <a:r>
              <a:rPr lang="en-GB" sz="1600" dirty="0" smtClean="0">
                <a:solidFill>
                  <a:srgbClr val="002060"/>
                </a:solidFill>
              </a:rPr>
              <a:t>Expands each opcode into control signals for the ALU</a:t>
            </a:r>
          </a:p>
          <a:p>
            <a:pPr lvl="1">
              <a:lnSpc>
                <a:spcPct val="90000"/>
              </a:lnSpc>
            </a:pPr>
            <a:r>
              <a:rPr lang="en-GB" sz="1600" dirty="0" smtClean="0">
                <a:solidFill>
                  <a:srgbClr val="002060"/>
                </a:solidFill>
              </a:rPr>
              <a:t>Also controls the computation of the more complex addressing modes</a:t>
            </a:r>
          </a:p>
          <a:p>
            <a:pPr>
              <a:lnSpc>
                <a:spcPct val="90000"/>
              </a:lnSpc>
            </a:pPr>
            <a:r>
              <a:rPr lang="en-GB" sz="1800" b="1" dirty="0" smtClean="0">
                <a:solidFill>
                  <a:srgbClr val="002060"/>
                </a:solidFill>
              </a:rPr>
              <a:t>Execute</a:t>
            </a:r>
          </a:p>
          <a:p>
            <a:pPr lvl="1">
              <a:lnSpc>
                <a:spcPct val="90000"/>
              </a:lnSpc>
            </a:pPr>
            <a:r>
              <a:rPr lang="en-GB" sz="1600" dirty="0" smtClean="0">
                <a:solidFill>
                  <a:srgbClr val="002060"/>
                </a:solidFill>
              </a:rPr>
              <a:t>Stage includes ALU operations, cache access, and register update</a:t>
            </a:r>
          </a:p>
          <a:p>
            <a:pPr>
              <a:lnSpc>
                <a:spcPct val="90000"/>
              </a:lnSpc>
            </a:pPr>
            <a:r>
              <a:rPr lang="en-GB" sz="1800" b="1" dirty="0" smtClean="0">
                <a:solidFill>
                  <a:srgbClr val="002060"/>
                </a:solidFill>
              </a:rPr>
              <a:t>Write back</a:t>
            </a:r>
          </a:p>
          <a:p>
            <a:pPr lvl="1">
              <a:lnSpc>
                <a:spcPct val="90000"/>
              </a:lnSpc>
            </a:pPr>
            <a:r>
              <a:rPr lang="en-GB" sz="1600" b="1" dirty="0" smtClean="0">
                <a:solidFill>
                  <a:srgbClr val="002060"/>
                </a:solidFill>
              </a:rPr>
              <a:t>Updates registers </a:t>
            </a:r>
            <a:r>
              <a:rPr lang="en-GB" sz="1600" dirty="0" smtClean="0">
                <a:solidFill>
                  <a:srgbClr val="002060"/>
                </a:solidFill>
              </a:rPr>
              <a:t>and </a:t>
            </a:r>
            <a:r>
              <a:rPr lang="en-GB" sz="1600" b="1" dirty="0" smtClean="0">
                <a:solidFill>
                  <a:srgbClr val="002060"/>
                </a:solidFill>
              </a:rPr>
              <a:t>status flags </a:t>
            </a:r>
            <a:r>
              <a:rPr lang="en-GB" sz="1600" dirty="0" smtClean="0">
                <a:solidFill>
                  <a:srgbClr val="002060"/>
                </a:solidFill>
              </a:rPr>
              <a:t>modified during the preceding execute stage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00034" y="857232"/>
            <a:ext cx="2190736" cy="2071702"/>
          </a:xfrm>
        </p:spPr>
        <p:txBody>
          <a:bodyPr>
            <a:normAutofit/>
          </a:bodyPr>
          <a:lstStyle/>
          <a:p>
            <a:pPr algn="ctr"/>
            <a:r>
              <a:rPr lang="en-GB" sz="2800" b="1" dirty="0">
                <a:effectLst>
                  <a:outerShdw blurRad="38100" dist="38100" dir="2700000" algn="tl">
                    <a:srgbClr val="000000">
                      <a:alpha val="43137"/>
                    </a:srgbClr>
                  </a:outerShdw>
                </a:effectLst>
              </a:rPr>
              <a:t>80486</a:t>
            </a:r>
            <a:r>
              <a:rPr lang="en-GB" sz="2800" b="1" dirty="0" smtClean="0">
                <a:effectLst>
                  <a:outerShdw blurRad="38100" dist="38100" dir="2700000" algn="tl">
                    <a:srgbClr val="000000">
                      <a:alpha val="43137"/>
                    </a:srgbClr>
                  </a:outerShdw>
                </a:effectLst>
              </a:rPr>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Instruction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Pipeline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Examples</a:t>
            </a:r>
            <a:endParaRPr lang="en-GB" sz="2800" b="1" dirty="0">
              <a:effectLst>
                <a:outerShdw blurRad="38100" dist="38100" dir="2700000" algn="tl">
                  <a:srgbClr val="000000">
                    <a:alpha val="43137"/>
                  </a:srgbClr>
                </a:outerShdw>
              </a:effectLst>
            </a:endParaRPr>
          </a:p>
        </p:txBody>
      </p:sp>
      <p:pic>
        <p:nvPicPr>
          <p:cNvPr id="14338" name="Picture 2"/>
          <p:cNvPicPr>
            <a:picLocks noChangeAspect="1" noChangeArrowheads="1"/>
          </p:cNvPicPr>
          <p:nvPr/>
        </p:nvPicPr>
        <p:blipFill>
          <a:blip r:embed="rId3"/>
          <a:srcRect/>
          <a:stretch>
            <a:fillRect/>
          </a:stretch>
        </p:blipFill>
        <p:spPr bwMode="auto">
          <a:xfrm>
            <a:off x="2928926" y="1285860"/>
            <a:ext cx="5943600" cy="43529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14.1- Processor Organization</a:t>
            </a:r>
            <a:endParaRPr lang="en-US"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2219348"/>
            <a:ext cx="8182004" cy="3638544"/>
          </a:xfrm>
        </p:spPr>
        <p:txBody>
          <a:bodyPr>
            <a:normAutofit/>
          </a:bodyPr>
          <a:lstStyle/>
          <a:p>
            <a:r>
              <a:rPr lang="en-US" b="1" dirty="0" smtClean="0">
                <a:solidFill>
                  <a:srgbClr val="002060"/>
                </a:solidFill>
              </a:rPr>
              <a:t>Fetch instruction </a:t>
            </a:r>
            <a:r>
              <a:rPr lang="en-US" dirty="0" smtClean="0">
                <a:solidFill>
                  <a:srgbClr val="002060"/>
                </a:solidFill>
              </a:rPr>
              <a:t>(from memory (register, cache, main memory)</a:t>
            </a:r>
          </a:p>
          <a:p>
            <a:r>
              <a:rPr lang="en-US" b="1" dirty="0" smtClean="0">
                <a:solidFill>
                  <a:srgbClr val="002060"/>
                </a:solidFill>
              </a:rPr>
              <a:t>Interpret instruction </a:t>
            </a:r>
            <a:r>
              <a:rPr lang="en-US" dirty="0" smtClean="0">
                <a:solidFill>
                  <a:srgbClr val="002060"/>
                </a:solidFill>
              </a:rPr>
              <a:t>(what action is required)</a:t>
            </a:r>
          </a:p>
          <a:p>
            <a:r>
              <a:rPr lang="en-US" b="1" dirty="0" smtClean="0">
                <a:solidFill>
                  <a:srgbClr val="002060"/>
                </a:solidFill>
              </a:rPr>
              <a:t>Fetch data </a:t>
            </a:r>
            <a:r>
              <a:rPr lang="en-US" dirty="0" smtClean="0">
                <a:solidFill>
                  <a:srgbClr val="002060"/>
                </a:solidFill>
              </a:rPr>
              <a:t>(data from memory or an I/O module)</a:t>
            </a:r>
          </a:p>
          <a:p>
            <a:r>
              <a:rPr lang="en-US" b="1" dirty="0" smtClean="0">
                <a:solidFill>
                  <a:srgbClr val="002060"/>
                </a:solidFill>
              </a:rPr>
              <a:t>Process data </a:t>
            </a:r>
            <a:r>
              <a:rPr lang="en-US" dirty="0" smtClean="0">
                <a:solidFill>
                  <a:srgbClr val="002060"/>
                </a:solidFill>
              </a:rPr>
              <a:t>(performing some operations on data)</a:t>
            </a:r>
          </a:p>
          <a:p>
            <a:r>
              <a:rPr lang="en-US" b="1" dirty="0" smtClean="0">
                <a:solidFill>
                  <a:srgbClr val="002060"/>
                </a:solidFill>
              </a:rPr>
              <a:t>Write data </a:t>
            </a:r>
            <a:r>
              <a:rPr lang="en-US" dirty="0" smtClean="0">
                <a:solidFill>
                  <a:srgbClr val="002060"/>
                </a:solidFill>
              </a:rPr>
              <a:t>(writing result to memory or an I/O module)</a:t>
            </a:r>
          </a:p>
          <a:p>
            <a:pPr>
              <a:buNone/>
            </a:pPr>
            <a:r>
              <a:rPr lang="en-US" dirty="0" smtClean="0">
                <a:solidFill>
                  <a:srgbClr val="002060"/>
                </a:solidFill>
                <a:sym typeface="Wingdings" pitchFamily="2" charset="2"/>
              </a:rPr>
              <a:t> </a:t>
            </a:r>
            <a:r>
              <a:rPr lang="en-US" dirty="0" smtClean="0">
                <a:solidFill>
                  <a:srgbClr val="FF0000"/>
                </a:solidFill>
              </a:rPr>
              <a:t>In order to do these things the processor needs to store some data temporarily and therefore needs a small internal memory</a:t>
            </a:r>
            <a:endParaRPr lang="en-US" dirty="0">
              <a:solidFill>
                <a:srgbClr val="FF0000"/>
              </a:solidFill>
            </a:endParaRPr>
          </a:p>
        </p:txBody>
      </p:sp>
      <p:sp>
        <p:nvSpPr>
          <p:cNvPr id="9" name="Text Placeholder 8"/>
          <p:cNvSpPr>
            <a:spLocks noGrp="1"/>
          </p:cNvSpPr>
          <p:nvPr>
            <p:ph type="body" sz="half" idx="2"/>
          </p:nvPr>
        </p:nvSpPr>
        <p:spPr>
          <a:xfrm>
            <a:off x="762000" y="1219200"/>
            <a:ext cx="7558960" cy="774700"/>
          </a:xfrm>
        </p:spPr>
        <p:txBody>
          <a:bodyPr/>
          <a:lstStyle/>
          <a:p>
            <a:r>
              <a:rPr lang="en-US" sz="2800" b="1" dirty="0" smtClean="0"/>
              <a:t>Processor Requirements:</a:t>
            </a:r>
            <a:endParaRPr lang="en-US" sz="2800" b="1" dirty="0"/>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533400" y="1285860"/>
            <a:ext cx="7556313" cy="5114940"/>
          </a:xfrm>
        </p:spPr>
        <p:txBody>
          <a:bodyPr>
            <a:noAutofit/>
          </a:bodyPr>
          <a:lstStyle/>
          <a:p>
            <a:pPr>
              <a:lnSpc>
                <a:spcPct val="90000"/>
              </a:lnSpc>
            </a:pPr>
            <a:r>
              <a:rPr lang="en-US" dirty="0" smtClean="0">
                <a:solidFill>
                  <a:schemeClr val="tx1"/>
                </a:solidFill>
              </a:rPr>
              <a:t>14.1 What general roles are performed by processor registers? </a:t>
            </a:r>
          </a:p>
          <a:p>
            <a:pPr>
              <a:lnSpc>
                <a:spcPct val="90000"/>
              </a:lnSpc>
            </a:pPr>
            <a:r>
              <a:rPr lang="en-US" dirty="0" smtClean="0">
                <a:solidFill>
                  <a:schemeClr val="tx1"/>
                </a:solidFill>
              </a:rPr>
              <a:t>14.2 What categories of data are commonly supported by user-visible registers? </a:t>
            </a:r>
          </a:p>
          <a:p>
            <a:pPr>
              <a:lnSpc>
                <a:spcPct val="90000"/>
              </a:lnSpc>
            </a:pPr>
            <a:r>
              <a:rPr lang="en-US" dirty="0" smtClean="0">
                <a:solidFill>
                  <a:schemeClr val="tx1"/>
                </a:solidFill>
              </a:rPr>
              <a:t>14.3 What is the function of condition codes? </a:t>
            </a:r>
          </a:p>
          <a:p>
            <a:pPr>
              <a:lnSpc>
                <a:spcPct val="90000"/>
              </a:lnSpc>
            </a:pPr>
            <a:r>
              <a:rPr lang="en-US" dirty="0" smtClean="0">
                <a:solidFill>
                  <a:schemeClr val="tx1"/>
                </a:solidFill>
              </a:rPr>
              <a:t>14.4 What is a program status word? </a:t>
            </a:r>
          </a:p>
          <a:p>
            <a:pPr>
              <a:lnSpc>
                <a:spcPct val="90000"/>
              </a:lnSpc>
            </a:pPr>
            <a:r>
              <a:rPr lang="en-US" dirty="0" smtClean="0">
                <a:solidFill>
                  <a:schemeClr val="tx1"/>
                </a:solidFill>
              </a:rPr>
              <a:t>14.5 Why is a two-stage instruction pipeline unlikely to cut the instruction cycle time in half, compared with the use of no pipeline? </a:t>
            </a:r>
          </a:p>
          <a:p>
            <a:pPr>
              <a:lnSpc>
                <a:spcPct val="90000"/>
              </a:lnSpc>
            </a:pPr>
            <a:r>
              <a:rPr lang="en-US" dirty="0" smtClean="0">
                <a:solidFill>
                  <a:schemeClr val="tx1"/>
                </a:solidFill>
              </a:rPr>
              <a:t>14.6 List and briefly explain various ways in which an instruction pipeline can deal with conditional branch instructions. </a:t>
            </a:r>
          </a:p>
          <a:p>
            <a:pPr>
              <a:lnSpc>
                <a:spcPct val="90000"/>
              </a:lnSpc>
            </a:pPr>
            <a:r>
              <a:rPr lang="en-US" dirty="0" smtClean="0">
                <a:solidFill>
                  <a:schemeClr val="tx1"/>
                </a:solidFill>
              </a:rPr>
              <a:t>14.7 How are history bits used for branch prediction?</a:t>
            </a:r>
            <a:endParaRPr lang="en-GB" dirty="0" smtClean="0">
              <a:solidFill>
                <a:schemeClr val="tx1"/>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533400" y="1524000"/>
            <a:ext cx="7556313" cy="4876800"/>
          </a:xfrm>
        </p:spPr>
        <p:txBody>
          <a:bodyPr>
            <a:normAutofit/>
          </a:bodyPr>
          <a:lstStyle/>
          <a:p>
            <a:pPr>
              <a:lnSpc>
                <a:spcPct val="90000"/>
              </a:lnSpc>
              <a:buNone/>
            </a:pPr>
            <a:r>
              <a:rPr lang="en-US" dirty="0" smtClean="0">
                <a:solidFill>
                  <a:schemeClr val="tx1"/>
                </a:solidFill>
              </a:rPr>
              <a:t>14.8 - what would be the value of the following flags: Carry, Zero, Overflow, Sign, Even Parity , Half-Carry ?</a:t>
            </a:r>
          </a:p>
          <a:p>
            <a:pPr>
              <a:lnSpc>
                <a:spcPct val="90000"/>
              </a:lnSpc>
            </a:pPr>
            <a:r>
              <a:rPr lang="en-US" dirty="0" smtClean="0">
                <a:solidFill>
                  <a:schemeClr val="tx1"/>
                </a:solidFill>
              </a:rPr>
              <a:t>(a) If the last operation performed on a computer with an 8-bit word was an addition in which the two operands were 00000010 and 00000011.</a:t>
            </a:r>
          </a:p>
          <a:p>
            <a:pPr>
              <a:lnSpc>
                <a:spcPct val="90000"/>
              </a:lnSpc>
            </a:pPr>
            <a:r>
              <a:rPr lang="en-US" dirty="0" smtClean="0">
                <a:solidFill>
                  <a:schemeClr val="tx1"/>
                </a:solidFill>
              </a:rPr>
              <a:t>(b) Repeat for the addition of -1 (twos complement) and +1. </a:t>
            </a:r>
          </a:p>
          <a:p>
            <a:pPr>
              <a:lnSpc>
                <a:spcPct val="90000"/>
              </a:lnSpc>
            </a:pPr>
            <a:r>
              <a:rPr lang="en-US" dirty="0" smtClean="0">
                <a:solidFill>
                  <a:schemeClr val="tx1"/>
                </a:solidFill>
              </a:rPr>
              <a:t>(c) A - B, where A contains 11110000 and B contains 0010100.</a:t>
            </a:r>
            <a:endParaRPr lang="en-GB" dirty="0" smtClean="0">
              <a:solidFill>
                <a:schemeClr val="tx1"/>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38400"/>
            <a:ext cx="3657600" cy="3205178"/>
          </a:xfrm>
        </p:spPr>
        <p:txBody>
          <a:bodyPr>
            <a:noAutofit/>
          </a:bodyPr>
          <a:lstStyle/>
          <a:p>
            <a:r>
              <a:rPr lang="en-US" sz="2400" dirty="0" smtClean="0">
                <a:solidFill>
                  <a:srgbClr val="002060"/>
                </a:solidFill>
              </a:rPr>
              <a:t>Processor organization</a:t>
            </a:r>
          </a:p>
          <a:p>
            <a:r>
              <a:rPr lang="en-US" sz="2400" dirty="0" smtClean="0">
                <a:solidFill>
                  <a:srgbClr val="002060"/>
                </a:solidFill>
              </a:rPr>
              <a:t>Register organization</a:t>
            </a:r>
          </a:p>
          <a:p>
            <a:pPr lvl="1"/>
            <a:r>
              <a:rPr lang="en-US" sz="2400" dirty="0" smtClean="0">
                <a:solidFill>
                  <a:srgbClr val="002060"/>
                </a:solidFill>
              </a:rPr>
              <a:t>User-visible registers</a:t>
            </a:r>
          </a:p>
          <a:p>
            <a:pPr lvl="1"/>
            <a:r>
              <a:rPr lang="en-US" sz="2400" dirty="0" smtClean="0">
                <a:solidFill>
                  <a:srgbClr val="002060"/>
                </a:solidFill>
              </a:rPr>
              <a:t>Control and status registers</a:t>
            </a:r>
          </a:p>
          <a:p>
            <a:r>
              <a:rPr lang="en-US" sz="2400" dirty="0" smtClean="0">
                <a:solidFill>
                  <a:srgbClr val="002060"/>
                </a:solidFill>
              </a:rPr>
              <a:t>Instruction cycle</a:t>
            </a:r>
          </a:p>
          <a:p>
            <a:pPr lvl="1"/>
            <a:r>
              <a:rPr lang="en-US" sz="2400" dirty="0" smtClean="0">
                <a:solidFill>
                  <a:srgbClr val="002060"/>
                </a:solidFill>
              </a:rPr>
              <a:t>The indirect cycle</a:t>
            </a:r>
          </a:p>
          <a:p>
            <a:pPr lvl="1"/>
            <a:r>
              <a:rPr lang="en-US" sz="2400" dirty="0" smtClean="0">
                <a:solidFill>
                  <a:srgbClr val="002060"/>
                </a:solidFill>
              </a:rPr>
              <a:t>Data flow</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dirty="0" smtClean="0">
                <a:solidFill>
                  <a:srgbClr val="002060"/>
                </a:solidFill>
              </a:rPr>
              <a:t>Instruction pipelining</a:t>
            </a:r>
          </a:p>
          <a:p>
            <a:pPr lvl="1"/>
            <a:r>
              <a:rPr lang="en-US" sz="2400" dirty="0" smtClean="0">
                <a:solidFill>
                  <a:srgbClr val="002060"/>
                </a:solidFill>
              </a:rPr>
              <a:t>Pipelining strategy</a:t>
            </a:r>
          </a:p>
          <a:p>
            <a:pPr lvl="1"/>
            <a:r>
              <a:rPr lang="en-US" sz="2400" dirty="0" smtClean="0">
                <a:solidFill>
                  <a:srgbClr val="002060"/>
                </a:solidFill>
              </a:rPr>
              <a:t>Pipeline performance</a:t>
            </a:r>
          </a:p>
          <a:p>
            <a:pPr lvl="1"/>
            <a:r>
              <a:rPr lang="en-US" sz="2400" dirty="0" smtClean="0">
                <a:solidFill>
                  <a:srgbClr val="002060"/>
                </a:solidFill>
              </a:rPr>
              <a:t>Pipeline hazards</a:t>
            </a:r>
          </a:p>
          <a:p>
            <a:pPr lvl="1"/>
            <a:r>
              <a:rPr lang="en-US" sz="2400" dirty="0" smtClean="0">
                <a:solidFill>
                  <a:srgbClr val="002060"/>
                </a:solidFill>
              </a:rPr>
              <a:t>Dealing with branches</a:t>
            </a:r>
          </a:p>
          <a:p>
            <a:pPr lvl="1"/>
            <a:r>
              <a:rPr lang="en-US" sz="2400" dirty="0" smtClean="0">
                <a:solidFill>
                  <a:srgbClr val="002060"/>
                </a:solidFill>
              </a:rPr>
              <a:t>Intel 80486 pipelining</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14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Processor Structure and Function</a:t>
            </a:r>
            <a:endParaRPr lang="en-US" dirty="0">
              <a:solidFill>
                <a:srgbClr val="6666CC"/>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CPU With</a:t>
            </a:r>
            <a:r>
              <a:rPr lang="en-GB" dirty="0" smtClean="0">
                <a:effectLst>
                  <a:outerShdw blurRad="38100" dist="38100" dir="2700000" algn="tl">
                    <a:srgbClr val="000000">
                      <a:alpha val="43137"/>
                    </a:srgbClr>
                  </a:outerShdw>
                </a:effectLst>
              </a:rPr>
              <a:t> the System Bus and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CPU Internal Structure</a:t>
            </a:r>
            <a:endParaRPr lang="en-GB"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3"/>
          <a:srcRect/>
          <a:stretch>
            <a:fillRect/>
          </a:stretch>
        </p:blipFill>
        <p:spPr bwMode="auto">
          <a:xfrm>
            <a:off x="233359" y="2100307"/>
            <a:ext cx="3838575" cy="3619500"/>
          </a:xfrm>
          <a:prstGeom prst="rect">
            <a:avLst/>
          </a:prstGeom>
          <a:noFill/>
          <a:ln w="28575">
            <a:solidFill>
              <a:schemeClr val="tx1"/>
            </a:solid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214810" y="1933593"/>
            <a:ext cx="4743450" cy="4067175"/>
          </a:xfrm>
          <a:prstGeom prst="rect">
            <a:avLst/>
          </a:prstGeom>
          <a:noFill/>
          <a:ln w="28575">
            <a:solidFill>
              <a:schemeClr val="tx1"/>
            </a:solidFill>
            <a:miter lim="800000"/>
            <a:headEnd/>
            <a:tailEnd/>
          </a:ln>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142852"/>
            <a:ext cx="7556313" cy="604822"/>
          </a:xfrm>
          <a:noFill/>
          <a:ln/>
        </p:spPr>
        <p:txBody>
          <a:bodyPr lIns="90488" tIns="44450" rIns="90488" bIns="44450"/>
          <a:lstStyle/>
          <a:p>
            <a:r>
              <a:rPr lang="en-US" dirty="0" smtClean="0">
                <a:effectLst>
                  <a:outerShdw blurRad="38100" dist="38100" dir="2700000" algn="tl">
                    <a:srgbClr val="000000">
                      <a:alpha val="43137"/>
                    </a:srgbClr>
                  </a:outerShdw>
                </a:effectLst>
              </a:rPr>
              <a:t>14.2- Register Organization</a:t>
            </a:r>
            <a:endParaRPr lang="en-US" dirty="0">
              <a:effectLst>
                <a:outerShdw blurRad="38100" dist="38100" dir="2700000" algn="tl">
                  <a:srgbClr val="000000">
                    <a:alpha val="43137"/>
                  </a:srgbClr>
                </a:outerShdw>
              </a:effectLst>
            </a:endParaRP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noAutofit/>
          </a:bodyPr>
          <a:lstStyle/>
          <a:p>
            <a:r>
              <a:rPr lang="en-US" sz="2400" dirty="0" smtClean="0">
                <a:solidFill>
                  <a:srgbClr val="002060"/>
                </a:solidFill>
              </a:rPr>
              <a:t>Enable the machine or assembly language programmer to minimize main memory references by optimizing use of registers</a:t>
            </a:r>
            <a:endParaRPr lang="en-US" sz="2400" dirty="0">
              <a:solidFill>
                <a:srgbClr val="002060"/>
              </a:solidFill>
            </a:endParaRPr>
          </a:p>
        </p:txBody>
      </p:sp>
      <p:sp>
        <p:nvSpPr>
          <p:cNvPr id="8" name="Content Placeholder 7"/>
          <p:cNvSpPr>
            <a:spLocks noGrp="1"/>
          </p:cNvSpPr>
          <p:nvPr>
            <p:ph sz="quarter" idx="4"/>
          </p:nvPr>
        </p:nvSpPr>
        <p:spPr>
          <a:xfrm>
            <a:off x="4419600" y="3657600"/>
            <a:ext cx="3657600" cy="2200835"/>
          </a:xfrm>
        </p:spPr>
        <p:txBody>
          <a:bodyPr>
            <a:noAutofit/>
          </a:bodyPr>
          <a:lstStyle/>
          <a:p>
            <a:r>
              <a:rPr lang="en-US" sz="2400" dirty="0" smtClean="0">
                <a:solidFill>
                  <a:srgbClr val="002060"/>
                </a:solidFill>
              </a:rPr>
              <a:t>Used by the control unit to control the operation of the processor and by privileged operating system programs to control the execution of programs</a:t>
            </a:r>
            <a:endParaRPr lang="en-US" sz="2400" dirty="0">
              <a:solidFill>
                <a:srgbClr val="002060"/>
              </a:solidFill>
            </a:endParaRPr>
          </a:p>
        </p:txBody>
      </p:sp>
      <p:sp>
        <p:nvSpPr>
          <p:cNvPr id="6" name="Text Placeholder 5"/>
          <p:cNvSpPr>
            <a:spLocks noGrp="1"/>
          </p:cNvSpPr>
          <p:nvPr>
            <p:ph type="body" idx="1"/>
          </p:nvPr>
        </p:nvSpPr>
        <p:spPr>
          <a:xfrm>
            <a:off x="533400" y="3000372"/>
            <a:ext cx="3657600" cy="522757"/>
          </a:xfrm>
        </p:spPr>
        <p:txBody>
          <a:bodyPr/>
          <a:lstStyle/>
          <a:p>
            <a:r>
              <a:rPr lang="en-US" sz="2000" dirty="0" smtClean="0"/>
              <a:t>User-Visible Registers</a:t>
            </a:r>
            <a:endParaRPr lang="en-US" sz="2000" dirty="0"/>
          </a:p>
        </p:txBody>
      </p:sp>
      <p:sp>
        <p:nvSpPr>
          <p:cNvPr id="7" name="Text Placeholder 6"/>
          <p:cNvSpPr>
            <a:spLocks noGrp="1"/>
          </p:cNvSpPr>
          <p:nvPr>
            <p:ph type="body" sz="quarter" idx="3"/>
          </p:nvPr>
        </p:nvSpPr>
        <p:spPr>
          <a:xfrm>
            <a:off x="4419600" y="3000372"/>
            <a:ext cx="3657600" cy="522757"/>
          </a:xfrm>
        </p:spPr>
        <p:txBody>
          <a:bodyPr/>
          <a:lstStyle/>
          <a:p>
            <a:r>
              <a:rPr lang="en-US" sz="2000" dirty="0" smtClean="0"/>
              <a:t>Control and Status Registers</a:t>
            </a:r>
            <a:endParaRPr lang="en-US" sz="2000" dirty="0"/>
          </a:p>
        </p:txBody>
      </p:sp>
      <p:sp>
        <p:nvSpPr>
          <p:cNvPr id="9" name="TextBox 8"/>
          <p:cNvSpPr txBox="1"/>
          <p:nvPr/>
        </p:nvSpPr>
        <p:spPr>
          <a:xfrm>
            <a:off x="500034" y="1000108"/>
            <a:ext cx="7600976" cy="1826141"/>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dirty="0">
                <a:latin typeface="+mn-lt"/>
              </a:rPr>
              <a:t>Within the processor there is a set of registers that function as a level of memory above main memory and cache in the </a:t>
            </a:r>
            <a:r>
              <a:rPr lang="en-US" dirty="0" smtClean="0">
                <a:latin typeface="+mn-lt"/>
              </a:rPr>
              <a:t>hierarchy</a:t>
            </a:r>
          </a:p>
          <a:p>
            <a:pPr marL="228600" indent="-228600" eaLnBrk="1" hangingPunct="1">
              <a:spcBef>
                <a:spcPts val="2000"/>
              </a:spcBef>
              <a:buClr>
                <a:schemeClr val="accent1"/>
              </a:buClr>
              <a:buSzPct val="75000"/>
              <a:buFont typeface="Wingdings" pitchFamily="2" charset="2"/>
              <a:buChar char="n"/>
            </a:pPr>
            <a:r>
              <a:rPr lang="en-US" dirty="0" smtClean="0">
                <a:latin typeface="+mn-lt"/>
              </a:rPr>
              <a:t>The registers in the processor perform two roles:</a:t>
            </a:r>
            <a:endParaRPr lang="en-US" dirty="0">
              <a:latin typeface="+mn-lt"/>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p:cNvGraphicFramePr>
            <a:graphicFrameLocks noGrp="1"/>
          </p:cNvGraphicFramePr>
          <p:nvPr>
            <p:ph idx="4294967295"/>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304800" y="884228"/>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User-Visible </a:t>
            </a:r>
            <a:r>
              <a:rPr lang="en-US" dirty="0">
                <a:effectLst>
                  <a:outerShdw blurRad="38100" dist="38100" dir="2700000" algn="tl">
                    <a:srgbClr val="000000">
                      <a:alpha val="43137"/>
                    </a:srgbClr>
                  </a:outerShdw>
                </a:effectLst>
              </a:rPr>
              <a:t>Registers</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8" name="Rectangle 4"/>
          <p:cNvSpPr>
            <a:spLocks noGrp="1" noChangeArrowheads="1"/>
          </p:cNvSpPr>
          <p:nvPr>
            <p:ph type="title" idx="4294967295"/>
          </p:nvPr>
        </p:nvSpPr>
        <p:spPr>
          <a:xfrm>
            <a:off x="533400" y="381000"/>
            <a:ext cx="7556500" cy="761984"/>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14.1: Condition Codes</a:t>
            </a:r>
            <a:endParaRPr lang="en-US"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92786" y="1357298"/>
            <a:ext cx="8979808" cy="4429156"/>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a:t>
            </a:r>
            <a:r>
              <a:rPr lang="en-US" dirty="0" smtClean="0">
                <a:effectLst>
                  <a:outerShdw blurRad="38100" dist="38100" dir="2700000" algn="tl">
                    <a:srgbClr val="000000">
                      <a:alpha val="43137"/>
                    </a:srgbClr>
                  </a:outerShdw>
                </a:effectLst>
              </a:rPr>
              <a:t> and </a:t>
            </a:r>
            <a:r>
              <a:rPr lang="en-US" dirty="0">
                <a:effectLst>
                  <a:outerShdw blurRad="38100" dist="38100" dir="2700000" algn="tl">
                    <a:srgbClr val="000000">
                      <a:alpha val="43137"/>
                    </a:srgbClr>
                  </a:outerShdw>
                </a:effectLst>
              </a:rPr>
              <a:t>Status Registers</a:t>
            </a:r>
          </a:p>
        </p:txBody>
      </p:sp>
      <p:sp>
        <p:nvSpPr>
          <p:cNvPr id="6" name="Content Placeholder 5"/>
          <p:cNvSpPr>
            <a:spLocks noGrp="1"/>
          </p:cNvSpPr>
          <p:nvPr>
            <p:ph idx="1"/>
          </p:nvPr>
        </p:nvSpPr>
        <p:spPr>
          <a:xfrm>
            <a:off x="498474" y="1981200"/>
            <a:ext cx="8145492" cy="4305320"/>
          </a:xfrm>
        </p:spPr>
        <p:txBody>
          <a:bodyPr/>
          <a:lstStyle/>
          <a:p>
            <a:r>
              <a:rPr lang="en-US" b="1" dirty="0" smtClean="0">
                <a:solidFill>
                  <a:srgbClr val="002060"/>
                </a:solidFill>
              </a:rPr>
              <a:t>Program counter (PC)</a:t>
            </a:r>
          </a:p>
          <a:p>
            <a:pPr lvl="1"/>
            <a:r>
              <a:rPr lang="en-US" dirty="0" smtClean="0">
                <a:solidFill>
                  <a:srgbClr val="002060"/>
                </a:solidFill>
              </a:rPr>
              <a:t>Contains the address of an instruction to be fetched</a:t>
            </a:r>
          </a:p>
          <a:p>
            <a:r>
              <a:rPr lang="en-US" b="1" dirty="0" smtClean="0">
                <a:solidFill>
                  <a:srgbClr val="002060"/>
                </a:solidFill>
              </a:rPr>
              <a:t>Instruction register (IR)</a:t>
            </a:r>
          </a:p>
          <a:p>
            <a:pPr lvl="1"/>
            <a:r>
              <a:rPr lang="en-US" dirty="0" smtClean="0">
                <a:solidFill>
                  <a:srgbClr val="002060"/>
                </a:solidFill>
              </a:rPr>
              <a:t>Contains the instruction </a:t>
            </a:r>
            <a:r>
              <a:rPr lang="en-US" dirty="0" smtClean="0">
                <a:solidFill>
                  <a:srgbClr val="FF0000"/>
                </a:solidFill>
              </a:rPr>
              <a:t>most recently fetched</a:t>
            </a:r>
          </a:p>
          <a:p>
            <a:r>
              <a:rPr lang="en-US" b="1" dirty="0" smtClean="0">
                <a:solidFill>
                  <a:srgbClr val="002060"/>
                </a:solidFill>
              </a:rPr>
              <a:t>Memory address register (MAR)</a:t>
            </a:r>
          </a:p>
          <a:p>
            <a:pPr lvl="1"/>
            <a:r>
              <a:rPr lang="en-US" dirty="0" smtClean="0">
                <a:solidFill>
                  <a:srgbClr val="002060"/>
                </a:solidFill>
              </a:rPr>
              <a:t>Contains the address of a location in memory</a:t>
            </a:r>
          </a:p>
          <a:p>
            <a:r>
              <a:rPr lang="en-US" b="1" dirty="0" smtClean="0">
                <a:solidFill>
                  <a:srgbClr val="002060"/>
                </a:solidFill>
              </a:rPr>
              <a:t>Memory buffer register (MBR)</a:t>
            </a:r>
          </a:p>
          <a:p>
            <a:pPr lvl="1"/>
            <a:r>
              <a:rPr lang="en-US" dirty="0" smtClean="0">
                <a:solidFill>
                  <a:srgbClr val="002060"/>
                </a:solidFill>
              </a:rPr>
              <a:t>Contains a word of data to be written to memory or </a:t>
            </a:r>
            <a:r>
              <a:rPr lang="en-US" b="1" dirty="0" smtClean="0">
                <a:solidFill>
                  <a:srgbClr val="002060"/>
                </a:solidFill>
              </a:rPr>
              <a:t>the word most recently read</a:t>
            </a:r>
            <a:endParaRPr lang="en-US" b="1" dirty="0">
              <a:solidFill>
                <a:srgbClr val="002060"/>
              </a:solidFill>
            </a:endParaRPr>
          </a:p>
        </p:txBody>
      </p:sp>
      <p:sp>
        <p:nvSpPr>
          <p:cNvPr id="7" name="Text Placeholder 6"/>
          <p:cNvSpPr>
            <a:spLocks noGrp="1"/>
          </p:cNvSpPr>
          <p:nvPr>
            <p:ph type="body" sz="half" idx="2"/>
          </p:nvPr>
        </p:nvSpPr>
        <p:spPr>
          <a:xfrm>
            <a:off x="609600" y="1295400"/>
            <a:ext cx="7101760" cy="774700"/>
          </a:xfrm>
        </p:spPr>
        <p:txBody>
          <a:bodyPr/>
          <a:lstStyle/>
          <a:p>
            <a:r>
              <a:rPr lang="en-US" sz="2300" dirty="0" smtClean="0">
                <a:solidFill>
                  <a:srgbClr val="0000CC"/>
                </a:solidFill>
              </a:rPr>
              <a:t>Four registers are essential to instruction execution</a:t>
            </a:r>
            <a:r>
              <a:rPr lang="en-US" sz="2300" dirty="0" smtClean="0"/>
              <a:t>:</a:t>
            </a:r>
            <a:endParaRPr lang="en-US" sz="2300"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3406</TotalTime>
  <Words>10318</Words>
  <Application>Microsoft Macintosh PowerPoint</Application>
  <PresentationFormat>On-screen Show (4:3)</PresentationFormat>
  <Paragraphs>558</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Advantage</vt:lpstr>
      <vt:lpstr>William Stallings, Computer Organization and Architecture, 9th Edition</vt:lpstr>
      <vt:lpstr>Objectives</vt:lpstr>
      <vt:lpstr>Contents</vt:lpstr>
      <vt:lpstr>14.1- Processor Organization</vt:lpstr>
      <vt:lpstr>CPU With the System Bus and   CPU Internal Structure</vt:lpstr>
      <vt:lpstr>14.2- Register Organization</vt:lpstr>
      <vt:lpstr>User-Visible Registers</vt:lpstr>
      <vt:lpstr>Table 14.1: Condition Codes</vt:lpstr>
      <vt:lpstr>Control and Status Registers</vt:lpstr>
      <vt:lpstr>Program Status Word (PSW)</vt:lpstr>
      <vt:lpstr>Slide 11</vt:lpstr>
      <vt:lpstr>14.3-Instruction Cycle</vt:lpstr>
      <vt:lpstr>Instruction Cycle</vt:lpstr>
      <vt:lpstr>Instruction Cycle State Diagram</vt:lpstr>
      <vt:lpstr>Data Flow, Fetch Cycle</vt:lpstr>
      <vt:lpstr>Data Flow, Interrupt Cycle</vt:lpstr>
      <vt:lpstr>14.4- Instruction Pipeling 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Alternative Pipeline Depiction</vt:lpstr>
      <vt:lpstr>Speedup Factors with Instruction Pipelining</vt:lpstr>
      <vt:lpstr>Pipeline Hazards (rủi ro)</vt:lpstr>
      <vt:lpstr>Resource Hazards</vt:lpstr>
      <vt:lpstr>Data Hazards</vt:lpstr>
      <vt:lpstr>Types of Data Hazard</vt:lpstr>
      <vt:lpstr>Control Hazard</vt:lpstr>
      <vt:lpstr>Multiple Streams</vt:lpstr>
      <vt:lpstr>Prefetch Branch Target</vt:lpstr>
      <vt:lpstr>Loop Buffer</vt:lpstr>
      <vt:lpstr>Branch Prediction</vt:lpstr>
      <vt:lpstr>Branch Prediction Flow Chart</vt:lpstr>
      <vt:lpstr>Branch Prediction State Diagram</vt:lpstr>
      <vt:lpstr>Dealing With  Branches</vt:lpstr>
      <vt:lpstr>Delayed Branch</vt:lpstr>
      <vt:lpstr>Intel 80486 Pipelining</vt:lpstr>
      <vt:lpstr>80486 Instruction  Pipeline  Examples</vt:lpstr>
      <vt:lpstr>Exercises</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USER</cp:lastModifiedBy>
  <cp:revision>109</cp:revision>
  <dcterms:created xsi:type="dcterms:W3CDTF">2012-07-22T02:20:50Z</dcterms:created>
  <dcterms:modified xsi:type="dcterms:W3CDTF">2015-04-16T03:26:52Z</dcterms:modified>
</cp:coreProperties>
</file>