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6"/>
  </p:notesMasterIdLst>
  <p:handoutMasterIdLst>
    <p:handoutMasterId r:id="rId27"/>
  </p:handoutMasterIdLst>
  <p:sldIdLst>
    <p:sldId id="298" r:id="rId2"/>
    <p:sldId id="258" r:id="rId3"/>
    <p:sldId id="317" r:id="rId4"/>
    <p:sldId id="319" r:id="rId5"/>
    <p:sldId id="318" r:id="rId6"/>
    <p:sldId id="301" r:id="rId7"/>
    <p:sldId id="296" r:id="rId8"/>
    <p:sldId id="266" r:id="rId9"/>
    <p:sldId id="267" r:id="rId10"/>
    <p:sldId id="268" r:id="rId11"/>
    <p:sldId id="271" r:id="rId12"/>
    <p:sldId id="274" r:id="rId13"/>
    <p:sldId id="276" r:id="rId14"/>
    <p:sldId id="277" r:id="rId15"/>
    <p:sldId id="280" r:id="rId16"/>
    <p:sldId id="288" r:id="rId17"/>
    <p:sldId id="320" r:id="rId18"/>
    <p:sldId id="290" r:id="rId19"/>
    <p:sldId id="302" r:id="rId20"/>
    <p:sldId id="303" r:id="rId21"/>
    <p:sldId id="297" r:id="rId22"/>
    <p:sldId id="294" r:id="rId23"/>
    <p:sldId id="321"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239" autoAdjust="0"/>
    <p:restoredTop sz="83139" autoAdjust="0"/>
  </p:normalViewPr>
  <p:slideViewPr>
    <p:cSldViewPr>
      <p:cViewPr varScale="1">
        <p:scale>
          <a:sx n="61" d="100"/>
          <a:sy n="61" d="100"/>
        </p:scale>
        <p:origin x="-110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5.xml"/><Relationship Id="rId15" Type="http://schemas.openxmlformats.org/officeDocument/2006/relationships/slide" Target="slides/slide24.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custT="1"/>
      <dgm:spPr/>
      <dgm:t>
        <a:bodyPr/>
        <a:lstStyle/>
        <a:p>
          <a:pPr rtl="0"/>
          <a:r>
            <a:rPr lang="en-US" sz="1800" b="1" dirty="0" smtClean="0"/>
            <a:t>High-level languages (HLLs)</a:t>
          </a:r>
          <a:endParaRPr lang="en-US" sz="1800"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custT="1"/>
      <dgm:spPr/>
      <dgm:t>
        <a:bodyPr/>
        <a:lstStyle/>
        <a:p>
          <a:pPr rtl="0"/>
          <a:r>
            <a:rPr lang="en-US" sz="1400" dirty="0" smtClean="0"/>
            <a:t>Allow the programmer to express algorithms more concisely</a:t>
          </a:r>
          <a:endParaRPr lang="en-US" sz="1400"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custT="1"/>
      <dgm:spPr/>
      <dgm:t>
        <a:bodyPr/>
        <a:lstStyle/>
        <a:p>
          <a:pPr rtl="0"/>
          <a:r>
            <a:rPr lang="en-US" sz="1400" dirty="0" smtClean="0"/>
            <a:t>Allow the compiler to take care of details that are not important in the programmer’s expression of algorithms</a:t>
          </a:r>
          <a:endParaRPr lang="en-US" sz="1400"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custT="1"/>
      <dgm:spPr/>
      <dgm:t>
        <a:bodyPr/>
        <a:lstStyle/>
        <a:p>
          <a:pPr rtl="0"/>
          <a:r>
            <a:rPr lang="en-US" sz="1400" dirty="0" smtClean="0"/>
            <a:t>Often support naturally the use of structured programming and/or object-oriented design</a:t>
          </a:r>
          <a:endParaRPr lang="en-US" sz="1400"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custT="1"/>
      <dgm:spPr>
        <a:solidFill>
          <a:srgbClr val="CCFFCC"/>
        </a:solidFill>
      </dgm:spPr>
      <dgm:t>
        <a:bodyPr/>
        <a:lstStyle/>
        <a:p>
          <a:pPr rtl="0"/>
          <a:r>
            <a:rPr lang="en-US" sz="1800" b="1" dirty="0" smtClean="0">
              <a:solidFill>
                <a:srgbClr val="FF0000"/>
              </a:solidFill>
            </a:rPr>
            <a:t>Semantic gap</a:t>
          </a:r>
          <a:endParaRPr lang="en-US" sz="1800" b="1" dirty="0">
            <a:solidFill>
              <a:srgbClr val="FF0000"/>
            </a:solidFill>
          </a:endParaRP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custT="1"/>
      <dgm:spPr>
        <a:solidFill>
          <a:srgbClr val="CCFFCC"/>
        </a:solidFill>
      </dgm:spPr>
      <dgm:t>
        <a:bodyPr/>
        <a:lstStyle/>
        <a:p>
          <a:pPr rtl="0"/>
          <a:r>
            <a:rPr lang="en-US" sz="1400" b="1" dirty="0" smtClean="0">
              <a:solidFill>
                <a:srgbClr val="FF0000"/>
              </a:solidFill>
            </a:rPr>
            <a:t>The difference between the operations provided in HLLs and those provided in computer architecture</a:t>
          </a:r>
          <a:endParaRPr lang="en-US" sz="1400" b="1" dirty="0">
            <a:solidFill>
              <a:srgbClr val="FF0000"/>
            </a:solidFill>
          </a:endParaRP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custT="1"/>
      <dgm:spPr/>
      <dgm:t>
        <a:bodyPr/>
        <a:lstStyle/>
        <a:p>
          <a:pPr rtl="0"/>
          <a:r>
            <a:rPr lang="en-US" sz="1800" b="1" dirty="0" smtClean="0"/>
            <a:t>Operations performed</a:t>
          </a:r>
          <a:endParaRPr lang="en-US" sz="1800"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custT="1"/>
      <dgm:spPr/>
      <dgm:t>
        <a:bodyPr/>
        <a:lstStyle/>
        <a:p>
          <a:pPr rtl="0"/>
          <a:r>
            <a:rPr lang="en-US" sz="1400" dirty="0" smtClean="0"/>
            <a:t>Determine the functions to be performed by the processor and its interaction with memory</a:t>
          </a:r>
          <a:endParaRPr lang="en-US" sz="1400"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custT="1"/>
      <dgm:spPr/>
      <dgm:t>
        <a:bodyPr/>
        <a:lstStyle/>
        <a:p>
          <a:pPr rtl="0"/>
          <a:r>
            <a:rPr lang="en-US" sz="1800" b="1" dirty="0" smtClean="0"/>
            <a:t>Operands used</a:t>
          </a:r>
          <a:endParaRPr lang="en-US" sz="1800"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custT="1"/>
      <dgm:spPr/>
      <dgm:t>
        <a:bodyPr/>
        <a:lstStyle/>
        <a:p>
          <a:pPr rtl="0"/>
          <a:r>
            <a:rPr lang="en-US" sz="1400" dirty="0" smtClean="0"/>
            <a:t>The types of operands and the frequency of their use determine the memory organization for storing them and the addressing modes for accessing them</a:t>
          </a:r>
          <a:endParaRPr lang="en-US" sz="1400"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custT="1"/>
      <dgm:spPr/>
      <dgm:t>
        <a:bodyPr/>
        <a:lstStyle/>
        <a:p>
          <a:pPr rtl="0"/>
          <a:r>
            <a:rPr lang="en-US" sz="1800" b="1" dirty="0" smtClean="0"/>
            <a:t>Execution sequencing</a:t>
          </a:r>
          <a:endParaRPr lang="en-US" sz="1800"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custT="1"/>
      <dgm:spPr/>
      <dgm:t>
        <a:bodyPr/>
        <a:lstStyle/>
        <a:p>
          <a:pPr rtl="0"/>
          <a:r>
            <a:rPr lang="en-US" sz="1400" dirty="0" smtClean="0"/>
            <a:t>Determines the control and pipeline organization</a:t>
          </a:r>
          <a:endParaRPr lang="en-US" sz="1400"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t>
        <a:bodyPr/>
        <a:lstStyle/>
        <a:p>
          <a:endParaRPr lang="en-US"/>
        </a:p>
      </dgm:t>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t>
        <a:bodyPr/>
        <a:lstStyle/>
        <a:p>
          <a:endParaRPr lang="en-US"/>
        </a:p>
      </dgm:t>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t>
        <a:bodyPr/>
        <a:lstStyle/>
        <a:p>
          <a:endParaRPr lang="en-US"/>
        </a:p>
      </dgm:t>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t>
        <a:bodyPr/>
        <a:lstStyle/>
        <a:p>
          <a:endParaRPr lang="en-US"/>
        </a:p>
      </dgm:t>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t>
        <a:bodyPr/>
        <a:lstStyle/>
        <a:p>
          <a:endParaRPr lang="en-US"/>
        </a:p>
      </dgm:t>
    </dgm:pt>
  </dgm:ptLst>
  <dgm:cxnLst>
    <dgm:cxn modelId="{C8A5FA68-1543-D548-9DD7-F4D530EF00BA}" type="presOf" srcId="{6D1BB519-C90D-0246-8696-70E0DC54B562}" destId="{EDAD9BF1-7143-1748-BC9E-1F5B136E6FDF}" srcOrd="0" destOrd="0"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D08E344B-C675-8F48-84EC-A140BD67FB49}" type="presOf" srcId="{EF011CB1-1B41-044E-AD01-77B2F4C6860A}" destId="{EEBD2FB1-A570-0148-86FF-F07E227B0A4D}" srcOrd="0" destOrd="1" presId="urn:microsoft.com/office/officeart/2005/8/layout/venn1"/>
    <dgm:cxn modelId="{8F931E8D-62F9-9048-BC0F-59907ED0E787}" type="presOf" srcId="{55C070F2-D4B9-F544-8C26-DE1BAC1283E3}" destId="{EEBD2FB1-A570-0148-86FF-F07E227B0A4D}" srcOrd="0" destOrd="0" presId="urn:microsoft.com/office/officeart/2005/8/layout/venn1"/>
    <dgm:cxn modelId="{BC4652A9-1A26-FD48-965C-592F1998633A}" srcId="{A17646FD-BCE0-8542-9814-B243963DED07}" destId="{1C306A93-11C9-B041-AA71-29C2542915B0}" srcOrd="0" destOrd="0" parTransId="{C625C32F-CC1F-FA4D-9D3B-B79C573CF7F7}" sibTransId="{CA8E21F4-7F48-B84E-95B8-A0BA459AA8A0}"/>
    <dgm:cxn modelId="{6FCF820F-2F57-424A-BAC4-1A41B3502F5D}" type="presOf" srcId="{9F3B3F56-958F-0442-90F3-87FCF3AA6678}" destId="{359ABF93-55A7-144A-904E-1B5749C88B1A}" srcOrd="0" destOrd="0" presId="urn:microsoft.com/office/officeart/2005/8/layout/venn1"/>
    <dgm:cxn modelId="{32763038-F11A-F142-9371-62C18001E903}" srcId="{A17646FD-BCE0-8542-9814-B243963DED07}" destId="{51527142-FC2E-9444-8639-C878AE52A9AB}" srcOrd="2" destOrd="0" parTransId="{726EEA93-1DE1-8049-92D5-54BB45481F6F}" sibTransId="{708ECFFE-332D-4141-B657-D4FDD70DC52A}"/>
    <dgm:cxn modelId="{DA8EEF47-6FD5-604D-A082-EA8FDDE9F2EA}" srcId="{A17646FD-BCE0-8542-9814-B243963DED07}" destId="{55C070F2-D4B9-F544-8C26-DE1BAC1283E3}" srcOrd="1" destOrd="0" parTransId="{2F47751B-F130-EE46-8BCF-F7A1EF428959}" sibTransId="{830EF5B3-F76E-3848-84F7-ABCBC3192DFE}"/>
    <dgm:cxn modelId="{C16E71AF-D0B7-E34E-806B-3941B59E54A2}" srcId="{51527142-FC2E-9444-8639-C878AE52A9AB}" destId="{B83B7B7C-5AF8-D143-B6EA-CA7E7F43549F}" srcOrd="0" destOrd="0" parTransId="{1207F9CD-9D3E-754E-928E-0FA959E41FD3}" sibTransId="{B0E5244A-D83C-DD48-AD86-47F2F49B3E18}"/>
    <dgm:cxn modelId="{8380EC6B-3D9B-4841-A26C-E6AD389B3658}" type="presOf" srcId="{B83B7B7C-5AF8-D143-B6EA-CA7E7F43549F}" destId="{4DE40C66-C83B-7840-B18A-0B81C98CC140}" srcOrd="0" destOrd="1" presId="urn:microsoft.com/office/officeart/2005/8/layout/venn1"/>
    <dgm:cxn modelId="{30E8D766-6B52-3B4C-93A8-7DBA2B49DDCF}" type="presOf" srcId="{DB57A243-0F22-FB46-A11E-E5DC4F71289E}" destId="{0A426012-B87A-EE46-A39B-A0BE9E3ACB09}" srcOrd="0" destOrd="1" presId="urn:microsoft.com/office/officeart/2005/8/layout/venn1"/>
    <dgm:cxn modelId="{CF83684D-8643-3C4A-9DF9-FA3F3E632C5D}" type="presOf" srcId="{4C35E983-3A9C-8F45-B20B-4ABA71D304A7}" destId="{EDAD9BF1-7143-1748-BC9E-1F5B136E6FDF}" srcOrd="0" destOrd="1"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AC2C923E-6511-E848-A759-572E8989A868}" srcId="{1C306A93-11C9-B041-AA71-29C2542915B0}" destId="{D3D35D0E-8B44-1C44-8A6F-83502F88CFF6}" srcOrd="1" destOrd="0" parTransId="{7CD11CFC-3FCE-7D45-BAE5-A005C23D5B6E}" sibTransId="{DE5A41A5-F688-9649-9505-6F10236B3EA8}"/>
    <dgm:cxn modelId="{777F0C13-4B0B-C140-B3E6-9FDA5A50F8A3}" type="presOf" srcId="{A17646FD-BCE0-8542-9814-B243963DED07}" destId="{38D3AC4E-6E4B-0E40-BE77-112CFE60DC55}" srcOrd="0" destOrd="0" presId="urn:microsoft.com/office/officeart/2005/8/layout/venn1"/>
    <dgm:cxn modelId="{55F524A9-30C4-0A40-9AE0-DB75E998AB4F}" srcId="{A17646FD-BCE0-8542-9814-B243963DED07}" destId="{6D1BB519-C90D-0246-8696-70E0DC54B562}" srcOrd="4" destOrd="0" parTransId="{605A90C6-68E2-724C-B994-DB0F8EE3089C}" sibTransId="{57404B05-46AE-EE4F-9A8E-DCB737A4E8B3}"/>
    <dgm:cxn modelId="{0A2A3510-BF89-B649-B800-4FFFE56FB639}" type="presOf" srcId="{57F262E6-20EE-E544-8A86-C19696EAD634}" destId="{0A426012-B87A-EE46-A39B-A0BE9E3ACB09}" srcOrd="0" destOrd="3" presId="urn:microsoft.com/office/officeart/2005/8/layout/venn1"/>
    <dgm:cxn modelId="{2298494D-80B8-104E-AF35-4E04C2B90331}" srcId="{1C306A93-11C9-B041-AA71-29C2542915B0}" destId="{57F262E6-20EE-E544-8A86-C19696EAD634}" srcOrd="2" destOrd="0" parTransId="{A5BD7042-0B6B-474A-99CD-1BB0242DFC79}" sibTransId="{17792524-3AC7-F747-84C4-CADBA3B76277}"/>
    <dgm:cxn modelId="{2544E3A7-6EF8-3B4B-B712-2B64D67222E6}" srcId="{1C306A93-11C9-B041-AA71-29C2542915B0}" destId="{DB57A243-0F22-FB46-A11E-E5DC4F71289E}" srcOrd="0" destOrd="0" parTransId="{6F5081DD-40D9-1448-ADEC-2901A911F4C9}" sibTransId="{64A61296-03EF-D247-85FA-865055BE755D}"/>
    <dgm:cxn modelId="{14E72AD9-2EC9-014E-B79F-E4789028077A}" type="presOf" srcId="{1C306A93-11C9-B041-AA71-29C2542915B0}" destId="{0A426012-B87A-EE46-A39B-A0BE9E3ACB09}" srcOrd="0" destOrd="0" presId="urn:microsoft.com/office/officeart/2005/8/layout/venn1"/>
    <dgm:cxn modelId="{04C58BC6-F53E-194A-8D3B-57A18422034D}" type="presOf" srcId="{D3D35D0E-8B44-1C44-8A6F-83502F88CFF6}" destId="{0A426012-B87A-EE46-A39B-A0BE9E3ACB09}" srcOrd="0" destOrd="2" presId="urn:microsoft.com/office/officeart/2005/8/layout/venn1"/>
    <dgm:cxn modelId="{1120EA53-02E9-894F-B27C-D3CCE77A33F8}" type="presOf" srcId="{51527142-FC2E-9444-8639-C878AE52A9AB}" destId="{4DE40C66-C83B-7840-B18A-0B81C98CC140}" srcOrd="0" destOrd="0" presId="urn:microsoft.com/office/officeart/2005/8/layout/venn1"/>
    <dgm:cxn modelId="{97D5CEFF-740F-FF44-8266-7B1077418C9E}" type="presOf" srcId="{261D59D9-73E4-6F4F-A6B5-7C2CB54E7B34}" destId="{359ABF93-55A7-144A-904E-1B5749C88B1A}" srcOrd="0" destOrd="1" presId="urn:microsoft.com/office/officeart/2005/8/layout/venn1"/>
    <dgm:cxn modelId="{50304172-1E11-0747-9083-DCF61D6B60F0}" srcId="{55C070F2-D4B9-F544-8C26-DE1BAC1283E3}" destId="{EF011CB1-1B41-044E-AD01-77B2F4C6860A}" srcOrd="0" destOrd="0" parTransId="{6A3023F9-5A42-1C4C-B049-138E203CE560}" sibTransId="{294EE0E0-A5F6-7647-ABB1-EE700D7F6176}"/>
    <dgm:cxn modelId="{3523FCB7-0A00-AE48-BF94-12C8BAF5350D}" srcId="{A17646FD-BCE0-8542-9814-B243963DED07}" destId="{9F3B3F56-958F-0442-90F3-87FCF3AA6678}" srcOrd="3" destOrd="0" parTransId="{F117939D-1086-2F49-9091-FBA8D5AEE25F}" sibTransId="{07B3EB2D-E735-A349-BBAA-BCF2CCA3C15C}"/>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High-level languages (</a:t>
          </a:r>
          <a:r>
            <a:rPr lang="en-US" sz="1400" b="1" kern="1200" dirty="0" err="1" smtClean="0"/>
            <a:t>HLLs</a:t>
          </a:r>
          <a:r>
            <a:rPr lang="en-US" sz="1400" b="1" kern="1200" dirty="0" smtClean="0"/>
            <a:t>)</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Allow the programmer to express algorithms more concisely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Allow the compiler to take care of details that are not important in the programmer’s expression of algorithms</a:t>
          </a:r>
          <a:endParaRPr lang="en-US" sz="1100" kern="1200" dirty="0"/>
        </a:p>
        <a:p>
          <a:pPr marL="57150" lvl="1" indent="-57150" algn="l" defTabSz="488950" rtl="0">
            <a:lnSpc>
              <a:spcPct val="90000"/>
            </a:lnSpc>
            <a:spcBef>
              <a:spcPct val="0"/>
            </a:spcBef>
            <a:spcAft>
              <a:spcPct val="15000"/>
            </a:spcAft>
            <a:buChar char="••"/>
          </a:pPr>
          <a:r>
            <a:rPr lang="en-US" sz="1100" kern="1200" dirty="0" smtClean="0"/>
            <a:t>Often support naturally the use of structured programming and/or object-oriented design</a:t>
          </a:r>
          <a:endParaRPr lang="en-US" sz="11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Semantic gap</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difference between the operations provided in </a:t>
          </a:r>
          <a:r>
            <a:rPr lang="en-US" sz="1100" kern="1200" dirty="0" err="1" smtClean="0"/>
            <a:t>HLLs</a:t>
          </a:r>
          <a:r>
            <a:rPr lang="en-US" sz="1100" kern="1200" dirty="0" smtClean="0"/>
            <a:t>     and those provided in computer architecture</a:t>
          </a:r>
          <a:endParaRPr lang="en-US" sz="1100" kern="1200" dirty="0"/>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Operations performed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 the functions to be performed by the processor and its interaction with memory</a:t>
          </a:r>
          <a:endParaRPr lang="en-US" sz="11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Operands used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types of operands and the frequency of their use determine the memory organization for storing them and the addressing modes for accessing them</a:t>
          </a:r>
          <a:endParaRPr lang="en-US" sz="11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Execution sequencing</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Determines the control and pipeline organization</a:t>
          </a:r>
          <a:endParaRPr lang="en-US" sz="1100" kern="1200" dirty="0"/>
        </a:p>
      </dsp:txBody>
      <dsp:txXfrm>
        <a:off x="0" y="2097677"/>
        <a:ext cx="2258568" cy="15822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13</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14</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18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22</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Table 15.1 compares several RISC and non-RISC systems. </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9</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4/16/2015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4/16/2015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4/16/2015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4/16/2015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4/16/2015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4/16/2015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4/16/2015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4/16/2015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4/16/2015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lex_instruction_set_comput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500834"/>
            <a:ext cx="8839200" cy="285752"/>
          </a:xfrm>
        </p:spPr>
        <p:txBody>
          <a:bodyPr>
            <a:noAutofit/>
          </a:bodyPr>
          <a:lstStyle/>
          <a:p>
            <a:r>
              <a:rPr lang="en-GB" sz="2000" dirty="0" smtClean="0"/>
              <a:t>William Stallings, Computer </a:t>
            </a:r>
            <a:r>
              <a:rPr lang="en-GB" sz="2000" dirty="0"/>
              <a:t>Organization </a:t>
            </a:r>
            <a:r>
              <a:rPr lang="en-GB" sz="2000" dirty="0" smtClean="0"/>
              <a:t>and Architecture, 9</a:t>
            </a:r>
            <a:r>
              <a:rPr lang="en-GB" sz="2000" baseline="30000" dirty="0" smtClean="0"/>
              <a:t>th</a:t>
            </a:r>
            <a:r>
              <a:rPr lang="en-GB" sz="2000" dirty="0" smtClean="0"/>
              <a:t> Edition</a:t>
            </a:r>
            <a:endParaRPr lang="en-GB" sz="20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95612"/>
            <a:ext cx="396716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4472017"/>
            <a:ext cx="5072066" cy="2028817"/>
          </a:xfrm>
          <a:prstGeom prst="rect">
            <a:avLst/>
          </a:prstGeom>
        </p:spPr>
        <p:txBody>
          <a:bodyPr>
            <a:normAutofit fontScale="92500"/>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Reduced Instruction Set Computers (RISC)</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400"/>
            <a:ext cx="8054787" cy="1066800"/>
          </a:xfrm>
        </p:spPr>
        <p:txBody>
          <a:bodyPr/>
          <a:lstStyle/>
          <a:p>
            <a:r>
              <a:rPr lang="en-GB" dirty="0" smtClean="0">
                <a:effectLst>
                  <a:outerShdw blurRad="38100" dist="38100" dir="2700000" algn="tl">
                    <a:srgbClr val="000000">
                      <a:alpha val="43137"/>
                    </a:srgbClr>
                  </a:outerShdw>
                </a:effectLst>
              </a:rPr>
              <a:t>15.2- 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655401" y="3184548"/>
            <a:ext cx="3657600" cy="3459162"/>
          </a:xfrm>
        </p:spPr>
        <p:txBody>
          <a:bodyPr>
            <a:normAutofit lnSpcReduction="10000"/>
          </a:bodyPr>
          <a:lstStyle/>
          <a:p>
            <a:pPr marL="228600" lvl="1">
              <a:spcBef>
                <a:spcPts val="2000"/>
              </a:spcBef>
              <a:buClr>
                <a:schemeClr val="accent1"/>
              </a:buClr>
            </a:pPr>
            <a:r>
              <a:rPr lang="en-GB" sz="2400" dirty="0" smtClean="0">
                <a:solidFill>
                  <a:srgbClr val="002060"/>
                </a:solidFill>
              </a:rPr>
              <a:t>Requires </a:t>
            </a:r>
            <a:r>
              <a:rPr lang="en-GB" sz="2400" dirty="0">
                <a:solidFill>
                  <a:srgbClr val="002060"/>
                </a:solidFill>
              </a:rPr>
              <a:t>compiler to allocate registers</a:t>
            </a:r>
          </a:p>
          <a:p>
            <a:pPr marL="228600" lvl="1">
              <a:spcBef>
                <a:spcPts val="2000"/>
              </a:spcBef>
              <a:buClr>
                <a:schemeClr val="accent1"/>
              </a:buClr>
            </a:pPr>
            <a:r>
              <a:rPr lang="en-GB" sz="2400" dirty="0" smtClean="0">
                <a:solidFill>
                  <a:srgbClr val="002060"/>
                </a:solidFill>
              </a:rPr>
              <a:t>Allocates </a:t>
            </a:r>
            <a:r>
              <a:rPr lang="en-GB" sz="2400" dirty="0">
                <a:solidFill>
                  <a:srgbClr val="002060"/>
                </a:solidFill>
              </a:rPr>
              <a:t>based on most used variables in a given time</a:t>
            </a:r>
          </a:p>
          <a:p>
            <a:pPr marL="228600" lvl="1">
              <a:spcBef>
                <a:spcPts val="2000"/>
              </a:spcBef>
              <a:buClr>
                <a:schemeClr val="accent1"/>
              </a:buClr>
            </a:pPr>
            <a:r>
              <a:rPr lang="en-GB" sz="2400" dirty="0">
                <a:solidFill>
                  <a:srgbClr val="002060"/>
                </a:solidFill>
              </a:rPr>
              <a:t>Requires </a:t>
            </a:r>
            <a:r>
              <a:rPr lang="en-GB" sz="2400" dirty="0" smtClean="0">
                <a:solidFill>
                  <a:srgbClr val="002060"/>
                </a:solidFill>
              </a:rPr>
              <a:t>sophisticated (complex) </a:t>
            </a:r>
            <a:r>
              <a:rPr lang="en-GB" sz="2400" dirty="0">
                <a:solidFill>
                  <a:srgbClr val="002060"/>
                </a:solidFill>
              </a:rPr>
              <a:t>program </a:t>
            </a:r>
            <a:r>
              <a:rPr lang="en-GB" sz="2400" dirty="0" smtClean="0">
                <a:solidFill>
                  <a:srgbClr val="002060"/>
                </a:solidFill>
              </a:rPr>
              <a:t>analysis</a:t>
            </a:r>
            <a:endParaRPr lang="en-GB" sz="2400" dirty="0">
              <a:solidFill>
                <a:srgbClr val="002060"/>
              </a:solidFill>
            </a:endParaRPr>
          </a:p>
        </p:txBody>
      </p:sp>
      <p:sp>
        <p:nvSpPr>
          <p:cNvPr id="6" name="Content Placeholder 5"/>
          <p:cNvSpPr>
            <a:spLocks noGrp="1"/>
          </p:cNvSpPr>
          <p:nvPr>
            <p:ph sz="quarter" idx="4"/>
          </p:nvPr>
        </p:nvSpPr>
        <p:spPr>
          <a:xfrm>
            <a:off x="4557738" y="3184548"/>
            <a:ext cx="3657600" cy="3459162"/>
          </a:xfrm>
        </p:spPr>
        <p:txBody>
          <a:bodyPr>
            <a:normAutofit/>
          </a:bodyPr>
          <a:lstStyle/>
          <a:p>
            <a:pPr marL="228600" lvl="1">
              <a:spcBef>
                <a:spcPts val="2000"/>
              </a:spcBef>
              <a:buClr>
                <a:schemeClr val="accent1"/>
              </a:buClr>
            </a:pPr>
            <a:r>
              <a:rPr lang="en-GB" sz="2400" dirty="0" smtClean="0">
                <a:solidFill>
                  <a:srgbClr val="002060"/>
                </a:solidFill>
              </a:rPr>
              <a:t>More registers</a:t>
            </a:r>
          </a:p>
          <a:p>
            <a:pPr marL="228600" lvl="1">
              <a:spcBef>
                <a:spcPts val="2000"/>
              </a:spcBef>
              <a:buClr>
                <a:schemeClr val="accent1"/>
              </a:buClr>
            </a:pPr>
            <a:r>
              <a:rPr lang="en-GB" sz="2400" dirty="0" smtClean="0">
                <a:solidFill>
                  <a:srgbClr val="002060"/>
                </a:solidFill>
              </a:rPr>
              <a:t>Thus more variables will be in registers</a:t>
            </a:r>
          </a:p>
        </p:txBody>
      </p:sp>
      <p:sp>
        <p:nvSpPr>
          <p:cNvPr id="4" name="Text Placeholder 3"/>
          <p:cNvSpPr>
            <a:spLocks noGrp="1"/>
          </p:cNvSpPr>
          <p:nvPr>
            <p:ph type="body" idx="1"/>
          </p:nvPr>
        </p:nvSpPr>
        <p:spPr>
          <a:xfrm>
            <a:off x="655401" y="2346349"/>
            <a:ext cx="3657600" cy="564776"/>
          </a:xfrm>
        </p:spPr>
        <p:txBody>
          <a:bodyPr/>
          <a:lstStyle/>
          <a:p>
            <a:r>
              <a:rPr lang="en-US" sz="2000" dirty="0" smtClean="0"/>
              <a:t>Software Solution</a:t>
            </a:r>
            <a:endParaRPr lang="en-US" sz="2000" dirty="0"/>
          </a:p>
        </p:txBody>
      </p:sp>
      <p:sp>
        <p:nvSpPr>
          <p:cNvPr id="5" name="Text Placeholder 4"/>
          <p:cNvSpPr>
            <a:spLocks noGrp="1"/>
          </p:cNvSpPr>
          <p:nvPr>
            <p:ph type="body" sz="quarter" idx="3"/>
          </p:nvPr>
        </p:nvSpPr>
        <p:spPr>
          <a:xfrm>
            <a:off x="4557738" y="2346349"/>
            <a:ext cx="3657600" cy="564776"/>
          </a:xfrm>
        </p:spPr>
        <p:txBody>
          <a:bodyPr/>
          <a:lstStyle/>
          <a:p>
            <a:r>
              <a:rPr lang="en-US" sz="2000" dirty="0" smtClean="0"/>
              <a:t>Hardware Solution</a:t>
            </a:r>
            <a:endParaRPr lang="en-US" sz="2000" dirty="0"/>
          </a:p>
        </p:txBody>
      </p:sp>
      <p:sp>
        <p:nvSpPr>
          <p:cNvPr id="7" name="Rectangle 6"/>
          <p:cNvSpPr/>
          <p:nvPr/>
        </p:nvSpPr>
        <p:spPr>
          <a:xfrm>
            <a:off x="714348" y="1357298"/>
            <a:ext cx="6510115" cy="830997"/>
          </a:xfrm>
          <a:prstGeom prst="rect">
            <a:avLst/>
          </a:prstGeom>
          <a:solidFill>
            <a:schemeClr val="accent6">
              <a:lumMod val="40000"/>
              <a:lumOff val="60000"/>
            </a:schemeClr>
          </a:solidFill>
        </p:spPr>
        <p:txBody>
          <a:bodyPr wrap="none">
            <a:spAutoFit/>
          </a:bodyPr>
          <a:lstStyle/>
          <a:p>
            <a:r>
              <a:rPr kumimoji="1" lang="en-US" dirty="0" smtClean="0"/>
              <a:t>Registers are </a:t>
            </a:r>
            <a:r>
              <a:rPr kumimoji="1" lang="en-US" dirty="0" smtClean="0"/>
              <a:t>accessed </a:t>
            </a:r>
            <a:r>
              <a:rPr kumimoji="1" lang="en-US" dirty="0" smtClean="0"/>
              <a:t>faster than cache or memory</a:t>
            </a:r>
          </a:p>
          <a:p>
            <a:r>
              <a:rPr kumimoji="1" lang="en-US" dirty="0" smtClean="0">
                <a:sym typeface="Wingdings" pitchFamily="2" charset="2"/>
              </a:rPr>
              <a:t> More registers are used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0" y="4143380"/>
            <a:ext cx="6438900" cy="2400300"/>
          </a:xfrm>
          <a:prstGeom prst="rect">
            <a:avLst/>
          </a:prstGeom>
          <a:noFill/>
          <a:ln w="9525">
            <a:noFill/>
            <a:miter lim="800000"/>
            <a:headEnd/>
            <a:tailEnd/>
          </a:ln>
          <a:effectLst/>
        </p:spPr>
      </p:pic>
      <p:sp>
        <p:nvSpPr>
          <p:cNvPr id="19458" name="Rectangle 2"/>
          <p:cNvSpPr>
            <a:spLocks noGrp="1" noChangeArrowheads="1"/>
          </p:cNvSpPr>
          <p:nvPr>
            <p:ph type="title"/>
          </p:nvPr>
        </p:nvSpPr>
        <p:spPr>
          <a:xfrm>
            <a:off x="609600" y="285728"/>
            <a:ext cx="7556313" cy="823898"/>
          </a:xfrm>
        </p:spPr>
        <p:txBody>
          <a:bodyPr/>
          <a:lstStyle/>
          <a:p>
            <a:r>
              <a:rPr lang="en-GB" dirty="0" smtClean="0">
                <a:effectLst>
                  <a:outerShdw blurRad="38100" dist="38100" dir="2700000" algn="tl">
                    <a:srgbClr val="000000">
                      <a:alpha val="43137"/>
                    </a:srgbClr>
                  </a:outerShdw>
                </a:effectLst>
              </a:rPr>
              <a:t>Overlapping Register </a:t>
            </a:r>
            <a:r>
              <a:rPr lang="en-GB" dirty="0">
                <a:effectLst>
                  <a:outerShdw blurRad="38100" dist="38100" dir="2700000" algn="tl">
                    <a:srgbClr val="000000">
                      <a:alpha val="43137"/>
                    </a:srgbClr>
                  </a:outerShdw>
                </a:effectLst>
              </a:rPr>
              <a:t>Windows</a:t>
            </a:r>
          </a:p>
        </p:txBody>
      </p:sp>
      <p:sp>
        <p:nvSpPr>
          <p:cNvPr id="4" name="Rectangle 3"/>
          <p:cNvSpPr/>
          <p:nvPr/>
        </p:nvSpPr>
        <p:spPr>
          <a:xfrm>
            <a:off x="4929190" y="1071546"/>
            <a:ext cx="3857652" cy="4524315"/>
          </a:xfrm>
          <a:prstGeom prst="rect">
            <a:avLst/>
          </a:prstGeom>
        </p:spPr>
        <p:txBody>
          <a:bodyPr wrap="square">
            <a:spAutoFit/>
          </a:bodyPr>
          <a:lstStyle/>
          <a:p>
            <a:r>
              <a:rPr lang="en-US" dirty="0" smtClean="0">
                <a:solidFill>
                  <a:srgbClr val="002060"/>
                </a:solidFill>
              </a:rPr>
              <a:t>The use of </a:t>
            </a:r>
            <a:r>
              <a:rPr lang="en-US" b="1" dirty="0" smtClean="0">
                <a:solidFill>
                  <a:srgbClr val="002060"/>
                </a:solidFill>
              </a:rPr>
              <a:t>register windows</a:t>
            </a:r>
            <a:r>
              <a:rPr lang="en-US" dirty="0" smtClean="0">
                <a:solidFill>
                  <a:srgbClr val="002060"/>
                </a:solidFill>
              </a:rPr>
              <a:t> is a technique to improve the performance of a particularly common operation, the procedure call. This was one of the main design features of the original Berkeley RISC design, which would later be commercialized as the SPARC, AMD Am29000, and Intel i960 (Wiki).</a:t>
            </a:r>
            <a:endParaRPr lang="en-US" dirty="0">
              <a:solidFill>
                <a:srgbClr val="002060"/>
              </a:solidFill>
            </a:endParaRPr>
          </a:p>
        </p:txBody>
      </p:sp>
      <p:sp>
        <p:nvSpPr>
          <p:cNvPr id="6" name="Rectangle 5"/>
          <p:cNvSpPr/>
          <p:nvPr/>
        </p:nvSpPr>
        <p:spPr>
          <a:xfrm>
            <a:off x="285721" y="1285860"/>
            <a:ext cx="3786214" cy="1569660"/>
          </a:xfrm>
          <a:prstGeom prst="rect">
            <a:avLst/>
          </a:prstGeom>
        </p:spPr>
        <p:txBody>
          <a:bodyPr wrap="square">
            <a:spAutoFit/>
          </a:bodyPr>
          <a:lstStyle/>
          <a:p>
            <a:r>
              <a:rPr lang="en-US" b="1" dirty="0" smtClean="0">
                <a:solidFill>
                  <a:srgbClr val="002060"/>
                </a:solidFill>
              </a:rPr>
              <a:t>Register windows</a:t>
            </a:r>
            <a:r>
              <a:rPr lang="en-US" dirty="0" smtClean="0">
                <a:solidFill>
                  <a:srgbClr val="002060"/>
                </a:solidFill>
              </a:rPr>
              <a:t> is a group of registers which are used to pass arguments between procedure calls.</a:t>
            </a:r>
            <a:endParaRPr lang="en-US"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1" y="428604"/>
            <a:ext cx="2700326" cy="4752996"/>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3"/>
          <a:srcRect/>
          <a:stretch>
            <a:fillRect/>
          </a:stretch>
        </p:blipFill>
        <p:spPr bwMode="auto">
          <a:xfrm>
            <a:off x="2866118" y="323868"/>
            <a:ext cx="6059694" cy="62484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4" y="484094"/>
            <a:ext cx="7556313" cy="801766"/>
          </a:xfrm>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833586"/>
            <a:ext cx="8074054" cy="4953000"/>
          </a:xfrm>
        </p:spPr>
        <p:txBody>
          <a:bodyPr>
            <a:normAutofit fontScale="92500"/>
          </a:bodyPr>
          <a:lstStyle/>
          <a:p>
            <a:r>
              <a:rPr lang="en-GB" b="1" dirty="0" smtClean="0">
                <a:solidFill>
                  <a:srgbClr val="002060"/>
                </a:solidFill>
              </a:rPr>
              <a:t>Variables declared as global in an HLL can be assigned memory locations by the compiler and all machine instructions that reference these variables will use memory reference operands</a:t>
            </a:r>
          </a:p>
          <a:p>
            <a:pPr lvl="1"/>
            <a:r>
              <a:rPr lang="en-GB" dirty="0" smtClean="0">
                <a:solidFill>
                  <a:srgbClr val="002060"/>
                </a:solidFill>
              </a:rPr>
              <a:t>However, for frequently accessed global variables this scheme is </a:t>
            </a:r>
            <a:r>
              <a:rPr lang="en-GB" b="1" dirty="0" smtClean="0">
                <a:solidFill>
                  <a:srgbClr val="002060"/>
                </a:solidFill>
              </a:rPr>
              <a:t>inefficient</a:t>
            </a:r>
          </a:p>
          <a:p>
            <a:pPr marL="228600" lvl="1">
              <a:spcBef>
                <a:spcPts val="2000"/>
              </a:spcBef>
              <a:buClr>
                <a:schemeClr val="accent1"/>
              </a:buClr>
            </a:pPr>
            <a:r>
              <a:rPr lang="en-GB" sz="2000" dirty="0" smtClean="0">
                <a:solidFill>
                  <a:srgbClr val="002060"/>
                </a:solidFill>
              </a:rPr>
              <a:t>Alternative is to incorporate a set of </a:t>
            </a:r>
            <a:r>
              <a:rPr lang="en-GB" sz="2000" dirty="0" smtClean="0">
                <a:solidFill>
                  <a:srgbClr val="FF0000"/>
                </a:solidFill>
              </a:rPr>
              <a:t>global registers</a:t>
            </a:r>
            <a:r>
              <a:rPr lang="en-GB" sz="2000" dirty="0" smtClean="0">
                <a:solidFill>
                  <a:srgbClr val="002060"/>
                </a:solidFill>
              </a:rPr>
              <a:t> in the processor</a:t>
            </a:r>
          </a:p>
          <a:p>
            <a:pPr lvl="1"/>
            <a:r>
              <a:rPr lang="en-GB" dirty="0" smtClean="0">
                <a:solidFill>
                  <a:srgbClr val="002060"/>
                </a:solidFill>
              </a:rPr>
              <a:t>These registers would be fixed in number and available to all procedures</a:t>
            </a:r>
          </a:p>
          <a:p>
            <a:pPr lvl="1"/>
            <a:r>
              <a:rPr lang="en-GB" dirty="0" smtClean="0">
                <a:solidFill>
                  <a:srgbClr val="002060"/>
                </a:solidFill>
              </a:rPr>
              <a:t>A unified numbering scheme can be used to simplify the instruction format</a:t>
            </a:r>
          </a:p>
          <a:p>
            <a:pPr marL="228600" lvl="1">
              <a:spcBef>
                <a:spcPts val="2000"/>
              </a:spcBef>
              <a:buClr>
                <a:schemeClr val="accent1"/>
              </a:buClr>
            </a:pPr>
            <a:r>
              <a:rPr lang="en-GB" sz="2000" dirty="0" smtClean="0">
                <a:solidFill>
                  <a:srgbClr val="002060"/>
                </a:solidFill>
              </a:rPr>
              <a:t>There is an increased </a:t>
            </a:r>
            <a:r>
              <a:rPr lang="en-GB" sz="2000" dirty="0" smtClean="0">
                <a:solidFill>
                  <a:srgbClr val="FF0000"/>
                </a:solidFill>
              </a:rPr>
              <a:t>hardware burden </a:t>
            </a:r>
            <a:r>
              <a:rPr lang="en-GB" sz="2000" dirty="0" smtClean="0">
                <a:solidFill>
                  <a:srgbClr val="002060"/>
                </a:solidFill>
              </a:rPr>
              <a:t>(</a:t>
            </a:r>
            <a:r>
              <a:rPr lang="en-GB" sz="2000" dirty="0" smtClean="0">
                <a:solidFill>
                  <a:srgbClr val="002060"/>
                </a:solidFill>
              </a:rPr>
              <a:t>gánh</a:t>
            </a:r>
            <a:r>
              <a:rPr lang="en-GB" sz="2000" dirty="0" smtClean="0">
                <a:solidFill>
                  <a:srgbClr val="002060"/>
                </a:solidFill>
              </a:rPr>
              <a:t> </a:t>
            </a:r>
            <a:r>
              <a:rPr lang="en-GB" sz="2000" dirty="0" smtClean="0">
                <a:solidFill>
                  <a:srgbClr val="002060"/>
                </a:solidFill>
              </a:rPr>
              <a:t>nặng</a:t>
            </a:r>
            <a:r>
              <a:rPr lang="en-GB" sz="2000" dirty="0" smtClean="0">
                <a:solidFill>
                  <a:srgbClr val="002060"/>
                </a:solidFill>
              </a:rPr>
              <a:t>) to accommodate (supply) the split in register addressing</a:t>
            </a:r>
          </a:p>
          <a:p>
            <a:pPr marL="228600" lvl="1">
              <a:spcBef>
                <a:spcPts val="2000"/>
              </a:spcBef>
              <a:buClr>
                <a:schemeClr val="accent1"/>
              </a:buClr>
            </a:pPr>
            <a:r>
              <a:rPr lang="en-GB" sz="2000" dirty="0" smtClean="0">
                <a:solidFill>
                  <a:srgbClr val="002060"/>
                </a:solidFill>
              </a:rPr>
              <a:t>In addition, the linker must decide </a:t>
            </a:r>
            <a:r>
              <a:rPr lang="en-GB" sz="2000" dirty="0" smtClean="0">
                <a:solidFill>
                  <a:srgbClr val="FF0000"/>
                </a:solidFill>
              </a:rPr>
              <a:t>which global variables should be assigned to registers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85728"/>
            <a:ext cx="6572264" cy="738174"/>
          </a:xfrm>
        </p:spPr>
        <p:txBody>
          <a:bodyPr/>
          <a:lstStyle/>
          <a:p>
            <a:pPr algn="ctr"/>
            <a:r>
              <a:rPr lang="en-GB" sz="3200" dirty="0" smtClean="0">
                <a:effectLst>
                  <a:outerShdw blurRad="38100" dist="38100" dir="2700000" algn="tl">
                    <a:srgbClr val="000000">
                      <a:alpha val="43137"/>
                    </a:srgbClr>
                  </a:outerShdw>
                </a:effectLst>
              </a:rPr>
              <a:t>Large-Register-File </a:t>
            </a:r>
            <a:r>
              <a:rPr lang="en-GB" sz="3200" dirty="0" smtClean="0">
                <a:effectLst>
                  <a:outerShdw blurRad="38100" dist="38100" dir="2700000" algn="tl">
                    <a:srgbClr val="000000">
                      <a:alpha val="43137"/>
                    </a:srgbClr>
                  </a:outerShdw>
                </a:effectLst>
              </a:rPr>
              <a:t>vs. </a:t>
            </a:r>
            <a:r>
              <a:rPr lang="en-GB" sz="3200" dirty="0" smtClean="0">
                <a:effectLst>
                  <a:outerShdw blurRad="38100" dist="38100" dir="2700000" algn="tl">
                    <a:srgbClr val="000000">
                      <a:alpha val="43137"/>
                    </a:srgbClr>
                  </a:outerShdw>
                </a:effectLst>
              </a:rPr>
              <a:t>Cache</a:t>
            </a:r>
            <a:endParaRPr lang="en-GB" sz="3200"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47638" y="1571612"/>
            <a:ext cx="8848725" cy="40005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58" y="1357298"/>
            <a:ext cx="3255264" cy="957258"/>
          </a:xfrm>
        </p:spPr>
        <p:txBody>
          <a:bodyPr>
            <a:noAutofit/>
          </a:bodyPr>
          <a:lstStyle/>
          <a:p>
            <a:r>
              <a:rPr lang="en-GB" sz="3600" dirty="0">
                <a:effectLst>
                  <a:outerShdw blurRad="38100" dist="38100" dir="2700000" algn="tl">
                    <a:srgbClr val="000000">
                      <a:alpha val="43137"/>
                    </a:srgbClr>
                  </a:outerShdw>
                </a:effectLst>
              </a:rPr>
              <a:t>Referencing a Scalar</a:t>
            </a:r>
          </a:p>
        </p:txBody>
      </p:sp>
      <p:pic>
        <p:nvPicPr>
          <p:cNvPr id="7172" name="Picture 4"/>
          <p:cNvPicPr>
            <a:picLocks noChangeAspect="1" noChangeArrowheads="1"/>
          </p:cNvPicPr>
          <p:nvPr/>
        </p:nvPicPr>
        <p:blipFill>
          <a:blip r:embed="rId3"/>
          <a:srcRect/>
          <a:stretch>
            <a:fillRect/>
          </a:stretch>
        </p:blipFill>
        <p:spPr bwMode="auto">
          <a:xfrm>
            <a:off x="3929058" y="285728"/>
            <a:ext cx="4724400" cy="5895975"/>
          </a:xfrm>
          <a:prstGeom prst="rect">
            <a:avLst/>
          </a:prstGeom>
          <a:noFill/>
          <a:ln w="9525">
            <a:noFill/>
            <a:miter lim="800000"/>
            <a:headEnd/>
            <a:tailEnd/>
          </a:ln>
          <a:effectLst/>
        </p:spPr>
      </p:pic>
      <p:sp>
        <p:nvSpPr>
          <p:cNvPr id="7" name="Rectangle 6"/>
          <p:cNvSpPr/>
          <p:nvPr/>
        </p:nvSpPr>
        <p:spPr>
          <a:xfrm>
            <a:off x="7643802" y="1571612"/>
            <a:ext cx="1500198" cy="461665"/>
          </a:xfrm>
          <a:prstGeom prst="rect">
            <a:avLst/>
          </a:prstGeom>
          <a:solidFill>
            <a:schemeClr val="accent6">
              <a:lumMod val="40000"/>
              <a:lumOff val="60000"/>
            </a:schemeClr>
          </a:solidFill>
        </p:spPr>
        <p:txBody>
          <a:bodyPr wrap="square">
            <a:spAutoFit/>
          </a:bodyPr>
          <a:lstStyle/>
          <a:p>
            <a:pPr algn="ctr"/>
            <a:r>
              <a:rPr lang="en-US" dirty="0" smtClean="0"/>
              <a:t>Very fast</a:t>
            </a:r>
            <a:endParaRPr lang="en-US" dirty="0"/>
          </a:p>
        </p:txBody>
      </p:sp>
      <p:sp>
        <p:nvSpPr>
          <p:cNvPr id="8" name="Rectangle 7"/>
          <p:cNvSpPr/>
          <p:nvPr/>
        </p:nvSpPr>
        <p:spPr>
          <a:xfrm>
            <a:off x="7643834" y="4181781"/>
            <a:ext cx="1500198" cy="461665"/>
          </a:xfrm>
          <a:prstGeom prst="rect">
            <a:avLst/>
          </a:prstGeom>
          <a:solidFill>
            <a:schemeClr val="accent6">
              <a:lumMod val="40000"/>
              <a:lumOff val="60000"/>
            </a:schemeClr>
          </a:solidFill>
        </p:spPr>
        <p:txBody>
          <a:bodyPr wrap="square">
            <a:spAutoFit/>
          </a:bodyPr>
          <a:lstStyle/>
          <a:p>
            <a:pPr algn="ctr"/>
            <a:r>
              <a:rPr lang="en-US" dirty="0" smtClean="0"/>
              <a:t>slower</a:t>
            </a:r>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b="1" dirty="0" smtClean="0">
                <a:effectLst>
                  <a:outerShdw blurRad="38100" dist="38100" dir="2700000" algn="tl">
                    <a:srgbClr val="000000">
                      <a:alpha val="43137"/>
                    </a:srgbClr>
                  </a:outerShdw>
                </a:effectLst>
              </a:rPr>
              <a:t>12.5- RISC Pipelining</a:t>
            </a:r>
            <a:endParaRPr lang="en-GB" b="1" dirty="0">
              <a:effectLst>
                <a:outerShdw blurRad="38100" dist="38100" dir="2700000" algn="tl">
                  <a:srgbClr val="000000">
                    <a:alpha val="43137"/>
                  </a:srgbClr>
                </a:outerShdw>
              </a:effectLst>
            </a:endParaRPr>
          </a:p>
        </p:txBody>
      </p:sp>
      <p:sp>
        <p:nvSpPr>
          <p:cNvPr id="4" name="Rectangle 3"/>
          <p:cNvSpPr/>
          <p:nvPr/>
        </p:nvSpPr>
        <p:spPr>
          <a:xfrm>
            <a:off x="142844" y="1237855"/>
            <a:ext cx="8786842" cy="5262979"/>
          </a:xfrm>
          <a:prstGeom prst="rect">
            <a:avLst/>
          </a:prstGeom>
        </p:spPr>
        <p:txBody>
          <a:bodyPr wrap="square">
            <a:spAutoFit/>
          </a:bodyPr>
          <a:lstStyle/>
          <a:p>
            <a:r>
              <a:rPr kumimoji="1" lang="en-US" sz="2800" dirty="0" smtClean="0">
                <a:solidFill>
                  <a:srgbClr val="002060"/>
                </a:solidFill>
              </a:rPr>
              <a:t>Instruction pipelining is often used to enhance performance. Most instructions in RISC are register to register.</a:t>
            </a:r>
          </a:p>
          <a:p>
            <a:endParaRPr kumimoji="1" lang="en-US" sz="2800" dirty="0" smtClean="0">
              <a:solidFill>
                <a:srgbClr val="002060"/>
              </a:solidFill>
            </a:endParaRPr>
          </a:p>
          <a:p>
            <a:r>
              <a:rPr kumimoji="1" lang="en-US" sz="2800" b="1" dirty="0" smtClean="0">
                <a:solidFill>
                  <a:srgbClr val="002060"/>
                </a:solidFill>
              </a:rPr>
              <a:t>Instruction cycle: two stages: </a:t>
            </a:r>
          </a:p>
          <a:p>
            <a:r>
              <a:rPr kumimoji="1" lang="en-US" sz="2800" dirty="0" smtClean="0">
                <a:solidFill>
                  <a:srgbClr val="002060"/>
                </a:solidFill>
              </a:rPr>
              <a:t>• I: Instruction fetch.</a:t>
            </a:r>
          </a:p>
          <a:p>
            <a:r>
              <a:rPr kumimoji="1" lang="en-US" sz="2800" dirty="0" smtClean="0">
                <a:solidFill>
                  <a:srgbClr val="002060"/>
                </a:solidFill>
              </a:rPr>
              <a:t>• E: Execute, ALU operation,  Input and output are registers. </a:t>
            </a:r>
            <a:endParaRPr lang="en-US" sz="2800" dirty="0" smtClean="0">
              <a:solidFill>
                <a:srgbClr val="002060"/>
              </a:solidFill>
            </a:endParaRPr>
          </a:p>
          <a:p>
            <a:endParaRPr kumimoji="1" lang="en-US" sz="2800" b="1" dirty="0" smtClean="0">
              <a:solidFill>
                <a:srgbClr val="002060"/>
              </a:solidFill>
            </a:endParaRPr>
          </a:p>
          <a:p>
            <a:r>
              <a:rPr kumimoji="1" lang="en-US" sz="2800" b="1" dirty="0" smtClean="0">
                <a:solidFill>
                  <a:srgbClr val="002060"/>
                </a:solidFill>
              </a:rPr>
              <a:t>Load and store operations, three stages: </a:t>
            </a:r>
            <a:endParaRPr lang="en-US" sz="2800" b="1" dirty="0" smtClean="0">
              <a:solidFill>
                <a:srgbClr val="002060"/>
              </a:solidFill>
            </a:endParaRPr>
          </a:p>
          <a:p>
            <a:r>
              <a:rPr kumimoji="1" lang="en-US" sz="2800" dirty="0" smtClean="0">
                <a:solidFill>
                  <a:srgbClr val="002060"/>
                </a:solidFill>
              </a:rPr>
              <a:t>I: Instruction fetch. </a:t>
            </a:r>
          </a:p>
          <a:p>
            <a:r>
              <a:rPr kumimoji="1" lang="en-US" sz="2800" dirty="0" smtClean="0">
                <a:solidFill>
                  <a:srgbClr val="002060"/>
                </a:solidFill>
              </a:rPr>
              <a:t>E: Execute. Calculates memory address. </a:t>
            </a:r>
          </a:p>
          <a:p>
            <a:r>
              <a:rPr kumimoji="1" lang="en-US" sz="2800" dirty="0" smtClean="0">
                <a:solidFill>
                  <a:srgbClr val="002060"/>
                </a:solidFill>
              </a:rPr>
              <a:t>D: (direction) Memory. Register-to-memory or memory-to-register operation.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70" y="228600"/>
            <a:ext cx="8491566" cy="887412"/>
          </a:xfrm>
        </p:spPr>
        <p:txBody>
          <a:bodyPr/>
          <a:lstStyle/>
          <a:p>
            <a:pPr algn="ctr"/>
            <a:r>
              <a:rPr lang="en-GB" dirty="0" smtClean="0">
                <a:effectLst>
                  <a:outerShdw blurRad="38100" dist="38100" dir="2700000" algn="tl">
                    <a:srgbClr val="000000">
                      <a:alpha val="43137"/>
                    </a:srgbClr>
                  </a:outerShdw>
                </a:effectLst>
              </a:rPr>
              <a:t>The Effects of Pipelining: An Example</a:t>
            </a:r>
            <a:endParaRPr lang="en-GB"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290513" y="1266843"/>
            <a:ext cx="8562975" cy="47339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42852"/>
            <a:ext cx="7556313" cy="730328"/>
          </a:xfrm>
        </p:spPr>
        <p:txBody>
          <a:bodyPr/>
          <a:lstStyle/>
          <a:p>
            <a:r>
              <a:rPr lang="en-GB" b="1"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214422"/>
            <a:ext cx="8145492" cy="5643578"/>
          </a:xfrm>
        </p:spPr>
        <p:txBody>
          <a:bodyPr>
            <a:normAutofit lnSpcReduction="10000"/>
          </a:bodyPr>
          <a:lstStyle/>
          <a:p>
            <a:r>
              <a:rPr lang="en-GB" sz="2054" b="1" dirty="0">
                <a:solidFill>
                  <a:srgbClr val="002060"/>
                </a:solidFill>
              </a:rPr>
              <a:t>Delayed branch</a:t>
            </a:r>
          </a:p>
          <a:p>
            <a:pPr lvl="1"/>
            <a:r>
              <a:rPr lang="en-GB" sz="1838" dirty="0">
                <a:solidFill>
                  <a:srgbClr val="002060"/>
                </a:solidFill>
              </a:rPr>
              <a:t>Does not take effect until after execution of following instruction</a:t>
            </a:r>
          </a:p>
          <a:p>
            <a:pPr lvl="1"/>
            <a:r>
              <a:rPr lang="en-GB" sz="1838" dirty="0">
                <a:solidFill>
                  <a:srgbClr val="002060"/>
                </a:solidFill>
              </a:rPr>
              <a:t>This </a:t>
            </a:r>
            <a:r>
              <a:rPr lang="en-GB" sz="1838" dirty="0" smtClean="0">
                <a:solidFill>
                  <a:srgbClr val="002060"/>
                </a:solidFill>
              </a:rPr>
              <a:t>location  </a:t>
            </a:r>
            <a:r>
              <a:rPr lang="en-GB" sz="1838" dirty="0" smtClean="0">
                <a:solidFill>
                  <a:srgbClr val="002060"/>
                </a:solidFill>
              </a:rPr>
              <a:t>immediately </a:t>
            </a:r>
            <a:r>
              <a:rPr lang="en-GB" sz="1838" dirty="0" smtClean="0">
                <a:solidFill>
                  <a:srgbClr val="002060"/>
                </a:solidFill>
              </a:rPr>
              <a:t>following the branch </a:t>
            </a:r>
            <a:r>
              <a:rPr lang="en-GB" sz="1838" dirty="0">
                <a:solidFill>
                  <a:srgbClr val="002060"/>
                </a:solidFill>
              </a:rPr>
              <a:t>is the delay </a:t>
            </a:r>
            <a:r>
              <a:rPr lang="en-GB" sz="1838" dirty="0" smtClean="0">
                <a:solidFill>
                  <a:srgbClr val="002060"/>
                </a:solidFill>
              </a:rPr>
              <a:t>slot </a:t>
            </a:r>
            <a:r>
              <a:rPr lang="en-GB" sz="1838" dirty="0" smtClean="0">
                <a:solidFill>
                  <a:srgbClr val="002060"/>
                </a:solidFill>
                <a:sym typeface="Wingdings" pitchFamily="2" charset="2"/>
              </a:rPr>
              <a:t> Insert the instruction NOOP</a:t>
            </a:r>
            <a:endParaRPr lang="en-GB" sz="1838" dirty="0">
              <a:solidFill>
                <a:srgbClr val="002060"/>
              </a:solidFill>
            </a:endParaRPr>
          </a:p>
          <a:p>
            <a:r>
              <a:rPr lang="en-GB" sz="2054" b="1" dirty="0">
                <a:solidFill>
                  <a:srgbClr val="002060"/>
                </a:solidFill>
              </a:rPr>
              <a:t>Delayed Load</a:t>
            </a:r>
          </a:p>
          <a:p>
            <a:pPr lvl="1"/>
            <a:r>
              <a:rPr lang="en-GB" sz="1838" dirty="0">
                <a:solidFill>
                  <a:srgbClr val="002060"/>
                </a:solidFill>
              </a:rPr>
              <a:t>Register to be target is locked by processor</a:t>
            </a:r>
          </a:p>
          <a:p>
            <a:pPr lvl="1"/>
            <a:r>
              <a:rPr lang="en-GB" sz="1838" dirty="0">
                <a:solidFill>
                  <a:srgbClr val="002060"/>
                </a:solidFill>
              </a:rPr>
              <a:t>Continue execution of instruction stream until register required</a:t>
            </a:r>
          </a:p>
          <a:p>
            <a:pPr lvl="1"/>
            <a:r>
              <a:rPr lang="en-GB" sz="1838" dirty="0">
                <a:solidFill>
                  <a:srgbClr val="002060"/>
                </a:solidFill>
              </a:rPr>
              <a:t>Idle until load</a:t>
            </a:r>
            <a:r>
              <a:rPr lang="en-GB" sz="1838" dirty="0" smtClean="0">
                <a:solidFill>
                  <a:srgbClr val="002060"/>
                </a:solidFill>
              </a:rPr>
              <a:t> is complete</a:t>
            </a:r>
            <a:endParaRPr lang="en-GB" sz="1838" dirty="0">
              <a:solidFill>
                <a:srgbClr val="002060"/>
              </a:solidFill>
            </a:endParaRPr>
          </a:p>
          <a:p>
            <a:pPr lvl="1"/>
            <a:r>
              <a:rPr lang="en-GB" sz="1838" dirty="0">
                <a:solidFill>
                  <a:srgbClr val="002060"/>
                </a:solidFill>
              </a:rPr>
              <a:t>Re-arranging instructions can allow useful work </a:t>
            </a:r>
            <a:r>
              <a:rPr lang="en-GB" sz="1838" dirty="0" smtClean="0">
                <a:solidFill>
                  <a:srgbClr val="002060"/>
                </a:solidFill>
              </a:rPr>
              <a:t>while </a:t>
            </a:r>
            <a:r>
              <a:rPr lang="en-GB" sz="1838" dirty="0">
                <a:solidFill>
                  <a:srgbClr val="002060"/>
                </a:solidFill>
              </a:rPr>
              <a:t>loading</a:t>
            </a:r>
          </a:p>
          <a:p>
            <a:r>
              <a:rPr lang="en-GB" sz="2054" b="1" dirty="0">
                <a:solidFill>
                  <a:srgbClr val="002060"/>
                </a:solidFill>
              </a:rPr>
              <a:t>Loop </a:t>
            </a:r>
            <a:r>
              <a:rPr lang="en-GB" sz="2054" b="1" dirty="0" smtClean="0">
                <a:solidFill>
                  <a:srgbClr val="002060"/>
                </a:solidFill>
              </a:rPr>
              <a:t>Unrolling (</a:t>
            </a:r>
            <a:r>
              <a:rPr lang="en-GB" sz="2054" b="1" dirty="0" smtClean="0">
                <a:solidFill>
                  <a:srgbClr val="002060"/>
                </a:solidFill>
              </a:rPr>
              <a:t>mở</a:t>
            </a:r>
            <a:r>
              <a:rPr lang="en-GB" sz="2054" b="1" dirty="0" smtClean="0">
                <a:solidFill>
                  <a:srgbClr val="002060"/>
                </a:solidFill>
              </a:rPr>
              <a:t> </a:t>
            </a:r>
            <a:r>
              <a:rPr lang="en-GB" sz="2054" b="1" dirty="0" smtClean="0">
                <a:solidFill>
                  <a:srgbClr val="002060"/>
                </a:solidFill>
              </a:rPr>
              <a:t>rộng</a:t>
            </a:r>
            <a:r>
              <a:rPr lang="en-GB" sz="2054" b="1" dirty="0" smtClean="0">
                <a:solidFill>
                  <a:srgbClr val="002060"/>
                </a:solidFill>
              </a:rPr>
              <a:t> </a:t>
            </a:r>
            <a:r>
              <a:rPr lang="en-GB" sz="2054" b="1" dirty="0" smtClean="0">
                <a:solidFill>
                  <a:srgbClr val="002060"/>
                </a:solidFill>
              </a:rPr>
              <a:t>vòng</a:t>
            </a:r>
            <a:r>
              <a:rPr lang="en-GB" sz="2054" b="1" dirty="0" smtClean="0">
                <a:solidFill>
                  <a:srgbClr val="002060"/>
                </a:solidFill>
              </a:rPr>
              <a:t> </a:t>
            </a:r>
            <a:r>
              <a:rPr lang="en-GB" sz="2054" b="1" dirty="0" smtClean="0">
                <a:solidFill>
                  <a:srgbClr val="002060"/>
                </a:solidFill>
              </a:rPr>
              <a:t>lặp</a:t>
            </a:r>
            <a:r>
              <a:rPr lang="en-GB" sz="2054" b="1" dirty="0" smtClean="0">
                <a:solidFill>
                  <a:srgbClr val="002060"/>
                </a:solidFill>
              </a:rPr>
              <a:t>)</a:t>
            </a:r>
            <a:endParaRPr lang="en-GB" sz="2054" b="1" dirty="0">
              <a:solidFill>
                <a:srgbClr val="002060"/>
              </a:solidFill>
            </a:endParaRPr>
          </a:p>
          <a:p>
            <a:pPr lvl="1"/>
            <a:r>
              <a:rPr lang="en-GB" sz="1838" dirty="0">
                <a:solidFill>
                  <a:srgbClr val="002060"/>
                </a:solidFill>
              </a:rPr>
              <a:t>Replicate body of loop a number of times</a:t>
            </a:r>
          </a:p>
          <a:p>
            <a:pPr lvl="1"/>
            <a:r>
              <a:rPr lang="en-GB" sz="1838" dirty="0">
                <a:solidFill>
                  <a:srgbClr val="002060"/>
                </a:solidFill>
              </a:rPr>
              <a:t>Iterate loop fewer times</a:t>
            </a:r>
          </a:p>
          <a:p>
            <a:pPr lvl="1"/>
            <a:r>
              <a:rPr lang="en-GB" sz="1838" dirty="0">
                <a:solidFill>
                  <a:srgbClr val="002060"/>
                </a:solidFill>
              </a:rPr>
              <a:t>Reduces loop overhead</a:t>
            </a:r>
          </a:p>
          <a:p>
            <a:pPr lvl="1"/>
            <a:r>
              <a:rPr lang="en-GB" sz="1838" dirty="0">
                <a:solidFill>
                  <a:srgbClr val="002060"/>
                </a:solidFill>
              </a:rPr>
              <a:t>Increases instruction parallelism</a:t>
            </a:r>
          </a:p>
          <a:p>
            <a:pPr lvl="1"/>
            <a:r>
              <a:rPr lang="en-GB" sz="1838" dirty="0">
                <a:solidFill>
                  <a:srgbClr val="002060"/>
                </a:solidFill>
              </a:rPr>
              <a:t>Improved register, data </a:t>
            </a:r>
            <a:r>
              <a:rPr lang="en-GB" sz="1838" dirty="0" smtClean="0">
                <a:solidFill>
                  <a:srgbClr val="002060"/>
                </a:solidFill>
              </a:rPr>
              <a:t>cache, </a:t>
            </a:r>
            <a:r>
              <a:rPr lang="en-GB" sz="1838" dirty="0">
                <a:solidFill>
                  <a:srgbClr val="002060"/>
                </a:solidFill>
              </a:rPr>
              <a:t>or TLB locality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587358"/>
          </a:xfrm>
        </p:spPr>
        <p:txBody>
          <a:bodyPr/>
          <a:lstStyle/>
          <a:p>
            <a:pPr algn="ctr"/>
            <a:r>
              <a:rPr lang="en-US" dirty="0" smtClean="0">
                <a:effectLst>
                  <a:outerShdw blurRad="38100" dist="38100" dir="2700000" algn="tl">
                    <a:srgbClr val="000000">
                      <a:alpha val="43137"/>
                    </a:srgbClr>
                  </a:outerShdw>
                </a:effectLst>
              </a:rPr>
              <a:t>Table 15.8: Normal and Delayed Branch</a:t>
            </a:r>
            <a:endParaRPr lang="en-US"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209550" y="1457333"/>
            <a:ext cx="8724900" cy="3114675"/>
          </a:xfrm>
          <a:prstGeom prst="rect">
            <a:avLst/>
          </a:prstGeom>
          <a:noFill/>
          <a:ln w="9525">
            <a:noFill/>
            <a:miter lim="800000"/>
            <a:headEnd/>
            <a:tailEnd/>
          </a:ln>
          <a:effectLst/>
        </p:spPr>
      </p:pic>
      <p:sp>
        <p:nvSpPr>
          <p:cNvPr id="6" name="Rectangle 5"/>
          <p:cNvSpPr/>
          <p:nvPr/>
        </p:nvSpPr>
        <p:spPr>
          <a:xfrm>
            <a:off x="2071670" y="4572008"/>
            <a:ext cx="1571636" cy="1938992"/>
          </a:xfrm>
          <a:prstGeom prst="rect">
            <a:avLst/>
          </a:prstGeom>
        </p:spPr>
        <p:txBody>
          <a:bodyPr wrap="square">
            <a:spAutoFit/>
          </a:bodyPr>
          <a:lstStyle/>
          <a:p>
            <a:r>
              <a:rPr kumimoji="1" lang="en-US" sz="2000" dirty="0" smtClean="0"/>
              <a:t>After 102 is executed, the next instruction to be executed is 105</a:t>
            </a:r>
            <a:endParaRPr lang="en-US" sz="2000" dirty="0"/>
          </a:p>
        </p:txBody>
      </p:sp>
      <p:sp>
        <p:nvSpPr>
          <p:cNvPr id="7" name="Rectangle 6"/>
          <p:cNvSpPr/>
          <p:nvPr/>
        </p:nvSpPr>
        <p:spPr>
          <a:xfrm>
            <a:off x="4429124" y="4655304"/>
            <a:ext cx="1928826" cy="1938992"/>
          </a:xfrm>
          <a:prstGeom prst="rect">
            <a:avLst/>
          </a:prstGeom>
        </p:spPr>
        <p:txBody>
          <a:bodyPr wrap="square">
            <a:spAutoFit/>
          </a:bodyPr>
          <a:lstStyle/>
          <a:p>
            <a:r>
              <a:rPr kumimoji="1" lang="en-US" sz="2000" dirty="0" smtClean="0"/>
              <a:t>To regularize the pipeline, a NOOP is inserted after this branch</a:t>
            </a:r>
          </a:p>
          <a:p>
            <a:r>
              <a:rPr kumimoji="1" lang="en-US" sz="2000" dirty="0" smtClean="0"/>
              <a:t>(previous slide)</a:t>
            </a:r>
            <a:endParaRPr lang="en-US" sz="2000" dirty="0"/>
          </a:p>
        </p:txBody>
      </p:sp>
      <p:sp>
        <p:nvSpPr>
          <p:cNvPr id="8" name="Rectangle 7"/>
          <p:cNvSpPr/>
          <p:nvPr/>
        </p:nvSpPr>
        <p:spPr>
          <a:xfrm>
            <a:off x="6858000" y="4572008"/>
            <a:ext cx="2000280" cy="1938992"/>
          </a:xfrm>
          <a:prstGeom prst="rect">
            <a:avLst/>
          </a:prstGeom>
        </p:spPr>
        <p:txBody>
          <a:bodyPr wrap="square">
            <a:spAutoFit/>
          </a:bodyPr>
          <a:lstStyle/>
          <a:p>
            <a:r>
              <a:rPr kumimoji="1" lang="en-US" sz="2000" dirty="0" smtClean="0"/>
              <a:t>Increased performance is achieved </a:t>
            </a:r>
            <a:r>
              <a:rPr kumimoji="1" lang="en-US" sz="2000" b="1" dirty="0" smtClean="0"/>
              <a:t>only</a:t>
            </a:r>
            <a:r>
              <a:rPr kumimoji="1" lang="en-US" sz="2000" dirty="0" smtClean="0"/>
              <a:t> if the instructions at 101 and 102 are interchanged.</a:t>
            </a:r>
            <a:endParaRPr lang="en-US" sz="20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Introduction</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r>
              <a:rPr lang="en-US" dirty="0" smtClean="0">
                <a:latin typeface="+mj-lt"/>
              </a:rPr>
              <a:t>Two trends in CPU architecture:</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002060"/>
                </a:solidFill>
                <a:latin typeface="+mj-lt"/>
              </a:rPr>
              <a:t>CISC</a:t>
            </a:r>
            <a:r>
              <a:rPr lang="en-US" sz="2000" dirty="0" smtClean="0">
                <a:solidFill>
                  <a:srgbClr val="002060"/>
                </a:solidFill>
                <a:latin typeface="+mj-lt"/>
              </a:rPr>
              <a:t>:</a:t>
            </a:r>
            <a:r>
              <a:rPr lang="en-US" sz="2000" dirty="0" smtClean="0">
                <a:latin typeface="+mj-lt"/>
              </a:rPr>
              <a:t> Complex Instruction Set Computing/Computer such as IBM System/360, PDP-11, Motorola 6809, 68000, Intel 8080, x86,… CPU is set up to execute many </a:t>
            </a:r>
            <a:r>
              <a:rPr lang="en-US" sz="2000" dirty="0" smtClean="0">
                <a:latin typeface="+mj-lt"/>
              </a:rPr>
              <a:t>instructions.</a:t>
            </a:r>
            <a:endParaRPr lang="en-US" sz="2000" dirty="0" smtClean="0">
              <a:latin typeface="+mj-lt"/>
            </a:endParaRP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smtClean="0">
                <a:latin typeface="+mj-lt"/>
              </a:rPr>
              <a:t>RISC: Reduced Instruction Set Computing/Computer: Idea: All complex instruction is association of some basic instruction. So, a smaller set of basic instructions </a:t>
            </a:r>
            <a:r>
              <a:rPr lang="en-US" sz="2000" dirty="0" smtClean="0">
                <a:latin typeface="+mj-lt"/>
              </a:rPr>
              <a:t>is </a:t>
            </a:r>
            <a:r>
              <a:rPr lang="en-US" sz="2000" dirty="0" smtClean="0">
                <a:latin typeface="+mj-lt"/>
              </a:rPr>
              <a:t>needed. Examples: </a:t>
            </a:r>
            <a:r>
              <a:rPr lang="it-IT" sz="2000" smtClean="0">
                <a:latin typeface="+mj-lt"/>
              </a:rPr>
              <a:t>Sun UltraSPARC microprocessor</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smtClean="0">
                <a:latin typeface="+mj-lt"/>
              </a:rPr>
              <a:t>More details: </a:t>
            </a:r>
          </a:p>
          <a:p>
            <a:pPr marL="685800" lvl="1" indent="-228600" eaLnBrk="1" fontAlgn="auto" hangingPunct="1">
              <a:spcBef>
                <a:spcPts val="2000"/>
              </a:spcBef>
              <a:spcAft>
                <a:spcPts val="0"/>
              </a:spcAft>
              <a:buClr>
                <a:schemeClr val="accent1"/>
              </a:buClr>
              <a:buSzPct val="75000"/>
            </a:pPr>
            <a:r>
              <a:rPr lang="en-US" sz="2000" dirty="0" smtClean="0">
                <a:hlinkClick r:id="rId3"/>
              </a:rPr>
              <a:t>http://en.wikipedia.org/wiki/Complex_instruction_set_computing</a:t>
            </a:r>
            <a:endParaRPr lang="en-US" sz="2000" dirty="0" smtClean="0"/>
          </a:p>
          <a:p>
            <a:pPr marL="685800" lvl="1" indent="-228600" eaLnBrk="1" fontAlgn="auto" hangingPunct="1">
              <a:spcBef>
                <a:spcPts val="2000"/>
              </a:spcBef>
              <a:spcAft>
                <a:spcPts val="0"/>
              </a:spcAft>
              <a:buClr>
                <a:schemeClr val="accent1"/>
              </a:buClr>
              <a:buSzPct val="75000"/>
            </a:pPr>
            <a:r>
              <a:rPr lang="en-US" sz="2000" dirty="0" smtClean="0">
                <a:hlinkClick r:id="rId4"/>
              </a:rPr>
              <a:t>http://en.wikipedia.org/wiki/Reduced_instruction_set_computing</a:t>
            </a:r>
            <a:endParaRPr lang="en-US" sz="2000" dirty="0" smtClean="0"/>
          </a:p>
          <a:p>
            <a:pPr marL="685800" lvl="1" indent="-228600" eaLnBrk="1" fontAlgn="auto" hangingPunct="1">
              <a:spcBef>
                <a:spcPts val="2000"/>
              </a:spcBef>
              <a:spcAft>
                <a:spcPts val="0"/>
              </a:spcAft>
              <a:buClr>
                <a:schemeClr val="accent1"/>
              </a:buClr>
              <a:buSzPct val="75000"/>
            </a:pPr>
            <a:endParaRPr lang="en-US" sz="2000"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14422"/>
            <a:ext cx="1833546" cy="2000264"/>
          </a:xfrm>
        </p:spPr>
        <p:txBody>
          <a:bodyPr>
            <a:noAutofit/>
          </a:bodyPr>
          <a:lstStyle/>
          <a:p>
            <a:pPr algn="ctr"/>
            <a:r>
              <a:rPr lang="en-US" sz="3200" dirty="0" smtClean="0">
                <a:effectLst>
                  <a:outerShdw blurRad="38100" dist="38100" dir="2700000" algn="tl">
                    <a:srgbClr val="000000">
                      <a:alpha val="43137"/>
                    </a:srgbClr>
                  </a:outerShdw>
                </a:effectLst>
              </a:rPr>
              <a:t>Use of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Delayed Branch</a:t>
            </a:r>
            <a:endParaRPr lang="en-US" sz="3200" dirty="0">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3143240" y="220924"/>
            <a:ext cx="5819778" cy="6416152"/>
          </a:xfrm>
          <a:prstGeom prst="rect">
            <a:avLst/>
          </a:prstGeom>
          <a:noFill/>
          <a:ln w="9525">
            <a:noFill/>
            <a:miter lim="800000"/>
            <a:headEnd/>
            <a:tailEnd/>
          </a:ln>
          <a:effectLst/>
        </p:spPr>
      </p:pic>
      <p:sp>
        <p:nvSpPr>
          <p:cNvPr id="6" name="TextBox 5"/>
          <p:cNvSpPr txBox="1"/>
          <p:nvPr/>
        </p:nvSpPr>
        <p:spPr>
          <a:xfrm>
            <a:off x="500034" y="4071942"/>
            <a:ext cx="2357454" cy="857256"/>
          </a:xfrm>
          <a:prstGeom prst="rect">
            <a:avLst/>
          </a:prstGeom>
          <a:noFill/>
        </p:spPr>
        <p:txBody>
          <a:bodyPr wrap="square" rtlCol="0">
            <a:spAutoFit/>
          </a:bodyPr>
          <a:lstStyle/>
          <a:p>
            <a:r>
              <a:rPr lang="en-US" dirty="0" smtClean="0">
                <a:solidFill>
                  <a:schemeClr val="bg1"/>
                </a:solidFill>
              </a:rPr>
              <a:t>Program in the table 15.6 </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9048" y="142876"/>
            <a:ext cx="7410472" cy="642918"/>
          </a:xfrm>
        </p:spPr>
        <p:txBody>
          <a:bodyPr/>
          <a:lstStyle/>
          <a:p>
            <a:r>
              <a:rPr lang="en-GB" sz="3200" dirty="0">
                <a:effectLst>
                  <a:outerShdw blurRad="38100" dist="38100" dir="2700000" algn="tl">
                    <a:srgbClr val="000000">
                      <a:alpha val="43137"/>
                    </a:srgbClr>
                  </a:outerShdw>
                </a:effectLst>
              </a:rPr>
              <a:t>Loop </a:t>
            </a:r>
            <a:r>
              <a:rPr lang="en-GB" sz="3200" dirty="0" smtClean="0">
                <a:effectLst>
                  <a:outerShdw blurRad="38100" dist="38100" dir="2700000" algn="tl">
                    <a:srgbClr val="000000">
                      <a:alpha val="43137"/>
                    </a:srgbClr>
                  </a:outerShdw>
                </a:effectLst>
              </a:rPr>
              <a:t>Unrolling Twice Example</a:t>
            </a:r>
            <a:endParaRPr lang="en-GB" sz="3200"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71406" y="1071546"/>
            <a:ext cx="5810250" cy="4686300"/>
          </a:xfrm>
          <a:prstGeom prst="rect">
            <a:avLst/>
          </a:prstGeom>
          <a:noFill/>
          <a:ln w="9525">
            <a:noFill/>
            <a:miter lim="800000"/>
            <a:headEnd/>
            <a:tailEnd/>
          </a:ln>
          <a:effectLst/>
        </p:spPr>
      </p:pic>
      <p:sp>
        <p:nvSpPr>
          <p:cNvPr id="5" name="Rectangle 4"/>
          <p:cNvSpPr/>
          <p:nvPr/>
        </p:nvSpPr>
        <p:spPr>
          <a:xfrm>
            <a:off x="5857884" y="1142984"/>
            <a:ext cx="3286116" cy="4893647"/>
          </a:xfrm>
          <a:prstGeom prst="rect">
            <a:avLst/>
          </a:prstGeom>
        </p:spPr>
        <p:txBody>
          <a:bodyPr wrap="square">
            <a:spAutoFit/>
          </a:bodyPr>
          <a:lstStyle/>
          <a:p>
            <a:r>
              <a:rPr kumimoji="1" lang="en-US" b="1" dirty="0" smtClean="0">
                <a:solidFill>
                  <a:srgbClr val="FF0000"/>
                </a:solidFill>
              </a:rPr>
              <a:t>Compiler technique</a:t>
            </a:r>
            <a:r>
              <a:rPr kumimoji="1" lang="en-US" dirty="0" smtClean="0"/>
              <a:t> to improve instruction parallelism is loop unrolling .</a:t>
            </a:r>
          </a:p>
          <a:p>
            <a:r>
              <a:rPr kumimoji="1" lang="en-US" dirty="0" smtClean="0"/>
              <a:t>Unrolling can improve the performance by:</a:t>
            </a:r>
          </a:p>
          <a:p>
            <a:r>
              <a:rPr kumimoji="1" lang="en-US" dirty="0" smtClean="0"/>
              <a:t>Reducing loop overhead,</a:t>
            </a:r>
          </a:p>
          <a:p>
            <a:r>
              <a:rPr kumimoji="1" lang="en-US" dirty="0" smtClean="0"/>
              <a:t>increasing instruction parallelism by improving pipeline performance, improving register, data cache, or TLB locality </a:t>
            </a:r>
          </a:p>
          <a:p>
            <a:endParaRPr lang="en-US" dirty="0"/>
          </a:p>
        </p:txBody>
      </p:sp>
      <p:cxnSp>
        <p:nvCxnSpPr>
          <p:cNvPr id="7" name="Straight Arrow Connector 6"/>
          <p:cNvCxnSpPr/>
          <p:nvPr/>
        </p:nvCxnSpPr>
        <p:spPr>
          <a:xfrm rot="5400000">
            <a:off x="4143372" y="2428868"/>
            <a:ext cx="571504"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14876" y="5884151"/>
            <a:ext cx="2500330" cy="830997"/>
          </a:xfrm>
          <a:prstGeom prst="rect">
            <a:avLst/>
          </a:prstGeom>
          <a:solidFill>
            <a:schemeClr val="accent6">
              <a:lumMod val="40000"/>
              <a:lumOff val="60000"/>
            </a:schemeClr>
          </a:solidFill>
        </p:spPr>
        <p:txBody>
          <a:bodyPr wrap="square" rtlCol="0">
            <a:spAutoFit/>
          </a:bodyPr>
          <a:lstStyle/>
          <a:p>
            <a:r>
              <a:rPr lang="en-US" dirty="0" smtClean="0"/>
              <a:t>Number of  loops decreases 1/2</a:t>
            </a:r>
            <a:endParaRPr lang="en-US" dirty="0"/>
          </a:p>
        </p:txBody>
      </p:sp>
      <p:cxnSp>
        <p:nvCxnSpPr>
          <p:cNvPr id="10" name="Straight Arrow Connector 9"/>
          <p:cNvCxnSpPr>
            <a:stCxn id="8" idx="0"/>
          </p:cNvCxnSpPr>
          <p:nvPr/>
        </p:nvCxnSpPr>
        <p:spPr>
          <a:xfrm rot="16200000" flipV="1">
            <a:off x="3969509" y="3888619"/>
            <a:ext cx="2240836" cy="175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20" y="142852"/>
            <a:ext cx="8288368" cy="730328"/>
          </a:xfrm>
        </p:spPr>
        <p:txBody>
          <a:bodyPr/>
          <a:lstStyle/>
          <a:p>
            <a:r>
              <a:rPr lang="en-GB" dirty="0" smtClean="0">
                <a:effectLst>
                  <a:outerShdw blurRad="38100" dist="38100" dir="2700000" algn="tl">
                    <a:srgbClr val="000000">
                      <a:alpha val="43137"/>
                    </a:srgbClr>
                  </a:outerShdw>
                </a:effectLst>
              </a:rPr>
              <a:t>15.8-RISC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928670"/>
            <a:ext cx="7556313" cy="5500726"/>
          </a:xfrm>
        </p:spPr>
        <p:txBody>
          <a:bodyPr>
            <a:normAutofit/>
          </a:bodyPr>
          <a:lstStyle/>
          <a:p>
            <a:pPr>
              <a:lnSpc>
                <a:spcPct val="90000"/>
              </a:lnSpc>
            </a:pPr>
            <a:r>
              <a:rPr lang="en-GB" b="1" dirty="0" smtClean="0">
                <a:solidFill>
                  <a:srgbClr val="002060"/>
                </a:solidFill>
              </a:rPr>
              <a:t>Quantitative – So </a:t>
            </a:r>
            <a:r>
              <a:rPr lang="en-GB" b="1" dirty="0" smtClean="0">
                <a:solidFill>
                  <a:srgbClr val="002060"/>
                </a:solidFill>
              </a:rPr>
              <a:t>sánh</a:t>
            </a:r>
            <a:r>
              <a:rPr lang="en-GB" b="1" dirty="0" smtClean="0">
                <a:solidFill>
                  <a:srgbClr val="002060"/>
                </a:solidFill>
              </a:rPr>
              <a:t> </a:t>
            </a:r>
            <a:r>
              <a:rPr lang="en-GB" b="1" dirty="0" smtClean="0">
                <a:solidFill>
                  <a:srgbClr val="002060"/>
                </a:solidFill>
              </a:rPr>
              <a:t>định</a:t>
            </a:r>
            <a:r>
              <a:rPr lang="en-GB" b="1" dirty="0" smtClean="0">
                <a:solidFill>
                  <a:srgbClr val="002060"/>
                </a:solidFill>
              </a:rPr>
              <a:t> </a:t>
            </a:r>
            <a:r>
              <a:rPr lang="en-GB" b="1" dirty="0" smtClean="0">
                <a:solidFill>
                  <a:srgbClr val="002060"/>
                </a:solidFill>
              </a:rPr>
              <a:t>lượng</a:t>
            </a:r>
            <a:endParaRPr lang="en-GB" b="1" dirty="0" smtClean="0">
              <a:solidFill>
                <a:srgbClr val="002060"/>
              </a:solidFill>
            </a:endParaRPr>
          </a:p>
          <a:p>
            <a:pPr lvl="1">
              <a:lnSpc>
                <a:spcPct val="90000"/>
              </a:lnSpc>
            </a:pPr>
            <a:r>
              <a:rPr lang="en-GB" dirty="0" smtClean="0">
                <a:solidFill>
                  <a:srgbClr val="002060"/>
                </a:solidFill>
              </a:rPr>
              <a:t>Compare program </a:t>
            </a:r>
            <a:r>
              <a:rPr lang="en-GB" dirty="0" smtClean="0">
                <a:solidFill>
                  <a:srgbClr val="FF0000"/>
                </a:solidFill>
              </a:rPr>
              <a:t>sizes </a:t>
            </a:r>
            <a:r>
              <a:rPr lang="en-GB" dirty="0" smtClean="0">
                <a:solidFill>
                  <a:srgbClr val="002060"/>
                </a:solidFill>
              </a:rPr>
              <a:t>and execution </a:t>
            </a:r>
            <a:r>
              <a:rPr lang="en-GB" dirty="0" smtClean="0">
                <a:solidFill>
                  <a:srgbClr val="FF0000"/>
                </a:solidFill>
              </a:rPr>
              <a:t>speeds</a:t>
            </a:r>
            <a:r>
              <a:rPr lang="en-GB" dirty="0" smtClean="0">
                <a:solidFill>
                  <a:srgbClr val="002060"/>
                </a:solidFill>
              </a:rPr>
              <a:t> of programs on RISC and CISC machines that use comparable technology</a:t>
            </a:r>
          </a:p>
          <a:p>
            <a:pPr>
              <a:lnSpc>
                <a:spcPct val="90000"/>
              </a:lnSpc>
            </a:pPr>
            <a:r>
              <a:rPr lang="en-GB" b="1" dirty="0" smtClean="0">
                <a:solidFill>
                  <a:srgbClr val="002060"/>
                </a:solidFill>
              </a:rPr>
              <a:t>Qualitative – so </a:t>
            </a:r>
            <a:r>
              <a:rPr lang="en-GB" b="1" dirty="0" smtClean="0">
                <a:solidFill>
                  <a:srgbClr val="002060"/>
                </a:solidFill>
              </a:rPr>
              <a:t>sánh</a:t>
            </a:r>
            <a:r>
              <a:rPr lang="en-GB" b="1" dirty="0" smtClean="0">
                <a:solidFill>
                  <a:srgbClr val="002060"/>
                </a:solidFill>
              </a:rPr>
              <a:t> </a:t>
            </a:r>
            <a:r>
              <a:rPr lang="en-GB" b="1" dirty="0" smtClean="0">
                <a:solidFill>
                  <a:srgbClr val="002060"/>
                </a:solidFill>
              </a:rPr>
              <a:t>chất</a:t>
            </a:r>
            <a:r>
              <a:rPr lang="en-GB" b="1" dirty="0" smtClean="0">
                <a:solidFill>
                  <a:srgbClr val="002060"/>
                </a:solidFill>
              </a:rPr>
              <a:t> </a:t>
            </a:r>
            <a:r>
              <a:rPr lang="en-GB" b="1" dirty="0" smtClean="0">
                <a:solidFill>
                  <a:srgbClr val="002060"/>
                </a:solidFill>
              </a:rPr>
              <a:t>lượng</a:t>
            </a:r>
            <a:endParaRPr lang="en-GB" b="1" dirty="0" smtClean="0">
              <a:solidFill>
                <a:srgbClr val="002060"/>
              </a:solidFill>
            </a:endParaRPr>
          </a:p>
          <a:p>
            <a:pPr lvl="1">
              <a:lnSpc>
                <a:spcPct val="90000"/>
              </a:lnSpc>
            </a:pPr>
            <a:r>
              <a:rPr lang="en-GB" dirty="0" smtClean="0">
                <a:solidFill>
                  <a:srgbClr val="002060"/>
                </a:solidFill>
              </a:rPr>
              <a:t>Examine issues of </a:t>
            </a:r>
            <a:r>
              <a:rPr lang="en-GB" dirty="0" smtClean="0">
                <a:solidFill>
                  <a:srgbClr val="FF0000"/>
                </a:solidFill>
              </a:rPr>
              <a:t>high level language support </a:t>
            </a:r>
            <a:r>
              <a:rPr lang="en-GB" dirty="0" smtClean="0">
                <a:solidFill>
                  <a:srgbClr val="002060"/>
                </a:solidFill>
              </a:rPr>
              <a:t>and use of  VLSI real estate (very large scale integration chip)</a:t>
            </a:r>
          </a:p>
          <a:p>
            <a:pPr>
              <a:lnSpc>
                <a:spcPct val="90000"/>
              </a:lnSpc>
            </a:pPr>
            <a:r>
              <a:rPr lang="en-GB" b="1" dirty="0" smtClean="0">
                <a:solidFill>
                  <a:srgbClr val="002060"/>
                </a:solidFill>
              </a:rPr>
              <a:t>Problems with comparisons:</a:t>
            </a:r>
          </a:p>
          <a:p>
            <a:pPr lvl="1">
              <a:lnSpc>
                <a:spcPct val="90000"/>
              </a:lnSpc>
            </a:pPr>
            <a:r>
              <a:rPr lang="en-GB" dirty="0" smtClean="0">
                <a:solidFill>
                  <a:srgbClr val="002060"/>
                </a:solidFill>
              </a:rPr>
              <a:t>No pair of RISC and CISC machines that are comparable in life-cycle cost, level of technology, gate complexity, sophistication of compiler, operating system support, etc.</a:t>
            </a:r>
          </a:p>
          <a:p>
            <a:pPr lvl="1">
              <a:lnSpc>
                <a:spcPct val="90000"/>
              </a:lnSpc>
            </a:pPr>
            <a:r>
              <a:rPr lang="en-GB" dirty="0" smtClean="0">
                <a:solidFill>
                  <a:srgbClr val="002060"/>
                </a:solidFill>
              </a:rPr>
              <a:t>No definitive set of test programs exists</a:t>
            </a:r>
          </a:p>
          <a:p>
            <a:pPr lvl="1">
              <a:lnSpc>
                <a:spcPct val="90000"/>
              </a:lnSpc>
            </a:pPr>
            <a:r>
              <a:rPr lang="en-GB" dirty="0" smtClean="0">
                <a:solidFill>
                  <a:srgbClr val="002060"/>
                </a:solidFill>
              </a:rPr>
              <a:t>Difficult to separate hardware effects from complier effects</a:t>
            </a:r>
          </a:p>
          <a:p>
            <a:pPr lvl="1">
              <a:lnSpc>
                <a:spcPct val="90000"/>
              </a:lnSpc>
            </a:pPr>
            <a:r>
              <a:rPr lang="en-GB" dirty="0" smtClean="0">
                <a:solidFill>
                  <a:srgbClr val="002060"/>
                </a:solidFill>
              </a:rPr>
              <a:t>Most comparisons done on “</a:t>
            </a:r>
            <a:r>
              <a:rPr lang="en-GB" dirty="0" smtClean="0">
                <a:solidFill>
                  <a:srgbClr val="FF0000"/>
                </a:solidFill>
              </a:rPr>
              <a:t>toy</a:t>
            </a:r>
            <a:r>
              <a:rPr lang="en-GB" dirty="0" smtClean="0">
                <a:solidFill>
                  <a:srgbClr val="002060"/>
                </a:solidFill>
              </a:rPr>
              <a:t>” rather than commercial products</a:t>
            </a:r>
          </a:p>
          <a:p>
            <a:pPr lvl="1">
              <a:lnSpc>
                <a:spcPct val="90000"/>
              </a:lnSpc>
            </a:pPr>
            <a:r>
              <a:rPr lang="en-GB" dirty="0" smtClean="0">
                <a:solidFill>
                  <a:srgbClr val="002060"/>
                </a:solidFill>
              </a:rPr>
              <a:t>Most commercial devices advertised as RISC possess a mixture of RISC and CISC characteristics</a:t>
            </a:r>
            <a:endParaRPr lang="en-GB" dirty="0">
              <a:solidFill>
                <a:srgbClr val="002060"/>
              </a:solidFill>
            </a:endParaRPr>
          </a:p>
        </p:txBody>
      </p:sp>
      <p:sp>
        <p:nvSpPr>
          <p:cNvPr id="4" name="Rectangle 3"/>
          <p:cNvSpPr/>
          <p:nvPr/>
        </p:nvSpPr>
        <p:spPr>
          <a:xfrm>
            <a:off x="4357686" y="6143644"/>
            <a:ext cx="3714776" cy="646331"/>
          </a:xfrm>
          <a:prstGeom prst="rect">
            <a:avLst/>
          </a:prstGeom>
        </p:spPr>
        <p:txBody>
          <a:bodyPr wrap="square">
            <a:spAutoFit/>
          </a:bodyPr>
          <a:lstStyle/>
          <a:p>
            <a:pPr algn="ctr"/>
            <a:r>
              <a:rPr kumimoji="1" lang="en-US" sz="1800" dirty="0" smtClean="0"/>
              <a:t>Chưa</a:t>
            </a:r>
            <a:r>
              <a:rPr kumimoji="1" lang="en-US" sz="1800" dirty="0" smtClean="0"/>
              <a:t> </a:t>
            </a:r>
            <a:r>
              <a:rPr kumimoji="1" lang="en-US" sz="1800" dirty="0" smtClean="0"/>
              <a:t>biết</a:t>
            </a:r>
            <a:r>
              <a:rPr kumimoji="1" lang="en-US" sz="1800" dirty="0" smtClean="0"/>
              <a:t> </a:t>
            </a:r>
            <a:r>
              <a:rPr kumimoji="1" lang="en-US" sz="1800" dirty="0" smtClean="0"/>
              <a:t>mèo</a:t>
            </a:r>
            <a:r>
              <a:rPr kumimoji="1" lang="en-US" sz="1800" dirty="0" smtClean="0"/>
              <a:t> </a:t>
            </a:r>
            <a:r>
              <a:rPr kumimoji="1" lang="en-US" sz="1800" dirty="0" smtClean="0"/>
              <a:t>nào</a:t>
            </a:r>
            <a:r>
              <a:rPr kumimoji="1" lang="en-US" sz="1800" dirty="0" smtClean="0"/>
              <a:t> </a:t>
            </a:r>
            <a:r>
              <a:rPr kumimoji="1" lang="en-US" sz="1800" dirty="0" smtClean="0"/>
              <a:t>cắn</a:t>
            </a:r>
            <a:r>
              <a:rPr kumimoji="1" lang="en-US" sz="1800" dirty="0" smtClean="0"/>
              <a:t> </a:t>
            </a:r>
            <a:r>
              <a:rPr kumimoji="1" lang="en-US" sz="1800" dirty="0" smtClean="0"/>
              <a:t>mèo</a:t>
            </a:r>
            <a:r>
              <a:rPr kumimoji="1" lang="en-US" sz="1800" dirty="0" smtClean="0"/>
              <a:t> </a:t>
            </a:r>
            <a:r>
              <a:rPr kumimoji="1" lang="en-US" sz="1800" dirty="0" smtClean="0"/>
              <a:t>nào</a:t>
            </a:r>
            <a:r>
              <a:rPr kumimoji="1" lang="en-US" sz="1800" dirty="0" smtClean="0"/>
              <a:t>!</a:t>
            </a:r>
          </a:p>
          <a:p>
            <a:pPr algn="ctr"/>
            <a:r>
              <a:rPr kumimoji="1" lang="en-US" sz="1800" dirty="0" smtClean="0"/>
              <a:t>The battle </a:t>
            </a:r>
            <a:r>
              <a:rPr kumimoji="1" lang="en-US" sz="1800" dirty="0" smtClean="0"/>
              <a:t>has </a:t>
            </a:r>
            <a:r>
              <a:rPr kumimoji="1" lang="en-US" sz="1800" dirty="0" smtClean="0"/>
              <a:t>no end! </a:t>
            </a:r>
            <a:endParaRPr lang="en-US" sz="1800" dirty="0"/>
          </a:p>
        </p:txBody>
      </p:sp>
      <p:sp>
        <p:nvSpPr>
          <p:cNvPr id="5" name="Rectangle 4"/>
          <p:cNvSpPr/>
          <p:nvPr/>
        </p:nvSpPr>
        <p:spPr>
          <a:xfrm>
            <a:off x="152400" y="6510358"/>
            <a:ext cx="2643174" cy="369332"/>
          </a:xfrm>
          <a:prstGeom prst="rect">
            <a:avLst/>
          </a:prstGeom>
        </p:spPr>
        <p:txBody>
          <a:bodyPr wrap="square">
            <a:spAutoFit/>
          </a:bodyPr>
          <a:lstStyle/>
          <a:p>
            <a:r>
              <a:rPr kumimoji="1" lang="en-US" sz="1800" dirty="0" smtClean="0"/>
              <a:t>Controversy: </a:t>
            </a:r>
            <a:r>
              <a:rPr kumimoji="1" lang="en-US" sz="1800" dirty="0" smtClean="0"/>
              <a:t>tranh</a:t>
            </a:r>
            <a:r>
              <a:rPr kumimoji="1" lang="en-US" sz="1800" dirty="0" smtClean="0"/>
              <a:t> </a:t>
            </a:r>
            <a:r>
              <a:rPr kumimoji="1" lang="en-US" sz="1800" dirty="0" smtClean="0"/>
              <a:t>luận</a:t>
            </a:r>
            <a:r>
              <a:rPr kumimoji="1" lang="en-US" sz="1800" dirty="0" smtClean="0"/>
              <a:t> </a:t>
            </a:r>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b="1" dirty="0"/>
          </a:p>
        </p:txBody>
      </p:sp>
      <p:sp>
        <p:nvSpPr>
          <p:cNvPr id="3" name="Content Placeholder 2"/>
          <p:cNvSpPr>
            <a:spLocks noGrp="1"/>
          </p:cNvSpPr>
          <p:nvPr>
            <p:ph idx="1"/>
          </p:nvPr>
        </p:nvSpPr>
        <p:spPr>
          <a:xfrm>
            <a:off x="498474" y="1285860"/>
            <a:ext cx="7556313" cy="4840303"/>
          </a:xfrm>
        </p:spPr>
        <p:txBody>
          <a:bodyPr/>
          <a:lstStyle/>
          <a:p>
            <a:r>
              <a:rPr lang="en-US" dirty="0" smtClean="0">
                <a:solidFill>
                  <a:srgbClr val="002060"/>
                </a:solidFill>
              </a:rPr>
              <a:t>15.1 What are some typical distinguishing characteristics of RISC organization? </a:t>
            </a:r>
          </a:p>
          <a:p>
            <a:r>
              <a:rPr lang="en-US" dirty="0" smtClean="0">
                <a:solidFill>
                  <a:srgbClr val="002060"/>
                </a:solidFill>
              </a:rPr>
              <a:t>15.2 Briefly explain the two basic approaches used to minimize register-memory operations on RISC machines. </a:t>
            </a:r>
          </a:p>
          <a:p>
            <a:r>
              <a:rPr lang="en-US" dirty="0" smtClean="0">
                <a:solidFill>
                  <a:srgbClr val="002060"/>
                </a:solidFill>
              </a:rPr>
              <a:t>15.3 If a circular register buffer is used to handle local variables for nested procedures, describe two approaches for handling global variables. </a:t>
            </a:r>
          </a:p>
          <a:p>
            <a:r>
              <a:rPr lang="en-US" dirty="0" smtClean="0">
                <a:solidFill>
                  <a:srgbClr val="002060"/>
                </a:solidFill>
              </a:rPr>
              <a:t>15.4 What are some typical characteristics of a RISC instruction set architecture? </a:t>
            </a:r>
          </a:p>
          <a:p>
            <a:r>
              <a:rPr lang="en-US" dirty="0" smtClean="0">
                <a:solidFill>
                  <a:srgbClr val="002060"/>
                </a:solidFill>
              </a:rPr>
              <a:t>15.5 What is a delayed branch?</a:t>
            </a:r>
            <a:endParaRPr lang="en-US"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743200"/>
            <a:ext cx="3657600" cy="3886200"/>
          </a:xfrm>
        </p:spPr>
        <p:txBody>
          <a:bodyPr>
            <a:normAutofit fontScale="85000" lnSpcReduction="20000"/>
          </a:bodyPr>
          <a:lstStyle/>
          <a:p>
            <a:r>
              <a:rPr lang="en-US" sz="2400" b="1" dirty="0" smtClean="0">
                <a:solidFill>
                  <a:srgbClr val="002060"/>
                </a:solidFill>
              </a:rPr>
              <a:t>Instruction execution characteristics</a:t>
            </a:r>
          </a:p>
          <a:p>
            <a:pPr lvl="1"/>
            <a:r>
              <a:rPr lang="en-US" sz="2400" dirty="0" smtClean="0">
                <a:solidFill>
                  <a:srgbClr val="002060"/>
                </a:solidFill>
              </a:rPr>
              <a:t>Operations</a:t>
            </a:r>
          </a:p>
          <a:p>
            <a:pPr lvl="1"/>
            <a:r>
              <a:rPr lang="en-US" sz="2400" dirty="0" smtClean="0">
                <a:solidFill>
                  <a:srgbClr val="002060"/>
                </a:solidFill>
              </a:rPr>
              <a:t>Operands</a:t>
            </a:r>
          </a:p>
          <a:p>
            <a:pPr lvl="1"/>
            <a:r>
              <a:rPr lang="en-US" sz="2400" dirty="0" smtClean="0">
                <a:solidFill>
                  <a:srgbClr val="002060"/>
                </a:solidFill>
              </a:rPr>
              <a:t>Procedure calls</a:t>
            </a:r>
          </a:p>
          <a:p>
            <a:pPr lvl="1"/>
            <a:r>
              <a:rPr lang="en-US" sz="2400" dirty="0" smtClean="0">
                <a:solidFill>
                  <a:srgbClr val="002060"/>
                </a:solidFill>
              </a:rPr>
              <a:t>Implications </a:t>
            </a:r>
          </a:p>
          <a:p>
            <a:r>
              <a:rPr lang="en-US" sz="2400" b="1" dirty="0" smtClean="0">
                <a:solidFill>
                  <a:srgbClr val="002060"/>
                </a:solidFill>
              </a:rPr>
              <a:t>The use of a large register file</a:t>
            </a:r>
          </a:p>
          <a:p>
            <a:pPr lvl="1"/>
            <a:r>
              <a:rPr lang="en-US" sz="2400" dirty="0" smtClean="0">
                <a:solidFill>
                  <a:srgbClr val="002060"/>
                </a:solidFill>
              </a:rPr>
              <a:t>Register windows</a:t>
            </a:r>
          </a:p>
          <a:p>
            <a:pPr lvl="1"/>
            <a:r>
              <a:rPr lang="en-US" sz="2400" dirty="0" smtClean="0">
                <a:solidFill>
                  <a:srgbClr val="002060"/>
                </a:solidFill>
              </a:rPr>
              <a:t>Global variables</a:t>
            </a:r>
          </a:p>
          <a:p>
            <a:pPr lvl="1"/>
            <a:r>
              <a:rPr lang="en-US" sz="2400" dirty="0" smtClean="0">
                <a:solidFill>
                  <a:srgbClr val="002060"/>
                </a:solidFill>
              </a:rPr>
              <a:t>Large register file versus cache</a:t>
            </a:r>
          </a:p>
        </p:txBody>
      </p:sp>
      <p:sp>
        <p:nvSpPr>
          <p:cNvPr id="32" name="Content Placeholder 31"/>
          <p:cNvSpPr>
            <a:spLocks noGrp="1"/>
          </p:cNvSpPr>
          <p:nvPr>
            <p:ph sz="quarter" idx="4"/>
          </p:nvPr>
        </p:nvSpPr>
        <p:spPr>
          <a:xfrm>
            <a:off x="4572000" y="2714628"/>
            <a:ext cx="4191000" cy="3429016"/>
          </a:xfrm>
        </p:spPr>
        <p:txBody>
          <a:bodyPr>
            <a:noAutofit/>
          </a:bodyPr>
          <a:lstStyle/>
          <a:p>
            <a:r>
              <a:rPr lang="en-US" sz="2000" b="1" dirty="0" smtClean="0">
                <a:solidFill>
                  <a:srgbClr val="002060"/>
                </a:solidFill>
              </a:rPr>
              <a:t>RISC pipelining</a:t>
            </a:r>
          </a:p>
          <a:p>
            <a:pPr lvl="1"/>
            <a:r>
              <a:rPr lang="en-US" sz="2000" dirty="0" smtClean="0">
                <a:solidFill>
                  <a:srgbClr val="002060"/>
                </a:solidFill>
              </a:rPr>
              <a:t>Pipelining with regular instructions</a:t>
            </a:r>
          </a:p>
          <a:p>
            <a:pPr lvl="1"/>
            <a:r>
              <a:rPr lang="en-US" sz="2000" dirty="0" smtClean="0">
                <a:solidFill>
                  <a:srgbClr val="002060"/>
                </a:solidFill>
              </a:rPr>
              <a:t>Optimization of pipelining</a:t>
            </a:r>
          </a:p>
          <a:p>
            <a:pPr marL="228600" lvl="1">
              <a:spcBef>
                <a:spcPts val="2000"/>
              </a:spcBef>
              <a:buClr>
                <a:schemeClr val="accent1"/>
              </a:buClr>
            </a:pPr>
            <a:r>
              <a:rPr lang="en-US" sz="2000" b="1" dirty="0" smtClean="0">
                <a:solidFill>
                  <a:srgbClr val="002060"/>
                </a:solidFill>
              </a:rPr>
              <a:t>Compiler-based register optimization</a:t>
            </a:r>
          </a:p>
          <a:p>
            <a:r>
              <a:rPr lang="en-US" sz="2000" b="1" dirty="0" smtClean="0">
                <a:solidFill>
                  <a:srgbClr val="002060"/>
                </a:solidFill>
              </a:rPr>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438" y="223838"/>
            <a:ext cx="7929586" cy="1204898"/>
          </a:xfrm>
        </p:spPr>
        <p:txBody>
          <a:bodyPr/>
          <a:lstStyle/>
          <a:p>
            <a:pPr algn="ctr"/>
            <a:r>
              <a:rPr lang="en-GB" dirty="0" smtClean="0">
                <a:solidFill>
                  <a:schemeClr val="accent1">
                    <a:lumMod val="75000"/>
                  </a:schemeClr>
                </a:solidFill>
                <a:effectLst>
                  <a:outerShdw blurRad="38100" dist="38100" dir="2700000" algn="tl">
                    <a:srgbClr val="000000">
                      <a:alpha val="43137"/>
                    </a:srgbClr>
                  </a:outerShdw>
                </a:effectLst>
              </a:rPr>
              <a:t>Comparing several RISC and </a:t>
            </a:r>
            <a:br>
              <a:rPr lang="en-GB" dirty="0" smtClean="0">
                <a:solidFill>
                  <a:schemeClr val="accent1">
                    <a:lumMod val="75000"/>
                  </a:schemeClr>
                </a:solidFill>
                <a:effectLst>
                  <a:outerShdw blurRad="38100" dist="38100" dir="2700000" algn="tl">
                    <a:srgbClr val="000000">
                      <a:alpha val="43137"/>
                    </a:srgbClr>
                  </a:outerShdw>
                </a:effectLst>
              </a:rPr>
            </a:br>
            <a:r>
              <a:rPr lang="en-GB" dirty="0" smtClean="0">
                <a:solidFill>
                  <a:schemeClr val="accent1">
                    <a:lumMod val="75000"/>
                  </a:schemeClr>
                </a:solidFill>
                <a:effectLst>
                  <a:outerShdw blurRad="38100" dist="38100" dir="2700000" algn="tl">
                    <a:srgbClr val="000000">
                      <a:alpha val="43137"/>
                    </a:srgbClr>
                  </a:outerShdw>
                </a:effectLst>
              </a:rPr>
              <a:t>Non-RISC Systems</a:t>
            </a:r>
            <a:endParaRPr lang="en-GB" dirty="0">
              <a:solidFill>
                <a:schemeClr val="accent1">
                  <a:lumMod val="75000"/>
                </a:schemeClr>
              </a:solidFill>
              <a:effectLst>
                <a:outerShdw blurRad="38100" dist="38100" dir="2700000" algn="tl">
                  <a:srgbClr val="000000">
                    <a:alpha val="43137"/>
                  </a:srgbClr>
                </a:outerShdw>
              </a:effectLst>
            </a:endParaRPr>
          </a:p>
        </p:txBody>
      </p:sp>
      <p:sp>
        <p:nvSpPr>
          <p:cNvPr id="7" name="TextBox 6"/>
          <p:cNvSpPr txBox="1"/>
          <p:nvPr/>
        </p:nvSpPr>
        <p:spPr>
          <a:xfrm>
            <a:off x="428596" y="4857760"/>
            <a:ext cx="8358246" cy="1631216"/>
          </a:xfrm>
          <a:prstGeom prst="rect">
            <a:avLst/>
          </a:prstGeom>
          <a:solidFill>
            <a:schemeClr val="accent6">
              <a:lumMod val="20000"/>
              <a:lumOff val="80000"/>
            </a:schemeClr>
          </a:solidFill>
        </p:spPr>
        <p:txBody>
          <a:bodyPr wrap="square" rtlCol="0">
            <a:spAutoFit/>
          </a:bodyPr>
          <a:lstStyle/>
          <a:p>
            <a:r>
              <a:rPr lang="en-US" sz="2000" b="1" dirty="0" smtClean="0"/>
              <a:t>Scalar processor</a:t>
            </a:r>
            <a:r>
              <a:rPr lang="en-US" sz="2000" dirty="0" smtClean="0"/>
              <a:t>: CPU processes one datum at a time</a:t>
            </a:r>
          </a:p>
          <a:p>
            <a:r>
              <a:rPr lang="en-US" sz="2000" b="1" dirty="0" smtClean="0"/>
              <a:t>Vector processor</a:t>
            </a:r>
            <a:r>
              <a:rPr lang="en-US" sz="2000" dirty="0" smtClean="0"/>
              <a:t>: CPU processes multiple data items at a time</a:t>
            </a:r>
          </a:p>
          <a:p>
            <a:r>
              <a:rPr lang="en-US" sz="2000" b="1" dirty="0" smtClean="0"/>
              <a:t>Superscalar processor</a:t>
            </a:r>
            <a:r>
              <a:rPr lang="en-US" sz="2000" dirty="0" smtClean="0"/>
              <a:t>: Architecture implements a form of </a:t>
            </a:r>
            <a:r>
              <a:rPr lang="en-US" sz="2000" dirty="0" smtClean="0"/>
              <a:t>parallelism called</a:t>
            </a:r>
            <a:r>
              <a:rPr lang="en-US" sz="2000" dirty="0" smtClean="0"/>
              <a:t> </a:t>
            </a:r>
          </a:p>
          <a:p>
            <a:r>
              <a:rPr lang="en-US" sz="2000" dirty="0" smtClean="0"/>
              <a:t>                                        instruction-level parallelism within a single processor.</a:t>
            </a:r>
          </a:p>
          <a:p>
            <a:pPr algn="ctr"/>
            <a:r>
              <a:rPr lang="en-US" sz="2000" dirty="0" smtClean="0"/>
              <a:t>(Wiki)</a:t>
            </a:r>
            <a:endParaRPr lang="en-US" sz="2000" dirty="0"/>
          </a:p>
        </p:txBody>
      </p:sp>
      <p:pic>
        <p:nvPicPr>
          <p:cNvPr id="1028" name="Picture 4"/>
          <p:cNvPicPr>
            <a:picLocks noChangeAspect="1" noChangeArrowheads="1"/>
          </p:cNvPicPr>
          <p:nvPr/>
        </p:nvPicPr>
        <p:blipFill>
          <a:blip r:embed="rId3"/>
          <a:srcRect/>
          <a:stretch>
            <a:fillRect/>
          </a:stretch>
        </p:blipFill>
        <p:spPr bwMode="auto">
          <a:xfrm>
            <a:off x="190500" y="1571612"/>
            <a:ext cx="8763000" cy="3124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Objectives</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pPr marL="228600" lvl="0" indent="-228600" eaLnBrk="1" fontAlgn="auto" hangingPunct="1">
              <a:spcBef>
                <a:spcPts val="2000"/>
              </a:spcBef>
              <a:spcAft>
                <a:spcPts val="0"/>
              </a:spcAft>
              <a:buClr>
                <a:schemeClr val="accent1"/>
              </a:buClr>
              <a:buSzPct val="75000"/>
            </a:pPr>
            <a:r>
              <a:rPr lang="en-US" b="1" dirty="0" smtClean="0">
                <a:solidFill>
                  <a:srgbClr val="002060"/>
                </a:solidFill>
                <a:latin typeface="+mj-lt"/>
              </a:rPr>
              <a:t>After studying this chapter, you should be able to</a:t>
            </a:r>
            <a:r>
              <a:rPr lang="en-US" dirty="0" smtClean="0">
                <a:solidFill>
                  <a:srgbClr val="002060"/>
                </a:solidFill>
                <a:latin typeface="+mj-lt"/>
              </a:rPr>
              <a:t>: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Provide an overview research results on instruction execution characteristics that motivated the development of the RISC approach.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Summarize the key characteristics of RISC machines.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Understand the design and performance implications of using a large register file. Understand the use of compiler-based register optimization to improve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Discuss the implication of a RISC architecture for pipeline design and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List and explain key approaches to pipeline optimization on a RISC machine.</a:t>
            </a:r>
            <a:endParaRPr kumimoji="0" lang="en-GB" sz="2000" b="0" i="0" u="none" strike="noStrike" kern="1200" cap="none" spc="0" normalizeH="0" baseline="0" noProof="0" dirty="0" smtClean="0">
              <a:ln>
                <a:noFill/>
              </a:ln>
              <a:solidFill>
                <a:srgbClr val="002060"/>
              </a:solidFill>
              <a:effectLst/>
              <a:uLnTx/>
              <a:uFillTx/>
              <a:latin typeface="+mj-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b="0" i="0" u="none" strike="noStrike" kern="1200" cap="none" spc="0" normalizeH="0" baseline="0" noProof="0" dirty="0">
              <a:ln>
                <a:noFill/>
              </a:ln>
              <a:solidFill>
                <a:srgbClr val="002060"/>
              </a:solidFill>
              <a:effectLst/>
              <a:uLnTx/>
              <a:uFillTx/>
              <a:latin typeface="+mj-lt"/>
              <a:ea typeface="+mn-ea"/>
              <a:cs typeface="+mn-cs"/>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Contents</a:t>
            </a:r>
            <a:endParaRPr lang="en-GB" b="1" dirty="0"/>
          </a:p>
        </p:txBody>
      </p:sp>
      <p:sp>
        <p:nvSpPr>
          <p:cNvPr id="7" name="Rectangle 3"/>
          <p:cNvSpPr txBox="1">
            <a:spLocks noChangeArrowheads="1"/>
          </p:cNvSpPr>
          <p:nvPr/>
        </p:nvSpPr>
        <p:spPr>
          <a:xfrm>
            <a:off x="498474" y="1500174"/>
            <a:ext cx="8145492" cy="4625989"/>
          </a:xfrm>
          <a:prstGeom prst="rect">
            <a:avLst/>
          </a:prstGeom>
        </p:spPr>
        <p:txBody>
          <a:bodyPr/>
          <a:lstStyle/>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15.1- Instruction Execution Characteristics</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15.2- The Use of a Large Register File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15.3- Compiler-Based Register Optimization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15.4- Reduced Instruction Set Architecture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15.5- RISC Pipelining</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15.8- RISC Versus CISC Controversy</a:t>
            </a:r>
            <a:endParaRPr kumimoji="0" lang="en-GB" sz="2800" b="0"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sz="32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15.1-  Instruction Execution Characteristics</a:t>
            </a:r>
            <a:endParaRPr lang="en-US" sz="3400" dirty="0">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7"/>
          <a:stretch>
            <a:fillRect/>
          </a:stretch>
        </p:blipFill>
        <p:spPr>
          <a:xfrm>
            <a:off x="4191000" y="3276600"/>
            <a:ext cx="1602218" cy="1588754"/>
          </a:xfrm>
          <a:prstGeom prst="rect">
            <a:avLst/>
          </a:prstGeom>
        </p:spPr>
      </p:pic>
      <p:cxnSp>
        <p:nvCxnSpPr>
          <p:cNvPr id="6" name="Straight Connector 5"/>
          <p:cNvCxnSpPr/>
          <p:nvPr/>
        </p:nvCxnSpPr>
        <p:spPr>
          <a:xfrm rot="5400000">
            <a:off x="2572530" y="1285860"/>
            <a:ext cx="214234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357818" y="2285992"/>
            <a:ext cx="3786182"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2643182"/>
            <a:ext cx="27146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1465638" y="3892950"/>
            <a:ext cx="249953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2678893" y="5179231"/>
            <a:ext cx="928694" cy="85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15008" y="5786454"/>
            <a:ext cx="642942"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6036479" y="5179231"/>
            <a:ext cx="928694"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643702" y="4857760"/>
            <a:ext cx="25002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715272" y="1071546"/>
            <a:ext cx="1214446" cy="461665"/>
          </a:xfrm>
          <a:prstGeom prst="rect">
            <a:avLst/>
          </a:prstGeom>
          <a:solidFill>
            <a:schemeClr val="accent6">
              <a:lumMod val="20000"/>
              <a:lumOff val="80000"/>
            </a:schemeClr>
          </a:solidFill>
        </p:spPr>
        <p:txBody>
          <a:bodyPr wrap="square" rtlCol="0">
            <a:spAutoFit/>
          </a:bodyPr>
          <a:lstStyle/>
          <a:p>
            <a:r>
              <a:rPr lang="en-US" dirty="0" smtClean="0"/>
              <a:t>Request</a:t>
            </a:r>
            <a:endParaRPr lang="en-US" dirty="0"/>
          </a:p>
        </p:txBody>
      </p:sp>
      <p:sp>
        <p:nvSpPr>
          <p:cNvPr id="33" name="TextBox 32"/>
          <p:cNvSpPr txBox="1"/>
          <p:nvPr/>
        </p:nvSpPr>
        <p:spPr>
          <a:xfrm>
            <a:off x="3000364" y="6215082"/>
            <a:ext cx="3500462" cy="400110"/>
          </a:xfrm>
          <a:prstGeom prst="rect">
            <a:avLst/>
          </a:prstGeom>
          <a:solidFill>
            <a:schemeClr val="accent6">
              <a:lumMod val="20000"/>
              <a:lumOff val="80000"/>
            </a:schemeClr>
          </a:solidFill>
        </p:spPr>
        <p:txBody>
          <a:bodyPr wrap="square" rtlCol="0">
            <a:spAutoFit/>
          </a:bodyPr>
          <a:lstStyle/>
          <a:p>
            <a:pPr algn="ctr"/>
            <a:r>
              <a:rPr lang="en-US" sz="2000" b="1" dirty="0" smtClean="0"/>
              <a:t>Response from architecture</a:t>
            </a:r>
            <a:endParaRPr lang="en-US" sz="2000" b="1" dirty="0"/>
          </a:p>
        </p:txBody>
      </p:sp>
      <p:cxnSp>
        <p:nvCxnSpPr>
          <p:cNvPr id="36" name="Straight Connector 35"/>
          <p:cNvCxnSpPr/>
          <p:nvPr/>
        </p:nvCxnSpPr>
        <p:spPr>
          <a:xfrm rot="10800000">
            <a:off x="3571868" y="6072206"/>
            <a:ext cx="214314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43306" y="2357430"/>
            <a:ext cx="571504"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842946"/>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Operations and Operands are used:</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04713" y="1666842"/>
            <a:ext cx="8934574" cy="31909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948260"/>
            <a:ext cx="5305425" cy="1695450"/>
          </a:xfrm>
          <a:prstGeom prst="rect">
            <a:avLst/>
          </a:prstGeom>
          <a:noFill/>
          <a:ln w="9525">
            <a:noFill/>
            <a:miter lim="800000"/>
            <a:headEnd/>
            <a:tailEnd/>
          </a:ln>
          <a:effectLst/>
        </p:spPr>
      </p:pic>
      <p:sp>
        <p:nvSpPr>
          <p:cNvPr id="8" name="TextBox 7"/>
          <p:cNvSpPr txBox="1"/>
          <p:nvPr/>
        </p:nvSpPr>
        <p:spPr>
          <a:xfrm>
            <a:off x="285720" y="1142984"/>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85728"/>
            <a:ext cx="9144000" cy="1116013"/>
          </a:xfrm>
        </p:spPr>
        <p:txBody>
          <a:bodyPr/>
          <a:lstStyle/>
          <a:p>
            <a:pPr algn="ctr"/>
            <a:r>
              <a:rPr lang="en-GB" dirty="0" smtClean="0">
                <a:effectLst>
                  <a:outerShdw blurRad="38100" dist="38100" dir="2700000" algn="tl">
                    <a:srgbClr val="000000">
                      <a:alpha val="43137"/>
                    </a:srgbClr>
                  </a:outerShdw>
                </a:effectLst>
              </a:rPr>
              <a:t>Procedure </a:t>
            </a:r>
            <a:r>
              <a:rPr lang="en-GB" dirty="0" smtClean="0">
                <a:effectLst>
                  <a:outerShdw blurRad="38100" dist="38100" dir="2700000" algn="tl">
                    <a:srgbClr val="000000">
                      <a:alpha val="43137"/>
                    </a:srgbClr>
                  </a:outerShdw>
                </a:effectLst>
              </a:rPr>
              <a:t>Call:</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Arguments and Local Scalar Variables</a:t>
            </a:r>
            <a:endParaRPr lang="en-GB" dirty="0">
              <a:effectLst>
                <a:outerShdw blurRad="38100" dist="38100" dir="2700000" algn="tl">
                  <a:srgbClr val="000000">
                    <a:alpha val="43137"/>
                  </a:srgbClr>
                </a:outerShdw>
              </a:effectLst>
            </a:endParaRPr>
          </a:p>
        </p:txBody>
      </p:sp>
      <p:sp>
        <p:nvSpPr>
          <p:cNvPr id="6" name="Rectangle 5"/>
          <p:cNvSpPr/>
          <p:nvPr/>
        </p:nvSpPr>
        <p:spPr>
          <a:xfrm>
            <a:off x="2285984" y="5500702"/>
            <a:ext cx="6286512" cy="369332"/>
          </a:xfrm>
          <a:prstGeom prst="rect">
            <a:avLst/>
          </a:prstGeom>
        </p:spPr>
        <p:txBody>
          <a:bodyPr wrap="square">
            <a:spAutoFit/>
          </a:bodyPr>
          <a:lstStyle/>
          <a:p>
            <a:pPr algn="ctr"/>
            <a:r>
              <a:rPr lang="en-US" sz="1800" dirty="0" smtClean="0">
                <a:latin typeface="+mn-lt"/>
              </a:rPr>
              <a:t>Scalar variable: Simple variable storing only one value</a:t>
            </a:r>
            <a:endParaRPr lang="en-US" sz="1800" dirty="0">
              <a:latin typeface="+mn-lt"/>
            </a:endParaRPr>
          </a:p>
        </p:txBody>
      </p:sp>
      <p:sp>
        <p:nvSpPr>
          <p:cNvPr id="7" name="TextBox 6"/>
          <p:cNvSpPr txBox="1"/>
          <p:nvPr/>
        </p:nvSpPr>
        <p:spPr>
          <a:xfrm>
            <a:off x="285720" y="2119613"/>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pic>
        <p:nvPicPr>
          <p:cNvPr id="3074" name="Picture 2"/>
          <p:cNvPicPr>
            <a:picLocks noChangeAspect="1" noChangeArrowheads="1"/>
          </p:cNvPicPr>
          <p:nvPr/>
        </p:nvPicPr>
        <p:blipFill>
          <a:blip r:embed="rId3"/>
          <a:srcRect/>
          <a:stretch>
            <a:fillRect/>
          </a:stretch>
        </p:blipFill>
        <p:spPr bwMode="auto">
          <a:xfrm>
            <a:off x="585788" y="2662251"/>
            <a:ext cx="7972425" cy="26955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a:xfrm>
            <a:off x="498474" y="1357298"/>
            <a:ext cx="7556313" cy="4768865"/>
          </a:xfrm>
        </p:spPr>
        <p:txBody>
          <a:bodyPr>
            <a:normAutofit/>
          </a:bodyPr>
          <a:lstStyle/>
          <a:p>
            <a:r>
              <a:rPr lang="en-GB" sz="2400" dirty="0" smtClean="0">
                <a:solidFill>
                  <a:srgbClr val="002060"/>
                </a:solidFill>
              </a:rPr>
              <a:t>HLLs can </a:t>
            </a:r>
            <a:r>
              <a:rPr lang="en-GB" sz="2400" b="1" dirty="0" smtClean="0">
                <a:solidFill>
                  <a:srgbClr val="002060"/>
                </a:solidFill>
              </a:rPr>
              <a:t>best be supported </a:t>
            </a:r>
            <a:r>
              <a:rPr lang="en-GB" sz="2400" dirty="0" smtClean="0">
                <a:solidFill>
                  <a:srgbClr val="002060"/>
                </a:solidFill>
              </a:rPr>
              <a:t>by optimizing performance of the </a:t>
            </a:r>
            <a:r>
              <a:rPr lang="en-GB" sz="2400" b="1" dirty="0" smtClean="0">
                <a:solidFill>
                  <a:srgbClr val="002060"/>
                </a:solidFill>
              </a:rPr>
              <a:t>most time-consuming features </a:t>
            </a:r>
            <a:r>
              <a:rPr lang="en-GB" sz="2400" dirty="0" smtClean="0">
                <a:solidFill>
                  <a:srgbClr val="002060"/>
                </a:solidFill>
              </a:rPr>
              <a:t>of typical HLL programs</a:t>
            </a:r>
          </a:p>
          <a:p>
            <a:r>
              <a:rPr lang="en-GB" sz="2400" dirty="0" smtClean="0">
                <a:solidFill>
                  <a:srgbClr val="FF0000"/>
                </a:solidFill>
              </a:rPr>
              <a:t>Three</a:t>
            </a:r>
            <a:r>
              <a:rPr lang="en-GB" sz="2400" dirty="0" smtClean="0">
                <a:solidFill>
                  <a:srgbClr val="002060"/>
                </a:solidFill>
              </a:rPr>
              <a:t> elements characterize </a:t>
            </a:r>
            <a:r>
              <a:rPr lang="en-GB" sz="2400" dirty="0" smtClean="0">
                <a:solidFill>
                  <a:srgbClr val="FF0000"/>
                </a:solidFill>
              </a:rPr>
              <a:t>RISC</a:t>
            </a:r>
            <a:r>
              <a:rPr lang="en-GB" sz="2400" dirty="0" smtClean="0">
                <a:solidFill>
                  <a:srgbClr val="002060"/>
                </a:solidFill>
              </a:rPr>
              <a:t> architectures:</a:t>
            </a:r>
          </a:p>
          <a:p>
            <a:pPr lvl="1">
              <a:spcAft>
                <a:spcPts val="1200"/>
              </a:spcAft>
            </a:pPr>
            <a:r>
              <a:rPr lang="en-GB" sz="2000" dirty="0" smtClean="0">
                <a:solidFill>
                  <a:srgbClr val="3333FF"/>
                </a:solidFill>
              </a:rPr>
              <a:t>Use a large number of registers or use a compiler to optimize register usage</a:t>
            </a:r>
          </a:p>
          <a:p>
            <a:pPr lvl="1">
              <a:spcAft>
                <a:spcPts val="1200"/>
              </a:spcAft>
            </a:pPr>
            <a:r>
              <a:rPr lang="en-GB" sz="2000" dirty="0" smtClean="0">
                <a:solidFill>
                  <a:schemeClr val="accent6">
                    <a:lumMod val="50000"/>
                  </a:schemeClr>
                </a:solidFill>
              </a:rPr>
              <a:t>Careful attention needs to be paid to the design of instruction pipelines</a:t>
            </a:r>
          </a:p>
          <a:p>
            <a:pPr lvl="1">
              <a:spcAft>
                <a:spcPts val="1200"/>
              </a:spcAft>
            </a:pPr>
            <a:r>
              <a:rPr lang="en-GB" sz="2000" dirty="0" smtClean="0">
                <a:solidFill>
                  <a:srgbClr val="3333FF"/>
                </a:solidFill>
              </a:rPr>
              <a:t>Instructions should have predictable costs and be consistent with a high-performance implementation</a:t>
            </a:r>
          </a:p>
          <a:p>
            <a:endParaRPr lang="en-GB" sz="2400" dirty="0">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2194</TotalTime>
  <Words>6592</Words>
  <Application>Microsoft Macintosh PowerPoint</Application>
  <PresentationFormat>On-screen Show (4:3)</PresentationFormat>
  <Paragraphs>384</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Advantage</vt:lpstr>
      <vt:lpstr>William Stallings, Computer Organization and Architecture, 9th Edition</vt:lpstr>
      <vt:lpstr>Introduction</vt:lpstr>
      <vt:lpstr>Comparing several RISC and  Non-RISC Systems</vt:lpstr>
      <vt:lpstr>Objectives</vt:lpstr>
      <vt:lpstr>Contents</vt:lpstr>
      <vt:lpstr>15.1-  Instruction Execution Characteristics</vt:lpstr>
      <vt:lpstr>Operations and Operands are used:</vt:lpstr>
      <vt:lpstr>Procedure Call: Arguments and Local Scalar Variables</vt:lpstr>
      <vt:lpstr>Implications</vt:lpstr>
      <vt:lpstr>15.2- The Use of a Large Register File</vt:lpstr>
      <vt:lpstr>Overlapping Register Windows</vt:lpstr>
      <vt:lpstr>Circular Buffer Organization of Overlapped Windows</vt:lpstr>
      <vt:lpstr>Global Variables</vt:lpstr>
      <vt:lpstr>Large-Register-File vs. Cache</vt:lpstr>
      <vt:lpstr>Referencing a Scalar</vt:lpstr>
      <vt:lpstr>12.5- RISC Pipelining</vt:lpstr>
      <vt:lpstr>The Effects of Pipelining: An Example</vt:lpstr>
      <vt:lpstr>Optimization of Pipelining</vt:lpstr>
      <vt:lpstr>Table 15.8: Normal and Delayed Branch</vt:lpstr>
      <vt:lpstr>Use of the  Delayed Branch</vt:lpstr>
      <vt:lpstr>Loop Unrolling Twice Example</vt:lpstr>
      <vt:lpstr>15.8-RISC versus CISC Controversy</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USER</cp:lastModifiedBy>
  <cp:revision>88</cp:revision>
  <dcterms:created xsi:type="dcterms:W3CDTF">2012-07-23T03:58:11Z</dcterms:created>
  <dcterms:modified xsi:type="dcterms:W3CDTF">2015-04-16T03:24:56Z</dcterms:modified>
</cp:coreProperties>
</file>