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4"/>
  </p:notesMasterIdLst>
  <p:handoutMasterIdLst>
    <p:handoutMasterId r:id="rId25"/>
  </p:handoutMasterIdLst>
  <p:sldIdLst>
    <p:sldId id="311" r:id="rId2"/>
    <p:sldId id="321" r:id="rId3"/>
    <p:sldId id="322" r:id="rId4"/>
    <p:sldId id="257" r:id="rId5"/>
    <p:sldId id="276" r:id="rId6"/>
    <p:sldId id="260" r:id="rId7"/>
    <p:sldId id="261" r:id="rId8"/>
    <p:sldId id="323" r:id="rId9"/>
    <p:sldId id="265" r:id="rId10"/>
    <p:sldId id="266" r:id="rId11"/>
    <p:sldId id="267" r:id="rId12"/>
    <p:sldId id="268" r:id="rId13"/>
    <p:sldId id="315" r:id="rId14"/>
    <p:sldId id="271" r:id="rId15"/>
    <p:sldId id="324" r:id="rId16"/>
    <p:sldId id="299" r:id="rId17"/>
    <p:sldId id="325" r:id="rId18"/>
    <p:sldId id="280" r:id="rId19"/>
    <p:sldId id="282" r:id="rId20"/>
    <p:sldId id="283" r:id="rId21"/>
    <p:sldId id="326" r:id="rId22"/>
    <p:sldId id="313"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99FF99"/>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79" autoAdjust="0"/>
    <p:restoredTop sz="70785" autoAdjust="0"/>
  </p:normalViewPr>
  <p:slideViewPr>
    <p:cSldViewPr>
      <p:cViewPr varScale="1">
        <p:scale>
          <a:sx n="51" d="100"/>
          <a:sy n="51" d="100"/>
        </p:scale>
        <p:origin x="-149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0.xml"/><Relationship Id="rId3" Type="http://schemas.openxmlformats.org/officeDocument/2006/relationships/slide" Target="slides/slide3.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5.xml"/><Relationship Id="rId5" Type="http://schemas.openxmlformats.org/officeDocument/2006/relationships/slide" Target="slides/slide7.xml"/><Relationship Id="rId15" Type="http://schemas.openxmlformats.org/officeDocument/2006/relationships/slide" Target="slides/slide22.xml"/><Relationship Id="rId10" Type="http://schemas.openxmlformats.org/officeDocument/2006/relationships/slide" Target="slides/slide14.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Term first coined in 1987</a:t>
          </a:r>
          <a:endParaRPr lang="en-US" dirty="0">
            <a:effectLst>
              <a:outerShdw blurRad="38100" dist="38100" dir="2700000" algn="tl">
                <a:srgbClr val="000000">
                  <a:alpha val="43137"/>
                </a:srgbClr>
              </a:outerShdw>
            </a:effectLst>
          </a:endParaRP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Refers to a machine that is </a:t>
          </a:r>
          <a:r>
            <a:rPr lang="en-US" dirty="0" smtClean="0">
              <a:solidFill>
                <a:schemeClr val="accent6">
                  <a:lumMod val="60000"/>
                  <a:lumOff val="40000"/>
                </a:schemeClr>
              </a:solidFill>
              <a:effectLst>
                <a:outerShdw blurRad="38100" dist="38100" dir="2700000" algn="tl">
                  <a:srgbClr val="000000">
                    <a:alpha val="43137"/>
                  </a:srgbClr>
                </a:outerShdw>
              </a:effectLst>
            </a:rPr>
            <a:t>designed to improve the performance </a:t>
          </a:r>
          <a:r>
            <a:rPr lang="en-US" dirty="0" smtClean="0">
              <a:effectLst>
                <a:outerShdw blurRad="38100" dist="38100" dir="2700000" algn="tl">
                  <a:srgbClr val="000000">
                    <a:alpha val="43137"/>
                  </a:srgbClr>
                </a:outerShdw>
              </a:effectLst>
            </a:rPr>
            <a:t>of the execution of scalar instructions</a:t>
          </a:r>
          <a:endParaRPr lang="en-US" dirty="0">
            <a:effectLst>
              <a:outerShdw blurRad="38100" dist="38100" dir="2700000" algn="tl">
                <a:srgbClr val="000000">
                  <a:alpha val="43137"/>
                </a:srgbClr>
              </a:outerShdw>
            </a:effectLst>
          </a:endParaRP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In most applications the bulk (almost) of the operations are on scalar quantities</a:t>
          </a:r>
          <a:endParaRPr lang="en-US" dirty="0">
            <a:effectLst>
              <a:outerShdw blurRad="38100" dist="38100" dir="2700000" algn="tl">
                <a:srgbClr val="000000">
                  <a:alpha val="43137"/>
                </a:srgbClr>
              </a:outerShdw>
            </a:effectLst>
          </a:endParaRP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Represents the next step in the evolution of high-performance general-purpose processors</a:t>
          </a:r>
          <a:endParaRPr lang="en-US" dirty="0">
            <a:effectLst>
              <a:outerShdw blurRad="38100" dist="38100" dir="2700000" algn="tl">
                <a:srgbClr val="000000">
                  <a:alpha val="43137"/>
                </a:srgbClr>
              </a:outerShdw>
            </a:effectLst>
          </a:endParaRP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Essence of the approach is the </a:t>
          </a:r>
          <a:r>
            <a:rPr lang="en-US" u="sng" dirty="0" smtClean="0">
              <a:solidFill>
                <a:schemeClr val="accent6">
                  <a:lumMod val="60000"/>
                  <a:lumOff val="40000"/>
                </a:schemeClr>
              </a:solidFill>
              <a:effectLst>
                <a:outerShdw blurRad="38100" dist="38100" dir="2700000" algn="tl">
                  <a:srgbClr val="000000">
                    <a:alpha val="43137"/>
                  </a:srgbClr>
                </a:outerShdw>
              </a:effectLst>
            </a:rPr>
            <a:t>ability to execute instructions independently and concurrently in different pipelines</a:t>
          </a:r>
          <a:endParaRPr lang="en-US" u="sng" dirty="0">
            <a:solidFill>
              <a:schemeClr val="accent6">
                <a:lumMod val="60000"/>
                <a:lumOff val="40000"/>
              </a:schemeClr>
            </a:solidFill>
            <a:effectLst>
              <a:outerShdw blurRad="38100" dist="38100" dir="2700000" algn="tl">
                <a:srgbClr val="000000">
                  <a:alpha val="43137"/>
                </a:srgbClr>
              </a:outerShdw>
            </a:effectLst>
          </a:endParaRP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dirty="0">
            <a:effectLst>
              <a:outerShdw blurRad="38100" dist="38100" dir="2700000" algn="tl">
                <a:srgbClr val="000000">
                  <a:alpha val="43137"/>
                </a:srgbClr>
              </a:outerShdw>
            </a:effectLst>
          </a:endParaRP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t>
        <a:bodyPr/>
        <a:lstStyle/>
        <a:p>
          <a:endParaRPr lang="en-US"/>
        </a:p>
      </dgm:t>
    </dgm:pt>
    <dgm:pt modelId="{0E85A06D-5EA6-6F48-84D4-C6C5C0FFDA4B}" type="pres">
      <dgm:prSet presAssocID="{23546451-0A7F-D945-AFB3-86539740A1F6}" presName="node" presStyleLbl="node1" presStyleIdx="0" presStyleCnt="6">
        <dgm:presLayoutVars>
          <dgm:bulletEnabled val="1"/>
        </dgm:presLayoutVars>
      </dgm:prSet>
      <dgm:spPr/>
      <dgm:t>
        <a:bodyPr/>
        <a:lstStyle/>
        <a:p>
          <a:endParaRPr lang="en-US"/>
        </a:p>
      </dgm:t>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t>
        <a:bodyPr/>
        <a:lstStyle/>
        <a:p>
          <a:endParaRPr lang="en-US"/>
        </a:p>
      </dgm:t>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t>
        <a:bodyPr/>
        <a:lstStyle/>
        <a:p>
          <a:endParaRPr lang="en-US"/>
        </a:p>
      </dgm:t>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t>
        <a:bodyPr/>
        <a:lstStyle/>
        <a:p>
          <a:endParaRPr lang="en-US"/>
        </a:p>
      </dgm:t>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t>
        <a:bodyPr/>
        <a:lstStyle/>
        <a:p>
          <a:endParaRPr lang="en-US"/>
        </a:p>
      </dgm:t>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t>
        <a:bodyPr/>
        <a:lstStyle/>
        <a:p>
          <a:endParaRPr lang="en-US"/>
        </a:p>
      </dgm:t>
    </dgm:pt>
  </dgm:ptLst>
  <dgm:cxnLst>
    <dgm:cxn modelId="{9C908954-EAB6-624F-AD71-11B86B379818}" type="presOf" srcId="{6635D30B-C01A-E64C-89DF-F743F5B3200B}" destId="{5B42ECAD-645F-8245-B99E-D104F7E56740}" srcOrd="0" destOrd="0" presId="urn:microsoft.com/office/officeart/2005/8/layout/default"/>
    <dgm:cxn modelId="{91665A90-F719-304D-9C72-9CA2D7FF075A}" type="presOf" srcId="{FBD38ED5-0C16-A448-93D8-1A36839046B6}" destId="{300E7B59-DB65-E342-8A39-01609CEE9560}" srcOrd="0" destOrd="0" presId="urn:microsoft.com/office/officeart/2005/8/layout/default"/>
    <dgm:cxn modelId="{3F3C4279-FE42-FA4A-BEDC-962AE0A5BDA1}" srcId="{06770207-E8F9-274C-B2D0-7F48805A0569}" destId="{E860D186-F591-2F4F-8665-BF7EA64D0A37}" srcOrd="1" destOrd="0" parTransId="{8EEDF29D-F18E-CE48-AAFF-D3E36CD13A87}" sibTransId="{BA6DD07D-4CFE-EF4C-A87B-7EF49F1AFDBD}"/>
    <dgm:cxn modelId="{357191D1-23F9-7343-B4A8-7F6B9FC27CB2}" srcId="{06770207-E8F9-274C-B2D0-7F48805A0569}" destId="{080EF3B0-C666-4241-885E-B86E3A4DF3BE}" srcOrd="2" destOrd="0" parTransId="{0D0067CF-5474-2345-8851-6D51F101E0B1}" sibTransId="{B1C953F8-9C64-3140-B300-A718C6D10265}"/>
    <dgm:cxn modelId="{AB5104C3-5259-4B42-A0E2-BEDC01453BEA}" srcId="{06770207-E8F9-274C-B2D0-7F48805A0569}" destId="{23546451-0A7F-D945-AFB3-86539740A1F6}" srcOrd="0" destOrd="0" parTransId="{EF00463F-1226-4D47-9165-FD7A200A213C}" sibTransId="{DA271BAF-2D6D-5C47-9DC0-B2CF89DC40CB}"/>
    <dgm:cxn modelId="{56D0ED35-4F83-D346-A39C-73F555FC56EB}" type="presOf" srcId="{0B9416B4-8593-2940-95D7-C4901EE5254E}" destId="{CA4CB505-AC4B-A344-9B73-DBAE688B3B56}" srcOrd="0" destOrd="0" presId="urn:microsoft.com/office/officeart/2005/8/layout/default"/>
    <dgm:cxn modelId="{872FE950-61ED-7F4C-B12F-54B8D15B1C1D}" srcId="{06770207-E8F9-274C-B2D0-7F48805A0569}" destId="{FBD38ED5-0C16-A448-93D8-1A36839046B6}" srcOrd="3" destOrd="0" parTransId="{5CEB8A04-BED6-814C-BA38-FA1E7284BC3F}" sibTransId="{D27A1059-5D09-CD43-90C2-D89F91098134}"/>
    <dgm:cxn modelId="{3E8C0426-10AB-4840-8F2B-A5BA1DA59222}" type="presOf" srcId="{06770207-E8F9-274C-B2D0-7F48805A0569}" destId="{B4372D5C-9BB6-CA40-B31B-A552D93CA37C}" srcOrd="0" destOrd="0" presId="urn:microsoft.com/office/officeart/2005/8/layout/default"/>
    <dgm:cxn modelId="{641FE353-4C48-204B-9CDD-08F9D07FCB91}" type="presOf" srcId="{23546451-0A7F-D945-AFB3-86539740A1F6}" destId="{0E85A06D-5EA6-6F48-84D4-C6C5C0FFDA4B}" srcOrd="0" destOrd="0" presId="urn:microsoft.com/office/officeart/2005/8/layout/default"/>
    <dgm:cxn modelId="{49C1C80B-D7BA-6145-BCC7-185FD2952AC5}" type="presOf" srcId="{080EF3B0-C666-4241-885E-B86E3A4DF3BE}" destId="{D498951D-B9E5-074D-A633-8765BD0E40E7}" srcOrd="0" destOrd="0" presId="urn:microsoft.com/office/officeart/2005/8/layout/default"/>
    <dgm:cxn modelId="{5C05591D-E0C5-E745-BECD-0B88B0822517}" type="presOf" srcId="{E860D186-F591-2F4F-8665-BF7EA64D0A37}" destId="{9468F249-2229-6343-955A-16E121E67C0B}" srcOrd="0" destOrd="0" presId="urn:microsoft.com/office/officeart/2005/8/layout/default"/>
    <dgm:cxn modelId="{72328E18-C482-6244-AE3D-3C20C0D0662F}" srcId="{06770207-E8F9-274C-B2D0-7F48805A0569}" destId="{6635D30B-C01A-E64C-89DF-F743F5B3200B}" srcOrd="5" destOrd="0" parTransId="{40DF8400-4872-6241-B296-72CE4AF92512}" sibTransId="{CF343699-F151-604D-9DA7-1A9931B9BEB5}"/>
    <dgm:cxn modelId="{DBB944AF-3317-DE4A-9F1B-D1E247B1CEA5}" srcId="{06770207-E8F9-274C-B2D0-7F48805A0569}" destId="{0B9416B4-8593-2940-95D7-C4901EE5254E}" srcOrd="4" destOrd="0" parTransId="{54226844-DBC9-3243-A6BF-43A9226CB424}" sibTransId="{7DE9C6ED-9BC4-EE41-B7F7-0F1C6B60A220}"/>
    <dgm:cxn modelId="{F68E817B-59BE-A44A-9962-D5A0C6C3754A}" type="presParOf" srcId="{B4372D5C-9BB6-CA40-B31B-A552D93CA37C}" destId="{0E85A06D-5EA6-6F48-84D4-C6C5C0FFDA4B}" srcOrd="0" destOrd="0" presId="urn:microsoft.com/office/officeart/2005/8/layout/default"/>
    <dgm:cxn modelId="{FAD1788A-3E66-1C47-A2EE-4392649FA56C}" type="presParOf" srcId="{B4372D5C-9BB6-CA40-B31B-A552D93CA37C}" destId="{86D08747-5BEA-A44A-AEBF-9B228BB6E8D3}" srcOrd="1" destOrd="0" presId="urn:microsoft.com/office/officeart/2005/8/layout/default"/>
    <dgm:cxn modelId="{8C87236B-FD3D-C648-8F81-5B6284784ADE}" type="presParOf" srcId="{B4372D5C-9BB6-CA40-B31B-A552D93CA37C}" destId="{9468F249-2229-6343-955A-16E121E67C0B}" srcOrd="2" destOrd="0" presId="urn:microsoft.com/office/officeart/2005/8/layout/default"/>
    <dgm:cxn modelId="{0C1B01CB-1311-DD48-9633-D331D9197FD0}" type="presParOf" srcId="{B4372D5C-9BB6-CA40-B31B-A552D93CA37C}" destId="{E38BD760-CBD2-A74F-A348-4D2220C09F02}" srcOrd="3" destOrd="0" presId="urn:microsoft.com/office/officeart/2005/8/layout/default"/>
    <dgm:cxn modelId="{17697351-03D3-0244-813A-2D7A3CA6D771}" type="presParOf" srcId="{B4372D5C-9BB6-CA40-B31B-A552D93CA37C}" destId="{D498951D-B9E5-074D-A633-8765BD0E40E7}" srcOrd="4" destOrd="0" presId="urn:microsoft.com/office/officeart/2005/8/layout/default"/>
    <dgm:cxn modelId="{21A160F8-FAEE-2B4F-ABDC-2040EB49AF31}" type="presParOf" srcId="{B4372D5C-9BB6-CA40-B31B-A552D93CA37C}" destId="{D604DB1D-1EE6-7144-9EF4-55DAB5D39A52}" srcOrd="5" destOrd="0" presId="urn:microsoft.com/office/officeart/2005/8/layout/default"/>
    <dgm:cxn modelId="{27BF99DE-C5BA-2944-8B2A-C6E2AB224D52}" type="presParOf" srcId="{B4372D5C-9BB6-CA40-B31B-A552D93CA37C}" destId="{300E7B59-DB65-E342-8A39-01609CEE9560}" srcOrd="6" destOrd="0" presId="urn:microsoft.com/office/officeart/2005/8/layout/default"/>
    <dgm:cxn modelId="{F14FBC98-278D-6A4D-A599-68700C7B54BE}" type="presParOf" srcId="{B4372D5C-9BB6-CA40-B31B-A552D93CA37C}" destId="{27C5CCF5-123F-1246-A67C-B0E3F994F65C}" srcOrd="7" destOrd="0" presId="urn:microsoft.com/office/officeart/2005/8/layout/default"/>
    <dgm:cxn modelId="{4FD07230-B8D5-F74E-B5FB-6C1BC03049EE}" type="presParOf" srcId="{B4372D5C-9BB6-CA40-B31B-A552D93CA37C}" destId="{CA4CB505-AC4B-A344-9B73-DBAE688B3B56}" srcOrd="8" destOrd="0" presId="urn:microsoft.com/office/officeart/2005/8/layout/default"/>
    <dgm:cxn modelId="{6C090782-7520-9F4C-8C2B-69A910254D41}" type="presParOf" srcId="{B4372D5C-9BB6-CA40-B31B-A552D93CA37C}" destId="{F90B1948-796B-8A46-80BB-F0FF9E483867}" srcOrd="9" destOrd="0" presId="urn:microsoft.com/office/officeart/2005/8/layout/default"/>
    <dgm:cxn modelId="{F82E3F8F-40EC-5148-8D37-CB6AB2025E58}" type="presParOf" srcId="{B4372D5C-9BB6-CA40-B31B-A552D93CA37C}" destId="{5B42ECAD-645F-8245-B99E-D104F7E56740}" srcOrd="10"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Output and antidependencies occur because register contents may not reflect the correct ordering from the program</a:t>
          </a:r>
          <a:endParaRPr lang="en-US" dirty="0">
            <a:effectLst>
              <a:outerShdw blurRad="38100" dist="38100" dir="2700000" algn="tl">
                <a:srgbClr val="000000">
                  <a:alpha val="43137"/>
                </a:srgbClr>
              </a:outerShdw>
            </a:effectLst>
          </a:endParaRP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dirty="0"/>
        </a:p>
      </dgm:t>
    </dgm:pt>
    <dgm:pt modelId="{C576F49B-7A7D-7049-968E-0D7733DF143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May result in a pipeline stall (nghẽn)</a:t>
          </a:r>
          <a:endParaRPr lang="en-US" dirty="0">
            <a:effectLst>
              <a:outerShdw blurRad="38100" dist="38100" dir="2700000" algn="tl">
                <a:srgbClr val="000000">
                  <a:alpha val="43137"/>
                </a:srgbClr>
              </a:outerShdw>
            </a:effectLst>
          </a:endParaRP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dirty="0"/>
        </a:p>
      </dgm:t>
    </dgm:pt>
    <dgm:pt modelId="{7169DFE4-1FF9-8D4B-9797-71FBB2B64AF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Registers allocated dynamically</a:t>
          </a:r>
          <a:endParaRPr lang="en-US" dirty="0">
            <a:effectLst>
              <a:outerShdw blurRad="38100" dist="38100" dir="2700000" algn="tl">
                <a:srgbClr val="000000">
                  <a:alpha val="43137"/>
                </a:srgbClr>
              </a:outerShdw>
            </a:effectLst>
          </a:endParaRP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t>
        <a:bodyPr/>
        <a:lstStyle/>
        <a:p>
          <a:endParaRPr lang="en-US"/>
        </a:p>
      </dgm:t>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custScaleY="89984" custLinFactNeighborY="38008">
        <dgm:presLayoutVars>
          <dgm:bulletEnabled val="1"/>
        </dgm:presLayoutVars>
      </dgm:prSet>
      <dgm:spPr/>
      <dgm:t>
        <a:bodyPr/>
        <a:lstStyle/>
        <a:p>
          <a:endParaRPr lang="en-US"/>
        </a:p>
      </dgm:t>
    </dgm:pt>
    <dgm:pt modelId="{A63A6BB4-631A-F541-A6C4-BD7C6D329DDC}" type="pres">
      <dgm:prSet presAssocID="{53B70887-0632-164A-91EE-F84480B9716A}" presName="ThreeNodes_2" presStyleLbl="node1" presStyleIdx="1" presStyleCnt="3" custScaleY="41959" custLinFactNeighborY="4564">
        <dgm:presLayoutVars>
          <dgm:bulletEnabled val="1"/>
        </dgm:presLayoutVars>
      </dgm:prSet>
      <dgm:spPr/>
      <dgm:t>
        <a:bodyPr/>
        <a:lstStyle/>
        <a:p>
          <a:endParaRPr lang="en-US"/>
        </a:p>
      </dgm:t>
    </dgm:pt>
    <dgm:pt modelId="{2A50F408-9870-6649-B2DC-8132E229FE59}" type="pres">
      <dgm:prSet presAssocID="{53B70887-0632-164A-91EE-F84480B9716A}" presName="ThreeNodes_3" presStyleLbl="node1" presStyleIdx="2" presStyleCnt="3" custScaleY="40231" custLinFactNeighborY="-42849">
        <dgm:presLayoutVars>
          <dgm:bulletEnabled val="1"/>
        </dgm:presLayoutVars>
      </dgm:prSet>
      <dgm:spPr/>
      <dgm:t>
        <a:bodyPr/>
        <a:lstStyle/>
        <a:p>
          <a:endParaRPr lang="en-US"/>
        </a:p>
      </dgm:t>
    </dgm:pt>
    <dgm:pt modelId="{8A8FF73D-6895-2448-830F-4E9AE4DC3C03}" type="pres">
      <dgm:prSet presAssocID="{53B70887-0632-164A-91EE-F84480B9716A}" presName="ThreeConn_1-2" presStyleLbl="fgAccFollowNode1" presStyleIdx="0" presStyleCnt="2" custLinFactNeighborY="45143">
        <dgm:presLayoutVars>
          <dgm:bulletEnabled val="1"/>
        </dgm:presLayoutVars>
      </dgm:prSet>
      <dgm:spPr/>
      <dgm:t>
        <a:bodyPr/>
        <a:lstStyle/>
        <a:p>
          <a:endParaRPr lang="en-US"/>
        </a:p>
      </dgm:t>
    </dgm:pt>
    <dgm:pt modelId="{22ECF5CB-3144-F94E-A7F2-7180A9A6B2BD}" type="pres">
      <dgm:prSet presAssocID="{53B70887-0632-164A-91EE-F84480B9716A}" presName="ThreeConn_2-3" presStyleLbl="fgAccFollowNode1" presStyleIdx="1" presStyleCnt="2" custScaleY="100000" custLinFactNeighborY="-33151">
        <dgm:presLayoutVars>
          <dgm:bulletEnabled val="1"/>
        </dgm:presLayoutVars>
      </dgm:prSet>
      <dgm:spPr/>
      <dgm:t>
        <a:bodyPr/>
        <a:lstStyle/>
        <a:p>
          <a:endParaRPr lang="en-US"/>
        </a:p>
      </dgm:t>
    </dgm:pt>
    <dgm:pt modelId="{19F80D04-5105-FE4C-8942-7946D27255DF}" type="pres">
      <dgm:prSet presAssocID="{53B70887-0632-164A-91EE-F84480B9716A}" presName="ThreeNodes_1_text" presStyleLbl="node1" presStyleIdx="2" presStyleCnt="3">
        <dgm:presLayoutVars>
          <dgm:bulletEnabled val="1"/>
        </dgm:presLayoutVars>
      </dgm:prSet>
      <dgm:spPr/>
      <dgm:t>
        <a:bodyPr/>
        <a:lstStyle/>
        <a:p>
          <a:endParaRPr lang="en-US"/>
        </a:p>
      </dgm:t>
    </dgm:pt>
    <dgm:pt modelId="{81E1DB5A-51F8-704C-BEB0-41756D537339}" type="pres">
      <dgm:prSet presAssocID="{53B70887-0632-164A-91EE-F84480B9716A}" presName="ThreeNodes_2_text" presStyleLbl="node1" presStyleIdx="2" presStyleCnt="3">
        <dgm:presLayoutVars>
          <dgm:bulletEnabled val="1"/>
        </dgm:presLayoutVars>
      </dgm:prSet>
      <dgm:spPr/>
      <dgm:t>
        <a:bodyPr/>
        <a:lstStyle/>
        <a:p>
          <a:endParaRPr lang="en-US"/>
        </a:p>
      </dgm:t>
    </dgm:pt>
    <dgm:pt modelId="{F7F130AF-91E5-8F4B-BD3A-84EE15FD26D3}" type="pres">
      <dgm:prSet presAssocID="{53B70887-0632-164A-91EE-F84480B9716A}" presName="ThreeNodes_3_text" presStyleLbl="node1" presStyleIdx="2" presStyleCnt="3">
        <dgm:presLayoutVars>
          <dgm:bulletEnabled val="1"/>
        </dgm:presLayoutVars>
      </dgm:prSet>
      <dgm:spPr/>
      <dgm:t>
        <a:bodyPr/>
        <a:lstStyle/>
        <a:p>
          <a:endParaRPr lang="en-US"/>
        </a:p>
      </dgm:t>
    </dgm:pt>
  </dgm:ptLst>
  <dgm:cxnLst>
    <dgm:cxn modelId="{9D5973A2-1F04-1145-92DF-5D9C377085FF}" type="presOf" srcId="{C576F49B-7A7D-7049-968E-0D7733DF143E}" destId="{A63A6BB4-631A-F541-A6C4-BD7C6D329DDC}" srcOrd="0" destOrd="0" presId="urn:microsoft.com/office/officeart/2005/8/layout/vProcess5"/>
    <dgm:cxn modelId="{F97C5383-6715-C745-B4B3-E8F57FB46B6E}" type="presOf" srcId="{7169DFE4-1FF9-8D4B-9797-71FBB2B64AF6}" destId="{F7F130AF-91E5-8F4B-BD3A-84EE15FD26D3}" srcOrd="1"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12889F65-0A0B-3640-BDF0-FB086C4E5CE7}" type="presOf" srcId="{C41F9DE7-CFF6-C445-BDF9-0F503863B044}" destId="{19F80D04-5105-FE4C-8942-7946D27255DF}" srcOrd="1"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99A845BF-C7D7-8E41-B87A-78E052DEDD4B}" type="presOf" srcId="{C19EEE46-4A97-CC48-AD29-DF007BA77806}" destId="{8A8FF73D-6895-2448-830F-4E9AE4DC3C03}"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0C4B69F5-CE13-FD48-93A5-618F36EB7EF9}" type="presOf" srcId="{53B70887-0632-164A-91EE-F84480B9716A}" destId="{AB927E4D-B04C-EE4E-B15D-5E4C87597F9C}" srcOrd="0" destOrd="0" presId="urn:microsoft.com/office/officeart/2005/8/layout/vProcess5"/>
    <dgm:cxn modelId="{02D87A00-34EB-E84A-B4B7-7A6962079D4C}" srcId="{53B70887-0632-164A-91EE-F84480B9716A}" destId="{C576F49B-7A7D-7049-968E-0D7733DF143E}" srcOrd="1" destOrd="0" parTransId="{00FEF39B-1544-5540-BC40-F8DFACF4F3F2}" sibTransId="{6C82B35B-1157-CD4F-87FD-A6A6701FBF0A}"/>
    <dgm:cxn modelId="{1D9DACB5-8947-124C-867C-4BDB84D487FB}" type="presOf" srcId="{C576F49B-7A7D-7049-968E-0D7733DF143E}" destId="{81E1DB5A-51F8-704C-BEB0-41756D537339}" srcOrd="1" destOrd="0" presId="urn:microsoft.com/office/officeart/2005/8/layout/vProcess5"/>
    <dgm:cxn modelId="{7644D86B-A3AE-D24D-8F4E-627793E74915}" type="presOf" srcId="{7169DFE4-1FF9-8D4B-9797-71FBB2B64AF6}" destId="{2A50F408-9870-6649-B2DC-8132E229FE59}"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Term first coined in 1987</a:t>
          </a:r>
          <a:endParaRPr lang="en-US" sz="1900" kern="1200" dirty="0">
            <a:effectLst>
              <a:outerShdw blurRad="38100" dist="38100" dir="2700000" algn="tl">
                <a:srgbClr val="000000">
                  <a:alpha val="43137"/>
                </a:srgbClr>
              </a:outerShdw>
            </a:effectLst>
          </a:endParaRP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Refers to a machine that is designed to improve the performance of the execution of scalar instructions</a:t>
          </a:r>
          <a:endParaRPr lang="en-US" sz="1900" kern="1200" dirty="0">
            <a:effectLst>
              <a:outerShdw blurRad="38100" dist="38100" dir="2700000" algn="tl">
                <a:srgbClr val="000000">
                  <a:alpha val="43137"/>
                </a:srgbClr>
              </a:outerShdw>
            </a:effectLst>
          </a:endParaRP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In most applications the bulk of the operations are on scalar quantities</a:t>
          </a:r>
          <a:endParaRPr lang="en-US" sz="1900" kern="1200" dirty="0">
            <a:effectLst>
              <a:outerShdw blurRad="38100" dist="38100" dir="2700000" algn="tl">
                <a:srgbClr val="000000">
                  <a:alpha val="43137"/>
                </a:srgbClr>
              </a:outerShdw>
            </a:effectLst>
          </a:endParaRP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Represents the next step in the evolution of high-performance general-purpose processors</a:t>
          </a:r>
          <a:endParaRPr lang="en-US" sz="1900" kern="1200" dirty="0">
            <a:effectLst>
              <a:outerShdw blurRad="38100" dist="38100" dir="2700000" algn="tl">
                <a:srgbClr val="000000">
                  <a:alpha val="43137"/>
                </a:srgbClr>
              </a:outerShdw>
            </a:effectLst>
          </a:endParaRP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Essence of the approach is the ability to execute instructions independently and concurrently in different pipelines</a:t>
          </a:r>
          <a:endParaRPr lang="en-US" sz="1900" kern="1200" dirty="0">
            <a:effectLst>
              <a:outerShdw blurRad="38100" dist="38100" dir="2700000" algn="tl">
                <a:srgbClr val="000000">
                  <a:alpha val="43137"/>
                </a:srgbClr>
              </a:outerShdw>
            </a:effectLst>
          </a:endParaRP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sz="1900" kern="1200" dirty="0">
            <a:effectLst>
              <a:outerShdw blurRad="38100" dist="38100" dir="2700000" algn="tl">
                <a:srgbClr val="000000">
                  <a:alpha val="43137"/>
                </a:srgbClr>
              </a:outerShdw>
            </a:effectLst>
          </a:endParaRPr>
        </a:p>
      </dsp:txBody>
      <dsp:txXfrm>
        <a:off x="3571819" y="4000053"/>
        <a:ext cx="2856383" cy="171383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899F77-A380-A24B-91DE-A74798A203B8}">
      <dsp:nvSpPr>
        <dsp:cNvPr id="0" name=""/>
        <dsp:cNvSpPr/>
      </dsp:nvSpPr>
      <dsp:spPr>
        <a:xfrm>
          <a:off x="0" y="0"/>
          <a:ext cx="6995160" cy="142636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Output and </a:t>
          </a:r>
          <a:r>
            <a:rPr lang="en-US" sz="2200" kern="1200" dirty="0" err="1" smtClean="0">
              <a:effectLst>
                <a:outerShdw blurRad="38100" dist="38100" dir="2700000" algn="tl">
                  <a:srgbClr val="000000">
                    <a:alpha val="43137"/>
                  </a:srgbClr>
                </a:outerShdw>
              </a:effectLst>
            </a:rPr>
            <a:t>antidependencies</a:t>
          </a:r>
          <a:r>
            <a:rPr lang="en-US" sz="2200" kern="1200" dirty="0" smtClean="0">
              <a:effectLst>
                <a:outerShdw blurRad="38100" dist="38100" dir="2700000" algn="tl">
                  <a:srgbClr val="000000">
                    <a:alpha val="43137"/>
                  </a:srgbClr>
                </a:outerShdw>
              </a:effectLst>
            </a:rPr>
            <a:t> occur because register contents may not reflect the correct ordering from the program</a:t>
          </a:r>
          <a:endParaRPr lang="en-US" sz="2200" kern="1200" dirty="0">
            <a:effectLst>
              <a:outerShdw blurRad="38100" dist="38100" dir="2700000" algn="tl">
                <a:srgbClr val="000000">
                  <a:alpha val="43137"/>
                </a:srgbClr>
              </a:outerShdw>
            </a:effectLst>
          </a:endParaRPr>
        </a:p>
      </dsp:txBody>
      <dsp:txXfrm>
        <a:off x="0" y="0"/>
        <a:ext cx="5539550" cy="1426368"/>
      </dsp:txXfrm>
    </dsp:sp>
    <dsp:sp modelId="{A63A6BB4-631A-F541-A6C4-BD7C6D329DDC}">
      <dsp:nvSpPr>
        <dsp:cNvPr id="0" name=""/>
        <dsp:cNvSpPr/>
      </dsp:nvSpPr>
      <dsp:spPr>
        <a:xfrm>
          <a:off x="617219" y="1664097"/>
          <a:ext cx="6995160" cy="1426368"/>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May result in a pipeline stall</a:t>
          </a:r>
          <a:endParaRPr lang="en-US" sz="2200" kern="1200" dirty="0">
            <a:effectLst>
              <a:outerShdw blurRad="38100" dist="38100" dir="2700000" algn="tl">
                <a:srgbClr val="000000">
                  <a:alpha val="43137"/>
                </a:srgbClr>
              </a:outerShdw>
            </a:effectLst>
          </a:endParaRPr>
        </a:p>
      </dsp:txBody>
      <dsp:txXfrm>
        <a:off x="617219" y="1664097"/>
        <a:ext cx="5450800" cy="1426368"/>
      </dsp:txXfrm>
    </dsp:sp>
    <dsp:sp modelId="{2A50F408-9870-6649-B2DC-8132E229FE59}">
      <dsp:nvSpPr>
        <dsp:cNvPr id="0" name=""/>
        <dsp:cNvSpPr/>
      </dsp:nvSpPr>
      <dsp:spPr>
        <a:xfrm>
          <a:off x="1234439" y="3328194"/>
          <a:ext cx="6995160" cy="1426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Registers allocated dynamically</a:t>
          </a:r>
          <a:endParaRPr lang="en-US" sz="2200" kern="1200" dirty="0">
            <a:effectLst>
              <a:outerShdw blurRad="38100" dist="38100" dir="2700000" algn="tl">
                <a:srgbClr val="000000">
                  <a:alpha val="43137"/>
                </a:srgbClr>
              </a:outerShdw>
            </a:effectLst>
          </a:endParaRPr>
        </a:p>
      </dsp:txBody>
      <dsp:txXfrm>
        <a:off x="1234439" y="3328194"/>
        <a:ext cx="5450800" cy="1426368"/>
      </dsp:txXfrm>
    </dsp:sp>
    <dsp:sp modelId="{8A8FF73D-6895-2448-830F-4E9AE4DC3C03}">
      <dsp:nvSpPr>
        <dsp:cNvPr id="0" name=""/>
        <dsp:cNvSpPr/>
      </dsp:nvSpPr>
      <dsp:spPr>
        <a:xfrm>
          <a:off x="6068020" y="1081663"/>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68020" y="1081663"/>
        <a:ext cx="927139" cy="927139"/>
      </dsp:txXfrm>
    </dsp:sp>
    <dsp:sp modelId="{22ECF5CB-3144-F94E-A7F2-7180A9A6B2BD}">
      <dsp:nvSpPr>
        <dsp:cNvPr id="0" name=""/>
        <dsp:cNvSpPr/>
      </dsp:nvSpPr>
      <dsp:spPr>
        <a:xfrm>
          <a:off x="6685240" y="2736251"/>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685240" y="2736251"/>
        <a:ext cx="927139" cy="9271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16 “Instruction-Level</a:t>
            </a:r>
            <a:r>
              <a:rPr lang="en-US" baseline="0" dirty="0" smtClean="0">
                <a:latin typeface="Times New Roman" pitchFamily="-110" charset="0"/>
              </a:rPr>
              <a:t> Parallelism and Superscalar Processors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chapter, we begin with an overview of the superscalar approach, contrasting it with </a:t>
            </a:r>
            <a:r>
              <a:rPr kumimoji="1" lang="en-US" sz="1200" kern="1200" dirty="0" smtClean="0">
                <a:solidFill>
                  <a:schemeClr val="tx1"/>
                </a:solidFill>
                <a:latin typeface="Times New Roman" pitchFamily="-84" charset="0"/>
                <a:ea typeface="+mn-ea"/>
                <a:cs typeface="+mn-cs"/>
              </a:rPr>
              <a:t>super pipelining. </a:t>
            </a:r>
            <a:r>
              <a:rPr kumimoji="1" lang="en-US" sz="1200" kern="1200" dirty="0" smtClean="0">
                <a:solidFill>
                  <a:schemeClr val="tx1"/>
                </a:solidFill>
                <a:latin typeface="Times New Roman" pitchFamily="-84" charset="0"/>
                <a:ea typeface="+mn-ea"/>
                <a:cs typeface="+mn-cs"/>
              </a:rPr>
              <a:t>Next, we present the key design issues associated with superscalar implementation. Then we look at several important examples of superscalar architecture.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10</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exists when instructions in a sequence are independent and thus can be executed in parallel by overlapping.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Machine parallelism </a:t>
            </a:r>
            <a:r>
              <a:rPr kumimoji="1" lang="en-US" sz="1200" kern="1200" dirty="0" smtClean="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11</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smtClean="0">
                <a:solidFill>
                  <a:schemeClr val="tx1"/>
                </a:solidFill>
                <a:latin typeface="Times New Roman" pitchFamily="-84" charset="0"/>
                <a:ea typeface="+mn-ea"/>
                <a:cs typeface="+mn-cs"/>
              </a:rPr>
              <a:t>instruction issue </a:t>
            </a:r>
            <a:r>
              <a:rPr kumimoji="1" lang="en-US" sz="1200" kern="1200" dirty="0" smtClean="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smtClean="0">
                <a:solidFill>
                  <a:schemeClr val="tx1"/>
                </a:solidFill>
                <a:latin typeface="Times New Roman" pitchFamily="-84" charset="0"/>
                <a:ea typeface="+mn-ea"/>
                <a:cs typeface="+mn-cs"/>
              </a:rPr>
              <a:t>instruction issue policy </a:t>
            </a:r>
            <a:r>
              <a:rPr kumimoji="1" lang="en-US" sz="1200" kern="1200" dirty="0" smtClean="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general terms, we can group superscalar instruction issue policies into the </a:t>
            </a:r>
            <a:endParaRPr lang="en-US" dirty="0" smtClean="0"/>
          </a:p>
          <a:p>
            <a:r>
              <a:rPr kumimoji="1" lang="en-US" sz="1200" kern="1200" dirty="0" smtClean="0">
                <a:solidFill>
                  <a:schemeClr val="tx1"/>
                </a:solidFill>
                <a:latin typeface="Times New Roman" pitchFamily="-84" charset="0"/>
                <a:ea typeface="+mn-ea"/>
                <a:cs typeface="+mn-cs"/>
              </a:rPr>
              <a:t>following categories: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in-order 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a:t>
            </a:r>
            <a:r>
              <a:rPr kumimoji="1" lang="en-US" sz="1200" b="1" kern="1200" dirty="0" smtClean="0">
                <a:solidFill>
                  <a:schemeClr val="tx1"/>
                </a:solidFill>
                <a:latin typeface="Times New Roman" pitchFamily="-84" charset="0"/>
                <a:ea typeface="+mn-ea"/>
                <a:cs typeface="+mn-cs"/>
              </a:rPr>
              <a:t>out-of-order </a:t>
            </a:r>
            <a:r>
              <a:rPr kumimoji="1" lang="en-US" sz="1200" kern="1200" dirty="0" smtClean="0">
                <a:solidFill>
                  <a:schemeClr val="tx1"/>
                </a:solidFill>
                <a:latin typeface="Times New Roman" pitchFamily="-84" charset="0"/>
                <a:ea typeface="+mn-ea"/>
                <a:cs typeface="+mn-cs"/>
              </a:rPr>
              <a:t>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Out-of-order issue with out-of-order completion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fetched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executed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12</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smtClean="0">
                <a:solidFill>
                  <a:schemeClr val="tx1"/>
                </a:solidFill>
                <a:latin typeface="Times New Roman" pitchFamily="-84" charset="0"/>
                <a:ea typeface="+mn-ea"/>
                <a:cs typeface="+mn-cs"/>
              </a:rPr>
              <a:t>issue) </a:t>
            </a:r>
            <a:r>
              <a:rPr kumimoji="1" lang="en-US" sz="1200" kern="1200" dirty="0" smtClean="0">
                <a:solidFill>
                  <a:schemeClr val="tx1"/>
                </a:solidFill>
                <a:latin typeface="Times New Roman" pitchFamily="-84" charset="0"/>
                <a:ea typeface="+mn-ea"/>
                <a:cs typeface="+mn-cs"/>
              </a:rPr>
              <a:t>and to write results in that same order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I1 requires two cycles to execute.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I3 and I4 conflict for the same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depends on the value produced by I4.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and I6 conflict for a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smtClean="0"/>
          </a:p>
          <a:p>
            <a:r>
              <a:rPr kumimoji="1" lang="en-US" sz="1200" kern="1200" dirty="0" smtClean="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smtClean="0">
                <a:solidFill>
                  <a:schemeClr val="tx1"/>
                </a:solidFill>
                <a:latin typeface="Times New Roman" pitchFamily="-84" charset="0"/>
                <a:ea typeface="+mn-ea"/>
                <a:cs typeface="+mn-cs"/>
              </a:rPr>
              <a:t>output 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write [WAW]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With in-order issue, the processor will only decode instructions up to the point of a dependency or conflict. No additional instructions are decoded until the conflict is resolved. As a result, the processor cannot look ahead of the point of conflict to subsequent instructions that may be independent of those already in the pipeline and that may be usefully introduced into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allow </a:t>
            </a:r>
            <a:r>
              <a:rPr kumimoji="1" lang="en-US" sz="1200" b="1" kern="1200" dirty="0" smtClean="0">
                <a:solidFill>
                  <a:schemeClr val="tx1"/>
                </a:solidFill>
                <a:latin typeface="Times New Roman" pitchFamily="-84" charset="0"/>
                <a:ea typeface="+mn-ea"/>
                <a:cs typeface="+mn-cs"/>
              </a:rPr>
              <a:t>out-of-order issue, </a:t>
            </a:r>
            <a:r>
              <a:rPr kumimoji="1" lang="en-US" sz="1200" kern="1200" dirty="0" smtClean="0">
                <a:solidFill>
                  <a:schemeClr val="tx1"/>
                </a:solidFill>
                <a:latin typeface="Times New Roman" pitchFamily="-84" charset="0"/>
                <a:ea typeface="+mn-ea"/>
                <a:cs typeface="+mn-cs"/>
              </a:rPr>
              <a:t>it is necessary to decouple the decode and exe- cute stages of the pipeline. This is done with a buffer referred to as an </a:t>
            </a:r>
            <a:r>
              <a:rPr kumimoji="1" lang="en-US" sz="1200" b="1" kern="1200" dirty="0" smtClean="0">
                <a:solidFill>
                  <a:schemeClr val="tx1"/>
                </a:solidFill>
                <a:latin typeface="Times New Roman" pitchFamily="-84" charset="0"/>
                <a:ea typeface="+mn-ea"/>
                <a:cs typeface="+mn-cs"/>
              </a:rPr>
              <a:t>instruction window. </a:t>
            </a:r>
            <a:r>
              <a:rPr kumimoji="1" lang="en-US" sz="1200" kern="1200" dirty="0" smtClean="0">
                <a:solidFill>
                  <a:schemeClr val="tx1"/>
                </a:solidFill>
                <a:latin typeface="Times New Roman" pitchFamily="-84" charset="0"/>
                <a:ea typeface="+mn-ea"/>
                <a:cs typeface="+mn-cs"/>
              </a:rPr>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Any instruction may be issued, provided that (1) it needs the particular functional unit that is available, and (2) no conflicts or dependencies block this instruction. Figure 16.5 suggests this organization.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result of this organization is that the processor has a lookahead capability, allowing it to identify independent instructions that can be brought into the execute stage. Instructions are issued from the instruction window with little regard for their original program order. As before, the only constraint is that the program execution behaves correctly.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Figures 16.4c illustrates this policy. During each of the first three cycles, two instructions are fetched into the decode stage. During each cycle, subject to the constraint of the buffer size, two instructions move from the decode stage to the instruction window. In this example, it is possible to issue instruction I6 ahead of I5 (recall that I5 depends on I4, but I6 does not). Thus, one cycle is saved in both the execute and write-back stages, and the end-to-end savings, compared with Figure 16.4b, is one cycle.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The instruction window is depicted in Figure 16.4c to illustrate its role. However, this window is not an additional pipeline stage. An instruction being in the window simply implies that the processor has sufficient information about that instruction to decide when it can be issued.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out-of-order issue, out-of-order completion policy is subject to the same constraints described earlier. An instruction cannot be issued if it violates a dependency or conflict. The difference is that more instructions are available for issuing, reducing the probability that a pipeline stage will have to stall. In addition, a new dependency, which we referred to earlier as an </a:t>
            </a:r>
            <a:r>
              <a:rPr kumimoji="1" lang="en-US" sz="1200" b="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read [WAR]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I3 cannot complete execution before instruction I2 begins execution and has fetched its operands. This is so because I3 updates register R3, which is a source operand for I2. The term </a:t>
            </a:r>
            <a:r>
              <a:rPr kumimoji="1" lang="en-US" sz="1200" i="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14</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smtClean="0">
                <a:solidFill>
                  <a:schemeClr val="tx1"/>
                </a:solidFill>
                <a:latin typeface="Times New Roman" pitchFamily="-84" charset="0"/>
                <a:ea typeface="+mn-ea"/>
                <a:cs typeface="+mn-cs"/>
              </a:rPr>
              <a:t>register renaming. </a:t>
            </a:r>
            <a:r>
              <a:rPr kumimoji="1" lang="en-US" sz="1200" kern="1200" dirty="0" smtClean="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15</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18</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smtClean="0">
                <a:solidFill>
                  <a:schemeClr val="tx1"/>
                </a:solidFill>
                <a:latin typeface="Times New Roman" pitchFamily="-84" charset="0"/>
                <a:ea typeface="+mn-ea"/>
                <a:cs typeface="+mn-cs"/>
              </a:rPr>
              <a:t>branch prediction. </a:t>
            </a:r>
            <a:r>
              <a:rPr kumimoji="1" lang="en-US" sz="1200" kern="1200" dirty="0" smtClean="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19</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final step mentioned in the preceding paragraph is referred to as </a:t>
            </a:r>
            <a:r>
              <a:rPr kumimoji="1" lang="en-US" sz="1200" b="1" kern="1200" dirty="0" smtClean="0">
                <a:solidFill>
                  <a:schemeClr val="tx1"/>
                </a:solidFill>
                <a:latin typeface="Times New Roman" pitchFamily="-84" charset="0"/>
                <a:ea typeface="+mn-ea"/>
                <a:cs typeface="+mn-cs"/>
              </a:rPr>
              <a:t>committing, </a:t>
            </a:r>
            <a:r>
              <a:rPr kumimoji="1" lang="en-US" sz="1200" kern="1200" dirty="0" smtClean="0">
                <a:solidFill>
                  <a:schemeClr val="tx1"/>
                </a:solidFill>
                <a:latin typeface="Times New Roman" pitchFamily="-84" charset="0"/>
                <a:ea typeface="+mn-ea"/>
                <a:cs typeface="+mn-cs"/>
              </a:rPr>
              <a:t>or </a:t>
            </a:r>
            <a:r>
              <a:rPr kumimoji="1" lang="en-US" sz="1200" b="1" kern="1200" dirty="0" smtClean="0">
                <a:solidFill>
                  <a:schemeClr val="tx1"/>
                </a:solidFill>
                <a:latin typeface="Times New Roman" pitchFamily="-84" charset="0"/>
                <a:ea typeface="+mn-ea"/>
                <a:cs typeface="+mn-cs"/>
              </a:rPr>
              <a:t>retiring, </a:t>
            </a:r>
            <a:r>
              <a:rPr kumimoji="1" lang="en-US" sz="1200" kern="1200" dirty="0" smtClean="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2</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20</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Logic for determining true dependencies involving register valuesand mechanisms for communicating these values to where they are needed during execution.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initiating, or issuing, multiple instructions in parallel.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committing the process state in correct order.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21</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16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3</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4</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term </a:t>
            </a:r>
            <a:r>
              <a:rPr kumimoji="1" lang="en-US" sz="1200" i="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5</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kumimoji="1" lang="en-US" sz="1200" kern="1200" dirty="0" smtClean="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6</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next part of the diagram shows a </a:t>
            </a:r>
            <a:r>
              <a:rPr kumimoji="1" lang="en-US" sz="1200" b="1" kern="1200" dirty="0" smtClean="0">
                <a:solidFill>
                  <a:schemeClr val="tx1"/>
                </a:solidFill>
                <a:latin typeface="Times New Roman" pitchFamily="-84" charset="0"/>
                <a:ea typeface="+mn-ea"/>
                <a:cs typeface="+mn-cs"/>
              </a:rPr>
              <a:t>superpipelined </a:t>
            </a:r>
            <a:r>
              <a:rPr kumimoji="1" lang="en-US" sz="1200" kern="1200" dirty="0" smtClean="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smtClean="0"/>
          </a:p>
          <a:p>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8</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9</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smtClean="0">
                <a:solidFill>
                  <a:schemeClr val="tx1"/>
                </a:solidFill>
                <a:latin typeface="Times New Roman" pitchFamily="-84" charset="0"/>
                <a:ea typeface="+mn-ea"/>
                <a:cs typeface="+mn-cs"/>
              </a:rPr>
              <a:t>procedural dependency </a:t>
            </a:r>
            <a:r>
              <a:rPr kumimoji="1" lang="en-US" sz="1200" kern="1200" dirty="0" smtClean="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A </a:t>
            </a:r>
            <a:r>
              <a:rPr kumimoji="1" lang="en-US" sz="1200" b="1" kern="1200" dirty="0" smtClean="0">
                <a:solidFill>
                  <a:schemeClr val="tx1"/>
                </a:solidFill>
                <a:latin typeface="Times New Roman" pitchFamily="-84" charset="0"/>
                <a:ea typeface="+mn-ea"/>
                <a:cs typeface="+mn-cs"/>
              </a:rPr>
              <a:t>resource conflict </a:t>
            </a:r>
            <a:r>
              <a:rPr kumimoji="1" lang="en-US" sz="1200" kern="1200" dirty="0" smtClean="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4/16/2015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4/16/2015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4/16/2015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4/16/2015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4/16/2015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4/16/2015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4/16/2015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4/16/2015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4/16/2015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339166" cy="414606"/>
          </a:xfrm>
        </p:spPr>
        <p:txBody>
          <a:bodyPr>
            <a:noAutofit/>
          </a:bodyPr>
          <a:lstStyle/>
          <a:p>
            <a:r>
              <a:rPr lang="en-GB" sz="1800" dirty="0" smtClean="0"/>
              <a:t>William Stallings, Computer </a:t>
            </a:r>
            <a:r>
              <a:rPr lang="en-GB" sz="1800" dirty="0"/>
              <a:t>Organization </a:t>
            </a:r>
            <a:r>
              <a:rPr lang="en-GB" sz="1800" dirty="0" smtClean="0"/>
              <a:t>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167050"/>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16</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14876" y="4429133"/>
            <a:ext cx="4357718" cy="1928826"/>
          </a:xfrm>
          <a:prstGeom prst="rect">
            <a:avLst/>
          </a:prstGeom>
        </p:spPr>
        <p:txBody>
          <a:bodyPr>
            <a:noAutofit/>
          </a:bodyPr>
          <a:lstStyle/>
          <a:p>
            <a:pPr marL="58738" marR="0" lvl="0" indent="-58738" algn="l" defTabSz="914400" rtl="0" eaLnBrk="1" fontAlgn="auto" latinLnBrk="0" hangingPunct="1">
              <a:lnSpc>
                <a:spcPct val="100000"/>
              </a:lnSpc>
              <a:spcBef>
                <a:spcPts val="2000"/>
              </a:spcBef>
              <a:spcAft>
                <a:spcPts val="0"/>
              </a:spcAft>
              <a:buClr>
                <a:schemeClr val="accent1"/>
              </a:buClr>
              <a:buSzPct val="75000"/>
              <a:tabLst/>
              <a:defRPr/>
            </a:pPr>
            <a:r>
              <a:rPr kumimoji="0" lang="en-US" sz="3200" b="1" i="0" u="none" strike="noStrike" kern="1200" cap="none" spc="0" normalizeH="0" baseline="0" noProof="0" dirty="0" smtClean="0">
                <a:ln>
                  <a:noFill/>
                </a:ln>
                <a:solidFill>
                  <a:srgbClr val="002060"/>
                </a:solidFill>
                <a:effectLst/>
                <a:uLnTx/>
                <a:uFillTx/>
                <a:latin typeface="+mn-lt"/>
                <a:ea typeface="+mn-ea"/>
                <a:cs typeface="+mn-cs"/>
              </a:rPr>
              <a:t>Instruction-Level Parallelism and Superscalar Processors</a:t>
            </a:r>
            <a:endParaRPr kumimoji="0" lang="en-US" sz="32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214555"/>
            <a:ext cx="7556313" cy="3429024"/>
          </a:xfrm>
        </p:spPr>
        <p:txBody>
          <a:bodyPr>
            <a:normAutofit/>
          </a:bodyPr>
          <a:lstStyle/>
          <a:p>
            <a:r>
              <a:rPr lang="en-GB" sz="2400" b="1" dirty="0">
                <a:solidFill>
                  <a:srgbClr val="002060"/>
                </a:solidFill>
              </a:rPr>
              <a:t>Instruction level parallelism</a:t>
            </a:r>
          </a:p>
          <a:p>
            <a:pPr lvl="1"/>
            <a:r>
              <a:rPr lang="en-GB" sz="2000" b="1" dirty="0">
                <a:solidFill>
                  <a:srgbClr val="002060"/>
                </a:solidFill>
              </a:rPr>
              <a:t>Instructions</a:t>
            </a:r>
            <a:r>
              <a:rPr lang="en-GB" sz="2000" dirty="0">
                <a:solidFill>
                  <a:srgbClr val="002060"/>
                </a:solidFill>
              </a:rPr>
              <a:t> in a sequence are </a:t>
            </a:r>
            <a:r>
              <a:rPr lang="en-GB" sz="2000" b="1" dirty="0">
                <a:solidFill>
                  <a:srgbClr val="002060"/>
                </a:solidFill>
              </a:rPr>
              <a:t>independent</a:t>
            </a:r>
          </a:p>
          <a:p>
            <a:pPr lvl="1"/>
            <a:r>
              <a:rPr lang="en-GB" sz="2000" b="1" dirty="0">
                <a:solidFill>
                  <a:srgbClr val="002060"/>
                </a:solidFill>
              </a:rPr>
              <a:t>Execution</a:t>
            </a:r>
            <a:r>
              <a:rPr lang="en-GB" sz="2000" dirty="0">
                <a:solidFill>
                  <a:srgbClr val="002060"/>
                </a:solidFill>
              </a:rPr>
              <a:t> can be </a:t>
            </a:r>
            <a:r>
              <a:rPr lang="en-GB" sz="2000" b="1" dirty="0">
                <a:solidFill>
                  <a:srgbClr val="002060"/>
                </a:solidFill>
              </a:rPr>
              <a:t>overlapped</a:t>
            </a:r>
          </a:p>
          <a:p>
            <a:pPr lvl="1"/>
            <a:r>
              <a:rPr lang="en-GB" sz="2000" dirty="0">
                <a:solidFill>
                  <a:srgbClr val="002060"/>
                </a:solidFill>
              </a:rPr>
              <a:t>Governed by data and procedural dependency</a:t>
            </a:r>
          </a:p>
          <a:p>
            <a:r>
              <a:rPr lang="en-GB" sz="2400" b="1" dirty="0">
                <a:solidFill>
                  <a:srgbClr val="002060"/>
                </a:solidFill>
              </a:rPr>
              <a:t>Machine Parallelism</a:t>
            </a:r>
          </a:p>
          <a:p>
            <a:pPr lvl="1"/>
            <a:r>
              <a:rPr lang="en-GB" sz="2000" dirty="0">
                <a:solidFill>
                  <a:srgbClr val="002060"/>
                </a:solidFill>
              </a:rPr>
              <a:t>Ability to take advantage of instruction level parallelism</a:t>
            </a:r>
          </a:p>
          <a:p>
            <a:pPr lvl="1"/>
            <a:r>
              <a:rPr lang="en-GB" sz="2000" dirty="0">
                <a:solidFill>
                  <a:srgbClr val="002060"/>
                </a:solidFill>
              </a:rPr>
              <a:t>Governed by number of parallel pipelines</a:t>
            </a:r>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b="1" dirty="0" smtClean="0"/>
              <a:t>Instruction-Level Parallelism</a:t>
            </a:r>
            <a:endParaRPr lang="en-US" sz="1400" b="1" dirty="0" smtClean="0"/>
          </a:p>
          <a:p>
            <a:pPr>
              <a:spcBef>
                <a:spcPts val="0"/>
              </a:spcBef>
            </a:pPr>
            <a:r>
              <a:rPr lang="en-US" b="1" dirty="0" smtClean="0"/>
              <a:t>and Machine Parallelism</a:t>
            </a:r>
            <a:endParaRPr lang="en-US" b="1"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8474" y="142852"/>
            <a:ext cx="7556313" cy="587452"/>
          </a:xfrm>
        </p:spPr>
        <p:txBody>
          <a:bodyPr/>
          <a:lstStyle/>
          <a:p>
            <a:r>
              <a:rPr lang="en-GB" dirty="0">
                <a:effectLst>
                  <a:outerShdw blurRad="38100" dist="38100" dir="2700000" algn="tl">
                    <a:srgbClr val="000000">
                      <a:alpha val="43137"/>
                    </a:srgbClr>
                  </a:outerShdw>
                </a:effectLst>
              </a:rPr>
              <a:t>Instruction Issue Policy</a:t>
            </a:r>
          </a:p>
        </p:txBody>
      </p:sp>
      <p:sp>
        <p:nvSpPr>
          <p:cNvPr id="16387" name="Rectangle 3"/>
          <p:cNvSpPr>
            <a:spLocks noGrp="1" noChangeArrowheads="1"/>
          </p:cNvSpPr>
          <p:nvPr>
            <p:ph idx="1"/>
          </p:nvPr>
        </p:nvSpPr>
        <p:spPr>
          <a:xfrm>
            <a:off x="498474" y="1285860"/>
            <a:ext cx="7556313" cy="5343540"/>
          </a:xfrm>
        </p:spPr>
        <p:txBody>
          <a:bodyPr>
            <a:normAutofit fontScale="92500" lnSpcReduction="20000"/>
          </a:bodyPr>
          <a:lstStyle/>
          <a:p>
            <a:r>
              <a:rPr lang="en-GB" b="1" dirty="0" smtClean="0">
                <a:solidFill>
                  <a:srgbClr val="002060"/>
                </a:solidFill>
              </a:rPr>
              <a:t>Instruction issue</a:t>
            </a:r>
          </a:p>
          <a:p>
            <a:pPr lvl="1"/>
            <a:r>
              <a:rPr lang="en-GB" dirty="0" smtClean="0">
                <a:solidFill>
                  <a:srgbClr val="002060"/>
                </a:solidFill>
              </a:rPr>
              <a:t>Refers to the process of </a:t>
            </a:r>
            <a:r>
              <a:rPr lang="en-GB" b="1" dirty="0" smtClean="0">
                <a:solidFill>
                  <a:srgbClr val="002060"/>
                </a:solidFill>
              </a:rPr>
              <a:t>initiating</a:t>
            </a:r>
            <a:r>
              <a:rPr lang="en-GB" dirty="0" smtClean="0">
                <a:solidFill>
                  <a:srgbClr val="002060"/>
                </a:solidFill>
              </a:rPr>
              <a:t> instruction execution </a:t>
            </a:r>
            <a:r>
              <a:rPr lang="en-GB" b="1" dirty="0" smtClean="0">
                <a:solidFill>
                  <a:srgbClr val="002060"/>
                </a:solidFill>
              </a:rPr>
              <a:t>in</a:t>
            </a:r>
            <a:r>
              <a:rPr lang="en-GB" dirty="0" smtClean="0">
                <a:solidFill>
                  <a:srgbClr val="002060"/>
                </a:solidFill>
              </a:rPr>
              <a:t> the </a:t>
            </a:r>
            <a:r>
              <a:rPr lang="en-GB" b="1" dirty="0" smtClean="0">
                <a:solidFill>
                  <a:srgbClr val="002060"/>
                </a:solidFill>
              </a:rPr>
              <a:t>processor’s functional units</a:t>
            </a:r>
          </a:p>
          <a:p>
            <a:r>
              <a:rPr lang="en-GB" b="1" dirty="0" smtClean="0">
                <a:solidFill>
                  <a:srgbClr val="0000CC"/>
                </a:solidFill>
              </a:rPr>
              <a:t>Instruction issue policy</a:t>
            </a:r>
          </a:p>
          <a:p>
            <a:pPr lvl="1"/>
            <a:r>
              <a:rPr lang="en-GB" dirty="0" smtClean="0">
                <a:solidFill>
                  <a:srgbClr val="0000CC"/>
                </a:solidFill>
              </a:rPr>
              <a:t>Refers to the protocol used to issue instructions</a:t>
            </a:r>
          </a:p>
          <a:p>
            <a:pPr lvl="1"/>
            <a:r>
              <a:rPr lang="en-GB" dirty="0" smtClean="0">
                <a:solidFill>
                  <a:srgbClr val="0000CC"/>
                </a:solidFill>
              </a:rPr>
              <a:t>Instruction issue occurs when instruction moves from the </a:t>
            </a:r>
            <a:r>
              <a:rPr lang="en-GB" b="1" dirty="0" smtClean="0">
                <a:solidFill>
                  <a:srgbClr val="0000CC"/>
                </a:solidFill>
              </a:rPr>
              <a:t>decode stage of the pipeline to the first execute stage</a:t>
            </a:r>
            <a:r>
              <a:rPr lang="en-GB" dirty="0" smtClean="0">
                <a:solidFill>
                  <a:srgbClr val="0000CC"/>
                </a:solidFill>
              </a:rPr>
              <a:t> of the pipeline</a:t>
            </a:r>
          </a:p>
          <a:p>
            <a:pPr marL="228600" lvl="1">
              <a:spcBef>
                <a:spcPts val="2000"/>
              </a:spcBef>
              <a:buClr>
                <a:schemeClr val="accent1"/>
              </a:buClr>
            </a:pPr>
            <a:r>
              <a:rPr lang="en-GB" sz="2000" b="1" dirty="0" smtClean="0">
                <a:solidFill>
                  <a:srgbClr val="002060"/>
                </a:solidFill>
              </a:rPr>
              <a:t>Three types of orderings are important:</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are </a:t>
            </a:r>
            <a:r>
              <a:rPr lang="en-GB" sz="1765" b="1" dirty="0" smtClean="0">
                <a:solidFill>
                  <a:srgbClr val="002060"/>
                </a:solidFill>
              </a:rPr>
              <a:t>fetched</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are </a:t>
            </a:r>
            <a:r>
              <a:rPr lang="en-GB" sz="1765" b="1" dirty="0" smtClean="0">
                <a:solidFill>
                  <a:srgbClr val="002060"/>
                </a:solidFill>
              </a:rPr>
              <a:t>executed</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t>
            </a:r>
            <a:r>
              <a:rPr lang="en-GB" sz="1765" b="1" dirty="0" smtClean="0">
                <a:solidFill>
                  <a:srgbClr val="002060"/>
                </a:solidFill>
              </a:rPr>
              <a:t>update</a:t>
            </a:r>
            <a:r>
              <a:rPr lang="en-GB" sz="1765" dirty="0" smtClean="0">
                <a:solidFill>
                  <a:srgbClr val="002060"/>
                </a:solidFill>
              </a:rPr>
              <a:t> the contents of register and memory locations</a:t>
            </a:r>
          </a:p>
          <a:p>
            <a:pPr marL="228600" lvl="1">
              <a:spcBef>
                <a:spcPts val="2000"/>
              </a:spcBef>
              <a:buClr>
                <a:schemeClr val="accent1"/>
              </a:buClr>
            </a:pPr>
            <a:r>
              <a:rPr lang="en-GB" sz="2054" b="1" dirty="0" smtClean="0">
                <a:solidFill>
                  <a:srgbClr val="0000CC"/>
                </a:solidFill>
              </a:rPr>
              <a:t>Superscalar instruction issue policies can be grouped into the following categories:</a:t>
            </a:r>
          </a:p>
          <a:p>
            <a:pPr lvl="1"/>
            <a:r>
              <a:rPr lang="en-GB" sz="1857" b="1" dirty="0" smtClean="0">
                <a:solidFill>
                  <a:srgbClr val="0000CC"/>
                </a:solidFill>
              </a:rPr>
              <a:t>In-order</a:t>
            </a:r>
            <a:r>
              <a:rPr lang="en-GB" sz="1857" dirty="0" smtClean="0">
                <a:solidFill>
                  <a:srgbClr val="0000CC"/>
                </a:solidFill>
              </a:rPr>
              <a:t> issue with </a:t>
            </a:r>
            <a:r>
              <a:rPr lang="en-GB" sz="1857" b="1" dirty="0" smtClean="0">
                <a:solidFill>
                  <a:srgbClr val="0000CC"/>
                </a:solidFill>
              </a:rPr>
              <a:t>in-order</a:t>
            </a:r>
            <a:r>
              <a:rPr lang="en-GB" sz="1857" dirty="0" smtClean="0">
                <a:solidFill>
                  <a:srgbClr val="0000CC"/>
                </a:solidFill>
              </a:rPr>
              <a:t> completion</a:t>
            </a:r>
          </a:p>
          <a:p>
            <a:pPr lvl="1"/>
            <a:r>
              <a:rPr lang="en-GB" sz="1857" b="1" dirty="0" smtClean="0">
                <a:solidFill>
                  <a:srgbClr val="0000CC"/>
                </a:solidFill>
              </a:rPr>
              <a:t>In-order</a:t>
            </a:r>
            <a:r>
              <a:rPr lang="en-GB" sz="1857" dirty="0" smtClean="0">
                <a:solidFill>
                  <a:srgbClr val="0000CC"/>
                </a:solidFill>
              </a:rPr>
              <a:t> issue with </a:t>
            </a:r>
            <a:r>
              <a:rPr lang="en-GB" sz="1857" b="1" dirty="0" smtClean="0">
                <a:solidFill>
                  <a:srgbClr val="0000CC"/>
                </a:solidFill>
              </a:rPr>
              <a:t>out-of-order</a:t>
            </a:r>
            <a:r>
              <a:rPr lang="en-GB" sz="1857" dirty="0" smtClean="0">
                <a:solidFill>
                  <a:srgbClr val="0000CC"/>
                </a:solidFill>
              </a:rPr>
              <a:t> completion</a:t>
            </a:r>
          </a:p>
          <a:p>
            <a:pPr lvl="1"/>
            <a:r>
              <a:rPr lang="en-GB" sz="1857" b="1" dirty="0" smtClean="0">
                <a:solidFill>
                  <a:srgbClr val="0000CC"/>
                </a:solidFill>
              </a:rPr>
              <a:t>Out-of-order</a:t>
            </a:r>
            <a:r>
              <a:rPr lang="en-GB" sz="1857" dirty="0" smtClean="0">
                <a:solidFill>
                  <a:srgbClr val="0000CC"/>
                </a:solidFill>
              </a:rPr>
              <a:t> issue with </a:t>
            </a:r>
            <a:r>
              <a:rPr lang="en-GB" sz="1857" b="1" dirty="0" smtClean="0">
                <a:solidFill>
                  <a:srgbClr val="0000CC"/>
                </a:solidFill>
              </a:rPr>
              <a:t>out-of-order</a:t>
            </a:r>
            <a:r>
              <a:rPr lang="en-GB" sz="1857" dirty="0" smtClean="0">
                <a:solidFill>
                  <a:srgbClr val="0000CC"/>
                </a:solidFill>
              </a:rPr>
              <a:t> completion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720" y="857232"/>
            <a:ext cx="3000396" cy="1871658"/>
          </a:xfrm>
        </p:spPr>
        <p:txBody>
          <a:bodyPr>
            <a:normAutofit/>
          </a:bodyPr>
          <a:lstStyle/>
          <a:p>
            <a:r>
              <a:rPr lang="en-GB" dirty="0" smtClean="0">
                <a:effectLst>
                  <a:outerShdw blurRad="38100" dist="38100" dir="2700000" algn="tl">
                    <a:srgbClr val="000000">
                      <a:alpha val="43137"/>
                    </a:srgbClr>
                  </a:outerShdw>
                </a:effectLst>
              </a:rPr>
              <a:t>Superscalar Instruction Issue and Completion Policies</a:t>
            </a:r>
            <a:endParaRPr lang="en-GB" dirty="0">
              <a:effectLst>
                <a:outerShdw blurRad="38100" dist="38100" dir="2700000" algn="tl">
                  <a:srgbClr val="000000">
                    <a:alpha val="43137"/>
                  </a:srgbClr>
                </a:outerShdw>
              </a:effectLst>
            </a:endParaRPr>
          </a:p>
        </p:txBody>
      </p:sp>
      <p:pic>
        <p:nvPicPr>
          <p:cNvPr id="51202" name="Picture 2"/>
          <p:cNvPicPr>
            <a:picLocks noChangeAspect="1" noChangeArrowheads="1"/>
          </p:cNvPicPr>
          <p:nvPr/>
        </p:nvPicPr>
        <p:blipFill>
          <a:blip r:embed="rId3"/>
          <a:srcRect/>
          <a:stretch>
            <a:fillRect/>
          </a:stretch>
        </p:blipFill>
        <p:spPr bwMode="auto">
          <a:xfrm>
            <a:off x="3214678" y="142852"/>
            <a:ext cx="5874144" cy="64433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44" y="-24"/>
            <a:ext cx="7924800" cy="1066800"/>
          </a:xfrm>
        </p:spPr>
        <p:txBody>
          <a:bodyPr>
            <a:normAutofit fontScale="90000"/>
          </a:bodyPr>
          <a:lstStyle/>
          <a:p>
            <a:r>
              <a:rPr lang="en-US" dirty="0" smtClean="0">
                <a:effectLst>
                  <a:outerShdw blurRad="38100" dist="38100" dir="2700000" algn="tl">
                    <a:srgbClr val="000000">
                      <a:alpha val="43137"/>
                    </a:srgbClr>
                  </a:outerShdw>
                </a:effectLst>
              </a:rPr>
              <a:t>Organization for Out-of-Order Issue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with Out-of-Order Completion</a:t>
            </a:r>
            <a:endParaRPr lang="en-US" dirty="0">
              <a:effectLst>
                <a:outerShdw blurRad="38100" dist="38100" dir="2700000" algn="tl">
                  <a:srgbClr val="000000">
                    <a:alpha val="43137"/>
                  </a:srgbClr>
                </a:outerShdw>
              </a:effectLst>
            </a:endParaRPr>
          </a:p>
        </p:txBody>
      </p:sp>
      <p:pic>
        <p:nvPicPr>
          <p:cNvPr id="49153" name="Picture 1"/>
          <p:cNvPicPr>
            <a:picLocks noChangeAspect="1" noChangeArrowheads="1"/>
          </p:cNvPicPr>
          <p:nvPr/>
        </p:nvPicPr>
        <p:blipFill>
          <a:blip r:embed="rId3"/>
          <a:srcRect/>
          <a:stretch>
            <a:fillRect/>
          </a:stretch>
        </p:blipFill>
        <p:spPr bwMode="auto">
          <a:xfrm>
            <a:off x="2376294" y="1071546"/>
            <a:ext cx="6696300" cy="4000528"/>
          </a:xfrm>
          <a:prstGeom prst="rect">
            <a:avLst/>
          </a:prstGeom>
          <a:noFill/>
          <a:ln w="9525">
            <a:noFill/>
            <a:miter lim="800000"/>
            <a:headEnd/>
            <a:tailEnd/>
          </a:ln>
          <a:effectLst/>
        </p:spPr>
      </p:pic>
      <p:sp>
        <p:nvSpPr>
          <p:cNvPr id="5" name="Rectangle 4"/>
          <p:cNvSpPr/>
          <p:nvPr/>
        </p:nvSpPr>
        <p:spPr>
          <a:xfrm>
            <a:off x="2857488" y="5148876"/>
            <a:ext cx="6072230" cy="923330"/>
          </a:xfrm>
          <a:prstGeom prst="rect">
            <a:avLst/>
          </a:prstGeom>
          <a:solidFill>
            <a:schemeClr val="accent6">
              <a:lumMod val="40000"/>
              <a:lumOff val="60000"/>
            </a:schemeClr>
          </a:solidFill>
        </p:spPr>
        <p:txBody>
          <a:bodyPr wrap="square">
            <a:spAutoFit/>
          </a:bodyPr>
          <a:lstStyle/>
          <a:p>
            <a:r>
              <a:rPr lang="en-US" sz="1800" dirty="0" smtClean="0"/>
              <a:t>Any instruction in the buffer will be issued out-of-order if </a:t>
            </a:r>
          </a:p>
          <a:p>
            <a:pPr marL="342900" indent="-342900"/>
            <a:r>
              <a:rPr lang="en-US" sz="1800" dirty="0" smtClean="0"/>
              <a:t>(1) It needs the particular functional unit that is available, and </a:t>
            </a:r>
          </a:p>
          <a:p>
            <a:pPr marL="342900" indent="-342900"/>
            <a:r>
              <a:rPr lang="en-US" sz="1800" dirty="0" smtClean="0"/>
              <a:t>(2) No conflicts or dependencies block this instruction. </a:t>
            </a:r>
            <a:endParaRPr lang="en-US" sz="1800" dirty="0"/>
          </a:p>
        </p:txBody>
      </p:sp>
      <p:sp>
        <p:nvSpPr>
          <p:cNvPr id="6" name="Rectangle 5"/>
          <p:cNvSpPr/>
          <p:nvPr/>
        </p:nvSpPr>
        <p:spPr>
          <a:xfrm>
            <a:off x="142876" y="1500174"/>
            <a:ext cx="2143108" cy="4247317"/>
          </a:xfrm>
          <a:prstGeom prst="rect">
            <a:avLst/>
          </a:prstGeom>
          <a:solidFill>
            <a:srgbClr val="99FF99"/>
          </a:solidFill>
        </p:spPr>
        <p:txBody>
          <a:bodyPr wrap="square">
            <a:spAutoFit/>
          </a:bodyPr>
          <a:lstStyle/>
          <a:p>
            <a:r>
              <a:rPr lang="en-US" sz="1800" dirty="0" smtClean="0"/>
              <a:t>An instruction buffer (instruction window) is used to </a:t>
            </a:r>
            <a:r>
              <a:rPr lang="en-US" sz="1800" dirty="0" smtClean="0"/>
              <a:t>store </a:t>
            </a:r>
            <a:r>
              <a:rPr lang="en-US" sz="1800" dirty="0" smtClean="0"/>
              <a:t>instructions which are ready for executing. After a processor has finished decoding an instruction, it is placed in it. As long as this buffer is not full, the processor can continue to fetch and decode new instructions. </a:t>
            </a:r>
            <a:endParaRPr lang="en-US" sz="1800" dirty="0"/>
          </a:p>
        </p:txBody>
      </p:sp>
      <p:sp>
        <p:nvSpPr>
          <p:cNvPr id="7" name="Rectangle 6"/>
          <p:cNvSpPr/>
          <p:nvPr/>
        </p:nvSpPr>
        <p:spPr>
          <a:xfrm>
            <a:off x="142844" y="6143644"/>
            <a:ext cx="8786874" cy="646331"/>
          </a:xfrm>
          <a:prstGeom prst="rect">
            <a:avLst/>
          </a:prstGeom>
        </p:spPr>
        <p:txBody>
          <a:bodyPr wrap="square">
            <a:spAutoFit/>
          </a:bodyPr>
          <a:lstStyle/>
          <a:p>
            <a:r>
              <a:rPr lang="en-US" sz="1800" dirty="0" smtClean="0"/>
              <a:t>Another buffer (reorder buffer) can be used as a temporary storage for results completed out of order that are then committed to the register file in program order</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57158" y="357166"/>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a:t>
            </a:r>
          </a:p>
        </p:txBody>
      </p:sp>
      <p:sp>
        <p:nvSpPr>
          <p:cNvPr id="6" name="Rectangle 5"/>
          <p:cNvSpPr/>
          <p:nvPr/>
        </p:nvSpPr>
        <p:spPr>
          <a:xfrm>
            <a:off x="214314" y="4143380"/>
            <a:ext cx="8858280" cy="3046988"/>
          </a:xfrm>
          <a:prstGeom prst="rect">
            <a:avLst/>
          </a:prstGeom>
        </p:spPr>
        <p:txBody>
          <a:bodyPr wrap="square">
            <a:spAutoFit/>
          </a:bodyPr>
          <a:lstStyle/>
          <a:p>
            <a:r>
              <a:rPr kumimoji="1" lang="en-US" dirty="0" smtClean="0"/>
              <a:t>Compiler techniques attempt to maximize the use of registers </a:t>
            </a:r>
            <a:r>
              <a:rPr kumimoji="1" lang="en-US" dirty="0" smtClean="0">
                <a:sym typeface="Wingdings" pitchFamily="2" charset="2"/>
              </a:rPr>
              <a:t> </a:t>
            </a:r>
            <a:r>
              <a:rPr kumimoji="1" lang="en-US" dirty="0" smtClean="0"/>
              <a:t>maximizing the number of storage conflicts if parallel execution is applied. Register renaming is a technique of duplication of resources (</a:t>
            </a:r>
            <a:r>
              <a:rPr kumimoji="1" lang="en-US" b="1" dirty="0" smtClean="0"/>
              <a:t>more registers are added</a:t>
            </a:r>
            <a:r>
              <a:rPr kumimoji="1" lang="en-US" dirty="0" smtClean="0"/>
              <a:t>). Registers are allocated dynamically by the processor hardware, and they are associated with the values needed by instructions at various points in time. Thus, the same original register reference in several different instructions may refer to different actual registers.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a:t>
            </a:r>
            <a:r>
              <a:rPr lang="en-GB" dirty="0" smtClean="0">
                <a:effectLst>
                  <a:outerShdw blurRad="38100" dist="38100" dir="2700000" algn="tl">
                    <a:srgbClr val="000000">
                      <a:alpha val="43137"/>
                    </a:srgbClr>
                  </a:outerShdw>
                </a:effectLst>
              </a:rPr>
              <a:t>Renaming- Example</a:t>
            </a:r>
            <a:endParaRPr lang="en-GB" dirty="0">
              <a:effectLst>
                <a:outerShdw blurRad="38100" dist="38100" dir="2700000" algn="tl">
                  <a:srgbClr val="000000">
                    <a:alpha val="43137"/>
                  </a:srgbClr>
                </a:outerShdw>
              </a:effectLst>
            </a:endParaRPr>
          </a:p>
        </p:txBody>
      </p:sp>
      <p:sp>
        <p:nvSpPr>
          <p:cNvPr id="5" name="Rectangle 4"/>
          <p:cNvSpPr/>
          <p:nvPr/>
        </p:nvSpPr>
        <p:spPr>
          <a:xfrm>
            <a:off x="357158" y="2428869"/>
            <a:ext cx="8358246" cy="4154984"/>
          </a:xfrm>
          <a:prstGeom prst="rect">
            <a:avLst/>
          </a:prstGeom>
        </p:spPr>
        <p:txBody>
          <a:bodyPr wrap="square">
            <a:spAutoFit/>
          </a:bodyPr>
          <a:lstStyle/>
          <a:p>
            <a:r>
              <a:rPr lang="en-US" dirty="0" smtClean="0"/>
              <a:t>.When a new allocation is made for a particular logical register, subsequent instruction references to that logical register as a source operand are made to refer to the most recently allocated hardware register (recent in terms of the program sequence of instructions). In this example, the creation of register R3</a:t>
            </a:r>
            <a:r>
              <a:rPr lang="en-US" baseline="-25000" dirty="0" smtClean="0"/>
              <a:t>c</a:t>
            </a:r>
            <a:r>
              <a:rPr lang="en-US" dirty="0" smtClean="0"/>
              <a:t> in instruction I3 avoids the WAR dependency on the second instruction and the WAW on the first instruction, and it does not interfere with the correct value being accessed by I4. The result is that I3 can be issued immediately; without renaming, I3 cannot be issued until the first instruction is complete and the second instruction is issued.</a:t>
            </a:r>
            <a:endParaRPr lang="en-US" dirty="0"/>
          </a:p>
        </p:txBody>
      </p:sp>
      <p:pic>
        <p:nvPicPr>
          <p:cNvPr id="94210" name="Picture 2"/>
          <p:cNvPicPr>
            <a:picLocks noChangeAspect="1" noChangeArrowheads="1"/>
          </p:cNvPicPr>
          <p:nvPr/>
        </p:nvPicPr>
        <p:blipFill>
          <a:blip r:embed="rId3"/>
          <a:srcRect/>
          <a:stretch>
            <a:fillRect/>
          </a:stretch>
        </p:blipFill>
        <p:spPr bwMode="auto">
          <a:xfrm>
            <a:off x="71406" y="1071546"/>
            <a:ext cx="2914650" cy="1190625"/>
          </a:xfrm>
          <a:prstGeom prst="rect">
            <a:avLst/>
          </a:prstGeom>
          <a:noFill/>
          <a:ln w="9525">
            <a:noFill/>
            <a:miter lim="800000"/>
            <a:headEnd/>
            <a:tailEnd/>
          </a:ln>
          <a:effectLst/>
        </p:spPr>
      </p:pic>
      <p:sp>
        <p:nvSpPr>
          <p:cNvPr id="7" name="Rectangle 6"/>
          <p:cNvSpPr/>
          <p:nvPr/>
        </p:nvSpPr>
        <p:spPr>
          <a:xfrm>
            <a:off x="3143240" y="1071546"/>
            <a:ext cx="6000760" cy="830997"/>
          </a:xfrm>
          <a:prstGeom prst="rect">
            <a:avLst/>
          </a:prstGeom>
        </p:spPr>
        <p:txBody>
          <a:bodyPr wrap="square">
            <a:spAutoFit/>
          </a:bodyPr>
          <a:lstStyle/>
          <a:p>
            <a:r>
              <a:rPr lang="en-US" dirty="0" smtClean="0"/>
              <a:t>R3: logical register</a:t>
            </a:r>
          </a:p>
          <a:p>
            <a:r>
              <a:rPr lang="en-US" dirty="0" smtClean="0"/>
              <a:t>R3</a:t>
            </a:r>
            <a:r>
              <a:rPr lang="en-US" baseline="-25000" dirty="0" smtClean="0"/>
              <a:t>a</a:t>
            </a:r>
            <a:r>
              <a:rPr lang="en-US" dirty="0" smtClean="0"/>
              <a:t> :a hardware register allocated dynamically</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772400" cy="1116012"/>
          </a:xfrm>
        </p:spPr>
        <p:txBody>
          <a:bodyPr/>
          <a:lstStyle/>
          <a:p>
            <a:r>
              <a:rPr lang="en-GB" dirty="0" smtClean="0">
                <a:effectLst>
                  <a:outerShdw blurRad="38100" dist="38100" dir="2700000" algn="tl">
                    <a:srgbClr val="000000">
                      <a:alpha val="43137"/>
                    </a:srgbClr>
                  </a:outerShdw>
                </a:effectLst>
              </a:rPr>
              <a:t>Machine Parallelism</a:t>
            </a:r>
            <a:endParaRPr lang="en-GB" dirty="0">
              <a:effectLst>
                <a:outerShdw blurRad="38100" dist="38100" dir="2700000" algn="tl">
                  <a:srgbClr val="000000">
                    <a:alpha val="43137"/>
                  </a:srgbClr>
                </a:outerShdw>
              </a:effectLst>
            </a:endParaRPr>
          </a:p>
        </p:txBody>
      </p:sp>
      <p:sp>
        <p:nvSpPr>
          <p:cNvPr id="5" name="Rectangle 4"/>
          <p:cNvSpPr/>
          <p:nvPr/>
        </p:nvSpPr>
        <p:spPr>
          <a:xfrm>
            <a:off x="500034" y="1024954"/>
            <a:ext cx="8358214" cy="2246769"/>
          </a:xfrm>
          <a:prstGeom prst="rect">
            <a:avLst/>
          </a:prstGeom>
        </p:spPr>
        <p:txBody>
          <a:bodyPr wrap="square">
            <a:spAutoFit/>
          </a:bodyPr>
          <a:lstStyle/>
          <a:p>
            <a:r>
              <a:rPr lang="en-US" sz="2800" dirty="0" smtClean="0"/>
              <a:t>3 hardware techniques that can be used in a superscalar processor to enhance performance: </a:t>
            </a:r>
          </a:p>
          <a:p>
            <a:pPr marL="457200" indent="-457200">
              <a:buAutoNum type="arabicParenBoth"/>
            </a:pPr>
            <a:r>
              <a:rPr lang="en-US" sz="2800" dirty="0" smtClean="0"/>
              <a:t>Duplication of resources, </a:t>
            </a:r>
          </a:p>
          <a:p>
            <a:pPr marL="457200" indent="-457200">
              <a:buAutoNum type="arabicParenBoth"/>
            </a:pPr>
            <a:r>
              <a:rPr lang="en-US" sz="2800" dirty="0" smtClean="0"/>
              <a:t>Out-of-order issue, </a:t>
            </a:r>
          </a:p>
          <a:p>
            <a:pPr marL="457200" indent="-457200">
              <a:buAutoNum type="arabicParenBoth"/>
            </a:pPr>
            <a:r>
              <a:rPr lang="en-US" sz="2800" dirty="0" smtClean="0"/>
              <a:t>Renaming registers.</a:t>
            </a:r>
            <a:endParaRPr lang="en-US" sz="2800" dirty="0"/>
          </a:p>
        </p:txBody>
      </p:sp>
      <p:sp>
        <p:nvSpPr>
          <p:cNvPr id="6" name="Rectangle 5"/>
          <p:cNvSpPr/>
          <p:nvPr/>
        </p:nvSpPr>
        <p:spPr>
          <a:xfrm>
            <a:off x="428596" y="3382408"/>
            <a:ext cx="8286808" cy="3416320"/>
          </a:xfrm>
          <a:prstGeom prst="rect">
            <a:avLst/>
          </a:prstGeom>
        </p:spPr>
        <p:txBody>
          <a:bodyPr wrap="square">
            <a:spAutoFit/>
          </a:bodyPr>
          <a:lstStyle/>
          <a:p>
            <a:r>
              <a:rPr kumimoji="1" lang="en-US" dirty="0" smtClean="0">
                <a:solidFill>
                  <a:srgbClr val="002060"/>
                </a:solidFill>
              </a:rPr>
              <a:t>Figure 16.6 (next slide) shows the results in mean speedup of the superscalar machine over the scalar machine (without procedural dependencies). </a:t>
            </a:r>
          </a:p>
          <a:p>
            <a:r>
              <a:rPr kumimoji="1" lang="en-US" b="1" dirty="0" smtClean="0">
                <a:solidFill>
                  <a:srgbClr val="002060"/>
                </a:solidFill>
              </a:rPr>
              <a:t>base</a:t>
            </a:r>
            <a:r>
              <a:rPr kumimoji="1" lang="en-US" dirty="0" smtClean="0">
                <a:solidFill>
                  <a:srgbClr val="002060"/>
                </a:solidFill>
              </a:rPr>
              <a:t>: processor organization does not duplicate any of the functional units, but it can issue instructions out of order. </a:t>
            </a:r>
          </a:p>
          <a:p>
            <a:r>
              <a:rPr kumimoji="1" lang="en-US" b="1" dirty="0" smtClean="0">
                <a:solidFill>
                  <a:srgbClr val="002060"/>
                </a:solidFill>
              </a:rPr>
              <a:t>+ld/</a:t>
            </a:r>
            <a:r>
              <a:rPr kumimoji="1" lang="en-US" b="1" dirty="0" smtClean="0">
                <a:solidFill>
                  <a:srgbClr val="002060"/>
                </a:solidFill>
              </a:rPr>
              <a:t>st</a:t>
            </a:r>
            <a:r>
              <a:rPr kumimoji="1" lang="en-US" dirty="0" smtClean="0">
                <a:solidFill>
                  <a:srgbClr val="002060"/>
                </a:solidFill>
              </a:rPr>
              <a:t>: duplicates the </a:t>
            </a:r>
            <a:r>
              <a:rPr kumimoji="1" lang="en-US" b="1" dirty="0" smtClean="0">
                <a:solidFill>
                  <a:srgbClr val="002060"/>
                </a:solidFill>
              </a:rPr>
              <a:t>l</a:t>
            </a:r>
            <a:r>
              <a:rPr kumimoji="1" lang="en-US" dirty="0" smtClean="0">
                <a:solidFill>
                  <a:srgbClr val="002060"/>
                </a:solidFill>
              </a:rPr>
              <a:t>oa</a:t>
            </a:r>
            <a:r>
              <a:rPr kumimoji="1" lang="en-US" b="1" dirty="0" smtClean="0">
                <a:solidFill>
                  <a:srgbClr val="002060"/>
                </a:solidFill>
              </a:rPr>
              <a:t>d</a:t>
            </a:r>
            <a:r>
              <a:rPr kumimoji="1" lang="en-US" dirty="0" smtClean="0">
                <a:solidFill>
                  <a:srgbClr val="002060"/>
                </a:solidFill>
              </a:rPr>
              <a:t>/</a:t>
            </a:r>
            <a:r>
              <a:rPr kumimoji="1" lang="en-US" b="1" dirty="0" smtClean="0">
                <a:solidFill>
                  <a:srgbClr val="002060"/>
                </a:solidFill>
              </a:rPr>
              <a:t>st</a:t>
            </a:r>
            <a:r>
              <a:rPr kumimoji="1" lang="en-US" dirty="0" smtClean="0">
                <a:solidFill>
                  <a:srgbClr val="002060"/>
                </a:solidFill>
              </a:rPr>
              <a:t>ore functional unit that accesses a data cache. </a:t>
            </a:r>
          </a:p>
          <a:p>
            <a:r>
              <a:rPr kumimoji="1" lang="en-US" b="1" dirty="0" smtClean="0">
                <a:solidFill>
                  <a:srgbClr val="002060"/>
                </a:solidFill>
              </a:rPr>
              <a:t>+</a:t>
            </a:r>
            <a:r>
              <a:rPr kumimoji="1" lang="en-US" b="1" dirty="0" smtClean="0">
                <a:solidFill>
                  <a:srgbClr val="002060"/>
                </a:solidFill>
              </a:rPr>
              <a:t>alu</a:t>
            </a:r>
            <a:r>
              <a:rPr kumimoji="1" lang="en-US" dirty="0" smtClean="0">
                <a:solidFill>
                  <a:srgbClr val="002060"/>
                </a:solidFill>
              </a:rPr>
              <a:t>: duplicates the ALU,</a:t>
            </a:r>
          </a:p>
          <a:p>
            <a:r>
              <a:rPr kumimoji="1" lang="en-US" b="1" dirty="0" smtClean="0">
                <a:solidFill>
                  <a:srgbClr val="002060"/>
                </a:solidFill>
              </a:rPr>
              <a:t>+both</a:t>
            </a:r>
            <a:r>
              <a:rPr kumimoji="1" lang="en-US" dirty="0" smtClean="0">
                <a:solidFill>
                  <a:srgbClr val="002060"/>
                </a:solidFill>
              </a:rPr>
              <a:t>: duplicates both load/store and ALU. </a:t>
            </a:r>
            <a:endParaRPr lang="en-US" dirty="0" smtClean="0">
              <a:solidFill>
                <a:srgbClr val="002060"/>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a:srcRect/>
          <a:stretch>
            <a:fillRect/>
          </a:stretch>
        </p:blipFill>
        <p:spPr bwMode="auto">
          <a:xfrm>
            <a:off x="147638" y="428604"/>
            <a:ext cx="8848725" cy="6191250"/>
          </a:xfrm>
          <a:prstGeom prst="rect">
            <a:avLst/>
          </a:prstGeom>
          <a:noFill/>
          <a:ln w="9525">
            <a:noFill/>
            <a:miter lim="800000"/>
            <a:headEnd/>
            <a:tailEnd/>
          </a:ln>
          <a:effectLst/>
        </p:spPr>
      </p:pic>
      <p:sp>
        <p:nvSpPr>
          <p:cNvPr id="94210" name="Rectangle 2"/>
          <p:cNvSpPr>
            <a:spLocks noGrp="1" noChangeArrowheads="1"/>
          </p:cNvSpPr>
          <p:nvPr>
            <p:ph type="title" idx="4294967295"/>
          </p:nvPr>
        </p:nvSpPr>
        <p:spPr>
          <a:xfrm>
            <a:off x="228600" y="0"/>
            <a:ext cx="4700590" cy="1116012"/>
          </a:xfrm>
        </p:spPr>
        <p:txBody>
          <a:bodyPr/>
          <a:lstStyle/>
          <a:p>
            <a:r>
              <a:rPr lang="en-GB" sz="2400" b="1" dirty="0">
                <a:effectLst>
                  <a:outerShdw blurRad="38100" dist="38100" dir="2700000" algn="tl">
                    <a:srgbClr val="000000">
                      <a:alpha val="43137"/>
                    </a:srgbClr>
                  </a:outerShdw>
                </a:effectLst>
              </a:rPr>
              <a:t>Speedups of</a:t>
            </a:r>
            <a:r>
              <a:rPr lang="en-GB" sz="2400" b="1" dirty="0" smtClean="0">
                <a:effectLst>
                  <a:outerShdw blurRad="38100" dist="38100" dir="2700000" algn="tl">
                    <a:srgbClr val="000000">
                      <a:alpha val="43137"/>
                    </a:srgbClr>
                  </a:outerShdw>
                </a:effectLst>
              </a:rPr>
              <a:t> Various Machine Organizations Without Procedural Dependencies</a:t>
            </a:r>
            <a:endParaRPr lang="en-GB" sz="2400" b="1"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8474" y="285728"/>
            <a:ext cx="7556313" cy="658890"/>
          </a:xfrm>
        </p:spPr>
        <p:txBody>
          <a:bodyPr/>
          <a:lstStyle/>
          <a:p>
            <a:r>
              <a:rPr lang="en-GB" dirty="0">
                <a:effectLst>
                  <a:outerShdw blurRad="38100" dist="38100" dir="2700000" algn="tl">
                    <a:srgbClr val="000000">
                      <a:alpha val="43137"/>
                    </a:srgbClr>
                  </a:outerShdw>
                </a:effectLst>
              </a:rPr>
              <a:t>Branch Prediction</a:t>
            </a:r>
          </a:p>
        </p:txBody>
      </p:sp>
      <p:sp>
        <p:nvSpPr>
          <p:cNvPr id="32771" name="Rectangle 3"/>
          <p:cNvSpPr>
            <a:spLocks noGrp="1" noChangeArrowheads="1"/>
          </p:cNvSpPr>
          <p:nvPr>
            <p:ph idx="1"/>
          </p:nvPr>
        </p:nvSpPr>
        <p:spPr>
          <a:xfrm>
            <a:off x="214282" y="1071546"/>
            <a:ext cx="7556313" cy="5643578"/>
          </a:xfrm>
        </p:spPr>
        <p:txBody>
          <a:bodyPr>
            <a:normAutofit/>
          </a:bodyPr>
          <a:lstStyle/>
          <a:p>
            <a:r>
              <a:rPr lang="en-GB" dirty="0" smtClean="0">
                <a:solidFill>
                  <a:srgbClr val="002060"/>
                </a:solidFill>
              </a:rPr>
              <a:t>Any high-performance pipelined machine must address the issue of dealing with branches</a:t>
            </a:r>
          </a:p>
          <a:p>
            <a:r>
              <a:rPr lang="en-GB" dirty="0" smtClean="0">
                <a:solidFill>
                  <a:srgbClr val="002060"/>
                </a:solidFill>
              </a:rPr>
              <a:t>Intel 80486 addressed the problem by fetching both the next sequential instruction after a branch and speculatively fetching the branch target instruction</a:t>
            </a:r>
          </a:p>
          <a:p>
            <a:r>
              <a:rPr lang="en-GB" b="1" dirty="0" smtClean="0">
                <a:solidFill>
                  <a:srgbClr val="002060"/>
                </a:solidFill>
              </a:rPr>
              <a:t>RISC machines</a:t>
            </a:r>
            <a:r>
              <a:rPr lang="en-GB" dirty="0" smtClean="0">
                <a:solidFill>
                  <a:srgbClr val="002060"/>
                </a:solidFill>
              </a:rPr>
              <a:t>:</a:t>
            </a:r>
          </a:p>
          <a:p>
            <a:pPr lvl="1"/>
            <a:r>
              <a:rPr lang="en-GB" b="1" dirty="0" smtClean="0">
                <a:solidFill>
                  <a:schemeClr val="tx1"/>
                </a:solidFill>
              </a:rPr>
              <a:t>Delayed branch</a:t>
            </a:r>
            <a:r>
              <a:rPr lang="en-GB" dirty="0" smtClean="0">
                <a:solidFill>
                  <a:srgbClr val="002060"/>
                </a:solidFill>
              </a:rPr>
              <a:t> strategy was explored</a:t>
            </a:r>
          </a:p>
          <a:p>
            <a:pPr lvl="1"/>
            <a:r>
              <a:rPr lang="en-GB" dirty="0" smtClean="0">
                <a:solidFill>
                  <a:srgbClr val="002060"/>
                </a:solidFill>
              </a:rPr>
              <a:t>Processor always executes the single instruction that immediately follows the branch</a:t>
            </a:r>
          </a:p>
          <a:p>
            <a:pPr lvl="1"/>
            <a:r>
              <a:rPr lang="en-GB" dirty="0" smtClean="0">
                <a:solidFill>
                  <a:srgbClr val="002060"/>
                </a:solidFill>
              </a:rPr>
              <a:t>Keeps the pipeline full while the processor fetches a new instruction stream</a:t>
            </a:r>
          </a:p>
          <a:p>
            <a:r>
              <a:rPr lang="en-GB" b="1" dirty="0" smtClean="0">
                <a:solidFill>
                  <a:srgbClr val="002060"/>
                </a:solidFill>
              </a:rPr>
              <a:t>Superscalar machines</a:t>
            </a:r>
            <a:r>
              <a:rPr lang="en-GB" dirty="0" smtClean="0">
                <a:solidFill>
                  <a:srgbClr val="002060"/>
                </a:solidFill>
              </a:rPr>
              <a:t>:</a:t>
            </a:r>
          </a:p>
          <a:p>
            <a:pPr lvl="1"/>
            <a:r>
              <a:rPr lang="en-GB" dirty="0" smtClean="0">
                <a:solidFill>
                  <a:srgbClr val="002060"/>
                </a:solidFill>
              </a:rPr>
              <a:t>Delayed branch strategy has </a:t>
            </a:r>
            <a:r>
              <a:rPr lang="en-GB" b="1" u="sng" dirty="0" smtClean="0">
                <a:solidFill>
                  <a:srgbClr val="002060"/>
                </a:solidFill>
              </a:rPr>
              <a:t>less appeal </a:t>
            </a:r>
            <a:r>
              <a:rPr lang="en-GB" dirty="0" smtClean="0">
                <a:solidFill>
                  <a:srgbClr val="002060"/>
                </a:solidFill>
              </a:rPr>
              <a:t>(</a:t>
            </a:r>
            <a:r>
              <a:rPr lang="en-GB" dirty="0" smtClean="0">
                <a:solidFill>
                  <a:srgbClr val="002060"/>
                </a:solidFill>
              </a:rPr>
              <a:t>không</a:t>
            </a:r>
            <a:r>
              <a:rPr lang="en-GB" dirty="0" smtClean="0">
                <a:solidFill>
                  <a:srgbClr val="002060"/>
                </a:solidFill>
              </a:rPr>
              <a:t> </a:t>
            </a:r>
            <a:r>
              <a:rPr lang="en-GB" dirty="0" smtClean="0">
                <a:solidFill>
                  <a:srgbClr val="002060"/>
                </a:solidFill>
              </a:rPr>
              <a:t>là</a:t>
            </a:r>
            <a:r>
              <a:rPr lang="en-GB" dirty="0" smtClean="0">
                <a:solidFill>
                  <a:srgbClr val="002060"/>
                </a:solidFill>
              </a:rPr>
              <a:t> </a:t>
            </a:r>
            <a:r>
              <a:rPr lang="en-GB" dirty="0" smtClean="0">
                <a:solidFill>
                  <a:srgbClr val="002060"/>
                </a:solidFill>
              </a:rPr>
              <a:t>yêu</a:t>
            </a:r>
            <a:r>
              <a:rPr lang="en-GB" dirty="0" smtClean="0">
                <a:solidFill>
                  <a:srgbClr val="002060"/>
                </a:solidFill>
              </a:rPr>
              <a:t> </a:t>
            </a:r>
            <a:r>
              <a:rPr lang="en-GB" dirty="0" smtClean="0">
                <a:solidFill>
                  <a:srgbClr val="002060"/>
                </a:solidFill>
              </a:rPr>
              <a:t>cầu</a:t>
            </a:r>
            <a:r>
              <a:rPr lang="en-GB" dirty="0" smtClean="0">
                <a:solidFill>
                  <a:srgbClr val="002060"/>
                </a:solidFill>
              </a:rPr>
              <a:t>)</a:t>
            </a:r>
          </a:p>
          <a:p>
            <a:pPr lvl="1"/>
            <a:r>
              <a:rPr lang="en-GB" dirty="0" smtClean="0">
                <a:solidFill>
                  <a:srgbClr val="002060"/>
                </a:solidFill>
              </a:rPr>
              <a:t>Have returned to pre-RISC techniques of branch prediction</a:t>
            </a:r>
          </a:p>
        </p:txBody>
      </p:sp>
      <p:sp>
        <p:nvSpPr>
          <p:cNvPr id="4" name="Rectangle 3"/>
          <p:cNvSpPr/>
          <p:nvPr/>
        </p:nvSpPr>
        <p:spPr>
          <a:xfrm>
            <a:off x="3571868" y="5000636"/>
            <a:ext cx="5286412" cy="646331"/>
          </a:xfrm>
          <a:prstGeom prst="rect">
            <a:avLst/>
          </a:prstGeom>
        </p:spPr>
        <p:txBody>
          <a:bodyPr wrap="square">
            <a:spAutoFit/>
          </a:bodyPr>
          <a:lstStyle/>
          <a:p>
            <a:r>
              <a:rPr kumimoji="1" lang="en-US" sz="1800" dirty="0" smtClean="0"/>
              <a:t>Reasons: multiple instructions need to execute in the delay slot,  instruction dependencies are major interest</a:t>
            </a:r>
            <a:endParaRPr lang="en-US" sz="1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0"/>
            <a:ext cx="8763000" cy="785794"/>
          </a:xfrm>
        </p:spPr>
        <p:txBody>
          <a:bodyPr/>
          <a:lstStyle/>
          <a:p>
            <a:r>
              <a:rPr lang="en-GB" dirty="0" smtClean="0">
                <a:effectLst>
                  <a:outerShdw blurRad="38100" dist="38100" dir="2700000" algn="tl">
                    <a:srgbClr val="000000">
                      <a:alpha val="43137"/>
                    </a:srgbClr>
                  </a:outerShdw>
                </a:effectLst>
              </a:rPr>
              <a:t>Superscalar Execution</a:t>
            </a:r>
            <a:endParaRPr lang="en-GB" dirty="0">
              <a:effectLst>
                <a:outerShdw blurRad="38100" dist="38100" dir="2700000" algn="tl">
                  <a:srgbClr val="000000">
                    <a:alpha val="43137"/>
                  </a:srgbClr>
                </a:outerShdw>
              </a:effectLst>
            </a:endParaRPr>
          </a:p>
        </p:txBody>
      </p:sp>
      <p:pic>
        <p:nvPicPr>
          <p:cNvPr id="40961" name="Picture 1"/>
          <p:cNvPicPr>
            <a:picLocks noChangeAspect="1" noChangeArrowheads="1"/>
          </p:cNvPicPr>
          <p:nvPr/>
        </p:nvPicPr>
        <p:blipFill>
          <a:blip r:embed="rId3"/>
          <a:srcRect/>
          <a:stretch>
            <a:fillRect/>
          </a:stretch>
        </p:blipFill>
        <p:spPr bwMode="auto">
          <a:xfrm>
            <a:off x="257175" y="1171592"/>
            <a:ext cx="8629650" cy="46863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98474" y="71414"/>
            <a:ext cx="7556313" cy="801766"/>
          </a:xfrm>
        </p:spPr>
        <p:txBody>
          <a:bodyPr/>
          <a:lstStyle/>
          <a:p>
            <a:r>
              <a:rPr lang="en-GB" dirty="0" smtClean="0">
                <a:effectLst>
                  <a:outerShdw blurRad="38100" dist="38100" dir="2700000" algn="tl">
                    <a:srgbClr val="000000">
                      <a:alpha val="43137"/>
                    </a:srgbClr>
                  </a:outerShdw>
                </a:effectLst>
              </a:rPr>
              <a:t>Objectives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a:xfrm>
            <a:off x="498474" y="1357298"/>
            <a:ext cx="8002616" cy="4768865"/>
          </a:xfrm>
        </p:spPr>
        <p:txBody>
          <a:bodyPr>
            <a:noAutofit/>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Explain the difference between superscalar and </a:t>
            </a:r>
            <a:r>
              <a:rPr lang="en-US" sz="2400" dirty="0" smtClean="0">
                <a:solidFill>
                  <a:srgbClr val="002060"/>
                </a:solidFill>
              </a:rPr>
              <a:t>super pipelined </a:t>
            </a:r>
            <a:r>
              <a:rPr lang="en-US" sz="2400" dirty="0" smtClean="0">
                <a:solidFill>
                  <a:srgbClr val="002060"/>
                </a:solidFill>
              </a:rPr>
              <a:t>approaches. </a:t>
            </a:r>
          </a:p>
          <a:p>
            <a:r>
              <a:rPr lang="en-US" sz="2400" dirty="0" smtClean="0">
                <a:solidFill>
                  <a:srgbClr val="002060"/>
                </a:solidFill>
              </a:rPr>
              <a:t>Define instruction-level parallelism. </a:t>
            </a:r>
          </a:p>
          <a:p>
            <a:r>
              <a:rPr lang="en-US" sz="2400" dirty="0" smtClean="0">
                <a:solidFill>
                  <a:srgbClr val="002060"/>
                </a:solidFill>
              </a:rPr>
              <a:t>Discuss dependencies and resource conflicts as limitations to </a:t>
            </a:r>
            <a:r>
              <a:rPr lang="en-US" sz="2400" dirty="0" smtClean="0">
                <a:solidFill>
                  <a:srgbClr val="002060"/>
                </a:solidFill>
              </a:rPr>
              <a:t>instruction level </a:t>
            </a:r>
            <a:r>
              <a:rPr lang="en-US" sz="2400" dirty="0" smtClean="0">
                <a:solidFill>
                  <a:srgbClr val="002060"/>
                </a:solidFill>
              </a:rPr>
              <a:t>parallelism </a:t>
            </a:r>
          </a:p>
          <a:p>
            <a:r>
              <a:rPr lang="en-US" sz="2400" dirty="0" smtClean="0">
                <a:solidFill>
                  <a:srgbClr val="002060"/>
                </a:solidFill>
              </a:rPr>
              <a:t>Present an overview of the design issues involved in instruction-level parallelism. </a:t>
            </a:r>
          </a:p>
          <a:p>
            <a:r>
              <a:rPr lang="en-US" sz="2400" dirty="0" smtClean="0">
                <a:solidFill>
                  <a:srgbClr val="002060"/>
                </a:solidFill>
              </a:rPr>
              <a:t>Compare and contrast techniques of improving pipeline performance in RISC machines and superscalar machines.</a:t>
            </a:r>
            <a:endParaRPr lang="en-GB" sz="2400" dirty="0">
              <a:solidFill>
                <a:srgbClr val="002060"/>
              </a:solidFill>
            </a:endParaRPr>
          </a:p>
        </p:txBody>
      </p:sp>
      <p:sp>
        <p:nvSpPr>
          <p:cNvPr id="4" name="TextBox 3"/>
          <p:cNvSpPr txBox="1"/>
          <p:nvPr/>
        </p:nvSpPr>
        <p:spPr>
          <a:xfrm>
            <a:off x="1928794" y="785794"/>
            <a:ext cx="6000792" cy="461665"/>
          </a:xfrm>
          <a:prstGeom prst="rect">
            <a:avLst/>
          </a:prstGeom>
          <a:solidFill>
            <a:schemeClr val="accent6">
              <a:lumMod val="40000"/>
              <a:lumOff val="60000"/>
            </a:schemeClr>
          </a:solidFill>
        </p:spPr>
        <p:txBody>
          <a:bodyPr wrap="square" rtlCol="0">
            <a:spAutoFit/>
          </a:bodyPr>
          <a:lstStyle/>
          <a:p>
            <a:r>
              <a:rPr lang="en-US" b="1" dirty="0" smtClean="0">
                <a:solidFill>
                  <a:srgbClr val="002060"/>
                </a:solidFill>
              </a:rPr>
              <a:t>Parallel execution </a:t>
            </a:r>
            <a:r>
              <a:rPr lang="en-US" b="1" dirty="0" smtClean="0">
                <a:solidFill>
                  <a:srgbClr val="002060"/>
                </a:solidFill>
                <a:sym typeface="Wingdings" pitchFamily="2" charset="2"/>
              </a:rPr>
              <a:t> </a:t>
            </a:r>
            <a:r>
              <a:rPr lang="en-US" b="1" dirty="0" smtClean="0">
                <a:solidFill>
                  <a:srgbClr val="002060"/>
                </a:solidFill>
              </a:rPr>
              <a:t>High performance</a:t>
            </a:r>
            <a:endParaRPr lang="en-US" b="1"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Superscalar Implementation</a:t>
            </a:r>
          </a:p>
        </p:txBody>
      </p:sp>
      <p:sp>
        <p:nvSpPr>
          <p:cNvPr id="35843" name="Rectangle 3"/>
          <p:cNvSpPr>
            <a:spLocks noGrp="1" noChangeArrowheads="1"/>
          </p:cNvSpPr>
          <p:nvPr>
            <p:ph idx="1"/>
          </p:nvPr>
        </p:nvSpPr>
        <p:spPr>
          <a:xfrm>
            <a:off x="498474" y="1500174"/>
            <a:ext cx="7556313" cy="4625989"/>
          </a:xfrm>
        </p:spPr>
        <p:txBody>
          <a:bodyPr>
            <a:noAutofit/>
          </a:bodyPr>
          <a:lstStyle/>
          <a:p>
            <a:r>
              <a:rPr lang="en-GB" sz="2400" b="1" dirty="0" smtClean="0">
                <a:solidFill>
                  <a:srgbClr val="FF0000"/>
                </a:solidFill>
              </a:rPr>
              <a:t>Key elements</a:t>
            </a:r>
            <a:r>
              <a:rPr lang="en-GB" sz="2400" dirty="0" smtClean="0">
                <a:solidFill>
                  <a:srgbClr val="FF0000"/>
                </a:solidFill>
              </a:rPr>
              <a:t>:</a:t>
            </a:r>
          </a:p>
          <a:p>
            <a:pPr lvl="1"/>
            <a:r>
              <a:rPr lang="en-GB" sz="2000" dirty="0" smtClean="0">
                <a:solidFill>
                  <a:srgbClr val="0000CC"/>
                </a:solidFill>
              </a:rPr>
              <a:t>Instruction fetch strategies that </a:t>
            </a:r>
            <a:r>
              <a:rPr lang="en-GB" sz="2000" b="1" dirty="0" smtClean="0">
                <a:solidFill>
                  <a:srgbClr val="0000CC"/>
                </a:solidFill>
              </a:rPr>
              <a:t>simultaneously fetch multiple instruction</a:t>
            </a:r>
          </a:p>
          <a:p>
            <a:pPr lvl="1"/>
            <a:r>
              <a:rPr lang="en-GB" sz="2000" dirty="0" smtClean="0">
                <a:solidFill>
                  <a:srgbClr val="002060"/>
                </a:solidFill>
              </a:rPr>
              <a:t>Logic for determining true dependencies involving </a:t>
            </a:r>
            <a:r>
              <a:rPr lang="en-GB" sz="2000" b="1" dirty="0" smtClean="0">
                <a:solidFill>
                  <a:srgbClr val="002060"/>
                </a:solidFill>
              </a:rPr>
              <a:t>register values</a:t>
            </a:r>
            <a:r>
              <a:rPr lang="en-GB" sz="2000" dirty="0" smtClean="0">
                <a:solidFill>
                  <a:srgbClr val="002060"/>
                </a:solidFill>
              </a:rPr>
              <a:t>, and </a:t>
            </a:r>
            <a:r>
              <a:rPr lang="en-GB" sz="2000" b="1" dirty="0" smtClean="0">
                <a:solidFill>
                  <a:srgbClr val="002060"/>
                </a:solidFill>
              </a:rPr>
              <a:t>mechanisms </a:t>
            </a:r>
            <a:r>
              <a:rPr lang="en-GB" sz="2000" dirty="0" smtClean="0">
                <a:solidFill>
                  <a:srgbClr val="002060"/>
                </a:solidFill>
              </a:rPr>
              <a:t>for communicating these </a:t>
            </a:r>
            <a:r>
              <a:rPr lang="en-GB" sz="2000" b="1" dirty="0" smtClean="0">
                <a:solidFill>
                  <a:srgbClr val="002060"/>
                </a:solidFill>
              </a:rPr>
              <a:t>values to where they are needed </a:t>
            </a:r>
            <a:r>
              <a:rPr lang="en-GB" sz="2000" dirty="0" smtClean="0">
                <a:solidFill>
                  <a:srgbClr val="002060"/>
                </a:solidFill>
              </a:rPr>
              <a:t>during execution</a:t>
            </a:r>
          </a:p>
          <a:p>
            <a:pPr lvl="1"/>
            <a:r>
              <a:rPr lang="en-GB" sz="2000" b="1" dirty="0" smtClean="0">
                <a:solidFill>
                  <a:srgbClr val="0000CC"/>
                </a:solidFill>
              </a:rPr>
              <a:t>Mechanisms for initiating, or issuing</a:t>
            </a:r>
            <a:r>
              <a:rPr lang="en-GB" sz="2000" dirty="0" smtClean="0">
                <a:solidFill>
                  <a:srgbClr val="0000CC"/>
                </a:solidFill>
              </a:rPr>
              <a:t>, multiple instructions in parallel</a:t>
            </a:r>
          </a:p>
          <a:p>
            <a:pPr lvl="1"/>
            <a:r>
              <a:rPr lang="en-GB" sz="2000" b="1" dirty="0" smtClean="0">
                <a:solidFill>
                  <a:srgbClr val="002060"/>
                </a:solidFill>
              </a:rPr>
              <a:t>Resources </a:t>
            </a:r>
            <a:r>
              <a:rPr lang="en-GB" sz="2000" dirty="0" smtClean="0">
                <a:solidFill>
                  <a:srgbClr val="002060"/>
                </a:solidFill>
              </a:rPr>
              <a:t>for parallel execution of multiple instructions, including </a:t>
            </a:r>
            <a:r>
              <a:rPr lang="en-GB" sz="2000" b="1" dirty="0" smtClean="0">
                <a:solidFill>
                  <a:srgbClr val="002060"/>
                </a:solidFill>
              </a:rPr>
              <a:t>multiple pipelined </a:t>
            </a:r>
            <a:r>
              <a:rPr lang="en-GB" sz="2000" dirty="0" smtClean="0">
                <a:solidFill>
                  <a:srgbClr val="002060"/>
                </a:solidFill>
              </a:rPr>
              <a:t>functional units and </a:t>
            </a:r>
            <a:r>
              <a:rPr lang="en-GB" sz="2000" b="1" dirty="0" smtClean="0">
                <a:solidFill>
                  <a:srgbClr val="002060"/>
                </a:solidFill>
              </a:rPr>
              <a:t>memory hierarchies</a:t>
            </a:r>
            <a:r>
              <a:rPr lang="en-GB" sz="2000" dirty="0" smtClean="0">
                <a:solidFill>
                  <a:srgbClr val="002060"/>
                </a:solidFill>
              </a:rPr>
              <a:t> capable of simultaneously servicing multiple memory references</a:t>
            </a:r>
          </a:p>
          <a:p>
            <a:pPr lvl="1"/>
            <a:r>
              <a:rPr lang="en-GB" sz="2000" b="1" dirty="0" smtClean="0">
                <a:solidFill>
                  <a:srgbClr val="0000CC"/>
                </a:solidFill>
              </a:rPr>
              <a:t>Mechanisms for committing the process state in correct order</a:t>
            </a:r>
            <a:endParaRPr lang="en-GB" sz="2000" b="1" dirty="0">
              <a:solidFill>
                <a:srgbClr val="0000CC"/>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5" name="TextBox 4"/>
          <p:cNvSpPr txBox="1"/>
          <p:nvPr/>
        </p:nvSpPr>
        <p:spPr>
          <a:xfrm>
            <a:off x="214282" y="1907340"/>
            <a:ext cx="8643966" cy="4093428"/>
          </a:xfrm>
          <a:prstGeom prst="rect">
            <a:avLst/>
          </a:prstGeom>
          <a:noFill/>
        </p:spPr>
        <p:txBody>
          <a:bodyPr wrap="square" rtlCol="0">
            <a:spAutoFit/>
          </a:bodyPr>
          <a:lstStyle/>
          <a:p>
            <a:r>
              <a:rPr lang="en-US" sz="2000" dirty="0" smtClean="0"/>
              <a:t>16.1 What is the essential characteristic of the superscalar approach to processor design? </a:t>
            </a:r>
          </a:p>
          <a:p>
            <a:r>
              <a:rPr lang="en-US" sz="2000" dirty="0" smtClean="0"/>
              <a:t>16.2 What is the difference between the superscalar and </a:t>
            </a:r>
            <a:r>
              <a:rPr lang="en-US" sz="2000" dirty="0" smtClean="0"/>
              <a:t>super pipelined </a:t>
            </a:r>
            <a:r>
              <a:rPr lang="en-US" sz="2000" dirty="0" smtClean="0"/>
              <a:t>approaches? </a:t>
            </a:r>
          </a:p>
          <a:p>
            <a:r>
              <a:rPr lang="en-US" sz="2000" dirty="0" smtClean="0"/>
              <a:t>16.3 What is instruction-level parallelism? </a:t>
            </a:r>
          </a:p>
          <a:p>
            <a:r>
              <a:rPr lang="en-US" sz="2000" dirty="0" smtClean="0"/>
              <a:t>16.4 Briefly define the following terms: • True data dependency • Procedural dependency • Resource conflicts • Output dependency • </a:t>
            </a:r>
            <a:r>
              <a:rPr lang="en-US" sz="2000" dirty="0" smtClean="0"/>
              <a:t>Antidependency</a:t>
            </a:r>
            <a:r>
              <a:rPr lang="en-US" sz="2000" dirty="0" smtClean="0"/>
              <a:t> </a:t>
            </a:r>
          </a:p>
          <a:p>
            <a:r>
              <a:rPr lang="en-US" sz="2000" dirty="0" smtClean="0"/>
              <a:t>16.5 What is the distinction between instruction-level parallelism and machine parallelism? </a:t>
            </a:r>
          </a:p>
          <a:p>
            <a:r>
              <a:rPr lang="en-US" sz="2000" dirty="0" smtClean="0"/>
              <a:t>16.6 List and briefly define three types of superscalar instruction issue policies. </a:t>
            </a:r>
          </a:p>
          <a:p>
            <a:r>
              <a:rPr lang="en-US" sz="2000" dirty="0" smtClean="0"/>
              <a:t>16.7 What is the purpose of an instruction window? </a:t>
            </a:r>
          </a:p>
          <a:p>
            <a:r>
              <a:rPr lang="en-US" sz="2000" dirty="0" smtClean="0"/>
              <a:t>16.8 What is register renaming and what is its purpose? </a:t>
            </a:r>
          </a:p>
          <a:p>
            <a:r>
              <a:rPr lang="en-US" sz="2000" dirty="0" smtClean="0"/>
              <a:t>16.9 What are the key elements of a superscalar processor organization?</a:t>
            </a:r>
            <a:endParaRPr lang="en-US" sz="20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47365"/>
            <a:ext cx="3657600" cy="4029635"/>
          </a:xfrm>
        </p:spPr>
        <p:txBody>
          <a:bodyPr>
            <a:normAutofit/>
          </a:bodyPr>
          <a:lstStyle/>
          <a:p>
            <a:r>
              <a:rPr lang="en-US" sz="2400" dirty="0" smtClean="0">
                <a:solidFill>
                  <a:srgbClr val="002060"/>
                </a:solidFill>
              </a:rPr>
              <a:t>Superscalar versus </a:t>
            </a:r>
            <a:r>
              <a:rPr lang="en-US" sz="2400" dirty="0" smtClean="0">
                <a:solidFill>
                  <a:srgbClr val="002060"/>
                </a:solidFill>
              </a:rPr>
              <a:t>Superpipelined</a:t>
            </a:r>
            <a:endParaRPr lang="en-US" sz="2400" dirty="0" smtClean="0">
              <a:solidFill>
                <a:srgbClr val="002060"/>
              </a:solidFill>
            </a:endParaRPr>
          </a:p>
        </p:txBody>
      </p:sp>
      <p:sp>
        <p:nvSpPr>
          <p:cNvPr id="44035" name="Rectangle 3"/>
          <p:cNvSpPr>
            <a:spLocks noGrp="1" noChangeArrowheads="1"/>
          </p:cNvSpPr>
          <p:nvPr>
            <p:ph type="body" idx="1"/>
          </p:nvPr>
        </p:nvSpPr>
        <p:spPr>
          <a:xfrm>
            <a:off x="357158" y="1071546"/>
            <a:ext cx="3657600" cy="633402"/>
          </a:xfrm>
        </p:spPr>
        <p:txBody>
          <a:bodyPr>
            <a:normAutofit fontScale="77500" lnSpcReduction="20000"/>
          </a:bodyPr>
          <a:lstStyle/>
          <a:p>
            <a:endParaRPr/>
          </a:p>
          <a:p>
            <a:endParaRPr lang="en-US" sz="800" dirty="0" smtClean="0"/>
          </a:p>
          <a:p>
            <a:endParaRPr lang="en-US" sz="800" dirty="0" smtClean="0"/>
          </a:p>
          <a:p>
            <a:r>
              <a:rPr lang="en-US" sz="3200" dirty="0" smtClean="0"/>
              <a:t>Chapter 16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Instruction-Level Parallelism and Superscalar Processors</a:t>
            </a:r>
            <a:endParaRPr lang="en-US" dirty="0">
              <a:solidFill>
                <a:srgbClr val="6666CC"/>
              </a:solidFill>
            </a:endParaRPr>
          </a:p>
        </p:txBody>
      </p:sp>
      <p:sp>
        <p:nvSpPr>
          <p:cNvPr id="7" name="Content Placeholder 6"/>
          <p:cNvSpPr>
            <a:spLocks noGrp="1"/>
          </p:cNvSpPr>
          <p:nvPr>
            <p:ph sz="quarter" idx="4"/>
          </p:nvPr>
        </p:nvSpPr>
        <p:spPr>
          <a:xfrm>
            <a:off x="4143372" y="2447365"/>
            <a:ext cx="4744122" cy="3678797"/>
          </a:xfrm>
        </p:spPr>
        <p:txBody>
          <a:bodyPr>
            <a:noAutofit/>
          </a:bodyPr>
          <a:lstStyle/>
          <a:p>
            <a:r>
              <a:rPr lang="en-US" sz="2400" dirty="0" smtClean="0">
                <a:solidFill>
                  <a:srgbClr val="002060"/>
                </a:solidFill>
              </a:rPr>
              <a:t>Design issues</a:t>
            </a:r>
          </a:p>
          <a:p>
            <a:pPr lvl="1"/>
            <a:r>
              <a:rPr lang="en-US" sz="2400" dirty="0" smtClean="0">
                <a:solidFill>
                  <a:srgbClr val="002060"/>
                </a:solidFill>
              </a:rPr>
              <a:t>Instruction-level parallelism</a:t>
            </a:r>
          </a:p>
          <a:p>
            <a:pPr lvl="1"/>
            <a:r>
              <a:rPr lang="en-US" sz="2400" dirty="0" smtClean="0">
                <a:solidFill>
                  <a:srgbClr val="002060"/>
                </a:solidFill>
              </a:rPr>
              <a:t>Machine parallelism</a:t>
            </a:r>
          </a:p>
          <a:p>
            <a:pPr lvl="1"/>
            <a:r>
              <a:rPr lang="en-US" sz="2400" dirty="0" smtClean="0">
                <a:solidFill>
                  <a:srgbClr val="002060"/>
                </a:solidFill>
              </a:rPr>
              <a:t>Instruction issue policy</a:t>
            </a:r>
          </a:p>
          <a:p>
            <a:pPr lvl="1"/>
            <a:r>
              <a:rPr lang="en-US" sz="2400" dirty="0" smtClean="0">
                <a:solidFill>
                  <a:srgbClr val="002060"/>
                </a:solidFill>
              </a:rPr>
              <a:t>Register renaming</a:t>
            </a:r>
          </a:p>
          <a:p>
            <a:pPr lvl="1"/>
            <a:r>
              <a:rPr lang="en-US" sz="2400" dirty="0" smtClean="0">
                <a:solidFill>
                  <a:srgbClr val="002060"/>
                </a:solidFill>
              </a:rPr>
              <a:t>Branch prediction</a:t>
            </a:r>
          </a:p>
          <a:p>
            <a:pPr lvl="1"/>
            <a:r>
              <a:rPr lang="en-US" sz="2400" dirty="0" smtClean="0">
                <a:solidFill>
                  <a:srgbClr val="002060"/>
                </a:solidFill>
              </a:rPr>
              <a:t>Superscalar execution</a:t>
            </a:r>
          </a:p>
          <a:p>
            <a:pPr lvl="1"/>
            <a:r>
              <a:rPr lang="en-US" sz="2400" dirty="0" smtClean="0">
                <a:solidFill>
                  <a:srgbClr val="002060"/>
                </a:solidFill>
              </a:rPr>
              <a:t>Superscalar implementation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Contents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p:txBody>
          <a:bodyPr>
            <a:normAutofit/>
          </a:bodyPr>
          <a:lstStyle/>
          <a:p>
            <a:r>
              <a:rPr lang="en-US" sz="2800" dirty="0" smtClean="0">
                <a:solidFill>
                  <a:srgbClr val="002060"/>
                </a:solidFill>
              </a:rPr>
              <a:t>16.1 Overview</a:t>
            </a:r>
          </a:p>
          <a:p>
            <a:r>
              <a:rPr lang="en-US" sz="2800" dirty="0" smtClean="0">
                <a:solidFill>
                  <a:srgbClr val="002060"/>
                </a:solidFill>
              </a:rPr>
              <a:t>16.2 Design Issues</a:t>
            </a:r>
            <a:endParaRPr lang="en-GB" sz="2800" dirty="0">
              <a:solidFill>
                <a:srgbClr val="00206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152400"/>
            <a:ext cx="7556313" cy="685800"/>
          </a:xfrm>
        </p:spPr>
        <p:txBody>
          <a:bodyPr/>
          <a:lstStyle/>
          <a:p>
            <a:r>
              <a:rPr lang="en-GB" dirty="0" smtClean="0">
                <a:effectLst>
                  <a:outerShdw blurRad="38100" dist="38100" dir="2700000" algn="tl">
                    <a:srgbClr val="000000">
                      <a:alpha val="43137"/>
                    </a:srgbClr>
                  </a:outerShdw>
                </a:effectLst>
              </a:rPr>
              <a:t>16.1- Superscalar</a:t>
            </a:r>
            <a:endParaRPr lang="en-GB"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1"/>
          </p:nvPr>
        </p:nvGraphicFramePr>
        <p:xfrm>
          <a:off x="2143108" y="1000148"/>
          <a:ext cx="6858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285720" y="785794"/>
            <a:ext cx="2514600" cy="914400"/>
          </a:xfrm>
        </p:spPr>
        <p:txBody>
          <a:bodyPr/>
          <a:lstStyle/>
          <a:p>
            <a:r>
              <a:rPr lang="en-US" sz="3200" b="1" dirty="0" smtClean="0"/>
              <a:t>Overview</a:t>
            </a:r>
            <a:endParaRPr lang="en-US" sz="3200"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6676" y="997291"/>
            <a:ext cx="6048398" cy="5082458"/>
          </a:xfrm>
          <a:prstGeom prst="rect">
            <a:avLst/>
          </a:prstGeom>
          <a:noFill/>
          <a:ln w="9525">
            <a:noFill/>
            <a:miter lim="800000"/>
            <a:headEnd/>
            <a:tailEnd/>
          </a:ln>
          <a:effectLst/>
        </p:spPr>
      </p:pic>
      <p:sp>
        <p:nvSpPr>
          <p:cNvPr id="27650" name="Rectangle 2"/>
          <p:cNvSpPr>
            <a:spLocks noGrp="1" noChangeArrowheads="1"/>
          </p:cNvSpPr>
          <p:nvPr>
            <p:ph type="title" idx="4294967295"/>
          </p:nvPr>
        </p:nvSpPr>
        <p:spPr>
          <a:xfrm>
            <a:off x="142844" y="142852"/>
            <a:ext cx="1928826" cy="642942"/>
          </a:xfrm>
        </p:spPr>
        <p:txBody>
          <a:bodyPr>
            <a:noAutofit/>
          </a:bodyPr>
          <a:lstStyle/>
          <a:p>
            <a:pPr>
              <a:lnSpc>
                <a:spcPct val="130000"/>
              </a:lnSpc>
              <a:spcBef>
                <a:spcPts val="0"/>
              </a:spcBef>
            </a:pPr>
            <a:r>
              <a:rPr lang="en-GB" sz="2800" dirty="0" smtClean="0">
                <a:effectLst>
                  <a:outerShdw blurRad="38100" dist="38100" dir="2700000" algn="tl">
                    <a:srgbClr val="000000">
                      <a:alpha val="43137"/>
                    </a:srgbClr>
                  </a:outerShdw>
                </a:effectLst>
              </a:rPr>
              <a:t>Compare</a:t>
            </a:r>
            <a:endParaRPr lang="en-GB" sz="2800"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4"/>
          <a:srcRect/>
          <a:stretch>
            <a:fillRect/>
          </a:stretch>
        </p:blipFill>
        <p:spPr bwMode="auto">
          <a:xfrm>
            <a:off x="6143636" y="2021942"/>
            <a:ext cx="2924176" cy="3335884"/>
          </a:xfrm>
          <a:prstGeom prst="rect">
            <a:avLst/>
          </a:prstGeom>
          <a:noFill/>
          <a:ln w="9525">
            <a:noFill/>
            <a:miter lim="800000"/>
            <a:headEnd/>
            <a:tailEnd/>
          </a:ln>
          <a:effectLst/>
        </p:spPr>
      </p:pic>
      <p:sp>
        <p:nvSpPr>
          <p:cNvPr id="10" name="Rectangle 2"/>
          <p:cNvSpPr txBox="1">
            <a:spLocks noChangeArrowheads="1"/>
          </p:cNvSpPr>
          <p:nvPr/>
        </p:nvSpPr>
        <p:spPr>
          <a:xfrm>
            <a:off x="6500826" y="1428736"/>
            <a:ext cx="2428860" cy="64294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GB" sz="2800" dirty="0" smtClean="0">
                <a:solidFill>
                  <a:schemeClr val="accent1"/>
                </a:solidFill>
                <a:effectLst>
                  <a:outerShdw blurRad="38100" dist="38100" dir="2700000" algn="tl">
                    <a:srgbClr val="000000">
                      <a:alpha val="43137"/>
                    </a:srgbClr>
                  </a:outerShdw>
                </a:effectLst>
                <a:latin typeface="+mj-lt"/>
                <a:ea typeface="+mj-ea"/>
                <a:cs typeface="+mj-cs"/>
              </a:rPr>
              <a:t>Some results</a:t>
            </a:r>
            <a:endParaRPr kumimoji="0" lang="en-GB" sz="28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0555" y="1447800"/>
            <a:ext cx="2619809" cy="3267084"/>
          </a:xfrm>
        </p:spPr>
        <p:txBody>
          <a:bodyPr>
            <a:normAutofit/>
          </a:bodyPr>
          <a:lstStyle/>
          <a:p>
            <a:pPr algn="ctr"/>
            <a:r>
              <a:rPr lang="en-GB" sz="2800" dirty="0" smtClean="0">
                <a:effectLst>
                  <a:outerShdw blurRad="38100" dist="38100" dir="2700000" algn="tl">
                    <a:srgbClr val="000000">
                      <a:alpha val="43137"/>
                    </a:srgbClr>
                  </a:outerShdw>
                </a:effectLst>
              </a:rPr>
              <a:t>Comparison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of Superscalar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and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Superpipeline Approaches</a:t>
            </a:r>
            <a:endParaRPr lang="en-GB" sz="28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4143403" y="214290"/>
            <a:ext cx="4429125" cy="6324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a:xfrm>
            <a:off x="498474" y="1357298"/>
            <a:ext cx="7556313" cy="4768865"/>
          </a:xfrm>
        </p:spPr>
        <p:txBody>
          <a:bodyPr>
            <a:normAutofit/>
          </a:bodyPr>
          <a:lstStyle/>
          <a:p>
            <a:r>
              <a:rPr lang="en-GB" sz="2400" dirty="0">
                <a:solidFill>
                  <a:srgbClr val="002060"/>
                </a:solidFill>
              </a:rPr>
              <a:t>Instruction level </a:t>
            </a:r>
            <a:r>
              <a:rPr lang="en-GB" sz="2400" dirty="0" smtClean="0">
                <a:solidFill>
                  <a:srgbClr val="002060"/>
                </a:solidFill>
              </a:rPr>
              <a:t>parallelism</a:t>
            </a:r>
          </a:p>
          <a:p>
            <a:pPr lvl="1"/>
            <a:r>
              <a:rPr lang="en-GB" sz="2000" dirty="0" smtClean="0">
                <a:solidFill>
                  <a:srgbClr val="002060"/>
                </a:solidFill>
              </a:rPr>
              <a:t>Refers to the </a:t>
            </a:r>
            <a:r>
              <a:rPr lang="en-GB" sz="2000" dirty="0" smtClean="0">
                <a:solidFill>
                  <a:srgbClr val="FF0000"/>
                </a:solidFill>
              </a:rPr>
              <a:t>degree</a:t>
            </a:r>
            <a:r>
              <a:rPr lang="en-GB" sz="2000" dirty="0" smtClean="0">
                <a:solidFill>
                  <a:srgbClr val="002060"/>
                </a:solidFill>
              </a:rPr>
              <a:t> to which the instructions of a program can be executed </a:t>
            </a:r>
            <a:r>
              <a:rPr lang="en-GB" sz="2000" dirty="0" smtClean="0">
                <a:solidFill>
                  <a:srgbClr val="FF0000"/>
                </a:solidFill>
              </a:rPr>
              <a:t>in parallel</a:t>
            </a:r>
          </a:p>
          <a:p>
            <a:pPr lvl="1"/>
            <a:r>
              <a:rPr lang="en-GB" sz="2000" dirty="0" smtClean="0">
                <a:solidFill>
                  <a:srgbClr val="002060"/>
                </a:solidFill>
              </a:rPr>
              <a:t>A </a:t>
            </a:r>
            <a:r>
              <a:rPr lang="en-GB" sz="2000" dirty="0" smtClean="0">
                <a:solidFill>
                  <a:srgbClr val="3333FF"/>
                </a:solidFill>
              </a:rPr>
              <a:t>combination </a:t>
            </a:r>
            <a:r>
              <a:rPr lang="en-GB" sz="2000" dirty="0" smtClean="0">
                <a:solidFill>
                  <a:srgbClr val="002060"/>
                </a:solidFill>
              </a:rPr>
              <a:t>of compiler </a:t>
            </a:r>
            <a:r>
              <a:rPr lang="en-GB" sz="2000" dirty="0">
                <a:solidFill>
                  <a:srgbClr val="002060"/>
                </a:solidFill>
              </a:rPr>
              <a:t>based </a:t>
            </a:r>
            <a:r>
              <a:rPr lang="en-GB" sz="2000" dirty="0" smtClean="0">
                <a:solidFill>
                  <a:srgbClr val="3333FF"/>
                </a:solidFill>
              </a:rPr>
              <a:t>optimization</a:t>
            </a:r>
            <a:r>
              <a:rPr lang="en-GB" sz="2000" dirty="0" smtClean="0">
                <a:solidFill>
                  <a:srgbClr val="002060"/>
                </a:solidFill>
              </a:rPr>
              <a:t> and </a:t>
            </a:r>
            <a:r>
              <a:rPr lang="en-GB" sz="2000" dirty="0" smtClean="0">
                <a:solidFill>
                  <a:srgbClr val="3333FF"/>
                </a:solidFill>
              </a:rPr>
              <a:t>hardware techniques </a:t>
            </a:r>
            <a:r>
              <a:rPr lang="en-GB" sz="2000" dirty="0" smtClean="0">
                <a:solidFill>
                  <a:srgbClr val="002060"/>
                </a:solidFill>
              </a:rPr>
              <a:t>can be used to maximize instruction level parallelism</a:t>
            </a:r>
          </a:p>
          <a:p>
            <a:r>
              <a:rPr lang="en-GB" sz="2400" b="1" u="sng" dirty="0" smtClean="0">
                <a:solidFill>
                  <a:srgbClr val="002060"/>
                </a:solidFill>
              </a:rPr>
              <a:t>Limitations</a:t>
            </a:r>
            <a:r>
              <a:rPr lang="en-GB" sz="2400" dirty="0" smtClean="0">
                <a:solidFill>
                  <a:srgbClr val="002060"/>
                </a:solidFill>
              </a:rPr>
              <a:t>:</a:t>
            </a:r>
          </a:p>
          <a:p>
            <a:pPr lvl="3"/>
            <a:r>
              <a:rPr lang="en-GB" sz="2000" dirty="0">
                <a:solidFill>
                  <a:srgbClr val="002060"/>
                </a:solidFill>
              </a:rPr>
              <a:t>True data dependency</a:t>
            </a:r>
          </a:p>
          <a:p>
            <a:pPr lvl="3"/>
            <a:r>
              <a:rPr lang="en-GB" sz="2000" dirty="0">
                <a:solidFill>
                  <a:srgbClr val="002060"/>
                </a:solidFill>
              </a:rPr>
              <a:t>Procedural dependency</a:t>
            </a:r>
          </a:p>
          <a:p>
            <a:pPr lvl="3"/>
            <a:r>
              <a:rPr lang="en-GB" sz="2000" dirty="0">
                <a:solidFill>
                  <a:srgbClr val="002060"/>
                </a:solidFill>
              </a:rPr>
              <a:t>Resource conflicts</a:t>
            </a:r>
          </a:p>
          <a:p>
            <a:pPr lvl="3"/>
            <a:r>
              <a:rPr lang="en-GB" sz="2000" dirty="0">
                <a:solidFill>
                  <a:srgbClr val="002060"/>
                </a:solidFill>
              </a:rPr>
              <a:t>Output dependency</a:t>
            </a:r>
          </a:p>
          <a:p>
            <a:pPr lvl="3"/>
            <a:r>
              <a:rPr lang="en-GB" sz="2000" dirty="0" smtClean="0">
                <a:solidFill>
                  <a:srgbClr val="002060"/>
                </a:solidFill>
              </a:rPr>
              <a:t>Anti-dependency</a:t>
            </a:r>
            <a:endParaRPr lang="en-GB" sz="2000" dirty="0">
              <a:solidFill>
                <a:srgbClr val="002060"/>
              </a:solidFill>
            </a:endParaRPr>
          </a:p>
        </p:txBody>
      </p:sp>
      <p:sp>
        <p:nvSpPr>
          <p:cNvPr id="4" name="TextBox 3"/>
          <p:cNvSpPr txBox="1"/>
          <p:nvPr/>
        </p:nvSpPr>
        <p:spPr>
          <a:xfrm>
            <a:off x="4929190" y="3214686"/>
            <a:ext cx="3071834" cy="646331"/>
          </a:xfrm>
          <a:prstGeom prst="rect">
            <a:avLst/>
          </a:prstGeom>
          <a:solidFill>
            <a:schemeClr val="accent6">
              <a:lumMod val="40000"/>
              <a:lumOff val="60000"/>
            </a:schemeClr>
          </a:solidFill>
        </p:spPr>
        <p:txBody>
          <a:bodyPr wrap="square" rtlCol="0">
            <a:spAutoFit/>
          </a:bodyPr>
          <a:lstStyle/>
          <a:p>
            <a:r>
              <a:rPr lang="en-US" sz="1800" dirty="0" smtClean="0"/>
              <a:t>Input of the next instruction is the output of the previous</a:t>
            </a:r>
            <a:endParaRPr lang="en-US" sz="1800" dirty="0"/>
          </a:p>
        </p:txBody>
      </p:sp>
      <p:sp>
        <p:nvSpPr>
          <p:cNvPr id="5" name="TextBox 4"/>
          <p:cNvSpPr txBox="1"/>
          <p:nvPr/>
        </p:nvSpPr>
        <p:spPr>
          <a:xfrm>
            <a:off x="4929190" y="3929066"/>
            <a:ext cx="3071834" cy="1200329"/>
          </a:xfrm>
          <a:prstGeom prst="rect">
            <a:avLst/>
          </a:prstGeom>
          <a:solidFill>
            <a:schemeClr val="accent3">
              <a:lumMod val="40000"/>
              <a:lumOff val="60000"/>
            </a:schemeClr>
          </a:solidFill>
        </p:spPr>
        <p:txBody>
          <a:bodyPr wrap="square" rtlCol="0">
            <a:spAutoFit/>
          </a:bodyPr>
          <a:lstStyle/>
          <a:p>
            <a:r>
              <a:rPr lang="en-US" sz="1800" dirty="0" smtClean="0"/>
              <a:t>Previous </a:t>
            </a:r>
            <a:r>
              <a:rPr lang="en-US" sz="1800" dirty="0" smtClean="0"/>
              <a:t>instruction is a branch, code of the target can cause affects on input of the next</a:t>
            </a:r>
            <a:endParaRPr lang="en-US" sz="1800" dirty="0"/>
          </a:p>
        </p:txBody>
      </p:sp>
      <p:sp>
        <p:nvSpPr>
          <p:cNvPr id="6" name="TextBox 5"/>
          <p:cNvSpPr txBox="1"/>
          <p:nvPr/>
        </p:nvSpPr>
        <p:spPr>
          <a:xfrm>
            <a:off x="4357686" y="4857760"/>
            <a:ext cx="4714908" cy="646331"/>
          </a:xfrm>
          <a:prstGeom prst="rect">
            <a:avLst/>
          </a:prstGeom>
          <a:solidFill>
            <a:schemeClr val="accent1">
              <a:lumMod val="40000"/>
              <a:lumOff val="60000"/>
            </a:schemeClr>
          </a:solidFill>
        </p:spPr>
        <p:txBody>
          <a:bodyPr wrap="square" rtlCol="0">
            <a:spAutoFit/>
          </a:bodyPr>
          <a:lstStyle/>
          <a:p>
            <a:r>
              <a:rPr lang="en-US" sz="1800" dirty="0" smtClean="0"/>
              <a:t>2 instructions access the same resource (bus, registers,…)</a:t>
            </a:r>
            <a:endParaRPr lang="en-US" sz="1800" dirty="0"/>
          </a:p>
        </p:txBody>
      </p:sp>
      <p:sp>
        <p:nvSpPr>
          <p:cNvPr id="7" name="TextBox 6"/>
          <p:cNvSpPr txBox="1"/>
          <p:nvPr/>
        </p:nvSpPr>
        <p:spPr>
          <a:xfrm>
            <a:off x="4286248" y="5500702"/>
            <a:ext cx="4714908" cy="646331"/>
          </a:xfrm>
          <a:prstGeom prst="rect">
            <a:avLst/>
          </a:prstGeom>
          <a:solidFill>
            <a:srgbClr val="99FF99"/>
          </a:solidFill>
        </p:spPr>
        <p:txBody>
          <a:bodyPr wrap="square" rtlCol="0">
            <a:spAutoFit/>
          </a:bodyPr>
          <a:lstStyle/>
          <a:p>
            <a:r>
              <a:rPr lang="en-US" sz="1800" dirty="0" smtClean="0"/>
              <a:t>2 instructions write values to the same output (Write-after-write)</a:t>
            </a:r>
            <a:endParaRPr lang="en-US" sz="1800" dirty="0"/>
          </a:p>
        </p:txBody>
      </p:sp>
      <p:sp>
        <p:nvSpPr>
          <p:cNvPr id="8" name="TextBox 7"/>
          <p:cNvSpPr txBox="1"/>
          <p:nvPr/>
        </p:nvSpPr>
        <p:spPr>
          <a:xfrm>
            <a:off x="5286380" y="6345816"/>
            <a:ext cx="2643206" cy="369332"/>
          </a:xfrm>
          <a:prstGeom prst="rect">
            <a:avLst/>
          </a:prstGeom>
          <a:solidFill>
            <a:schemeClr val="accent6">
              <a:lumMod val="40000"/>
              <a:lumOff val="60000"/>
            </a:schemeClr>
          </a:solidFill>
        </p:spPr>
        <p:txBody>
          <a:bodyPr wrap="square" rtlCol="0">
            <a:spAutoFit/>
          </a:bodyPr>
          <a:lstStyle/>
          <a:p>
            <a:r>
              <a:rPr lang="en-US" sz="1800" dirty="0" smtClean="0"/>
              <a:t>Write-after-read situation</a:t>
            </a:r>
            <a:endParaRPr lang="en-US" sz="1800" dirty="0"/>
          </a:p>
        </p:txBody>
      </p:sp>
      <p:cxnSp>
        <p:nvCxnSpPr>
          <p:cNvPr id="10" name="Straight Arrow Connector 9"/>
          <p:cNvCxnSpPr>
            <a:endCxn id="4" idx="1"/>
          </p:cNvCxnSpPr>
          <p:nvPr/>
        </p:nvCxnSpPr>
        <p:spPr>
          <a:xfrm flipV="1">
            <a:off x="4214810" y="3537852"/>
            <a:ext cx="714380" cy="605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5" idx="1"/>
          </p:cNvCxnSpPr>
          <p:nvPr/>
        </p:nvCxnSpPr>
        <p:spPr>
          <a:xfrm flipV="1">
            <a:off x="4357686" y="4529231"/>
            <a:ext cx="571504" cy="1856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1"/>
          </p:cNvCxnSpPr>
          <p:nvPr/>
        </p:nvCxnSpPr>
        <p:spPr>
          <a:xfrm>
            <a:off x="3714744" y="5143512"/>
            <a:ext cx="642942" cy="37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 idx="1"/>
          </p:cNvCxnSpPr>
          <p:nvPr/>
        </p:nvCxnSpPr>
        <p:spPr>
          <a:xfrm>
            <a:off x="3857620" y="5572140"/>
            <a:ext cx="428628" cy="251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8" idx="1"/>
          </p:cNvCxnSpPr>
          <p:nvPr/>
        </p:nvCxnSpPr>
        <p:spPr>
          <a:xfrm>
            <a:off x="3643306" y="5929330"/>
            <a:ext cx="1643074" cy="601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4282" y="6078700"/>
            <a:ext cx="3143272" cy="707886"/>
          </a:xfrm>
          <a:prstGeom prst="rect">
            <a:avLst/>
          </a:prstGeom>
          <a:solidFill>
            <a:srgbClr val="FF0000"/>
          </a:solidFill>
        </p:spPr>
        <p:txBody>
          <a:bodyPr wrap="square" rtlCol="0">
            <a:spAutoFit/>
          </a:bodyPr>
          <a:lstStyle/>
          <a:p>
            <a:r>
              <a:rPr lang="en-US" sz="2000" dirty="0" smtClean="0">
                <a:solidFill>
                  <a:schemeClr val="bg1"/>
                </a:solidFill>
              </a:rPr>
              <a:t>Situations in which parallel executions can not be used</a:t>
            </a:r>
            <a:endParaRPr lang="en-US" sz="2000" dirty="0">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 Examples </a:t>
            </a:r>
            <a:endParaRPr lang="en-GB" dirty="0">
              <a:effectLst>
                <a:outerShdw blurRad="38100" dist="38100" dir="2700000" algn="tl">
                  <a:srgbClr val="000000">
                    <a:alpha val="43137"/>
                  </a:srgbClr>
                </a:outerShdw>
              </a:effectLst>
            </a:endParaRPr>
          </a:p>
        </p:txBody>
      </p:sp>
      <p:sp>
        <p:nvSpPr>
          <p:cNvPr id="3073" name="Rectangle 1"/>
          <p:cNvSpPr>
            <a:spLocks noChangeArrowheads="1"/>
          </p:cNvSpPr>
          <p:nvPr/>
        </p:nvSpPr>
        <p:spPr bwMode="auto">
          <a:xfrm>
            <a:off x="214282" y="5000636"/>
            <a:ext cx="2357454" cy="1015663"/>
          </a:xfrm>
          <a:prstGeom prst="rect">
            <a:avLst/>
          </a:prstGeom>
          <a:solidFill>
            <a:srgbClr val="99FF9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7</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7"/>
          <p:cNvSpPr/>
          <p:nvPr/>
        </p:nvSpPr>
        <p:spPr>
          <a:xfrm>
            <a:off x="2643174" y="5022661"/>
            <a:ext cx="6357950" cy="1015663"/>
          </a:xfrm>
          <a:prstGeom prst="rect">
            <a:avLst/>
          </a:prstGeom>
          <a:solidFill>
            <a:srgbClr val="99FF99"/>
          </a:solidFill>
        </p:spPr>
        <p:txBody>
          <a:bodyPr wrap="square">
            <a:spAutoFit/>
          </a:bodyPr>
          <a:lstStyle/>
          <a:p>
            <a:r>
              <a:rPr kumimoji="1" lang="en-US" sz="2000" dirty="0" smtClean="0"/>
              <a:t>Instruction 2 is </a:t>
            </a:r>
            <a:r>
              <a:rPr kumimoji="1" lang="en-US" sz="2000" b="1" dirty="0" smtClean="0"/>
              <a:t>anti-dependent</a:t>
            </a:r>
            <a:r>
              <a:rPr kumimoji="1" lang="en-US" sz="2000" dirty="0" smtClean="0"/>
              <a:t> </a:t>
            </a:r>
            <a:r>
              <a:rPr kumimoji="1" lang="en-US" sz="2000" dirty="0" smtClean="0">
                <a:sym typeface="Wingdings" pitchFamily="2" charset="2"/>
              </a:rPr>
              <a:t> Order of instructions can not be changed  They can not be parallelized</a:t>
            </a:r>
            <a:r>
              <a:rPr kumimoji="1" lang="en-US" sz="2000" dirty="0" smtClean="0"/>
              <a:t> , </a:t>
            </a:r>
            <a:r>
              <a:rPr kumimoji="1" lang="en-US" sz="2000" dirty="0" smtClean="0"/>
              <a:t>instruction </a:t>
            </a:r>
            <a:r>
              <a:rPr kumimoji="1" lang="en-US" sz="2000" dirty="0" smtClean="0"/>
              <a:t>3: Write after read (WAR) </a:t>
            </a:r>
            <a:endParaRPr lang="en-US" sz="2000" dirty="0"/>
          </a:p>
        </p:txBody>
      </p:sp>
      <p:sp>
        <p:nvSpPr>
          <p:cNvPr id="19" name="Rectangle 1"/>
          <p:cNvSpPr>
            <a:spLocks noChangeArrowheads="1"/>
          </p:cNvSpPr>
          <p:nvPr/>
        </p:nvSpPr>
        <p:spPr bwMode="auto">
          <a:xfrm>
            <a:off x="214282" y="1500174"/>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A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C = B</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0"/>
          <p:cNvSpPr/>
          <p:nvPr/>
        </p:nvSpPr>
        <p:spPr>
          <a:xfrm>
            <a:off x="2643174" y="1665075"/>
            <a:ext cx="6357950" cy="707886"/>
          </a:xfrm>
          <a:prstGeom prst="rect">
            <a:avLst/>
          </a:prstGeom>
          <a:solidFill>
            <a:schemeClr val="accent6">
              <a:lumMod val="20000"/>
              <a:lumOff val="80000"/>
            </a:schemeClr>
          </a:solidFill>
        </p:spPr>
        <p:txBody>
          <a:bodyPr wrap="square">
            <a:spAutoFit/>
          </a:bodyPr>
          <a:lstStyle/>
          <a:p>
            <a:r>
              <a:rPr kumimoji="1" lang="en-US" sz="2000" b="1" dirty="0" smtClean="0"/>
              <a:t>Data dependency</a:t>
            </a:r>
            <a:r>
              <a:rPr kumimoji="1" lang="en-US" sz="2000" dirty="0" smtClean="0"/>
              <a:t> </a:t>
            </a:r>
            <a:r>
              <a:rPr kumimoji="1" lang="en-US" sz="2000" dirty="0" smtClean="0">
                <a:sym typeface="Wingdings" pitchFamily="2" charset="2"/>
              </a:rPr>
              <a:t> Order of instructions can not be changed  They can not </a:t>
            </a:r>
            <a:r>
              <a:rPr kumimoji="1" lang="en-US" sz="2000" dirty="0" smtClean="0">
                <a:sym typeface="Wingdings" pitchFamily="2" charset="2"/>
              </a:rPr>
              <a:t>be </a:t>
            </a:r>
            <a:r>
              <a:rPr kumimoji="1" lang="en-US" sz="2000" dirty="0" smtClean="0">
                <a:sym typeface="Wingdings" pitchFamily="2" charset="2"/>
              </a:rPr>
              <a:t>parallelized</a:t>
            </a:r>
            <a:r>
              <a:rPr kumimoji="1" lang="en-US" sz="2000" dirty="0" smtClean="0"/>
              <a:t> </a:t>
            </a:r>
            <a:endParaRPr lang="en-US" sz="2000" dirty="0"/>
          </a:p>
        </p:txBody>
      </p:sp>
      <p:sp>
        <p:nvSpPr>
          <p:cNvPr id="22" name="Rectangle 21"/>
          <p:cNvSpPr/>
          <p:nvPr/>
        </p:nvSpPr>
        <p:spPr>
          <a:xfrm>
            <a:off x="142844" y="2643182"/>
            <a:ext cx="8858280" cy="830997"/>
          </a:xfrm>
          <a:prstGeom prst="rect">
            <a:avLst/>
          </a:prstGeom>
          <a:solidFill>
            <a:srgbClr val="99FF99"/>
          </a:solidFill>
        </p:spPr>
        <p:txBody>
          <a:bodyPr wrap="square">
            <a:spAutoFit/>
          </a:bodyPr>
          <a:lstStyle/>
          <a:p>
            <a:r>
              <a:rPr lang="en-US" dirty="0" smtClean="0"/>
              <a:t>MOV EAX, </a:t>
            </a:r>
            <a:r>
              <a:rPr lang="en-US" dirty="0" smtClean="0"/>
              <a:t>eff</a:t>
            </a:r>
            <a:r>
              <a:rPr lang="en-US" dirty="0" smtClean="0"/>
              <a:t> ; /* copy variable </a:t>
            </a:r>
            <a:r>
              <a:rPr lang="en-US" dirty="0" smtClean="0"/>
              <a:t>eff</a:t>
            </a:r>
            <a:r>
              <a:rPr lang="en-US" dirty="0" smtClean="0"/>
              <a:t> to the register</a:t>
            </a:r>
          </a:p>
          <a:p>
            <a:r>
              <a:rPr lang="en-US" dirty="0" smtClean="0"/>
              <a:t>MOV EBX, EAX ; /* copy EAX to EBX  </a:t>
            </a:r>
            <a:r>
              <a:rPr lang="en-US" dirty="0" smtClean="0">
                <a:sym typeface="Wingdings" pitchFamily="2" charset="2"/>
              </a:rPr>
              <a:t> Data dependency</a:t>
            </a:r>
            <a:endParaRPr lang="en-US" dirty="0"/>
          </a:p>
        </p:txBody>
      </p:sp>
      <p:sp>
        <p:nvSpPr>
          <p:cNvPr id="24" name="Rectangle 1"/>
          <p:cNvSpPr>
            <a:spLocks noChangeArrowheads="1"/>
          </p:cNvSpPr>
          <p:nvPr/>
        </p:nvSpPr>
        <p:spPr bwMode="auto">
          <a:xfrm>
            <a:off x="214282" y="3699221"/>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7</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4"/>
          <p:cNvSpPr/>
          <p:nvPr/>
        </p:nvSpPr>
        <p:spPr>
          <a:xfrm>
            <a:off x="2714644" y="3864122"/>
            <a:ext cx="6357950" cy="707886"/>
          </a:xfrm>
          <a:prstGeom prst="rect">
            <a:avLst/>
          </a:prstGeom>
          <a:solidFill>
            <a:schemeClr val="accent6">
              <a:lumMod val="20000"/>
              <a:lumOff val="80000"/>
            </a:schemeClr>
          </a:solidFill>
        </p:spPr>
        <p:txBody>
          <a:bodyPr wrap="square">
            <a:spAutoFit/>
          </a:bodyPr>
          <a:lstStyle/>
          <a:p>
            <a:r>
              <a:rPr kumimoji="1" lang="en-US" sz="2000" dirty="0" smtClean="0"/>
              <a:t>Instruction 1, 3 can not be parallelized be cause they are Write-after-write (WAW) </a:t>
            </a:r>
            <a:r>
              <a:rPr kumimoji="1" lang="en-US" sz="2000" dirty="0" smtClean="0">
                <a:sym typeface="Wingdings" pitchFamily="2" charset="2"/>
              </a:rPr>
              <a:t> </a:t>
            </a:r>
            <a:r>
              <a:rPr kumimoji="1" lang="en-US" sz="2000" b="1" dirty="0" smtClean="0">
                <a:sym typeface="Wingdings" pitchFamily="2" charset="2"/>
              </a:rPr>
              <a:t>Output dependency</a:t>
            </a:r>
            <a:endParaRPr lang="en-US" sz="2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a:xfrm>
            <a:off x="380555" y="695308"/>
            <a:ext cx="2762685" cy="1019180"/>
          </a:xfrm>
        </p:spPr>
        <p:txBody>
          <a:bodyPr>
            <a:noAutofit/>
          </a:bodyPr>
          <a:lstStyle/>
          <a:p>
            <a:r>
              <a:rPr lang="en-GB" sz="2800" dirty="0">
                <a:effectLst>
                  <a:outerShdw blurRad="38100" dist="38100" dir="2700000" algn="tl">
                    <a:srgbClr val="000000">
                      <a:alpha val="43137"/>
                    </a:srgbClr>
                  </a:outerShdw>
                </a:effectLst>
              </a:rPr>
              <a:t>Effect of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Dependencies</a:t>
            </a:r>
          </a:p>
        </p:txBody>
      </p:sp>
      <p:pic>
        <p:nvPicPr>
          <p:cNvPr id="1026" name="Picture 2"/>
          <p:cNvPicPr>
            <a:picLocks noChangeAspect="1" noChangeArrowheads="1"/>
          </p:cNvPicPr>
          <p:nvPr/>
        </p:nvPicPr>
        <p:blipFill>
          <a:blip r:embed="rId3"/>
          <a:srcRect/>
          <a:stretch>
            <a:fillRect/>
          </a:stretch>
        </p:blipFill>
        <p:spPr bwMode="auto">
          <a:xfrm>
            <a:off x="3062318" y="319088"/>
            <a:ext cx="5867400" cy="6219825"/>
          </a:xfrm>
          <a:prstGeom prst="rect">
            <a:avLst/>
          </a:prstGeom>
          <a:noFill/>
          <a:ln w="9525">
            <a:noFill/>
            <a:miter lim="800000"/>
            <a:headEnd/>
            <a:tailEnd/>
          </a:ln>
          <a:effectLst/>
        </p:spPr>
      </p:pic>
      <p:sp>
        <p:nvSpPr>
          <p:cNvPr id="6" name="Rectangle 5"/>
          <p:cNvSpPr/>
          <p:nvPr/>
        </p:nvSpPr>
        <p:spPr>
          <a:xfrm>
            <a:off x="500035" y="1857364"/>
            <a:ext cx="2357454" cy="646331"/>
          </a:xfrm>
          <a:prstGeom prst="rect">
            <a:avLst/>
          </a:prstGeom>
          <a:solidFill>
            <a:srgbClr val="99FF99"/>
          </a:solidFill>
        </p:spPr>
        <p:txBody>
          <a:bodyPr wrap="square">
            <a:spAutoFit/>
          </a:bodyPr>
          <a:lstStyle/>
          <a:p>
            <a:pPr algn="ctr"/>
            <a:r>
              <a:rPr lang="en-US" sz="1800" dirty="0" smtClean="0"/>
              <a:t>i1 and i2 are executed concurrently</a:t>
            </a:r>
            <a:endParaRPr lang="en-US" sz="1800" dirty="0"/>
          </a:p>
        </p:txBody>
      </p:sp>
      <p:sp>
        <p:nvSpPr>
          <p:cNvPr id="7" name="Rectangle 6"/>
          <p:cNvSpPr/>
          <p:nvPr/>
        </p:nvSpPr>
        <p:spPr>
          <a:xfrm>
            <a:off x="500034" y="2568355"/>
            <a:ext cx="2357454" cy="646331"/>
          </a:xfrm>
          <a:prstGeom prst="rect">
            <a:avLst/>
          </a:prstGeom>
          <a:solidFill>
            <a:schemeClr val="accent6">
              <a:lumMod val="20000"/>
              <a:lumOff val="80000"/>
            </a:schemeClr>
          </a:solidFill>
        </p:spPr>
        <p:txBody>
          <a:bodyPr wrap="square">
            <a:spAutoFit/>
          </a:bodyPr>
          <a:lstStyle/>
          <a:p>
            <a:pPr algn="ctr"/>
            <a:r>
              <a:rPr lang="en-US" sz="1800" dirty="0" smtClean="0"/>
              <a:t>Input of i2 depends on  i1 </a:t>
            </a:r>
            <a:r>
              <a:rPr lang="en-US" sz="1800" dirty="0" smtClean="0">
                <a:sym typeface="Wingdings" pitchFamily="2" charset="2"/>
              </a:rPr>
              <a:t> i2 waits</a:t>
            </a:r>
            <a:endParaRPr lang="en-US" sz="1800" dirty="0"/>
          </a:p>
        </p:txBody>
      </p:sp>
      <p:sp>
        <p:nvSpPr>
          <p:cNvPr id="8" name="Rectangle 7"/>
          <p:cNvSpPr/>
          <p:nvPr/>
        </p:nvSpPr>
        <p:spPr>
          <a:xfrm>
            <a:off x="500034" y="3568487"/>
            <a:ext cx="2357454" cy="646331"/>
          </a:xfrm>
          <a:prstGeom prst="rect">
            <a:avLst/>
          </a:prstGeom>
          <a:solidFill>
            <a:schemeClr val="accent1">
              <a:lumMod val="20000"/>
              <a:lumOff val="80000"/>
            </a:schemeClr>
          </a:solidFill>
        </p:spPr>
        <p:txBody>
          <a:bodyPr wrap="square">
            <a:spAutoFit/>
          </a:bodyPr>
          <a:lstStyle/>
          <a:p>
            <a:pPr algn="ctr"/>
            <a:r>
              <a:rPr lang="en-US" sz="1800" dirty="0" smtClean="0"/>
              <a:t>i2 must be waited due to a branch</a:t>
            </a:r>
            <a:endParaRPr lang="en-US" sz="1800" dirty="0"/>
          </a:p>
        </p:txBody>
      </p:sp>
      <p:sp>
        <p:nvSpPr>
          <p:cNvPr id="9" name="Rectangle 8"/>
          <p:cNvSpPr/>
          <p:nvPr/>
        </p:nvSpPr>
        <p:spPr>
          <a:xfrm>
            <a:off x="500034" y="5068685"/>
            <a:ext cx="2357454" cy="923330"/>
          </a:xfrm>
          <a:prstGeom prst="rect">
            <a:avLst/>
          </a:prstGeom>
          <a:solidFill>
            <a:srgbClr val="99FF99"/>
          </a:solidFill>
        </p:spPr>
        <p:txBody>
          <a:bodyPr wrap="square">
            <a:spAutoFit/>
          </a:bodyPr>
          <a:lstStyle/>
          <a:p>
            <a:pPr algn="ctr"/>
            <a:r>
              <a:rPr lang="en-US" sz="1800" dirty="0" smtClean="0"/>
              <a:t>i2  waits resources which are being accessed by i1</a:t>
            </a:r>
            <a:endParaRPr lang="en-US" sz="1800" dirty="0"/>
          </a:p>
        </p:txBody>
      </p:sp>
      <p:cxnSp>
        <p:nvCxnSpPr>
          <p:cNvPr id="11" name="Straight Arrow Connector 10"/>
          <p:cNvCxnSpPr>
            <a:stCxn id="6" idx="3"/>
          </p:cNvCxnSpPr>
          <p:nvPr/>
        </p:nvCxnSpPr>
        <p:spPr>
          <a:xfrm flipV="1">
            <a:off x="2857489" y="1643050"/>
            <a:ext cx="714379" cy="537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p:cNvCxnSpPr>
          <p:nvPr/>
        </p:nvCxnSpPr>
        <p:spPr>
          <a:xfrm flipV="1">
            <a:off x="2857488" y="2500306"/>
            <a:ext cx="2071702" cy="391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p:cNvCxnSpPr>
          <p:nvPr/>
        </p:nvCxnSpPr>
        <p:spPr>
          <a:xfrm flipV="1">
            <a:off x="2857488" y="3786190"/>
            <a:ext cx="2214578" cy="105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p:cNvCxnSpPr>
          <p:nvPr/>
        </p:nvCxnSpPr>
        <p:spPr>
          <a:xfrm flipV="1">
            <a:off x="2857488" y="5500702"/>
            <a:ext cx="2071702" cy="29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7043</TotalTime>
  <Words>5929</Words>
  <Application>Microsoft Macintosh PowerPoint</Application>
  <PresentationFormat>On-screen Show (4:3)</PresentationFormat>
  <Paragraphs>330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Advantage</vt:lpstr>
      <vt:lpstr>William Stallings, Computer Organization and Architecture, 9th Edition</vt:lpstr>
      <vt:lpstr>Objectives </vt:lpstr>
      <vt:lpstr>Contents </vt:lpstr>
      <vt:lpstr>16.1- Superscalar</vt:lpstr>
      <vt:lpstr>Compare</vt:lpstr>
      <vt:lpstr>Comparison  of Superscalar  and  Superpipeline Approaches</vt:lpstr>
      <vt:lpstr>Constraints </vt:lpstr>
      <vt:lpstr>Constraints - Examples </vt:lpstr>
      <vt:lpstr>Effect of  Dependencies</vt:lpstr>
      <vt:lpstr>Design Issues</vt:lpstr>
      <vt:lpstr>Instruction Issue Policy</vt:lpstr>
      <vt:lpstr>Superscalar Instruction Issue and Completion Policies</vt:lpstr>
      <vt:lpstr>Organization for Out-of-Order Issue  with Out-of-Order Completion</vt:lpstr>
      <vt:lpstr>Register Renaming</vt:lpstr>
      <vt:lpstr>Register Renaming- Example</vt:lpstr>
      <vt:lpstr>Machine Parallelism</vt:lpstr>
      <vt:lpstr>Speedups of Various Machine Organizations Without Procedural Dependencies</vt:lpstr>
      <vt:lpstr>Branch Prediction</vt:lpstr>
      <vt:lpstr>Superscalar Execution</vt:lpstr>
      <vt:lpstr>Superscalar Implementation</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USER</cp:lastModifiedBy>
  <cp:revision>74</cp:revision>
  <dcterms:created xsi:type="dcterms:W3CDTF">2012-07-23T05:20:20Z</dcterms:created>
  <dcterms:modified xsi:type="dcterms:W3CDTF">2015-04-16T03:23:08Z</dcterms:modified>
</cp:coreProperties>
</file>