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Default Extension="pdf" ContentType="application/pdf"/>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20"/>
  </p:notesMasterIdLst>
  <p:handoutMasterIdLst>
    <p:handoutMasterId r:id="rId21"/>
  </p:handoutMasterIdLst>
  <p:sldIdLst>
    <p:sldId id="285" r:id="rId2"/>
    <p:sldId id="294" r:id="rId3"/>
    <p:sldId id="295" r:id="rId4"/>
    <p:sldId id="297" r:id="rId5"/>
    <p:sldId id="257" r:id="rId6"/>
    <p:sldId id="259" r:id="rId7"/>
    <p:sldId id="260" r:id="rId8"/>
    <p:sldId id="261" r:id="rId9"/>
    <p:sldId id="288" r:id="rId10"/>
    <p:sldId id="263" r:id="rId11"/>
    <p:sldId id="289" r:id="rId12"/>
    <p:sldId id="266" r:id="rId13"/>
    <p:sldId id="298" r:id="rId14"/>
    <p:sldId id="305" r:id="rId15"/>
    <p:sldId id="311" r:id="rId16"/>
    <p:sldId id="312" r:id="rId17"/>
    <p:sldId id="296" r:id="rId18"/>
    <p:sldId id="287" r:id="rId1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84"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84"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84"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84"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84" charset="0"/>
        <a:ea typeface="+mn-ea"/>
        <a:cs typeface="+mn-cs"/>
      </a:defRPr>
    </a:lvl5pPr>
    <a:lvl6pPr marL="2286000" algn="l" defTabSz="457200" rtl="0" eaLnBrk="1" latinLnBrk="0" hangingPunct="1">
      <a:defRPr sz="2400" kern="1200">
        <a:solidFill>
          <a:schemeClr val="tx1"/>
        </a:solidFill>
        <a:latin typeface="Times New Roman" pitchFamily="-84" charset="0"/>
        <a:ea typeface="+mn-ea"/>
        <a:cs typeface="+mn-cs"/>
      </a:defRPr>
    </a:lvl6pPr>
    <a:lvl7pPr marL="2743200" algn="l" defTabSz="457200" rtl="0" eaLnBrk="1" latinLnBrk="0" hangingPunct="1">
      <a:defRPr sz="2400" kern="1200">
        <a:solidFill>
          <a:schemeClr val="tx1"/>
        </a:solidFill>
        <a:latin typeface="Times New Roman" pitchFamily="-84" charset="0"/>
        <a:ea typeface="+mn-ea"/>
        <a:cs typeface="+mn-cs"/>
      </a:defRPr>
    </a:lvl7pPr>
    <a:lvl8pPr marL="3200400" algn="l" defTabSz="457200" rtl="0" eaLnBrk="1" latinLnBrk="0" hangingPunct="1">
      <a:defRPr sz="2400" kern="1200">
        <a:solidFill>
          <a:schemeClr val="tx1"/>
        </a:solidFill>
        <a:latin typeface="Times New Roman" pitchFamily="-84" charset="0"/>
        <a:ea typeface="+mn-ea"/>
        <a:cs typeface="+mn-cs"/>
      </a:defRPr>
    </a:lvl8pPr>
    <a:lvl9pPr marL="3657600" algn="l" defTabSz="457200" rtl="0" eaLnBrk="1" latinLnBrk="0" hangingPunct="1">
      <a:defRPr sz="2400" kern="1200">
        <a:solidFill>
          <a:schemeClr val="tx1"/>
        </a:solidFill>
        <a:latin typeface="Times New Roman" pitchFamily="-8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69" autoAdjust="0"/>
    <p:restoredTop sz="90000" autoAdjust="0"/>
  </p:normalViewPr>
  <p:slideViewPr>
    <p:cSldViewPr>
      <p:cViewPr varScale="1">
        <p:scale>
          <a:sx n="67" d="100"/>
          <a:sy n="67" d="100"/>
        </p:scale>
        <p:origin x="-1194" y="-90"/>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_rels/viewProps.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11366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11366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11366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70CA0992-732E-AD45-BA3D-087C00A04B97}"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1126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1126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26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26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1126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D11A89E7-D91F-474F-9C5E-C4DFBE1BE310}"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84"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18 “Multicore</a:t>
            </a:r>
            <a:r>
              <a:rPr lang="en-US" baseline="0" dirty="0" smtClean="0">
                <a:latin typeface="Times New Roman" pitchFamily="-110" charset="0"/>
              </a:rPr>
              <a:t> Computers</a:t>
            </a:r>
            <a:r>
              <a:rPr lang="en-US" dirty="0" smtClean="0">
                <a:latin typeface="Times New Roman" pitchFamily="-110" charset="0"/>
              </a:rPr>
              <a:t>”.</a:t>
            </a:r>
            <a:endParaRPr lang="en-AU" dirty="0" smtClean="0">
              <a:latin typeface="Times New Roman" pitchFamily="-110" charset="0"/>
            </a:endParaRPr>
          </a:p>
          <a:p>
            <a:r>
              <a:rPr lang="en-GB" dirty="0" smtClean="0"/>
              <a:t>Adapted by Thân</a:t>
            </a:r>
            <a:r>
              <a:rPr lang="en-GB" baseline="0" dirty="0" smtClean="0"/>
              <a:t> Văn Sử</a:t>
            </a:r>
          </a:p>
          <a:p>
            <a:endParaRPr lang="en-GB" baseline="0" dirty="0" smtClean="0"/>
          </a:p>
          <a:p>
            <a:r>
              <a:rPr lang="en-US" sz="1200" kern="1200" dirty="0" smtClean="0">
                <a:solidFill>
                  <a:schemeClr val="tx1"/>
                </a:solidFill>
                <a:latin typeface="Times New Roman" pitchFamily="-84" charset="0"/>
                <a:ea typeface="+mn-ea"/>
                <a:cs typeface="+mn-cs"/>
              </a:rPr>
              <a:t>A </a:t>
            </a:r>
            <a:r>
              <a:rPr lang="en-US" sz="1200" b="1" kern="1200" dirty="0" smtClean="0">
                <a:solidFill>
                  <a:schemeClr val="tx1"/>
                </a:solidFill>
                <a:latin typeface="Times New Roman" pitchFamily="-84" charset="0"/>
                <a:ea typeface="+mn-ea"/>
                <a:cs typeface="+mn-cs"/>
              </a:rPr>
              <a:t>multicore </a:t>
            </a:r>
            <a:r>
              <a:rPr lang="en-US" sz="1200" kern="1200" dirty="0" smtClean="0">
                <a:solidFill>
                  <a:schemeClr val="tx1"/>
                </a:solidFill>
                <a:latin typeface="Times New Roman" pitchFamily="-84" charset="0"/>
                <a:ea typeface="+mn-ea"/>
                <a:cs typeface="+mn-cs"/>
              </a:rPr>
              <a:t>computer, also known as a </a:t>
            </a:r>
            <a:r>
              <a:rPr lang="en-US" sz="1200" b="1" kern="1200" dirty="0" smtClean="0">
                <a:solidFill>
                  <a:schemeClr val="tx1"/>
                </a:solidFill>
                <a:latin typeface="Times New Roman" pitchFamily="-84" charset="0"/>
                <a:ea typeface="+mn-ea"/>
                <a:cs typeface="+mn-cs"/>
              </a:rPr>
              <a:t>chip multiprocessor, </a:t>
            </a:r>
            <a:r>
              <a:rPr lang="en-US" sz="1200" kern="1200" dirty="0" smtClean="0">
                <a:solidFill>
                  <a:schemeClr val="tx1"/>
                </a:solidFill>
                <a:latin typeface="Times New Roman" pitchFamily="-84" charset="0"/>
                <a:ea typeface="+mn-ea"/>
                <a:cs typeface="+mn-cs"/>
              </a:rPr>
              <a:t>combines two or more processors (called cores) on a single piece of silicon (called a die). Typically, each core consists of all of the components of an independent processor, such as registers, ALU, pipeline hardware, and control unit, plus L1 instruction and data caches. In addition to the multiple cores, contemporary multicore chips also include L2 cache and, increasingly, L3 cache.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This chapter provides an overview of multicore systems. We begin with a look at the hardware performance factors that led to the development of multicore computers and the software challenges of exploiting the power of a multicore system. Next, we look at multicore organization. Finally, we examine three examples of multicore products, covering personal computer and workstation systems (Intel), embedded systems (ARM), and mainframes (IBM). </a:t>
            </a:r>
            <a:endParaRPr lang="en-US" dirty="0" smtClean="0"/>
          </a:p>
          <a:p>
            <a:endParaRPr lang="en-US" dirty="0" smtClean="0"/>
          </a:p>
          <a:p>
            <a:endParaRPr lang="en-GB" baseline="0" dirty="0" smtClean="0"/>
          </a:p>
          <a:p>
            <a:endParaRPr lang="en-GB" baseline="0" dirty="0" smtClean="0"/>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However, software engineers have been addressing this problem and there are numerous applications in which it is possible to effectively exploit a multicore sys- tem. [MCDO05] analyzes the effectiveness of multicore systems on a set of database applications, in which great attention was paid to reducing the serial fraction within hardware architectures, operating systems, middleware, and the database application software. Figure 18.6 shows the result. As this example shows, database management systems and database applications are one area in which multicore systems can be used effectively. Many kinds of servers can also effectively use the parallel multicore organization, because servers typically handle numerous relatively independent transactions in parallel. </a:t>
            </a: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dirty="0" smtClean="0">
                <a:solidFill>
                  <a:schemeClr val="tx1"/>
                </a:solidFill>
                <a:latin typeface="Times New Roman" pitchFamily="-84" charset="0"/>
                <a:ea typeface="+mn-ea"/>
                <a:cs typeface="+mn-cs"/>
              </a:rPr>
              <a:t>In addition to general-purpose server software, a number of classes of applications benefit directly from the ability to scale throughput with the number of cores. [MCDO06] lists the following examples: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Multithreaded native applications: </a:t>
            </a:r>
            <a:r>
              <a:rPr lang="en-US" sz="1200" kern="1200" dirty="0" smtClean="0">
                <a:solidFill>
                  <a:schemeClr val="tx1"/>
                </a:solidFill>
                <a:latin typeface="Times New Roman" pitchFamily="-84" charset="0"/>
                <a:ea typeface="+mn-ea"/>
                <a:cs typeface="+mn-cs"/>
              </a:rPr>
              <a:t>Multithreaded applications are characterized by having a small number of highly threaded processes. Examples of threaded applications include Lotus Domino or Siebel CRM (Customer Relationship Manager).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Multiprocess applications: </a:t>
            </a:r>
            <a:r>
              <a:rPr lang="en-US" sz="1200" kern="1200" dirty="0" smtClean="0">
                <a:solidFill>
                  <a:schemeClr val="tx1"/>
                </a:solidFill>
                <a:latin typeface="Times New Roman" pitchFamily="-84" charset="0"/>
                <a:ea typeface="+mn-ea"/>
                <a:cs typeface="+mn-cs"/>
              </a:rPr>
              <a:t>Multiprocess applications are characterized by the presence of many single-threaded processes. Examples of multi-process applications include the Oracle database, SAP, and PeopleSoft.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Java applications: </a:t>
            </a:r>
            <a:r>
              <a:rPr lang="en-US" sz="1200" kern="1200" dirty="0" smtClean="0">
                <a:solidFill>
                  <a:schemeClr val="tx1"/>
                </a:solidFill>
                <a:latin typeface="Times New Roman" pitchFamily="-84" charset="0"/>
                <a:ea typeface="+mn-ea"/>
                <a:cs typeface="+mn-cs"/>
              </a:rPr>
              <a:t>Java applications embrace threading in a fundamental way. Not only does the Java language greatly facilitate multithreaded applications, but the Java Virtual Machine is a multithreaded process that provides scheduling and memory management for Java applications. Java applications that can benefit directly from multicore resources include application servers such as Sun’s Java Application Server, BEA’s Weblogic, IBM’s Websphere, and the open-source Tomcat application server. All applications that use a Java 2 Platform, Enterprise Edition (J2EE platform) application server can immediately benefit from multicore technology.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Multi-instance applications: </a:t>
            </a:r>
            <a:r>
              <a:rPr lang="en-US" sz="1200" kern="1200" dirty="0" smtClean="0">
                <a:solidFill>
                  <a:schemeClr val="tx1"/>
                </a:solidFill>
                <a:latin typeface="Times New Roman" pitchFamily="-84" charset="0"/>
                <a:ea typeface="+mn-ea"/>
                <a:cs typeface="+mn-cs"/>
              </a:rPr>
              <a:t>Even if an individual application does not scale to take advantage of a large number of threads, it is still possible to gain from multicore architecture by running multiple instances of the application in parallel. If multiple application instances require some degree of isolation, virtualization technology (for the hardware of the operating system) can be used to provide each of them with its own separate and secure environment. </a:t>
            </a:r>
            <a:endParaRPr lang="en-US" dirty="0" smtClean="0"/>
          </a:p>
          <a:p>
            <a:endParaRPr/>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18</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 18 summary.</a:t>
            </a:r>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smtClean="0">
                <a:solidFill>
                  <a:schemeClr val="tx1"/>
                </a:solidFill>
                <a:latin typeface="Times New Roman" pitchFamily="-84" charset="0"/>
                <a:ea typeface="+mn-ea"/>
                <a:cs typeface="+mn-cs"/>
              </a:rPr>
              <a:t>The organizational changes in processor design have primarily been focused on increasing instruction-level parallelism, so that more work could be done in each clock cycle. These changes include, in chronological order (Figure 18.1): </a:t>
            </a:r>
            <a:endParaRPr lang="en-US" dirty="0" smtClean="0"/>
          </a:p>
          <a:p>
            <a:endParaRPr lang="en-US" dirty="0" smtClean="0"/>
          </a:p>
          <a:p>
            <a:r>
              <a:rPr lang="en-US" sz="1200" b="1" kern="1200" dirty="0" smtClean="0">
                <a:solidFill>
                  <a:schemeClr val="tx1"/>
                </a:solidFill>
                <a:latin typeface="Times New Roman" pitchFamily="-84" charset="0"/>
                <a:ea typeface="+mn-ea"/>
                <a:cs typeface="+mn-cs"/>
              </a:rPr>
              <a:t>* Pipelining: </a:t>
            </a:r>
            <a:r>
              <a:rPr lang="en-US" sz="1200" kern="1200" dirty="0" smtClean="0">
                <a:solidFill>
                  <a:schemeClr val="tx1"/>
                </a:solidFill>
                <a:latin typeface="Times New Roman" pitchFamily="-84" charset="0"/>
                <a:ea typeface="+mn-ea"/>
                <a:cs typeface="+mn-cs"/>
              </a:rPr>
              <a:t>Individual instructions are executed through a pipeline of stages so that while one instruction is executing in one stage of the pipeline, another instruction is executing in another stage of the pipeline.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 Superscalar: </a:t>
            </a:r>
            <a:r>
              <a:rPr lang="en-US" sz="1200" kern="1200" dirty="0" smtClean="0">
                <a:solidFill>
                  <a:schemeClr val="tx1"/>
                </a:solidFill>
                <a:latin typeface="Times New Roman" pitchFamily="-84" charset="0"/>
                <a:ea typeface="+mn-ea"/>
                <a:cs typeface="+mn-cs"/>
              </a:rPr>
              <a:t>Multiple pipelines are constructed by replicating execution resources. This enables parallel execution of instructions in parallel pipelines, so long as hazards are avoided.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 Simultaneous multithreading (SMT): </a:t>
            </a:r>
            <a:r>
              <a:rPr lang="en-US" sz="1200" kern="1200" dirty="0" smtClean="0">
                <a:solidFill>
                  <a:schemeClr val="tx1"/>
                </a:solidFill>
                <a:latin typeface="Times New Roman" pitchFamily="-84" charset="0"/>
                <a:ea typeface="+mn-ea"/>
                <a:cs typeface="+mn-cs"/>
              </a:rPr>
              <a:t>Register banks are replicated so that multiple threads can share the use of pipeline resources.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For each of these innovations, designers have over the years attempted to increase the performance of the system by adding complexity. In the case of pipelining, simple three-stage pipelines were replaced by pipelines with five stages, and then many more stages, with some implementations having over a dozen stages. There is a practical limit to how far this trend can be taken, because with more stages, there is the need for more logic, more interconnections, and more control signals. With superscalar organization, increased performance can be achieved by increasing the number of parallel pipelines. Again, there are diminishing returns as the number of pipelines increases. More logic is required to manage hazards and to stage instruction resources. Eventually, a single thread of execution reaches the point where hazards and resource dependencies prevent the full use of the multiple pipelines available. This same point of diminishing returns is reached with SMT, as the complexity of managing multiple threads over a set of pipelines limits the number of threads and number of pipelines that can be effectively utilized.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Figure 18.2, from [OLUK05], is instructive in this context. The upper graph shows the exponential increase in Intel processor performance over the years. The lower graph is calculated by combining Intel’s published SPEC CPU figures and processor clock frequencies to give a measure of the extent to which performance improvement is due to increased exploitation of instruction-level parallelism. There is a flat region in the late 1980s before parallelism was exploited extensively. This is followed by a steep rise as designers were able to increasingly exploit pipelining, superscalar techniques, and SMT. But, beginning about 2000, a new flat region of the curve appears, as the limits of effective exploitation of instruction-level parallelism are reached.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There is a related set of problems dealing with the design and fabrication of the computer chip. The increase in complexity to deal with all of the logical issues related to very long pipelines, multiple superscalar pipelines, and multiple SMT register banks means that increasing amounts of the chip area are occupied with coordinating and signal transfer logic. This increases the difficulty of designing, fabricating, and debugging the chips. The increasingly difficult engineering challenge related to processor logic is one of the reasons that an increasing fraction of the processor chip is devoted to the simpler memory logic. Power issues, discussed next, provide another reason.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To maintain the trend of higher performance as the number of transistors per chip rise, designers have resorted to more elaborate processor designs (pipelining, super- scalar, SMT) and to high clock frequencies. Unfortunately, power requirements have grown exponentially as chip density and clock frequency have risen. This is shown in the Figure 18.3, which repeats Figure 2.11. </a:t>
            </a: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One way to control power density is to use more of the chip area for cache memory. Memory transistors are smaller and have a power density an order of magnitude lower than that of logic (see Figure 18.4). Further, as chip transistor density has increased, the percentage of chip area devoted to memory has grown, and is now well over half the chip area. </a:t>
            </a: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latin typeface="Times New Roman" pitchFamily="-84" charset="0"/>
                <a:ea typeface="+mn-ea"/>
                <a:cs typeface="+mn-cs"/>
              </a:rPr>
              <a:t>By 2015, we can expect to see microprocessor chips with about 100 billion transistors on a 300 mm</a:t>
            </a:r>
            <a:r>
              <a:rPr lang="en-US" sz="1200" kern="1200" baseline="30000" dirty="0" smtClean="0">
                <a:solidFill>
                  <a:schemeClr val="tx1"/>
                </a:solidFill>
                <a:latin typeface="Times New Roman" pitchFamily="-84" charset="0"/>
                <a:ea typeface="+mn-ea"/>
                <a:cs typeface="+mn-cs"/>
              </a:rPr>
              <a:t>2</a:t>
            </a:r>
            <a:r>
              <a:rPr lang="en-US" sz="1200" kern="1200" dirty="0" smtClean="0">
                <a:solidFill>
                  <a:schemeClr val="tx1"/>
                </a:solidFill>
                <a:latin typeface="Times New Roman" pitchFamily="-84" charset="0"/>
                <a:ea typeface="+mn-ea"/>
                <a:cs typeface="+mn-cs"/>
              </a:rPr>
              <a:t> die. Assuming about 50–60% of the chip area is devoted to memory, the chip will support cache memory of about 100 MB and leave over 1 billion transistors available for logic.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How to use all those logic transistors is a key design issue. As discussed earlier in this section, there are limits to the effective use of such techniques as superscalar </a:t>
            </a:r>
            <a:endParaRPr lang="en-US" dirty="0" smtClean="0"/>
          </a:p>
          <a:p>
            <a:r>
              <a:rPr lang="en-US" sz="1200" kern="1200" dirty="0" smtClean="0">
                <a:solidFill>
                  <a:schemeClr val="tx1"/>
                </a:solidFill>
                <a:latin typeface="Times New Roman" pitchFamily="-84" charset="0"/>
                <a:ea typeface="+mn-ea"/>
                <a:cs typeface="+mn-cs"/>
              </a:rPr>
              <a:t>and SMT. In general terms, the experience of recent decades has been encapsulated in a rule of thumb known as </a:t>
            </a:r>
            <a:r>
              <a:rPr lang="en-US" sz="1200" b="1" kern="1200" dirty="0" smtClean="0">
                <a:solidFill>
                  <a:schemeClr val="tx1"/>
                </a:solidFill>
                <a:latin typeface="Times New Roman" pitchFamily="-84" charset="0"/>
                <a:ea typeface="+mn-ea"/>
                <a:cs typeface="+mn-cs"/>
              </a:rPr>
              <a:t>Pollack’s rule </a:t>
            </a:r>
            <a:r>
              <a:rPr lang="en-US" sz="1200" kern="1200" dirty="0" smtClean="0">
                <a:solidFill>
                  <a:schemeClr val="tx1"/>
                </a:solidFill>
                <a:latin typeface="Times New Roman" pitchFamily="-84" charset="0"/>
                <a:ea typeface="+mn-ea"/>
                <a:cs typeface="+mn-cs"/>
              </a:rPr>
              <a:t>[POLL99], which states that performance increase is roughly proportional to square root of increase in complexity. In other words, if you double the logic in a processor core, then it delivers only 40% more performance. In principle, the use of multiple cores has the potential to provide near-linear performance improvement with the increase in the number of cores.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Power considerations provide another motive for moving toward a multicore organization. Because the chip has such a huge amount of cache memory, it becomes unlikely that any one thread of execution can effectively use all that memory. Even with SMT, you are multithreading in a relatively limited fashion and cannot therefore fully exploit a gigantic cache, whereas a number of relatively independent threads or processes has a greater opportunity to take full advantage of the cache memory. </a:t>
            </a: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The potential performance benefits of a multicore organization depend on the ability to effectively exploit the parallel resources available to the application. Let us focus first on a single application running on a multicore system.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law assumes a program in which a fraction (1 – </a:t>
            </a:r>
            <a:r>
              <a:rPr lang="en-US" sz="1200" i="1" kern="1200" dirty="0" smtClean="0">
                <a:solidFill>
                  <a:schemeClr val="tx1"/>
                </a:solidFill>
                <a:latin typeface="Times New Roman" pitchFamily="-84" charset="0"/>
                <a:ea typeface="+mn-ea"/>
                <a:cs typeface="+mn-cs"/>
              </a:rPr>
              <a:t>f </a:t>
            </a:r>
            <a:r>
              <a:rPr lang="en-US" sz="1200" kern="1200" dirty="0" smtClean="0">
                <a:solidFill>
                  <a:schemeClr val="tx1"/>
                </a:solidFill>
                <a:latin typeface="Times New Roman" pitchFamily="-84" charset="0"/>
                <a:ea typeface="+mn-ea"/>
                <a:cs typeface="+mn-cs"/>
              </a:rPr>
              <a:t>) of the execution time involves code that is inherently serial and a fraction </a:t>
            </a:r>
            <a:r>
              <a:rPr lang="en-US" sz="1200" i="1" kern="1200" dirty="0" smtClean="0">
                <a:solidFill>
                  <a:schemeClr val="tx1"/>
                </a:solidFill>
                <a:latin typeface="Times New Roman" pitchFamily="-84" charset="0"/>
                <a:ea typeface="+mn-ea"/>
                <a:cs typeface="+mn-cs"/>
              </a:rPr>
              <a:t>f </a:t>
            </a:r>
            <a:r>
              <a:rPr lang="en-US" sz="1200" kern="1200" dirty="0" smtClean="0">
                <a:solidFill>
                  <a:schemeClr val="tx1"/>
                </a:solidFill>
                <a:latin typeface="Times New Roman" pitchFamily="-84" charset="0"/>
                <a:ea typeface="+mn-ea"/>
                <a:cs typeface="+mn-cs"/>
              </a:rPr>
              <a:t>that involves code that is infinitely parallelizable with no scheduling overhead. </a:t>
            </a:r>
            <a:endParaRPr lang="en-US" dirty="0" smtClean="0"/>
          </a:p>
          <a:p>
            <a:endParaRPr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This law appears to make the prospect of a multicore organization attractive. But as Figure 18.5a shows, even a small amount of serial code has a noticeable impact. If only 10% of the code is inherently serial (f = 0.9), running the program on a multi- core system with 8 processors yields a performance gain of only a factor of 4.7. In addition, software typically incurs overhead as a result of communication and distribution of work among multiple processors and as a result of cache coherence overhead. This results in a curve where performance peaks and then begins to degrade because of the increased burden of the overhead of using multiple processors (e.g., coordination and OS management). Figure 18.5b, from [MCDO05], is a representative example.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4/16/2015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4/16/2015</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4/16/2015</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4/16/2015</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4/16/2015</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4/16/2015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4/16/2015</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4/16/2015</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4/16/2015</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4/16/2015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4/16/2015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4/16/2015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4/16/2015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4/16/2015</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4/16/2015</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4/16/2015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4/16/2015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4/16/2015</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4/16/2015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4/16/2015</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d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normAutofit fontScale="90000"/>
          </a:bodyPr>
          <a:lstStyle/>
          <a:p>
            <a:r>
              <a:rPr lang="en-GB" dirty="0" smtClean="0"/>
              <a:t>William Stallings </a:t>
            </a:r>
            <a:br>
              <a:rPr lang="en-GB" dirty="0" smtClean="0"/>
            </a:br>
            <a:r>
              <a:rPr lang="en-GB" dirty="0"/>
              <a:t>Computer Organization </a:t>
            </a:r>
            <a:br>
              <a:rPr lang="en-GB" dirty="0"/>
            </a:br>
            <a:r>
              <a:rPr lang="en-GB" dirty="0"/>
              <a:t>and Architecture</a:t>
            </a:r>
            <a:r>
              <a:rPr lang="en-GB" dirty="0" smtClean="0"/>
              <a:t/>
            </a:r>
            <a:br>
              <a:rPr lang="en-GB" dirty="0" smtClean="0"/>
            </a:br>
            <a:r>
              <a:rPr lang="en-GB" dirty="0" smtClean="0"/>
              <a:t>9</a:t>
            </a:r>
            <a:r>
              <a:rPr lang="en-GB" baseline="30000" dirty="0" smtClean="0"/>
              <a:t>th</a:t>
            </a:r>
            <a:r>
              <a:rPr lang="en-GB" dirty="0" smtClean="0"/>
              <a:t> Edition</a:t>
            </a:r>
            <a:endParaRPr lang="en-GB"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381000" y="971552"/>
            <a:ext cx="3255264" cy="3100390"/>
          </a:xfrm>
        </p:spPr>
        <p:txBody>
          <a:bodyPr>
            <a:normAutofit fontScale="90000"/>
          </a:bodyPr>
          <a:lstStyle/>
          <a:p>
            <a:r>
              <a:rPr lang="en-GB" sz="3600" b="1" dirty="0" smtClean="0">
                <a:effectLst>
                  <a:outerShdw blurRad="38100" dist="38100" dir="2700000" algn="tl">
                    <a:srgbClr val="000000">
                      <a:alpha val="43137"/>
                    </a:srgbClr>
                  </a:outerShdw>
                </a:effectLst>
              </a:rPr>
              <a:t>18.2-  Software Performance Issues</a:t>
            </a:r>
            <a:r>
              <a:rPr lang="en-GB" sz="3100" b="1" dirty="0" smtClean="0">
                <a:effectLst>
                  <a:outerShdw blurRad="38100" dist="38100" dir="2700000" algn="tl">
                    <a:srgbClr val="000000">
                      <a:alpha val="43137"/>
                    </a:srgbClr>
                  </a:outerShdw>
                </a:effectLst>
              </a:rPr>
              <a:t/>
            </a:r>
            <a:br>
              <a:rPr lang="en-GB" sz="3100" b="1"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Performance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Effect of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Multiple Cores</a:t>
            </a:r>
            <a:endParaRPr lang="en-GB" dirty="0">
              <a:effectLst>
                <a:outerShdw blurRad="38100" dist="38100" dir="2700000" algn="tl">
                  <a:srgbClr val="000000">
                    <a:alpha val="43137"/>
                  </a:srgbClr>
                </a:outerShdw>
              </a:effectLst>
            </a:endParaRPr>
          </a:p>
        </p:txBody>
      </p:sp>
      <p:pic>
        <p:nvPicPr>
          <p:cNvPr id="4100" name="Picture 4"/>
          <p:cNvPicPr>
            <a:picLocks noChangeAspect="1" noChangeArrowheads="1"/>
          </p:cNvPicPr>
          <p:nvPr/>
        </p:nvPicPr>
        <p:blipFill>
          <a:blip r:embed="rId3"/>
          <a:srcRect/>
          <a:stretch>
            <a:fillRect/>
          </a:stretch>
        </p:blipFill>
        <p:spPr bwMode="auto">
          <a:xfrm>
            <a:off x="4386291" y="4763"/>
            <a:ext cx="4257675" cy="6848475"/>
          </a:xfrm>
          <a:prstGeom prst="rect">
            <a:avLst/>
          </a:prstGeom>
          <a:noFill/>
          <a:ln w="9525">
            <a:noFill/>
            <a:miter lim="800000"/>
            <a:headEnd/>
            <a:tailEnd/>
          </a:ln>
          <a:effectLst/>
        </p:spPr>
      </p:pic>
      <p:pic>
        <p:nvPicPr>
          <p:cNvPr id="4101" name="Picture 5"/>
          <p:cNvPicPr>
            <a:picLocks noChangeAspect="1" noChangeArrowheads="1"/>
          </p:cNvPicPr>
          <p:nvPr/>
        </p:nvPicPr>
        <p:blipFill>
          <a:blip r:embed="rId4"/>
          <a:srcRect/>
          <a:stretch>
            <a:fillRect/>
          </a:stretch>
        </p:blipFill>
        <p:spPr bwMode="auto">
          <a:xfrm>
            <a:off x="47624" y="5348309"/>
            <a:ext cx="4381500" cy="1152525"/>
          </a:xfrm>
          <a:prstGeom prst="rect">
            <a:avLst/>
          </a:prstGeom>
          <a:noFill/>
          <a:ln w="9525">
            <a:solidFill>
              <a:schemeClr val="tx1"/>
            </a:solidFill>
            <a:miter lim="800000"/>
            <a:headEnd/>
            <a:tailEnd/>
          </a:ln>
          <a:effectLst/>
        </p:spPr>
      </p:pic>
      <p:sp>
        <p:nvSpPr>
          <p:cNvPr id="8" name="Rectangle 7"/>
          <p:cNvSpPr/>
          <p:nvPr/>
        </p:nvSpPr>
        <p:spPr>
          <a:xfrm>
            <a:off x="285720" y="4429132"/>
            <a:ext cx="3215367" cy="738664"/>
          </a:xfrm>
          <a:prstGeom prst="rect">
            <a:avLst/>
          </a:prstGeom>
        </p:spPr>
        <p:txBody>
          <a:bodyPr wrap="none">
            <a:spAutoFit/>
          </a:bodyPr>
          <a:lstStyle/>
          <a:p>
            <a:r>
              <a:rPr lang="en-US" dirty="0" smtClean="0">
                <a:solidFill>
                  <a:srgbClr val="FF0000"/>
                </a:solidFill>
              </a:rPr>
              <a:t>Amdahl’s law</a:t>
            </a:r>
          </a:p>
          <a:p>
            <a:r>
              <a:rPr lang="en-US" sz="1800" dirty="0" smtClean="0">
                <a:solidFill>
                  <a:schemeClr val="bg1"/>
                </a:solidFill>
              </a:rPr>
              <a:t>f: </a:t>
            </a:r>
            <a:r>
              <a:rPr lang="en-US" sz="1800" dirty="0" smtClean="0">
                <a:solidFill>
                  <a:schemeClr val="bg1"/>
                </a:solidFill>
              </a:rPr>
              <a:t>frequency, </a:t>
            </a:r>
            <a:r>
              <a:rPr lang="en-US" sz="1800" dirty="0" smtClean="0">
                <a:solidFill>
                  <a:schemeClr val="bg1"/>
                </a:solidFill>
              </a:rPr>
              <a:t>N: number of CPU</a:t>
            </a:r>
            <a:r>
              <a:rPr lang="en-US" sz="1800" dirty="0" smtClean="0">
                <a:solidFill>
                  <a:srgbClr val="FF0000"/>
                </a:solidFill>
              </a:rPr>
              <a:t> </a:t>
            </a:r>
            <a:endParaRPr lang="en-US" sz="1800" dirty="0">
              <a:solidFill>
                <a:srgbClr val="FF0000"/>
              </a:solidFill>
            </a:endParaRPr>
          </a:p>
        </p:txBody>
      </p:sp>
      <p:sp>
        <p:nvSpPr>
          <p:cNvPr id="9" name="Rectangle 8"/>
          <p:cNvSpPr/>
          <p:nvPr/>
        </p:nvSpPr>
        <p:spPr>
          <a:xfrm>
            <a:off x="8572528" y="500042"/>
            <a:ext cx="269626" cy="400110"/>
          </a:xfrm>
          <a:prstGeom prst="rect">
            <a:avLst/>
          </a:prstGeom>
          <a:solidFill>
            <a:srgbClr val="FF0000"/>
          </a:solidFill>
        </p:spPr>
        <p:txBody>
          <a:bodyPr wrap="none">
            <a:spAutoFit/>
          </a:bodyPr>
          <a:lstStyle/>
          <a:p>
            <a:r>
              <a:rPr lang="en-US" sz="2000" dirty="0" smtClean="0">
                <a:solidFill>
                  <a:schemeClr val="bg1"/>
                </a:solidFill>
              </a:rPr>
              <a:t>f</a:t>
            </a:r>
            <a:endParaRPr lang="en-US" sz="2000" dirty="0">
              <a:solidFill>
                <a:schemeClr val="bg1"/>
              </a:solidFill>
            </a:endParaRPr>
          </a:p>
        </p:txBody>
      </p:sp>
      <p:sp>
        <p:nvSpPr>
          <p:cNvPr id="10" name="Rectangle 9"/>
          <p:cNvSpPr/>
          <p:nvPr/>
        </p:nvSpPr>
        <p:spPr>
          <a:xfrm>
            <a:off x="8572528" y="4143380"/>
            <a:ext cx="269626" cy="400110"/>
          </a:xfrm>
          <a:prstGeom prst="rect">
            <a:avLst/>
          </a:prstGeom>
          <a:solidFill>
            <a:srgbClr val="FF0000"/>
          </a:solidFill>
        </p:spPr>
        <p:txBody>
          <a:bodyPr wrap="none">
            <a:spAutoFit/>
          </a:bodyPr>
          <a:lstStyle/>
          <a:p>
            <a:r>
              <a:rPr lang="en-US" sz="2000" dirty="0" smtClean="0">
                <a:solidFill>
                  <a:schemeClr val="bg1"/>
                </a:solidFill>
              </a:rPr>
              <a:t>f</a:t>
            </a:r>
            <a:endParaRPr lang="en-US" sz="2000" dirty="0">
              <a:solidFill>
                <a:schemeClr val="bg1"/>
              </a:solidFill>
            </a:endParaRP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85724"/>
            <a:ext cx="7986738" cy="557194"/>
          </a:xfrm>
        </p:spPr>
        <p:txBody>
          <a:bodyPr/>
          <a:lstStyle/>
          <a:p>
            <a:r>
              <a:rPr lang="en-US" sz="2000" dirty="0" smtClean="0">
                <a:effectLst>
                  <a:outerShdw blurRad="38100" dist="38100" dir="2700000" algn="tl">
                    <a:srgbClr val="000000">
                      <a:alpha val="43137"/>
                    </a:srgbClr>
                  </a:outerShdw>
                </a:effectLst>
              </a:rPr>
              <a:t>Scaling of Database Workloads on Multiple-Processor hardware</a:t>
            </a:r>
            <a:endParaRPr lang="en-US" sz="2000" dirty="0">
              <a:effectLst>
                <a:outerShdw blurRad="38100" dist="38100" dir="2700000" algn="tl">
                  <a:srgbClr val="000000">
                    <a:alpha val="43137"/>
                  </a:srgbClr>
                </a:outerShdw>
              </a:effectLst>
            </a:endParaRPr>
          </a:p>
        </p:txBody>
      </p:sp>
      <p:pic>
        <p:nvPicPr>
          <p:cNvPr id="5122" name="Picture 2"/>
          <p:cNvPicPr>
            <a:picLocks noChangeAspect="1" noChangeArrowheads="1"/>
          </p:cNvPicPr>
          <p:nvPr/>
        </p:nvPicPr>
        <p:blipFill>
          <a:blip r:embed="rId3"/>
          <a:srcRect/>
          <a:stretch>
            <a:fillRect/>
          </a:stretch>
        </p:blipFill>
        <p:spPr bwMode="auto">
          <a:xfrm>
            <a:off x="423863" y="795361"/>
            <a:ext cx="8296275" cy="5991225"/>
          </a:xfrm>
          <a:prstGeom prst="rect">
            <a:avLst/>
          </a:prstGeom>
          <a:noFill/>
          <a:ln w="9525">
            <a:noFill/>
            <a:miter lim="800000"/>
            <a:headEnd/>
            <a:tailEnd/>
          </a:ln>
          <a:effectLst/>
        </p:spPr>
      </p:pic>
      <p:sp>
        <p:nvSpPr>
          <p:cNvPr id="5" name="Rectangle 4"/>
          <p:cNvSpPr/>
          <p:nvPr/>
        </p:nvSpPr>
        <p:spPr>
          <a:xfrm>
            <a:off x="6072198" y="2285992"/>
            <a:ext cx="2857520" cy="3416320"/>
          </a:xfrm>
          <a:prstGeom prst="rect">
            <a:avLst/>
          </a:prstGeom>
        </p:spPr>
        <p:txBody>
          <a:bodyPr wrap="square">
            <a:spAutoFit/>
          </a:bodyPr>
          <a:lstStyle/>
          <a:p>
            <a:r>
              <a:rPr lang="en-US" sz="1800" dirty="0" smtClean="0"/>
              <a:t>Database management systems and database applications are one area in which </a:t>
            </a:r>
            <a:r>
              <a:rPr lang="en-US" sz="1800" dirty="0" smtClean="0"/>
              <a:t>multicore</a:t>
            </a:r>
            <a:r>
              <a:rPr lang="en-US" sz="1800" dirty="0" smtClean="0"/>
              <a:t> systems can be used effectively. Many kinds of servers can also effectively use the parallel </a:t>
            </a:r>
            <a:r>
              <a:rPr lang="en-US" sz="1800" dirty="0" smtClean="0"/>
              <a:t>multicore</a:t>
            </a:r>
            <a:r>
              <a:rPr lang="en-US" sz="1800" dirty="0" smtClean="0"/>
              <a:t> organization, because servers typically handle numerous relatively independent transactions in parallel.</a:t>
            </a:r>
            <a:endParaRPr lang="en-US" sz="1800" dirty="0"/>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498474" y="142852"/>
            <a:ext cx="7556313" cy="873204"/>
          </a:xfrm>
        </p:spPr>
        <p:txBody>
          <a:bodyPr/>
          <a:lstStyle/>
          <a:p>
            <a:pPr algn="ctr"/>
            <a:r>
              <a:rPr lang="en-GB" sz="3000" dirty="0">
                <a:effectLst>
                  <a:outerShdw blurRad="38100" dist="38100" dir="2700000" algn="tl">
                    <a:srgbClr val="000000">
                      <a:alpha val="43137"/>
                    </a:srgbClr>
                  </a:outerShdw>
                </a:effectLst>
              </a:rPr>
              <a:t>Effective Applications for Multicore Processors</a:t>
            </a:r>
          </a:p>
        </p:txBody>
      </p:sp>
      <p:sp>
        <p:nvSpPr>
          <p:cNvPr id="219139" name="Rectangle 3"/>
          <p:cNvSpPr>
            <a:spLocks noGrp="1" noChangeArrowheads="1"/>
          </p:cNvSpPr>
          <p:nvPr>
            <p:ph idx="1"/>
          </p:nvPr>
        </p:nvSpPr>
        <p:spPr>
          <a:xfrm>
            <a:off x="498474" y="1600200"/>
            <a:ext cx="7556313" cy="5029200"/>
          </a:xfrm>
        </p:spPr>
        <p:txBody>
          <a:bodyPr>
            <a:normAutofit fontScale="77500" lnSpcReduction="20000"/>
          </a:bodyPr>
          <a:lstStyle/>
          <a:p>
            <a:r>
              <a:rPr lang="en-GB" sz="2400" b="1" dirty="0" smtClean="0"/>
              <a:t>Multi</a:t>
            </a:r>
            <a:r>
              <a:rPr lang="en-GB" sz="2400" b="1" dirty="0"/>
              <a:t>-threaded native </a:t>
            </a:r>
            <a:r>
              <a:rPr lang="en-GB" sz="2400" b="1" dirty="0" smtClean="0"/>
              <a:t>applications</a:t>
            </a:r>
          </a:p>
          <a:p>
            <a:pPr lvl="1"/>
            <a:r>
              <a:rPr lang="en-GB" sz="2200" dirty="0" smtClean="0"/>
              <a:t>Characterized by having a small number of highly threaded processes</a:t>
            </a:r>
          </a:p>
          <a:p>
            <a:pPr lvl="1"/>
            <a:r>
              <a:rPr lang="en-GB" sz="2000" dirty="0"/>
              <a:t>Lotus Domino, Siebel </a:t>
            </a:r>
            <a:r>
              <a:rPr lang="en-GB" sz="2000" dirty="0" smtClean="0"/>
              <a:t>CRM (Customer Relationship Manager)</a:t>
            </a:r>
          </a:p>
          <a:p>
            <a:r>
              <a:rPr lang="en-GB" sz="2400" b="1" dirty="0"/>
              <a:t>Multi-process </a:t>
            </a:r>
            <a:r>
              <a:rPr lang="en-GB" sz="2400" b="1" dirty="0" smtClean="0"/>
              <a:t>applications</a:t>
            </a:r>
          </a:p>
          <a:p>
            <a:pPr lvl="1"/>
            <a:r>
              <a:rPr lang="en-GB" sz="2200" dirty="0" smtClean="0"/>
              <a:t>Characterized by the presence of many single-threaded processes</a:t>
            </a:r>
          </a:p>
          <a:p>
            <a:pPr lvl="1"/>
            <a:r>
              <a:rPr lang="en-GB" sz="2000" dirty="0"/>
              <a:t>Oracle, SAP, PeopleSoft</a:t>
            </a:r>
          </a:p>
          <a:p>
            <a:r>
              <a:rPr lang="en-GB" sz="2400" b="1" dirty="0"/>
              <a:t>Java applications</a:t>
            </a:r>
          </a:p>
          <a:p>
            <a:pPr lvl="1"/>
            <a:r>
              <a:rPr lang="en-GB" sz="2000" dirty="0"/>
              <a:t>Java</a:t>
            </a:r>
            <a:r>
              <a:rPr lang="en-GB" sz="2000" dirty="0" smtClean="0"/>
              <a:t> Virtual Machine </a:t>
            </a:r>
            <a:r>
              <a:rPr lang="en-GB" sz="2000" dirty="0"/>
              <a:t>is</a:t>
            </a:r>
            <a:r>
              <a:rPr lang="en-GB" sz="2000" dirty="0" smtClean="0"/>
              <a:t> a multi</a:t>
            </a:r>
            <a:r>
              <a:rPr lang="en-GB" sz="2000" dirty="0"/>
              <a:t>-</a:t>
            </a:r>
            <a:r>
              <a:rPr lang="en-GB" sz="2000" dirty="0" smtClean="0"/>
              <a:t>threaded process that provides scheduling and memory management for Java applications</a:t>
            </a:r>
          </a:p>
          <a:p>
            <a:pPr lvl="1"/>
            <a:r>
              <a:rPr lang="en-GB" sz="2000" dirty="0"/>
              <a:t>Sun’s Java Application Server, BEA’s Weblogic, IBM Websphere, Tomcat</a:t>
            </a:r>
          </a:p>
          <a:p>
            <a:r>
              <a:rPr lang="en-GB" sz="2400" b="1" dirty="0"/>
              <a:t>Multi-instance applications</a:t>
            </a:r>
          </a:p>
          <a:p>
            <a:pPr lvl="1"/>
            <a:r>
              <a:rPr lang="en-GB" sz="2000" dirty="0"/>
              <a:t>One application running multiple </a:t>
            </a:r>
            <a:r>
              <a:rPr lang="en-GB" sz="2000" dirty="0" smtClean="0"/>
              <a:t>times</a:t>
            </a:r>
          </a:p>
          <a:p>
            <a:pPr lvl="1"/>
            <a:r>
              <a:rPr lang="en-GB" sz="2000" dirty="0" smtClean="0"/>
              <a:t>If multiple application instances require some degree of isolation, virtualization technology can be used to provide each of them with its own separate and secure environment</a:t>
            </a:r>
            <a:endParaRPr lang="en-GB" sz="2000"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18.3- </a:t>
            </a:r>
            <a:r>
              <a:rPr lang="en-US" b="1" dirty="0" smtClean="0">
                <a:effectLst>
                  <a:outerShdw blurRad="38100" dist="38100" dir="2700000" algn="tl">
                    <a:srgbClr val="000000">
                      <a:alpha val="43137"/>
                    </a:srgbClr>
                  </a:outerShdw>
                </a:effectLst>
              </a:rPr>
              <a:t>Multicore</a:t>
            </a:r>
            <a:r>
              <a:rPr lang="en-US" b="1" dirty="0" smtClean="0">
                <a:effectLst>
                  <a:outerShdw blurRad="38100" dist="38100" dir="2700000" algn="tl">
                    <a:srgbClr val="000000">
                      <a:alpha val="43137"/>
                    </a:srgbClr>
                  </a:outerShdw>
                </a:effectLst>
              </a:rPr>
              <a:t> Organization</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buNone/>
            </a:pPr>
            <a:r>
              <a:rPr lang="en-US" sz="2400" dirty="0" smtClean="0">
                <a:solidFill>
                  <a:srgbClr val="002060"/>
                </a:solidFill>
              </a:rPr>
              <a:t>At a top level of description, the main variables in a </a:t>
            </a:r>
            <a:r>
              <a:rPr lang="en-US" sz="2400" dirty="0" smtClean="0">
                <a:solidFill>
                  <a:srgbClr val="002060"/>
                </a:solidFill>
              </a:rPr>
              <a:t>multicore</a:t>
            </a:r>
            <a:r>
              <a:rPr lang="en-US" sz="2400" dirty="0" smtClean="0">
                <a:solidFill>
                  <a:srgbClr val="002060"/>
                </a:solidFill>
              </a:rPr>
              <a:t> organization are as follows: </a:t>
            </a:r>
          </a:p>
          <a:p>
            <a:r>
              <a:rPr lang="en-US" sz="2400" dirty="0" smtClean="0">
                <a:solidFill>
                  <a:srgbClr val="002060"/>
                </a:solidFill>
              </a:rPr>
              <a:t>The number of core processors on the chip </a:t>
            </a:r>
          </a:p>
          <a:p>
            <a:r>
              <a:rPr lang="en-US" sz="2400" dirty="0" smtClean="0">
                <a:solidFill>
                  <a:srgbClr val="002060"/>
                </a:solidFill>
              </a:rPr>
              <a:t>The number of levels of cache memory </a:t>
            </a:r>
          </a:p>
          <a:p>
            <a:r>
              <a:rPr lang="en-US" sz="2400" dirty="0" smtClean="0">
                <a:solidFill>
                  <a:srgbClr val="002060"/>
                </a:solidFill>
              </a:rPr>
              <a:t>The amount of cache memory that is shared</a:t>
            </a:r>
            <a:endParaRPr lang="en-US" sz="2400" dirty="0">
              <a:solidFill>
                <a:srgbClr val="00206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285720" y="928670"/>
            <a:ext cx="2214578" cy="2028820"/>
          </a:xfrm>
        </p:spPr>
        <p:txBody>
          <a:bodyPr>
            <a:normAutofit/>
          </a:bodyPr>
          <a:lstStyle/>
          <a:p>
            <a:r>
              <a:rPr lang="en-US" sz="2400" b="1" dirty="0" smtClean="0">
                <a:effectLst>
                  <a:outerShdw blurRad="38100" dist="38100" dir="2700000" algn="tl">
                    <a:srgbClr val="000000">
                      <a:alpha val="43137"/>
                    </a:srgbClr>
                  </a:outerShdw>
                </a:effectLst>
              </a:rPr>
              <a:t>Multicore</a:t>
            </a:r>
            <a:r>
              <a:rPr lang="en-US" sz="2400" b="1" dirty="0" smtClean="0">
                <a:effectLst>
                  <a:outerShdw blurRad="38100" dist="38100" dir="2700000" algn="tl">
                    <a:srgbClr val="000000">
                      <a:alpha val="43137"/>
                    </a:srgbClr>
                  </a:outerShdw>
                </a:effectLst>
              </a:rPr>
              <a:t> Organization …</a:t>
            </a:r>
            <a:r>
              <a:rPr lang="en-GB" sz="2000" dirty="0" smtClean="0">
                <a:effectLst>
                  <a:outerShdw blurRad="38100" dist="38100" dir="2700000" algn="tl">
                    <a:srgbClr val="000000">
                      <a:alpha val="43137"/>
                    </a:srgbClr>
                  </a:outerShdw>
                </a:effectLst>
              </a:rPr>
              <a:t/>
            </a:r>
            <a:br>
              <a:rPr lang="en-GB" sz="2000" dirty="0" smtClean="0">
                <a:effectLst>
                  <a:outerShdw blurRad="38100" dist="38100" dir="2700000" algn="tl">
                    <a:srgbClr val="000000">
                      <a:alpha val="43137"/>
                    </a:srgbClr>
                  </a:outerShdw>
                </a:effectLst>
              </a:rPr>
            </a:br>
            <a:r>
              <a:rPr lang="en-GB" sz="2000" dirty="0" smtClean="0">
                <a:effectLst>
                  <a:outerShdw blurRad="38100" dist="38100" dir="2700000" algn="tl">
                    <a:srgbClr val="000000">
                      <a:alpha val="43137"/>
                    </a:srgbClr>
                  </a:outerShdw>
                </a:effectLst>
              </a:rPr>
              <a:t/>
            </a:r>
            <a:br>
              <a:rPr lang="en-GB" sz="2000" dirty="0" smtClean="0">
                <a:effectLst>
                  <a:outerShdw blurRad="38100" dist="38100" dir="2700000" algn="tl">
                    <a:srgbClr val="000000">
                      <a:alpha val="43137"/>
                    </a:srgbClr>
                  </a:outerShdw>
                </a:effectLst>
              </a:rPr>
            </a:br>
            <a:endParaRPr lang="en-GB" sz="2000" dirty="0">
              <a:effectLst>
                <a:outerShdw blurRad="38100" dist="38100" dir="2700000" algn="tl">
                  <a:srgbClr val="000000">
                    <a:alpha val="43137"/>
                  </a:srgbClr>
                </a:outerShdw>
              </a:effectLst>
            </a:endParaRPr>
          </a:p>
        </p:txBody>
      </p:sp>
      <p:pic>
        <p:nvPicPr>
          <p:cNvPr id="7170" name="Picture 2"/>
          <p:cNvPicPr>
            <a:picLocks noChangeAspect="1" noChangeArrowheads="1"/>
          </p:cNvPicPr>
          <p:nvPr/>
        </p:nvPicPr>
        <p:blipFill>
          <a:blip r:embed="rId3"/>
          <a:srcRect/>
          <a:stretch>
            <a:fillRect/>
          </a:stretch>
        </p:blipFill>
        <p:spPr bwMode="auto">
          <a:xfrm>
            <a:off x="2571736" y="266407"/>
            <a:ext cx="6496136" cy="6325186"/>
          </a:xfrm>
          <a:prstGeom prst="rect">
            <a:avLst/>
          </a:prstGeom>
          <a:noFill/>
          <a:ln w="9525">
            <a:noFill/>
            <a:miter lim="800000"/>
            <a:headEnd/>
            <a:tailEnd/>
          </a:ln>
          <a:effectLst/>
        </p:spPr>
      </p:pic>
      <p:sp>
        <p:nvSpPr>
          <p:cNvPr id="11" name="Rectangle 10"/>
          <p:cNvSpPr/>
          <p:nvPr/>
        </p:nvSpPr>
        <p:spPr>
          <a:xfrm>
            <a:off x="4929190" y="5286388"/>
            <a:ext cx="642942" cy="830997"/>
          </a:xfrm>
          <a:prstGeom prst="rect">
            <a:avLst/>
          </a:prstGeom>
          <a:solidFill>
            <a:schemeClr val="accent6">
              <a:lumMod val="40000"/>
              <a:lumOff val="60000"/>
            </a:schemeClr>
          </a:solidFill>
        </p:spPr>
        <p:txBody>
          <a:bodyPr wrap="square">
            <a:spAutoFit/>
          </a:bodyPr>
          <a:lstStyle/>
          <a:p>
            <a:pPr algn="ctr"/>
            <a:r>
              <a:rPr lang="en-US" sz="1600" dirty="0" smtClean="0"/>
              <a:t>Intel Core Duo</a:t>
            </a:r>
            <a:endParaRPr lang="en-US" sz="1600" dirty="0"/>
          </a:p>
        </p:txBody>
      </p:sp>
      <p:sp>
        <p:nvSpPr>
          <p:cNvPr id="12" name="Rectangle 11"/>
          <p:cNvSpPr/>
          <p:nvPr/>
        </p:nvSpPr>
        <p:spPr>
          <a:xfrm>
            <a:off x="8429652" y="5357826"/>
            <a:ext cx="642910" cy="857256"/>
          </a:xfrm>
          <a:prstGeom prst="rect">
            <a:avLst/>
          </a:prstGeom>
          <a:solidFill>
            <a:schemeClr val="accent6">
              <a:lumMod val="40000"/>
              <a:lumOff val="60000"/>
            </a:schemeClr>
          </a:solidFill>
        </p:spPr>
        <p:txBody>
          <a:bodyPr wrap="square">
            <a:spAutoFit/>
          </a:bodyPr>
          <a:lstStyle/>
          <a:p>
            <a:pPr algn="ctr"/>
            <a:r>
              <a:rPr lang="en-US" sz="1600" dirty="0" smtClean="0"/>
              <a:t>Intel Core i7</a:t>
            </a:r>
            <a:endParaRPr lang="en-US" sz="1600" dirty="0"/>
          </a:p>
        </p:txBody>
      </p:sp>
      <p:sp>
        <p:nvSpPr>
          <p:cNvPr id="14" name="TextBox 13"/>
          <p:cNvSpPr txBox="1"/>
          <p:nvPr/>
        </p:nvSpPr>
        <p:spPr>
          <a:xfrm>
            <a:off x="357158" y="3714752"/>
            <a:ext cx="1928826" cy="1631216"/>
          </a:xfrm>
          <a:prstGeom prst="rect">
            <a:avLst/>
          </a:prstGeom>
          <a:noFill/>
        </p:spPr>
        <p:txBody>
          <a:bodyPr wrap="square" rtlCol="0">
            <a:spAutoFit/>
          </a:bodyPr>
          <a:lstStyle/>
          <a:p>
            <a:r>
              <a:rPr lang="en-US" sz="2000" dirty="0" smtClean="0">
                <a:solidFill>
                  <a:schemeClr val="bg1"/>
                </a:solidFill>
              </a:rPr>
              <a:t>D-cache: cache storing data </a:t>
            </a:r>
          </a:p>
          <a:p>
            <a:r>
              <a:rPr lang="en-US" sz="2000" dirty="0" smtClean="0">
                <a:solidFill>
                  <a:schemeClr val="bg1"/>
                </a:solidFill>
              </a:rPr>
              <a:t>I-cache: </a:t>
            </a:r>
            <a:r>
              <a:rPr lang="en-US" sz="2000" dirty="0" smtClean="0">
                <a:solidFill>
                  <a:schemeClr val="bg1"/>
                </a:solidFill>
              </a:rPr>
              <a:t>cache </a:t>
            </a:r>
            <a:r>
              <a:rPr lang="en-US" sz="2000" dirty="0" smtClean="0">
                <a:solidFill>
                  <a:schemeClr val="bg1"/>
                </a:solidFill>
              </a:rPr>
              <a:t>storing instructions</a:t>
            </a:r>
            <a:endParaRPr lang="en-US" sz="2000" dirty="0">
              <a:solidFill>
                <a:schemeClr val="bg1"/>
              </a:solidFill>
            </a:endParaRP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285720" y="928670"/>
            <a:ext cx="2214578" cy="1500198"/>
          </a:xfrm>
        </p:spPr>
        <p:txBody>
          <a:bodyPr>
            <a:normAutofit fontScale="90000"/>
          </a:bodyPr>
          <a:lstStyle/>
          <a:p>
            <a:r>
              <a:rPr lang="en-US" sz="2400" b="1" dirty="0" smtClean="0">
                <a:effectLst>
                  <a:outerShdw blurRad="38100" dist="38100" dir="2700000" algn="tl">
                    <a:srgbClr val="000000">
                      <a:alpha val="43137"/>
                    </a:srgbClr>
                  </a:outerShdw>
                </a:effectLst>
              </a:rPr>
              <a:t>13.4- Intel x86 </a:t>
            </a:r>
            <a:r>
              <a:rPr lang="en-US" sz="2400" b="1" dirty="0" smtClean="0">
                <a:effectLst>
                  <a:outerShdw blurRad="38100" dist="38100" dir="2700000" algn="tl">
                    <a:srgbClr val="000000">
                      <a:alpha val="43137"/>
                    </a:srgbClr>
                  </a:outerShdw>
                </a:effectLst>
              </a:rPr>
              <a:t>Multicore</a:t>
            </a:r>
            <a:r>
              <a:rPr lang="en-US" sz="2400" b="1" dirty="0" smtClean="0">
                <a:effectLst>
                  <a:outerShdw blurRad="38100" dist="38100" dir="2700000" algn="tl">
                    <a:srgbClr val="000000">
                      <a:alpha val="43137"/>
                    </a:srgbClr>
                  </a:outerShdw>
                </a:effectLst>
              </a:rPr>
              <a:t> Organization </a:t>
            </a:r>
            <a:endParaRPr lang="en-GB" sz="2000" dirty="0">
              <a:effectLst>
                <a:outerShdw blurRad="38100" dist="38100" dir="2700000" algn="tl">
                  <a:srgbClr val="000000">
                    <a:alpha val="43137"/>
                  </a:srgbClr>
                </a:outerShdw>
              </a:effectLst>
            </a:endParaRPr>
          </a:p>
        </p:txBody>
      </p:sp>
      <p:sp>
        <p:nvSpPr>
          <p:cNvPr id="14" name="TextBox 13"/>
          <p:cNvSpPr txBox="1"/>
          <p:nvPr/>
        </p:nvSpPr>
        <p:spPr>
          <a:xfrm>
            <a:off x="285720" y="3714752"/>
            <a:ext cx="3357586" cy="1015663"/>
          </a:xfrm>
          <a:prstGeom prst="rect">
            <a:avLst/>
          </a:prstGeom>
          <a:noFill/>
        </p:spPr>
        <p:txBody>
          <a:bodyPr wrap="square" rtlCol="0">
            <a:spAutoFit/>
          </a:bodyPr>
          <a:lstStyle/>
          <a:p>
            <a:r>
              <a:rPr lang="en-US" sz="2000" dirty="0" smtClean="0">
                <a:solidFill>
                  <a:schemeClr val="bg1"/>
                </a:solidFill>
              </a:rPr>
              <a:t>APIC: Advanced Programmable Interrupt Controller </a:t>
            </a:r>
            <a:endParaRPr lang="en-US" sz="2000" dirty="0">
              <a:solidFill>
                <a:schemeClr val="bg1"/>
              </a:solidFill>
            </a:endParaRPr>
          </a:p>
        </p:txBody>
      </p:sp>
      <p:pic>
        <p:nvPicPr>
          <p:cNvPr id="9218" name="Picture 2"/>
          <p:cNvPicPr>
            <a:picLocks noChangeAspect="1" noChangeArrowheads="1"/>
          </p:cNvPicPr>
          <p:nvPr/>
        </p:nvPicPr>
        <p:blipFill>
          <a:blip r:embed="rId3"/>
          <a:srcRect/>
          <a:stretch>
            <a:fillRect/>
          </a:stretch>
        </p:blipFill>
        <p:spPr bwMode="auto">
          <a:xfrm>
            <a:off x="4357686" y="98683"/>
            <a:ext cx="4143404" cy="6660634"/>
          </a:xfrm>
          <a:prstGeom prst="rect">
            <a:avLst/>
          </a:prstGeom>
          <a:noFill/>
          <a:ln w="9525">
            <a:noFill/>
            <a:miter lim="800000"/>
            <a:headEnd/>
            <a:tailEnd/>
          </a:ln>
          <a:effectLst/>
        </p:spPr>
      </p:pic>
      <p:sp>
        <p:nvSpPr>
          <p:cNvPr id="8" name="TextBox 7"/>
          <p:cNvSpPr txBox="1"/>
          <p:nvPr/>
        </p:nvSpPr>
        <p:spPr>
          <a:xfrm>
            <a:off x="285720" y="4699353"/>
            <a:ext cx="3357586" cy="1323439"/>
          </a:xfrm>
          <a:prstGeom prst="rect">
            <a:avLst/>
          </a:prstGeom>
          <a:noFill/>
        </p:spPr>
        <p:txBody>
          <a:bodyPr wrap="square" rtlCol="0">
            <a:spAutoFit/>
          </a:bodyPr>
          <a:lstStyle/>
          <a:p>
            <a:r>
              <a:rPr lang="en-US" sz="2000" dirty="0" smtClean="0">
                <a:solidFill>
                  <a:schemeClr val="bg1"/>
                </a:solidFill>
              </a:rPr>
              <a:t>Thermal Control: Power Management Logic </a:t>
            </a:r>
          </a:p>
          <a:p>
            <a:endParaRPr lang="en-US" sz="2000" dirty="0" smtClean="0">
              <a:solidFill>
                <a:schemeClr val="bg1"/>
              </a:solidFill>
            </a:endParaRPr>
          </a:p>
          <a:p>
            <a:r>
              <a:rPr lang="en-US" sz="2000" dirty="0" smtClean="0">
                <a:solidFill>
                  <a:schemeClr val="bg1"/>
                </a:solidFill>
              </a:rPr>
              <a:t>Arch.: Architecture</a:t>
            </a:r>
            <a:endParaRPr lang="en-US" sz="2000" dirty="0">
              <a:solidFill>
                <a:schemeClr val="bg1"/>
              </a:solidFill>
            </a:endParaRPr>
          </a:p>
        </p:txBody>
      </p:sp>
      <p:sp>
        <p:nvSpPr>
          <p:cNvPr id="9" name="Rectangle 8"/>
          <p:cNvSpPr/>
          <p:nvPr/>
        </p:nvSpPr>
        <p:spPr>
          <a:xfrm>
            <a:off x="7037333" y="5143512"/>
            <a:ext cx="1627369" cy="369332"/>
          </a:xfrm>
          <a:prstGeom prst="rect">
            <a:avLst/>
          </a:prstGeom>
          <a:solidFill>
            <a:schemeClr val="accent6">
              <a:lumMod val="40000"/>
              <a:lumOff val="60000"/>
            </a:schemeClr>
          </a:solidFill>
        </p:spPr>
        <p:txBody>
          <a:bodyPr wrap="none">
            <a:spAutoFit/>
          </a:bodyPr>
          <a:lstStyle/>
          <a:p>
            <a:r>
              <a:rPr lang="en-US" sz="1800" dirty="0" smtClean="0"/>
              <a:t>Intel Core Duo </a:t>
            </a:r>
            <a:endParaRPr lang="en-US" sz="1800" dirty="0"/>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285720" y="214290"/>
            <a:ext cx="7929618" cy="428628"/>
          </a:xfrm>
        </p:spPr>
        <p:txBody>
          <a:bodyPr>
            <a:normAutofit fontScale="90000"/>
          </a:bodyPr>
          <a:lstStyle/>
          <a:p>
            <a:r>
              <a:rPr lang="en-US" sz="2400" b="1" dirty="0" smtClean="0">
                <a:effectLst>
                  <a:outerShdw blurRad="38100" dist="38100" dir="2700000" algn="tl">
                    <a:srgbClr val="000000">
                      <a:alpha val="43137"/>
                    </a:srgbClr>
                  </a:outerShdw>
                </a:effectLst>
              </a:rPr>
              <a:t>Intel  Core I7-990X Orga</a:t>
            </a:r>
            <a:r>
              <a:rPr lang="en-US" sz="2400" b="1" dirty="0" smtClean="0">
                <a:solidFill>
                  <a:schemeClr val="accent1">
                    <a:lumMod val="75000"/>
                  </a:schemeClr>
                </a:solidFill>
                <a:effectLst>
                  <a:outerShdw blurRad="38100" dist="38100" dir="2700000" algn="tl">
                    <a:srgbClr val="000000">
                      <a:alpha val="43137"/>
                    </a:srgbClr>
                  </a:outerShdw>
                </a:effectLst>
              </a:rPr>
              <a:t>nization</a:t>
            </a:r>
            <a:endParaRPr lang="en-GB" sz="2000" dirty="0">
              <a:solidFill>
                <a:schemeClr val="accent1">
                  <a:lumMod val="75000"/>
                </a:schemeClr>
              </a:solidFill>
              <a:effectLst>
                <a:outerShdw blurRad="38100" dist="38100" dir="2700000" algn="tl">
                  <a:srgbClr val="000000">
                    <a:alpha val="43137"/>
                  </a:srgbClr>
                </a:outerShdw>
              </a:effectLst>
            </a:endParaRPr>
          </a:p>
        </p:txBody>
      </p:sp>
      <p:pic>
        <p:nvPicPr>
          <p:cNvPr id="10242" name="Picture 2"/>
          <p:cNvPicPr>
            <a:picLocks noChangeAspect="1" noChangeArrowheads="1"/>
          </p:cNvPicPr>
          <p:nvPr/>
        </p:nvPicPr>
        <p:blipFill>
          <a:blip r:embed="rId3"/>
          <a:srcRect/>
          <a:stretch>
            <a:fillRect/>
          </a:stretch>
        </p:blipFill>
        <p:spPr bwMode="auto">
          <a:xfrm>
            <a:off x="476280" y="928670"/>
            <a:ext cx="8382000" cy="539115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498474" y="484094"/>
            <a:ext cx="7556313" cy="516014"/>
          </a:xfrm>
        </p:spPr>
        <p:txBody>
          <a:bodyPr/>
          <a:lstStyle/>
          <a:p>
            <a:r>
              <a:rPr lang="en-GB" sz="3000" dirty="0" smtClean="0">
                <a:effectLst>
                  <a:outerShdw blurRad="38100" dist="38100" dir="2700000" algn="tl">
                    <a:srgbClr val="000000">
                      <a:alpha val="43137"/>
                    </a:srgbClr>
                  </a:outerShdw>
                </a:effectLst>
              </a:rPr>
              <a:t>Exercises</a:t>
            </a:r>
            <a:endParaRPr lang="en-GB" sz="3000" dirty="0">
              <a:effectLst>
                <a:outerShdw blurRad="38100" dist="38100" dir="2700000" algn="tl">
                  <a:srgbClr val="000000">
                    <a:alpha val="43137"/>
                  </a:srgbClr>
                </a:outerShdw>
              </a:effectLst>
            </a:endParaRPr>
          </a:p>
        </p:txBody>
      </p:sp>
      <p:sp>
        <p:nvSpPr>
          <p:cNvPr id="219139" name="Rectangle 3"/>
          <p:cNvSpPr>
            <a:spLocks noGrp="1" noChangeArrowheads="1"/>
          </p:cNvSpPr>
          <p:nvPr>
            <p:ph idx="1"/>
          </p:nvPr>
        </p:nvSpPr>
        <p:spPr>
          <a:xfrm>
            <a:off x="498474" y="1142984"/>
            <a:ext cx="7556313" cy="5486416"/>
          </a:xfrm>
        </p:spPr>
        <p:txBody>
          <a:bodyPr>
            <a:normAutofit/>
          </a:bodyPr>
          <a:lstStyle/>
          <a:p>
            <a:r>
              <a:rPr lang="en-US" dirty="0" smtClean="0">
                <a:solidFill>
                  <a:srgbClr val="002060"/>
                </a:solidFill>
              </a:rPr>
              <a:t>18.1 Summarize the differences among simple instruction pipelining, superscalar, and simultaneous multithreading. </a:t>
            </a:r>
          </a:p>
          <a:p>
            <a:r>
              <a:rPr lang="en-US" dirty="0" smtClean="0">
                <a:solidFill>
                  <a:srgbClr val="002060"/>
                </a:solidFill>
              </a:rPr>
              <a:t>18.2 Give several reasons for the choice by designers to move to a </a:t>
            </a:r>
            <a:r>
              <a:rPr lang="en-US" dirty="0" smtClean="0">
                <a:solidFill>
                  <a:srgbClr val="002060"/>
                </a:solidFill>
              </a:rPr>
              <a:t>multicore</a:t>
            </a:r>
            <a:r>
              <a:rPr lang="en-US" dirty="0" smtClean="0">
                <a:solidFill>
                  <a:srgbClr val="002060"/>
                </a:solidFill>
              </a:rPr>
              <a:t> organization rather than increase parallelism within a single processor. </a:t>
            </a:r>
          </a:p>
          <a:p>
            <a:r>
              <a:rPr lang="en-US" dirty="0" smtClean="0">
                <a:solidFill>
                  <a:srgbClr val="002060"/>
                </a:solidFill>
              </a:rPr>
              <a:t>18.3 Why is there a trend toward giving an increasing fraction of chip area to cache memory? </a:t>
            </a:r>
          </a:p>
          <a:p>
            <a:r>
              <a:rPr lang="en-US" dirty="0" smtClean="0">
                <a:solidFill>
                  <a:srgbClr val="002060"/>
                </a:solidFill>
              </a:rPr>
              <a:t>18.5 At a top level, what are the main design variables in a </a:t>
            </a:r>
            <a:r>
              <a:rPr lang="en-US" dirty="0" smtClean="0">
                <a:solidFill>
                  <a:srgbClr val="002060"/>
                </a:solidFill>
              </a:rPr>
              <a:t>multicore</a:t>
            </a:r>
            <a:r>
              <a:rPr lang="en-US" dirty="0" smtClean="0">
                <a:solidFill>
                  <a:srgbClr val="002060"/>
                </a:solidFill>
              </a:rPr>
              <a:t> organization? </a:t>
            </a:r>
          </a:p>
          <a:p>
            <a:r>
              <a:rPr lang="en-US" dirty="0" smtClean="0">
                <a:solidFill>
                  <a:srgbClr val="002060"/>
                </a:solidFill>
              </a:rPr>
              <a:t>18.6 List some advantages of a shared L2 cache among cores compared to separate dedicated L2 caches for each core.</a:t>
            </a:r>
            <a:endParaRPr lang="en-GB" sz="2000" dirty="0">
              <a:solidFill>
                <a:srgbClr val="002060"/>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533400" y="2828365"/>
            <a:ext cx="3657600" cy="2386585"/>
          </a:xfrm>
        </p:spPr>
        <p:txBody>
          <a:bodyPr>
            <a:normAutofit/>
          </a:bodyPr>
          <a:lstStyle/>
          <a:p>
            <a:r>
              <a:rPr lang="en-US" sz="1765" dirty="0" smtClean="0">
                <a:solidFill>
                  <a:srgbClr val="002060"/>
                </a:solidFill>
              </a:rPr>
              <a:t>Hardware performance issues</a:t>
            </a:r>
          </a:p>
          <a:p>
            <a:pPr lvl="1"/>
            <a:r>
              <a:rPr lang="en-US" sz="1765" dirty="0" smtClean="0">
                <a:solidFill>
                  <a:srgbClr val="002060"/>
                </a:solidFill>
              </a:rPr>
              <a:t>Increase in parallelism and complexity</a:t>
            </a:r>
          </a:p>
          <a:p>
            <a:pPr lvl="1"/>
            <a:r>
              <a:rPr lang="en-US" sz="1765" dirty="0" smtClean="0">
                <a:solidFill>
                  <a:srgbClr val="002060"/>
                </a:solidFill>
              </a:rPr>
              <a:t>Power consumption</a:t>
            </a:r>
          </a:p>
          <a:p>
            <a:r>
              <a:rPr lang="en-US" sz="1765" dirty="0" smtClean="0">
                <a:solidFill>
                  <a:srgbClr val="002060"/>
                </a:solidFill>
              </a:rPr>
              <a:t>Software performance issues</a:t>
            </a:r>
          </a:p>
          <a:p>
            <a:pPr lvl="1"/>
            <a:r>
              <a:rPr lang="en-US" sz="1765" dirty="0" smtClean="0">
                <a:solidFill>
                  <a:srgbClr val="002060"/>
                </a:solidFill>
              </a:rPr>
              <a:t>Software on </a:t>
            </a:r>
            <a:r>
              <a:rPr lang="en-US" sz="1765" dirty="0" smtClean="0">
                <a:solidFill>
                  <a:srgbClr val="002060"/>
                </a:solidFill>
              </a:rPr>
              <a:t>multicore</a:t>
            </a:r>
            <a:endParaRPr lang="en-US" sz="1765" dirty="0" smtClean="0">
              <a:solidFill>
                <a:srgbClr val="002060"/>
              </a:solidFill>
            </a:endParaRPr>
          </a:p>
        </p:txBody>
      </p:sp>
      <p:sp>
        <p:nvSpPr>
          <p:cNvPr id="32" name="Content Placeholder 31"/>
          <p:cNvSpPr>
            <a:spLocks noGrp="1"/>
          </p:cNvSpPr>
          <p:nvPr>
            <p:ph sz="quarter" idx="4"/>
          </p:nvPr>
        </p:nvSpPr>
        <p:spPr>
          <a:xfrm>
            <a:off x="4800600" y="2857504"/>
            <a:ext cx="3657600" cy="1857380"/>
          </a:xfrm>
        </p:spPr>
        <p:txBody>
          <a:bodyPr>
            <a:normAutofit/>
          </a:bodyPr>
          <a:lstStyle/>
          <a:p>
            <a:r>
              <a:rPr lang="en-US" sz="1765" dirty="0" smtClean="0">
                <a:solidFill>
                  <a:srgbClr val="002060"/>
                </a:solidFill>
              </a:rPr>
              <a:t>Multicore organization</a:t>
            </a:r>
          </a:p>
          <a:p>
            <a:r>
              <a:rPr lang="en-US" sz="1765" dirty="0" smtClean="0">
                <a:solidFill>
                  <a:srgbClr val="002060"/>
                </a:solidFill>
              </a:rPr>
              <a:t>Intel x86 multicore organization</a:t>
            </a:r>
          </a:p>
          <a:p>
            <a:pPr lvl="1"/>
            <a:r>
              <a:rPr lang="en-US" sz="1765" dirty="0" smtClean="0">
                <a:solidFill>
                  <a:srgbClr val="002060"/>
                </a:solidFill>
              </a:rPr>
              <a:t>Intel Core Duo</a:t>
            </a:r>
          </a:p>
          <a:p>
            <a:pPr lvl="1"/>
            <a:r>
              <a:rPr lang="en-US" sz="1765" dirty="0" smtClean="0">
                <a:solidFill>
                  <a:srgbClr val="002060"/>
                </a:solidFill>
              </a:rPr>
              <a:t>Intel Core i7-990X</a:t>
            </a:r>
          </a:p>
        </p:txBody>
      </p:sp>
      <p:sp>
        <p:nvSpPr>
          <p:cNvPr id="44035" name="Rectangle 3"/>
          <p:cNvSpPr>
            <a:spLocks noGrp="1" noChangeArrowheads="1"/>
          </p:cNvSpPr>
          <p:nvPr>
            <p:ph type="body" idx="1"/>
          </p:nvPr>
        </p:nvSpPr>
        <p:spPr>
          <a:xfrm>
            <a:off x="497541" y="1295400"/>
            <a:ext cx="3657600" cy="1098177"/>
          </a:xfrm>
        </p:spPr>
        <p:txBody>
          <a:bodyPr>
            <a:normAutofit/>
          </a:bodyPr>
          <a:lstStyle/>
          <a:p>
            <a:endParaRPr/>
          </a:p>
          <a:p>
            <a:endParaRPr lang="en-US" sz="800" dirty="0" smtClean="0"/>
          </a:p>
          <a:p>
            <a:endParaRPr lang="en-US" sz="800" dirty="0" smtClean="0"/>
          </a:p>
          <a:p>
            <a:r>
              <a:rPr lang="en-US" sz="3200" dirty="0" smtClean="0"/>
              <a:t>Chapter 18     </a:t>
            </a:r>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2800" dirty="0" smtClean="0">
                <a:solidFill>
                  <a:schemeClr val="accent1">
                    <a:lumMod val="50000"/>
                  </a:schemeClr>
                </a:solidFill>
              </a:rPr>
              <a:t>Multicore </a:t>
            </a:r>
          </a:p>
          <a:p>
            <a:r>
              <a:rPr lang="en-US" sz="2800" dirty="0" smtClean="0">
                <a:solidFill>
                  <a:schemeClr val="accent1">
                    <a:lumMod val="50000"/>
                  </a:schemeClr>
                </a:solidFill>
              </a:rPr>
              <a:t>Computers</a:t>
            </a:r>
            <a:endParaRPr lang="en-US" dirty="0">
              <a:solidFill>
                <a:srgbClr val="6666CC"/>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357158" y="285728"/>
            <a:ext cx="3786182" cy="704832"/>
          </a:xfrm>
        </p:spPr>
        <p:txBody>
          <a:bodyPr/>
          <a:lstStyle/>
          <a:p>
            <a:r>
              <a:rPr lang="en-GB" dirty="0" smtClean="0">
                <a:effectLst>
                  <a:outerShdw blurRad="38100" dist="38100" dir="2700000" algn="tl">
                    <a:srgbClr val="000000">
                      <a:alpha val="43137"/>
                    </a:srgbClr>
                  </a:outerShdw>
                </a:effectLst>
              </a:rPr>
              <a:t>Objectives</a:t>
            </a:r>
            <a:endParaRPr lang="en-GB" dirty="0">
              <a:effectLst>
                <a:outerShdw blurRad="38100" dist="38100" dir="2700000" algn="tl">
                  <a:srgbClr val="000000">
                    <a:alpha val="43137"/>
                  </a:srgbClr>
                </a:outerShdw>
              </a:effectLst>
            </a:endParaRPr>
          </a:p>
        </p:txBody>
      </p:sp>
      <p:sp>
        <p:nvSpPr>
          <p:cNvPr id="4" name="Content Placeholder 4"/>
          <p:cNvSpPr>
            <a:spLocks noGrp="1"/>
          </p:cNvSpPr>
          <p:nvPr>
            <p:ph idx="1"/>
          </p:nvPr>
        </p:nvSpPr>
        <p:spPr>
          <a:xfrm>
            <a:off x="500034" y="1285860"/>
            <a:ext cx="8215370" cy="4144963"/>
          </a:xfrm>
        </p:spPr>
        <p:txBody>
          <a:bodyPr>
            <a:noAutofit/>
          </a:bodyPr>
          <a:lstStyle/>
          <a:p>
            <a:r>
              <a:rPr lang="en-US" sz="1800" b="1" dirty="0" smtClean="0">
                <a:solidFill>
                  <a:srgbClr val="002060"/>
                </a:solidFill>
              </a:rPr>
              <a:t>A </a:t>
            </a:r>
            <a:r>
              <a:rPr lang="en-US" sz="1800" b="1" dirty="0" smtClean="0">
                <a:solidFill>
                  <a:srgbClr val="002060"/>
                </a:solidFill>
              </a:rPr>
              <a:t>multicore</a:t>
            </a:r>
            <a:r>
              <a:rPr lang="en-US" sz="1800" b="1" dirty="0" smtClean="0">
                <a:solidFill>
                  <a:srgbClr val="002060"/>
                </a:solidFill>
              </a:rPr>
              <a:t> computer</a:t>
            </a:r>
            <a:r>
              <a:rPr lang="en-US" sz="1800" dirty="0" smtClean="0">
                <a:solidFill>
                  <a:srgbClr val="002060"/>
                </a:solidFill>
              </a:rPr>
              <a:t>, also known as a </a:t>
            </a:r>
            <a:r>
              <a:rPr lang="en-US" sz="1800" b="1" dirty="0" smtClean="0">
                <a:solidFill>
                  <a:srgbClr val="002060"/>
                </a:solidFill>
              </a:rPr>
              <a:t>chip multiprocessor</a:t>
            </a:r>
            <a:r>
              <a:rPr lang="en-US" sz="1800" dirty="0" smtClean="0">
                <a:solidFill>
                  <a:srgbClr val="002060"/>
                </a:solidFill>
              </a:rPr>
              <a:t>, combines two or more processors (called cores) on a single piece of silicon (called a die- </a:t>
            </a:r>
            <a:r>
              <a:rPr lang="en-US" sz="1800" dirty="0" smtClean="0">
                <a:solidFill>
                  <a:srgbClr val="002060"/>
                </a:solidFill>
              </a:rPr>
              <a:t>khuôn</a:t>
            </a:r>
            <a:r>
              <a:rPr lang="en-US" sz="1800" dirty="0" smtClean="0">
                <a:solidFill>
                  <a:srgbClr val="002060"/>
                </a:solidFill>
              </a:rPr>
              <a:t> </a:t>
            </a:r>
            <a:r>
              <a:rPr lang="en-US" sz="1800" dirty="0" smtClean="0">
                <a:solidFill>
                  <a:srgbClr val="002060"/>
                </a:solidFill>
              </a:rPr>
              <a:t>mẫu</a:t>
            </a:r>
            <a:r>
              <a:rPr lang="en-US" sz="1800" dirty="0" smtClean="0">
                <a:solidFill>
                  <a:srgbClr val="002060"/>
                </a:solidFill>
              </a:rPr>
              <a:t>). Typically, </a:t>
            </a:r>
            <a:r>
              <a:rPr lang="en-US" sz="1800" b="1" dirty="0" smtClean="0">
                <a:solidFill>
                  <a:srgbClr val="002060"/>
                </a:solidFill>
              </a:rPr>
              <a:t>each core consists </a:t>
            </a:r>
            <a:r>
              <a:rPr lang="en-US" sz="1800" dirty="0" smtClean="0">
                <a:solidFill>
                  <a:srgbClr val="002060"/>
                </a:solidFill>
              </a:rPr>
              <a:t>of all of the components of an </a:t>
            </a:r>
            <a:r>
              <a:rPr lang="en-US" sz="1800" b="1" dirty="0" smtClean="0">
                <a:solidFill>
                  <a:srgbClr val="002060"/>
                </a:solidFill>
              </a:rPr>
              <a:t>independent processor</a:t>
            </a:r>
            <a:r>
              <a:rPr lang="en-US" sz="1800" dirty="0" smtClean="0">
                <a:solidFill>
                  <a:srgbClr val="002060"/>
                </a:solidFill>
              </a:rPr>
              <a:t>, such as registers, ALU, pipeline hardware, and control unit, plus L1 instruction and data caches. In addition to the multiple cores, contemporary </a:t>
            </a:r>
            <a:r>
              <a:rPr lang="en-US" sz="1800" dirty="0" smtClean="0">
                <a:solidFill>
                  <a:srgbClr val="002060"/>
                </a:solidFill>
              </a:rPr>
              <a:t>multicore</a:t>
            </a:r>
            <a:r>
              <a:rPr lang="en-US" sz="1800" dirty="0" smtClean="0">
                <a:solidFill>
                  <a:srgbClr val="002060"/>
                </a:solidFill>
              </a:rPr>
              <a:t> chips also include L2 cache and, increasingly, L3 cache.</a:t>
            </a:r>
          </a:p>
          <a:p>
            <a:r>
              <a:rPr lang="en-US" sz="1800" dirty="0" smtClean="0">
                <a:solidFill>
                  <a:srgbClr val="002060"/>
                </a:solidFill>
              </a:rPr>
              <a:t>Your computer is a </a:t>
            </a:r>
            <a:r>
              <a:rPr lang="en-US" sz="1800" dirty="0" smtClean="0">
                <a:solidFill>
                  <a:srgbClr val="002060"/>
                </a:solidFill>
              </a:rPr>
              <a:t>multicore</a:t>
            </a:r>
            <a:r>
              <a:rPr lang="en-US" sz="1800" dirty="0" smtClean="0">
                <a:solidFill>
                  <a:srgbClr val="002060"/>
                </a:solidFill>
              </a:rPr>
              <a:t> computer. Do you want to know about it?</a:t>
            </a:r>
          </a:p>
          <a:p>
            <a:r>
              <a:rPr lang="en-US" sz="1800" b="1" dirty="0" smtClean="0">
                <a:solidFill>
                  <a:srgbClr val="002060"/>
                </a:solidFill>
              </a:rPr>
              <a:t>After studying this chapter, you should be able to: </a:t>
            </a:r>
          </a:p>
          <a:p>
            <a:pPr lvl="1"/>
            <a:r>
              <a:rPr lang="en-US" dirty="0" smtClean="0">
                <a:solidFill>
                  <a:srgbClr val="002060"/>
                </a:solidFill>
              </a:rPr>
              <a:t>Understand the hardware performance issues that have driven the move to </a:t>
            </a:r>
            <a:r>
              <a:rPr lang="en-US" dirty="0" smtClean="0">
                <a:solidFill>
                  <a:srgbClr val="002060"/>
                </a:solidFill>
              </a:rPr>
              <a:t>multicore</a:t>
            </a:r>
            <a:r>
              <a:rPr lang="en-US" dirty="0" smtClean="0">
                <a:solidFill>
                  <a:srgbClr val="002060"/>
                </a:solidFill>
              </a:rPr>
              <a:t> computers. </a:t>
            </a:r>
          </a:p>
          <a:p>
            <a:pPr lvl="1"/>
            <a:r>
              <a:rPr lang="en-US" dirty="0" smtClean="0">
                <a:solidFill>
                  <a:srgbClr val="002060"/>
                </a:solidFill>
              </a:rPr>
              <a:t>Understand the software performance issues posed by the use of multithreaded </a:t>
            </a:r>
            <a:r>
              <a:rPr lang="en-US" dirty="0" smtClean="0">
                <a:solidFill>
                  <a:srgbClr val="002060"/>
                </a:solidFill>
              </a:rPr>
              <a:t>multicore</a:t>
            </a:r>
            <a:r>
              <a:rPr lang="en-US" dirty="0" smtClean="0">
                <a:solidFill>
                  <a:srgbClr val="002060"/>
                </a:solidFill>
              </a:rPr>
              <a:t> computers. </a:t>
            </a:r>
          </a:p>
          <a:p>
            <a:pPr lvl="1"/>
            <a:r>
              <a:rPr lang="en-US" dirty="0" smtClean="0">
                <a:solidFill>
                  <a:srgbClr val="002060"/>
                </a:solidFill>
              </a:rPr>
              <a:t>Have an appreciation of the use of </a:t>
            </a:r>
            <a:r>
              <a:rPr lang="en-US" dirty="0" smtClean="0">
                <a:solidFill>
                  <a:srgbClr val="002060"/>
                </a:solidFill>
              </a:rPr>
              <a:t>multicore</a:t>
            </a:r>
            <a:r>
              <a:rPr lang="en-US" dirty="0" smtClean="0">
                <a:solidFill>
                  <a:srgbClr val="002060"/>
                </a:solidFill>
              </a:rPr>
              <a:t> organization on embedded systems, PCs and servers, and mainframes. </a:t>
            </a:r>
            <a:endParaRPr lang="en-US" dirty="0">
              <a:solidFill>
                <a:srgbClr val="002060"/>
              </a:solidFill>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357190" y="295276"/>
            <a:ext cx="6786578" cy="847708"/>
          </a:xfrm>
        </p:spPr>
        <p:txBody>
          <a:bodyPr/>
          <a:lstStyle/>
          <a:p>
            <a:r>
              <a:rPr lang="en-GB" sz="4000" dirty="0" smtClean="0">
                <a:effectLst>
                  <a:outerShdw blurRad="38100" dist="38100" dir="2700000" algn="tl">
                    <a:srgbClr val="000000">
                      <a:alpha val="43137"/>
                    </a:srgbClr>
                  </a:outerShdw>
                </a:effectLst>
              </a:rPr>
              <a:t>Contents</a:t>
            </a:r>
            <a:endParaRPr lang="en-GB" sz="4000" dirty="0">
              <a:effectLst>
                <a:outerShdw blurRad="38100" dist="38100" dir="2700000" algn="tl">
                  <a:srgbClr val="000000">
                    <a:alpha val="43137"/>
                  </a:srgbClr>
                </a:outerShdw>
              </a:effectLst>
            </a:endParaRPr>
          </a:p>
        </p:txBody>
      </p:sp>
      <p:sp>
        <p:nvSpPr>
          <p:cNvPr id="4" name="Content Placeholder 4"/>
          <p:cNvSpPr>
            <a:spLocks noGrp="1"/>
          </p:cNvSpPr>
          <p:nvPr>
            <p:ph idx="1"/>
          </p:nvPr>
        </p:nvSpPr>
        <p:spPr>
          <a:xfrm>
            <a:off x="498474" y="1981200"/>
            <a:ext cx="7654926" cy="4144963"/>
          </a:xfrm>
        </p:spPr>
        <p:txBody>
          <a:bodyPr>
            <a:normAutofit/>
          </a:bodyPr>
          <a:lstStyle/>
          <a:p>
            <a:r>
              <a:rPr lang="en-US" sz="3200" dirty="0" smtClean="0">
                <a:solidFill>
                  <a:srgbClr val="002060"/>
                </a:solidFill>
              </a:rPr>
              <a:t>18.1 Hardware Performance Issues</a:t>
            </a:r>
          </a:p>
          <a:p>
            <a:r>
              <a:rPr lang="en-US" sz="3200" dirty="0" smtClean="0">
                <a:solidFill>
                  <a:srgbClr val="002060"/>
                </a:solidFill>
              </a:rPr>
              <a:t>18.2 Software Performance Issues</a:t>
            </a:r>
          </a:p>
          <a:p>
            <a:r>
              <a:rPr lang="en-US" sz="3200" dirty="0" smtClean="0">
                <a:solidFill>
                  <a:srgbClr val="002060"/>
                </a:solidFill>
              </a:rPr>
              <a:t>18.3 </a:t>
            </a:r>
            <a:r>
              <a:rPr lang="en-US" sz="3200" dirty="0" smtClean="0">
                <a:solidFill>
                  <a:srgbClr val="002060"/>
                </a:solidFill>
              </a:rPr>
              <a:t>Multicore</a:t>
            </a:r>
            <a:r>
              <a:rPr lang="en-US" sz="3200" dirty="0" smtClean="0">
                <a:solidFill>
                  <a:srgbClr val="002060"/>
                </a:solidFill>
              </a:rPr>
              <a:t> Organization</a:t>
            </a:r>
          </a:p>
          <a:p>
            <a:r>
              <a:rPr lang="en-US" sz="3200" dirty="0" smtClean="0">
                <a:solidFill>
                  <a:srgbClr val="002060"/>
                </a:solidFill>
              </a:rPr>
              <a:t>18.4- introduction to Intel x86 </a:t>
            </a:r>
            <a:r>
              <a:rPr lang="en-US" sz="3200" dirty="0" smtClean="0">
                <a:solidFill>
                  <a:srgbClr val="002060"/>
                </a:solidFill>
              </a:rPr>
              <a:t>Multicore</a:t>
            </a:r>
            <a:r>
              <a:rPr lang="en-US" sz="3200" dirty="0" smtClean="0">
                <a:solidFill>
                  <a:srgbClr val="002060"/>
                </a:solidFill>
              </a:rPr>
              <a:t> Organization</a:t>
            </a:r>
            <a:endParaRPr lang="en-US" sz="3200" dirty="0">
              <a:solidFill>
                <a:srgbClr val="002060"/>
              </a:solidFill>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 y="484094"/>
            <a:ext cx="8288368" cy="730328"/>
          </a:xfrm>
        </p:spPr>
        <p:txBody>
          <a:bodyPr/>
          <a:lstStyle/>
          <a:p>
            <a:r>
              <a:rPr lang="en-US" b="1" dirty="0" smtClean="0"/>
              <a:t>18.1- Hardware Performance Issues</a:t>
            </a:r>
            <a:endParaRPr lang="en-US" b="1" dirty="0"/>
          </a:p>
        </p:txBody>
      </p:sp>
      <p:sp>
        <p:nvSpPr>
          <p:cNvPr id="3" name="Content Placeholder 2"/>
          <p:cNvSpPr>
            <a:spLocks noGrp="1"/>
          </p:cNvSpPr>
          <p:nvPr>
            <p:ph idx="1"/>
          </p:nvPr>
        </p:nvSpPr>
        <p:spPr>
          <a:xfrm>
            <a:off x="498474" y="2017721"/>
            <a:ext cx="7556313" cy="4625989"/>
          </a:xfrm>
        </p:spPr>
        <p:txBody>
          <a:bodyPr>
            <a:normAutofit fontScale="92500" lnSpcReduction="20000"/>
          </a:bodyPr>
          <a:lstStyle/>
          <a:p>
            <a:pPr>
              <a:buNone/>
            </a:pPr>
            <a:r>
              <a:rPr lang="en-US" dirty="0" smtClean="0">
                <a:solidFill>
                  <a:srgbClr val="002060"/>
                </a:solidFill>
              </a:rPr>
              <a:t>These changes include, in chronological order</a:t>
            </a:r>
          </a:p>
          <a:p>
            <a:r>
              <a:rPr lang="en-US" b="1" dirty="0" smtClean="0">
                <a:solidFill>
                  <a:srgbClr val="002060"/>
                </a:solidFill>
              </a:rPr>
              <a:t>Pipelining</a:t>
            </a:r>
            <a:r>
              <a:rPr lang="en-US" dirty="0" smtClean="0">
                <a:solidFill>
                  <a:srgbClr val="002060"/>
                </a:solidFill>
              </a:rPr>
              <a:t>: Individual instructions are executed through a pipeline of stages so that while one instruction is executing in one stage of the pipeline, another instruction is executing in another stage of the pipeline. • </a:t>
            </a:r>
          </a:p>
          <a:p>
            <a:r>
              <a:rPr lang="en-US" b="1" dirty="0" smtClean="0">
                <a:solidFill>
                  <a:srgbClr val="002060"/>
                </a:solidFill>
              </a:rPr>
              <a:t>Superscalar</a:t>
            </a:r>
            <a:r>
              <a:rPr lang="en-US" dirty="0" smtClean="0">
                <a:solidFill>
                  <a:srgbClr val="002060"/>
                </a:solidFill>
              </a:rPr>
              <a:t>: Multiple pipelines are constructed by replicating execution resources. This enables parallel execution of instructions in parallel pipelines, so long as hazards are avoided. </a:t>
            </a:r>
            <a:endParaRPr lang="en-US" b="1" dirty="0" smtClean="0">
              <a:solidFill>
                <a:srgbClr val="002060"/>
              </a:solidFill>
            </a:endParaRPr>
          </a:p>
          <a:p>
            <a:r>
              <a:rPr lang="en-US" b="1" dirty="0" smtClean="0">
                <a:solidFill>
                  <a:srgbClr val="002060"/>
                </a:solidFill>
              </a:rPr>
              <a:t>Simultaneous multithreading (SMT)</a:t>
            </a:r>
            <a:r>
              <a:rPr lang="en-US" dirty="0" smtClean="0">
                <a:solidFill>
                  <a:srgbClr val="002060"/>
                </a:solidFill>
              </a:rPr>
              <a:t>: Register banks are replicated so that multiple threads can share the use of pipeline resources.(a) </a:t>
            </a:r>
          </a:p>
          <a:p>
            <a:pPr marL="0" indent="0">
              <a:buNone/>
            </a:pPr>
            <a:r>
              <a:rPr lang="en-US" dirty="0" smtClean="0">
                <a:solidFill>
                  <a:srgbClr val="002060"/>
                </a:solidFill>
              </a:rPr>
              <a:t>For each of these innovations, designers have over the years attempted to increase the performance of the system by adding complexity</a:t>
            </a:r>
          </a:p>
          <a:p>
            <a:endParaRPr lang="en-US" dirty="0">
              <a:solidFill>
                <a:srgbClr val="002060"/>
              </a:solidFill>
            </a:endParaRPr>
          </a:p>
        </p:txBody>
      </p:sp>
      <p:sp>
        <p:nvSpPr>
          <p:cNvPr id="4" name="Rectangle 3"/>
          <p:cNvSpPr/>
          <p:nvPr/>
        </p:nvSpPr>
        <p:spPr>
          <a:xfrm>
            <a:off x="214282" y="1428736"/>
            <a:ext cx="6143652" cy="461665"/>
          </a:xfrm>
          <a:prstGeom prst="rect">
            <a:avLst/>
          </a:prstGeom>
        </p:spPr>
        <p:txBody>
          <a:bodyPr wrap="square">
            <a:spAutoFit/>
          </a:bodyPr>
          <a:lstStyle/>
          <a:p>
            <a:r>
              <a:rPr lang="en-US" b="1" dirty="0" smtClean="0">
                <a:solidFill>
                  <a:schemeClr val="tx2">
                    <a:lumMod val="75000"/>
                    <a:lumOff val="25000"/>
                  </a:schemeClr>
                </a:solidFill>
              </a:rPr>
              <a:t>Increase in Parallelism and Complexity</a:t>
            </a:r>
            <a:endParaRPr lang="en-US" b="1" dirty="0">
              <a:solidFill>
                <a:schemeClr val="tx2">
                  <a:lumMod val="75000"/>
                  <a:lumOff val="2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428596" y="785794"/>
            <a:ext cx="3255264" cy="1162050"/>
          </a:xfrm>
        </p:spPr>
        <p:txBody>
          <a:bodyPr>
            <a:normAutofit/>
          </a:bodyPr>
          <a:lstStyle/>
          <a:p>
            <a:r>
              <a:rPr lang="en-GB" sz="2800" dirty="0" smtClean="0">
                <a:effectLst>
                  <a:outerShdw blurRad="38100" dist="38100" dir="2700000" algn="tl">
                    <a:srgbClr val="000000">
                      <a:alpha val="43137"/>
                    </a:srgbClr>
                  </a:outerShdw>
                </a:effectLst>
              </a:rPr>
              <a:t>Alternative Chip Organization</a:t>
            </a:r>
            <a:endParaRPr lang="en-GB" sz="2800" dirty="0">
              <a:effectLst>
                <a:outerShdw blurRad="38100" dist="38100" dir="2700000" algn="tl">
                  <a:srgbClr val="000000">
                    <a:alpha val="43137"/>
                  </a:srgbClr>
                </a:outerShdw>
              </a:effectLst>
            </a:endParaRPr>
          </a:p>
        </p:txBody>
      </p:sp>
      <p:pic>
        <p:nvPicPr>
          <p:cNvPr id="1029" name="Picture 5"/>
          <p:cNvPicPr>
            <a:picLocks noChangeAspect="1" noChangeArrowheads="1"/>
          </p:cNvPicPr>
          <p:nvPr/>
        </p:nvPicPr>
        <p:blipFill>
          <a:blip r:embed="rId3"/>
          <a:srcRect/>
          <a:stretch>
            <a:fillRect/>
          </a:stretch>
        </p:blipFill>
        <p:spPr bwMode="auto">
          <a:xfrm>
            <a:off x="4638650" y="-43156"/>
            <a:ext cx="3933878" cy="6858542"/>
          </a:xfrm>
          <a:prstGeom prst="rect">
            <a:avLst/>
          </a:prstGeom>
          <a:noFill/>
          <a:ln w="9525">
            <a:noFill/>
            <a:miter lim="800000"/>
            <a:headEnd/>
            <a:tailEnd/>
          </a:ln>
          <a:effectLst/>
        </p:spPr>
      </p:pic>
      <p:sp>
        <p:nvSpPr>
          <p:cNvPr id="9" name="TextBox 8"/>
          <p:cNvSpPr txBox="1"/>
          <p:nvPr/>
        </p:nvSpPr>
        <p:spPr>
          <a:xfrm>
            <a:off x="285720" y="6202940"/>
            <a:ext cx="3500462" cy="369332"/>
          </a:xfrm>
          <a:prstGeom prst="rect">
            <a:avLst/>
          </a:prstGeom>
          <a:noFill/>
        </p:spPr>
        <p:txBody>
          <a:bodyPr wrap="square" rtlCol="0">
            <a:spAutoFit/>
          </a:bodyPr>
          <a:lstStyle/>
          <a:p>
            <a:r>
              <a:rPr lang="en-US" sz="1800" dirty="0" smtClean="0">
                <a:solidFill>
                  <a:schemeClr val="bg1"/>
                </a:solidFill>
              </a:rPr>
              <a:t>SMT: </a:t>
            </a:r>
            <a:r>
              <a:rPr lang="en-US" sz="1800" dirty="0" smtClean="0">
                <a:solidFill>
                  <a:schemeClr val="bg1"/>
                </a:solidFill>
              </a:rPr>
              <a:t>Simultaneous </a:t>
            </a:r>
            <a:r>
              <a:rPr lang="en-US" sz="1800" dirty="0" smtClean="0">
                <a:solidFill>
                  <a:schemeClr val="bg1"/>
                </a:solidFill>
              </a:rPr>
              <a:t>multithreading</a:t>
            </a:r>
            <a:endParaRPr lang="en-US" sz="1800" dirty="0">
              <a:solidFill>
                <a:schemeClr val="bg1"/>
              </a:solidFill>
            </a:endParaRPr>
          </a:p>
        </p:txBody>
      </p:sp>
      <p:sp>
        <p:nvSpPr>
          <p:cNvPr id="10" name="Rectangle 9"/>
          <p:cNvSpPr/>
          <p:nvPr/>
        </p:nvSpPr>
        <p:spPr>
          <a:xfrm>
            <a:off x="428596" y="3960690"/>
            <a:ext cx="3143272" cy="1754326"/>
          </a:xfrm>
          <a:prstGeom prst="rect">
            <a:avLst/>
          </a:prstGeom>
        </p:spPr>
        <p:txBody>
          <a:bodyPr wrap="square">
            <a:spAutoFit/>
          </a:bodyPr>
          <a:lstStyle/>
          <a:p>
            <a:r>
              <a:rPr lang="en-US" sz="1800" dirty="0" smtClean="0">
                <a:solidFill>
                  <a:schemeClr val="bg1"/>
                </a:solidFill>
              </a:rPr>
              <a:t>There is a practical limit to how far this trend can be taken, because with more stages, there is the need for more logic, more interconnections, and more control signals</a:t>
            </a:r>
            <a:endParaRPr lang="en-US" sz="1800" dirty="0">
              <a:solidFill>
                <a:schemeClr val="bg1"/>
              </a:solidFill>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285720" y="785794"/>
            <a:ext cx="2500330" cy="1162050"/>
          </a:xfrm>
        </p:spPr>
        <p:txBody>
          <a:bodyPr/>
          <a:lstStyle/>
          <a:p>
            <a:r>
              <a:rPr lang="en-GB" sz="2400" dirty="0">
                <a:effectLst>
                  <a:outerShdw blurRad="38100" dist="38100" dir="2700000" algn="tl">
                    <a:srgbClr val="000000">
                      <a:alpha val="43137"/>
                    </a:srgbClr>
                  </a:outerShdw>
                </a:effectLst>
              </a:rPr>
              <a:t>Intel Hardware </a:t>
            </a:r>
            <a:br>
              <a:rPr lang="en-GB" sz="2400" dirty="0">
                <a:effectLst>
                  <a:outerShdw blurRad="38100" dist="38100" dir="2700000" algn="tl">
                    <a:srgbClr val="000000">
                      <a:alpha val="43137"/>
                    </a:srgbClr>
                  </a:outerShdw>
                </a:effectLst>
              </a:rPr>
            </a:br>
            <a:r>
              <a:rPr lang="en-GB" sz="2400" dirty="0">
                <a:effectLst>
                  <a:outerShdw blurRad="38100" dist="38100" dir="2700000" algn="tl">
                    <a:srgbClr val="000000">
                      <a:alpha val="43137"/>
                    </a:srgbClr>
                  </a:outerShdw>
                </a:effectLst>
              </a:rPr>
              <a:t>Trends</a:t>
            </a:r>
          </a:p>
        </p:txBody>
      </p:sp>
      <p:pic>
        <p:nvPicPr>
          <p:cNvPr id="2050" name="Picture 2"/>
          <p:cNvPicPr>
            <a:picLocks noChangeAspect="1" noChangeArrowheads="1"/>
          </p:cNvPicPr>
          <p:nvPr/>
        </p:nvPicPr>
        <p:blipFill>
          <a:blip r:embed="rId3"/>
          <a:srcRect/>
          <a:stretch>
            <a:fillRect/>
          </a:stretch>
        </p:blipFill>
        <p:spPr bwMode="auto">
          <a:xfrm>
            <a:off x="2876500" y="-611"/>
            <a:ext cx="6267532" cy="6859222"/>
          </a:xfrm>
          <a:prstGeom prst="rect">
            <a:avLst/>
          </a:prstGeom>
          <a:noFill/>
          <a:ln w="9525">
            <a:noFill/>
            <a:miter lim="800000"/>
            <a:headEnd/>
            <a:tailEnd/>
          </a:ln>
          <a:effectLst/>
        </p:spPr>
      </p:pic>
      <p:sp>
        <p:nvSpPr>
          <p:cNvPr id="5" name="Rectangle 4"/>
          <p:cNvSpPr/>
          <p:nvPr/>
        </p:nvSpPr>
        <p:spPr>
          <a:xfrm>
            <a:off x="357158" y="3567074"/>
            <a:ext cx="2428892" cy="2862322"/>
          </a:xfrm>
          <a:prstGeom prst="rect">
            <a:avLst/>
          </a:prstGeom>
        </p:spPr>
        <p:txBody>
          <a:bodyPr wrap="square">
            <a:spAutoFit/>
          </a:bodyPr>
          <a:lstStyle/>
          <a:p>
            <a:r>
              <a:rPr lang="en-US" sz="2000" dirty="0" smtClean="0">
                <a:solidFill>
                  <a:schemeClr val="bg1"/>
                </a:solidFill>
              </a:rPr>
              <a:t>Beginning about 2000, a new flat region of the curve appears, as the limits of effective exploitation of instruction-level parallelism are reached.</a:t>
            </a:r>
            <a:endParaRPr lang="en-US" sz="2000" dirty="0">
              <a:solidFill>
                <a:schemeClr val="bg1"/>
              </a:solidFill>
            </a:endParaRP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0" y="152400"/>
            <a:ext cx="9144000" cy="1116106"/>
          </a:xfrm>
        </p:spPr>
        <p:txBody>
          <a:bodyPr/>
          <a:lstStyle/>
          <a:p>
            <a:pPr algn="ctr"/>
            <a:r>
              <a:rPr lang="en-GB" dirty="0" smtClean="0">
                <a:effectLst>
                  <a:outerShdw blurRad="38100" dist="38100" dir="2700000" algn="tl">
                    <a:srgbClr val="000000">
                      <a:alpha val="43137"/>
                    </a:srgbClr>
                  </a:outerShdw>
                </a:effectLst>
              </a:rPr>
              <a:t>Processor Trends</a:t>
            </a:r>
            <a:endParaRPr lang="en-GB" dirty="0">
              <a:effectLst>
                <a:outerShdw blurRad="38100" dist="38100" dir="2700000" algn="tl">
                  <a:srgbClr val="000000">
                    <a:alpha val="43137"/>
                  </a:srgbClr>
                </a:outerShdw>
              </a:effectLst>
            </a:endParaRPr>
          </a:p>
        </p:txBody>
      </p:sp>
      <p:pic>
        <p:nvPicPr>
          <p:cNvPr id="5" name="Picture 4" descr="f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19091" b="26364"/>
              <a:stretch>
                <a:fillRect/>
              </a:stretch>
            </p:blipFill>
          </mc:Choice>
          <mc:Fallback>
            <p:blipFill>
              <a:blip r:embed="rId4"/>
              <a:srcRect t="19091" b="26364"/>
              <a:stretch>
                <a:fillRect/>
              </a:stretch>
            </p:blipFill>
          </mc:Fallback>
        </mc:AlternateContent>
        <p:spPr>
          <a:xfrm>
            <a:off x="152400" y="533400"/>
            <a:ext cx="8699576" cy="6140825"/>
          </a:xfrm>
          <a:prstGeom prst="rect">
            <a:avLst/>
          </a:prstGeom>
        </p:spPr>
      </p:pic>
      <p:cxnSp>
        <p:nvCxnSpPr>
          <p:cNvPr id="6" name="Straight Arrow Connector 5"/>
          <p:cNvCxnSpPr/>
          <p:nvPr/>
        </p:nvCxnSpPr>
        <p:spPr>
          <a:xfrm rot="16200000" flipH="1">
            <a:off x="2393141" y="3321843"/>
            <a:ext cx="2071702" cy="857256"/>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rot="16200000" flipH="1">
            <a:off x="3000363" y="3071811"/>
            <a:ext cx="1928828" cy="785817"/>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rot="16200000" flipH="1">
            <a:off x="3679025" y="2678902"/>
            <a:ext cx="1643075" cy="714380"/>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16200000" flipH="1">
            <a:off x="4571998" y="2214554"/>
            <a:ext cx="1000136" cy="428628"/>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304800" y="277792"/>
            <a:ext cx="6248399" cy="5513408"/>
          </a:xfrm>
          <a:prstGeom prst="rect">
            <a:avLst/>
          </a:prstGeom>
          <a:solidFill>
            <a:schemeClr val="accent3"/>
          </a:solidFill>
        </p:spPr>
        <p:txBody>
          <a:bodyPr wrap="square" rtlCol="0">
            <a:spAutoFit/>
          </a:bodyPr>
          <a:lstStyle/>
          <a:p>
            <a:endParaRPr lang="en-US" dirty="0"/>
          </a:p>
        </p:txBody>
      </p:sp>
      <p:sp>
        <p:nvSpPr>
          <p:cNvPr id="35" name="Rectangle 34"/>
          <p:cNvSpPr/>
          <p:nvPr/>
        </p:nvSpPr>
        <p:spPr>
          <a:xfrm>
            <a:off x="7391400" y="990600"/>
            <a:ext cx="971089" cy="461665"/>
          </a:xfrm>
          <a:prstGeom prst="rect">
            <a:avLst/>
          </a:prstGeom>
        </p:spPr>
        <p:txBody>
          <a:bodyPr wrap="none">
            <a:spAutoFit/>
          </a:bodyPr>
          <a:lstStyle/>
          <a:p>
            <a:r>
              <a:rPr lang="en-GB" dirty="0" smtClean="0">
                <a:effectLst>
                  <a:outerShdw blurRad="38100" dist="38100" dir="2700000" algn="tl">
                    <a:srgbClr val="000000">
                      <a:alpha val="43137"/>
                    </a:srgbClr>
                  </a:outerShdw>
                </a:effectLst>
              </a:rPr>
              <a:t>Power</a:t>
            </a:r>
            <a:endParaRPr lang="en-US" dirty="0"/>
          </a:p>
        </p:txBody>
      </p:sp>
      <p:sp>
        <p:nvSpPr>
          <p:cNvPr id="36" name="Rectangle 35"/>
          <p:cNvSpPr/>
          <p:nvPr/>
        </p:nvSpPr>
        <p:spPr>
          <a:xfrm>
            <a:off x="7315200" y="3124200"/>
            <a:ext cx="1249060" cy="461665"/>
          </a:xfrm>
          <a:prstGeom prst="rect">
            <a:avLst/>
          </a:prstGeom>
        </p:spPr>
        <p:txBody>
          <a:bodyPr wrap="none">
            <a:spAutoFit/>
          </a:bodyPr>
          <a:lstStyle/>
          <a:p>
            <a:r>
              <a:rPr lang="en-GB" dirty="0" smtClean="0">
                <a:solidFill>
                  <a:schemeClr val="bg1"/>
                </a:solidFill>
                <a:effectLst>
                  <a:outerShdw blurRad="38100" dist="38100" dir="2700000" algn="tl">
                    <a:srgbClr val="000000">
                      <a:alpha val="43137"/>
                    </a:srgbClr>
                  </a:outerShdw>
                </a:effectLst>
              </a:rPr>
              <a:t>Memory</a:t>
            </a:r>
            <a:endParaRPr lang="en-US" dirty="0">
              <a:solidFill>
                <a:schemeClr val="bg1"/>
              </a:solidFill>
            </a:endParaRPr>
          </a:p>
        </p:txBody>
      </p:sp>
      <p:pic>
        <p:nvPicPr>
          <p:cNvPr id="3074" name="Picture 2"/>
          <p:cNvPicPr>
            <a:picLocks noChangeAspect="1" noChangeArrowheads="1"/>
          </p:cNvPicPr>
          <p:nvPr/>
        </p:nvPicPr>
        <p:blipFill>
          <a:blip r:embed="rId3"/>
          <a:srcRect/>
          <a:stretch>
            <a:fillRect/>
          </a:stretch>
        </p:blipFill>
        <p:spPr bwMode="auto">
          <a:xfrm>
            <a:off x="842973" y="785794"/>
            <a:ext cx="5229225" cy="45815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8474" y="142852"/>
            <a:ext cx="7556313" cy="730328"/>
          </a:xfrm>
        </p:spPr>
        <p:txBody>
          <a:bodyPr/>
          <a:lstStyle/>
          <a:p>
            <a:r>
              <a:rPr lang="en-US" dirty="0" smtClean="0">
                <a:effectLst>
                  <a:outerShdw blurRad="38100" dist="38100" dir="2700000" algn="tl">
                    <a:srgbClr val="000000">
                      <a:alpha val="43137"/>
                    </a:srgbClr>
                  </a:outerShdw>
                </a:effectLst>
              </a:rPr>
              <a:t>Power Consumption</a:t>
            </a:r>
            <a:endParaRPr lang="en-US" dirty="0">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498474" y="1214422"/>
            <a:ext cx="7654926" cy="4911741"/>
          </a:xfrm>
        </p:spPr>
        <p:txBody>
          <a:bodyPr>
            <a:noAutofit/>
          </a:bodyPr>
          <a:lstStyle/>
          <a:p>
            <a:r>
              <a:rPr lang="en-US" sz="2400" dirty="0" smtClean="0">
                <a:solidFill>
                  <a:srgbClr val="002060"/>
                </a:solidFill>
              </a:rPr>
              <a:t>By 2015 we can expect to see microprocessor chips with about 100 billion transistors on a 300 mm</a:t>
            </a:r>
            <a:r>
              <a:rPr lang="en-US" sz="2400" baseline="30000" dirty="0" smtClean="0">
                <a:solidFill>
                  <a:srgbClr val="002060"/>
                </a:solidFill>
              </a:rPr>
              <a:t>2 </a:t>
            </a:r>
            <a:r>
              <a:rPr lang="en-US" sz="2400" dirty="0" smtClean="0">
                <a:solidFill>
                  <a:srgbClr val="002060"/>
                </a:solidFill>
              </a:rPr>
              <a:t>die (base)</a:t>
            </a:r>
          </a:p>
          <a:p>
            <a:r>
              <a:rPr lang="en-US" sz="2400" dirty="0" smtClean="0">
                <a:solidFill>
                  <a:srgbClr val="002060"/>
                </a:solidFill>
              </a:rPr>
              <a:t>Assuming that about 50-60% of the chip area is devoted to memory, the chip will support cache memory of about 100 MB and leave over 1 billion transistors available for logic</a:t>
            </a:r>
          </a:p>
          <a:p>
            <a:r>
              <a:rPr lang="en-US" sz="2400" dirty="0" smtClean="0">
                <a:solidFill>
                  <a:srgbClr val="002060"/>
                </a:solidFill>
              </a:rPr>
              <a:t>How to use all those logic transistors is a key design issue</a:t>
            </a:r>
          </a:p>
          <a:p>
            <a:r>
              <a:rPr lang="en-US" sz="2400" dirty="0" smtClean="0">
                <a:solidFill>
                  <a:srgbClr val="FF0000"/>
                </a:solidFill>
              </a:rPr>
              <a:t>Pollack’s Rule</a:t>
            </a:r>
          </a:p>
          <a:p>
            <a:pPr lvl="1"/>
            <a:r>
              <a:rPr lang="en-US" sz="2000" dirty="0" smtClean="0">
                <a:solidFill>
                  <a:srgbClr val="FF0000"/>
                </a:solidFill>
              </a:rPr>
              <a:t>States that performance increase is roughly proportional to square root of increase in complexity</a:t>
            </a:r>
          </a:p>
          <a:p>
            <a:endParaRPr lang="en-US" sz="2400" dirty="0">
              <a:solidFill>
                <a:srgbClr val="002060"/>
              </a:solidFill>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3793</TotalTime>
  <Words>2648</Words>
  <Application>Microsoft Macintosh PowerPoint</Application>
  <PresentationFormat>On-screen Show (4:3)</PresentationFormat>
  <Paragraphs>154</Paragraphs>
  <Slides>18</Slides>
  <Notes>16</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Advantage</vt:lpstr>
      <vt:lpstr>William Stallings  Computer Organization  and Architecture 9th Edition</vt:lpstr>
      <vt:lpstr>Objectives</vt:lpstr>
      <vt:lpstr>Contents</vt:lpstr>
      <vt:lpstr>18.1- Hardware Performance Issues</vt:lpstr>
      <vt:lpstr>Alternative Chip Organization</vt:lpstr>
      <vt:lpstr>Intel Hardware  Trends</vt:lpstr>
      <vt:lpstr>Processor Trends</vt:lpstr>
      <vt:lpstr>Slide 8</vt:lpstr>
      <vt:lpstr>Power Consumption</vt:lpstr>
      <vt:lpstr>18.2-  Software Performance Issues   Performance  Effect of  Multiple Cores</vt:lpstr>
      <vt:lpstr>Scaling of Database Workloads on Multiple-Processor hardware</vt:lpstr>
      <vt:lpstr>Effective Applications for Multicore Processors</vt:lpstr>
      <vt:lpstr>18.3- Multicore Organization</vt:lpstr>
      <vt:lpstr>Multicore Organization …  </vt:lpstr>
      <vt:lpstr>13.4- Intel x86 Multicore Organization </vt:lpstr>
      <vt:lpstr>Intel  Core I7-990X Organization</vt:lpstr>
      <vt:lpstr>Exercises</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 Multicore Computers</dc:title>
  <dc:creator>Adrian J Pullin</dc:creator>
  <cp:lastModifiedBy>USER</cp:lastModifiedBy>
  <cp:revision>173</cp:revision>
  <dcterms:created xsi:type="dcterms:W3CDTF">2012-07-25T00:49:14Z</dcterms:created>
  <dcterms:modified xsi:type="dcterms:W3CDTF">2015-04-16T03:28:03Z</dcterms:modified>
</cp:coreProperties>
</file>