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69" r:id="rId7"/>
    <p:sldId id="275" r:id="rId8"/>
    <p:sldId id="270" r:id="rId9"/>
    <p:sldId id="279" r:id="rId10"/>
    <p:sldId id="272" r:id="rId11"/>
    <p:sldId id="294" r:id="rId12"/>
    <p:sldId id="295" r:id="rId13"/>
    <p:sldId id="297" r:id="rId14"/>
    <p:sldId id="298" r:id="rId15"/>
    <p:sldId id="296" r:id="rId16"/>
    <p:sldId id="280" r:id="rId17"/>
    <p:sldId id="293" r:id="rId18"/>
    <p:sldId id="299" r:id="rId19"/>
    <p:sldId id="303" r:id="rId20"/>
    <p:sldId id="302" r:id="rId21"/>
    <p:sldId id="304" r:id="rId22"/>
    <p:sldId id="301" r:id="rId23"/>
    <p:sldId id="305"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showGuides="1">
      <p:cViewPr varScale="1">
        <p:scale>
          <a:sx n="84" d="100"/>
          <a:sy n="84" d="100"/>
        </p:scale>
        <p:origin x="101" y="149"/>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2. Numbering systems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9" name="Picture 4" descr="FULogo">
            <a:extLst>
              <a:ext uri="{FF2B5EF4-FFF2-40B4-BE49-F238E27FC236}">
                <a16:creationId xmlns:a16="http://schemas.microsoft.com/office/drawing/2014/main" id="{D00A3512-7C80-DDC0-6F11-CE041C803D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900" y="3965261"/>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683-874F-4FDE-8F64-D745576098AA}"/>
              </a:ext>
            </a:extLst>
          </p:cNvPr>
          <p:cNvSpPr>
            <a:spLocks noGrp="1"/>
          </p:cNvSpPr>
          <p:nvPr>
            <p:ph type="title"/>
          </p:nvPr>
        </p:nvSpPr>
        <p:spPr/>
        <p:txBody>
          <a:bodyPr/>
          <a:lstStyle/>
          <a:p>
            <a:r>
              <a:rPr lang="en-US" dirty="0"/>
              <a:t>The hexadecimal system (base 16)</a:t>
            </a:r>
          </a:p>
        </p:txBody>
      </p:sp>
      <p:sp>
        <p:nvSpPr>
          <p:cNvPr id="3" name="Content Placeholder 2">
            <a:extLst>
              <a:ext uri="{FF2B5EF4-FFF2-40B4-BE49-F238E27FC236}">
                <a16:creationId xmlns:a16="http://schemas.microsoft.com/office/drawing/2014/main" id="{CEA4D4B5-AC5D-408B-BBCE-068DC4963841}"/>
              </a:ext>
            </a:extLst>
          </p:cNvPr>
          <p:cNvSpPr>
            <a:spLocks noGrp="1"/>
          </p:cNvSpPr>
          <p:nvPr>
            <p:ph idx="1"/>
          </p:nvPr>
        </p:nvSpPr>
        <p:spPr/>
        <p:txBody>
          <a:bodyPr>
            <a:normAutofit/>
          </a:bodyPr>
          <a:lstStyle/>
          <a:p>
            <a:pPr marL="0" indent="0" algn="l">
              <a:buNone/>
            </a:pPr>
            <a:r>
              <a:rPr lang="en-US" sz="1800" b="1" dirty="0">
                <a:latin typeface="BerlingLTStd-Roman"/>
              </a:rPr>
              <a:t>Problems</a:t>
            </a:r>
            <a:r>
              <a:rPr lang="en-US" sz="1800" dirty="0">
                <a:latin typeface="BerlingLTStd-Roman"/>
              </a:rPr>
              <a:t> :</a:t>
            </a:r>
          </a:p>
          <a:p>
            <a:pPr algn="l"/>
            <a:r>
              <a:rPr lang="en-US" sz="1800" dirty="0">
                <a:latin typeface="BerlingLTStd-Roman"/>
              </a:rPr>
              <a:t>T</a:t>
            </a:r>
            <a:r>
              <a:rPr lang="en-US" sz="1800" b="0" i="0" u="none" strike="noStrike" baseline="0" dirty="0">
                <a:latin typeface="BerlingLTStd-Roman"/>
              </a:rPr>
              <a:t>he decimal system does not show what is stored in the computer as binary directly—there is no obvious relationship between the number of bits in binary and the number of decimal digits. Conversion from one to the other is not fast, as we will see shortly.</a:t>
            </a:r>
          </a:p>
          <a:p>
            <a:pPr marL="0" indent="0" algn="l">
              <a:buNone/>
            </a:pPr>
            <a:r>
              <a:rPr lang="en-US" sz="1800" b="0" i="0" u="none" strike="noStrike" baseline="0" dirty="0">
                <a:latin typeface="BerlingLTStd-Roman"/>
              </a:rPr>
              <a:t>To </a:t>
            </a:r>
            <a:r>
              <a:rPr lang="en-US" sz="1800" b="1" i="0" u="none" strike="noStrike" baseline="0" dirty="0">
                <a:solidFill>
                  <a:srgbClr val="FF0000"/>
                </a:solidFill>
                <a:latin typeface="BerlingLTStd-Roman"/>
              </a:rPr>
              <a:t>overcome this problem</a:t>
            </a:r>
            <a:r>
              <a:rPr lang="en-US" sz="1800" b="0" i="0" u="none" strike="noStrike" baseline="0" dirty="0">
                <a:latin typeface="BerlingLTStd-Roman"/>
              </a:rPr>
              <a:t>, two positional systems were devised: hexadecimal and octal.</a:t>
            </a:r>
          </a:p>
          <a:p>
            <a:pPr algn="l"/>
            <a:r>
              <a:rPr lang="en-US" sz="1800" b="0" i="0" u="none" strike="noStrike" baseline="0" dirty="0">
                <a:latin typeface="BerlingLTStd-Roman"/>
              </a:rPr>
              <a:t>We first discuss the </a:t>
            </a:r>
            <a:r>
              <a:rPr lang="en-US" sz="1800" b="1" i="0" u="none" strike="noStrike" baseline="0" dirty="0">
                <a:solidFill>
                  <a:srgbClr val="FF0000"/>
                </a:solidFill>
                <a:latin typeface="BerlingLTStd-Bold"/>
              </a:rPr>
              <a:t>hexadecimal system</a:t>
            </a:r>
            <a:r>
              <a:rPr lang="en-US" sz="1800" b="0" i="0" u="none" strike="noStrike" baseline="0" dirty="0">
                <a:latin typeface="BerlingLTStd-Roman"/>
              </a:rPr>
              <a:t>, which is more common. The word </a:t>
            </a:r>
            <a:r>
              <a:rPr lang="en-US" sz="1800" b="1" i="0" u="none" strike="noStrike" baseline="0" dirty="0">
                <a:solidFill>
                  <a:srgbClr val="FF0000"/>
                </a:solidFill>
                <a:latin typeface="BerlingLTStd-Bold"/>
              </a:rPr>
              <a:t>hexadecimal</a:t>
            </a:r>
            <a:r>
              <a:rPr lang="en-US" sz="1800" b="1" i="0" u="none" strike="noStrike" baseline="0" dirty="0">
                <a:latin typeface="BerlingLTStd-Bold"/>
              </a:rPr>
              <a:t> </a:t>
            </a:r>
            <a:r>
              <a:rPr lang="en-US" sz="1800" b="0" i="0" u="none" strike="noStrike" baseline="0" dirty="0">
                <a:latin typeface="BerlingLTStd-Roman"/>
              </a:rPr>
              <a:t>is derived from the Greek root </a:t>
            </a:r>
            <a:r>
              <a:rPr lang="en-US" sz="1800" b="0" i="1" u="none" strike="noStrike" baseline="0" dirty="0">
                <a:latin typeface="BerlingLTStd-Italic"/>
              </a:rPr>
              <a:t>hex </a:t>
            </a:r>
            <a:r>
              <a:rPr lang="en-US" sz="1800" b="0" i="0" u="none" strike="noStrike" baseline="0" dirty="0">
                <a:latin typeface="BerlingLTStd-Roman"/>
              </a:rPr>
              <a:t>(six) and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a:t>
            </a:r>
          </a:p>
          <a:p>
            <a:pPr algn="l"/>
            <a:r>
              <a:rPr lang="en-US" sz="1800" b="0" i="0" u="none" strike="noStrike" baseline="0" dirty="0">
                <a:latin typeface="BerlingLTStd-Roman"/>
              </a:rPr>
              <a:t>To be consistent with decimal and binary, it should really have been called </a:t>
            </a:r>
            <a:r>
              <a:rPr lang="en-US" sz="1800" b="0" i="1" u="none" strike="noStrike" baseline="0" dirty="0">
                <a:latin typeface="BerlingLTStd-Italic"/>
              </a:rPr>
              <a:t>sexadecimal</a:t>
            </a:r>
            <a:r>
              <a:rPr lang="en-US" sz="1800" b="0" i="0" u="none" strike="noStrike" baseline="0" dirty="0">
                <a:latin typeface="BerlingLTStd-Roman"/>
              </a:rPr>
              <a:t>, from the Latin roots </a:t>
            </a:r>
            <a:r>
              <a:rPr lang="en-US" sz="1800" b="0" i="1" u="none" strike="noStrike" baseline="0" dirty="0">
                <a:latin typeface="BerlingLTStd-Italic"/>
              </a:rPr>
              <a:t>sex </a:t>
            </a:r>
            <a:r>
              <a:rPr lang="en-US" sz="1800" b="0" i="0" u="none" strike="noStrike" baseline="0" dirty="0">
                <a:latin typeface="BerlingLTStd-Roman"/>
              </a:rPr>
              <a:t>and </a:t>
            </a:r>
            <a:r>
              <a:rPr lang="en-US" sz="1800" b="0" i="1" u="none" strike="noStrike" baseline="0" dirty="0" err="1">
                <a:latin typeface="BerlingLTStd-Italic"/>
              </a:rPr>
              <a:t>decem</a:t>
            </a:r>
            <a:r>
              <a:rPr lang="en-US" sz="1800" b="0" i="0" u="none" strike="noStrike" baseline="0" dirty="0">
                <a:latin typeface="BerlingLTStd-Roman"/>
              </a:rPr>
              <a:t>. In this system the base b </a:t>
            </a:r>
            <a:r>
              <a:rPr lang="en-US" sz="1800" b="0" i="0" u="none" strike="noStrike" baseline="0" dirty="0">
                <a:latin typeface="MathematicalPiLTStd-1"/>
              </a:rPr>
              <a:t>5 </a:t>
            </a:r>
            <a:r>
              <a:rPr lang="en-US" sz="1800" b="0" i="0" u="none" strike="noStrike" baseline="0" dirty="0">
                <a:latin typeface="BerlingLTStd-Roman"/>
              </a:rPr>
              <a:t>16 and we use 16 symbols to represent a number. The set of symbols is S </a:t>
            </a:r>
            <a:r>
              <a:rPr lang="en-US" sz="1800" b="0" i="0" u="none" strike="noStrike" baseline="0" dirty="0">
                <a:latin typeface="MathematicalPiLTStd-1"/>
              </a:rPr>
              <a:t>5 </a:t>
            </a:r>
            <a:r>
              <a:rPr lang="en-US" sz="1800" b="0" i="0" u="none" strike="noStrike" baseline="0" dirty="0">
                <a:latin typeface="BerlingLTStd-Roman"/>
              </a:rPr>
              <a:t>{0, 1, 2, 3, 4, 5, 6, 7, 8, 9, A, B, C, D, E, F}. </a:t>
            </a:r>
            <a:endParaRPr lang="en-US" dirty="0"/>
          </a:p>
        </p:txBody>
      </p:sp>
      <p:pic>
        <p:nvPicPr>
          <p:cNvPr id="7" name="Picture 6">
            <a:extLst>
              <a:ext uri="{FF2B5EF4-FFF2-40B4-BE49-F238E27FC236}">
                <a16:creationId xmlns:a16="http://schemas.microsoft.com/office/drawing/2014/main" id="{CFB8C249-0746-4C95-9C4B-A09C38A82C7A}"/>
              </a:ext>
            </a:extLst>
          </p:cNvPr>
          <p:cNvPicPr>
            <a:picLocks noChangeAspect="1"/>
          </p:cNvPicPr>
          <p:nvPr/>
        </p:nvPicPr>
        <p:blipFill>
          <a:blip r:embed="rId2"/>
          <a:stretch>
            <a:fillRect/>
          </a:stretch>
        </p:blipFill>
        <p:spPr>
          <a:xfrm>
            <a:off x="2764317" y="5131925"/>
            <a:ext cx="6821646" cy="1153011"/>
          </a:xfrm>
          <a:prstGeom prst="rect">
            <a:avLst/>
          </a:prstGeom>
          <a:ln w="28575">
            <a:solidFill>
              <a:srgbClr val="FF0000"/>
            </a:solidFill>
          </a:ln>
        </p:spPr>
      </p:pic>
      <p:sp>
        <p:nvSpPr>
          <p:cNvPr id="11" name="TextBox 10">
            <a:extLst>
              <a:ext uri="{FF2B5EF4-FFF2-40B4-BE49-F238E27FC236}">
                <a16:creationId xmlns:a16="http://schemas.microsoft.com/office/drawing/2014/main" id="{59440D03-0128-4F7A-A766-55418C47421A}"/>
              </a:ext>
            </a:extLst>
          </p:cNvPr>
          <p:cNvSpPr txBox="1"/>
          <p:nvPr/>
        </p:nvSpPr>
        <p:spPr>
          <a:xfrm>
            <a:off x="3057988" y="6403136"/>
            <a:ext cx="10711277" cy="369332"/>
          </a:xfrm>
          <a:prstGeom prst="rect">
            <a:avLst/>
          </a:prstGeom>
          <a:noFill/>
        </p:spPr>
        <p:txBody>
          <a:bodyPr wrap="square">
            <a:spAutoFit/>
          </a:bodyPr>
          <a:lstStyle/>
          <a:p>
            <a:pPr algn="l"/>
            <a:r>
              <a:rPr lang="en-US" sz="1800" b="1" i="0" u="none" strike="noStrike" baseline="0" dirty="0">
                <a:latin typeface="Frutiger-Bold"/>
              </a:rPr>
              <a:t>Example 2.2  </a:t>
            </a:r>
            <a:r>
              <a:rPr lang="en-US" sz="1800" b="0" i="0" u="none" strike="noStrike" baseline="0" dirty="0">
                <a:latin typeface="BerlingLTStd-Roman"/>
              </a:rPr>
              <a:t>the number (2AE)</a:t>
            </a:r>
            <a:r>
              <a:rPr lang="en-US" sz="800" b="0" i="0" u="none" strike="noStrike" baseline="0" dirty="0">
                <a:latin typeface="BerlingLTStd-Roman"/>
              </a:rPr>
              <a:t>16 </a:t>
            </a:r>
            <a:r>
              <a:rPr lang="en-US" sz="1800" b="0" i="0" u="none" strike="noStrike" baseline="0" dirty="0">
                <a:latin typeface="BerlingLTStd-Roman"/>
              </a:rPr>
              <a:t>in hexadecimal = 686 in decimal</a:t>
            </a:r>
            <a:endParaRPr lang="en-US" dirty="0"/>
          </a:p>
        </p:txBody>
      </p:sp>
    </p:spTree>
    <p:extLst>
      <p:ext uri="{BB962C8B-B14F-4D97-AF65-F5344CB8AC3E}">
        <p14:creationId xmlns:p14="http://schemas.microsoft.com/office/powerpoint/2010/main" val="4371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E3F3-7A84-4D13-BDFD-355B851D48C4}"/>
              </a:ext>
            </a:extLst>
          </p:cNvPr>
          <p:cNvSpPr>
            <a:spLocks noGrp="1"/>
          </p:cNvSpPr>
          <p:nvPr>
            <p:ph type="title"/>
          </p:nvPr>
        </p:nvSpPr>
        <p:spPr/>
        <p:txBody>
          <a:bodyPr/>
          <a:lstStyle/>
          <a:p>
            <a:r>
              <a:rPr lang="en-US" dirty="0"/>
              <a:t>The octal system (base 8)</a:t>
            </a:r>
          </a:p>
        </p:txBody>
      </p:sp>
      <p:sp>
        <p:nvSpPr>
          <p:cNvPr id="3" name="Content Placeholder 2">
            <a:extLst>
              <a:ext uri="{FF2B5EF4-FFF2-40B4-BE49-F238E27FC236}">
                <a16:creationId xmlns:a16="http://schemas.microsoft.com/office/drawing/2014/main" id="{C253A28D-3D4B-4188-AB2C-8A714EDE6371}"/>
              </a:ext>
            </a:extLst>
          </p:cNvPr>
          <p:cNvSpPr>
            <a:spLocks noGrp="1"/>
          </p:cNvSpPr>
          <p:nvPr>
            <p:ph idx="1"/>
          </p:nvPr>
        </p:nvSpPr>
        <p:spPr>
          <a:xfrm>
            <a:off x="1104900" y="1600200"/>
            <a:ext cx="9982200" cy="2359241"/>
          </a:xfrm>
        </p:spPr>
        <p:txBody>
          <a:bodyPr/>
          <a:lstStyle/>
          <a:p>
            <a:pPr algn="l"/>
            <a:r>
              <a:rPr lang="en-US" sz="1800" b="0" i="0" u="none" strike="noStrike" baseline="0" dirty="0">
                <a:latin typeface="BerlingLTStd-Roman"/>
              </a:rPr>
              <a:t>The second system that was devised to show the equivalent of the binary system outside the computer is the </a:t>
            </a:r>
            <a:r>
              <a:rPr lang="en-US" sz="1800" b="1" i="0" u="none" strike="noStrike" baseline="0" dirty="0">
                <a:latin typeface="BerlingLTStd-Bold"/>
              </a:rPr>
              <a:t>octal system</a:t>
            </a:r>
            <a:r>
              <a:rPr lang="en-US" sz="1800" b="0" i="0" u="none" strike="noStrike" baseline="0" dirty="0">
                <a:latin typeface="BerlingLTStd-Roman"/>
              </a:rPr>
              <a:t>. </a:t>
            </a:r>
          </a:p>
          <a:p>
            <a:pPr algn="l"/>
            <a:r>
              <a:rPr lang="en-US" sz="1800" b="0" i="0" u="none" strike="noStrike" baseline="0" dirty="0">
                <a:latin typeface="BerlingLTStd-Roman"/>
              </a:rPr>
              <a:t>The word </a:t>
            </a:r>
            <a:r>
              <a:rPr lang="en-US" sz="1800" b="0" i="1" u="none" strike="noStrike" baseline="0" dirty="0">
                <a:latin typeface="BerlingLTStd-Italic"/>
              </a:rPr>
              <a:t>octal </a:t>
            </a:r>
            <a:r>
              <a:rPr lang="en-US" sz="1800" b="0" i="0" u="none" strike="noStrike" baseline="0" dirty="0">
                <a:latin typeface="BerlingLTStd-Roman"/>
              </a:rPr>
              <a:t>is derived from the Latin root </a:t>
            </a:r>
            <a:r>
              <a:rPr lang="en-US" sz="1800" b="0" i="1" u="none" strike="noStrike" baseline="0" dirty="0">
                <a:latin typeface="BerlingLTStd-Italic"/>
              </a:rPr>
              <a:t>octo </a:t>
            </a:r>
            <a:r>
              <a:rPr lang="en-US" sz="1800" b="0" i="0" u="none" strike="noStrike" baseline="0" dirty="0">
                <a:latin typeface="BerlingLTStd-Roman"/>
              </a:rPr>
              <a:t>(eight). In this system the base b </a:t>
            </a:r>
            <a:r>
              <a:rPr lang="en-US" sz="1800" b="0" i="0" u="none" strike="noStrike" baseline="0" dirty="0">
                <a:latin typeface="MathematicalPiLTStd-1"/>
              </a:rPr>
              <a:t>5 </a:t>
            </a:r>
            <a:r>
              <a:rPr lang="en-US" sz="1800" b="0" i="0" u="none" strike="noStrike" baseline="0" dirty="0">
                <a:latin typeface="BerlingLTStd-Roman"/>
              </a:rPr>
              <a:t>8 and we use eight symbols to represent a number. </a:t>
            </a:r>
          </a:p>
          <a:p>
            <a:pPr algn="l"/>
            <a:r>
              <a:rPr lang="en-US" sz="1800" b="0" i="0" u="none" strike="noStrike" baseline="0" dirty="0">
                <a:latin typeface="BerlingLTStd-Roman"/>
              </a:rPr>
              <a:t>The</a:t>
            </a:r>
            <a:r>
              <a:rPr lang="en-US" sz="1800" dirty="0">
                <a:latin typeface="BerlingLTStd-Roman"/>
              </a:rPr>
              <a:t> </a:t>
            </a:r>
            <a:r>
              <a:rPr lang="en-US" sz="1800" b="0" i="0" u="none" strike="noStrike" baseline="0" dirty="0">
                <a:latin typeface="BerlingLTStd-Roman"/>
              </a:rPr>
              <a:t>set of symbols is S </a:t>
            </a:r>
            <a:r>
              <a:rPr lang="en-US" sz="1800" b="0" i="0" u="none" strike="noStrike" baseline="0" dirty="0">
                <a:latin typeface="MathematicalPiLTStd-1"/>
              </a:rPr>
              <a:t>5 </a:t>
            </a:r>
            <a:r>
              <a:rPr lang="en-US" sz="1800" b="0" i="0" u="none" strike="noStrike" baseline="0" dirty="0">
                <a:latin typeface="BerlingLTStd-Roman"/>
              </a:rPr>
              <a:t>{0, 1, 2, 3, 4, 5, 6, 7}. The symbols in this system are often referred to as </a:t>
            </a:r>
            <a:r>
              <a:rPr lang="en-US" sz="1800" b="1" i="0" u="none" strike="noStrike" baseline="0" dirty="0">
                <a:latin typeface="BerlingLTStd-Bold"/>
              </a:rPr>
              <a:t>octal digits</a:t>
            </a:r>
            <a:endParaRPr lang="en-US" dirty="0"/>
          </a:p>
        </p:txBody>
      </p:sp>
      <p:sp>
        <p:nvSpPr>
          <p:cNvPr id="7" name="TextBox 6">
            <a:extLst>
              <a:ext uri="{FF2B5EF4-FFF2-40B4-BE49-F238E27FC236}">
                <a16:creationId xmlns:a16="http://schemas.microsoft.com/office/drawing/2014/main" id="{AA972696-BB3A-49BC-9B52-ED893F26CC29}"/>
              </a:ext>
            </a:extLst>
          </p:cNvPr>
          <p:cNvSpPr txBox="1"/>
          <p:nvPr/>
        </p:nvSpPr>
        <p:spPr>
          <a:xfrm>
            <a:off x="3136037" y="5679034"/>
            <a:ext cx="6094520"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the number (1256)8 in octal = 686 in decimal:</a:t>
            </a:r>
            <a:endParaRPr lang="en-US" dirty="0"/>
          </a:p>
        </p:txBody>
      </p:sp>
      <p:pic>
        <p:nvPicPr>
          <p:cNvPr id="9" name="Picture 8">
            <a:extLst>
              <a:ext uri="{FF2B5EF4-FFF2-40B4-BE49-F238E27FC236}">
                <a16:creationId xmlns:a16="http://schemas.microsoft.com/office/drawing/2014/main" id="{E003FBAD-8AD5-4977-BA07-713C0D2209DF}"/>
              </a:ext>
            </a:extLst>
          </p:cNvPr>
          <p:cNvPicPr>
            <a:picLocks noChangeAspect="1"/>
          </p:cNvPicPr>
          <p:nvPr/>
        </p:nvPicPr>
        <p:blipFill>
          <a:blip r:embed="rId2"/>
          <a:stretch>
            <a:fillRect/>
          </a:stretch>
        </p:blipFill>
        <p:spPr>
          <a:xfrm>
            <a:off x="1749818" y="3971849"/>
            <a:ext cx="8188884" cy="1447060"/>
          </a:xfrm>
          <a:prstGeom prst="rect">
            <a:avLst/>
          </a:prstGeom>
        </p:spPr>
      </p:pic>
    </p:spTree>
    <p:extLst>
      <p:ext uri="{BB962C8B-B14F-4D97-AF65-F5344CB8AC3E}">
        <p14:creationId xmlns:p14="http://schemas.microsoft.com/office/powerpoint/2010/main" val="162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352-993B-46DE-ABFC-229D3B205F8B}"/>
              </a:ext>
            </a:extLst>
          </p:cNvPr>
          <p:cNvSpPr>
            <a:spLocks noGrp="1"/>
          </p:cNvSpPr>
          <p:nvPr>
            <p:ph type="title"/>
          </p:nvPr>
        </p:nvSpPr>
        <p:spPr/>
        <p:txBody>
          <a:bodyPr/>
          <a:lstStyle/>
          <a:p>
            <a:r>
              <a:rPr lang="en-US" dirty="0"/>
              <a:t>Summary of the four positional systems</a:t>
            </a:r>
          </a:p>
        </p:txBody>
      </p:sp>
      <p:pic>
        <p:nvPicPr>
          <p:cNvPr id="5" name="Content Placeholder 4">
            <a:extLst>
              <a:ext uri="{FF2B5EF4-FFF2-40B4-BE49-F238E27FC236}">
                <a16:creationId xmlns:a16="http://schemas.microsoft.com/office/drawing/2014/main" id="{275198FC-606B-4EBD-853B-7D4000FC5CE6}"/>
              </a:ext>
            </a:extLst>
          </p:cNvPr>
          <p:cNvPicPr>
            <a:picLocks noGrp="1" noChangeAspect="1"/>
          </p:cNvPicPr>
          <p:nvPr>
            <p:ph idx="1"/>
          </p:nvPr>
        </p:nvPicPr>
        <p:blipFill>
          <a:blip r:embed="rId2"/>
          <a:stretch>
            <a:fillRect/>
          </a:stretch>
        </p:blipFill>
        <p:spPr>
          <a:xfrm>
            <a:off x="1488433" y="1798656"/>
            <a:ext cx="9213616" cy="2737834"/>
          </a:xfrm>
        </p:spPr>
      </p:pic>
      <p:sp>
        <p:nvSpPr>
          <p:cNvPr id="7" name="TextBox 6">
            <a:extLst>
              <a:ext uri="{FF2B5EF4-FFF2-40B4-BE49-F238E27FC236}">
                <a16:creationId xmlns:a16="http://schemas.microsoft.com/office/drawing/2014/main" id="{C3C4853D-AB46-4527-A5CF-BB4A48590A52}"/>
              </a:ext>
            </a:extLst>
          </p:cNvPr>
          <p:cNvSpPr txBox="1"/>
          <p:nvPr/>
        </p:nvSpPr>
        <p:spPr>
          <a:xfrm>
            <a:off x="2709908" y="4792652"/>
            <a:ext cx="6094520" cy="369332"/>
          </a:xfrm>
          <a:prstGeom prst="rect">
            <a:avLst/>
          </a:prstGeom>
          <a:noFill/>
        </p:spPr>
        <p:txBody>
          <a:bodyPr wrap="square">
            <a:spAutoFit/>
          </a:bodyPr>
          <a:lstStyle/>
          <a:p>
            <a:r>
              <a:rPr lang="en-US" sz="1800" b="1" i="0" u="none" strike="noStrike" baseline="0" dirty="0">
                <a:latin typeface="Frutiger-Bold"/>
              </a:rPr>
              <a:t>Table 2.1 </a:t>
            </a:r>
            <a:r>
              <a:rPr lang="en-US" sz="1800" b="0" i="0" u="none" strike="noStrike" baseline="0" dirty="0">
                <a:latin typeface="Frutiger-Roman"/>
              </a:rPr>
              <a:t>Summary of the four positional number systems</a:t>
            </a:r>
            <a:endParaRPr lang="en-US" dirty="0"/>
          </a:p>
        </p:txBody>
      </p:sp>
    </p:spTree>
    <p:extLst>
      <p:ext uri="{BB962C8B-B14F-4D97-AF65-F5344CB8AC3E}">
        <p14:creationId xmlns:p14="http://schemas.microsoft.com/office/powerpoint/2010/main" val="26372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Conversion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AACA-95D4-448F-9B10-F5D319784D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41738B-405F-476E-AE52-4FBB222B9D95}"/>
              </a:ext>
            </a:extLst>
          </p:cNvPr>
          <p:cNvSpPr>
            <a:spLocks noGrp="1"/>
          </p:cNvSpPr>
          <p:nvPr>
            <p:ph idx="1"/>
          </p:nvPr>
        </p:nvSpPr>
        <p:spPr>
          <a:xfrm>
            <a:off x="1104900" y="1600200"/>
            <a:ext cx="6139180" cy="4572000"/>
          </a:xfrm>
        </p:spPr>
        <p:txBody>
          <a:bodyPr/>
          <a:lstStyle/>
          <a:p>
            <a:r>
              <a:rPr lang="en-US" altLang="en-US" sz="2000" b="0" i="0" dirty="0"/>
              <a:t>We need to know how to convert a number in one system to the equivalent number in another system. Since the decimal system is more familiar than the other systems,.</a:t>
            </a:r>
          </a:p>
          <a:p>
            <a:r>
              <a:rPr lang="en-US" altLang="en-US" sz="2000" b="1" i="0" dirty="0"/>
              <a:t>First</a:t>
            </a:r>
            <a:r>
              <a:rPr lang="en-US" altLang="en-US" sz="2000" b="0" i="0" dirty="0"/>
              <a:t> show how to covert from any base to decimal. </a:t>
            </a:r>
          </a:p>
          <a:p>
            <a:r>
              <a:rPr lang="en-US" altLang="en-US" sz="2000" b="1" i="0" dirty="0"/>
              <a:t>Then </a:t>
            </a:r>
            <a:r>
              <a:rPr lang="en-US" altLang="en-US" sz="2000" b="0" i="0" dirty="0"/>
              <a:t>show how to convert from decimal to any base. </a:t>
            </a:r>
          </a:p>
          <a:p>
            <a:r>
              <a:rPr lang="en-US" altLang="en-US" sz="2000" b="1" i="0" dirty="0"/>
              <a:t>Finally</a:t>
            </a:r>
            <a:r>
              <a:rPr lang="en-US" altLang="en-US" sz="2000" b="0" i="0" dirty="0"/>
              <a:t>, show how we can easily convert from binary to hexadecimal or octal and vice versa.</a:t>
            </a:r>
          </a:p>
          <a:p>
            <a:endParaRPr lang="en-US" dirty="0"/>
          </a:p>
        </p:txBody>
      </p:sp>
      <p:pic>
        <p:nvPicPr>
          <p:cNvPr id="5" name="Picture 4">
            <a:extLst>
              <a:ext uri="{FF2B5EF4-FFF2-40B4-BE49-F238E27FC236}">
                <a16:creationId xmlns:a16="http://schemas.microsoft.com/office/drawing/2014/main" id="{AE6D9122-0ED7-45BF-B065-1E8D503D6E38}"/>
              </a:ext>
            </a:extLst>
          </p:cNvPr>
          <p:cNvPicPr>
            <a:picLocks noChangeAspect="1"/>
          </p:cNvPicPr>
          <p:nvPr/>
        </p:nvPicPr>
        <p:blipFill>
          <a:blip r:embed="rId2"/>
          <a:stretch>
            <a:fillRect/>
          </a:stretch>
        </p:blipFill>
        <p:spPr>
          <a:xfrm>
            <a:off x="7216139" y="1600200"/>
            <a:ext cx="4209143" cy="3937000"/>
          </a:xfrm>
          <a:prstGeom prst="rect">
            <a:avLst/>
          </a:prstGeom>
        </p:spPr>
      </p:pic>
    </p:spTree>
    <p:extLst>
      <p:ext uri="{BB962C8B-B14F-4D97-AF65-F5344CB8AC3E}">
        <p14:creationId xmlns:p14="http://schemas.microsoft.com/office/powerpoint/2010/main" val="409384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a:t>
            </a:r>
          </a:p>
        </p:txBody>
      </p:sp>
      <p:pic>
        <p:nvPicPr>
          <p:cNvPr id="5" name="Content Placeholder 4">
            <a:extLst>
              <a:ext uri="{FF2B5EF4-FFF2-40B4-BE49-F238E27FC236}">
                <a16:creationId xmlns:a16="http://schemas.microsoft.com/office/drawing/2014/main" id="{BA9D2A22-6401-479E-B568-7823A06BC608}"/>
              </a:ext>
            </a:extLst>
          </p:cNvPr>
          <p:cNvPicPr>
            <a:picLocks noGrp="1" noChangeAspect="1"/>
          </p:cNvPicPr>
          <p:nvPr>
            <p:ph idx="1"/>
          </p:nvPr>
        </p:nvPicPr>
        <p:blipFill>
          <a:blip r:embed="rId2"/>
          <a:stretch>
            <a:fillRect/>
          </a:stretch>
        </p:blipFill>
        <p:spPr>
          <a:xfrm>
            <a:off x="1104900" y="1896626"/>
            <a:ext cx="9872791" cy="2959854"/>
          </a:xfrm>
        </p:spPr>
      </p:pic>
      <p:sp>
        <p:nvSpPr>
          <p:cNvPr id="7" name="TextBox 6">
            <a:extLst>
              <a:ext uri="{FF2B5EF4-FFF2-40B4-BE49-F238E27FC236}">
                <a16:creationId xmlns:a16="http://schemas.microsoft.com/office/drawing/2014/main" id="{3C580B11-3604-4083-9919-B81F3941EE30}"/>
              </a:ext>
            </a:extLst>
          </p:cNvPr>
          <p:cNvSpPr txBox="1"/>
          <p:nvPr/>
        </p:nvSpPr>
        <p:spPr>
          <a:xfrm>
            <a:off x="3048000" y="5286494"/>
            <a:ext cx="6096000" cy="400110"/>
          </a:xfrm>
          <a:prstGeom prst="rect">
            <a:avLst/>
          </a:prstGeom>
          <a:noFill/>
        </p:spPr>
        <p:txBody>
          <a:bodyPr wrap="square">
            <a:spAutoFit/>
          </a:bodyPr>
          <a:lstStyle/>
          <a:p>
            <a:r>
              <a:rPr lang="en-US" sz="2000" b="1" i="0" u="none" strike="noStrike" baseline="0" dirty="0"/>
              <a:t>Figure 2.2 </a:t>
            </a:r>
            <a:r>
              <a:rPr lang="en-US" sz="2000" b="0" i="1" u="none" strike="noStrike" baseline="0" dirty="0"/>
              <a:t>Converting other bases to decimal</a:t>
            </a:r>
            <a:endParaRPr lang="en-US" sz="2000" dirty="0"/>
          </a:p>
        </p:txBody>
      </p:sp>
    </p:spTree>
    <p:extLst>
      <p:ext uri="{BB962C8B-B14F-4D97-AF65-F5344CB8AC3E}">
        <p14:creationId xmlns:p14="http://schemas.microsoft.com/office/powerpoint/2010/main" val="18860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 (examples)</a:t>
            </a:r>
          </a:p>
        </p:txBody>
      </p:sp>
      <p:pic>
        <p:nvPicPr>
          <p:cNvPr id="8" name="Content Placeholder 7">
            <a:extLst>
              <a:ext uri="{FF2B5EF4-FFF2-40B4-BE49-F238E27FC236}">
                <a16:creationId xmlns:a16="http://schemas.microsoft.com/office/drawing/2014/main" id="{E93779E7-66EA-4A79-B576-0322C87C5966}"/>
              </a:ext>
            </a:extLst>
          </p:cNvPr>
          <p:cNvPicPr>
            <a:picLocks noGrp="1" noChangeAspect="1"/>
          </p:cNvPicPr>
          <p:nvPr>
            <p:ph idx="1"/>
          </p:nvPr>
        </p:nvPicPr>
        <p:blipFill>
          <a:blip r:embed="rId2"/>
          <a:stretch>
            <a:fillRect/>
          </a:stretch>
        </p:blipFill>
        <p:spPr>
          <a:xfrm>
            <a:off x="2126609" y="1700767"/>
            <a:ext cx="7938782" cy="1557182"/>
          </a:xfrm>
        </p:spPr>
      </p:pic>
      <p:pic>
        <p:nvPicPr>
          <p:cNvPr id="10" name="Picture 9">
            <a:extLst>
              <a:ext uri="{FF2B5EF4-FFF2-40B4-BE49-F238E27FC236}">
                <a16:creationId xmlns:a16="http://schemas.microsoft.com/office/drawing/2014/main" id="{33CDE581-5A1C-4172-9523-B43C617533AD}"/>
              </a:ext>
            </a:extLst>
          </p:cNvPr>
          <p:cNvPicPr>
            <a:picLocks noChangeAspect="1"/>
          </p:cNvPicPr>
          <p:nvPr/>
        </p:nvPicPr>
        <p:blipFill>
          <a:blip r:embed="rId3"/>
          <a:stretch>
            <a:fillRect/>
          </a:stretch>
        </p:blipFill>
        <p:spPr>
          <a:xfrm>
            <a:off x="1994528" y="4219810"/>
            <a:ext cx="8266759" cy="1642509"/>
          </a:xfrm>
          <a:prstGeom prst="rect">
            <a:avLst/>
          </a:prstGeom>
        </p:spPr>
      </p:pic>
      <p:sp>
        <p:nvSpPr>
          <p:cNvPr id="12" name="TextBox 11">
            <a:extLst>
              <a:ext uri="{FF2B5EF4-FFF2-40B4-BE49-F238E27FC236}">
                <a16:creationId xmlns:a16="http://schemas.microsoft.com/office/drawing/2014/main" id="{3E68F5ED-0668-4935-9838-93848AA4C67A}"/>
              </a:ext>
            </a:extLst>
          </p:cNvPr>
          <p:cNvSpPr txBox="1"/>
          <p:nvPr/>
        </p:nvSpPr>
        <p:spPr>
          <a:xfrm>
            <a:off x="2126609" y="3511788"/>
            <a:ext cx="7938782" cy="369332"/>
          </a:xfrm>
          <a:prstGeom prst="rect">
            <a:avLst/>
          </a:prstGeom>
          <a:noFill/>
        </p:spPr>
        <p:txBody>
          <a:bodyPr wrap="square">
            <a:spAutoFit/>
          </a:bodyPr>
          <a:lstStyle/>
          <a:p>
            <a:pPr algn="l"/>
            <a:r>
              <a:rPr lang="en-US" sz="1800" b="1" i="0" u="none" strike="noStrike" baseline="0" dirty="0">
                <a:latin typeface="Frutiger-Bold"/>
              </a:rPr>
              <a:t>Example 3.1   </a:t>
            </a:r>
            <a:r>
              <a:rPr lang="en-US" sz="1800" b="0" i="0" u="none" strike="noStrike" baseline="0" dirty="0">
                <a:latin typeface="BerlingLTStd-Roman"/>
              </a:rPr>
              <a:t>Convert the binary number (110.11)</a:t>
            </a:r>
            <a:r>
              <a:rPr lang="en-US" sz="800" b="0" i="0" u="none" strike="noStrike" baseline="0" dirty="0">
                <a:latin typeface="BerlingLTStd-Roman"/>
              </a:rPr>
              <a:t>2 </a:t>
            </a:r>
            <a:r>
              <a:rPr lang="en-US" sz="1800" b="0" i="0" u="none" strike="noStrike" baseline="0" dirty="0">
                <a:latin typeface="BerlingLTStd-Roman"/>
              </a:rPr>
              <a:t>to decimal: </a:t>
            </a:r>
            <a:r>
              <a:rPr lang="en-US" sz="1800" b="1" i="0" u="none" strike="noStrike" baseline="0" dirty="0">
                <a:solidFill>
                  <a:srgbClr val="FF0000"/>
                </a:solidFill>
                <a:latin typeface="BerlingLTStd-Roman"/>
              </a:rPr>
              <a:t>(110.11)</a:t>
            </a:r>
            <a:r>
              <a:rPr lang="en-US" sz="800" b="1" i="0" u="none" strike="noStrike" baseline="0" dirty="0">
                <a:solidFill>
                  <a:srgbClr val="FF0000"/>
                </a:solidFill>
                <a:latin typeface="BerlingLTStd-Roman"/>
              </a:rPr>
              <a:t>2 </a:t>
            </a:r>
            <a:r>
              <a:rPr lang="en-US" sz="1800" b="1" i="0" u="none" strike="noStrike" baseline="0" dirty="0">
                <a:solidFill>
                  <a:srgbClr val="FF0000"/>
                </a:solidFill>
                <a:latin typeface="MathematicalPiLTStd-1"/>
              </a:rPr>
              <a:t>= </a:t>
            </a:r>
            <a:r>
              <a:rPr lang="en-US" sz="1800" b="1" i="0" u="none" strike="noStrike" baseline="0" dirty="0">
                <a:solidFill>
                  <a:srgbClr val="FF0000"/>
                </a:solidFill>
                <a:latin typeface="BerlingLTStd-Roman"/>
              </a:rPr>
              <a:t>6.75</a:t>
            </a:r>
            <a:endParaRPr lang="en-US" b="1" dirty="0">
              <a:solidFill>
                <a:srgbClr val="FF0000"/>
              </a:solidFill>
            </a:endParaRPr>
          </a:p>
        </p:txBody>
      </p:sp>
      <p:sp>
        <p:nvSpPr>
          <p:cNvPr id="14" name="TextBox 13">
            <a:extLst>
              <a:ext uri="{FF2B5EF4-FFF2-40B4-BE49-F238E27FC236}">
                <a16:creationId xmlns:a16="http://schemas.microsoft.com/office/drawing/2014/main" id="{46528695-F874-4E7D-B789-3B785CB1E50B}"/>
              </a:ext>
            </a:extLst>
          </p:cNvPr>
          <p:cNvSpPr txBox="1"/>
          <p:nvPr/>
        </p:nvSpPr>
        <p:spPr>
          <a:xfrm>
            <a:off x="2113280" y="6119931"/>
            <a:ext cx="8134678"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Convert the hexadecimal number (1A.23)</a:t>
            </a:r>
            <a:r>
              <a:rPr lang="en-US" sz="800" b="0" i="0" u="none" strike="noStrike" baseline="0" dirty="0">
                <a:latin typeface="BerlingLTStd-Roman"/>
              </a:rPr>
              <a:t>16 </a:t>
            </a:r>
            <a:r>
              <a:rPr lang="en-US" sz="1800" b="0" i="0" u="none" strike="noStrike" baseline="0" dirty="0">
                <a:latin typeface="BerlingLTStd-Roman"/>
              </a:rPr>
              <a:t>to decimal : </a:t>
            </a:r>
            <a:r>
              <a:rPr lang="en-US" sz="1800" b="1" i="0" u="none" strike="noStrike" baseline="0" dirty="0">
                <a:solidFill>
                  <a:srgbClr val="FF0000"/>
                </a:solidFill>
                <a:latin typeface="BerlingLTStd-Roman"/>
              </a:rPr>
              <a:t>1A.23 = 26.137</a:t>
            </a:r>
            <a:endParaRPr lang="en-US" dirty="0"/>
          </a:p>
        </p:txBody>
      </p:sp>
    </p:spTree>
    <p:extLst>
      <p:ext uri="{BB962C8B-B14F-4D97-AF65-F5344CB8AC3E}">
        <p14:creationId xmlns:p14="http://schemas.microsoft.com/office/powerpoint/2010/main" val="33528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p>
        </p:txBody>
      </p:sp>
      <p:pic>
        <p:nvPicPr>
          <p:cNvPr id="5" name="Content Placeholder 4">
            <a:extLst>
              <a:ext uri="{FF2B5EF4-FFF2-40B4-BE49-F238E27FC236}">
                <a16:creationId xmlns:a16="http://schemas.microsoft.com/office/drawing/2014/main" id="{AA51D044-4A14-43A3-A39E-A04500B37B4E}"/>
              </a:ext>
            </a:extLst>
          </p:cNvPr>
          <p:cNvPicPr>
            <a:picLocks noGrp="1" noChangeAspect="1"/>
          </p:cNvPicPr>
          <p:nvPr>
            <p:ph idx="1"/>
          </p:nvPr>
        </p:nvPicPr>
        <p:blipFill>
          <a:blip r:embed="rId2"/>
          <a:stretch>
            <a:fillRect/>
          </a:stretch>
        </p:blipFill>
        <p:spPr>
          <a:xfrm>
            <a:off x="995680" y="2532365"/>
            <a:ext cx="5613458" cy="3564405"/>
          </a:xfrm>
        </p:spPr>
      </p:pic>
      <p:sp>
        <p:nvSpPr>
          <p:cNvPr id="7" name="TextBox 6">
            <a:extLst>
              <a:ext uri="{FF2B5EF4-FFF2-40B4-BE49-F238E27FC236}">
                <a16:creationId xmlns:a16="http://schemas.microsoft.com/office/drawing/2014/main" id="{82573582-4676-4363-B6C2-06B72D17F5A8}"/>
              </a:ext>
            </a:extLst>
          </p:cNvPr>
          <p:cNvSpPr txBox="1"/>
          <p:nvPr/>
        </p:nvSpPr>
        <p:spPr>
          <a:xfrm>
            <a:off x="995680" y="1504295"/>
            <a:ext cx="9692640" cy="707886"/>
          </a:xfrm>
          <a:prstGeom prst="rect">
            <a:avLst/>
          </a:prstGeom>
          <a:noFill/>
        </p:spPr>
        <p:txBody>
          <a:bodyPr wrap="square">
            <a:spAutoFit/>
          </a:bodyPr>
          <a:lstStyle/>
          <a:p>
            <a:pPr algn="l"/>
            <a:r>
              <a:rPr lang="en-US" sz="2000" b="0" i="0" u="none" strike="noStrike" baseline="0" dirty="0"/>
              <a:t>We can convert a decimal number to its equivalent in any base. We need two procedures, one for </a:t>
            </a:r>
            <a:r>
              <a:rPr lang="en-US" sz="2000" b="1" i="0" u="none" strike="noStrike" baseline="0" dirty="0">
                <a:solidFill>
                  <a:srgbClr val="FF0000"/>
                </a:solidFill>
              </a:rPr>
              <a:t>the integral part </a:t>
            </a:r>
            <a:r>
              <a:rPr lang="en-US" sz="2000" b="0" i="0" u="none" strike="noStrike" baseline="0" dirty="0"/>
              <a:t>and one for </a:t>
            </a:r>
            <a:r>
              <a:rPr lang="en-US" sz="2000" b="1" i="0" u="none" strike="noStrike" baseline="0" dirty="0">
                <a:solidFill>
                  <a:srgbClr val="FF0000"/>
                </a:solidFill>
              </a:rPr>
              <a:t>the fractional part.</a:t>
            </a:r>
            <a:endParaRPr lang="en-US" sz="2000" b="1" dirty="0">
              <a:solidFill>
                <a:srgbClr val="FF0000"/>
              </a:solidFill>
            </a:endParaRPr>
          </a:p>
        </p:txBody>
      </p:sp>
      <p:sp>
        <p:nvSpPr>
          <p:cNvPr id="9" name="TextBox 8">
            <a:extLst>
              <a:ext uri="{FF2B5EF4-FFF2-40B4-BE49-F238E27FC236}">
                <a16:creationId xmlns:a16="http://schemas.microsoft.com/office/drawing/2014/main" id="{B997D366-F7A7-431B-8A6A-3BCA7826F344}"/>
              </a:ext>
            </a:extLst>
          </p:cNvPr>
          <p:cNvSpPr txBox="1"/>
          <p:nvPr/>
        </p:nvSpPr>
        <p:spPr>
          <a:xfrm>
            <a:off x="3802409" y="6102650"/>
            <a:ext cx="6096000" cy="400110"/>
          </a:xfrm>
          <a:prstGeom prst="rect">
            <a:avLst/>
          </a:prstGeom>
          <a:noFill/>
        </p:spPr>
        <p:txBody>
          <a:bodyPr wrap="square">
            <a:spAutoFit/>
          </a:bodyPr>
          <a:lstStyle/>
          <a:p>
            <a:r>
              <a:rPr lang="en-US" sz="2000" b="1" i="0" u="none" strike="noStrike" baseline="0" dirty="0"/>
              <a:t>Figure 2.3 </a:t>
            </a:r>
            <a:r>
              <a:rPr lang="en-US" sz="2000" b="0" i="1" u="none" strike="noStrike" baseline="0" dirty="0"/>
              <a:t>Algorithm to convert </a:t>
            </a:r>
            <a:r>
              <a:rPr lang="en-US" sz="2000" b="1" i="1" u="none" strike="noStrike" baseline="0" dirty="0">
                <a:solidFill>
                  <a:srgbClr val="FF0000"/>
                </a:solidFill>
              </a:rPr>
              <a:t>the integral part</a:t>
            </a:r>
            <a:endParaRPr lang="en-US" sz="2000" b="1" dirty="0">
              <a:solidFill>
                <a:srgbClr val="FF0000"/>
              </a:solidFill>
            </a:endParaRPr>
          </a:p>
        </p:txBody>
      </p:sp>
      <p:pic>
        <p:nvPicPr>
          <p:cNvPr id="11" name="Picture 10">
            <a:extLst>
              <a:ext uri="{FF2B5EF4-FFF2-40B4-BE49-F238E27FC236}">
                <a16:creationId xmlns:a16="http://schemas.microsoft.com/office/drawing/2014/main" id="{494219B0-5675-4D9E-8B62-9A0A189794DA}"/>
              </a:ext>
            </a:extLst>
          </p:cNvPr>
          <p:cNvPicPr>
            <a:picLocks noChangeAspect="1"/>
          </p:cNvPicPr>
          <p:nvPr/>
        </p:nvPicPr>
        <p:blipFill>
          <a:blip r:embed="rId3"/>
          <a:stretch>
            <a:fillRect/>
          </a:stretch>
        </p:blipFill>
        <p:spPr>
          <a:xfrm>
            <a:off x="7091680" y="2628192"/>
            <a:ext cx="4894466" cy="731675"/>
          </a:xfrm>
          <a:prstGeom prst="rect">
            <a:avLst/>
          </a:prstGeom>
        </p:spPr>
      </p:pic>
      <p:sp>
        <p:nvSpPr>
          <p:cNvPr id="13" name="Arrow: Right 12">
            <a:extLst>
              <a:ext uri="{FF2B5EF4-FFF2-40B4-BE49-F238E27FC236}">
                <a16:creationId xmlns:a16="http://schemas.microsoft.com/office/drawing/2014/main" id="{7E64F57C-5D88-4433-99ED-A8A5612BA505}"/>
              </a:ext>
            </a:extLst>
          </p:cNvPr>
          <p:cNvSpPr/>
          <p:nvPr/>
        </p:nvSpPr>
        <p:spPr>
          <a:xfrm>
            <a:off x="6685280" y="2891259"/>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FCDE46-F9E8-42C8-9488-C2813BE7E72A}"/>
              </a:ext>
            </a:extLst>
          </p:cNvPr>
          <p:cNvSpPr txBox="1"/>
          <p:nvPr/>
        </p:nvSpPr>
        <p:spPr>
          <a:xfrm>
            <a:off x="7547553" y="3554315"/>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35 in decimal to binary.</a:t>
            </a:r>
            <a:endParaRPr lang="en-US" dirty="0"/>
          </a:p>
        </p:txBody>
      </p:sp>
      <p:pic>
        <p:nvPicPr>
          <p:cNvPr id="17" name="Picture 16">
            <a:extLst>
              <a:ext uri="{FF2B5EF4-FFF2-40B4-BE49-F238E27FC236}">
                <a16:creationId xmlns:a16="http://schemas.microsoft.com/office/drawing/2014/main" id="{5FF5B9B3-53C6-47B7-AD57-210E2D0BFCF7}"/>
              </a:ext>
            </a:extLst>
          </p:cNvPr>
          <p:cNvPicPr>
            <a:picLocks noChangeAspect="1"/>
          </p:cNvPicPr>
          <p:nvPr/>
        </p:nvPicPr>
        <p:blipFill>
          <a:blip r:embed="rId4"/>
          <a:stretch>
            <a:fillRect/>
          </a:stretch>
        </p:blipFill>
        <p:spPr>
          <a:xfrm>
            <a:off x="7143130" y="4227211"/>
            <a:ext cx="4894466" cy="1041488"/>
          </a:xfrm>
          <a:prstGeom prst="rect">
            <a:avLst/>
          </a:prstGeom>
        </p:spPr>
      </p:pic>
      <p:sp>
        <p:nvSpPr>
          <p:cNvPr id="18" name="Arrow: Right 17">
            <a:extLst>
              <a:ext uri="{FF2B5EF4-FFF2-40B4-BE49-F238E27FC236}">
                <a16:creationId xmlns:a16="http://schemas.microsoft.com/office/drawing/2014/main" id="{4480EA38-661E-4936-8820-02689B3AE30C}"/>
              </a:ext>
            </a:extLst>
          </p:cNvPr>
          <p:cNvSpPr/>
          <p:nvPr/>
        </p:nvSpPr>
        <p:spPr>
          <a:xfrm>
            <a:off x="6703089" y="4679423"/>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F91258-85E2-4F7B-A33B-51138B5A5F39}"/>
              </a:ext>
            </a:extLst>
          </p:cNvPr>
          <p:cNvSpPr txBox="1"/>
          <p:nvPr/>
        </p:nvSpPr>
        <p:spPr>
          <a:xfrm>
            <a:off x="7547553" y="5464453"/>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126 in decimal to Octal.</a:t>
            </a:r>
            <a:endParaRPr lang="en-US" dirty="0"/>
          </a:p>
        </p:txBody>
      </p:sp>
    </p:spTree>
    <p:extLst>
      <p:ext uri="{BB962C8B-B14F-4D97-AF65-F5344CB8AC3E}">
        <p14:creationId xmlns:p14="http://schemas.microsoft.com/office/powerpoint/2010/main" val="1887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r>
              <a:rPr lang="en-US" dirty="0" err="1"/>
              <a:t>cont</a:t>
            </a:r>
            <a:r>
              <a:rPr lang="en-US" dirty="0"/>
              <a:t>). </a:t>
            </a:r>
          </a:p>
        </p:txBody>
      </p:sp>
      <p:pic>
        <p:nvPicPr>
          <p:cNvPr id="5" name="Picture 4">
            <a:extLst>
              <a:ext uri="{FF2B5EF4-FFF2-40B4-BE49-F238E27FC236}">
                <a16:creationId xmlns:a16="http://schemas.microsoft.com/office/drawing/2014/main" id="{DC608C4A-1952-41A7-B940-1DF988CCA3CC}"/>
              </a:ext>
            </a:extLst>
          </p:cNvPr>
          <p:cNvPicPr>
            <a:picLocks noChangeAspect="1"/>
          </p:cNvPicPr>
          <p:nvPr/>
        </p:nvPicPr>
        <p:blipFill>
          <a:blip r:embed="rId2"/>
          <a:stretch>
            <a:fillRect/>
          </a:stretch>
        </p:blipFill>
        <p:spPr>
          <a:xfrm>
            <a:off x="901700" y="1750006"/>
            <a:ext cx="5516319" cy="3584859"/>
          </a:xfrm>
          <a:prstGeom prst="rect">
            <a:avLst/>
          </a:prstGeom>
        </p:spPr>
      </p:pic>
      <p:pic>
        <p:nvPicPr>
          <p:cNvPr id="7" name="Picture 6">
            <a:extLst>
              <a:ext uri="{FF2B5EF4-FFF2-40B4-BE49-F238E27FC236}">
                <a16:creationId xmlns:a16="http://schemas.microsoft.com/office/drawing/2014/main" id="{0FBCFCF2-CF30-409E-A530-D2EC046206B3}"/>
              </a:ext>
            </a:extLst>
          </p:cNvPr>
          <p:cNvPicPr>
            <a:picLocks noChangeAspect="1"/>
          </p:cNvPicPr>
          <p:nvPr/>
        </p:nvPicPr>
        <p:blipFill>
          <a:blip r:embed="rId3"/>
          <a:stretch>
            <a:fillRect/>
          </a:stretch>
        </p:blipFill>
        <p:spPr>
          <a:xfrm>
            <a:off x="6937420" y="1750006"/>
            <a:ext cx="4919730" cy="797668"/>
          </a:xfrm>
          <a:prstGeom prst="rect">
            <a:avLst/>
          </a:prstGeom>
        </p:spPr>
      </p:pic>
      <p:pic>
        <p:nvPicPr>
          <p:cNvPr id="9" name="Picture 8">
            <a:extLst>
              <a:ext uri="{FF2B5EF4-FFF2-40B4-BE49-F238E27FC236}">
                <a16:creationId xmlns:a16="http://schemas.microsoft.com/office/drawing/2014/main" id="{A96412AC-2F97-4A60-93A1-7B832C46D654}"/>
              </a:ext>
            </a:extLst>
          </p:cNvPr>
          <p:cNvPicPr>
            <a:picLocks noChangeAspect="1"/>
          </p:cNvPicPr>
          <p:nvPr/>
        </p:nvPicPr>
        <p:blipFill>
          <a:blip r:embed="rId4"/>
          <a:stretch>
            <a:fillRect/>
          </a:stretch>
        </p:blipFill>
        <p:spPr>
          <a:xfrm>
            <a:off x="6937420" y="3751526"/>
            <a:ext cx="5254580" cy="797668"/>
          </a:xfrm>
          <a:prstGeom prst="rect">
            <a:avLst/>
          </a:prstGeom>
        </p:spPr>
      </p:pic>
      <p:sp>
        <p:nvSpPr>
          <p:cNvPr id="10" name="Arrow: Right 9">
            <a:extLst>
              <a:ext uri="{FF2B5EF4-FFF2-40B4-BE49-F238E27FC236}">
                <a16:creationId xmlns:a16="http://schemas.microsoft.com/office/drawing/2014/main" id="{6840FC62-DA11-4316-871B-8B2BEDF5C52D}"/>
              </a:ext>
            </a:extLst>
          </p:cNvPr>
          <p:cNvSpPr/>
          <p:nvPr/>
        </p:nvSpPr>
        <p:spPr>
          <a:xfrm>
            <a:off x="6521495" y="2092960"/>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DEFF270-78BF-4FCB-B028-B6B0D56925BF}"/>
              </a:ext>
            </a:extLst>
          </p:cNvPr>
          <p:cNvSpPr/>
          <p:nvPr/>
        </p:nvSpPr>
        <p:spPr>
          <a:xfrm>
            <a:off x="6539304" y="3881124"/>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1FA9DD-A714-4B02-9213-15B2830D313B}"/>
              </a:ext>
            </a:extLst>
          </p:cNvPr>
          <p:cNvSpPr txBox="1"/>
          <p:nvPr/>
        </p:nvSpPr>
        <p:spPr>
          <a:xfrm>
            <a:off x="6937420" y="2921808"/>
            <a:ext cx="491973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decimal number 0.625 to binary</a:t>
            </a:r>
            <a:endParaRPr lang="en-US" dirty="0"/>
          </a:p>
        </p:txBody>
      </p:sp>
      <p:sp>
        <p:nvSpPr>
          <p:cNvPr id="13" name="TextBox 12">
            <a:extLst>
              <a:ext uri="{FF2B5EF4-FFF2-40B4-BE49-F238E27FC236}">
                <a16:creationId xmlns:a16="http://schemas.microsoft.com/office/drawing/2014/main" id="{AEAD4447-54BC-4BDD-8B4C-81DFC32CA35F}"/>
              </a:ext>
            </a:extLst>
          </p:cNvPr>
          <p:cNvSpPr txBox="1"/>
          <p:nvPr/>
        </p:nvSpPr>
        <p:spPr>
          <a:xfrm>
            <a:off x="6937420" y="4824914"/>
            <a:ext cx="539682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0.634 to octal using a maximum of four digits</a:t>
            </a:r>
            <a:endParaRPr lang="en-US" dirty="0"/>
          </a:p>
        </p:txBody>
      </p:sp>
      <p:sp>
        <p:nvSpPr>
          <p:cNvPr id="14" name="TextBox 13">
            <a:extLst>
              <a:ext uri="{FF2B5EF4-FFF2-40B4-BE49-F238E27FC236}">
                <a16:creationId xmlns:a16="http://schemas.microsoft.com/office/drawing/2014/main" id="{29B1B595-B91F-4592-BFB7-D6832C7BC022}"/>
              </a:ext>
            </a:extLst>
          </p:cNvPr>
          <p:cNvSpPr txBox="1"/>
          <p:nvPr/>
        </p:nvSpPr>
        <p:spPr>
          <a:xfrm>
            <a:off x="3768135" y="5911709"/>
            <a:ext cx="6096000" cy="400110"/>
          </a:xfrm>
          <a:prstGeom prst="rect">
            <a:avLst/>
          </a:prstGeom>
          <a:noFill/>
        </p:spPr>
        <p:txBody>
          <a:bodyPr wrap="square">
            <a:spAutoFit/>
          </a:bodyPr>
          <a:lstStyle/>
          <a:p>
            <a:r>
              <a:rPr lang="en-US" sz="2000" b="1" i="0" u="none" strike="noStrike" baseline="0" dirty="0"/>
              <a:t>Figure 2.4 </a:t>
            </a:r>
            <a:r>
              <a:rPr lang="en-US" sz="2000" b="0" i="1" u="none" strike="noStrike" baseline="0" dirty="0"/>
              <a:t>Algorithm to convert </a:t>
            </a:r>
            <a:r>
              <a:rPr lang="en-US" sz="2000" b="1" i="1" u="none" strike="noStrike" baseline="0" dirty="0">
                <a:solidFill>
                  <a:srgbClr val="FF0000"/>
                </a:solidFill>
              </a:rPr>
              <a:t>the fractional part</a:t>
            </a:r>
            <a:endParaRPr lang="en-US" sz="2000" i="1" dirty="0"/>
          </a:p>
        </p:txBody>
      </p:sp>
    </p:spTree>
    <p:extLst>
      <p:ext uri="{BB962C8B-B14F-4D97-AF65-F5344CB8AC3E}">
        <p14:creationId xmlns:p14="http://schemas.microsoft.com/office/powerpoint/2010/main" val="246702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Binary–hexadecimal conversion</a:t>
            </a:r>
          </a:p>
        </p:txBody>
      </p:sp>
      <p:pic>
        <p:nvPicPr>
          <p:cNvPr id="5" name="Content Placeholder 4">
            <a:extLst>
              <a:ext uri="{FF2B5EF4-FFF2-40B4-BE49-F238E27FC236}">
                <a16:creationId xmlns:a16="http://schemas.microsoft.com/office/drawing/2014/main" id="{91FB5DEA-3CF3-4829-8A33-345F4A4DC376}"/>
              </a:ext>
            </a:extLst>
          </p:cNvPr>
          <p:cNvPicPr>
            <a:picLocks noGrp="1" noChangeAspect="1"/>
          </p:cNvPicPr>
          <p:nvPr>
            <p:ph idx="1"/>
          </p:nvPr>
        </p:nvPicPr>
        <p:blipFill>
          <a:blip r:embed="rId2"/>
          <a:stretch>
            <a:fillRect/>
          </a:stretch>
        </p:blipFill>
        <p:spPr>
          <a:xfrm>
            <a:off x="2050603" y="1505785"/>
            <a:ext cx="7398452" cy="1738549"/>
          </a:xfrm>
        </p:spPr>
      </p:pic>
      <p:sp>
        <p:nvSpPr>
          <p:cNvPr id="7" name="TextBox 6">
            <a:extLst>
              <a:ext uri="{FF2B5EF4-FFF2-40B4-BE49-F238E27FC236}">
                <a16:creationId xmlns:a16="http://schemas.microsoft.com/office/drawing/2014/main" id="{EFA2D422-34D0-40C4-93B4-C16CE0277799}"/>
              </a:ext>
            </a:extLst>
          </p:cNvPr>
          <p:cNvSpPr txBox="1"/>
          <p:nvPr/>
        </p:nvSpPr>
        <p:spPr>
          <a:xfrm>
            <a:off x="2834640" y="3610114"/>
            <a:ext cx="8250942" cy="400110"/>
          </a:xfrm>
          <a:prstGeom prst="rect">
            <a:avLst/>
          </a:prstGeom>
          <a:noFill/>
        </p:spPr>
        <p:txBody>
          <a:bodyPr wrap="square">
            <a:spAutoFit/>
          </a:bodyPr>
          <a:lstStyle/>
          <a:p>
            <a:r>
              <a:rPr lang="en-US" sz="2000" b="1" i="0" u="none" strike="noStrike" baseline="0" dirty="0"/>
              <a:t>Figure 2.5 </a:t>
            </a:r>
            <a:r>
              <a:rPr lang="en-US" sz="2000" b="0" i="1" u="none" strike="noStrike" baseline="0" dirty="0">
                <a:ea typeface="Ebrima" panose="02000000000000000000" pitchFamily="2" charset="0"/>
                <a:cs typeface="Ebrima" panose="02000000000000000000" pitchFamily="2" charset="0"/>
              </a:rPr>
              <a:t>Binary</a:t>
            </a:r>
            <a:r>
              <a:rPr lang="en-US" sz="2000" b="0" i="1" u="none" strike="noStrike" baseline="0" dirty="0"/>
              <a:t> to hexadecimal and hexadecimal to binary</a:t>
            </a:r>
            <a:endParaRPr lang="en-US" sz="2000" dirty="0"/>
          </a:p>
        </p:txBody>
      </p:sp>
      <p:sp>
        <p:nvSpPr>
          <p:cNvPr id="9" name="TextBox 8">
            <a:extLst>
              <a:ext uri="{FF2B5EF4-FFF2-40B4-BE49-F238E27FC236}">
                <a16:creationId xmlns:a16="http://schemas.microsoft.com/office/drawing/2014/main" id="{6A1AC195-29FA-4E26-B6A1-788631270885}"/>
              </a:ext>
            </a:extLst>
          </p:cNvPr>
          <p:cNvSpPr txBox="1"/>
          <p:nvPr/>
        </p:nvSpPr>
        <p:spPr>
          <a:xfrm>
            <a:off x="1104900" y="4345226"/>
            <a:ext cx="9980682" cy="1938992"/>
          </a:xfrm>
          <a:prstGeom prst="rect">
            <a:avLst/>
          </a:prstGeom>
          <a:noFill/>
        </p:spPr>
        <p:txBody>
          <a:bodyPr wrap="square">
            <a:spAutoFit/>
          </a:bodyPr>
          <a:lstStyle/>
          <a:p>
            <a:pPr algn="l"/>
            <a:r>
              <a:rPr lang="en-US" sz="2000" b="1" i="0" u="none" strike="noStrike" baseline="0" dirty="0"/>
              <a:t>Example 2.4</a:t>
            </a:r>
          </a:p>
          <a:p>
            <a:pPr algn="l"/>
            <a:r>
              <a:rPr lang="en-US" sz="2000" b="0" i="0" u="none" strike="noStrike" baseline="0" dirty="0"/>
              <a:t>What is the binary equivalent of (24C)16?</a:t>
            </a:r>
          </a:p>
          <a:p>
            <a:pPr algn="l"/>
            <a:r>
              <a:rPr lang="en-US" sz="2000" b="1" u="none" strike="noStrike" baseline="0" dirty="0"/>
              <a:t>Solution</a:t>
            </a:r>
          </a:p>
          <a:p>
            <a:pPr algn="l"/>
            <a:r>
              <a:rPr lang="en-US" sz="2000" b="0" i="0" u="none" strike="noStrike" baseline="0" dirty="0"/>
              <a:t>Each hexadecimal digit is converted to 4-bit patterns: 2 → 0010, 4 → 0100, and C → 1100. </a:t>
            </a:r>
          </a:p>
          <a:p>
            <a:pPr algn="l"/>
            <a:r>
              <a:rPr lang="en-US" sz="2000" b="0" i="0" u="none" strike="noStrike" baseline="0" dirty="0"/>
              <a:t>The result is </a:t>
            </a:r>
            <a:r>
              <a:rPr lang="en-US" sz="2000" b="1" i="0" u="none" strike="noStrike" baseline="0" dirty="0">
                <a:solidFill>
                  <a:srgbClr val="FF0000"/>
                </a:solidFill>
              </a:rPr>
              <a:t>(001001001100)2.</a:t>
            </a:r>
            <a:endParaRPr lang="en-US" sz="2000" b="1" dirty="0">
              <a:solidFill>
                <a:srgbClr val="FF0000"/>
              </a:solidFill>
            </a:endParaRPr>
          </a:p>
        </p:txBody>
      </p:sp>
    </p:spTree>
    <p:extLst>
      <p:ext uri="{BB962C8B-B14F-4D97-AF65-F5344CB8AC3E}">
        <p14:creationId xmlns:p14="http://schemas.microsoft.com/office/powerpoint/2010/main" val="6760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2.1 Introduction</a:t>
            </a:r>
          </a:p>
          <a:p>
            <a:r>
              <a:rPr lang="de-DE" dirty="0"/>
              <a:t>2.2 Positional Number Systems</a:t>
            </a:r>
          </a:p>
          <a:p>
            <a:r>
              <a:rPr lang="en-US" dirty="0"/>
              <a:t>2.3 Conversion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Binary–octal conversion</a:t>
            </a:r>
          </a:p>
        </p:txBody>
      </p:sp>
      <p:pic>
        <p:nvPicPr>
          <p:cNvPr id="5" name="Content Placeholder 4">
            <a:extLst>
              <a:ext uri="{FF2B5EF4-FFF2-40B4-BE49-F238E27FC236}">
                <a16:creationId xmlns:a16="http://schemas.microsoft.com/office/drawing/2014/main" id="{422DB829-CF67-4023-9BFB-0352814E0A8F}"/>
              </a:ext>
            </a:extLst>
          </p:cNvPr>
          <p:cNvPicPr>
            <a:picLocks noGrp="1" noChangeAspect="1"/>
          </p:cNvPicPr>
          <p:nvPr>
            <p:ph idx="1"/>
          </p:nvPr>
        </p:nvPicPr>
        <p:blipFill>
          <a:blip r:embed="rId2"/>
          <a:stretch>
            <a:fillRect/>
          </a:stretch>
        </p:blipFill>
        <p:spPr>
          <a:xfrm>
            <a:off x="2510092" y="1546373"/>
            <a:ext cx="6850620" cy="1882627"/>
          </a:xfrm>
        </p:spPr>
      </p:pic>
      <p:sp>
        <p:nvSpPr>
          <p:cNvPr id="7" name="TextBox 6">
            <a:extLst>
              <a:ext uri="{FF2B5EF4-FFF2-40B4-BE49-F238E27FC236}">
                <a16:creationId xmlns:a16="http://schemas.microsoft.com/office/drawing/2014/main" id="{10AB6DA0-288D-4522-87C6-11D35BE6B821}"/>
              </a:ext>
            </a:extLst>
          </p:cNvPr>
          <p:cNvSpPr txBox="1"/>
          <p:nvPr/>
        </p:nvSpPr>
        <p:spPr>
          <a:xfrm>
            <a:off x="2887402" y="3617545"/>
            <a:ext cx="6096000" cy="400110"/>
          </a:xfrm>
          <a:prstGeom prst="rect">
            <a:avLst/>
          </a:prstGeom>
          <a:noFill/>
        </p:spPr>
        <p:txBody>
          <a:bodyPr wrap="square">
            <a:spAutoFit/>
          </a:bodyPr>
          <a:lstStyle/>
          <a:p>
            <a:r>
              <a:rPr lang="en-US" sz="2000" b="1" i="0" u="none" strike="noStrike" baseline="0" dirty="0"/>
              <a:t>Figure 2.6 </a:t>
            </a:r>
            <a:r>
              <a:rPr lang="en-US" sz="2000" b="0" i="0" u="none" strike="noStrike" baseline="0" dirty="0"/>
              <a:t>Binary to octal conversion</a:t>
            </a:r>
            <a:endParaRPr lang="en-US" sz="2000" dirty="0"/>
          </a:p>
        </p:txBody>
      </p:sp>
      <p:sp>
        <p:nvSpPr>
          <p:cNvPr id="9" name="TextBox 8">
            <a:extLst>
              <a:ext uri="{FF2B5EF4-FFF2-40B4-BE49-F238E27FC236}">
                <a16:creationId xmlns:a16="http://schemas.microsoft.com/office/drawing/2014/main" id="{4BACF734-71A3-4A42-81DB-3C745E333966}"/>
              </a:ext>
            </a:extLst>
          </p:cNvPr>
          <p:cNvSpPr txBox="1"/>
          <p:nvPr/>
        </p:nvSpPr>
        <p:spPr>
          <a:xfrm>
            <a:off x="1894080" y="4497507"/>
            <a:ext cx="8866381" cy="1323439"/>
          </a:xfrm>
          <a:prstGeom prst="rect">
            <a:avLst/>
          </a:prstGeom>
          <a:noFill/>
        </p:spPr>
        <p:txBody>
          <a:bodyPr wrap="square">
            <a:spAutoFit/>
          </a:bodyPr>
          <a:lstStyle/>
          <a:p>
            <a:pPr algn="l"/>
            <a:r>
              <a:rPr lang="en-US" sz="2000" b="1" i="0" u="none" strike="noStrike" baseline="0" dirty="0"/>
              <a:t>Example 2.5</a:t>
            </a:r>
          </a:p>
          <a:p>
            <a:pPr algn="l"/>
            <a:r>
              <a:rPr lang="en-US" sz="2000" b="0" i="0" u="none" strike="noStrike" baseline="0" dirty="0"/>
              <a:t>What is the binary equivalent of for (</a:t>
            </a:r>
            <a:r>
              <a:rPr lang="en-US" sz="2000" b="1" i="0" u="none" strike="noStrike" baseline="0" dirty="0">
                <a:solidFill>
                  <a:srgbClr val="FF0000"/>
                </a:solidFill>
              </a:rPr>
              <a:t>24)8?</a:t>
            </a:r>
          </a:p>
          <a:p>
            <a:pPr algn="l"/>
            <a:r>
              <a:rPr lang="en-US" sz="2000" b="1" i="1" u="none" strike="noStrike" baseline="0" dirty="0"/>
              <a:t>Solution</a:t>
            </a:r>
          </a:p>
          <a:p>
            <a:pPr algn="l"/>
            <a:r>
              <a:rPr lang="en-US" sz="2000" b="0" i="0" u="none" strike="noStrike" baseline="0" dirty="0"/>
              <a:t>Write each octal digit as its equivalent bit pattern to get </a:t>
            </a:r>
            <a:r>
              <a:rPr lang="en-US" sz="2000" b="1" i="0" u="none" strike="noStrike" baseline="0" dirty="0">
                <a:solidFill>
                  <a:srgbClr val="FF0000"/>
                </a:solidFill>
              </a:rPr>
              <a:t>(010100)2.</a:t>
            </a:r>
            <a:endParaRPr lang="en-US" sz="2000" b="1" dirty="0">
              <a:solidFill>
                <a:srgbClr val="FF0000"/>
              </a:solidFill>
            </a:endParaRPr>
          </a:p>
        </p:txBody>
      </p:sp>
    </p:spTree>
    <p:extLst>
      <p:ext uri="{BB962C8B-B14F-4D97-AF65-F5344CB8AC3E}">
        <p14:creationId xmlns:p14="http://schemas.microsoft.com/office/powerpoint/2010/main" val="33039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662C-06F6-4FA2-95E8-0067AB57AE60}"/>
              </a:ext>
            </a:extLst>
          </p:cNvPr>
          <p:cNvSpPr>
            <a:spLocks noGrp="1"/>
          </p:cNvSpPr>
          <p:nvPr>
            <p:ph type="title"/>
          </p:nvPr>
        </p:nvSpPr>
        <p:spPr/>
        <p:txBody>
          <a:bodyPr/>
          <a:lstStyle/>
          <a:p>
            <a:r>
              <a:rPr lang="en-US" dirty="0"/>
              <a:t>Octal–hexadecimal conversion</a:t>
            </a:r>
          </a:p>
        </p:txBody>
      </p:sp>
      <p:pic>
        <p:nvPicPr>
          <p:cNvPr id="5" name="Content Placeholder 4">
            <a:extLst>
              <a:ext uri="{FF2B5EF4-FFF2-40B4-BE49-F238E27FC236}">
                <a16:creationId xmlns:a16="http://schemas.microsoft.com/office/drawing/2014/main" id="{BC242E41-AF2D-4083-86EE-311881D0B815}"/>
              </a:ext>
            </a:extLst>
          </p:cNvPr>
          <p:cNvPicPr>
            <a:picLocks noGrp="1" noChangeAspect="1"/>
          </p:cNvPicPr>
          <p:nvPr>
            <p:ph idx="1"/>
          </p:nvPr>
        </p:nvPicPr>
        <p:blipFill>
          <a:blip r:embed="rId2"/>
          <a:stretch>
            <a:fillRect/>
          </a:stretch>
        </p:blipFill>
        <p:spPr>
          <a:xfrm>
            <a:off x="2952797" y="2033412"/>
            <a:ext cx="6286405" cy="2389438"/>
          </a:xfrm>
        </p:spPr>
      </p:pic>
      <p:sp>
        <p:nvSpPr>
          <p:cNvPr id="7" name="TextBox 6">
            <a:extLst>
              <a:ext uri="{FF2B5EF4-FFF2-40B4-BE49-F238E27FC236}">
                <a16:creationId xmlns:a16="http://schemas.microsoft.com/office/drawing/2014/main" id="{F09970D8-FECD-4647-A4C4-6BC7D76A58BF}"/>
              </a:ext>
            </a:extLst>
          </p:cNvPr>
          <p:cNvSpPr txBox="1"/>
          <p:nvPr/>
        </p:nvSpPr>
        <p:spPr>
          <a:xfrm>
            <a:off x="1643128" y="4608397"/>
            <a:ext cx="8852911" cy="400110"/>
          </a:xfrm>
          <a:prstGeom prst="rect">
            <a:avLst/>
          </a:prstGeom>
          <a:noFill/>
        </p:spPr>
        <p:txBody>
          <a:bodyPr wrap="square">
            <a:spAutoFit/>
          </a:bodyPr>
          <a:lstStyle/>
          <a:p>
            <a:r>
              <a:rPr lang="en-US" sz="2000" b="1" i="0" u="none" strike="noStrike" baseline="0" dirty="0"/>
              <a:t>Figure 2.7 </a:t>
            </a:r>
            <a:r>
              <a:rPr lang="en-US" sz="2000" b="0" i="1" u="none" strike="noStrike" baseline="0" dirty="0"/>
              <a:t>Octal to hexadecimal and hexadecimal to octal conversion</a:t>
            </a:r>
            <a:endParaRPr lang="en-US" sz="2000" dirty="0"/>
          </a:p>
        </p:txBody>
      </p:sp>
    </p:spTree>
    <p:extLst>
      <p:ext uri="{BB962C8B-B14F-4D97-AF65-F5344CB8AC3E}">
        <p14:creationId xmlns:p14="http://schemas.microsoft.com/office/powerpoint/2010/main" val="15638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p>
          <a:p>
            <a:r>
              <a:rPr lang="en-US" sz="1800" dirty="0"/>
              <a:t>Understand the concept of number systems.</a:t>
            </a:r>
          </a:p>
          <a:p>
            <a:r>
              <a:rPr lang="en-US" sz="1800" dirty="0"/>
              <a:t>Distinguish </a:t>
            </a:r>
            <a:r>
              <a:rPr lang="en-US" sz="1800"/>
              <a:t>between non-positional </a:t>
            </a:r>
            <a:r>
              <a:rPr lang="en-US" sz="1800" dirty="0"/>
              <a:t>and positional number systems.</a:t>
            </a:r>
          </a:p>
          <a:p>
            <a:r>
              <a:rPr lang="en-US" sz="1800" dirty="0"/>
              <a:t>Describe the decimal system (base 10).</a:t>
            </a:r>
          </a:p>
          <a:p>
            <a:r>
              <a:rPr lang="en-US" sz="1800" dirty="0"/>
              <a:t>Describe the binary system (base 2).</a:t>
            </a:r>
          </a:p>
          <a:p>
            <a:r>
              <a:rPr lang="en-US" sz="1800" dirty="0"/>
              <a:t>Describe the hexadecimal system (base 16).</a:t>
            </a:r>
          </a:p>
          <a:p>
            <a:r>
              <a:rPr lang="en-US" sz="1800" dirty="0"/>
              <a:t>Describe the octal system (base 8).</a:t>
            </a:r>
          </a:p>
          <a:p>
            <a:r>
              <a:rPr lang="en-US" sz="1800" dirty="0"/>
              <a:t>Convert a number in binary, octal, or hexadecimal to a number in the decimal system.</a:t>
            </a:r>
          </a:p>
          <a:p>
            <a:r>
              <a:rPr lang="en-US" sz="1800" dirty="0"/>
              <a:t>Convert a number in the decimal system to a number in binary, octal, or hexadecimal.</a:t>
            </a:r>
          </a:p>
          <a:p>
            <a:r>
              <a:rPr lang="en-US" sz="1800" dirty="0"/>
              <a:t>Find the number of digits needed in each system to represent a particular value.</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3389050"/>
          </a:xfrm>
        </p:spPr>
        <p:txBody>
          <a:bodyPr>
            <a:noAutofit/>
          </a:bodyPr>
          <a:lstStyle/>
          <a:p>
            <a:pPr algn="l"/>
            <a:r>
              <a:rPr lang="en-US" sz="1800" b="0" i="0" u="none" strike="noStrike" baseline="0" dirty="0"/>
              <a:t>A </a:t>
            </a:r>
            <a:r>
              <a:rPr lang="en-US" sz="1800" b="1" i="0" u="none" strike="noStrike" baseline="0" dirty="0"/>
              <a:t>number system </a:t>
            </a:r>
            <a:r>
              <a:rPr lang="en-US" sz="1800" b="0" i="0" u="none" strike="noStrike" baseline="0" dirty="0"/>
              <a:t>(or numeral system) defines how a number can be represented using distinct</a:t>
            </a:r>
            <a:r>
              <a:rPr lang="en-US" sz="1800" dirty="0"/>
              <a:t> </a:t>
            </a:r>
            <a:r>
              <a:rPr lang="en-US" sz="1800" b="0" i="0" u="none" strike="noStrike" baseline="0" dirty="0"/>
              <a:t>symbols. </a:t>
            </a:r>
          </a:p>
          <a:p>
            <a:pPr algn="l"/>
            <a:r>
              <a:rPr lang="en-US" sz="1800" b="0" i="0" u="none" strike="noStrike" baseline="0" dirty="0"/>
              <a:t>A number can be represented differently in different systems. </a:t>
            </a:r>
          </a:p>
          <a:p>
            <a:pPr algn="l"/>
            <a:r>
              <a:rPr lang="en-US" sz="1800" b="0" i="0" u="none" strike="noStrike" baseline="0" dirty="0"/>
              <a:t>For example, the two numbers (2A)16 and (52)8 both refer to the same quantity, (42)10, but their representations are different. This is the same as using.</a:t>
            </a:r>
          </a:p>
          <a:p>
            <a:pPr marL="0" indent="0" algn="l">
              <a:buNone/>
            </a:pPr>
            <a:endParaRPr lang="en-US" b="0" i="0" u="none" strike="noStrike" baseline="0" dirty="0">
              <a:latin typeface="BerlingLTStd-Roman"/>
            </a:endParaRPr>
          </a:p>
        </p:txBody>
      </p:sp>
      <p:pic>
        <p:nvPicPr>
          <p:cNvPr id="8" name="Picture 7">
            <a:extLst>
              <a:ext uri="{FF2B5EF4-FFF2-40B4-BE49-F238E27FC236}">
                <a16:creationId xmlns:a16="http://schemas.microsoft.com/office/drawing/2014/main" id="{1CFCBFB4-B40D-42DD-A431-2B2CF7266D1F}"/>
              </a:ext>
            </a:extLst>
          </p:cNvPr>
          <p:cNvPicPr>
            <a:picLocks noChangeAspect="1"/>
          </p:cNvPicPr>
          <p:nvPr/>
        </p:nvPicPr>
        <p:blipFill>
          <a:blip r:embed="rId2"/>
          <a:stretch>
            <a:fillRect/>
          </a:stretch>
        </p:blipFill>
        <p:spPr>
          <a:xfrm>
            <a:off x="3207800" y="3429000"/>
            <a:ext cx="4642045" cy="2744002"/>
          </a:xfrm>
          <a:prstGeom prst="rect">
            <a:avLst/>
          </a:prstGeom>
        </p:spPr>
      </p:pic>
      <p:sp>
        <p:nvSpPr>
          <p:cNvPr id="10" name="TextBox 9">
            <a:extLst>
              <a:ext uri="{FF2B5EF4-FFF2-40B4-BE49-F238E27FC236}">
                <a16:creationId xmlns:a16="http://schemas.microsoft.com/office/drawing/2014/main" id="{FA567D36-7A73-426F-9E07-491C0D5D0938}"/>
              </a:ext>
            </a:extLst>
          </p:cNvPr>
          <p:cNvSpPr txBox="1"/>
          <p:nvPr/>
        </p:nvSpPr>
        <p:spPr>
          <a:xfrm>
            <a:off x="3659819" y="6309350"/>
            <a:ext cx="6094520" cy="369332"/>
          </a:xfrm>
          <a:prstGeom prst="rect">
            <a:avLst/>
          </a:prstGeom>
          <a:noFill/>
        </p:spPr>
        <p:txBody>
          <a:bodyPr wrap="square">
            <a:spAutoFit/>
          </a:bodyPr>
          <a:lstStyle/>
          <a:p>
            <a:pPr marL="0" indent="0">
              <a:buNone/>
            </a:pPr>
            <a:r>
              <a:rPr lang="en-US" b="1" dirty="0"/>
              <a:t>Figure -2.1 </a:t>
            </a:r>
            <a:r>
              <a:rPr lang="en-US" dirty="0"/>
              <a:t>Types of number system</a:t>
            </a:r>
          </a:p>
        </p:txBody>
      </p:sp>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Positional Number Systems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0D5-37A4-4914-AF59-8923587F40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BD030F-5B0C-4280-A1F0-ACB30DF6F863}"/>
              </a:ext>
            </a:extLst>
          </p:cNvPr>
          <p:cNvSpPr>
            <a:spLocks noGrp="1"/>
          </p:cNvSpPr>
          <p:nvPr>
            <p:ph idx="1"/>
          </p:nvPr>
        </p:nvSpPr>
        <p:spPr>
          <a:xfrm>
            <a:off x="1104900" y="1600200"/>
            <a:ext cx="9894533" cy="5181600"/>
          </a:xfrm>
          <a:ln>
            <a:noFill/>
          </a:ln>
        </p:spPr>
        <p:txBody>
          <a:bodyPr/>
          <a:lstStyle/>
          <a:p>
            <a:pPr eaLnBrk="1" hangingPunct="1">
              <a:defRPr/>
            </a:pPr>
            <a:r>
              <a:rPr lang="en-US" altLang="en-US" sz="2000" b="0" i="0" dirty="0">
                <a:effectLst>
                  <a:outerShdw blurRad="38100" dist="38100" dir="2700000" algn="tl">
                    <a:srgbClr val="C0C0C0"/>
                  </a:outerShdw>
                </a:effectLst>
              </a:rPr>
              <a:t>In a </a:t>
            </a:r>
            <a:r>
              <a:rPr lang="en-US" altLang="en-US" sz="2000" i="0" dirty="0">
                <a:effectLst>
                  <a:outerShdw blurRad="38100" dist="38100" dir="2700000" algn="tl">
                    <a:srgbClr val="C0C0C0"/>
                  </a:outerShdw>
                </a:effectLst>
              </a:rPr>
              <a:t>positional number system</a:t>
            </a:r>
            <a:r>
              <a:rPr lang="en-US" altLang="en-US" sz="2000" b="0" i="0" dirty="0">
                <a:effectLst>
                  <a:outerShdw blurRad="38100" dist="38100" dir="2700000" algn="tl">
                    <a:srgbClr val="C0C0C0"/>
                  </a:outerShdw>
                </a:effectLst>
              </a:rPr>
              <a:t>, the position a symbol occupies in the number determines the value it represents. </a:t>
            </a:r>
          </a:p>
          <a:p>
            <a:pPr eaLnBrk="1" hangingPunct="1">
              <a:defRPr/>
            </a:pPr>
            <a:r>
              <a:rPr lang="en-US" altLang="en-US" sz="2000" b="0" i="0" dirty="0">
                <a:effectLst>
                  <a:outerShdw blurRad="38100" dist="38100" dir="2700000" algn="tl">
                    <a:srgbClr val="C0C0C0"/>
                  </a:outerShdw>
                </a:effectLst>
              </a:rPr>
              <a:t>In this system, a number represented as:</a:t>
            </a:r>
          </a:p>
          <a:p>
            <a:pPr eaLnBrk="1" hangingPunct="1">
              <a:defRPr/>
            </a:pPr>
            <a:endParaRPr lang="en-US" sz="1800" b="0" i="0" u="none" strike="noStrike" baseline="0" dirty="0">
              <a:latin typeface="BerlingLTStd-Roman"/>
            </a:endParaRPr>
          </a:p>
          <a:p>
            <a:pPr eaLnBrk="1" hangingPunct="1">
              <a:defRPr/>
            </a:pPr>
            <a:endParaRPr lang="en-US" sz="1800" dirty="0">
              <a:latin typeface="BerlingLTStd-Roman"/>
            </a:endParaRPr>
          </a:p>
          <a:p>
            <a:pPr eaLnBrk="1" hangingPunct="1">
              <a:defRPr/>
            </a:pPr>
            <a:r>
              <a:rPr lang="en-US" b="0" i="0" u="none" strike="noStrike" baseline="0" dirty="0"/>
              <a:t>has the value of:</a:t>
            </a:r>
            <a:endParaRPr lang="en-US" altLang="en-US" b="0" i="0" dirty="0">
              <a:effectLst>
                <a:outerShdw blurRad="38100" dist="38100" dir="2700000" algn="tl">
                  <a:srgbClr val="C0C0C0"/>
                </a:outerShdw>
              </a:effectLst>
            </a:endParaRPr>
          </a:p>
          <a:p>
            <a:endParaRPr lang="en-US" sz="1800" b="0" i="0" u="none" strike="noStrike" baseline="0" dirty="0">
              <a:latin typeface="BerlingLTStd-Roman"/>
            </a:endParaRPr>
          </a:p>
          <a:p>
            <a:endParaRPr lang="en-US" sz="1800" dirty="0">
              <a:latin typeface="BerlingLTStd-Roman"/>
            </a:endParaRPr>
          </a:p>
          <a:p>
            <a:endParaRPr lang="en-US" sz="1800" b="0" i="0" u="none" strike="noStrike" baseline="0" dirty="0">
              <a:latin typeface="BerlingLTStd-Roman"/>
            </a:endParaRPr>
          </a:p>
          <a:p>
            <a:endParaRPr lang="en-US" sz="1800" dirty="0">
              <a:latin typeface="BerlingLTStd-Roman"/>
            </a:endParaRPr>
          </a:p>
          <a:p>
            <a:r>
              <a:rPr lang="en-US" b="0" i="0" u="none" strike="noStrike" baseline="0" dirty="0"/>
              <a:t>in which S is the set of symbols, b is the </a:t>
            </a:r>
            <a:r>
              <a:rPr lang="en-US" b="1" i="0" u="none" strike="noStrike" baseline="0" dirty="0"/>
              <a:t>base </a:t>
            </a:r>
            <a:r>
              <a:rPr lang="en-US" b="0" i="0" u="none" strike="noStrike" baseline="0" dirty="0"/>
              <a:t>(or </a:t>
            </a:r>
            <a:r>
              <a:rPr lang="en-US" b="1" i="0" u="none" strike="noStrike" baseline="0" dirty="0"/>
              <a:t>radix</a:t>
            </a:r>
            <a:r>
              <a:rPr lang="en-US" b="0" i="0" u="none" strike="noStrike" baseline="0" dirty="0"/>
              <a:t>)</a:t>
            </a:r>
            <a:endParaRPr lang="en-US" dirty="0"/>
          </a:p>
        </p:txBody>
      </p:sp>
      <p:pic>
        <p:nvPicPr>
          <p:cNvPr id="4" name="Picture 3">
            <a:extLst>
              <a:ext uri="{FF2B5EF4-FFF2-40B4-BE49-F238E27FC236}">
                <a16:creationId xmlns:a16="http://schemas.microsoft.com/office/drawing/2014/main" id="{CD46D5B6-6FE0-4D1C-BBEA-C03870ACECD8}"/>
              </a:ext>
            </a:extLst>
          </p:cNvPr>
          <p:cNvPicPr>
            <a:picLocks noChangeAspect="1"/>
          </p:cNvPicPr>
          <p:nvPr/>
        </p:nvPicPr>
        <p:blipFill>
          <a:blip r:embed="rId2"/>
          <a:stretch>
            <a:fillRect/>
          </a:stretch>
        </p:blipFill>
        <p:spPr>
          <a:xfrm>
            <a:off x="2515947" y="2958484"/>
            <a:ext cx="4729993" cy="636972"/>
          </a:xfrm>
          <a:prstGeom prst="rect">
            <a:avLst/>
          </a:prstGeom>
        </p:spPr>
      </p:pic>
      <p:pic>
        <p:nvPicPr>
          <p:cNvPr id="8" name="Picture 7">
            <a:extLst>
              <a:ext uri="{FF2B5EF4-FFF2-40B4-BE49-F238E27FC236}">
                <a16:creationId xmlns:a16="http://schemas.microsoft.com/office/drawing/2014/main" id="{A221972D-FA3B-4183-AB8E-73367414465D}"/>
              </a:ext>
            </a:extLst>
          </p:cNvPr>
          <p:cNvPicPr>
            <a:picLocks noChangeAspect="1"/>
          </p:cNvPicPr>
          <p:nvPr/>
        </p:nvPicPr>
        <p:blipFill>
          <a:blip r:embed="rId3"/>
          <a:stretch>
            <a:fillRect/>
          </a:stretch>
        </p:blipFill>
        <p:spPr>
          <a:xfrm>
            <a:off x="2515947" y="4655483"/>
            <a:ext cx="6498310" cy="1150227"/>
          </a:xfrm>
          <a:prstGeom prst="rect">
            <a:avLst/>
          </a:prstGeom>
          <a:ln w="38100">
            <a:solidFill>
              <a:srgbClr val="FF0000"/>
            </a:solidFill>
          </a:ln>
        </p:spPr>
      </p:pic>
    </p:spTree>
    <p:extLst>
      <p:ext uri="{BB962C8B-B14F-4D97-AF65-F5344CB8AC3E}">
        <p14:creationId xmlns:p14="http://schemas.microsoft.com/office/powerpoint/2010/main" val="121554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decimal system (base 10)</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p:txBody>
          <a:bodyPr/>
          <a:lstStyle/>
          <a:p>
            <a:pPr algn="l"/>
            <a:r>
              <a:rPr lang="en-US" sz="1800" b="0" i="0" u="none" strike="noStrike" baseline="0" dirty="0">
                <a:latin typeface="BerlingLTStd-Roman"/>
              </a:rPr>
              <a:t>The word </a:t>
            </a:r>
            <a:r>
              <a:rPr lang="en-US" sz="1800" b="0" i="1" u="none" strike="noStrike" baseline="0" dirty="0">
                <a:latin typeface="BerlingLTStd-Italic"/>
              </a:rPr>
              <a:t>decimal </a:t>
            </a:r>
            <a:r>
              <a:rPr lang="en-US" sz="1800" b="0" i="0" u="none" strike="noStrike" baseline="0" dirty="0">
                <a:latin typeface="BerlingLTStd-Roman"/>
              </a:rPr>
              <a:t>is derived from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In this system the base b </a:t>
            </a:r>
            <a:r>
              <a:rPr lang="en-US" sz="1800" b="0" i="0" u="none" strike="noStrike" baseline="0" dirty="0">
                <a:latin typeface="MathematicalPiLTStd-1"/>
              </a:rPr>
              <a:t>5 </a:t>
            </a:r>
            <a:r>
              <a:rPr lang="en-US" sz="1800" b="0" i="0" u="none" strike="noStrike" baseline="0" dirty="0">
                <a:latin typeface="BerlingLTStd-Roman"/>
              </a:rPr>
              <a:t>10 and we use ten symbols to represent a number. </a:t>
            </a:r>
          </a:p>
          <a:p>
            <a:pPr algn="l"/>
            <a:r>
              <a:rPr lang="en-US" sz="1800" b="0" i="0" u="none" strike="noStrike" baseline="0" dirty="0">
                <a:latin typeface="BerlingLTStd-Roman"/>
              </a:rPr>
              <a:t>The set of symbols is S </a:t>
            </a:r>
            <a:r>
              <a:rPr lang="en-US" sz="1800" b="0" i="0" u="none" strike="noStrike" baseline="0" dirty="0">
                <a:latin typeface="MathematicalPiLTStd-1"/>
              </a:rPr>
              <a:t>5 </a:t>
            </a:r>
            <a:r>
              <a:rPr lang="en-US" sz="1800" b="0" i="0" u="none" strike="noStrike" baseline="0" dirty="0">
                <a:latin typeface="BerlingLTStd-Roman"/>
              </a:rPr>
              <a:t>{0, 1, 2, 3, 4, 5, 6, 7, 8, 9}. As we know, the symbols in this system are often referred to as </a:t>
            </a:r>
            <a:r>
              <a:rPr lang="en-US" sz="1800" b="1" i="0" u="none" strike="noStrike" baseline="0" dirty="0">
                <a:latin typeface="BerlingLTStd-Bold"/>
              </a:rPr>
              <a:t>decimal digits </a:t>
            </a:r>
            <a:r>
              <a:rPr lang="en-US" sz="1800" b="0" i="0" u="none" strike="noStrike" baseline="0" dirty="0">
                <a:latin typeface="BerlingLTStd-Roman"/>
              </a:rPr>
              <a:t>or just digits.</a:t>
            </a:r>
          </a:p>
          <a:p>
            <a:pPr algn="l"/>
            <a:r>
              <a:rPr lang="en-US" sz="1800" b="0" i="0" u="none" strike="noStrike" baseline="0" dirty="0">
                <a:latin typeface="BerlingLTStd-Roman"/>
              </a:rPr>
              <a:t>In the decimal system, a number is written as:</a:t>
            </a:r>
          </a:p>
          <a:p>
            <a:pPr algn="l"/>
            <a:endParaRPr lang="en-US" dirty="0"/>
          </a:p>
        </p:txBody>
      </p:sp>
      <p:pic>
        <p:nvPicPr>
          <p:cNvPr id="5" name="Picture 4">
            <a:extLst>
              <a:ext uri="{FF2B5EF4-FFF2-40B4-BE49-F238E27FC236}">
                <a16:creationId xmlns:a16="http://schemas.microsoft.com/office/drawing/2014/main" id="{BF05822A-DD4C-4632-B066-2E2D86F92A8E}"/>
              </a:ext>
            </a:extLst>
          </p:cNvPr>
          <p:cNvPicPr>
            <a:picLocks noChangeAspect="1"/>
          </p:cNvPicPr>
          <p:nvPr/>
        </p:nvPicPr>
        <p:blipFill>
          <a:blip r:embed="rId2"/>
          <a:stretch>
            <a:fillRect/>
          </a:stretch>
        </p:blipFill>
        <p:spPr>
          <a:xfrm>
            <a:off x="2758372" y="3542583"/>
            <a:ext cx="5329186" cy="687234"/>
          </a:xfrm>
          <a:prstGeom prst="rect">
            <a:avLst/>
          </a:prstGeom>
          <a:ln w="38100">
            <a:solidFill>
              <a:srgbClr val="FF0000"/>
            </a:solidFill>
          </a:ln>
        </p:spPr>
      </p:pic>
    </p:spTree>
    <p:extLst>
      <p:ext uri="{BB962C8B-B14F-4D97-AF65-F5344CB8AC3E}">
        <p14:creationId xmlns:p14="http://schemas.microsoft.com/office/powerpoint/2010/main" val="37003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BA4D-701B-4E58-8556-1896483DA2DF}"/>
              </a:ext>
            </a:extLst>
          </p:cNvPr>
          <p:cNvSpPr>
            <a:spLocks noGrp="1"/>
          </p:cNvSpPr>
          <p:nvPr>
            <p:ph type="title"/>
          </p:nvPr>
        </p:nvSpPr>
        <p:spPr/>
        <p:txBody>
          <a:bodyPr/>
          <a:lstStyle/>
          <a:p>
            <a:r>
              <a:rPr lang="en-US" dirty="0"/>
              <a:t>The binary system (base 2)</a:t>
            </a:r>
          </a:p>
        </p:txBody>
      </p:sp>
      <p:sp>
        <p:nvSpPr>
          <p:cNvPr id="3" name="Content Placeholder 2">
            <a:extLst>
              <a:ext uri="{FF2B5EF4-FFF2-40B4-BE49-F238E27FC236}">
                <a16:creationId xmlns:a16="http://schemas.microsoft.com/office/drawing/2014/main" id="{34AA8154-6C51-413F-8928-FB0E1A1B1045}"/>
              </a:ext>
            </a:extLst>
          </p:cNvPr>
          <p:cNvSpPr>
            <a:spLocks noGrp="1"/>
          </p:cNvSpPr>
          <p:nvPr>
            <p:ph idx="1"/>
          </p:nvPr>
        </p:nvSpPr>
        <p:spPr/>
        <p:txBody>
          <a:bodyPr>
            <a:normAutofit/>
          </a:bodyPr>
          <a:lstStyle/>
          <a:p>
            <a:pPr algn="l"/>
            <a:r>
              <a:rPr lang="en-US" sz="1800" b="0" i="0" u="none" strike="noStrike" baseline="0" dirty="0">
                <a:latin typeface="BerlingLTStd-Roman"/>
              </a:rPr>
              <a:t>The second positional number system we discuss in this chapter is the </a:t>
            </a:r>
            <a:r>
              <a:rPr lang="en-US" sz="1800" b="1" i="0" u="none" strike="noStrike" baseline="0" dirty="0">
                <a:latin typeface="BerlingLTStd-Bold"/>
              </a:rPr>
              <a:t>binary system</a:t>
            </a:r>
            <a:r>
              <a:rPr lang="en-US" sz="1800" b="0" i="0" u="none" strike="noStrike" baseline="0" dirty="0">
                <a:latin typeface="BerlingLTStd-Roman"/>
              </a:rPr>
              <a:t>.</a:t>
            </a:r>
          </a:p>
          <a:p>
            <a:pPr algn="l"/>
            <a:r>
              <a:rPr lang="en-US" sz="1800" b="0" i="0" u="none" strike="noStrike" baseline="0" dirty="0">
                <a:latin typeface="BerlingLTStd-Roman"/>
              </a:rPr>
              <a:t>The word </a:t>
            </a:r>
            <a:r>
              <a:rPr lang="en-US" sz="1800" b="1" i="0" u="none" strike="noStrike" baseline="0" dirty="0">
                <a:latin typeface="BerlingLTStd-Bold"/>
              </a:rPr>
              <a:t>binary </a:t>
            </a:r>
            <a:r>
              <a:rPr lang="en-US" sz="1800" b="0" i="0" u="none" strike="noStrike" baseline="0" dirty="0">
                <a:latin typeface="BerlingLTStd-Roman"/>
              </a:rPr>
              <a:t>is derived from the Latin root </a:t>
            </a:r>
            <a:r>
              <a:rPr lang="en-US" sz="1800" b="1" i="1" u="none" strike="noStrike" baseline="0" dirty="0" err="1">
                <a:latin typeface="BerlingLTStd-BoldItalic"/>
              </a:rPr>
              <a:t>bini</a:t>
            </a:r>
            <a:r>
              <a:rPr lang="en-US" sz="1800" b="1" i="1" u="none" strike="noStrike" baseline="0" dirty="0">
                <a:latin typeface="BerlingLTStd-BoldItalic"/>
              </a:rPr>
              <a:t> </a:t>
            </a:r>
            <a:r>
              <a:rPr lang="en-US" sz="1800" b="0" i="0" u="none" strike="noStrike" baseline="0" dirty="0">
                <a:latin typeface="BerlingLTStd-Roman"/>
              </a:rPr>
              <a:t>(or two by two). In this system the base b </a:t>
            </a:r>
            <a:r>
              <a:rPr lang="en-US" sz="1800" b="0" i="0" u="none" strike="noStrike" baseline="0" dirty="0">
                <a:latin typeface="MathematicalPiLTStd-1"/>
              </a:rPr>
              <a:t>5 </a:t>
            </a:r>
            <a:r>
              <a:rPr lang="en-US" sz="1800" b="0" i="0" u="none" strike="noStrike" baseline="0" dirty="0">
                <a:latin typeface="BerlingLTStd-Roman"/>
              </a:rPr>
              <a:t>2 and we use only two symbols, S </a:t>
            </a:r>
            <a:r>
              <a:rPr lang="en-US" sz="1800" b="0" i="0" u="none" strike="noStrike" baseline="0" dirty="0">
                <a:latin typeface="MathematicalPiLTStd-1"/>
              </a:rPr>
              <a:t>5 </a:t>
            </a:r>
            <a:r>
              <a:rPr lang="en-US" sz="1800" b="0" i="0" u="none" strike="noStrike" baseline="0" dirty="0">
                <a:latin typeface="BerlingLTStd-Roman"/>
              </a:rPr>
              <a:t>{0, 1}. The symbols in this system are often referred to as </a:t>
            </a:r>
            <a:r>
              <a:rPr lang="en-US" sz="1800" b="1" i="0" u="none" strike="noStrike" baseline="0" dirty="0">
                <a:latin typeface="BerlingLTStd-Bold"/>
              </a:rPr>
              <a:t>binary digits </a:t>
            </a:r>
            <a:r>
              <a:rPr lang="en-US" sz="1800" b="0" i="0" u="none" strike="noStrike" baseline="0" dirty="0">
                <a:latin typeface="BerlingLTStd-Roman"/>
              </a:rPr>
              <a:t>or </a:t>
            </a:r>
            <a:r>
              <a:rPr lang="en-US" sz="1800" b="1" i="0" u="none" strike="noStrike" baseline="0" dirty="0">
                <a:latin typeface="BerlingLTStd-Bold"/>
              </a:rPr>
              <a:t>bits </a:t>
            </a:r>
            <a:r>
              <a:rPr lang="en-US" sz="1800" b="0" i="0" u="none" strike="noStrike" baseline="0" dirty="0">
                <a:latin typeface="BerlingLTStd-Roman"/>
              </a:rPr>
              <a:t>(</a:t>
            </a:r>
            <a:r>
              <a:rPr lang="en-US" sz="1800" b="1" i="0" u="none" strike="noStrike" baseline="0" dirty="0">
                <a:latin typeface="BerlingLTStd-Bold"/>
              </a:rPr>
              <a:t>b</a:t>
            </a:r>
            <a:r>
              <a:rPr lang="en-US" sz="1800" b="0" i="0" u="none" strike="noStrike" baseline="0" dirty="0">
                <a:latin typeface="BerlingLTStd-Roman"/>
              </a:rPr>
              <a:t>inary dig</a:t>
            </a:r>
            <a:r>
              <a:rPr lang="en-US" sz="1800" b="1" i="0" u="none" strike="noStrike" baseline="0" dirty="0">
                <a:latin typeface="BerlingLTStd-Bold"/>
              </a:rPr>
              <a:t>it. </a:t>
            </a:r>
          </a:p>
          <a:p>
            <a:pPr algn="l"/>
            <a:r>
              <a:rPr lang="en-US" sz="1800" dirty="0">
                <a:latin typeface="BerlingLTStd-Roman"/>
              </a:rPr>
              <a:t>D</a:t>
            </a:r>
            <a:r>
              <a:rPr lang="en-US" sz="1800" b="0" i="0" u="none" strike="noStrike" baseline="0" dirty="0">
                <a:latin typeface="BerlingLTStd-Roman"/>
              </a:rPr>
              <a:t>ata and programs are stored in the computer using binary patterns, a string of bits. </a:t>
            </a:r>
          </a:p>
          <a:p>
            <a:pPr algn="l"/>
            <a:endParaRPr lang="en-US" sz="1800" b="1" i="0" u="none" strike="noStrike" baseline="0" dirty="0">
              <a:latin typeface="Frutiger-Bold"/>
            </a:endParaRPr>
          </a:p>
          <a:p>
            <a:pPr algn="l"/>
            <a:endParaRPr lang="en-US" sz="1800" b="1" dirty="0">
              <a:latin typeface="Frutiger-Bold"/>
            </a:endParaRPr>
          </a:p>
          <a:p>
            <a:pPr algn="l"/>
            <a:endParaRPr lang="en-US" sz="1800" b="1" i="0" u="none" strike="noStrike" baseline="0" dirty="0">
              <a:latin typeface="Frutiger-Bold"/>
            </a:endParaRPr>
          </a:p>
          <a:p>
            <a:pPr marL="0" indent="0" algn="l">
              <a:buNone/>
            </a:pPr>
            <a:endParaRPr lang="en-US" sz="1800" b="1" i="0" u="none" strike="noStrike" baseline="0" dirty="0">
              <a:latin typeface="Frutiger-Bold"/>
            </a:endParaRPr>
          </a:p>
          <a:p>
            <a:pPr marL="0" indent="0" algn="l">
              <a:buNone/>
            </a:pPr>
            <a:r>
              <a:rPr lang="en-US" sz="1800" b="1" i="0" u="none" strike="noStrike" baseline="0" dirty="0">
                <a:latin typeface="Frutiger-Bold"/>
              </a:rPr>
              <a:t>		Example 2.1 </a:t>
            </a:r>
            <a:r>
              <a:rPr lang="en-US" sz="1800" b="0" i="0" u="none" strike="noStrike" baseline="0" dirty="0">
                <a:latin typeface="BerlingLTStd-Roman"/>
              </a:rPr>
              <a:t>the number (101.11)2 in binary = 5.75 in decimal</a:t>
            </a:r>
            <a:endParaRPr lang="en-US" dirty="0"/>
          </a:p>
        </p:txBody>
      </p:sp>
      <p:pic>
        <p:nvPicPr>
          <p:cNvPr id="5" name="Picture 4">
            <a:extLst>
              <a:ext uri="{FF2B5EF4-FFF2-40B4-BE49-F238E27FC236}">
                <a16:creationId xmlns:a16="http://schemas.microsoft.com/office/drawing/2014/main" id="{2D1FDAF7-9539-4D61-9B47-FE63C5C1FDB6}"/>
              </a:ext>
            </a:extLst>
          </p:cNvPr>
          <p:cNvPicPr>
            <a:picLocks noChangeAspect="1"/>
          </p:cNvPicPr>
          <p:nvPr/>
        </p:nvPicPr>
        <p:blipFill>
          <a:blip r:embed="rId2"/>
          <a:stretch>
            <a:fillRect/>
          </a:stretch>
        </p:blipFill>
        <p:spPr>
          <a:xfrm>
            <a:off x="1678708" y="3680566"/>
            <a:ext cx="8833066" cy="1424095"/>
          </a:xfrm>
          <a:prstGeom prst="rect">
            <a:avLst/>
          </a:prstGeom>
          <a:ln w="38100">
            <a:solidFill>
              <a:srgbClr val="FF0000"/>
            </a:solidFill>
          </a:ln>
        </p:spPr>
      </p:pic>
    </p:spTree>
    <p:extLst>
      <p:ext uri="{BB962C8B-B14F-4D97-AF65-F5344CB8AC3E}">
        <p14:creationId xmlns:p14="http://schemas.microsoft.com/office/powerpoint/2010/main" val="11509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1481</TotalTime>
  <Words>1151</Words>
  <Application>Microsoft Office PowerPoint</Application>
  <PresentationFormat>Widescreen</PresentationFormat>
  <Paragraphs>99</Paragraphs>
  <Slides>21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BerlingLTStd-Bold</vt:lpstr>
      <vt:lpstr>BerlingLTStd-BoldItalic</vt:lpstr>
      <vt:lpstr>BerlingLTStd-Italic</vt:lpstr>
      <vt:lpstr>BerlingLTStd-Roman</vt:lpstr>
      <vt:lpstr>Euphemia</vt:lpstr>
      <vt:lpstr>Frutiger-Bold</vt:lpstr>
      <vt:lpstr>Frutiger-Roman</vt:lpstr>
      <vt:lpstr>MathematicalPiLTStd-1</vt:lpstr>
      <vt:lpstr>Plantagenet Cherokee</vt:lpstr>
      <vt:lpstr>Wingdings</vt:lpstr>
      <vt:lpstr>Academic Literature 16x9</vt:lpstr>
      <vt:lpstr>2. Numbering systems</vt:lpstr>
      <vt:lpstr>Content</vt:lpstr>
      <vt:lpstr>Objectives</vt:lpstr>
      <vt:lpstr>1-Introduction</vt:lpstr>
      <vt:lpstr>1- Introduction</vt:lpstr>
      <vt:lpstr>2 - Positional Number Systems</vt:lpstr>
      <vt:lpstr>Introduction</vt:lpstr>
      <vt:lpstr>The decimal system (base 10)</vt:lpstr>
      <vt:lpstr>The binary system (base 2)</vt:lpstr>
      <vt:lpstr>The hexadecimal system (base 16)</vt:lpstr>
      <vt:lpstr>The octal system (base 8)</vt:lpstr>
      <vt:lpstr>Summary of the four positional systems</vt:lpstr>
      <vt:lpstr>3 - Conversion</vt:lpstr>
      <vt:lpstr>Introduction</vt:lpstr>
      <vt:lpstr>Covert from any base to decimal</vt:lpstr>
      <vt:lpstr>Covert from any base to decimal (examples)</vt:lpstr>
      <vt:lpstr>Convert from decimal to any base. </vt:lpstr>
      <vt:lpstr>Convert from decimal to any base (cont). </vt:lpstr>
      <vt:lpstr>Binary–hexadecimal conversion</vt:lpstr>
      <vt:lpstr>Binary–octal conversion</vt:lpstr>
      <vt:lpstr>Octal–hexadecimal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140</cp:revision>
  <dcterms:created xsi:type="dcterms:W3CDTF">2021-08-24T09:33:39Z</dcterms:created>
  <dcterms:modified xsi:type="dcterms:W3CDTF">2023-09-12T08:26:17Z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