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5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6.xml" ContentType="application/vnd.openxmlformats-officedocument.presentationml.tags+xml"/>
  <Override PartName="/ppt/notesSlides/notesSlide30.xml" ContentType="application/vnd.openxmlformats-officedocument.presentationml.notesSlide+xml"/>
  <Override PartName="/ppt/tags/tag17.xml" ContentType="application/vnd.openxmlformats-officedocument.presentationml.tags+xml"/>
  <Override PartName="/ppt/notesSlides/notesSlide31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9.xml" ContentType="application/vnd.openxmlformats-officedocument.presentationml.tags+xml"/>
  <Override PartName="/ppt/notesSlides/notesSlide35.xml" ContentType="application/vnd.openxmlformats-officedocument.presentationml.notesSlide+xml"/>
  <Override PartName="/ppt/tags/tag20.xml" ContentType="application/vnd.openxmlformats-officedocument.presentationml.tags+xml"/>
  <Override PartName="/ppt/notesSlides/notesSlide36.xml" ContentType="application/vnd.openxmlformats-officedocument.presentationml.notesSlide+xml"/>
  <Override PartName="/ppt/tags/tag21.xml" ContentType="application/vnd.openxmlformats-officedocument.presentationml.tags+xml"/>
  <Override PartName="/ppt/notesSlides/notesSlide37.xml" ContentType="application/vnd.openxmlformats-officedocument.presentationml.notesSlide+xml"/>
  <Override PartName="/ppt/tags/tag22.xml" ContentType="application/vnd.openxmlformats-officedocument.presentationml.tags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42"/>
  </p:notesMasterIdLst>
  <p:sldIdLst>
    <p:sldId id="513" r:id="rId2"/>
    <p:sldId id="730" r:id="rId3"/>
    <p:sldId id="1070" r:id="rId4"/>
    <p:sldId id="1071" r:id="rId5"/>
    <p:sldId id="1053" r:id="rId6"/>
    <p:sldId id="1072" r:id="rId7"/>
    <p:sldId id="763" r:id="rId8"/>
    <p:sldId id="1052" r:id="rId9"/>
    <p:sldId id="1069" r:id="rId10"/>
    <p:sldId id="876" r:id="rId11"/>
    <p:sldId id="1090" r:id="rId12"/>
    <p:sldId id="759" r:id="rId13"/>
    <p:sldId id="1054" r:id="rId14"/>
    <p:sldId id="1091" r:id="rId15"/>
    <p:sldId id="1103" r:id="rId16"/>
    <p:sldId id="1056" r:id="rId17"/>
    <p:sldId id="1058" r:id="rId18"/>
    <p:sldId id="1092" r:id="rId19"/>
    <p:sldId id="1093" r:id="rId20"/>
    <p:sldId id="1094" r:id="rId21"/>
    <p:sldId id="1061" r:id="rId22"/>
    <p:sldId id="1095" r:id="rId23"/>
    <p:sldId id="1096" r:id="rId24"/>
    <p:sldId id="1097" r:id="rId25"/>
    <p:sldId id="1098" r:id="rId26"/>
    <p:sldId id="1099" r:id="rId27"/>
    <p:sldId id="1063" r:id="rId28"/>
    <p:sldId id="1064" r:id="rId29"/>
    <p:sldId id="1100" r:id="rId30"/>
    <p:sldId id="1104" r:id="rId31"/>
    <p:sldId id="1105" r:id="rId32"/>
    <p:sldId id="957" r:id="rId33"/>
    <p:sldId id="958" r:id="rId34"/>
    <p:sldId id="1102" r:id="rId35"/>
    <p:sldId id="1106" r:id="rId36"/>
    <p:sldId id="1107" r:id="rId37"/>
    <p:sldId id="1101" r:id="rId38"/>
    <p:sldId id="1089" r:id="rId39"/>
    <p:sldId id="874" r:id="rId40"/>
    <p:sldId id="291" r:id="rId41"/>
  </p:sldIdLst>
  <p:sldSz cx="9144000" cy="5143500" type="screen16x9"/>
  <p:notesSz cx="6858000" cy="9144000"/>
  <p:custDataLst>
    <p:tags r:id="rId4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1373" autoAdjust="0"/>
  </p:normalViewPr>
  <p:slideViewPr>
    <p:cSldViewPr snapToGrid="0" showGuides="1">
      <p:cViewPr varScale="1">
        <p:scale>
          <a:sx n="133" d="100"/>
          <a:sy n="133" d="100"/>
        </p:scale>
        <p:origin x="158" y="77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Pham" userId="7484a8968e6a99ba" providerId="LiveId" clId="{4651C82D-ACA8-4E9A-842C-B8088C8216AE}"/>
    <pc:docChg chg="modSld">
      <pc:chgData name="Nguyen Pham" userId="7484a8968e6a99ba" providerId="LiveId" clId="{4651C82D-ACA8-4E9A-842C-B8088C8216AE}" dt="2024-06-07T07:59:09.257" v="10" actId="20577"/>
      <pc:docMkLst>
        <pc:docMk/>
      </pc:docMkLst>
      <pc:sldChg chg="modSp mod">
        <pc:chgData name="Nguyen Pham" userId="7484a8968e6a99ba" providerId="LiveId" clId="{4651C82D-ACA8-4E9A-842C-B8088C8216AE}" dt="2024-06-06T05:41:04.644" v="4" actId="20577"/>
        <pc:sldMkLst>
          <pc:docMk/>
          <pc:sldMk cId="1671064827" sldId="1054"/>
        </pc:sldMkLst>
        <pc:spChg chg="mod">
          <ac:chgData name="Nguyen Pham" userId="7484a8968e6a99ba" providerId="LiveId" clId="{4651C82D-ACA8-4E9A-842C-B8088C8216AE}" dt="2024-06-06T05:41:01.326" v="2" actId="20577"/>
          <ac:spMkLst>
            <pc:docMk/>
            <pc:sldMk cId="1671064827" sldId="1054"/>
            <ac:spMk id="8" creationId="{FE2CA5BC-EB52-4F1C-9E7F-0082B26780ED}"/>
          </ac:spMkLst>
        </pc:spChg>
        <pc:spChg chg="mod">
          <ac:chgData name="Nguyen Pham" userId="7484a8968e6a99ba" providerId="LiveId" clId="{4651C82D-ACA8-4E9A-842C-B8088C8216AE}" dt="2024-06-06T05:41:04.644" v="4" actId="20577"/>
          <ac:spMkLst>
            <pc:docMk/>
            <pc:sldMk cId="1671064827" sldId="1054"/>
            <ac:spMk id="9" creationId="{C917E84C-919C-4F49-B88F-D6C32C285E08}"/>
          </ac:spMkLst>
        </pc:spChg>
      </pc:sldChg>
      <pc:sldChg chg="modSp mod">
        <pc:chgData name="Nguyen Pham" userId="7484a8968e6a99ba" providerId="LiveId" clId="{4651C82D-ACA8-4E9A-842C-B8088C8216AE}" dt="2024-06-07T07:59:09.257" v="10" actId="20577"/>
        <pc:sldMkLst>
          <pc:docMk/>
          <pc:sldMk cId="3203328640" sldId="1091"/>
        </pc:sldMkLst>
        <pc:spChg chg="mod">
          <ac:chgData name="Nguyen Pham" userId="7484a8968e6a99ba" providerId="LiveId" clId="{4651C82D-ACA8-4E9A-842C-B8088C8216AE}" dt="2024-06-07T07:59:09.257" v="10" actId="20577"/>
          <ac:spMkLst>
            <pc:docMk/>
            <pc:sldMk cId="3203328640" sldId="1091"/>
            <ac:spMk id="2" creationId="{ECC2C7B6-BFA0-4414-A9FD-310FB45A401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Configure Initial Router Settings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– Configure Initial Router Settings</a:t>
            </a:r>
          </a:p>
          <a:p>
            <a:r>
              <a:rPr lang="en-US" dirty="0"/>
              <a:t>10.1.1 – Basic Routing Configuration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– Configure Initial Router Settings</a:t>
            </a:r>
          </a:p>
          <a:p>
            <a:r>
              <a:rPr lang="en-US" dirty="0"/>
              <a:t>10.1.2 – Basic Routing Configuration Example</a:t>
            </a:r>
          </a:p>
          <a:p>
            <a:r>
              <a:rPr lang="en-US" dirty="0"/>
              <a:t>10.1.3 - Syntax Checker – Configure Initial Router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57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– Configure Initial Router Settings</a:t>
            </a:r>
          </a:p>
          <a:p>
            <a:r>
              <a:rPr lang="en-US" dirty="0"/>
              <a:t>10.1.4 – Packet Tracer – Configure Initial Router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04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Configure Interfaces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10.2.1 – Configure Router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39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10.2.2 – Configure Router Interfaces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3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10.2.2 – Configure Router Interfaces Example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26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10.2.3 – Verify Interface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833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6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42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90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79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  <a:p>
            <a:r>
              <a:rPr lang="en-US" dirty="0"/>
              <a:t>10.2.5 Syntax Checker – Configure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74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 Configure the Default Gateway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 – Configure the Default Gateway</a:t>
            </a:r>
          </a:p>
          <a:p>
            <a:r>
              <a:rPr lang="en-US" dirty="0"/>
              <a:t>10.3.1 – Default Gateway on a Host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708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 – Configure the Default Gateway</a:t>
            </a:r>
          </a:p>
          <a:p>
            <a:r>
              <a:rPr lang="en-US" dirty="0"/>
              <a:t>10.3.2 – Default Gateway on a Switch</a:t>
            </a:r>
          </a:p>
          <a:p>
            <a:r>
              <a:rPr lang="en-US" dirty="0"/>
              <a:t>10.3.3 – Syntax Checker – Configure the Default Gateway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103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10.3– Configure the Default Gateway</a:t>
            </a:r>
          </a:p>
          <a:p>
            <a:r>
              <a:rPr lang="en-US" dirty="0"/>
              <a:t>10.3.4 – Packet Tracer – Connect a Router to a 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649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10.3– Configure the Default Gateway</a:t>
            </a:r>
          </a:p>
          <a:p>
            <a:r>
              <a:rPr lang="en-US" dirty="0"/>
              <a:t>10.3.5 – Packet Tracer – Troubleshoot Default Gateway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51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274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Module Practice and Quiz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33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10.4.1 – Video – Network Device Differences: Part 1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34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10.4.2 – Video – Network Device Differences: Part 2</a:t>
            </a:r>
          </a:p>
        </p:txBody>
      </p:sp>
    </p:spTree>
    <p:extLst>
      <p:ext uri="{BB962C8B-B14F-4D97-AF65-F5344CB8AC3E}">
        <p14:creationId xmlns:p14="http://schemas.microsoft.com/office/powerpoint/2010/main" val="25337049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10.4– Configure the Default Gateway</a:t>
            </a:r>
          </a:p>
          <a:p>
            <a:r>
              <a:rPr lang="en-US" dirty="0"/>
              <a:t>10.4.3 – Packet Tracer – Basic Device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9733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10.4– Configure the Default Gateway</a:t>
            </a:r>
          </a:p>
          <a:p>
            <a:r>
              <a:rPr lang="en-US" dirty="0"/>
              <a:t>10.4.4 – PTPM and Lab – Build a Switch and Router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164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37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10.4.5 – What did I learn in this module?</a:t>
            </a:r>
          </a:p>
        </p:txBody>
      </p:sp>
    </p:spTree>
    <p:extLst>
      <p:ext uri="{BB962C8B-B14F-4D97-AF65-F5344CB8AC3E}">
        <p14:creationId xmlns:p14="http://schemas.microsoft.com/office/powerpoint/2010/main" val="26061680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38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10.4.5 – What did I learn in this module (Cont.)?</a:t>
            </a:r>
          </a:p>
        </p:txBody>
      </p:sp>
    </p:spTree>
    <p:extLst>
      <p:ext uri="{BB962C8B-B14F-4D97-AF65-F5344CB8AC3E}">
        <p14:creationId xmlns:p14="http://schemas.microsoft.com/office/powerpoint/2010/main" val="27074346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39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6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717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7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8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600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9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929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baseline="0" dirty="0"/>
              <a:t>Introduction to Networks v</a:t>
            </a:r>
            <a:r>
              <a:rPr lang="en-US" b="0" dirty="0"/>
              <a:t>7.0 (ITN)</a:t>
            </a:r>
          </a:p>
          <a:p>
            <a:r>
              <a:rPr lang="en-US" dirty="0"/>
              <a:t>Module 10: Basic Router Configuration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11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GB" dirty="0"/>
              <a:t>10 – Basic Router Configuration</a:t>
            </a:r>
          </a:p>
          <a:p>
            <a:pPr>
              <a:buFontTx/>
              <a:buNone/>
            </a:pPr>
            <a:r>
              <a:rPr lang="en-GB" dirty="0"/>
              <a:t>10.0.2- What will I learn in this module?</a:t>
            </a:r>
          </a:p>
          <a:p>
            <a:pPr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676473" y="4741653"/>
            <a:ext cx="284905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2019, 2021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1219200"/>
            <a:ext cx="6557379" cy="166662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10: Basic Router Configuration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497" y="3127609"/>
            <a:ext cx="5925246" cy="29900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Instructor Materials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10: Basic Router Configuration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821755"/>
            <a:ext cx="801257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Basic Router Configuration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 defTabSz="914400" eaLnBrk="0" hangingPunct="0"/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16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Implement initial settings on a router and end devices.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932762"/>
              </p:ext>
            </p:extLst>
          </p:nvPr>
        </p:nvGraphicFramePr>
        <p:xfrm>
          <a:off x="880345" y="2118939"/>
          <a:ext cx="6980904" cy="1486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0452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3490452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16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Initial Router Settings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initial settings on an IOS Cisco router.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315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Interfaces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two active interfaces on a Cisco IOS router.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the Default Gateway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devices to use the default gateway.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9938957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10.1 Configure Initial Router Settings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Basic Router Configuration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67" y="855419"/>
            <a:ext cx="3265419" cy="3517076"/>
          </a:xfrm>
        </p:spPr>
        <p:txBody>
          <a:bodyPr/>
          <a:lstStyle/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Configure the device name.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Secure privileged EXEC mode.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Secure user EXEC mode.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Secure remote Telnet / SSH access.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Encrypt all plaintext passwords.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Provide legal notification and save the configuration.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2C7B6-BFA0-4414-A9FD-310FB45A4012}"/>
              </a:ext>
            </a:extLst>
          </p:cNvPr>
          <p:cNvSpPr txBox="1"/>
          <p:nvPr/>
        </p:nvSpPr>
        <p:spPr>
          <a:xfrm>
            <a:off x="3798284" y="855419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8BC38-AC68-4E30-A757-4BD5691E2755}"/>
              </a:ext>
            </a:extLst>
          </p:cNvPr>
          <p:cNvSpPr txBox="1"/>
          <p:nvPr/>
        </p:nvSpPr>
        <p:spPr>
          <a:xfrm>
            <a:off x="3798284" y="1256000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 secret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42215-AFFA-4B80-8518-0228983486B9}"/>
              </a:ext>
            </a:extLst>
          </p:cNvPr>
          <p:cNvSpPr txBox="1"/>
          <p:nvPr/>
        </p:nvSpPr>
        <p:spPr>
          <a:xfrm>
            <a:off x="3798284" y="1656581"/>
            <a:ext cx="4913744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console 0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password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login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CA5BC-EB52-4F1C-9E7F-0082B26780ED}"/>
              </a:ext>
            </a:extLst>
          </p:cNvPr>
          <p:cNvSpPr txBox="1"/>
          <p:nvPr/>
        </p:nvSpPr>
        <p:spPr>
          <a:xfrm>
            <a:off x="3798284" y="2413242"/>
            <a:ext cx="4275529" cy="830997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vty 0 4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password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login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transport input telnet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7E84C-919C-4F49-B88F-D6C32C285E08}"/>
              </a:ext>
            </a:extLst>
          </p:cNvPr>
          <p:cNvSpPr txBox="1"/>
          <p:nvPr/>
        </p:nvSpPr>
        <p:spPr>
          <a:xfrm>
            <a:off x="3798284" y="3352472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password-encryption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A1035-A981-4284-92B3-0FB302E7DAF6}"/>
              </a:ext>
            </a:extLst>
          </p:cNvPr>
          <p:cNvSpPr txBox="1"/>
          <p:nvPr/>
        </p:nvSpPr>
        <p:spPr>
          <a:xfrm>
            <a:off x="3798284" y="3737302"/>
            <a:ext cx="4913744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banner motd </a:t>
            </a:r>
            <a:r>
              <a:rPr lang="en-US" sz="12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message #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end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Router# copy running-config startup-config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Basic Router Configuration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9"/>
            <a:ext cx="3135194" cy="611640"/>
          </a:xfrm>
        </p:spPr>
        <p:txBody>
          <a:bodyPr/>
          <a:lstStyle/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Commands for basic router configuration on R1.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Configuration is saved to NVRAM.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2C7B6-BFA0-4414-A9FD-310FB45A4012}"/>
              </a:ext>
            </a:extLst>
          </p:cNvPr>
          <p:cNvSpPr txBox="1"/>
          <p:nvPr/>
        </p:nvSpPr>
        <p:spPr>
          <a:xfrm>
            <a:off x="3818374" y="855419"/>
            <a:ext cx="4893654" cy="360098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 R1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 secret class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console 0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cisco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vty 0 4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cisco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transport input telnet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password-encryption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banner motd #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TEXT message. End with a new line and the #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***********************************************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WARNING: Unauthorized access is prohibited!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running-config startup-config</a:t>
            </a:r>
          </a:p>
          <a:p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32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Packet Tracer – Configure Initial Router Settings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the default router configuration.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Configure and verify the initial router configuration.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Save the running configuration file.</a:t>
            </a:r>
          </a:p>
        </p:txBody>
      </p:sp>
    </p:spTree>
    <p:extLst>
      <p:ext uri="{BB962C8B-B14F-4D97-AF65-F5344CB8AC3E}">
        <p14:creationId xmlns:p14="http://schemas.microsoft.com/office/powerpoint/2010/main" val="109019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10.2 Configure Interfaces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Router Interfaces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258" y="806335"/>
            <a:ext cx="8455461" cy="590204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Configuring a router interface includes issuing the following commands: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3E17110-55CB-48EF-A414-A5E9B1617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972" y="1571547"/>
            <a:ext cx="6578056" cy="101566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type-and-number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description-text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 address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ipv4-address subnet-mask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ipv6 address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ipv6-address/prefix-length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94B5632-F1A8-4FC1-AA4C-612027B45A69}"/>
              </a:ext>
            </a:extLst>
          </p:cNvPr>
          <p:cNvSpPr txBox="1">
            <a:spLocks/>
          </p:cNvSpPr>
          <p:nvPr/>
        </p:nvSpPr>
        <p:spPr>
          <a:xfrm>
            <a:off x="474661" y="2932333"/>
            <a:ext cx="8280057" cy="11756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It is a good practice to use the </a:t>
            </a:r>
            <a:r>
              <a:rPr lang="en-US" b="1" dirty="0">
                <a:solidFill>
                  <a:srgbClr val="000000"/>
                </a:solidFill>
              </a:rPr>
              <a:t>description</a:t>
            </a:r>
            <a:r>
              <a:rPr lang="en-US" dirty="0">
                <a:solidFill>
                  <a:srgbClr val="000000"/>
                </a:solidFill>
              </a:rPr>
              <a:t> command to add information about the network connected to the interface.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rgbClr val="000000"/>
                </a:solidFill>
              </a:rPr>
              <a:t>no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shutdown </a:t>
            </a:r>
            <a:r>
              <a:rPr lang="en-US" dirty="0">
                <a:solidFill>
                  <a:srgbClr val="000000"/>
                </a:solidFill>
              </a:rPr>
              <a:t>command activates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252369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Router Interfaces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409279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The commands to configure interface G0/0/0 on R1 are shown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10989-3D4F-45C9-BEEB-776028CA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07" y="1338851"/>
            <a:ext cx="4998966" cy="1505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B97E3D-C6EF-4A93-B49A-A6755E6AE1C3}"/>
              </a:ext>
            </a:extLst>
          </p:cNvPr>
          <p:cNvSpPr txBox="1"/>
          <p:nvPr/>
        </p:nvSpPr>
        <p:spPr>
          <a:xfrm>
            <a:off x="958200" y="2930310"/>
            <a:ext cx="6903747" cy="16158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gigabitEthernet 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 Link to LAN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address 192.168.10.1 255.255.255.0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 address 2001:db8:acad:10::1/64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01:43:53.435: %LINK-3-UPDOWN: Interface GigabitEthernet0/0/0, changed state to 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01:43:56.447: %LINK-3-UPDOWN: Interface GigabitEthernet0/0/0, changed state to up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01:43:57.447: %LINEPROTO-5-UPDOWN: Line protocol on Interface GigabitEthernet0/0/0, changed state to up</a:t>
            </a:r>
          </a:p>
        </p:txBody>
      </p:sp>
    </p:spTree>
    <p:extLst>
      <p:ext uri="{BB962C8B-B14F-4D97-AF65-F5344CB8AC3E}">
        <p14:creationId xmlns:p14="http://schemas.microsoft.com/office/powerpoint/2010/main" val="18167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Router Interfaces Example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409279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The commands to configure interface G0/0/1 on R1 are shown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10989-3D4F-45C9-BEEB-776028CA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07" y="1338851"/>
            <a:ext cx="4998966" cy="1505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B97E3D-C6EF-4A93-B49A-A6755E6AE1C3}"/>
              </a:ext>
            </a:extLst>
          </p:cNvPr>
          <p:cNvSpPr txBox="1"/>
          <p:nvPr/>
        </p:nvSpPr>
        <p:spPr>
          <a:xfrm>
            <a:off x="958200" y="2930310"/>
            <a:ext cx="6903747" cy="16158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gigabitEthernet 0/0/1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 Link to R2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address 209.165.200.225 255.255.255.252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 address 2001:db8:feed:224::1/64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01:46:29.170: %LINK-3-UPDOWN: Interface GigabitEthernet0/0/1, changed state to 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01:46:32.171: %LINK-3-UPDOWN: Interface GigabitEthernet0/0/1, changed state to up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01:46:33.171: %LINEPROTO-5-UPDOWN: Line protocol on Interface GigabitEthernet0/0/1, changed state to up</a:t>
            </a:r>
          </a:p>
        </p:txBody>
      </p:sp>
    </p:spTree>
    <p:extLst>
      <p:ext uri="{BB962C8B-B14F-4D97-AF65-F5344CB8AC3E}">
        <p14:creationId xmlns:p14="http://schemas.microsoft.com/office/powerpoint/2010/main" val="382760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50629"/>
            <a:ext cx="9144000" cy="757551"/>
          </a:xfrm>
        </p:spPr>
        <p:txBody>
          <a:bodyPr/>
          <a:lstStyle/>
          <a:p>
            <a:r>
              <a:rPr lang="en-US" dirty="0"/>
              <a:t>Instructor Materials – Module 10 Planning Guide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808180"/>
            <a:ext cx="8774199" cy="3805384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This PowerPoint deck is divided in two parts: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Instructor Planning Guide</a:t>
            </a:r>
            <a:endParaRPr lang="en-CA" dirty="0"/>
          </a:p>
          <a:p>
            <a:pPr lvl="1"/>
            <a:r>
              <a:rPr lang="en-CA" dirty="0"/>
              <a:t>Information to help you become familiar with the module</a:t>
            </a:r>
          </a:p>
          <a:p>
            <a:pPr lvl="1"/>
            <a:r>
              <a:rPr lang="en-CA" dirty="0"/>
              <a:t>Teaching aids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Instructor Class Presentation</a:t>
            </a:r>
          </a:p>
          <a:p>
            <a:pPr lvl="1"/>
            <a:r>
              <a:rPr lang="en-CA" dirty="0"/>
              <a:t>Optional slides that you can use in the classroom</a:t>
            </a:r>
          </a:p>
          <a:p>
            <a:pPr lvl="1"/>
            <a:r>
              <a:rPr lang="en-CA" dirty="0"/>
              <a:t>Begins on slide #</a:t>
            </a:r>
            <a:r>
              <a:rPr lang="en-CA" dirty="0">
                <a:solidFill>
                  <a:schemeClr val="tx1"/>
                </a:solidFill>
              </a:rPr>
              <a:t>10</a:t>
            </a:r>
            <a:endParaRPr lang="en-CA" dirty="0"/>
          </a:p>
          <a:p>
            <a:pPr marL="142875" lvl="1" indent="0" algn="ctr">
              <a:buNone/>
            </a:pPr>
            <a:r>
              <a:rPr lang="en-CA" sz="1600" b="1" dirty="0"/>
              <a:t>Note</a:t>
            </a:r>
            <a:r>
              <a:rPr lang="en-CA" sz="1600" dirty="0"/>
              <a:t>: Remove the Planning Guide from this presentation before sharing with anyone.</a:t>
            </a:r>
          </a:p>
          <a:p>
            <a:pPr marL="0" indent="0">
              <a:buNone/>
            </a:pPr>
            <a:r>
              <a:rPr lang="en-CA" sz="1600" b="1" dirty="0">
                <a:solidFill>
                  <a:schemeClr val="accent4"/>
                </a:solidFill>
              </a:rPr>
              <a:t>For additional help and resources go to the Instructor Home Page and Course Resources for this course. </a:t>
            </a:r>
            <a:r>
              <a:rPr lang="en-US" sz="1600" b="1" dirty="0">
                <a:solidFill>
                  <a:schemeClr val="accent4"/>
                </a:solidFill>
              </a:rPr>
              <a:t>You also can visit the professional development site on netacad.com, the official Cisco Networking Academy Facebook page, or Instructor Only FB group.</a:t>
            </a:r>
            <a:endParaRPr lang="en-CA" sz="1600" b="1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58195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Verify Interface Configuration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884985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To verify interface configuration use the </a:t>
            </a:r>
            <a:r>
              <a:rPr lang="en-US" b="1" dirty="0">
                <a:solidFill>
                  <a:srgbClr val="000000"/>
                </a:solidFill>
              </a:rPr>
              <a:t>show ip interface brief </a:t>
            </a:r>
            <a:r>
              <a:rPr lang="en-US" dirty="0">
                <a:solidFill>
                  <a:srgbClr val="000000"/>
                </a:solidFill>
              </a:rPr>
              <a:t>and </a:t>
            </a:r>
            <a:r>
              <a:rPr lang="en-US" b="1" dirty="0">
                <a:solidFill>
                  <a:srgbClr val="000000"/>
                </a:solidFill>
              </a:rPr>
              <a:t>show ipv6 interface brief </a:t>
            </a:r>
            <a:r>
              <a:rPr lang="en-US" dirty="0">
                <a:solidFill>
                  <a:srgbClr val="000000"/>
                </a:solidFill>
              </a:rPr>
              <a:t>commands shown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B97E3D-C6EF-4A93-B49A-A6755E6AE1C3}"/>
              </a:ext>
            </a:extLst>
          </p:cNvPr>
          <p:cNvSpPr txBox="1"/>
          <p:nvPr/>
        </p:nvSpPr>
        <p:spPr>
          <a:xfrm>
            <a:off x="1721391" y="1940923"/>
            <a:ext cx="5701218" cy="7848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             IP-Address      OK? Method Status                Protocol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192.168.10.1   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209.165.200.225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unassigned      YES unset  administratively down down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9205F4-B6F7-4CBB-9733-95EEED388FC7}"/>
              </a:ext>
            </a:extLst>
          </p:cNvPr>
          <p:cNvSpPr txBox="1"/>
          <p:nvPr/>
        </p:nvSpPr>
        <p:spPr>
          <a:xfrm>
            <a:off x="1721391" y="2907887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2001:DB8:FEED:224::1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    [administratively down/down]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unassigned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302534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table summarizes show commands used to verify interface configuration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3BB6E86-62EB-2348-9F73-08093BACD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366291"/>
              </p:ext>
            </p:extLst>
          </p:nvPr>
        </p:nvGraphicFramePr>
        <p:xfrm>
          <a:off x="675861" y="1419402"/>
          <a:ext cx="7893708" cy="292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215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4837493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455550">
                <a:tc>
                  <a:txBody>
                    <a:bodyPr/>
                    <a:lstStyle/>
                    <a:p>
                      <a:r>
                        <a:rPr lang="en-US" sz="1400" dirty="0"/>
                        <a:t>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50547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interface brief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interface brief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all interfaces, their IP addresses, and their current status.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50547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route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contents of the IP routing tables stored in RAM.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statistics for all interfaces on the device. Only displays the IPv4 addressing information.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046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IPv4 statistics for all interfaces on a router.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07787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IPv6 statistics for all interfaces on a router.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54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52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View status of all interfaces with the </a:t>
            </a:r>
            <a:r>
              <a:rPr lang="en-US" sz="1600" b="1" dirty="0">
                <a:solidFill>
                  <a:srgbClr val="000000"/>
                </a:solidFill>
              </a:rPr>
              <a:t>show ip interface brief </a:t>
            </a:r>
            <a:r>
              <a:rPr lang="en-US" sz="1600" dirty="0">
                <a:solidFill>
                  <a:srgbClr val="000000"/>
                </a:solidFill>
              </a:rPr>
              <a:t>and </a:t>
            </a:r>
            <a:r>
              <a:rPr lang="en-US" sz="1600" b="1" dirty="0">
                <a:solidFill>
                  <a:srgbClr val="000000"/>
                </a:solidFill>
              </a:rPr>
              <a:t>show ipv6 interface brief </a:t>
            </a:r>
            <a:r>
              <a:rPr lang="en-US" sz="1600" dirty="0">
                <a:solidFill>
                  <a:srgbClr val="000000"/>
                </a:solidFill>
              </a:rPr>
              <a:t>commands,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1721391" y="1785521"/>
            <a:ext cx="5701218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             IP-Address      OK? Method Status                Protocol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192.168.10.1   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209.165.200.225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unassigned      YES unset  administratively down down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45167-82FC-49E7-B10D-34FE13887791}"/>
              </a:ext>
            </a:extLst>
          </p:cNvPr>
          <p:cNvSpPr txBox="1"/>
          <p:nvPr/>
        </p:nvSpPr>
        <p:spPr>
          <a:xfrm>
            <a:off x="1721391" y="2929108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2001:DB8:FEED:224::1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    [administratively down/down]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unassigned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304882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the contents of the IP routing tables with the </a:t>
            </a:r>
            <a:r>
              <a:rPr lang="en-US" sz="1600" b="1" dirty="0">
                <a:solidFill>
                  <a:srgbClr val="000000"/>
                </a:solidFill>
              </a:rPr>
              <a:t>show ip route </a:t>
            </a:r>
            <a:r>
              <a:rPr lang="en-US" sz="1600" dirty="0">
                <a:solidFill>
                  <a:srgbClr val="000000"/>
                </a:solidFill>
              </a:rPr>
              <a:t>and </a:t>
            </a:r>
            <a:r>
              <a:rPr lang="en-US" sz="1600" b="1" dirty="0">
                <a:solidFill>
                  <a:srgbClr val="000000"/>
                </a:solidFill>
              </a:rPr>
              <a:t>show ipv6 route </a:t>
            </a:r>
            <a:r>
              <a:rPr lang="en-US" sz="1600" dirty="0">
                <a:solidFill>
                  <a:srgbClr val="000000"/>
                </a:solidFill>
              </a:rPr>
              <a:t>commands as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1701233" y="1475729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route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output omitted&gt;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Gateway of last resort is not set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192.168.10.0/24 is variably subnetted, 2 subnets, 2 masks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    192.168.10.0/24 is directly connected, GigabitEthernet0/0/0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     192.168.10.1/32 is directly connected, GigabitEthernet0/0/0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209.165.200.0/24 is variably subnetted, 2 subnets, 2 masks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    209.165.200.224/30 is directly connected, GigabitEthernet0/0/1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     209.165.200.225/32 is directly connected, GigabitEthernet0/0/1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45167-82FC-49E7-B10D-34FE13887791}"/>
              </a:ext>
            </a:extLst>
          </p:cNvPr>
          <p:cNvSpPr txBox="1"/>
          <p:nvPr/>
        </p:nvSpPr>
        <p:spPr>
          <a:xfrm>
            <a:off x="1721391" y="3035889"/>
            <a:ext cx="5701218" cy="189282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show ipv6 route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2001:DB8:ACAD:10::/64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GigabitEthernet0/0/0, directly connected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2001:DB8:ACAD:10::1/128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GigabitEthernet0/0/0, receive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2001:DB8:FEED:224::/64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GigabitEthernet0/0/1, directly connected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2001:DB8:FEED:224::1/128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GigabitEthernet0/0/1, receive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FF00::/8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Null0, receive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24688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statistics for all interfaces with the </a:t>
            </a:r>
            <a:r>
              <a:rPr lang="en-US" sz="1600" b="1" dirty="0">
                <a:solidFill>
                  <a:srgbClr val="000000"/>
                </a:solidFill>
              </a:rPr>
              <a:t>show interfaces </a:t>
            </a:r>
            <a:r>
              <a:rPr lang="en-US" sz="1600" dirty="0">
                <a:solidFill>
                  <a:srgbClr val="000000"/>
                </a:solidFill>
              </a:rPr>
              <a:t>command, as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3320968" y="890954"/>
            <a:ext cx="5419440" cy="369331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interfaces gig0/0/0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Hardware is ISR4321-2x1GE, address is a0e0.af0d.e140 (bia  a0e0.af0d.e140)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Description: Link to LAN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is 192.168.10.1/24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1500 bytes, BW 100000 Kbit/sec, DLY 100 usec,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reliability 255/255, txload 1/255, rxload 1/255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Encapsulation ARPA, loopback not set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Keepalive not supported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Full Duplex, 100Mbps, link type is auto, media type is RJ45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 flow-control is off, input flow-control is off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ARP type: ARPA, ARP Timeout 04:00:00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Last input 00:00:01, output 00:00:35, output hang never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Last clearing of "show interface" counters never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Input queue: 0/375/0/0 (size/max/drops/flushes); Total output     drops: 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Queueing strategy: fifo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 queue: 0/40 (size/max)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 minute input rate 0 bits/sec, 0 packets/sec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 minute output rate 0 bits/sec, 0 packets/sec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1180 packets input, 109486 bytes, 0 no buffer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Received 84 broadcasts (0 IP multicasts)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0 runts, 0 giants, 0 throttles </a:t>
            </a:r>
          </a:p>
          <a:p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42999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IPv4 statistics for router interfaces with the </a:t>
            </a:r>
            <a:r>
              <a:rPr lang="en-US" sz="1600" b="1" dirty="0">
                <a:solidFill>
                  <a:srgbClr val="000000"/>
                </a:solidFill>
              </a:rPr>
              <a:t>show ip interface </a:t>
            </a:r>
            <a:r>
              <a:rPr lang="en-US" sz="1600" dirty="0">
                <a:solidFill>
                  <a:srgbClr val="000000"/>
                </a:solidFill>
              </a:rPr>
              <a:t>command, as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3553110" y="890954"/>
            <a:ext cx="4955156" cy="393954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g0/0/0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is 192.168.10.1/24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Broadcast address is 255.255.255.255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Address determined by setup command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is 1500 bytes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Helper address is not set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Directed broadcast forwarding is disabled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Outgoing Common access list is not set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Outgoing access list is not set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Inbound Common access list is not set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Inbound  access list is not set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Proxy ARP is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Local Proxy ARP is disabled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Security level is default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Split horizon is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redirects are always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unreachables are always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mask replies are never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 fast switching is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 Flow switching is disabled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71470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IPv6 statistics for router interfaces with the </a:t>
            </a:r>
            <a:r>
              <a:rPr lang="en-US" sz="1600" b="1" dirty="0">
                <a:solidFill>
                  <a:srgbClr val="000000"/>
                </a:solidFill>
              </a:rPr>
              <a:t>show ipv6 interface </a:t>
            </a:r>
            <a:r>
              <a:rPr lang="en-US" sz="1600" dirty="0">
                <a:solidFill>
                  <a:srgbClr val="000000"/>
                </a:solidFill>
              </a:rPr>
              <a:t>command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3553110" y="890954"/>
            <a:ext cx="4955156" cy="332398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g0/0/0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IPv6 is enabled, link-local address is FE80::868A:8DFF:FE44:49B0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 Virtual link-local address(es):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Description: Link to LAN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Global unicast address(es):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2001:DB8:ACAD:10::1, subnet is 2001:DB8:ACAD:10::/64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Joined group address(es):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FF02::1:FF00:1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FF02::1:FF44:49B0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is 1500 bytes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error messages limited to one every 100 milliseconds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redirects are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unreachables are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DAD is enabled, number of DAD attempts: 1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reachable time is 30000 milliseconds (using 30000)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NS retransmit interval is 1000 milliseconds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1661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10.3 Configure the Default Gateway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the Default Gateway</a:t>
            </a:r>
            <a:br>
              <a:rPr lang="en-US" dirty="0"/>
            </a:br>
            <a:r>
              <a:rPr lang="en-US" sz="2400" dirty="0"/>
              <a:t>Default Gateway on a Host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718114-4447-471E-989F-8789EBF19550}"/>
              </a:ext>
            </a:extLst>
          </p:cNvPr>
          <p:cNvSpPr txBox="1"/>
          <p:nvPr/>
        </p:nvSpPr>
        <p:spPr>
          <a:xfrm>
            <a:off x="474662" y="890954"/>
            <a:ext cx="3392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default gateway is used when a host sends a packet to a device on another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default gateway address is generally the router interface address attached to the local network of the host.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To reach PC3, PC1 addresses a packet with the IPv4 address of PC3, but forwards the packet to its default gateway, the G0/0/0 interface of R1.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866AA-E301-488D-96AD-D9CEE8D1E785}"/>
              </a:ext>
            </a:extLst>
          </p:cNvPr>
          <p:cNvSpPr txBox="1"/>
          <p:nvPr/>
        </p:nvSpPr>
        <p:spPr>
          <a:xfrm>
            <a:off x="4258469" y="3770924"/>
            <a:ext cx="4443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Note</a:t>
            </a:r>
            <a:r>
              <a:rPr lang="en-US" sz="1600" dirty="0">
                <a:solidFill>
                  <a:srgbClr val="000000"/>
                </a:solidFill>
              </a:rPr>
              <a:t>: The IP address of the host and the router interface must be in the same network.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4100A-4BDC-504D-85D6-01A2B41EE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522" y="715554"/>
            <a:ext cx="3021496" cy="293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the Default Gateway</a:t>
            </a:r>
            <a:br>
              <a:rPr lang="en-US" dirty="0"/>
            </a:br>
            <a:r>
              <a:rPr lang="en-US" sz="2400" dirty="0"/>
              <a:t>Default Gateway on a Switch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718114-4447-471E-989F-8789EBF19550}"/>
              </a:ext>
            </a:extLst>
          </p:cNvPr>
          <p:cNvSpPr txBox="1"/>
          <p:nvPr/>
        </p:nvSpPr>
        <p:spPr>
          <a:xfrm>
            <a:off x="474662" y="890954"/>
            <a:ext cx="31448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 switch must have a default gateway address configured to remotely manage the switch from another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To configure an IPv4 default gateway on a switch, use the </a:t>
            </a:r>
            <a:r>
              <a:rPr lang="en-US" b="1" dirty="0">
                <a:solidFill>
                  <a:srgbClr val="000000"/>
                </a:solidFill>
              </a:rPr>
              <a:t>ip default-gateway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rgbClr val="000000"/>
                </a:solidFill>
              </a:rPr>
              <a:t>ip-address </a:t>
            </a:r>
            <a:r>
              <a:rPr lang="en-US" dirty="0">
                <a:solidFill>
                  <a:srgbClr val="000000"/>
                </a:solidFill>
              </a:rPr>
              <a:t>global configuration command.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A716D6-E9DE-4EFC-BD29-E766E6409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075" y="816326"/>
            <a:ext cx="4927563" cy="308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5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DE137-350D-6D47-BD51-750CD198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46366"/>
          </a:xfrm>
        </p:spPr>
        <p:txBody>
          <a:bodyPr/>
          <a:lstStyle/>
          <a:p>
            <a:r>
              <a:rPr lang="en-US" dirty="0"/>
              <a:t>To facilitate learning, the following features within the GUI may be included in this module: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DBD329-AB20-664C-9697-486FE5CE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238"/>
            <a:ext cx="9144000" cy="609708"/>
          </a:xfrm>
        </p:spPr>
        <p:txBody>
          <a:bodyPr/>
          <a:lstStyle/>
          <a:p>
            <a:r>
              <a:rPr lang="en-US" dirty="0"/>
              <a:t>What to Expect in this Module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EE699F-A87C-2246-9235-C1DFDF6B2651}"/>
              </a:ext>
            </a:extLst>
          </p:cNvPr>
          <p:cNvGraphicFramePr>
            <a:graphicFrameLocks noGrp="1"/>
          </p:cNvGraphicFramePr>
          <p:nvPr/>
        </p:nvGraphicFramePr>
        <p:xfrm>
          <a:off x="301658" y="1145310"/>
          <a:ext cx="8557528" cy="300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58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Your Understanding(CYU)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Interactive Activities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variety of formats to help learners gauge content understanding.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Syntax Checker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simulations that expose learners to Cisco command line to practice configuration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PT Activity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 and modeling activities designed to explore, acquire, reinforce, and expand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21539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Packet Tracer – Connect a Router to a 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Display the router information.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Configure router interfaces. 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the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33588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Packet Tracer – Troubleshoot Default Gateway Issues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the network documentation and use tests to isolate problems.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Determine an appropriate solution for a given problem.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Implement the solution.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Test to verify the problem is resolved.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Document the solution.</a:t>
            </a:r>
          </a:p>
        </p:txBody>
      </p:sp>
    </p:spTree>
    <p:extLst>
      <p:ext uri="{BB962C8B-B14F-4D97-AF65-F5344CB8AC3E}">
        <p14:creationId xmlns:p14="http://schemas.microsoft.com/office/powerpoint/2010/main" val="38481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10.4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Video – Network Device Differences: Part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This video will cover the different physical characteristics of the following: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4000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2900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1900 Series Router.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Video – Network Device Differences: Part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This video will cover the different configurations of the following: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4000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2900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1900 Series Router.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875856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Packet Tracer – Basic Device Configuration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Complete the network documentation.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Perform basic device configurations on a router and a switch.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connectivity and troubleshoot any issues.</a:t>
            </a:r>
          </a:p>
        </p:txBody>
      </p:sp>
    </p:spTree>
    <p:extLst>
      <p:ext uri="{BB962C8B-B14F-4D97-AF65-F5344CB8AC3E}">
        <p14:creationId xmlns:p14="http://schemas.microsoft.com/office/powerpoint/2010/main" val="112200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2" y="1654450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both the Packet Tracer Physical Mode activity and in the Lab, you will complete the following objectives: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Set up the topology and initialize devices.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Configure devices and verify connectivity.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Display device information.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1487055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Packet Tracer – Build a Switch and Router Network – Physical Mode</a:t>
            </a:r>
            <a:br>
              <a:rPr lang="en-US" sz="2400" dirty="0"/>
            </a:br>
            <a:r>
              <a:rPr lang="en-US" sz="2400" dirty="0"/>
              <a:t>Lab – Build a Switch and Router Network</a:t>
            </a:r>
          </a:p>
        </p:txBody>
      </p:sp>
    </p:spTree>
    <p:extLst>
      <p:ext uri="{BB962C8B-B14F-4D97-AF65-F5344CB8AC3E}">
        <p14:creationId xmlns:p14="http://schemas.microsoft.com/office/powerpoint/2010/main" val="42365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tasks that should be completed when configuring initial settings on a router.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Configure the device name.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privileged EXEC mode.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user EXEC mode.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remote Telnet / SSH access.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all passwords in the config file.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Provide legal notification.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Save the configuration.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routers to be reachable, the router interfaces must be configured.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Using the </a:t>
            </a:r>
            <a:r>
              <a:rPr lang="en-US" sz="1600" b="1" dirty="0"/>
              <a:t>no shutdown</a:t>
            </a:r>
            <a:r>
              <a:rPr lang="en-US" sz="1600" dirty="0"/>
              <a:t> command activates the interface. The interface must also be connected to another device, such as a switch or a router, for the physical layer to be active. There are several commands that can be used to verify interface configuration including the </a:t>
            </a:r>
            <a:r>
              <a:rPr lang="en-US" sz="1600" b="1" dirty="0"/>
              <a:t>show ip interface brief</a:t>
            </a:r>
            <a:r>
              <a:rPr lang="en-US" sz="1600" dirty="0"/>
              <a:t> and </a:t>
            </a:r>
            <a:r>
              <a:rPr lang="en-US" sz="1600" b="1" dirty="0"/>
              <a:t>show ipv6 interface brief</a:t>
            </a:r>
            <a:r>
              <a:rPr lang="en-US" sz="1600" dirty="0"/>
              <a:t>, the </a:t>
            </a:r>
            <a:r>
              <a:rPr lang="en-US" sz="1600" b="1" dirty="0"/>
              <a:t>show ip route</a:t>
            </a:r>
            <a:r>
              <a:rPr lang="en-US" sz="1600" dirty="0"/>
              <a:t> and </a:t>
            </a:r>
            <a:r>
              <a:rPr lang="en-US" sz="1600" b="1" dirty="0"/>
              <a:t>show ipv6 route</a:t>
            </a:r>
            <a:r>
              <a:rPr lang="en-US" sz="1600" dirty="0"/>
              <a:t>, as well as </a:t>
            </a:r>
            <a:r>
              <a:rPr lang="en-US" sz="1600" b="1" dirty="0"/>
              <a:t>show interfaces</a:t>
            </a:r>
            <a:r>
              <a:rPr lang="en-US" sz="1600" dirty="0"/>
              <a:t>, </a:t>
            </a:r>
            <a:r>
              <a:rPr lang="en-US" sz="1600" b="1" dirty="0"/>
              <a:t>show ip interface</a:t>
            </a:r>
            <a:r>
              <a:rPr lang="en-US" sz="1600" dirty="0"/>
              <a:t> and </a:t>
            </a:r>
            <a:r>
              <a:rPr lang="en-US" sz="1600" b="1" dirty="0"/>
              <a:t>show ipv6 interface.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5352519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 (Cont.)?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For an end device to reach other networks, a default gateway must be configured.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IP address of the host device and the router interface address must be in the same network.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 switch must have a default gateway address configured to remotely manage the switch from another network.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To configure an IPv4 default gateway on a switch, use the </a:t>
            </a:r>
            <a:r>
              <a:rPr lang="en-US" sz="1800" b="1" dirty="0"/>
              <a:t>ip default-gateway </a:t>
            </a:r>
            <a:r>
              <a:rPr lang="en-US" sz="1800" i="1" dirty="0"/>
              <a:t>ip-address </a:t>
            </a:r>
            <a:r>
              <a:rPr lang="en-US" sz="1800" dirty="0"/>
              <a:t>global configuration command.</a:t>
            </a:r>
          </a:p>
          <a:p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09726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10: Basic Router Configuration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C2187D21-D66C-4895-A65D-7270601A2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989341"/>
              </p:ext>
            </p:extLst>
          </p:nvPr>
        </p:nvGraphicFramePr>
        <p:xfrm>
          <a:off x="144463" y="798513"/>
          <a:ext cx="8853486" cy="28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3486">
                  <a:extLst>
                    <a:ext uri="{9D8B030D-6E8A-4147-A177-3AD203B41FA5}">
                      <a16:colId xmlns:a16="http://schemas.microsoft.com/office/drawing/2014/main" val="3270854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 interface brief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ipv6 interface brief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 route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ipv6 route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interfaces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 interface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ipv6 interface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ip default-gateway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2D10C50B-ED86-4E5D-BD0F-658911DF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85"/>
            <a:ext cx="9144000" cy="757238"/>
          </a:xfrm>
        </p:spPr>
        <p:txBody>
          <a:bodyPr/>
          <a:lstStyle/>
          <a:p>
            <a:r>
              <a:rPr lang="en-US" dirty="0"/>
              <a:t>What to Expect in this Module (Cont.)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31D3D35-BC84-421A-A5F0-48081A310F8E}"/>
              </a:ext>
            </a:extLst>
          </p:cNvPr>
          <p:cNvSpPr txBox="1">
            <a:spLocks/>
          </p:cNvSpPr>
          <p:nvPr/>
        </p:nvSpPr>
        <p:spPr bwMode="auto">
          <a:xfrm>
            <a:off x="106756" y="668963"/>
            <a:ext cx="8853286" cy="3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facilitate learning, the following features may be included in this module: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5940-FD94-41F4-9281-A84AF7825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1191491"/>
            <a:ext cx="8853286" cy="376277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9B78F4A-8B1F-4E11-B57F-2036926164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446048"/>
              </p:ext>
            </p:extLst>
          </p:nvPr>
        </p:nvGraphicFramePr>
        <p:xfrm>
          <a:off x="106756" y="1279280"/>
          <a:ext cx="8595235" cy="2386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65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Feature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Packet Tracer Physical Mode Activity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 activities are completed using Packet Tracer in Physical Mode.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99501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Hands-On Labs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Labs designed for working with physical equipment.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Activities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 are found on the Instructor Resources page. Class Activities are designed to facilitate learning, class discussion, and collaboration.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66603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Quizzes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Self-assessments that integrate concepts and skills learned throughout the series of topics presented in the module.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Summary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Briefly recaps module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3605805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Check Your Understanding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965201"/>
            <a:ext cx="8878570" cy="3643747"/>
          </a:xfrm>
        </p:spPr>
        <p:txBody>
          <a:bodyPr/>
          <a:lstStyle/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are designed to let students quickly determine if they understand the content and can proceed, or if they need to review. 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</a:t>
            </a:r>
            <a:r>
              <a:rPr lang="en-US" sz="1600" b="1" i="1" dirty="0"/>
              <a:t>do not </a:t>
            </a:r>
            <a:r>
              <a:rPr lang="en-US" sz="1600" dirty="0"/>
              <a:t>affect student grades.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There are no separate slides for these activities in the PPT. They are listed in the notes area of the slide that appears before these activities.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dirty="0"/>
          </a:p>
          <a:p>
            <a:pPr eaLnBrk="1" hangingPunct="1"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7270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Packet Tracer Physical Mode Activities</a:t>
            </a:r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08FDDB5E-A0F2-A445-A3E2-506D15157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5" y="982690"/>
            <a:ext cx="8878570" cy="364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These activities are completed using Packet Tracer in Physical Mode. 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They are designed to emulate the corresponding Labs. 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They can be used instead of the lab when access to physical equipment is not possible. 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These activities often do not have the level of scaffolding that is present in PT activities that immediately precede these activities.</a:t>
            </a:r>
          </a:p>
          <a:p>
            <a:pPr marL="0" indent="0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dirty="0"/>
          </a:p>
          <a:p>
            <a:pPr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886678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10: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53590" y="631882"/>
            <a:ext cx="8695135" cy="34841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sz="1600" dirty="0"/>
              <a:t>What activities are associated with this module?</a:t>
            </a:r>
            <a:endParaRPr lang="en-US" sz="1600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5773321"/>
              </p:ext>
            </p:extLst>
          </p:nvPr>
        </p:nvGraphicFramePr>
        <p:xfrm>
          <a:off x="457291" y="980296"/>
          <a:ext cx="8229418" cy="3752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736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219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10.1.3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Syntax Checker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Configure Initial Router Settings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Recommended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10.1.4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Configure Initial Router Settings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Recommended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10.2.5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Syntax Checker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Configure Interfaces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10.3.3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Syntax Checker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Configure the Default Gateway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82900979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10.3.4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Connect a Router to a LAN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22544737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10.3.5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Troubleshoot Default Gateway Issues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01172460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10.4.1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Network Device Differences: Part 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660973199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10.4.1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Network Device Differences: Part 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700861496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10.4.3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Basic Device Configuration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22206681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10.4.4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Packet Tracer Physical Mode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Packet Tracer - Build a Switch and Router Network - Physical Mode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33890282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10.4.4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Lab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Build a Switch and Router Network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4060686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4527372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10: Best Practices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684644"/>
            <a:ext cx="8853286" cy="4155319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Prior to teaching Module 10, the instructor should: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Review the activities and assessments for this module.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Try to include as many questions as possible to keep students engaged during classroom presentation..</a:t>
            </a:r>
          </a:p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Topic 10.1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What tasks should be completed when initially configuring a router?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What is the purpose of configuring a banner message on a router?</a:t>
            </a: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Topic 10.2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What is the benefit of configuring a description on a router interface?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What are some popular show commands used to verify router interface configuration?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31760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10: Best Practices (Cont.)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684644"/>
            <a:ext cx="8853286" cy="4155319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/>
              <a:t>Topic </a:t>
            </a:r>
            <a:r>
              <a:rPr lang="en-US" sz="1600" dirty="0"/>
              <a:t>10.3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What information does an end device need to have to communicate with remote networks?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Why would a switch need to be configured with a default gateway?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4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9576059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5374</TotalTime>
  <Words>3861</Words>
  <Application>Microsoft Office PowerPoint</Application>
  <PresentationFormat>On-screen Show (16:9)</PresentationFormat>
  <Paragraphs>574</Paragraphs>
  <Slides>40</Slides>
  <Notes>38</Notes>
  <HiddenSlides>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MS PGothic</vt:lpstr>
      <vt:lpstr>Arial</vt:lpstr>
      <vt:lpstr>Calibri</vt:lpstr>
      <vt:lpstr>CiscoSans ExtraLight</vt:lpstr>
      <vt:lpstr>Courier New</vt:lpstr>
      <vt:lpstr>Wingdings</vt:lpstr>
      <vt:lpstr>Default Theme</vt:lpstr>
      <vt:lpstr>Module 10: Basic Router Configuration</vt:lpstr>
      <vt:lpstr>Instructor Materials – Module 10 Planning Guide</vt:lpstr>
      <vt:lpstr>What to Expect in this Module</vt:lpstr>
      <vt:lpstr>What to Expect in this Module (Cont.)</vt:lpstr>
      <vt:lpstr>Check Your Understanding</vt:lpstr>
      <vt:lpstr>Packet Tracer Physical Mode Activities</vt:lpstr>
      <vt:lpstr>Module 10: Activities</vt:lpstr>
      <vt:lpstr>Module 10: Best Practices</vt:lpstr>
      <vt:lpstr>Module 10: Best Practices (Cont.)</vt:lpstr>
      <vt:lpstr>Module 10: Basic Router Configuration</vt:lpstr>
      <vt:lpstr>Module Objectives</vt:lpstr>
      <vt:lpstr>10.1 Configure Initial Router Settings</vt:lpstr>
      <vt:lpstr>Configure Initial Router Settings Basic Router Configuration Steps</vt:lpstr>
      <vt:lpstr>Configure Initial Router Settings Basic Router Configuration Example</vt:lpstr>
      <vt:lpstr>Configure Initial Router Settings Packet Tracer – Configure Initial Router Settings</vt:lpstr>
      <vt:lpstr>10.2 Configure Interfaces</vt:lpstr>
      <vt:lpstr>Configure Interfaces Configure Router Interfaces</vt:lpstr>
      <vt:lpstr>Configure Interfaces Configure Router Interfaces Example</vt:lpstr>
      <vt:lpstr>Configure Interfaces Configure Router Interfaces Example (Cont.)</vt:lpstr>
      <vt:lpstr>Configure Interfaces Verify Interface Configuration</vt:lpstr>
      <vt:lpstr>Configure Interfaces Configure Verification Commands</vt:lpstr>
      <vt:lpstr>Configure Interfaces Configure Verification Commands (Cont.)</vt:lpstr>
      <vt:lpstr>Configure Interfaces Configure Verification Commands (Cont.)</vt:lpstr>
      <vt:lpstr>Configure Interfaces Configure Verification Commands (Cont.)</vt:lpstr>
      <vt:lpstr>Configure Interfaces Configure Verification Commands (Cont.)</vt:lpstr>
      <vt:lpstr>Configure Interfaces Configure Verification Commands (Cont.)</vt:lpstr>
      <vt:lpstr>10.3 Configure the Default Gateway</vt:lpstr>
      <vt:lpstr>Configure the Default Gateway Default Gateway on a Host</vt:lpstr>
      <vt:lpstr>Configure the Default Gateway Default Gateway on a Switch</vt:lpstr>
      <vt:lpstr>Configure Initial Router Settings Packet Tracer – Connect a Router to a LAN</vt:lpstr>
      <vt:lpstr>Configure Initial Router Settings Packet Tracer – Troubleshoot Default Gateway Issues</vt:lpstr>
      <vt:lpstr>10.4 Module Practice and Quiz</vt:lpstr>
      <vt:lpstr>Module Practice and Quiz Video – Network Device Differences: Part 1</vt:lpstr>
      <vt:lpstr>Module Practice and Quiz Video – Network Device Differences: Part 2</vt:lpstr>
      <vt:lpstr>Configure Initial Router Settings Packet Tracer – Basic Device Configuration</vt:lpstr>
      <vt:lpstr>Configure Initial Router Settings Packet Tracer – Build a Switch and Router Network – Physical Mode Lab – Build a Switch and Router Network</vt:lpstr>
      <vt:lpstr>Module Practice and Quiz What did I learn in this module?</vt:lpstr>
      <vt:lpstr>Module Practice and Quiz What did I learn in this module (Cont.)?</vt:lpstr>
      <vt:lpstr>Module 10: Basic Router Configuration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Nguyen Pham</cp:lastModifiedBy>
  <cp:revision>228</cp:revision>
  <dcterms:created xsi:type="dcterms:W3CDTF">2019-10-18T06:21:22Z</dcterms:created>
  <dcterms:modified xsi:type="dcterms:W3CDTF">2024-06-07T07:59:20Z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