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3.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4.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5.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27.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28.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9.xml" ContentType="application/vnd.openxmlformats-officedocument.presentationml.tags+xml"/>
  <Override PartName="/ppt/notesSlides/notesSlide69.xml" ContentType="application/vnd.openxmlformats-officedocument.presentationml.notesSlide+xml"/>
  <Override PartName="/ppt/tags/tag30.xml" ContentType="application/vnd.openxmlformats-officedocument.presentationml.tags+xml"/>
  <Override PartName="/ppt/notesSlides/notesSlide70.xml" ContentType="application/vnd.openxmlformats-officedocument.presentationml.notesSlide+xml"/>
  <Override PartName="/ppt/tags/tag31.xml" ContentType="application/vnd.openxmlformats-officedocument.presentationml.tags+xml"/>
  <Override PartName="/ppt/notesSlides/notesSlide71.xml" ContentType="application/vnd.openxmlformats-officedocument.presentationml.notesSlide+xml"/>
  <Override PartName="/ppt/tags/tag32.xml" ContentType="application/vnd.openxmlformats-officedocument.presentationml.tags+xml"/>
  <Override PartName="/ppt/notesSlides/notesSlide7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6"/>
  </p:notesMasterIdLst>
  <p:sldIdLst>
    <p:sldId id="513" r:id="rId2"/>
    <p:sldId id="730" r:id="rId3"/>
    <p:sldId id="1158" r:id="rId4"/>
    <p:sldId id="1071" r:id="rId5"/>
    <p:sldId id="1053" r:id="rId6"/>
    <p:sldId id="1072" r:id="rId7"/>
    <p:sldId id="763" r:id="rId8"/>
    <p:sldId id="1094" r:id="rId9"/>
    <p:sldId id="1151" r:id="rId10"/>
    <p:sldId id="1052" r:id="rId11"/>
    <p:sldId id="1069" r:id="rId12"/>
    <p:sldId id="1160" r:id="rId13"/>
    <p:sldId id="1152" r:id="rId14"/>
    <p:sldId id="1153" r:id="rId15"/>
    <p:sldId id="876" r:id="rId16"/>
    <p:sldId id="1096" r:id="rId17"/>
    <p:sldId id="1161" r:id="rId18"/>
    <p:sldId id="759" r:id="rId19"/>
    <p:sldId id="1054" r:id="rId20"/>
    <p:sldId id="1098" r:id="rId21"/>
    <p:sldId id="1099" r:id="rId22"/>
    <p:sldId id="1100" r:id="rId23"/>
    <p:sldId id="1101" r:id="rId24"/>
    <p:sldId id="1102" r:id="rId25"/>
    <p:sldId id="1056" r:id="rId26"/>
    <p:sldId id="1103" r:id="rId27"/>
    <p:sldId id="1104" r:id="rId28"/>
    <p:sldId id="1106" r:id="rId29"/>
    <p:sldId id="1111" r:id="rId30"/>
    <p:sldId id="1118" r:id="rId31"/>
    <p:sldId id="1125" r:id="rId32"/>
    <p:sldId id="1126" r:id="rId33"/>
    <p:sldId id="1127" r:id="rId34"/>
    <p:sldId id="1128" r:id="rId35"/>
    <p:sldId id="1112" r:id="rId36"/>
    <p:sldId id="1119" r:id="rId37"/>
    <p:sldId id="1129" r:id="rId38"/>
    <p:sldId id="1130" r:id="rId39"/>
    <p:sldId id="1113" r:id="rId40"/>
    <p:sldId id="1120" r:id="rId41"/>
    <p:sldId id="1150" r:id="rId42"/>
    <p:sldId id="1131" r:id="rId43"/>
    <p:sldId id="1132" r:id="rId44"/>
    <p:sldId id="1133" r:id="rId45"/>
    <p:sldId id="1135" r:id="rId46"/>
    <p:sldId id="1114" r:id="rId47"/>
    <p:sldId id="1121" r:id="rId48"/>
    <p:sldId id="1137" r:id="rId49"/>
    <p:sldId id="1138" r:id="rId50"/>
    <p:sldId id="1139" r:id="rId51"/>
    <p:sldId id="1140" r:id="rId52"/>
    <p:sldId id="1115" r:id="rId53"/>
    <p:sldId id="1122" r:id="rId54"/>
    <p:sldId id="1141" r:id="rId55"/>
    <p:sldId id="1142" r:id="rId56"/>
    <p:sldId id="1143" r:id="rId57"/>
    <p:sldId id="1116" r:id="rId58"/>
    <p:sldId id="1123" r:id="rId59"/>
    <p:sldId id="1144" r:id="rId60"/>
    <p:sldId id="1145" r:id="rId61"/>
    <p:sldId id="1154" r:id="rId62"/>
    <p:sldId id="1146" r:id="rId63"/>
    <p:sldId id="1147" r:id="rId64"/>
    <p:sldId id="1117" r:id="rId65"/>
    <p:sldId id="1124" r:id="rId66"/>
    <p:sldId id="1148" r:id="rId67"/>
    <p:sldId id="1149" r:id="rId68"/>
    <p:sldId id="957" r:id="rId69"/>
    <p:sldId id="1155" r:id="rId70"/>
    <p:sldId id="1107" r:id="rId71"/>
    <p:sldId id="958" r:id="rId72"/>
    <p:sldId id="1157" r:id="rId73"/>
    <p:sldId id="874" r:id="rId74"/>
    <p:sldId id="291" r:id="rId75"/>
  </p:sldIdLst>
  <p:sldSz cx="9144000" cy="5143500" type="screen16x9"/>
  <p:notesSz cx="6858000" cy="9144000"/>
  <p:custDataLst>
    <p:tags r:id="rId7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6247" autoAdjust="0"/>
  </p:normalViewPr>
  <p:slideViewPr>
    <p:cSldViewPr snapToGrid="0" showGuides="1">
      <p:cViewPr varScale="1">
        <p:scale>
          <a:sx n="210" d="100"/>
          <a:sy n="210" d="100"/>
        </p:scale>
        <p:origin x="690" y="16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Pham" userId="7484a8968e6a99ba" providerId="LiveId" clId="{B06617E7-D182-4B43-9349-17C2E07D5E34}"/>
    <pc:docChg chg="modSld">
      <pc:chgData name="Nguyen Pham" userId="7484a8968e6a99ba" providerId="LiveId" clId="{B06617E7-D182-4B43-9349-17C2E07D5E34}" dt="2024-06-12T14:45:51.060" v="5" actId="6549"/>
      <pc:docMkLst>
        <pc:docMk/>
      </pc:docMkLst>
      <pc:sldChg chg="modSp mod">
        <pc:chgData name="Nguyen Pham" userId="7484a8968e6a99ba" providerId="LiveId" clId="{B06617E7-D182-4B43-9349-17C2E07D5E34}" dt="2024-06-12T14:45:51.060" v="5" actId="6549"/>
        <pc:sldMkLst>
          <pc:docMk/>
          <pc:sldMk cId="1804487253" sldId="1122"/>
        </pc:sldMkLst>
        <pc:spChg chg="mod">
          <ac:chgData name="Nguyen Pham" userId="7484a8968e6a99ba" providerId="LiveId" clId="{B06617E7-D182-4B43-9349-17C2E07D5E34}" dt="2024-06-12T14:45:51.060" v="5" actId="6549"/>
          <ac:spMkLst>
            <pc:docMk/>
            <pc:sldMk cId="1804487253" sldId="1122"/>
            <ac:spMk id="4" creationId="{50693879-5816-3444-9D50-A12F1F37F5DE}"/>
          </ac:spMkLst>
        </pc:spChg>
      </pc:sldChg>
    </pc:docChg>
  </pc:docChgLst>
  <pc:docChgLst>
    <pc:chgData name="Nguyen Pham Ho Trong" userId="444e5ce1-8dad-4fa3-bb14-2671c2a28345" providerId="ADAL" clId="{F1757FB9-A40C-4E46-9CAF-41BEB8AEF194}"/>
    <pc:docChg chg="modSld">
      <pc:chgData name="Nguyen Pham Ho Trong" userId="444e5ce1-8dad-4fa3-bb14-2671c2a28345" providerId="ADAL" clId="{F1757FB9-A40C-4E46-9CAF-41BEB8AEF194}" dt="2023-10-16T09:36:08.114" v="127" actId="6549"/>
      <pc:docMkLst>
        <pc:docMk/>
      </pc:docMkLst>
      <pc:sldChg chg="modSp mod">
        <pc:chgData name="Nguyen Pham Ho Trong" userId="444e5ce1-8dad-4fa3-bb14-2671c2a28345" providerId="ADAL" clId="{F1757FB9-A40C-4E46-9CAF-41BEB8AEF194}" dt="2023-10-16T09:32:24.940" v="85" actId="6549"/>
        <pc:sldMkLst>
          <pc:docMk/>
          <pc:sldMk cId="2687004768" sldId="1100"/>
        </pc:sldMkLst>
        <pc:spChg chg="mod">
          <ac:chgData name="Nguyen Pham Ho Trong" userId="444e5ce1-8dad-4fa3-bb14-2671c2a28345" providerId="ADAL" clId="{F1757FB9-A40C-4E46-9CAF-41BEB8AEF194}" dt="2023-10-16T09:32:24.940" v="85" actId="6549"/>
          <ac:spMkLst>
            <pc:docMk/>
            <pc:sldMk cId="2687004768" sldId="1100"/>
            <ac:spMk id="4" creationId="{50693879-5816-3444-9D50-A12F1F37F5DE}"/>
          </ac:spMkLst>
        </pc:spChg>
      </pc:sldChg>
      <pc:sldChg chg="modSp mod">
        <pc:chgData name="Nguyen Pham Ho Trong" userId="444e5ce1-8dad-4fa3-bb14-2671c2a28345" providerId="ADAL" clId="{F1757FB9-A40C-4E46-9CAF-41BEB8AEF194}" dt="2023-10-16T09:36:08.114" v="127" actId="6549"/>
        <pc:sldMkLst>
          <pc:docMk/>
          <pc:sldMk cId="2922228140" sldId="1101"/>
        </pc:sldMkLst>
        <pc:spChg chg="mod">
          <ac:chgData name="Nguyen Pham Ho Trong" userId="444e5ce1-8dad-4fa3-bb14-2671c2a28345" providerId="ADAL" clId="{F1757FB9-A40C-4E46-9CAF-41BEB8AEF194}" dt="2023-10-16T09:36:08.114" v="127" actId="6549"/>
          <ac:spMkLst>
            <pc:docMk/>
            <pc:sldMk cId="2922228140" sldId="1101"/>
            <ac:spMk id="6" creationId="{201ED4EE-A438-4923-8A5A-4E8EDE0D67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6/12/2024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pPr>
              <a:buFontTx/>
              <a:buNone/>
            </a:pPr>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65193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13</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9368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14</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10745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16</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17</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4055946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11.1 – </a:t>
            </a:r>
            <a:r>
              <a:rPr lang="en-CA" dirty="0"/>
              <a:t>IPv4 Address 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11.1.5 – </a:t>
            </a:r>
            <a:r>
              <a:rPr lang="en-CA" dirty="0"/>
              <a:t>Video – Network, Host and Broadcast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015082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732201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11.4.1 – Broadcast Domains and Segmentation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11.5.3 – </a:t>
            </a:r>
            <a:r>
              <a:rPr lang="en-CA" dirty="0"/>
              <a:t>Video – The Subnet Mask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635900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11.5.4 – </a:t>
            </a:r>
            <a:r>
              <a:rPr lang="en-CA" dirty="0"/>
              <a:t>Video – Subnet with the Magic Number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870659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11.5.5 – </a:t>
            </a:r>
            <a:r>
              <a:rPr lang="en-CA" dirty="0"/>
              <a:t>Packet Tracer – Subnet an IPv4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874563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11.6.4 – </a:t>
            </a:r>
            <a:r>
              <a:rPr lang="en-CA" dirty="0"/>
              <a:t>Video – Subnet Across Multiple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11.6.5 – </a:t>
            </a:r>
            <a:r>
              <a:rPr lang="en-CA" sz="1200" b="0" i="0" kern="1200" dirty="0">
                <a:solidFill>
                  <a:schemeClr val="tx1"/>
                </a:solidFill>
                <a:effectLst/>
                <a:latin typeface="+mn-lt"/>
                <a:ea typeface="+mn-ea"/>
                <a:cs typeface="+mn-cs"/>
              </a:rPr>
              <a:t>Activity - Calculate the Subnet Mask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9924931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11.6.6 – Lab – Calculate IPv4 Subnets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97700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11.7.5 – Packet Tracer – Subnetting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084854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11.8.1 – Video – VLSM Basics</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9711771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11.8.2 – Video – VLSM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550349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853519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11.9.3 – </a:t>
            </a:r>
            <a:r>
              <a:rPr lang="en-CA" dirty="0"/>
              <a:t>Packet Tracer – VLSM Design and Implementation Practice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0226435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11.10.1 – </a:t>
            </a:r>
            <a:r>
              <a:rPr lang="en-CA" dirty="0"/>
              <a:t>Packet Tracer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11.10.2 – </a:t>
            </a:r>
            <a:r>
              <a:rPr lang="en-CA" dirty="0"/>
              <a:t>Packet Tracer and Lab– Design and Implement a VLSM Addressing Scheme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21492164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13033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68256" y="4741653"/>
            <a:ext cx="285727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11: IPv4 Addressing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11,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11.1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does a router identify the network and host portions of an IP address?</a:t>
            </a:r>
          </a:p>
          <a:p>
            <a:pPr lvl="2">
              <a:lnSpc>
                <a:spcPct val="85000"/>
              </a:lnSpc>
              <a:spcBef>
                <a:spcPct val="30000"/>
              </a:spcBef>
            </a:pPr>
            <a:r>
              <a:rPr lang="en-US" sz="1600" dirty="0"/>
              <a:t>Can you explain how the IPv4 subnet mask and the IPv6 prefix length are used to identify the network and host portions using the ANDing process.</a:t>
            </a:r>
          </a:p>
          <a:p>
            <a:pPr marL="0" indent="0">
              <a:lnSpc>
                <a:spcPct val="85000"/>
              </a:lnSpc>
              <a:spcBef>
                <a:spcPct val="30000"/>
              </a:spcBef>
              <a:buNone/>
            </a:pPr>
            <a:r>
              <a:rPr lang="en-US" sz="1600" dirty="0"/>
              <a:t>Topic 11.2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 example of unicast, broadcast, and multicast communication?</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eaLnBrk="1" hangingPunct="1">
              <a:lnSpc>
                <a:spcPct val="85000"/>
              </a:lnSpc>
              <a:spcBef>
                <a:spcPct val="30000"/>
              </a:spcBef>
              <a:buNone/>
            </a:pPr>
            <a:r>
              <a:rPr lang="en-US" sz="1600" dirty="0"/>
              <a:t>Topic 11.3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kind of address are they using when they are accessing the internet?</a:t>
            </a:r>
          </a:p>
          <a:p>
            <a:pPr lvl="2">
              <a:lnSpc>
                <a:spcPct val="85000"/>
              </a:lnSpc>
              <a:spcBef>
                <a:spcPct val="30000"/>
              </a:spcBef>
            </a:pPr>
            <a:r>
              <a:rPr lang="en-US" sz="1600" dirty="0"/>
              <a:t>Why is it that the subnet mask field automatically populates itself with a 255.0.0.0, 255.255.0.0, or 255.255.255.0 subnet mask when you manually assign a Windows host an IP address?</a:t>
            </a:r>
          </a:p>
          <a:p>
            <a:pPr marL="0" indent="0">
              <a:lnSpc>
                <a:spcPct val="85000"/>
              </a:lnSpc>
              <a:spcBef>
                <a:spcPct val="30000"/>
              </a:spcBef>
              <a:buNone/>
            </a:pPr>
            <a:r>
              <a:rPr lang="en-US" sz="1600" dirty="0"/>
              <a:t>Topic 11.4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and example of a broadcast domain using people and rooms?</a:t>
            </a:r>
          </a:p>
          <a:p>
            <a:pPr lvl="2">
              <a:lnSpc>
                <a:spcPct val="85000"/>
              </a:lnSpc>
              <a:spcBef>
                <a:spcPct val="30000"/>
              </a:spcBef>
            </a:pPr>
            <a:r>
              <a:rPr lang="en-US" sz="1600" dirty="0"/>
              <a:t>Can you provide examples of how we can group devices and services into subnets?</a:t>
            </a:r>
          </a:p>
          <a:p>
            <a:pPr marL="0" indent="0">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37511"/>
            <a:ext cx="8853286" cy="4000478"/>
          </a:xfrm>
        </p:spPr>
        <p:txBody>
          <a:bodyPr/>
          <a:lstStyle/>
          <a:p>
            <a:pPr marL="0" indent="0">
              <a:lnSpc>
                <a:spcPct val="85000"/>
              </a:lnSpc>
              <a:spcBef>
                <a:spcPct val="30000"/>
              </a:spcBef>
              <a:buNone/>
            </a:pPr>
            <a:r>
              <a:rPr lang="en-US" sz="1600" dirty="0"/>
              <a:t>Topic 11.5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 example of subnetting using a pizza? Subnet (i.e., divide) it into appropriate sized slices.</a:t>
            </a:r>
          </a:p>
          <a:p>
            <a:pPr lvl="2">
              <a:lnSpc>
                <a:spcPct val="85000"/>
              </a:lnSpc>
              <a:spcBef>
                <a:spcPct val="30000"/>
              </a:spcBef>
            </a:pPr>
            <a:r>
              <a:rPr lang="en-US" sz="1600" dirty="0"/>
              <a:t>Can you explain how to subnet a /24 network address?</a:t>
            </a:r>
          </a:p>
          <a:p>
            <a:pPr marL="0" indent="0">
              <a:lnSpc>
                <a:spcPct val="85000"/>
              </a:lnSpc>
              <a:spcBef>
                <a:spcPct val="30000"/>
              </a:spcBef>
              <a:buNone/>
            </a:pPr>
            <a:r>
              <a:rPr lang="en-US" sz="1600" dirty="0"/>
              <a:t>Topic 11.6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kind of address are they using when they are accessing the internet?</a:t>
            </a:r>
          </a:p>
          <a:p>
            <a:pPr lvl="2">
              <a:lnSpc>
                <a:spcPct val="85000"/>
              </a:lnSpc>
              <a:spcBef>
                <a:spcPct val="30000"/>
              </a:spcBef>
            </a:pPr>
            <a:r>
              <a:rPr lang="en-US" sz="1600" dirty="0"/>
              <a:t>Why is it that the subnet mask field automatically populates itself with a 255.0.0.0, 255.255.0.0, or 255.255.255.0 subnet mask when you manually assign a Windows host an IP address?</a:t>
            </a:r>
          </a:p>
        </p:txBody>
      </p:sp>
    </p:spTree>
    <p:custDataLst>
      <p:tags r:id="rId1"/>
    </p:custDataLst>
    <p:extLst>
      <p:ext uri="{BB962C8B-B14F-4D97-AF65-F5344CB8AC3E}">
        <p14:creationId xmlns:p14="http://schemas.microsoft.com/office/powerpoint/2010/main" val="216071063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a:lnSpc>
                <a:spcPct val="85000"/>
              </a:lnSpc>
              <a:spcBef>
                <a:spcPct val="30000"/>
              </a:spcBef>
              <a:buNone/>
            </a:pPr>
            <a:r>
              <a:rPr lang="en-US" sz="1600" dirty="0"/>
              <a:t>Topic 11.7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explain why subnetting can waste host IP addresses? Using the pizza analogy, highlight how not everyone has the same hunger.  Maybe one person wants two or three slices while another wans half a slice. </a:t>
            </a:r>
          </a:p>
          <a:p>
            <a:pPr lvl="2">
              <a:lnSpc>
                <a:spcPct val="85000"/>
              </a:lnSpc>
              <a:spcBef>
                <a:spcPct val="30000"/>
              </a:spcBef>
            </a:pPr>
            <a:r>
              <a:rPr lang="en-US" sz="1600" dirty="0"/>
              <a:t>Ask how this problem could be solved.</a:t>
            </a:r>
          </a:p>
          <a:p>
            <a:pPr lvl="2">
              <a:lnSpc>
                <a:spcPct val="85000"/>
              </a:lnSpc>
              <a:spcBef>
                <a:spcPct val="30000"/>
              </a:spcBef>
            </a:pPr>
            <a:r>
              <a:rPr lang="en-US" sz="1600" dirty="0"/>
              <a:t>Ask how you this could be applied to subnetting.</a:t>
            </a:r>
          </a:p>
          <a:p>
            <a:pPr marL="0" indent="0">
              <a:lnSpc>
                <a:spcPct val="85000"/>
              </a:lnSpc>
              <a:spcBef>
                <a:spcPct val="30000"/>
              </a:spcBef>
              <a:buNone/>
            </a:pPr>
            <a:r>
              <a:rPr lang="en-US" sz="1600" dirty="0"/>
              <a:t>Topic 11.8</a:t>
            </a:r>
          </a:p>
          <a:p>
            <a:pPr lvl="1">
              <a:lnSpc>
                <a:spcPct val="85000"/>
              </a:lnSpc>
              <a:spcBef>
                <a:spcPct val="30000"/>
              </a:spcBef>
            </a:pPr>
            <a:r>
              <a:rPr lang="en-US" sz="1600" dirty="0"/>
              <a:t>Ask the students or have a class discussion</a:t>
            </a:r>
          </a:p>
          <a:p>
            <a:pPr lvl="2">
              <a:lnSpc>
                <a:spcPct val="85000"/>
              </a:lnSpc>
              <a:spcBef>
                <a:spcPct val="30000"/>
              </a:spcBef>
            </a:pPr>
            <a:r>
              <a:rPr lang="en-CA" sz="1600" dirty="0"/>
              <a:t>Can you provide an example of VLSM using slices of pizza? Appropriate sized slices are cut based on need.</a:t>
            </a:r>
          </a:p>
          <a:p>
            <a:pPr lvl="2">
              <a:lnSpc>
                <a:spcPct val="85000"/>
              </a:lnSpc>
              <a:spcBef>
                <a:spcPct val="30000"/>
              </a:spcBef>
            </a:pPr>
            <a:r>
              <a:rPr lang="en-CA" sz="1600" dirty="0"/>
              <a:t>Can you explain how VLSM could be applied to </a:t>
            </a:r>
            <a:r>
              <a:rPr lang="en-CA" sz="1600" dirty="0" err="1"/>
              <a:t>subnetting</a:t>
            </a:r>
            <a:r>
              <a:rPr lang="en-CA" sz="1600" dirty="0"/>
              <a:t>?</a:t>
            </a:r>
            <a:endParaRPr lang="en-US" sz="1300" dirty="0"/>
          </a:p>
        </p:txBody>
      </p:sp>
    </p:spTree>
    <p:custDataLst>
      <p:tags r:id="rId1"/>
    </p:custDataLst>
    <p:extLst>
      <p:ext uri="{BB962C8B-B14F-4D97-AF65-F5344CB8AC3E}">
        <p14:creationId xmlns:p14="http://schemas.microsoft.com/office/powerpoint/2010/main" val="155309727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lvl="2">
              <a:lnSpc>
                <a:spcPct val="85000"/>
              </a:lnSpc>
              <a:spcBef>
                <a:spcPct val="30000"/>
              </a:spcBef>
            </a:pPr>
            <a:endParaRPr lang="en-US" sz="1600" dirty="0"/>
          </a:p>
          <a:p>
            <a:pPr marL="0" indent="0" eaLnBrk="1" hangingPunct="1">
              <a:lnSpc>
                <a:spcPct val="85000"/>
              </a:lnSpc>
              <a:spcBef>
                <a:spcPct val="30000"/>
              </a:spcBef>
              <a:buNone/>
            </a:pPr>
            <a:r>
              <a:rPr lang="en-US" sz="1600" dirty="0"/>
              <a:t>Topic 11.9</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Given a multi-site topology, can you design a scalable addressing scheme?</a:t>
            </a:r>
          </a:p>
          <a:p>
            <a:pPr lvl="2">
              <a:lnSpc>
                <a:spcPct val="85000"/>
              </a:lnSpc>
              <a:spcBef>
                <a:spcPct val="30000"/>
              </a:spcBef>
            </a:pPr>
            <a:r>
              <a:rPr lang="en-US" sz="1600" dirty="0"/>
              <a:t>Can you create a logical topology diagram and identify a scalable addressing scheme?</a:t>
            </a:r>
          </a:p>
        </p:txBody>
      </p:sp>
    </p:spTree>
    <p:custDataLst>
      <p:tags r:id="rId1"/>
    </p:custDataLst>
    <p:extLst>
      <p:ext uri="{BB962C8B-B14F-4D97-AF65-F5344CB8AC3E}">
        <p14:creationId xmlns:p14="http://schemas.microsoft.com/office/powerpoint/2010/main" val="325775429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11: 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657508"/>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IPv4 Address Structure</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the structure of an IPv4 address including the network portion, the host portion, and the subnet mask.</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IPv4 Unicast, Broadcast, and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the characteristics and uses of the unicast, broadcast and multicast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Types of IPv4 Addresses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public, private, and reserved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Segmentation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subnetting segments a network to enable better communication.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381844452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 an IPv4 Network</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/24 prefix.</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 (Cont.)</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992067022"/>
              </p:ext>
            </p:extLst>
          </p:nvPr>
        </p:nvGraphicFramePr>
        <p:xfrm>
          <a:off x="396000" y="1620000"/>
          <a:ext cx="8328900" cy="1989234"/>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Subnetting a /16 and a /8 Prefix</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/16 and a /8 prefix.</a:t>
                      </a: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Subnetting to Meet Requirements</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Given a set of requirements for subnetting, implement an IPv4 addressing scheme.</a:t>
                      </a: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Variable Length Subnet Masking (VLSM)</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Explain how to create a flexible addressing scheme using variable length subnet masking (VLSM).</a:t>
                      </a: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Structured Design</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Implement a VLSM addressing scheme.</a:t>
                      </a:r>
                    </a:p>
                  </a:txBody>
                  <a:tcPr marL="68580" marR="68580" marT="0" marB="0"/>
                </a:tc>
                <a:extLst>
                  <a:ext uri="{0D108BD9-81ED-4DB2-BD59-A6C34878D82A}">
                    <a16:rowId xmlns:a16="http://schemas.microsoft.com/office/drawing/2014/main" val="3818444524"/>
                  </a:ext>
                </a:extLst>
              </a:tr>
            </a:tbl>
          </a:graphicData>
        </a:graphic>
      </p:graphicFrame>
    </p:spTree>
    <p:custDataLst>
      <p:tags r:id="rId1"/>
    </p:custDataLst>
    <p:extLst>
      <p:ext uri="{BB962C8B-B14F-4D97-AF65-F5344CB8AC3E}">
        <p14:creationId xmlns:p14="http://schemas.microsoft.com/office/powerpoint/2010/main" val="339660083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IPv4 Address Structure</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Network and Host Portions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11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a:t>
            </a:r>
            <a:r>
              <a:rPr lang="en-CA"/>
              <a:t># 15</a:t>
            </a:r>
            <a:endParaRPr lang="en-CA" dirty="0"/>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Subnet Mask</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Prefix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a:t>
            </a:r>
            <a:r>
              <a:rPr lang="en-CA">
                <a:solidFill>
                  <a:srgbClr val="000000"/>
                </a:solidFill>
              </a:rPr>
              <a:t>= False</a:t>
            </a:r>
            <a:endParaRPr lang="en-CA" sz="1600" dirty="0">
              <a:solidFill>
                <a:srgbClr val="FF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Video – Network, Host and Broadcast Addresses</a:t>
            </a:r>
            <a:endParaRPr lang="en-US" sz="2400" dirty="0"/>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cover the following:</a:t>
            </a:r>
          </a:p>
          <a:p>
            <a:pPr marL="342900" indent="-342900" algn="l">
              <a:buFont typeface="Arial" panose="020B0604020202020204" pitchFamily="34" charset="0"/>
              <a:buChar char="•"/>
            </a:pPr>
            <a:r>
              <a:rPr lang="en-CA" sz="1600" dirty="0">
                <a:solidFill>
                  <a:srgbClr val="000000"/>
                </a:solidFill>
              </a:rPr>
              <a:t>Network address</a:t>
            </a:r>
          </a:p>
          <a:p>
            <a:pPr marL="342900" indent="-342900" algn="l">
              <a:buFont typeface="Arial" panose="020B0604020202020204" pitchFamily="34" charset="0"/>
              <a:buChar char="•"/>
            </a:pPr>
            <a:r>
              <a:rPr lang="en-CA" sz="1600" dirty="0">
                <a:solidFill>
                  <a:srgbClr val="000000"/>
                </a:solidFill>
              </a:rPr>
              <a:t>Broadcast Address</a:t>
            </a:r>
          </a:p>
          <a:p>
            <a:pPr marL="342900" indent="-342900" algn="l">
              <a:buFont typeface="Arial" panose="020B0604020202020204" pitchFamily="34" charset="0"/>
              <a:buChar char="•"/>
            </a:pPr>
            <a:r>
              <a:rPr lang="en-CA" sz="1600" dirty="0">
                <a:solidFill>
                  <a:srgbClr val="000000"/>
                </a:solidFill>
              </a:rPr>
              <a:t>First usable host</a:t>
            </a:r>
          </a:p>
          <a:p>
            <a:pPr marL="342900" indent="-342900" algn="l">
              <a:buFont typeface="Arial" panose="020B0604020202020204" pitchFamily="34" charset="0"/>
              <a:buChar char="•"/>
            </a:pPr>
            <a:r>
              <a:rPr lang="en-CA" sz="1600" dirty="0">
                <a:solidFill>
                  <a:srgbClr val="000000"/>
                </a:solidFill>
              </a:rPr>
              <a:t>Last </a:t>
            </a:r>
            <a:r>
              <a:rPr lang="en-CA" sz="1600">
                <a:solidFill>
                  <a:srgbClr val="000000"/>
                </a:solidFill>
              </a:rPr>
              <a:t>usable host    								</a:t>
            </a:r>
            <a:endParaRPr lang="en-CA" sz="1600" dirty="0">
              <a:solidFill>
                <a:srgbClr val="000000"/>
              </a:solidFill>
            </a:endParaRP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a:buFont typeface="Arial" panose="020B0604020202020204" pitchFamily="34" charset="0"/>
              <a:buChar char="•"/>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1338668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Routing to the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000000"/>
                </a:solidFill>
              </a:rPr>
              <a:t>Network Address Translation (NAT) translates private IPv4 addresses to public IPv4 addresses.</a:t>
            </a:r>
            <a:endParaRPr lang="en-US" sz="1600" dirty="0">
              <a:solidFill>
                <a:srgbClr val="00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000000"/>
                </a:solidFill>
              </a:rPr>
              <a:t>Loopback addresses</a:t>
            </a:r>
            <a:endParaRPr lang="en-US" dirty="0">
              <a:solidFill>
                <a:srgbClr val="000000"/>
              </a:solidFill>
            </a:endParaRPr>
          </a:p>
          <a:p>
            <a:pPr marL="342900" indent="-342900" algn="l">
              <a:buFont typeface="Arial" panose="020B0604020202020204" pitchFamily="34" charset="0"/>
              <a:buChar char="•"/>
            </a:pPr>
            <a:r>
              <a:rPr lang="en-CA" sz="1600" dirty="0">
                <a:solidFill>
                  <a:srgbClr val="00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000000"/>
                </a:solidFill>
              </a:rPr>
              <a:t>Used on a host to test if TCP/IP is operational.</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000000"/>
                </a:solidFill>
              </a:rPr>
              <a:t>Link-Local addresses</a:t>
            </a:r>
          </a:p>
          <a:p>
            <a:pPr marL="342900" indent="-342900" algn="l">
              <a:buFont typeface="Arial" panose="020B0604020202020204" pitchFamily="34" charset="0"/>
              <a:buChar char="•"/>
            </a:pPr>
            <a:r>
              <a:rPr lang="en-CA" sz="1600" dirty="0">
                <a:solidFill>
                  <a:srgbClr val="00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the Automatic Private IP Addressing (APIPA) addresses or self-assigned addresses. </a:t>
            </a:r>
          </a:p>
          <a:p>
            <a:pPr marL="342900" indent="-342900" algn="l">
              <a:buFont typeface="Arial" panose="020B0604020202020204" pitchFamily="34" charset="0"/>
              <a:buChar char="•"/>
            </a:pPr>
            <a:r>
              <a:rPr lang="en-CA" sz="1600" dirty="0">
                <a:solidFill>
                  <a:srgbClr val="00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Legacy Classful Addressing</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IPv4 addresses in classes</a:t>
            </a:r>
          </a:p>
          <a:p>
            <a:pPr marL="342900" indent="-342900" algn="l">
              <a:buFont typeface="Arial" panose="020B0604020202020204" pitchFamily="34" charset="0"/>
              <a:buChar char="•"/>
            </a:pPr>
            <a:r>
              <a:rPr lang="en-CA" sz="1600" dirty="0">
                <a:solidFill>
                  <a:srgbClr val="000000"/>
                </a:solidFill>
              </a:rPr>
              <a:t>Class A (0.0.0.0/8 to 127.0.0.0/8)</a:t>
            </a:r>
          </a:p>
          <a:p>
            <a:pPr marL="342900" indent="-342900" algn="l">
              <a:buFont typeface="Arial" panose="020B0604020202020204" pitchFamily="34" charset="0"/>
              <a:buChar char="•"/>
            </a:pPr>
            <a:r>
              <a:rPr lang="en-CA" sz="1600" dirty="0">
                <a:solidFill>
                  <a:srgbClr val="000000"/>
                </a:solidFill>
              </a:rPr>
              <a:t>Class B (128.0.0.0 /16 – 191.255.0.0 /16)</a:t>
            </a:r>
          </a:p>
          <a:p>
            <a:pPr marL="342900" indent="-342900" algn="l">
              <a:buFont typeface="Arial" panose="020B0604020202020204" pitchFamily="34" charset="0"/>
              <a:buChar char="•"/>
            </a:pPr>
            <a:r>
              <a:rPr lang="en-CA" sz="1600" dirty="0">
                <a:solidFill>
                  <a:srgbClr val="000000"/>
                </a:solidFill>
              </a:rPr>
              <a:t>Class C (192.0.0.0 /24 – 223.255.255.0 /24)</a:t>
            </a:r>
          </a:p>
          <a:p>
            <a:pPr marL="342900" indent="-342900" algn="l">
              <a:buFont typeface="Arial" panose="020B0604020202020204" pitchFamily="34" charset="0"/>
              <a:buChar char="•"/>
            </a:pPr>
            <a:r>
              <a:rPr lang="en-CA" sz="1600" dirty="0">
                <a:solidFill>
                  <a:srgbClr val="000000"/>
                </a:solidFill>
              </a:rPr>
              <a:t>Class D (224.0.0.0 to 239.0.0.0)</a:t>
            </a:r>
          </a:p>
          <a:p>
            <a:pPr marL="342900" indent="-342900" algn="l">
              <a:buFont typeface="Arial" panose="020B0604020202020204" pitchFamily="34" charset="0"/>
              <a:buChar char="•"/>
            </a:pPr>
            <a:r>
              <a:rPr lang="en-CA" sz="1600" dirty="0">
                <a:solidFill>
                  <a:srgbClr val="000000"/>
                </a:solidFill>
              </a:rPr>
              <a:t>Class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83569"/>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
        <p:nvSpPr>
          <p:cNvPr id="3" name="Content Placeholder 2">
            <a:extLst>
              <a:ext uri="{FF2B5EF4-FFF2-40B4-BE49-F238E27FC236}">
                <a16:creationId xmlns:a16="http://schemas.microsoft.com/office/drawing/2014/main" id="{0CC55940-FD94-41F4-9281-A84AF782559B}"/>
              </a:ext>
            </a:extLst>
          </p:cNvPr>
          <p:cNvSpPr>
            <a:spLocks noGrp="1"/>
          </p:cNvSpPr>
          <p:nvPr>
            <p:ph idx="1"/>
          </p:nvPr>
        </p:nvSpPr>
        <p:spPr>
          <a:xfrm>
            <a:off x="144065" y="1191491"/>
            <a:ext cx="8853286" cy="3762772"/>
          </a:xfrm>
        </p:spPr>
        <p:txBody>
          <a:bodyPr/>
          <a:lstStyle/>
          <a:p>
            <a:pPr marL="0" indent="0">
              <a:buNone/>
            </a:pPr>
            <a:endParaRPr lang="en-US" dirty="0"/>
          </a:p>
        </p:txBody>
      </p:sp>
      <p:graphicFrame>
        <p:nvGraphicFramePr>
          <p:cNvPr id="7" name="Content Placeholder 3">
            <a:extLst>
              <a:ext uri="{FF2B5EF4-FFF2-40B4-BE49-F238E27FC236}">
                <a16:creationId xmlns:a16="http://schemas.microsoft.com/office/drawing/2014/main" id="{39B78F4A-8B1F-4E11-B57F-2036926164A6}"/>
              </a:ext>
            </a:extLst>
          </p:cNvPr>
          <p:cNvGraphicFramePr>
            <a:graphicFrameLocks/>
          </p:cNvGraphicFramePr>
          <p:nvPr/>
        </p:nvGraphicFramePr>
        <p:xfrm>
          <a:off x="106756" y="1279280"/>
          <a:ext cx="8595235" cy="2386965"/>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Packet Tracer Physical Mode Activity</a:t>
                      </a:r>
                    </a:p>
                  </a:txBody>
                  <a:tcPr marL="9525" marR="9525" marT="9525" marB="0" anchor="b"/>
                </a:tc>
                <a:tc>
                  <a:txBody>
                    <a:bodyPr/>
                    <a:lstStyle/>
                    <a:p>
                      <a:r>
                        <a:rPr lang="en-US" dirty="0"/>
                        <a:t>These activities are completed using Packet Tracer in Physical Mode. </a:t>
                      </a:r>
                    </a:p>
                  </a:txBody>
                  <a:tcPr/>
                </a:tc>
                <a:extLst>
                  <a:ext uri="{0D108BD9-81ED-4DB2-BD59-A6C34878D82A}">
                    <a16:rowId xmlns:a16="http://schemas.microsoft.com/office/drawing/2014/main" val="550995017"/>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The Subnet Mask</a:t>
            </a:r>
            <a:endParaRPr lang="en-US" sz="2400" dirty="0"/>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the process of subnetting.</a:t>
            </a:r>
            <a:endParaRPr lang="en-US" sz="1600" dirty="0">
              <a:solidFill>
                <a:srgbClr val="000000"/>
              </a:solidFill>
            </a:endParaRP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Subnet with the Magic Number</a:t>
            </a:r>
            <a:endParaRPr lang="en-US" sz="2400" dirty="0"/>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subnetting with the magic number.</a:t>
            </a:r>
            <a:endParaRPr lang="en-US" sz="1600" dirty="0">
              <a:solidFill>
                <a:srgbClr val="000000"/>
              </a:solidFill>
            </a:endParaRP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Packet Tracer – Subnet an IPv4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IPv4 Network Subnetting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the Devices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Test and Troubleshoot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Video – Subnet Across Multiple Octets</a:t>
            </a:r>
            <a:endParaRPr lang="en-US" sz="2400" dirty="0"/>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demonstrate creating subnets across multiple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US" sz="2400" dirty="0"/>
              <a:t>Lab – Calculate IPv4 Subnets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Part 1: Determine IPv4 Address Subnetting</a:t>
            </a:r>
          </a:p>
          <a:p>
            <a:pPr marL="342900" indent="-342900" algn="l">
              <a:buFont typeface="Arial" panose="020B0604020202020204" pitchFamily="34" charset="0"/>
              <a:buChar char="•"/>
            </a:pPr>
            <a:r>
              <a:rPr lang="en-CA" sz="1600" dirty="0">
                <a:solidFill>
                  <a:srgbClr val="000000"/>
                </a:solidFill>
              </a:rPr>
              <a:t>Part 2: Calculate IPv4 Address Subnetting</a:t>
            </a:r>
            <a:endParaRPr lang="en-US" sz="1600" dirty="0">
              <a:solidFill>
                <a:srgbClr val="000000"/>
              </a:solidFill>
            </a:endParaRP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company internet facing servers. Devices in the DMZ use public IPv4 addresses.</a:t>
            </a: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Packet Tracer – Subnetting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Network Devices and Verify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Basics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explain VLSM basics.</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demonstrate creating subnets specific to the needs of the network.</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ct val="30000"/>
              </a:spcBef>
              <a:buFont typeface="Arial" panose="020B0604020202020204" pitchFamily="34" charset="0"/>
              <a:buChar char="•"/>
            </a:pPr>
            <a:r>
              <a:rPr lang="en-US" dirty="0"/>
              <a:t>These activities are completed using Packet Tracer in Physical Mode. </a:t>
            </a:r>
          </a:p>
          <a:p>
            <a:pPr>
              <a:spcBef>
                <a:spcPct val="30000"/>
              </a:spcBef>
              <a:buFont typeface="Arial" panose="020B0604020202020204" pitchFamily="34" charset="0"/>
              <a:buChar char="•"/>
            </a:pPr>
            <a:r>
              <a:rPr lang="en-US" dirty="0"/>
              <a:t>They are designed to emulate the corresponding Labs. </a:t>
            </a:r>
          </a:p>
          <a:p>
            <a:pPr>
              <a:spcBef>
                <a:spcPct val="30000"/>
              </a:spcBef>
              <a:buFont typeface="Arial" panose="020B0604020202020204" pitchFamily="34" charset="0"/>
              <a:buChar char="•"/>
            </a:pPr>
            <a:r>
              <a:rPr lang="en-US" dirty="0"/>
              <a:t>They can be used instead of the lab when access to physical equipment is not possible. </a:t>
            </a:r>
          </a:p>
          <a:p>
            <a:pPr>
              <a:spcBef>
                <a:spcPct val="30000"/>
              </a:spcBef>
              <a:buFont typeface="Arial" panose="020B0604020202020204" pitchFamily="34" charset="0"/>
              <a:buChar char="•"/>
            </a:pPr>
            <a:r>
              <a:rPr lang="en-US" dirty="0"/>
              <a:t>These activities often do not have the level of scaffolding that is present in PT activities that immediately precede these activities.</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Device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Packet Tracer – VLSM Design and Implementation Practice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Examine the Network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the VLSM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Devices and Verify Connectivity</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11.10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Design and Implement a VLSM Addressing Scheme</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 VLSM IP addressing scheme given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addressing on network devices and hosts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Verify IP connectivity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Troubleshoot connectivity issues as required.</a:t>
            </a:r>
            <a:endParaRPr lang="en-CA" sz="1600" dirty="0">
              <a:solidFill>
                <a:srgbClr val="000000"/>
              </a:solidFill>
            </a:endParaRP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34995895"/>
              </p:ext>
            </p:extLst>
          </p:nvPr>
        </p:nvGraphicFramePr>
        <p:xfrm>
          <a:off x="432000" y="1127135"/>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11.1.5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Network, Host and Broadcast Addresses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49020341"/>
                  </a:ext>
                </a:extLst>
              </a:tr>
              <a:tr h="350784">
                <a:tc>
                  <a:txBody>
                    <a:bodyPr/>
                    <a:lstStyle/>
                    <a:p>
                      <a:pPr algn="ctr"/>
                      <a:r>
                        <a:rPr lang="en-US" sz="1100" dirty="0"/>
                        <a:t>11.1.7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ANDing to Determine the Network Address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8039395"/>
                  </a:ext>
                </a:extLst>
              </a:tr>
              <a:tr h="350784">
                <a:tc>
                  <a:txBody>
                    <a:bodyPr/>
                    <a:lstStyle/>
                    <a:p>
                      <a:pPr algn="ctr"/>
                      <a:r>
                        <a:rPr lang="en-US" sz="1100" dirty="0"/>
                        <a:t>11.1.8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IPv4 Address Structure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11.2.4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Unicast, Broadcast, or Multicast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11.3.3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Activity</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Pass or Block IPv4 Addresses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11.3.7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Activity</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Public or Private IPv4 Address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11.3.8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Types of IPv4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t>11.4.4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Network Segmentation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529209024"/>
                  </a:ext>
                </a:extLst>
              </a:tr>
              <a:tr h="350784">
                <a:tc>
                  <a:txBody>
                    <a:bodyPr/>
                    <a:lstStyle/>
                    <a:p>
                      <a:pPr algn="ctr"/>
                      <a:r>
                        <a:rPr lang="en-US" sz="1100" kern="1200" dirty="0">
                          <a:solidFill>
                            <a:schemeClr val="dk1"/>
                          </a:solidFill>
                          <a:latin typeface="+mn-lt"/>
                          <a:ea typeface="+mn-ea"/>
                          <a:cs typeface="+mn-cs"/>
                        </a:rPr>
                        <a:t>11.5.3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The Subnet Mask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58726557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65242" y="1580233"/>
            <a:ext cx="7815004" cy="2478331"/>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In both the Packet Tracer Physical Mode activity and in the Lab, you will complete the following objectives:</a:t>
            </a:r>
          </a:p>
          <a:p>
            <a:pPr marL="342900" indent="-342900" algn="l">
              <a:buFont typeface="Arial" panose="020B0604020202020204" pitchFamily="34" charset="0"/>
              <a:buChar char="•"/>
            </a:pPr>
            <a:r>
              <a:rPr lang="en-US" sz="1800" dirty="0">
                <a:solidFill>
                  <a:srgbClr val="000000"/>
                </a:solidFill>
              </a:rPr>
              <a:t>Examine Network Requirements</a:t>
            </a:r>
          </a:p>
          <a:p>
            <a:pPr marL="342900" indent="-342900" algn="l">
              <a:buFont typeface="Arial" panose="020B0604020202020204" pitchFamily="34" charset="0"/>
              <a:buChar char="•"/>
            </a:pPr>
            <a:r>
              <a:rPr lang="en-US" sz="1800" dirty="0">
                <a:solidFill>
                  <a:srgbClr val="000000"/>
                </a:solidFill>
              </a:rPr>
              <a:t>Design the VLSM Address Scheme</a:t>
            </a:r>
          </a:p>
          <a:p>
            <a:pPr marL="342900" indent="-342900" algn="l">
              <a:buFont typeface="Arial" panose="020B0604020202020204" pitchFamily="34" charset="0"/>
              <a:buChar char="•"/>
            </a:pPr>
            <a:r>
              <a:rPr lang="en-US" sz="1800" dirty="0">
                <a:solidFill>
                  <a:srgbClr val="000000"/>
                </a:solidFill>
              </a:rPr>
              <a:t>Cable and Configure the IPv4 Network</a:t>
            </a:r>
            <a:endParaRPr lang="en-CA" sz="18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487055"/>
          </a:xfrm>
        </p:spPr>
        <p:txBody>
          <a:bodyPr/>
          <a:lstStyle/>
          <a:p>
            <a:r>
              <a:rPr lang="en-CA" sz="1600" dirty="0"/>
              <a:t>Structured Design</a:t>
            </a:r>
            <a:br>
              <a:rPr lang="en-US" dirty="0"/>
            </a:br>
            <a:r>
              <a:rPr lang="en-US" sz="2400" dirty="0"/>
              <a:t>Packet Tracer – </a:t>
            </a:r>
            <a:r>
              <a:rPr kumimoji="0" lang="en-US" sz="2400" b="0" i="0" u="none" strike="noStrike" kern="1200" cap="none" spc="0" normalizeH="0" baseline="0" noProof="0" dirty="0">
                <a:ln>
                  <a:noFill/>
                </a:ln>
                <a:solidFill>
                  <a:srgbClr val="004C69"/>
                </a:solidFill>
                <a:effectLst/>
                <a:uLnTx/>
                <a:uFillTx/>
                <a:latin typeface="Arial"/>
                <a:ea typeface="ＭＳ Ｐゴシック" charset="0"/>
              </a:rPr>
              <a:t>Design and Implement a VLSM Addressing Scheme - Physical Mode</a:t>
            </a:r>
            <a:br>
              <a:rPr lang="en-US" sz="2400" dirty="0"/>
            </a:br>
            <a:r>
              <a:rPr lang="en-US" sz="2400" dirty="0"/>
              <a:t>Lab – Design and Implement a VLSM Addressing Scheme</a:t>
            </a:r>
          </a:p>
        </p:txBody>
      </p:sp>
    </p:spTree>
    <p:extLst>
      <p:ext uri="{BB962C8B-B14F-4D97-AF65-F5344CB8AC3E}">
        <p14:creationId xmlns:p14="http://schemas.microsoft.com/office/powerpoint/2010/main" val="423652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IPv4 Addressing</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prefix length</a:t>
                      </a:r>
                    </a:p>
                    <a:p>
                      <a:pPr marL="285750" indent="-285750">
                        <a:buFont typeface="Arial" panose="020B0604020202020204" pitchFamily="34" charset="0"/>
                        <a:buChar char="•"/>
                      </a:pPr>
                      <a:r>
                        <a:rPr lang="en-US" b="0" dirty="0">
                          <a:solidFill>
                            <a:srgbClr val="000000"/>
                          </a:solidFill>
                        </a:rPr>
                        <a:t>logical AND</a:t>
                      </a:r>
                    </a:p>
                    <a:p>
                      <a:pPr marL="285750" indent="-285750">
                        <a:buFont typeface="Arial" panose="020B0604020202020204" pitchFamily="34" charset="0"/>
                        <a:buChar char="•"/>
                      </a:pPr>
                      <a:r>
                        <a:rPr lang="en-US" b="0" dirty="0">
                          <a:solidFill>
                            <a:srgbClr val="000000"/>
                          </a:solidFill>
                        </a:rPr>
                        <a:t>network address</a:t>
                      </a:r>
                    </a:p>
                    <a:p>
                      <a:pPr marL="285750" indent="-285750">
                        <a:buFont typeface="Arial" panose="020B0604020202020204" pitchFamily="34" charset="0"/>
                        <a:buChar char="•"/>
                      </a:pPr>
                      <a:r>
                        <a:rPr lang="en-US" b="0" dirty="0">
                          <a:solidFill>
                            <a:srgbClr val="000000"/>
                          </a:solidFill>
                        </a:rPr>
                        <a:t>broadcast address</a:t>
                      </a:r>
                    </a:p>
                    <a:p>
                      <a:pPr marL="285750" indent="-285750">
                        <a:buFont typeface="Arial" panose="020B0604020202020204" pitchFamily="34" charset="0"/>
                        <a:buChar char="•"/>
                      </a:pPr>
                      <a:r>
                        <a:rPr lang="en-US" b="0" dirty="0">
                          <a:solidFill>
                            <a:srgbClr val="000000"/>
                          </a:solidFill>
                        </a:rPr>
                        <a:t>first usable address</a:t>
                      </a:r>
                    </a:p>
                    <a:p>
                      <a:pPr marL="285750" indent="-285750">
                        <a:buFont typeface="Arial" panose="020B0604020202020204" pitchFamily="34" charset="0"/>
                        <a:buChar char="•"/>
                      </a:pPr>
                      <a:r>
                        <a:rPr lang="en-US" b="0" dirty="0">
                          <a:solidFill>
                            <a:srgbClr val="000000"/>
                          </a:solidFill>
                        </a:rPr>
                        <a:t>last usable address</a:t>
                      </a:r>
                    </a:p>
                    <a:p>
                      <a:pPr marL="285750" indent="-285750">
                        <a:buFont typeface="Arial" panose="020B0604020202020204" pitchFamily="34" charset="0"/>
                        <a:buChar char="•"/>
                      </a:pPr>
                      <a:r>
                        <a:rPr lang="en-US" b="0" dirty="0">
                          <a:solidFill>
                            <a:srgbClr val="000000"/>
                          </a:solidFill>
                        </a:rPr>
                        <a:t>unicast, broadcast, and multicast transmissions</a:t>
                      </a:r>
                    </a:p>
                    <a:p>
                      <a:pPr marL="285750" indent="-285750">
                        <a:buFont typeface="Arial" panose="020B0604020202020204" pitchFamily="34" charset="0"/>
                        <a:buChar char="•"/>
                      </a:pPr>
                      <a:r>
                        <a:rPr lang="en-US" b="0" dirty="0">
                          <a:solidFill>
                            <a:srgbClr val="000000"/>
                          </a:solidFill>
                        </a:rPr>
                        <a:t>private addresses</a:t>
                      </a:r>
                    </a:p>
                    <a:p>
                      <a:pPr marL="285750" indent="-285750">
                        <a:buFont typeface="Arial" panose="020B0604020202020204" pitchFamily="34" charset="0"/>
                        <a:buChar char="•"/>
                      </a:pPr>
                      <a:r>
                        <a:rPr lang="en-US" b="0" dirty="0">
                          <a:solidFill>
                            <a:srgbClr val="000000"/>
                          </a:solidFill>
                        </a:rPr>
                        <a:t>public addresses</a:t>
                      </a:r>
                    </a:p>
                    <a:p>
                      <a:pPr marL="285750" indent="-285750">
                        <a:buFont typeface="Arial" panose="020B0604020202020204" pitchFamily="34" charset="0"/>
                        <a:buChar char="•"/>
                      </a:pPr>
                      <a:r>
                        <a:rPr lang="en-US" b="0" dirty="0">
                          <a:solidFill>
                            <a:srgbClr val="000000"/>
                          </a:solidFill>
                        </a:rPr>
                        <a:t>Network Address Translation (NAT)</a:t>
                      </a:r>
                    </a:p>
                    <a:p>
                      <a:pPr marL="285750" indent="-285750">
                        <a:buFont typeface="Arial" panose="020B0604020202020204" pitchFamily="34" charset="0"/>
                        <a:buChar char="•"/>
                      </a:pPr>
                      <a:r>
                        <a:rPr lang="en-US" b="0" dirty="0">
                          <a:solidFill>
                            <a:srgbClr val="000000"/>
                          </a:solidFill>
                        </a:rPr>
                        <a:t>loopback addresses</a:t>
                      </a:r>
                    </a:p>
                    <a:p>
                      <a:pPr marL="285750" indent="-285750">
                        <a:buFont typeface="Arial" panose="020B0604020202020204" pitchFamily="34" charset="0"/>
                        <a:buChar char="•"/>
                      </a:pPr>
                      <a:r>
                        <a:rPr lang="en-CA" b="0" dirty="0">
                          <a:solidFill>
                            <a:srgbClr val="000000"/>
                          </a:solidFill>
                        </a:rPr>
                        <a:t>Automatic Private IP Addressing (APIPA) addresses</a:t>
                      </a:r>
                    </a:p>
                    <a:p>
                      <a:pPr marL="285750" indent="-285750">
                        <a:buFont typeface="Arial" panose="020B0604020202020204" pitchFamily="34" charset="0"/>
                        <a:buChar char="•"/>
                      </a:pPr>
                      <a:r>
                        <a:rPr lang="en-US" b="0" dirty="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dirty="0">
                          <a:solidFill>
                            <a:srgbClr val="000000"/>
                          </a:solidFill>
                        </a:rPr>
                        <a:t>Internet Assigned Numbers Authority (IANA)</a:t>
                      </a:r>
                    </a:p>
                    <a:p>
                      <a:r>
                        <a:rPr lang="en-US" b="0" dirty="0">
                          <a:solidFill>
                            <a:srgbClr val="000000"/>
                          </a:solidFill>
                        </a:rPr>
                        <a:t>Regional Internet Registries (RIRs)</a:t>
                      </a:r>
                    </a:p>
                    <a:p>
                      <a:r>
                        <a:rPr lang="en-US" b="0" dirty="0">
                          <a:solidFill>
                            <a:srgbClr val="000000"/>
                          </a:solidFill>
                        </a:rPr>
                        <a:t>AfriNIC, APNIC, ARIN, LACNIC, and RIPE NCC </a:t>
                      </a:r>
                    </a:p>
                    <a:p>
                      <a:r>
                        <a:rPr lang="en-US" b="0" dirty="0">
                          <a:solidFill>
                            <a:srgbClr val="000000"/>
                          </a:solidFill>
                        </a:rPr>
                        <a:t>broadcast domains</a:t>
                      </a:r>
                    </a:p>
                    <a:p>
                      <a:r>
                        <a:rPr lang="en-US" b="0" dirty="0">
                          <a:solidFill>
                            <a:srgbClr val="000000"/>
                          </a:solidFill>
                        </a:rPr>
                        <a:t>subnets</a:t>
                      </a:r>
                    </a:p>
                    <a:p>
                      <a:r>
                        <a:rPr lang="en-US" b="0" dirty="0">
                          <a:solidFill>
                            <a:srgbClr val="000000"/>
                          </a:solidFill>
                        </a:rPr>
                        <a:t>octet boundary</a:t>
                      </a:r>
                    </a:p>
                    <a:p>
                      <a:r>
                        <a:rPr lang="en-US" b="0" dirty="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 (Cont.)</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44504215"/>
              </p:ext>
            </p:extLst>
          </p:nvPr>
        </p:nvGraphicFramePr>
        <p:xfrm>
          <a:off x="432000" y="1117708"/>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kern="1200" dirty="0">
                          <a:solidFill>
                            <a:schemeClr val="dk1"/>
                          </a:solidFill>
                          <a:latin typeface="+mn-lt"/>
                          <a:ea typeface="+mn-ea"/>
                          <a:cs typeface="+mn-cs"/>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Subnet with the Magic Number</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954574810"/>
                  </a:ext>
                </a:extLst>
              </a:tr>
              <a:tr h="350784">
                <a:tc>
                  <a:txBody>
                    <a:bodyPr/>
                    <a:lstStyle/>
                    <a:p>
                      <a:pPr algn="ctr"/>
                      <a:r>
                        <a:rPr lang="en-US" sz="1100" kern="1200" dirty="0">
                          <a:solidFill>
                            <a:schemeClr val="dk1"/>
                          </a:solidFill>
                          <a:latin typeface="+mn-lt"/>
                          <a:ea typeface="+mn-ea"/>
                          <a:cs typeface="+mn-cs"/>
                        </a:rPr>
                        <a:t>11.5.5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Subnet an IPv4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57775100"/>
                  </a:ext>
                </a:extLst>
              </a:tr>
              <a:tr h="350784">
                <a:tc>
                  <a:txBody>
                    <a:bodyPr/>
                    <a:lstStyle/>
                    <a:p>
                      <a:pPr algn="ctr"/>
                      <a:r>
                        <a:rPr lang="en-US" sz="1100" kern="1200" dirty="0">
                          <a:solidFill>
                            <a:schemeClr val="dk1"/>
                          </a:solidFill>
                          <a:latin typeface="+mn-lt"/>
                          <a:ea typeface="+mn-ea"/>
                          <a:cs typeface="+mn-cs"/>
                        </a:rPr>
                        <a:t>11.6.4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r>
                        <a:rPr lang="en-US" sz="1100" kern="1200" dirty="0">
                          <a:solidFill>
                            <a:schemeClr val="dk1"/>
                          </a:solidFill>
                          <a:latin typeface="+mn-lt"/>
                          <a:ea typeface="+mn-ea"/>
                          <a:cs typeface="+mn-cs"/>
                        </a:rPr>
                        <a:t>Subnet Across Multiple Octets</a:t>
                      </a: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1874528"/>
                  </a:ext>
                </a:extLst>
              </a:tr>
              <a:tr h="350784">
                <a:tc>
                  <a:txBody>
                    <a:bodyPr/>
                    <a:lstStyle/>
                    <a:p>
                      <a:pPr algn="ctr"/>
                      <a:r>
                        <a:rPr lang="en-US" sz="1100" kern="1200" dirty="0">
                          <a:solidFill>
                            <a:schemeClr val="dk1"/>
                          </a:solidFill>
                          <a:latin typeface="+mn-lt"/>
                          <a:ea typeface="+mn-ea"/>
                          <a:cs typeface="+mn-cs"/>
                        </a:rPr>
                        <a:t>11.6.5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r>
                        <a:rPr lang="en-US" sz="1100" kern="1200" dirty="0">
                          <a:solidFill>
                            <a:schemeClr val="dk1"/>
                          </a:solidFill>
                          <a:latin typeface="+mn-lt"/>
                          <a:ea typeface="+mn-ea"/>
                          <a:cs typeface="+mn-cs"/>
                        </a:rPr>
                        <a:t>Calculate the Subnet Mask</a:t>
                      </a: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36677826"/>
                  </a:ext>
                </a:extLst>
              </a:tr>
              <a:tr h="350784">
                <a:tc>
                  <a:txBody>
                    <a:bodyPr/>
                    <a:lstStyle/>
                    <a:p>
                      <a:pPr algn="ctr"/>
                      <a:r>
                        <a:rPr lang="en-US" sz="1100" kern="1200" dirty="0">
                          <a:solidFill>
                            <a:schemeClr val="dk1"/>
                          </a:solidFill>
                          <a:latin typeface="+mn-lt"/>
                          <a:ea typeface="+mn-ea"/>
                          <a:cs typeface="+mn-cs"/>
                        </a:rPr>
                        <a:t>11.6.6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Calculate IPv4 Subnets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kern="1200" dirty="0">
                          <a:solidFill>
                            <a:schemeClr val="dk1"/>
                          </a:solidFill>
                          <a:latin typeface="+mn-lt"/>
                          <a:ea typeface="+mn-ea"/>
                          <a:cs typeface="+mn-cs"/>
                        </a:rPr>
                        <a:t>11.7.4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Determine the Number of Bits to Borrow</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kern="1200" dirty="0">
                          <a:solidFill>
                            <a:schemeClr val="dk1"/>
                          </a:solidFill>
                          <a:latin typeface="+mn-lt"/>
                          <a:ea typeface="+mn-ea"/>
                          <a:cs typeface="+mn-cs"/>
                        </a:rPr>
                        <a:t>11.7.5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Subnetting Scenario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kern="1200" dirty="0">
                          <a:solidFill>
                            <a:schemeClr val="dk1"/>
                          </a:solidFill>
                          <a:latin typeface="+mn-lt"/>
                          <a:ea typeface="+mn-ea"/>
                          <a:cs typeface="+mn-cs"/>
                        </a:rPr>
                        <a:t>11.8.1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Basics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4005649858"/>
                  </a:ext>
                </a:extLst>
              </a:tr>
              <a:tr h="350784">
                <a:tc>
                  <a:txBody>
                    <a:bodyPr/>
                    <a:lstStyle/>
                    <a:p>
                      <a:pPr algn="ctr"/>
                      <a:r>
                        <a:rPr lang="en-US" sz="1100" kern="1200" dirty="0">
                          <a:solidFill>
                            <a:schemeClr val="dk1"/>
                          </a:solidFill>
                          <a:latin typeface="+mn-lt"/>
                          <a:ea typeface="+mn-ea"/>
                          <a:cs typeface="+mn-cs"/>
                        </a:rPr>
                        <a:t>11.8.2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Example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958805830"/>
                  </a:ext>
                </a:extLst>
              </a:tr>
            </a:tbl>
          </a:graphicData>
        </a:graphic>
      </p:graphicFrame>
    </p:spTree>
    <p:custDataLst>
      <p:tags r:id="rId1"/>
    </p:custDataLst>
    <p:extLst>
      <p:ext uri="{BB962C8B-B14F-4D97-AF65-F5344CB8AC3E}">
        <p14:creationId xmlns:p14="http://schemas.microsoft.com/office/powerpoint/2010/main" val="423543700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 (Cont.)</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32580387"/>
              </p:ext>
            </p:extLst>
          </p:nvPr>
        </p:nvGraphicFramePr>
        <p:xfrm>
          <a:off x="432000" y="1127135"/>
          <a:ext cx="8229418" cy="26268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kern="1200" dirty="0">
                          <a:solidFill>
                            <a:schemeClr val="dk1"/>
                          </a:solidFill>
                          <a:latin typeface="+mn-lt"/>
                          <a:ea typeface="+mn-ea"/>
                          <a:cs typeface="+mn-cs"/>
                        </a:rPr>
                        <a:t>11.8.6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Practice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kern="1200" dirty="0">
                          <a:solidFill>
                            <a:schemeClr val="dk1"/>
                          </a:solidFill>
                          <a:latin typeface="+mn-lt"/>
                          <a:ea typeface="+mn-ea"/>
                          <a:cs typeface="+mn-cs"/>
                        </a:rPr>
                        <a:t>11.9.3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VLSM Design and Implementation Practice</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406068602"/>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Design and Implement a VLSM Addressing Scheme</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14539205"/>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Packet Tracer - Design and Implement a VLSM Addressing Scheme - Physical Mode</a:t>
                      </a:r>
                      <a:endParaRPr lang="en-US" sz="1100" kern="1200" dirty="0">
                        <a:solidFill>
                          <a:schemeClr val="dk1"/>
                        </a:solidFill>
                        <a:latin typeface="+mn-lt"/>
                        <a:ea typeface="+mn-ea"/>
                        <a:cs typeface="+mn-cs"/>
                      </a:endParaRPr>
                    </a:p>
                    <a:p>
                      <a:pPr marL="0" marR="0" lvl="0" indent="0" algn="l" defTabSz="685777"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p>
                      <a:pPr marL="0" marR="0" lvl="0" indent="0" algn="l" defTabSz="685777" rtl="0" eaLnBrk="1" fontAlgn="auto" latinLnBrk="0" hangingPunct="1">
                        <a:lnSpc>
                          <a:spcPct val="100000"/>
                        </a:lnSpc>
                        <a:spcBef>
                          <a:spcPts val="0"/>
                        </a:spcBef>
                        <a:spcAft>
                          <a:spcPts val="0"/>
                        </a:spcAft>
                        <a:buClrTx/>
                        <a:buSzTx/>
                        <a:buFontTx/>
                        <a:buNone/>
                        <a:tabLst/>
                        <a:defRPr/>
                      </a:pPr>
                      <a:endParaRPr lang="en-US" sz="1100" kern="1200" noProof="0" dirty="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609230478"/>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11.10.2</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Design and Implement a VLSM Addressing Scheme</a:t>
                      </a:r>
                      <a:endParaRPr lang="en-US" sz="1100" kern="1200" dirty="0">
                        <a:solidFill>
                          <a:schemeClr val="dk1"/>
                        </a:solidFill>
                        <a:latin typeface="+mn-lt"/>
                        <a:ea typeface="+mn-ea"/>
                        <a:cs typeface="+mn-cs"/>
                      </a:endParaRPr>
                    </a:p>
                  </a:txBody>
                  <a:tcPr marL="68580" marR="68580" marT="34290" marB="34290" anchor="ctr"/>
                </a:tc>
                <a:tc>
                  <a:txBody>
                    <a:bodyPr/>
                    <a:lstStyle/>
                    <a:p>
                      <a:pPr marL="0" algn="l" defTabSz="685777" rtl="0" eaLnBrk="1" latinLnBrk="0" hangingPunct="1"/>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31969203"/>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11.10.4</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IPv4 Addressing</a:t>
                      </a:r>
                    </a:p>
                  </a:txBody>
                  <a:tcPr marL="68580" marR="68580" marT="34290" marB="34290" anchor="ctr"/>
                </a:tc>
                <a:tc>
                  <a:txBody>
                    <a:bodyPr/>
                    <a:lstStyle/>
                    <a:p>
                      <a:pPr marL="0" algn="l" defTabSz="685777" rtl="0" eaLnBrk="1" latinLnBrk="0" hangingPunct="1"/>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4059192888"/>
                  </a:ext>
                </a:extLst>
              </a:tr>
            </a:tbl>
          </a:graphicData>
        </a:graphic>
      </p:graphicFrame>
    </p:spTree>
    <p:custDataLst>
      <p:tags r:id="rId1"/>
    </p:custDataLst>
    <p:extLst>
      <p:ext uri="{BB962C8B-B14F-4D97-AF65-F5344CB8AC3E}">
        <p14:creationId xmlns:p14="http://schemas.microsoft.com/office/powerpoint/2010/main" val="356799509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27404</TotalTime>
  <Words>6226</Words>
  <Application>Microsoft Office PowerPoint</Application>
  <PresentationFormat>On-screen Show (16:9)</PresentationFormat>
  <Paragraphs>1069</Paragraphs>
  <Slides>74</Slides>
  <Notes>72</Notes>
  <HiddenSlides>14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ＭＳ Ｐゴシック</vt:lpstr>
      <vt:lpstr>Arial</vt:lpstr>
      <vt:lpstr>Calibri</vt:lpstr>
      <vt:lpstr>CiscoSans ExtraLight</vt:lpstr>
      <vt:lpstr>Courier New</vt:lpstr>
      <vt:lpstr>Wingdings</vt:lpstr>
      <vt:lpstr>Default Theme</vt:lpstr>
      <vt:lpstr>Module 11: IPv4 Addressing</vt:lpstr>
      <vt:lpstr>Instructor Materials – Module 11 Planning Guide</vt:lpstr>
      <vt:lpstr>What to Expect in this Module</vt:lpstr>
      <vt:lpstr>What to Expect in this Module (Cont.)</vt:lpstr>
      <vt:lpstr>Check Your Understanding</vt:lpstr>
      <vt:lpstr>Packet Tracer Physical Mode Activities</vt:lpstr>
      <vt:lpstr>Module 11: Activities</vt:lpstr>
      <vt:lpstr>Module 11: Activities (Cont.)</vt:lpstr>
      <vt:lpstr>Module 11: Activities (Cont.)</vt:lpstr>
      <vt:lpstr>Module 11: Best Practices</vt:lpstr>
      <vt:lpstr>Module 11: Best Practices (Cont.)</vt:lpstr>
      <vt:lpstr>Module 11: Best Practices (Cont.)</vt:lpstr>
      <vt:lpstr>Module 11: Best Practices (Cont.)</vt:lpstr>
      <vt:lpstr>Module 11: Best Practices (Cont.)</vt:lpstr>
      <vt:lpstr>Module 11: IPv4 Addressing</vt:lpstr>
      <vt:lpstr>Module Objectives</vt:lpstr>
      <vt:lpstr>Module Objectives (Cont.)</vt:lpstr>
      <vt:lpstr>11.1 IPv4 Address Structure </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Video – Network, Host and Broadcast Addresses</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Subnet an IPv4 Network Video – The Subnet Mask</vt:lpstr>
      <vt:lpstr>Subnet an IPv4 Network Video – Subnet with the Magic Number</vt:lpstr>
      <vt:lpstr>Subnet an IPv4 Network Packet Tracer – Subnet an IPv4 Network</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Subnet a Slash 16 and a Slash 8 Prefix Video – Subnet Across Multiple Octets</vt:lpstr>
      <vt:lpstr>Subnet a Slash 16 and a Slash 8 Prefix Lab – Calculate IPv4 Subnets</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Subnet to Meet Requirements Packet Tracer – Subnetting Scenario</vt:lpstr>
      <vt:lpstr>11.8 VLSM </vt:lpstr>
      <vt:lpstr>VLSM Video – VLSM Basics</vt:lpstr>
      <vt:lpstr>VLSM Video – VLSM Example</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Structured Design Packet Tracer – VLSM Design and Implementation Practice</vt:lpstr>
      <vt:lpstr>11.10 Module Practice and Quiz</vt:lpstr>
      <vt:lpstr>Structured Design Packet Tracer – Design and Implement a VLSM Addressing Scheme</vt:lpstr>
      <vt:lpstr>Structured Design Packet Tracer – Design and Implement a VLSM Addressing Scheme - Physical Mode Lab – Design and Implement a VLSM Addressing Scheme</vt:lpstr>
      <vt:lpstr>Module Practice and Quiz What did I learn in this module?</vt:lpstr>
      <vt:lpstr>Module Practice and Quiz What did I learn in this module? (Cont.)</vt:lpstr>
      <vt:lpstr>Module 11: IPv4 Addressing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Nguyen Pham</cp:lastModifiedBy>
  <cp:revision>302</cp:revision>
  <dcterms:created xsi:type="dcterms:W3CDTF">2019-10-18T06:21:22Z</dcterms:created>
  <dcterms:modified xsi:type="dcterms:W3CDTF">2024-06-12T14:45:55Z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