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tags/tag24.xml" ContentType="application/vnd.openxmlformats-officedocument.presentationml.tags+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070" r:id="rId4"/>
    <p:sldId id="1115" r:id="rId5"/>
    <p:sldId id="1053" r:id="rId6"/>
    <p:sldId id="763" r:id="rId7"/>
    <p:sldId id="1052" r:id="rId8"/>
    <p:sldId id="1069" r:id="rId9"/>
    <p:sldId id="1113" r:id="rId10"/>
    <p:sldId id="876" r:id="rId11"/>
    <p:sldId id="860" r:id="rId12"/>
    <p:sldId id="759" r:id="rId13"/>
    <p:sldId id="1054" r:id="rId14"/>
    <p:sldId id="1055" r:id="rId15"/>
    <p:sldId id="1095" r:id="rId16"/>
    <p:sldId id="1099" r:id="rId17"/>
    <p:sldId id="1097" r:id="rId18"/>
    <p:sldId id="1098" r:id="rId19"/>
    <p:sldId id="1056" r:id="rId20"/>
    <p:sldId id="1057" r:id="rId21"/>
    <p:sldId id="1058" r:id="rId22"/>
    <p:sldId id="1059" r:id="rId23"/>
    <p:sldId id="1060" r:id="rId24"/>
    <p:sldId id="1063" r:id="rId25"/>
    <p:sldId id="1064" r:id="rId26"/>
    <p:sldId id="1065" r:id="rId27"/>
    <p:sldId id="1066" r:id="rId28"/>
    <p:sldId id="1067" r:id="rId29"/>
    <p:sldId id="1071" r:id="rId30"/>
    <p:sldId id="1072" r:id="rId31"/>
    <p:sldId id="1073" r:id="rId32"/>
    <p:sldId id="1074" r:id="rId33"/>
    <p:sldId id="1114" r:id="rId34"/>
    <p:sldId id="1077" r:id="rId35"/>
    <p:sldId id="1078" r:id="rId36"/>
    <p:sldId id="1079" r:id="rId37"/>
    <p:sldId id="1080" r:id="rId38"/>
    <p:sldId id="1081" r:id="rId39"/>
    <p:sldId id="1082" r:id="rId40"/>
    <p:sldId id="1100" r:id="rId41"/>
    <p:sldId id="1101" r:id="rId42"/>
    <p:sldId id="1085" r:id="rId43"/>
    <p:sldId id="1086" r:id="rId44"/>
    <p:sldId id="1102" r:id="rId45"/>
    <p:sldId id="1103" r:id="rId46"/>
    <p:sldId id="1104" r:id="rId47"/>
    <p:sldId id="1105" r:id="rId48"/>
    <p:sldId id="1087" r:id="rId49"/>
    <p:sldId id="1106" r:id="rId50"/>
    <p:sldId id="1107" r:id="rId51"/>
    <p:sldId id="1108" r:id="rId52"/>
    <p:sldId id="1109" r:id="rId53"/>
    <p:sldId id="1110" r:id="rId54"/>
    <p:sldId id="1111" r:id="rId55"/>
    <p:sldId id="1112" r:id="rId56"/>
    <p:sldId id="957" r:id="rId57"/>
    <p:sldId id="1092" r:id="rId58"/>
    <p:sldId id="958" r:id="rId59"/>
    <p:sldId id="1089"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0" autoAdjust="0"/>
    <p:restoredTop sz="77288" autoAdjust="0"/>
  </p:normalViewPr>
  <p:slideViewPr>
    <p:cSldViewPr snapToGrid="0" showGuides="1">
      <p:cViewPr varScale="1">
        <p:scale>
          <a:sx n="84" d="100"/>
          <a:sy n="84" d="100"/>
        </p:scale>
        <p:origin x="1142" y="6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	</a:t>
            </a:r>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GB" dirty="0"/>
          </a:p>
        </p:txBody>
      </p:sp>
    </p:spTree>
    <p:extLst>
      <p:ext uri="{BB962C8B-B14F-4D97-AF65-F5344CB8AC3E}">
        <p14:creationId xmlns:p14="http://schemas.microsoft.com/office/powerpoint/2010/main" val="869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Transport Layer</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5" name="Picture 4">
            <a:extLst>
              <a:ext uri="{FF2B5EF4-FFF2-40B4-BE49-F238E27FC236}">
                <a16:creationId xmlns:a16="http://schemas.microsoft.com/office/drawing/2014/main" id="{2E1A0857-5A3A-3228-0552-7DA2AEF9F965}"/>
              </a:ext>
            </a:extLst>
          </p:cNvPr>
          <p:cNvPicPr>
            <a:picLocks noChangeAspect="1"/>
          </p:cNvPicPr>
          <p:nvPr/>
        </p:nvPicPr>
        <p:blipFill>
          <a:blip r:embed="rId3"/>
          <a:stretch>
            <a:fillRect/>
          </a:stretch>
        </p:blipFill>
        <p:spPr>
          <a:xfrm>
            <a:off x="3770722" y="912262"/>
            <a:ext cx="5196102" cy="3318976"/>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a:t>
            </a:r>
            <a:r>
              <a:rPr lang="en-US" sz="1600">
                <a:solidFill>
                  <a:srgbClr val="080808"/>
                </a:solidFill>
              </a:rPr>
              <a:t>minus 40 </a:t>
            </a:r>
            <a:r>
              <a:rPr lang="en-US" sz="1600" dirty="0">
                <a:solidFill>
                  <a:srgbClr val="080808"/>
                </a:solidFill>
              </a:rPr>
              <a:t>(20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48801"/>
          </a:xfrm>
        </p:spPr>
        <p:txBody>
          <a:bodyPr/>
          <a:lstStyle/>
          <a:p>
            <a:pPr eaLnBrk="1" hangingPunct="1"/>
            <a:r>
              <a:rPr lang="en-US" dirty="0"/>
              <a:t>Module 14: Activities</a:t>
            </a:r>
          </a:p>
        </p:txBody>
      </p:sp>
      <p:sp>
        <p:nvSpPr>
          <p:cNvPr id="6147" name="Rectangle 34"/>
          <p:cNvSpPr>
            <a:spLocks noGrp="1" noChangeArrowheads="1"/>
          </p:cNvSpPr>
          <p:nvPr>
            <p:ph idx="1"/>
          </p:nvPr>
        </p:nvSpPr>
        <p:spPr>
          <a:xfrm>
            <a:off x="134638" y="490194"/>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14873900"/>
              </p:ext>
            </p:extLst>
          </p:nvPr>
        </p:nvGraphicFramePr>
        <p:xfrm>
          <a:off x="457291" y="838608"/>
          <a:ext cx="8229418" cy="4288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9432">
                  <a:extLst>
                    <a:ext uri="{9D8B030D-6E8A-4147-A177-3AD203B41FA5}">
                      <a16:colId xmlns:a16="http://schemas.microsoft.com/office/drawing/2014/main" val="3156509146"/>
                    </a:ext>
                  </a:extLst>
                </a:gridCol>
                <a:gridCol w="4078380">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479432">
                <a:tc>
                  <a:txBody>
                    <a:bodyPr/>
                    <a:lstStyle/>
                    <a:p>
                      <a:pPr algn="ctr"/>
                      <a:r>
                        <a:rPr lang="en-US" sz="1100" dirty="0"/>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Transportation of Data</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TCP Overview</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Overview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14.4.5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Port Numbers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14.5.5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3- Handshake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59488627"/>
                  </a:ext>
                </a:extLst>
              </a:tr>
              <a:tr h="350784">
                <a:tc>
                  <a:txBody>
                    <a:bodyPr/>
                    <a:lstStyle/>
                    <a:p>
                      <a:pPr algn="ctr"/>
                      <a:r>
                        <a:rPr lang="en-US" sz="1100" dirty="0"/>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Communication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Sequence Numbers and Acknowledgments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722643385"/>
                  </a:ext>
                </a:extLst>
              </a:tr>
              <a:tr h="350784">
                <a:tc>
                  <a:txBody>
                    <a:bodyPr/>
                    <a:lstStyle/>
                    <a:p>
                      <a:pPr algn="ctr"/>
                      <a:r>
                        <a:rPr lang="en-US" sz="1100" dirty="0"/>
                        <a:t>14.6.4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 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92775115"/>
                  </a:ext>
                </a:extLst>
              </a:tr>
              <a:tr h="350784">
                <a:tc>
                  <a:txBody>
                    <a:bodyPr/>
                    <a:lstStyle/>
                    <a:p>
                      <a:pPr algn="ctr"/>
                      <a:r>
                        <a:rPr lang="en-US" sz="1100" dirty="0"/>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14.7.5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Communication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14.8.1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 TCP and UDP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14,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we ensure reliable receipt of the data we send?</a:t>
            </a:r>
          </a:p>
          <a:p>
            <a:pPr lvl="2">
              <a:lnSpc>
                <a:spcPct val="85000"/>
              </a:lnSpc>
              <a:spcBef>
                <a:spcPct val="30000"/>
              </a:spcBef>
            </a:pPr>
            <a:r>
              <a:rPr lang="en-US" sz="1600" dirty="0"/>
              <a:t>What applications do we use TCP or UDP with and why do we choose them?</a:t>
            </a:r>
          </a:p>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features of TCP are most important?</a:t>
            </a:r>
          </a:p>
          <a:p>
            <a:pPr lvl="2">
              <a:lnSpc>
                <a:spcPct val="85000"/>
              </a:lnSpc>
              <a:spcBef>
                <a:spcPct val="30000"/>
              </a:spcBef>
            </a:pPr>
            <a:r>
              <a:rPr lang="en-US" sz="1600" dirty="0"/>
              <a:t>Why are the flags so important and how do we use them?</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 </a:t>
            </a: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advantage of UDP over TCP?</a:t>
            </a:r>
          </a:p>
          <a:p>
            <a:pPr lvl="2">
              <a:lnSpc>
                <a:spcPct val="85000"/>
              </a:lnSpc>
              <a:spcBef>
                <a:spcPct val="30000"/>
              </a:spcBef>
            </a:pPr>
            <a:r>
              <a:rPr lang="en-US" sz="1600" dirty="0"/>
              <a:t>What applications do we use daily that make use of UCP?</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What’s the difference between a socket and a port?</a:t>
            </a:r>
          </a:p>
          <a:p>
            <a:pPr lvl="2">
              <a:lnSpc>
                <a:spcPct val="85000"/>
              </a:lnSpc>
              <a:spcBef>
                <a:spcPct val="30000"/>
              </a:spcBef>
            </a:pPr>
            <a:r>
              <a:rPr lang="en-US" sz="1600" dirty="0"/>
              <a:t>What common ports are most important to remember?</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three-way handshake and how does it work?</a:t>
            </a:r>
          </a:p>
          <a:p>
            <a:pPr lvl="2">
              <a:lnSpc>
                <a:spcPct val="85000"/>
              </a:lnSpc>
              <a:spcBef>
                <a:spcPct val="30000"/>
              </a:spcBef>
            </a:pPr>
            <a:r>
              <a:rPr lang="en-US" sz="1600" dirty="0"/>
              <a:t>How is a session closed?</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 </a:t>
            </a: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sequence numbers so important?</a:t>
            </a:r>
          </a:p>
          <a:p>
            <a:pPr lvl="2">
              <a:lnSpc>
                <a:spcPct val="85000"/>
              </a:lnSpc>
              <a:spcBef>
                <a:spcPct val="30000"/>
              </a:spcBef>
            </a:pPr>
            <a:r>
              <a:rPr lang="en-US" sz="1600" dirty="0"/>
              <a:t>How do window size and MSS relate to each other?</a:t>
            </a:r>
          </a:p>
          <a:p>
            <a:pPr marL="0" indent="0">
              <a:lnSpc>
                <a:spcPct val="85000"/>
              </a:lnSpc>
              <a:spcBef>
                <a:spcPct val="30000"/>
              </a:spcBef>
              <a:buNone/>
            </a:pPr>
            <a:r>
              <a:rPr lang="en-US" sz="1600" dirty="0"/>
              <a:t>Topic 14.7</a:t>
            </a:r>
          </a:p>
          <a:p>
            <a:pPr marL="474662" lvl="1" indent="-285750">
              <a:lnSpc>
                <a:spcPct val="85000"/>
              </a:lnSpc>
              <a:spcBef>
                <a:spcPct val="30000"/>
              </a:spcBef>
            </a:pPr>
            <a:r>
              <a:rPr lang="en-US" sz="1600" dirty="0"/>
              <a:t>Ask the students or have a class discussion</a:t>
            </a:r>
          </a:p>
          <a:p>
            <a:pPr marL="547687" lvl="2" indent="-285750">
              <a:lnSpc>
                <a:spcPct val="85000"/>
              </a:lnSpc>
              <a:spcBef>
                <a:spcPct val="30000"/>
              </a:spcBef>
            </a:pPr>
            <a:r>
              <a:rPr lang="en-US" sz="1600" dirty="0"/>
              <a:t>Why is UDP an advantage over TCP?</a:t>
            </a:r>
          </a:p>
          <a:p>
            <a:pPr marL="547687" lvl="2" indent="-285750">
              <a:lnSpc>
                <a:spcPct val="85000"/>
              </a:lnSpc>
              <a:spcBef>
                <a:spcPct val="30000"/>
              </a:spcBef>
            </a:pPr>
            <a:r>
              <a:rPr lang="en-US" sz="1600" dirty="0"/>
              <a:t>What would happen if TCP were used instead of UDP for some applications</a:t>
            </a:r>
          </a:p>
          <a:p>
            <a:pPr marL="261937" lvl="2" indent="0">
              <a:lnSpc>
                <a:spcPct val="85000"/>
              </a:lnSpc>
              <a:spcBef>
                <a:spcPct val="30000"/>
              </a:spcBef>
              <a:buNone/>
            </a:pPr>
            <a:r>
              <a:rPr lang="en-US" sz="1600" dirty="0"/>
              <a:t>       that use UDP?</a:t>
            </a:r>
          </a:p>
          <a:p>
            <a:pPr lvl="2">
              <a:lnSpc>
                <a:spcPct val="85000"/>
              </a:lnSpc>
              <a:spcBef>
                <a:spcPct val="30000"/>
              </a:spcBef>
            </a:pPr>
            <a:endParaRPr lang="en-US" sz="16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76618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6601</TotalTime>
  <Words>4793</Words>
  <Application>Microsoft Office PowerPoint</Application>
  <PresentationFormat>On-screen Show (16:9)</PresentationFormat>
  <Paragraphs>683</Paragraphs>
  <Slides>61</Slides>
  <Notes>59</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ＭＳ Ｐゴシック</vt:lpstr>
      <vt:lpstr>Arial</vt:lpstr>
      <vt:lpstr>Calibri</vt:lpstr>
      <vt:lpstr>CiscoSans ExtraLight</vt:lpstr>
      <vt:lpstr>Courier New</vt:lpstr>
      <vt:lpstr>Wingdings</vt:lpstr>
      <vt:lpstr>Default Theme</vt:lpstr>
      <vt:lpstr>Module 14: Transport Layer</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Best Practices (Cont.)</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Nguyen Pham</cp:lastModifiedBy>
  <cp:revision>272</cp:revision>
  <dcterms:created xsi:type="dcterms:W3CDTF">2019-10-18T06:21:22Z</dcterms:created>
  <dcterms:modified xsi:type="dcterms:W3CDTF">2024-06-27T02:14:52Z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