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tags/tag20.xml" ContentType="application/vnd.openxmlformats-officedocument.presentationml.tags+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ppt/tags/tag23.xml" ContentType="application/vnd.openxmlformats-officedocument.presentationml.tags+xml"/>
  <Override PartName="/ppt/notesSlides/notesSlide42.xml" ContentType="application/vnd.openxmlformats-officedocument.presentationml.notesSlide+xml"/>
  <Override PartName="/ppt/tags/tag24.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730" r:id="rId3"/>
    <p:sldId id="1070" r:id="rId4"/>
    <p:sldId id="1071" r:id="rId5"/>
    <p:sldId id="1053" r:id="rId6"/>
    <p:sldId id="763" r:id="rId7"/>
    <p:sldId id="1052" r:id="rId8"/>
    <p:sldId id="1069" r:id="rId9"/>
    <p:sldId id="1140" r:id="rId10"/>
    <p:sldId id="876" r:id="rId11"/>
    <p:sldId id="860" r:id="rId12"/>
    <p:sldId id="759" r:id="rId13"/>
    <p:sldId id="1108" r:id="rId14"/>
    <p:sldId id="1119" r:id="rId15"/>
    <p:sldId id="1120" r:id="rId16"/>
    <p:sldId id="1056" r:id="rId17"/>
    <p:sldId id="1097" r:id="rId18"/>
    <p:sldId id="1121" r:id="rId19"/>
    <p:sldId id="1122" r:id="rId20"/>
    <p:sldId id="1123" r:id="rId21"/>
    <p:sldId id="1124" r:id="rId22"/>
    <p:sldId id="1103" r:id="rId23"/>
    <p:sldId id="1115" r:id="rId24"/>
    <p:sldId id="1125" r:id="rId25"/>
    <p:sldId id="1126" r:id="rId26"/>
    <p:sldId id="1127" r:id="rId27"/>
    <p:sldId id="1128" r:id="rId28"/>
    <p:sldId id="1129" r:id="rId29"/>
    <p:sldId id="1130" r:id="rId30"/>
    <p:sldId id="1104" r:id="rId31"/>
    <p:sldId id="1118" r:id="rId32"/>
    <p:sldId id="1131" r:id="rId33"/>
    <p:sldId id="1132" r:id="rId34"/>
    <p:sldId id="1133" r:id="rId35"/>
    <p:sldId id="1134" r:id="rId36"/>
    <p:sldId id="1135" r:id="rId37"/>
    <p:sldId id="1136" r:id="rId38"/>
    <p:sldId id="957" r:id="rId39"/>
    <p:sldId id="958" r:id="rId40"/>
    <p:sldId id="1139" r:id="rId41"/>
    <p:sldId id="1137" r:id="rId42"/>
    <p:sldId id="1138" r:id="rId43"/>
    <p:sldId id="1141" r:id="rId44"/>
    <p:sldId id="874"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7" autoAdjust="0"/>
    <p:restoredTop sz="75163" autoAdjust="0"/>
  </p:normalViewPr>
  <p:slideViewPr>
    <p:cSldViewPr snapToGrid="0" showGuides="1">
      <p:cViewPr>
        <p:scale>
          <a:sx n="83" d="100"/>
          <a:sy n="83" d="100"/>
        </p:scale>
        <p:origin x="892"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16.1 Security Threats and Vulnerabilities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16.1.1 – Types of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16.1.2 – Types of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15537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16.1.3 – Physical Security</a:t>
            </a:r>
          </a:p>
          <a:p>
            <a:r>
              <a:rPr lang="en-US" dirty="0"/>
              <a:t>16.1.4 – Check Your Understanding – Security Threats and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870760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16.2 Network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16.2.1 – Types of Malware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16.2.2 – Reconnaissance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500344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16.2.3 – Access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25797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16.2.4 – Denial-of-Service Attacks</a:t>
            </a:r>
          </a:p>
          <a:p>
            <a:r>
              <a:rPr lang="en-US" dirty="0"/>
              <a:t>16.2.5 – Check You Understanding – Network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752577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16.2.6 – Lab – Research Network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99117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16.3 Network Attack Mitigations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16.3.1 – The Defense-in-Depth Approach</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16.3.2 Keep Backups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291881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16.3.3 – Upgrade, Update, and Patch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795586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16.3.4 – Authentication, Authorization, and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538774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16.3.5 -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87567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16.3.6 – Types of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28751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16.3.7 – Endpoint Security</a:t>
            </a:r>
          </a:p>
          <a:p>
            <a:r>
              <a:rPr lang="en-US" dirty="0"/>
              <a:t>16.3.8 – Check Your Understanding – Network Attack Mitigation</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32976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16.4 Device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16.4.1 – Cisco AutoSecure</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16.4.2 - Passwords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05086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16.4.3 – Additional Password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343978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16.4.4 - Enable SSH</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340388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16.4.5 – Disable Unused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042522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16.4.6 – Packet Tracer – Configure Secure Passwords and SSH</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46494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16.4.7 – Lab – Configure Network Devices with SSH</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873381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16.5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16.5.1 – Packet Tracer – Secure Network Devices</a:t>
            </a:r>
          </a:p>
        </p:txBody>
      </p:sp>
    </p:spTree>
    <p:extLst>
      <p:ext uri="{BB962C8B-B14F-4D97-AF65-F5344CB8AC3E}">
        <p14:creationId xmlns:p14="http://schemas.microsoft.com/office/powerpoint/2010/main" val="1476824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16.5.2 – Lab – Secure Network Devices</a:t>
            </a:r>
          </a:p>
        </p:txBody>
      </p:sp>
    </p:spTree>
    <p:extLst>
      <p:ext uri="{BB962C8B-B14F-4D97-AF65-F5344CB8AC3E}">
        <p14:creationId xmlns:p14="http://schemas.microsoft.com/office/powerpoint/2010/main" val="37459142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a:t>
            </a:r>
          </a:p>
        </p:txBody>
      </p:sp>
    </p:spTree>
    <p:extLst>
      <p:ext uri="{BB962C8B-B14F-4D97-AF65-F5344CB8AC3E}">
        <p14:creationId xmlns:p14="http://schemas.microsoft.com/office/powerpoint/2010/main" val="1139241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2527915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601181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46993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16: Network Security Fundamentals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16- Network Security Fundamentals</a:t>
            </a:r>
          </a:p>
          <a:p>
            <a:pPr>
              <a:buFontTx/>
              <a:buNone/>
            </a:pPr>
            <a:r>
              <a:rPr lang="en-GB" dirty="0"/>
              <a:t>16.0.2-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16: Network Security Fundamentals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16: Network Security Fundamentals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Security Fundamentals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switches and routers with device hardening features to enhance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870007306"/>
              </p:ext>
            </p:extLst>
          </p:nvPr>
        </p:nvGraphicFramePr>
        <p:xfrm>
          <a:off x="692252" y="2036966"/>
          <a:ext cx="7756912" cy="2156460"/>
        </p:xfrm>
        <a:graphic>
          <a:graphicData uri="http://schemas.openxmlformats.org/drawingml/2006/table">
            <a:tbl>
              <a:tblPr firstRow="1" bandRow="1">
                <a:tableStyleId>{5C22544A-7EE6-4342-B048-85BDC9FD1C3A}</a:tableStyleId>
              </a:tblPr>
              <a:tblGrid>
                <a:gridCol w="3427672">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Security Threats and Vulnerabilities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why basic security measure are necessary on network devices.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Network Attacks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security vulnerabilities.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Network Attack Mitigation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general mitigation techniques.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Device Security</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network devices with device hardening features to mitigate security threats.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16.1 Security Threats and Vulnerabilities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Types of Threats</a:t>
            </a:r>
          </a:p>
        </p:txBody>
      </p:sp>
      <p:sp>
        <p:nvSpPr>
          <p:cNvPr id="4" name="Content Placeholder 3">
            <a:extLst>
              <a:ext uri="{FF2B5EF4-FFF2-40B4-BE49-F238E27FC236}">
                <a16:creationId xmlns:a16="http://schemas.microsoft.com/office/drawing/2014/main" id="{1F842ADA-E5AB-0E45-818A-AEC8B90B41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Attacks on a network can be devastating and can result in a loss of time and money due to damage, or theft of important information or assets. Intruders can gain access to a network through software vulnerabilities, hardware attacks, or through guessing someone's username and password. Intruders who gain access by modifying software or exploiting software vulnerabilities are called threat actors.</a:t>
            </a:r>
          </a:p>
          <a:p>
            <a:pPr marL="0" indent="0" algn="l"/>
            <a:endParaRPr lang="en-US" sz="1600" dirty="0">
              <a:solidFill>
                <a:srgbClr val="000000"/>
              </a:solidFill>
            </a:endParaRPr>
          </a:p>
          <a:p>
            <a:pPr marL="0" indent="0" algn="l"/>
            <a:r>
              <a:rPr lang="en-US" sz="1600" dirty="0">
                <a:solidFill>
                  <a:srgbClr val="000000"/>
                </a:solidFill>
              </a:rPr>
              <a:t>After the threat actor gains access to the network, four types of threats may arise:</a:t>
            </a:r>
          </a:p>
          <a:p>
            <a:pPr marL="415985" lvl="1" indent="-342900">
              <a:buFont typeface="Arial" panose="020B0604020202020204" pitchFamily="34" charset="0"/>
              <a:buChar char="•"/>
            </a:pPr>
            <a:r>
              <a:rPr lang="en-US" sz="1600" dirty="0">
                <a:solidFill>
                  <a:srgbClr val="000000"/>
                </a:solidFill>
              </a:rPr>
              <a:t>Information Theft</a:t>
            </a:r>
          </a:p>
          <a:p>
            <a:pPr marL="415985" lvl="1" indent="-342900">
              <a:buFont typeface="Arial" panose="020B0604020202020204" pitchFamily="34" charset="0"/>
              <a:buChar char="•"/>
            </a:pPr>
            <a:r>
              <a:rPr lang="en-US" sz="1600" dirty="0">
                <a:solidFill>
                  <a:srgbClr val="000000"/>
                </a:solidFill>
              </a:rPr>
              <a:t>Data Loss and manipulation</a:t>
            </a:r>
          </a:p>
          <a:p>
            <a:pPr marL="415985" lvl="1" indent="-342900">
              <a:buFont typeface="Arial" panose="020B0604020202020204" pitchFamily="34" charset="0"/>
              <a:buChar char="•"/>
            </a:pPr>
            <a:r>
              <a:rPr lang="en-US" sz="1600" dirty="0">
                <a:solidFill>
                  <a:srgbClr val="000000"/>
                </a:solidFill>
              </a:rPr>
              <a:t>Identity Theft</a:t>
            </a:r>
          </a:p>
          <a:p>
            <a:pPr marL="415985" lvl="1" indent="-342900">
              <a:buFont typeface="Arial" panose="020B0604020202020204" pitchFamily="34" charset="0"/>
              <a:buChar char="•"/>
            </a:pPr>
            <a:r>
              <a:rPr lang="en-US" sz="1600" dirty="0">
                <a:solidFill>
                  <a:srgbClr val="000000"/>
                </a:solidFill>
              </a:rPr>
              <a:t>Disruption of Service</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Types of Vulnerabilities</a:t>
            </a:r>
          </a:p>
        </p:txBody>
      </p:sp>
      <p:sp>
        <p:nvSpPr>
          <p:cNvPr id="5" name="Content Placeholder 4">
            <a:extLst>
              <a:ext uri="{FF2B5EF4-FFF2-40B4-BE49-F238E27FC236}">
                <a16:creationId xmlns:a16="http://schemas.microsoft.com/office/drawing/2014/main" id="{FA41A9FF-8CDE-E44C-BE13-FAE40B97A3EE}"/>
              </a:ext>
            </a:extLst>
          </p:cNvPr>
          <p:cNvSpPr>
            <a:spLocks noGrp="1"/>
          </p:cNvSpPr>
          <p:nvPr>
            <p:ph idx="1"/>
          </p:nvPr>
        </p:nvSpPr>
        <p:spPr>
          <a:xfrm>
            <a:off x="123825" y="638175"/>
            <a:ext cx="8588203" cy="3923165"/>
          </a:xfrm>
        </p:spPr>
        <p:txBody>
          <a:bodyPr/>
          <a:lstStyle/>
          <a:p>
            <a:pPr marL="0" indent="0" algn="l"/>
            <a:r>
              <a:rPr lang="en-US" sz="1600" dirty="0">
                <a:solidFill>
                  <a:srgbClr val="000000"/>
                </a:solidFill>
              </a:rPr>
              <a:t>Vulnerability is the degree of weakness in a network or a device. Some degree of vulnerability is inherent in routers, switches, desktops, servers, and even security devices. Typically, the network devices under attack are the endpoints, such as servers and desktop computers. </a:t>
            </a:r>
          </a:p>
          <a:p>
            <a:pPr marL="0" indent="0" algn="l"/>
            <a:r>
              <a:rPr lang="en-US" sz="1600" dirty="0">
                <a:solidFill>
                  <a:srgbClr val="000000"/>
                </a:solidFill>
              </a:rPr>
              <a:t>There are three primary vulnerabilities or weaknesses:</a:t>
            </a:r>
          </a:p>
          <a:p>
            <a:pPr marL="342900" indent="-342900" algn="l">
              <a:buFont typeface="Arial" panose="020B0604020202020204" pitchFamily="34" charset="0"/>
              <a:buChar char="•"/>
            </a:pPr>
            <a:r>
              <a:rPr lang="en-US" sz="1600" dirty="0">
                <a:solidFill>
                  <a:srgbClr val="000000"/>
                </a:solidFill>
              </a:rPr>
              <a:t>Technological Vulnerabilities might include TCP/IP Protocol weaknesses, Operating System Weaknesses, and Network Equipment weaknesses.</a:t>
            </a:r>
          </a:p>
          <a:p>
            <a:pPr marL="358835" lvl="1" indent="-285750">
              <a:buFont typeface="Arial" panose="020B0604020202020204" pitchFamily="34" charset="0"/>
              <a:buChar char="•"/>
            </a:pPr>
            <a:r>
              <a:rPr lang="en-US" sz="1600" dirty="0">
                <a:solidFill>
                  <a:srgbClr val="000000"/>
                </a:solidFill>
              </a:rPr>
              <a:t>Configuration Vulnerabilities might include unsecured user accounts, system accounts with easily guessed passwords, misconfigured internet services, unsecure default settings, and misconfigured network equipment.</a:t>
            </a:r>
          </a:p>
          <a:p>
            <a:pPr marL="358835" lvl="1" indent="-285750">
              <a:buFont typeface="Arial" panose="020B0604020202020204" pitchFamily="34" charset="0"/>
              <a:buChar char="•"/>
            </a:pPr>
            <a:r>
              <a:rPr lang="en-US" sz="1600" dirty="0">
                <a:solidFill>
                  <a:srgbClr val="000000"/>
                </a:solidFill>
              </a:rPr>
              <a:t>Security Policy Vulnerabilities might include lack of a written security policy, politics, lack of authentication continuity, logical access controls not applied, software and hardware installation and changes not following policy, and a nonexistent disaster recovery plan.</a:t>
            </a:r>
          </a:p>
          <a:p>
            <a:pPr marL="73085" lvl="1" indent="0">
              <a:buNone/>
            </a:pPr>
            <a:r>
              <a:rPr lang="en-US" sz="1600" dirty="0">
                <a:solidFill>
                  <a:srgbClr val="000000"/>
                </a:solidFill>
              </a:rPr>
              <a:t>All three of these sources of vulnerabilities can leave a network or device open to various attacks, including malicious code attacks and network attacks.</a:t>
            </a:r>
          </a:p>
          <a:p>
            <a:pPr marL="73085" lvl="1" indent="0">
              <a:buNone/>
            </a:pPr>
            <a:endParaRPr lang="en-US" dirty="0">
              <a:solidFill>
                <a:srgbClr val="000000"/>
              </a:solidFill>
            </a:endParaRPr>
          </a:p>
        </p:txBody>
      </p:sp>
    </p:spTree>
    <p:extLst>
      <p:ext uri="{BB962C8B-B14F-4D97-AF65-F5344CB8AC3E}">
        <p14:creationId xmlns:p14="http://schemas.microsoft.com/office/powerpoint/2010/main" val="15287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Physical Security</a:t>
            </a:r>
          </a:p>
        </p:txBody>
      </p:sp>
      <p:sp>
        <p:nvSpPr>
          <p:cNvPr id="4" name="Content Placeholder 3">
            <a:extLst>
              <a:ext uri="{FF2B5EF4-FFF2-40B4-BE49-F238E27FC236}">
                <a16:creationId xmlns:a16="http://schemas.microsoft.com/office/drawing/2014/main" id="{A94E9617-78ED-F348-B02A-ACCF736F03D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network resources can be physically compromised, a threat actor can deny the use of network resources. The four classes of physical threats are as follows:</a:t>
            </a:r>
          </a:p>
          <a:p>
            <a:pPr marL="415985" lvl="1" indent="-342900">
              <a:buFont typeface="Arial" panose="020B0604020202020204" pitchFamily="34" charset="0"/>
              <a:buChar char="•"/>
            </a:pPr>
            <a:r>
              <a:rPr lang="en-US" sz="1600" b="1" dirty="0">
                <a:solidFill>
                  <a:srgbClr val="000000"/>
                </a:solidFill>
              </a:rPr>
              <a:t>Hardware threats -</a:t>
            </a:r>
            <a:r>
              <a:rPr lang="en-US" sz="1600" dirty="0">
                <a:solidFill>
                  <a:srgbClr val="000000"/>
                </a:solidFill>
              </a:rPr>
              <a:t> This includes physical damage to servers, routers, switches, cabling plant, and workstations.</a:t>
            </a:r>
          </a:p>
          <a:p>
            <a:pPr marL="415985" lvl="1" indent="-342900">
              <a:buFont typeface="Arial" panose="020B0604020202020204" pitchFamily="34" charset="0"/>
              <a:buChar char="•"/>
            </a:pPr>
            <a:r>
              <a:rPr lang="en-US" sz="1600" b="1" dirty="0">
                <a:solidFill>
                  <a:srgbClr val="000000"/>
                </a:solidFill>
              </a:rPr>
              <a:t>Environmental threats -</a:t>
            </a:r>
            <a:r>
              <a:rPr lang="en-US" sz="1600" dirty="0">
                <a:solidFill>
                  <a:srgbClr val="000000"/>
                </a:solidFill>
              </a:rPr>
              <a:t> This includes temperature extremes (too hot or too cold) or humidity extremes (too wet or too dry).</a:t>
            </a:r>
          </a:p>
          <a:p>
            <a:pPr marL="415985" lvl="1" indent="-342900">
              <a:buFont typeface="Arial" panose="020B0604020202020204" pitchFamily="34" charset="0"/>
              <a:buChar char="•"/>
            </a:pPr>
            <a:r>
              <a:rPr lang="en-US" sz="1600" b="1" dirty="0">
                <a:solidFill>
                  <a:srgbClr val="000000"/>
                </a:solidFill>
              </a:rPr>
              <a:t>Electrical threats -</a:t>
            </a:r>
            <a:r>
              <a:rPr lang="en-US" sz="1600" dirty="0">
                <a:solidFill>
                  <a:srgbClr val="000000"/>
                </a:solidFill>
              </a:rPr>
              <a:t> This includes voltage spikes, insufficient supply voltage (brownouts), unconditioned power (noise), and total power loss.</a:t>
            </a:r>
          </a:p>
          <a:p>
            <a:pPr marL="415985" lvl="1" indent="-342900">
              <a:buFont typeface="Arial" panose="020B0604020202020204" pitchFamily="34" charset="0"/>
              <a:buChar char="•"/>
            </a:pPr>
            <a:r>
              <a:rPr lang="en-US" sz="1600" b="1" dirty="0">
                <a:solidFill>
                  <a:srgbClr val="000000"/>
                </a:solidFill>
              </a:rPr>
              <a:t>Maintenance threats -</a:t>
            </a:r>
            <a:r>
              <a:rPr lang="en-US" sz="1600" dirty="0">
                <a:solidFill>
                  <a:srgbClr val="000000"/>
                </a:solidFill>
              </a:rPr>
              <a:t> This includes poor handling of key electrical components (electrostatic discharge), lack of critical spare parts, poor cabling, and poor labeling.</a:t>
            </a:r>
          </a:p>
          <a:p>
            <a:pPr marL="0" indent="0" algn="l"/>
            <a:endParaRPr lang="en-US" sz="1600" dirty="0">
              <a:solidFill>
                <a:srgbClr val="000000"/>
              </a:solidFill>
            </a:endParaRPr>
          </a:p>
          <a:p>
            <a:pPr marL="0" indent="0" algn="l"/>
            <a:r>
              <a:rPr lang="en-US" sz="1600" dirty="0">
                <a:solidFill>
                  <a:srgbClr val="000000"/>
                </a:solidFill>
              </a:rPr>
              <a:t>A good plan for physical security must be created and implemented to address these issues. </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81992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16.2 Network Attacks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Types of Malware</a:t>
            </a:r>
          </a:p>
        </p:txBody>
      </p:sp>
      <p:sp>
        <p:nvSpPr>
          <p:cNvPr id="7" name="Content Placeholder 6">
            <a:extLst>
              <a:ext uri="{FF2B5EF4-FFF2-40B4-BE49-F238E27FC236}">
                <a16:creationId xmlns:a16="http://schemas.microsoft.com/office/drawing/2014/main" id="{92ACB52D-A827-B043-A26A-2C368D806F8E}"/>
              </a:ext>
            </a:extLst>
          </p:cNvPr>
          <p:cNvSpPr>
            <a:spLocks noGrp="1"/>
          </p:cNvSpPr>
          <p:nvPr>
            <p:ph idx="1"/>
          </p:nvPr>
        </p:nvSpPr>
        <p:spPr>
          <a:xfrm>
            <a:off x="304800" y="763736"/>
            <a:ext cx="8449919" cy="3657998"/>
          </a:xfrm>
        </p:spPr>
        <p:txBody>
          <a:bodyPr/>
          <a:lstStyle/>
          <a:p>
            <a:pPr marL="0" indent="0" algn="l"/>
            <a:r>
              <a:rPr lang="en-US" sz="1600" dirty="0">
                <a:solidFill>
                  <a:srgbClr val="000000"/>
                </a:solidFill>
              </a:rPr>
              <a:t>Malware is short for malicious software. It is code or software specifically designed to damage, disrupt, steal, or inflict “bad” or illegitimate action on data, hosts, or networks. The following are types of malware:</a:t>
            </a:r>
          </a:p>
          <a:p>
            <a:pPr marL="415985" lvl="1" indent="-342900">
              <a:buFont typeface="Arial" panose="020B0604020202020204" pitchFamily="34" charset="0"/>
              <a:buChar char="•"/>
            </a:pPr>
            <a:r>
              <a:rPr lang="en-US" sz="1600" b="1" dirty="0">
                <a:solidFill>
                  <a:srgbClr val="000000"/>
                </a:solidFill>
              </a:rPr>
              <a:t>Viruses - </a:t>
            </a:r>
            <a:r>
              <a:rPr lang="en-US" sz="1600" dirty="0">
                <a:solidFill>
                  <a:srgbClr val="000000"/>
                </a:solidFill>
              </a:rPr>
              <a:t>A computer virus is a type of malware that propagates by inserting a copy of itself into, and becoming part of, another program. It spreads from one computer to another, leaving infections as it travels. </a:t>
            </a:r>
          </a:p>
          <a:p>
            <a:pPr marL="415985" lvl="1" indent="-342900">
              <a:buFont typeface="Arial" panose="020B0604020202020204" pitchFamily="34" charset="0"/>
              <a:buChar char="•"/>
            </a:pPr>
            <a:r>
              <a:rPr lang="en-US" sz="1600" b="1" dirty="0">
                <a:solidFill>
                  <a:srgbClr val="000000"/>
                </a:solidFill>
              </a:rPr>
              <a:t>Worms - </a:t>
            </a:r>
            <a:r>
              <a:rPr lang="en-US" sz="1600" dirty="0">
                <a:solidFill>
                  <a:srgbClr val="000000"/>
                </a:solidFill>
              </a:rPr>
              <a:t>Computer worms are similar to viruses in that they replicate functional copies of themselves and can cause the same type of damage. In contrast to viruses, which require the spreading of an infected host file, worms are standalone software and do not require a host program or human help to propagate. </a:t>
            </a:r>
          </a:p>
          <a:p>
            <a:pPr marL="415985" lvl="1" indent="-342900">
              <a:buFont typeface="Arial" panose="020B0604020202020204" pitchFamily="34" charset="0"/>
              <a:buChar char="•"/>
            </a:pPr>
            <a:r>
              <a:rPr lang="en-US" sz="1600" b="1" dirty="0">
                <a:solidFill>
                  <a:srgbClr val="000000"/>
                </a:solidFill>
              </a:rPr>
              <a:t>Trojan Horses - </a:t>
            </a:r>
            <a:r>
              <a:rPr lang="en-US" sz="1600" dirty="0">
                <a:solidFill>
                  <a:srgbClr val="000000"/>
                </a:solidFill>
              </a:rPr>
              <a:t>It is a harmful piece of software that looks legitimate. Unlike viruses and worms, Trojan horses do not reproduce by infecting other files. They self-replicate. Trojan horses must spread through user interaction such as opening an email attachment or downloading and running a file from the internet.</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Reconnaissance Attacks</a:t>
            </a:r>
          </a:p>
        </p:txBody>
      </p:sp>
      <p:sp>
        <p:nvSpPr>
          <p:cNvPr id="4" name="Content Placeholder 3">
            <a:extLst>
              <a:ext uri="{FF2B5EF4-FFF2-40B4-BE49-F238E27FC236}">
                <a16:creationId xmlns:a16="http://schemas.microsoft.com/office/drawing/2014/main" id="{E067B553-BAE5-144D-9EB3-2483E33A15F5}"/>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addition to malicious code attacks, it is also possible for networks to fall prey to various network attacks. Network attacks can be classified into three major categories:</a:t>
            </a:r>
          </a:p>
          <a:p>
            <a:pPr marL="415985" lvl="1" indent="-342900">
              <a:buFont typeface="Arial" panose="020B0604020202020204" pitchFamily="34" charset="0"/>
              <a:buChar char="•"/>
            </a:pPr>
            <a:r>
              <a:rPr lang="en-US" b="1" dirty="0">
                <a:solidFill>
                  <a:srgbClr val="000000"/>
                </a:solidFill>
              </a:rPr>
              <a:t>Reconnaissance attacks </a:t>
            </a:r>
            <a:r>
              <a:rPr lang="en-US" dirty="0">
                <a:solidFill>
                  <a:srgbClr val="000000"/>
                </a:solidFill>
              </a:rPr>
              <a:t>- The discovery and mapping of systems, services, or vulnerabilities.</a:t>
            </a:r>
          </a:p>
          <a:p>
            <a:pPr marL="415985" lvl="1" indent="-342900">
              <a:buFont typeface="Arial" panose="020B0604020202020204" pitchFamily="34" charset="0"/>
              <a:buChar char="•"/>
            </a:pPr>
            <a:r>
              <a:rPr lang="en-US" b="1" dirty="0">
                <a:solidFill>
                  <a:srgbClr val="000000"/>
                </a:solidFill>
              </a:rPr>
              <a:t>Access attacks </a:t>
            </a:r>
            <a:r>
              <a:rPr lang="en-US" dirty="0">
                <a:solidFill>
                  <a:srgbClr val="000000"/>
                </a:solidFill>
              </a:rPr>
              <a:t>- The unauthorized manipulation of data, system access, or user privileges.</a:t>
            </a:r>
          </a:p>
          <a:p>
            <a:pPr marL="415985" lvl="1" indent="-342900">
              <a:buFont typeface="Arial" panose="020B0604020202020204" pitchFamily="34" charset="0"/>
              <a:buChar char="•"/>
            </a:pPr>
            <a:r>
              <a:rPr lang="en-US" b="1" dirty="0">
                <a:solidFill>
                  <a:srgbClr val="000000"/>
                </a:solidFill>
              </a:rPr>
              <a:t>Denial of service </a:t>
            </a:r>
            <a:r>
              <a:rPr lang="en-US" dirty="0">
                <a:solidFill>
                  <a:srgbClr val="000000"/>
                </a:solidFill>
              </a:rPr>
              <a:t>- The disabling or corruption of networks, systems, or services.</a:t>
            </a:r>
          </a:p>
          <a:p>
            <a:pPr marL="0" indent="0" algn="l"/>
            <a:endParaRPr lang="en-US" sz="1600" dirty="0">
              <a:solidFill>
                <a:srgbClr val="000000"/>
              </a:solidFill>
            </a:endParaRPr>
          </a:p>
          <a:p>
            <a:pPr marL="0" indent="0" algn="l"/>
            <a:r>
              <a:rPr lang="en-US" sz="1600" dirty="0">
                <a:solidFill>
                  <a:srgbClr val="000000"/>
                </a:solidFill>
              </a:rPr>
              <a:t>For reconnaissance attacks, external threat actors can use internet tools, such as the </a:t>
            </a:r>
            <a:r>
              <a:rPr lang="en-US" sz="1600" b="1" dirty="0">
                <a:solidFill>
                  <a:srgbClr val="000000"/>
                </a:solidFill>
              </a:rPr>
              <a:t>nslookup</a:t>
            </a:r>
            <a:r>
              <a:rPr lang="en-US" sz="1600" dirty="0">
                <a:solidFill>
                  <a:srgbClr val="000000"/>
                </a:solidFill>
              </a:rPr>
              <a:t> and </a:t>
            </a:r>
            <a:r>
              <a:rPr lang="en-US" sz="1600" b="1" dirty="0">
                <a:solidFill>
                  <a:srgbClr val="000000"/>
                </a:solidFill>
              </a:rPr>
              <a:t>whois</a:t>
            </a:r>
            <a:r>
              <a:rPr lang="en-US" sz="1600" dirty="0">
                <a:solidFill>
                  <a:srgbClr val="000000"/>
                </a:solidFill>
              </a:rPr>
              <a:t> utilities, to easily determine the IP address space assigned to a given corporation or entity. After the IP address space is determined, a threat actor can then ping the publicly available IP addresses to identify the addresses that are active. </a:t>
            </a:r>
          </a:p>
        </p:txBody>
      </p:sp>
    </p:spTree>
    <p:extLst>
      <p:ext uri="{BB962C8B-B14F-4D97-AF65-F5344CB8AC3E}">
        <p14:creationId xmlns:p14="http://schemas.microsoft.com/office/powerpoint/2010/main" val="15778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Access Attacks</a:t>
            </a:r>
          </a:p>
        </p:txBody>
      </p:sp>
      <p:sp>
        <p:nvSpPr>
          <p:cNvPr id="5" name="Content Placeholder 4">
            <a:extLst>
              <a:ext uri="{FF2B5EF4-FFF2-40B4-BE49-F238E27FC236}">
                <a16:creationId xmlns:a16="http://schemas.microsoft.com/office/drawing/2014/main" id="{B9B45427-F5AC-4D45-8D34-7EA325594FCF}"/>
              </a:ext>
            </a:extLst>
          </p:cNvPr>
          <p:cNvSpPr>
            <a:spLocks noGrp="1"/>
          </p:cNvSpPr>
          <p:nvPr>
            <p:ph idx="1"/>
          </p:nvPr>
        </p:nvSpPr>
        <p:spPr>
          <a:xfrm>
            <a:off x="474662" y="790832"/>
            <a:ext cx="8280057" cy="3630902"/>
          </a:xfrm>
        </p:spPr>
        <p:txBody>
          <a:bodyPr/>
          <a:lstStyle/>
          <a:p>
            <a:pPr marL="0" indent="0" algn="l"/>
            <a:r>
              <a:rPr lang="en-US" sz="1600" dirty="0">
                <a:solidFill>
                  <a:srgbClr val="000000"/>
                </a:solidFill>
              </a:rPr>
              <a:t>Access attacks exploit known vulnerabilities in authentication services, FTP services, and web services to gain entry to web accounts, confidential databases, and other sensitive information. </a:t>
            </a:r>
          </a:p>
          <a:p>
            <a:pPr marL="0" indent="0" algn="l"/>
            <a:endParaRPr lang="en-US" sz="1600" dirty="0">
              <a:solidFill>
                <a:srgbClr val="000000"/>
              </a:solidFill>
            </a:endParaRPr>
          </a:p>
          <a:p>
            <a:pPr marL="0" indent="0" algn="l"/>
            <a:r>
              <a:rPr lang="en-US" sz="1600" dirty="0">
                <a:solidFill>
                  <a:srgbClr val="000000"/>
                </a:solidFill>
              </a:rPr>
              <a:t>Access attacks can be classified into four types: </a:t>
            </a:r>
          </a:p>
          <a:p>
            <a:pPr marL="415985" lvl="1" indent="-342900">
              <a:buFont typeface="Arial" panose="020B0604020202020204" pitchFamily="34" charset="0"/>
              <a:buChar char="•"/>
            </a:pPr>
            <a:r>
              <a:rPr lang="en-US" sz="1600" b="1" dirty="0">
                <a:solidFill>
                  <a:srgbClr val="000000"/>
                </a:solidFill>
              </a:rPr>
              <a:t>Password attacks -</a:t>
            </a:r>
            <a:r>
              <a:rPr lang="en-US" sz="1600" dirty="0">
                <a:solidFill>
                  <a:srgbClr val="000000"/>
                </a:solidFill>
              </a:rPr>
              <a:t> Implemented using brute force, trojan horse, and packet sniffers</a:t>
            </a:r>
          </a:p>
          <a:p>
            <a:pPr marL="415985" lvl="1" indent="-342900">
              <a:buFont typeface="Arial" panose="020B0604020202020204" pitchFamily="34" charset="0"/>
              <a:buChar char="•"/>
            </a:pPr>
            <a:r>
              <a:rPr lang="en-US" sz="1600" b="1" dirty="0">
                <a:solidFill>
                  <a:srgbClr val="000000"/>
                </a:solidFill>
              </a:rPr>
              <a:t>Trust exploitation - </a:t>
            </a:r>
            <a:r>
              <a:rPr lang="en-US" sz="1600" dirty="0">
                <a:solidFill>
                  <a:srgbClr val="000000"/>
                </a:solidFill>
              </a:rPr>
              <a:t> A threat actor uses unauthorized privileges to gain access to a system, possibly compromising the target.</a:t>
            </a:r>
          </a:p>
          <a:p>
            <a:pPr marL="415985" lvl="1" indent="-342900">
              <a:buFont typeface="Arial" panose="020B0604020202020204" pitchFamily="34" charset="0"/>
              <a:buChar char="•"/>
            </a:pPr>
            <a:r>
              <a:rPr lang="en-US" sz="1600" b="1" dirty="0">
                <a:solidFill>
                  <a:srgbClr val="000000"/>
                </a:solidFill>
              </a:rPr>
              <a:t>Port redirection</a:t>
            </a:r>
            <a:r>
              <a:rPr lang="en-US" sz="1600" dirty="0">
                <a:solidFill>
                  <a:srgbClr val="000000"/>
                </a:solidFill>
              </a:rPr>
              <a:t>: - A threat actor uses a compromised system as a base for attacks against other targets. For example, a threat actor using SSH (port 22) to connect to a compromised host A. Host A is trusted by host B and, therefore, the threat actor can use Telnet (port 23) to access it.</a:t>
            </a:r>
          </a:p>
          <a:p>
            <a:pPr marL="415985" lvl="1" indent="-342900">
              <a:buFont typeface="Arial" panose="020B0604020202020204" pitchFamily="34" charset="0"/>
              <a:buChar char="•"/>
            </a:pPr>
            <a:r>
              <a:rPr lang="en-US" sz="1600" b="1" dirty="0">
                <a:solidFill>
                  <a:srgbClr val="000000"/>
                </a:solidFill>
              </a:rPr>
              <a:t>Man-in-the middle -</a:t>
            </a:r>
            <a:r>
              <a:rPr lang="en-US" sz="1600" dirty="0">
                <a:solidFill>
                  <a:srgbClr val="000000"/>
                </a:solidFill>
              </a:rPr>
              <a:t> The threat actor is positioned in between two legitimate entities in order to read or modify the data that passes between the two parties.</a:t>
            </a:r>
          </a:p>
        </p:txBody>
      </p:sp>
    </p:spTree>
    <p:extLst>
      <p:ext uri="{BB962C8B-B14F-4D97-AF65-F5344CB8AC3E}">
        <p14:creationId xmlns:p14="http://schemas.microsoft.com/office/powerpoint/2010/main" val="130301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16 Planning Guide</a:t>
            </a:r>
          </a:p>
        </p:txBody>
      </p:sp>
      <p:sp>
        <p:nvSpPr>
          <p:cNvPr id="4099" name="Rectangle 34"/>
          <p:cNvSpPr>
            <a:spLocks noGrp="1" noChangeArrowheads="1"/>
          </p:cNvSpPr>
          <p:nvPr>
            <p:ph idx="1"/>
          </p:nvPr>
        </p:nvSpPr>
        <p:spPr>
          <a:xfrm>
            <a:off x="145357" y="808179"/>
            <a:ext cx="8855768" cy="384954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10</a:t>
            </a:r>
          </a:p>
          <a:p>
            <a:pPr marL="0" indent="0">
              <a:buNone/>
            </a:pPr>
            <a:r>
              <a:rPr lang="en-CA" b="1" dirty="0"/>
              <a:t>     Note</a:t>
            </a:r>
            <a:r>
              <a:rPr lang="en-CA"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a:p>
            <a:endParaRPr lang="en-CA" dirty="0"/>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Denial of Service Attacks</a:t>
            </a:r>
          </a:p>
        </p:txBody>
      </p:sp>
      <p:sp>
        <p:nvSpPr>
          <p:cNvPr id="4" name="Content Placeholder 3">
            <a:extLst>
              <a:ext uri="{FF2B5EF4-FFF2-40B4-BE49-F238E27FC236}">
                <a16:creationId xmlns:a16="http://schemas.microsoft.com/office/drawing/2014/main" id="{FF471778-F5B8-0740-BF78-E8482928F75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Denial of service (DoS) attacks are the most publicized form of attack and among the most difficult to eliminate. However, because of their ease of implementation and potentially significant damage, DoS attacks deserve special attention from security administrators.</a:t>
            </a:r>
          </a:p>
          <a:p>
            <a:pPr marL="342900" indent="-342900" algn="l">
              <a:buFont typeface="Arial" panose="020B0604020202020204" pitchFamily="34" charset="0"/>
              <a:buChar char="•"/>
            </a:pPr>
            <a:r>
              <a:rPr lang="en-US" sz="1600" dirty="0">
                <a:solidFill>
                  <a:srgbClr val="000000"/>
                </a:solidFill>
              </a:rPr>
              <a:t>DoS attacks take many forms. Ultimately, they prevent authorized people from using a service by consuming system resources. To help prevent DoS attacks it is important to stay up to date with the latest security updates for operating systems and applications.</a:t>
            </a:r>
          </a:p>
          <a:p>
            <a:pPr marL="342900" indent="-342900" algn="l">
              <a:buFont typeface="Arial" panose="020B0604020202020204" pitchFamily="34" charset="0"/>
              <a:buChar char="•"/>
            </a:pPr>
            <a:r>
              <a:rPr lang="en-US" sz="1600" dirty="0">
                <a:solidFill>
                  <a:srgbClr val="000000"/>
                </a:solidFill>
              </a:rPr>
              <a:t>DoS attacks are a major risk because they interrupt communication and cause significant loss of time and money. These attacks are relatively simple to conduct, even by an unskilled threat actor.</a:t>
            </a:r>
          </a:p>
          <a:p>
            <a:pPr marL="342900" indent="-342900" algn="l">
              <a:buFont typeface="Arial" panose="020B0604020202020204" pitchFamily="34" charset="0"/>
              <a:buChar char="•"/>
            </a:pPr>
            <a:r>
              <a:rPr lang="en-US" sz="1600" dirty="0">
                <a:solidFill>
                  <a:srgbClr val="000000"/>
                </a:solidFill>
              </a:rPr>
              <a:t>A DDoS is similar to a DoS attack, but it originates from multiple, coordinated sources. For example, a threat actor builds a network of infected hosts, known as zombies. A network of zombies is called a botnet. The threat actor uses a command and control (CnC) program to instruct the botnet of zombies to carry out a DDoS attack.</a:t>
            </a:r>
          </a:p>
        </p:txBody>
      </p:sp>
    </p:spTree>
    <p:extLst>
      <p:ext uri="{BB962C8B-B14F-4D97-AF65-F5344CB8AC3E}">
        <p14:creationId xmlns:p14="http://schemas.microsoft.com/office/powerpoint/2010/main" val="3825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Lab – Research Network Security Threats</a:t>
            </a:r>
          </a:p>
        </p:txBody>
      </p:sp>
      <p:sp>
        <p:nvSpPr>
          <p:cNvPr id="5" name="Content Placeholder 4">
            <a:extLst>
              <a:ext uri="{FF2B5EF4-FFF2-40B4-BE49-F238E27FC236}">
                <a16:creationId xmlns:a16="http://schemas.microsoft.com/office/drawing/2014/main" id="{A5B1B16B-774E-DB43-B28A-A4E5C04BC29D}"/>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lvl="1"/>
            <a:r>
              <a:rPr lang="en-US" sz="1600" dirty="0">
                <a:solidFill>
                  <a:srgbClr val="000000"/>
                </a:solidFill>
              </a:rPr>
              <a:t>Part 1: Explore the SANS Website</a:t>
            </a:r>
          </a:p>
          <a:p>
            <a:pPr lvl="1"/>
            <a:r>
              <a:rPr lang="en-US" sz="1600" dirty="0">
                <a:solidFill>
                  <a:srgbClr val="000000"/>
                </a:solidFill>
              </a:rPr>
              <a:t>Part 2: Identify Recent Network Security Threats</a:t>
            </a:r>
          </a:p>
          <a:p>
            <a:pPr lvl="1"/>
            <a:r>
              <a:rPr lang="en-US" sz="1600" dirty="0">
                <a:solidFill>
                  <a:srgbClr val="000000"/>
                </a:solidFill>
              </a:rPr>
              <a:t>Part 3: Detail a Specific Network Security Threat</a:t>
            </a:r>
          </a:p>
          <a:p>
            <a:pPr algn="l"/>
            <a:endParaRPr lang="en-US" dirty="0">
              <a:solidFill>
                <a:srgbClr val="000000"/>
              </a:solidFill>
            </a:endParaRPr>
          </a:p>
        </p:txBody>
      </p:sp>
    </p:spTree>
    <p:extLst>
      <p:ext uri="{BB962C8B-B14F-4D97-AF65-F5344CB8AC3E}">
        <p14:creationId xmlns:p14="http://schemas.microsoft.com/office/powerpoint/2010/main" val="126965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16.3 Network Attack Mitigations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The Defense-in-Depth Approach</a:t>
            </a:r>
          </a:p>
        </p:txBody>
      </p:sp>
      <p:sp>
        <p:nvSpPr>
          <p:cNvPr id="6" name="Rectangle 5">
            <a:extLst>
              <a:ext uri="{FF2B5EF4-FFF2-40B4-BE49-F238E27FC236}">
                <a16:creationId xmlns:a16="http://schemas.microsoft.com/office/drawing/2014/main" id="{29E8BC15-1425-E14F-991C-4BB9051652DA}"/>
              </a:ext>
            </a:extLst>
          </p:cNvPr>
          <p:cNvSpPr/>
          <p:nvPr/>
        </p:nvSpPr>
        <p:spPr>
          <a:xfrm>
            <a:off x="228391" y="763736"/>
            <a:ext cx="4491890" cy="4031873"/>
          </a:xfrm>
          <a:prstGeom prst="rect">
            <a:avLst/>
          </a:prstGeom>
        </p:spPr>
        <p:txBody>
          <a:bodyPr wrap="square">
            <a:spAutoFit/>
          </a:bodyPr>
          <a:lstStyle/>
          <a:p>
            <a:r>
              <a:rPr lang="en-US" sz="1600" dirty="0"/>
              <a:t>To mitigate network attacks, you must first secure devices including routers, switches, servers, and hosts. Most organizations employ a defense-in-depth approach (also known as a layered approach) to security. This requires a combination of networking devices and services working in tandem.</a:t>
            </a:r>
          </a:p>
          <a:p>
            <a:endParaRPr lang="en-US" sz="1600" dirty="0"/>
          </a:p>
          <a:p>
            <a:r>
              <a:rPr lang="en-US" sz="1600" dirty="0"/>
              <a:t>Several security devices and services are implemented to protect an organization’s users and assets against TCP/IP threats:</a:t>
            </a:r>
          </a:p>
          <a:p>
            <a:pPr marL="742950" lvl="1" indent="-285750">
              <a:buFont typeface="Arial" panose="020B0604020202020204" pitchFamily="34" charset="0"/>
              <a:buChar char="•"/>
            </a:pPr>
            <a:r>
              <a:rPr lang="en-US" sz="1600" dirty="0"/>
              <a:t>VPN </a:t>
            </a:r>
          </a:p>
          <a:p>
            <a:pPr marL="742950" lvl="1" indent="-285750">
              <a:buFont typeface="Arial" panose="020B0604020202020204" pitchFamily="34" charset="0"/>
              <a:buChar char="•"/>
            </a:pPr>
            <a:r>
              <a:rPr lang="en-US" sz="1600" dirty="0"/>
              <a:t>ASA Firewall </a:t>
            </a:r>
          </a:p>
          <a:p>
            <a:pPr marL="742950" lvl="1" indent="-285750">
              <a:buFont typeface="Arial" panose="020B0604020202020204" pitchFamily="34" charset="0"/>
              <a:buChar char="•"/>
            </a:pPr>
            <a:r>
              <a:rPr lang="en-US" sz="1600" dirty="0"/>
              <a:t>IPS </a:t>
            </a:r>
          </a:p>
          <a:p>
            <a:pPr marL="742950" lvl="1" indent="-285750">
              <a:buFont typeface="Arial" panose="020B0604020202020204" pitchFamily="34" charset="0"/>
              <a:buChar char="•"/>
            </a:pPr>
            <a:r>
              <a:rPr lang="en-US" sz="1600" dirty="0"/>
              <a:t>ESA/WSA </a:t>
            </a:r>
          </a:p>
          <a:p>
            <a:pPr marL="742950" lvl="1" indent="-285750">
              <a:buFont typeface="Arial" panose="020B0604020202020204" pitchFamily="34" charset="0"/>
              <a:buChar char="•"/>
            </a:pPr>
            <a:r>
              <a:rPr lang="en-US" sz="1600" dirty="0"/>
              <a:t>AAA Server </a:t>
            </a:r>
            <a:endParaRPr lang="en-US" sz="1600" dirty="0">
              <a:solidFill>
                <a:srgbClr val="58585B"/>
              </a:solidFill>
            </a:endParaRPr>
          </a:p>
        </p:txBody>
      </p:sp>
      <p:pic>
        <p:nvPicPr>
          <p:cNvPr id="4" name="Content Placeholder 3">
            <a:extLst>
              <a:ext uri="{FF2B5EF4-FFF2-40B4-BE49-F238E27FC236}">
                <a16:creationId xmlns:a16="http://schemas.microsoft.com/office/drawing/2014/main" id="{4113A8A3-E3B9-4A40-AB98-4B5FFBA2D974}"/>
              </a:ext>
            </a:extLst>
          </p:cNvPr>
          <p:cNvPicPr>
            <a:picLocks noGrp="1" noChangeAspect="1"/>
          </p:cNvPicPr>
          <p:nvPr>
            <p:ph idx="1"/>
          </p:nvPr>
        </p:nvPicPr>
        <p:blipFill>
          <a:blip r:embed="rId3"/>
          <a:stretch>
            <a:fillRect/>
          </a:stretch>
        </p:blipFill>
        <p:spPr>
          <a:xfrm>
            <a:off x="4822941" y="1102561"/>
            <a:ext cx="3932031" cy="2938377"/>
          </a:xfrm>
        </p:spPr>
      </p:pic>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Keep Backups</a:t>
            </a:r>
          </a:p>
        </p:txBody>
      </p:sp>
      <p:sp>
        <p:nvSpPr>
          <p:cNvPr id="5" name="Content Placeholder 4">
            <a:extLst>
              <a:ext uri="{FF2B5EF4-FFF2-40B4-BE49-F238E27FC236}">
                <a16:creationId xmlns:a16="http://schemas.microsoft.com/office/drawing/2014/main" id="{0A2052EF-CCCA-7244-8B97-05B32CA41D92}"/>
              </a:ext>
            </a:extLst>
          </p:cNvPr>
          <p:cNvSpPr>
            <a:spLocks noGrp="1"/>
          </p:cNvSpPr>
          <p:nvPr>
            <p:ph idx="1"/>
          </p:nvPr>
        </p:nvSpPr>
        <p:spPr>
          <a:xfrm>
            <a:off x="133350" y="763736"/>
            <a:ext cx="8621369" cy="1293664"/>
          </a:xfrm>
        </p:spPr>
        <p:txBody>
          <a:bodyPr/>
          <a:lstStyle/>
          <a:p>
            <a:pPr marL="0" indent="0" algn="l"/>
            <a:r>
              <a:rPr lang="en-US" sz="1600" dirty="0">
                <a:solidFill>
                  <a:srgbClr val="000000"/>
                </a:solidFill>
              </a:rPr>
              <a:t>Backing up device configurations and data is one of the most effective ways of protecting against data loss. Backups should be performed on a regular basis as identified in the security policy. Data backups are usually stored offsite to protect the backup media if anything happens to the main facility. </a:t>
            </a:r>
          </a:p>
          <a:p>
            <a:pPr marL="0" indent="0" algn="l"/>
            <a:r>
              <a:rPr lang="en-US" sz="1600" dirty="0">
                <a:solidFill>
                  <a:srgbClr val="000000"/>
                </a:solidFill>
              </a:rPr>
              <a:t>The table shows backup considerations and their descriptions.</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7" name="Table 6">
            <a:extLst>
              <a:ext uri="{FF2B5EF4-FFF2-40B4-BE49-F238E27FC236}">
                <a16:creationId xmlns:a16="http://schemas.microsoft.com/office/drawing/2014/main" id="{BFDDB9CF-5732-B04F-9B5F-86F9581E9B8C}"/>
              </a:ext>
            </a:extLst>
          </p:cNvPr>
          <p:cNvGraphicFramePr>
            <a:graphicFrameLocks noGrp="1"/>
          </p:cNvGraphicFramePr>
          <p:nvPr>
            <p:extLst>
              <p:ext uri="{D42A27DB-BD31-4B8C-83A1-F6EECF244321}">
                <p14:modId xmlns:p14="http://schemas.microsoft.com/office/powerpoint/2010/main" val="674457051"/>
              </p:ext>
            </p:extLst>
          </p:nvPr>
        </p:nvGraphicFramePr>
        <p:xfrm>
          <a:off x="704335" y="2170842"/>
          <a:ext cx="7641153" cy="2397760"/>
        </p:xfrm>
        <a:graphic>
          <a:graphicData uri="http://schemas.openxmlformats.org/drawingml/2006/table">
            <a:tbl>
              <a:tblPr firstRow="1" bandRow="1">
                <a:tableStyleId>{5C22544A-7EE6-4342-B048-85BDC9FD1C3A}</a:tableStyleId>
              </a:tblPr>
              <a:tblGrid>
                <a:gridCol w="1334530">
                  <a:extLst>
                    <a:ext uri="{9D8B030D-6E8A-4147-A177-3AD203B41FA5}">
                      <a16:colId xmlns:a16="http://schemas.microsoft.com/office/drawing/2014/main" val="3315903213"/>
                    </a:ext>
                  </a:extLst>
                </a:gridCol>
                <a:gridCol w="6306623">
                  <a:extLst>
                    <a:ext uri="{9D8B030D-6E8A-4147-A177-3AD203B41FA5}">
                      <a16:colId xmlns:a16="http://schemas.microsoft.com/office/drawing/2014/main" val="1742692061"/>
                    </a:ext>
                  </a:extLst>
                </a:gridCol>
              </a:tblGrid>
              <a:tr h="370840">
                <a:tc>
                  <a:txBody>
                    <a:bodyPr/>
                    <a:lstStyle/>
                    <a:p>
                      <a:pPr algn="l" fontAlgn="ctr"/>
                      <a:r>
                        <a:rPr lang="en-US" sz="1200" b="1" dirty="0">
                          <a:effectLst/>
                        </a:rPr>
                        <a:t>Consideration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24535824"/>
                  </a:ext>
                </a:extLst>
              </a:tr>
              <a:tr h="370840">
                <a:tc>
                  <a:txBody>
                    <a:bodyPr/>
                    <a:lstStyle/>
                    <a:p>
                      <a:pPr fontAlgn="ctr"/>
                      <a:r>
                        <a:rPr lang="en-US" sz="1200" b="0" dirty="0">
                          <a:solidFill>
                            <a:srgbClr val="000000"/>
                          </a:solidFill>
                          <a:effectLst/>
                        </a:rPr>
                        <a:t>Frequency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Perform backups on a regular basis as identified in the security policy.</a:t>
                      </a:r>
                    </a:p>
                    <a:p>
                      <a:pPr fontAlgn="ctr">
                        <a:buFont typeface="Arial" panose="020B0604020202020204" pitchFamily="34" charset="0"/>
                        <a:buChar char="•"/>
                      </a:pPr>
                      <a:r>
                        <a:rPr lang="en-US" sz="1200" b="0" dirty="0">
                          <a:solidFill>
                            <a:srgbClr val="000000"/>
                          </a:solidFill>
                          <a:effectLst/>
                        </a:rPr>
                        <a:t>Full backups can be time-consuming, therefore perform monthly or weekly backups with frequent partial backups of changed files.</a:t>
                      </a:r>
                    </a:p>
                  </a:txBody>
                  <a:tcPr marL="47625" marR="47625" marT="47625" marB="47625" anchor="ctr"/>
                </a:tc>
                <a:extLst>
                  <a:ext uri="{0D108BD9-81ED-4DB2-BD59-A6C34878D82A}">
                    <a16:rowId xmlns:a16="http://schemas.microsoft.com/office/drawing/2014/main" val="347220094"/>
                  </a:ext>
                </a:extLst>
              </a:tr>
              <a:tr h="370840">
                <a:tc>
                  <a:txBody>
                    <a:bodyPr/>
                    <a:lstStyle/>
                    <a:p>
                      <a:pPr fontAlgn="ctr"/>
                      <a:r>
                        <a:rPr lang="en-US" sz="1200" b="0" dirty="0">
                          <a:solidFill>
                            <a:srgbClr val="000000"/>
                          </a:solidFill>
                          <a:effectLst/>
                        </a:rPr>
                        <a:t>Storage</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Always validate backups to ensure the integrity of the data and validate the file restoration procedures.</a:t>
                      </a:r>
                    </a:p>
                  </a:txBody>
                  <a:tcPr marL="47625" marR="47625" marT="47625" marB="47625" anchor="ctr"/>
                </a:tc>
                <a:extLst>
                  <a:ext uri="{0D108BD9-81ED-4DB2-BD59-A6C34878D82A}">
                    <a16:rowId xmlns:a16="http://schemas.microsoft.com/office/drawing/2014/main" val="1791246065"/>
                  </a:ext>
                </a:extLst>
              </a:tr>
              <a:tr h="370840">
                <a:tc>
                  <a:txBody>
                    <a:bodyPr/>
                    <a:lstStyle/>
                    <a:p>
                      <a:pPr fontAlgn="ctr"/>
                      <a:r>
                        <a:rPr lang="en-US" sz="1200" b="0" dirty="0">
                          <a:solidFill>
                            <a:srgbClr val="000000"/>
                          </a:solidFill>
                          <a:effectLst/>
                        </a:rPr>
                        <a:t>Security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transported to an approved offsite storage location on a daily, weekly, or monthly rotation, as required by the security policy.</a:t>
                      </a:r>
                    </a:p>
                  </a:txBody>
                  <a:tcPr marL="47625" marR="47625" marT="47625" marB="47625" anchor="ctr"/>
                </a:tc>
                <a:extLst>
                  <a:ext uri="{0D108BD9-81ED-4DB2-BD59-A6C34878D82A}">
                    <a16:rowId xmlns:a16="http://schemas.microsoft.com/office/drawing/2014/main" val="2225932627"/>
                  </a:ext>
                </a:extLst>
              </a:tr>
              <a:tr h="370840">
                <a:tc>
                  <a:txBody>
                    <a:bodyPr/>
                    <a:lstStyle/>
                    <a:p>
                      <a:pPr fontAlgn="ctr"/>
                      <a:r>
                        <a:rPr lang="en-US" sz="1200" b="0" dirty="0">
                          <a:solidFill>
                            <a:srgbClr val="000000"/>
                          </a:solidFill>
                          <a:effectLst/>
                        </a:rPr>
                        <a:t>Validation</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protected using strong passwords. The password is required to restore the data.</a:t>
                      </a:r>
                    </a:p>
                  </a:txBody>
                  <a:tcPr marL="47625" marR="47625" marT="47625" marB="47625" anchor="ctr"/>
                </a:tc>
                <a:extLst>
                  <a:ext uri="{0D108BD9-81ED-4DB2-BD59-A6C34878D82A}">
                    <a16:rowId xmlns:a16="http://schemas.microsoft.com/office/drawing/2014/main" val="1845723784"/>
                  </a:ext>
                </a:extLst>
              </a:tr>
            </a:tbl>
          </a:graphicData>
        </a:graphic>
      </p:graphicFrame>
    </p:spTree>
    <p:extLst>
      <p:ext uri="{BB962C8B-B14F-4D97-AF65-F5344CB8AC3E}">
        <p14:creationId xmlns:p14="http://schemas.microsoft.com/office/powerpoint/2010/main" val="14748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Upgrade, Update, and Patch</a:t>
            </a:r>
          </a:p>
        </p:txBody>
      </p:sp>
      <p:sp>
        <p:nvSpPr>
          <p:cNvPr id="4" name="Content Placeholder 3">
            <a:extLst>
              <a:ext uri="{FF2B5EF4-FFF2-40B4-BE49-F238E27FC236}">
                <a16:creationId xmlns:a16="http://schemas.microsoft.com/office/drawing/2014/main" id="{4CEE0CAE-B33F-7048-9C60-93C74AD209F6}"/>
              </a:ext>
            </a:extLst>
          </p:cNvPr>
          <p:cNvSpPr>
            <a:spLocks noGrp="1"/>
          </p:cNvSpPr>
          <p:nvPr>
            <p:ph idx="1"/>
          </p:nvPr>
        </p:nvSpPr>
        <p:spPr>
          <a:xfrm>
            <a:off x="474663" y="763736"/>
            <a:ext cx="4097337" cy="3657998"/>
          </a:xfrm>
        </p:spPr>
        <p:txBody>
          <a:bodyPr/>
          <a:lstStyle/>
          <a:p>
            <a:pPr marL="0" indent="0" algn="l"/>
            <a:r>
              <a:rPr lang="en-US" sz="1600" dirty="0">
                <a:solidFill>
                  <a:srgbClr val="000000"/>
                </a:solidFill>
              </a:rPr>
              <a:t>As new malware is released, enterprises need to keep current with the latest versions of antivirus software.</a:t>
            </a:r>
          </a:p>
          <a:p>
            <a:pPr marL="285750" indent="-285750" algn="l">
              <a:buFont typeface="Arial" panose="020B0604020202020204" pitchFamily="34" charset="0"/>
              <a:buChar char="•"/>
            </a:pPr>
            <a:r>
              <a:rPr lang="en-US" sz="1600" dirty="0">
                <a:solidFill>
                  <a:srgbClr val="000000"/>
                </a:solidFill>
              </a:rPr>
              <a:t>The most effective way to mitigate a worm attack is to download security updates from the operating system vendor and patch all vulnerable systems.</a:t>
            </a:r>
          </a:p>
          <a:p>
            <a:pPr marL="285750" indent="-285750" algn="l">
              <a:buFont typeface="Arial" panose="020B0604020202020204" pitchFamily="34" charset="0"/>
              <a:buChar char="•"/>
            </a:pPr>
            <a:r>
              <a:rPr lang="en-US" sz="1600" dirty="0">
                <a:solidFill>
                  <a:srgbClr val="000000"/>
                </a:solidFill>
              </a:rPr>
              <a:t>One solution to the management of critical security patches is to make sure all end systems automatically download updates.</a:t>
            </a:r>
          </a:p>
        </p:txBody>
      </p:sp>
      <p:pic>
        <p:nvPicPr>
          <p:cNvPr id="8" name="Picture 7">
            <a:extLst>
              <a:ext uri="{FF2B5EF4-FFF2-40B4-BE49-F238E27FC236}">
                <a16:creationId xmlns:a16="http://schemas.microsoft.com/office/drawing/2014/main" id="{CA3B1276-4D3A-B546-B0D3-54E99AE89A64}"/>
              </a:ext>
            </a:extLst>
          </p:cNvPr>
          <p:cNvPicPr>
            <a:picLocks noChangeAspect="1"/>
          </p:cNvPicPr>
          <p:nvPr/>
        </p:nvPicPr>
        <p:blipFill>
          <a:blip r:embed="rId3"/>
          <a:stretch>
            <a:fillRect/>
          </a:stretch>
        </p:blipFill>
        <p:spPr>
          <a:xfrm>
            <a:off x="4572000" y="1037966"/>
            <a:ext cx="4311859" cy="2501041"/>
          </a:xfrm>
          <a:prstGeom prst="rect">
            <a:avLst/>
          </a:prstGeom>
        </p:spPr>
      </p:pic>
    </p:spTree>
    <p:extLst>
      <p:ext uri="{BB962C8B-B14F-4D97-AF65-F5344CB8AC3E}">
        <p14:creationId xmlns:p14="http://schemas.microsoft.com/office/powerpoint/2010/main" val="266706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Authentication, Authorization, and Accounting</a:t>
            </a:r>
          </a:p>
        </p:txBody>
      </p:sp>
      <p:sp>
        <p:nvSpPr>
          <p:cNvPr id="5" name="Content Placeholder 4">
            <a:extLst>
              <a:ext uri="{FF2B5EF4-FFF2-40B4-BE49-F238E27FC236}">
                <a16:creationId xmlns:a16="http://schemas.microsoft.com/office/drawing/2014/main" id="{F42DAB5F-C15E-E04B-84DE-6D7A5FEC0FF8}"/>
              </a:ext>
            </a:extLst>
          </p:cNvPr>
          <p:cNvSpPr>
            <a:spLocks noGrp="1"/>
          </p:cNvSpPr>
          <p:nvPr>
            <p:ph idx="1"/>
          </p:nvPr>
        </p:nvSpPr>
        <p:spPr>
          <a:xfrm>
            <a:off x="474663" y="763737"/>
            <a:ext cx="4252980" cy="3657998"/>
          </a:xfrm>
        </p:spPr>
        <p:txBody>
          <a:bodyPr/>
          <a:lstStyle/>
          <a:p>
            <a:pPr marL="0" indent="0" algn="l"/>
            <a:r>
              <a:rPr lang="en-US" sz="1600" dirty="0">
                <a:solidFill>
                  <a:srgbClr val="000000"/>
                </a:solidFill>
              </a:rPr>
              <a:t>Authentication, authorization, and accounting (AAA, or “triple A”) network security services provide the primary framework to set up access control on network devices.</a:t>
            </a:r>
          </a:p>
          <a:p>
            <a:pPr marL="342900" indent="-342900" algn="l">
              <a:buFont typeface="Arial" panose="020B0604020202020204" pitchFamily="34" charset="0"/>
              <a:buChar char="•"/>
            </a:pPr>
            <a:r>
              <a:rPr lang="en-US" sz="1600" dirty="0">
                <a:solidFill>
                  <a:srgbClr val="000000"/>
                </a:solidFill>
              </a:rPr>
              <a:t>AAA is a way to control who is permitted to access a network (authenticate), what actions they perform while accessing the network (authorize), and making a record of what was done while they are there (accounting).</a:t>
            </a:r>
          </a:p>
          <a:p>
            <a:pPr marL="342900" indent="-342900" algn="l">
              <a:buFont typeface="Arial" panose="020B0604020202020204" pitchFamily="34" charset="0"/>
              <a:buChar char="•"/>
            </a:pPr>
            <a:r>
              <a:rPr lang="en-US" sz="1600" dirty="0">
                <a:solidFill>
                  <a:srgbClr val="000000"/>
                </a:solidFill>
              </a:rPr>
              <a:t>The concept of AAA is similar to the use of a credit card. The credit card identifies who can use it, how much that user can spend, and keeps account of what items the user spent money 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p:cNvPicPr>
            <a:picLocks noChangeAspect="1"/>
          </p:cNvPicPr>
          <p:nvPr/>
        </p:nvPicPr>
        <p:blipFill>
          <a:blip r:embed="rId3"/>
          <a:stretch>
            <a:fillRect/>
          </a:stretch>
        </p:blipFill>
        <p:spPr>
          <a:xfrm>
            <a:off x="4880069" y="943673"/>
            <a:ext cx="4263931" cy="3298125"/>
          </a:xfrm>
          <a:prstGeom prst="rect">
            <a:avLst/>
          </a:prstGeom>
        </p:spPr>
      </p:pic>
    </p:spTree>
    <p:extLst>
      <p:ext uri="{BB962C8B-B14F-4D97-AF65-F5344CB8AC3E}">
        <p14:creationId xmlns:p14="http://schemas.microsoft.com/office/powerpoint/2010/main" val="295797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Firewalls</a:t>
            </a:r>
          </a:p>
        </p:txBody>
      </p:sp>
      <p:sp>
        <p:nvSpPr>
          <p:cNvPr id="4" name="Content Placeholder 3">
            <a:extLst>
              <a:ext uri="{FF2B5EF4-FFF2-40B4-BE49-F238E27FC236}">
                <a16:creationId xmlns:a16="http://schemas.microsoft.com/office/drawing/2014/main" id="{F1AEB5ED-A167-6645-BE7C-2A7AF2A291E1}"/>
              </a:ext>
            </a:extLst>
          </p:cNvPr>
          <p:cNvSpPr>
            <a:spLocks noGrp="1"/>
          </p:cNvSpPr>
          <p:nvPr>
            <p:ph idx="1"/>
          </p:nvPr>
        </p:nvSpPr>
        <p:spPr>
          <a:xfrm>
            <a:off x="85725" y="763736"/>
            <a:ext cx="4530439" cy="3657998"/>
          </a:xfrm>
        </p:spPr>
        <p:txBody>
          <a:bodyPr/>
          <a:lstStyle/>
          <a:p>
            <a:pPr marL="0" indent="0" algn="l"/>
            <a:endParaRPr lang="en-US" sz="1600" dirty="0">
              <a:solidFill>
                <a:srgbClr val="000000"/>
              </a:solidFill>
            </a:endParaRPr>
          </a:p>
          <a:p>
            <a:pPr marL="0" indent="0" algn="l"/>
            <a:r>
              <a:rPr lang="en-US" sz="1600" dirty="0">
                <a:solidFill>
                  <a:srgbClr val="000000"/>
                </a:solidFill>
              </a:rPr>
              <a:t>Network firewalls reside between two or more networks, control the traffic between them, and help prevent unauthorized access.</a:t>
            </a:r>
          </a:p>
          <a:p>
            <a:pPr marL="0" indent="0" algn="l"/>
            <a:endParaRPr lang="en-US" sz="1600" dirty="0">
              <a:solidFill>
                <a:srgbClr val="000000"/>
              </a:solidFill>
            </a:endParaRPr>
          </a:p>
          <a:p>
            <a:pPr marL="0" indent="0" algn="l"/>
            <a:r>
              <a:rPr lang="en-US" sz="1600" dirty="0">
                <a:solidFill>
                  <a:srgbClr val="000000"/>
                </a:solidFill>
              </a:rPr>
              <a:t>A firewall could allow outside users controlled access to specific services. For example, servers accessible to outside users are usually located on a special network referred to as the demilitarized zone (DMZ). The DMZ enables a network administrator to apply specific policies for hosts connected to that network.</a:t>
            </a:r>
          </a:p>
        </p:txBody>
      </p:sp>
      <p:pic>
        <p:nvPicPr>
          <p:cNvPr id="8" name="Picture 7">
            <a:extLst>
              <a:ext uri="{FF2B5EF4-FFF2-40B4-BE49-F238E27FC236}">
                <a16:creationId xmlns:a16="http://schemas.microsoft.com/office/drawing/2014/main" id="{B9DC2CBC-4812-1544-ABD2-7293DEBBF12C}"/>
              </a:ext>
            </a:extLst>
          </p:cNvPr>
          <p:cNvPicPr>
            <a:picLocks noChangeAspect="1"/>
          </p:cNvPicPr>
          <p:nvPr/>
        </p:nvPicPr>
        <p:blipFill>
          <a:blip r:embed="rId3"/>
          <a:stretch>
            <a:fillRect/>
          </a:stretch>
        </p:blipFill>
        <p:spPr>
          <a:xfrm>
            <a:off x="4675145" y="448800"/>
            <a:ext cx="3611364" cy="1128551"/>
          </a:xfrm>
          <a:prstGeom prst="rect">
            <a:avLst/>
          </a:prstGeom>
        </p:spPr>
      </p:pic>
      <p:pic>
        <p:nvPicPr>
          <p:cNvPr id="10" name="Picture 9">
            <a:extLst>
              <a:ext uri="{FF2B5EF4-FFF2-40B4-BE49-F238E27FC236}">
                <a16:creationId xmlns:a16="http://schemas.microsoft.com/office/drawing/2014/main" id="{B64C9A1B-2D7F-4240-88EA-111FBDBB27F5}"/>
              </a:ext>
            </a:extLst>
          </p:cNvPr>
          <p:cNvPicPr>
            <a:picLocks noChangeAspect="1"/>
          </p:cNvPicPr>
          <p:nvPr/>
        </p:nvPicPr>
        <p:blipFill>
          <a:blip r:embed="rId4"/>
          <a:stretch>
            <a:fillRect/>
          </a:stretch>
        </p:blipFill>
        <p:spPr>
          <a:xfrm>
            <a:off x="4675144" y="1486889"/>
            <a:ext cx="3611365" cy="1106437"/>
          </a:xfrm>
          <a:prstGeom prst="rect">
            <a:avLst/>
          </a:prstGeom>
        </p:spPr>
      </p:pic>
      <p:pic>
        <p:nvPicPr>
          <p:cNvPr id="12" name="Picture 11">
            <a:extLst>
              <a:ext uri="{FF2B5EF4-FFF2-40B4-BE49-F238E27FC236}">
                <a16:creationId xmlns:a16="http://schemas.microsoft.com/office/drawing/2014/main" id="{CD80D756-D9AD-BB4E-8C8D-FF29770DE996}"/>
              </a:ext>
            </a:extLst>
          </p:cNvPr>
          <p:cNvPicPr>
            <a:picLocks noChangeAspect="1"/>
          </p:cNvPicPr>
          <p:nvPr/>
        </p:nvPicPr>
        <p:blipFill>
          <a:blip r:embed="rId5"/>
          <a:stretch>
            <a:fillRect/>
          </a:stretch>
        </p:blipFill>
        <p:spPr>
          <a:xfrm>
            <a:off x="4860959" y="2785952"/>
            <a:ext cx="3239733" cy="1839596"/>
          </a:xfrm>
          <a:prstGeom prst="rect">
            <a:avLst/>
          </a:prstGeom>
        </p:spPr>
      </p:pic>
    </p:spTree>
    <p:extLst>
      <p:ext uri="{BB962C8B-B14F-4D97-AF65-F5344CB8AC3E}">
        <p14:creationId xmlns:p14="http://schemas.microsoft.com/office/powerpoint/2010/main" val="208957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Types of Firewalls</a:t>
            </a:r>
          </a:p>
        </p:txBody>
      </p:sp>
      <p:sp>
        <p:nvSpPr>
          <p:cNvPr id="5" name="Content Placeholder 4">
            <a:extLst>
              <a:ext uri="{FF2B5EF4-FFF2-40B4-BE49-F238E27FC236}">
                <a16:creationId xmlns:a16="http://schemas.microsoft.com/office/drawing/2014/main" id="{56518DF6-F66A-404B-BAB8-473E3312000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Firewall products come packaged in various forms. These products use different techniques for determining what will be permitted or denied access to a network. They include the following:</a:t>
            </a:r>
          </a:p>
          <a:p>
            <a:pPr marL="358835" lvl="1" indent="-285750">
              <a:buFont typeface="Arial" panose="020B0604020202020204" pitchFamily="34" charset="0"/>
              <a:buChar char="•"/>
            </a:pPr>
            <a:r>
              <a:rPr lang="en-US" sz="1600" b="1" dirty="0">
                <a:solidFill>
                  <a:srgbClr val="000000"/>
                </a:solidFill>
              </a:rPr>
              <a:t>Packet filtering</a:t>
            </a:r>
            <a:r>
              <a:rPr lang="en-US" sz="1600" dirty="0">
                <a:solidFill>
                  <a:srgbClr val="000000"/>
                </a:solidFill>
              </a:rPr>
              <a:t> - Prevents or allows access based on IP or MAC addresses</a:t>
            </a:r>
          </a:p>
          <a:p>
            <a:pPr marL="358835" lvl="1" indent="-285750">
              <a:buFont typeface="Arial" panose="020B0604020202020204" pitchFamily="34" charset="0"/>
              <a:buChar char="•"/>
            </a:pPr>
            <a:r>
              <a:rPr lang="en-US" sz="1600" b="1" dirty="0">
                <a:solidFill>
                  <a:srgbClr val="000000"/>
                </a:solidFill>
              </a:rPr>
              <a:t>Application filtering</a:t>
            </a:r>
            <a:r>
              <a:rPr lang="en-US" sz="1600" dirty="0">
                <a:solidFill>
                  <a:srgbClr val="000000"/>
                </a:solidFill>
              </a:rPr>
              <a:t> - Prevents or allows access by specific application types based on port numbers</a:t>
            </a:r>
          </a:p>
          <a:p>
            <a:pPr marL="358835" lvl="1" indent="-285750">
              <a:buFont typeface="Arial" panose="020B0604020202020204" pitchFamily="34" charset="0"/>
              <a:buChar char="•"/>
            </a:pPr>
            <a:r>
              <a:rPr lang="en-US" sz="1600" b="1" dirty="0">
                <a:solidFill>
                  <a:srgbClr val="000000"/>
                </a:solidFill>
              </a:rPr>
              <a:t>URL filtering</a:t>
            </a:r>
            <a:r>
              <a:rPr lang="en-US" sz="1600" dirty="0">
                <a:solidFill>
                  <a:srgbClr val="000000"/>
                </a:solidFill>
              </a:rPr>
              <a:t> - Prevents or allows access to websites based on specific URLs or keywords</a:t>
            </a:r>
          </a:p>
          <a:p>
            <a:pPr marL="358835" lvl="1" indent="-285750">
              <a:buFont typeface="Arial" panose="020B0604020202020204" pitchFamily="34" charset="0"/>
              <a:buChar char="•"/>
            </a:pPr>
            <a:r>
              <a:rPr lang="en-US" sz="1600" b="1" dirty="0">
                <a:solidFill>
                  <a:srgbClr val="000000"/>
                </a:solidFill>
              </a:rPr>
              <a:t>Stateful packet inspection (SPI)</a:t>
            </a:r>
            <a:r>
              <a:rPr lang="en-US" sz="1600" dirty="0">
                <a:solidFill>
                  <a:srgbClr val="000000"/>
                </a:solidFill>
              </a:rPr>
              <a:t> - Incoming packets must be legitimate responses to requests from internal hosts. Unsolicited packets are blocked unless permitted specifically. SPI can also include the capability to recognize and filter out specific types of attacks, such as denial of service (DoS).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666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Endpoint Security</a:t>
            </a:r>
          </a:p>
        </p:txBody>
      </p:sp>
      <p:sp>
        <p:nvSpPr>
          <p:cNvPr id="4" name="Content Placeholder 3">
            <a:extLst>
              <a:ext uri="{FF2B5EF4-FFF2-40B4-BE49-F238E27FC236}">
                <a16:creationId xmlns:a16="http://schemas.microsoft.com/office/drawing/2014/main" id="{D28EE6A9-38A8-5940-A05B-817C4E7C831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An endpoint, or host, is an individual computer system or device that acts as a network client. Common endpoints are laptops, desktops, servers, smartphones, and tablets.</a:t>
            </a:r>
          </a:p>
          <a:p>
            <a:pPr marL="0" indent="0" algn="l"/>
            <a:endParaRPr lang="en-US" sz="1600" dirty="0">
              <a:solidFill>
                <a:srgbClr val="000000"/>
              </a:solidFill>
            </a:endParaRPr>
          </a:p>
          <a:p>
            <a:pPr marL="0" indent="0" algn="l"/>
            <a:r>
              <a:rPr lang="en-US" sz="1600" dirty="0">
                <a:solidFill>
                  <a:srgbClr val="000000"/>
                </a:solidFill>
              </a:rPr>
              <a:t>Securing endpoint devices is one of the most challenging jobs of a network administrator because it involves human nature. A company must have well-documented policies in place and employees must be aware of these rules. </a:t>
            </a:r>
          </a:p>
          <a:p>
            <a:pPr marL="0" indent="0" algn="l"/>
            <a:endParaRPr lang="en-US" sz="1600" dirty="0">
              <a:solidFill>
                <a:srgbClr val="000000"/>
              </a:solidFill>
            </a:endParaRPr>
          </a:p>
          <a:p>
            <a:pPr marL="0" indent="0" algn="l"/>
            <a:r>
              <a:rPr lang="en-US" sz="1600" dirty="0">
                <a:solidFill>
                  <a:srgbClr val="000000"/>
                </a:solidFill>
              </a:rPr>
              <a:t>Employees need to be trained on proper use of the network. Policies often include the use of antivirus software and host intrusion prevention. More comprehensive endpoint security solutions rely on network access control.</a:t>
            </a:r>
          </a:p>
        </p:txBody>
      </p:sp>
    </p:spTree>
    <p:extLst>
      <p:ext uri="{BB962C8B-B14F-4D97-AF65-F5344CB8AC3E}">
        <p14:creationId xmlns:p14="http://schemas.microsoft.com/office/powerpoint/2010/main" val="269517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16.4 Device Security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Cisco AutoSecure</a:t>
            </a:r>
          </a:p>
        </p:txBody>
      </p:sp>
      <p:sp>
        <p:nvSpPr>
          <p:cNvPr id="5" name="Content Placeholder 4">
            <a:extLst>
              <a:ext uri="{FF2B5EF4-FFF2-40B4-BE49-F238E27FC236}">
                <a16:creationId xmlns:a16="http://schemas.microsoft.com/office/drawing/2014/main" id="{58ED2B98-3FC5-0547-B3D3-64215AA81FB7}"/>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The security settings are set to the default values when a new operating system is installed on a device. In most cases, this level of security is inadequate. For Cisco routers, the Cisco AutoSecure feature can be used to assist securing the system.</a:t>
            </a:r>
          </a:p>
          <a:p>
            <a:pPr marL="0" indent="0" algn="l"/>
            <a:endParaRPr lang="en-US" sz="1600" dirty="0">
              <a:solidFill>
                <a:srgbClr val="000000"/>
              </a:solidFill>
            </a:endParaRPr>
          </a:p>
          <a:p>
            <a:pPr marL="0" indent="0" algn="l"/>
            <a:r>
              <a:rPr lang="en-US" sz="1600" dirty="0">
                <a:solidFill>
                  <a:srgbClr val="000000"/>
                </a:solidFill>
              </a:rPr>
              <a:t>In addition, there are some simple steps that should be taken that apply to most operating systems:</a:t>
            </a:r>
          </a:p>
          <a:p>
            <a:pPr marL="415985" lvl="1" indent="-342900">
              <a:buFont typeface="Arial" panose="020B0604020202020204" pitchFamily="34" charset="0"/>
              <a:buChar char="•"/>
            </a:pPr>
            <a:r>
              <a:rPr lang="en-US" sz="1600" dirty="0">
                <a:solidFill>
                  <a:srgbClr val="000000"/>
                </a:solidFill>
              </a:rPr>
              <a:t>Default usernames and passwords should be changed immediately.</a:t>
            </a:r>
          </a:p>
          <a:p>
            <a:pPr marL="415985" lvl="1" indent="-342900">
              <a:buFont typeface="Arial" panose="020B0604020202020204" pitchFamily="34" charset="0"/>
              <a:buChar char="•"/>
            </a:pPr>
            <a:r>
              <a:rPr lang="en-US" sz="1600" dirty="0">
                <a:solidFill>
                  <a:srgbClr val="000000"/>
                </a:solidFill>
              </a:rPr>
              <a:t>Access to system resources should be restricted to only the individuals that are authorized to use those resources.</a:t>
            </a:r>
          </a:p>
          <a:p>
            <a:pPr marL="415985" lvl="1" indent="-342900">
              <a:buFont typeface="Arial" panose="020B0604020202020204" pitchFamily="34" charset="0"/>
              <a:buChar char="•"/>
            </a:pPr>
            <a:r>
              <a:rPr lang="en-US" sz="1600" dirty="0">
                <a:solidFill>
                  <a:srgbClr val="000000"/>
                </a:solidFill>
              </a:rPr>
              <a:t>Any unnecessary services and applications should be turned off and uninstalled when possible.</a:t>
            </a:r>
          </a:p>
          <a:p>
            <a:pPr marL="415985" lvl="1" indent="-342900">
              <a:buFont typeface="Arial" panose="020B0604020202020204" pitchFamily="34" charset="0"/>
              <a:buChar char="•"/>
            </a:pPr>
            <a:r>
              <a:rPr lang="en-US" sz="1600" dirty="0">
                <a:solidFill>
                  <a:srgbClr val="000000"/>
                </a:solidFill>
              </a:rPr>
              <a:t>Often, devices shipped from the manufacturer have been sitting in a warehouse for a period of time and do not have the most up-to-date patches installed. It is important to update any software and install any security patches prior to implementation.</a:t>
            </a: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Passwords</a:t>
            </a:r>
          </a:p>
        </p:txBody>
      </p:sp>
      <p:sp>
        <p:nvSpPr>
          <p:cNvPr id="4" name="Content Placeholder 3">
            <a:extLst>
              <a:ext uri="{FF2B5EF4-FFF2-40B4-BE49-F238E27FC236}">
                <a16:creationId xmlns:a16="http://schemas.microsoft.com/office/drawing/2014/main" id="{6F289C2A-4C2A-774B-84F0-F2FF0A7AC295}"/>
              </a:ext>
            </a:extLst>
          </p:cNvPr>
          <p:cNvSpPr>
            <a:spLocks noGrp="1"/>
          </p:cNvSpPr>
          <p:nvPr>
            <p:ph idx="1"/>
          </p:nvPr>
        </p:nvSpPr>
        <p:spPr>
          <a:xfrm>
            <a:off x="200026" y="628649"/>
            <a:ext cx="8943974" cy="4105275"/>
          </a:xfrm>
        </p:spPr>
        <p:txBody>
          <a:bodyPr/>
          <a:lstStyle/>
          <a:p>
            <a:pPr marL="0" indent="0" algn="l"/>
            <a:r>
              <a:rPr lang="en-US" sz="1500" dirty="0">
                <a:solidFill>
                  <a:srgbClr val="000000"/>
                </a:solidFill>
              </a:rPr>
              <a:t>To protect network devices, it is important to use strong passwords. Here are standard guidelines to follow:</a:t>
            </a:r>
          </a:p>
          <a:p>
            <a:pPr marL="358835" lvl="1" indent="-285750">
              <a:buFont typeface="Arial" panose="020B0604020202020204" pitchFamily="34" charset="0"/>
              <a:buChar char="•"/>
            </a:pPr>
            <a:r>
              <a:rPr lang="en-US" sz="1500" dirty="0">
                <a:solidFill>
                  <a:srgbClr val="000000"/>
                </a:solidFill>
              </a:rPr>
              <a:t>Use a password length of at least eight characters, preferably 10 or more characters. </a:t>
            </a:r>
          </a:p>
          <a:p>
            <a:pPr marL="358835" lvl="1" indent="-285750">
              <a:buFont typeface="Arial" panose="020B0604020202020204" pitchFamily="34" charset="0"/>
              <a:buChar char="•"/>
            </a:pPr>
            <a:r>
              <a:rPr lang="en-US" sz="1500" dirty="0">
                <a:solidFill>
                  <a:srgbClr val="000000"/>
                </a:solidFill>
              </a:rPr>
              <a:t>Make passwords complex. Include a mix of uppercase and lowercase letters, numbers, symbols, and spaces, if allowed.</a:t>
            </a:r>
          </a:p>
          <a:p>
            <a:pPr marL="358835" lvl="1" indent="-285750">
              <a:buFont typeface="Arial" panose="020B0604020202020204" pitchFamily="34" charset="0"/>
              <a:buChar char="•"/>
            </a:pPr>
            <a:r>
              <a:rPr lang="en-US" sz="1500" dirty="0">
                <a:solidFill>
                  <a:srgbClr val="000000"/>
                </a:solidFill>
              </a:rPr>
              <a:t>Avoid passwords based on repetition, common dictionary words, letter or number sequences, usernames, relative or pet names, biographical information, such as birthdates, ID numbers, ancestor names, or other easily identifiable pieces of information.</a:t>
            </a:r>
          </a:p>
          <a:p>
            <a:pPr marL="358835" lvl="1" indent="-285750">
              <a:buFont typeface="Arial" panose="020B0604020202020204" pitchFamily="34" charset="0"/>
              <a:buChar char="•"/>
            </a:pPr>
            <a:r>
              <a:rPr lang="en-US" sz="1500" dirty="0">
                <a:solidFill>
                  <a:srgbClr val="000000"/>
                </a:solidFill>
              </a:rPr>
              <a:t>Deliberately misspell a password. For example, Smith = Smyth = 5mYth or Security = 5ecur1ty.</a:t>
            </a:r>
          </a:p>
          <a:p>
            <a:pPr marL="358835" lvl="1" indent="-285750">
              <a:buFont typeface="Arial" panose="020B0604020202020204" pitchFamily="34" charset="0"/>
              <a:buChar char="•"/>
            </a:pPr>
            <a:r>
              <a:rPr lang="en-US" sz="1500" dirty="0">
                <a:solidFill>
                  <a:srgbClr val="000000"/>
                </a:solidFill>
              </a:rPr>
              <a:t>Change passwords often. If a password is unknowingly compromised, the window of opportunity for the threat actor to use the password is limited.</a:t>
            </a:r>
          </a:p>
          <a:p>
            <a:pPr marL="358835" lvl="1" indent="-285750">
              <a:buFont typeface="Arial" panose="020B0604020202020204" pitchFamily="34" charset="0"/>
              <a:buChar char="•"/>
            </a:pPr>
            <a:r>
              <a:rPr lang="en-US" sz="1500" dirty="0">
                <a:solidFill>
                  <a:srgbClr val="000000"/>
                </a:solidFill>
              </a:rPr>
              <a:t>Do not write passwords down and leave them in obvious places such as on the desk or monitor.</a:t>
            </a:r>
          </a:p>
          <a:p>
            <a:pPr marL="0" indent="0" algn="l"/>
            <a:r>
              <a:rPr lang="en-US" sz="1500" dirty="0">
                <a:solidFill>
                  <a:srgbClr val="000000"/>
                </a:solidFill>
              </a:rPr>
              <a:t>On Cisco routers, leading spaces are ignored for passwords, but spaces after the first character are not. Therefore, one method to create a strong password is to use the space bar and create a phrase made of many words. This is called a passphrase. A passphrase is often easier to remember than a simple password. It is also longer and harder to guess.</a:t>
            </a:r>
          </a:p>
        </p:txBody>
      </p:sp>
    </p:spTree>
    <p:extLst>
      <p:ext uri="{BB962C8B-B14F-4D97-AF65-F5344CB8AC3E}">
        <p14:creationId xmlns:p14="http://schemas.microsoft.com/office/powerpoint/2010/main" val="337616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Additional Password Security</a:t>
            </a:r>
          </a:p>
        </p:txBody>
      </p:sp>
      <p:sp>
        <p:nvSpPr>
          <p:cNvPr id="5" name="Content Placeholder 4">
            <a:extLst>
              <a:ext uri="{FF2B5EF4-FFF2-40B4-BE49-F238E27FC236}">
                <a16:creationId xmlns:a16="http://schemas.microsoft.com/office/drawing/2014/main" id="{5E5CFD92-7DEA-E848-9393-FBAD0175F59C}"/>
              </a:ext>
            </a:extLst>
          </p:cNvPr>
          <p:cNvSpPr>
            <a:spLocks noGrp="1"/>
          </p:cNvSpPr>
          <p:nvPr>
            <p:ph idx="1"/>
          </p:nvPr>
        </p:nvSpPr>
        <p:spPr>
          <a:xfrm>
            <a:off x="0" y="763736"/>
            <a:ext cx="4349579" cy="3855888"/>
          </a:xfrm>
        </p:spPr>
        <p:txBody>
          <a:bodyPr/>
          <a:lstStyle/>
          <a:p>
            <a:pPr marL="0" indent="0" algn="l"/>
            <a:r>
              <a:rPr lang="en-US" sz="1600" dirty="0">
                <a:solidFill>
                  <a:srgbClr val="000000"/>
                </a:solidFill>
              </a:rPr>
              <a:t>There are several steps that can be taken to help ensure that passwords remain secret on a Cisco router and switch including these:</a:t>
            </a:r>
          </a:p>
          <a:p>
            <a:pPr marL="415985" lvl="1" indent="-342900">
              <a:buFont typeface="Arial" panose="020B0604020202020204" pitchFamily="34" charset="0"/>
              <a:buChar char="•"/>
            </a:pPr>
            <a:r>
              <a:rPr lang="en-US" sz="1600" dirty="0">
                <a:solidFill>
                  <a:srgbClr val="000000"/>
                </a:solidFill>
              </a:rPr>
              <a:t>Encrypt all plaintext passwords with the </a:t>
            </a:r>
            <a:r>
              <a:rPr lang="en-US" sz="1600" b="1" dirty="0">
                <a:solidFill>
                  <a:srgbClr val="000000"/>
                </a:solidFill>
              </a:rPr>
              <a:t>service password-encryption</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Set a minimum acceptable password length with the </a:t>
            </a:r>
            <a:r>
              <a:rPr lang="en-US" sz="1600" b="1" dirty="0">
                <a:solidFill>
                  <a:srgbClr val="000000"/>
                </a:solidFill>
              </a:rPr>
              <a:t>security passwords min-length</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Deter brute-force password guessing attacks with the </a:t>
            </a:r>
            <a:r>
              <a:rPr lang="en-US" sz="1600" b="1" dirty="0">
                <a:solidFill>
                  <a:srgbClr val="000000"/>
                </a:solidFill>
              </a:rPr>
              <a:t>login block-for </a:t>
            </a:r>
            <a:r>
              <a:rPr lang="en-US" sz="1600" b="1" i="1" dirty="0">
                <a:solidFill>
                  <a:srgbClr val="000000"/>
                </a:solidFill>
              </a:rPr>
              <a:t>#</a:t>
            </a:r>
            <a:r>
              <a:rPr lang="en-US" sz="1600" b="1" dirty="0">
                <a:solidFill>
                  <a:srgbClr val="000000"/>
                </a:solidFill>
              </a:rPr>
              <a:t> attempts </a:t>
            </a:r>
            <a:r>
              <a:rPr lang="en-US" sz="1600" b="1" i="1" dirty="0">
                <a:solidFill>
                  <a:srgbClr val="000000"/>
                </a:solidFill>
              </a:rPr>
              <a:t>#</a:t>
            </a:r>
            <a:r>
              <a:rPr lang="en-US" sz="1600" b="1" dirty="0">
                <a:solidFill>
                  <a:srgbClr val="000000"/>
                </a:solidFill>
              </a:rPr>
              <a:t> within </a:t>
            </a:r>
            <a:r>
              <a:rPr lang="en-US" sz="1600" b="1" i="1" dirty="0">
                <a:solidFill>
                  <a:srgbClr val="000000"/>
                </a:solidFill>
              </a:rPr>
              <a:t>#</a:t>
            </a:r>
            <a:r>
              <a:rPr lang="en-US" sz="1600" dirty="0">
                <a:solidFill>
                  <a:srgbClr val="000000"/>
                </a:solidFill>
              </a:rPr>
              <a:t> </a:t>
            </a:r>
            <a:r>
              <a:rPr lang="en-US" sz="1600" dirty="0"/>
              <a:t>command.</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Disable an inactive privileged EXEC mode access after a specified amount of time with the </a:t>
            </a:r>
            <a:r>
              <a:rPr lang="en-US" sz="1600" b="1" dirty="0">
                <a:solidFill>
                  <a:srgbClr val="000000"/>
                </a:solidFill>
              </a:rPr>
              <a:t>exec-timeout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A08643C7-ED48-7D44-A04A-1E402EFD59BF}"/>
              </a:ext>
            </a:extLst>
          </p:cNvPr>
          <p:cNvPicPr>
            <a:picLocks noChangeAspect="1"/>
          </p:cNvPicPr>
          <p:nvPr/>
        </p:nvPicPr>
        <p:blipFill>
          <a:blip r:embed="rId3"/>
          <a:stretch>
            <a:fillRect/>
          </a:stretch>
        </p:blipFill>
        <p:spPr>
          <a:xfrm>
            <a:off x="4349579" y="1180232"/>
            <a:ext cx="4377809" cy="2783036"/>
          </a:xfrm>
          <a:prstGeom prst="rect">
            <a:avLst/>
          </a:prstGeom>
        </p:spPr>
      </p:pic>
    </p:spTree>
    <p:extLst>
      <p:ext uri="{BB962C8B-B14F-4D97-AF65-F5344CB8AC3E}">
        <p14:creationId xmlns:p14="http://schemas.microsoft.com/office/powerpoint/2010/main" val="139283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Enable SSH</a:t>
            </a:r>
          </a:p>
        </p:txBody>
      </p:sp>
      <p:sp>
        <p:nvSpPr>
          <p:cNvPr id="4" name="Content Placeholder 3">
            <a:extLst>
              <a:ext uri="{FF2B5EF4-FFF2-40B4-BE49-F238E27FC236}">
                <a16:creationId xmlns:a16="http://schemas.microsoft.com/office/drawing/2014/main" id="{E578C5E5-D82C-6746-A97C-44478B5559D2}"/>
              </a:ext>
            </a:extLst>
          </p:cNvPr>
          <p:cNvSpPr>
            <a:spLocks noGrp="1"/>
          </p:cNvSpPr>
          <p:nvPr>
            <p:ph idx="1"/>
          </p:nvPr>
        </p:nvSpPr>
        <p:spPr>
          <a:xfrm>
            <a:off x="95250" y="666750"/>
            <a:ext cx="8905875" cy="3924300"/>
          </a:xfrm>
        </p:spPr>
        <p:txBody>
          <a:bodyPr/>
          <a:lstStyle/>
          <a:p>
            <a:pPr marL="0" indent="0" algn="l"/>
            <a:r>
              <a:rPr lang="en-US" sz="1600" dirty="0">
                <a:solidFill>
                  <a:srgbClr val="000000"/>
                </a:solidFill>
              </a:rPr>
              <a:t>It is possible to configure a Cisco device to support SSH using the following steps:</a:t>
            </a:r>
          </a:p>
          <a:p>
            <a:pPr marL="342900" indent="-342900" algn="l">
              <a:buFont typeface="+mj-lt"/>
              <a:buAutoNum type="arabicPeriod"/>
            </a:pPr>
            <a:r>
              <a:rPr lang="en-US" sz="1400" b="1" dirty="0">
                <a:solidFill>
                  <a:srgbClr val="000000"/>
                </a:solidFill>
              </a:rPr>
              <a:t>Configure a unique device hostname</a:t>
            </a:r>
            <a:r>
              <a:rPr lang="en-US" sz="1400" dirty="0">
                <a:solidFill>
                  <a:srgbClr val="000000"/>
                </a:solidFill>
              </a:rPr>
              <a:t>. A device must have a unique hostname other than the default.</a:t>
            </a:r>
          </a:p>
          <a:p>
            <a:pPr marL="342900" indent="-342900" algn="l">
              <a:buFont typeface="+mj-lt"/>
              <a:buAutoNum type="arabicPeriod"/>
            </a:pPr>
            <a:r>
              <a:rPr lang="en-US" sz="1400" b="1" dirty="0">
                <a:solidFill>
                  <a:srgbClr val="000000"/>
                </a:solidFill>
              </a:rPr>
              <a:t>Configure the IP domain name</a:t>
            </a:r>
            <a:r>
              <a:rPr lang="en-US" sz="1400" dirty="0">
                <a:solidFill>
                  <a:srgbClr val="000000"/>
                </a:solidFill>
              </a:rPr>
              <a:t>. Configure the IP domain name of the network by using the global configuration mode command </a:t>
            </a:r>
            <a:r>
              <a:rPr lang="en-US" sz="1400" b="1" dirty="0">
                <a:solidFill>
                  <a:srgbClr val="000000"/>
                </a:solidFill>
              </a:rPr>
              <a:t>ip-domain name</a:t>
            </a:r>
            <a:r>
              <a:rPr lang="en-US" sz="1400" dirty="0">
                <a:solidFill>
                  <a:srgbClr val="000000"/>
                </a:solidFill>
              </a:rPr>
              <a:t>.</a:t>
            </a:r>
          </a:p>
          <a:p>
            <a:pPr marL="342900" indent="-342900" algn="l">
              <a:buFont typeface="+mj-lt"/>
              <a:buAutoNum type="arabicPeriod"/>
            </a:pPr>
            <a:r>
              <a:rPr lang="en-US" sz="1400" b="1" dirty="0">
                <a:solidFill>
                  <a:srgbClr val="000000"/>
                </a:solidFill>
              </a:rPr>
              <a:t>Generate a key to encrypt SSH traffic</a:t>
            </a:r>
            <a:r>
              <a:rPr lang="en-US" sz="1400" dirty="0">
                <a:solidFill>
                  <a:srgbClr val="000000"/>
                </a:solidFill>
              </a:rPr>
              <a:t>. SSH encrypts traffic between source and destination. However, to do so, a unique authentication key must be generated by using the global configuration command </a:t>
            </a:r>
            <a:r>
              <a:rPr lang="en-US" sz="1400" b="1" dirty="0">
                <a:solidFill>
                  <a:srgbClr val="000000"/>
                </a:solidFill>
              </a:rPr>
              <a:t>crypto key generate rsa general-keys modulus</a:t>
            </a:r>
            <a:r>
              <a:rPr lang="en-US" sz="1400" dirty="0">
                <a:solidFill>
                  <a:srgbClr val="000000"/>
                </a:solidFill>
              </a:rPr>
              <a:t> </a:t>
            </a:r>
            <a:r>
              <a:rPr lang="en-US" sz="1400" i="1" dirty="0">
                <a:solidFill>
                  <a:srgbClr val="000000"/>
                </a:solidFill>
              </a:rPr>
              <a:t>bits</a:t>
            </a:r>
            <a:r>
              <a:rPr lang="en-US" sz="1400" dirty="0">
                <a:solidFill>
                  <a:srgbClr val="000000"/>
                </a:solidFill>
              </a:rPr>
              <a:t>. The modulus </a:t>
            </a:r>
            <a:r>
              <a:rPr lang="en-US" sz="1400" i="1" dirty="0">
                <a:solidFill>
                  <a:srgbClr val="000000"/>
                </a:solidFill>
              </a:rPr>
              <a:t>bits</a:t>
            </a:r>
            <a:r>
              <a:rPr lang="en-US" sz="1400" dirty="0">
                <a:solidFill>
                  <a:srgbClr val="000000"/>
                </a:solidFill>
              </a:rPr>
              <a:t> determines the size of the key and can be configured from 360 bits to 2048 bits. The larger the bit value, the more secure the key. However, larger bit values also take longer to encrypt and decrypt information. The minimum recommended modulus length is 1024 bits.</a:t>
            </a:r>
          </a:p>
          <a:p>
            <a:pPr marL="342900" indent="-342900" algn="l">
              <a:buFont typeface="+mj-lt"/>
              <a:buAutoNum type="arabicPeriod"/>
            </a:pPr>
            <a:r>
              <a:rPr lang="en-US" sz="1400" b="1" dirty="0">
                <a:solidFill>
                  <a:srgbClr val="000000"/>
                </a:solidFill>
              </a:rPr>
              <a:t>Verify or create a local database entry</a:t>
            </a:r>
            <a:r>
              <a:rPr lang="en-US" sz="1400" dirty="0">
                <a:solidFill>
                  <a:srgbClr val="000000"/>
                </a:solidFill>
              </a:rPr>
              <a:t>. Create a local database username entry using the </a:t>
            </a:r>
            <a:r>
              <a:rPr lang="en-US" sz="1400" b="1" dirty="0">
                <a:solidFill>
                  <a:srgbClr val="000000"/>
                </a:solidFill>
              </a:rPr>
              <a:t>username</a:t>
            </a:r>
            <a:r>
              <a:rPr lang="en-US" sz="1400" dirty="0">
                <a:solidFill>
                  <a:srgbClr val="000000"/>
                </a:solidFill>
              </a:rPr>
              <a:t> global configuration command.</a:t>
            </a:r>
          </a:p>
          <a:p>
            <a:pPr marL="342900" indent="-342900" algn="l">
              <a:buFont typeface="+mj-lt"/>
              <a:buAutoNum type="arabicPeriod"/>
            </a:pPr>
            <a:r>
              <a:rPr lang="en-US" sz="1400" b="1" dirty="0">
                <a:solidFill>
                  <a:srgbClr val="000000"/>
                </a:solidFill>
              </a:rPr>
              <a:t>Authenticate against the local database</a:t>
            </a:r>
            <a:r>
              <a:rPr lang="en-US" sz="1400" dirty="0">
                <a:solidFill>
                  <a:srgbClr val="000000"/>
                </a:solidFill>
              </a:rPr>
              <a:t>. Use the </a:t>
            </a:r>
            <a:r>
              <a:rPr lang="en-US" sz="1400" b="1" dirty="0">
                <a:solidFill>
                  <a:srgbClr val="000000"/>
                </a:solidFill>
              </a:rPr>
              <a:t>login local</a:t>
            </a:r>
            <a:r>
              <a:rPr lang="en-US" sz="1400" dirty="0">
                <a:solidFill>
                  <a:srgbClr val="000000"/>
                </a:solidFill>
              </a:rPr>
              <a:t> line configuration command to authenticate the vty line against the local database.</a:t>
            </a:r>
          </a:p>
          <a:p>
            <a:pPr marL="342900" indent="-342900" algn="l">
              <a:buFont typeface="+mj-lt"/>
              <a:buAutoNum type="arabicPeriod"/>
            </a:pPr>
            <a:r>
              <a:rPr lang="en-US" sz="1400" b="1" dirty="0">
                <a:solidFill>
                  <a:srgbClr val="000000"/>
                </a:solidFill>
              </a:rPr>
              <a:t>Enable vty inbound SSH sessions</a:t>
            </a:r>
            <a:r>
              <a:rPr lang="en-US" sz="1400" dirty="0">
                <a:solidFill>
                  <a:srgbClr val="000000"/>
                </a:solidFill>
              </a:rPr>
              <a:t>. By default, no input session is allowed on vty lines. You can specify multiple input protocols including Telnet and SSH using the </a:t>
            </a:r>
            <a:r>
              <a:rPr lang="en-US" sz="1400" b="1" dirty="0">
                <a:solidFill>
                  <a:srgbClr val="000000"/>
                </a:solidFill>
              </a:rPr>
              <a:t>transport input [ssh | telnet]</a:t>
            </a:r>
            <a:r>
              <a:rPr lang="en-US" sz="14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65838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Disable Unused Services</a:t>
            </a:r>
          </a:p>
        </p:txBody>
      </p:sp>
      <p:sp>
        <p:nvSpPr>
          <p:cNvPr id="5" name="Content Placeholder 4">
            <a:extLst>
              <a:ext uri="{FF2B5EF4-FFF2-40B4-BE49-F238E27FC236}">
                <a16:creationId xmlns:a16="http://schemas.microsoft.com/office/drawing/2014/main" id="{0425FF23-EB6E-8346-A070-6A969A994128}"/>
              </a:ext>
            </a:extLst>
          </p:cNvPr>
          <p:cNvSpPr>
            <a:spLocks noGrp="1"/>
          </p:cNvSpPr>
          <p:nvPr>
            <p:ph idx="1"/>
          </p:nvPr>
        </p:nvSpPr>
        <p:spPr>
          <a:xfrm>
            <a:off x="142876" y="763736"/>
            <a:ext cx="8611844" cy="3657998"/>
          </a:xfrm>
        </p:spPr>
        <p:txBody>
          <a:bodyPr/>
          <a:lstStyle/>
          <a:p>
            <a:pPr marL="0" indent="0" algn="l"/>
            <a:r>
              <a:rPr lang="en-US" sz="1800" dirty="0">
                <a:solidFill>
                  <a:srgbClr val="000000"/>
                </a:solidFill>
              </a:rPr>
              <a:t>Cisco routers and switches start with a list of active services that may or may not be required in your network. Disable any unused services to preserve system resources, such as CPU cycles and RAM, and prevent threat actors from exploiting these services. </a:t>
            </a:r>
          </a:p>
          <a:p>
            <a:pPr marL="342900" indent="-342900" algn="l">
              <a:buFont typeface="Arial" panose="020B0604020202020204" pitchFamily="34" charset="0"/>
              <a:buChar char="•"/>
            </a:pPr>
            <a:r>
              <a:rPr lang="en-US" sz="1800" dirty="0">
                <a:solidFill>
                  <a:srgbClr val="000000"/>
                </a:solidFill>
              </a:rPr>
              <a:t>The type of services that are on by default will vary depending on the IOS version. For example, IOS-XE typically will have only HTTPS and DHCP ports open. You can verify this with the </a:t>
            </a:r>
            <a:r>
              <a:rPr lang="en-US" sz="1800" b="1" dirty="0">
                <a:solidFill>
                  <a:srgbClr val="000000"/>
                </a:solidFill>
              </a:rPr>
              <a:t>show ip ports all</a:t>
            </a:r>
            <a:r>
              <a:rPr lang="en-US" sz="1800" dirty="0">
                <a:solidFill>
                  <a:srgbClr val="000000"/>
                </a:solidFill>
              </a:rPr>
              <a:t> command.</a:t>
            </a:r>
          </a:p>
          <a:p>
            <a:pPr marL="342900" indent="-342900" algn="l">
              <a:buFont typeface="Arial" panose="020B0604020202020204" pitchFamily="34" charset="0"/>
              <a:buChar char="•"/>
            </a:pPr>
            <a:r>
              <a:rPr lang="en-US" sz="1800" dirty="0">
                <a:solidFill>
                  <a:srgbClr val="000000"/>
                </a:solidFill>
              </a:rPr>
              <a:t>IOS versions prior to IOS-XE use the </a:t>
            </a:r>
            <a:r>
              <a:rPr lang="en-US" sz="1800" b="1" dirty="0">
                <a:solidFill>
                  <a:srgbClr val="000000"/>
                </a:solidFill>
              </a:rPr>
              <a:t>show control-plane host open-ports</a:t>
            </a:r>
            <a:r>
              <a:rPr lang="en-US" sz="1800" dirty="0">
                <a:solidFill>
                  <a:srgbClr val="000000"/>
                </a:solidFill>
              </a:rPr>
              <a:t> command. </a:t>
            </a:r>
          </a:p>
        </p:txBody>
      </p:sp>
    </p:spTree>
    <p:extLst>
      <p:ext uri="{BB962C8B-B14F-4D97-AF65-F5344CB8AC3E}">
        <p14:creationId xmlns:p14="http://schemas.microsoft.com/office/powerpoint/2010/main" val="187421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Packet Tracer – Configure Secure Passwords and SSH</a:t>
            </a:r>
          </a:p>
        </p:txBody>
      </p:sp>
      <p:sp>
        <p:nvSpPr>
          <p:cNvPr id="4" name="Content Placeholder 3">
            <a:extLst>
              <a:ext uri="{FF2B5EF4-FFF2-40B4-BE49-F238E27FC236}">
                <a16:creationId xmlns:a16="http://schemas.microsoft.com/office/drawing/2014/main" id="{BB66A6E1-E52E-0242-B883-D4BABEB274E6}"/>
              </a:ext>
            </a:extLst>
          </p:cNvPr>
          <p:cNvSpPr>
            <a:spLocks noGrp="1"/>
          </p:cNvSpPr>
          <p:nvPr>
            <p:ph idx="1"/>
          </p:nvPr>
        </p:nvSpPr>
        <p:spPr>
          <a:xfrm>
            <a:off x="474662" y="763736"/>
            <a:ext cx="8280057" cy="3657998"/>
          </a:xfrm>
        </p:spPr>
        <p:txBody>
          <a:bodyPr/>
          <a:lstStyle/>
          <a:p>
            <a:pPr marL="0" indent="0" algn="l"/>
            <a:r>
              <a:rPr lang="en-US" dirty="0">
                <a:solidFill>
                  <a:srgbClr val="000000"/>
                </a:solidFill>
              </a:rPr>
              <a:t>In this Packet Tracer, you will configure passwords and SSH:</a:t>
            </a:r>
          </a:p>
          <a:p>
            <a:pPr marL="342900" indent="-342900" algn="l">
              <a:buFont typeface="Arial" panose="020B0604020202020204" pitchFamily="34" charset="0"/>
              <a:buChar char="•"/>
            </a:pPr>
            <a:r>
              <a:rPr lang="en-US" dirty="0">
                <a:solidFill>
                  <a:srgbClr val="000000"/>
                </a:solidFill>
              </a:rPr>
              <a:t>The network administrator has asked you to prepare RTA and SW1 for deployment. Before they can be connected to the network, security measures must be enabled. </a:t>
            </a:r>
          </a:p>
        </p:txBody>
      </p:sp>
    </p:spTree>
    <p:extLst>
      <p:ext uri="{BB962C8B-B14F-4D97-AF65-F5344CB8AC3E}">
        <p14:creationId xmlns:p14="http://schemas.microsoft.com/office/powerpoint/2010/main" val="369575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Lab – Configure Network Devices with SSH</a:t>
            </a:r>
          </a:p>
        </p:txBody>
      </p:sp>
      <p:sp>
        <p:nvSpPr>
          <p:cNvPr id="5" name="Content Placeholder 4">
            <a:extLst>
              <a:ext uri="{FF2B5EF4-FFF2-40B4-BE49-F238E27FC236}">
                <a16:creationId xmlns:a16="http://schemas.microsoft.com/office/drawing/2014/main" id="{AD0FEBEB-B350-6D45-8DA6-C533CED0A4EE}"/>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Configure Basic Device Settings</a:t>
            </a:r>
          </a:p>
          <a:p>
            <a:pPr marL="342900" indent="-342900" algn="l">
              <a:buFont typeface="Arial" panose="020B0604020202020204" pitchFamily="34" charset="0"/>
              <a:buChar char="•"/>
            </a:pPr>
            <a:r>
              <a:rPr lang="en-US" dirty="0">
                <a:solidFill>
                  <a:srgbClr val="000000"/>
                </a:solidFill>
              </a:rPr>
              <a:t>Part 2: Configure the Router for SSH Access</a:t>
            </a:r>
          </a:p>
          <a:p>
            <a:pPr marL="342900" indent="-342900" algn="l">
              <a:buFont typeface="Arial" panose="020B0604020202020204" pitchFamily="34" charset="0"/>
              <a:buChar char="•"/>
            </a:pPr>
            <a:r>
              <a:rPr lang="en-US" dirty="0">
                <a:solidFill>
                  <a:srgbClr val="000000"/>
                </a:solidFill>
              </a:rPr>
              <a:t>Part 3: Configure the Switch for SSH Access</a:t>
            </a:r>
          </a:p>
          <a:p>
            <a:pPr marL="342900" indent="-342900" algn="l">
              <a:buFont typeface="Arial" panose="020B0604020202020204" pitchFamily="34" charset="0"/>
              <a:buChar char="•"/>
            </a:pPr>
            <a:r>
              <a:rPr lang="en-US" dirty="0">
                <a:solidFill>
                  <a:srgbClr val="000000"/>
                </a:solidFill>
              </a:rPr>
              <a:t>Part 4: SSH from the CLI on the Switch</a:t>
            </a:r>
          </a:p>
          <a:p>
            <a:pPr algn="l"/>
            <a:endParaRPr lang="en-US" dirty="0">
              <a:solidFill>
                <a:srgbClr val="000000"/>
              </a:solidFill>
            </a:endParaRPr>
          </a:p>
        </p:txBody>
      </p:sp>
    </p:spTree>
    <p:extLst>
      <p:ext uri="{BB962C8B-B14F-4D97-AF65-F5344CB8AC3E}">
        <p14:creationId xmlns:p14="http://schemas.microsoft.com/office/powerpoint/2010/main" val="373533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Secure Network Devices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a:buNone/>
            </a:pPr>
            <a:r>
              <a:rPr lang="en-US" sz="1800" dirty="0"/>
              <a:t>In this activity you will configure a router and a switch based on a list of requirements.</a:t>
            </a:r>
          </a:p>
          <a:p>
            <a:pPr marL="0" indent="0">
              <a:buNone/>
            </a:pPr>
            <a:br>
              <a:rPr lang="en-US" sz="1800" dirty="0"/>
            </a:br>
            <a:endParaRPr lang="en-US" sz="18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Secure Network Devices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lab, you will complete the following objectives: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Device Settings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Router</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Switch</a:t>
            </a:r>
          </a:p>
          <a:p>
            <a:pPr marL="0" indent="0">
              <a:buNone/>
            </a:pPr>
            <a:br>
              <a:rPr lang="en-US" sz="1800" dirty="0"/>
            </a:br>
            <a:endParaRPr lang="en-US" sz="1800" dirty="0"/>
          </a:p>
        </p:txBody>
      </p:sp>
    </p:spTree>
    <p:custDataLst>
      <p:tags r:id="rId1"/>
    </p:custDataLst>
    <p:extLst>
      <p:ext uri="{BB962C8B-B14F-4D97-AF65-F5344CB8AC3E}">
        <p14:creationId xmlns:p14="http://schemas.microsoft.com/office/powerpoint/2010/main" val="2375646353"/>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After the threat actor gains access to the network, four types of threats may arise: information theft, data loss and manipulation, identity theft, and disruption of service. </a:t>
            </a:r>
          </a:p>
          <a:p>
            <a:pPr>
              <a:spcBef>
                <a:spcPts val="0"/>
              </a:spcBef>
              <a:spcAft>
                <a:spcPts val="0"/>
              </a:spcAft>
              <a:buFont typeface="Arial" panose="020B0604020202020204" pitchFamily="34" charset="0"/>
              <a:buChar char="•"/>
            </a:pPr>
            <a:r>
              <a:rPr lang="en-US" sz="1600" dirty="0"/>
              <a:t>There are three primary vulnerabilities or weaknesses: technological, configuration, and security policy. </a:t>
            </a:r>
          </a:p>
          <a:p>
            <a:pPr>
              <a:spcBef>
                <a:spcPts val="0"/>
              </a:spcBef>
              <a:spcAft>
                <a:spcPts val="0"/>
              </a:spcAft>
              <a:buFont typeface="Arial" panose="020B0604020202020204" pitchFamily="34" charset="0"/>
              <a:buChar char="•"/>
            </a:pPr>
            <a:r>
              <a:rPr lang="en-US" sz="1600" dirty="0"/>
              <a:t>The four classes of physical threats are: hardware, environmental, electrical, and maintenance.</a:t>
            </a:r>
          </a:p>
          <a:p>
            <a:pPr>
              <a:spcBef>
                <a:spcPts val="0"/>
              </a:spcBef>
              <a:spcAft>
                <a:spcPts val="0"/>
              </a:spcAft>
              <a:buFont typeface="Arial" panose="020B0604020202020204" pitchFamily="34" charset="0"/>
              <a:buChar char="•"/>
            </a:pPr>
            <a:r>
              <a:rPr lang="en-US" sz="1600" dirty="0"/>
              <a:t>Malware is short for malicious software. It is code or software specifically designed to damage, disrupt, steal, or inflict “bad” or illegitimate action on data, hosts, or networks. Viruses, worms, and Trojan horses are types of malware. </a:t>
            </a:r>
          </a:p>
          <a:p>
            <a:pPr>
              <a:spcBef>
                <a:spcPts val="0"/>
              </a:spcBef>
              <a:spcAft>
                <a:spcPts val="0"/>
              </a:spcAft>
              <a:buFont typeface="Arial" panose="020B0604020202020204" pitchFamily="34" charset="0"/>
              <a:buChar char="•"/>
            </a:pPr>
            <a:r>
              <a:rPr lang="en-US" sz="1600" dirty="0"/>
              <a:t>Network attacks can be classified into three major categories: reconnaissance, access, and denial of service. </a:t>
            </a:r>
          </a:p>
          <a:p>
            <a:pPr>
              <a:spcBef>
                <a:spcPts val="0"/>
              </a:spcBef>
              <a:spcAft>
                <a:spcPts val="0"/>
              </a:spcAft>
              <a:buFont typeface="Arial" panose="020B0604020202020204" pitchFamily="34" charset="0"/>
              <a:buChar char="•"/>
            </a:pPr>
            <a:r>
              <a:rPr lang="en-US" sz="1600" dirty="0"/>
              <a:t>To mitigate network attacks, you must first secure devices including routers, switches, servers, and hosts. Most organizations employ a defense-in-depth approach to security. This requires a combination of networking devices and services working together. </a:t>
            </a:r>
          </a:p>
          <a:p>
            <a:pPr>
              <a:spcBef>
                <a:spcPts val="0"/>
              </a:spcBef>
              <a:spcAft>
                <a:spcPts val="0"/>
              </a:spcAft>
              <a:buFont typeface="Arial" panose="020B0604020202020204" pitchFamily="34" charset="0"/>
              <a:buChar char="•"/>
            </a:pPr>
            <a:r>
              <a:rPr lang="en-US" sz="1600" dirty="0"/>
              <a:t>Several security devices and services are implemented to protect an organization’s users and assets against TCP/IP threats: VPN, ASA firewall, IPS, ESA/WSA, and AAA server. </a:t>
            </a:r>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Infrastructure devices should have backups of configuration files and IOS images on an FTP or similar file server. If the computer or a router hardware fails, the data or configuration can be restored using the backup copy. </a:t>
            </a:r>
          </a:p>
          <a:p>
            <a:pPr>
              <a:spcBef>
                <a:spcPts val="0"/>
              </a:spcBef>
              <a:spcAft>
                <a:spcPts val="0"/>
              </a:spcAft>
              <a:buFont typeface="Arial" panose="020B0604020202020204" pitchFamily="34" charset="0"/>
              <a:buChar char="•"/>
            </a:pPr>
            <a:r>
              <a:rPr lang="en-US" sz="1600" dirty="0"/>
              <a:t>The most effective way to mitigate a worm attack is to download security updates from the operating system vendor and patch all vulnerable systems. To manage critical security patches, to make sure all end systems automatically download updates. </a:t>
            </a:r>
          </a:p>
          <a:p>
            <a:pPr>
              <a:spcBef>
                <a:spcPts val="0"/>
              </a:spcBef>
              <a:spcAft>
                <a:spcPts val="0"/>
              </a:spcAft>
              <a:buFont typeface="Arial" panose="020B0604020202020204" pitchFamily="34" charset="0"/>
              <a:buChar char="•"/>
            </a:pPr>
            <a:r>
              <a:rPr lang="en-US" sz="1600" dirty="0"/>
              <a:t>AAA is a way to control who is permitted to access a network (authenticate), what they can do while they are there (authorize), and what actions they perform while accessing the network (accounting). </a:t>
            </a:r>
          </a:p>
          <a:p>
            <a:pPr>
              <a:spcBef>
                <a:spcPts val="0"/>
              </a:spcBef>
              <a:spcAft>
                <a:spcPts val="0"/>
              </a:spcAft>
              <a:buFont typeface="Arial" panose="020B0604020202020204" pitchFamily="34" charset="0"/>
              <a:buChar char="•"/>
            </a:pPr>
            <a:r>
              <a:rPr lang="en-US" sz="1600" dirty="0"/>
              <a:t>Network firewalls reside between two or more networks, control the traffic between them, and help prevent unauthorized access. </a:t>
            </a:r>
          </a:p>
          <a:p>
            <a:pPr>
              <a:spcBef>
                <a:spcPts val="0"/>
              </a:spcBef>
              <a:spcAft>
                <a:spcPts val="0"/>
              </a:spcAft>
              <a:buFont typeface="Arial" panose="020B0604020202020204" pitchFamily="34" charset="0"/>
              <a:buChar char="•"/>
            </a:pPr>
            <a:r>
              <a:rPr lang="en-US" sz="1600" dirty="0"/>
              <a:t>Securing endpoint devices is critical to network security. A company must have well-documented policies in place, which may include the use of antivirus software and host intrusion prevention. More comprehensive endpoint security solutions rely on network access control.</a:t>
            </a:r>
          </a:p>
          <a:p>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For Cisco routers, the Cisco AutoSecure feature can be used to assist securing the system. For most OSs default usernames and passwords should be changed immediately, access to system resources should be restricted to only the individuals that are authorized to use those resources, and any unnecessary services and applications should be turned off and uninstalled when possible. </a:t>
            </a:r>
          </a:p>
          <a:p>
            <a:pPr>
              <a:spcBef>
                <a:spcPts val="0"/>
              </a:spcBef>
              <a:spcAft>
                <a:spcPts val="0"/>
              </a:spcAft>
              <a:buFont typeface="Arial" panose="020B0604020202020204" pitchFamily="34" charset="0"/>
              <a:buChar char="•"/>
            </a:pPr>
            <a:r>
              <a:rPr lang="en-US" sz="1600" dirty="0"/>
              <a:t>To protect network devices, it is important to use strong passwords. A passphrase is often easier to remember than a simple password. It is also longer and harder to guess. </a:t>
            </a:r>
          </a:p>
          <a:p>
            <a:pPr>
              <a:spcBef>
                <a:spcPts val="0"/>
              </a:spcBef>
              <a:spcAft>
                <a:spcPts val="0"/>
              </a:spcAft>
              <a:buFont typeface="Arial" panose="020B0604020202020204" pitchFamily="34" charset="0"/>
              <a:buChar char="•"/>
            </a:pPr>
            <a:r>
              <a:rPr lang="en-US" sz="1600" dirty="0"/>
              <a:t>For routers and switches, encrypt all plaintext passwords, setting a minimum acceptable password length, deter brute-force password guessing attacks, and disable an inactive privileged EXEC mode access after a specified amount of time.</a:t>
            </a:r>
          </a:p>
          <a:p>
            <a:pPr>
              <a:spcBef>
                <a:spcPts val="0"/>
              </a:spcBef>
              <a:spcAft>
                <a:spcPts val="0"/>
              </a:spcAft>
              <a:buFont typeface="Arial" panose="020B0604020202020204" pitchFamily="34" charset="0"/>
              <a:buChar char="•"/>
            </a:pPr>
            <a:r>
              <a:rPr lang="en-US" sz="1600" dirty="0"/>
              <a:t>Configure appropriate devices to support SSH, and disable unused services.</a:t>
            </a:r>
          </a:p>
          <a:p>
            <a:endParaRPr lang="en-US" sz="1200" dirty="0"/>
          </a:p>
        </p:txBody>
      </p:sp>
    </p:spTree>
    <p:custDataLst>
      <p:tags r:id="rId1"/>
    </p:custDataLst>
    <p:extLst>
      <p:ext uri="{BB962C8B-B14F-4D97-AF65-F5344CB8AC3E}">
        <p14:creationId xmlns:p14="http://schemas.microsoft.com/office/powerpoint/2010/main" val="783294431"/>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31869"/>
            <a:ext cx="9144000" cy="609056"/>
          </a:xfrm>
        </p:spPr>
        <p:txBody>
          <a:bodyPr/>
          <a:lstStyle/>
          <a:p>
            <a:pPr eaLnBrk="1" hangingPunct="1"/>
            <a:r>
              <a:rPr lang="en-US" sz="1400" dirty="0">
                <a:latin typeface="Arial" charset="0"/>
              </a:rPr>
              <a:t>Module 16: Network Security Fundamentals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239315" y="588237"/>
            <a:ext cx="4046935" cy="4125482"/>
          </a:xfrm>
          <a:ln>
            <a:solidFill>
              <a:schemeClr val="tx1">
                <a:lumMod val="50000"/>
              </a:schemeClr>
            </a:solidFill>
          </a:ln>
        </p:spPr>
        <p:txBody>
          <a:bodyPr/>
          <a:lstStyle/>
          <a:p>
            <a:pPr>
              <a:buFont typeface="Arial" panose="020B0604020202020204" pitchFamily="34" charset="0"/>
              <a:buChar char="•"/>
            </a:pPr>
            <a:r>
              <a:rPr lang="en-US" sz="1600" dirty="0"/>
              <a:t>threat actor</a:t>
            </a:r>
          </a:p>
          <a:p>
            <a:pPr>
              <a:buFont typeface="Arial" panose="020B0604020202020204" pitchFamily="34" charset="0"/>
              <a:buChar char="•"/>
            </a:pPr>
            <a:r>
              <a:rPr lang="en-US" sz="1600" dirty="0"/>
              <a:t>malware</a:t>
            </a:r>
          </a:p>
          <a:p>
            <a:pPr>
              <a:buFont typeface="Arial" panose="020B0604020202020204" pitchFamily="34" charset="0"/>
              <a:buChar char="•"/>
            </a:pPr>
            <a:r>
              <a:rPr lang="en-US" sz="1600" dirty="0"/>
              <a:t>reconnaissance attacks</a:t>
            </a:r>
          </a:p>
          <a:p>
            <a:pPr>
              <a:buFont typeface="Arial" panose="020B0604020202020204" pitchFamily="34" charset="0"/>
              <a:buChar char="•"/>
            </a:pPr>
            <a:r>
              <a:rPr lang="en-US" sz="1600" dirty="0"/>
              <a:t>access attacks</a:t>
            </a:r>
          </a:p>
          <a:p>
            <a:pPr>
              <a:buFont typeface="Arial" panose="020B0604020202020204" pitchFamily="34" charset="0"/>
              <a:buChar char="•"/>
            </a:pPr>
            <a:r>
              <a:rPr lang="en-US" sz="1600" dirty="0"/>
              <a:t>defense-in-depth</a:t>
            </a:r>
          </a:p>
          <a:p>
            <a:pPr>
              <a:buFont typeface="Arial" panose="020B0604020202020204" pitchFamily="34" charset="0"/>
              <a:buChar char="•"/>
            </a:pPr>
            <a:r>
              <a:rPr lang="en-US" sz="1600" dirty="0"/>
              <a:t>authentication, authorization, and accounting (AAA)</a:t>
            </a:r>
          </a:p>
          <a:p>
            <a:pPr>
              <a:buFont typeface="Arial" panose="020B0604020202020204" pitchFamily="34" charset="0"/>
              <a:buChar char="•"/>
            </a:pPr>
            <a:r>
              <a:rPr lang="en-US" sz="1600" dirty="0"/>
              <a:t>demilitarized zone (DMZ)</a:t>
            </a:r>
          </a:p>
          <a:p>
            <a:pPr>
              <a:buFont typeface="Arial" panose="020B0604020202020204" pitchFamily="34" charset="0"/>
              <a:buChar char="•"/>
            </a:pPr>
            <a:r>
              <a:rPr lang="en-US" sz="1600" dirty="0"/>
              <a:t>Cisco AutoSecure</a:t>
            </a:r>
          </a:p>
          <a:p>
            <a:pPr>
              <a:buFont typeface="Arial" panose="020B0604020202020204" pitchFamily="34" charset="0"/>
              <a:buChar char="•"/>
            </a:pPr>
            <a:r>
              <a:rPr lang="en-US" sz="1600" dirty="0"/>
              <a:t>passphrase</a:t>
            </a:r>
          </a:p>
          <a:p>
            <a:pPr marL="0" indent="0">
              <a:buNone/>
            </a:pPr>
            <a:endParaRPr lang="en-US" sz="1600" dirty="0"/>
          </a:p>
          <a:p>
            <a:pPr marL="0" indent="0">
              <a:buNone/>
            </a:pPr>
            <a:endParaRPr lang="en-US" sz="1600" dirty="0"/>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4373162" y="588237"/>
            <a:ext cx="4427935" cy="412548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b="1" dirty="0"/>
              <a:t>service password-encryption</a:t>
            </a:r>
          </a:p>
          <a:p>
            <a:pPr>
              <a:buFont typeface="Arial" panose="020B0604020202020204" pitchFamily="34" charset="0"/>
              <a:buChar char="•"/>
            </a:pPr>
            <a:r>
              <a:rPr lang="en-US" sz="1600" b="1" dirty="0"/>
              <a:t>security passwords min-length </a:t>
            </a:r>
            <a:endParaRPr lang="en-US" sz="1600" dirty="0"/>
          </a:p>
          <a:p>
            <a:pPr>
              <a:buFont typeface="Arial" panose="020B0604020202020204" pitchFamily="34" charset="0"/>
              <a:buChar char="•"/>
            </a:pPr>
            <a:r>
              <a:rPr lang="en-US" sz="1600" b="1" dirty="0"/>
              <a:t>login block-for</a:t>
            </a:r>
          </a:p>
          <a:p>
            <a:pPr>
              <a:buFont typeface="Arial" panose="020B0604020202020204" pitchFamily="34" charset="0"/>
              <a:buChar char="•"/>
            </a:pPr>
            <a:r>
              <a:rPr lang="en-US" sz="1600" b="1" dirty="0"/>
              <a:t>exec-timeout</a:t>
            </a:r>
          </a:p>
          <a:p>
            <a:pPr>
              <a:buFont typeface="Arial" panose="020B0604020202020204" pitchFamily="34" charset="0"/>
              <a:buChar char="•"/>
            </a:pPr>
            <a:r>
              <a:rPr lang="en-US" sz="1600" b="1" dirty="0"/>
              <a:t>crypto key generate rsa general-keys modulus</a:t>
            </a:r>
          </a:p>
          <a:p>
            <a:pPr>
              <a:buFont typeface="Arial" panose="020B0604020202020204" pitchFamily="34" charset="0"/>
              <a:buChar char="•"/>
            </a:pPr>
            <a:r>
              <a:rPr lang="en-US" sz="1600" b="1" dirty="0"/>
              <a:t>username</a:t>
            </a:r>
            <a:r>
              <a:rPr lang="en-US" sz="1600" dirty="0"/>
              <a:t> </a:t>
            </a:r>
            <a:r>
              <a:rPr lang="en-US" sz="1600" b="1" dirty="0"/>
              <a:t>password | secret </a:t>
            </a:r>
          </a:p>
          <a:p>
            <a:pPr>
              <a:buFont typeface="Arial" panose="020B0604020202020204" pitchFamily="34" charset="0"/>
              <a:buChar char="•"/>
            </a:pPr>
            <a:r>
              <a:rPr lang="en-US" sz="1600" b="1" dirty="0"/>
              <a:t>login local</a:t>
            </a:r>
          </a:p>
          <a:p>
            <a:pPr>
              <a:buFont typeface="Arial" panose="020B0604020202020204" pitchFamily="34" charset="0"/>
              <a:buChar char="•"/>
            </a:pPr>
            <a:r>
              <a:rPr lang="en-US" sz="1600" b="1" dirty="0"/>
              <a:t>transport input ssh</a:t>
            </a:r>
          </a:p>
          <a:p>
            <a:pPr>
              <a:buFont typeface="Arial" panose="020B0604020202020204" pitchFamily="34" charset="0"/>
              <a:buChar char="•"/>
            </a:pPr>
            <a:r>
              <a:rPr lang="en-US" sz="1600" b="1" dirty="0"/>
              <a:t>show ip ports all</a:t>
            </a:r>
          </a:p>
          <a:p>
            <a:pPr>
              <a:buFont typeface="Arial" panose="020B0604020202020204" pitchFamily="34" charset="0"/>
              <a:buChar char="•"/>
            </a:pPr>
            <a:r>
              <a:rPr lang="en-US" sz="1600" b="1" dirty="0"/>
              <a:t>show control-plan host open-ports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16: Activities</a:t>
            </a:r>
          </a:p>
        </p:txBody>
      </p:sp>
      <p:graphicFrame>
        <p:nvGraphicFramePr>
          <p:cNvPr id="7" name="Content Placeholder 3"/>
          <p:cNvGraphicFramePr>
            <a:graphicFrameLocks/>
          </p:cNvGraphicFramePr>
          <p:nvPr>
            <p:extLst>
              <p:ext uri="{D42A27DB-BD31-4B8C-83A1-F6EECF244321}">
                <p14:modId xmlns:p14="http://schemas.microsoft.com/office/powerpoint/2010/main" val="3049585109"/>
              </p:ext>
            </p:extLst>
          </p:nvPr>
        </p:nvGraphicFramePr>
        <p:xfrm>
          <a:off x="455999" y="1082042"/>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16.1.4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Security Threats and Vulnerabilities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16.2.5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Network Attacks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16.2.6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Research Network Security Threats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16.3.8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Network Attack Mitigations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16.4.6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Secure Passwords and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16.4.7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Network Devices with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16.5.1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Secure Network Devices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16.5.2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Secure Network Devices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16.5.4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Network Security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813801177"/>
                  </a:ext>
                </a:extLst>
              </a:tr>
            </a:tbl>
          </a:graphicData>
        </a:graphic>
      </p:graphicFrame>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a:t>
            </a:r>
          </a:p>
        </p:txBody>
      </p:sp>
      <p:sp>
        <p:nvSpPr>
          <p:cNvPr id="11266" name="Rectangle 34"/>
          <p:cNvSpPr>
            <a:spLocks noGrp="1" noChangeArrowheads="1"/>
          </p:cNvSpPr>
          <p:nvPr>
            <p:ph idx="1"/>
          </p:nvPr>
        </p:nvSpPr>
        <p:spPr>
          <a:xfrm>
            <a:off x="0" y="598919"/>
            <a:ext cx="9289355" cy="4155319"/>
          </a:xfrm>
        </p:spPr>
        <p:txBody>
          <a:bodyPr/>
          <a:lstStyle/>
          <a:p>
            <a:pPr marL="0" indent="0">
              <a:lnSpc>
                <a:spcPct val="85000"/>
              </a:lnSpc>
              <a:spcBef>
                <a:spcPct val="30000"/>
              </a:spcBef>
              <a:buNone/>
            </a:pPr>
            <a:r>
              <a:rPr lang="en-US" sz="1550" dirty="0"/>
              <a:t>Prior to teaching Module 16, the instructor should:</a:t>
            </a:r>
          </a:p>
          <a:p>
            <a:pPr>
              <a:lnSpc>
                <a:spcPct val="85000"/>
              </a:lnSpc>
              <a:spcBef>
                <a:spcPct val="30000"/>
              </a:spcBef>
              <a:buFont typeface="Arial" panose="020B0604020202020204" pitchFamily="34" charset="0"/>
              <a:buChar char="•"/>
            </a:pPr>
            <a:r>
              <a:rPr lang="en-US" sz="1550" dirty="0"/>
              <a:t>Review the activities and assessments for this module.</a:t>
            </a:r>
          </a:p>
          <a:p>
            <a:pPr>
              <a:lnSpc>
                <a:spcPct val="85000"/>
              </a:lnSpc>
              <a:spcBef>
                <a:spcPct val="30000"/>
              </a:spcBef>
              <a:buFont typeface="Arial" panose="020B0604020202020204" pitchFamily="34" charset="0"/>
              <a:buChar char="•"/>
            </a:pPr>
            <a:r>
              <a:rPr lang="en-US" sz="1550" dirty="0"/>
              <a:t>Try to include as many questions as possible to keep students engaged during classroom presentation.</a:t>
            </a:r>
          </a:p>
          <a:p>
            <a:pPr marL="0" indent="0">
              <a:lnSpc>
                <a:spcPct val="85000"/>
              </a:lnSpc>
              <a:spcBef>
                <a:spcPct val="30000"/>
              </a:spcBef>
              <a:buNone/>
            </a:pPr>
            <a:r>
              <a:rPr lang="en-US" sz="1550" dirty="0"/>
              <a:t>Topic 16.1</a:t>
            </a:r>
          </a:p>
          <a:p>
            <a:pPr lvl="1">
              <a:lnSpc>
                <a:spcPct val="85000"/>
              </a:lnSpc>
              <a:spcBef>
                <a:spcPct val="30000"/>
              </a:spcBef>
            </a:pPr>
            <a:r>
              <a:rPr lang="en-US" sz="1550" dirty="0"/>
              <a:t>Ask the students or have a class discussion</a:t>
            </a:r>
          </a:p>
          <a:p>
            <a:pPr lvl="2">
              <a:lnSpc>
                <a:spcPct val="85000"/>
              </a:lnSpc>
              <a:spcBef>
                <a:spcPct val="30000"/>
              </a:spcBef>
            </a:pPr>
            <a:r>
              <a:rPr lang="en-US" sz="1550" dirty="0"/>
              <a:t>What is another threat that you can think of?</a:t>
            </a:r>
          </a:p>
          <a:p>
            <a:pPr lvl="2">
              <a:lnSpc>
                <a:spcPct val="85000"/>
              </a:lnSpc>
              <a:spcBef>
                <a:spcPct val="30000"/>
              </a:spcBef>
            </a:pPr>
            <a:r>
              <a:rPr lang="en-US" sz="1550" dirty="0"/>
              <a:t>Have you ever seen or experienced a lapse In physical security? Share your experience, if you can.</a:t>
            </a:r>
          </a:p>
          <a:p>
            <a:pPr marL="0" indent="0">
              <a:lnSpc>
                <a:spcPct val="85000"/>
              </a:lnSpc>
              <a:spcBef>
                <a:spcPct val="30000"/>
              </a:spcBef>
              <a:buNone/>
            </a:pPr>
            <a:r>
              <a:rPr lang="en-US" sz="1550" dirty="0"/>
              <a:t>Topic 16.2</a:t>
            </a:r>
          </a:p>
          <a:p>
            <a:pPr lvl="1">
              <a:lnSpc>
                <a:spcPct val="85000"/>
              </a:lnSpc>
              <a:spcBef>
                <a:spcPct val="30000"/>
              </a:spcBef>
            </a:pPr>
            <a:r>
              <a:rPr lang="en-US" sz="1550" dirty="0"/>
              <a:t>Ask the students or have a class discussion</a:t>
            </a:r>
          </a:p>
          <a:p>
            <a:pPr lvl="2">
              <a:lnSpc>
                <a:spcPct val="85000"/>
              </a:lnSpc>
              <a:spcBef>
                <a:spcPct val="30000"/>
              </a:spcBef>
            </a:pPr>
            <a:r>
              <a:rPr lang="en-US" sz="1550" dirty="0"/>
              <a:t>What methods might you use to protect yourself against reconnaissance attacks?</a:t>
            </a:r>
          </a:p>
          <a:p>
            <a:pPr lvl="2">
              <a:lnSpc>
                <a:spcPct val="85000"/>
              </a:lnSpc>
              <a:spcBef>
                <a:spcPct val="30000"/>
              </a:spcBef>
            </a:pPr>
            <a:r>
              <a:rPr lang="en-US" sz="1550" dirty="0"/>
              <a:t>Can you think of any other ways a Denial of Service (DoS) attack could be carried out, and what the impact might be?</a:t>
            </a:r>
          </a:p>
          <a:p>
            <a:pPr marL="0" indent="0">
              <a:lnSpc>
                <a:spcPct val="85000"/>
              </a:lnSpc>
              <a:spcBef>
                <a:spcPct val="30000"/>
              </a:spcBef>
              <a:buNone/>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16.1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another threat that you can think of?</a:t>
            </a:r>
          </a:p>
          <a:p>
            <a:pPr lvl="2">
              <a:lnSpc>
                <a:spcPct val="85000"/>
              </a:lnSpc>
              <a:spcBef>
                <a:spcPct val="30000"/>
              </a:spcBef>
            </a:pPr>
            <a:r>
              <a:rPr lang="en-US" sz="1600" dirty="0"/>
              <a:t>Have you ever seen or experienced a lapse In physical security? Share your experience.</a:t>
            </a:r>
          </a:p>
          <a:p>
            <a:pPr marL="0" indent="0">
              <a:lnSpc>
                <a:spcPct val="85000"/>
              </a:lnSpc>
              <a:spcBef>
                <a:spcPct val="30000"/>
              </a:spcBef>
              <a:buNone/>
            </a:pPr>
            <a:r>
              <a:rPr lang="en-US" sz="1600" dirty="0"/>
              <a:t>Topic 16.2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methods might you use to protect yourself against reconnaissance attacks?</a:t>
            </a:r>
          </a:p>
          <a:p>
            <a:pPr lvl="2">
              <a:lnSpc>
                <a:spcPct val="85000"/>
              </a:lnSpc>
              <a:spcBef>
                <a:spcPct val="30000"/>
              </a:spcBef>
            </a:pPr>
            <a:r>
              <a:rPr lang="en-US" sz="1600" dirty="0"/>
              <a:t>Can you think of any other ways a Denial of Service (DoS) attack could be carried out, and what the impact might be?</a:t>
            </a:r>
          </a:p>
          <a:p>
            <a:pPr marL="0" indent="0" eaLnBrk="1" hangingPunct="1">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16.3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might the Defense-in-Depth approach to security be applied in a home network scenario?</a:t>
            </a:r>
          </a:p>
          <a:p>
            <a:pPr lvl="2">
              <a:lnSpc>
                <a:spcPct val="85000"/>
              </a:lnSpc>
              <a:spcBef>
                <a:spcPct val="30000"/>
              </a:spcBef>
            </a:pPr>
            <a:r>
              <a:rPr lang="en-US" sz="1600" dirty="0"/>
              <a:t>How do you think the Accounting part of AAA helps to provide security?</a:t>
            </a:r>
          </a:p>
          <a:p>
            <a:pPr marL="0" indent="0">
              <a:lnSpc>
                <a:spcPct val="85000"/>
              </a:lnSpc>
              <a:spcBef>
                <a:spcPct val="30000"/>
              </a:spcBef>
              <a:buNone/>
            </a:pPr>
            <a:r>
              <a:rPr lang="en-US" sz="1600" dirty="0"/>
              <a:t>Topic 16.4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other methods of supplying a password do you know of?</a:t>
            </a:r>
          </a:p>
          <a:p>
            <a:pPr lvl="2">
              <a:lnSpc>
                <a:spcPct val="85000"/>
              </a:lnSpc>
              <a:spcBef>
                <a:spcPct val="30000"/>
              </a:spcBef>
            </a:pPr>
            <a:r>
              <a:rPr lang="en-US" sz="1600" dirty="0"/>
              <a:t>Is remote terminal services all that can be done with SSH? Research the protocol capabilities and discuss.</a:t>
            </a:r>
          </a:p>
          <a:p>
            <a:pPr marL="261937" lvl="2" indent="0">
              <a:lnSpc>
                <a:spcPct val="85000"/>
              </a:lnSpc>
              <a:spcBef>
                <a:spcPct val="30000"/>
              </a:spcBef>
              <a:buNone/>
            </a:pPr>
            <a:endParaRPr lang="en-US" sz="1100" dirty="0"/>
          </a:p>
          <a:p>
            <a:pPr lvl="2">
              <a:lnSpc>
                <a:spcPct val="85000"/>
              </a:lnSpc>
              <a:spcBef>
                <a:spcPct val="30000"/>
              </a:spcBef>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67284465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5362</TotalTime>
  <Words>5114</Words>
  <Application>Microsoft Office PowerPoint</Application>
  <PresentationFormat>On-screen Show (16:9)</PresentationFormat>
  <Paragraphs>489</Paragraphs>
  <Slides>45</Slides>
  <Notes>43</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CiscoSans ExtraLight</vt:lpstr>
      <vt:lpstr>Wingdings</vt:lpstr>
      <vt:lpstr>Default Theme</vt:lpstr>
      <vt:lpstr>Module 16: Network Security Fundamentals</vt:lpstr>
      <vt:lpstr>Instructor Materials – Module 16 Planning Guide</vt:lpstr>
      <vt:lpstr>What to Expect in this Module</vt:lpstr>
      <vt:lpstr>What to Expect in this Module (Cont.)</vt:lpstr>
      <vt:lpstr>Check Your Understanding</vt:lpstr>
      <vt:lpstr>Module 16: Activities</vt:lpstr>
      <vt:lpstr>Module 16: Best Practices</vt:lpstr>
      <vt:lpstr>Module 16: Best Practices (Cont.)</vt:lpstr>
      <vt:lpstr>Module 16: Best Practices (Cont.)</vt:lpstr>
      <vt:lpstr>Module 16: Network Security Fundamentals</vt:lpstr>
      <vt:lpstr>Module Objectives</vt:lpstr>
      <vt:lpstr>16.1 Security Threats and Vulnerabilities</vt:lpstr>
      <vt:lpstr>Security Threats and Vulnerabilities Types of Threats</vt:lpstr>
      <vt:lpstr>Security Threats and Vulnerabilities Types of Vulnerabilities</vt:lpstr>
      <vt:lpstr>Security Threats and Vulnerabilities Physical Security</vt:lpstr>
      <vt:lpstr>16.2 Network Attacks</vt:lpstr>
      <vt:lpstr>Network Attacks Types of Malware</vt:lpstr>
      <vt:lpstr>Network Attacks Reconnaissance Attacks</vt:lpstr>
      <vt:lpstr>Network Attacks Access Attacks</vt:lpstr>
      <vt:lpstr>Network Attacks Denial of Service Attacks</vt:lpstr>
      <vt:lpstr>Network Attacks Lab – Research Network Security Threats</vt:lpstr>
      <vt:lpstr>16.3 Network Attack Mitigations</vt:lpstr>
      <vt:lpstr>Network Attack Mitigations The Defense-in-Depth Approach</vt:lpstr>
      <vt:lpstr>Network Attack Mitigations Keep Backups</vt:lpstr>
      <vt:lpstr>Network Attack Mitigations Upgrade, Update, and Patch</vt:lpstr>
      <vt:lpstr>Network Attack Mitigations Authentication, Authorization, and Accounting</vt:lpstr>
      <vt:lpstr>Network Attack Mitigations Firewalls</vt:lpstr>
      <vt:lpstr>Network Attack Mitigations Types of Firewalls</vt:lpstr>
      <vt:lpstr>Network Attack Mitigations Endpoint Security</vt:lpstr>
      <vt:lpstr>16.4 Device Security</vt:lpstr>
      <vt:lpstr>Device Security Cisco AutoSecure</vt:lpstr>
      <vt:lpstr>Device Security Passwords</vt:lpstr>
      <vt:lpstr>Device Security Additional Password Security</vt:lpstr>
      <vt:lpstr>Device Security Enable SSH</vt:lpstr>
      <vt:lpstr>Device Security Disable Unused Services</vt:lpstr>
      <vt:lpstr>Device Security Packet Tracer – Configure Secure Passwords and SSH</vt:lpstr>
      <vt:lpstr>Device Security Lab – Configure Network Devices with SSH</vt:lpstr>
      <vt:lpstr>16.5 Module Practice and Quiz</vt:lpstr>
      <vt:lpstr>Module Practice and Quiz Packet Tracer – Secure Network Devices</vt:lpstr>
      <vt:lpstr>Module Practice and Quiz Lab – Secure Network Devices</vt:lpstr>
      <vt:lpstr>Module Practice and Quiz What Did I Learn In This Module?</vt:lpstr>
      <vt:lpstr>Module Practice and Quiz What Did I Learn In This Module? (Cont.)</vt:lpstr>
      <vt:lpstr>Module Practice and Quiz What Did I Learn In This Module? (Cont.)</vt:lpstr>
      <vt:lpstr>Module 16: Network Security Fundamentals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269</cp:revision>
  <dcterms:created xsi:type="dcterms:W3CDTF">2019-10-18T06:21:22Z</dcterms:created>
  <dcterms:modified xsi:type="dcterms:W3CDTF">2021-01-29T13:31:40Z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