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9.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0.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21.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22.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23.xml" ContentType="application/vnd.openxmlformats-officedocument.presentationml.tags+xml"/>
  <Override PartName="/ppt/notesSlides/notesSlide65.xml" ContentType="application/vnd.openxmlformats-officedocument.presentationml.notesSlide+xml"/>
  <Override PartName="/ppt/tags/tag24.xml" ContentType="application/vnd.openxmlformats-officedocument.presentationml.tags+xml"/>
  <Override PartName="/ppt/notesSlides/notesSlide66.xml" ContentType="application/vnd.openxmlformats-officedocument.presentationml.notesSlide+xml"/>
  <Override PartName="/ppt/tags/tag25.xml" ContentType="application/vnd.openxmlformats-officedocument.presentationml.tags+xml"/>
  <Override PartName="/ppt/notesSlides/notesSlide67.xml" ContentType="application/vnd.openxmlformats-officedocument.presentationml.notesSlide+xml"/>
  <Override PartName="/ppt/tags/tag26.xml" ContentType="application/vnd.openxmlformats-officedocument.presentationml.tags+xml"/>
  <Override PartName="/ppt/notesSlides/notesSlide68.xml" ContentType="application/vnd.openxmlformats-officedocument.presentationml.notesSlide+xml"/>
  <Override PartName="/ppt/tags/tag27.xml" ContentType="application/vnd.openxmlformats-officedocument.presentationml.tags+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3"/>
  </p:notesMasterIdLst>
  <p:sldIdLst>
    <p:sldId id="513" r:id="rId2"/>
    <p:sldId id="1191" r:id="rId3"/>
    <p:sldId id="1195" r:id="rId4"/>
    <p:sldId id="1196" r:id="rId5"/>
    <p:sldId id="1053" r:id="rId6"/>
    <p:sldId id="1076" r:id="rId7"/>
    <p:sldId id="763" r:id="rId8"/>
    <p:sldId id="1144" r:id="rId9"/>
    <p:sldId id="1052" r:id="rId10"/>
    <p:sldId id="1190" r:id="rId11"/>
    <p:sldId id="1192" r:id="rId12"/>
    <p:sldId id="876" r:id="rId13"/>
    <p:sldId id="860" r:id="rId14"/>
    <p:sldId id="759" r:id="rId15"/>
    <p:sldId id="1108" r:id="rId16"/>
    <p:sldId id="1145" r:id="rId17"/>
    <p:sldId id="1146" r:id="rId18"/>
    <p:sldId id="1147" r:id="rId19"/>
    <p:sldId id="1148" r:id="rId20"/>
    <p:sldId id="1056" r:id="rId21"/>
    <p:sldId id="1149" r:id="rId22"/>
    <p:sldId id="1150" r:id="rId23"/>
    <p:sldId id="1151" r:id="rId24"/>
    <p:sldId id="1152" r:id="rId25"/>
    <p:sldId id="1103" r:id="rId26"/>
    <p:sldId id="1153" r:id="rId27"/>
    <p:sldId id="1154" r:id="rId28"/>
    <p:sldId id="1155" r:id="rId29"/>
    <p:sldId id="1104" r:id="rId30"/>
    <p:sldId id="1156" r:id="rId31"/>
    <p:sldId id="1157" r:id="rId32"/>
    <p:sldId id="1158" r:id="rId33"/>
    <p:sldId id="1159" r:id="rId34"/>
    <p:sldId id="1160" r:id="rId35"/>
    <p:sldId id="1161" r:id="rId36"/>
    <p:sldId id="1162" r:id="rId37"/>
    <p:sldId id="1163" r:id="rId38"/>
    <p:sldId id="1164" r:id="rId39"/>
    <p:sldId id="1194" r:id="rId40"/>
    <p:sldId id="1140" r:id="rId41"/>
    <p:sldId id="1165" r:id="rId42"/>
    <p:sldId id="1166" r:id="rId43"/>
    <p:sldId id="1167" r:id="rId44"/>
    <p:sldId id="1168" r:id="rId45"/>
    <p:sldId id="1169" r:id="rId46"/>
    <p:sldId id="1170" r:id="rId47"/>
    <p:sldId id="1171" r:id="rId48"/>
    <p:sldId id="1172" r:id="rId49"/>
    <p:sldId id="1173" r:id="rId50"/>
    <p:sldId id="1139" r:id="rId51"/>
    <p:sldId id="1174" r:id="rId52"/>
    <p:sldId id="1175" r:id="rId53"/>
    <p:sldId id="1176" r:id="rId54"/>
    <p:sldId id="1177" r:id="rId55"/>
    <p:sldId id="1138" r:id="rId56"/>
    <p:sldId id="1178" r:id="rId57"/>
    <p:sldId id="1179" r:id="rId58"/>
    <p:sldId id="1180" r:id="rId59"/>
    <p:sldId id="1181" r:id="rId60"/>
    <p:sldId id="1182" r:id="rId61"/>
    <p:sldId id="1184" r:id="rId62"/>
    <p:sldId id="1183" r:id="rId63"/>
    <p:sldId id="957" r:id="rId64"/>
    <p:sldId id="1185" r:id="rId65"/>
    <p:sldId id="1186" r:id="rId66"/>
    <p:sldId id="1187" r:id="rId67"/>
    <p:sldId id="1137" r:id="rId68"/>
    <p:sldId id="1188" r:id="rId69"/>
    <p:sldId id="1189" r:id="rId70"/>
    <p:sldId id="874" r:id="rId71"/>
    <p:sldId id="291" r:id="rId72"/>
  </p:sldIdLst>
  <p:sldSz cx="9144000" cy="5143500" type="screen16x9"/>
  <p:notesSz cx="6858000" cy="9144000"/>
  <p:custDataLst>
    <p:tags r:id="rId7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8"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James Riedmueller" initials="JR" lastIdx="4" clrIdx="5">
    <p:extLst>
      <p:ext uri="{19B8F6BF-5375-455C-9EA6-DF929625EA0E}">
        <p15:presenceInfo xmlns:p15="http://schemas.microsoft.com/office/powerpoint/2012/main" userId="S::james.riedmueller@janusresearch.com::b99d3b23-48e9-4972-b41f-686df6a8cf32" providerId="AD"/>
      </p:ext>
    </p:extLst>
  </p:cmAuthor>
  <p:cmAuthor id="6" name="Anna Bolen-Testa" initials="AB" lastIdx="1" clrIdx="6">
    <p:extLst>
      <p:ext uri="{19B8F6BF-5375-455C-9EA6-DF929625EA0E}">
        <p15:presenceInfo xmlns:p15="http://schemas.microsoft.com/office/powerpoint/2012/main" userId="S-1-5-21-650795749-649990105-1978746762-71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0" autoAdjust="0"/>
    <p:restoredTop sz="75163" autoAdjust="0"/>
  </p:normalViewPr>
  <p:slideViewPr>
    <p:cSldViewPr snapToGrid="0" showGuides="1">
      <p:cViewPr>
        <p:scale>
          <a:sx n="75" d="100"/>
          <a:sy n="75" d="100"/>
        </p:scale>
        <p:origin x="904" y="11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t>Module 17: Build a Small Network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13</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17.0.2</a:t>
            </a:r>
          </a:p>
        </p:txBody>
      </p:sp>
    </p:spTree>
    <p:extLst>
      <p:ext uri="{BB962C8B-B14F-4D97-AF65-F5344CB8AC3E}">
        <p14:creationId xmlns:p14="http://schemas.microsoft.com/office/powerpoint/2010/main" val="1734445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17.1.1 – Small Network Topologies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17.1.2 – Device Selection for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385235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17.1.3 – IP Addressing for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012842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17.1.4 – Redundancy in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565241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17.1.5 – Traffic Management</a:t>
            </a:r>
          </a:p>
          <a:p>
            <a:r>
              <a:rPr lang="en-US" dirty="0"/>
              <a:t>17.1.6 – Check Your Understanding – Devices in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235384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17.2.1 – Common Applications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936976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17.2.2 – Common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911410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17.2.2 – Common Protocols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788507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17.2.3 – Voice and Video Applications</a:t>
            </a:r>
          </a:p>
          <a:p>
            <a:r>
              <a:rPr lang="en-US" dirty="0"/>
              <a:t>17.2.4 – Check Your Understanding – Small Network Applications and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847646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17.3 Scale to Larger Networks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17.3.1 – Small Network Growth</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253705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17.3.2 – Protocol Analysis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518496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17.3.3 – Employee Network Utilization</a:t>
            </a:r>
          </a:p>
          <a:p>
            <a:r>
              <a:rPr lang="en-US" dirty="0"/>
              <a:t>17.3.4 – Check Your Understanding – Scale to Larger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620451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17.4 Verify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17.4.1 – Verify Connectivity with Ping</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040356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17.4.1 – Verify Connectivity with Ping (Cont.)</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521877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17.4.2 – Extended Ping</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9888469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2259269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156343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6084038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17.4.4 – Extended Traceroute</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9016930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17.4.4 – Extended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616482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17.4.5 – Network Baseline</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8418669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17.4.6 – Lab – Test Network Latency with Ping and Traceroute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729084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17.5 Host and IOS Commands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652868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17.5.1 – IP Configuration on a Windows Host</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691620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97717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17.5.2 – IP Configuration on a Linux Host</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4075714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17.5.3 – IP Configuration on a macOS Host</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1619261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17.5.4 – The </a:t>
            </a:r>
            <a:r>
              <a:rPr lang="en-US" dirty="0" err="1"/>
              <a:t>arp</a:t>
            </a:r>
            <a:r>
              <a:rPr lang="en-US" dirty="0"/>
              <a:t>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4404310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17.5.5 – Common show Commands Revisited</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42313168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17.5.6 – The show </a:t>
            </a:r>
            <a:r>
              <a:rPr lang="en-US" dirty="0" err="1"/>
              <a:t>cdp</a:t>
            </a:r>
            <a:r>
              <a:rPr lang="en-US" dirty="0"/>
              <a:t> neighbors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3235437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17.5.7 – The show </a:t>
            </a:r>
            <a:r>
              <a:rPr lang="en-US" dirty="0" err="1"/>
              <a:t>ip</a:t>
            </a:r>
            <a:r>
              <a:rPr lang="en-US" dirty="0"/>
              <a:t> interface brief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1148889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17.5.8 – Video – The show version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17010348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17.5.9 – Packet Tracer – Interpret show Command Output</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0705618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17636478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17.6.1 – Basic Troubleshooting Approaches</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858914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17.6.2 – Resolve or Escalate?</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9504025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17.6.3 – The debug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6878604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17.6.4 – The terminal monitor Command</a:t>
            </a:r>
          </a:p>
          <a:p>
            <a:r>
              <a:rPr lang="en-US" dirty="0"/>
              <a:t>17.6.5 – Check Your Understanding – Troubleshooting Methodologies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5481719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42881064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17.7.1 – Duplex Operation and Mismatch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29719165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17.7.2 – IP Addressing Issues on IOS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37240725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17.7.3 – IP Addressing Issues on End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358389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17.7.4 – Default Gateway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30432465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17.7.5 – Troubleshooting DNS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17274064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17.7.6 – Packet Tracer – Troubleshoot Connectivity</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1920164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8</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0566589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17.7.7 – PTPM and Lab – Troubleshoot Connectivity Issues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3068880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17.8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17.8.1 – PTPM and Lab – Design and Build a Small Business Network</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38944276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17.8.2 – Packet Tracer – Skills Integration Challenge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18553082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17.8.3 – Packet Tracer – Troubleshooting Challenge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10279177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 (Cont.)?</a:t>
            </a:r>
          </a:p>
        </p:txBody>
      </p:sp>
    </p:spTree>
    <p:extLst>
      <p:ext uri="{BB962C8B-B14F-4D97-AF65-F5344CB8AC3E}">
        <p14:creationId xmlns:p14="http://schemas.microsoft.com/office/powerpoint/2010/main" val="11392415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a:t>
            </a:r>
          </a:p>
        </p:txBody>
      </p:sp>
    </p:spTree>
    <p:extLst>
      <p:ext uri="{BB962C8B-B14F-4D97-AF65-F5344CB8AC3E}">
        <p14:creationId xmlns:p14="http://schemas.microsoft.com/office/powerpoint/2010/main" val="40520721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a:t>
            </a:r>
          </a:p>
          <a:p>
            <a:r>
              <a:rPr lang="en-US" dirty="0"/>
              <a:t>17.8.5 – Module Quiz – Build a Small Network</a:t>
            </a:r>
          </a:p>
        </p:txBody>
      </p:sp>
    </p:spTree>
    <p:extLst>
      <p:ext uri="{BB962C8B-B14F-4D97-AF65-F5344CB8AC3E}">
        <p14:creationId xmlns:p14="http://schemas.microsoft.com/office/powerpoint/2010/main" val="42867117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70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71</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63072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1522350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705061" y="4741653"/>
            <a:ext cx="2820465"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0.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17: Build a Small Network</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 </a:t>
            </a:r>
          </a:p>
          <a:p>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17: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dirty="0"/>
              <a:t>Topic 17.2</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How do you think the general acceptance of cloud-based services impacting application usage in small businesses?</a:t>
            </a:r>
          </a:p>
          <a:p>
            <a:pPr lvl="2">
              <a:lnSpc>
                <a:spcPct val="85000"/>
              </a:lnSpc>
              <a:spcBef>
                <a:spcPct val="30000"/>
              </a:spcBef>
            </a:pPr>
            <a:r>
              <a:rPr lang="en-US" sz="1500" dirty="0"/>
              <a:t>What is a common network-enabled business application that is not listed in the module?</a:t>
            </a:r>
            <a:endParaRPr lang="en-US" dirty="0"/>
          </a:p>
          <a:p>
            <a:pPr marL="0" indent="0">
              <a:lnSpc>
                <a:spcPct val="85000"/>
              </a:lnSpc>
              <a:spcBef>
                <a:spcPct val="30000"/>
              </a:spcBef>
              <a:buNone/>
            </a:pPr>
            <a:r>
              <a:rPr lang="en-US" dirty="0"/>
              <a:t>Topic 17.3</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Why do you think network utilization information is so difficult to keep current?</a:t>
            </a:r>
          </a:p>
          <a:p>
            <a:pPr lvl="2">
              <a:lnSpc>
                <a:spcPct val="85000"/>
              </a:lnSpc>
              <a:spcBef>
                <a:spcPct val="30000"/>
              </a:spcBef>
            </a:pPr>
            <a:r>
              <a:rPr lang="en-US" sz="1500" dirty="0"/>
              <a:t>Can you name a network-based tool or system that can provide you protocol usage analytics?</a:t>
            </a:r>
          </a:p>
          <a:p>
            <a:pPr marL="0" indent="0" eaLnBrk="1" hangingPunct="1">
              <a:lnSpc>
                <a:spcPct val="85000"/>
              </a:lnSpc>
              <a:spcBef>
                <a:spcPct val="30000"/>
              </a:spcBef>
              <a:buNone/>
            </a:pPr>
            <a:r>
              <a:rPr lang="en-US" dirty="0"/>
              <a:t>Topic 17.4</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What do you think the value of the source IP address option in the extended ping is to troubleshooting?</a:t>
            </a:r>
          </a:p>
          <a:p>
            <a:pPr lvl="2">
              <a:lnSpc>
                <a:spcPct val="85000"/>
              </a:lnSpc>
              <a:spcBef>
                <a:spcPct val="30000"/>
              </a:spcBef>
            </a:pPr>
            <a:r>
              <a:rPr lang="en-US" sz="1500" dirty="0"/>
              <a:t>What real value do you think an updated Network Baseline provides?</a:t>
            </a:r>
          </a:p>
          <a:p>
            <a:pPr marL="0" indent="0">
              <a:lnSpc>
                <a:spcPct val="85000"/>
              </a:lnSpc>
              <a:spcBef>
                <a:spcPct val="30000"/>
              </a:spcBef>
              <a:buNone/>
            </a:pPr>
            <a:endParaRPr lang="en-US" sz="15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380134295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17: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17.5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Why is the </a:t>
            </a:r>
            <a:r>
              <a:rPr lang="en-US" sz="1600" dirty="0" err="1"/>
              <a:t>arp</a:t>
            </a:r>
            <a:r>
              <a:rPr lang="en-US" sz="1600" dirty="0"/>
              <a:t> process so important to IPv4 network operations?</a:t>
            </a:r>
          </a:p>
          <a:p>
            <a:pPr lvl="2">
              <a:lnSpc>
                <a:spcPct val="85000"/>
              </a:lnSpc>
              <a:spcBef>
                <a:spcPct val="30000"/>
              </a:spcBef>
            </a:pPr>
            <a:r>
              <a:rPr lang="en-US" sz="1600" dirty="0"/>
              <a:t>What risk is inherent with the use of Cisco Discovery Protocol?</a:t>
            </a:r>
          </a:p>
          <a:p>
            <a:pPr marL="0" indent="0">
              <a:lnSpc>
                <a:spcPct val="85000"/>
              </a:lnSpc>
              <a:spcBef>
                <a:spcPct val="30000"/>
              </a:spcBef>
              <a:buNone/>
            </a:pPr>
            <a:r>
              <a:rPr lang="en-US" sz="1600" dirty="0"/>
              <a:t>Topic 17.6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In what situations is escalation of a trouble ticket the right decision to make?</a:t>
            </a:r>
          </a:p>
          <a:p>
            <a:pPr lvl="2">
              <a:lnSpc>
                <a:spcPct val="85000"/>
              </a:lnSpc>
              <a:spcBef>
                <a:spcPct val="30000"/>
              </a:spcBef>
            </a:pPr>
            <a:r>
              <a:rPr lang="en-US" sz="1600" dirty="0"/>
              <a:t>What situations do you think that using a debug command are not appropriate?</a:t>
            </a:r>
          </a:p>
          <a:p>
            <a:pPr marL="0" indent="0">
              <a:lnSpc>
                <a:spcPct val="85000"/>
              </a:lnSpc>
              <a:spcBef>
                <a:spcPct val="30000"/>
              </a:spcBef>
              <a:buNone/>
            </a:pPr>
            <a:r>
              <a:rPr lang="en-US" sz="1600" dirty="0"/>
              <a:t>Topic 17.7</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Is an APIPA address actually usable?</a:t>
            </a:r>
          </a:p>
        </p:txBody>
      </p:sp>
    </p:spTree>
    <p:custDataLst>
      <p:tags r:id="rId1"/>
    </p:custDataLst>
    <p:extLst>
      <p:ext uri="{BB962C8B-B14F-4D97-AF65-F5344CB8AC3E}">
        <p14:creationId xmlns:p14="http://schemas.microsoft.com/office/powerpoint/2010/main" val="260133508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17: Build a Small Network</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614217"/>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Build a Small Network</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Implement a network design for a small network to include a router, a switch, and end devices.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855954571"/>
              </p:ext>
            </p:extLst>
          </p:nvPr>
        </p:nvGraphicFramePr>
        <p:xfrm>
          <a:off x="144065" y="1547438"/>
          <a:ext cx="8667426" cy="3147060"/>
        </p:xfrm>
        <a:graphic>
          <a:graphicData uri="http://schemas.openxmlformats.org/drawingml/2006/table">
            <a:tbl>
              <a:tblPr firstRow="1" bandRow="1">
                <a:tableStyleId>{5C22544A-7EE6-4342-B048-85BDC9FD1C3A}</a:tableStyleId>
              </a:tblPr>
              <a:tblGrid>
                <a:gridCol w="3830016">
                  <a:extLst>
                    <a:ext uri="{9D8B030D-6E8A-4147-A177-3AD203B41FA5}">
                      <a16:colId xmlns:a16="http://schemas.microsoft.com/office/drawing/2014/main" val="2579019526"/>
                    </a:ext>
                  </a:extLst>
                </a:gridCol>
                <a:gridCol w="4837410">
                  <a:extLst>
                    <a:ext uri="{9D8B030D-6E8A-4147-A177-3AD203B41FA5}">
                      <a16:colId xmlns:a16="http://schemas.microsoft.com/office/drawing/2014/main" val="1764220437"/>
                    </a:ext>
                  </a:extLst>
                </a:gridCol>
              </a:tblGrid>
              <a:tr h="370840">
                <a:tc>
                  <a:txBody>
                    <a:bodyPr/>
                    <a:lstStyle/>
                    <a:p>
                      <a:pPr algn="l" fontAlgn="ctr"/>
                      <a:r>
                        <a:rPr lang="en-US" sz="1200" b="1" dirty="0">
                          <a:effectLst/>
                        </a:rPr>
                        <a:t>Topic Title</a:t>
                      </a:r>
                      <a:endParaRPr lang="en-US" sz="1200" dirty="0">
                        <a:effectLst/>
                      </a:endParaRPr>
                    </a:p>
                  </a:txBody>
                  <a:tcPr marL="47625" marR="47625" marT="47625" marB="47625" anchor="ctr"/>
                </a:tc>
                <a:tc>
                  <a:txBody>
                    <a:bodyPr/>
                    <a:lstStyle/>
                    <a:p>
                      <a:pPr algn="l" fontAlgn="ctr"/>
                      <a:r>
                        <a:rPr lang="en-US" sz="1200" b="1">
                          <a:effectLst/>
                        </a:rPr>
                        <a:t>Topic Objective</a:t>
                      </a:r>
                      <a:endParaRPr lang="en-US" sz="120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sz="1200" b="1" dirty="0">
                          <a:solidFill>
                            <a:schemeClr val="bg1"/>
                          </a:solidFill>
                          <a:effectLst/>
                        </a:rPr>
                        <a:t>Devices in a Small Network</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Identify the devices used in a small network.</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sz="1200" b="1">
                          <a:solidFill>
                            <a:schemeClr val="bg1"/>
                          </a:solidFill>
                          <a:effectLst/>
                        </a:rPr>
                        <a:t>Small Network Applications and Protocols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Identify the protocols and applications used in a small network.</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sz="1200" b="1">
                          <a:solidFill>
                            <a:schemeClr val="bg1"/>
                          </a:solidFill>
                          <a:effectLst/>
                        </a:rPr>
                        <a:t>Scale to Larger Networks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Explain how a small network serves as the basis of larger networks.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sz="1200" b="1">
                          <a:solidFill>
                            <a:schemeClr val="bg1"/>
                          </a:solidFill>
                          <a:effectLst/>
                        </a:rPr>
                        <a:t>Verify Connectivity</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Use the output of the ping and tracert commands to verify connectivity and establish relative network performance.</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sz="1200" b="1">
                          <a:solidFill>
                            <a:schemeClr val="bg1"/>
                          </a:solidFill>
                          <a:effectLst/>
                        </a:rPr>
                        <a:t>Host and IOS Commands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Use host and IOS commands to acquire information about the devices in a network.</a:t>
                      </a:r>
                    </a:p>
                  </a:txBody>
                  <a:tcPr marL="47625" marR="47625" marT="47625" marB="47625" anchor="ctr"/>
                </a:tc>
                <a:extLst>
                  <a:ext uri="{0D108BD9-81ED-4DB2-BD59-A6C34878D82A}">
                    <a16:rowId xmlns:a16="http://schemas.microsoft.com/office/drawing/2014/main" val="2728406127"/>
                  </a:ext>
                </a:extLst>
              </a:tr>
              <a:tr h="370840">
                <a:tc>
                  <a:txBody>
                    <a:bodyPr/>
                    <a:lstStyle/>
                    <a:p>
                      <a:pPr fontAlgn="ctr"/>
                      <a:r>
                        <a:rPr lang="en-US" sz="1200" b="1" dirty="0">
                          <a:solidFill>
                            <a:schemeClr val="bg1"/>
                          </a:solidFill>
                          <a:effectLst/>
                        </a:rPr>
                        <a:t>Troubleshooting Methodologies</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dirty="0">
                          <a:effectLst/>
                        </a:rPr>
                        <a:t>Describe common network troubleshooting methodologies.</a:t>
                      </a:r>
                    </a:p>
                  </a:txBody>
                  <a:tcPr marL="47625" marR="47625" marT="47625" marB="47625" anchor="ctr"/>
                </a:tc>
                <a:extLst>
                  <a:ext uri="{0D108BD9-81ED-4DB2-BD59-A6C34878D82A}">
                    <a16:rowId xmlns:a16="http://schemas.microsoft.com/office/drawing/2014/main" val="3149551507"/>
                  </a:ext>
                </a:extLst>
              </a:tr>
              <a:tr h="370840">
                <a:tc>
                  <a:txBody>
                    <a:bodyPr/>
                    <a:lstStyle/>
                    <a:p>
                      <a:pPr fontAlgn="ctr"/>
                      <a:r>
                        <a:rPr lang="en-US" sz="1200" b="1" dirty="0">
                          <a:solidFill>
                            <a:schemeClr val="bg1"/>
                          </a:solidFill>
                          <a:effectLst/>
                        </a:rPr>
                        <a:t>Troubleshooting Scenarios</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dirty="0">
                          <a:effectLst/>
                        </a:rPr>
                        <a:t>Troubleshoot issues with devices in the network.</a:t>
                      </a:r>
                    </a:p>
                  </a:txBody>
                  <a:tcPr marL="47625" marR="47625" marT="47625" marB="47625" anchor="ctr"/>
                </a:tc>
                <a:extLst>
                  <a:ext uri="{0D108BD9-81ED-4DB2-BD59-A6C34878D82A}">
                    <a16:rowId xmlns:a16="http://schemas.microsoft.com/office/drawing/2014/main" val="3007087746"/>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17.1 Devices in a Small Network</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Small Network Topologies</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800" dirty="0">
                <a:solidFill>
                  <a:srgbClr val="000000"/>
                </a:solidFill>
              </a:rPr>
              <a:t>The majority of businesses are small most of the business networks are also small.</a:t>
            </a:r>
          </a:p>
          <a:p>
            <a:pPr marL="285750" indent="-285750" algn="l">
              <a:buFont typeface="Arial" panose="020B0604020202020204" pitchFamily="34" charset="0"/>
              <a:buChar char="•"/>
            </a:pPr>
            <a:r>
              <a:rPr lang="en-US" sz="1800" dirty="0">
                <a:solidFill>
                  <a:srgbClr val="000000"/>
                </a:solidFill>
              </a:rPr>
              <a:t>A small network design is usually simple.</a:t>
            </a:r>
          </a:p>
          <a:p>
            <a:pPr marL="285750" indent="-285750" algn="l">
              <a:buFont typeface="Arial" panose="020B0604020202020204" pitchFamily="34" charset="0"/>
              <a:buChar char="•"/>
            </a:pPr>
            <a:r>
              <a:rPr lang="en-US" sz="1800" dirty="0">
                <a:solidFill>
                  <a:srgbClr val="000000"/>
                </a:solidFill>
              </a:rPr>
              <a:t>Small networks typically have a single WAN connection provided by DSL, cable, or an Ethernet connection.</a:t>
            </a:r>
          </a:p>
          <a:p>
            <a:pPr marL="285750" indent="-285750" algn="l">
              <a:buFont typeface="Arial" panose="020B0604020202020204" pitchFamily="34" charset="0"/>
              <a:buChar char="•"/>
            </a:pPr>
            <a:r>
              <a:rPr lang="en-US" sz="1800" dirty="0">
                <a:solidFill>
                  <a:srgbClr val="000000"/>
                </a:solidFill>
              </a:rPr>
              <a:t>Large networks require an IT department to maintain, secure, and troubleshoot network devices and to protect organizational data. Small networks are managed by a local IT technician or by a contracted professional.</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Device Selection for a Small Network</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Like large networks, small networks require planning and design to meet user requirements. Planning ensures that all requirements, cost factors, and deployment options are given due consideration. One of the first design considerations is the type of intermediary devices to use to support the network.</a:t>
            </a:r>
          </a:p>
          <a:p>
            <a:pPr marL="0" indent="0" algn="l"/>
            <a:endParaRPr lang="en-US" sz="1600" dirty="0">
              <a:solidFill>
                <a:srgbClr val="000000"/>
              </a:solidFill>
            </a:endParaRPr>
          </a:p>
          <a:p>
            <a:pPr marL="0" indent="0" algn="l"/>
            <a:r>
              <a:rPr lang="en-US" sz="1600" dirty="0">
                <a:solidFill>
                  <a:srgbClr val="000000"/>
                </a:solidFill>
              </a:rPr>
              <a:t>Factors that must be considered when selecting network devices include:</a:t>
            </a:r>
          </a:p>
          <a:p>
            <a:pPr marL="358835" lvl="1" indent="-285750">
              <a:buFont typeface="Arial" panose="020B0604020202020204" pitchFamily="34" charset="0"/>
              <a:buChar char="•"/>
            </a:pPr>
            <a:r>
              <a:rPr lang="en-US" sz="1600" dirty="0">
                <a:solidFill>
                  <a:srgbClr val="000000"/>
                </a:solidFill>
              </a:rPr>
              <a:t>cost</a:t>
            </a:r>
          </a:p>
          <a:p>
            <a:pPr marL="358835" lvl="1" indent="-285750">
              <a:buFont typeface="Arial" panose="020B0604020202020204" pitchFamily="34" charset="0"/>
              <a:buChar char="•"/>
            </a:pPr>
            <a:r>
              <a:rPr lang="en-US" sz="1600" dirty="0">
                <a:solidFill>
                  <a:srgbClr val="000000"/>
                </a:solidFill>
              </a:rPr>
              <a:t>speed and types of ports/interfaces</a:t>
            </a:r>
          </a:p>
          <a:p>
            <a:pPr marL="358835" lvl="1" indent="-285750">
              <a:buFont typeface="Arial" panose="020B0604020202020204" pitchFamily="34" charset="0"/>
              <a:buChar char="•"/>
            </a:pPr>
            <a:r>
              <a:rPr lang="en-US" sz="1600" dirty="0">
                <a:solidFill>
                  <a:srgbClr val="000000"/>
                </a:solidFill>
              </a:rPr>
              <a:t>expandability</a:t>
            </a:r>
          </a:p>
          <a:p>
            <a:pPr marL="358835" lvl="1" indent="-285750">
              <a:buFont typeface="Arial" panose="020B0604020202020204" pitchFamily="34" charset="0"/>
              <a:buChar char="•"/>
            </a:pPr>
            <a:r>
              <a:rPr lang="en-US" sz="1600" dirty="0">
                <a:solidFill>
                  <a:srgbClr val="000000"/>
                </a:solidFill>
              </a:rPr>
              <a:t>operating system features and services</a:t>
            </a:r>
          </a:p>
        </p:txBody>
      </p:sp>
    </p:spTree>
    <p:extLst>
      <p:ext uri="{BB962C8B-B14F-4D97-AF65-F5344CB8AC3E}">
        <p14:creationId xmlns:p14="http://schemas.microsoft.com/office/powerpoint/2010/main" val="12065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IP Addressing for a Small Network</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implementing a network, create an IP addressing scheme and use it. All hosts and devices within an internetwork must have a unique address. Devices that will factor into the IP addressing scheme include the following:</a:t>
            </a:r>
          </a:p>
          <a:p>
            <a:pPr marL="358835" lvl="1" indent="-285750">
              <a:buFont typeface="Arial" panose="020B0604020202020204" pitchFamily="34" charset="0"/>
              <a:buChar char="•"/>
            </a:pPr>
            <a:r>
              <a:rPr lang="en-US" sz="1600" dirty="0">
                <a:solidFill>
                  <a:srgbClr val="000000"/>
                </a:solidFill>
              </a:rPr>
              <a:t>End user devices - The number and type of connections (i.e., wired, wireless, remote access)</a:t>
            </a:r>
          </a:p>
          <a:p>
            <a:pPr marL="358835" lvl="1" indent="-285750">
              <a:buFont typeface="Arial" panose="020B0604020202020204" pitchFamily="34" charset="0"/>
              <a:buChar char="•"/>
            </a:pPr>
            <a:r>
              <a:rPr lang="en-US" sz="1600" dirty="0">
                <a:solidFill>
                  <a:srgbClr val="000000"/>
                </a:solidFill>
              </a:rPr>
              <a:t>Servers and peripherals devices (e.g., printers and security cameras)</a:t>
            </a:r>
          </a:p>
          <a:p>
            <a:pPr marL="358835" lvl="1" indent="-285750">
              <a:buFont typeface="Arial" panose="020B0604020202020204" pitchFamily="34" charset="0"/>
              <a:buChar char="•"/>
            </a:pPr>
            <a:r>
              <a:rPr lang="en-US" sz="1600" dirty="0">
                <a:solidFill>
                  <a:srgbClr val="000000"/>
                </a:solidFill>
              </a:rPr>
              <a:t>Intermediary devices including switches and access points</a:t>
            </a:r>
          </a:p>
          <a:p>
            <a:pPr marL="0" indent="0" algn="l"/>
            <a:endParaRPr lang="en-US" sz="1600" dirty="0">
              <a:solidFill>
                <a:srgbClr val="000000"/>
              </a:solidFill>
            </a:endParaRPr>
          </a:p>
          <a:p>
            <a:pPr marL="0" indent="0" algn="l"/>
            <a:r>
              <a:rPr lang="en-US" sz="1600" dirty="0">
                <a:solidFill>
                  <a:srgbClr val="000000"/>
                </a:solidFill>
              </a:rPr>
              <a:t>It is recommended that you plan, document, and maintain an IP addressing scheme based on device type. The use of a planned IP addressing scheme makes it easier to identify a type of device and to troubleshoot problems.</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74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Redundancy in a Small Network</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66676" y="731837"/>
            <a:ext cx="3692526" cy="3689897"/>
          </a:xfrm>
        </p:spPr>
        <p:txBody>
          <a:bodyPr/>
          <a:lstStyle/>
          <a:p>
            <a:pPr marL="0" indent="0" algn="l"/>
            <a:r>
              <a:rPr lang="en-US" sz="1600" dirty="0">
                <a:solidFill>
                  <a:srgbClr val="000000"/>
                </a:solidFill>
              </a:rPr>
              <a:t>In order to maintain a high degree of reliability, </a:t>
            </a:r>
            <a:r>
              <a:rPr lang="en-US" sz="1600" i="1" dirty="0">
                <a:solidFill>
                  <a:srgbClr val="000000"/>
                </a:solidFill>
              </a:rPr>
              <a:t>redundancy</a:t>
            </a:r>
            <a:r>
              <a:rPr lang="en-US" sz="1600" dirty="0">
                <a:solidFill>
                  <a:srgbClr val="000000"/>
                </a:solidFill>
              </a:rPr>
              <a:t> is required in the network design. Redundancy helps to eliminate single points of failure.</a:t>
            </a:r>
          </a:p>
          <a:p>
            <a:pPr marL="0" indent="0" algn="l"/>
            <a:endParaRPr lang="en-US" sz="1600" dirty="0">
              <a:solidFill>
                <a:srgbClr val="000000"/>
              </a:solidFill>
            </a:endParaRPr>
          </a:p>
          <a:p>
            <a:pPr marL="0" indent="0" algn="l"/>
            <a:r>
              <a:rPr lang="en-US" sz="1600" dirty="0">
                <a:solidFill>
                  <a:srgbClr val="000000"/>
                </a:solidFill>
              </a:rPr>
              <a:t>Redundancy can be accomplished by installing duplicate equipment. It can also be accomplished by supplying duplicate network links for critical areas.</a:t>
            </a: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088F7A36-C0A0-487B-8FA9-90BB3DB79A86}"/>
              </a:ext>
            </a:extLst>
          </p:cNvPr>
          <p:cNvPicPr>
            <a:picLocks noChangeAspect="1"/>
          </p:cNvPicPr>
          <p:nvPr/>
        </p:nvPicPr>
        <p:blipFill>
          <a:blip r:embed="rId3"/>
          <a:stretch>
            <a:fillRect/>
          </a:stretch>
        </p:blipFill>
        <p:spPr>
          <a:xfrm>
            <a:off x="4059281" y="800714"/>
            <a:ext cx="4459563" cy="3542072"/>
          </a:xfrm>
          <a:prstGeom prst="rect">
            <a:avLst/>
          </a:prstGeom>
        </p:spPr>
      </p:pic>
    </p:spTree>
    <p:extLst>
      <p:ext uri="{BB962C8B-B14F-4D97-AF65-F5344CB8AC3E}">
        <p14:creationId xmlns:p14="http://schemas.microsoft.com/office/powerpoint/2010/main" val="217672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Traffic Management</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161926" y="731837"/>
            <a:ext cx="4572000" cy="3859213"/>
          </a:xfrm>
        </p:spPr>
        <p:txBody>
          <a:bodyPr/>
          <a:lstStyle/>
          <a:p>
            <a:pPr marL="342900" indent="-342900" algn="l">
              <a:buFont typeface="Arial" panose="020B0604020202020204" pitchFamily="34" charset="0"/>
              <a:buChar char="•"/>
            </a:pPr>
            <a:r>
              <a:rPr lang="en-US" sz="1600" dirty="0">
                <a:solidFill>
                  <a:srgbClr val="000000"/>
                </a:solidFill>
              </a:rPr>
              <a:t>The goal for a good network design is to enhance the productivity of the employees and minimize network downtime.</a:t>
            </a:r>
          </a:p>
          <a:p>
            <a:pPr marL="342900" indent="-342900" algn="l">
              <a:buFont typeface="Arial" panose="020B0604020202020204" pitchFamily="34" charset="0"/>
              <a:buChar char="•"/>
            </a:pPr>
            <a:r>
              <a:rPr lang="en-US" sz="1600" dirty="0">
                <a:solidFill>
                  <a:srgbClr val="000000"/>
                </a:solidFill>
              </a:rPr>
              <a:t>The routers and switches in a small network should be configured to support real-time traffic, such as voice and video, in an appropriate manner relative to other data traffic. A good network design will implement quality of service (QoS).</a:t>
            </a:r>
          </a:p>
          <a:p>
            <a:pPr marL="342900" indent="-342900" algn="l">
              <a:buFont typeface="Arial" panose="020B0604020202020204" pitchFamily="34" charset="0"/>
              <a:buChar char="•"/>
            </a:pPr>
            <a:r>
              <a:rPr lang="en-US" sz="1600" dirty="0">
                <a:solidFill>
                  <a:srgbClr val="000000"/>
                </a:solidFill>
              </a:rPr>
              <a:t>Priority queuing has four queues. The high-priority queue is always emptied first.</a:t>
            </a:r>
          </a:p>
          <a:p>
            <a:pPr marL="285750" indent="-28575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5542ECA4-304D-4201-A4DE-7C630044A612}"/>
              </a:ext>
            </a:extLst>
          </p:cNvPr>
          <p:cNvPicPr>
            <a:picLocks noChangeAspect="1"/>
          </p:cNvPicPr>
          <p:nvPr/>
        </p:nvPicPr>
        <p:blipFill>
          <a:blip r:embed="rId3"/>
          <a:stretch>
            <a:fillRect/>
          </a:stretch>
        </p:blipFill>
        <p:spPr>
          <a:xfrm>
            <a:off x="4895852" y="1269054"/>
            <a:ext cx="4175932" cy="2605392"/>
          </a:xfrm>
          <a:prstGeom prst="rect">
            <a:avLst/>
          </a:prstGeom>
        </p:spPr>
      </p:pic>
    </p:spTree>
    <p:extLst>
      <p:ext uri="{BB962C8B-B14F-4D97-AF65-F5344CB8AC3E}">
        <p14:creationId xmlns:p14="http://schemas.microsoft.com/office/powerpoint/2010/main" val="39673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17 Planning Guide</a:t>
            </a:r>
          </a:p>
        </p:txBody>
      </p:sp>
      <p:sp>
        <p:nvSpPr>
          <p:cNvPr id="4099" name="Rectangle 34"/>
          <p:cNvSpPr>
            <a:spLocks noGrp="1" noChangeArrowheads="1"/>
          </p:cNvSpPr>
          <p:nvPr>
            <p:ph idx="1"/>
          </p:nvPr>
        </p:nvSpPr>
        <p:spPr>
          <a:xfrm>
            <a:off x="145357" y="808180"/>
            <a:ext cx="8461315" cy="3818904"/>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buFont typeface="Arial" panose="020B0604020202020204" pitchFamily="34" charset="0"/>
              <a:buChar char="•"/>
            </a:pPr>
            <a:r>
              <a:rPr lang="en-CA" dirty="0"/>
              <a:t>Begins on slide </a:t>
            </a:r>
            <a:r>
              <a:rPr lang="en-CA"/>
              <a:t># 12</a:t>
            </a:r>
            <a:endParaRPr lang="en-CA" dirty="0"/>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44432940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17.2 Small Network Applications and Protocols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br>
              <a:rPr lang="en-US" dirty="0"/>
            </a:br>
            <a:r>
              <a:rPr lang="en-US" sz="2400" dirty="0"/>
              <a:t>Common Applications</a:t>
            </a:r>
          </a:p>
        </p:txBody>
      </p:sp>
      <p:sp>
        <p:nvSpPr>
          <p:cNvPr id="6" name="Content Placeholder 5">
            <a:extLst>
              <a:ext uri="{FF2B5EF4-FFF2-40B4-BE49-F238E27FC236}">
                <a16:creationId xmlns:a16="http://schemas.microsoft.com/office/drawing/2014/main" id="{CBD63511-AED3-4B69-9FBC-FDA4115DD39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you have set it up, your network still needs certain types of applications and protocols in order to work. The network is only as useful as the applications that are on it. </a:t>
            </a:r>
          </a:p>
          <a:p>
            <a:pPr marL="0" indent="0" algn="l"/>
            <a:endParaRPr lang="en-US" sz="1600" dirty="0">
              <a:solidFill>
                <a:srgbClr val="000000"/>
              </a:solidFill>
            </a:endParaRPr>
          </a:p>
          <a:p>
            <a:pPr marL="0" indent="0" algn="l"/>
            <a:r>
              <a:rPr lang="en-US" sz="1600" dirty="0">
                <a:solidFill>
                  <a:srgbClr val="000000"/>
                </a:solidFill>
              </a:rPr>
              <a:t>There are two forms of software programs or processes that provide access to the network: </a:t>
            </a:r>
          </a:p>
          <a:p>
            <a:pPr marL="358835" lvl="1" indent="-285750">
              <a:buFont typeface="Arial" panose="020B0604020202020204" pitchFamily="34" charset="0"/>
              <a:buChar char="•"/>
            </a:pPr>
            <a:r>
              <a:rPr lang="en-US" sz="1600" b="1" dirty="0">
                <a:solidFill>
                  <a:srgbClr val="000000"/>
                </a:solidFill>
              </a:rPr>
              <a:t>Network Applications</a:t>
            </a:r>
            <a:r>
              <a:rPr lang="en-US" sz="1600" dirty="0">
                <a:solidFill>
                  <a:srgbClr val="000000"/>
                </a:solidFill>
              </a:rPr>
              <a:t>: Applications that implement application layer protocols and are able to communicate directly with the lower layers of the protocol stack.</a:t>
            </a:r>
          </a:p>
          <a:p>
            <a:pPr marL="358835" lvl="1" indent="-285750">
              <a:buFont typeface="Arial" panose="020B0604020202020204" pitchFamily="34" charset="0"/>
              <a:buChar char="•"/>
            </a:pPr>
            <a:r>
              <a:rPr lang="en-US" sz="1600" b="1" dirty="0">
                <a:solidFill>
                  <a:srgbClr val="000000"/>
                </a:solidFill>
              </a:rPr>
              <a:t>Application Layer Services</a:t>
            </a:r>
            <a:r>
              <a:rPr lang="en-US" sz="1600" dirty="0">
                <a:solidFill>
                  <a:srgbClr val="000000"/>
                </a:solidFill>
              </a:rPr>
              <a:t>: For applications that are not network-aware, the programs that interface with the network and prepare the data for transfer.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7640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br>
              <a:rPr lang="en-US" dirty="0"/>
            </a:br>
            <a:r>
              <a:rPr lang="en-US" sz="2400" dirty="0"/>
              <a:t>Common Protocols</a:t>
            </a:r>
          </a:p>
        </p:txBody>
      </p:sp>
      <p:sp>
        <p:nvSpPr>
          <p:cNvPr id="4" name="Content Placeholder 3">
            <a:extLst>
              <a:ext uri="{FF2B5EF4-FFF2-40B4-BE49-F238E27FC236}">
                <a16:creationId xmlns:a16="http://schemas.microsoft.com/office/drawing/2014/main" id="{293C6751-32AF-45A8-BF93-DE124C4DE534}"/>
              </a:ext>
            </a:extLst>
          </p:cNvPr>
          <p:cNvSpPr>
            <a:spLocks noGrp="1"/>
          </p:cNvSpPr>
          <p:nvPr>
            <p:ph idx="1"/>
          </p:nvPr>
        </p:nvSpPr>
        <p:spPr>
          <a:xfrm>
            <a:off x="474662" y="731837"/>
            <a:ext cx="8280057" cy="3689897"/>
          </a:xfrm>
        </p:spPr>
        <p:txBody>
          <a:bodyPr/>
          <a:lstStyle/>
          <a:p>
            <a:pPr marL="0" indent="0" algn="l"/>
            <a:r>
              <a:rPr lang="en-US" sz="1500" dirty="0">
                <a:solidFill>
                  <a:srgbClr val="000000"/>
                </a:solidFill>
              </a:rPr>
              <a:t>Network protocols support the applications and services used by employees in a small network.</a:t>
            </a:r>
          </a:p>
          <a:p>
            <a:pPr marL="342900" indent="-342900" algn="l">
              <a:buFont typeface="Arial" panose="020B0604020202020204" pitchFamily="34" charset="0"/>
              <a:buChar char="•"/>
            </a:pPr>
            <a:r>
              <a:rPr lang="en-US" sz="1500" dirty="0">
                <a:solidFill>
                  <a:srgbClr val="000000"/>
                </a:solidFill>
              </a:rPr>
              <a:t>Network administrators commonly require access to network devices and servers. The two most common remote access solutions are Telnet and Secure Shell (SSH). </a:t>
            </a:r>
          </a:p>
          <a:p>
            <a:pPr marL="342900" indent="-342900" algn="l">
              <a:buFont typeface="Arial" panose="020B0604020202020204" pitchFamily="34" charset="0"/>
              <a:buChar char="•"/>
            </a:pPr>
            <a:r>
              <a:rPr lang="en-US" sz="1500" dirty="0">
                <a:solidFill>
                  <a:srgbClr val="000000"/>
                </a:solidFill>
              </a:rPr>
              <a:t>Hypertext Transfer Protocol (HTTP) and Hypertext Transfer Protocol Secure (HTTP) are used between web clients and web servers.</a:t>
            </a:r>
          </a:p>
          <a:p>
            <a:pPr marL="342900" indent="-342900" algn="l">
              <a:buFont typeface="Arial" panose="020B0604020202020204" pitchFamily="34" charset="0"/>
              <a:buChar char="•"/>
            </a:pPr>
            <a:r>
              <a:rPr lang="en-US" sz="1500" dirty="0">
                <a:solidFill>
                  <a:srgbClr val="000000"/>
                </a:solidFill>
              </a:rPr>
              <a:t>Simple Mail Transfer Protocol (SMTP) is used to send email, Post Office Protocol (POP3) or Internet Mail Access Protocol (IMAP) are used by clients to retrieve email.</a:t>
            </a:r>
          </a:p>
          <a:p>
            <a:pPr marL="342900" indent="-342900" algn="l">
              <a:buFont typeface="Arial" panose="020B0604020202020204" pitchFamily="34" charset="0"/>
              <a:buChar char="•"/>
            </a:pPr>
            <a:r>
              <a:rPr lang="en-US" sz="1500" dirty="0">
                <a:solidFill>
                  <a:srgbClr val="000000"/>
                </a:solidFill>
              </a:rPr>
              <a:t>File Transfer Protocol (FTP) and Security File Transfer Protocol (SFTP) are used to download and upload files between a client and an FTP server.</a:t>
            </a:r>
          </a:p>
          <a:p>
            <a:pPr marL="342900" indent="-342900" algn="l">
              <a:buFont typeface="Arial" panose="020B0604020202020204" pitchFamily="34" charset="0"/>
              <a:buChar char="•"/>
            </a:pPr>
            <a:r>
              <a:rPr lang="en-US" sz="1500" dirty="0">
                <a:solidFill>
                  <a:srgbClr val="000000"/>
                </a:solidFill>
              </a:rPr>
              <a:t>Dynamic Host Configuration Protocol (DHCP) is used by clients to acquire an IP configuration from a DHCP Server.</a:t>
            </a:r>
          </a:p>
          <a:p>
            <a:pPr marL="342900" indent="-342900" algn="l">
              <a:buFont typeface="Arial" panose="020B0604020202020204" pitchFamily="34" charset="0"/>
              <a:buChar char="•"/>
            </a:pPr>
            <a:r>
              <a:rPr lang="en-US" sz="1500" dirty="0">
                <a:solidFill>
                  <a:srgbClr val="000000"/>
                </a:solidFill>
              </a:rPr>
              <a:t>The Domain Name Service (DNS) resolves domain names to IP addresses.</a:t>
            </a:r>
          </a:p>
          <a:p>
            <a:pPr marL="0" indent="0" algn="l"/>
            <a:r>
              <a:rPr lang="en-US" sz="1500" b="1" dirty="0">
                <a:solidFill>
                  <a:srgbClr val="000000"/>
                </a:solidFill>
              </a:rPr>
              <a:t>Note</a:t>
            </a:r>
            <a:r>
              <a:rPr lang="en-US" sz="1500" dirty="0">
                <a:solidFill>
                  <a:srgbClr val="000000"/>
                </a:solidFill>
              </a:rPr>
              <a:t>: A server could provide multiple network services. For instance, a server could be an email, FTP and SSH server.</a:t>
            </a:r>
          </a:p>
        </p:txBody>
      </p:sp>
    </p:spTree>
    <p:extLst>
      <p:ext uri="{BB962C8B-B14F-4D97-AF65-F5344CB8AC3E}">
        <p14:creationId xmlns:p14="http://schemas.microsoft.com/office/powerpoint/2010/main" val="168006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br>
              <a:rPr lang="en-US" dirty="0"/>
            </a:br>
            <a:r>
              <a:rPr lang="en-US" sz="2400" dirty="0"/>
              <a:t>Common Protocols (Cont.)</a:t>
            </a:r>
          </a:p>
        </p:txBody>
      </p:sp>
      <p:sp>
        <p:nvSpPr>
          <p:cNvPr id="4" name="Content Placeholder 3">
            <a:extLst>
              <a:ext uri="{FF2B5EF4-FFF2-40B4-BE49-F238E27FC236}">
                <a16:creationId xmlns:a16="http://schemas.microsoft.com/office/drawing/2014/main" id="{293C6751-32AF-45A8-BF93-DE124C4DE53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These network protocols comprise the fundamental toolset of a network professional, defining:</a:t>
            </a:r>
          </a:p>
          <a:p>
            <a:pPr marL="342900" indent="-342900" algn="l">
              <a:buFont typeface="Arial" panose="020B0604020202020204" pitchFamily="34" charset="0"/>
              <a:buChar char="•"/>
            </a:pPr>
            <a:r>
              <a:rPr lang="en-US" sz="1600" dirty="0">
                <a:solidFill>
                  <a:srgbClr val="000000"/>
                </a:solidFill>
              </a:rPr>
              <a:t>Processes on either end of a communication session.</a:t>
            </a:r>
          </a:p>
          <a:p>
            <a:pPr marL="342900" indent="-342900" algn="l">
              <a:buFont typeface="Arial" panose="020B0604020202020204" pitchFamily="34" charset="0"/>
              <a:buChar char="•"/>
            </a:pPr>
            <a:r>
              <a:rPr lang="en-US" sz="1600" dirty="0">
                <a:solidFill>
                  <a:srgbClr val="000000"/>
                </a:solidFill>
              </a:rPr>
              <a:t>Types of messages.</a:t>
            </a:r>
          </a:p>
          <a:p>
            <a:pPr marL="342900" indent="-342900" algn="l">
              <a:buFont typeface="Arial" panose="020B0604020202020204" pitchFamily="34" charset="0"/>
              <a:buChar char="•"/>
            </a:pPr>
            <a:r>
              <a:rPr lang="en-US" sz="1600" dirty="0">
                <a:solidFill>
                  <a:srgbClr val="000000"/>
                </a:solidFill>
              </a:rPr>
              <a:t>Syntax of the messages.</a:t>
            </a:r>
          </a:p>
          <a:p>
            <a:pPr marL="342900" indent="-342900" algn="l">
              <a:buFont typeface="Arial" panose="020B0604020202020204" pitchFamily="34" charset="0"/>
              <a:buChar char="•"/>
            </a:pPr>
            <a:r>
              <a:rPr lang="en-US" sz="1600" dirty="0">
                <a:solidFill>
                  <a:srgbClr val="000000"/>
                </a:solidFill>
              </a:rPr>
              <a:t>Meaning of informational fields.</a:t>
            </a:r>
          </a:p>
          <a:p>
            <a:pPr marL="342900" indent="-342900" algn="l">
              <a:buFont typeface="Arial" panose="020B0604020202020204" pitchFamily="34" charset="0"/>
              <a:buChar char="•"/>
            </a:pPr>
            <a:r>
              <a:rPr lang="en-US" sz="1600" dirty="0">
                <a:solidFill>
                  <a:srgbClr val="000000"/>
                </a:solidFill>
              </a:rPr>
              <a:t>How messages are sent and the expected response.</a:t>
            </a:r>
          </a:p>
          <a:p>
            <a:pPr marL="342900" indent="-342900" algn="l">
              <a:buFont typeface="Arial" panose="020B0604020202020204" pitchFamily="34" charset="0"/>
              <a:buChar char="•"/>
            </a:pPr>
            <a:r>
              <a:rPr lang="en-US" sz="1600" dirty="0">
                <a:solidFill>
                  <a:srgbClr val="000000"/>
                </a:solidFill>
              </a:rPr>
              <a:t>Interaction with the next lower layer.</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Many companies have established a policy of using secure versions (e.g., SSH, SFTP, and HTTPS) of these protocols whenever possible.</a:t>
            </a:r>
          </a:p>
        </p:txBody>
      </p:sp>
    </p:spTree>
    <p:extLst>
      <p:ext uri="{BB962C8B-B14F-4D97-AF65-F5344CB8AC3E}">
        <p14:creationId xmlns:p14="http://schemas.microsoft.com/office/powerpoint/2010/main" val="408451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br>
              <a:rPr lang="en-US" dirty="0"/>
            </a:br>
            <a:r>
              <a:rPr lang="en-US" sz="2400" dirty="0"/>
              <a:t>Voice and Video Applications</a:t>
            </a:r>
          </a:p>
        </p:txBody>
      </p:sp>
      <p:sp>
        <p:nvSpPr>
          <p:cNvPr id="5" name="Content Placeholder 4">
            <a:extLst>
              <a:ext uri="{FF2B5EF4-FFF2-40B4-BE49-F238E27FC236}">
                <a16:creationId xmlns:a16="http://schemas.microsoft.com/office/drawing/2014/main" id="{60805718-1D89-4A05-B2C1-06EAAE238C28}"/>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Businesses today are increasingly using IP telephony and streaming media to communicate with customers and business partners, as well as enabling their employees to work remotely.</a:t>
            </a:r>
          </a:p>
          <a:p>
            <a:pPr marL="342900" indent="-342900" algn="l">
              <a:buFont typeface="Arial" panose="020B0604020202020204" pitchFamily="34" charset="0"/>
              <a:buChar char="•"/>
            </a:pPr>
            <a:r>
              <a:rPr lang="en-US" sz="1500" dirty="0">
                <a:solidFill>
                  <a:srgbClr val="000000"/>
                </a:solidFill>
              </a:rPr>
              <a:t>The network administrator must ensure the proper equipment is installed in the network and that the network devices are configured to ensure priority delivery.</a:t>
            </a:r>
          </a:p>
          <a:p>
            <a:pPr marL="342900" indent="-342900" algn="l">
              <a:buFont typeface="Arial" panose="020B0604020202020204" pitchFamily="34" charset="0"/>
              <a:buChar char="•"/>
            </a:pPr>
            <a:r>
              <a:rPr lang="en-US" sz="1500" dirty="0">
                <a:solidFill>
                  <a:srgbClr val="000000"/>
                </a:solidFill>
              </a:rPr>
              <a:t>The factors that a small network administrator must consider when supporting real-time applications:</a:t>
            </a:r>
          </a:p>
          <a:p>
            <a:pPr marL="489010" lvl="2" indent="-342900">
              <a:buFont typeface="Arial" panose="020B0604020202020204" pitchFamily="34" charset="0"/>
              <a:buChar char="•"/>
            </a:pPr>
            <a:r>
              <a:rPr lang="en-US" sz="1500" b="1" dirty="0">
                <a:solidFill>
                  <a:srgbClr val="000000"/>
                </a:solidFill>
              </a:rPr>
              <a:t>Infrastructure -</a:t>
            </a:r>
            <a:r>
              <a:rPr lang="en-US" sz="1500" dirty="0">
                <a:solidFill>
                  <a:srgbClr val="000000"/>
                </a:solidFill>
              </a:rPr>
              <a:t> Does it have the capacity and capability to support real-time applications?</a:t>
            </a:r>
          </a:p>
          <a:p>
            <a:pPr marL="489010" lvl="2" indent="-342900">
              <a:buFont typeface="Arial" panose="020B0604020202020204" pitchFamily="34" charset="0"/>
              <a:buChar char="•"/>
            </a:pPr>
            <a:r>
              <a:rPr lang="en-US" sz="1500" b="1" dirty="0">
                <a:solidFill>
                  <a:srgbClr val="000000"/>
                </a:solidFill>
              </a:rPr>
              <a:t>VoIP - </a:t>
            </a:r>
            <a:r>
              <a:rPr lang="en-US" sz="1500" dirty="0">
                <a:solidFill>
                  <a:srgbClr val="000000"/>
                </a:solidFill>
              </a:rPr>
              <a:t>VoIP is typically less expensive than IP Telephony, but at the cost of quality and features.</a:t>
            </a:r>
          </a:p>
          <a:p>
            <a:pPr marL="489010" lvl="2" indent="-342900">
              <a:buFont typeface="Arial" panose="020B0604020202020204" pitchFamily="34" charset="0"/>
              <a:buChar char="•"/>
            </a:pPr>
            <a:r>
              <a:rPr lang="en-US" sz="1500" b="1" dirty="0">
                <a:solidFill>
                  <a:srgbClr val="000000"/>
                </a:solidFill>
              </a:rPr>
              <a:t>IP Telephony - </a:t>
            </a:r>
            <a:r>
              <a:rPr lang="en-US" sz="1500" dirty="0">
                <a:solidFill>
                  <a:srgbClr val="000000"/>
                </a:solidFill>
              </a:rPr>
              <a:t>This employs dedicated servers form call control and signaling.</a:t>
            </a:r>
          </a:p>
          <a:p>
            <a:pPr marL="489010" lvl="2" indent="-342900">
              <a:buFont typeface="Arial" panose="020B0604020202020204" pitchFamily="34" charset="0"/>
              <a:buChar char="•"/>
            </a:pPr>
            <a:r>
              <a:rPr lang="en-US" sz="1500" b="1" dirty="0">
                <a:solidFill>
                  <a:srgbClr val="000000"/>
                </a:solidFill>
              </a:rPr>
              <a:t>Real-Time Applications - </a:t>
            </a:r>
            <a:r>
              <a:rPr lang="en-US" sz="1500" dirty="0">
                <a:solidFill>
                  <a:srgbClr val="000000"/>
                </a:solidFill>
              </a:rPr>
              <a:t>The network must support Quality of Service (QoS) mechanisms to minimize latency issues. Real-Time Transport Protocol (RTP) and Real-Time Transport Control Protocol (RTCP) and two protocols that support real-time applications.</a:t>
            </a:r>
          </a:p>
        </p:txBody>
      </p:sp>
    </p:spTree>
    <p:extLst>
      <p:ext uri="{BB962C8B-B14F-4D97-AF65-F5344CB8AC3E}">
        <p14:creationId xmlns:p14="http://schemas.microsoft.com/office/powerpoint/2010/main" val="124149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17.3 Scale to Larger Networks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Scale to Larger Networks</a:t>
            </a:r>
            <a:br>
              <a:rPr lang="en-US" dirty="0"/>
            </a:br>
            <a:r>
              <a:rPr lang="en-US" sz="2400" dirty="0"/>
              <a:t>Small Network Growth</a:t>
            </a:r>
          </a:p>
        </p:txBody>
      </p:sp>
      <p:sp>
        <p:nvSpPr>
          <p:cNvPr id="4" name="Content Placeholder 3">
            <a:extLst>
              <a:ext uri="{FF2B5EF4-FFF2-40B4-BE49-F238E27FC236}">
                <a16:creationId xmlns:a16="http://schemas.microsoft.com/office/drawing/2014/main" id="{4D4DC2CE-CBF1-4EDA-BBE9-D4BCE31CD2E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Growth is a natural process for many small businesses, and their networks must grow accordingly. Ideally, the network administrator has enough lead-time to make intelligent decisions about growing the network in alignment with the growth of the company.</a:t>
            </a:r>
          </a:p>
          <a:p>
            <a:pPr marL="0" indent="0" algn="l"/>
            <a:endParaRPr lang="en-US" sz="1600" dirty="0">
              <a:solidFill>
                <a:srgbClr val="000000"/>
              </a:solidFill>
            </a:endParaRPr>
          </a:p>
          <a:p>
            <a:pPr marL="0" indent="0" algn="l"/>
            <a:r>
              <a:rPr lang="en-US" sz="1600" dirty="0">
                <a:solidFill>
                  <a:srgbClr val="000000"/>
                </a:solidFill>
              </a:rPr>
              <a:t>To scale a network, several elements are required:</a:t>
            </a:r>
          </a:p>
          <a:p>
            <a:pPr marL="415985" lvl="1" indent="-342900">
              <a:buFont typeface="Arial" panose="020B0604020202020204" pitchFamily="34" charset="0"/>
              <a:buChar char="•"/>
            </a:pPr>
            <a:r>
              <a:rPr lang="en-US" sz="1600" b="1" dirty="0">
                <a:solidFill>
                  <a:srgbClr val="000000"/>
                </a:solidFill>
              </a:rPr>
              <a:t>Network documentation</a:t>
            </a:r>
            <a:r>
              <a:rPr lang="en-US" sz="1600" dirty="0">
                <a:solidFill>
                  <a:srgbClr val="000000"/>
                </a:solidFill>
              </a:rPr>
              <a:t> - Physical and logical topology</a:t>
            </a:r>
          </a:p>
          <a:p>
            <a:pPr marL="415985" lvl="1" indent="-342900">
              <a:buFont typeface="Arial" panose="020B0604020202020204" pitchFamily="34" charset="0"/>
              <a:buChar char="•"/>
            </a:pPr>
            <a:r>
              <a:rPr lang="en-US" sz="1600" b="1" dirty="0">
                <a:solidFill>
                  <a:srgbClr val="000000"/>
                </a:solidFill>
              </a:rPr>
              <a:t>Device inventory</a:t>
            </a:r>
            <a:r>
              <a:rPr lang="en-US" sz="1600" dirty="0">
                <a:solidFill>
                  <a:srgbClr val="000000"/>
                </a:solidFill>
              </a:rPr>
              <a:t> - List of devices that use or comprise the network</a:t>
            </a:r>
          </a:p>
          <a:p>
            <a:pPr marL="415985" lvl="1" indent="-342900">
              <a:buFont typeface="Arial" panose="020B0604020202020204" pitchFamily="34" charset="0"/>
              <a:buChar char="•"/>
            </a:pPr>
            <a:r>
              <a:rPr lang="en-US" sz="1600" b="1" dirty="0">
                <a:solidFill>
                  <a:srgbClr val="000000"/>
                </a:solidFill>
              </a:rPr>
              <a:t>Budget</a:t>
            </a:r>
            <a:r>
              <a:rPr lang="en-US" sz="1600" dirty="0">
                <a:solidFill>
                  <a:srgbClr val="000000"/>
                </a:solidFill>
              </a:rPr>
              <a:t> - Itemized IT budget, including fiscal year equipment purchasing budget</a:t>
            </a:r>
          </a:p>
          <a:p>
            <a:pPr marL="415985" lvl="1" indent="-342900">
              <a:buFont typeface="Arial" panose="020B0604020202020204" pitchFamily="34" charset="0"/>
              <a:buChar char="•"/>
            </a:pPr>
            <a:r>
              <a:rPr lang="en-US" sz="1600" b="1" dirty="0">
                <a:solidFill>
                  <a:srgbClr val="000000"/>
                </a:solidFill>
              </a:rPr>
              <a:t>Traffic analysis</a:t>
            </a:r>
            <a:r>
              <a:rPr lang="en-US" sz="1600" dirty="0">
                <a:solidFill>
                  <a:srgbClr val="000000"/>
                </a:solidFill>
              </a:rPr>
              <a:t> - Protocols, applications, and services and their respective traffic requirements should be documented</a:t>
            </a:r>
          </a:p>
          <a:p>
            <a:pPr marL="0" indent="0" algn="l"/>
            <a:r>
              <a:rPr lang="en-US" sz="1600" dirty="0">
                <a:solidFill>
                  <a:srgbClr val="000000"/>
                </a:solidFill>
              </a:rPr>
              <a:t>These elements are used to inform the decision-making that accompanies the scaling of a small network.</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36811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Scale to Larger Networks</a:t>
            </a:r>
            <a:br>
              <a:rPr lang="en-US" dirty="0"/>
            </a:br>
            <a:r>
              <a:rPr lang="en-US" sz="2400" dirty="0"/>
              <a:t>Protocol Analysis</a:t>
            </a:r>
          </a:p>
        </p:txBody>
      </p:sp>
      <p:sp>
        <p:nvSpPr>
          <p:cNvPr id="5" name="Content Placeholder 4">
            <a:extLst>
              <a:ext uri="{FF2B5EF4-FFF2-40B4-BE49-F238E27FC236}">
                <a16:creationId xmlns:a16="http://schemas.microsoft.com/office/drawing/2014/main" id="{3DD0F7E2-6CB1-4DF6-97A5-A655F8C79DD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It is important to understand the type of traffic that is crossing the network as well as the current traffic flow. There are several network management tools that can be used for this purpose.</a:t>
            </a:r>
          </a:p>
          <a:p>
            <a:pPr marL="0" indent="0" algn="l"/>
            <a:endParaRPr lang="en-US" sz="1600" dirty="0">
              <a:solidFill>
                <a:srgbClr val="000000"/>
              </a:solidFill>
            </a:endParaRPr>
          </a:p>
          <a:p>
            <a:pPr marL="0" indent="0" algn="l"/>
            <a:r>
              <a:rPr lang="en-US" sz="1600" dirty="0">
                <a:solidFill>
                  <a:srgbClr val="000000"/>
                </a:solidFill>
              </a:rPr>
              <a:t>To determine traffic flow patterns, it is important to do the following:</a:t>
            </a:r>
          </a:p>
          <a:p>
            <a:pPr marL="358835" lvl="1" indent="-285750">
              <a:buFont typeface="Arial" panose="020B0604020202020204" pitchFamily="34" charset="0"/>
              <a:buChar char="•"/>
            </a:pPr>
            <a:r>
              <a:rPr lang="en-US" sz="1600" dirty="0">
                <a:solidFill>
                  <a:srgbClr val="000000"/>
                </a:solidFill>
              </a:rPr>
              <a:t>Capture traffic during peak utilization times to get a good representation of the different traffic types.</a:t>
            </a:r>
          </a:p>
          <a:p>
            <a:pPr marL="358835" lvl="1" indent="-285750">
              <a:buFont typeface="Arial" panose="020B0604020202020204" pitchFamily="34" charset="0"/>
              <a:buChar char="•"/>
            </a:pPr>
            <a:r>
              <a:rPr lang="en-US" sz="1600" dirty="0">
                <a:solidFill>
                  <a:srgbClr val="000000"/>
                </a:solidFill>
              </a:rPr>
              <a:t>Perform the capture on different network segments and devices as some traffic will be local to a particular segment.</a:t>
            </a:r>
          </a:p>
          <a:p>
            <a:pPr marL="358835" lvl="1" indent="-285750">
              <a:buFont typeface="Arial" panose="020B0604020202020204" pitchFamily="34" charset="0"/>
              <a:buChar char="•"/>
            </a:pPr>
            <a:r>
              <a:rPr lang="en-US" sz="1600" dirty="0">
                <a:solidFill>
                  <a:srgbClr val="000000"/>
                </a:solidFill>
              </a:rPr>
              <a:t>Information gathered by the protocol analyzer is evaluated based on the source and destination of the traffic, as well as the type of traffic being sent. </a:t>
            </a:r>
          </a:p>
          <a:p>
            <a:pPr marL="358835" lvl="1" indent="-285750">
              <a:buFont typeface="Arial" panose="020B0604020202020204" pitchFamily="34" charset="0"/>
              <a:buChar char="•"/>
            </a:pPr>
            <a:r>
              <a:rPr lang="en-US" sz="1600" dirty="0">
                <a:solidFill>
                  <a:srgbClr val="000000"/>
                </a:solidFill>
              </a:rPr>
              <a:t>This analysis can be used to make decisions on how to manage the traffic more efficiently.</a:t>
            </a:r>
          </a:p>
        </p:txBody>
      </p:sp>
    </p:spTree>
    <p:extLst>
      <p:ext uri="{BB962C8B-B14F-4D97-AF65-F5344CB8AC3E}">
        <p14:creationId xmlns:p14="http://schemas.microsoft.com/office/powerpoint/2010/main" val="39797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Scale to Larger Networks</a:t>
            </a:r>
            <a:br>
              <a:rPr lang="en-US" dirty="0"/>
            </a:br>
            <a:r>
              <a:rPr lang="en-US" sz="2400" dirty="0"/>
              <a:t>Employee Network Utilization</a:t>
            </a:r>
          </a:p>
        </p:txBody>
      </p:sp>
      <p:sp>
        <p:nvSpPr>
          <p:cNvPr id="4" name="Content Placeholder 3">
            <a:extLst>
              <a:ext uri="{FF2B5EF4-FFF2-40B4-BE49-F238E27FC236}">
                <a16:creationId xmlns:a16="http://schemas.microsoft.com/office/drawing/2014/main" id="{A4F111CF-BA9E-4AFA-8A34-8CA18113097A}"/>
              </a:ext>
            </a:extLst>
          </p:cNvPr>
          <p:cNvSpPr>
            <a:spLocks noGrp="1"/>
          </p:cNvSpPr>
          <p:nvPr>
            <p:ph idx="1"/>
          </p:nvPr>
        </p:nvSpPr>
        <p:spPr>
          <a:xfrm>
            <a:off x="66675" y="609600"/>
            <a:ext cx="8972549" cy="4095749"/>
          </a:xfrm>
        </p:spPr>
        <p:txBody>
          <a:bodyPr/>
          <a:lstStyle/>
          <a:p>
            <a:pPr marL="0" indent="0" algn="l"/>
            <a:r>
              <a:rPr lang="en-US" sz="1600" dirty="0">
                <a:solidFill>
                  <a:srgbClr val="000000"/>
                </a:solidFill>
              </a:rPr>
              <a:t>Many operating systems provide built-in tools to display such network utilization information. These tools can be used to capture a “snapshot” of information such as the following:</a:t>
            </a:r>
          </a:p>
          <a:p>
            <a:pPr marL="0" indent="0" algn="l"/>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OS and OS Version</a:t>
            </a:r>
          </a:p>
          <a:p>
            <a:pPr marL="415985" lvl="1" indent="-342900">
              <a:buFont typeface="Arial" panose="020B0604020202020204" pitchFamily="34" charset="0"/>
              <a:buChar char="•"/>
            </a:pPr>
            <a:r>
              <a:rPr lang="en-US" sz="1600" dirty="0">
                <a:solidFill>
                  <a:srgbClr val="000000"/>
                </a:solidFill>
              </a:rPr>
              <a:t>CPU utilization</a:t>
            </a:r>
          </a:p>
          <a:p>
            <a:pPr marL="415985" lvl="1" indent="-342900">
              <a:buFont typeface="Arial" panose="020B0604020202020204" pitchFamily="34" charset="0"/>
              <a:buChar char="•"/>
            </a:pPr>
            <a:r>
              <a:rPr lang="en-US" sz="1600" dirty="0">
                <a:solidFill>
                  <a:srgbClr val="000000"/>
                </a:solidFill>
              </a:rPr>
              <a:t>RAM utilization</a:t>
            </a:r>
          </a:p>
          <a:p>
            <a:pPr marL="415985" lvl="1" indent="-342900">
              <a:buFont typeface="Arial" panose="020B0604020202020204" pitchFamily="34" charset="0"/>
              <a:buChar char="•"/>
            </a:pPr>
            <a:r>
              <a:rPr lang="en-US" sz="1600" dirty="0">
                <a:solidFill>
                  <a:srgbClr val="000000"/>
                </a:solidFill>
              </a:rPr>
              <a:t>Drive utilization</a:t>
            </a:r>
          </a:p>
          <a:p>
            <a:pPr marL="415985" lvl="1" indent="-342900">
              <a:buFont typeface="Arial" panose="020B0604020202020204" pitchFamily="34" charset="0"/>
              <a:buChar char="•"/>
            </a:pPr>
            <a:r>
              <a:rPr lang="en-US" sz="1600" dirty="0">
                <a:solidFill>
                  <a:srgbClr val="000000"/>
                </a:solidFill>
              </a:rPr>
              <a:t>Non-Network applications</a:t>
            </a:r>
          </a:p>
          <a:p>
            <a:pPr marL="415985" lvl="1" indent="-342900">
              <a:buFont typeface="Arial" panose="020B0604020202020204" pitchFamily="34" charset="0"/>
              <a:buChar char="•"/>
            </a:pPr>
            <a:r>
              <a:rPr lang="en-US" sz="1600" dirty="0">
                <a:solidFill>
                  <a:srgbClr val="000000"/>
                </a:solidFill>
              </a:rPr>
              <a:t>Network applications</a:t>
            </a:r>
          </a:p>
          <a:p>
            <a:pPr marL="415985" lvl="1" indent="-342900">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Documenting snapshots for employees in a small network over a period of time is very useful to identify evolving protocol requirements and associated traffic flows.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56757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17.4 Verify Connectivity</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a:buFont typeface="Arial" panose="020B0604020202020204" pitchFamily="34" charset="0"/>
              <a:buChar char="•"/>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202038176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Ping</a:t>
            </a:r>
          </a:p>
        </p:txBody>
      </p:sp>
      <p:sp>
        <p:nvSpPr>
          <p:cNvPr id="5" name="Content Placeholder 4">
            <a:extLst>
              <a:ext uri="{FF2B5EF4-FFF2-40B4-BE49-F238E27FC236}">
                <a16:creationId xmlns:a16="http://schemas.microsoft.com/office/drawing/2014/main" id="{83EF1FB9-F0A5-499F-86F9-615E8074EB5B}"/>
              </a:ext>
            </a:extLst>
          </p:cNvPr>
          <p:cNvSpPr>
            <a:spLocks noGrp="1"/>
          </p:cNvSpPr>
          <p:nvPr>
            <p:ph idx="1"/>
          </p:nvPr>
        </p:nvSpPr>
        <p:spPr>
          <a:xfrm>
            <a:off x="133350" y="687671"/>
            <a:ext cx="8621369" cy="1774104"/>
          </a:xfrm>
        </p:spPr>
        <p:txBody>
          <a:bodyPr/>
          <a:lstStyle/>
          <a:p>
            <a:pPr marL="0" indent="0" algn="l"/>
            <a:r>
              <a:rPr lang="en-US" sz="1600" dirty="0">
                <a:solidFill>
                  <a:srgbClr val="000000"/>
                </a:solidFill>
              </a:rPr>
              <a:t>Whether your network is small and new, or you are scaling an existing network, you will always want to be able to verify that your components are properly connected to each other and to the internet. </a:t>
            </a:r>
          </a:p>
          <a:p>
            <a:pPr marL="342900" indent="-342900" algn="l">
              <a:buFont typeface="Arial" panose="020B0604020202020204" pitchFamily="34" charset="0"/>
              <a:buChar char="•"/>
            </a:pPr>
            <a:r>
              <a:rPr lang="en-US" sz="1600" dirty="0">
                <a:solidFill>
                  <a:srgbClr val="000000"/>
                </a:solidFill>
              </a:rPr>
              <a:t>The ping command, available on most operating systems, is the most effective way to quickly test Layer 3 connectivity between a source and destination IP address.</a:t>
            </a:r>
          </a:p>
          <a:p>
            <a:pPr marL="342900" indent="-342900" algn="l">
              <a:buFont typeface="Arial" panose="020B0604020202020204" pitchFamily="34" charset="0"/>
              <a:buChar char="•"/>
            </a:pPr>
            <a:r>
              <a:rPr lang="en-US" sz="1600" dirty="0">
                <a:solidFill>
                  <a:srgbClr val="000000"/>
                </a:solidFill>
              </a:rPr>
              <a:t>The ping command uses the Internet Control Message Protocol (ICMP) echo (ICMP Type 8) and echo reply (ICMP Type 0) messages. </a:t>
            </a:r>
          </a:p>
        </p:txBody>
      </p:sp>
      <p:pic>
        <p:nvPicPr>
          <p:cNvPr id="8" name="Picture 7">
            <a:extLst>
              <a:ext uri="{FF2B5EF4-FFF2-40B4-BE49-F238E27FC236}">
                <a16:creationId xmlns:a16="http://schemas.microsoft.com/office/drawing/2014/main" id="{617B48B4-4445-4E88-845E-13CC7F3D98F2}"/>
              </a:ext>
            </a:extLst>
          </p:cNvPr>
          <p:cNvPicPr>
            <a:picLocks noChangeAspect="1"/>
          </p:cNvPicPr>
          <p:nvPr/>
        </p:nvPicPr>
        <p:blipFill>
          <a:blip r:embed="rId3"/>
          <a:stretch>
            <a:fillRect/>
          </a:stretch>
        </p:blipFill>
        <p:spPr>
          <a:xfrm>
            <a:off x="216731" y="2847975"/>
            <a:ext cx="4459288" cy="1402879"/>
          </a:xfrm>
          <a:prstGeom prst="rect">
            <a:avLst/>
          </a:prstGeom>
        </p:spPr>
      </p:pic>
      <p:pic>
        <p:nvPicPr>
          <p:cNvPr id="9" name="Picture 8">
            <a:extLst>
              <a:ext uri="{FF2B5EF4-FFF2-40B4-BE49-F238E27FC236}">
                <a16:creationId xmlns:a16="http://schemas.microsoft.com/office/drawing/2014/main" id="{BEBE6953-619E-456B-861D-F9EACA61C9BE}"/>
              </a:ext>
            </a:extLst>
          </p:cNvPr>
          <p:cNvPicPr>
            <a:picLocks noChangeAspect="1"/>
          </p:cNvPicPr>
          <p:nvPr/>
        </p:nvPicPr>
        <p:blipFill>
          <a:blip r:embed="rId4"/>
          <a:stretch>
            <a:fillRect/>
          </a:stretch>
        </p:blipFill>
        <p:spPr>
          <a:xfrm>
            <a:off x="4745252" y="3549414"/>
            <a:ext cx="4352636" cy="1238058"/>
          </a:xfrm>
          <a:prstGeom prst="rect">
            <a:avLst/>
          </a:prstGeom>
        </p:spPr>
      </p:pic>
    </p:spTree>
    <p:extLst>
      <p:ext uri="{BB962C8B-B14F-4D97-AF65-F5344CB8AC3E}">
        <p14:creationId xmlns:p14="http://schemas.microsoft.com/office/powerpoint/2010/main" val="56768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Ping (Cont.)</a:t>
            </a:r>
          </a:p>
        </p:txBody>
      </p:sp>
      <p:sp>
        <p:nvSpPr>
          <p:cNvPr id="5" name="Content Placeholder 4">
            <a:extLst>
              <a:ext uri="{FF2B5EF4-FFF2-40B4-BE49-F238E27FC236}">
                <a16:creationId xmlns:a16="http://schemas.microsoft.com/office/drawing/2014/main" id="{83EF1FB9-F0A5-499F-86F9-615E8074EB5B}"/>
              </a:ext>
            </a:extLst>
          </p:cNvPr>
          <p:cNvSpPr>
            <a:spLocks noGrp="1"/>
          </p:cNvSpPr>
          <p:nvPr>
            <p:ph idx="1"/>
          </p:nvPr>
        </p:nvSpPr>
        <p:spPr>
          <a:xfrm>
            <a:off x="257175" y="625101"/>
            <a:ext cx="8497544" cy="1201738"/>
          </a:xfrm>
        </p:spPr>
        <p:txBody>
          <a:bodyPr/>
          <a:lstStyle/>
          <a:p>
            <a:pPr marL="0" indent="0" algn="l"/>
            <a:r>
              <a:rPr lang="en-US" sz="1600" dirty="0">
                <a:solidFill>
                  <a:srgbClr val="000000"/>
                </a:solidFill>
              </a:rPr>
              <a:t>On a Windows 10 host, the ping command sends four consecutive ICMP echo messages and expects four consecutive ICMP echo replies from the destination. The IOS ping sends five ICMP echo messages and displays an indicator for each ICMP echo reply received.</a:t>
            </a:r>
          </a:p>
          <a:p>
            <a:pPr marL="0" indent="0" algn="l"/>
            <a:endParaRPr lang="en-US" sz="1600" dirty="0">
              <a:solidFill>
                <a:srgbClr val="000000"/>
              </a:solidFill>
            </a:endParaRPr>
          </a:p>
          <a:p>
            <a:pPr marL="0" indent="0" algn="l"/>
            <a:r>
              <a:rPr lang="en-US" sz="1600" dirty="0">
                <a:solidFill>
                  <a:srgbClr val="000000"/>
                </a:solidFill>
              </a:rPr>
              <a:t>IOS Ping Indicators are as follows:</a:t>
            </a: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p:txBody>
      </p:sp>
      <p:graphicFrame>
        <p:nvGraphicFramePr>
          <p:cNvPr id="6" name="Table 6">
            <a:extLst>
              <a:ext uri="{FF2B5EF4-FFF2-40B4-BE49-F238E27FC236}">
                <a16:creationId xmlns:a16="http://schemas.microsoft.com/office/drawing/2014/main" id="{03F69F7F-539D-4510-8B57-D1F149A77EAA}"/>
              </a:ext>
            </a:extLst>
          </p:cNvPr>
          <p:cNvGraphicFramePr>
            <a:graphicFrameLocks noGrp="1"/>
          </p:cNvGraphicFramePr>
          <p:nvPr>
            <p:extLst>
              <p:ext uri="{D42A27DB-BD31-4B8C-83A1-F6EECF244321}">
                <p14:modId xmlns:p14="http://schemas.microsoft.com/office/powerpoint/2010/main" val="3280242006"/>
              </p:ext>
            </p:extLst>
          </p:nvPr>
        </p:nvGraphicFramePr>
        <p:xfrm>
          <a:off x="474662" y="2017339"/>
          <a:ext cx="8280058" cy="2026920"/>
        </p:xfrm>
        <a:graphic>
          <a:graphicData uri="http://schemas.openxmlformats.org/drawingml/2006/table">
            <a:tbl>
              <a:tblPr firstRow="1" bandRow="1">
                <a:tableStyleId>{5C22544A-7EE6-4342-B048-85BDC9FD1C3A}</a:tableStyleId>
              </a:tblPr>
              <a:tblGrid>
                <a:gridCol w="940755">
                  <a:extLst>
                    <a:ext uri="{9D8B030D-6E8A-4147-A177-3AD203B41FA5}">
                      <a16:colId xmlns:a16="http://schemas.microsoft.com/office/drawing/2014/main" val="1295102679"/>
                    </a:ext>
                  </a:extLst>
                </a:gridCol>
                <a:gridCol w="7339303">
                  <a:extLst>
                    <a:ext uri="{9D8B030D-6E8A-4147-A177-3AD203B41FA5}">
                      <a16:colId xmlns:a16="http://schemas.microsoft.com/office/drawing/2014/main" val="252758851"/>
                    </a:ext>
                  </a:extLst>
                </a:gridCol>
              </a:tblGrid>
              <a:tr h="0">
                <a:tc>
                  <a:txBody>
                    <a:bodyPr/>
                    <a:lstStyle/>
                    <a:p>
                      <a:pPr algn="l" fontAlgn="ctr"/>
                      <a:r>
                        <a:rPr lang="en-US" sz="1200" dirty="0">
                          <a:effectLst/>
                        </a:rPr>
                        <a:t>Element</a:t>
                      </a:r>
                    </a:p>
                  </a:txBody>
                  <a:tcPr marL="47625" marR="47625" marT="47625" marB="47625" anchor="ctr"/>
                </a:tc>
                <a:tc>
                  <a:txBody>
                    <a:bodyPr/>
                    <a:lstStyle/>
                    <a:p>
                      <a:pPr algn="l" fontAlgn="ctr"/>
                      <a:r>
                        <a:rPr lang="en-US" sz="1200">
                          <a:effectLst/>
                        </a:rPr>
                        <a:t>Description</a:t>
                      </a:r>
                    </a:p>
                  </a:txBody>
                  <a:tcPr marL="47625" marR="47625" marT="47625" marB="47625" anchor="ctr"/>
                </a:tc>
                <a:extLst>
                  <a:ext uri="{0D108BD9-81ED-4DB2-BD59-A6C34878D82A}">
                    <a16:rowId xmlns:a16="http://schemas.microsoft.com/office/drawing/2014/main" val="3056744586"/>
                  </a:ext>
                </a:extLst>
              </a:tr>
              <a:tr h="370840">
                <a:tc>
                  <a:txBody>
                    <a:bodyPr/>
                    <a:lstStyle/>
                    <a:p>
                      <a:pPr fontAlgn="ctr"/>
                      <a:r>
                        <a:rPr lang="en-US" sz="1200" b="1">
                          <a:solidFill>
                            <a:srgbClr val="000000"/>
                          </a:solidFill>
                          <a:effectLst/>
                        </a:rPr>
                        <a:t>!</a:t>
                      </a:r>
                      <a:endParaRPr lang="en-US" sz="1200" b="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Exclamation mark indicates successful receipt of an echo reply message.</a:t>
                      </a:r>
                    </a:p>
                    <a:p>
                      <a:pPr fontAlgn="ctr">
                        <a:buFont typeface="Arial" panose="020B0604020202020204" pitchFamily="34" charset="0"/>
                        <a:buChar char="•"/>
                      </a:pPr>
                      <a:r>
                        <a:rPr lang="en-US" sz="1200" b="0" dirty="0">
                          <a:solidFill>
                            <a:srgbClr val="000000"/>
                          </a:solidFill>
                          <a:effectLst/>
                        </a:rPr>
                        <a:t>It validates a Layer 3 connection between source and destination.</a:t>
                      </a:r>
                    </a:p>
                  </a:txBody>
                  <a:tcPr marL="47625" marR="47625" marT="47625" marB="47625" anchor="ctr"/>
                </a:tc>
                <a:extLst>
                  <a:ext uri="{0D108BD9-81ED-4DB2-BD59-A6C34878D82A}">
                    <a16:rowId xmlns:a16="http://schemas.microsoft.com/office/drawing/2014/main" val="1949256186"/>
                  </a:ext>
                </a:extLst>
              </a:tr>
              <a:tr h="370840">
                <a:tc>
                  <a:txBody>
                    <a:bodyPr/>
                    <a:lstStyle/>
                    <a:p>
                      <a:pPr fontAlgn="ctr"/>
                      <a:r>
                        <a:rPr lang="en-US" sz="1200" b="1">
                          <a:solidFill>
                            <a:srgbClr val="000000"/>
                          </a:solidFill>
                          <a:effectLst/>
                        </a:rPr>
                        <a:t>.</a:t>
                      </a:r>
                      <a:endParaRPr lang="en-US" sz="1200" b="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A period means that time expired waiting for an echo reply message.</a:t>
                      </a:r>
                    </a:p>
                    <a:p>
                      <a:pPr fontAlgn="ctr">
                        <a:buFont typeface="Arial" panose="020B0604020202020204" pitchFamily="34" charset="0"/>
                        <a:buChar char="•"/>
                      </a:pPr>
                      <a:r>
                        <a:rPr lang="en-US" sz="1200" b="0" dirty="0">
                          <a:solidFill>
                            <a:srgbClr val="000000"/>
                          </a:solidFill>
                          <a:effectLst/>
                        </a:rPr>
                        <a:t>This indicates a connectivity problem occurred somewhere along the path.</a:t>
                      </a:r>
                    </a:p>
                  </a:txBody>
                  <a:tcPr marL="47625" marR="47625" marT="47625" marB="47625" anchor="ctr"/>
                </a:tc>
                <a:extLst>
                  <a:ext uri="{0D108BD9-81ED-4DB2-BD59-A6C34878D82A}">
                    <a16:rowId xmlns:a16="http://schemas.microsoft.com/office/drawing/2014/main" val="51423680"/>
                  </a:ext>
                </a:extLst>
              </a:tr>
              <a:tr h="370840">
                <a:tc>
                  <a:txBody>
                    <a:bodyPr/>
                    <a:lstStyle/>
                    <a:p>
                      <a:pPr fontAlgn="ctr"/>
                      <a:r>
                        <a:rPr lang="en-US" sz="1200" b="1" dirty="0">
                          <a:solidFill>
                            <a:srgbClr val="000000"/>
                          </a:solidFill>
                          <a:effectLst/>
                        </a:rPr>
                        <a:t>U</a:t>
                      </a:r>
                      <a:endParaRPr lang="en-US" sz="1200" b="0" dirty="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Uppercase </a:t>
                      </a:r>
                      <a:r>
                        <a:rPr lang="en-US" sz="1200" b="1" dirty="0">
                          <a:solidFill>
                            <a:srgbClr val="000000"/>
                          </a:solidFill>
                          <a:effectLst/>
                        </a:rPr>
                        <a:t>U</a:t>
                      </a:r>
                      <a:r>
                        <a:rPr lang="en-US" sz="1200" b="0" dirty="0">
                          <a:solidFill>
                            <a:srgbClr val="000000"/>
                          </a:solidFill>
                          <a:effectLst/>
                        </a:rPr>
                        <a:t> indicates a router along the path responded with an ICMP Type 3 “destination unreachable” error message.</a:t>
                      </a:r>
                    </a:p>
                    <a:p>
                      <a:pPr fontAlgn="ctr">
                        <a:buFont typeface="Arial" panose="020B0604020202020204" pitchFamily="34" charset="0"/>
                        <a:buChar char="•"/>
                      </a:pPr>
                      <a:r>
                        <a:rPr lang="en-US" sz="1200" b="0" dirty="0">
                          <a:solidFill>
                            <a:srgbClr val="000000"/>
                          </a:solidFill>
                          <a:effectLst/>
                        </a:rPr>
                        <a:t>Possible reasons include the router does not know the direction to the destination network or it could not find the host on the destination network.</a:t>
                      </a:r>
                    </a:p>
                  </a:txBody>
                  <a:tcPr marL="47625" marR="47625" marT="47625" marB="47625" anchor="ctr"/>
                </a:tc>
                <a:extLst>
                  <a:ext uri="{0D108BD9-81ED-4DB2-BD59-A6C34878D82A}">
                    <a16:rowId xmlns:a16="http://schemas.microsoft.com/office/drawing/2014/main" val="3522231268"/>
                  </a:ext>
                </a:extLst>
              </a:tr>
            </a:tbl>
          </a:graphicData>
        </a:graphic>
      </p:graphicFrame>
      <p:sp>
        <p:nvSpPr>
          <p:cNvPr id="2" name="TextBox 1">
            <a:extLst>
              <a:ext uri="{FF2B5EF4-FFF2-40B4-BE49-F238E27FC236}">
                <a16:creationId xmlns:a16="http://schemas.microsoft.com/office/drawing/2014/main" id="{3341920A-2AC3-4077-BEB9-5EF9B3E51CE8}"/>
              </a:ext>
            </a:extLst>
          </p:cNvPr>
          <p:cNvSpPr txBox="1"/>
          <p:nvPr/>
        </p:nvSpPr>
        <p:spPr>
          <a:xfrm>
            <a:off x="433659" y="4234759"/>
            <a:ext cx="8321060" cy="461665"/>
          </a:xfrm>
          <a:prstGeom prst="rect">
            <a:avLst/>
          </a:prstGeom>
          <a:noFill/>
        </p:spPr>
        <p:txBody>
          <a:bodyPr wrap="none" rtlCol="0">
            <a:spAutoFit/>
          </a:bodyPr>
          <a:lstStyle/>
          <a:p>
            <a:r>
              <a:rPr lang="en-US" sz="1200" b="1" dirty="0">
                <a:solidFill>
                  <a:srgbClr val="000000"/>
                </a:solidFill>
              </a:rPr>
              <a:t>Note:</a:t>
            </a:r>
            <a:r>
              <a:rPr lang="en-US" sz="1200" dirty="0">
                <a:solidFill>
                  <a:srgbClr val="000000"/>
                </a:solidFill>
              </a:rPr>
              <a:t> Other possible ping replies include Q, M, ?, or &amp;. However, the meaning of these are out of scope for this module.</a:t>
            </a:r>
          </a:p>
          <a:p>
            <a:endParaRPr lang="en-US" sz="1200" dirty="0"/>
          </a:p>
        </p:txBody>
      </p:sp>
    </p:spTree>
    <p:extLst>
      <p:ext uri="{BB962C8B-B14F-4D97-AF65-F5344CB8AC3E}">
        <p14:creationId xmlns:p14="http://schemas.microsoft.com/office/powerpoint/2010/main" val="78128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Extended Ping</a:t>
            </a:r>
          </a:p>
        </p:txBody>
      </p:sp>
      <p:sp>
        <p:nvSpPr>
          <p:cNvPr id="7" name="Content Placeholder 6">
            <a:extLst>
              <a:ext uri="{FF2B5EF4-FFF2-40B4-BE49-F238E27FC236}">
                <a16:creationId xmlns:a16="http://schemas.microsoft.com/office/drawing/2014/main" id="{392730A1-8E01-4B1C-80A8-4DC1FCCA5D82}"/>
              </a:ext>
            </a:extLst>
          </p:cNvPr>
          <p:cNvSpPr>
            <a:spLocks noGrp="1"/>
          </p:cNvSpPr>
          <p:nvPr>
            <p:ph idx="1"/>
          </p:nvPr>
        </p:nvSpPr>
        <p:spPr>
          <a:xfrm>
            <a:off x="266700" y="731837"/>
            <a:ext cx="3723409" cy="3627727"/>
          </a:xfrm>
        </p:spPr>
        <p:txBody>
          <a:bodyPr/>
          <a:lstStyle/>
          <a:p>
            <a:pPr marL="0" indent="0" algn="l"/>
            <a:r>
              <a:rPr lang="en-US" sz="1500" dirty="0">
                <a:solidFill>
                  <a:srgbClr val="000000"/>
                </a:solidFill>
              </a:rPr>
              <a:t>The Cisco IOS offers an "extended" mode of the </a:t>
            </a:r>
            <a:r>
              <a:rPr lang="en-US" sz="1500" b="1" dirty="0">
                <a:solidFill>
                  <a:srgbClr val="000000"/>
                </a:solidFill>
              </a:rPr>
              <a:t>ping</a:t>
            </a:r>
            <a:r>
              <a:rPr lang="en-US" sz="1500" dirty="0">
                <a:solidFill>
                  <a:srgbClr val="000000"/>
                </a:solidFill>
              </a:rPr>
              <a:t> command.</a:t>
            </a:r>
          </a:p>
          <a:p>
            <a:pPr marL="0" indent="0" algn="l"/>
            <a:endParaRPr lang="en-US" sz="1500" dirty="0">
              <a:solidFill>
                <a:srgbClr val="000000"/>
              </a:solidFill>
            </a:endParaRPr>
          </a:p>
          <a:p>
            <a:pPr marL="0" indent="0" algn="l"/>
            <a:r>
              <a:rPr lang="en-US" sz="1500" dirty="0">
                <a:solidFill>
                  <a:srgbClr val="000000"/>
                </a:solidFill>
              </a:rPr>
              <a:t>Extended ping is entered in privileged EXEC mode by typing </a:t>
            </a:r>
            <a:r>
              <a:rPr lang="en-US" sz="1500" b="1" dirty="0">
                <a:solidFill>
                  <a:srgbClr val="000000"/>
                </a:solidFill>
              </a:rPr>
              <a:t>ping</a:t>
            </a:r>
            <a:r>
              <a:rPr lang="en-US" sz="1500" dirty="0">
                <a:solidFill>
                  <a:srgbClr val="000000"/>
                </a:solidFill>
              </a:rPr>
              <a:t> without a destination IP address. You will then be given several prompts to customize the extended </a:t>
            </a:r>
            <a:r>
              <a:rPr lang="en-US" sz="1500" b="1" dirty="0">
                <a:solidFill>
                  <a:srgbClr val="000000"/>
                </a:solidFill>
              </a:rPr>
              <a:t>ping</a:t>
            </a:r>
            <a:r>
              <a:rPr lang="en-US" sz="1500" dirty="0">
                <a:solidFill>
                  <a:srgbClr val="000000"/>
                </a:solidFill>
              </a:rPr>
              <a:t>.</a:t>
            </a:r>
          </a:p>
          <a:p>
            <a:pPr marL="0" indent="0" algn="l"/>
            <a:endParaRPr lang="en-US" sz="1500" b="1" dirty="0">
              <a:solidFill>
                <a:srgbClr val="000000"/>
              </a:solidFill>
            </a:endParaRPr>
          </a:p>
          <a:p>
            <a:pPr marL="0" indent="0" algn="l"/>
            <a:r>
              <a:rPr lang="en-US" sz="1500" b="1" dirty="0">
                <a:solidFill>
                  <a:srgbClr val="000000"/>
                </a:solidFill>
              </a:rPr>
              <a:t>Note:</a:t>
            </a:r>
            <a:r>
              <a:rPr lang="en-US" sz="1500" dirty="0">
                <a:solidFill>
                  <a:srgbClr val="000000"/>
                </a:solidFill>
              </a:rPr>
              <a:t> Pressing </a:t>
            </a:r>
            <a:r>
              <a:rPr lang="en-US" sz="1500" b="1" dirty="0">
                <a:solidFill>
                  <a:srgbClr val="000000"/>
                </a:solidFill>
              </a:rPr>
              <a:t>Enter</a:t>
            </a:r>
            <a:r>
              <a:rPr lang="en-US" sz="1500" dirty="0">
                <a:solidFill>
                  <a:srgbClr val="000000"/>
                </a:solidFill>
              </a:rPr>
              <a:t> accepts the indicated default values. The </a:t>
            </a:r>
            <a:r>
              <a:rPr lang="en-US" sz="1500" b="1" dirty="0">
                <a:solidFill>
                  <a:srgbClr val="000000"/>
                </a:solidFill>
              </a:rPr>
              <a:t>ping ipv6</a:t>
            </a:r>
            <a:r>
              <a:rPr lang="en-US" sz="1500" dirty="0">
                <a:solidFill>
                  <a:srgbClr val="000000"/>
                </a:solidFill>
              </a:rPr>
              <a:t> command is used for IPv6 extended pings.</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D6CF7F90-88E9-48D3-A067-4B1E2F997C7B}"/>
              </a:ext>
            </a:extLst>
          </p:cNvPr>
          <p:cNvPicPr>
            <a:picLocks noChangeAspect="1"/>
          </p:cNvPicPr>
          <p:nvPr/>
        </p:nvPicPr>
        <p:blipFill>
          <a:blip r:embed="rId3"/>
          <a:stretch>
            <a:fillRect/>
          </a:stretch>
        </p:blipFill>
        <p:spPr>
          <a:xfrm>
            <a:off x="3990109" y="616160"/>
            <a:ext cx="4768537" cy="3911180"/>
          </a:xfrm>
          <a:prstGeom prst="rect">
            <a:avLst/>
          </a:prstGeom>
        </p:spPr>
      </p:pic>
    </p:spTree>
    <p:extLst>
      <p:ext uri="{BB962C8B-B14F-4D97-AF65-F5344CB8AC3E}">
        <p14:creationId xmlns:p14="http://schemas.microsoft.com/office/powerpoint/2010/main" val="31149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Traceroute</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161926" y="731838"/>
            <a:ext cx="8592794" cy="1449388"/>
          </a:xfrm>
        </p:spPr>
        <p:txBody>
          <a:bodyPr/>
          <a:lstStyle/>
          <a:p>
            <a:pPr marL="0" indent="0" algn="l"/>
            <a:r>
              <a:rPr lang="en-US" sz="1600" dirty="0">
                <a:solidFill>
                  <a:srgbClr val="000000"/>
                </a:solidFill>
              </a:rPr>
              <a:t>The ping command is useful to quickly determine if there is a Layer 3 connectivity problem. However, it does not identify where the problem is located along the path.</a:t>
            </a:r>
          </a:p>
          <a:p>
            <a:pPr marL="285750" indent="-285750" algn="l">
              <a:buFont typeface="Arial" panose="020B0604020202020204" pitchFamily="34" charset="0"/>
              <a:buChar char="•"/>
            </a:pPr>
            <a:r>
              <a:rPr lang="en-US" sz="1600" dirty="0">
                <a:solidFill>
                  <a:srgbClr val="000000"/>
                </a:solidFill>
              </a:rPr>
              <a:t>Traceroute can help locate Layer 3 problem areas in a network. A trace returns a list of hops as a packet is routed through a network.</a:t>
            </a:r>
          </a:p>
          <a:p>
            <a:pPr marL="285750" indent="-285750" algn="l">
              <a:buFont typeface="Arial" panose="020B0604020202020204" pitchFamily="34" charset="0"/>
              <a:buChar char="•"/>
            </a:pPr>
            <a:r>
              <a:rPr lang="en-US" sz="1600" dirty="0">
                <a:solidFill>
                  <a:srgbClr val="000000"/>
                </a:solidFill>
              </a:rPr>
              <a:t>The syntax of the trace command varies between operating systems.</a:t>
            </a:r>
          </a:p>
        </p:txBody>
      </p:sp>
      <p:pic>
        <p:nvPicPr>
          <p:cNvPr id="5" name="Picture 4">
            <a:extLst>
              <a:ext uri="{FF2B5EF4-FFF2-40B4-BE49-F238E27FC236}">
                <a16:creationId xmlns:a16="http://schemas.microsoft.com/office/drawing/2014/main" id="{77065A9D-C3F8-4819-8891-F269C0BD3CEC}"/>
              </a:ext>
            </a:extLst>
          </p:cNvPr>
          <p:cNvPicPr>
            <a:picLocks noChangeAspect="1"/>
          </p:cNvPicPr>
          <p:nvPr/>
        </p:nvPicPr>
        <p:blipFill>
          <a:blip r:embed="rId3"/>
          <a:stretch>
            <a:fillRect/>
          </a:stretch>
        </p:blipFill>
        <p:spPr>
          <a:xfrm>
            <a:off x="1278731" y="2463747"/>
            <a:ext cx="6586537" cy="2295980"/>
          </a:xfrm>
          <a:prstGeom prst="rect">
            <a:avLst/>
          </a:prstGeom>
        </p:spPr>
      </p:pic>
    </p:spTree>
    <p:extLst>
      <p:ext uri="{BB962C8B-B14F-4D97-AF65-F5344CB8AC3E}">
        <p14:creationId xmlns:p14="http://schemas.microsoft.com/office/powerpoint/2010/main" val="62836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Traceroute (Cont.)</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474662" y="731838"/>
            <a:ext cx="8280057" cy="1741856"/>
          </a:xfrm>
        </p:spPr>
        <p:txBody>
          <a:bodyPr/>
          <a:lstStyle/>
          <a:p>
            <a:pPr marL="285750" indent="-285750" algn="l">
              <a:buFont typeface="Arial" panose="020B0604020202020204" pitchFamily="34" charset="0"/>
              <a:buChar char="•"/>
            </a:pPr>
            <a:r>
              <a:rPr lang="en-US" sz="1600" dirty="0">
                <a:solidFill>
                  <a:srgbClr val="000000"/>
                </a:solidFill>
              </a:rPr>
              <a:t>The following is a sample output of </a:t>
            </a:r>
            <a:r>
              <a:rPr lang="en-US" sz="1600" b="1" dirty="0">
                <a:solidFill>
                  <a:srgbClr val="000000"/>
                </a:solidFill>
              </a:rPr>
              <a:t>tracert</a:t>
            </a:r>
            <a:r>
              <a:rPr lang="en-US" sz="1600" dirty="0">
                <a:solidFill>
                  <a:srgbClr val="000000"/>
                </a:solidFill>
              </a:rPr>
              <a:t> command on a Windows 10 host.</a:t>
            </a:r>
          </a:p>
          <a:p>
            <a:pPr marL="0" indent="0" algn="l"/>
            <a:r>
              <a:rPr lang="en-US" sz="1600" dirty="0">
                <a:solidFill>
                  <a:srgbClr val="000000"/>
                </a:solidFill>
              </a:rPr>
              <a:t>		</a:t>
            </a:r>
            <a:r>
              <a:rPr lang="en-US" sz="1600" b="1" dirty="0">
                <a:solidFill>
                  <a:srgbClr val="000000"/>
                </a:solidFill>
              </a:rPr>
              <a:t>Note:</a:t>
            </a:r>
            <a:r>
              <a:rPr lang="en-US" sz="1600" dirty="0">
                <a:solidFill>
                  <a:srgbClr val="000000"/>
                </a:solidFill>
              </a:rPr>
              <a:t> Use </a:t>
            </a:r>
            <a:r>
              <a:rPr lang="en-US" sz="1600" b="1" dirty="0">
                <a:solidFill>
                  <a:srgbClr val="000000"/>
                </a:solidFill>
              </a:rPr>
              <a:t>Ctrl-C</a:t>
            </a:r>
            <a:r>
              <a:rPr lang="en-US" sz="1600" dirty="0">
                <a:solidFill>
                  <a:srgbClr val="000000"/>
                </a:solidFill>
              </a:rPr>
              <a:t> to interrupt a </a:t>
            </a:r>
            <a:r>
              <a:rPr lang="en-US" sz="1600" b="1" dirty="0">
                <a:solidFill>
                  <a:srgbClr val="000000"/>
                </a:solidFill>
              </a:rPr>
              <a:t>tracert</a:t>
            </a:r>
            <a:r>
              <a:rPr lang="en-US" sz="1600" dirty="0">
                <a:solidFill>
                  <a:srgbClr val="000000"/>
                </a:solidFill>
              </a:rPr>
              <a:t> in Windows.</a:t>
            </a:r>
          </a:p>
          <a:p>
            <a:pPr marL="342900" indent="-342900" algn="l">
              <a:buFont typeface="Arial" panose="020B0604020202020204" pitchFamily="34" charset="0"/>
              <a:buChar char="•"/>
            </a:pPr>
            <a:r>
              <a:rPr lang="en-US" sz="1600" dirty="0">
                <a:solidFill>
                  <a:srgbClr val="000000"/>
                </a:solidFill>
              </a:rPr>
              <a:t>The only successful response was from the gateway on R1. Trace requests to the next hop timed out as indicated by the asterisk (*), meaning that the next hop router did not respond or there is a failure in the network path. In this example there appears to be a problem between R1 and R2.</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F6C74959-2FFC-428D-886D-AC9555B77575}"/>
              </a:ext>
            </a:extLst>
          </p:cNvPr>
          <p:cNvPicPr>
            <a:picLocks noChangeAspect="1"/>
          </p:cNvPicPr>
          <p:nvPr/>
        </p:nvPicPr>
        <p:blipFill>
          <a:blip r:embed="rId3"/>
          <a:stretch>
            <a:fillRect/>
          </a:stretch>
        </p:blipFill>
        <p:spPr>
          <a:xfrm>
            <a:off x="2274311" y="2576785"/>
            <a:ext cx="4143375" cy="1924050"/>
          </a:xfrm>
          <a:prstGeom prst="rect">
            <a:avLst/>
          </a:prstGeom>
        </p:spPr>
      </p:pic>
    </p:spTree>
    <p:extLst>
      <p:ext uri="{BB962C8B-B14F-4D97-AF65-F5344CB8AC3E}">
        <p14:creationId xmlns:p14="http://schemas.microsoft.com/office/powerpoint/2010/main" val="360519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Traceroute (Cont.)</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389281" y="731837"/>
            <a:ext cx="8754719" cy="314180"/>
          </a:xfrm>
        </p:spPr>
        <p:txBody>
          <a:bodyPr/>
          <a:lstStyle/>
          <a:p>
            <a:pPr marL="0" indent="0" algn="l"/>
            <a:r>
              <a:rPr lang="en-US" sz="1600" dirty="0">
                <a:solidFill>
                  <a:srgbClr val="000000"/>
                </a:solidFill>
              </a:rPr>
              <a:t>The following are sample outputs of traceroute command from R1:</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A0732355-332B-449D-9357-E0F48C454790}"/>
              </a:ext>
            </a:extLst>
          </p:cNvPr>
          <p:cNvPicPr>
            <a:picLocks noChangeAspect="1"/>
          </p:cNvPicPr>
          <p:nvPr/>
        </p:nvPicPr>
        <p:blipFill>
          <a:blip r:embed="rId3"/>
          <a:stretch>
            <a:fillRect/>
          </a:stretch>
        </p:blipFill>
        <p:spPr>
          <a:xfrm>
            <a:off x="1000124" y="1046018"/>
            <a:ext cx="2999221" cy="1671697"/>
          </a:xfrm>
          <a:prstGeom prst="rect">
            <a:avLst/>
          </a:prstGeom>
        </p:spPr>
      </p:pic>
      <p:pic>
        <p:nvPicPr>
          <p:cNvPr id="6" name="Picture 5">
            <a:extLst>
              <a:ext uri="{FF2B5EF4-FFF2-40B4-BE49-F238E27FC236}">
                <a16:creationId xmlns:a16="http://schemas.microsoft.com/office/drawing/2014/main" id="{3C36BF30-75BB-4311-A628-2FB7B10FE9A2}"/>
              </a:ext>
            </a:extLst>
          </p:cNvPr>
          <p:cNvPicPr>
            <a:picLocks noChangeAspect="1"/>
          </p:cNvPicPr>
          <p:nvPr/>
        </p:nvPicPr>
        <p:blipFill>
          <a:blip r:embed="rId4"/>
          <a:stretch>
            <a:fillRect/>
          </a:stretch>
        </p:blipFill>
        <p:spPr>
          <a:xfrm>
            <a:off x="4386595" y="1046017"/>
            <a:ext cx="2745820" cy="1671697"/>
          </a:xfrm>
          <a:prstGeom prst="rect">
            <a:avLst/>
          </a:prstGeom>
        </p:spPr>
      </p:pic>
      <p:sp>
        <p:nvSpPr>
          <p:cNvPr id="7" name="TextBox 6">
            <a:extLst>
              <a:ext uri="{FF2B5EF4-FFF2-40B4-BE49-F238E27FC236}">
                <a16:creationId xmlns:a16="http://schemas.microsoft.com/office/drawing/2014/main" id="{6585B9E8-F83C-4942-AF9A-29DA3B2866B1}"/>
              </a:ext>
            </a:extLst>
          </p:cNvPr>
          <p:cNvSpPr txBox="1"/>
          <p:nvPr/>
        </p:nvSpPr>
        <p:spPr>
          <a:xfrm>
            <a:off x="600364" y="2800349"/>
            <a:ext cx="8017163" cy="2215991"/>
          </a:xfrm>
          <a:prstGeom prst="rect">
            <a:avLst/>
          </a:prstGeom>
          <a:noFill/>
        </p:spPr>
        <p:txBody>
          <a:bodyPr wrap="square" rtlCol="0">
            <a:spAutoFit/>
          </a:bodyPr>
          <a:lstStyle/>
          <a:p>
            <a:pPr marL="358835" lvl="1" indent="-285750">
              <a:buFont typeface="Arial" panose="020B0604020202020204" pitchFamily="34" charset="0"/>
              <a:buChar char="•"/>
            </a:pPr>
            <a:r>
              <a:rPr lang="en-US" sz="1600" dirty="0">
                <a:solidFill>
                  <a:srgbClr val="000000"/>
                </a:solidFill>
              </a:rPr>
              <a:t>On the left, the trace validated that it could successfully reach PC B.</a:t>
            </a:r>
          </a:p>
          <a:p>
            <a:pPr marL="358835" lvl="1" indent="-285750">
              <a:buFont typeface="Arial" panose="020B0604020202020204" pitchFamily="34" charset="0"/>
              <a:buChar char="•"/>
            </a:pPr>
            <a:r>
              <a:rPr lang="en-US" sz="1600" dirty="0">
                <a:solidFill>
                  <a:srgbClr val="000000"/>
                </a:solidFill>
              </a:rPr>
              <a:t>On the right, the 10.1.1.10 host was not available, and the output shows asterisks where replies timed out. Timeouts indicate a potential network problem. </a:t>
            </a:r>
          </a:p>
          <a:p>
            <a:pPr marL="358835" lvl="1" indent="-285750">
              <a:buFont typeface="Arial" panose="020B0604020202020204" pitchFamily="34" charset="0"/>
              <a:buChar char="•"/>
            </a:pPr>
            <a:r>
              <a:rPr lang="en-US" sz="1600" dirty="0">
                <a:solidFill>
                  <a:srgbClr val="000000"/>
                </a:solidFill>
              </a:rPr>
              <a:t>Use </a:t>
            </a:r>
            <a:r>
              <a:rPr lang="en-US" sz="1600" b="1" dirty="0">
                <a:solidFill>
                  <a:srgbClr val="000000"/>
                </a:solidFill>
              </a:rPr>
              <a:t>Ctrl-Shift-6</a:t>
            </a:r>
            <a:r>
              <a:rPr lang="en-US" sz="1600" dirty="0">
                <a:solidFill>
                  <a:srgbClr val="000000"/>
                </a:solidFill>
              </a:rPr>
              <a:t> to interrupt a </a:t>
            </a:r>
            <a:r>
              <a:rPr lang="en-US" sz="1600" b="1" dirty="0">
                <a:solidFill>
                  <a:srgbClr val="000000"/>
                </a:solidFill>
              </a:rPr>
              <a:t>traceroute</a:t>
            </a:r>
            <a:r>
              <a:rPr lang="en-US" sz="1600" dirty="0">
                <a:solidFill>
                  <a:srgbClr val="000000"/>
                </a:solidFill>
              </a:rPr>
              <a:t> in Cisco IOS.</a:t>
            </a:r>
          </a:p>
          <a:p>
            <a:endParaRPr lang="en-US" sz="1400" b="1" dirty="0">
              <a:solidFill>
                <a:srgbClr val="000000"/>
              </a:solidFill>
            </a:endParaRPr>
          </a:p>
          <a:p>
            <a:r>
              <a:rPr lang="en-US" sz="1400" b="1" dirty="0">
                <a:solidFill>
                  <a:srgbClr val="000000"/>
                </a:solidFill>
              </a:rPr>
              <a:t>Note</a:t>
            </a:r>
            <a:r>
              <a:rPr lang="en-US" sz="1400" dirty="0">
                <a:solidFill>
                  <a:srgbClr val="000000"/>
                </a:solidFill>
              </a:rPr>
              <a:t>: Windows implementation of traceroute (tracert) sends ICMP Echo Requests. Cisco IOS and Linux use UDP with an invalid port number. The final destination will return an ICMP port unreachable message.</a:t>
            </a:r>
          </a:p>
          <a:p>
            <a:endParaRPr lang="en-US" dirty="0"/>
          </a:p>
        </p:txBody>
      </p:sp>
    </p:spTree>
    <p:extLst>
      <p:ext uri="{BB962C8B-B14F-4D97-AF65-F5344CB8AC3E}">
        <p14:creationId xmlns:p14="http://schemas.microsoft.com/office/powerpoint/2010/main" val="283102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Extended Traceroute</a:t>
            </a:r>
          </a:p>
        </p:txBody>
      </p:sp>
      <p:sp>
        <p:nvSpPr>
          <p:cNvPr id="7" name="Content Placeholder 6">
            <a:extLst>
              <a:ext uri="{FF2B5EF4-FFF2-40B4-BE49-F238E27FC236}">
                <a16:creationId xmlns:a16="http://schemas.microsoft.com/office/drawing/2014/main" id="{0DDBD792-C3EC-49E8-BFF9-83E19B8F1159}"/>
              </a:ext>
            </a:extLst>
          </p:cNvPr>
          <p:cNvSpPr>
            <a:spLocks noGrp="1"/>
          </p:cNvSpPr>
          <p:nvPr>
            <p:ph idx="1"/>
          </p:nvPr>
        </p:nvSpPr>
        <p:spPr>
          <a:xfrm>
            <a:off x="443345" y="731838"/>
            <a:ext cx="8345488" cy="1839912"/>
          </a:xfrm>
        </p:spPr>
        <p:txBody>
          <a:bodyPr/>
          <a:lstStyle/>
          <a:p>
            <a:pPr marL="0" indent="0" algn="l"/>
            <a:r>
              <a:rPr lang="en-US" sz="1600" dirty="0">
                <a:solidFill>
                  <a:srgbClr val="000000"/>
                </a:solidFill>
              </a:rPr>
              <a:t>Like the extended </a:t>
            </a:r>
            <a:r>
              <a:rPr lang="en-US" sz="1600" b="1" dirty="0">
                <a:solidFill>
                  <a:srgbClr val="000000"/>
                </a:solidFill>
              </a:rPr>
              <a:t>ping</a:t>
            </a:r>
            <a:r>
              <a:rPr lang="en-US" sz="1600" dirty="0">
                <a:solidFill>
                  <a:srgbClr val="000000"/>
                </a:solidFill>
              </a:rPr>
              <a:t> command, there is also an extended </a:t>
            </a:r>
            <a:r>
              <a:rPr lang="en-US" sz="1600" b="1" dirty="0">
                <a:solidFill>
                  <a:srgbClr val="000000"/>
                </a:solidFill>
              </a:rPr>
              <a:t>traceroute</a:t>
            </a:r>
            <a:r>
              <a:rPr lang="en-US" sz="1600" dirty="0">
                <a:solidFill>
                  <a:srgbClr val="000000"/>
                </a:solidFill>
              </a:rPr>
              <a:t> command. It allows the administrator to adjust parameters related to the command operation. </a:t>
            </a:r>
          </a:p>
          <a:p>
            <a:pPr marL="0" indent="0" algn="l"/>
            <a:endParaRPr lang="en-US" sz="1600" dirty="0">
              <a:solidFill>
                <a:srgbClr val="000000"/>
              </a:solidFill>
            </a:endParaRPr>
          </a:p>
          <a:p>
            <a:pPr marL="0" indent="0" algn="l"/>
            <a:r>
              <a:rPr lang="en-US" sz="1600" dirty="0">
                <a:solidFill>
                  <a:srgbClr val="000000"/>
                </a:solidFill>
              </a:rPr>
              <a:t>The Windows </a:t>
            </a:r>
            <a:r>
              <a:rPr lang="en-US" sz="1600" b="1" dirty="0">
                <a:solidFill>
                  <a:srgbClr val="000000"/>
                </a:solidFill>
              </a:rPr>
              <a:t>tracert</a:t>
            </a:r>
            <a:r>
              <a:rPr lang="en-US" sz="1600" dirty="0">
                <a:solidFill>
                  <a:srgbClr val="000000"/>
                </a:solidFill>
              </a:rPr>
              <a:t> command allows the input of several parameters through options in the command line. However, it is not guided like the extended traceroute IOS command. The following output displays the available options for the Windows </a:t>
            </a:r>
            <a:r>
              <a:rPr lang="en-US" sz="1600" b="1" dirty="0">
                <a:solidFill>
                  <a:srgbClr val="000000"/>
                </a:solidFill>
              </a:rPr>
              <a:t>tracert</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1C540DB7-F8D4-417D-80F4-EBDD8D5FF4E5}"/>
              </a:ext>
            </a:extLst>
          </p:cNvPr>
          <p:cNvPicPr>
            <a:picLocks noChangeAspect="1"/>
          </p:cNvPicPr>
          <p:nvPr/>
        </p:nvPicPr>
        <p:blipFill>
          <a:blip r:embed="rId3"/>
          <a:stretch>
            <a:fillRect/>
          </a:stretch>
        </p:blipFill>
        <p:spPr>
          <a:xfrm>
            <a:off x="2306565" y="2566278"/>
            <a:ext cx="4530869" cy="2371077"/>
          </a:xfrm>
          <a:prstGeom prst="rect">
            <a:avLst/>
          </a:prstGeom>
        </p:spPr>
      </p:pic>
    </p:spTree>
    <p:extLst>
      <p:ext uri="{BB962C8B-B14F-4D97-AF65-F5344CB8AC3E}">
        <p14:creationId xmlns:p14="http://schemas.microsoft.com/office/powerpoint/2010/main" val="189352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Extended Traceroute (Cont.)</a:t>
            </a:r>
          </a:p>
        </p:txBody>
      </p:sp>
      <p:sp>
        <p:nvSpPr>
          <p:cNvPr id="4" name="Content Placeholder 3">
            <a:extLst>
              <a:ext uri="{FF2B5EF4-FFF2-40B4-BE49-F238E27FC236}">
                <a16:creationId xmlns:a16="http://schemas.microsoft.com/office/drawing/2014/main" id="{07861E12-DF1B-4298-BC04-F1489B20AB4B}"/>
              </a:ext>
            </a:extLst>
          </p:cNvPr>
          <p:cNvSpPr>
            <a:spLocks noGrp="1"/>
          </p:cNvSpPr>
          <p:nvPr>
            <p:ph idx="1"/>
          </p:nvPr>
        </p:nvSpPr>
        <p:spPr>
          <a:xfrm>
            <a:off x="474662" y="731837"/>
            <a:ext cx="5177993" cy="3689897"/>
          </a:xfrm>
        </p:spPr>
        <p:txBody>
          <a:bodyPr/>
          <a:lstStyle/>
          <a:p>
            <a:pPr marL="285750" indent="-285750" algn="l">
              <a:buFont typeface="Arial" panose="020B0604020202020204" pitchFamily="34" charset="0"/>
              <a:buChar char="•"/>
            </a:pPr>
            <a:r>
              <a:rPr lang="en-US" sz="1600" dirty="0">
                <a:solidFill>
                  <a:srgbClr val="000000"/>
                </a:solidFill>
              </a:rPr>
              <a:t>The Cisco IOS extended </a:t>
            </a:r>
            <a:r>
              <a:rPr lang="en-US" sz="1600" b="1" dirty="0">
                <a:solidFill>
                  <a:srgbClr val="000000"/>
                </a:solidFill>
              </a:rPr>
              <a:t>traceroute</a:t>
            </a:r>
            <a:r>
              <a:rPr lang="en-US" sz="1600" dirty="0">
                <a:solidFill>
                  <a:srgbClr val="000000"/>
                </a:solidFill>
              </a:rPr>
              <a:t> option enables the user to create a special type of trace by adjusting parameters related to the command operation. </a:t>
            </a:r>
          </a:p>
          <a:p>
            <a:pPr marL="285750" indent="-285750" algn="l">
              <a:buFont typeface="Arial" panose="020B0604020202020204" pitchFamily="34" charset="0"/>
              <a:buChar char="•"/>
            </a:pPr>
            <a:r>
              <a:rPr lang="en-US" sz="1600" dirty="0">
                <a:solidFill>
                  <a:srgbClr val="000000"/>
                </a:solidFill>
              </a:rPr>
              <a:t>Extended traceroute is entered in privileged EXEC mode by typing </a:t>
            </a:r>
            <a:r>
              <a:rPr lang="en-US" sz="1600" b="1" dirty="0">
                <a:solidFill>
                  <a:srgbClr val="000000"/>
                </a:solidFill>
              </a:rPr>
              <a:t>traceroute</a:t>
            </a:r>
            <a:r>
              <a:rPr lang="en-US" sz="1600" dirty="0">
                <a:solidFill>
                  <a:srgbClr val="000000"/>
                </a:solidFill>
              </a:rPr>
              <a:t> without a destination IP address. IOS will guide you through the command options by presenting a number of prompts related to the setting of all the different parameters.</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r>
              <a:rPr lang="en-US" sz="1600" b="1" dirty="0">
                <a:solidFill>
                  <a:srgbClr val="000000"/>
                </a:solidFill>
              </a:rPr>
              <a:t>Note</a:t>
            </a:r>
            <a:r>
              <a:rPr lang="en-US" sz="1600" dirty="0">
                <a:solidFill>
                  <a:srgbClr val="000000"/>
                </a:solidFill>
              </a:rPr>
              <a:t>: Pressing </a:t>
            </a:r>
            <a:r>
              <a:rPr lang="en-US" sz="1600" b="1" dirty="0">
                <a:solidFill>
                  <a:srgbClr val="000000"/>
                </a:solidFill>
              </a:rPr>
              <a:t>Enter</a:t>
            </a:r>
            <a:r>
              <a:rPr lang="en-US" sz="1600" dirty="0">
                <a:solidFill>
                  <a:srgbClr val="000000"/>
                </a:solidFill>
              </a:rPr>
              <a:t> accepts the indicated default values.</a:t>
            </a:r>
          </a:p>
        </p:txBody>
      </p:sp>
      <p:pic>
        <p:nvPicPr>
          <p:cNvPr id="5" name="Picture 4">
            <a:extLst>
              <a:ext uri="{FF2B5EF4-FFF2-40B4-BE49-F238E27FC236}">
                <a16:creationId xmlns:a16="http://schemas.microsoft.com/office/drawing/2014/main" id="{500D75D7-8A82-40C4-80CB-8860A41E3C65}"/>
              </a:ext>
            </a:extLst>
          </p:cNvPr>
          <p:cNvPicPr>
            <a:picLocks noChangeAspect="1"/>
          </p:cNvPicPr>
          <p:nvPr/>
        </p:nvPicPr>
        <p:blipFill>
          <a:blip r:embed="rId3"/>
          <a:stretch>
            <a:fillRect/>
          </a:stretch>
        </p:blipFill>
        <p:spPr>
          <a:xfrm>
            <a:off x="5797127" y="830023"/>
            <a:ext cx="3032259" cy="3493525"/>
          </a:xfrm>
          <a:prstGeom prst="rect">
            <a:avLst/>
          </a:prstGeom>
        </p:spPr>
      </p:pic>
    </p:spTree>
    <p:extLst>
      <p:ext uri="{BB962C8B-B14F-4D97-AF65-F5344CB8AC3E}">
        <p14:creationId xmlns:p14="http://schemas.microsoft.com/office/powerpoint/2010/main" val="360560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Network Baseline</a:t>
            </a:r>
          </a:p>
        </p:txBody>
      </p:sp>
      <p:sp>
        <p:nvSpPr>
          <p:cNvPr id="6" name="Content Placeholder 5">
            <a:extLst>
              <a:ext uri="{FF2B5EF4-FFF2-40B4-BE49-F238E27FC236}">
                <a16:creationId xmlns:a16="http://schemas.microsoft.com/office/drawing/2014/main" id="{A78E6CE1-5A04-4670-B83B-B684916AEE63}"/>
              </a:ext>
            </a:extLst>
          </p:cNvPr>
          <p:cNvSpPr>
            <a:spLocks noGrp="1"/>
          </p:cNvSpPr>
          <p:nvPr>
            <p:ph idx="1"/>
          </p:nvPr>
        </p:nvSpPr>
        <p:spPr>
          <a:xfrm>
            <a:off x="257176" y="731837"/>
            <a:ext cx="8497544" cy="3689897"/>
          </a:xfrm>
        </p:spPr>
        <p:txBody>
          <a:bodyPr/>
          <a:lstStyle/>
          <a:p>
            <a:pPr marL="285750" indent="-285750" algn="l">
              <a:buFont typeface="Arial" panose="020B0604020202020204" pitchFamily="34" charset="0"/>
              <a:buChar char="•"/>
            </a:pPr>
            <a:r>
              <a:rPr lang="en-US" sz="1600" dirty="0">
                <a:solidFill>
                  <a:srgbClr val="000000"/>
                </a:solidFill>
              </a:rPr>
              <a:t>One of the most effective tools for monitoring and troubleshooting network performance is to establish a network baseline. </a:t>
            </a:r>
          </a:p>
          <a:p>
            <a:pPr marL="285750" indent="-285750" algn="l">
              <a:buFont typeface="Arial" panose="020B0604020202020204" pitchFamily="34" charset="0"/>
              <a:buChar char="•"/>
            </a:pPr>
            <a:r>
              <a:rPr lang="en-US" sz="1600" dirty="0">
                <a:solidFill>
                  <a:srgbClr val="000000"/>
                </a:solidFill>
              </a:rPr>
              <a:t>One method for starting a baseline is to copy and paste the results from an executed ping, trace, or other relevant commands into a text file. These text files can be time stamped with the date and saved into an archive for later retrieval and comparison.</a:t>
            </a:r>
          </a:p>
          <a:p>
            <a:pPr marL="285750" indent="-285750" algn="l">
              <a:buFont typeface="Arial" panose="020B0604020202020204" pitchFamily="34" charset="0"/>
              <a:buChar char="•"/>
            </a:pPr>
            <a:r>
              <a:rPr lang="en-US" sz="1600" dirty="0">
                <a:solidFill>
                  <a:srgbClr val="000000"/>
                </a:solidFill>
              </a:rPr>
              <a:t>Among items to consider are error messages and the response times from host to host.</a:t>
            </a:r>
          </a:p>
          <a:p>
            <a:pPr marL="285750" indent="-285750" algn="l">
              <a:buFont typeface="Arial" panose="020B0604020202020204" pitchFamily="34" charset="0"/>
              <a:buChar char="•"/>
            </a:pPr>
            <a:r>
              <a:rPr lang="en-US" sz="1600" dirty="0">
                <a:solidFill>
                  <a:srgbClr val="000000"/>
                </a:solidFill>
              </a:rPr>
              <a:t>Corporate networks should have extensive baselines; more extensive than we can describe in this course. Professional-grade software tools are available for storing and maintaining baseline information. </a:t>
            </a:r>
          </a:p>
        </p:txBody>
      </p:sp>
    </p:spTree>
    <p:extLst>
      <p:ext uri="{BB962C8B-B14F-4D97-AF65-F5344CB8AC3E}">
        <p14:creationId xmlns:p14="http://schemas.microsoft.com/office/powerpoint/2010/main" val="342596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sz="1600" dirty="0"/>
            </a:br>
            <a:r>
              <a:rPr lang="en-US" sz="2400" dirty="0"/>
              <a:t>Lab – Test Network Latency with Ping and Traceroute</a:t>
            </a:r>
          </a:p>
        </p:txBody>
      </p:sp>
      <p:sp>
        <p:nvSpPr>
          <p:cNvPr id="5" name="Content Placeholder 4">
            <a:extLst>
              <a:ext uri="{FF2B5EF4-FFF2-40B4-BE49-F238E27FC236}">
                <a16:creationId xmlns:a16="http://schemas.microsoft.com/office/drawing/2014/main" id="{E7522A69-FB62-4668-BCF4-DEEA4C4B1809}"/>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Use Ping to Document Network Latency</a:t>
            </a:r>
          </a:p>
          <a:p>
            <a:pPr marL="342900" indent="-342900" algn="l">
              <a:buFont typeface="Arial" panose="020B0604020202020204" pitchFamily="34" charset="0"/>
              <a:buChar char="•"/>
            </a:pPr>
            <a:r>
              <a:rPr lang="en-US" dirty="0">
                <a:solidFill>
                  <a:srgbClr val="000000"/>
                </a:solidFill>
              </a:rPr>
              <a:t>Part 2: Use Traceroute to Document Network Latency</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144087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pic>
        <p:nvPicPr>
          <p:cNvPr id="7" name="Content Placeholder 6">
            <a:extLst>
              <a:ext uri="{FF2B5EF4-FFF2-40B4-BE49-F238E27FC236}">
                <a16:creationId xmlns:a16="http://schemas.microsoft.com/office/drawing/2014/main" id="{AB248614-0DEB-49A3-87FC-207512F4F9F9}"/>
              </a:ext>
            </a:extLst>
          </p:cNvPr>
          <p:cNvPicPr>
            <a:picLocks noGrp="1" noChangeAspect="1"/>
          </p:cNvPicPr>
          <p:nvPr>
            <p:ph idx="1"/>
          </p:nvPr>
        </p:nvPicPr>
        <p:blipFill>
          <a:blip r:embed="rId3"/>
          <a:stretch>
            <a:fillRect/>
          </a:stretch>
        </p:blipFill>
        <p:spPr>
          <a:xfrm>
            <a:off x="255658" y="1464673"/>
            <a:ext cx="8632684" cy="2505673"/>
          </a:xfrm>
          <a:prstGeom prst="rect">
            <a:avLst/>
          </a:prstGeom>
        </p:spPr>
      </p:pic>
    </p:spTree>
    <p:custDataLst>
      <p:tags r:id="rId1"/>
    </p:custDataLst>
    <p:extLst>
      <p:ext uri="{BB962C8B-B14F-4D97-AF65-F5344CB8AC3E}">
        <p14:creationId xmlns:p14="http://schemas.microsoft.com/office/powerpoint/2010/main" val="160573545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17.5 Host and IOS Commands</a:t>
            </a:r>
          </a:p>
        </p:txBody>
      </p:sp>
    </p:spTree>
    <p:custDataLst>
      <p:tags r:id="rId1"/>
    </p:custDataLst>
    <p:extLst>
      <p:ext uri="{BB962C8B-B14F-4D97-AF65-F5344CB8AC3E}">
        <p14:creationId xmlns:p14="http://schemas.microsoft.com/office/powerpoint/2010/main" val="2616802161"/>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IP Configuration on a Windows Host</a:t>
            </a:r>
          </a:p>
        </p:txBody>
      </p:sp>
      <p:sp>
        <p:nvSpPr>
          <p:cNvPr id="4" name="Content Placeholder 3">
            <a:extLst>
              <a:ext uri="{FF2B5EF4-FFF2-40B4-BE49-F238E27FC236}">
                <a16:creationId xmlns:a16="http://schemas.microsoft.com/office/drawing/2014/main" id="{EDD73493-B9CF-4BB8-9069-546F872801FC}"/>
              </a:ext>
            </a:extLst>
          </p:cNvPr>
          <p:cNvSpPr>
            <a:spLocks noGrp="1"/>
          </p:cNvSpPr>
          <p:nvPr>
            <p:ph idx="1"/>
          </p:nvPr>
        </p:nvSpPr>
        <p:spPr>
          <a:xfrm>
            <a:off x="266700" y="731838"/>
            <a:ext cx="8553450" cy="2771484"/>
          </a:xfrm>
        </p:spPr>
        <p:txBody>
          <a:bodyPr/>
          <a:lstStyle/>
          <a:p>
            <a:pPr marL="0" indent="0" algn="l"/>
            <a:r>
              <a:rPr lang="en-US" sz="1500" dirty="0">
                <a:solidFill>
                  <a:srgbClr val="000000"/>
                </a:solidFill>
              </a:rPr>
              <a:t>In Windows 10, you can access the IP address details from the </a:t>
            </a:r>
            <a:r>
              <a:rPr lang="en-US" sz="1500" b="1" dirty="0">
                <a:solidFill>
                  <a:srgbClr val="000000"/>
                </a:solidFill>
              </a:rPr>
              <a:t>Network and Sharing Center</a:t>
            </a:r>
            <a:r>
              <a:rPr lang="en-US" sz="1500" dirty="0">
                <a:solidFill>
                  <a:srgbClr val="000000"/>
                </a:solidFill>
              </a:rPr>
              <a:t> to quickly view the four important settings: address, mask, router, and DNS. Or you can issue the </a:t>
            </a:r>
            <a:r>
              <a:rPr lang="en-US" sz="1500" b="1" dirty="0">
                <a:solidFill>
                  <a:srgbClr val="000000"/>
                </a:solidFill>
              </a:rPr>
              <a:t>ipconfig</a:t>
            </a:r>
            <a:r>
              <a:rPr lang="en-US" sz="1500" dirty="0">
                <a:solidFill>
                  <a:srgbClr val="000000"/>
                </a:solidFill>
              </a:rPr>
              <a:t> command at the command line of a Windows computer.</a:t>
            </a:r>
          </a:p>
          <a:p>
            <a:pPr marL="342900" indent="-342900" algn="l">
              <a:buFont typeface="Arial" panose="020B0604020202020204" pitchFamily="34" charset="0"/>
              <a:buChar char="•"/>
            </a:pPr>
            <a:r>
              <a:rPr lang="en-US" sz="1500" dirty="0">
                <a:solidFill>
                  <a:srgbClr val="000000"/>
                </a:solidFill>
              </a:rPr>
              <a:t>Use the </a:t>
            </a:r>
            <a:r>
              <a:rPr lang="en-US" sz="1500" b="1" dirty="0">
                <a:solidFill>
                  <a:srgbClr val="000000"/>
                </a:solidFill>
              </a:rPr>
              <a:t>ipconfig /all</a:t>
            </a:r>
            <a:r>
              <a:rPr lang="en-US" sz="1500" dirty="0">
                <a:solidFill>
                  <a:srgbClr val="000000"/>
                </a:solidFill>
              </a:rPr>
              <a:t> command to view the MAC address, as well as a number of details regarding the Layer 3 addressing of the device.</a:t>
            </a:r>
          </a:p>
          <a:p>
            <a:pPr marL="342900" indent="-342900" algn="l">
              <a:buFont typeface="Arial" panose="020B0604020202020204" pitchFamily="34" charset="0"/>
              <a:buChar char="•"/>
            </a:pPr>
            <a:r>
              <a:rPr lang="en-US" sz="1500" dirty="0">
                <a:solidFill>
                  <a:srgbClr val="000000"/>
                </a:solidFill>
              </a:rPr>
              <a:t>If a host is configured as a DHCP client, the IP address configuration can be renewed using the </a:t>
            </a:r>
            <a:r>
              <a:rPr lang="en-US" sz="1500" b="1" dirty="0">
                <a:solidFill>
                  <a:srgbClr val="000000"/>
                </a:solidFill>
              </a:rPr>
              <a:t>ipconfig /release</a:t>
            </a:r>
            <a:r>
              <a:rPr lang="en-US" sz="1500" dirty="0">
                <a:solidFill>
                  <a:srgbClr val="000000"/>
                </a:solidFill>
              </a:rPr>
              <a:t> and </a:t>
            </a:r>
            <a:r>
              <a:rPr lang="en-US" sz="1500" b="1" dirty="0">
                <a:solidFill>
                  <a:srgbClr val="000000"/>
                </a:solidFill>
              </a:rPr>
              <a:t>ipconfig /renew</a:t>
            </a:r>
            <a:r>
              <a:rPr lang="en-US" sz="1500" dirty="0">
                <a:solidFill>
                  <a:srgbClr val="000000"/>
                </a:solidFill>
              </a:rPr>
              <a:t> commands.</a:t>
            </a:r>
          </a:p>
          <a:p>
            <a:pPr marL="342900" indent="-342900" algn="l">
              <a:buFont typeface="Arial" panose="020B0604020202020204" pitchFamily="34" charset="0"/>
              <a:buChar char="•"/>
            </a:pPr>
            <a:r>
              <a:rPr lang="en-US" sz="1500" dirty="0">
                <a:solidFill>
                  <a:srgbClr val="000000"/>
                </a:solidFill>
              </a:rPr>
              <a:t>The DNS Client service on Windows PCs also optimizes the performance of DNS name resolution by storing previously resolved names in memory. The </a:t>
            </a:r>
            <a:r>
              <a:rPr lang="en-US" sz="1500" b="1" dirty="0">
                <a:solidFill>
                  <a:srgbClr val="000000"/>
                </a:solidFill>
              </a:rPr>
              <a:t>ipconfig /</a:t>
            </a:r>
            <a:r>
              <a:rPr lang="en-US" sz="1500" b="1" dirty="0" err="1">
                <a:solidFill>
                  <a:srgbClr val="000000"/>
                </a:solidFill>
              </a:rPr>
              <a:t>displaydns</a:t>
            </a:r>
            <a:r>
              <a:rPr lang="en-US" sz="1500" dirty="0">
                <a:solidFill>
                  <a:srgbClr val="000000"/>
                </a:solidFill>
              </a:rPr>
              <a:t> command displays all of the cached DNS entries on a Windows computer system.</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0F893CF4-60E9-4E3D-99F3-F4100A64A537}"/>
              </a:ext>
            </a:extLst>
          </p:cNvPr>
          <p:cNvPicPr>
            <a:picLocks noChangeAspect="1"/>
          </p:cNvPicPr>
          <p:nvPr/>
        </p:nvPicPr>
        <p:blipFill>
          <a:blip r:embed="rId3"/>
          <a:stretch>
            <a:fillRect/>
          </a:stretch>
        </p:blipFill>
        <p:spPr>
          <a:xfrm>
            <a:off x="2532027" y="3503322"/>
            <a:ext cx="3281434" cy="1411433"/>
          </a:xfrm>
          <a:prstGeom prst="rect">
            <a:avLst/>
          </a:prstGeom>
        </p:spPr>
      </p:pic>
    </p:spTree>
    <p:extLst>
      <p:ext uri="{BB962C8B-B14F-4D97-AF65-F5344CB8AC3E}">
        <p14:creationId xmlns:p14="http://schemas.microsoft.com/office/powerpoint/2010/main" val="213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IP Configuration on a Linux Host</a:t>
            </a:r>
          </a:p>
        </p:txBody>
      </p:sp>
      <p:sp>
        <p:nvSpPr>
          <p:cNvPr id="4" name="Content Placeholder 3">
            <a:extLst>
              <a:ext uri="{FF2B5EF4-FFF2-40B4-BE49-F238E27FC236}">
                <a16:creationId xmlns:a16="http://schemas.microsoft.com/office/drawing/2014/main" id="{EDD73493-B9CF-4BB8-9069-546F872801FC}"/>
              </a:ext>
            </a:extLst>
          </p:cNvPr>
          <p:cNvSpPr>
            <a:spLocks noGrp="1"/>
          </p:cNvSpPr>
          <p:nvPr>
            <p:ph idx="1"/>
          </p:nvPr>
        </p:nvSpPr>
        <p:spPr>
          <a:xfrm>
            <a:off x="200026" y="819151"/>
            <a:ext cx="4674322" cy="3602584"/>
          </a:xfrm>
        </p:spPr>
        <p:txBody>
          <a:bodyPr/>
          <a:lstStyle/>
          <a:p>
            <a:pPr marL="342900" indent="-342900" algn="l">
              <a:buFont typeface="Arial" panose="020B0604020202020204" pitchFamily="34" charset="0"/>
              <a:buChar char="•"/>
            </a:pPr>
            <a:r>
              <a:rPr lang="en-US" sz="1600" dirty="0">
                <a:solidFill>
                  <a:srgbClr val="000000"/>
                </a:solidFill>
              </a:rPr>
              <a:t>Verifying IP settings using the GUI on a Linux machine will differ depending on the Linux distribution and desktop interface.</a:t>
            </a:r>
          </a:p>
          <a:p>
            <a:pPr marL="342900" indent="-342900" algn="l">
              <a:buFont typeface="Arial" panose="020B0604020202020204" pitchFamily="34" charset="0"/>
              <a:buChar char="•"/>
            </a:pPr>
            <a:r>
              <a:rPr lang="en-US" sz="1600" dirty="0">
                <a:solidFill>
                  <a:srgbClr val="000000"/>
                </a:solidFill>
              </a:rPr>
              <a:t>On the command line, use the </a:t>
            </a:r>
            <a:r>
              <a:rPr lang="en-US" sz="1600" b="1" dirty="0">
                <a:solidFill>
                  <a:srgbClr val="000000"/>
                </a:solidFill>
              </a:rPr>
              <a:t>ifconfig</a:t>
            </a:r>
            <a:r>
              <a:rPr lang="en-US" sz="1600" dirty="0">
                <a:solidFill>
                  <a:srgbClr val="000000"/>
                </a:solidFill>
              </a:rPr>
              <a:t> command to display the status of the currently active interfaces and their IP configuration.</a:t>
            </a:r>
          </a:p>
          <a:p>
            <a:pPr marL="342900" indent="-342900" algn="l">
              <a:buFont typeface="Arial" panose="020B0604020202020204" pitchFamily="34" charset="0"/>
              <a:buChar char="•"/>
            </a:pPr>
            <a:r>
              <a:rPr lang="en-US" sz="1600" dirty="0">
                <a:solidFill>
                  <a:srgbClr val="000000"/>
                </a:solidFill>
              </a:rPr>
              <a:t>The Linux </a:t>
            </a:r>
            <a:r>
              <a:rPr lang="en-US" sz="1600" b="1" dirty="0" err="1">
                <a:solidFill>
                  <a:srgbClr val="000000"/>
                </a:solidFill>
              </a:rPr>
              <a:t>ip</a:t>
            </a:r>
            <a:r>
              <a:rPr lang="en-US" sz="1600" b="1" dirty="0">
                <a:solidFill>
                  <a:srgbClr val="000000"/>
                </a:solidFill>
              </a:rPr>
              <a:t> address</a:t>
            </a:r>
            <a:r>
              <a:rPr lang="en-US" sz="1600" dirty="0">
                <a:solidFill>
                  <a:srgbClr val="000000"/>
                </a:solidFill>
              </a:rPr>
              <a:t> command is used to display addresses and their properties. It can also be used to add or delete IP addresses.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output displayed may vary depending on the Linux distribution.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5D8F7B60-4A22-470D-88EE-376AE17104D4}"/>
              </a:ext>
            </a:extLst>
          </p:cNvPr>
          <p:cNvPicPr>
            <a:picLocks noChangeAspect="1"/>
          </p:cNvPicPr>
          <p:nvPr/>
        </p:nvPicPr>
        <p:blipFill>
          <a:blip r:embed="rId3"/>
          <a:stretch>
            <a:fillRect/>
          </a:stretch>
        </p:blipFill>
        <p:spPr>
          <a:xfrm>
            <a:off x="4874347" y="1131396"/>
            <a:ext cx="3794991" cy="2538903"/>
          </a:xfrm>
          <a:prstGeom prst="rect">
            <a:avLst/>
          </a:prstGeom>
        </p:spPr>
      </p:pic>
    </p:spTree>
    <p:extLst>
      <p:ext uri="{BB962C8B-B14F-4D97-AF65-F5344CB8AC3E}">
        <p14:creationId xmlns:p14="http://schemas.microsoft.com/office/powerpoint/2010/main" val="232687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IP Configuration on a macOS Host</a:t>
            </a:r>
          </a:p>
        </p:txBody>
      </p:sp>
      <p:sp>
        <p:nvSpPr>
          <p:cNvPr id="6" name="Content Placeholder 5">
            <a:extLst>
              <a:ext uri="{FF2B5EF4-FFF2-40B4-BE49-F238E27FC236}">
                <a16:creationId xmlns:a16="http://schemas.microsoft.com/office/drawing/2014/main" id="{E018F0E6-A545-473E-A9D3-201EC6272E44}"/>
              </a:ext>
            </a:extLst>
          </p:cNvPr>
          <p:cNvSpPr>
            <a:spLocks noGrp="1"/>
          </p:cNvSpPr>
          <p:nvPr>
            <p:ph idx="1"/>
          </p:nvPr>
        </p:nvSpPr>
        <p:spPr>
          <a:xfrm>
            <a:off x="474662" y="864899"/>
            <a:ext cx="4305605" cy="3556835"/>
          </a:xfrm>
        </p:spPr>
        <p:txBody>
          <a:bodyPr/>
          <a:lstStyle/>
          <a:p>
            <a:pPr marL="285750" indent="-285750" algn="l">
              <a:buFont typeface="Arial" panose="020B0604020202020204" pitchFamily="34" charset="0"/>
              <a:buChar char="•"/>
            </a:pPr>
            <a:r>
              <a:rPr lang="en-US" sz="1600" dirty="0">
                <a:solidFill>
                  <a:srgbClr val="000000"/>
                </a:solidFill>
              </a:rPr>
              <a:t>In the GUI of a Mac host, open </a:t>
            </a:r>
            <a:r>
              <a:rPr lang="en-US" sz="1600" b="1" dirty="0">
                <a:solidFill>
                  <a:srgbClr val="000000"/>
                </a:solidFill>
              </a:rPr>
              <a:t>Network Preferences &gt; Advanced</a:t>
            </a:r>
            <a:r>
              <a:rPr lang="en-US" sz="1600" dirty="0">
                <a:solidFill>
                  <a:srgbClr val="000000"/>
                </a:solidFill>
              </a:rPr>
              <a:t> to get the IP addressing information.</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ifconfig</a:t>
            </a:r>
            <a:r>
              <a:rPr lang="en-US" sz="1600" dirty="0">
                <a:solidFill>
                  <a:srgbClr val="000000"/>
                </a:solidFill>
              </a:rPr>
              <a:t> command can also be used to verify the interface IP configuration at the command line.</a:t>
            </a:r>
          </a:p>
          <a:p>
            <a:pPr marL="285750" indent="-285750" algn="l">
              <a:buFont typeface="Arial" panose="020B0604020202020204" pitchFamily="34" charset="0"/>
              <a:buChar char="•"/>
            </a:pPr>
            <a:r>
              <a:rPr lang="en-US" sz="1600" dirty="0">
                <a:solidFill>
                  <a:srgbClr val="000000"/>
                </a:solidFill>
              </a:rPr>
              <a:t>Other useful macOS commands to verify the host IP settings include </a:t>
            </a:r>
            <a:r>
              <a:rPr lang="en-US" sz="1600" b="1" dirty="0" err="1">
                <a:solidFill>
                  <a:srgbClr val="000000"/>
                </a:solidFill>
              </a:rPr>
              <a:t>networksetup</a:t>
            </a:r>
            <a:r>
              <a:rPr lang="en-US" sz="1600" b="1" dirty="0">
                <a:solidFill>
                  <a:srgbClr val="000000"/>
                </a:solidFill>
              </a:rPr>
              <a:t> -</a:t>
            </a:r>
            <a:r>
              <a:rPr lang="en-US" sz="1600" b="1" dirty="0" err="1">
                <a:solidFill>
                  <a:srgbClr val="000000"/>
                </a:solidFill>
              </a:rPr>
              <a:t>listallnetworkservices</a:t>
            </a:r>
            <a:r>
              <a:rPr lang="en-US" sz="1600" dirty="0">
                <a:solidFill>
                  <a:srgbClr val="000000"/>
                </a:solidFill>
              </a:rPr>
              <a:t> and the </a:t>
            </a:r>
            <a:r>
              <a:rPr lang="en-US" sz="1600" b="1" dirty="0" err="1">
                <a:solidFill>
                  <a:srgbClr val="000000"/>
                </a:solidFill>
              </a:rPr>
              <a:t>networksetup</a:t>
            </a:r>
            <a:r>
              <a:rPr lang="en-US" sz="1600" b="1" dirty="0">
                <a:solidFill>
                  <a:srgbClr val="000000"/>
                </a:solidFill>
              </a:rPr>
              <a:t> -</a:t>
            </a:r>
            <a:r>
              <a:rPr lang="en-US" sz="1600" b="1" dirty="0" err="1">
                <a:solidFill>
                  <a:srgbClr val="000000"/>
                </a:solidFill>
              </a:rPr>
              <a:t>getinfo</a:t>
            </a:r>
            <a:r>
              <a:rPr lang="en-US" sz="1600" b="1" dirty="0">
                <a:solidFill>
                  <a:srgbClr val="000000"/>
                </a:solidFill>
              </a:rPr>
              <a:t> &lt;</a:t>
            </a:r>
            <a:r>
              <a:rPr lang="en-US" sz="1600" i="1" dirty="0">
                <a:solidFill>
                  <a:srgbClr val="000000"/>
                </a:solidFill>
              </a:rPr>
              <a:t>network service</a:t>
            </a:r>
            <a:r>
              <a:rPr lang="en-US" sz="1600" b="1" dirty="0">
                <a:solidFill>
                  <a:srgbClr val="000000"/>
                </a:solidFill>
              </a:rPr>
              <a:t>&gt;</a:t>
            </a:r>
            <a:r>
              <a:rPr lang="en-US" sz="1600" dirty="0">
                <a:solidFill>
                  <a:srgbClr val="000000"/>
                </a:solidFill>
              </a:rPr>
              <a:t>.</a:t>
            </a:r>
          </a:p>
        </p:txBody>
      </p:sp>
      <p:pic>
        <p:nvPicPr>
          <p:cNvPr id="7" name="Picture 6">
            <a:extLst>
              <a:ext uri="{FF2B5EF4-FFF2-40B4-BE49-F238E27FC236}">
                <a16:creationId xmlns:a16="http://schemas.microsoft.com/office/drawing/2014/main" id="{EE795C2D-8259-4647-9ACD-26D36EE5517C}"/>
              </a:ext>
            </a:extLst>
          </p:cNvPr>
          <p:cNvPicPr>
            <a:picLocks noChangeAspect="1"/>
          </p:cNvPicPr>
          <p:nvPr/>
        </p:nvPicPr>
        <p:blipFill>
          <a:blip r:embed="rId3"/>
          <a:stretch>
            <a:fillRect/>
          </a:stretch>
        </p:blipFill>
        <p:spPr>
          <a:xfrm>
            <a:off x="4780267" y="864899"/>
            <a:ext cx="4090199" cy="3115974"/>
          </a:xfrm>
          <a:prstGeom prst="rect">
            <a:avLst/>
          </a:prstGeom>
        </p:spPr>
      </p:pic>
    </p:spTree>
    <p:extLst>
      <p:ext uri="{BB962C8B-B14F-4D97-AF65-F5344CB8AC3E}">
        <p14:creationId xmlns:p14="http://schemas.microsoft.com/office/powerpoint/2010/main" val="31203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The </a:t>
            </a:r>
            <a:r>
              <a:rPr lang="en-US" sz="2400" dirty="0" err="1"/>
              <a:t>arp</a:t>
            </a:r>
            <a:r>
              <a:rPr lang="en-US" sz="2400" dirty="0"/>
              <a:t> Command</a:t>
            </a:r>
          </a:p>
        </p:txBody>
      </p:sp>
      <p:sp>
        <p:nvSpPr>
          <p:cNvPr id="4" name="Content Placeholder 3">
            <a:extLst>
              <a:ext uri="{FF2B5EF4-FFF2-40B4-BE49-F238E27FC236}">
                <a16:creationId xmlns:a16="http://schemas.microsoft.com/office/drawing/2014/main" id="{CE59173F-7994-4B5D-8201-E7BBC1B93ED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a:t>
            </a:r>
            <a:r>
              <a:rPr lang="en-US" sz="1600" b="1" dirty="0" err="1">
                <a:solidFill>
                  <a:srgbClr val="000000"/>
                </a:solidFill>
              </a:rPr>
              <a:t>arp</a:t>
            </a:r>
            <a:r>
              <a:rPr lang="en-US" sz="1600" dirty="0">
                <a:solidFill>
                  <a:srgbClr val="000000"/>
                </a:solidFill>
              </a:rPr>
              <a:t> command is executed from the Windows, Linux, or Mac command prompt. The command lists all devices currently in the ARP cache of the host.</a:t>
            </a:r>
          </a:p>
          <a:p>
            <a:pPr marL="342900" indent="-342900" algn="l">
              <a:buFont typeface="Arial" panose="020B0604020202020204" pitchFamily="34" charset="0"/>
              <a:buChar char="•"/>
            </a:pPr>
            <a:r>
              <a:rPr lang="en-US" sz="1600" dirty="0">
                <a:solidFill>
                  <a:srgbClr val="000000"/>
                </a:solidFill>
              </a:rPr>
              <a:t>The </a:t>
            </a:r>
            <a:r>
              <a:rPr lang="en-US" sz="1600" b="1" dirty="0" err="1">
                <a:solidFill>
                  <a:srgbClr val="000000"/>
                </a:solidFill>
              </a:rPr>
              <a:t>arp</a:t>
            </a:r>
            <a:r>
              <a:rPr lang="en-US" sz="1600" b="1" dirty="0">
                <a:solidFill>
                  <a:srgbClr val="000000"/>
                </a:solidFill>
              </a:rPr>
              <a:t> -a</a:t>
            </a:r>
            <a:r>
              <a:rPr lang="en-US" sz="1600" dirty="0">
                <a:solidFill>
                  <a:srgbClr val="000000"/>
                </a:solidFill>
              </a:rPr>
              <a:t> command displays the known IP address and MAC address binding. The ARP cache only displays information from devices that have been recently accessed.</a:t>
            </a:r>
          </a:p>
          <a:p>
            <a:pPr marL="342900" indent="-342900" algn="l">
              <a:buFont typeface="Arial" panose="020B0604020202020204" pitchFamily="34" charset="0"/>
              <a:buChar char="•"/>
            </a:pPr>
            <a:r>
              <a:rPr lang="en-US" sz="1600" dirty="0">
                <a:solidFill>
                  <a:srgbClr val="000000"/>
                </a:solidFill>
              </a:rPr>
              <a:t>To ensure that the ARP cache is populated, </a:t>
            </a:r>
            <a:r>
              <a:rPr lang="en-US" sz="1600" b="1" dirty="0">
                <a:solidFill>
                  <a:srgbClr val="000000"/>
                </a:solidFill>
              </a:rPr>
              <a:t>ping</a:t>
            </a:r>
            <a:r>
              <a:rPr lang="en-US" sz="1600" dirty="0">
                <a:solidFill>
                  <a:srgbClr val="000000"/>
                </a:solidFill>
              </a:rPr>
              <a:t> a device so that it will have an entry in the ARP table.</a:t>
            </a:r>
          </a:p>
          <a:p>
            <a:pPr marL="342900" indent="-342900" algn="l">
              <a:buFont typeface="Arial" panose="020B0604020202020204" pitchFamily="34" charset="0"/>
              <a:buChar char="•"/>
            </a:pPr>
            <a:r>
              <a:rPr lang="en-US" sz="1600" dirty="0">
                <a:solidFill>
                  <a:srgbClr val="000000"/>
                </a:solidFill>
              </a:rPr>
              <a:t>The cache can be cleared by using the </a:t>
            </a:r>
            <a:r>
              <a:rPr lang="en-US" sz="1600" b="1" dirty="0" err="1">
                <a:solidFill>
                  <a:srgbClr val="000000"/>
                </a:solidFill>
              </a:rPr>
              <a:t>netsh</a:t>
            </a:r>
            <a:r>
              <a:rPr lang="en-US" sz="1600" b="1" dirty="0">
                <a:solidFill>
                  <a:srgbClr val="000000"/>
                </a:solidFill>
              </a:rPr>
              <a:t> interface </a:t>
            </a:r>
            <a:r>
              <a:rPr lang="en-US" sz="1600" b="1" dirty="0" err="1">
                <a:solidFill>
                  <a:srgbClr val="000000"/>
                </a:solidFill>
              </a:rPr>
              <a:t>ip</a:t>
            </a:r>
            <a:r>
              <a:rPr lang="en-US" sz="1600" b="1" dirty="0">
                <a:solidFill>
                  <a:srgbClr val="000000"/>
                </a:solidFill>
              </a:rPr>
              <a:t> delete </a:t>
            </a:r>
            <a:r>
              <a:rPr lang="en-US" sz="1600" b="1" dirty="0" err="1">
                <a:solidFill>
                  <a:srgbClr val="000000"/>
                </a:solidFill>
              </a:rPr>
              <a:t>arpcache</a:t>
            </a:r>
            <a:r>
              <a:rPr lang="en-US" sz="1600" dirty="0">
                <a:solidFill>
                  <a:srgbClr val="000000"/>
                </a:solidFill>
              </a:rPr>
              <a:t> command in the event the network administrator wants to repopulate the cache with updated information.</a:t>
            </a:r>
          </a:p>
          <a:p>
            <a:pPr marL="73085" lvl="1" indent="0">
              <a:buNone/>
            </a:pPr>
            <a:endParaRPr lang="en-US" sz="1600" b="1" dirty="0">
              <a:solidFill>
                <a:srgbClr val="000000"/>
              </a:solidFill>
            </a:endParaRPr>
          </a:p>
          <a:p>
            <a:pPr marL="73085" lvl="1" indent="0">
              <a:buNone/>
            </a:pPr>
            <a:r>
              <a:rPr lang="en-US" sz="1600" b="1" dirty="0">
                <a:solidFill>
                  <a:srgbClr val="000000"/>
                </a:solidFill>
              </a:rPr>
              <a:t>Note</a:t>
            </a:r>
            <a:r>
              <a:rPr lang="en-US" sz="1600" dirty="0">
                <a:solidFill>
                  <a:srgbClr val="000000"/>
                </a:solidFill>
              </a:rPr>
              <a:t>: You may need administrator access on the host to be able to use the </a:t>
            </a:r>
            <a:r>
              <a:rPr lang="en-US" sz="1600" b="1" dirty="0" err="1">
                <a:solidFill>
                  <a:srgbClr val="000000"/>
                </a:solidFill>
              </a:rPr>
              <a:t>netsh</a:t>
            </a:r>
            <a:r>
              <a:rPr lang="en-US" sz="1600" b="1" dirty="0">
                <a:solidFill>
                  <a:srgbClr val="000000"/>
                </a:solidFill>
              </a:rPr>
              <a:t> interface </a:t>
            </a:r>
            <a:r>
              <a:rPr lang="en-US" sz="1600" b="1" dirty="0" err="1">
                <a:solidFill>
                  <a:srgbClr val="000000"/>
                </a:solidFill>
              </a:rPr>
              <a:t>ip</a:t>
            </a:r>
            <a:r>
              <a:rPr lang="en-US" sz="1600" b="1" dirty="0">
                <a:solidFill>
                  <a:srgbClr val="000000"/>
                </a:solidFill>
              </a:rPr>
              <a:t> delete </a:t>
            </a:r>
            <a:r>
              <a:rPr lang="en-US" sz="1600" b="1" dirty="0" err="1">
                <a:solidFill>
                  <a:srgbClr val="000000"/>
                </a:solidFill>
              </a:rPr>
              <a:t>arpcache</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83949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Common show Commands Revisited</a:t>
            </a:r>
          </a:p>
        </p:txBody>
      </p:sp>
      <p:graphicFrame>
        <p:nvGraphicFramePr>
          <p:cNvPr id="5" name="Table 5">
            <a:extLst>
              <a:ext uri="{FF2B5EF4-FFF2-40B4-BE49-F238E27FC236}">
                <a16:creationId xmlns:a16="http://schemas.microsoft.com/office/drawing/2014/main" id="{E81AC101-DAAD-474F-AC42-6015A977BDCC}"/>
              </a:ext>
            </a:extLst>
          </p:cNvPr>
          <p:cNvGraphicFramePr>
            <a:graphicFrameLocks noGrp="1"/>
          </p:cNvGraphicFramePr>
          <p:nvPr>
            <p:ph idx="1"/>
            <p:extLst>
              <p:ext uri="{D42A27DB-BD31-4B8C-83A1-F6EECF244321}">
                <p14:modId xmlns:p14="http://schemas.microsoft.com/office/powerpoint/2010/main" val="2423166792"/>
              </p:ext>
            </p:extLst>
          </p:nvPr>
        </p:nvGraphicFramePr>
        <p:xfrm>
          <a:off x="474663" y="1347788"/>
          <a:ext cx="8280400" cy="2966720"/>
        </p:xfrm>
        <a:graphic>
          <a:graphicData uri="http://schemas.openxmlformats.org/drawingml/2006/table">
            <a:tbl>
              <a:tblPr firstRow="1" bandRow="1">
                <a:tableStyleId>{5C22544A-7EE6-4342-B048-85BDC9FD1C3A}</a:tableStyleId>
              </a:tblPr>
              <a:tblGrid>
                <a:gridCol w="2970501">
                  <a:extLst>
                    <a:ext uri="{9D8B030D-6E8A-4147-A177-3AD203B41FA5}">
                      <a16:colId xmlns:a16="http://schemas.microsoft.com/office/drawing/2014/main" val="223375126"/>
                    </a:ext>
                  </a:extLst>
                </a:gridCol>
                <a:gridCol w="5309899">
                  <a:extLst>
                    <a:ext uri="{9D8B030D-6E8A-4147-A177-3AD203B41FA5}">
                      <a16:colId xmlns:a16="http://schemas.microsoft.com/office/drawing/2014/main" val="3464202880"/>
                    </a:ext>
                  </a:extLst>
                </a:gridCol>
              </a:tblGrid>
              <a:tr h="370840">
                <a:tc>
                  <a:txBody>
                    <a:bodyPr/>
                    <a:lstStyle/>
                    <a:p>
                      <a:r>
                        <a:rPr lang="en-US" dirty="0"/>
                        <a:t>Command</a:t>
                      </a:r>
                    </a:p>
                  </a:txBody>
                  <a:tcPr/>
                </a:tc>
                <a:tc>
                  <a:txBody>
                    <a:bodyPr/>
                    <a:lstStyle/>
                    <a:p>
                      <a:r>
                        <a:rPr lang="en-US" dirty="0"/>
                        <a:t>Description</a:t>
                      </a:r>
                    </a:p>
                  </a:txBody>
                  <a:tcPr/>
                </a:tc>
                <a:extLst>
                  <a:ext uri="{0D108BD9-81ED-4DB2-BD59-A6C34878D82A}">
                    <a16:rowId xmlns:a16="http://schemas.microsoft.com/office/drawing/2014/main" val="4117537356"/>
                  </a:ext>
                </a:extLst>
              </a:tr>
              <a:tr h="370840">
                <a:tc>
                  <a:txBody>
                    <a:bodyPr/>
                    <a:lstStyle/>
                    <a:p>
                      <a:r>
                        <a:rPr lang="en-US" dirty="0"/>
                        <a:t>show running-config</a:t>
                      </a:r>
                    </a:p>
                  </a:txBody>
                  <a:tcPr/>
                </a:tc>
                <a:tc>
                  <a:txBody>
                    <a:bodyPr/>
                    <a:lstStyle/>
                    <a:p>
                      <a:r>
                        <a:rPr lang="en-US" dirty="0"/>
                        <a:t>Verifies the current configuration and settings</a:t>
                      </a:r>
                    </a:p>
                  </a:txBody>
                  <a:tcPr/>
                </a:tc>
                <a:extLst>
                  <a:ext uri="{0D108BD9-81ED-4DB2-BD59-A6C34878D82A}">
                    <a16:rowId xmlns:a16="http://schemas.microsoft.com/office/drawing/2014/main" val="2176404569"/>
                  </a:ext>
                </a:extLst>
              </a:tr>
              <a:tr h="370840">
                <a:tc>
                  <a:txBody>
                    <a:bodyPr/>
                    <a:lstStyle/>
                    <a:p>
                      <a:r>
                        <a:rPr lang="en-US"/>
                        <a:t>show </a:t>
                      </a:r>
                      <a:r>
                        <a:rPr lang="en-US" dirty="0"/>
                        <a:t>interfaces</a:t>
                      </a:r>
                    </a:p>
                  </a:txBody>
                  <a:tcPr/>
                </a:tc>
                <a:tc>
                  <a:txBody>
                    <a:bodyPr/>
                    <a:lstStyle/>
                    <a:p>
                      <a:r>
                        <a:rPr lang="en-US" dirty="0"/>
                        <a:t>Verifies the interface status and displays any error messages</a:t>
                      </a:r>
                    </a:p>
                  </a:txBody>
                  <a:tcPr/>
                </a:tc>
                <a:extLst>
                  <a:ext uri="{0D108BD9-81ED-4DB2-BD59-A6C34878D82A}">
                    <a16:rowId xmlns:a16="http://schemas.microsoft.com/office/drawing/2014/main" val="910297493"/>
                  </a:ext>
                </a:extLst>
              </a:tr>
              <a:tr h="370840">
                <a:tc>
                  <a:txBody>
                    <a:bodyPr/>
                    <a:lstStyle/>
                    <a:p>
                      <a:r>
                        <a:rPr lang="en-US"/>
                        <a:t>show </a:t>
                      </a:r>
                      <a:r>
                        <a:rPr lang="en-US" dirty="0" err="1"/>
                        <a:t>ip</a:t>
                      </a:r>
                      <a:r>
                        <a:rPr lang="en-US" dirty="0"/>
                        <a:t> interface</a:t>
                      </a:r>
                    </a:p>
                  </a:txBody>
                  <a:tcPr/>
                </a:tc>
                <a:tc>
                  <a:txBody>
                    <a:bodyPr/>
                    <a:lstStyle/>
                    <a:p>
                      <a:r>
                        <a:rPr lang="en-US" dirty="0"/>
                        <a:t>Verifies the Layer 3 information of an interface</a:t>
                      </a:r>
                    </a:p>
                  </a:txBody>
                  <a:tcPr/>
                </a:tc>
                <a:extLst>
                  <a:ext uri="{0D108BD9-81ED-4DB2-BD59-A6C34878D82A}">
                    <a16:rowId xmlns:a16="http://schemas.microsoft.com/office/drawing/2014/main" val="1308024001"/>
                  </a:ext>
                </a:extLst>
              </a:tr>
              <a:tr h="370840">
                <a:tc>
                  <a:txBody>
                    <a:bodyPr/>
                    <a:lstStyle/>
                    <a:p>
                      <a:r>
                        <a:rPr lang="en-US" dirty="0"/>
                        <a:t>show </a:t>
                      </a:r>
                      <a:r>
                        <a:rPr lang="en-US" dirty="0" err="1"/>
                        <a:t>arp</a:t>
                      </a:r>
                      <a:endParaRPr lang="en-US" dirty="0"/>
                    </a:p>
                  </a:txBody>
                  <a:tcPr/>
                </a:tc>
                <a:tc>
                  <a:txBody>
                    <a:bodyPr/>
                    <a:lstStyle/>
                    <a:p>
                      <a:r>
                        <a:rPr lang="en-US" dirty="0"/>
                        <a:t>Verifies the list of known hosts on the local Ethernet LANs</a:t>
                      </a:r>
                    </a:p>
                  </a:txBody>
                  <a:tcPr/>
                </a:tc>
                <a:extLst>
                  <a:ext uri="{0D108BD9-81ED-4DB2-BD59-A6C34878D82A}">
                    <a16:rowId xmlns:a16="http://schemas.microsoft.com/office/drawing/2014/main" val="2805593407"/>
                  </a:ext>
                </a:extLst>
              </a:tr>
              <a:tr h="370840">
                <a:tc>
                  <a:txBody>
                    <a:bodyPr/>
                    <a:lstStyle/>
                    <a:p>
                      <a:r>
                        <a:rPr lang="en-US" dirty="0"/>
                        <a:t>show </a:t>
                      </a:r>
                      <a:r>
                        <a:rPr lang="en-US" dirty="0" err="1"/>
                        <a:t>ip</a:t>
                      </a:r>
                      <a:r>
                        <a:rPr lang="en-US" dirty="0"/>
                        <a:t> route</a:t>
                      </a:r>
                    </a:p>
                  </a:txBody>
                  <a:tcPr/>
                </a:tc>
                <a:tc>
                  <a:txBody>
                    <a:bodyPr/>
                    <a:lstStyle/>
                    <a:p>
                      <a:r>
                        <a:rPr lang="en-US" dirty="0"/>
                        <a:t>Verifies the Layer 3 routing information</a:t>
                      </a:r>
                    </a:p>
                  </a:txBody>
                  <a:tcPr/>
                </a:tc>
                <a:extLst>
                  <a:ext uri="{0D108BD9-81ED-4DB2-BD59-A6C34878D82A}">
                    <a16:rowId xmlns:a16="http://schemas.microsoft.com/office/drawing/2014/main" val="2189178930"/>
                  </a:ext>
                </a:extLst>
              </a:tr>
              <a:tr h="370840">
                <a:tc>
                  <a:txBody>
                    <a:bodyPr/>
                    <a:lstStyle/>
                    <a:p>
                      <a:r>
                        <a:rPr lang="en-US"/>
                        <a:t>show </a:t>
                      </a:r>
                      <a:r>
                        <a:rPr lang="en-US" dirty="0"/>
                        <a:t>protocols</a:t>
                      </a:r>
                    </a:p>
                  </a:txBody>
                  <a:tcPr/>
                </a:tc>
                <a:tc>
                  <a:txBody>
                    <a:bodyPr/>
                    <a:lstStyle/>
                    <a:p>
                      <a:r>
                        <a:rPr lang="en-US" dirty="0"/>
                        <a:t>Verifies which protocols are operational</a:t>
                      </a:r>
                    </a:p>
                  </a:txBody>
                  <a:tcPr/>
                </a:tc>
                <a:extLst>
                  <a:ext uri="{0D108BD9-81ED-4DB2-BD59-A6C34878D82A}">
                    <a16:rowId xmlns:a16="http://schemas.microsoft.com/office/drawing/2014/main" val="1028142805"/>
                  </a:ext>
                </a:extLst>
              </a:tr>
              <a:tr h="370840">
                <a:tc>
                  <a:txBody>
                    <a:bodyPr/>
                    <a:lstStyle/>
                    <a:p>
                      <a:r>
                        <a:rPr lang="en-US" dirty="0"/>
                        <a:t>show version</a:t>
                      </a:r>
                    </a:p>
                  </a:txBody>
                  <a:tcPr/>
                </a:tc>
                <a:tc>
                  <a:txBody>
                    <a:bodyPr/>
                    <a:lstStyle/>
                    <a:p>
                      <a:r>
                        <a:rPr lang="en-US" dirty="0"/>
                        <a:t>Verifies the memory, interfaces, and licenses of the device</a:t>
                      </a:r>
                    </a:p>
                  </a:txBody>
                  <a:tcPr/>
                </a:tc>
                <a:extLst>
                  <a:ext uri="{0D108BD9-81ED-4DB2-BD59-A6C34878D82A}">
                    <a16:rowId xmlns:a16="http://schemas.microsoft.com/office/drawing/2014/main" val="3332621555"/>
                  </a:ext>
                </a:extLst>
              </a:tr>
            </a:tbl>
          </a:graphicData>
        </a:graphic>
      </p:graphicFrame>
    </p:spTree>
    <p:extLst>
      <p:ext uri="{BB962C8B-B14F-4D97-AF65-F5344CB8AC3E}">
        <p14:creationId xmlns:p14="http://schemas.microsoft.com/office/powerpoint/2010/main" val="341415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The show </a:t>
            </a:r>
            <a:r>
              <a:rPr lang="en-US" sz="2400" dirty="0" err="1"/>
              <a:t>cdp</a:t>
            </a:r>
            <a:r>
              <a:rPr lang="en-US" sz="2400" dirty="0"/>
              <a:t> neighbors Command</a:t>
            </a:r>
          </a:p>
        </p:txBody>
      </p:sp>
      <p:sp>
        <p:nvSpPr>
          <p:cNvPr id="4" name="Content Placeholder 3">
            <a:extLst>
              <a:ext uri="{FF2B5EF4-FFF2-40B4-BE49-F238E27FC236}">
                <a16:creationId xmlns:a16="http://schemas.microsoft.com/office/drawing/2014/main" id="{682697CA-53E5-4917-B256-83476300494D}"/>
              </a:ext>
            </a:extLst>
          </p:cNvPr>
          <p:cNvSpPr>
            <a:spLocks noGrp="1"/>
          </p:cNvSpPr>
          <p:nvPr>
            <p:ph idx="1"/>
          </p:nvPr>
        </p:nvSpPr>
        <p:spPr>
          <a:xfrm>
            <a:off x="152400" y="731837"/>
            <a:ext cx="8602319" cy="2782888"/>
          </a:xfrm>
        </p:spPr>
        <p:txBody>
          <a:bodyPr/>
          <a:lstStyle/>
          <a:p>
            <a:pPr marL="0" indent="0" algn="l"/>
            <a:r>
              <a:rPr lang="en-US" sz="1600" dirty="0">
                <a:solidFill>
                  <a:srgbClr val="000000"/>
                </a:solidFill>
              </a:rPr>
              <a:t>CDP provides the following information about each CDP neighbor device:</a:t>
            </a:r>
          </a:p>
          <a:p>
            <a:pPr marL="415985" lvl="1" indent="-342900">
              <a:buFont typeface="Arial" panose="020B0604020202020204" pitchFamily="34" charset="0"/>
              <a:buChar char="•"/>
            </a:pPr>
            <a:r>
              <a:rPr lang="en-US" sz="1600" b="1" dirty="0">
                <a:solidFill>
                  <a:srgbClr val="000000"/>
                </a:solidFill>
              </a:rPr>
              <a:t>Device identifiers</a:t>
            </a:r>
            <a:r>
              <a:rPr lang="en-US" sz="1600" dirty="0">
                <a:solidFill>
                  <a:srgbClr val="000000"/>
                </a:solidFill>
              </a:rPr>
              <a:t> - The configured host name of a switch, router, or other device</a:t>
            </a:r>
          </a:p>
          <a:p>
            <a:pPr marL="415985" lvl="1" indent="-342900">
              <a:buFont typeface="Arial" panose="020B0604020202020204" pitchFamily="34" charset="0"/>
              <a:buChar char="•"/>
            </a:pPr>
            <a:r>
              <a:rPr lang="en-US" sz="1600" b="1" dirty="0">
                <a:solidFill>
                  <a:srgbClr val="000000"/>
                </a:solidFill>
              </a:rPr>
              <a:t>Address list</a:t>
            </a:r>
            <a:r>
              <a:rPr lang="en-US" sz="1600" dirty="0">
                <a:solidFill>
                  <a:srgbClr val="000000"/>
                </a:solidFill>
              </a:rPr>
              <a:t> - Up to one network layer address for each protocol supported</a:t>
            </a:r>
          </a:p>
          <a:p>
            <a:pPr marL="415985" lvl="1" indent="-342900">
              <a:buFont typeface="Arial" panose="020B0604020202020204" pitchFamily="34" charset="0"/>
              <a:buChar char="•"/>
            </a:pPr>
            <a:r>
              <a:rPr lang="en-US" sz="1600" b="1" dirty="0">
                <a:solidFill>
                  <a:srgbClr val="000000"/>
                </a:solidFill>
              </a:rPr>
              <a:t>Port identifier</a:t>
            </a:r>
            <a:r>
              <a:rPr lang="en-US" sz="1600" dirty="0">
                <a:solidFill>
                  <a:srgbClr val="000000"/>
                </a:solidFill>
              </a:rPr>
              <a:t> - The name of the local and remote port in the form of an ASCII character string, such as </a:t>
            </a:r>
            <a:r>
              <a:rPr lang="en-US" sz="1600" dirty="0" err="1">
                <a:solidFill>
                  <a:srgbClr val="000000"/>
                </a:solidFill>
              </a:rPr>
              <a:t>FastEthernet</a:t>
            </a:r>
            <a:r>
              <a:rPr lang="en-US" sz="1600" dirty="0">
                <a:solidFill>
                  <a:srgbClr val="000000"/>
                </a:solidFill>
              </a:rPr>
              <a:t> 0/0</a:t>
            </a:r>
          </a:p>
          <a:p>
            <a:pPr marL="415985" lvl="1" indent="-342900">
              <a:buFont typeface="Arial" panose="020B0604020202020204" pitchFamily="34" charset="0"/>
              <a:buChar char="•"/>
            </a:pPr>
            <a:r>
              <a:rPr lang="en-US" sz="1600" b="1" dirty="0">
                <a:solidFill>
                  <a:srgbClr val="000000"/>
                </a:solidFill>
              </a:rPr>
              <a:t>Capabilities list</a:t>
            </a:r>
            <a:r>
              <a:rPr lang="en-US" sz="1600" dirty="0">
                <a:solidFill>
                  <a:srgbClr val="000000"/>
                </a:solidFill>
              </a:rPr>
              <a:t> - Whether a specific device is a Layer 2 switch or a Layer 3 switch</a:t>
            </a:r>
          </a:p>
          <a:p>
            <a:pPr marL="415985" lvl="1" indent="-342900">
              <a:buFont typeface="Arial" panose="020B0604020202020204" pitchFamily="34" charset="0"/>
              <a:buChar char="•"/>
            </a:pPr>
            <a:r>
              <a:rPr lang="en-US" sz="1600" b="1" dirty="0">
                <a:solidFill>
                  <a:srgbClr val="000000"/>
                </a:solidFill>
              </a:rPr>
              <a:t>Platform</a:t>
            </a:r>
            <a:r>
              <a:rPr lang="en-US" sz="1600" dirty="0">
                <a:solidFill>
                  <a:srgbClr val="000000"/>
                </a:solidFill>
              </a:rPr>
              <a:t> - The hardware platform of the device.</a:t>
            </a:r>
          </a:p>
          <a:p>
            <a:pPr marL="73085" lvl="1" indent="0">
              <a:buNone/>
            </a:pPr>
            <a:r>
              <a:rPr lang="en-US" sz="1600" dirty="0">
                <a:solidFill>
                  <a:srgbClr val="000000"/>
                </a:solidFill>
              </a:rPr>
              <a:t>The </a:t>
            </a:r>
            <a:r>
              <a:rPr lang="en-US" sz="1600" b="1" dirty="0">
                <a:solidFill>
                  <a:srgbClr val="000000"/>
                </a:solidFill>
              </a:rPr>
              <a:t>show </a:t>
            </a:r>
            <a:r>
              <a:rPr lang="en-US" sz="1600" b="1" dirty="0" err="1">
                <a:solidFill>
                  <a:srgbClr val="000000"/>
                </a:solidFill>
              </a:rPr>
              <a:t>cdp</a:t>
            </a:r>
            <a:r>
              <a:rPr lang="en-US" sz="1600" b="1" dirty="0">
                <a:solidFill>
                  <a:srgbClr val="000000"/>
                </a:solidFill>
              </a:rPr>
              <a:t> neighbors detail</a:t>
            </a:r>
            <a:r>
              <a:rPr lang="en-US" sz="1600" dirty="0">
                <a:solidFill>
                  <a:srgbClr val="000000"/>
                </a:solidFill>
              </a:rPr>
              <a:t> command reveals the IP address of a neighboring device.</a:t>
            </a:r>
          </a:p>
        </p:txBody>
      </p:sp>
      <p:pic>
        <p:nvPicPr>
          <p:cNvPr id="5" name="Picture 4">
            <a:extLst>
              <a:ext uri="{FF2B5EF4-FFF2-40B4-BE49-F238E27FC236}">
                <a16:creationId xmlns:a16="http://schemas.microsoft.com/office/drawing/2014/main" id="{A3AB24B0-9083-40E2-B530-7804CE5CE215}"/>
              </a:ext>
            </a:extLst>
          </p:cNvPr>
          <p:cNvPicPr>
            <a:picLocks noChangeAspect="1"/>
          </p:cNvPicPr>
          <p:nvPr/>
        </p:nvPicPr>
        <p:blipFill>
          <a:blip r:embed="rId3"/>
          <a:stretch>
            <a:fillRect/>
          </a:stretch>
        </p:blipFill>
        <p:spPr>
          <a:xfrm>
            <a:off x="1816394" y="3328959"/>
            <a:ext cx="4712700" cy="1471353"/>
          </a:xfrm>
          <a:prstGeom prst="rect">
            <a:avLst/>
          </a:prstGeom>
        </p:spPr>
      </p:pic>
    </p:spTree>
    <p:extLst>
      <p:ext uri="{BB962C8B-B14F-4D97-AF65-F5344CB8AC3E}">
        <p14:creationId xmlns:p14="http://schemas.microsoft.com/office/powerpoint/2010/main" val="374916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The show </a:t>
            </a:r>
            <a:r>
              <a:rPr lang="en-US" sz="2400" dirty="0" err="1"/>
              <a:t>ip</a:t>
            </a:r>
            <a:r>
              <a:rPr lang="en-US" sz="2400" dirty="0"/>
              <a:t> interface brief Command</a:t>
            </a:r>
          </a:p>
        </p:txBody>
      </p:sp>
      <p:sp>
        <p:nvSpPr>
          <p:cNvPr id="6" name="Content Placeholder 5">
            <a:extLst>
              <a:ext uri="{FF2B5EF4-FFF2-40B4-BE49-F238E27FC236}">
                <a16:creationId xmlns:a16="http://schemas.microsoft.com/office/drawing/2014/main" id="{07860DBB-DE49-4AE4-8013-02A3A77F3FF2}"/>
              </a:ext>
            </a:extLst>
          </p:cNvPr>
          <p:cNvSpPr>
            <a:spLocks noGrp="1"/>
          </p:cNvSpPr>
          <p:nvPr>
            <p:ph idx="1"/>
          </p:nvPr>
        </p:nvSpPr>
        <p:spPr>
          <a:xfrm>
            <a:off x="474662" y="731838"/>
            <a:ext cx="8280057" cy="1030962"/>
          </a:xfrm>
        </p:spPr>
        <p:txBody>
          <a:bodyPr/>
          <a:lstStyle/>
          <a:p>
            <a:pPr marL="0" indent="0" algn="l"/>
            <a:r>
              <a:rPr lang="en-US" sz="1600" dirty="0">
                <a:solidFill>
                  <a:srgbClr val="000000"/>
                </a:solidFill>
              </a:rPr>
              <a:t>One of the most frequently used commands is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 brief</a:t>
            </a:r>
            <a:r>
              <a:rPr lang="en-US" sz="1600" dirty="0">
                <a:solidFill>
                  <a:srgbClr val="000000"/>
                </a:solidFill>
              </a:rPr>
              <a:t> command. This command provides a more abbreviated output than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It provides a summary of the key information for all the network interfaces on a router.</a:t>
            </a:r>
          </a:p>
        </p:txBody>
      </p:sp>
      <p:pic>
        <p:nvPicPr>
          <p:cNvPr id="7" name="Picture 6">
            <a:extLst>
              <a:ext uri="{FF2B5EF4-FFF2-40B4-BE49-F238E27FC236}">
                <a16:creationId xmlns:a16="http://schemas.microsoft.com/office/drawing/2014/main" id="{F0647FC5-ABF0-438E-A9BB-833147EAD8E9}"/>
              </a:ext>
            </a:extLst>
          </p:cNvPr>
          <p:cNvPicPr>
            <a:picLocks noChangeAspect="1"/>
          </p:cNvPicPr>
          <p:nvPr/>
        </p:nvPicPr>
        <p:blipFill>
          <a:blip r:embed="rId3"/>
          <a:stretch>
            <a:fillRect/>
          </a:stretch>
        </p:blipFill>
        <p:spPr>
          <a:xfrm>
            <a:off x="474662" y="1762799"/>
            <a:ext cx="5019387" cy="1495296"/>
          </a:xfrm>
          <a:prstGeom prst="rect">
            <a:avLst/>
          </a:prstGeom>
        </p:spPr>
      </p:pic>
      <p:pic>
        <p:nvPicPr>
          <p:cNvPr id="8" name="Picture 7">
            <a:extLst>
              <a:ext uri="{FF2B5EF4-FFF2-40B4-BE49-F238E27FC236}">
                <a16:creationId xmlns:a16="http://schemas.microsoft.com/office/drawing/2014/main" id="{CAD498DC-FF3F-4E29-A019-771BE1DEF03D}"/>
              </a:ext>
            </a:extLst>
          </p:cNvPr>
          <p:cNvPicPr>
            <a:picLocks noChangeAspect="1"/>
          </p:cNvPicPr>
          <p:nvPr/>
        </p:nvPicPr>
        <p:blipFill>
          <a:blip r:embed="rId4"/>
          <a:stretch>
            <a:fillRect/>
          </a:stretch>
        </p:blipFill>
        <p:spPr>
          <a:xfrm>
            <a:off x="3367520" y="3258095"/>
            <a:ext cx="5202382" cy="1260943"/>
          </a:xfrm>
          <a:prstGeom prst="rect">
            <a:avLst/>
          </a:prstGeom>
        </p:spPr>
      </p:pic>
    </p:spTree>
    <p:extLst>
      <p:ext uri="{BB962C8B-B14F-4D97-AF65-F5344CB8AC3E}">
        <p14:creationId xmlns:p14="http://schemas.microsoft.com/office/powerpoint/2010/main" val="264800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Video – The show version Command</a:t>
            </a:r>
          </a:p>
        </p:txBody>
      </p:sp>
      <p:sp>
        <p:nvSpPr>
          <p:cNvPr id="4" name="Content Placeholder 3">
            <a:extLst>
              <a:ext uri="{FF2B5EF4-FFF2-40B4-BE49-F238E27FC236}">
                <a16:creationId xmlns:a16="http://schemas.microsoft.com/office/drawing/2014/main" id="{C6DE4AD6-E143-4B01-BE26-E96A94A91232}"/>
              </a:ext>
            </a:extLst>
          </p:cNvPr>
          <p:cNvSpPr>
            <a:spLocks noGrp="1"/>
          </p:cNvSpPr>
          <p:nvPr>
            <p:ph idx="1"/>
          </p:nvPr>
        </p:nvSpPr>
        <p:spPr>
          <a:xfrm>
            <a:off x="474662" y="895927"/>
            <a:ext cx="8280057" cy="3525807"/>
          </a:xfrm>
        </p:spPr>
        <p:txBody>
          <a:bodyPr/>
          <a:lstStyle/>
          <a:p>
            <a:pPr marL="0" indent="0" algn="l"/>
            <a:r>
              <a:rPr lang="en-US" sz="1600" dirty="0">
                <a:solidFill>
                  <a:srgbClr val="000000"/>
                </a:solidFill>
              </a:rPr>
              <a:t>This video will demonstrate using the show version command to view information about the router.</a:t>
            </a:r>
          </a:p>
        </p:txBody>
      </p:sp>
    </p:spTree>
    <p:extLst>
      <p:ext uri="{BB962C8B-B14F-4D97-AF65-F5344CB8AC3E}">
        <p14:creationId xmlns:p14="http://schemas.microsoft.com/office/powerpoint/2010/main" val="85877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Packet Tracer – Interpret show Command Output</a:t>
            </a:r>
          </a:p>
        </p:txBody>
      </p:sp>
      <p:sp>
        <p:nvSpPr>
          <p:cNvPr id="4" name="Content Placeholder 3">
            <a:extLst>
              <a:ext uri="{FF2B5EF4-FFF2-40B4-BE49-F238E27FC236}">
                <a16:creationId xmlns:a16="http://schemas.microsoft.com/office/drawing/2014/main" id="{C6DE4AD6-E143-4B01-BE26-E96A94A91232}"/>
              </a:ext>
            </a:extLst>
          </p:cNvPr>
          <p:cNvSpPr>
            <a:spLocks noGrp="1"/>
          </p:cNvSpPr>
          <p:nvPr>
            <p:ph idx="1"/>
          </p:nvPr>
        </p:nvSpPr>
        <p:spPr>
          <a:xfrm>
            <a:off x="474662" y="895927"/>
            <a:ext cx="8280057" cy="3525807"/>
          </a:xfrm>
        </p:spPr>
        <p:txBody>
          <a:bodyPr/>
          <a:lstStyle/>
          <a:p>
            <a:pPr marL="0" indent="0" algn="l"/>
            <a:r>
              <a:rPr lang="en-US" sz="1600" dirty="0">
                <a:solidFill>
                  <a:srgbClr val="000000"/>
                </a:solidFill>
              </a:rPr>
              <a:t>This activity is designed to reinforce the use of router </a:t>
            </a:r>
            <a:r>
              <a:rPr lang="en-US" sz="1600" b="1" dirty="0">
                <a:solidFill>
                  <a:srgbClr val="000000"/>
                </a:solidFill>
              </a:rPr>
              <a:t>show</a:t>
            </a:r>
            <a:r>
              <a:rPr lang="en-US" sz="1600" dirty="0">
                <a:solidFill>
                  <a:srgbClr val="000000"/>
                </a:solidFill>
              </a:rPr>
              <a:t> commands. You are not required to configure, but rather analyze the output of several show commands.</a:t>
            </a:r>
          </a:p>
        </p:txBody>
      </p:sp>
    </p:spTree>
    <p:extLst>
      <p:ext uri="{BB962C8B-B14F-4D97-AF65-F5344CB8AC3E}">
        <p14:creationId xmlns:p14="http://schemas.microsoft.com/office/powerpoint/2010/main" val="48954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17.6 Troubleshooting Methodologies</a:t>
            </a:r>
          </a:p>
        </p:txBody>
      </p:sp>
    </p:spTree>
    <p:custDataLst>
      <p:tags r:id="rId1"/>
    </p:custDataLst>
    <p:extLst>
      <p:ext uri="{BB962C8B-B14F-4D97-AF65-F5344CB8AC3E}">
        <p14:creationId xmlns:p14="http://schemas.microsoft.com/office/powerpoint/2010/main" val="2608388123"/>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br>
              <a:rPr lang="en-US" dirty="0"/>
            </a:br>
            <a:r>
              <a:rPr lang="en-US" sz="2400" dirty="0"/>
              <a:t>Basic Troubleshooting Approaches</a:t>
            </a:r>
          </a:p>
        </p:txBody>
      </p:sp>
      <p:graphicFrame>
        <p:nvGraphicFramePr>
          <p:cNvPr id="6" name="Table 6">
            <a:extLst>
              <a:ext uri="{FF2B5EF4-FFF2-40B4-BE49-F238E27FC236}">
                <a16:creationId xmlns:a16="http://schemas.microsoft.com/office/drawing/2014/main" id="{FCB8A362-58F7-4A60-8CA1-C114AA46E938}"/>
              </a:ext>
            </a:extLst>
          </p:cNvPr>
          <p:cNvGraphicFramePr>
            <a:graphicFrameLocks noGrp="1"/>
          </p:cNvGraphicFramePr>
          <p:nvPr>
            <p:extLst>
              <p:ext uri="{D42A27DB-BD31-4B8C-83A1-F6EECF244321}">
                <p14:modId xmlns:p14="http://schemas.microsoft.com/office/powerpoint/2010/main" val="3134048965"/>
              </p:ext>
            </p:extLst>
          </p:nvPr>
        </p:nvGraphicFramePr>
        <p:xfrm>
          <a:off x="332510" y="637310"/>
          <a:ext cx="8506690" cy="4099728"/>
        </p:xfrm>
        <a:graphic>
          <a:graphicData uri="http://schemas.openxmlformats.org/drawingml/2006/table">
            <a:tbl>
              <a:tblPr firstRow="1" bandRow="1">
                <a:tableStyleId>{5C22544A-7EE6-4342-B048-85BDC9FD1C3A}</a:tableStyleId>
              </a:tblPr>
              <a:tblGrid>
                <a:gridCol w="3038763">
                  <a:extLst>
                    <a:ext uri="{9D8B030D-6E8A-4147-A177-3AD203B41FA5}">
                      <a16:colId xmlns:a16="http://schemas.microsoft.com/office/drawing/2014/main" val="2245074904"/>
                    </a:ext>
                  </a:extLst>
                </a:gridCol>
                <a:gridCol w="5467927">
                  <a:extLst>
                    <a:ext uri="{9D8B030D-6E8A-4147-A177-3AD203B41FA5}">
                      <a16:colId xmlns:a16="http://schemas.microsoft.com/office/drawing/2014/main" val="1707349653"/>
                    </a:ext>
                  </a:extLst>
                </a:gridCol>
              </a:tblGrid>
              <a:tr h="338947">
                <a:tc>
                  <a:txBody>
                    <a:bodyPr/>
                    <a:lstStyle/>
                    <a:p>
                      <a:pPr algn="l" fontAlgn="ctr"/>
                      <a:r>
                        <a:rPr lang="en-US" sz="1200" dirty="0">
                          <a:effectLst/>
                        </a:rPr>
                        <a:t>Step</a:t>
                      </a: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972381799"/>
                  </a:ext>
                </a:extLst>
              </a:tr>
              <a:tr h="588515">
                <a:tc>
                  <a:txBody>
                    <a:bodyPr/>
                    <a:lstStyle/>
                    <a:p>
                      <a:pPr fontAlgn="ctr"/>
                      <a:r>
                        <a:rPr lang="en-US" sz="1200" b="1" dirty="0">
                          <a:effectLst/>
                        </a:rPr>
                        <a:t>Step 1. Identify the Problem</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This is the first step in the troubleshooting process.</a:t>
                      </a:r>
                    </a:p>
                    <a:p>
                      <a:pPr fontAlgn="ctr">
                        <a:buFont typeface="Arial" panose="020B0604020202020204" pitchFamily="34" charset="0"/>
                        <a:buChar char="•"/>
                      </a:pPr>
                      <a:r>
                        <a:rPr lang="en-US" sz="1200" b="0" dirty="0">
                          <a:effectLst/>
                        </a:rPr>
                        <a:t>Although tools can be used in this step, a conversation with the user is often very helpful.</a:t>
                      </a:r>
                    </a:p>
                  </a:txBody>
                  <a:tcPr marL="47625" marR="47625" marT="47625" marB="47625" anchor="ctr"/>
                </a:tc>
                <a:extLst>
                  <a:ext uri="{0D108BD9-81ED-4DB2-BD59-A6C34878D82A}">
                    <a16:rowId xmlns:a16="http://schemas.microsoft.com/office/drawing/2014/main" val="1578081030"/>
                  </a:ext>
                </a:extLst>
              </a:tr>
              <a:tr h="421363">
                <a:tc>
                  <a:txBody>
                    <a:bodyPr/>
                    <a:lstStyle/>
                    <a:p>
                      <a:pPr fontAlgn="ctr"/>
                      <a:r>
                        <a:rPr lang="en-US" sz="1200" b="1">
                          <a:effectLst/>
                        </a:rPr>
                        <a:t>Step 2. Establish a Theory of Probable Causes</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After the problem is identified, try to establish a theory of probable causes.</a:t>
                      </a:r>
                    </a:p>
                    <a:p>
                      <a:pPr fontAlgn="ctr">
                        <a:buFont typeface="Arial" panose="020B0604020202020204" pitchFamily="34" charset="0"/>
                        <a:buChar char="•"/>
                      </a:pPr>
                      <a:r>
                        <a:rPr lang="en-US" sz="1200" b="0" dirty="0">
                          <a:effectLst/>
                        </a:rPr>
                        <a:t>This step often yields more than a few probable causes to the problem.</a:t>
                      </a:r>
                    </a:p>
                  </a:txBody>
                  <a:tcPr marL="47625" marR="47625" marT="47625" marB="47625" anchor="ctr"/>
                </a:tc>
                <a:extLst>
                  <a:ext uri="{0D108BD9-81ED-4DB2-BD59-A6C34878D82A}">
                    <a16:rowId xmlns:a16="http://schemas.microsoft.com/office/drawing/2014/main" val="3071355853"/>
                  </a:ext>
                </a:extLst>
              </a:tr>
              <a:tr h="1089971">
                <a:tc>
                  <a:txBody>
                    <a:bodyPr/>
                    <a:lstStyle/>
                    <a:p>
                      <a:pPr fontAlgn="ctr"/>
                      <a:r>
                        <a:rPr lang="en-US" sz="1200" b="1">
                          <a:effectLst/>
                        </a:rPr>
                        <a:t>Step 3. Test the Theory to Determine Cause</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Based on the probable causes, test your theories to determine which one is the cause of the problem.</a:t>
                      </a:r>
                    </a:p>
                    <a:p>
                      <a:pPr fontAlgn="ctr">
                        <a:buFont typeface="Arial" panose="020B0604020202020204" pitchFamily="34" charset="0"/>
                        <a:buChar char="•"/>
                      </a:pPr>
                      <a:r>
                        <a:rPr lang="en-US" sz="1200" b="0" dirty="0">
                          <a:effectLst/>
                        </a:rPr>
                        <a:t>A technician may apply a quick fix to test and see if it solves the problem.</a:t>
                      </a:r>
                    </a:p>
                    <a:p>
                      <a:pPr fontAlgn="ctr">
                        <a:buFont typeface="Arial" panose="020B0604020202020204" pitchFamily="34" charset="0"/>
                        <a:buChar char="•"/>
                      </a:pPr>
                      <a:r>
                        <a:rPr lang="en-US" sz="1200" b="0" dirty="0">
                          <a:effectLst/>
                        </a:rPr>
                        <a:t>If a quick fix does not correct the problem, you might need to research the problem further to establish the exact cause.</a:t>
                      </a:r>
                    </a:p>
                  </a:txBody>
                  <a:tcPr marL="47625" marR="47625" marT="47625" marB="47625" anchor="ctr"/>
                </a:tc>
                <a:extLst>
                  <a:ext uri="{0D108BD9-81ED-4DB2-BD59-A6C34878D82A}">
                    <a16:rowId xmlns:a16="http://schemas.microsoft.com/office/drawing/2014/main" val="2284438502"/>
                  </a:ext>
                </a:extLst>
              </a:tr>
              <a:tr h="421363">
                <a:tc>
                  <a:txBody>
                    <a:bodyPr/>
                    <a:lstStyle/>
                    <a:p>
                      <a:pPr fontAlgn="ctr"/>
                      <a:r>
                        <a:rPr lang="en-US" sz="1200" b="1">
                          <a:effectLst/>
                        </a:rPr>
                        <a:t>Step 4. Establish a Plan of Action and Implement the Solution</a:t>
                      </a:r>
                      <a:endParaRPr lang="en-US" sz="1200" b="0">
                        <a:effectLst/>
                      </a:endParaRPr>
                    </a:p>
                  </a:txBody>
                  <a:tcPr marL="47625" marR="47625" marT="47625" marB="47625" anchor="ctr"/>
                </a:tc>
                <a:tc>
                  <a:txBody>
                    <a:bodyPr/>
                    <a:lstStyle/>
                    <a:p>
                      <a:pPr fontAlgn="ctr"/>
                      <a:r>
                        <a:rPr lang="en-US" sz="1200" b="0" dirty="0">
                          <a:effectLst/>
                        </a:rPr>
                        <a:t>After you have determined the exact cause of the problem, establish a plan of action to resolve the problem and implement the solution.</a:t>
                      </a:r>
                    </a:p>
                  </a:txBody>
                  <a:tcPr marL="47625" marR="47625" marT="47625" marB="47625" anchor="ctr"/>
                </a:tc>
                <a:extLst>
                  <a:ext uri="{0D108BD9-81ED-4DB2-BD59-A6C34878D82A}">
                    <a16:rowId xmlns:a16="http://schemas.microsoft.com/office/drawing/2014/main" val="2107132597"/>
                  </a:ext>
                </a:extLst>
              </a:tr>
              <a:tr h="421363">
                <a:tc>
                  <a:txBody>
                    <a:bodyPr/>
                    <a:lstStyle/>
                    <a:p>
                      <a:pPr fontAlgn="ctr"/>
                      <a:r>
                        <a:rPr lang="en-US" sz="1200" b="1">
                          <a:effectLst/>
                        </a:rPr>
                        <a:t>Step 5. Verify Solution and Implement Preventive Measures</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After you have corrected the problem, verify full functionality.</a:t>
                      </a:r>
                    </a:p>
                    <a:p>
                      <a:pPr fontAlgn="ctr">
                        <a:buFont typeface="Arial" panose="020B0604020202020204" pitchFamily="34" charset="0"/>
                        <a:buChar char="•"/>
                      </a:pPr>
                      <a:r>
                        <a:rPr lang="en-US" sz="1200" b="0" dirty="0">
                          <a:effectLst/>
                        </a:rPr>
                        <a:t>If applicable, implement preventive measures.</a:t>
                      </a:r>
                    </a:p>
                  </a:txBody>
                  <a:tcPr marL="47625" marR="47625" marT="47625" marB="47625" anchor="ctr"/>
                </a:tc>
                <a:extLst>
                  <a:ext uri="{0D108BD9-81ED-4DB2-BD59-A6C34878D82A}">
                    <a16:rowId xmlns:a16="http://schemas.microsoft.com/office/drawing/2014/main" val="3499597970"/>
                  </a:ext>
                </a:extLst>
              </a:tr>
              <a:tr h="588515">
                <a:tc>
                  <a:txBody>
                    <a:bodyPr/>
                    <a:lstStyle/>
                    <a:p>
                      <a:pPr fontAlgn="ctr"/>
                      <a:r>
                        <a:rPr lang="en-US" sz="1200" b="1" dirty="0">
                          <a:effectLst/>
                        </a:rPr>
                        <a:t>Step 6. Document Findings, Actions, and Outcomes</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In the final step of the troubleshooting process, document your findings, actions, and outcomes.</a:t>
                      </a:r>
                    </a:p>
                    <a:p>
                      <a:pPr fontAlgn="ctr">
                        <a:buFont typeface="Arial" panose="020B0604020202020204" pitchFamily="34" charset="0"/>
                        <a:buChar char="•"/>
                      </a:pPr>
                      <a:r>
                        <a:rPr lang="en-US" sz="1200" b="0" dirty="0">
                          <a:effectLst/>
                        </a:rPr>
                        <a:t>This is very important for future reference.</a:t>
                      </a:r>
                    </a:p>
                  </a:txBody>
                  <a:tcPr marL="47625" marR="47625" marT="47625" marB="47625" anchor="ctr"/>
                </a:tc>
                <a:extLst>
                  <a:ext uri="{0D108BD9-81ED-4DB2-BD59-A6C34878D82A}">
                    <a16:rowId xmlns:a16="http://schemas.microsoft.com/office/drawing/2014/main" val="2247812322"/>
                  </a:ext>
                </a:extLst>
              </a:tr>
            </a:tbl>
          </a:graphicData>
        </a:graphic>
      </p:graphicFrame>
    </p:spTree>
    <p:extLst>
      <p:ext uri="{BB962C8B-B14F-4D97-AF65-F5344CB8AC3E}">
        <p14:creationId xmlns:p14="http://schemas.microsoft.com/office/powerpoint/2010/main" val="186525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br>
              <a:rPr lang="en-US" dirty="0"/>
            </a:br>
            <a:r>
              <a:rPr lang="en-US" sz="2400" dirty="0"/>
              <a:t>Resolve or Escalate?</a:t>
            </a:r>
          </a:p>
        </p:txBody>
      </p:sp>
      <p:sp>
        <p:nvSpPr>
          <p:cNvPr id="5" name="Content Placeholder 4">
            <a:extLst>
              <a:ext uri="{FF2B5EF4-FFF2-40B4-BE49-F238E27FC236}">
                <a16:creationId xmlns:a16="http://schemas.microsoft.com/office/drawing/2014/main" id="{30C19F0F-DCFC-46F1-B6A1-E7B4560DF0C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In some situations, it may not be possible to resolve the problem immediately. A problem should be escalated when it requires a manager decision, some specific expertise, or network access level unavailable to the troubleshooting technician.</a:t>
            </a:r>
          </a:p>
          <a:p>
            <a:pPr marL="342900" indent="-342900" algn="l">
              <a:buFont typeface="Arial" panose="020B0604020202020204" pitchFamily="34" charset="0"/>
              <a:buChar char="•"/>
            </a:pPr>
            <a:r>
              <a:rPr lang="en-US" sz="1600" dirty="0">
                <a:solidFill>
                  <a:srgbClr val="000000"/>
                </a:solidFill>
              </a:rPr>
              <a:t>A company policy should clearly state when and how a technician should escalate a problem.</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269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br>
              <a:rPr lang="en-US" dirty="0"/>
            </a:br>
            <a:r>
              <a:rPr lang="en-US" sz="2400" dirty="0"/>
              <a:t>The debug Command</a:t>
            </a:r>
          </a:p>
        </p:txBody>
      </p:sp>
      <p:sp>
        <p:nvSpPr>
          <p:cNvPr id="4" name="Content Placeholder 3">
            <a:extLst>
              <a:ext uri="{FF2B5EF4-FFF2-40B4-BE49-F238E27FC236}">
                <a16:creationId xmlns:a16="http://schemas.microsoft.com/office/drawing/2014/main" id="{055810E9-59A6-4F1D-9857-313BB3E519C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The IOS </a:t>
            </a:r>
            <a:r>
              <a:rPr lang="en-US" sz="1400" b="1" dirty="0">
                <a:solidFill>
                  <a:srgbClr val="000000"/>
                </a:solidFill>
              </a:rPr>
              <a:t>debug</a:t>
            </a:r>
            <a:r>
              <a:rPr lang="en-US" sz="1400" dirty="0">
                <a:solidFill>
                  <a:srgbClr val="000000"/>
                </a:solidFill>
              </a:rPr>
              <a:t> command allows the administrator to display OS process, protocol, mechanism and event messages in real-time for analysis. </a:t>
            </a:r>
          </a:p>
          <a:p>
            <a:pPr marL="342900" indent="-342900" algn="l">
              <a:buFont typeface="Arial" panose="020B0604020202020204" pitchFamily="34" charset="0"/>
              <a:buChar char="•"/>
            </a:pPr>
            <a:r>
              <a:rPr lang="en-US" sz="1400" dirty="0">
                <a:solidFill>
                  <a:srgbClr val="000000"/>
                </a:solidFill>
              </a:rPr>
              <a:t>All </a:t>
            </a:r>
            <a:r>
              <a:rPr lang="en-US" sz="1400" b="1" dirty="0">
                <a:solidFill>
                  <a:srgbClr val="000000"/>
                </a:solidFill>
              </a:rPr>
              <a:t>debug</a:t>
            </a:r>
            <a:r>
              <a:rPr lang="en-US" sz="1400" dirty="0">
                <a:solidFill>
                  <a:srgbClr val="000000"/>
                </a:solidFill>
              </a:rPr>
              <a:t> commands are entered in privileged EXEC mode. The Cisco IOS allows for narrowing the output of </a:t>
            </a:r>
            <a:r>
              <a:rPr lang="en-US" sz="1400" b="1" dirty="0">
                <a:solidFill>
                  <a:srgbClr val="000000"/>
                </a:solidFill>
              </a:rPr>
              <a:t>debug</a:t>
            </a:r>
            <a:r>
              <a:rPr lang="en-US" sz="1400" dirty="0">
                <a:solidFill>
                  <a:srgbClr val="000000"/>
                </a:solidFill>
              </a:rPr>
              <a:t> to include only the relevant feature or </a:t>
            </a:r>
            <a:r>
              <a:rPr lang="en-US" sz="1400" dirty="0" err="1">
                <a:solidFill>
                  <a:srgbClr val="000000"/>
                </a:solidFill>
              </a:rPr>
              <a:t>subfeature</a:t>
            </a:r>
            <a:r>
              <a:rPr lang="en-US" sz="1400" dirty="0">
                <a:solidFill>
                  <a:srgbClr val="000000"/>
                </a:solidFill>
              </a:rPr>
              <a:t>. Use </a:t>
            </a:r>
            <a:r>
              <a:rPr lang="en-US" sz="1400" b="1" dirty="0">
                <a:solidFill>
                  <a:srgbClr val="000000"/>
                </a:solidFill>
              </a:rPr>
              <a:t>debug</a:t>
            </a:r>
            <a:r>
              <a:rPr lang="en-US" sz="1400" dirty="0">
                <a:solidFill>
                  <a:srgbClr val="000000"/>
                </a:solidFill>
              </a:rPr>
              <a:t> commands only to troubleshoot specific problems.</a:t>
            </a:r>
          </a:p>
          <a:p>
            <a:pPr marL="415985" lvl="1" indent="-342900">
              <a:buFont typeface="Arial" panose="020B0604020202020204" pitchFamily="34" charset="0"/>
              <a:buChar char="•"/>
            </a:pPr>
            <a:r>
              <a:rPr lang="en-US" dirty="0">
                <a:solidFill>
                  <a:srgbClr val="000000"/>
                </a:solidFill>
              </a:rPr>
              <a:t>To list a brief description of all the debugging command options, use the </a:t>
            </a:r>
            <a:r>
              <a:rPr lang="en-US" b="1" dirty="0">
                <a:solidFill>
                  <a:srgbClr val="000000"/>
                </a:solidFill>
              </a:rPr>
              <a:t>debug ?</a:t>
            </a:r>
            <a:r>
              <a:rPr lang="en-US" dirty="0">
                <a:solidFill>
                  <a:srgbClr val="000000"/>
                </a:solidFill>
              </a:rPr>
              <a:t> command in privileged EXEC mode at the command line.</a:t>
            </a:r>
          </a:p>
          <a:p>
            <a:pPr marL="415985" lvl="1" indent="-342900">
              <a:buFont typeface="Arial" panose="020B0604020202020204" pitchFamily="34" charset="0"/>
              <a:buChar char="•"/>
            </a:pPr>
            <a:r>
              <a:rPr lang="en-US" dirty="0">
                <a:solidFill>
                  <a:srgbClr val="000000"/>
                </a:solidFill>
              </a:rPr>
              <a:t>To turn off a specific debugging feature, add the </a:t>
            </a:r>
            <a:r>
              <a:rPr lang="en-US" b="1" dirty="0">
                <a:solidFill>
                  <a:srgbClr val="000000"/>
                </a:solidFill>
              </a:rPr>
              <a:t>no</a:t>
            </a:r>
            <a:r>
              <a:rPr lang="en-US" dirty="0">
                <a:solidFill>
                  <a:srgbClr val="000000"/>
                </a:solidFill>
              </a:rPr>
              <a:t> keyword in front of the </a:t>
            </a:r>
            <a:r>
              <a:rPr lang="en-US" b="1" dirty="0">
                <a:solidFill>
                  <a:srgbClr val="000000"/>
                </a:solidFill>
              </a:rPr>
              <a:t>debug</a:t>
            </a:r>
            <a:r>
              <a:rPr lang="en-US" dirty="0">
                <a:solidFill>
                  <a:srgbClr val="000000"/>
                </a:solidFill>
              </a:rPr>
              <a:t> command</a:t>
            </a:r>
          </a:p>
          <a:p>
            <a:pPr marL="415985" lvl="1" indent="-342900">
              <a:buFont typeface="Arial" panose="020B0604020202020204" pitchFamily="34" charset="0"/>
              <a:buChar char="•"/>
            </a:pPr>
            <a:r>
              <a:rPr lang="en-US" dirty="0">
                <a:solidFill>
                  <a:srgbClr val="000000"/>
                </a:solidFill>
              </a:rPr>
              <a:t>Alternatively, you can enter the </a:t>
            </a:r>
            <a:r>
              <a:rPr lang="en-US" b="1" dirty="0" err="1">
                <a:solidFill>
                  <a:srgbClr val="000000"/>
                </a:solidFill>
              </a:rPr>
              <a:t>undebug</a:t>
            </a:r>
            <a:r>
              <a:rPr lang="en-US" dirty="0">
                <a:solidFill>
                  <a:srgbClr val="000000"/>
                </a:solidFill>
              </a:rPr>
              <a:t> form of the command in privileged EXEC mode.</a:t>
            </a:r>
          </a:p>
          <a:p>
            <a:pPr marL="415985" lvl="1" indent="-342900">
              <a:buFont typeface="Arial" panose="020B0604020202020204" pitchFamily="34" charset="0"/>
              <a:buChar char="•"/>
            </a:pPr>
            <a:r>
              <a:rPr lang="en-US" dirty="0">
                <a:solidFill>
                  <a:srgbClr val="000000"/>
                </a:solidFill>
              </a:rPr>
              <a:t>To turn off all active debug commands at once, use the </a:t>
            </a:r>
            <a:r>
              <a:rPr lang="en-US" b="1" dirty="0" err="1">
                <a:solidFill>
                  <a:srgbClr val="000000"/>
                </a:solidFill>
              </a:rPr>
              <a:t>undebug</a:t>
            </a:r>
            <a:r>
              <a:rPr lang="en-US" b="1" dirty="0">
                <a:solidFill>
                  <a:srgbClr val="000000"/>
                </a:solidFill>
              </a:rPr>
              <a:t> all</a:t>
            </a:r>
            <a:r>
              <a:rPr lang="en-US" dirty="0">
                <a:solidFill>
                  <a:srgbClr val="000000"/>
                </a:solidFill>
              </a:rPr>
              <a:t> command.</a:t>
            </a:r>
          </a:p>
          <a:p>
            <a:pPr marL="342900" indent="-342900" algn="l">
              <a:buFont typeface="Arial" panose="020B0604020202020204" pitchFamily="34" charset="0"/>
              <a:buChar char="•"/>
            </a:pPr>
            <a:r>
              <a:rPr lang="en-US" sz="1400" dirty="0">
                <a:solidFill>
                  <a:srgbClr val="000000"/>
                </a:solidFill>
              </a:rPr>
              <a:t>Be cautious using some </a:t>
            </a:r>
            <a:r>
              <a:rPr lang="en-US" sz="1400" b="1" dirty="0">
                <a:solidFill>
                  <a:srgbClr val="000000"/>
                </a:solidFill>
              </a:rPr>
              <a:t>debug</a:t>
            </a:r>
            <a:r>
              <a:rPr lang="en-US" sz="1400" dirty="0">
                <a:solidFill>
                  <a:srgbClr val="000000"/>
                </a:solidFill>
              </a:rPr>
              <a:t> commands, as they may generate a substantial amount of output and use a large portion of system resources. The router could get so busy displaying </a:t>
            </a:r>
            <a:r>
              <a:rPr lang="en-US" sz="1400" b="1" dirty="0">
                <a:solidFill>
                  <a:srgbClr val="000000"/>
                </a:solidFill>
              </a:rPr>
              <a:t>debug</a:t>
            </a:r>
            <a:r>
              <a:rPr lang="en-US" sz="1400" dirty="0">
                <a:solidFill>
                  <a:srgbClr val="000000"/>
                </a:solidFill>
              </a:rPr>
              <a:t> messages that it would not have enough processing power to perform its network functions, or even listen to commands to turn off debugging. </a:t>
            </a:r>
          </a:p>
        </p:txBody>
      </p:sp>
    </p:spTree>
    <p:extLst>
      <p:ext uri="{BB962C8B-B14F-4D97-AF65-F5344CB8AC3E}">
        <p14:creationId xmlns:p14="http://schemas.microsoft.com/office/powerpoint/2010/main" val="387299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br>
              <a:rPr lang="en-US" dirty="0"/>
            </a:br>
            <a:r>
              <a:rPr lang="en-US" sz="2400" dirty="0"/>
              <a:t>The terminal monitor Command</a:t>
            </a:r>
          </a:p>
        </p:txBody>
      </p:sp>
      <p:sp>
        <p:nvSpPr>
          <p:cNvPr id="5" name="Content Placeholder 4">
            <a:extLst>
              <a:ext uri="{FF2B5EF4-FFF2-40B4-BE49-F238E27FC236}">
                <a16:creationId xmlns:a16="http://schemas.microsoft.com/office/drawing/2014/main" id="{67D403C5-B81D-431B-B2D2-68B008D495BC}"/>
              </a:ext>
            </a:extLst>
          </p:cNvPr>
          <p:cNvSpPr>
            <a:spLocks noGrp="1"/>
          </p:cNvSpPr>
          <p:nvPr>
            <p:ph idx="1"/>
          </p:nvPr>
        </p:nvSpPr>
        <p:spPr>
          <a:xfrm>
            <a:off x="474662" y="731837"/>
            <a:ext cx="3857193" cy="3689897"/>
          </a:xfrm>
        </p:spPr>
        <p:txBody>
          <a:bodyPr/>
          <a:lstStyle/>
          <a:p>
            <a:pPr marL="342900" indent="-342900" algn="l">
              <a:buFont typeface="Arial" panose="020B0604020202020204" pitchFamily="34" charset="0"/>
              <a:buChar char="•"/>
            </a:pPr>
            <a:r>
              <a:rPr lang="en-US" sz="1600" b="1" dirty="0">
                <a:solidFill>
                  <a:srgbClr val="000000"/>
                </a:solidFill>
              </a:rPr>
              <a:t>debug</a:t>
            </a:r>
            <a:r>
              <a:rPr lang="en-US" sz="1600" dirty="0">
                <a:solidFill>
                  <a:srgbClr val="000000"/>
                </a:solidFill>
              </a:rPr>
              <a:t>  and certain other IOS message output is not automatically displayed on remote connections. This is because log messages are prevented from being displayed on </a:t>
            </a:r>
            <a:r>
              <a:rPr lang="en-US" sz="1600" dirty="0" err="1">
                <a:solidFill>
                  <a:srgbClr val="000000"/>
                </a:solidFill>
              </a:rPr>
              <a:t>vty</a:t>
            </a:r>
            <a:r>
              <a:rPr lang="en-US" sz="1600" dirty="0">
                <a:solidFill>
                  <a:srgbClr val="000000"/>
                </a:solidFill>
              </a:rPr>
              <a:t> lines.</a:t>
            </a:r>
          </a:p>
          <a:p>
            <a:pPr marL="342900" indent="-342900" algn="l">
              <a:buFont typeface="Arial" panose="020B0604020202020204" pitchFamily="34" charset="0"/>
              <a:buChar char="•"/>
            </a:pPr>
            <a:r>
              <a:rPr lang="en-US" sz="1600" dirty="0">
                <a:solidFill>
                  <a:srgbClr val="000000"/>
                </a:solidFill>
              </a:rPr>
              <a:t>To display log messages on a terminal (virtual console), use the </a:t>
            </a:r>
            <a:r>
              <a:rPr lang="en-US" sz="1600" b="1" dirty="0">
                <a:solidFill>
                  <a:srgbClr val="000000"/>
                </a:solidFill>
              </a:rPr>
              <a:t>terminal monitor</a:t>
            </a:r>
            <a:r>
              <a:rPr lang="en-US" sz="1600" dirty="0">
                <a:solidFill>
                  <a:srgbClr val="000000"/>
                </a:solidFill>
              </a:rPr>
              <a:t> privileged EXEC command. To stop logging messages on a terminal, use the </a:t>
            </a:r>
            <a:r>
              <a:rPr lang="en-US" sz="1600" b="1" dirty="0">
                <a:solidFill>
                  <a:srgbClr val="000000"/>
                </a:solidFill>
              </a:rPr>
              <a:t>terminal no monitor</a:t>
            </a:r>
            <a:r>
              <a:rPr lang="en-US" sz="1600" dirty="0">
                <a:solidFill>
                  <a:srgbClr val="000000"/>
                </a:solidFill>
              </a:rPr>
              <a:t> privileged EXEC command.</a:t>
            </a:r>
          </a:p>
        </p:txBody>
      </p:sp>
      <p:pic>
        <p:nvPicPr>
          <p:cNvPr id="7" name="Picture 6">
            <a:extLst>
              <a:ext uri="{FF2B5EF4-FFF2-40B4-BE49-F238E27FC236}">
                <a16:creationId xmlns:a16="http://schemas.microsoft.com/office/drawing/2014/main" id="{B3CB0FC6-F496-4FA2-BA44-D4FC2FBF18F2}"/>
              </a:ext>
            </a:extLst>
          </p:cNvPr>
          <p:cNvPicPr>
            <a:picLocks noChangeAspect="1"/>
          </p:cNvPicPr>
          <p:nvPr/>
        </p:nvPicPr>
        <p:blipFill>
          <a:blip r:embed="rId3"/>
          <a:stretch>
            <a:fillRect/>
          </a:stretch>
        </p:blipFill>
        <p:spPr>
          <a:xfrm>
            <a:off x="4465061" y="715869"/>
            <a:ext cx="4204277" cy="1693666"/>
          </a:xfrm>
          <a:prstGeom prst="rect">
            <a:avLst/>
          </a:prstGeom>
        </p:spPr>
      </p:pic>
      <p:pic>
        <p:nvPicPr>
          <p:cNvPr id="6" name="Picture 5">
            <a:extLst>
              <a:ext uri="{FF2B5EF4-FFF2-40B4-BE49-F238E27FC236}">
                <a16:creationId xmlns:a16="http://schemas.microsoft.com/office/drawing/2014/main" id="{F40D03CD-3EBA-4C21-AC9F-01C7FA500418}"/>
              </a:ext>
            </a:extLst>
          </p:cNvPr>
          <p:cNvPicPr>
            <a:picLocks noChangeAspect="1"/>
          </p:cNvPicPr>
          <p:nvPr/>
        </p:nvPicPr>
        <p:blipFill>
          <a:blip r:embed="rId4"/>
          <a:stretch>
            <a:fillRect/>
          </a:stretch>
        </p:blipFill>
        <p:spPr>
          <a:xfrm>
            <a:off x="4465061" y="2428902"/>
            <a:ext cx="4204277" cy="2196785"/>
          </a:xfrm>
          <a:prstGeom prst="rect">
            <a:avLst/>
          </a:prstGeom>
        </p:spPr>
      </p:pic>
    </p:spTree>
    <p:extLst>
      <p:ext uri="{BB962C8B-B14F-4D97-AF65-F5344CB8AC3E}">
        <p14:creationId xmlns:p14="http://schemas.microsoft.com/office/powerpoint/2010/main" val="57881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17.7 Troubleshooting Scenarios</a:t>
            </a:r>
          </a:p>
        </p:txBody>
      </p:sp>
    </p:spTree>
    <p:custDataLst>
      <p:tags r:id="rId1"/>
    </p:custDataLst>
    <p:extLst>
      <p:ext uri="{BB962C8B-B14F-4D97-AF65-F5344CB8AC3E}">
        <p14:creationId xmlns:p14="http://schemas.microsoft.com/office/powerpoint/2010/main" val="3969494417"/>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Duplex Operation and Mismatch Issues</a:t>
            </a:r>
          </a:p>
        </p:txBody>
      </p:sp>
      <p:sp>
        <p:nvSpPr>
          <p:cNvPr id="4" name="Content Placeholder 3">
            <a:extLst>
              <a:ext uri="{FF2B5EF4-FFF2-40B4-BE49-F238E27FC236}">
                <a16:creationId xmlns:a16="http://schemas.microsoft.com/office/drawing/2014/main" id="{75F3AEFC-34C7-446B-AB27-8AE657AE5B78}"/>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Interconnecting Ethernet interfaces must operate in the same duplex mode for best communication performance and to avoid inefficiency and latency on the link.</a:t>
            </a:r>
          </a:p>
          <a:p>
            <a:pPr marL="285750" indent="-285750" algn="l">
              <a:buFont typeface="Arial" panose="020B0604020202020204" pitchFamily="34" charset="0"/>
              <a:buChar char="•"/>
            </a:pPr>
            <a:r>
              <a:rPr lang="en-US" sz="1600" dirty="0">
                <a:solidFill>
                  <a:srgbClr val="000000"/>
                </a:solidFill>
              </a:rPr>
              <a:t>The Ethernet </a:t>
            </a:r>
            <a:r>
              <a:rPr lang="en-US" sz="1600" dirty="0" err="1">
                <a:solidFill>
                  <a:srgbClr val="000000"/>
                </a:solidFill>
              </a:rPr>
              <a:t>autonegotiation</a:t>
            </a:r>
            <a:r>
              <a:rPr lang="en-US" sz="1600" dirty="0">
                <a:solidFill>
                  <a:srgbClr val="000000"/>
                </a:solidFill>
              </a:rPr>
              <a:t> feature facilitates configuration, minimizes problems and maximizes link performance between two interconnecting Ethernet links. The connected devices first announce their supported capabilities and then choose the highest performance mode supported by both ends.</a:t>
            </a:r>
          </a:p>
          <a:p>
            <a:pPr marL="285750" indent="-285750" algn="l">
              <a:buFont typeface="Arial" panose="020B0604020202020204" pitchFamily="34" charset="0"/>
              <a:buChar char="•"/>
            </a:pPr>
            <a:r>
              <a:rPr lang="en-US" sz="1600" dirty="0">
                <a:solidFill>
                  <a:srgbClr val="000000"/>
                </a:solidFill>
              </a:rPr>
              <a:t>If one of the two connected devices is operating in full-duplex and the other is operating in half-duplex, a duplex mismatch occurs. While data communication will occur through a link with a duplex mismatch, link performance will be very poor.</a:t>
            </a:r>
          </a:p>
          <a:p>
            <a:pPr marL="285750" indent="-285750" algn="l">
              <a:buFont typeface="Arial" panose="020B0604020202020204" pitchFamily="34" charset="0"/>
              <a:buChar char="•"/>
            </a:pPr>
            <a:r>
              <a:rPr lang="en-US" sz="1600" dirty="0">
                <a:solidFill>
                  <a:srgbClr val="000000"/>
                </a:solidFill>
              </a:rPr>
              <a:t>Duplex mismatches are typically caused by a misconfigured interface or in rare instances by a failed </a:t>
            </a:r>
            <a:r>
              <a:rPr lang="en-US" sz="1600" dirty="0" err="1">
                <a:solidFill>
                  <a:srgbClr val="000000"/>
                </a:solidFill>
              </a:rPr>
              <a:t>autonegotiation</a:t>
            </a:r>
            <a:r>
              <a:rPr lang="en-US" sz="1600" dirty="0">
                <a:solidFill>
                  <a:srgbClr val="000000"/>
                </a:solidFill>
              </a:rPr>
              <a:t>. Duplex mismatches may be difficult to troubleshoot as the communication between devices still occurs.</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9722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IP Addressing Issues on IOS Devices</a:t>
            </a:r>
          </a:p>
        </p:txBody>
      </p:sp>
      <p:sp>
        <p:nvSpPr>
          <p:cNvPr id="5" name="Content Placeholder 4">
            <a:extLst>
              <a:ext uri="{FF2B5EF4-FFF2-40B4-BE49-F238E27FC236}">
                <a16:creationId xmlns:a16="http://schemas.microsoft.com/office/drawing/2014/main" id="{4089B99F-CCB5-409E-A46F-AD649A1893BE}"/>
              </a:ext>
            </a:extLst>
          </p:cNvPr>
          <p:cNvSpPr>
            <a:spLocks noGrp="1"/>
          </p:cNvSpPr>
          <p:nvPr>
            <p:ph idx="1"/>
          </p:nvPr>
        </p:nvSpPr>
        <p:spPr>
          <a:xfrm>
            <a:off x="474662" y="731838"/>
            <a:ext cx="8280057" cy="1907598"/>
          </a:xfrm>
        </p:spPr>
        <p:txBody>
          <a:bodyPr/>
          <a:lstStyle/>
          <a:p>
            <a:pPr marL="342900" indent="-342900" algn="l">
              <a:buFont typeface="Arial" panose="020B0604020202020204" pitchFamily="34" charset="0"/>
              <a:buChar char="•"/>
            </a:pPr>
            <a:r>
              <a:rPr lang="en-US" sz="1400" dirty="0">
                <a:solidFill>
                  <a:srgbClr val="000000"/>
                </a:solidFill>
              </a:rPr>
              <a:t>Two common causes of incorrect IPv4 assignment are manual assignment mistakes or DHCP-related issues.</a:t>
            </a:r>
          </a:p>
          <a:p>
            <a:pPr marL="342900" indent="-342900" algn="l">
              <a:buFont typeface="Arial" panose="020B0604020202020204" pitchFamily="34" charset="0"/>
              <a:buChar char="•"/>
            </a:pPr>
            <a:r>
              <a:rPr lang="en-US" sz="1400" dirty="0">
                <a:solidFill>
                  <a:srgbClr val="000000"/>
                </a:solidFill>
              </a:rPr>
              <a:t>Network administrators often have to manually assign IP addresses to devices such as servers and routers. If a mistake is made during the assignment, then communications issues with the device are very likely to occur.</a:t>
            </a:r>
          </a:p>
          <a:p>
            <a:pPr marL="342900" indent="-342900" algn="l">
              <a:buFont typeface="Arial" panose="020B0604020202020204" pitchFamily="34" charset="0"/>
              <a:buChar char="•"/>
            </a:pPr>
            <a:r>
              <a:rPr lang="en-US" sz="1400" dirty="0">
                <a:solidFill>
                  <a:srgbClr val="000000"/>
                </a:solidFill>
              </a:rPr>
              <a:t>On an IOS device, use the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a:t>
            </a:r>
            <a:r>
              <a:rPr lang="en-US" sz="1400" dirty="0">
                <a:solidFill>
                  <a:srgbClr val="000000"/>
                </a:solidFill>
              </a:rPr>
              <a:t> or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 brief</a:t>
            </a:r>
            <a:r>
              <a:rPr lang="en-US" sz="1400" dirty="0">
                <a:solidFill>
                  <a:srgbClr val="000000"/>
                </a:solidFill>
              </a:rPr>
              <a:t> commands to verify what IPv4 addresses are assigned to the network interfaces. For example, issuing the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a:t>
            </a:r>
            <a:r>
              <a:rPr lang="en-US" sz="1400" dirty="0">
                <a:solidFill>
                  <a:srgbClr val="000000"/>
                </a:solidFill>
              </a:rPr>
              <a:t> </a:t>
            </a:r>
            <a:r>
              <a:rPr lang="en-US" sz="1400" b="1" dirty="0">
                <a:solidFill>
                  <a:srgbClr val="000000"/>
                </a:solidFill>
              </a:rPr>
              <a:t>brief</a:t>
            </a:r>
            <a:r>
              <a:rPr lang="en-US" sz="1400" dirty="0">
                <a:solidFill>
                  <a:srgbClr val="000000"/>
                </a:solidFill>
              </a:rPr>
              <a:t> command as shown would validate the interface status on R1.</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B1698732-E985-4F83-A567-32F90E36D49D}"/>
              </a:ext>
            </a:extLst>
          </p:cNvPr>
          <p:cNvPicPr>
            <a:picLocks noChangeAspect="1"/>
          </p:cNvPicPr>
          <p:nvPr/>
        </p:nvPicPr>
        <p:blipFill>
          <a:blip r:embed="rId3"/>
          <a:stretch>
            <a:fillRect/>
          </a:stretch>
        </p:blipFill>
        <p:spPr>
          <a:xfrm>
            <a:off x="1485727" y="2639435"/>
            <a:ext cx="6257925" cy="1933575"/>
          </a:xfrm>
          <a:prstGeom prst="rect">
            <a:avLst/>
          </a:prstGeom>
        </p:spPr>
      </p:pic>
    </p:spTree>
    <p:extLst>
      <p:ext uri="{BB962C8B-B14F-4D97-AF65-F5344CB8AC3E}">
        <p14:creationId xmlns:p14="http://schemas.microsoft.com/office/powerpoint/2010/main" val="117601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IP Addressing Issues on End Devices</a:t>
            </a:r>
          </a:p>
        </p:txBody>
      </p:sp>
      <p:sp>
        <p:nvSpPr>
          <p:cNvPr id="4" name="Content Placeholder 3">
            <a:extLst>
              <a:ext uri="{FF2B5EF4-FFF2-40B4-BE49-F238E27FC236}">
                <a16:creationId xmlns:a16="http://schemas.microsoft.com/office/drawing/2014/main" id="{7ED07164-DA0A-44EF-A4C1-36A79B33BB69}"/>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On Windows-based machines, when the device cannot contact a DHCP server, Windows will automatically assign an address belonging to the 169.254.0.0/16 range. This feature is called Automatic Private IP Addressing (APIPA). </a:t>
            </a:r>
          </a:p>
          <a:p>
            <a:pPr marL="342900" indent="-342900" algn="l">
              <a:buFont typeface="Arial" panose="020B0604020202020204" pitchFamily="34" charset="0"/>
              <a:buChar char="•"/>
            </a:pPr>
            <a:r>
              <a:rPr lang="en-US" sz="1500" dirty="0">
                <a:solidFill>
                  <a:srgbClr val="000000"/>
                </a:solidFill>
              </a:rPr>
              <a:t>A computer with an APIPA address will not be able to communicate with other devices in the network because those devices will most likely not belong to the 169.254.0.0/16 network. </a:t>
            </a:r>
          </a:p>
          <a:p>
            <a:pPr marL="415985" lvl="1" indent="-342900">
              <a:buFont typeface="Arial" panose="020B0604020202020204" pitchFamily="34" charset="0"/>
              <a:buChar char="•"/>
            </a:pPr>
            <a:r>
              <a:rPr lang="en-US" b="1" dirty="0">
                <a:solidFill>
                  <a:srgbClr val="000000"/>
                </a:solidFill>
              </a:rPr>
              <a:t>Note</a:t>
            </a:r>
            <a:r>
              <a:rPr lang="en-US" dirty="0">
                <a:solidFill>
                  <a:srgbClr val="000000"/>
                </a:solidFill>
              </a:rPr>
              <a:t>: Other operating systems, such Linux and OS X, do not use APIPA.</a:t>
            </a:r>
          </a:p>
          <a:p>
            <a:pPr marL="342900" indent="-342900" algn="l">
              <a:buFont typeface="Arial" panose="020B0604020202020204" pitchFamily="34" charset="0"/>
              <a:buChar char="•"/>
            </a:pPr>
            <a:r>
              <a:rPr lang="en-US" sz="1500" dirty="0">
                <a:solidFill>
                  <a:srgbClr val="000000"/>
                </a:solidFill>
              </a:rPr>
              <a:t>If the device is unable to communicate with the DHCP server, then the server cannot assign an IPv4 address for the specific network and the device will not be able to communicate.</a:t>
            </a:r>
          </a:p>
          <a:p>
            <a:pPr marL="342900" indent="-342900" algn="l">
              <a:buFont typeface="Arial" panose="020B0604020202020204" pitchFamily="34" charset="0"/>
              <a:buChar char="•"/>
            </a:pPr>
            <a:r>
              <a:rPr lang="en-US" sz="1500" dirty="0">
                <a:solidFill>
                  <a:srgbClr val="000000"/>
                </a:solidFill>
              </a:rPr>
              <a:t>To verify the IP addresses assigned to a Windows-based computer, use the </a:t>
            </a:r>
            <a:r>
              <a:rPr lang="en-US" sz="1500" b="1" dirty="0">
                <a:solidFill>
                  <a:srgbClr val="000000"/>
                </a:solidFill>
              </a:rPr>
              <a:t>ipconfig</a:t>
            </a:r>
            <a:r>
              <a:rPr lang="en-US" sz="1500" dirty="0">
                <a:solidFill>
                  <a:srgbClr val="000000"/>
                </a:solidFill>
              </a:rPr>
              <a:t> command.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0450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Default Gateway Issues</a:t>
            </a:r>
          </a:p>
        </p:txBody>
      </p:sp>
      <p:sp>
        <p:nvSpPr>
          <p:cNvPr id="4" name="Content Placeholder 3">
            <a:extLst>
              <a:ext uri="{FF2B5EF4-FFF2-40B4-BE49-F238E27FC236}">
                <a16:creationId xmlns:a16="http://schemas.microsoft.com/office/drawing/2014/main" id="{7ED07164-DA0A-44EF-A4C1-36A79B33BB69}"/>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The default gateway for an end device is the closest networking device, belonging to the same network as the end device, that can forward traffic to other networks. If a device has an incorrect or nonexistent default gateway address, it will not be able to communicate with devices in remote networks. </a:t>
            </a:r>
          </a:p>
          <a:p>
            <a:pPr marL="342900" indent="-342900" algn="l">
              <a:buFont typeface="Arial" panose="020B0604020202020204" pitchFamily="34" charset="0"/>
              <a:buChar char="•"/>
            </a:pPr>
            <a:r>
              <a:rPr lang="en-US" sz="1500" dirty="0">
                <a:solidFill>
                  <a:srgbClr val="000000"/>
                </a:solidFill>
              </a:rPr>
              <a:t>Similar to IPv4 addressing issues, default gateway problems can be related to misconfiguration (in the case of manual assignment) or DHCP problems (if automatic assignment is in use).</a:t>
            </a:r>
          </a:p>
          <a:p>
            <a:pPr marL="342900" indent="-342900" algn="l">
              <a:buFont typeface="Arial" panose="020B0604020202020204" pitchFamily="34" charset="0"/>
              <a:buChar char="•"/>
            </a:pPr>
            <a:r>
              <a:rPr lang="en-US" sz="1500" dirty="0">
                <a:solidFill>
                  <a:srgbClr val="000000"/>
                </a:solidFill>
              </a:rPr>
              <a:t>To verify the default gateway on Windows-based computers, use the </a:t>
            </a:r>
            <a:r>
              <a:rPr lang="en-US" sz="1500" b="1" dirty="0">
                <a:solidFill>
                  <a:srgbClr val="000000"/>
                </a:solidFill>
              </a:rPr>
              <a:t>ipconfig</a:t>
            </a:r>
            <a:r>
              <a:rPr lang="en-US" sz="1500" dirty="0">
                <a:solidFill>
                  <a:srgbClr val="000000"/>
                </a:solidFill>
              </a:rPr>
              <a:t> command.</a:t>
            </a:r>
          </a:p>
          <a:p>
            <a:pPr marL="342900" indent="-342900" algn="l">
              <a:buFont typeface="Arial" panose="020B0604020202020204" pitchFamily="34" charset="0"/>
              <a:buChar char="•"/>
            </a:pPr>
            <a:r>
              <a:rPr lang="en-US" sz="1500" dirty="0">
                <a:solidFill>
                  <a:srgbClr val="000000"/>
                </a:solidFill>
              </a:rPr>
              <a:t>On a router, use the </a:t>
            </a:r>
            <a:r>
              <a:rPr lang="en-US" sz="1500" b="1" dirty="0">
                <a:solidFill>
                  <a:srgbClr val="000000"/>
                </a:solidFill>
              </a:rPr>
              <a:t>show </a:t>
            </a:r>
            <a:r>
              <a:rPr lang="en-US" sz="1500" b="1" dirty="0" err="1">
                <a:solidFill>
                  <a:srgbClr val="000000"/>
                </a:solidFill>
              </a:rPr>
              <a:t>ip</a:t>
            </a:r>
            <a:r>
              <a:rPr lang="en-US" sz="1500" b="1" dirty="0">
                <a:solidFill>
                  <a:srgbClr val="000000"/>
                </a:solidFill>
              </a:rPr>
              <a:t> route </a:t>
            </a:r>
            <a:r>
              <a:rPr lang="en-US" sz="1500" dirty="0">
                <a:solidFill>
                  <a:srgbClr val="000000"/>
                </a:solidFill>
              </a:rPr>
              <a:t>command to list the routing table and verify that the default gateway, known as a default route, has been set. This route is used when the destination address of the packet does not match any other routes in its routing table.</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80446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Packet Tracer Physical Mode Activities</a:t>
            </a:r>
          </a:p>
        </p:txBody>
      </p:sp>
      <p:sp>
        <p:nvSpPr>
          <p:cNvPr id="4" name="Rectangle 34">
            <a:extLst>
              <a:ext uri="{FF2B5EF4-FFF2-40B4-BE49-F238E27FC236}">
                <a16:creationId xmlns:a16="http://schemas.microsoft.com/office/drawing/2014/main" id="{08FDDB5E-A0F2-A445-A3E2-506D151576AB}"/>
              </a:ext>
            </a:extLst>
          </p:cNvPr>
          <p:cNvSpPr txBox="1">
            <a:spLocks noChangeArrowheads="1"/>
          </p:cNvSpPr>
          <p:nvPr/>
        </p:nvSpPr>
        <p:spPr bwMode="auto">
          <a:xfrm>
            <a:off x="132715" y="982690"/>
            <a:ext cx="8878570" cy="36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ct val="30000"/>
              </a:spcBef>
              <a:buFont typeface="Arial" panose="020B0604020202020204" pitchFamily="34" charset="0"/>
              <a:buChar char="•"/>
            </a:pPr>
            <a:r>
              <a:rPr lang="en-US" dirty="0"/>
              <a:t>These activities are completed using Packet Tracer in Physical Mode. </a:t>
            </a:r>
          </a:p>
          <a:p>
            <a:pPr>
              <a:spcBef>
                <a:spcPct val="30000"/>
              </a:spcBef>
              <a:buFont typeface="Arial" panose="020B0604020202020204" pitchFamily="34" charset="0"/>
              <a:buChar char="•"/>
            </a:pPr>
            <a:r>
              <a:rPr lang="en-US" dirty="0"/>
              <a:t>They are designed to emulate the corresponding Labs. </a:t>
            </a:r>
          </a:p>
          <a:p>
            <a:pPr>
              <a:spcBef>
                <a:spcPct val="30000"/>
              </a:spcBef>
              <a:buFont typeface="Arial" panose="020B0604020202020204" pitchFamily="34" charset="0"/>
              <a:buChar char="•"/>
            </a:pPr>
            <a:r>
              <a:rPr lang="en-US" dirty="0"/>
              <a:t>They can be used instead of the lab when access to physical equipment is not possible. </a:t>
            </a:r>
          </a:p>
          <a:p>
            <a:pPr>
              <a:spcBef>
                <a:spcPct val="30000"/>
              </a:spcBef>
              <a:buFont typeface="Arial" panose="020B0604020202020204" pitchFamily="34" charset="0"/>
              <a:buChar char="•"/>
            </a:pPr>
            <a:r>
              <a:rPr lang="en-US" dirty="0"/>
              <a:t>Packet Tracer Physical Mode activities may not have as much scaffolding as the PT activities that immediately precede them.</a:t>
            </a:r>
          </a:p>
          <a:p>
            <a:pPr marL="0" indent="0">
              <a:spcBef>
                <a:spcPct val="30000"/>
              </a:spcBef>
              <a:buFont typeface="Wingdings" panose="05000000000000000000" pitchFamily="2" charset="2"/>
              <a:buNone/>
            </a:pPr>
            <a:endParaRPr lang="en-US" dirty="0"/>
          </a:p>
          <a:p>
            <a:pPr>
              <a:spcBef>
                <a:spcPct val="30000"/>
              </a:spcBef>
            </a:pPr>
            <a:endParaRPr lang="en-US" dirty="0"/>
          </a:p>
        </p:txBody>
      </p:sp>
    </p:spTree>
    <p:custDataLst>
      <p:tags r:id="rId1"/>
    </p:custDataLst>
    <p:extLst>
      <p:ext uri="{BB962C8B-B14F-4D97-AF65-F5344CB8AC3E}">
        <p14:creationId xmlns:p14="http://schemas.microsoft.com/office/powerpoint/2010/main" val="2278866781"/>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Troubleshooting DNS Issues</a:t>
            </a:r>
          </a:p>
        </p:txBody>
      </p:sp>
      <p:sp>
        <p:nvSpPr>
          <p:cNvPr id="5" name="Content Placeholder 4">
            <a:extLst>
              <a:ext uri="{FF2B5EF4-FFF2-40B4-BE49-F238E27FC236}">
                <a16:creationId xmlns:a16="http://schemas.microsoft.com/office/drawing/2014/main" id="{A0557B6B-70FF-4372-BD6F-76E2BCF4EBCC}"/>
              </a:ext>
            </a:extLst>
          </p:cNvPr>
          <p:cNvSpPr>
            <a:spLocks noGrp="1"/>
          </p:cNvSpPr>
          <p:nvPr>
            <p:ph idx="1"/>
          </p:nvPr>
        </p:nvSpPr>
        <p:spPr>
          <a:xfrm>
            <a:off x="474662" y="731836"/>
            <a:ext cx="8280057" cy="3689897"/>
          </a:xfrm>
        </p:spPr>
        <p:txBody>
          <a:bodyPr/>
          <a:lstStyle/>
          <a:p>
            <a:pPr marL="342900" indent="-342900" algn="l">
              <a:buFont typeface="Arial" panose="020B0604020202020204" pitchFamily="34" charset="0"/>
              <a:buChar char="•"/>
            </a:pPr>
            <a:r>
              <a:rPr lang="en-US" sz="1400" dirty="0">
                <a:solidFill>
                  <a:srgbClr val="000000"/>
                </a:solidFill>
              </a:rPr>
              <a:t>It is common for users to mistakenly relate the operation of an internet link to the availability of the DNS. </a:t>
            </a:r>
          </a:p>
          <a:p>
            <a:pPr marL="342900" indent="-342900" algn="l">
              <a:buFont typeface="Arial" panose="020B0604020202020204" pitchFamily="34" charset="0"/>
              <a:buChar char="•"/>
            </a:pPr>
            <a:r>
              <a:rPr lang="en-US" sz="1400" dirty="0">
                <a:solidFill>
                  <a:srgbClr val="000000"/>
                </a:solidFill>
              </a:rPr>
              <a:t>DNS server addresses can be manually or automatically assigned via DHCP.</a:t>
            </a:r>
          </a:p>
          <a:p>
            <a:pPr marL="342900" indent="-342900" algn="l">
              <a:buFont typeface="Arial" panose="020B0604020202020204" pitchFamily="34" charset="0"/>
              <a:buChar char="•"/>
            </a:pPr>
            <a:r>
              <a:rPr lang="en-US" sz="1400" dirty="0">
                <a:solidFill>
                  <a:srgbClr val="000000"/>
                </a:solidFill>
              </a:rPr>
              <a:t>Although it is common for companies and organizations to manage their own DNS servers, any reachable DNS server can be used to resolve names. </a:t>
            </a:r>
          </a:p>
          <a:p>
            <a:pPr marL="342900" indent="-342900" algn="l">
              <a:buFont typeface="Arial" panose="020B0604020202020204" pitchFamily="34" charset="0"/>
              <a:buChar char="•"/>
            </a:pPr>
            <a:r>
              <a:rPr lang="en-US" sz="1400" dirty="0">
                <a:solidFill>
                  <a:srgbClr val="000000"/>
                </a:solidFill>
              </a:rPr>
              <a:t>Cisco offers OpenDNS which provides secure DNS service by filtering phishing and some malware sites. OpenDNS addresses are 208.67.222.222 and 208.67.220.220. Advanced features such as web content filtering and security are available to families and businesses.</a:t>
            </a:r>
          </a:p>
          <a:p>
            <a:pPr marL="342900" indent="-342900" algn="l">
              <a:buFont typeface="Arial" panose="020B0604020202020204" pitchFamily="34" charset="0"/>
              <a:buChar char="•"/>
            </a:pPr>
            <a:r>
              <a:rPr lang="en-US" sz="1400" dirty="0">
                <a:solidFill>
                  <a:srgbClr val="000000"/>
                </a:solidFill>
              </a:rPr>
              <a:t>Use the </a:t>
            </a:r>
            <a:r>
              <a:rPr lang="en-US" sz="1400" b="1" dirty="0">
                <a:solidFill>
                  <a:srgbClr val="000000"/>
                </a:solidFill>
              </a:rPr>
              <a:t>ipconfig /all </a:t>
            </a:r>
            <a:r>
              <a:rPr lang="en-US" sz="1400" dirty="0">
                <a:solidFill>
                  <a:srgbClr val="000000"/>
                </a:solidFill>
              </a:rPr>
              <a:t>as shown to verify which DNS server is in use by the Windows computer.</a:t>
            </a:r>
          </a:p>
          <a:p>
            <a:pPr marL="342900" indent="-342900" algn="l">
              <a:buFont typeface="Arial" panose="020B0604020202020204" pitchFamily="34" charset="0"/>
              <a:buChar char="•"/>
            </a:pPr>
            <a:r>
              <a:rPr lang="en-US" sz="1400" dirty="0">
                <a:solidFill>
                  <a:srgbClr val="000000"/>
                </a:solidFill>
              </a:rPr>
              <a:t>The </a:t>
            </a:r>
            <a:r>
              <a:rPr lang="en-US" sz="1400" b="1" dirty="0" err="1">
                <a:solidFill>
                  <a:srgbClr val="000000"/>
                </a:solidFill>
              </a:rPr>
              <a:t>nslookup</a:t>
            </a:r>
            <a:r>
              <a:rPr lang="en-US" sz="1400" dirty="0">
                <a:solidFill>
                  <a:srgbClr val="000000"/>
                </a:solidFill>
              </a:rPr>
              <a:t> command is another useful DNS troubleshooting tool for PCs. With </a:t>
            </a:r>
            <a:r>
              <a:rPr lang="en-US" sz="1400" b="1" dirty="0" err="1">
                <a:solidFill>
                  <a:srgbClr val="000000"/>
                </a:solidFill>
              </a:rPr>
              <a:t>nslookup</a:t>
            </a:r>
            <a:r>
              <a:rPr lang="en-US" sz="1400" dirty="0">
                <a:solidFill>
                  <a:srgbClr val="000000"/>
                </a:solidFill>
              </a:rPr>
              <a:t> a user can manually place DNS queries and analyze the DNS response. </a:t>
            </a:r>
          </a:p>
        </p:txBody>
      </p:sp>
    </p:spTree>
    <p:extLst>
      <p:ext uri="{BB962C8B-B14F-4D97-AF65-F5344CB8AC3E}">
        <p14:creationId xmlns:p14="http://schemas.microsoft.com/office/powerpoint/2010/main" val="181023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Troubleshoot Connectivity Issues</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The objective of this Packet Tracer activity is to troubleshoot and resolve connectivity issues, if possible. Otherwise, the issues should be clearly documented and so they can be escalated.</a:t>
            </a:r>
          </a:p>
        </p:txBody>
      </p:sp>
    </p:spTree>
    <p:extLst>
      <p:ext uri="{BB962C8B-B14F-4D97-AF65-F5344CB8AC3E}">
        <p14:creationId xmlns:p14="http://schemas.microsoft.com/office/powerpoint/2010/main" val="178203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301675"/>
          </a:xfrm>
        </p:spPr>
        <p:txBody>
          <a:bodyPr/>
          <a:lstStyle/>
          <a:p>
            <a:r>
              <a:rPr lang="en-US" sz="1600" dirty="0"/>
              <a:t>Troubleshooting Scenarios</a:t>
            </a:r>
            <a:br>
              <a:rPr lang="en-US" sz="1600" dirty="0"/>
            </a:br>
            <a:r>
              <a:rPr lang="en-US" sz="2400" dirty="0"/>
              <a:t>Packet Tracer – Troubleshoot Connectivity Issues – Physical Mode</a:t>
            </a:r>
            <a:br>
              <a:rPr lang="en-US" sz="2400" dirty="0"/>
            </a:br>
            <a:r>
              <a:rPr lang="en-US" sz="2400" dirty="0"/>
              <a:t>Lab - Troubleshoot Connectivity Issues </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31971" y="1596924"/>
            <a:ext cx="8280057" cy="3689897"/>
          </a:xfrm>
        </p:spPr>
        <p:txBody>
          <a:bodyPr/>
          <a:lstStyle/>
          <a:p>
            <a:pPr marL="0" indent="0" algn="l"/>
            <a:r>
              <a:rPr lang="en-US" sz="1800" dirty="0">
                <a:solidFill>
                  <a:srgbClr val="000000"/>
                </a:solidFill>
              </a:rPr>
              <a:t>In this Packet Tracer Physical Mode activity and in the Lab, you will complete the following objectives:</a:t>
            </a:r>
          </a:p>
          <a:p>
            <a:pPr marL="342900" indent="-342900" algn="l">
              <a:buFont typeface="Arial" panose="020B0604020202020204" pitchFamily="34" charset="0"/>
              <a:buChar char="•"/>
            </a:pPr>
            <a:r>
              <a:rPr lang="en-US" sz="1800" dirty="0">
                <a:solidFill>
                  <a:srgbClr val="000000"/>
                </a:solidFill>
              </a:rPr>
              <a:t>Identify the Problem</a:t>
            </a:r>
          </a:p>
          <a:p>
            <a:pPr marL="342900" indent="-342900" algn="l">
              <a:buFont typeface="Arial" panose="020B0604020202020204" pitchFamily="34" charset="0"/>
              <a:buChar char="•"/>
            </a:pPr>
            <a:r>
              <a:rPr lang="en-US" sz="1800" dirty="0">
                <a:solidFill>
                  <a:srgbClr val="000000"/>
                </a:solidFill>
              </a:rPr>
              <a:t>Implement Network Changes</a:t>
            </a:r>
          </a:p>
          <a:p>
            <a:pPr marL="342900" indent="-342900" algn="l">
              <a:buFont typeface="Arial" panose="020B0604020202020204" pitchFamily="34" charset="0"/>
              <a:buChar char="•"/>
            </a:pPr>
            <a:r>
              <a:rPr lang="en-US" sz="1800" dirty="0">
                <a:solidFill>
                  <a:srgbClr val="000000"/>
                </a:solidFill>
              </a:rPr>
              <a:t>Verify Full Functionality</a:t>
            </a:r>
          </a:p>
          <a:p>
            <a:pPr marL="342900" indent="-342900" algn="l">
              <a:buFont typeface="Arial" panose="020B0604020202020204" pitchFamily="34" charset="0"/>
              <a:buChar char="•"/>
            </a:pPr>
            <a:r>
              <a:rPr lang="en-US" sz="1800" dirty="0">
                <a:solidFill>
                  <a:srgbClr val="000000"/>
                </a:solidFill>
              </a:rPr>
              <a:t>Document Findings and Configuration Changes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23541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17.8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129870"/>
          </a:xfrm>
        </p:spPr>
        <p:txBody>
          <a:bodyPr/>
          <a:lstStyle/>
          <a:p>
            <a:r>
              <a:rPr lang="en-US" sz="1600" dirty="0"/>
              <a:t>Troubleshooting Scenarios</a:t>
            </a:r>
            <a:br>
              <a:rPr lang="en-US" sz="1600" dirty="0"/>
            </a:br>
            <a:r>
              <a:rPr lang="en-US" sz="2400" dirty="0"/>
              <a:t>Packet Tracer – Design and Build a Small Business Network – Physical Mode</a:t>
            </a:r>
            <a:br>
              <a:rPr lang="en-US" sz="2400" dirty="0"/>
            </a:br>
            <a:r>
              <a:rPr lang="en-US" sz="2400" dirty="0"/>
              <a:t>Lab – Design and Build a Small Business Network</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31971" y="1291236"/>
            <a:ext cx="8280057" cy="2592276"/>
          </a:xfrm>
        </p:spPr>
        <p:txBody>
          <a:bodyPr/>
          <a:lstStyle/>
          <a:p>
            <a:pPr marL="0" indent="0" algn="l"/>
            <a:r>
              <a:rPr lang="en-US" sz="1600" dirty="0">
                <a:solidFill>
                  <a:srgbClr val="000000"/>
                </a:solidFill>
              </a:rPr>
              <a:t>In this Packet Tracer Physical Mode activity and in the Lab, you will complete the following objectives:</a:t>
            </a:r>
          </a:p>
          <a:p>
            <a:pPr marL="0" indent="0" algn="l"/>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Design and build a network</a:t>
            </a:r>
          </a:p>
          <a:p>
            <a:pPr marL="285750" indent="-285750" algn="l">
              <a:buFont typeface="Arial" panose="020B0604020202020204" pitchFamily="34" charset="0"/>
              <a:buChar char="•"/>
            </a:pPr>
            <a:r>
              <a:rPr lang="en-US" sz="1600" dirty="0">
                <a:solidFill>
                  <a:srgbClr val="000000"/>
                </a:solidFill>
              </a:rPr>
              <a:t>Explain how a small network of directly connected segments is created, configured, and verified</a:t>
            </a:r>
          </a:p>
        </p:txBody>
      </p:sp>
    </p:spTree>
    <p:extLst>
      <p:ext uri="{BB962C8B-B14F-4D97-AF65-F5344CB8AC3E}">
        <p14:creationId xmlns:p14="http://schemas.microsoft.com/office/powerpoint/2010/main" val="406982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Skills Integration Challenge</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use all the skills you have acquired over throughout this course.</a:t>
            </a:r>
          </a:p>
          <a:p>
            <a:pPr marL="0" indent="0" algn="l"/>
            <a:endParaRPr lang="en-US" sz="1600" dirty="0">
              <a:solidFill>
                <a:srgbClr val="000000"/>
              </a:solidFill>
            </a:endParaRPr>
          </a:p>
          <a:p>
            <a:pPr marL="0" indent="0" algn="l"/>
            <a:r>
              <a:rPr lang="en-US" sz="1600" dirty="0">
                <a:solidFill>
                  <a:srgbClr val="000000"/>
                </a:solidFill>
              </a:rPr>
              <a:t>Scenario:</a:t>
            </a:r>
          </a:p>
          <a:p>
            <a:pPr marL="0" indent="0" algn="l"/>
            <a:endParaRPr lang="en-US" sz="1600" dirty="0">
              <a:solidFill>
                <a:srgbClr val="000000"/>
              </a:solidFill>
            </a:endParaRPr>
          </a:p>
          <a:p>
            <a:pPr marL="0" indent="0" algn="l"/>
            <a:r>
              <a:rPr lang="en-US" sz="1600" dirty="0">
                <a:solidFill>
                  <a:srgbClr val="000000"/>
                </a:solidFill>
              </a:rPr>
              <a:t>The router Central, ISP cluster, and the Web server are completely configured. You must create a new IPv4 addressing scheme that will accommodate 4 subnets using the 192.168.0.0/24 network. The IT department requires 25 hosts. The Sales department needs 50 hosts. The subnet for the rest of the staff requires 100 hosts. A Guest subnet will be added in the future to accommodate 25 hosts. You must also finish the basic security settings and interface configurations on R1. Then, you will configure the SVI interface and basic security settings on switches S1, S2, and S3.</a:t>
            </a:r>
          </a:p>
        </p:txBody>
      </p:sp>
    </p:spTree>
    <p:extLst>
      <p:ext uri="{BB962C8B-B14F-4D97-AF65-F5344CB8AC3E}">
        <p14:creationId xmlns:p14="http://schemas.microsoft.com/office/powerpoint/2010/main" val="244679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Troubleshooting Challenge</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troubleshoot and resolve a number of issues in an existing LAN.</a:t>
            </a:r>
          </a:p>
        </p:txBody>
      </p:sp>
    </p:spTree>
    <p:extLst>
      <p:ext uri="{BB962C8B-B14F-4D97-AF65-F5344CB8AC3E}">
        <p14:creationId xmlns:p14="http://schemas.microsoft.com/office/powerpoint/2010/main" val="4362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a:xfrm>
            <a:off x="145357" y="687724"/>
            <a:ext cx="8853286" cy="4155319"/>
          </a:xfrm>
        </p:spPr>
        <p:txBody>
          <a:bodyPr/>
          <a:lstStyle/>
          <a:p>
            <a:pPr>
              <a:spcBef>
                <a:spcPts val="0"/>
              </a:spcBef>
              <a:spcAft>
                <a:spcPts val="0"/>
              </a:spcAft>
              <a:buFont typeface="Arial" panose="020B0604020202020204" pitchFamily="34" charset="0"/>
              <a:buChar char="•"/>
            </a:pPr>
            <a:r>
              <a:rPr lang="en-US" sz="1600" dirty="0"/>
              <a:t>Factors to consider when selecting network devices for a small network are cost, speed and types of ports/interfaces, expandability, and OS features and services. </a:t>
            </a:r>
          </a:p>
          <a:p>
            <a:pPr>
              <a:spcBef>
                <a:spcPts val="0"/>
              </a:spcBef>
              <a:spcAft>
                <a:spcPts val="0"/>
              </a:spcAft>
              <a:buFont typeface="Arial" panose="020B0604020202020204" pitchFamily="34" charset="0"/>
              <a:buChar char="•"/>
            </a:pPr>
            <a:r>
              <a:rPr lang="en-US" sz="1600" dirty="0"/>
              <a:t>When implementing a network, create an IP addressing scheme and use it on end devices, servers and peripherals, and intermediary devices. </a:t>
            </a:r>
          </a:p>
          <a:p>
            <a:pPr>
              <a:spcBef>
                <a:spcPts val="0"/>
              </a:spcBef>
              <a:spcAft>
                <a:spcPts val="0"/>
              </a:spcAft>
              <a:buFont typeface="Arial" panose="020B0604020202020204" pitchFamily="34" charset="0"/>
              <a:buChar char="•"/>
            </a:pPr>
            <a:r>
              <a:rPr lang="en-US" sz="1600" dirty="0"/>
              <a:t>Redundancy can be accomplished by installing duplicate equipment, but it can also be accomplished by supplying duplicate network links for critical areas. </a:t>
            </a:r>
          </a:p>
          <a:p>
            <a:pPr>
              <a:spcBef>
                <a:spcPts val="0"/>
              </a:spcBef>
              <a:spcAft>
                <a:spcPts val="0"/>
              </a:spcAft>
              <a:buFont typeface="Arial" panose="020B0604020202020204" pitchFamily="34" charset="0"/>
              <a:buChar char="•"/>
            </a:pPr>
            <a:r>
              <a:rPr lang="en-US" sz="1600" dirty="0"/>
              <a:t>The routers and switches in a small network should be configured to support real-time traffic, such as voice and video, in an appropriate manner relative to other data traffic. </a:t>
            </a:r>
          </a:p>
          <a:p>
            <a:pPr>
              <a:spcBef>
                <a:spcPts val="0"/>
              </a:spcBef>
              <a:spcAft>
                <a:spcPts val="0"/>
              </a:spcAft>
              <a:buFont typeface="Arial" panose="020B0604020202020204" pitchFamily="34" charset="0"/>
              <a:buChar char="•"/>
            </a:pPr>
            <a:r>
              <a:rPr lang="en-US" sz="1600" dirty="0"/>
              <a:t>There are two forms of software programs or processes that provide access to the network: network applications and application layer services.</a:t>
            </a:r>
          </a:p>
          <a:p>
            <a:pPr>
              <a:spcBef>
                <a:spcPts val="0"/>
              </a:spcBef>
              <a:spcAft>
                <a:spcPts val="0"/>
              </a:spcAft>
              <a:buFont typeface="Arial" panose="020B0604020202020204" pitchFamily="34" charset="0"/>
              <a:buChar char="•"/>
            </a:pPr>
            <a:r>
              <a:rPr lang="en-US" sz="1600" dirty="0"/>
              <a:t>To scale a network, several elements are required: network documentation, device inventory, budget, and traffic analysis. </a:t>
            </a:r>
          </a:p>
          <a:p>
            <a:pPr>
              <a:spcBef>
                <a:spcPts val="0"/>
              </a:spcBef>
              <a:spcAft>
                <a:spcPts val="0"/>
              </a:spcAft>
              <a:buFont typeface="Arial" panose="020B0604020202020204" pitchFamily="34" charset="0"/>
              <a:buChar char="•"/>
            </a:pPr>
            <a:r>
              <a:rPr lang="en-US" sz="1600" dirty="0"/>
              <a:t>The ping command is the most effective way to quickly test Layer 3 connectivity between a source and destination IP address. </a:t>
            </a:r>
          </a:p>
          <a:p>
            <a:pPr>
              <a:spcBef>
                <a:spcPts val="0"/>
              </a:spcBef>
              <a:spcAft>
                <a:spcPts val="0"/>
              </a:spcAft>
              <a:buFont typeface="Arial" panose="020B0604020202020204" pitchFamily="34" charset="0"/>
              <a:buChar char="•"/>
            </a:pPr>
            <a:r>
              <a:rPr lang="en-US" sz="1600" dirty="0"/>
              <a:t>The Cisco IOS offers an "extended" mode of the ping command which lets the user create special types of pings by adjusting parameters related to the command operation.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531376889"/>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trace returns a list of hops as a packet is routed through a network. </a:t>
            </a:r>
          </a:p>
          <a:p>
            <a:pPr>
              <a:spcBef>
                <a:spcPts val="0"/>
              </a:spcBef>
              <a:spcAft>
                <a:spcPts val="0"/>
              </a:spcAft>
              <a:buFont typeface="Arial" panose="020B0604020202020204" pitchFamily="34" charset="0"/>
              <a:buChar char="•"/>
            </a:pPr>
            <a:r>
              <a:rPr lang="en-US" sz="1600" dirty="0"/>
              <a:t>There is also an extended traceroute command. It allows the administrator to adjust parameters related to the command operation. </a:t>
            </a:r>
          </a:p>
          <a:p>
            <a:pPr>
              <a:spcBef>
                <a:spcPts val="0"/>
              </a:spcBef>
              <a:spcAft>
                <a:spcPts val="0"/>
              </a:spcAft>
              <a:buFont typeface="Arial" panose="020B0604020202020204" pitchFamily="34" charset="0"/>
              <a:buChar char="•"/>
            </a:pPr>
            <a:r>
              <a:rPr lang="en-US" sz="1600" dirty="0"/>
              <a:t>Network administrators view the IP addressing information (address, mask, router, and DNS) on a Windows host by issuing the ipconfig command. Other necessary commands are </a:t>
            </a:r>
            <a:r>
              <a:rPr lang="en-US" sz="1600" b="1" dirty="0"/>
              <a:t>ipconfig /all</a:t>
            </a:r>
            <a:r>
              <a:rPr lang="en-US" sz="1600" dirty="0"/>
              <a:t>, </a:t>
            </a:r>
            <a:r>
              <a:rPr lang="en-US" sz="1600" b="1" dirty="0"/>
              <a:t>ipconfig /release</a:t>
            </a:r>
            <a:r>
              <a:rPr lang="en-US" sz="1600" dirty="0"/>
              <a:t> and </a:t>
            </a:r>
            <a:r>
              <a:rPr lang="en-US" sz="1600" b="1" dirty="0"/>
              <a:t>ipconfig /renew</a:t>
            </a:r>
            <a:r>
              <a:rPr lang="en-US" sz="1600" dirty="0"/>
              <a:t>, and </a:t>
            </a:r>
            <a:r>
              <a:rPr lang="en-US" sz="1600" b="1" dirty="0"/>
              <a:t>ipconfig /</a:t>
            </a:r>
            <a:r>
              <a:rPr lang="en-US" sz="1600" b="1" dirty="0" err="1"/>
              <a:t>displaydns</a:t>
            </a:r>
            <a:r>
              <a:rPr lang="en-US" sz="1600" dirty="0"/>
              <a:t>. </a:t>
            </a:r>
          </a:p>
          <a:p>
            <a:pPr>
              <a:spcBef>
                <a:spcPts val="0"/>
              </a:spcBef>
              <a:spcAft>
                <a:spcPts val="0"/>
              </a:spcAft>
              <a:buFont typeface="Arial" panose="020B0604020202020204" pitchFamily="34" charset="0"/>
              <a:buChar char="•"/>
            </a:pPr>
            <a:r>
              <a:rPr lang="en-US" sz="1600" dirty="0"/>
              <a:t>Verifying IP settings by using the GUI on a Linux machine will differ depending on the Linux distribution (distro) and desktop interface. Necessary commands are ifconfig, and </a:t>
            </a:r>
            <a:r>
              <a:rPr lang="en-US" sz="1600" dirty="0" err="1"/>
              <a:t>ip</a:t>
            </a:r>
            <a:r>
              <a:rPr lang="en-US" sz="1600" dirty="0"/>
              <a:t> address. </a:t>
            </a:r>
          </a:p>
          <a:p>
            <a:pPr>
              <a:spcBef>
                <a:spcPts val="0"/>
              </a:spcBef>
              <a:spcAft>
                <a:spcPts val="0"/>
              </a:spcAft>
              <a:buFont typeface="Arial" panose="020B0604020202020204" pitchFamily="34" charset="0"/>
              <a:buChar char="•"/>
            </a:pPr>
            <a:r>
              <a:rPr lang="en-US" sz="1600" dirty="0"/>
              <a:t>In the GUI of a Mac host, open Network Preferences &gt; Advanced to get the IP addressing information. Other IP addressing commands for Mac are ifconfig, and </a:t>
            </a:r>
            <a:r>
              <a:rPr lang="en-US" sz="1600" dirty="0" err="1"/>
              <a:t>networksetup</a:t>
            </a:r>
            <a:r>
              <a:rPr lang="en-US" sz="1600" dirty="0"/>
              <a:t> -</a:t>
            </a:r>
            <a:r>
              <a:rPr lang="en-US" sz="1600" dirty="0" err="1"/>
              <a:t>listallnetworkservices</a:t>
            </a:r>
            <a:r>
              <a:rPr lang="en-US" sz="1600" dirty="0"/>
              <a:t> and </a:t>
            </a:r>
            <a:r>
              <a:rPr lang="en-US" sz="1600" dirty="0" err="1"/>
              <a:t>networksetup</a:t>
            </a:r>
            <a:r>
              <a:rPr lang="en-US" sz="1600" dirty="0"/>
              <a:t> -</a:t>
            </a:r>
            <a:r>
              <a:rPr lang="en-US" sz="1600" dirty="0" err="1"/>
              <a:t>getinfo</a:t>
            </a:r>
            <a:r>
              <a:rPr lang="en-US" sz="1600" dirty="0"/>
              <a:t> &lt;network service&gt;. </a:t>
            </a:r>
          </a:p>
          <a:p>
            <a:pPr>
              <a:spcBef>
                <a:spcPts val="0"/>
              </a:spcBef>
              <a:spcAft>
                <a:spcPts val="0"/>
              </a:spcAft>
              <a:buFont typeface="Arial" panose="020B0604020202020204" pitchFamily="34" charset="0"/>
              <a:buChar char="•"/>
            </a:pPr>
            <a:r>
              <a:rPr lang="en-US" sz="1600" dirty="0"/>
              <a:t>The </a:t>
            </a:r>
            <a:r>
              <a:rPr lang="en-US" sz="1600" b="1" dirty="0" err="1"/>
              <a:t>arp</a:t>
            </a:r>
            <a:r>
              <a:rPr lang="en-US" sz="1600" dirty="0"/>
              <a:t> command is executed from the Windows, Linux, or Mac command prompt. The command lists all devices currently in the ARP cache of the host, which includes the IPv4 address, physical address, and the type of addressing (static/dynamic), for each device. </a:t>
            </a:r>
          </a:p>
          <a:p>
            <a:pPr>
              <a:spcBef>
                <a:spcPts val="0"/>
              </a:spcBef>
              <a:spcAft>
                <a:spcPts val="0"/>
              </a:spcAft>
              <a:buFont typeface="Arial" panose="020B0604020202020204" pitchFamily="34" charset="0"/>
              <a:buChar char="•"/>
            </a:pPr>
            <a:r>
              <a:rPr lang="en-US" sz="1600" dirty="0"/>
              <a:t>The </a:t>
            </a:r>
            <a:r>
              <a:rPr lang="en-US" sz="1600" b="1" dirty="0" err="1"/>
              <a:t>arp</a:t>
            </a:r>
            <a:r>
              <a:rPr lang="en-US" sz="1600" b="1" dirty="0"/>
              <a:t> -a</a:t>
            </a:r>
            <a:r>
              <a:rPr lang="en-US" sz="1600" dirty="0"/>
              <a:t> command displays the known IP address and MAC address binding.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51846859"/>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a:xfrm>
            <a:off x="144065" y="687724"/>
            <a:ext cx="9066610" cy="4155319"/>
          </a:xfrm>
        </p:spPr>
        <p:txBody>
          <a:bodyPr/>
          <a:lstStyle/>
          <a:p>
            <a:pPr>
              <a:spcBef>
                <a:spcPts val="0"/>
              </a:spcBef>
              <a:spcAft>
                <a:spcPts val="0"/>
              </a:spcAft>
              <a:buFont typeface="Arial" panose="020B0604020202020204" pitchFamily="34" charset="0"/>
              <a:buChar char="•"/>
            </a:pPr>
            <a:r>
              <a:rPr lang="en-US" sz="1450" dirty="0"/>
              <a:t>Common show commands are </a:t>
            </a:r>
            <a:r>
              <a:rPr lang="en-US" sz="1450" b="1" dirty="0"/>
              <a:t>show running-config</a:t>
            </a:r>
            <a:r>
              <a:rPr lang="en-US" sz="1450" dirty="0"/>
              <a:t>, </a:t>
            </a:r>
            <a:r>
              <a:rPr lang="en-US" sz="1450" b="1" dirty="0"/>
              <a:t>show interfaces</a:t>
            </a:r>
            <a:r>
              <a:rPr lang="en-US" sz="1450" dirty="0"/>
              <a:t>, </a:t>
            </a:r>
            <a:r>
              <a:rPr lang="en-US" sz="1450" b="1" dirty="0"/>
              <a:t>show </a:t>
            </a:r>
            <a:r>
              <a:rPr lang="en-US" sz="1450" b="1" dirty="0" err="1"/>
              <a:t>ip</a:t>
            </a:r>
            <a:r>
              <a:rPr lang="en-US" sz="1450" b="1" dirty="0"/>
              <a:t> address</a:t>
            </a:r>
            <a:r>
              <a:rPr lang="en-US" sz="1450" dirty="0"/>
              <a:t>, </a:t>
            </a:r>
            <a:r>
              <a:rPr lang="en-US" sz="1450" b="1" dirty="0"/>
              <a:t>show </a:t>
            </a:r>
            <a:r>
              <a:rPr lang="en-US" sz="1450" b="1" dirty="0" err="1"/>
              <a:t>arp</a:t>
            </a:r>
            <a:r>
              <a:rPr lang="en-US" sz="1450" dirty="0"/>
              <a:t>, </a:t>
            </a:r>
            <a:r>
              <a:rPr lang="en-US" sz="1450" b="1" dirty="0"/>
              <a:t>show </a:t>
            </a:r>
            <a:r>
              <a:rPr lang="en-US" sz="1450" b="1" dirty="0" err="1"/>
              <a:t>ip</a:t>
            </a:r>
            <a:r>
              <a:rPr lang="en-US" sz="1450" b="1" dirty="0"/>
              <a:t> route</a:t>
            </a:r>
            <a:r>
              <a:rPr lang="en-US" sz="1450" dirty="0"/>
              <a:t>, </a:t>
            </a:r>
            <a:r>
              <a:rPr lang="en-US" sz="1450" b="1" dirty="0"/>
              <a:t>show protocols</a:t>
            </a:r>
            <a:r>
              <a:rPr lang="en-US" sz="1450" dirty="0"/>
              <a:t>, and </a:t>
            </a:r>
            <a:r>
              <a:rPr lang="en-US" sz="1450" b="1" dirty="0"/>
              <a:t>show version</a:t>
            </a:r>
            <a:r>
              <a:rPr lang="en-US" sz="1450" dirty="0"/>
              <a:t>. The </a:t>
            </a:r>
            <a:r>
              <a:rPr lang="en-US" sz="1450" b="1" dirty="0"/>
              <a:t>show </a:t>
            </a:r>
            <a:r>
              <a:rPr lang="en-US" sz="1450" b="1" dirty="0" err="1"/>
              <a:t>cdp</a:t>
            </a:r>
            <a:r>
              <a:rPr lang="en-US" sz="1450" b="1" dirty="0"/>
              <a:t> neighbor </a:t>
            </a:r>
            <a:r>
              <a:rPr lang="en-US" sz="1450" dirty="0"/>
              <a:t>command provides the following information about each CDP neighbor device: identifiers, address list, port identifier, capabilities list, and platform. </a:t>
            </a:r>
          </a:p>
          <a:p>
            <a:pPr>
              <a:spcBef>
                <a:spcPts val="0"/>
              </a:spcBef>
              <a:spcAft>
                <a:spcPts val="0"/>
              </a:spcAft>
              <a:buFont typeface="Arial" panose="020B0604020202020204" pitchFamily="34" charset="0"/>
              <a:buChar char="•"/>
            </a:pPr>
            <a:r>
              <a:rPr lang="en-US" sz="1450" dirty="0"/>
              <a:t>The </a:t>
            </a:r>
            <a:r>
              <a:rPr lang="en-US" sz="1450" b="1" dirty="0"/>
              <a:t>show </a:t>
            </a:r>
            <a:r>
              <a:rPr lang="en-US" sz="1450" b="1" dirty="0" err="1"/>
              <a:t>cdp</a:t>
            </a:r>
            <a:r>
              <a:rPr lang="en-US" sz="1450" b="1" dirty="0"/>
              <a:t> neighbors detail </a:t>
            </a:r>
            <a:r>
              <a:rPr lang="en-US" sz="1450" dirty="0"/>
              <a:t>command will help determine if one of the CDP neighbors has an IP configuration error. </a:t>
            </a:r>
          </a:p>
          <a:p>
            <a:pPr>
              <a:spcBef>
                <a:spcPts val="0"/>
              </a:spcBef>
              <a:spcAft>
                <a:spcPts val="0"/>
              </a:spcAft>
              <a:buFont typeface="Arial" panose="020B0604020202020204" pitchFamily="34" charset="0"/>
              <a:buChar char="•"/>
            </a:pPr>
            <a:r>
              <a:rPr lang="en-US" sz="1450" dirty="0"/>
              <a:t>The </a:t>
            </a:r>
            <a:r>
              <a:rPr lang="en-US" sz="1450" b="1" dirty="0"/>
              <a:t>show </a:t>
            </a:r>
            <a:r>
              <a:rPr lang="en-US" sz="1450" b="1" dirty="0" err="1"/>
              <a:t>ip</a:t>
            </a:r>
            <a:r>
              <a:rPr lang="en-US" sz="1450" b="1" dirty="0"/>
              <a:t> interface brief </a:t>
            </a:r>
            <a:r>
              <a:rPr lang="en-US" sz="1450" dirty="0"/>
              <a:t>command output displays all interfaces on the router, the IP address assigned to each interface, if any, and the operational status of the interface.</a:t>
            </a:r>
          </a:p>
          <a:p>
            <a:pPr>
              <a:spcBef>
                <a:spcPts val="0"/>
              </a:spcBef>
              <a:spcAft>
                <a:spcPts val="0"/>
              </a:spcAft>
              <a:buFont typeface="Arial" panose="020B0604020202020204" pitchFamily="34" charset="0"/>
              <a:buChar char="•"/>
            </a:pPr>
            <a:r>
              <a:rPr lang="en-US" sz="1450" dirty="0"/>
              <a:t>The six basic steps to troubleshooting Step 1. Identify the problem Step 2. Establish a theory of probably causes. Step 3. Test the theory to determine the cause. Step 4. Establish a plan of action and implement the solution. Step 5. Verify the solution and implement preventive measures. Step 6. Document findings, actions, and outcomes.</a:t>
            </a:r>
          </a:p>
          <a:p>
            <a:pPr>
              <a:spcBef>
                <a:spcPts val="0"/>
              </a:spcBef>
              <a:spcAft>
                <a:spcPts val="0"/>
              </a:spcAft>
              <a:buFont typeface="Arial" panose="020B0604020202020204" pitchFamily="34" charset="0"/>
              <a:buChar char="•"/>
            </a:pPr>
            <a:r>
              <a:rPr lang="en-US" sz="1450" dirty="0"/>
              <a:t>A problem should be escalated when it requires a decision of a manager, some specific expertise, or network access level unavailable to the troubleshooting technician. </a:t>
            </a:r>
          </a:p>
          <a:p>
            <a:pPr>
              <a:spcBef>
                <a:spcPts val="0"/>
              </a:spcBef>
              <a:spcAft>
                <a:spcPts val="0"/>
              </a:spcAft>
              <a:buFont typeface="Arial" panose="020B0604020202020204" pitchFamily="34" charset="0"/>
              <a:buChar char="•"/>
            </a:pPr>
            <a:r>
              <a:rPr lang="en-US" sz="1450" dirty="0"/>
              <a:t>OS processes, protocols, mechanisms and events generate messages to communicate their status. The IOS debug command allows the administrator to display these messages in real-time for analysis. </a:t>
            </a:r>
          </a:p>
          <a:p>
            <a:pPr>
              <a:spcBef>
                <a:spcPts val="0"/>
              </a:spcBef>
              <a:spcAft>
                <a:spcPts val="0"/>
              </a:spcAft>
              <a:buFont typeface="Arial" panose="020B0604020202020204" pitchFamily="34" charset="0"/>
              <a:buChar char="•"/>
            </a:pPr>
            <a:r>
              <a:rPr lang="en-US" sz="1450" dirty="0"/>
              <a:t>To display log messages on a terminal (virtual console), use the terminal monitor privileged EXEC command.</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965653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17: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001461050"/>
              </p:ext>
            </p:extLst>
          </p:nvPr>
        </p:nvGraphicFramePr>
        <p:xfrm>
          <a:off x="455999" y="1082042"/>
          <a:ext cx="8229418" cy="386235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17.1.6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Devices in a Small Network</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17.2.4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Small Network Applications and Protocols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17.3.4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Scale to Larger Networks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17.4.6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Test Network Latency with Ping and Traceroute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17.5.8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The show version Command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17.5.9</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Interpret show Command Output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17.6.5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Troubleshooting Methodologies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17.7.6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 Connectivity Issues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3050238057"/>
                  </a:ext>
                </a:extLst>
              </a:tr>
              <a:tr h="350784">
                <a:tc>
                  <a:txBody>
                    <a:bodyPr/>
                    <a:lstStyle/>
                    <a:p>
                      <a:pPr algn="ctr"/>
                      <a:r>
                        <a:rPr lang="en-US" sz="1100" dirty="0">
                          <a:solidFill>
                            <a:srgbClr val="000000"/>
                          </a:solidFill>
                        </a:rPr>
                        <a:t>17.7.7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 Physical Mode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 - Troubleshoot Connectivity Issues - Physical Mode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1955969599"/>
                  </a:ext>
                </a:extLst>
              </a:tr>
              <a:tr h="350784">
                <a:tc>
                  <a:txBody>
                    <a:bodyPr/>
                    <a:lstStyle/>
                    <a:p>
                      <a:pPr algn="ctr"/>
                      <a:r>
                        <a:rPr lang="en-US" sz="1100" dirty="0">
                          <a:solidFill>
                            <a:srgbClr val="000000"/>
                          </a:solidFill>
                        </a:rPr>
                        <a:t>17.7.7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 Connectivity Issues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878503620"/>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17: Build a Small Network</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98944"/>
            <a:ext cx="4427935" cy="4155319"/>
          </a:xfrm>
        </p:spPr>
        <p:txBody>
          <a:bodyPr/>
          <a:lstStyle/>
          <a:p>
            <a:pPr>
              <a:buFont typeface="Arial" panose="020B0604020202020204" pitchFamily="34" charset="0"/>
              <a:buChar char="•"/>
            </a:pPr>
            <a:r>
              <a:rPr lang="en-US" sz="1400" dirty="0"/>
              <a:t>network applications</a:t>
            </a:r>
          </a:p>
          <a:p>
            <a:pPr>
              <a:buFont typeface="Arial" panose="020B0604020202020204" pitchFamily="34" charset="0"/>
              <a:buChar char="•"/>
            </a:pPr>
            <a:r>
              <a:rPr lang="en-US" sz="1400" dirty="0"/>
              <a:t>application layer services</a:t>
            </a:r>
          </a:p>
          <a:p>
            <a:pPr>
              <a:buFont typeface="Arial" panose="020B0604020202020204" pitchFamily="34" charset="0"/>
              <a:buChar char="•"/>
            </a:pPr>
            <a:r>
              <a:rPr lang="en-US" sz="1400" dirty="0"/>
              <a:t>extended ping</a:t>
            </a:r>
          </a:p>
          <a:p>
            <a:pPr>
              <a:buFont typeface="Arial" panose="020B0604020202020204" pitchFamily="34" charset="0"/>
              <a:buChar char="•"/>
            </a:pPr>
            <a:r>
              <a:rPr lang="en-US" sz="1400" dirty="0"/>
              <a:t>extended traceroute</a:t>
            </a:r>
          </a:p>
          <a:p>
            <a:pPr>
              <a:buFont typeface="Arial" panose="020B0604020202020204" pitchFamily="34" charset="0"/>
              <a:buChar char="•"/>
            </a:pPr>
            <a:r>
              <a:rPr lang="en-US" sz="1400" dirty="0"/>
              <a:t>network Baseline</a:t>
            </a:r>
          </a:p>
          <a:p>
            <a:pPr>
              <a:buFont typeface="Arial" panose="020B0604020202020204" pitchFamily="34" charset="0"/>
              <a:buChar char="•"/>
            </a:pPr>
            <a:r>
              <a:rPr lang="en-US" sz="1400" b="1" dirty="0"/>
              <a:t>ifconfig</a:t>
            </a:r>
          </a:p>
          <a:p>
            <a:pPr>
              <a:buFont typeface="Arial" panose="020B0604020202020204" pitchFamily="34" charset="0"/>
              <a:buChar char="•"/>
            </a:pPr>
            <a:r>
              <a:rPr lang="en-US" sz="1400" b="1" dirty="0" err="1"/>
              <a:t>netsh</a:t>
            </a:r>
            <a:r>
              <a:rPr lang="en-US" sz="1400" b="1" dirty="0"/>
              <a:t> interface </a:t>
            </a:r>
            <a:r>
              <a:rPr lang="en-US" sz="1400" b="1" dirty="0" err="1"/>
              <a:t>ip</a:t>
            </a:r>
            <a:r>
              <a:rPr lang="en-US" sz="1400" b="1" dirty="0"/>
              <a:t> delete </a:t>
            </a:r>
            <a:r>
              <a:rPr lang="en-US" sz="1400" b="1" dirty="0" err="1"/>
              <a:t>arpcache</a:t>
            </a:r>
            <a:endParaRPr lang="en-US" sz="1400" b="1" dirty="0"/>
          </a:p>
          <a:p>
            <a:pPr>
              <a:buFont typeface="Arial" panose="020B0604020202020204" pitchFamily="34" charset="0"/>
              <a:buChar char="•"/>
            </a:pPr>
            <a:r>
              <a:rPr lang="en-US" sz="1400" dirty="0"/>
              <a:t>scientific method</a:t>
            </a:r>
          </a:p>
          <a:p>
            <a:pPr>
              <a:buFont typeface="Arial" panose="020B0604020202020204" pitchFamily="34" charset="0"/>
              <a:buChar char="•"/>
            </a:pPr>
            <a:r>
              <a:rPr lang="en-US" sz="1400" b="1" dirty="0"/>
              <a:t>debug</a:t>
            </a:r>
          </a:p>
          <a:p>
            <a:pPr>
              <a:buFont typeface="Arial" panose="020B0604020202020204" pitchFamily="34" charset="0"/>
              <a:buChar char="•"/>
            </a:pPr>
            <a:r>
              <a:rPr lang="en-US" sz="1400" b="1" dirty="0"/>
              <a:t>terminal monitor</a:t>
            </a:r>
          </a:p>
          <a:p>
            <a:endParaRPr lang="en-US" sz="1400" dirty="0"/>
          </a:p>
          <a:p>
            <a:endParaRPr lang="en-US" sz="14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17: Activities (Cont.)</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316708263"/>
              </p:ext>
            </p:extLst>
          </p:nvPr>
        </p:nvGraphicFramePr>
        <p:xfrm>
          <a:off x="455999" y="1082042"/>
          <a:ext cx="8229418" cy="210843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17.8.1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 Physical Mode</a:t>
                      </a:r>
                    </a:p>
                  </a:txBody>
                  <a:tcPr marL="68580" marR="68580" marT="34290" marB="34290" anchor="ctr"/>
                </a:tc>
                <a:tc>
                  <a:txBody>
                    <a:bodyPr/>
                    <a:lstStyle/>
                    <a:p>
                      <a:r>
                        <a:rPr lang="en-US" sz="1100" dirty="0">
                          <a:solidFill>
                            <a:srgbClr val="000000"/>
                          </a:solidFill>
                        </a:rPr>
                        <a:t>Packet Tracer - Design and Build a Small Business Network - Physical Mode</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310314526"/>
                  </a:ext>
                </a:extLst>
              </a:tr>
              <a:tr h="350784">
                <a:tc>
                  <a:txBody>
                    <a:bodyPr/>
                    <a:lstStyle/>
                    <a:p>
                      <a:pPr algn="ctr"/>
                      <a:r>
                        <a:rPr lang="en-US" sz="1100" dirty="0">
                          <a:solidFill>
                            <a:srgbClr val="000000"/>
                          </a:solidFill>
                        </a:rPr>
                        <a:t>17.8.1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r>
                        <a:rPr lang="en-US" sz="1100" dirty="0">
                          <a:solidFill>
                            <a:srgbClr val="000000"/>
                          </a:solidFill>
                        </a:rPr>
                        <a:t>Design and Build a Small Business Network</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17.8.2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Skills Integration Challenge</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17.8.3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Troubleshooting Challenge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17.8.5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Build a Small Network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2026631771"/>
                  </a:ext>
                </a:extLst>
              </a:tr>
            </a:tbl>
          </a:graphicData>
        </a:graphic>
      </p:graphicFrame>
    </p:spTree>
    <p:custDataLst>
      <p:tags r:id="rId1"/>
    </p:custDataLst>
    <p:extLst>
      <p:ext uri="{BB962C8B-B14F-4D97-AF65-F5344CB8AC3E}">
        <p14:creationId xmlns:p14="http://schemas.microsoft.com/office/powerpoint/2010/main" val="406208110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519426"/>
          </a:xfrm>
        </p:spPr>
        <p:txBody>
          <a:bodyPr/>
          <a:lstStyle/>
          <a:p>
            <a:r>
              <a:rPr lang="en-US" dirty="0"/>
              <a:t>Module 17: Best Practices</a:t>
            </a:r>
          </a:p>
        </p:txBody>
      </p:sp>
      <p:sp>
        <p:nvSpPr>
          <p:cNvPr id="11266" name="Rectangle 34"/>
          <p:cNvSpPr>
            <a:spLocks noGrp="1" noChangeArrowheads="1"/>
          </p:cNvSpPr>
          <p:nvPr>
            <p:ph idx="1"/>
          </p:nvPr>
        </p:nvSpPr>
        <p:spPr>
          <a:xfrm>
            <a:off x="90487" y="600065"/>
            <a:ext cx="8963025" cy="4155319"/>
          </a:xfrm>
        </p:spPr>
        <p:txBody>
          <a:bodyPr/>
          <a:lstStyle/>
          <a:p>
            <a:pPr marL="0" indent="0">
              <a:lnSpc>
                <a:spcPct val="85000"/>
              </a:lnSpc>
              <a:spcBef>
                <a:spcPct val="30000"/>
              </a:spcBef>
              <a:buNone/>
            </a:pPr>
            <a:r>
              <a:rPr lang="en-US" sz="1600" dirty="0"/>
              <a:t>Prior to teaching Module 17,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Building and Securing a Small Network Exam is available, covering Modules 16-17.</a:t>
            </a:r>
          </a:p>
          <a:p>
            <a:pPr marL="0" indent="0">
              <a:lnSpc>
                <a:spcPct val="85000"/>
              </a:lnSpc>
              <a:spcBef>
                <a:spcPct val="30000"/>
              </a:spcBef>
              <a:buNone/>
            </a:pPr>
            <a:r>
              <a:rPr lang="en-US" sz="1600" dirty="0"/>
              <a:t>Topic 17.1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relatively inexpensive method of providing uplink redundancy is available to small businesses?</a:t>
            </a:r>
          </a:p>
          <a:p>
            <a:pPr lvl="2">
              <a:lnSpc>
                <a:spcPct val="85000"/>
              </a:lnSpc>
              <a:spcBef>
                <a:spcPct val="30000"/>
              </a:spcBef>
            </a:pPr>
            <a:r>
              <a:rPr lang="en-US" sz="1600" dirty="0"/>
              <a:t>What is the best way to balance the affordability of all-in-one devices against the need for redundancy?</a:t>
            </a:r>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8929</TotalTime>
  <Words>7683</Words>
  <Application>Microsoft Office PowerPoint</Application>
  <PresentationFormat>On-screen Show (16:9)</PresentationFormat>
  <Paragraphs>744</Paragraphs>
  <Slides>71</Slides>
  <Notes>69</Notes>
  <HiddenSlides>11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CiscoSans ExtraLight</vt:lpstr>
      <vt:lpstr>Wingdings</vt:lpstr>
      <vt:lpstr>Default Theme</vt:lpstr>
      <vt:lpstr>Module 17: Build a Small Network</vt:lpstr>
      <vt:lpstr>Instructor Materials – Module 17 Planning Guide</vt:lpstr>
      <vt:lpstr>What to Expect in this Module</vt:lpstr>
      <vt:lpstr>What to Expect in this Module (Cont.)</vt:lpstr>
      <vt:lpstr>Check Your Understanding</vt:lpstr>
      <vt:lpstr>Packet Tracer Physical Mode Activities</vt:lpstr>
      <vt:lpstr>Module 17: Activities</vt:lpstr>
      <vt:lpstr>Module 17: Activities (Cont.)</vt:lpstr>
      <vt:lpstr>Module 17: Best Practices</vt:lpstr>
      <vt:lpstr>Module 17: Best Practices (Cont.)</vt:lpstr>
      <vt:lpstr>Module 17: Best Practices (Cont.)</vt:lpstr>
      <vt:lpstr>Module 17: Build a Small Network</vt:lpstr>
      <vt:lpstr>Module Objectives</vt:lpstr>
      <vt:lpstr>17.1 Devices in a Small Network</vt:lpstr>
      <vt:lpstr>Devices in a Small Network Small Network Topologies</vt:lpstr>
      <vt:lpstr>Devices in a Small Network Device Selection for a Small Network</vt:lpstr>
      <vt:lpstr>Devices in a Small Network IP Addressing for a Small Network</vt:lpstr>
      <vt:lpstr>Devices in a Small Network Redundancy in a Small Network</vt:lpstr>
      <vt:lpstr>Devices in a Small Network Traffic Management</vt:lpstr>
      <vt:lpstr>17.2 Small Network Applications and Protocols</vt:lpstr>
      <vt:lpstr>Small Network Applications and Protocols Common Applications</vt:lpstr>
      <vt:lpstr>Small Network Applications and Protocols Common Protocols</vt:lpstr>
      <vt:lpstr>Small Network Applications and Protocols Common Protocols (Cont.)</vt:lpstr>
      <vt:lpstr>Small Network Applications and Protocols Voice and Video Applications</vt:lpstr>
      <vt:lpstr>17.3 Scale to Larger Networks</vt:lpstr>
      <vt:lpstr>Scale to Larger Networks Small Network Growth</vt:lpstr>
      <vt:lpstr>Scale to Larger Networks Protocol Analysis</vt:lpstr>
      <vt:lpstr>Scale to Larger Networks Employee Network Utilization</vt:lpstr>
      <vt:lpstr>17.4 Verify Connectivity</vt:lpstr>
      <vt:lpstr>Verify Connectivity Verify Connectivity with Ping</vt:lpstr>
      <vt:lpstr>Verify Connectivity Verify Connectivity with Ping (Cont.)</vt:lpstr>
      <vt:lpstr>Verify Connectivity Extended Ping</vt:lpstr>
      <vt:lpstr>Verify Connectivity Verify Connectivity with Traceroute</vt:lpstr>
      <vt:lpstr>Verify Connectivity Verify Connectivity with Traceroute (Cont.)</vt:lpstr>
      <vt:lpstr>Verify Connectivity Verify Connectivity with Traceroute (Cont.)</vt:lpstr>
      <vt:lpstr>Verify Connectivity Extended Traceroute</vt:lpstr>
      <vt:lpstr>Verify Connectivity Extended Traceroute (Cont.)</vt:lpstr>
      <vt:lpstr>Verify Connectivity Network Baseline</vt:lpstr>
      <vt:lpstr>Verify Connectivity Lab – Test Network Latency with Ping and Traceroute</vt:lpstr>
      <vt:lpstr>17.5 Host and IOS Commands</vt:lpstr>
      <vt:lpstr>Host and IOS Commands IP Configuration on a Windows Host</vt:lpstr>
      <vt:lpstr>Host and IOS Commands IP Configuration on a Linux Host</vt:lpstr>
      <vt:lpstr>Host and IOS Commands IP Configuration on a macOS Host</vt:lpstr>
      <vt:lpstr>Host and IOS Commands The arp Command</vt:lpstr>
      <vt:lpstr>Host and IOS Commands Common show Commands Revisited</vt:lpstr>
      <vt:lpstr>Host and IOS Commands The show cdp neighbors Command</vt:lpstr>
      <vt:lpstr>Host and IOS Commands The show ip interface brief Command</vt:lpstr>
      <vt:lpstr>Host and IOS Commands Video – The show version Command</vt:lpstr>
      <vt:lpstr>Host and IOS Commands Packet Tracer – Interpret show Command Output</vt:lpstr>
      <vt:lpstr>17.6 Troubleshooting Methodologies</vt:lpstr>
      <vt:lpstr>Troubleshooting Methodologies Basic Troubleshooting Approaches</vt:lpstr>
      <vt:lpstr>Troubleshooting Methodologies Resolve or Escalate?</vt:lpstr>
      <vt:lpstr>Troubleshooting Methodologies The debug Command</vt:lpstr>
      <vt:lpstr>Troubleshooting Methodologies The terminal monitor Command</vt:lpstr>
      <vt:lpstr>17.7 Troubleshooting Scenarios</vt:lpstr>
      <vt:lpstr>Troubleshooting Scenarios Duplex Operation and Mismatch Issues</vt:lpstr>
      <vt:lpstr>Troubleshooting Scenarios IP Addressing Issues on IOS Devices</vt:lpstr>
      <vt:lpstr>Troubleshooting Scenarios IP Addressing Issues on End Devices</vt:lpstr>
      <vt:lpstr>Troubleshooting Scenarios Default Gateway Issues</vt:lpstr>
      <vt:lpstr>Troubleshooting Scenarios Troubleshooting DNS Issues</vt:lpstr>
      <vt:lpstr>Troubleshooting Scenarios Packet Tracer – Troubleshoot Connectivity Issues</vt:lpstr>
      <vt:lpstr>Troubleshooting Scenarios Packet Tracer – Troubleshoot Connectivity Issues – Physical Mode Lab - Troubleshoot Connectivity Issues </vt:lpstr>
      <vt:lpstr>17.8 Module Practice and Quiz</vt:lpstr>
      <vt:lpstr>Troubleshooting Scenarios Packet Tracer – Design and Build a Small Business Network – Physical Mode Lab – Design and Build a Small Business Network</vt:lpstr>
      <vt:lpstr>Troubleshooting Scenarios Packet Tracer – Skills Integration Challenge</vt:lpstr>
      <vt:lpstr>Troubleshooting Scenarios Packet Tracer – Troubleshooting Challenge</vt:lpstr>
      <vt:lpstr>Module Practice and Quiz What Did I Learn In This Module?</vt:lpstr>
      <vt:lpstr>Module Practice and Quiz What Did I Learn In This Module (Cont.)?</vt:lpstr>
      <vt:lpstr>Module Practice and Quiz What Did I Learn In This Module (Cont.)?</vt:lpstr>
      <vt:lpstr>Module 17: Build a Small Network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315</cp:revision>
  <dcterms:created xsi:type="dcterms:W3CDTF">2019-10-18T06:21:22Z</dcterms:created>
  <dcterms:modified xsi:type="dcterms:W3CDTF">2021-01-29T13:33:52Z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