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tags/tag17.xml" ContentType="application/vnd.openxmlformats-officedocument.presentationml.tags+xml"/>
  <Override PartName="/ppt/notesSlides/notesSlide35.xml" ContentType="application/vnd.openxmlformats-officedocument.presentationml.notesSlide+xml"/>
  <Override PartName="/ppt/tags/tag18.xml" ContentType="application/vnd.openxmlformats-officedocument.presentationml.tags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0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106" r:id="rId24"/>
    <p:sldId id="1104" r:id="rId25"/>
    <p:sldId id="1107" r:id="rId26"/>
    <p:sldId id="1108" r:id="rId27"/>
    <p:sldId id="1109" r:id="rId28"/>
    <p:sldId id="1105" r:id="rId29"/>
    <p:sldId id="1103" r:id="rId30"/>
    <p:sldId id="1063" r:id="rId31"/>
    <p:sldId id="1064" r:id="rId32"/>
    <p:sldId id="1100" r:id="rId33"/>
    <p:sldId id="1101" r:id="rId34"/>
    <p:sldId id="1102" r:id="rId35"/>
    <p:sldId id="957" r:id="rId36"/>
    <p:sldId id="958" r:id="rId37"/>
    <p:sldId id="874" r:id="rId38"/>
    <p:sldId id="291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1C9D-A55E-4B42-B324-7BF59E72D637}" v="4" dt="2024-05-18T13:16:53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7386" autoAdjust="0"/>
  </p:normalViewPr>
  <p:slideViewPr>
    <p:cSldViewPr snapToGrid="0" showGuides="1">
      <p:cViewPr varScale="1">
        <p:scale>
          <a:sx n="210" d="100"/>
          <a:sy n="210" d="100"/>
        </p:scale>
        <p:origin x="390" y="16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Ho Trong Nguyen" userId="977b2026-537a-4966-9566-4d724535c816" providerId="ADAL" clId="{E4101C9D-A55E-4B42-B324-7BF59E72D637}"/>
    <pc:docChg chg="undo redo custSel addSld delSld modSld sldOrd">
      <pc:chgData name="Pham Ho Trong Nguyen" userId="977b2026-537a-4966-9566-4d724535c816" providerId="ADAL" clId="{E4101C9D-A55E-4B42-B324-7BF59E72D637}" dt="2024-05-19T15:19:51.270" v="605" actId="5793"/>
      <pc:docMkLst>
        <pc:docMk/>
      </pc:docMkLst>
      <pc:sldChg chg="modSp mod">
        <pc:chgData name="Pham Ho Trong Nguyen" userId="977b2026-537a-4966-9566-4d724535c816" providerId="ADAL" clId="{E4101C9D-A55E-4B42-B324-7BF59E72D637}" dt="2024-05-18T11:32:39.827" v="8" actId="207"/>
        <pc:sldMkLst>
          <pc:docMk/>
          <pc:sldMk cId="1671064827" sldId="1054"/>
        </pc:sldMkLst>
        <pc:spChg chg="mod">
          <ac:chgData name="Pham Ho Trong Nguyen" userId="977b2026-537a-4966-9566-4d724535c816" providerId="ADAL" clId="{E4101C9D-A55E-4B42-B324-7BF59E72D637}" dt="2024-05-18T11:32:39.827" v="8" actId="207"/>
          <ac:spMkLst>
            <pc:docMk/>
            <pc:sldMk cId="1671064827" sldId="1054"/>
            <ac:spMk id="4" creationId="{50693879-5816-3444-9D50-A12F1F37F5DE}"/>
          </ac:spMkLst>
        </pc:spChg>
      </pc:sldChg>
      <pc:sldChg chg="modSp mod">
        <pc:chgData name="Pham Ho Trong Nguyen" userId="977b2026-537a-4966-9566-4d724535c816" providerId="ADAL" clId="{E4101C9D-A55E-4B42-B324-7BF59E72D637}" dt="2024-05-18T11:33:46.240" v="16" actId="207"/>
        <pc:sldMkLst>
          <pc:docMk/>
          <pc:sldMk cId="2622335457" sldId="1090"/>
        </pc:sldMkLst>
        <pc:spChg chg="mod">
          <ac:chgData name="Pham Ho Trong Nguyen" userId="977b2026-537a-4966-9566-4d724535c816" providerId="ADAL" clId="{E4101C9D-A55E-4B42-B324-7BF59E72D637}" dt="2024-05-18T11:33:46.240" v="16" actId="207"/>
          <ac:spMkLst>
            <pc:docMk/>
            <pc:sldMk cId="2622335457" sldId="1090"/>
            <ac:spMk id="4" creationId="{50693879-5816-3444-9D50-A12F1F37F5DE}"/>
          </ac:spMkLst>
        </pc:spChg>
      </pc:sldChg>
      <pc:sldChg chg="modSp mod">
        <pc:chgData name="Pham Ho Trong Nguyen" userId="977b2026-537a-4966-9566-4d724535c816" providerId="ADAL" clId="{E4101C9D-A55E-4B42-B324-7BF59E72D637}" dt="2024-05-18T11:34:30.978" v="20" actId="207"/>
        <pc:sldMkLst>
          <pc:docMk/>
          <pc:sldMk cId="1060275143" sldId="1091"/>
        </pc:sldMkLst>
        <pc:spChg chg="mod">
          <ac:chgData name="Pham Ho Trong Nguyen" userId="977b2026-537a-4966-9566-4d724535c816" providerId="ADAL" clId="{E4101C9D-A55E-4B42-B324-7BF59E72D637}" dt="2024-05-18T11:34:30.978" v="20" actId="207"/>
          <ac:spMkLst>
            <pc:docMk/>
            <pc:sldMk cId="1060275143" sldId="1091"/>
            <ac:spMk id="4" creationId="{50693879-5816-3444-9D50-A12F1F37F5DE}"/>
          </ac:spMkLst>
        </pc:spChg>
      </pc:sldChg>
      <pc:sldChg chg="modSp">
        <pc:chgData name="Pham Ho Trong Nguyen" userId="977b2026-537a-4966-9566-4d724535c816" providerId="ADAL" clId="{E4101C9D-A55E-4B42-B324-7BF59E72D637}" dt="2024-05-18T12:57:26.639" v="27"/>
        <pc:sldMkLst>
          <pc:docMk/>
          <pc:sldMk cId="3599561071" sldId="1097"/>
        </pc:sldMkLst>
        <pc:spChg chg="mod">
          <ac:chgData name="Pham Ho Trong Nguyen" userId="977b2026-537a-4966-9566-4d724535c816" providerId="ADAL" clId="{E4101C9D-A55E-4B42-B324-7BF59E72D637}" dt="2024-05-18T12:57:26.639" v="27"/>
          <ac:spMkLst>
            <pc:docMk/>
            <pc:sldMk cId="3599561071" sldId="1097"/>
            <ac:spMk id="6" creationId="{4003F5F5-7654-47FE-8245-0FE364DE3A10}"/>
          </ac:spMkLst>
        </pc:spChg>
      </pc:sldChg>
      <pc:sldChg chg="del">
        <pc:chgData name="Pham Ho Trong Nguyen" userId="977b2026-537a-4966-9566-4d724535c816" providerId="ADAL" clId="{E4101C9D-A55E-4B42-B324-7BF59E72D637}" dt="2024-05-18T12:57:05.077" v="24" actId="2696"/>
        <pc:sldMkLst>
          <pc:docMk/>
          <pc:sldMk cId="1059020008" sldId="1098"/>
        </pc:sldMkLst>
      </pc:sldChg>
      <pc:sldChg chg="modSp del mod ord">
        <pc:chgData name="Pham Ho Trong Nguyen" userId="977b2026-537a-4966-9566-4d724535c816" providerId="ADAL" clId="{E4101C9D-A55E-4B42-B324-7BF59E72D637}" dt="2024-05-18T13:05:21.857" v="90" actId="2696"/>
        <pc:sldMkLst>
          <pc:docMk/>
          <pc:sldMk cId="1594353498" sldId="1099"/>
        </pc:sldMkLst>
        <pc:spChg chg="mod">
          <ac:chgData name="Pham Ho Trong Nguyen" userId="977b2026-537a-4966-9566-4d724535c816" providerId="ADAL" clId="{E4101C9D-A55E-4B42-B324-7BF59E72D637}" dt="2024-05-18T13:02:56.768" v="59" actId="21"/>
          <ac:spMkLst>
            <pc:docMk/>
            <pc:sldMk cId="1594353498" sldId="1099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8T13:05:18.581" v="89" actId="21"/>
          <ac:spMkLst>
            <pc:docMk/>
            <pc:sldMk cId="1594353498" sldId="1099"/>
            <ac:spMk id="6" creationId="{4003F5F5-7654-47FE-8245-0FE364DE3A10}"/>
          </ac:spMkLst>
        </pc:spChg>
      </pc:sldChg>
      <pc:sldChg chg="add">
        <pc:chgData name="Pham Ho Trong Nguyen" userId="977b2026-537a-4966-9566-4d724535c816" providerId="ADAL" clId="{E4101C9D-A55E-4B42-B324-7BF59E72D637}" dt="2024-05-18T12:48:51.117" v="21" actId="2890"/>
        <pc:sldMkLst>
          <pc:docMk/>
          <pc:sldMk cId="1167140001" sldId="1103"/>
        </pc:sldMkLst>
      </pc:sldChg>
      <pc:sldChg chg="modSp add mod">
        <pc:chgData name="Pham Ho Trong Nguyen" userId="977b2026-537a-4966-9566-4d724535c816" providerId="ADAL" clId="{E4101C9D-A55E-4B42-B324-7BF59E72D637}" dt="2024-05-18T13:11:37.436" v="191" actId="20577"/>
        <pc:sldMkLst>
          <pc:docMk/>
          <pc:sldMk cId="2199317816" sldId="1104"/>
        </pc:sldMkLst>
        <pc:spChg chg="mod">
          <ac:chgData name="Pham Ho Trong Nguyen" userId="977b2026-537a-4966-9566-4d724535c816" providerId="ADAL" clId="{E4101C9D-A55E-4B42-B324-7BF59E72D637}" dt="2024-05-18T13:07:26.908" v="173" actId="20577"/>
          <ac:spMkLst>
            <pc:docMk/>
            <pc:sldMk cId="2199317816" sldId="1104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8T13:11:37.436" v="191" actId="20577"/>
          <ac:spMkLst>
            <pc:docMk/>
            <pc:sldMk cId="2199317816" sldId="1104"/>
            <ac:spMk id="6" creationId="{4003F5F5-7654-47FE-8245-0FE364DE3A10}"/>
          </ac:spMkLst>
        </pc:spChg>
      </pc:sldChg>
      <pc:sldChg chg="add ord">
        <pc:chgData name="Pham Ho Trong Nguyen" userId="977b2026-537a-4966-9566-4d724535c816" providerId="ADAL" clId="{E4101C9D-A55E-4B42-B324-7BF59E72D637}" dt="2024-05-18T13:28:00.825" v="534"/>
        <pc:sldMkLst>
          <pc:docMk/>
          <pc:sldMk cId="4225781684" sldId="1105"/>
        </pc:sldMkLst>
      </pc:sldChg>
      <pc:sldChg chg="modSp add mod ord">
        <pc:chgData name="Pham Ho Trong Nguyen" userId="977b2026-537a-4966-9566-4d724535c816" providerId="ADAL" clId="{E4101C9D-A55E-4B42-B324-7BF59E72D637}" dt="2024-05-18T13:28:40.389" v="535" actId="207"/>
        <pc:sldMkLst>
          <pc:docMk/>
          <pc:sldMk cId="1805154539" sldId="1106"/>
        </pc:sldMkLst>
        <pc:spChg chg="mod">
          <ac:chgData name="Pham Ho Trong Nguyen" userId="977b2026-537a-4966-9566-4d724535c816" providerId="ADAL" clId="{E4101C9D-A55E-4B42-B324-7BF59E72D637}" dt="2024-05-18T13:06:55.981" v="153" actId="20577"/>
          <ac:spMkLst>
            <pc:docMk/>
            <pc:sldMk cId="1805154539" sldId="1106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8T13:28:40.389" v="535" actId="207"/>
          <ac:spMkLst>
            <pc:docMk/>
            <pc:sldMk cId="1805154539" sldId="1106"/>
            <ac:spMk id="6" creationId="{4003F5F5-7654-47FE-8245-0FE364DE3A10}"/>
          </ac:spMkLst>
        </pc:spChg>
      </pc:sldChg>
      <pc:sldChg chg="addSp modSp add mod">
        <pc:chgData name="Pham Ho Trong Nguyen" userId="977b2026-537a-4966-9566-4d724535c816" providerId="ADAL" clId="{E4101C9D-A55E-4B42-B324-7BF59E72D637}" dt="2024-05-19T15:19:51.270" v="605" actId="5793"/>
        <pc:sldMkLst>
          <pc:docMk/>
          <pc:sldMk cId="2302969023" sldId="1107"/>
        </pc:sldMkLst>
        <pc:spChg chg="add mod">
          <ac:chgData name="Pham Ho Trong Nguyen" userId="977b2026-537a-4966-9566-4d724535c816" providerId="ADAL" clId="{E4101C9D-A55E-4B42-B324-7BF59E72D637}" dt="2024-05-18T13:17:39.607" v="404" actId="207"/>
          <ac:spMkLst>
            <pc:docMk/>
            <pc:sldMk cId="2302969023" sldId="1107"/>
            <ac:spMk id="2" creationId="{D816836B-03AC-90D9-3A78-C67B91711FD0}"/>
          </ac:spMkLst>
        </pc:spChg>
        <pc:spChg chg="mod">
          <ac:chgData name="Pham Ho Trong Nguyen" userId="977b2026-537a-4966-9566-4d724535c816" providerId="ADAL" clId="{E4101C9D-A55E-4B42-B324-7BF59E72D637}" dt="2024-05-18T13:12:03.249" v="211" actId="20577"/>
          <ac:spMkLst>
            <pc:docMk/>
            <pc:sldMk cId="2302969023" sldId="1107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9T15:19:51.270" v="605" actId="5793"/>
          <ac:spMkLst>
            <pc:docMk/>
            <pc:sldMk cId="2302969023" sldId="1107"/>
            <ac:spMk id="6" creationId="{4003F5F5-7654-47FE-8245-0FE364DE3A10}"/>
          </ac:spMkLst>
        </pc:spChg>
      </pc:sldChg>
      <pc:sldChg chg="modSp add mod">
        <pc:chgData name="Pham Ho Trong Nguyen" userId="977b2026-537a-4966-9566-4d724535c816" providerId="ADAL" clId="{E4101C9D-A55E-4B42-B324-7BF59E72D637}" dt="2024-05-18T13:24:10.359" v="452" actId="207"/>
        <pc:sldMkLst>
          <pc:docMk/>
          <pc:sldMk cId="841693132" sldId="1108"/>
        </pc:sldMkLst>
        <pc:spChg chg="mod">
          <ac:chgData name="Pham Ho Trong Nguyen" userId="977b2026-537a-4966-9566-4d724535c816" providerId="ADAL" clId="{E4101C9D-A55E-4B42-B324-7BF59E72D637}" dt="2024-05-18T13:20:49.831" v="419" actId="20577"/>
          <ac:spMkLst>
            <pc:docMk/>
            <pc:sldMk cId="841693132" sldId="1108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8T13:24:10.359" v="452" actId="207"/>
          <ac:spMkLst>
            <pc:docMk/>
            <pc:sldMk cId="841693132" sldId="1108"/>
            <ac:spMk id="6" creationId="{4003F5F5-7654-47FE-8245-0FE364DE3A10}"/>
          </ac:spMkLst>
        </pc:spChg>
      </pc:sldChg>
      <pc:sldChg chg="modSp add mod">
        <pc:chgData name="Pham Ho Trong Nguyen" userId="977b2026-537a-4966-9566-4d724535c816" providerId="ADAL" clId="{E4101C9D-A55E-4B42-B324-7BF59E72D637}" dt="2024-05-18T13:27:37.838" v="532" actId="207"/>
        <pc:sldMkLst>
          <pc:docMk/>
          <pc:sldMk cId="3318647204" sldId="1109"/>
        </pc:sldMkLst>
        <pc:spChg chg="mod">
          <ac:chgData name="Pham Ho Trong Nguyen" userId="977b2026-537a-4966-9566-4d724535c816" providerId="ADAL" clId="{E4101C9D-A55E-4B42-B324-7BF59E72D637}" dt="2024-05-18T13:24:19.923" v="467" actId="20577"/>
          <ac:spMkLst>
            <pc:docMk/>
            <pc:sldMk cId="3318647204" sldId="1109"/>
            <ac:spMk id="5" creationId="{B8166C4A-518E-4846-A274-363AAE5FF01D}"/>
          </ac:spMkLst>
        </pc:spChg>
        <pc:spChg chg="mod">
          <ac:chgData name="Pham Ho Trong Nguyen" userId="977b2026-537a-4966-9566-4d724535c816" providerId="ADAL" clId="{E4101C9D-A55E-4B42-B324-7BF59E72D637}" dt="2024-05-18T13:27:37.838" v="532" actId="207"/>
          <ac:spMkLst>
            <pc:docMk/>
            <pc:sldMk cId="3318647204" sldId="1109"/>
            <ac:spMk id="6" creationId="{4003F5F5-7654-47FE-8245-0FE364DE3A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Cisco Networking Academy Program</a:t>
            </a:r>
          </a:p>
          <a:p>
            <a:r>
              <a:rPr lang="en-US"/>
              <a:t>Introduction to Networks v7.0 (ITN)</a:t>
            </a:r>
          </a:p>
          <a:p>
            <a:r>
              <a:rPr lang="en-US"/>
              <a:t>Module 6: Data Link Layer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6.1 – Purpose of the Data Link Layer</a:t>
            </a:r>
          </a:p>
          <a:p>
            <a:r>
              <a:rPr lang="en-US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6.1 – Purpose of the Data Link Layer</a:t>
            </a:r>
          </a:p>
          <a:p>
            <a:r>
              <a:rPr lang="en-US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6.1 – Purpose of the Data Link Layer</a:t>
            </a:r>
          </a:p>
          <a:p>
            <a:r>
              <a:rPr lang="en-US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6.1 – Purpose of the Data Link Layer</a:t>
            </a:r>
          </a:p>
          <a:p>
            <a:r>
              <a:rPr lang="en-US"/>
              <a:t>6.1.4 – Data Link Layer Standards</a:t>
            </a:r>
          </a:p>
          <a:p>
            <a:r>
              <a:rPr lang="en-US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6 - Data Link Layer</a:t>
            </a:r>
          </a:p>
          <a:p>
            <a:r>
              <a:rPr lang="en-US"/>
              <a:t>6.2 - Topologies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8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5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0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1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6.2.8 – Contention-Based Access – CSMA/CA</a:t>
            </a:r>
          </a:p>
          <a:p>
            <a:r>
              <a:rPr lang="en-US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6.2 – Topologies</a:t>
            </a:r>
          </a:p>
          <a:p>
            <a:r>
              <a:rPr lang="en-US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9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6 - Data Link Layer</a:t>
            </a:r>
          </a:p>
          <a:p>
            <a:r>
              <a:rPr lang="en-US"/>
              <a:t>6.3 -  Data Link Frame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6.3 – Data Link Frame</a:t>
            </a:r>
          </a:p>
          <a:p>
            <a:r>
              <a:rPr lang="en-US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6.3 – Data Link Frame</a:t>
            </a:r>
          </a:p>
          <a:p>
            <a:r>
              <a:rPr lang="en-US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6.3 – Data Link Frame</a:t>
            </a:r>
          </a:p>
          <a:p>
            <a:r>
              <a:rPr lang="en-US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6.3 – Data Link Frame</a:t>
            </a:r>
          </a:p>
          <a:p>
            <a:r>
              <a:rPr lang="en-US"/>
              <a:t>6.3.4 – LAN and WAN Frames</a:t>
            </a:r>
          </a:p>
          <a:p>
            <a:r>
              <a:rPr lang="en-US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6-  Data Link Layer</a:t>
            </a:r>
          </a:p>
          <a:p>
            <a:r>
              <a:rPr lang="en-US"/>
              <a:t>6.4 - Module Practice and Quiz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36</a:t>
            </a:fld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6 – Data Link Layer</a:t>
            </a:r>
          </a:p>
          <a:p>
            <a:r>
              <a:rPr lang="en-US"/>
              <a:t>6.4 – Module Practice and Quiz</a:t>
            </a:r>
          </a:p>
          <a:p>
            <a:r>
              <a:rPr lang="en-US"/>
              <a:t>6.4.1 – What did I learn in this module?</a:t>
            </a:r>
          </a:p>
          <a:p>
            <a:r>
              <a:rPr lang="en-US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Cisco Networking Academy Program</a:t>
            </a:r>
          </a:p>
          <a:p>
            <a:r>
              <a:rPr lang="en-US"/>
              <a:t>Introduction to Networks v7.0 (ITN)</a:t>
            </a:r>
          </a:p>
          <a:p>
            <a:r>
              <a:rPr lang="en-US"/>
              <a:t>Module 6: Data Link Layer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6.0 - Data Link Layer - Introduction</a:t>
            </a:r>
          </a:p>
          <a:p>
            <a:pPr>
              <a:buFontTx/>
              <a:buNone/>
            </a:pPr>
            <a:r>
              <a:rPr lang="en-GB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6 - Data Link Layer</a:t>
            </a:r>
          </a:p>
          <a:p>
            <a:r>
              <a:rPr lang="en-US"/>
              <a:t>6.1 - Purpose of the Data Link Layer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4870" y="4741653"/>
            <a:ext cx="28806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Objective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 of the Data Link Layer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Topologies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Link Frame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Purpose of the Data Link Layer</a:t>
            </a:r>
            <a:br>
              <a:rPr lang="en-US"/>
            </a:br>
            <a:r>
              <a:rPr lang="en-US" sz="240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The Data Link layer is responsible for communications between </a:t>
            </a:r>
            <a:r>
              <a:rPr lang="en-US" sz="1600">
                <a:solidFill>
                  <a:srgbClr val="FF0000"/>
                </a:solidFill>
              </a:rPr>
              <a:t>end-device network interface cards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It allows upper layer protocols to </a:t>
            </a:r>
            <a:r>
              <a:rPr lang="en-US" sz="1600">
                <a:solidFill>
                  <a:srgbClr val="FF0000"/>
                </a:solidFill>
              </a:rPr>
              <a:t>access</a:t>
            </a:r>
            <a:r>
              <a:rPr lang="en-US" sz="1600">
                <a:solidFill>
                  <a:srgbClr val="000000"/>
                </a:solidFill>
              </a:rPr>
              <a:t> the physical layer media and </a:t>
            </a:r>
            <a:r>
              <a:rPr lang="en-US" sz="1600">
                <a:solidFill>
                  <a:srgbClr val="FF0000"/>
                </a:solidFill>
              </a:rPr>
              <a:t>encapsulates</a:t>
            </a:r>
            <a:r>
              <a:rPr lang="en-US" sz="1600">
                <a:solidFill>
                  <a:srgbClr val="000000"/>
                </a:solidFill>
              </a:rPr>
              <a:t> Layer 3 </a:t>
            </a:r>
            <a:r>
              <a:rPr lang="en-US" sz="1600">
                <a:solidFill>
                  <a:srgbClr val="FF0000"/>
                </a:solidFill>
              </a:rPr>
              <a:t>packets</a:t>
            </a:r>
            <a:r>
              <a:rPr lang="en-US" sz="1600">
                <a:solidFill>
                  <a:srgbClr val="000000"/>
                </a:solidFill>
              </a:rPr>
              <a:t> (IPv4 and IPv6) into Layer 2 </a:t>
            </a:r>
            <a:r>
              <a:rPr lang="en-US" sz="1600">
                <a:solidFill>
                  <a:srgbClr val="FF0000"/>
                </a:solidFill>
              </a:rPr>
              <a:t>Frames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It also performs </a:t>
            </a:r>
            <a:r>
              <a:rPr lang="en-US" sz="1600">
                <a:solidFill>
                  <a:srgbClr val="FF0000"/>
                </a:solidFill>
              </a:rPr>
              <a:t>error detection</a:t>
            </a:r>
            <a:r>
              <a:rPr lang="en-US" sz="1600">
                <a:solidFill>
                  <a:srgbClr val="000000"/>
                </a:solidFill>
              </a:rPr>
              <a:t> and rejects </a:t>
            </a:r>
            <a:r>
              <a:rPr lang="en-US" sz="1600">
                <a:solidFill>
                  <a:srgbClr val="FF0000"/>
                </a:solidFill>
              </a:rPr>
              <a:t>corrupts frames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Purpose of the Data Link Layer</a:t>
            </a:r>
            <a:br>
              <a:rPr lang="en-US"/>
            </a:br>
            <a:r>
              <a:rPr lang="en-US" sz="240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/>
            <a:r>
              <a:rPr lang="en-US" sz="160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>
                <a:solidFill>
                  <a:srgbClr val="000000"/>
                </a:solidFill>
              </a:rPr>
              <a:t>Logical Link Control (LLC)</a:t>
            </a:r>
            <a:r>
              <a:rPr lang="en-US" sz="1600">
                <a:solidFill>
                  <a:srgbClr val="000000"/>
                </a:solidFill>
              </a:rPr>
              <a:t> and </a:t>
            </a:r>
            <a:r>
              <a:rPr lang="en-US" sz="1600" b="1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The LLC sublayer </a:t>
            </a:r>
            <a:r>
              <a:rPr lang="en-US" sz="1600">
                <a:solidFill>
                  <a:srgbClr val="FF0000"/>
                </a:solidFill>
              </a:rPr>
              <a:t>communicates</a:t>
            </a:r>
            <a:r>
              <a:rPr lang="en-US" sz="1600">
                <a:solidFill>
                  <a:srgbClr val="000000"/>
                </a:solidFill>
              </a:rPr>
              <a:t> between the </a:t>
            </a:r>
            <a:r>
              <a:rPr lang="en-US" sz="1600">
                <a:solidFill>
                  <a:srgbClr val="FF0000"/>
                </a:solidFill>
              </a:rPr>
              <a:t>networking software </a:t>
            </a:r>
            <a:r>
              <a:rPr lang="en-US" sz="1600">
                <a:solidFill>
                  <a:srgbClr val="000000"/>
                </a:solidFill>
              </a:rPr>
              <a:t>at the upper layers and </a:t>
            </a:r>
            <a:r>
              <a:rPr lang="en-US" sz="1600">
                <a:solidFill>
                  <a:srgbClr val="FF0000"/>
                </a:solidFill>
              </a:rPr>
              <a:t>the device hardware</a:t>
            </a:r>
            <a:r>
              <a:rPr lang="en-US" sz="1600">
                <a:solidFill>
                  <a:srgbClr val="000000"/>
                </a:solidFill>
              </a:rPr>
              <a:t>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The MAC sublayer is responsible for </a:t>
            </a:r>
            <a:r>
              <a:rPr lang="en-US" sz="1600">
                <a:solidFill>
                  <a:srgbClr val="FF0000"/>
                </a:solidFill>
              </a:rPr>
              <a:t>data encapsulation</a:t>
            </a:r>
            <a:r>
              <a:rPr lang="en-US" sz="1600">
                <a:solidFill>
                  <a:srgbClr val="000000"/>
                </a:solidFill>
              </a:rPr>
              <a:t> and </a:t>
            </a:r>
            <a:r>
              <a:rPr lang="en-US" sz="1600">
                <a:solidFill>
                  <a:srgbClr val="FF0000"/>
                </a:solidFill>
              </a:rPr>
              <a:t>media access </a:t>
            </a:r>
            <a:r>
              <a:rPr lang="en-US" sz="1600">
                <a:solidFill>
                  <a:srgbClr val="000000"/>
                </a:solidFill>
              </a:rPr>
              <a:t>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Purpose of the Data Link Layer</a:t>
            </a:r>
            <a:br>
              <a:rPr lang="en-US"/>
            </a:br>
            <a:r>
              <a:rPr lang="en-US" sz="240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>
              <a:solidFill>
                <a:srgbClr val="000000"/>
              </a:solidFill>
            </a:endParaRPr>
          </a:p>
          <a:p>
            <a:pPr marL="0" indent="0" algn="l"/>
            <a:r>
              <a:rPr lang="en-US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Accepts a frame </a:t>
            </a:r>
            <a:r>
              <a:rPr lang="en-US" sz="1600">
                <a:solidFill>
                  <a:srgbClr val="000000"/>
                </a:solidFill>
              </a:rPr>
              <a:t>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De-encapsulates the frame </a:t>
            </a:r>
            <a:r>
              <a:rPr lang="en-US" sz="1600">
                <a:solidFill>
                  <a:srgbClr val="000000"/>
                </a:solidFill>
              </a:rPr>
              <a:t>to expose the encapsulated packet.</a:t>
            </a:r>
          </a:p>
          <a:p>
            <a:pPr marL="415985" lvl="1" indent="-342900"/>
            <a:r>
              <a:rPr lang="en-US" sz="1600">
                <a:solidFill>
                  <a:srgbClr val="FF0000"/>
                </a:solidFill>
              </a:rPr>
              <a:t>Re-encapsulates the packet </a:t>
            </a:r>
            <a:r>
              <a:rPr lang="en-US" sz="1600">
                <a:solidFill>
                  <a:srgbClr val="000000"/>
                </a:solidFill>
              </a:rPr>
              <a:t>into a new frame.</a:t>
            </a:r>
          </a:p>
          <a:p>
            <a:pPr marL="415985" lvl="1" indent="-342900"/>
            <a:r>
              <a:rPr lang="en-US" sz="1600">
                <a:solidFill>
                  <a:srgbClr val="FF0000"/>
                </a:solidFill>
              </a:rPr>
              <a:t>Forwards the new frame </a:t>
            </a:r>
            <a:r>
              <a:rPr lang="en-US" sz="1600">
                <a:solidFill>
                  <a:srgbClr val="000000"/>
                </a:solidFill>
              </a:rPr>
              <a:t>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/>
              <a:t>Purpose of the Data Link Layer</a:t>
            </a:r>
            <a:br>
              <a:rPr lang="en-US"/>
            </a:br>
            <a:r>
              <a:rPr lang="en-US" sz="240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>
              <a:solidFill>
                <a:srgbClr val="000000"/>
              </a:solidFill>
            </a:endParaRPr>
          </a:p>
          <a:p>
            <a:pPr marL="0" indent="0" algn="l"/>
            <a:r>
              <a:rPr lang="en-US" sz="180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0000"/>
                </a:solidFill>
              </a:rPr>
              <a:t>Physical topology </a:t>
            </a:r>
            <a:r>
              <a:rPr lang="en-US" sz="180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0000"/>
                </a:solidFill>
              </a:rPr>
              <a:t>Logical topology </a:t>
            </a:r>
            <a:r>
              <a:rPr lang="en-US" sz="180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0000"/>
                </a:solidFill>
              </a:rPr>
              <a:t>Point-to-point</a:t>
            </a:r>
            <a:r>
              <a:rPr lang="en-US" sz="180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0000"/>
                </a:solidFill>
              </a:rPr>
              <a:t>Hub and spoke </a:t>
            </a:r>
            <a:r>
              <a:rPr lang="en-US" sz="180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0000"/>
                </a:solidFill>
              </a:rPr>
              <a:t>Mesh</a:t>
            </a:r>
            <a:r>
              <a:rPr lang="en-US" sz="180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/>
              <a:t>Instructor Materials – Module 6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461315" cy="3818904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Instructor Planning Guide</a:t>
            </a:r>
            <a:endParaRPr lang="en-CA"/>
          </a:p>
          <a:p>
            <a:pPr lvl="1">
              <a:buFont typeface="Arial" panose="020B0604020202020204" pitchFamily="34" charset="0"/>
              <a:buChar char="•"/>
            </a:pPr>
            <a:r>
              <a:rPr lang="en-CA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/>
              <a:t>Instructor Class Presentation</a:t>
            </a:r>
          </a:p>
          <a:p>
            <a:pPr lvl="1"/>
            <a:r>
              <a:rPr lang="en-CA"/>
              <a:t>Optional slides that you can use in the classroom</a:t>
            </a:r>
          </a:p>
          <a:p>
            <a:pPr lvl="1"/>
            <a:r>
              <a:rPr lang="en-CA"/>
              <a:t>Begins on slide # 9</a:t>
            </a:r>
          </a:p>
          <a:p>
            <a:pPr marL="142875" lvl="1" indent="0" algn="ctr">
              <a:buNone/>
            </a:pPr>
            <a:r>
              <a:rPr lang="en-CA" sz="1600" b="1"/>
              <a:t>Note</a:t>
            </a:r>
            <a:r>
              <a:rPr lang="en-CA" sz="160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/>
            <a:r>
              <a:rPr lang="en-US" sz="160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0000"/>
                </a:solidFill>
              </a:rPr>
              <a:t>Bus</a:t>
            </a:r>
            <a:r>
              <a:rPr lang="en-US" sz="160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0000"/>
                </a:solidFill>
              </a:rPr>
              <a:t>Ring </a:t>
            </a:r>
            <a:r>
              <a:rPr lang="en-US" sz="160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146110" lvl="2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Signal Collision – What is it?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Definition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A signal collision occurs when two or more devices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attempt to transmit </a:t>
            </a:r>
            <a:r>
              <a:rPr lang="en-US" sz="1600">
                <a:solidFill>
                  <a:srgbClr val="000000"/>
                </a:solidFill>
              </a:rPr>
              <a:t>data over a shared communication medium at the same time.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In wired networks, this shared medium could be a single cable (like in Ethernet bus topologies) or a segment connected via a hub.</a:t>
            </a:r>
          </a:p>
          <a:p>
            <a:pPr marL="73085" lvl="1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>
                <a:solidFill>
                  <a:srgbClr val="000000"/>
                </a:solidFill>
              </a:rPr>
              <a:t>Impact</a:t>
            </a:r>
            <a:endParaRPr lang="en-US" sz="1600">
              <a:solidFill>
                <a:srgbClr val="000000"/>
              </a:solidFill>
            </a:endParaRP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When a collision happens, the signals from the transmitting devices interfere with each other, resulting in a garbled signal </a:t>
            </a:r>
            <a:r>
              <a:rPr lang="en-US" sz="1600">
                <a:solidFill>
                  <a:srgbClr val="FF0000"/>
                </a:solidFill>
              </a:rPr>
              <a:t>(</a:t>
            </a:r>
            <a:r>
              <a:rPr lang="en-US" sz="1600" err="1">
                <a:solidFill>
                  <a:srgbClr val="FF0000"/>
                </a:solidFill>
              </a:rPr>
              <a:t>lộn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xộn</a:t>
            </a:r>
            <a:r>
              <a:rPr lang="en-US" sz="1600">
                <a:solidFill>
                  <a:srgbClr val="FF0000"/>
                </a:solidFill>
              </a:rPr>
              <a:t>)</a:t>
            </a:r>
            <a:r>
              <a:rPr lang="en-US" sz="1600">
                <a:solidFill>
                  <a:srgbClr val="000000"/>
                </a:solidFill>
              </a:rPr>
              <a:t> that cannot be correctly interpreted by any receiving device.</a:t>
            </a:r>
          </a:p>
        </p:txBody>
      </p:sp>
    </p:spTree>
    <p:extLst>
      <p:ext uri="{BB962C8B-B14F-4D97-AF65-F5344CB8AC3E}">
        <p14:creationId xmlns:p14="http://schemas.microsoft.com/office/powerpoint/2010/main" val="18051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Signal Collision – How to detect?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Carrier Sensing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Before transmitting, a device listens to the communication medium to determine if it is currently being used. If the medium is free, the device proceeds with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>
                <a:solidFill>
                  <a:srgbClr val="000000"/>
                </a:solidFill>
              </a:rPr>
              <a:t>Simultaneous Transmission</a:t>
            </a:r>
            <a:endParaRPr lang="en-US" sz="1600">
              <a:solidFill>
                <a:srgbClr val="000000"/>
              </a:solidFill>
            </a:endParaRP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Despite the initial carrier sensing, it’s possible that two devices start transmitting at </a:t>
            </a:r>
            <a:r>
              <a:rPr lang="en-US" sz="1600">
                <a:solidFill>
                  <a:srgbClr val="FF0000"/>
                </a:solidFill>
              </a:rPr>
              <a:t>nearly the same time</a:t>
            </a:r>
            <a:r>
              <a:rPr lang="en-US" sz="1600">
                <a:solidFill>
                  <a:srgbClr val="000000"/>
                </a:solidFill>
              </a:rPr>
              <a:t>. Because they </a:t>
            </a:r>
            <a:r>
              <a:rPr lang="en-US" sz="1600">
                <a:solidFill>
                  <a:srgbClr val="FF0000"/>
                </a:solidFill>
              </a:rPr>
              <a:t>both sense the medium as free</a:t>
            </a:r>
            <a:r>
              <a:rPr lang="en-US" sz="1600">
                <a:solidFill>
                  <a:srgbClr val="000000"/>
                </a:solidFill>
              </a:rPr>
              <a:t>, they transmit their signals, leading to a collision.</a:t>
            </a:r>
          </a:p>
        </p:txBody>
      </p:sp>
    </p:spTree>
    <p:extLst>
      <p:ext uri="{BB962C8B-B14F-4D97-AF65-F5344CB8AC3E}">
        <p14:creationId xmlns:p14="http://schemas.microsoft.com/office/powerpoint/2010/main" val="21993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Signal Collision – How to detect? (cont’d)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just"/>
            <a:r>
              <a:rPr lang="en-US" sz="1600" b="1">
                <a:solidFill>
                  <a:srgbClr val="000000"/>
                </a:solidFill>
              </a:rPr>
              <a:t>Collision Detection Mechanism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Signal Monitoring: </a:t>
            </a:r>
            <a:r>
              <a:rPr lang="en-US" sz="1600">
                <a:solidFill>
                  <a:srgbClr val="000000"/>
                </a:solidFill>
              </a:rPr>
              <a:t>While transmitting, each device also monitors the medium for changes in voltage or signal strength.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Garbling (hiện tượng méo dữ liệu): </a:t>
            </a:r>
            <a:r>
              <a:rPr lang="en-US" sz="1600">
                <a:solidFill>
                  <a:srgbClr val="000000"/>
                </a:solidFill>
              </a:rPr>
              <a:t>If a collision occurs, the signals from the two transmitting devices interfere with each other, causing an abrupt change </a:t>
            </a:r>
            <a:r>
              <a:rPr lang="en-US" sz="1600">
                <a:solidFill>
                  <a:srgbClr val="FF0000"/>
                </a:solidFill>
              </a:rPr>
              <a:t>(</a:t>
            </a:r>
            <a:r>
              <a:rPr lang="en-US" sz="1600" err="1">
                <a:solidFill>
                  <a:srgbClr val="FF0000"/>
                </a:solidFill>
              </a:rPr>
              <a:t>thay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đổi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bất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FF0000"/>
                </a:solidFill>
              </a:rPr>
              <a:t>ngờ</a:t>
            </a:r>
            <a:r>
              <a:rPr lang="en-US" sz="1600">
                <a:solidFill>
                  <a:srgbClr val="FF0000"/>
                </a:solidFill>
              </a:rPr>
              <a:t>)</a:t>
            </a:r>
            <a:r>
              <a:rPr lang="en-US" sz="1600">
                <a:solidFill>
                  <a:srgbClr val="000000"/>
                </a:solidFill>
              </a:rPr>
              <a:t> in the signal’s characteristics. This change is detected as a collision.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Jamming Signal: </a:t>
            </a:r>
            <a:r>
              <a:rPr lang="en-US" sz="1600">
                <a:solidFill>
                  <a:srgbClr val="000000"/>
                </a:solidFill>
              </a:rPr>
              <a:t>In Ethernet networks, when a collision is detected, devices send a jamming signal to ensure that all devices on the network recognize the collision.</a:t>
            </a:r>
          </a:p>
          <a:p>
            <a:pPr marL="73085" lvl="1" indent="0" algn="just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73085" lvl="1" indent="0" algn="ctr">
              <a:buNone/>
            </a:pPr>
            <a:endParaRPr lang="en-US" sz="1600" b="1">
              <a:solidFill>
                <a:srgbClr val="000000"/>
              </a:solidFill>
            </a:endParaRP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73085" lvl="1" indent="0" algn="just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6836B-03AC-90D9-3A78-C67B91711FD0}"/>
              </a:ext>
            </a:extLst>
          </p:cNvPr>
          <p:cNvSpPr txBox="1"/>
          <p:nvPr/>
        </p:nvSpPr>
        <p:spPr>
          <a:xfrm>
            <a:off x="160420" y="3848116"/>
            <a:ext cx="882316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Only Ethernet need to use the collision detection mechanism, not WLAN, why?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Collision Detection Challenges of WLAN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just"/>
            <a:r>
              <a:rPr lang="en-US" sz="1600" b="1">
                <a:solidFill>
                  <a:srgbClr val="000000"/>
                </a:solidFill>
              </a:rPr>
              <a:t>Inability to Detect Collisions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In a wireless network, it is difficult to detect collisions because when a device is transmitting, it cannot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simultaneously listen to the channel </a:t>
            </a:r>
            <a:r>
              <a:rPr lang="en-US" sz="1600">
                <a:solidFill>
                  <a:srgbClr val="000000"/>
                </a:solidFill>
              </a:rPr>
              <a:t>for other signals due to the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significant difference in power levels </a:t>
            </a:r>
            <a:r>
              <a:rPr lang="en-US" sz="1600">
                <a:solidFill>
                  <a:srgbClr val="000000"/>
                </a:solidFill>
              </a:rPr>
              <a:t>between the transmitted signal and any potential incoming signals.</a:t>
            </a:r>
          </a:p>
          <a:p>
            <a:pPr marL="73085" lvl="1" indent="0" algn="just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1" indent="0" algn="just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>
                <a:solidFill>
                  <a:srgbClr val="000000"/>
                </a:solidFill>
              </a:rPr>
              <a:t>Hidden Node Problem</a:t>
            </a:r>
            <a:endParaRPr lang="en-US" sz="1600">
              <a:solidFill>
                <a:srgbClr val="000000"/>
              </a:solidFill>
            </a:endParaRP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Wireless devices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may not be able to detect </a:t>
            </a:r>
            <a:r>
              <a:rPr lang="en-US" sz="1600">
                <a:solidFill>
                  <a:srgbClr val="000000"/>
                </a:solidFill>
              </a:rPr>
              <a:t>each other directly if they are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out of each other's range</a:t>
            </a:r>
            <a:r>
              <a:rPr lang="en-US" sz="1600">
                <a:solidFill>
                  <a:srgbClr val="000000"/>
                </a:solidFill>
              </a:rPr>
              <a:t>, but both can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communicate with an access point</a:t>
            </a:r>
            <a:r>
              <a:rPr lang="en-US" sz="1600">
                <a:solidFill>
                  <a:srgbClr val="000000"/>
                </a:solidFill>
              </a:rPr>
              <a:t>. This means one device might start transmitting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without knowing </a:t>
            </a:r>
            <a:r>
              <a:rPr lang="en-US" sz="1600">
                <a:solidFill>
                  <a:srgbClr val="000000"/>
                </a:solidFill>
              </a:rPr>
              <a:t>that another device is also transmitting to the same access point, causing a collision at the access point.</a:t>
            </a:r>
          </a:p>
          <a:p>
            <a:pPr marL="489010" lvl="2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0" indent="0" algn="just"/>
            <a:endParaRPr lang="en-US" sz="1600">
              <a:solidFill>
                <a:srgbClr val="000000"/>
              </a:solidFill>
            </a:endParaRPr>
          </a:p>
          <a:p>
            <a:pPr marL="489010" lvl="2" indent="-342900" algn="just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just"/>
            <a:endParaRPr lang="en-US" sz="160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Collision Detection Challenges of WLAN (cont’d)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59790"/>
            <a:ext cx="8280400" cy="3757930"/>
          </a:xfrm>
        </p:spPr>
        <p:txBody>
          <a:bodyPr/>
          <a:lstStyle/>
          <a:p>
            <a:pPr marL="0" indent="0" algn="just"/>
            <a:r>
              <a:rPr lang="en-US" sz="1600" b="1">
                <a:solidFill>
                  <a:srgbClr val="000000"/>
                </a:solidFill>
              </a:rPr>
              <a:t>Transmission Power vs. Reception Sensitivity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When a wireless device transmits, the power of its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transmitted signal is quite high </a:t>
            </a:r>
            <a:r>
              <a:rPr lang="en-US" sz="1600">
                <a:solidFill>
                  <a:srgbClr val="000000"/>
                </a:solidFill>
              </a:rPr>
              <a:t>compared to the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signals it would receive </a:t>
            </a:r>
            <a:r>
              <a:rPr lang="en-US" sz="1600">
                <a:solidFill>
                  <a:srgbClr val="000000"/>
                </a:solidFill>
              </a:rPr>
              <a:t>from other devices. For instance, a Wi-Fi device might transmit at a power level of around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100 milliwatts </a:t>
            </a:r>
            <a:r>
              <a:rPr lang="en-US" sz="1600">
                <a:solidFill>
                  <a:srgbClr val="000000"/>
                </a:solidFill>
              </a:rPr>
              <a:t>(mW).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However, the signals that it receives from other devices, especially those far away, might be received at power levels as low as a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few microwatts </a:t>
            </a:r>
            <a:r>
              <a:rPr lang="en-US" sz="1600">
                <a:solidFill>
                  <a:srgbClr val="000000"/>
                </a:solidFill>
              </a:rPr>
              <a:t>(µW).</a:t>
            </a:r>
          </a:p>
          <a:p>
            <a:pPr marL="0" lvl="1" indent="0" algn="just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>
                <a:solidFill>
                  <a:srgbClr val="000000"/>
                </a:solidFill>
              </a:rPr>
              <a:t>Interference from Own Transmission</a:t>
            </a:r>
            <a:endParaRPr lang="en-US" sz="1600">
              <a:solidFill>
                <a:srgbClr val="000000"/>
              </a:solidFill>
            </a:endParaRP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While transmitting, the device's own signal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dominates</a:t>
            </a:r>
            <a:r>
              <a:rPr lang="en-US" sz="1600">
                <a:solidFill>
                  <a:srgbClr val="000000"/>
                </a:solidFill>
              </a:rPr>
              <a:t> its receiver circuits due to the high power level. This strong signal can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interfere with the device's ability </a:t>
            </a:r>
            <a:r>
              <a:rPr lang="en-US" sz="1600">
                <a:solidFill>
                  <a:srgbClr val="000000"/>
                </a:solidFill>
              </a:rPr>
              <a:t>to detect much weaker incoming signals from other devices.</a:t>
            </a:r>
          </a:p>
          <a:p>
            <a:pPr marL="415985" lvl="1" indent="-3429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The receiver’s sensitivity is typically set to detect weak signals, but the strong signal from its own transmitter can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cause interference</a:t>
            </a:r>
            <a:r>
              <a:rPr lang="en-US" sz="1600">
                <a:solidFill>
                  <a:srgbClr val="000000"/>
                </a:solidFill>
              </a:rPr>
              <a:t>, effectively "deafening“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(gây điếc)</a:t>
            </a:r>
            <a:r>
              <a:rPr lang="en-US" sz="1600">
                <a:solidFill>
                  <a:srgbClr val="000000"/>
                </a:solidFill>
              </a:rPr>
              <a:t> the receiver to any other incoming signals during transmission.</a:t>
            </a:r>
            <a:endParaRPr lang="en-US">
              <a:solidFill>
                <a:srgbClr val="000000"/>
              </a:solidFill>
            </a:endParaRPr>
          </a:p>
          <a:p>
            <a:pPr marL="0" indent="0" algn="just"/>
            <a:endParaRPr lang="en-US" sz="1600">
              <a:solidFill>
                <a:srgbClr val="000000"/>
              </a:solidFill>
            </a:endParaRPr>
          </a:p>
          <a:p>
            <a:pPr marL="489010" lvl="2" indent="-342900" algn="just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just"/>
            <a:endParaRPr lang="en-US" sz="160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>
                <a:solidFill>
                  <a:srgbClr val="000000"/>
                </a:solidFill>
              </a:rPr>
              <a:t>CSMA/CA collision avoidance process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Topologies</a:t>
            </a:r>
            <a:br>
              <a:rPr lang="en-US"/>
            </a:br>
            <a:r>
              <a:rPr lang="en-US" sz="240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>
                <a:solidFill>
                  <a:srgbClr val="000000"/>
                </a:solidFill>
              </a:rPr>
              <a:t>CSMA/CD collision detection process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/>
              <a:t>To facilitate learning, the following features within the GUI may be included in this module: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Data Link Frame</a:t>
            </a:r>
            <a:br>
              <a:rPr lang="en-US"/>
            </a:br>
            <a:r>
              <a:rPr lang="en-US" sz="240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Data Link Frame</a:t>
            </a:r>
            <a:br>
              <a:rPr lang="en-US"/>
            </a:br>
            <a:r>
              <a:rPr lang="en-US" sz="240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Data Link Frame</a:t>
            </a:r>
            <a:br>
              <a:rPr lang="en-US"/>
            </a:br>
            <a:r>
              <a:rPr lang="en-US" sz="240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/>
              <a:t>Data Link Frame</a:t>
            </a:r>
            <a:br>
              <a:rPr lang="en-US"/>
            </a:br>
            <a:r>
              <a:rPr lang="en-US" sz="240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>
              <a:solidFill>
                <a:srgbClr val="000000"/>
              </a:solidFill>
            </a:endParaRPr>
          </a:p>
          <a:p>
            <a:pPr marL="0" indent="0" algn="l"/>
            <a:r>
              <a:rPr lang="en-US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>
              <a:solidFill>
                <a:srgbClr val="000000"/>
              </a:solidFill>
            </a:endParaRPr>
          </a:p>
          <a:p>
            <a:pPr marL="0" indent="0" algn="l"/>
            <a:endParaRPr lang="en-US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>
                <a:latin typeface="Arial" charset="0"/>
              </a:rPr>
              <a:t>Module Practice and Quiz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>
                <a:latin typeface="Arial" charset="0"/>
              </a:rPr>
              <a:t>Module 6: Data Link Layer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Font typeface="Wingdings" panose="05000000000000000000" pitchFamily="2" charset="2"/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Check Your Understanding activities </a:t>
            </a:r>
            <a:r>
              <a:rPr lang="en-US" b="1" i="1"/>
              <a:t>do not </a:t>
            </a:r>
            <a:r>
              <a:rPr lang="en-US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There are no separate slides for these activities in the PPT. They are listed in the notes area of the slide that appears before these activities.</a:t>
            </a: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/>
          </a:p>
          <a:p>
            <a:pPr eaLnBrk="1" hangingPunct="1">
              <a:spcBef>
                <a:spcPct val="30000"/>
              </a:spcBef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Module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/>
              <a:t>What activities are associated with this module?</a:t>
            </a:r>
            <a:endParaRPr lang="en-US" sz="160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07469"/>
              </p:ext>
            </p:extLst>
          </p:nvPr>
        </p:nvGraphicFramePr>
        <p:xfrm>
          <a:off x="427595" y="1333040"/>
          <a:ext cx="8288809" cy="178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Purpose of the 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Recommended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Topologies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Recommended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Data Link Frame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6.4.2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3492266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6: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Prior to teaching Module 6,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Discuss the functions of the data link layer.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What would be the consequences on upper layer protocols if there was no data link layer?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What type of logical topology do they use on their home network?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Why is CSMA/CA more appropriate than CSMA/CD for wireless networks?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6: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/>
              <a:t> </a:t>
            </a:r>
            <a:r>
              <a:rPr lang="en-US" sz="1600"/>
              <a:t>Topic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Discuss the function of the six frame fields.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/>
              <a:t>What is the Layer 2 address of their personal computer or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8733</TotalTime>
  <Words>3232</Words>
  <Application>Microsoft Office PowerPoint</Application>
  <PresentationFormat>On-screen Show (16:9)</PresentationFormat>
  <Paragraphs>473</Paragraphs>
  <Slides>38</Slides>
  <Notes>36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MS PGothic</vt:lpstr>
      <vt:lpstr>Arial</vt:lpstr>
      <vt:lpstr>Calibri</vt:lpstr>
      <vt:lpstr>CiscoSans ExtraLight</vt:lpstr>
      <vt:lpstr>Wingdings</vt:lpstr>
      <vt:lpstr>Default Theme</vt:lpstr>
      <vt:lpstr>Module 6: Data Link Layer</vt:lpstr>
      <vt:lpstr>Instructor Materials – Module 6 Planning Guide</vt:lpstr>
      <vt:lpstr>What to Expect in this Module</vt:lpstr>
      <vt:lpstr>What to Expect in this Module (Cont.)</vt:lpstr>
      <vt:lpstr>Check Your Understanding</vt:lpstr>
      <vt:lpstr>Module 6: Activities</vt:lpstr>
      <vt:lpstr>Module 6: Best Practices</vt:lpstr>
      <vt:lpstr>Module 6: Best Practices (Cont.)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Pham Ho Trong Nguyen</cp:lastModifiedBy>
  <cp:revision>248</cp:revision>
  <dcterms:created xsi:type="dcterms:W3CDTF">2019-10-18T06:21:22Z</dcterms:created>
  <dcterms:modified xsi:type="dcterms:W3CDTF">2024-05-19T15:19:51Z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