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5"/>
  </p:notesMasterIdLst>
  <p:sldIdLst>
    <p:sldId id="279" r:id="rId2"/>
    <p:sldId id="258" r:id="rId3"/>
    <p:sldId id="280" r:id="rId4"/>
    <p:sldId id="275" r:id="rId5"/>
    <p:sldId id="276" r:id="rId6"/>
    <p:sldId id="277" r:id="rId7"/>
    <p:sldId id="281" r:id="rId8"/>
    <p:sldId id="259" r:id="rId9"/>
    <p:sldId id="260" r:id="rId10"/>
    <p:sldId id="282" r:id="rId11"/>
    <p:sldId id="283" r:id="rId12"/>
    <p:sldId id="263" r:id="rId13"/>
    <p:sldId id="264" r:id="rId14"/>
    <p:sldId id="265" r:id="rId15"/>
    <p:sldId id="266" r:id="rId16"/>
    <p:sldId id="267" r:id="rId17"/>
    <p:sldId id="268" r:id="rId18"/>
    <p:sldId id="284" r:id="rId19"/>
    <p:sldId id="270" r:id="rId20"/>
    <p:sldId id="286" r:id="rId21"/>
    <p:sldId id="272" r:id="rId22"/>
    <p:sldId id="273" r:id="rId23"/>
    <p:sldId id="274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tkAe91XF3tH1reqz0MELOFD4i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4E493-7648-A98F-D310-A08B1448C4AB}" v="254" dt="2022-05-28T10:49:01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591"/>
  </p:normalViewPr>
  <p:slideViewPr>
    <p:cSldViewPr snapToGrid="0" snapToObjects="1">
      <p:cViewPr varScale="1">
        <p:scale>
          <a:sx n="108" d="100"/>
          <a:sy n="108" d="100"/>
        </p:scale>
        <p:origin x="6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D300E-FE5A-4144-AC5B-E96BB2204BD8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514F522-454E-4A9E-A619-48201E6D812B}">
      <dgm:prSet/>
      <dgm:spPr/>
      <dgm:t>
        <a:bodyPr/>
        <a:lstStyle/>
        <a:p>
          <a:r>
            <a:rPr lang="en-US"/>
            <a:t>Demonstrate</a:t>
          </a:r>
        </a:p>
      </dgm:t>
    </dgm:pt>
    <dgm:pt modelId="{17D6B3B8-39C0-4DD4-A98D-63788761BDBA}" type="parTrans" cxnId="{F3CBF75F-DAAA-46A0-8AF7-E2D156927AF3}">
      <dgm:prSet/>
      <dgm:spPr/>
      <dgm:t>
        <a:bodyPr/>
        <a:lstStyle/>
        <a:p>
          <a:endParaRPr lang="en-US"/>
        </a:p>
      </dgm:t>
    </dgm:pt>
    <dgm:pt modelId="{8A656B55-8FCA-4A98-8D2F-EFE2B7C04834}" type="sibTrans" cxnId="{F3CBF75F-DAAA-46A0-8AF7-E2D156927AF3}">
      <dgm:prSet/>
      <dgm:spPr/>
      <dgm:t>
        <a:bodyPr/>
        <a:lstStyle/>
        <a:p>
          <a:endParaRPr lang="en-US"/>
        </a:p>
      </dgm:t>
    </dgm:pt>
    <dgm:pt modelId="{F6FBF539-0012-450E-BD9E-8D4CF560FDE5}">
      <dgm:prSet/>
      <dgm:spPr/>
      <dgm:t>
        <a:bodyPr/>
        <a:lstStyle/>
        <a:p>
          <a:r>
            <a:rPr lang="en-US"/>
            <a:t>Demonstrate how to use movement to increase the effectiveness of your presentation.</a:t>
          </a:r>
        </a:p>
      </dgm:t>
    </dgm:pt>
    <dgm:pt modelId="{BACB5379-3805-4CB4-BE75-2AC3270C8AFA}" type="parTrans" cxnId="{2019BC25-989F-46A3-B61F-62B6CF55ABF0}">
      <dgm:prSet/>
      <dgm:spPr/>
      <dgm:t>
        <a:bodyPr/>
        <a:lstStyle/>
        <a:p>
          <a:endParaRPr lang="en-US"/>
        </a:p>
      </dgm:t>
    </dgm:pt>
    <dgm:pt modelId="{281D3554-607B-4D1B-9407-019C5D0FB0DD}" type="sibTrans" cxnId="{2019BC25-989F-46A3-B61F-62B6CF55ABF0}">
      <dgm:prSet/>
      <dgm:spPr/>
      <dgm:t>
        <a:bodyPr/>
        <a:lstStyle/>
        <a:p>
          <a:endParaRPr lang="en-US"/>
        </a:p>
      </dgm:t>
    </dgm:pt>
    <dgm:pt modelId="{A859599A-7C28-47BF-A2D1-F9300FCA5685}">
      <dgm:prSet/>
      <dgm:spPr/>
      <dgm:t>
        <a:bodyPr/>
        <a:lstStyle/>
        <a:p>
          <a:r>
            <a:rPr lang="en-US"/>
            <a:t>Demonstrate</a:t>
          </a:r>
        </a:p>
      </dgm:t>
    </dgm:pt>
    <dgm:pt modelId="{5F775846-1947-4734-809B-1EFE85CD8618}" type="parTrans" cxnId="{FCB18F7E-633C-41FD-BE7A-B30008416CB9}">
      <dgm:prSet/>
      <dgm:spPr/>
      <dgm:t>
        <a:bodyPr/>
        <a:lstStyle/>
        <a:p>
          <a:endParaRPr lang="en-US"/>
        </a:p>
      </dgm:t>
    </dgm:pt>
    <dgm:pt modelId="{AE40AF2A-81F0-48ED-8B88-029BFD6C88DF}" type="sibTrans" cxnId="{FCB18F7E-633C-41FD-BE7A-B30008416CB9}">
      <dgm:prSet/>
      <dgm:spPr/>
      <dgm:t>
        <a:bodyPr/>
        <a:lstStyle/>
        <a:p>
          <a:endParaRPr lang="en-US"/>
        </a:p>
      </dgm:t>
    </dgm:pt>
    <dgm:pt modelId="{F106BA47-D798-4ADF-B518-8B62AA9E9A42}">
      <dgm:prSet/>
      <dgm:spPr/>
      <dgm:t>
        <a:bodyPr/>
        <a:lstStyle/>
        <a:p>
          <a:r>
            <a:rPr lang="en-US"/>
            <a:t>Demonstrate how to use visual aids effectively in your presentation.</a:t>
          </a:r>
        </a:p>
      </dgm:t>
    </dgm:pt>
    <dgm:pt modelId="{1BE6069E-E9B1-436D-8949-3C3464BE8013}" type="parTrans" cxnId="{99A0ED2B-9BC2-4460-9DF8-BF0518A98C15}">
      <dgm:prSet/>
      <dgm:spPr/>
      <dgm:t>
        <a:bodyPr/>
        <a:lstStyle/>
        <a:p>
          <a:endParaRPr lang="en-US"/>
        </a:p>
      </dgm:t>
    </dgm:pt>
    <dgm:pt modelId="{CA09CCEB-D478-4091-8102-4B05075906E8}" type="sibTrans" cxnId="{99A0ED2B-9BC2-4460-9DF8-BF0518A98C15}">
      <dgm:prSet/>
      <dgm:spPr/>
      <dgm:t>
        <a:bodyPr/>
        <a:lstStyle/>
        <a:p>
          <a:endParaRPr lang="en-US"/>
        </a:p>
      </dgm:t>
    </dgm:pt>
    <dgm:pt modelId="{36F745BA-0007-4F60-B055-D926DA037BEF}">
      <dgm:prSet/>
      <dgm:spPr/>
      <dgm:t>
        <a:bodyPr/>
        <a:lstStyle/>
        <a:p>
          <a:r>
            <a:rPr lang="en-US"/>
            <a:t>Demonstrate</a:t>
          </a:r>
        </a:p>
      </dgm:t>
    </dgm:pt>
    <dgm:pt modelId="{4670E24D-D6C9-4036-9A6B-E70DDA359E51}" type="parTrans" cxnId="{80F0BF84-0515-415F-A380-7CDB79023BCF}">
      <dgm:prSet/>
      <dgm:spPr/>
      <dgm:t>
        <a:bodyPr/>
        <a:lstStyle/>
        <a:p>
          <a:endParaRPr lang="en-US"/>
        </a:p>
      </dgm:t>
    </dgm:pt>
    <dgm:pt modelId="{54FD46D5-FCA8-4E41-80A8-E940BA5DC135}" type="sibTrans" cxnId="{80F0BF84-0515-415F-A380-7CDB79023BCF}">
      <dgm:prSet/>
      <dgm:spPr/>
      <dgm:t>
        <a:bodyPr/>
        <a:lstStyle/>
        <a:p>
          <a:endParaRPr lang="en-US"/>
        </a:p>
      </dgm:t>
    </dgm:pt>
    <dgm:pt modelId="{7D8BE891-8118-42B7-B42E-1EDF26DCF274}">
      <dgm:prSet/>
      <dgm:spPr/>
      <dgm:t>
        <a:bodyPr/>
        <a:lstStyle/>
        <a:p>
          <a:r>
            <a:rPr lang="en-US"/>
            <a:t>Demonstrate three ways to improve nonverbal communication. </a:t>
          </a:r>
        </a:p>
      </dgm:t>
    </dgm:pt>
    <dgm:pt modelId="{004C0D5C-13FA-438A-AA7D-7CD0BC38C91A}" type="parTrans" cxnId="{246EB6FC-0D9B-4116-8E72-90693B9CB6D9}">
      <dgm:prSet/>
      <dgm:spPr/>
      <dgm:t>
        <a:bodyPr/>
        <a:lstStyle/>
        <a:p>
          <a:endParaRPr lang="en-US"/>
        </a:p>
      </dgm:t>
    </dgm:pt>
    <dgm:pt modelId="{21A2A094-9EA2-4478-A468-C22F4E59A461}" type="sibTrans" cxnId="{246EB6FC-0D9B-4116-8E72-90693B9CB6D9}">
      <dgm:prSet/>
      <dgm:spPr/>
      <dgm:t>
        <a:bodyPr/>
        <a:lstStyle/>
        <a:p>
          <a:endParaRPr lang="en-US"/>
        </a:p>
      </dgm:t>
    </dgm:pt>
    <dgm:pt modelId="{A386E25C-012C-4710-BD34-BA5E1F326B47}" type="pres">
      <dgm:prSet presAssocID="{281D300E-FE5A-4144-AC5B-E96BB2204BD8}" presName="Name0" presStyleCnt="0">
        <dgm:presLayoutVars>
          <dgm:dir/>
          <dgm:animLvl val="lvl"/>
          <dgm:resizeHandles val="exact"/>
        </dgm:presLayoutVars>
      </dgm:prSet>
      <dgm:spPr/>
    </dgm:pt>
    <dgm:pt modelId="{63A9ED93-091C-42E1-AEBC-1AA19F6D4918}" type="pres">
      <dgm:prSet presAssocID="{36F745BA-0007-4F60-B055-D926DA037BEF}" presName="boxAndChildren" presStyleCnt="0"/>
      <dgm:spPr/>
    </dgm:pt>
    <dgm:pt modelId="{5BCEC05C-82E9-46BA-84D4-5F948DA4F3BF}" type="pres">
      <dgm:prSet presAssocID="{36F745BA-0007-4F60-B055-D926DA037BEF}" presName="parentTextBox" presStyleLbl="alignNode1" presStyleIdx="0" presStyleCnt="3"/>
      <dgm:spPr/>
    </dgm:pt>
    <dgm:pt modelId="{BF8CBFDA-48B7-4B48-89A9-7584CF3112BF}" type="pres">
      <dgm:prSet presAssocID="{36F745BA-0007-4F60-B055-D926DA037BEF}" presName="descendantBox" presStyleLbl="bgAccFollowNode1" presStyleIdx="0" presStyleCnt="3"/>
      <dgm:spPr/>
    </dgm:pt>
    <dgm:pt modelId="{9539E3D8-D38B-4E49-875B-6B43780B0984}" type="pres">
      <dgm:prSet presAssocID="{AE40AF2A-81F0-48ED-8B88-029BFD6C88DF}" presName="sp" presStyleCnt="0"/>
      <dgm:spPr/>
    </dgm:pt>
    <dgm:pt modelId="{D8900E29-2FA4-4E58-AD50-0C2BB6FC3704}" type="pres">
      <dgm:prSet presAssocID="{A859599A-7C28-47BF-A2D1-F9300FCA5685}" presName="arrowAndChildren" presStyleCnt="0"/>
      <dgm:spPr/>
    </dgm:pt>
    <dgm:pt modelId="{F05EEEA3-B90A-4790-9BFE-228D9075714C}" type="pres">
      <dgm:prSet presAssocID="{A859599A-7C28-47BF-A2D1-F9300FCA5685}" presName="parentTextArrow" presStyleLbl="node1" presStyleIdx="0" presStyleCnt="0"/>
      <dgm:spPr/>
    </dgm:pt>
    <dgm:pt modelId="{7FD26306-99E2-44AA-ABB1-E7307B7A88BE}" type="pres">
      <dgm:prSet presAssocID="{A859599A-7C28-47BF-A2D1-F9300FCA5685}" presName="arrow" presStyleLbl="alignNode1" presStyleIdx="1" presStyleCnt="3"/>
      <dgm:spPr/>
    </dgm:pt>
    <dgm:pt modelId="{4EBE94DB-A785-4838-AF67-270C385BD3D6}" type="pres">
      <dgm:prSet presAssocID="{A859599A-7C28-47BF-A2D1-F9300FCA5685}" presName="descendantArrow" presStyleLbl="bgAccFollowNode1" presStyleIdx="1" presStyleCnt="3"/>
      <dgm:spPr/>
    </dgm:pt>
    <dgm:pt modelId="{709B1420-039E-408B-8CB4-5D982014B190}" type="pres">
      <dgm:prSet presAssocID="{8A656B55-8FCA-4A98-8D2F-EFE2B7C04834}" presName="sp" presStyleCnt="0"/>
      <dgm:spPr/>
    </dgm:pt>
    <dgm:pt modelId="{DB414603-9D94-42AC-9474-6FF0FF9CB5A3}" type="pres">
      <dgm:prSet presAssocID="{5514F522-454E-4A9E-A619-48201E6D812B}" presName="arrowAndChildren" presStyleCnt="0"/>
      <dgm:spPr/>
    </dgm:pt>
    <dgm:pt modelId="{973B2D22-9977-42E8-9951-D6A72F4CA35A}" type="pres">
      <dgm:prSet presAssocID="{5514F522-454E-4A9E-A619-48201E6D812B}" presName="parentTextArrow" presStyleLbl="node1" presStyleIdx="0" presStyleCnt="0"/>
      <dgm:spPr/>
    </dgm:pt>
    <dgm:pt modelId="{724FFB9B-7CA8-4428-8E83-79870BCBB2A4}" type="pres">
      <dgm:prSet presAssocID="{5514F522-454E-4A9E-A619-48201E6D812B}" presName="arrow" presStyleLbl="alignNode1" presStyleIdx="2" presStyleCnt="3"/>
      <dgm:spPr/>
    </dgm:pt>
    <dgm:pt modelId="{D833785B-BB68-4515-ACFC-30A397975C21}" type="pres">
      <dgm:prSet presAssocID="{5514F522-454E-4A9E-A619-48201E6D812B}" presName="descendantArrow" presStyleLbl="bgAccFollowNode1" presStyleIdx="2" presStyleCnt="3"/>
      <dgm:spPr/>
    </dgm:pt>
  </dgm:ptLst>
  <dgm:cxnLst>
    <dgm:cxn modelId="{FA95CE00-9C42-4704-9333-B2AEF5098390}" type="presOf" srcId="{7D8BE891-8118-42B7-B42E-1EDF26DCF274}" destId="{BF8CBFDA-48B7-4B48-89A9-7584CF3112BF}" srcOrd="0" destOrd="0" presId="urn:microsoft.com/office/officeart/2016/7/layout/VerticalDownArrowProcess"/>
    <dgm:cxn modelId="{6BAD0F0A-DBDC-4467-9617-5982B7A3F750}" type="presOf" srcId="{36F745BA-0007-4F60-B055-D926DA037BEF}" destId="{5BCEC05C-82E9-46BA-84D4-5F948DA4F3BF}" srcOrd="0" destOrd="0" presId="urn:microsoft.com/office/officeart/2016/7/layout/VerticalDownArrowProcess"/>
    <dgm:cxn modelId="{830E0819-A2FF-460D-9E36-ECA345701F6E}" type="presOf" srcId="{5514F522-454E-4A9E-A619-48201E6D812B}" destId="{973B2D22-9977-42E8-9951-D6A72F4CA35A}" srcOrd="0" destOrd="0" presId="urn:microsoft.com/office/officeart/2016/7/layout/VerticalDownArrowProcess"/>
    <dgm:cxn modelId="{2019BC25-989F-46A3-B61F-62B6CF55ABF0}" srcId="{5514F522-454E-4A9E-A619-48201E6D812B}" destId="{F6FBF539-0012-450E-BD9E-8D4CF560FDE5}" srcOrd="0" destOrd="0" parTransId="{BACB5379-3805-4CB4-BE75-2AC3270C8AFA}" sibTransId="{281D3554-607B-4D1B-9407-019C5D0FB0DD}"/>
    <dgm:cxn modelId="{99A0ED2B-9BC2-4460-9DF8-BF0518A98C15}" srcId="{A859599A-7C28-47BF-A2D1-F9300FCA5685}" destId="{F106BA47-D798-4ADF-B518-8B62AA9E9A42}" srcOrd="0" destOrd="0" parTransId="{1BE6069E-E9B1-436D-8949-3C3464BE8013}" sibTransId="{CA09CCEB-D478-4091-8102-4B05075906E8}"/>
    <dgm:cxn modelId="{F3CBF75F-DAAA-46A0-8AF7-E2D156927AF3}" srcId="{281D300E-FE5A-4144-AC5B-E96BB2204BD8}" destId="{5514F522-454E-4A9E-A619-48201E6D812B}" srcOrd="0" destOrd="0" parTransId="{17D6B3B8-39C0-4DD4-A98D-63788761BDBA}" sibTransId="{8A656B55-8FCA-4A98-8D2F-EFE2B7C04834}"/>
    <dgm:cxn modelId="{5E17A474-2EC8-4946-96C4-7C49ED7501CE}" type="presOf" srcId="{F106BA47-D798-4ADF-B518-8B62AA9E9A42}" destId="{4EBE94DB-A785-4838-AF67-270C385BD3D6}" srcOrd="0" destOrd="0" presId="urn:microsoft.com/office/officeart/2016/7/layout/VerticalDownArrowProcess"/>
    <dgm:cxn modelId="{FCB18F7E-633C-41FD-BE7A-B30008416CB9}" srcId="{281D300E-FE5A-4144-AC5B-E96BB2204BD8}" destId="{A859599A-7C28-47BF-A2D1-F9300FCA5685}" srcOrd="1" destOrd="0" parTransId="{5F775846-1947-4734-809B-1EFE85CD8618}" sibTransId="{AE40AF2A-81F0-48ED-8B88-029BFD6C88DF}"/>
    <dgm:cxn modelId="{41651181-E876-4C04-BEE2-75F4560ED79B}" type="presOf" srcId="{5514F522-454E-4A9E-A619-48201E6D812B}" destId="{724FFB9B-7CA8-4428-8E83-79870BCBB2A4}" srcOrd="1" destOrd="0" presId="urn:microsoft.com/office/officeart/2016/7/layout/VerticalDownArrowProcess"/>
    <dgm:cxn modelId="{80F0BF84-0515-415F-A380-7CDB79023BCF}" srcId="{281D300E-FE5A-4144-AC5B-E96BB2204BD8}" destId="{36F745BA-0007-4F60-B055-D926DA037BEF}" srcOrd="2" destOrd="0" parTransId="{4670E24D-D6C9-4036-9A6B-E70DDA359E51}" sibTransId="{54FD46D5-FCA8-4E41-80A8-E940BA5DC135}"/>
    <dgm:cxn modelId="{03787297-5617-4F15-851D-4C356D655343}" type="presOf" srcId="{F6FBF539-0012-450E-BD9E-8D4CF560FDE5}" destId="{D833785B-BB68-4515-ACFC-30A397975C21}" srcOrd="0" destOrd="0" presId="urn:microsoft.com/office/officeart/2016/7/layout/VerticalDownArrowProcess"/>
    <dgm:cxn modelId="{EA7D70B1-BAF3-497A-BC7C-E6D9E9AAC915}" type="presOf" srcId="{A859599A-7C28-47BF-A2D1-F9300FCA5685}" destId="{F05EEEA3-B90A-4790-9BFE-228D9075714C}" srcOrd="0" destOrd="0" presId="urn:microsoft.com/office/officeart/2016/7/layout/VerticalDownArrowProcess"/>
    <dgm:cxn modelId="{D37CDABF-6948-4863-8B64-233B5BE559C7}" type="presOf" srcId="{281D300E-FE5A-4144-AC5B-E96BB2204BD8}" destId="{A386E25C-012C-4710-BD34-BA5E1F326B47}" srcOrd="0" destOrd="0" presId="urn:microsoft.com/office/officeart/2016/7/layout/VerticalDownArrowProcess"/>
    <dgm:cxn modelId="{474EF9E9-EFC4-450F-9924-E980F70A5A76}" type="presOf" srcId="{A859599A-7C28-47BF-A2D1-F9300FCA5685}" destId="{7FD26306-99E2-44AA-ABB1-E7307B7A88BE}" srcOrd="1" destOrd="0" presId="urn:microsoft.com/office/officeart/2016/7/layout/VerticalDownArrowProcess"/>
    <dgm:cxn modelId="{246EB6FC-0D9B-4116-8E72-90693B9CB6D9}" srcId="{36F745BA-0007-4F60-B055-D926DA037BEF}" destId="{7D8BE891-8118-42B7-B42E-1EDF26DCF274}" srcOrd="0" destOrd="0" parTransId="{004C0D5C-13FA-438A-AA7D-7CD0BC38C91A}" sibTransId="{21A2A094-9EA2-4478-A468-C22F4E59A461}"/>
    <dgm:cxn modelId="{085221E3-E4EE-4B38-8D97-A3EF6AA16330}" type="presParOf" srcId="{A386E25C-012C-4710-BD34-BA5E1F326B47}" destId="{63A9ED93-091C-42E1-AEBC-1AA19F6D4918}" srcOrd="0" destOrd="0" presId="urn:microsoft.com/office/officeart/2016/7/layout/VerticalDownArrowProcess"/>
    <dgm:cxn modelId="{20334A65-B8FF-4C23-90C7-F5B6D4307028}" type="presParOf" srcId="{63A9ED93-091C-42E1-AEBC-1AA19F6D4918}" destId="{5BCEC05C-82E9-46BA-84D4-5F948DA4F3BF}" srcOrd="0" destOrd="0" presId="urn:microsoft.com/office/officeart/2016/7/layout/VerticalDownArrowProcess"/>
    <dgm:cxn modelId="{350F0847-DD03-41C1-A4C2-AE48C08E871D}" type="presParOf" srcId="{63A9ED93-091C-42E1-AEBC-1AA19F6D4918}" destId="{BF8CBFDA-48B7-4B48-89A9-7584CF3112BF}" srcOrd="1" destOrd="0" presId="urn:microsoft.com/office/officeart/2016/7/layout/VerticalDownArrowProcess"/>
    <dgm:cxn modelId="{84CD31EA-9248-4303-B111-7CA2DC03D246}" type="presParOf" srcId="{A386E25C-012C-4710-BD34-BA5E1F326B47}" destId="{9539E3D8-D38B-4E49-875B-6B43780B0984}" srcOrd="1" destOrd="0" presId="urn:microsoft.com/office/officeart/2016/7/layout/VerticalDownArrowProcess"/>
    <dgm:cxn modelId="{0A81E946-7441-4AE6-BD28-7466A50C034F}" type="presParOf" srcId="{A386E25C-012C-4710-BD34-BA5E1F326B47}" destId="{D8900E29-2FA4-4E58-AD50-0C2BB6FC3704}" srcOrd="2" destOrd="0" presId="urn:microsoft.com/office/officeart/2016/7/layout/VerticalDownArrowProcess"/>
    <dgm:cxn modelId="{3DDC2980-7826-4EC0-8B84-25804CDA03CE}" type="presParOf" srcId="{D8900E29-2FA4-4E58-AD50-0C2BB6FC3704}" destId="{F05EEEA3-B90A-4790-9BFE-228D9075714C}" srcOrd="0" destOrd="0" presId="urn:microsoft.com/office/officeart/2016/7/layout/VerticalDownArrowProcess"/>
    <dgm:cxn modelId="{E6597B0C-8459-4D1C-8EAD-BC96B36B9E21}" type="presParOf" srcId="{D8900E29-2FA4-4E58-AD50-0C2BB6FC3704}" destId="{7FD26306-99E2-44AA-ABB1-E7307B7A88BE}" srcOrd="1" destOrd="0" presId="urn:microsoft.com/office/officeart/2016/7/layout/VerticalDownArrowProcess"/>
    <dgm:cxn modelId="{954DD4AC-D730-4E06-B5F3-5BA624C11360}" type="presParOf" srcId="{D8900E29-2FA4-4E58-AD50-0C2BB6FC3704}" destId="{4EBE94DB-A785-4838-AF67-270C385BD3D6}" srcOrd="2" destOrd="0" presId="urn:microsoft.com/office/officeart/2016/7/layout/VerticalDownArrowProcess"/>
    <dgm:cxn modelId="{A31BD2D7-78DF-4A55-94F2-97AE93DEBF6E}" type="presParOf" srcId="{A386E25C-012C-4710-BD34-BA5E1F326B47}" destId="{709B1420-039E-408B-8CB4-5D982014B190}" srcOrd="3" destOrd="0" presId="urn:microsoft.com/office/officeart/2016/7/layout/VerticalDownArrowProcess"/>
    <dgm:cxn modelId="{CE343613-36C4-4E6A-93A1-7E40C73B03C1}" type="presParOf" srcId="{A386E25C-012C-4710-BD34-BA5E1F326B47}" destId="{DB414603-9D94-42AC-9474-6FF0FF9CB5A3}" srcOrd="4" destOrd="0" presId="urn:microsoft.com/office/officeart/2016/7/layout/VerticalDownArrowProcess"/>
    <dgm:cxn modelId="{079F395A-D3CA-4A03-A611-451D120FE4CA}" type="presParOf" srcId="{DB414603-9D94-42AC-9474-6FF0FF9CB5A3}" destId="{973B2D22-9977-42E8-9951-D6A72F4CA35A}" srcOrd="0" destOrd="0" presId="urn:microsoft.com/office/officeart/2016/7/layout/VerticalDownArrowProcess"/>
    <dgm:cxn modelId="{DD061F9F-CF19-43F9-9C07-D99325320CA2}" type="presParOf" srcId="{DB414603-9D94-42AC-9474-6FF0FF9CB5A3}" destId="{724FFB9B-7CA8-4428-8E83-79870BCBB2A4}" srcOrd="1" destOrd="0" presId="urn:microsoft.com/office/officeart/2016/7/layout/VerticalDownArrowProcess"/>
    <dgm:cxn modelId="{65490224-14FF-484F-A582-FB30C92B9578}" type="presParOf" srcId="{DB414603-9D94-42AC-9474-6FF0FF9CB5A3}" destId="{D833785B-BB68-4515-ACFC-30A397975C2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4C515F-ED7A-430E-BCAC-EA88D871CD6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375425E-F0FE-4B1E-AC2A-807AF6A7A2FD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1. Nonverbal </a:t>
          </a:r>
          <a:r>
            <a:rPr lang="en-US" dirty="0"/>
            <a:t>communication definition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C01F5FF1-97CC-4F80-AA22-9102F6C3D343}" type="parTrans" cxnId="{55B861AE-858E-4E26-9189-DCBCF79C8535}">
      <dgm:prSet/>
      <dgm:spPr/>
      <dgm:t>
        <a:bodyPr/>
        <a:lstStyle/>
        <a:p>
          <a:endParaRPr lang="en-US"/>
        </a:p>
      </dgm:t>
    </dgm:pt>
    <dgm:pt modelId="{0723A510-366D-4705-BC6A-17E3EE05343A}" type="sibTrans" cxnId="{55B861AE-858E-4E26-9189-DCBCF79C8535}">
      <dgm:prSet/>
      <dgm:spPr/>
      <dgm:t>
        <a:bodyPr/>
        <a:lstStyle/>
        <a:p>
          <a:endParaRPr lang="en-US"/>
        </a:p>
      </dgm:t>
    </dgm:pt>
    <dgm:pt modelId="{B466FE6C-C7B9-4924-A9FF-CFFFA2D59291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2. </a:t>
          </a:r>
          <a:r>
            <a:rPr lang="en-US" dirty="0"/>
            <a:t>Types of nonverbal communication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478BAFC8-6BB3-4C8A-886F-A93420C16596}" type="parTrans" cxnId="{14407BED-0D2F-464D-9D62-89B99DACA788}">
      <dgm:prSet/>
      <dgm:spPr/>
      <dgm:t>
        <a:bodyPr/>
        <a:lstStyle/>
        <a:p>
          <a:endParaRPr lang="en-US"/>
        </a:p>
      </dgm:t>
    </dgm:pt>
    <dgm:pt modelId="{79AAC774-BC7A-41F6-8DE1-361D6F215E97}" type="sibTrans" cxnId="{14407BED-0D2F-464D-9D62-89B99DACA788}">
      <dgm:prSet/>
      <dgm:spPr/>
      <dgm:t>
        <a:bodyPr/>
        <a:lstStyle/>
        <a:p>
          <a:endParaRPr lang="en-US"/>
        </a:p>
      </dgm:t>
    </dgm:pt>
    <dgm:pt modelId="{2B764D3D-BB40-4D28-8134-D63A0AC66AD4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3. </a:t>
          </a:r>
          <a:r>
            <a:rPr lang="en-US" dirty="0"/>
            <a:t>Movement in Your Speech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94A51010-BAC5-4B86-97B5-D773FFC5AF6F}" type="parTrans" cxnId="{47FCD18B-0D07-4ED2-B199-FFD13E4B1678}">
      <dgm:prSet/>
      <dgm:spPr/>
      <dgm:t>
        <a:bodyPr/>
        <a:lstStyle/>
        <a:p>
          <a:endParaRPr lang="en-US"/>
        </a:p>
      </dgm:t>
    </dgm:pt>
    <dgm:pt modelId="{58B794D8-101C-4737-8B1A-697B51985A2F}" type="sibTrans" cxnId="{47FCD18B-0D07-4ED2-B199-FFD13E4B1678}">
      <dgm:prSet/>
      <dgm:spPr/>
      <dgm:t>
        <a:bodyPr/>
        <a:lstStyle/>
        <a:p>
          <a:endParaRPr lang="en-US"/>
        </a:p>
      </dgm:t>
    </dgm:pt>
    <dgm:pt modelId="{68827DE2-DBF3-4213-8420-061FB5E4F4CD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4. </a:t>
          </a:r>
          <a:r>
            <a:rPr lang="en-US" dirty="0"/>
            <a:t>Visual Aids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171409DB-96D8-426C-9AAF-3F0890F7782D}" type="parTrans" cxnId="{C70A5D05-1DEE-4855-8B35-19D664BD011D}">
      <dgm:prSet/>
      <dgm:spPr/>
      <dgm:t>
        <a:bodyPr/>
        <a:lstStyle/>
        <a:p>
          <a:endParaRPr lang="en-US"/>
        </a:p>
      </dgm:t>
    </dgm:pt>
    <dgm:pt modelId="{279D3AC2-3EAE-4524-967C-3D206597FECF}" type="sibTrans" cxnId="{C70A5D05-1DEE-4855-8B35-19D664BD011D}">
      <dgm:prSet/>
      <dgm:spPr/>
      <dgm:t>
        <a:bodyPr/>
        <a:lstStyle/>
        <a:p>
          <a:endParaRPr lang="en-US"/>
        </a:p>
      </dgm:t>
    </dgm:pt>
    <dgm:pt modelId="{206EA020-E566-4028-96E7-54E53874508B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5. </a:t>
          </a:r>
          <a:r>
            <a:rPr lang="en-US" dirty="0"/>
            <a:t>Nonverbal Strategies for Success with Your Audience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8ECF2204-045C-4E8F-827A-CDCA3155CB06}" type="parTrans" cxnId="{5BEDA456-EA0E-4ACD-9BAF-3E9DDB47A2AA}">
      <dgm:prSet/>
      <dgm:spPr/>
      <dgm:t>
        <a:bodyPr/>
        <a:lstStyle/>
        <a:p>
          <a:endParaRPr lang="en-US"/>
        </a:p>
      </dgm:t>
    </dgm:pt>
    <dgm:pt modelId="{93D8518A-0566-46CF-B6B6-B9FFEDC267F2}" type="sibTrans" cxnId="{5BEDA456-EA0E-4ACD-9BAF-3E9DDB47A2AA}">
      <dgm:prSet/>
      <dgm:spPr/>
      <dgm:t>
        <a:bodyPr/>
        <a:lstStyle/>
        <a:p>
          <a:endParaRPr lang="en-US"/>
        </a:p>
      </dgm:t>
    </dgm:pt>
    <dgm:pt modelId="{95ABE493-2772-486D-82D3-AE6BADA16A6C}" type="pres">
      <dgm:prSet presAssocID="{934C515F-ED7A-430E-BCAC-EA88D871CD6A}" presName="linear" presStyleCnt="0">
        <dgm:presLayoutVars>
          <dgm:animLvl val="lvl"/>
          <dgm:resizeHandles val="exact"/>
        </dgm:presLayoutVars>
      </dgm:prSet>
      <dgm:spPr/>
    </dgm:pt>
    <dgm:pt modelId="{BF50DC06-598C-4FF4-A3C1-263877BBB9FC}" type="pres">
      <dgm:prSet presAssocID="{9375425E-F0FE-4B1E-AC2A-807AF6A7A2F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88CD1FB-A0EC-4930-913F-911AE0E32397}" type="pres">
      <dgm:prSet presAssocID="{0723A510-366D-4705-BC6A-17E3EE05343A}" presName="spacer" presStyleCnt="0"/>
      <dgm:spPr/>
    </dgm:pt>
    <dgm:pt modelId="{D2FAD8C4-6A5D-4E8B-B8D2-1CA597CDFF37}" type="pres">
      <dgm:prSet presAssocID="{B466FE6C-C7B9-4924-A9FF-CFFFA2D5929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B48F252-43DB-4803-A210-3D143EC732DD}" type="pres">
      <dgm:prSet presAssocID="{79AAC774-BC7A-41F6-8DE1-361D6F215E97}" presName="spacer" presStyleCnt="0"/>
      <dgm:spPr/>
    </dgm:pt>
    <dgm:pt modelId="{E1A8B569-3C08-4AA5-9993-D2B245D81CB8}" type="pres">
      <dgm:prSet presAssocID="{2B764D3D-BB40-4D28-8134-D63A0AC66AD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71A9B12-416F-4864-BC43-E663C8922890}" type="pres">
      <dgm:prSet presAssocID="{58B794D8-101C-4737-8B1A-697B51985A2F}" presName="spacer" presStyleCnt="0"/>
      <dgm:spPr/>
    </dgm:pt>
    <dgm:pt modelId="{5563B703-482E-4197-823D-43EFF4A05A38}" type="pres">
      <dgm:prSet presAssocID="{68827DE2-DBF3-4213-8420-061FB5E4F4C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10581ED-8C82-4D4F-ADF4-A7097A2FE4FB}" type="pres">
      <dgm:prSet presAssocID="{279D3AC2-3EAE-4524-967C-3D206597FECF}" presName="spacer" presStyleCnt="0"/>
      <dgm:spPr/>
    </dgm:pt>
    <dgm:pt modelId="{C1192BFB-CC3A-4343-8035-59AAD6B8ABC6}" type="pres">
      <dgm:prSet presAssocID="{206EA020-E566-4028-96E7-54E53874508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70A5D05-1DEE-4855-8B35-19D664BD011D}" srcId="{934C515F-ED7A-430E-BCAC-EA88D871CD6A}" destId="{68827DE2-DBF3-4213-8420-061FB5E4F4CD}" srcOrd="3" destOrd="0" parTransId="{171409DB-96D8-426C-9AAF-3F0890F7782D}" sibTransId="{279D3AC2-3EAE-4524-967C-3D206597FECF}"/>
    <dgm:cxn modelId="{0E0DAD0C-4802-4E55-823E-70D07636B69D}" type="presOf" srcId="{B466FE6C-C7B9-4924-A9FF-CFFFA2D59291}" destId="{D2FAD8C4-6A5D-4E8B-B8D2-1CA597CDFF37}" srcOrd="0" destOrd="0" presId="urn:microsoft.com/office/officeart/2005/8/layout/vList2"/>
    <dgm:cxn modelId="{1F551362-0565-43E5-B5D5-0E1CF2717856}" type="presOf" srcId="{206EA020-E566-4028-96E7-54E53874508B}" destId="{C1192BFB-CC3A-4343-8035-59AAD6B8ABC6}" srcOrd="0" destOrd="0" presId="urn:microsoft.com/office/officeart/2005/8/layout/vList2"/>
    <dgm:cxn modelId="{43C5C943-9886-467F-B31B-E6BC021E9BBD}" type="presOf" srcId="{934C515F-ED7A-430E-BCAC-EA88D871CD6A}" destId="{95ABE493-2772-486D-82D3-AE6BADA16A6C}" srcOrd="0" destOrd="0" presId="urn:microsoft.com/office/officeart/2005/8/layout/vList2"/>
    <dgm:cxn modelId="{886D5045-B96B-432B-BBFF-DEDF0E5048AC}" type="presOf" srcId="{9375425E-F0FE-4B1E-AC2A-807AF6A7A2FD}" destId="{BF50DC06-598C-4FF4-A3C1-263877BBB9FC}" srcOrd="0" destOrd="0" presId="urn:microsoft.com/office/officeart/2005/8/layout/vList2"/>
    <dgm:cxn modelId="{AF35DE71-5390-47FC-9D44-8E0463521A5C}" type="presOf" srcId="{68827DE2-DBF3-4213-8420-061FB5E4F4CD}" destId="{5563B703-482E-4197-823D-43EFF4A05A38}" srcOrd="0" destOrd="0" presId="urn:microsoft.com/office/officeart/2005/8/layout/vList2"/>
    <dgm:cxn modelId="{5BEDA456-EA0E-4ACD-9BAF-3E9DDB47A2AA}" srcId="{934C515F-ED7A-430E-BCAC-EA88D871CD6A}" destId="{206EA020-E566-4028-96E7-54E53874508B}" srcOrd="4" destOrd="0" parTransId="{8ECF2204-045C-4E8F-827A-CDCA3155CB06}" sibTransId="{93D8518A-0566-46CF-B6B6-B9FFEDC267F2}"/>
    <dgm:cxn modelId="{47FCD18B-0D07-4ED2-B199-FFD13E4B1678}" srcId="{934C515F-ED7A-430E-BCAC-EA88D871CD6A}" destId="{2B764D3D-BB40-4D28-8134-D63A0AC66AD4}" srcOrd="2" destOrd="0" parTransId="{94A51010-BAC5-4B86-97B5-D773FFC5AF6F}" sibTransId="{58B794D8-101C-4737-8B1A-697B51985A2F}"/>
    <dgm:cxn modelId="{55B861AE-858E-4E26-9189-DCBCF79C8535}" srcId="{934C515F-ED7A-430E-BCAC-EA88D871CD6A}" destId="{9375425E-F0FE-4B1E-AC2A-807AF6A7A2FD}" srcOrd="0" destOrd="0" parTransId="{C01F5FF1-97CC-4F80-AA22-9102F6C3D343}" sibTransId="{0723A510-366D-4705-BC6A-17E3EE05343A}"/>
    <dgm:cxn modelId="{14407BED-0D2F-464D-9D62-89B99DACA788}" srcId="{934C515F-ED7A-430E-BCAC-EA88D871CD6A}" destId="{B466FE6C-C7B9-4924-A9FF-CFFFA2D59291}" srcOrd="1" destOrd="0" parTransId="{478BAFC8-6BB3-4C8A-886F-A93420C16596}" sibTransId="{79AAC774-BC7A-41F6-8DE1-361D6F215E97}"/>
    <dgm:cxn modelId="{7EEB5EF5-7562-4E07-BA95-E7236AE32108}" type="presOf" srcId="{2B764D3D-BB40-4D28-8134-D63A0AC66AD4}" destId="{E1A8B569-3C08-4AA5-9993-D2B245D81CB8}" srcOrd="0" destOrd="0" presId="urn:microsoft.com/office/officeart/2005/8/layout/vList2"/>
    <dgm:cxn modelId="{D087291D-9051-40B1-B4BE-3C60D3C68798}" type="presParOf" srcId="{95ABE493-2772-486D-82D3-AE6BADA16A6C}" destId="{BF50DC06-598C-4FF4-A3C1-263877BBB9FC}" srcOrd="0" destOrd="0" presId="urn:microsoft.com/office/officeart/2005/8/layout/vList2"/>
    <dgm:cxn modelId="{EFAEF4DA-59C6-416F-A1D7-D3693D598EE1}" type="presParOf" srcId="{95ABE493-2772-486D-82D3-AE6BADA16A6C}" destId="{788CD1FB-A0EC-4930-913F-911AE0E32397}" srcOrd="1" destOrd="0" presId="urn:microsoft.com/office/officeart/2005/8/layout/vList2"/>
    <dgm:cxn modelId="{5CB05888-9B6E-43A7-9714-0D54A55330C3}" type="presParOf" srcId="{95ABE493-2772-486D-82D3-AE6BADA16A6C}" destId="{D2FAD8C4-6A5D-4E8B-B8D2-1CA597CDFF37}" srcOrd="2" destOrd="0" presId="urn:microsoft.com/office/officeart/2005/8/layout/vList2"/>
    <dgm:cxn modelId="{912BEDB2-1CD0-4E04-B455-B84AD885ED39}" type="presParOf" srcId="{95ABE493-2772-486D-82D3-AE6BADA16A6C}" destId="{FB48F252-43DB-4803-A210-3D143EC732DD}" srcOrd="3" destOrd="0" presId="urn:microsoft.com/office/officeart/2005/8/layout/vList2"/>
    <dgm:cxn modelId="{9581BDD0-538B-402D-BB64-1DDF7E110258}" type="presParOf" srcId="{95ABE493-2772-486D-82D3-AE6BADA16A6C}" destId="{E1A8B569-3C08-4AA5-9993-D2B245D81CB8}" srcOrd="4" destOrd="0" presId="urn:microsoft.com/office/officeart/2005/8/layout/vList2"/>
    <dgm:cxn modelId="{240FA8A2-4A53-46FB-B4CA-721864D0838E}" type="presParOf" srcId="{95ABE493-2772-486D-82D3-AE6BADA16A6C}" destId="{C71A9B12-416F-4864-BC43-E663C8922890}" srcOrd="5" destOrd="0" presId="urn:microsoft.com/office/officeart/2005/8/layout/vList2"/>
    <dgm:cxn modelId="{541AFA5D-AA6A-4EAF-A103-1CDFCDE8446D}" type="presParOf" srcId="{95ABE493-2772-486D-82D3-AE6BADA16A6C}" destId="{5563B703-482E-4197-823D-43EFF4A05A38}" srcOrd="6" destOrd="0" presId="urn:microsoft.com/office/officeart/2005/8/layout/vList2"/>
    <dgm:cxn modelId="{9E72FB05-C613-4D08-9C48-E3DEAAFABA08}" type="presParOf" srcId="{95ABE493-2772-486D-82D3-AE6BADA16A6C}" destId="{210581ED-8C82-4D4F-ADF4-A7097A2FE4FB}" srcOrd="7" destOrd="0" presId="urn:microsoft.com/office/officeart/2005/8/layout/vList2"/>
    <dgm:cxn modelId="{904E9430-4A91-4843-9301-18F740C1BA50}" type="presParOf" srcId="{95ABE493-2772-486D-82D3-AE6BADA16A6C}" destId="{C1192BFB-CC3A-4343-8035-59AAD6B8ABC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EC05C-82E9-46BA-84D4-5F948DA4F3BF}">
      <dsp:nvSpPr>
        <dsp:cNvPr id="0" name=""/>
        <dsp:cNvSpPr/>
      </dsp:nvSpPr>
      <dsp:spPr>
        <a:xfrm>
          <a:off x="0" y="3275482"/>
          <a:ext cx="2628900" cy="10750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34696" rIns="186967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Demonstrate</a:t>
          </a:r>
        </a:p>
      </dsp:txBody>
      <dsp:txXfrm>
        <a:off x="0" y="3275482"/>
        <a:ext cx="2628900" cy="1075086"/>
      </dsp:txXfrm>
    </dsp:sp>
    <dsp:sp modelId="{BF8CBFDA-48B7-4B48-89A9-7584CF3112BF}">
      <dsp:nvSpPr>
        <dsp:cNvPr id="0" name=""/>
        <dsp:cNvSpPr/>
      </dsp:nvSpPr>
      <dsp:spPr>
        <a:xfrm>
          <a:off x="2628900" y="3275482"/>
          <a:ext cx="7886700" cy="107508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54000" rIns="159980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Demonstrate three ways to improve nonverbal communication. </a:t>
          </a:r>
        </a:p>
      </dsp:txBody>
      <dsp:txXfrm>
        <a:off x="2628900" y="3275482"/>
        <a:ext cx="7886700" cy="1075086"/>
      </dsp:txXfrm>
    </dsp:sp>
    <dsp:sp modelId="{7FD26306-99E2-44AA-ABB1-E7307B7A88BE}">
      <dsp:nvSpPr>
        <dsp:cNvPr id="0" name=""/>
        <dsp:cNvSpPr/>
      </dsp:nvSpPr>
      <dsp:spPr>
        <a:xfrm rot="10800000">
          <a:off x="0" y="1638125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34696" rIns="186967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Demonstrate</a:t>
          </a:r>
        </a:p>
      </dsp:txBody>
      <dsp:txXfrm rot="-10800000">
        <a:off x="0" y="1638125"/>
        <a:ext cx="2628900" cy="1074763"/>
      </dsp:txXfrm>
    </dsp:sp>
    <dsp:sp modelId="{4EBE94DB-A785-4838-AF67-270C385BD3D6}">
      <dsp:nvSpPr>
        <dsp:cNvPr id="0" name=""/>
        <dsp:cNvSpPr/>
      </dsp:nvSpPr>
      <dsp:spPr>
        <a:xfrm>
          <a:off x="2628900" y="1638125"/>
          <a:ext cx="7886700" cy="1074763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54000" rIns="159980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Demonstrate how to use visual aids effectively in your presentation.</a:t>
          </a:r>
        </a:p>
      </dsp:txBody>
      <dsp:txXfrm>
        <a:off x="2628900" y="1638125"/>
        <a:ext cx="7886700" cy="1074763"/>
      </dsp:txXfrm>
    </dsp:sp>
    <dsp:sp modelId="{724FFB9B-7CA8-4428-8E83-79870BCBB2A4}">
      <dsp:nvSpPr>
        <dsp:cNvPr id="0" name=""/>
        <dsp:cNvSpPr/>
      </dsp:nvSpPr>
      <dsp:spPr>
        <a:xfrm rot="10800000">
          <a:off x="0" y="769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34696" rIns="186967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Demonstrate</a:t>
          </a:r>
        </a:p>
      </dsp:txBody>
      <dsp:txXfrm rot="-10800000">
        <a:off x="0" y="769"/>
        <a:ext cx="2628900" cy="1074763"/>
      </dsp:txXfrm>
    </dsp:sp>
    <dsp:sp modelId="{D833785B-BB68-4515-ACFC-30A397975C21}">
      <dsp:nvSpPr>
        <dsp:cNvPr id="0" name=""/>
        <dsp:cNvSpPr/>
      </dsp:nvSpPr>
      <dsp:spPr>
        <a:xfrm>
          <a:off x="2628900" y="769"/>
          <a:ext cx="7886700" cy="107476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54000" rIns="159980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Demonstrate how to use movement to increase the effectiveness of your presentation.</a:t>
          </a:r>
        </a:p>
      </dsp:txBody>
      <dsp:txXfrm>
        <a:off x="2628900" y="769"/>
        <a:ext cx="7886700" cy="1074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0DC06-598C-4FF4-A3C1-263877BBB9FC}">
      <dsp:nvSpPr>
        <dsp:cNvPr id="0" name=""/>
        <dsp:cNvSpPr/>
      </dsp:nvSpPr>
      <dsp:spPr>
        <a:xfrm>
          <a:off x="0" y="28148"/>
          <a:ext cx="10905066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1. Nonverbal </a:t>
          </a:r>
          <a:r>
            <a:rPr lang="en-US" sz="3300" kern="1200" dirty="0"/>
            <a:t>communication definition</a:t>
          </a:r>
          <a:r>
            <a:rPr lang="en-US" sz="3300" kern="1200" dirty="0">
              <a:latin typeface="Calibri Light" panose="020F0302020204030204"/>
            </a:rPr>
            <a:t> </a:t>
          </a:r>
          <a:endParaRPr lang="en-US" sz="3300" kern="1200" dirty="0"/>
        </a:p>
      </dsp:txBody>
      <dsp:txXfrm>
        <a:off x="38638" y="66786"/>
        <a:ext cx="10827790" cy="714229"/>
      </dsp:txXfrm>
    </dsp:sp>
    <dsp:sp modelId="{D2FAD8C4-6A5D-4E8B-B8D2-1CA597CDFF37}">
      <dsp:nvSpPr>
        <dsp:cNvPr id="0" name=""/>
        <dsp:cNvSpPr/>
      </dsp:nvSpPr>
      <dsp:spPr>
        <a:xfrm>
          <a:off x="0" y="914693"/>
          <a:ext cx="10905066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2. </a:t>
          </a:r>
          <a:r>
            <a:rPr lang="en-US" sz="3300" kern="1200" dirty="0"/>
            <a:t>Types of nonverbal communication</a:t>
          </a:r>
          <a:r>
            <a:rPr lang="en-US" sz="3300" kern="1200" dirty="0">
              <a:latin typeface="Calibri Light" panose="020F0302020204030204"/>
            </a:rPr>
            <a:t> </a:t>
          </a:r>
          <a:endParaRPr lang="en-US" sz="3300" kern="1200" dirty="0"/>
        </a:p>
      </dsp:txBody>
      <dsp:txXfrm>
        <a:off x="38638" y="953331"/>
        <a:ext cx="10827790" cy="714229"/>
      </dsp:txXfrm>
    </dsp:sp>
    <dsp:sp modelId="{E1A8B569-3C08-4AA5-9993-D2B245D81CB8}">
      <dsp:nvSpPr>
        <dsp:cNvPr id="0" name=""/>
        <dsp:cNvSpPr/>
      </dsp:nvSpPr>
      <dsp:spPr>
        <a:xfrm>
          <a:off x="0" y="1801238"/>
          <a:ext cx="10905066" cy="7915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3. </a:t>
          </a:r>
          <a:r>
            <a:rPr lang="en-US" sz="3300" kern="1200" dirty="0"/>
            <a:t>Movement in Your Speech</a:t>
          </a:r>
          <a:r>
            <a:rPr lang="en-US" sz="3300" kern="1200" dirty="0">
              <a:latin typeface="Calibri Light" panose="020F0302020204030204"/>
            </a:rPr>
            <a:t> </a:t>
          </a:r>
          <a:endParaRPr lang="en-US" sz="3300" kern="1200" dirty="0"/>
        </a:p>
      </dsp:txBody>
      <dsp:txXfrm>
        <a:off x="38638" y="1839876"/>
        <a:ext cx="10827790" cy="714229"/>
      </dsp:txXfrm>
    </dsp:sp>
    <dsp:sp modelId="{5563B703-482E-4197-823D-43EFF4A05A38}">
      <dsp:nvSpPr>
        <dsp:cNvPr id="0" name=""/>
        <dsp:cNvSpPr/>
      </dsp:nvSpPr>
      <dsp:spPr>
        <a:xfrm>
          <a:off x="0" y="2687783"/>
          <a:ext cx="10905066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4. </a:t>
          </a:r>
          <a:r>
            <a:rPr lang="en-US" sz="3300" kern="1200" dirty="0"/>
            <a:t>Visual Aids</a:t>
          </a:r>
          <a:r>
            <a:rPr lang="en-US" sz="3300" kern="1200" dirty="0">
              <a:latin typeface="Calibri Light" panose="020F0302020204030204"/>
            </a:rPr>
            <a:t> </a:t>
          </a:r>
          <a:endParaRPr lang="en-US" sz="3300" kern="1200" dirty="0"/>
        </a:p>
      </dsp:txBody>
      <dsp:txXfrm>
        <a:off x="38638" y="2726421"/>
        <a:ext cx="10827790" cy="714229"/>
      </dsp:txXfrm>
    </dsp:sp>
    <dsp:sp modelId="{C1192BFB-CC3A-4343-8035-59AAD6B8ABC6}">
      <dsp:nvSpPr>
        <dsp:cNvPr id="0" name=""/>
        <dsp:cNvSpPr/>
      </dsp:nvSpPr>
      <dsp:spPr>
        <a:xfrm>
          <a:off x="0" y="3574328"/>
          <a:ext cx="10905066" cy="7915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5. </a:t>
          </a:r>
          <a:r>
            <a:rPr lang="en-US" sz="3300" kern="1200" dirty="0"/>
            <a:t>Nonverbal Strategies for Success with Your Audience</a:t>
          </a:r>
          <a:r>
            <a:rPr lang="en-US" sz="3300" kern="1200" dirty="0">
              <a:latin typeface="Calibri Light" panose="020F0302020204030204"/>
            </a:rPr>
            <a:t> </a:t>
          </a:r>
          <a:endParaRPr lang="en-US" sz="3300" kern="1200" dirty="0"/>
        </a:p>
      </dsp:txBody>
      <dsp:txXfrm>
        <a:off x="38638" y="3612966"/>
        <a:ext cx="10827790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It can help or hinder the clear understanding of your message, but it doesn’t reveal (and can even mask) what you are really thinking.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9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8481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277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22/05/28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3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22/05/28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9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22/05/28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7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22/05/28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1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22/05/28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1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22/05/28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22/05/28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5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22/05/28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3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22/05/28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1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22/05/28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3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22/05/28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7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22/05/28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7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!!Rectangle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elivery drone carrying a package inside a warehouse">
            <a:extLst>
              <a:ext uri="{FF2B5EF4-FFF2-40B4-BE49-F238E27FC236}">
                <a16:creationId xmlns:a16="http://schemas.microsoft.com/office/drawing/2014/main" id="{0C615741-FF27-1AD5-07D7-C3D1C2BE5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m!!text rectangle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5FE2D-204D-E272-352F-6FEB76CFF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NONVERBAL DELIVERY </a:t>
            </a:r>
          </a:p>
        </p:txBody>
      </p:sp>
      <p:sp>
        <p:nvSpPr>
          <p:cNvPr id="13" name="m!!accent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B9108-2E47-620A-07D7-7BD3BFC0C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Session IV. Group &amp; Team Theory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F2062-9E00-9B31-48BE-8DF3B2981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185" y="0"/>
            <a:ext cx="2475630" cy="124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7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1E2D2-7277-C892-F8C5-F8A64BC1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Gestures 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F42ED-F4E7-9BD7-F9E3-EAB84EFC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82880" indent="-182880">
              <a:spcBef>
                <a:spcPts val="0"/>
              </a:spcBef>
              <a:buFont typeface="Arial,Sans-Serif" panose="020B0604020202020204" pitchFamily="34" charset="0"/>
              <a:buChar char="◦"/>
            </a:pPr>
            <a:r>
              <a:rPr lang="en-US" sz="1800" b="1">
                <a:ea typeface="+mn-lt"/>
                <a:cs typeface="+mn-lt"/>
              </a:rPr>
              <a:t>Gestures</a:t>
            </a:r>
            <a:r>
              <a:rPr lang="en-US" sz="1800">
                <a:ea typeface="+mn-lt"/>
                <a:cs typeface="+mn-lt"/>
              </a:rPr>
              <a:t> involve using your arms and hands while communicating. </a:t>
            </a:r>
          </a:p>
          <a:p>
            <a:pPr marL="182880" indent="-182880">
              <a:spcBef>
                <a:spcPts val="900"/>
              </a:spcBef>
              <a:buFont typeface="Arial,Sans-Serif" panose="020B0604020202020204" pitchFamily="34" charset="0"/>
              <a:buChar char="◦"/>
            </a:pPr>
            <a:r>
              <a:rPr lang="en-US" sz="1800" b="1">
                <a:ea typeface="+mn-lt"/>
                <a:cs typeface="+mn-lt"/>
              </a:rPr>
              <a:t>Anticipation step: </a:t>
            </a:r>
            <a:r>
              <a:rPr lang="en-US" sz="1800">
                <a:ea typeface="+mn-lt"/>
                <a:cs typeface="+mn-lt"/>
              </a:rPr>
              <a:t>speakers lead up to a main point, they raise their hand slightly, perhaps waist high.</a:t>
            </a:r>
          </a:p>
          <a:p>
            <a:pPr marL="182880" indent="-182880">
              <a:spcBef>
                <a:spcPts val="900"/>
              </a:spcBef>
              <a:buFont typeface="Arial,Sans-Serif" panose="020B0604020202020204" pitchFamily="34" charset="0"/>
              <a:buChar char="◦"/>
            </a:pPr>
            <a:r>
              <a:rPr lang="en-US" sz="1800" b="1">
                <a:ea typeface="+mn-lt"/>
                <a:cs typeface="+mn-lt"/>
              </a:rPr>
              <a:t>Implementation step: </a:t>
            </a:r>
            <a:r>
              <a:rPr lang="en-US" sz="1800">
                <a:ea typeface="+mn-lt"/>
                <a:cs typeface="+mn-lt"/>
              </a:rPr>
              <a:t>using your arms and hands above your waist. </a:t>
            </a:r>
          </a:p>
          <a:p>
            <a:pPr marL="182880" indent="-182880">
              <a:spcBef>
                <a:spcPts val="900"/>
              </a:spcBef>
              <a:buFont typeface="Arial,Sans-Serif" panose="020B0604020202020204" pitchFamily="34" charset="0"/>
              <a:buChar char="◦"/>
            </a:pPr>
            <a:r>
              <a:rPr lang="en-US" sz="1800" b="1">
                <a:ea typeface="+mn-lt"/>
                <a:cs typeface="+mn-lt"/>
              </a:rPr>
              <a:t>Relaxation step: </a:t>
            </a:r>
            <a:r>
              <a:rPr lang="en-US" sz="1800">
                <a:ea typeface="+mn-lt"/>
                <a:cs typeface="+mn-lt"/>
              </a:rPr>
              <a:t>the letting go motion complements your residual message, concludes the motion.</a:t>
            </a:r>
          </a:p>
          <a:p>
            <a:pPr>
              <a:spcBef>
                <a:spcPts val="900"/>
              </a:spcBef>
            </a:pPr>
            <a:endParaRPr lang="en-US" sz="1800">
              <a:ea typeface="+mn-lt"/>
              <a:cs typeface="+mn-lt"/>
            </a:endParaRPr>
          </a:p>
          <a:p>
            <a:endParaRPr lang="en-US" sz="1800"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B0F80C2-63AA-D107-1AB1-B916CB58D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3" y="2051391"/>
            <a:ext cx="4223252" cy="281550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22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922A4-EC71-AB0B-CFC4-654D1719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Facial Gestures 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C14B4-886E-ABEC-5321-7498A25BF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182880" indent="-18288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  <a:buChar char="◦"/>
            </a:pPr>
            <a:r>
              <a:rPr lang="en-US" sz="1800" dirty="0">
                <a:ea typeface="+mn-lt"/>
                <a:cs typeface="+mn-lt"/>
              </a:rPr>
              <a:t>Facial gestures involve using your face to display feelings and attitudes nonverbally. </a:t>
            </a:r>
            <a:endParaRPr lang="en-US"/>
          </a:p>
          <a:p>
            <a:pPr marL="182880" indent="-182880">
              <a:lnSpc>
                <a:spcPct val="150000"/>
              </a:lnSpc>
              <a:spcBef>
                <a:spcPts val="900"/>
              </a:spcBef>
              <a:buFont typeface="Arial,Sans-Serif" panose="020B0604020202020204" pitchFamily="34" charset="0"/>
              <a:buChar char="◦"/>
            </a:pPr>
            <a:r>
              <a:rPr lang="en-US" sz="1800" dirty="0">
                <a:ea typeface="+mn-lt"/>
                <a:cs typeface="+mn-lt"/>
              </a:rPr>
              <a:t>They may reinforce, or contradict, the spoken word, and their impact cannot be underestimated. </a:t>
            </a:r>
          </a:p>
          <a:p>
            <a:pPr marL="182880" indent="-182880">
              <a:lnSpc>
                <a:spcPct val="150000"/>
              </a:lnSpc>
              <a:spcBef>
                <a:spcPts val="900"/>
              </a:spcBef>
              <a:buFont typeface="Arial,Sans-Serif" panose="020B0604020202020204" pitchFamily="34" charset="0"/>
              <a:buChar char="◦"/>
            </a:pPr>
            <a:r>
              <a:rPr lang="en-US" sz="1800" dirty="0">
                <a:ea typeface="+mn-lt"/>
                <a:cs typeface="+mn-lt"/>
              </a:rPr>
              <a:t>Facial gestures should reflect the tone and emotion of your verbal communication. </a:t>
            </a:r>
          </a:p>
          <a:p>
            <a:pPr marL="182880" indent="-18288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  <a:buChar char="◦"/>
            </a:pPr>
            <a:r>
              <a:rPr lang="en-US" sz="1800" dirty="0">
                <a:ea typeface="+mn-lt"/>
                <a:cs typeface="+mn-lt"/>
              </a:rPr>
              <a:t>Eye contact: The single most important facial gesture; it refers to the speaker’s gaze that engages the audience members.</a:t>
            </a:r>
          </a:p>
          <a:p>
            <a:pPr>
              <a:lnSpc>
                <a:spcPct val="150000"/>
              </a:lnSpc>
            </a:pPr>
            <a:endParaRPr lang="en-US" sz="1800">
              <a:ea typeface="+mn-lt"/>
              <a:cs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80D690E3-13FB-A64A-7B9C-3599B46D8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3" y="1880702"/>
            <a:ext cx="4223252" cy="31568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91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73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75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Google Shape;194;p8"/>
          <p:cNvSpPr txBox="1"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262626"/>
              </a:buClr>
              <a:buSzPts val="4000"/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Visual Aids</a:t>
            </a:r>
          </a:p>
        </p:txBody>
      </p:sp>
      <p:sp>
        <p:nvSpPr>
          <p:cNvPr id="195" name="Google Shape;195;p8"/>
          <p:cNvSpPr txBox="1">
            <a:spLocks noGrp="1"/>
          </p:cNvSpPr>
          <p:nvPr>
            <p:ph sz="half" idx="1"/>
          </p:nvPr>
        </p:nvSpPr>
        <p:spPr>
          <a:xfrm>
            <a:off x="587988" y="2620641"/>
            <a:ext cx="5837750" cy="302370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182880" lv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b="1"/>
              <a:t>Visual aids </a:t>
            </a:r>
            <a:r>
              <a:rPr lang="en-US" sz="2000"/>
              <a:t>are an important nonverbal aspect of your speech that you can control. </a:t>
            </a:r>
          </a:p>
          <a:p>
            <a:pPr marL="182880" lvl="0">
              <a:spcBef>
                <a:spcPts val="900"/>
              </a:spcBef>
              <a:spcAft>
                <a:spcPts val="0"/>
              </a:spcAft>
              <a:buSzPts val="2000"/>
            </a:pPr>
            <a:r>
              <a:rPr lang="en-US" sz="2000" b="1"/>
              <a:t>Include:</a:t>
            </a:r>
            <a:endParaRPr lang="en-US" sz="2000"/>
          </a:p>
          <a:p>
            <a:pPr marL="457200" lvl="1">
              <a:spcBef>
                <a:spcPts val="500"/>
              </a:spcBef>
              <a:spcAft>
                <a:spcPts val="0"/>
              </a:spcAft>
              <a:buSzPts val="2000"/>
            </a:pPr>
            <a:r>
              <a:rPr lang="en-US" sz="2000"/>
              <a:t>Handouts</a:t>
            </a:r>
          </a:p>
          <a:p>
            <a:pPr marL="457200" lvl="1">
              <a:spcBef>
                <a:spcPts val="500"/>
              </a:spcBef>
              <a:spcAft>
                <a:spcPts val="0"/>
              </a:spcAft>
              <a:buSzPts val="2000"/>
            </a:pPr>
            <a:r>
              <a:rPr lang="en-US" sz="2000"/>
              <a:t>Overhead transparencies</a:t>
            </a:r>
          </a:p>
          <a:p>
            <a:pPr marL="457200" lvl="1">
              <a:spcBef>
                <a:spcPts val="500"/>
              </a:spcBef>
              <a:spcAft>
                <a:spcPts val="0"/>
              </a:spcAft>
              <a:buSzPts val="2000"/>
            </a:pPr>
            <a:r>
              <a:rPr lang="en-US" sz="2000"/>
              <a:t>Drawings on the whiteboard</a:t>
            </a:r>
          </a:p>
          <a:p>
            <a:pPr marL="457200" lvl="1">
              <a:spcBef>
                <a:spcPts val="500"/>
              </a:spcBef>
              <a:spcAft>
                <a:spcPts val="0"/>
              </a:spcAft>
              <a:buSzPts val="2000"/>
            </a:pPr>
            <a:r>
              <a:rPr lang="en-US" sz="2000"/>
              <a:t>PowerPoint slides</a:t>
            </a:r>
          </a:p>
          <a:p>
            <a:pPr marL="457200" lvl="1">
              <a:spcBef>
                <a:spcPts val="500"/>
              </a:spcBef>
              <a:spcAft>
                <a:spcPts val="0"/>
              </a:spcAft>
              <a:buSzPts val="2000"/>
            </a:pPr>
            <a:r>
              <a:rPr lang="en-US" sz="2000"/>
              <a:t>And many other types of props.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6" name="Google Shape;196;p8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7421373" y="1716322"/>
            <a:ext cx="4235516" cy="3176637"/>
          </a:xfrm>
          <a:prstGeom prst="rect">
            <a:avLst/>
          </a:prstGeom>
          <a:noFill/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Google Shape;197;p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Google Shape;202;p9"/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 sz="4600"/>
              <a:t>Visual aids accomplish several goals: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Google Shape;203;p9"/>
          <p:cNvSpPr txBox="1"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182880" lvl="0" indent="-182880" rtl="0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Make your speech more interesting</a:t>
            </a:r>
          </a:p>
          <a:p>
            <a:pPr marL="182880" lvl="0" indent="-182880" rtl="0"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Enhance your credibility as a speaker</a:t>
            </a:r>
          </a:p>
          <a:p>
            <a:pPr marL="182880" lvl="0" indent="-182880" rtl="0"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Serve as guides to transitions, helping the audience stay on track </a:t>
            </a:r>
          </a:p>
          <a:p>
            <a:pPr marL="182880" lvl="0" indent="-182880" rtl="0"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Communicate complex or intriguing information in a short period of time </a:t>
            </a:r>
          </a:p>
          <a:p>
            <a:pPr marL="182880" lvl="0" indent="-182880" rtl="0"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Reinforce your verbal message </a:t>
            </a:r>
          </a:p>
          <a:p>
            <a:pPr marL="182880" lvl="0" indent="-182880" rtl="0"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Help the audience use and retain the information</a:t>
            </a:r>
          </a:p>
        </p:txBody>
      </p:sp>
      <p:sp>
        <p:nvSpPr>
          <p:cNvPr id="204" name="Google Shape;204;p9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24D46527-8963-4773-8769-07E6ACE0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9" name="Google Shape;209;p10"/>
          <p:cNvSpPr txBox="1"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262626"/>
              </a:buClr>
              <a:buSzPts val="4000"/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Purpose, Emphasis, Support, and Clarity</a:t>
            </a:r>
          </a:p>
        </p:txBody>
      </p:sp>
      <p:pic>
        <p:nvPicPr>
          <p:cNvPr id="213" name="Google Shape;213;p10"/>
          <p:cNvPicPr preferRelativeResize="0"/>
          <p:nvPr/>
        </p:nvPicPr>
        <p:blipFill rotWithShape="1">
          <a:blip r:embed="rId3"/>
          <a:stretch/>
        </p:blipFill>
        <p:spPr>
          <a:xfrm>
            <a:off x="774500" y="1414914"/>
            <a:ext cx="4643496" cy="3784448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</p:spPr>
      </p:pic>
      <p:sp>
        <p:nvSpPr>
          <p:cNvPr id="210" name="Google Shape;210;p10"/>
          <p:cNvSpPr txBox="1">
            <a:spLocks noGrp="1"/>
          </p:cNvSpPr>
          <p:nvPr>
            <p:ph sz="half" idx="1"/>
          </p:nvPr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82880" lv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/>
              <a:t>The purpose for each </a:t>
            </a:r>
            <a:r>
              <a:rPr lang="en-US" b="1"/>
              <a:t>visual aid should be clear, and almost speak for itself.</a:t>
            </a:r>
          </a:p>
          <a:p>
            <a:pPr marL="18288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/>
              <a:t>Visual aids provide necessary support for your position, illustrate relationships, and demonstrate trends</a:t>
            </a:r>
          </a:p>
          <a:p>
            <a:pPr marL="182880">
              <a:spcBef>
                <a:spcPts val="0"/>
              </a:spcBef>
              <a:spcAft>
                <a:spcPts val="600"/>
              </a:spcAft>
              <a:buSzPct val="100000"/>
            </a:pPr>
            <a:endParaRPr lang="en-US" b="1"/>
          </a:p>
        </p:txBody>
      </p:sp>
      <p:sp>
        <p:nvSpPr>
          <p:cNvPr id="165" name="Arc 164">
            <a:extLst>
              <a:ext uri="{FF2B5EF4-FFF2-40B4-BE49-F238E27FC236}">
                <a16:creationId xmlns:a16="http://schemas.microsoft.com/office/drawing/2014/main" id="{920E13D1-85D7-4BF3-9903-59216CB5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365355" y="705367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Google Shape;212;p10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 lang="en-US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Google Shape;218;p11"/>
          <p:cNvSpPr txBox="1"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262626"/>
              </a:buClr>
              <a:buSzPts val="4000"/>
            </a:pP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Methods and Materials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0" name="Google Shape;220;p11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703182" y="1713847"/>
            <a:ext cx="4777381" cy="326056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</p:spPr>
      </p:pic>
      <p:sp>
        <p:nvSpPr>
          <p:cNvPr id="219" name="Google Shape;219;p11"/>
          <p:cNvSpPr txBox="1">
            <a:spLocks noGrp="1"/>
          </p:cNvSpPr>
          <p:nvPr>
            <p:ph sz="half" idx="1"/>
          </p:nvPr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82880" lv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b="1"/>
              <a:t>Chart or Diagram: </a:t>
            </a:r>
            <a:r>
              <a:rPr lang="en-US" sz="2000"/>
              <a:t>to show a timeline of events to date.</a:t>
            </a:r>
          </a:p>
          <a:p>
            <a:pPr marL="182880" lvl="0"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-US" sz="2000" b="1"/>
              <a:t>Bar or Pie graph: </a:t>
            </a:r>
            <a:r>
              <a:rPr lang="en-US" sz="2000"/>
              <a:t>to show the percentage.</a:t>
            </a:r>
          </a:p>
          <a:p>
            <a:pPr marL="182880" lvl="0"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-US" sz="2000" b="1"/>
              <a:t>Pictures</a:t>
            </a:r>
            <a:endParaRPr lang="en-US" sz="2000"/>
          </a:p>
          <a:p>
            <a:pPr marL="182880" lvl="0"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-US" sz="2000" b="1"/>
              <a:t>Map</a:t>
            </a:r>
            <a:endParaRPr lang="en-US" sz="2000"/>
          </a:p>
          <a:p>
            <a:pPr marL="182880" lvl="0"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-US" sz="2000" b="1"/>
              <a:t>Sound and music</a:t>
            </a:r>
            <a:endParaRPr lang="en-US" sz="2000"/>
          </a:p>
          <a:p>
            <a:pPr marL="182880" lvl="0"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-US" sz="2000" b="1"/>
              <a:t>Video clips </a:t>
            </a:r>
          </a:p>
          <a:p>
            <a:pPr marL="182880" lvl="0"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-US" sz="2000" b="1"/>
              <a:t>Flip charts</a:t>
            </a:r>
            <a:endParaRPr lang="en-US" sz="2000"/>
          </a:p>
          <a:p>
            <a:pPr marL="182880" lvl="0"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-US" sz="2000" b="1"/>
              <a:t>Handouts</a:t>
            </a:r>
            <a:endParaRPr lang="en-US" sz="2000"/>
          </a:p>
          <a:p>
            <a:pPr marL="182880" lvl="0"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-US" sz="2000" b="1"/>
              <a:t>Transparencies and slides</a:t>
            </a:r>
            <a:endParaRPr lang="en-US" sz="2000"/>
          </a:p>
          <a:p>
            <a:pPr marL="182880" lvl="0"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-US" sz="2000" b="1"/>
              <a:t>….</a:t>
            </a:r>
          </a:p>
          <a:p>
            <a:pPr marL="182880" lvl="0">
              <a:spcBef>
                <a:spcPts val="900"/>
              </a:spcBef>
              <a:spcAft>
                <a:spcPts val="0"/>
              </a:spcAft>
              <a:buSzPct val="100000"/>
            </a:pPr>
            <a:endParaRPr lang="en-US" sz="2000"/>
          </a:p>
          <a:p>
            <a:pPr marL="182880" lvl="0">
              <a:spcBef>
                <a:spcPts val="900"/>
              </a:spcBef>
              <a:spcAft>
                <a:spcPts val="0"/>
              </a:spcAft>
              <a:buSzPct val="100000"/>
            </a:pPr>
            <a:endParaRPr lang="en-US" sz="2000"/>
          </a:p>
        </p:txBody>
      </p:sp>
      <p:sp>
        <p:nvSpPr>
          <p:cNvPr id="221" name="Google Shape;221;p11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15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Google Shape;226;p12"/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 sz="5400"/>
              <a:t>Preparing Visual Aids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Google Shape;227;p12"/>
          <p:cNvSpPr txBox="1"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/>
              <a:t>Your visual aids should meet the following criteria: </a:t>
            </a:r>
          </a:p>
          <a:p>
            <a:pPr marL="182880" lvl="0" indent="-182880" rtl="0"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 b="1"/>
              <a:t>Big: </a:t>
            </a:r>
            <a:r>
              <a:rPr lang="en-US" sz="2400"/>
              <a:t>They should be eligible for everyone, and should be “back row certified.” </a:t>
            </a:r>
          </a:p>
          <a:p>
            <a:pPr marL="182880" lvl="0" indent="-182880" rtl="0"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 b="1"/>
              <a:t>Clear: </a:t>
            </a:r>
            <a:r>
              <a:rPr lang="en-US" sz="2400"/>
              <a:t>Your audience should “get it” the first time they see it. </a:t>
            </a:r>
          </a:p>
          <a:p>
            <a:pPr marL="182880" lvl="0" indent="-182880" rtl="0"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 b="1"/>
              <a:t>Simple: </a:t>
            </a:r>
            <a:r>
              <a:rPr lang="en-US" sz="2400"/>
              <a:t>They should serve to simplify the concepts they illustrate. </a:t>
            </a:r>
          </a:p>
          <a:p>
            <a:pPr marL="182880" lvl="0" indent="-182880" rtl="0"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 b="1"/>
              <a:t>Consistent: </a:t>
            </a:r>
            <a:r>
              <a:rPr lang="en-US" sz="2400"/>
              <a:t>They should reinforce continuity by using the same visual style.</a:t>
            </a:r>
          </a:p>
        </p:txBody>
      </p:sp>
      <p:sp>
        <p:nvSpPr>
          <p:cNvPr id="228" name="Google Shape;228;p12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Google Shape;233;p13"/>
          <p:cNvSpPr txBox="1"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 sz="4000" dirty="0"/>
              <a:t>Using Visual Aids</a:t>
            </a:r>
            <a:endParaRPr lang="en-US" sz="4000">
              <a:cs typeface="Calibri Light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Google Shape;234;p13"/>
          <p:cNvSpPr txBox="1"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b="1"/>
              <a:t>Here are some Dos and Don’ts: </a:t>
            </a:r>
          </a:p>
          <a:p>
            <a:pPr marL="342900" lvl="0" indent="-342900" rtl="0">
              <a:spcBef>
                <a:spcPts val="9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000"/>
              <a:t>Do make a clear connection between your words and the visual aid for the audience.</a:t>
            </a:r>
          </a:p>
          <a:p>
            <a:pPr marL="342900" lvl="0" indent="-342900" rtl="0">
              <a:spcBef>
                <a:spcPts val="9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000"/>
              <a:t>Do not distract the audience with your visual aid, blocking their view of you or adjusting the visual aid repeatedly while trying to speak. </a:t>
            </a:r>
          </a:p>
          <a:p>
            <a:pPr marL="342900" lvl="0" indent="-342900" rtl="0">
              <a:spcBef>
                <a:spcPts val="9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000"/>
              <a:t>Do speak to your audience—not to the whiteboard, the video, or other visual aids.</a:t>
            </a:r>
          </a:p>
        </p:txBody>
      </p:sp>
      <p:sp>
        <p:nvSpPr>
          <p:cNvPr id="235" name="Google Shape;235;p13"/>
          <p:cNvSpPr txBox="1">
            <a:spLocks noGrp="1"/>
          </p:cNvSpPr>
          <p:nvPr>
            <p:ph type="sldNum" sz="quarter" idx="12"/>
          </p:nvPr>
        </p:nvSpPr>
        <p:spPr>
          <a:xfrm>
            <a:off x="9481741" y="6492240"/>
            <a:ext cx="1003377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E4C96-F27E-79AE-7466-681B8BF3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Using PowerPoint as a Visual Aid </a:t>
            </a:r>
            <a:endParaRPr lang="en-US" sz="4800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193B0-8CCE-721C-E46C-C57C60294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ea typeface="+mn-lt"/>
                <a:cs typeface="+mn-lt"/>
              </a:rPr>
              <a:t>How you prepare your slides and use the tool will determine your effectiveness. </a:t>
            </a:r>
            <a:endParaRPr lang="en-US" sz="2400">
              <a:cs typeface="Calibri" panose="020F0502020204030204"/>
            </a:endParaRP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44F4B3E5-9762-2C31-F878-588BC705E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508" y="2484255"/>
            <a:ext cx="4952325" cy="3714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7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Google Shape;250;p15"/>
          <p:cNvSpPr txBox="1"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262626"/>
              </a:buClr>
              <a:buSzPts val="4000"/>
            </a:pP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of Color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Google Shape;251;p15"/>
          <p:cNvSpPr txBox="1">
            <a:spLocks noGrp="1"/>
          </p:cNvSpPr>
          <p:nvPr>
            <p:ph sz="half" idx="1"/>
          </p:nvPr>
        </p:nvSpPr>
        <p:spPr>
          <a:xfrm>
            <a:off x="793661" y="2322418"/>
            <a:ext cx="5096626" cy="36394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18288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000" dirty="0"/>
              <a:t>People love color, and will appreciate the visual stimulation of a colorful presentation. </a:t>
            </a:r>
            <a:endParaRPr lang="en-US" sz="2000">
              <a:cs typeface="Calibri"/>
            </a:endParaRPr>
          </a:p>
          <a:p>
            <a:pPr marL="182880" lv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</a:pPr>
            <a:r>
              <a:rPr lang="en-US" sz="2000" dirty="0"/>
              <a:t>The color can also distract and turn off an audience.</a:t>
            </a:r>
            <a:endParaRPr lang="en-US" sz="2000">
              <a:cs typeface="Calibri"/>
            </a:endParaRPr>
          </a:p>
          <a:p>
            <a:pPr marL="182880" lv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</a:pPr>
            <a:r>
              <a:rPr lang="en-US" sz="2000" dirty="0"/>
              <a:t>You will be selecting which color you want to use for headers or key words, and how they relate the colors in the visual images.</a:t>
            </a:r>
            <a:endParaRPr lang="en-US" sz="2000">
              <a:cs typeface="Calibri"/>
            </a:endParaRPr>
          </a:p>
        </p:txBody>
      </p:sp>
      <p:pic>
        <p:nvPicPr>
          <p:cNvPr id="252" name="Google Shape;252;p15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6457029" y="2484255"/>
            <a:ext cx="4059282" cy="3714244"/>
          </a:xfrm>
          <a:prstGeom prst="rect">
            <a:avLst/>
          </a:prstGeom>
          <a:noFill/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Google Shape;253;p1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19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ACA4332E-8222-D262-1E15-6014E94427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r="-2" b="62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Learning objectives</a:t>
            </a:r>
          </a:p>
        </p:txBody>
      </p:sp>
      <p:sp>
        <p:nvSpPr>
          <p:cNvPr id="154" name="Google Shape;154;p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56" name="Google Shape;153;p3">
            <a:extLst>
              <a:ext uri="{FF2B5EF4-FFF2-40B4-BE49-F238E27FC236}">
                <a16:creationId xmlns:a16="http://schemas.microsoft.com/office/drawing/2014/main" id="{D9576438-D9DE-C935-3DC3-F0F63E4BE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8065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21E22-C1E1-95C8-0A35-C919CBAD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Helpful Hints for Visual Aids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DA5B-93D9-81AE-FE18-5AD11FF4A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Keep visual aids simple. 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Use one key idea per slide. 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Avoid clutter, noise, and overwhelming slides. 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Use large, bold fonts that the audience can read from at least twenty feet from the screen. 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Use contrasting colors to create a dynamic effect 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Use analogous colors to unify your presentation. </a:t>
            </a:r>
            <a:endParaRPr lang="en-US" sz="2000">
              <a:ea typeface="+mn-lt"/>
              <a:cs typeface="+mn-lt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512A7-22BA-82FA-5573-BDDA6CD2F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Use clip art with permission and sparingly. </a:t>
            </a:r>
            <a:endParaRPr lang="en-US" sz="2400"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Edit and proofread each slide with care and caution. 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Use copies of your visuals available as handouts after your presentation. 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Check the presentation room beforehand. </a:t>
            </a:r>
            <a:endParaRPr lang="en-US" sz="2400"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Have a backup plan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71230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6" name="Google Shape;266;p17"/>
          <p:cNvSpPr txBox="1"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spcBef>
                <a:spcPts val="0"/>
              </a:spcBef>
              <a:buClr>
                <a:srgbClr val="262626"/>
              </a:buClr>
              <a:buSzPts val="4000"/>
            </a:pPr>
            <a:r>
              <a:rPr lang="en-US" sz="3000" b="1" dirty="0"/>
              <a:t>5. Nonverbal Strategies for Success with Your Audience </a:t>
            </a:r>
            <a:endParaRPr lang="en-US" sz="3000" b="1" dirty="0">
              <a:cs typeface="Calibri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7" name="Google Shape;267;p17"/>
          <p:cNvSpPr txBox="1"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182880" lvl="0" indent="-182880" rtl="0"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1800"/>
              <a:t>Watch Reactions </a:t>
            </a:r>
          </a:p>
          <a:p>
            <a:pPr marL="182880" lvl="0" indent="-182880" rtl="0"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1800"/>
              <a:t>Enroll an Observer</a:t>
            </a:r>
          </a:p>
          <a:p>
            <a:pPr marL="182880" lvl="0" indent="-182880" rtl="0"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1800"/>
              <a:t>Focus on a Specific Type of Nonverbal Communication</a:t>
            </a:r>
          </a:p>
        </p:txBody>
      </p:sp>
      <p:pic>
        <p:nvPicPr>
          <p:cNvPr id="269" name="Google Shape;269;p17"/>
          <p:cNvPicPr preferRelativeResize="0"/>
          <p:nvPr/>
        </p:nvPicPr>
        <p:blipFill rotWithShape="1">
          <a:blip r:embed="rId3"/>
          <a:stretch/>
        </p:blipFill>
        <p:spPr>
          <a:xfrm>
            <a:off x="1432272" y="2734056"/>
            <a:ext cx="9415847" cy="3483864"/>
          </a:xfrm>
          <a:prstGeom prst="rect">
            <a:avLst/>
          </a:prstGeom>
          <a:noFill/>
        </p:spPr>
      </p:pic>
      <p:sp>
        <p:nvSpPr>
          <p:cNvPr id="268" name="Google Shape;268;p17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 sz="4000"/>
              <a:t>Exercises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5" name="Google Shape;275;p18"/>
          <p:cNvSpPr txBox="1"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200"/>
              <a:t>1. Watch a television program without the sound. Can you understand the program? Write a description of the program and include what you found easy to understand, and what presented a challenge, and present it to the class. </a:t>
            </a: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-US" sz="2200"/>
              <a:t>2. Observe communication in your environment. Focus on specific actions like face touching, blink rate, or head nodding and write a brief description of what you observe. Share with classmates. </a:t>
            </a: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-US" sz="2200"/>
              <a:t>3. Interview someone from a different culture than your own and ask them to share a specific cultural difference in nonverbal communication—for example, a nonverbal gesture that is not used in polite company. Write a brief description and present it to the class. </a:t>
            </a:r>
          </a:p>
        </p:txBody>
      </p:sp>
      <p:sp>
        <p:nvSpPr>
          <p:cNvPr id="276" name="Google Shape;276;p18"/>
          <p:cNvSpPr txBox="1"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1" name="Google Shape;281;p19"/>
          <p:cNvPicPr preferRelativeResize="0"/>
          <p:nvPr/>
        </p:nvPicPr>
        <p:blipFill rotWithShape="1">
          <a:blip r:embed="rId3"/>
          <a:srcRect t="23851" r="-1" b="4889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  <a:noFill/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Google Shape;282;p19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FE64B-F8BB-A4E5-4AF8-3841A6E80C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634" r="-3" b="-3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3C855-FAD5-6069-C0CB-BFFEF681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Chapter outline </a:t>
            </a:r>
            <a:endParaRPr lang="en-US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D800B9-23ED-A574-8136-AD9868200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088950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1881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4" name="Google Shape;37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dirty="0"/>
              <a:t>1. Nonverbal Communication Is Fluid</a:t>
            </a:r>
            <a:endParaRPr lang="en-US"/>
          </a:p>
        </p:txBody>
      </p:sp>
      <p:sp>
        <p:nvSpPr>
          <p:cNvPr id="375" name="Google Shape;375;p6"/>
          <p:cNvSpPr txBox="1"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  <a:prstGeom prst="rect">
            <a:avLst/>
          </a:prstGeom>
        </p:spPr>
        <p:txBody>
          <a:bodyPr spcFirstLastPara="1" vert="horz" lIns="91425" tIns="45700" rIns="91425" bIns="45700" rtlCol="0" anchor="t" anchorCtr="0">
            <a:norm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SzPct val="110000"/>
              <a:buNone/>
            </a:pPr>
            <a:r>
              <a:rPr lang="en-US" dirty="0"/>
              <a:t>Nonverbal communication is the process of conveying a message without the use of words. 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376" name="Google Shape;376;p6"/>
          <p:cNvSpPr txBox="1"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  <a:prstGeom prst="rect">
            <a:avLst/>
          </a:prstGeom>
        </p:spPr>
        <p:txBody>
          <a:bodyPr spcFirstLastPara="1" vert="horz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SzPct val="110000"/>
              <a:buNone/>
            </a:pPr>
            <a:r>
              <a:rPr lang="en-US" dirty="0"/>
              <a:t>Include: </a:t>
            </a:r>
            <a:endParaRPr lang="en-US" dirty="0">
              <a:cs typeface="Calibri"/>
            </a:endParaRP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ct val="110000"/>
              <a:buChar char="▪"/>
            </a:pPr>
            <a:r>
              <a:rPr lang="en-US" dirty="0"/>
              <a:t>Gestures</a:t>
            </a:r>
            <a:endParaRPr lang="en-US" dirty="0">
              <a:cs typeface="Calibri"/>
            </a:endParaRP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ct val="110000"/>
              <a:buChar char="▪"/>
            </a:pPr>
            <a:r>
              <a:rPr lang="en-US" dirty="0"/>
              <a:t>Facial expressions</a:t>
            </a:r>
            <a:endParaRPr lang="en-US" dirty="0">
              <a:cs typeface="Calibri"/>
            </a:endParaRP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ct val="110000"/>
              <a:buChar char="▪"/>
            </a:pPr>
            <a:r>
              <a:rPr lang="en-US" dirty="0"/>
              <a:t>Tone of voice</a:t>
            </a:r>
            <a:endParaRPr lang="en-US" dirty="0">
              <a:cs typeface="Calibri"/>
            </a:endParaRP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ct val="110000"/>
              <a:buChar char="▪"/>
            </a:pPr>
            <a:r>
              <a:rPr lang="en-US" dirty="0"/>
              <a:t>Timing</a:t>
            </a:r>
            <a:endParaRPr lang="en-US" dirty="0">
              <a:cs typeface="Calibri"/>
            </a:endParaRPr>
          </a:p>
          <a:p>
            <a:pPr>
              <a:buSzPct val="110000"/>
              <a:buChar char="▪"/>
            </a:pPr>
            <a:r>
              <a:rPr lang="en-US" dirty="0"/>
              <a:t>Posture </a:t>
            </a:r>
            <a:endParaRPr lang="en-US" dirty="0">
              <a:cs typeface="Calibri"/>
            </a:endParaRPr>
          </a:p>
          <a:p>
            <a:pPr>
              <a:buSzPct val="110000"/>
              <a:buChar char="▪"/>
            </a:pPr>
            <a:r>
              <a:rPr lang="en-US" dirty="0"/>
              <a:t>and where you stand as you communicate. </a:t>
            </a:r>
            <a:endParaRPr lang="en-US" dirty="0">
              <a:cs typeface="Calibri"/>
            </a:endParaRPr>
          </a:p>
          <a:p>
            <a:pPr marL="228600" lvl="0" indent="-111760" rtl="0">
              <a:spcBef>
                <a:spcPts val="1000"/>
              </a:spcBef>
              <a:spcAft>
                <a:spcPts val="0"/>
              </a:spcAft>
              <a:buSzPct val="109999"/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0771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Google Shape;414;p12"/>
          <p:cNvSpPr txBox="1"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prstGeom prst="rect">
            <a:avLst/>
          </a:prstGeo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spcFirstLastPara="1" lIns="228600" tIns="228600" rIns="228600" bIns="228600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sz="3600">
                <a:solidFill>
                  <a:srgbClr val="3F3F3F"/>
                </a:solidFill>
              </a:rPr>
              <a:t>2. Eight types of nonverbal communication</a:t>
            </a:r>
          </a:p>
        </p:txBody>
      </p:sp>
      <p:sp>
        <p:nvSpPr>
          <p:cNvPr id="415" name="Google Shape;415;p12"/>
          <p:cNvSpPr txBox="1"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1980"/>
              <a:buNone/>
            </a:pPr>
            <a:r>
              <a:rPr lang="en-US" sz="3600" dirty="0"/>
              <a:t>1. Space </a:t>
            </a:r>
            <a:endParaRPr lang="en-US" sz="3600">
              <a:cs typeface="Calibri"/>
            </a:endParaRPr>
          </a:p>
          <a:p>
            <a:pPr marL="0" indent="0">
              <a:buSzPts val="1980"/>
              <a:buNone/>
            </a:pPr>
            <a:r>
              <a:rPr lang="en-US" sz="3600" dirty="0"/>
              <a:t>2. Time </a:t>
            </a:r>
            <a:endParaRPr lang="en-US" sz="3600">
              <a:cs typeface="Calibri"/>
            </a:endParaRPr>
          </a:p>
          <a:p>
            <a:pPr marL="0" indent="0">
              <a:buSzPts val="1980"/>
              <a:buNone/>
            </a:pPr>
            <a:r>
              <a:rPr lang="en-US" sz="3600" dirty="0"/>
              <a:t>3. Physical characteristics </a:t>
            </a:r>
            <a:endParaRPr lang="en-US" sz="3600">
              <a:cs typeface="Calibri"/>
            </a:endParaRPr>
          </a:p>
          <a:p>
            <a:pPr marL="0" indent="0">
              <a:buSzPts val="1980"/>
              <a:buNone/>
            </a:pPr>
            <a:r>
              <a:rPr lang="en-US" sz="3600" dirty="0"/>
              <a:t>4. Body movements </a:t>
            </a:r>
            <a:endParaRPr lang="en-US" sz="3600">
              <a:cs typeface="Calibri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pPr marL="0" indent="0">
              <a:buSzPts val="1980"/>
              <a:buNone/>
            </a:pPr>
            <a:r>
              <a:rPr lang="en-US" sz="3600" dirty="0"/>
              <a:t>5. Touch </a:t>
            </a:r>
            <a:endParaRPr lang="en-US" sz="3600" dirty="0">
              <a:cs typeface="Calibri"/>
            </a:endParaRPr>
          </a:p>
          <a:p>
            <a:pPr marL="0" indent="0">
              <a:buSzPts val="1980"/>
              <a:buNone/>
            </a:pPr>
            <a:r>
              <a:rPr lang="en-US" sz="3600" dirty="0"/>
              <a:t>6. Paralanguage </a:t>
            </a:r>
            <a:endParaRPr lang="en-US" sz="3600" dirty="0">
              <a:cs typeface="Calibri"/>
            </a:endParaRPr>
          </a:p>
          <a:p>
            <a:pPr marL="0" indent="0">
              <a:buSzPts val="1980"/>
              <a:buNone/>
            </a:pPr>
            <a:r>
              <a:rPr lang="en-US" sz="3600" dirty="0"/>
              <a:t>7. Artifacts </a:t>
            </a:r>
            <a:endParaRPr lang="en-US" sz="3600" dirty="0">
              <a:cs typeface="Calibri"/>
            </a:endParaRPr>
          </a:p>
          <a:p>
            <a:pPr marL="0" lvl="0" indent="0">
              <a:spcBef>
                <a:spcPts val="1000"/>
              </a:spcBef>
              <a:buSzPts val="1980"/>
              <a:buNone/>
            </a:pPr>
            <a:r>
              <a:rPr lang="en-US" sz="3600" dirty="0"/>
              <a:t>8. Environment</a:t>
            </a:r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546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Google Shape;420;p13"/>
          <p:cNvSpPr txBox="1"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FFFEFF"/>
              </a:buClr>
              <a:buSzPts val="4000"/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Space 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1" name="Google Shape;421;p13"/>
          <p:cNvPicPr preferRelativeResize="0">
            <a:picLocks noGrp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5922492" y="1600423"/>
            <a:ext cx="5536001" cy="359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687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49C1D-3C06-5C4F-77FE-3A333E1E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Environment </a:t>
            </a:r>
            <a:endParaRPr lang="en-US" sz="480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811B2-FA68-7FDE-1FD5-327FAA496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Environment involves the physical and psychological aspects of the communication context. 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dirty="0">
                <a:ea typeface="+mn-lt"/>
                <a:cs typeface="+mn-lt"/>
              </a:rPr>
              <a:t>The perception of one’s environment influences one’s reaction to it.</a:t>
            </a:r>
          </a:p>
          <a:p>
            <a:r>
              <a:rPr lang="en-US" sz="2000" dirty="0">
                <a:ea typeface="+mn-lt"/>
                <a:cs typeface="+mn-lt"/>
              </a:rPr>
              <a:t>The results produced in the environment, designed to facilitate creativity, interaction, and collaboration, are worth the effort.  </a:t>
            </a:r>
            <a:endParaRPr lang="en-US" sz="2000" dirty="0">
              <a:cs typeface="Calibri"/>
            </a:endParaRPr>
          </a:p>
        </p:txBody>
      </p:sp>
      <p:pic>
        <p:nvPicPr>
          <p:cNvPr id="4" name="Picture 4" descr="A picture containing text, indoor, ceiling, green&#10;&#10;Description automatically generated">
            <a:extLst>
              <a:ext uri="{FF2B5EF4-FFF2-40B4-BE49-F238E27FC236}">
                <a16:creationId xmlns:a16="http://schemas.microsoft.com/office/drawing/2014/main" id="{2B3AFFAD-30BD-E3DF-8F74-7E0B0EF95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9" r="7350" b="-1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8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6" name="Arc 10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buClr>
                <a:srgbClr val="262626"/>
              </a:buClr>
              <a:buSzPts val="4000"/>
            </a:pPr>
            <a:r>
              <a:rPr lang="en-US" sz="3200" kern="1200" dirty="0">
                <a:latin typeface="+mj-lt"/>
                <a:ea typeface="+mj-ea"/>
                <a:cs typeface="+mj-cs"/>
              </a:rPr>
              <a:t>3. Movement in Your Speech</a:t>
            </a:r>
            <a:r>
              <a:rPr lang="en-US" sz="3200" dirty="0"/>
              <a:t> </a:t>
            </a:r>
            <a:endParaRPr lang="en-US" sz="3200" kern="1200">
              <a:latin typeface="+mj-lt"/>
              <a:cs typeface="Calibri Light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3" name="Google Shape;163;p4"/>
          <p:cNvPicPr preferRelativeResize="0"/>
          <p:nvPr/>
        </p:nvPicPr>
        <p:blipFill rotWithShape="1">
          <a:blip r:embed="rId3"/>
          <a:stretch/>
        </p:blipFill>
        <p:spPr>
          <a:xfrm>
            <a:off x="703182" y="1994518"/>
            <a:ext cx="4777381" cy="269922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</p:spPr>
      </p:pic>
      <p:sp>
        <p:nvSpPr>
          <p:cNvPr id="160" name="Google Shape;160;p4"/>
          <p:cNvSpPr txBox="1">
            <a:spLocks noGrp="1"/>
          </p:cNvSpPr>
          <p:nvPr>
            <p:ph sz="half" idx="1"/>
          </p:nvPr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lang="en-US" sz="2200" b="1" dirty="0"/>
              <a:t>Let’s start with behaviors to avoid: </a:t>
            </a:r>
            <a:endParaRPr lang="en-US" sz="2200">
              <a:cs typeface="Calibri" panose="020F0502020204030204"/>
            </a:endParaRPr>
          </a:p>
          <a:p>
            <a:pPr marL="0" lv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200" dirty="0"/>
              <a:t>Who would you rather listen to: a speaker who moves confidently across the stage or one who hides behind the podium; one who expresses herself nonverbally with purpose and meaning or one who crosses his arms or clings to the lectern?</a:t>
            </a:r>
            <a:endParaRPr lang="en-US" sz="2200" dirty="0">
              <a:cs typeface="Calibri" panose="020F0502020204030204"/>
            </a:endParaRPr>
          </a:p>
          <a:p>
            <a:pPr marL="0" lv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lang="en-US" sz="2200">
              <a:cs typeface="Calibri" panose="020F0502020204030204"/>
            </a:endParaRPr>
          </a:p>
          <a:p>
            <a:pPr marL="0" lv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200" dirty="0"/>
              <a:t>Audiences are most likely to respond positively to open, dynamic speakers who convey the feeling of being at ease with their bodies.</a:t>
            </a:r>
            <a:endParaRPr lang="en-US" sz="2200" dirty="0">
              <a:cs typeface="Calibri" panose="020F0502020204030204"/>
            </a:endParaRPr>
          </a:p>
          <a:p>
            <a:pPr marL="0" lv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lang="en-US" sz="2200">
              <a:cs typeface="Calibri" panose="020F0502020204030204"/>
            </a:endParaRPr>
          </a:p>
        </p:txBody>
      </p:sp>
      <p:sp>
        <p:nvSpPr>
          <p:cNvPr id="162" name="Google Shape;162;p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Google Shape;168;p5"/>
          <p:cNvSpPr txBox="1"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262626"/>
              </a:buClr>
              <a:buSzPts val="4000"/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Positions on the Stage 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Google Shape;170;p5"/>
          <p:cNvSpPr txBox="1">
            <a:spLocks noGrp="1"/>
          </p:cNvSpPr>
          <p:nvPr>
            <p:ph sz="half" idx="2"/>
          </p:nvPr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182880" lv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800"/>
              <a:t>The speaker’s triangle indicates where the speaker starts in </a:t>
            </a:r>
            <a:r>
              <a:rPr lang="en-US" sz="1800" b="1"/>
              <a:t>the introduction (1)</a:t>
            </a:r>
            <a:endParaRPr lang="en-US" sz="1800"/>
          </a:p>
          <a:p>
            <a:pPr marL="182880" lvl="0">
              <a:spcBef>
                <a:spcPts val="900"/>
              </a:spcBef>
              <a:spcAft>
                <a:spcPts val="0"/>
              </a:spcAft>
              <a:buSzPts val="1800"/>
            </a:pPr>
            <a:r>
              <a:rPr lang="en-US" sz="1800"/>
              <a:t>Moves to the second position </a:t>
            </a:r>
            <a:r>
              <a:rPr lang="en-US" sz="1800" b="1"/>
              <a:t>for the first point (2)</a:t>
            </a:r>
            <a:endParaRPr lang="en-US" sz="1800"/>
          </a:p>
          <a:p>
            <a:pPr marL="182880" lvl="0">
              <a:spcBef>
                <a:spcPts val="900"/>
              </a:spcBef>
              <a:spcAft>
                <a:spcPts val="0"/>
              </a:spcAft>
              <a:buSzPts val="1800"/>
            </a:pPr>
            <a:r>
              <a:rPr lang="en-US" sz="1800"/>
              <a:t>Across for </a:t>
            </a:r>
            <a:r>
              <a:rPr lang="en-US" sz="1800" b="1"/>
              <a:t>the second point (1)</a:t>
            </a:r>
            <a:endParaRPr lang="en-US" sz="1800"/>
          </a:p>
          <a:p>
            <a:pPr marL="182880" lvl="0">
              <a:spcBef>
                <a:spcPts val="900"/>
              </a:spcBef>
              <a:spcAft>
                <a:spcPts val="0"/>
              </a:spcAft>
              <a:buSzPts val="1800"/>
            </a:pPr>
            <a:r>
              <a:rPr lang="en-US" sz="1800"/>
              <a:t> Then returns to the original position to make </a:t>
            </a:r>
            <a:r>
              <a:rPr lang="en-US" sz="1800" b="1"/>
              <a:t>the third point and conclusion (1)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Google Shape;169;p5"/>
          <p:cNvPicPr preferRelativeResize="0">
            <a:picLocks noGrp="1"/>
          </p:cNvPicPr>
          <p:nvPr>
            <p:ph sz="half" idx="1"/>
          </p:nvPr>
        </p:nvPicPr>
        <p:blipFill rotWithShape="1">
          <a:blip r:embed="rId3"/>
          <a:stretch/>
        </p:blipFill>
        <p:spPr>
          <a:xfrm>
            <a:off x="5987738" y="1469389"/>
            <a:ext cx="5628018" cy="3686351"/>
          </a:xfrm>
          <a:prstGeom prst="rect">
            <a:avLst/>
          </a:prstGeom>
          <a:noFill/>
        </p:spPr>
      </p:pic>
      <p:sp>
        <p:nvSpPr>
          <p:cNvPr id="171" name="Google Shape;171;p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1141</Words>
  <Application>Microsoft Office PowerPoint</Application>
  <PresentationFormat>Widescreen</PresentationFormat>
  <Paragraphs>140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Arial,Sans-Serif</vt:lpstr>
      <vt:lpstr>Calibri</vt:lpstr>
      <vt:lpstr>Calibri Light</vt:lpstr>
      <vt:lpstr>Century Gothic</vt:lpstr>
      <vt:lpstr>Office Theme</vt:lpstr>
      <vt:lpstr>NONVERBAL DELIVERY </vt:lpstr>
      <vt:lpstr>Learning objectives</vt:lpstr>
      <vt:lpstr>Chapter outline </vt:lpstr>
      <vt:lpstr>1. Nonverbal Communication Is Fluid</vt:lpstr>
      <vt:lpstr>2. Eight types of nonverbal communication</vt:lpstr>
      <vt:lpstr>Space </vt:lpstr>
      <vt:lpstr>Environment </vt:lpstr>
      <vt:lpstr>3. Movement in Your Speech </vt:lpstr>
      <vt:lpstr>Positions on the Stage </vt:lpstr>
      <vt:lpstr>Gestures </vt:lpstr>
      <vt:lpstr>Facial Gestures </vt:lpstr>
      <vt:lpstr>4. Visual Aids</vt:lpstr>
      <vt:lpstr>Visual aids accomplish several goals:</vt:lpstr>
      <vt:lpstr>Purpose, Emphasis, Support, and Clarity</vt:lpstr>
      <vt:lpstr>Methods and Materials</vt:lpstr>
      <vt:lpstr>Preparing Visual Aids</vt:lpstr>
      <vt:lpstr>Using Visual Aids</vt:lpstr>
      <vt:lpstr>Using PowerPoint as a Visual Aid </vt:lpstr>
      <vt:lpstr>Use of Color</vt:lpstr>
      <vt:lpstr>Helpful Hints for Visual Aids </vt:lpstr>
      <vt:lpstr>5. Nonverbal Strategies for Success with Your Audience </vt:lpstr>
      <vt:lpstr>Exercises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NONVERBAL DELIVERY </dc:title>
  <cp:lastModifiedBy>FNU LNU</cp:lastModifiedBy>
  <cp:revision>129</cp:revision>
  <dcterms:created xsi:type="dcterms:W3CDTF">2021-08-09T09:53:49Z</dcterms:created>
  <dcterms:modified xsi:type="dcterms:W3CDTF">2022-05-28T10:53:33Z</dcterms:modified>
</cp:coreProperties>
</file>