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2"/>
  </p:notesMasterIdLst>
  <p:sldIdLst>
    <p:sldId id="256" r:id="rId2"/>
    <p:sldId id="257" r:id="rId3"/>
    <p:sldId id="258" r:id="rId4"/>
    <p:sldId id="260" r:id="rId5"/>
    <p:sldId id="263" r:id="rId6"/>
    <p:sldId id="262" r:id="rId7"/>
    <p:sldId id="261" r:id="rId8"/>
    <p:sldId id="264" r:id="rId9"/>
    <p:sldId id="265" r:id="rId10"/>
    <p:sldId id="268" r:id="rId11"/>
    <p:sldId id="269" r:id="rId12"/>
    <p:sldId id="281"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hdgUbPt/zktAbgzinHI4WTcJuT8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 Thi Phuong Dung (FPTU D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00E138-7F4E-461A-8CC9-0814653D7B6E}">
  <a:tblStyle styleId="{3A00E138-7F4E-461A-8CC9-0814653D7B6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4F4"/>
          </a:solidFill>
        </a:fill>
      </a:tcStyle>
    </a:wholeTbl>
    <a:band1H>
      <a:tcTxStyle/>
      <a:tcStyle>
        <a:tcBdr/>
        <a:fill>
          <a:solidFill>
            <a:srgbClr val="DEE8E8"/>
          </a:solidFill>
        </a:fill>
      </a:tcStyle>
    </a:band1H>
    <a:band2H>
      <a:tcTxStyle/>
      <a:tcStyle>
        <a:tcBdr/>
      </a:tcStyle>
    </a:band2H>
    <a:band1V>
      <a:tcTxStyle/>
      <a:tcStyle>
        <a:tcBdr/>
        <a:fill>
          <a:solidFill>
            <a:srgbClr val="DEE8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7"/>
    <p:restoredTop sz="88158"/>
  </p:normalViewPr>
  <p:slideViewPr>
    <p:cSldViewPr snapToGrid="0">
      <p:cViewPr varScale="1">
        <p:scale>
          <a:sx n="101" d="100"/>
          <a:sy n="101" d="100"/>
        </p:scale>
        <p:origin x="94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919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53" name="Google Shape;25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rtl="0" fontAlgn="t"/>
            <a:r>
              <a:rPr lang="en-US" sz="1200" b="1" i="0" u="none" strike="noStrike" cap="none" dirty="0">
                <a:solidFill>
                  <a:schemeClr val="dk1"/>
                </a:solidFill>
                <a:effectLst/>
                <a:latin typeface="Calibri"/>
                <a:ea typeface="Calibri"/>
                <a:cs typeface="Calibri"/>
                <a:sym typeface="Calibri"/>
              </a:rPr>
              <a:t>Review</a:t>
            </a:r>
            <a:endParaRPr lang="en-US" sz="1200" b="0" i="0" u="none" strike="noStrike" cap="none" dirty="0">
              <a:solidFill>
                <a:schemeClr val="dk1"/>
              </a:solidFill>
              <a:effectLst/>
              <a:latin typeface="Calibri"/>
              <a:ea typeface="Calibri"/>
              <a:cs typeface="Calibri"/>
              <a:sym typeface="Calibri"/>
            </a:endParaRPr>
          </a:p>
          <a:p>
            <a:pPr rtl="0" fontAlgn="t"/>
            <a:r>
              <a:rPr lang="en-US" sz="1200" b="1" i="0" u="none" strike="noStrike" cap="none" dirty="0">
                <a:solidFill>
                  <a:schemeClr val="dk1"/>
                </a:solidFill>
                <a:effectLst/>
                <a:latin typeface="Calibri"/>
                <a:ea typeface="Calibri"/>
                <a:cs typeface="Calibri"/>
                <a:sym typeface="Calibri"/>
              </a:rPr>
              <a:t>Why we engage in communication</a:t>
            </a:r>
            <a:endParaRPr lang="en-US" sz="1200" b="0" i="0" u="none" strike="noStrike" cap="none" dirty="0">
              <a:solidFill>
                <a:schemeClr val="dk1"/>
              </a:solidFill>
              <a:effectLst/>
              <a:latin typeface="Calibri"/>
              <a:ea typeface="Calibri"/>
              <a:cs typeface="Calibri"/>
              <a:sym typeface="Calibri"/>
            </a:endParaRPr>
          </a:p>
          <a:p>
            <a:pPr rtl="0" fontAlgn="t"/>
            <a:r>
              <a:rPr lang="en-US" sz="1200" b="0" i="0" u="none" strike="noStrike" cap="none" dirty="0">
                <a:solidFill>
                  <a:schemeClr val="dk1"/>
                </a:solidFill>
                <a:effectLst/>
                <a:latin typeface="Calibri"/>
                <a:ea typeface="Calibri"/>
                <a:cs typeface="Calibri"/>
                <a:sym typeface="Calibri"/>
              </a:rPr>
              <a:t>Gain information</a:t>
            </a:r>
          </a:p>
          <a:p>
            <a:pPr rtl="0" fontAlgn="t"/>
            <a:r>
              <a:rPr lang="en-US" sz="1200" b="0" i="0" u="none" strike="noStrike" cap="none" dirty="0">
                <a:solidFill>
                  <a:schemeClr val="dk1"/>
                </a:solidFill>
                <a:effectLst/>
                <a:latin typeface="Calibri"/>
                <a:ea typeface="Calibri"/>
                <a:cs typeface="Calibri"/>
                <a:sym typeface="Calibri"/>
              </a:rPr>
              <a:t>We engage in communication to gain information. This information can involve directions to unknown location, or a better understanding about another person through observation or self-disclosure</a:t>
            </a:r>
          </a:p>
          <a:p>
            <a:pPr rtl="0" fontAlgn="t"/>
            <a:r>
              <a:rPr lang="en-US" sz="1200" b="0" i="0" u="none" strike="noStrike" cap="none" dirty="0">
                <a:solidFill>
                  <a:schemeClr val="dk1"/>
                </a:solidFill>
                <a:effectLst/>
                <a:latin typeface="Calibri"/>
                <a:ea typeface="Calibri"/>
                <a:cs typeface="Calibri"/>
                <a:sym typeface="Calibri"/>
              </a:rPr>
              <a:t>Understand communication contexts</a:t>
            </a:r>
          </a:p>
          <a:p>
            <a:pPr rtl="0" fontAlgn="t"/>
            <a:r>
              <a:rPr lang="en-US" sz="1200" b="0" i="0" u="none" strike="noStrike" cap="none" dirty="0">
                <a:solidFill>
                  <a:schemeClr val="dk1"/>
                </a:solidFill>
                <a:effectLst/>
                <a:latin typeface="Calibri"/>
                <a:ea typeface="Calibri"/>
                <a:cs typeface="Calibri"/>
                <a:sym typeface="Calibri"/>
              </a:rPr>
              <a:t>We also want to understand the context in which we communication, discerning the range between impersonal and intimate, to better anticipate how to communicate effectively in each setting</a:t>
            </a:r>
          </a:p>
          <a:p>
            <a:pPr rtl="0" fontAlgn="t"/>
            <a:r>
              <a:rPr lang="en-US" sz="1200" b="0" i="0" u="none" strike="noStrike" cap="none" dirty="0">
                <a:solidFill>
                  <a:schemeClr val="dk1"/>
                </a:solidFill>
                <a:effectLst/>
                <a:latin typeface="Calibri"/>
                <a:ea typeface="Calibri"/>
                <a:cs typeface="Calibri"/>
                <a:sym typeface="Calibri"/>
              </a:rPr>
              <a:t>Understand our identity</a:t>
            </a:r>
          </a:p>
          <a:p>
            <a:pPr rtl="0" fontAlgn="t"/>
            <a:r>
              <a:rPr lang="en-US" sz="1200" b="0" i="0" u="none" strike="noStrike" cap="none" dirty="0">
                <a:solidFill>
                  <a:schemeClr val="dk1"/>
                </a:solidFill>
                <a:effectLst/>
                <a:latin typeface="Calibri"/>
                <a:ea typeface="Calibri"/>
                <a:cs typeface="Calibri"/>
                <a:sym typeface="Calibri"/>
              </a:rPr>
              <a:t>Through engaging in communication, we come to perceive ourselves, our roles, and our relationships with others</a:t>
            </a:r>
          </a:p>
          <a:p>
            <a:pPr rtl="0" fontAlgn="t"/>
            <a:r>
              <a:rPr lang="en-US" sz="1200" b="0" i="0" u="none" strike="noStrike" cap="none" dirty="0">
                <a:solidFill>
                  <a:schemeClr val="dk1"/>
                </a:solidFill>
                <a:effectLst/>
                <a:latin typeface="Calibri"/>
                <a:ea typeface="Calibri"/>
                <a:cs typeface="Calibri"/>
                <a:sym typeface="Calibri"/>
              </a:rPr>
              <a:t>Meet our need </a:t>
            </a:r>
          </a:p>
          <a:p>
            <a:pPr rtl="0" fontAlgn="t"/>
            <a:r>
              <a:rPr lang="en-US" sz="1200" b="0" i="0" u="none" strike="noStrike" cap="none" dirty="0">
                <a:solidFill>
                  <a:schemeClr val="dk1"/>
                </a:solidFill>
                <a:effectLst/>
                <a:latin typeface="Calibri"/>
                <a:ea typeface="Calibri"/>
                <a:cs typeface="Calibri"/>
                <a:sym typeface="Calibri"/>
              </a:rPr>
              <a:t>We meet our needs through communication.</a:t>
            </a:r>
          </a:p>
          <a:p>
            <a:pPr marL="0" lvl="0" indent="0" algn="l" rtl="0">
              <a:spcBef>
                <a:spcPts val="0"/>
              </a:spcBef>
              <a:spcAft>
                <a:spcPts val="0"/>
              </a:spcAft>
              <a:buNone/>
            </a:pPr>
            <a:endParaRPr dirty="0"/>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1A46-2AC7-D460-D680-6DE50E852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71CB71-60F9-CEFA-8DE5-8611CAA1B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30B73A-7FE0-26B2-CDFF-CA7083621FA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44B62C3-42D2-ED9E-0ECB-ADB468AC9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C508D-AA4C-8958-B20E-6BAD8D7F38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64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E021-C8F5-D0BE-6F26-BE6E65E3DF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46050B-1CF5-3228-9AFC-FB8DE1C31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E7682-A7DC-54F0-3CEE-1A12F7766CE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B4C0B34-B1DB-9ACA-75AD-1A7D92C34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2D3A3-AE7B-0AD4-4E9D-89E638A4BB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7807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C9C747-D2F1-6D6D-580C-EAD6EE1D19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8DDB2B-5DF8-415C-9863-3F80E000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9F798-947A-5021-8778-8D699AA12D4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83C5C0E-51C4-123A-0B42-7DA94C4A4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E1B1C-255A-5E69-C661-76928AFF82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6306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0"/>
        <p:cNvGrpSpPr/>
        <p:nvPr/>
      </p:nvGrpSpPr>
      <p:grpSpPr>
        <a:xfrm>
          <a:off x="0" y="0"/>
          <a:ext cx="0" cy="0"/>
          <a:chOff x="0" y="0"/>
          <a:chExt cx="0" cy="0"/>
        </a:xfrm>
      </p:grpSpPr>
      <p:sp>
        <p:nvSpPr>
          <p:cNvPr id="43" name="Google Shape;43;p29"/>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A3838"/>
              </a:buClr>
              <a:buSzPts val="2800"/>
              <a:buFont typeface="Quattrocento Sans"/>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9"/>
          <p:cNvSpPr txBox="1">
            <a:spLocks noGrp="1"/>
          </p:cNvSpPr>
          <p:nvPr>
            <p:ph type="body" idx="1"/>
          </p:nvPr>
        </p:nvSpPr>
        <p:spPr>
          <a:xfrm>
            <a:off x="539496" y="1435608"/>
            <a:ext cx="4416552" cy="3977640"/>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3F3F3F"/>
              </a:buClr>
              <a:buSzPts val="1200"/>
              <a:buFont typeface="Quattrocento Sans"/>
              <a:buNone/>
              <a:defRPr sz="1200">
                <a:solidFill>
                  <a:srgbClr val="3F3F3F"/>
                </a:solidFill>
              </a:defRPr>
            </a:lvl1pPr>
            <a:lvl2pPr marL="914400" lvl="1" indent="-304800" algn="l">
              <a:lnSpc>
                <a:spcPct val="150000"/>
              </a:lnSpc>
              <a:spcBef>
                <a:spcPts val="1200"/>
              </a:spcBef>
              <a:spcAft>
                <a:spcPts val="0"/>
              </a:spcAft>
              <a:buClr>
                <a:srgbClr val="3F3F3F"/>
              </a:buClr>
              <a:buSzPts val="1200"/>
              <a:buChar char="•"/>
              <a:defRPr sz="1200">
                <a:solidFill>
                  <a:srgbClr val="3F3F3F"/>
                </a:solidFill>
              </a:defRPr>
            </a:lvl2pPr>
            <a:lvl3pPr marL="1371600" lvl="2" indent="-304800" algn="l">
              <a:lnSpc>
                <a:spcPct val="150000"/>
              </a:lnSpc>
              <a:spcBef>
                <a:spcPts val="1200"/>
              </a:spcBef>
              <a:spcAft>
                <a:spcPts val="0"/>
              </a:spcAft>
              <a:buClr>
                <a:srgbClr val="3F3F3F"/>
              </a:buClr>
              <a:buSzPts val="1200"/>
              <a:buChar char="•"/>
              <a:defRPr sz="1200">
                <a:solidFill>
                  <a:srgbClr val="3F3F3F"/>
                </a:solidFill>
              </a:defRPr>
            </a:lvl3pPr>
            <a:lvl4pPr marL="1828800" lvl="3" indent="-304800" algn="l">
              <a:lnSpc>
                <a:spcPct val="150000"/>
              </a:lnSpc>
              <a:spcBef>
                <a:spcPts val="1200"/>
              </a:spcBef>
              <a:spcAft>
                <a:spcPts val="0"/>
              </a:spcAft>
              <a:buClr>
                <a:srgbClr val="3F3F3F"/>
              </a:buClr>
              <a:buSzPts val="1200"/>
              <a:buChar char="•"/>
              <a:defRPr sz="1200">
                <a:solidFill>
                  <a:srgbClr val="3F3F3F"/>
                </a:solidFill>
              </a:defRPr>
            </a:lvl4pPr>
            <a:lvl5pPr marL="2286000" lvl="4" indent="-304800" algn="l">
              <a:lnSpc>
                <a:spcPct val="150000"/>
              </a:lnSpc>
              <a:spcBef>
                <a:spcPts val="1200"/>
              </a:spcBef>
              <a:spcAft>
                <a:spcPts val="0"/>
              </a:spcAft>
              <a:buClr>
                <a:srgbClr val="3F3F3F"/>
              </a:buClr>
              <a:buSzPts val="1200"/>
              <a:buChar char="•"/>
              <a:defRPr sz="1200">
                <a:solidFill>
                  <a:srgbClr val="3F3F3F"/>
                </a:solidFill>
              </a:defRPr>
            </a:lvl5pPr>
            <a:lvl6pPr marL="2743200" lvl="5" indent="-342900" algn="l">
              <a:lnSpc>
                <a:spcPct val="150000"/>
              </a:lnSpc>
              <a:spcBef>
                <a:spcPts val="1200"/>
              </a:spcBef>
              <a:spcAft>
                <a:spcPts val="0"/>
              </a:spcAft>
              <a:buClr>
                <a:schemeClr val="dk1"/>
              </a:buClr>
              <a:buSzPts val="1800"/>
              <a:buChar char="•"/>
              <a:defRPr/>
            </a:lvl6pPr>
            <a:lvl7pPr marL="3200400" lvl="6" indent="-342900" algn="l">
              <a:lnSpc>
                <a:spcPct val="150000"/>
              </a:lnSpc>
              <a:spcBef>
                <a:spcPts val="1200"/>
              </a:spcBef>
              <a:spcAft>
                <a:spcPts val="0"/>
              </a:spcAft>
              <a:buClr>
                <a:schemeClr val="dk1"/>
              </a:buClr>
              <a:buSzPts val="1800"/>
              <a:buChar char="•"/>
              <a:defRPr/>
            </a:lvl7pPr>
            <a:lvl8pPr marL="3657600" lvl="7" indent="-342900" algn="l">
              <a:lnSpc>
                <a:spcPct val="150000"/>
              </a:lnSpc>
              <a:spcBef>
                <a:spcPts val="1200"/>
              </a:spcBef>
              <a:spcAft>
                <a:spcPts val="0"/>
              </a:spcAft>
              <a:buClr>
                <a:schemeClr val="dk1"/>
              </a:buClr>
              <a:buSzPts val="1800"/>
              <a:buChar char="•"/>
              <a:defRPr/>
            </a:lvl8pPr>
            <a:lvl9pPr marL="4114800" lvl="8" indent="-228600" algn="l">
              <a:lnSpc>
                <a:spcPct val="90000"/>
              </a:lnSpc>
              <a:spcBef>
                <a:spcPts val="1200"/>
              </a:spcBef>
              <a:spcAft>
                <a:spcPts val="0"/>
              </a:spcAft>
              <a:buClr>
                <a:schemeClr val="dk1"/>
              </a:buClr>
              <a:buSzPts val="1800"/>
              <a:buNone/>
              <a:defRPr/>
            </a:lvl9pPr>
          </a:lstStyle>
          <a:p>
            <a:endParaRPr/>
          </a:p>
        </p:txBody>
      </p:sp>
      <p:sp>
        <p:nvSpPr>
          <p:cNvPr id="45" name="Google Shape;45;p29"/>
          <p:cNvSpPr txBox="1">
            <a:spLocks noGrp="1"/>
          </p:cNvSpPr>
          <p:nvPr>
            <p:ph type="dt" idx="10"/>
          </p:nvPr>
        </p:nvSpPr>
        <p:spPr>
          <a:xfrm>
            <a:off x="539496" y="62039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595959"/>
              </a:buClr>
              <a:buSzPts val="1400"/>
              <a:buFont typeface="Calibri"/>
              <a:buNone/>
              <a:defRPr sz="1200">
                <a:solidFill>
                  <a:srgbClr val="595959"/>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46" name="Google Shape;46;p29"/>
          <p:cNvSpPr txBox="1">
            <a:spLocks noGrp="1"/>
          </p:cNvSpPr>
          <p:nvPr>
            <p:ph type="ftr" idx="11"/>
          </p:nvPr>
        </p:nvSpPr>
        <p:spPr>
          <a:xfrm>
            <a:off x="4648200" y="62039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595959"/>
              </a:buClr>
              <a:buSzPts val="1400"/>
              <a:buFont typeface="Calibri"/>
              <a:buNone/>
              <a:defRPr sz="1200">
                <a:solidFill>
                  <a:srgbClr val="595959"/>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47" name="Google Shape;47;p29"/>
          <p:cNvSpPr txBox="1">
            <a:spLocks noGrp="1"/>
          </p:cNvSpPr>
          <p:nvPr>
            <p:ph type="sldNum" idx="12"/>
          </p:nvPr>
        </p:nvSpPr>
        <p:spPr>
          <a:xfrm>
            <a:off x="8371926" y="6203952"/>
            <a:ext cx="3276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1pPr>
            <a:lvl2pPr marL="0" marR="0" lvl="1"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2pPr>
            <a:lvl3pPr marL="0" marR="0" lvl="2"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3pPr>
            <a:lvl4pPr marL="0" marR="0" lvl="3"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4pPr>
            <a:lvl5pPr marL="0" marR="0" lvl="4"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5pPr>
            <a:lvl6pPr marL="0" marR="0" lvl="5"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6pPr>
            <a:lvl7pPr marL="0" marR="0" lvl="6"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7pPr>
            <a:lvl8pPr marL="0" marR="0" lvl="7"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8pPr>
            <a:lvl9pPr marL="0" marR="0" lvl="8"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625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CEDD-3488-9E15-11D7-9898956CF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2A6CE-0A5A-49D9-DB8A-FFF8050F5C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194FF-25FF-5024-C354-E55E976875D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A457E89-2470-BC1D-ABE2-A6A00D3B7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BBC25-7E5E-69BE-3677-B559EF0EF6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899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0108-4E5B-E0E3-47C2-5DE5383E2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AAAF3-2D02-CD13-A233-97B5E4AB8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1E87C0-5D2E-B2E5-386F-106E5CD3BB7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1C1574C-8DE5-CFBC-C820-491D69BE5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EC3FA-2B59-040B-243B-A5274562C8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09427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1E58-36E1-9134-A824-BC4ECB86B8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25DE0-E256-4BEC-7401-FFC133AC4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41A933-36B4-7746-761D-8F1CA8B9A1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8F0769-1075-F30B-F378-46E2107C52F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8726A1D-B0F2-B480-81AC-1AB87A678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109B4-1453-761A-930C-8A11135FD9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877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624C-F961-6E6C-7358-1C9930D7DE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8D4D3-2A07-473E-C14E-B5C880FA0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627D8D-C146-998A-CB13-C6AA0B4FCB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A6DA1B-52A0-C8BA-D54C-A22CF3CFB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DE3E2E-E5D4-1386-7C60-4C8EA600DF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EB4FE5-BE5A-A7C1-EECB-1D7CA68EB8EE}"/>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41D7359-46DA-DDCD-FE85-BCC703ADBE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74BB2D-F854-94E5-19F1-75D0572F37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267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BF66-3076-7251-608C-27C2A88BE4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B84081-9A8A-AC1E-88EA-E6A8F0DC299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22EFFDF8-E7A8-9FFD-F6D6-448D4FA7B2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20B1D1-BC6F-913D-0D0A-67DB5C07C7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61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186A4-44FC-4BC9-76C6-39D8F2471A91}"/>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B1849FB2-57E9-5EC2-0786-B302BC2561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858861-50F9-4A8A-92DE-F6170D71BA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140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8454-450F-EEC4-E206-A9E83C6EF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DD4092-5B04-7158-A3D5-10A443FB0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0E70F5-0815-FEAB-E80E-008FE014E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E9FC3-02A1-3881-A9CB-EA2DC3792CB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6B826D-8696-3CB0-E00F-ACF58FB27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9FB82-85A4-6417-9126-CF7F7111B9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995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3884-1A56-5429-08F4-83984FD58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6027-1721-B249-46BA-20FBC8857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26D629-C9E3-65E5-5133-FDA11CE68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249A2-D4ED-6638-CE8E-E0FC4F14D0D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C21B522-E9FD-2BB6-EBBE-F426B7B69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7B3C8-A951-F3B4-F62D-4426853E05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107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932034-76E7-1807-0050-7207AFC68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318D92-6E66-80A9-DDEA-1099FD5FA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F9530-4FF6-52DB-480E-FF87FAD51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1483DB5-CFBB-F208-C082-6221A069E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57BD3F-18BB-CD42-1399-CF4DAE92C4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04384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
          <p:cNvSpPr txBox="1">
            <a:spLocks noGrp="1"/>
          </p:cNvSpPr>
          <p:nvPr>
            <p:ph type="ctrTitle"/>
          </p:nvPr>
        </p:nvSpPr>
        <p:spPr>
          <a:xfrm>
            <a:off x="1128403" y="945913"/>
            <a:ext cx="10620252" cy="261855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Persuasive Presentations </a:t>
            </a:r>
            <a:endParaRPr dirty="0"/>
          </a:p>
        </p:txBody>
      </p:sp>
      <p:sp>
        <p:nvSpPr>
          <p:cNvPr id="114" name="Google Shape;114;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SESSION IV: GROUPS &amp; TEAMS (IN) ACTION</a:t>
            </a:r>
            <a:endParaRPr dirty="0"/>
          </a:p>
          <a:p>
            <a:pPr marL="0" lvl="0" indent="0" algn="l" rtl="0">
              <a:lnSpc>
                <a:spcPct val="90000"/>
              </a:lnSpc>
              <a:spcBef>
                <a:spcPts val="1400"/>
              </a:spcBef>
              <a:spcAft>
                <a:spcPts val="0"/>
              </a:spcAft>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3. Speaking Ethically and Avoiding Fallacies</a:t>
            </a:r>
            <a:endParaRPr/>
          </a:p>
        </p:txBody>
      </p:sp>
      <p:sp>
        <p:nvSpPr>
          <p:cNvPr id="188" name="Google Shape;188;p13"/>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91440" lvl="0" indent="-127000" rtl="0">
              <a:lnSpc>
                <a:spcPct val="90000"/>
              </a:lnSpc>
              <a:spcBef>
                <a:spcPts val="0"/>
              </a:spcBef>
              <a:spcAft>
                <a:spcPts val="0"/>
              </a:spcAft>
              <a:buSzPts val="2000"/>
              <a:buFont typeface="Noto Sans Symbols"/>
              <a:buChar char="❖"/>
            </a:pPr>
            <a:r>
              <a:rPr lang="en-US" sz="3200" dirty="0"/>
              <a:t>Fairness</a:t>
            </a:r>
            <a:endParaRPr sz="3200" dirty="0"/>
          </a:p>
          <a:p>
            <a:pPr marL="91440" lvl="0" indent="-127000" rtl="0">
              <a:lnSpc>
                <a:spcPct val="90000"/>
              </a:lnSpc>
              <a:spcBef>
                <a:spcPts val="1400"/>
              </a:spcBef>
              <a:spcAft>
                <a:spcPts val="0"/>
              </a:spcAft>
              <a:buSzPts val="2000"/>
              <a:buFont typeface="Noto Sans Symbols"/>
              <a:buChar char="❖"/>
            </a:pPr>
            <a:r>
              <a:rPr lang="en-US" sz="3200" dirty="0"/>
              <a:t>Freedom</a:t>
            </a:r>
            <a:endParaRPr sz="3200" dirty="0"/>
          </a:p>
          <a:p>
            <a:pPr marL="91440" lvl="0" indent="-127000">
              <a:spcBef>
                <a:spcPts val="0"/>
              </a:spcBef>
              <a:buSzPts val="2000"/>
              <a:buFont typeface="Noto Sans Symbols"/>
              <a:buChar char="❖"/>
            </a:pPr>
            <a:r>
              <a:rPr lang="en-US" sz="3200" dirty="0"/>
              <a:t>Ethics</a:t>
            </a:r>
          </a:p>
          <a:p>
            <a:pPr marL="91440" lvl="0" indent="-127000">
              <a:spcBef>
                <a:spcPts val="0"/>
              </a:spcBef>
              <a:buSzPts val="2000"/>
              <a:buFont typeface="Noto Sans Symbols"/>
              <a:buChar char="❖"/>
            </a:pPr>
            <a:r>
              <a:rPr lang="en-US" sz="3200" dirty="0"/>
              <a:t>Manipulation </a:t>
            </a:r>
          </a:p>
          <a:p>
            <a:pPr marL="91440" lvl="0" indent="-127000">
              <a:spcBef>
                <a:spcPts val="1400"/>
              </a:spcBef>
              <a:buSzPts val="2000"/>
              <a:buFont typeface="Noto Sans Symbols"/>
              <a:buChar char="❖"/>
            </a:pPr>
            <a:r>
              <a:rPr lang="en-US" sz="3200" dirty="0"/>
              <a:t>Deception</a:t>
            </a:r>
          </a:p>
          <a:p>
            <a:pPr marL="91440" lvl="0" indent="-127000">
              <a:spcBef>
                <a:spcPts val="1400"/>
              </a:spcBef>
              <a:buSzPts val="2000"/>
              <a:buFont typeface="Noto Sans Symbols"/>
              <a:buChar char="❖"/>
            </a:pPr>
            <a:r>
              <a:rPr lang="en-US" sz="3200" dirty="0"/>
              <a:t>Bias</a:t>
            </a:r>
          </a:p>
          <a:p>
            <a:pPr marL="91440" lvl="0" indent="-127000">
              <a:spcBef>
                <a:spcPts val="1400"/>
              </a:spcBef>
              <a:buSzPts val="2000"/>
              <a:buFont typeface="Noto Sans Symbols"/>
              <a:buChar char="❖"/>
            </a:pPr>
            <a:r>
              <a:rPr lang="en-US" sz="3200" dirty="0"/>
              <a:t>Bribery</a:t>
            </a:r>
          </a:p>
          <a:p>
            <a:pPr marL="91440" lvl="0" indent="-127000" algn="ctr" rtl="0">
              <a:lnSpc>
                <a:spcPct val="90000"/>
              </a:lnSpc>
              <a:spcBef>
                <a:spcPts val="1400"/>
              </a:spcBef>
              <a:spcAft>
                <a:spcPts val="0"/>
              </a:spcAft>
              <a:buSzPts val="2000"/>
              <a:buFont typeface="Noto Sans Symbols"/>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idx="4294967295"/>
          </p:nvPr>
        </p:nvSpPr>
        <p:spPr>
          <a:xfrm>
            <a:off x="2133600" y="287338"/>
            <a:ext cx="10058400" cy="144938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a:t>Eleven Points for Speaking Ethically </a:t>
            </a:r>
            <a:endParaRPr/>
          </a:p>
        </p:txBody>
      </p:sp>
      <p:sp>
        <p:nvSpPr>
          <p:cNvPr id="196" name="Google Shape;196;p14"/>
          <p:cNvSpPr txBox="1">
            <a:spLocks noGrp="1"/>
          </p:cNvSpPr>
          <p:nvPr>
            <p:ph type="body" idx="4294967295"/>
          </p:nvPr>
        </p:nvSpPr>
        <p:spPr>
          <a:xfrm>
            <a:off x="2263775" y="1108075"/>
            <a:ext cx="9928225" cy="5046663"/>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None/>
            </a:pPr>
            <a:r>
              <a:rPr lang="en-US" sz="2800" b="1" dirty="0">
                <a:solidFill>
                  <a:srgbClr val="D24726"/>
                </a:solidFill>
              </a:rPr>
              <a:t>DO NOT:</a:t>
            </a:r>
            <a:endParaRPr sz="2800" b="1" dirty="0">
              <a:solidFill>
                <a:srgbClr val="D24726"/>
              </a:solidFill>
            </a:endParaRPr>
          </a:p>
          <a:p>
            <a:pPr marL="0" lvl="0" indent="0" algn="l" rtl="0">
              <a:lnSpc>
                <a:spcPct val="90000"/>
              </a:lnSpc>
              <a:spcBef>
                <a:spcPts val="0"/>
              </a:spcBef>
              <a:spcAft>
                <a:spcPts val="0"/>
              </a:spcAft>
              <a:buNone/>
            </a:pPr>
            <a:endParaRPr sz="2800" b="1" dirty="0">
              <a:solidFill>
                <a:srgbClr val="D24726"/>
              </a:solidFill>
            </a:endParaRPr>
          </a:p>
          <a:p>
            <a:pPr marL="457200" lvl="0" indent="-457200" algn="l" rtl="0">
              <a:lnSpc>
                <a:spcPct val="90000"/>
              </a:lnSpc>
              <a:spcBef>
                <a:spcPts val="0"/>
              </a:spcBef>
              <a:spcAft>
                <a:spcPts val="0"/>
              </a:spcAft>
              <a:buSzPct val="100000"/>
              <a:buFont typeface="Calibri"/>
              <a:buAutoNum type="arabicPeriod"/>
            </a:pPr>
            <a:r>
              <a:rPr lang="en-US" sz="2800" dirty="0"/>
              <a:t>Use false, fabricated, misrepresented, distorted or irrelevant evidence to support arguments or claims. </a:t>
            </a:r>
            <a:endParaRPr sz="2800" dirty="0"/>
          </a:p>
          <a:p>
            <a:pPr marL="457200" lvl="0" indent="-457200" algn="l" rtl="0">
              <a:lnSpc>
                <a:spcPct val="90000"/>
              </a:lnSpc>
              <a:spcBef>
                <a:spcPts val="1400"/>
              </a:spcBef>
              <a:spcAft>
                <a:spcPts val="0"/>
              </a:spcAft>
              <a:buSzPct val="100000"/>
              <a:buFont typeface="Calibri"/>
              <a:buAutoNum type="arabicPeriod"/>
            </a:pPr>
            <a:r>
              <a:rPr lang="en-US" sz="2800" dirty="0"/>
              <a:t>Intentionally use unsupported, misleading, or illogical reasoning. </a:t>
            </a:r>
            <a:endParaRPr sz="2800" dirty="0"/>
          </a:p>
          <a:p>
            <a:pPr marL="457200" lvl="0" indent="-457200" algn="l" rtl="0">
              <a:lnSpc>
                <a:spcPct val="90000"/>
              </a:lnSpc>
              <a:spcBef>
                <a:spcPts val="1400"/>
              </a:spcBef>
              <a:spcAft>
                <a:spcPts val="0"/>
              </a:spcAft>
              <a:buSzPct val="100000"/>
              <a:buFont typeface="Calibri"/>
              <a:buAutoNum type="arabicPeriod"/>
            </a:pPr>
            <a:r>
              <a:rPr lang="en-US" sz="2800" dirty="0"/>
              <a:t>Represent yourself as informed or an “expert” on a subject when you are not. </a:t>
            </a:r>
            <a:endParaRPr sz="2800" dirty="0"/>
          </a:p>
          <a:p>
            <a:pPr marL="457200" lvl="0" indent="-457200" algn="l" rtl="0">
              <a:lnSpc>
                <a:spcPct val="90000"/>
              </a:lnSpc>
              <a:spcBef>
                <a:spcPts val="1400"/>
              </a:spcBef>
              <a:spcAft>
                <a:spcPts val="0"/>
              </a:spcAft>
              <a:buSzPct val="100000"/>
              <a:buFont typeface="Calibri"/>
              <a:buAutoNum type="arabicPeriod"/>
            </a:pPr>
            <a:r>
              <a:rPr lang="en-US" sz="2800" dirty="0"/>
              <a:t>Use irrelevant appeals to divert attention from the issue at hand. </a:t>
            </a:r>
            <a:endParaRPr sz="2800" dirty="0"/>
          </a:p>
          <a:p>
            <a:pPr marL="457200" lvl="0" indent="-457200" algn="l" rtl="0">
              <a:lnSpc>
                <a:spcPct val="90000"/>
              </a:lnSpc>
              <a:spcBef>
                <a:spcPts val="1400"/>
              </a:spcBef>
              <a:spcAft>
                <a:spcPts val="0"/>
              </a:spcAft>
              <a:buSzPct val="100000"/>
              <a:buFont typeface="Calibri"/>
              <a:buAutoNum type="arabicPeriod"/>
            </a:pPr>
            <a:r>
              <a:rPr lang="en-US" sz="2800" dirty="0"/>
              <a:t>Ask your audience to link your idea or proposal to emotion-laden values, motives, or goals to which it is actually not related. </a:t>
            </a:r>
            <a:endParaRP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idx="4294967295"/>
          </p:nvPr>
        </p:nvSpPr>
        <p:spPr>
          <a:xfrm>
            <a:off x="2133600" y="287338"/>
            <a:ext cx="10058400" cy="144938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a:t>Eleven Points for Speaking Ethically </a:t>
            </a:r>
            <a:endParaRPr/>
          </a:p>
        </p:txBody>
      </p:sp>
      <p:sp>
        <p:nvSpPr>
          <p:cNvPr id="196" name="Google Shape;196;p14"/>
          <p:cNvSpPr txBox="1">
            <a:spLocks noGrp="1"/>
          </p:cNvSpPr>
          <p:nvPr>
            <p:ph type="body" idx="4294967295"/>
          </p:nvPr>
        </p:nvSpPr>
        <p:spPr>
          <a:xfrm>
            <a:off x="2263775" y="1108075"/>
            <a:ext cx="9928225" cy="5046663"/>
          </a:xfrm>
          <a:prstGeom prst="rect">
            <a:avLst/>
          </a:prstGeom>
          <a:noFill/>
          <a:ln>
            <a:noFill/>
          </a:ln>
        </p:spPr>
        <p:txBody>
          <a:bodyPr spcFirstLastPara="1" wrap="square" lIns="0" tIns="45700" rIns="0" bIns="45700" anchor="t" anchorCtr="0">
            <a:normAutofit fontScale="92500" lnSpcReduction="20000"/>
          </a:bodyPr>
          <a:lstStyle/>
          <a:p>
            <a:pPr marL="0" lvl="0" indent="0" algn="l" rtl="0">
              <a:lnSpc>
                <a:spcPct val="90000"/>
              </a:lnSpc>
              <a:spcBef>
                <a:spcPts val="0"/>
              </a:spcBef>
              <a:spcAft>
                <a:spcPts val="0"/>
              </a:spcAft>
              <a:buNone/>
            </a:pPr>
            <a:r>
              <a:rPr lang="en-US" sz="2470" b="1" dirty="0">
                <a:solidFill>
                  <a:srgbClr val="D24726"/>
                </a:solidFill>
              </a:rPr>
              <a:t>DO NOT:</a:t>
            </a:r>
            <a:endParaRPr sz="2470" b="1" dirty="0">
              <a:solidFill>
                <a:srgbClr val="D24726"/>
              </a:solidFill>
            </a:endParaRPr>
          </a:p>
          <a:p>
            <a:pPr marL="0" lvl="0" indent="0" algn="l" rtl="0">
              <a:lnSpc>
                <a:spcPct val="90000"/>
              </a:lnSpc>
              <a:spcBef>
                <a:spcPts val="0"/>
              </a:spcBef>
              <a:spcAft>
                <a:spcPts val="0"/>
              </a:spcAft>
              <a:buNone/>
            </a:pPr>
            <a:endParaRPr b="1" dirty="0">
              <a:solidFill>
                <a:srgbClr val="D24726"/>
              </a:solidFill>
            </a:endParaRPr>
          </a:p>
          <a:p>
            <a:pPr marL="457200" lvl="0" indent="-457200" algn="l" rtl="0">
              <a:lnSpc>
                <a:spcPct val="90000"/>
              </a:lnSpc>
              <a:spcBef>
                <a:spcPts val="1400"/>
              </a:spcBef>
              <a:spcAft>
                <a:spcPts val="0"/>
              </a:spcAft>
              <a:buSzPct val="100000"/>
              <a:buFont typeface="+mj-lt"/>
              <a:buAutoNum type="arabicPeriod" startAt="6"/>
            </a:pPr>
            <a:r>
              <a:rPr lang="en-US" dirty="0"/>
              <a:t>Deceive your audience by concealing your real purpose, by concealing self-interest, by concealing the group you represent, or by concealing your position as an advocate of a viewpoint. </a:t>
            </a:r>
            <a:endParaRPr dirty="0"/>
          </a:p>
          <a:p>
            <a:pPr marL="457200" lvl="0" indent="-457200" algn="l" rtl="0">
              <a:lnSpc>
                <a:spcPct val="90000"/>
              </a:lnSpc>
              <a:spcBef>
                <a:spcPts val="1400"/>
              </a:spcBef>
              <a:spcAft>
                <a:spcPts val="0"/>
              </a:spcAft>
              <a:buSzPct val="100000"/>
              <a:buFont typeface="+mj-lt"/>
              <a:buAutoNum type="arabicPeriod" startAt="6"/>
            </a:pPr>
            <a:r>
              <a:rPr lang="en-US" dirty="0"/>
              <a:t>Distort, hide, or misrepresent the number, scope, intensity, or undesirable features of consequences or effects.</a:t>
            </a:r>
            <a:endParaRPr dirty="0"/>
          </a:p>
          <a:p>
            <a:pPr marL="457200" lvl="0" indent="-457200" algn="l" rtl="0">
              <a:lnSpc>
                <a:spcPct val="90000"/>
              </a:lnSpc>
              <a:spcBef>
                <a:spcPts val="1400"/>
              </a:spcBef>
              <a:spcAft>
                <a:spcPts val="0"/>
              </a:spcAft>
              <a:buSzPct val="100000"/>
              <a:buFont typeface="+mj-lt"/>
              <a:buAutoNum type="arabicPeriod" startAt="6"/>
            </a:pPr>
            <a:r>
              <a:rPr lang="en-US" dirty="0"/>
              <a:t>Use “emotional appeals” that lack a supporting basis of evidence or reasoning. </a:t>
            </a:r>
            <a:endParaRPr dirty="0"/>
          </a:p>
          <a:p>
            <a:pPr marL="457200" lvl="0" indent="-457200" algn="l" rtl="0">
              <a:lnSpc>
                <a:spcPct val="90000"/>
              </a:lnSpc>
              <a:spcBef>
                <a:spcPts val="1400"/>
              </a:spcBef>
              <a:spcAft>
                <a:spcPts val="0"/>
              </a:spcAft>
              <a:buSzPct val="100000"/>
              <a:buFont typeface="+mj-lt"/>
              <a:buAutoNum type="arabicPeriod" startAt="6"/>
            </a:pPr>
            <a:r>
              <a:rPr lang="en-US" dirty="0"/>
              <a:t>Oversimplify complex, gradation-laden situations into simplistic, two-valued, either-or, polar views or choices. </a:t>
            </a:r>
            <a:endParaRPr dirty="0"/>
          </a:p>
          <a:p>
            <a:pPr marL="457200" lvl="0" indent="-457200" algn="l" rtl="0">
              <a:lnSpc>
                <a:spcPct val="90000"/>
              </a:lnSpc>
              <a:spcBef>
                <a:spcPts val="1400"/>
              </a:spcBef>
              <a:spcAft>
                <a:spcPts val="0"/>
              </a:spcAft>
              <a:buSzPct val="100000"/>
              <a:buFont typeface="+mj-lt"/>
              <a:buAutoNum type="arabicPeriod" startAt="6"/>
            </a:pPr>
            <a:r>
              <a:rPr lang="en-US" dirty="0"/>
              <a:t>Pretend certainty where tentativeness and degrees of probability would be more accurate. </a:t>
            </a:r>
            <a:endParaRPr dirty="0"/>
          </a:p>
          <a:p>
            <a:pPr marL="457200" lvl="0" indent="-457200" algn="l" rtl="0">
              <a:lnSpc>
                <a:spcPct val="90000"/>
              </a:lnSpc>
              <a:spcBef>
                <a:spcPts val="1400"/>
              </a:spcBef>
              <a:spcAft>
                <a:spcPts val="0"/>
              </a:spcAft>
              <a:buSzPct val="100000"/>
              <a:buFont typeface="+mj-lt"/>
              <a:buAutoNum type="arabicPeriod" startAt="6"/>
            </a:pPr>
            <a:r>
              <a:rPr lang="en-US" dirty="0"/>
              <a:t>Advocate something which you yourself do not believe in.</a:t>
            </a:r>
            <a:endParaRPr dirty="0"/>
          </a:p>
        </p:txBody>
      </p:sp>
    </p:spTree>
    <p:extLst>
      <p:ext uri="{BB962C8B-B14F-4D97-AF65-F5344CB8AC3E}">
        <p14:creationId xmlns:p14="http://schemas.microsoft.com/office/powerpoint/2010/main" val="76624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4. Elevator Speech </a:t>
            </a:r>
            <a:endParaRPr/>
          </a:p>
        </p:txBody>
      </p:sp>
      <p:sp>
        <p:nvSpPr>
          <p:cNvPr id="214" name="Google Shape;214;p17"/>
          <p:cNvSpPr txBox="1">
            <a:spLocks noGrp="1"/>
          </p:cNvSpPr>
          <p:nvPr>
            <p:ph idx="1"/>
          </p:nvPr>
        </p:nvSpPr>
        <p:spPr>
          <a:xfrm>
            <a:off x="1097280" y="1998134"/>
            <a:ext cx="10058400" cy="4023300"/>
          </a:xfrm>
          <a:prstGeom prst="rect">
            <a:avLst/>
          </a:prstGeom>
          <a:noFill/>
          <a:ln>
            <a:noFill/>
          </a:ln>
        </p:spPr>
        <p:txBody>
          <a:bodyPr spcFirstLastPara="1" wrap="square" lIns="0" tIns="45700" rIns="0" bIns="45700" anchor="t" anchorCtr="0">
            <a:normAutofit/>
          </a:bodyPr>
          <a:lstStyle/>
          <a:p>
            <a:pPr marL="91440" lvl="0" indent="-133350" algn="l" rtl="0">
              <a:lnSpc>
                <a:spcPct val="90000"/>
              </a:lnSpc>
              <a:spcBef>
                <a:spcPts val="0"/>
              </a:spcBef>
              <a:spcAft>
                <a:spcPts val="0"/>
              </a:spcAft>
              <a:buSzPts val="2100"/>
              <a:buFont typeface="Noto Sans Symbols"/>
              <a:buChar char="❖"/>
            </a:pPr>
            <a:r>
              <a:rPr lang="en-US" sz="3200" dirty="0"/>
              <a:t>An elevator speech is a presentation that persuades the listener in less than thirty seconds, or around a hundred words. </a:t>
            </a:r>
            <a:endParaRPr sz="3200" dirty="0"/>
          </a:p>
          <a:p>
            <a:pPr marL="91440" lvl="0" indent="-133350" algn="l" rtl="0">
              <a:lnSpc>
                <a:spcPct val="90000"/>
              </a:lnSpc>
              <a:spcBef>
                <a:spcPts val="1400"/>
              </a:spcBef>
              <a:spcAft>
                <a:spcPts val="0"/>
              </a:spcAft>
              <a:buSzPts val="2100"/>
              <a:buFont typeface="Noto Sans Symbols"/>
              <a:buChar char="❖"/>
            </a:pPr>
            <a:r>
              <a:rPr lang="en-US" sz="3200" dirty="0"/>
              <a:t>It takes its name from the idea that in a short elevator ride (of perhaps ten floors), carefully chosen words can make a difference. </a:t>
            </a:r>
            <a:endParaRPr sz="3200" dirty="0"/>
          </a:p>
          <a:p>
            <a:pPr marL="0" lvl="0" indent="0" algn="l" rtl="0">
              <a:lnSpc>
                <a:spcPct val="90000"/>
              </a:lnSpc>
              <a:spcBef>
                <a:spcPts val="1400"/>
              </a:spcBef>
              <a:spcAft>
                <a:spcPts val="0"/>
              </a:spcAft>
              <a:buNone/>
            </a:pPr>
            <a:endParaRP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Creating an Elevator Speech</a:t>
            </a:r>
            <a:endParaRPr/>
          </a:p>
        </p:txBody>
      </p:sp>
      <p:sp>
        <p:nvSpPr>
          <p:cNvPr id="220" name="Google Shape;220;p18"/>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2000"/>
              <a:buFont typeface="Calibri"/>
              <a:buAutoNum type="arabicPeriod"/>
            </a:pPr>
            <a:r>
              <a:rPr lang="en-US" sz="3200" dirty="0"/>
              <a:t> What is the topic, product or service? </a:t>
            </a:r>
            <a:endParaRPr sz="3200" dirty="0"/>
          </a:p>
          <a:p>
            <a:pPr marL="457200" lvl="0" indent="-457200" algn="l" rtl="0">
              <a:lnSpc>
                <a:spcPct val="90000"/>
              </a:lnSpc>
              <a:spcBef>
                <a:spcPts val="1400"/>
              </a:spcBef>
              <a:spcAft>
                <a:spcPts val="0"/>
              </a:spcAft>
              <a:buSzPts val="2000"/>
              <a:buFont typeface="Calibri"/>
              <a:buAutoNum type="arabicPeriod"/>
            </a:pPr>
            <a:r>
              <a:rPr lang="en-US" sz="3200" dirty="0"/>
              <a:t> Who are you? </a:t>
            </a:r>
            <a:endParaRPr sz="3200" dirty="0"/>
          </a:p>
          <a:p>
            <a:pPr marL="457200" lvl="0" indent="-457200" algn="l" rtl="0">
              <a:lnSpc>
                <a:spcPct val="90000"/>
              </a:lnSpc>
              <a:spcBef>
                <a:spcPts val="1400"/>
              </a:spcBef>
              <a:spcAft>
                <a:spcPts val="0"/>
              </a:spcAft>
              <a:buSzPts val="2000"/>
              <a:buFont typeface="Calibri"/>
              <a:buAutoNum type="arabicPeriod"/>
            </a:pPr>
            <a:r>
              <a:rPr lang="en-US" sz="3200" dirty="0"/>
              <a:t> Who is the target market? (if applicable) </a:t>
            </a:r>
            <a:endParaRPr sz="3200" dirty="0"/>
          </a:p>
          <a:p>
            <a:pPr marL="457200" lvl="0" indent="-457200" algn="l" rtl="0">
              <a:lnSpc>
                <a:spcPct val="90000"/>
              </a:lnSpc>
              <a:spcBef>
                <a:spcPts val="1400"/>
              </a:spcBef>
              <a:spcAft>
                <a:spcPts val="0"/>
              </a:spcAft>
              <a:buSzPts val="2000"/>
              <a:buFont typeface="Calibri"/>
              <a:buAutoNum type="arabicPeriod"/>
            </a:pPr>
            <a:r>
              <a:rPr lang="en-US" sz="3200" dirty="0"/>
              <a:t> What is the revenue model? (if applicable) </a:t>
            </a:r>
            <a:endParaRPr sz="3200" dirty="0"/>
          </a:p>
          <a:p>
            <a:pPr marL="457200" lvl="0" indent="-457200" algn="l" rtl="0">
              <a:lnSpc>
                <a:spcPct val="90000"/>
              </a:lnSpc>
              <a:spcBef>
                <a:spcPts val="1400"/>
              </a:spcBef>
              <a:spcAft>
                <a:spcPts val="0"/>
              </a:spcAft>
              <a:buSzPts val="2000"/>
              <a:buFont typeface="Calibri"/>
              <a:buAutoNum type="arabicPeriod"/>
            </a:pPr>
            <a:r>
              <a:rPr lang="en-US" sz="3200" dirty="0"/>
              <a:t> What or who is the competition and what are your advantages? </a:t>
            </a:r>
            <a:endParaRP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Parts of an Elevator Speech </a:t>
            </a:r>
            <a:endParaRPr/>
          </a:p>
        </p:txBody>
      </p:sp>
      <p:graphicFrame>
        <p:nvGraphicFramePr>
          <p:cNvPr id="226" name="Google Shape;226;p19"/>
          <p:cNvGraphicFramePr/>
          <p:nvPr/>
        </p:nvGraphicFramePr>
        <p:xfrm>
          <a:off x="1097280" y="2354263"/>
          <a:ext cx="10058400" cy="2225100"/>
        </p:xfrm>
        <a:graphic>
          <a:graphicData uri="http://schemas.openxmlformats.org/drawingml/2006/table">
            <a:tbl>
              <a:tblPr firstRow="1" bandRow="1">
                <a:noFill/>
                <a:tableStyleId>{3A00E138-7F4E-461A-8CC9-0814653D7B6E}</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Speech Component</a:t>
                      </a:r>
                      <a:endParaRPr sz="1800"/>
                    </a:p>
                  </a:txBody>
                  <a:tcPr marL="91450" marR="91450" marT="45725" marB="45725"/>
                </a:tc>
                <a:tc>
                  <a:txBody>
                    <a:bodyPr/>
                    <a:lstStyle/>
                    <a:p>
                      <a:pPr marL="0" marR="0" lvl="0" indent="0" algn="l" rtl="0">
                        <a:spcBef>
                          <a:spcPts val="0"/>
                        </a:spcBef>
                        <a:spcAft>
                          <a:spcPts val="0"/>
                        </a:spcAft>
                        <a:buNone/>
                      </a:pPr>
                      <a:r>
                        <a:rPr lang="en-US" sz="1800"/>
                        <a:t>Adapted to Elevator Speech</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Attention Statement</a:t>
                      </a:r>
                      <a:endParaRPr sz="1800"/>
                    </a:p>
                  </a:txBody>
                  <a:tcPr marL="91450" marR="91450" marT="45725" marB="45725"/>
                </a:tc>
                <a:tc>
                  <a:txBody>
                    <a:bodyPr/>
                    <a:lstStyle/>
                    <a:p>
                      <a:pPr marL="0" marR="0" lvl="0" indent="0" algn="l" rtl="0">
                        <a:spcBef>
                          <a:spcPts val="0"/>
                        </a:spcBef>
                        <a:spcAft>
                          <a:spcPts val="0"/>
                        </a:spcAft>
                        <a:buNone/>
                      </a:pPr>
                      <a:r>
                        <a:rPr lang="en-US" sz="1800"/>
                        <a:t>Hook  + information about you</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Introduction </a:t>
                      </a:r>
                      <a:endParaRPr sz="1800"/>
                    </a:p>
                  </a:txBody>
                  <a:tcPr marL="91450" marR="91450" marT="45725" marB="45725"/>
                </a:tc>
                <a:tc>
                  <a:txBody>
                    <a:bodyPr/>
                    <a:lstStyle/>
                    <a:p>
                      <a:pPr marL="0" marR="0" lvl="0" indent="0" algn="l" rtl="0">
                        <a:spcBef>
                          <a:spcPts val="0"/>
                        </a:spcBef>
                        <a:spcAft>
                          <a:spcPts val="0"/>
                        </a:spcAft>
                        <a:buNone/>
                      </a:pPr>
                      <a:r>
                        <a:rPr lang="en-US" sz="1800"/>
                        <a:t>What you offer </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Body</a:t>
                      </a:r>
                      <a:endParaRPr sz="1800"/>
                    </a:p>
                  </a:txBody>
                  <a:tcPr marL="91450" marR="91450" marT="45725" marB="45725"/>
                </a:tc>
                <a:tc>
                  <a:txBody>
                    <a:bodyPr/>
                    <a:lstStyle/>
                    <a:p>
                      <a:pPr marL="0" marR="0" lvl="0" indent="0" algn="l" rtl="0">
                        <a:spcBef>
                          <a:spcPts val="0"/>
                        </a:spcBef>
                        <a:spcAft>
                          <a:spcPts val="0"/>
                        </a:spcAft>
                        <a:buNone/>
                      </a:pPr>
                      <a:r>
                        <a:rPr lang="en-US" sz="1800"/>
                        <a:t>Benefits; what’s in it for the listener</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Conclusion </a:t>
                      </a:r>
                      <a:endParaRPr sz="1800"/>
                    </a:p>
                  </a:txBody>
                  <a:tcPr marL="91450" marR="91450" marT="45725" marB="45725"/>
                </a:tc>
                <a:tc>
                  <a:txBody>
                    <a:bodyPr/>
                    <a:lstStyle/>
                    <a:p>
                      <a:pPr marL="0" marR="0" lvl="0" indent="0" algn="l" rtl="0">
                        <a:spcBef>
                          <a:spcPts val="0"/>
                        </a:spcBef>
                        <a:spcAft>
                          <a:spcPts val="0"/>
                        </a:spcAft>
                        <a:buNone/>
                      </a:pPr>
                      <a:r>
                        <a:rPr lang="en-US" sz="1800"/>
                        <a:t>Example that sums it up</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Residual Message </a:t>
                      </a:r>
                      <a:endParaRPr sz="1800"/>
                    </a:p>
                  </a:txBody>
                  <a:tcPr marL="91450" marR="91450" marT="45725" marB="45725"/>
                </a:tc>
                <a:tc>
                  <a:txBody>
                    <a:bodyPr/>
                    <a:lstStyle/>
                    <a:p>
                      <a:pPr marL="0" marR="0" lvl="0" indent="0" algn="l" rtl="0">
                        <a:spcBef>
                          <a:spcPts val="0"/>
                        </a:spcBef>
                        <a:spcAft>
                          <a:spcPts val="0"/>
                        </a:spcAft>
                        <a:buNone/>
                      </a:pPr>
                      <a:r>
                        <a:rPr lang="en-US" sz="1800"/>
                        <a:t>Call for action </a:t>
                      </a:r>
                      <a:endParaRPr sz="180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Example: </a:t>
            </a:r>
            <a:endParaRPr/>
          </a:p>
        </p:txBody>
      </p:sp>
      <p:sp>
        <p:nvSpPr>
          <p:cNvPr id="232" name="Google Shape;232;p20"/>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sz="3200" dirty="0"/>
              <a:t>1. How are you doing? </a:t>
            </a:r>
            <a:endParaRPr sz="3200" dirty="0"/>
          </a:p>
          <a:p>
            <a:pPr marL="91440" lvl="0" indent="-127000" algn="l" rtl="0">
              <a:lnSpc>
                <a:spcPct val="90000"/>
              </a:lnSpc>
              <a:spcBef>
                <a:spcPts val="1400"/>
              </a:spcBef>
              <a:spcAft>
                <a:spcPts val="0"/>
              </a:spcAft>
              <a:buSzPts val="2000"/>
              <a:buChar char=" "/>
            </a:pPr>
            <a:r>
              <a:rPr lang="en-US" sz="3200" dirty="0"/>
              <a:t>2. Great! Glad you asked. I’m with (X Company) and we just received this new (product x)—it is amazing. It beats the competition hands down for a third of the price. Smaller, faster, and less expensive make it a winner. It’s already a sales leader. Hey, if you know anyone who might be interested, call me! (Hands business card to the listener as visual aid) </a:t>
            </a:r>
            <a:endParaRP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Activity</a:t>
            </a:r>
            <a:endParaRPr/>
          </a:p>
        </p:txBody>
      </p:sp>
      <p:sp>
        <p:nvSpPr>
          <p:cNvPr id="238" name="Google Shape;238;p21"/>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sz="3200" dirty="0"/>
              <a:t>Prepare an elevator speech (no more than thirty seconds) and present to the class. </a:t>
            </a:r>
            <a:endParaRPr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Key Takeaway</a:t>
            </a:r>
            <a:endParaRPr/>
          </a:p>
        </p:txBody>
      </p:sp>
      <p:sp>
        <p:nvSpPr>
          <p:cNvPr id="244" name="Google Shape;244;p22"/>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457200" lvl="0" indent="-457200" algn="l" rtl="0">
              <a:lnSpc>
                <a:spcPct val="90000"/>
              </a:lnSpc>
              <a:spcBef>
                <a:spcPts val="0"/>
              </a:spcBef>
              <a:spcAft>
                <a:spcPts val="0"/>
              </a:spcAft>
              <a:buSzPts val="2000"/>
              <a:buFont typeface="Calibri"/>
              <a:buAutoNum type="arabicPeriod"/>
            </a:pPr>
            <a:r>
              <a:rPr lang="en-US" sz="2400" dirty="0"/>
              <a:t>Persuasion is the act of presenting arguments for change, while motivation involves the force to bring about change. The concept of measurable gain assesses audience response to a persuasive message. </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We are motivated to communicate in order to gain information, get to know one another, better understand our situation or context, come to know ourselves and our role or identity, and meet our fundamental interpersonal needs.</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Speaking to persuade should not involve manipulation, coercion, false logic, or other unethical techniques. </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You often don’t know when opportunity to inform or persuade will present itself, but with an elevator speech, you are prepared!</a:t>
            </a: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Exercises </a:t>
            </a:r>
            <a:endParaRPr/>
          </a:p>
        </p:txBody>
      </p:sp>
      <p:sp>
        <p:nvSpPr>
          <p:cNvPr id="250" name="Google Shape;250;p23"/>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457200" lvl="0" indent="-457200" algn="l" rtl="0">
              <a:lnSpc>
                <a:spcPct val="90000"/>
              </a:lnSpc>
              <a:spcBef>
                <a:spcPts val="0"/>
              </a:spcBef>
              <a:spcAft>
                <a:spcPts val="0"/>
              </a:spcAft>
              <a:buSzPts val="2000"/>
              <a:buFont typeface="Calibri"/>
              <a:buAutoNum type="arabicPeriod"/>
            </a:pPr>
            <a:r>
              <a:rPr lang="en-US" sz="2800" dirty="0"/>
              <a:t>Select an online advertisement that you find particularly effective or ineffective. Why does it succeed, or fail, in persuading you to want to buy the advertised product? Discuss your ideas with your classmates. </a:t>
            </a:r>
            <a:endParaRPr sz="2800" dirty="0"/>
          </a:p>
          <a:p>
            <a:pPr marL="457200" lvl="0" indent="-457200" algn="l" rtl="0">
              <a:lnSpc>
                <a:spcPct val="90000"/>
              </a:lnSpc>
              <a:spcBef>
                <a:spcPts val="1400"/>
              </a:spcBef>
              <a:spcAft>
                <a:spcPts val="0"/>
              </a:spcAft>
              <a:buSzPts val="2000"/>
              <a:buFont typeface="Calibri"/>
              <a:buAutoNum type="arabicPeriod"/>
            </a:pPr>
            <a:r>
              <a:rPr lang="en-US" sz="2800" dirty="0"/>
              <a:t>Consider your life in relation to Maslow’s hierarchy of needs. To what degree do you feel you have attained the different levels in the hierarchy? Two or three years ago, were you at the same level where you currently are, or has your position in the hierarchy changed? In what ways do you expect it to change in the future? Discuss your thoughts with your classmates. </a:t>
            </a:r>
            <a:endParaRP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t>Chapter outlines</a:t>
            </a:r>
            <a:endParaRPr/>
          </a:p>
        </p:txBody>
      </p:sp>
      <p:sp>
        <p:nvSpPr>
          <p:cNvPr id="121" name="Google Shape;121;p2"/>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2000"/>
              <a:buFont typeface="Calibri"/>
              <a:buAutoNum type="arabicPeriod"/>
            </a:pPr>
            <a:r>
              <a:rPr lang="en-US" sz="3200" dirty="0"/>
              <a:t>What Is Persuasion? </a:t>
            </a:r>
            <a:endParaRPr sz="3200" dirty="0"/>
          </a:p>
          <a:p>
            <a:pPr marL="457200" lvl="0" indent="-457200" algn="l" rtl="0">
              <a:lnSpc>
                <a:spcPct val="90000"/>
              </a:lnSpc>
              <a:spcBef>
                <a:spcPts val="1400"/>
              </a:spcBef>
              <a:spcAft>
                <a:spcPts val="0"/>
              </a:spcAft>
              <a:buSzPts val="2000"/>
              <a:buFont typeface="Calibri"/>
              <a:buAutoNum type="arabicPeriod"/>
            </a:pPr>
            <a:r>
              <a:rPr lang="en-US" sz="3200" dirty="0"/>
              <a:t>Meeting the Listener’s Basic Needs</a:t>
            </a:r>
            <a:endParaRPr sz="3200" dirty="0"/>
          </a:p>
          <a:p>
            <a:pPr marL="457200" lvl="0" indent="-457200" algn="l" rtl="0">
              <a:lnSpc>
                <a:spcPct val="90000"/>
              </a:lnSpc>
              <a:spcBef>
                <a:spcPts val="1400"/>
              </a:spcBef>
              <a:spcAft>
                <a:spcPts val="0"/>
              </a:spcAft>
              <a:buSzPts val="2000"/>
              <a:buFont typeface="Calibri"/>
              <a:buAutoNum type="arabicPeriod"/>
            </a:pPr>
            <a:r>
              <a:rPr lang="en-US" sz="3200" dirty="0"/>
              <a:t>Speaking Ethically </a:t>
            </a:r>
          </a:p>
          <a:p>
            <a:pPr marL="457200" lvl="0" indent="-457200" algn="l" rtl="0">
              <a:lnSpc>
                <a:spcPct val="90000"/>
              </a:lnSpc>
              <a:spcBef>
                <a:spcPts val="1400"/>
              </a:spcBef>
              <a:spcAft>
                <a:spcPts val="0"/>
              </a:spcAft>
              <a:buSzPts val="2000"/>
              <a:buFont typeface="Calibri"/>
              <a:buAutoNum type="arabicPeriod"/>
            </a:pPr>
            <a:r>
              <a:rPr lang="en-US" sz="3200" dirty="0"/>
              <a:t>Elevator Speech  </a:t>
            </a:r>
            <a:endParaRP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4"/>
          <p:cNvPicPr preferRelativeResize="0">
            <a:picLocks noGrp="1"/>
          </p:cNvPicPr>
          <p:nvPr>
            <p:ph type="body" idx="1"/>
          </p:nvPr>
        </p:nvPicPr>
        <p:blipFill rotWithShape="1">
          <a:blip r:embed="rId3">
            <a:alphaModFix/>
          </a:blip>
          <a:stretch/>
        </p:blipFill>
        <p:spPr>
          <a:xfrm>
            <a:off x="1114425" y="2724150"/>
            <a:ext cx="3267075" cy="1400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t>LEARNING OBJECTIVES</a:t>
            </a:r>
            <a:endParaRPr/>
          </a:p>
        </p:txBody>
      </p:sp>
      <p:sp>
        <p:nvSpPr>
          <p:cNvPr id="127" name="Google Shape;127;p3"/>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2000"/>
              <a:buNone/>
            </a:pPr>
            <a:r>
              <a:rPr lang="en-US" sz="2400" b="1" dirty="0"/>
              <a:t>By the end of this section, you will be able to:</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Demonstrate an understanding of the importance of persuasion. </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Describe similarities and differences between persuasion and motivation.</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Identify and describe several basic needs that people seek to fulfill when they communicate.</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Demonstrate the importance of ethics as part of the persuasion process. </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Discuss the basic parts of an elevator speech. </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t>1. What Is Persuasion? </a:t>
            </a:r>
            <a:endParaRPr/>
          </a:p>
        </p:txBody>
      </p:sp>
      <p:sp>
        <p:nvSpPr>
          <p:cNvPr id="139" name="Google Shape;139;p5"/>
          <p:cNvSpPr txBox="1">
            <a:spLocks noGrp="1"/>
          </p:cNvSpPr>
          <p:nvPr>
            <p:ph idx="1"/>
          </p:nvPr>
        </p:nvSpPr>
        <p:spPr>
          <a:xfrm>
            <a:off x="1097280" y="1737360"/>
            <a:ext cx="10058400" cy="4023360"/>
          </a:xfrm>
          <a:prstGeom prst="rect">
            <a:avLst/>
          </a:prstGeom>
          <a:noFill/>
          <a:ln>
            <a:noFill/>
          </a:ln>
        </p:spPr>
        <p:txBody>
          <a:bodyPr spcFirstLastPara="1" wrap="square" lIns="0" tIns="45700" rIns="0" bIns="45700" anchor="t" anchorCtr="0">
            <a:noAutofit/>
          </a:bodyPr>
          <a:lstStyle/>
          <a:p>
            <a:pPr marL="0" lvl="0" indent="0" algn="ctr" rtl="0">
              <a:lnSpc>
                <a:spcPct val="90000"/>
              </a:lnSpc>
              <a:spcBef>
                <a:spcPts val="0"/>
              </a:spcBef>
              <a:spcAft>
                <a:spcPts val="0"/>
              </a:spcAft>
              <a:buSzPts val="3000"/>
              <a:buNone/>
            </a:pPr>
            <a:endParaRPr sz="3000"/>
          </a:p>
          <a:p>
            <a:pPr marL="91440" lvl="0" indent="-190500" algn="ctr" rtl="0">
              <a:lnSpc>
                <a:spcPct val="90000"/>
              </a:lnSpc>
              <a:spcBef>
                <a:spcPts val="1400"/>
              </a:spcBef>
              <a:spcAft>
                <a:spcPts val="0"/>
              </a:spcAft>
              <a:buSzPts val="3000"/>
              <a:buChar char=" "/>
            </a:pPr>
            <a:r>
              <a:rPr lang="en-US" sz="3000"/>
              <a:t>Persuasion </a:t>
            </a:r>
            <a:r>
              <a:rPr lang="en-US" sz="3000" b="1"/>
              <a:t>is an act or process of presenting arguments to move, motivate, or change your audience</a:t>
            </a:r>
            <a:endParaRPr/>
          </a:p>
          <a:p>
            <a:pPr marL="91440" lvl="0" indent="0" algn="ctr" rtl="0">
              <a:lnSpc>
                <a:spcPct val="90000"/>
              </a:lnSpc>
              <a:spcBef>
                <a:spcPts val="1400"/>
              </a:spcBef>
              <a:spcAft>
                <a:spcPts val="0"/>
              </a:spcAft>
              <a:buSzPts val="3000"/>
              <a:buNone/>
            </a:pPr>
            <a:endParaRPr sz="3000" b="1"/>
          </a:p>
          <a:p>
            <a:pPr marL="91440" lvl="0" indent="-190500" algn="ctr" rtl="0">
              <a:lnSpc>
                <a:spcPct val="90000"/>
              </a:lnSpc>
              <a:spcBef>
                <a:spcPts val="1400"/>
              </a:spcBef>
              <a:spcAft>
                <a:spcPts val="0"/>
              </a:spcAft>
              <a:buSzPts val="3000"/>
              <a:buChar char=" "/>
            </a:pPr>
            <a:r>
              <a:rPr lang="en-US" sz="3000"/>
              <a:t>Persuasion can be implicit or explicit and can have both positive and negative effects.</a:t>
            </a:r>
            <a:endParaRPr sz="3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Reasons for Engaging in Communication </a:t>
            </a:r>
            <a:endParaRPr/>
          </a:p>
        </p:txBody>
      </p:sp>
      <p:sp>
        <p:nvSpPr>
          <p:cNvPr id="3" name="Text Placeholder 2"/>
          <p:cNvSpPr>
            <a:spLocks noGrp="1"/>
          </p:cNvSpPr>
          <p:nvPr>
            <p:ph idx="1"/>
          </p:nvPr>
        </p:nvSpPr>
        <p:spPr/>
        <p:txBody>
          <a:bodyPr>
            <a:normAutofit/>
          </a:bodyPr>
          <a:lstStyle/>
          <a:p>
            <a:r>
              <a:rPr lang="en-US" sz="3200" dirty="0"/>
              <a:t>Gain information</a:t>
            </a:r>
          </a:p>
          <a:p>
            <a:r>
              <a:rPr lang="en-US" sz="3200" dirty="0"/>
              <a:t>Understand communication contexts</a:t>
            </a:r>
          </a:p>
          <a:p>
            <a:r>
              <a:rPr lang="en-US" sz="3200" dirty="0"/>
              <a:t>Understand our identity</a:t>
            </a:r>
          </a:p>
          <a:p>
            <a:r>
              <a:rPr lang="en-US" sz="3200" dirty="0"/>
              <a:t>Meet our need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2. Meeting the Listener’s Basic Needs </a:t>
            </a:r>
            <a:endParaRPr/>
          </a:p>
        </p:txBody>
      </p:sp>
      <p:sp>
        <p:nvSpPr>
          <p:cNvPr id="151" name="Google Shape;151;p7"/>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0" lvl="0" indent="0" algn="ctr" rtl="0">
              <a:lnSpc>
                <a:spcPct val="90000"/>
              </a:lnSpc>
              <a:spcBef>
                <a:spcPts val="0"/>
              </a:spcBef>
              <a:spcAft>
                <a:spcPts val="0"/>
              </a:spcAft>
              <a:buSzPts val="3000"/>
              <a:buNone/>
            </a:pPr>
            <a:endParaRPr sz="3000" dirty="0"/>
          </a:p>
          <a:p>
            <a:pPr marL="0" lvl="0" indent="0" algn="ctr" rtl="0">
              <a:lnSpc>
                <a:spcPct val="90000"/>
              </a:lnSpc>
              <a:spcBef>
                <a:spcPts val="1400"/>
              </a:spcBef>
              <a:spcAft>
                <a:spcPts val="0"/>
              </a:spcAft>
              <a:buSzPts val="3000"/>
              <a:buNone/>
            </a:pPr>
            <a:endParaRPr sz="3000" dirty="0"/>
          </a:p>
          <a:p>
            <a:pPr marL="91440" lvl="0" indent="-190500" algn="ctr" rtl="0">
              <a:lnSpc>
                <a:spcPct val="90000"/>
              </a:lnSpc>
              <a:spcBef>
                <a:spcPts val="1400"/>
              </a:spcBef>
              <a:spcAft>
                <a:spcPts val="0"/>
              </a:spcAft>
              <a:buSzPts val="3000"/>
              <a:buChar char=" "/>
            </a:pPr>
            <a:r>
              <a:rPr lang="en-US" sz="3200" dirty="0"/>
              <a:t>Getting someone to listen to what you have to say involves a measure of persuasion, and getting that person to act on it might require considerable skill. </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Measurable Gain </a:t>
            </a:r>
            <a:endParaRPr/>
          </a:p>
        </p:txBody>
      </p:sp>
      <p:pic>
        <p:nvPicPr>
          <p:cNvPr id="145" name="Google Shape;145;p6"/>
          <p:cNvPicPr preferRelativeResize="0">
            <a:picLocks noGrp="1"/>
          </p:cNvPicPr>
          <p:nvPr>
            <p:ph idx="1"/>
          </p:nvPr>
        </p:nvPicPr>
        <p:blipFill rotWithShape="1">
          <a:blip r:embed="rId3">
            <a:alphaModFix/>
          </a:blip>
          <a:stretch/>
        </p:blipFill>
        <p:spPr>
          <a:xfrm>
            <a:off x="1118493" y="2034107"/>
            <a:ext cx="9955014" cy="3934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970280" y="192618"/>
            <a:ext cx="10058400" cy="10388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Maslow’s Hierarchy</a:t>
            </a:r>
            <a:endParaRPr/>
          </a:p>
        </p:txBody>
      </p:sp>
      <p:sp>
        <p:nvSpPr>
          <p:cNvPr id="2" name="Text Placeholder 1"/>
          <p:cNvSpPr>
            <a:spLocks noGrp="1"/>
          </p:cNvSpPr>
          <p:nvPr>
            <p:ph idx="1"/>
          </p:nvPr>
        </p:nvSpPr>
        <p:spPr/>
        <p:txBody>
          <a:bodyPr/>
          <a:lstStyle/>
          <a:p>
            <a:endParaRPr lang="en-US" dirty="0"/>
          </a:p>
        </p:txBody>
      </p:sp>
      <p:pic>
        <p:nvPicPr>
          <p:cNvPr id="5" name="Picture 4" descr="E:\WIG6e_Converted_art\EW503F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60" y="1372976"/>
            <a:ext cx="778986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Social Penetration Theory </a:t>
            </a:r>
            <a:endParaRPr/>
          </a:p>
        </p:txBody>
      </p:sp>
      <p:sp>
        <p:nvSpPr>
          <p:cNvPr id="169" name="Google Shape;169;p10"/>
          <p:cNvSpPr txBox="1">
            <a:spLocks noGrp="1"/>
          </p:cNvSpPr>
          <p:nvPr>
            <p:ph sz="half" idx="1"/>
          </p:nvPr>
        </p:nvSpPr>
        <p:spPr>
          <a:prstGeom prst="rect">
            <a:avLst/>
          </a:prstGeom>
          <a:noFill/>
          <a:ln>
            <a:noFill/>
          </a:ln>
        </p:spPr>
        <p:txBody>
          <a:bodyPr spcFirstLastPara="1" wrap="square" lIns="0" tIns="45700" rIns="0" bIns="45700" anchor="t" anchorCtr="0">
            <a:normAutofit fontScale="92500" lnSpcReduction="10000"/>
          </a:bodyPr>
          <a:lstStyle/>
          <a:p>
            <a:pPr marL="91440" lvl="0" indent="0" algn="l" rtl="0">
              <a:lnSpc>
                <a:spcPct val="90000"/>
              </a:lnSpc>
              <a:spcBef>
                <a:spcPts val="0"/>
              </a:spcBef>
              <a:spcAft>
                <a:spcPts val="0"/>
              </a:spcAft>
              <a:buSzPts val="2000"/>
              <a:buFont typeface="Noto Sans Symbols"/>
              <a:buNone/>
            </a:pPr>
            <a:endParaRPr b="1"/>
          </a:p>
          <a:p>
            <a:pPr marL="91440" lvl="0" indent="-127000" algn="l" rtl="0">
              <a:lnSpc>
                <a:spcPct val="90000"/>
              </a:lnSpc>
              <a:spcBef>
                <a:spcPts val="1400"/>
              </a:spcBef>
              <a:spcAft>
                <a:spcPts val="0"/>
              </a:spcAft>
              <a:buSzPts val="2000"/>
              <a:buFont typeface="Noto Sans Symbols"/>
              <a:buChar char="❑"/>
            </a:pPr>
            <a:r>
              <a:rPr lang="en-US" b="1"/>
              <a:t>The social penetration theory</a:t>
            </a:r>
            <a:r>
              <a:rPr lang="en-US"/>
              <a:t>, which describes how we move from superficial talk to intimate and revealing talk (Altman, I. and Taylor, D., 1973). </a:t>
            </a:r>
            <a:endParaRPr/>
          </a:p>
          <a:p>
            <a:pPr marL="91440" lvl="0" indent="-127000" algn="l" rtl="0">
              <a:lnSpc>
                <a:spcPct val="90000"/>
              </a:lnSpc>
              <a:spcBef>
                <a:spcPts val="1400"/>
              </a:spcBef>
              <a:spcAft>
                <a:spcPts val="0"/>
              </a:spcAft>
              <a:buSzPts val="2000"/>
              <a:buFont typeface="Noto Sans Symbols"/>
              <a:buChar char="❑"/>
            </a:pPr>
            <a:r>
              <a:rPr lang="en-US" b="1"/>
              <a:t>“Onion model”:</a:t>
            </a:r>
            <a:r>
              <a:rPr lang="en-US"/>
              <a:t> we see how we start out on superficial level, but as we peel away the layers, we gain knowledge about the other person that encompasses both breadth and depth. </a:t>
            </a:r>
            <a:endParaRPr/>
          </a:p>
        </p:txBody>
      </p:sp>
      <p:pic>
        <p:nvPicPr>
          <p:cNvPr id="170" name="Google Shape;170;p10"/>
          <p:cNvPicPr preferRelativeResize="0">
            <a:picLocks noGrp="1"/>
          </p:cNvPicPr>
          <p:nvPr>
            <p:ph sz="half" idx="2"/>
          </p:nvPr>
        </p:nvPicPr>
        <p:blipFill rotWithShape="1">
          <a:blip r:embed="rId3">
            <a:alphaModFix/>
          </a:blip>
          <a:stretch/>
        </p:blipFill>
        <p:spPr>
          <a:xfrm>
            <a:off x="6294120" y="2293028"/>
            <a:ext cx="4937760" cy="341653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1070</Words>
  <Application>Microsoft Office PowerPoint</Application>
  <PresentationFormat>Widescreen</PresentationFormat>
  <Paragraphs>104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Noto Sans Symbols</vt:lpstr>
      <vt:lpstr>Quattrocento Sans</vt:lpstr>
      <vt:lpstr>Office Theme</vt:lpstr>
      <vt:lpstr>Persuasive Presentations </vt:lpstr>
      <vt:lpstr>Chapter outlines</vt:lpstr>
      <vt:lpstr>LEARNING OBJECTIVES</vt:lpstr>
      <vt:lpstr>1. What Is Persuasion? </vt:lpstr>
      <vt:lpstr>Reasons for Engaging in Communication </vt:lpstr>
      <vt:lpstr>2. Meeting the Listener’s Basic Needs </vt:lpstr>
      <vt:lpstr>Measurable Gain </vt:lpstr>
      <vt:lpstr>Maslow’s Hierarchy</vt:lpstr>
      <vt:lpstr>Social Penetration Theory </vt:lpstr>
      <vt:lpstr>3. Speaking Ethically and Avoiding Fallacies</vt:lpstr>
      <vt:lpstr>Eleven Points for Speaking Ethically </vt:lpstr>
      <vt:lpstr>Eleven Points for Speaking Ethically </vt:lpstr>
      <vt:lpstr>4. Elevator Speech </vt:lpstr>
      <vt:lpstr>Creating an Elevator Speech</vt:lpstr>
      <vt:lpstr>Parts of an Elevator Speech </vt:lpstr>
      <vt:lpstr>Example: </vt:lpstr>
      <vt:lpstr>Activity</vt:lpstr>
      <vt:lpstr>Key Takeaway</vt:lpstr>
      <vt:lpstr>Exercises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Persuasive Presentations </dc:title>
  <dc:creator>Admin</dc:creator>
  <cp:lastModifiedBy>FNU LNU</cp:lastModifiedBy>
  <cp:revision>12</cp:revision>
  <dcterms:created xsi:type="dcterms:W3CDTF">2021-08-31T13:06:13Z</dcterms:created>
  <dcterms:modified xsi:type="dcterms:W3CDTF">2022-05-28T10:55:01Z</dcterms:modified>
</cp:coreProperties>
</file>