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18"/>
  </p:notesMasterIdLst>
  <p:sldIdLst>
    <p:sldId id="256" r:id="rId2"/>
    <p:sldId id="257" r:id="rId3"/>
    <p:sldId id="306" r:id="rId4"/>
    <p:sldId id="293" r:id="rId5"/>
    <p:sldId id="294" r:id="rId6"/>
    <p:sldId id="295" r:id="rId7"/>
    <p:sldId id="307" r:id="rId8"/>
    <p:sldId id="297" r:id="rId9"/>
    <p:sldId id="298" r:id="rId10"/>
    <p:sldId id="309" r:id="rId11"/>
    <p:sldId id="300" r:id="rId12"/>
    <p:sldId id="308" r:id="rId13"/>
    <p:sldId id="303" r:id="rId14"/>
    <p:sldId id="310" r:id="rId15"/>
    <p:sldId id="30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77401-EB07-20DC-BAE5-BE939A1A8E87}" v="318" dt="2022-05-28T08:20:10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9" autoAdjust="0"/>
    <p:restoredTop sz="94660"/>
  </p:normalViewPr>
  <p:slideViewPr>
    <p:cSldViewPr snapToGrid="0">
      <p:cViewPr>
        <p:scale>
          <a:sx n="80" d="100"/>
          <a:sy n="80" d="100"/>
        </p:scale>
        <p:origin x="8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043-FC59-4E79-A3B6-E27557991424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7409-EE2C-45E2-80EA-ECDFE69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3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pngall.com/checklist-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pngall.com/checklist-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pngall.com/checklist-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flickr.com/photos/nichodesign/1061279686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www.flickr.com/photos/nichodesign/10612796866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853" y="2990194"/>
            <a:ext cx="10640754" cy="775845"/>
          </a:xfrm>
        </p:spPr>
        <p:txBody>
          <a:bodyPr anchor="b">
            <a:noAutofit/>
          </a:bodyPr>
          <a:lstStyle/>
          <a:p>
            <a:r>
              <a:rPr lang="en-US" sz="7000" dirty="0">
                <a:solidFill>
                  <a:schemeClr val="tx2"/>
                </a:solidFill>
              </a:rPr>
              <a:t>Writing a report </a:t>
            </a:r>
            <a:endParaRPr lang="en-US" sz="7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4000" dirty="0">
                <a:solidFill>
                  <a:schemeClr val="tx2"/>
                </a:solidFill>
              </a:rPr>
              <a:t>Session IV: Groups &amp; Teams (In) Action</a:t>
            </a:r>
            <a:endParaRPr lang="en-US" sz="4000" dirty="0">
              <a:solidFill>
                <a:schemeClr val="tx2"/>
              </a:solidFill>
              <a:cs typeface="Calibri"/>
            </a:endParaRPr>
          </a:p>
          <a:p>
            <a:endParaRPr lang="en-US" sz="40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FCB7C41A-82BF-CA1C-B5A5-9F97E649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17" y="234506"/>
            <a:ext cx="3369064" cy="170309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1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The checklist for ensuring that a report fulfills its goals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Report considers the audience’s needs </a:t>
            </a:r>
            <a:endParaRPr lang="en-US" sz="32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Format follows function of report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Format reflects institutional norms and expectations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4. Information is accurate, complete, and documented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5. Information is easy to read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167FACF-DA18-0EF5-3869-5F324571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6827" r="35423" b="2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The checklist for ensuring that a report fulfills its goals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7923017" cy="483609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6</a:t>
            </a:r>
            <a:r>
              <a:rPr lang="en-US" dirty="0"/>
              <a:t>. Terms are clearly defined </a:t>
            </a:r>
            <a:endParaRPr lang="en-US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 Figures, tables, and art support written content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8. Figures, tables, and art are clear and correctly labeled 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9. Figures, tables, and art are easily understood without text support </a:t>
            </a:r>
            <a:endParaRPr lang="en-US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10. Words are easy to read (font, arrangement, organization)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167FACF-DA18-0EF5-3869-5F324571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6827" r="35423" b="2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7EAA094-9CF6-4695-958A-33D9BCAA9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80C965-DB6D-4F81-9E9E-B027384D0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A580F890-B085-4E95-96AA-55AEBEC5CE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3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The checklist for ensuring that a report fulfills its goals</a:t>
            </a:r>
            <a:r>
              <a:rPr lang="en-US" sz="2400" dirty="0"/>
              <a:t> (</a:t>
            </a:r>
            <a:r>
              <a:rPr lang="en-US" sz="2400" err="1"/>
              <a:t>Cont</a:t>
            </a:r>
            <a:r>
              <a:rPr lang="en-US" sz="2400" dirty="0"/>
              <a:t>)</a:t>
            </a:r>
            <a:r>
              <a:rPr lang="en-US" sz="36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73212"/>
            <a:ext cx="7457802" cy="440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ea typeface="+mn-lt"/>
                <a:cs typeface="+mn-lt"/>
              </a:rPr>
              <a:t>11</a:t>
            </a:r>
            <a:r>
              <a:rPr lang="en-US" dirty="0">
                <a:ea typeface="+mn-lt"/>
                <a:cs typeface="+mn-lt"/>
              </a:rPr>
              <a:t>. Results are clear and concise </a:t>
            </a:r>
            <a:endParaRPr lang="en-US" sz="36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12. Recommendations are reasonable and well-supported </a:t>
            </a:r>
            <a:endParaRPr lang="en-US" sz="3600" dirty="0">
              <a:cs typeface="Calibri" panose="020F0502020204030204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13. Report represents your best effort </a:t>
            </a:r>
            <a:endParaRPr lang="en-US" sz="36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14. Report speaks for itself without your clarification or explanation </a:t>
            </a:r>
            <a:endParaRPr lang="en-US" sz="36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167FACF-DA18-0EF5-3869-5F324571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6827" r="35423" b="2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7EAA094-9CF6-4695-958A-33D9BCAA9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80C965-DB6D-4F81-9E9E-B027384D0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A580F890-B085-4E95-96AA-55AEBEC5CE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4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xmlns="" id="{7B5DE4FF-BAD3-04BD-CB47-036A06EB7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" r="-3" b="-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7F116-8EC0-4822-9067-186AC8C96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9F1A7E4-819D-4D21-8E8B-32671A9F9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053" y="3952208"/>
            <a:ext cx="2442690" cy="91577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/>
              <a:t>Design a survey to evaluate the effectiveness of the project your group is working on.</a:t>
            </a:r>
            <a:endParaRPr lang="en-US" sz="1600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ECBAC9-8FF8-4D44-BD49-6B81C38167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0F234A-713C-4B90-B43E-8F10C8B67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2C8816B-132C-4433-807D-BE8737D46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D9E8922-1B3D-4020-A05C-C539C0C550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8064EBB-920B-4259-AC3A-6F286FAF21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FE43375-339B-4A67-BEC7-44D202CA1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2329D9A-3D48-4B69-939D-2A480F1478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D5CC4CB-7B78-480A-A0AE-A8A35C08E1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9DECC1B-0AAB-435F-81AE-4C770DACC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C580C66-5435-4F00-873E-679D3D5049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B4AFD177-1A38-4FAE-87D4-840AE22C8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05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815065"/>
            <a:ext cx="5654723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1. Find an annual report for a business you would like to learn more about. Review it with the previous reading in mind and provide examples. Share and compare with classmates</a:t>
            </a:r>
            <a:r>
              <a:rPr lang="en-US" sz="2000" dirty="0" smtClean="0"/>
              <a:t>.</a:t>
            </a:r>
            <a:endParaRPr lang="en-US" dirty="0"/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xmlns="" id="{79B9EA47-B85C-AA06-26B2-55F88199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57813" y="783639"/>
            <a:ext cx="5290720" cy="52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1782981"/>
            <a:ext cx="5654723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2</a:t>
            </a:r>
            <a:r>
              <a:rPr lang="en-US" sz="2000" dirty="0"/>
              <a:t>. Write a report on a trend in business that you’ve observed, and highlight at least the main finding. For example, from the rising cost of textbooks to the online approach to course content, textbooks are a significant issue for students. Draw from your experience as you bring together sources of information to illustrate a trend. Share and compare with classmates.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xmlns="" id="{79B9EA47-B85C-AA06-26B2-55F88199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57813" y="783639"/>
            <a:ext cx="5290720" cy="52907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5CBE6EC-46EF-45D9-8E16-DCDC5917C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DEEDCD65-9740-4F34-BDF1-9C068E053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B3DA7FD-5CC0-46D1-9DFB-5BAF6BE24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25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1457325"/>
            <a:ext cx="6232525" cy="4022725"/>
          </a:xfrm>
        </p:spPr>
      </p:pic>
    </p:spTree>
    <p:extLst>
      <p:ext uri="{BB962C8B-B14F-4D97-AF65-F5344CB8AC3E}">
        <p14:creationId xmlns:p14="http://schemas.microsoft.com/office/powerpoint/2010/main" val="425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xmlns="" id="{774FD33D-2530-F293-C4C4-EAF7AEEE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Chapter outlines</a:t>
            </a:r>
            <a:endParaRPr lang="en-US" b="1"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What Is a Report?</a:t>
            </a:r>
            <a:endParaRPr lang="en-US" sz="36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Types of Reports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xmlns="" id="{774FD33D-2530-F293-C4C4-EAF7AEEE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Learning objectives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78" y="3427342"/>
            <a:ext cx="5140097" cy="26100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a typeface="+mn-lt"/>
                <a:cs typeface="+mn-lt"/>
              </a:rPr>
              <a:t>By the end of this section, you will be able to: </a:t>
            </a:r>
            <a:endParaRPr lang="en-US" sz="2000" b="1">
              <a:cs typeface="Calibri" panose="020F0502020204030204"/>
            </a:endParaRPr>
          </a:p>
          <a:p>
            <a:pPr>
              <a:lnSpc>
                <a:spcPct val="170000"/>
              </a:lnSpc>
              <a:buFont typeface="Arial" panose="020F0302020204030204"/>
              <a:buChar char="•"/>
            </a:pPr>
            <a:r>
              <a:rPr lang="en-US" sz="2000" dirty="0">
                <a:ea typeface="+mn-lt"/>
                <a:cs typeface="+mn-lt"/>
              </a:rPr>
              <a:t>Describe the main parts of a report.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170000"/>
              </a:lnSpc>
              <a:buFont typeface="Arial" panose="020F0302020204030204"/>
              <a:buChar char="•"/>
            </a:pPr>
            <a:r>
              <a:rPr lang="en-US" sz="2000" dirty="0">
                <a:ea typeface="+mn-lt"/>
                <a:cs typeface="+mn-lt"/>
              </a:rPr>
              <a:t>Understand the different types of reports. </a:t>
            </a:r>
          </a:p>
          <a:p>
            <a:pPr>
              <a:lnSpc>
                <a:spcPct val="170000"/>
              </a:lnSpc>
              <a:buFont typeface="Arial" panose="020F0302020204030204"/>
              <a:buChar char="•"/>
            </a:pPr>
            <a:r>
              <a:rPr lang="en-US" sz="2000" dirty="0">
                <a:ea typeface="+mn-lt"/>
                <a:cs typeface="+mn-lt"/>
              </a:rPr>
              <a:t>Write a basic report. 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What Is a Report?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7" y="713127"/>
            <a:ext cx="5105840" cy="543174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724F874-E407-41A5-918C-1CF5DF526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EBB12D3E-DD63-469B-A687-14E38AE47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C10F17-490D-41AE-9B38-7F39AF738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12120" y="1782981"/>
            <a:ext cx="5136412" cy="43939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Reports</a:t>
            </a:r>
            <a:r>
              <a:rPr lang="en-US" sz="2400" dirty="0"/>
              <a:t> are documents designed to record and convey information to the reader. 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Reports</a:t>
            </a:r>
            <a:r>
              <a:rPr lang="en-US" sz="2400" dirty="0"/>
              <a:t> are part of any business or organization; from credit reports to police reports, they serve to document specific information for specific audiences, goals, or functions. </a:t>
            </a:r>
            <a:endParaRPr lang="en-US" sz="2400" dirty="0"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C8D6E3B-FFED-480F-941D-FE376375B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9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/>
              <a:t>2. Types of Reports</a:t>
            </a:r>
          </a:p>
        </p:txBody>
      </p:sp>
      <p:pic>
        <p:nvPicPr>
          <p:cNvPr id="4" name="Picture 4" descr="Publica Author Development Report, Issue #1. – Publica – Medium">
            <a:extLst>
              <a:ext uri="{FF2B5EF4-FFF2-40B4-BE49-F238E27FC236}">
                <a16:creationId xmlns:a16="http://schemas.microsoft.com/office/drawing/2014/main" xmlns="" id="{E8087D9E-089E-2068-0534-3BC116B0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6387"/>
            <a:ext cx="5290720" cy="51452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724F874-E407-41A5-918C-1CF5DF526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EBB12D3E-DD63-469B-A687-14E38AE47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CC10F17-490D-41AE-9B38-7F39AF738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Reports come in all sizes, but are typically longer than a page and somewhat shorter than a book.</a:t>
            </a:r>
            <a:endParaRPr lang="en-US" sz="3200">
              <a:cs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The type of report depends on its function.</a:t>
            </a:r>
            <a:endParaRPr lang="en-US" sz="3200">
              <a:cs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C8D6E3B-FFED-480F-941D-FE376375B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4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nancial Report Free Stock Photo - Public Domain Pictures">
            <a:extLst>
              <a:ext uri="{FF2B5EF4-FFF2-40B4-BE49-F238E27FC236}">
                <a16:creationId xmlns:a16="http://schemas.microsoft.com/office/drawing/2014/main" xmlns="" id="{3A3DA3A7-54FB-B237-48A2-2BFD2C8D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" b="1416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620" y="546426"/>
            <a:ext cx="59240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Types of Reports </a:t>
            </a:r>
            <a:r>
              <a:rPr lang="en-US" sz="3600" b="1" dirty="0">
                <a:cs typeface="Calibri Light"/>
              </a:rPr>
              <a:t/>
            </a:r>
            <a:br>
              <a:rPr lang="en-US" sz="3600" b="1" dirty="0">
                <a:cs typeface="Calibri Light"/>
              </a:rPr>
            </a:br>
            <a:r>
              <a:rPr lang="en-US" sz="3600" b="1" dirty="0"/>
              <a:t>&amp; Their Functions</a:t>
            </a:r>
            <a:endParaRPr lang="en-US" sz="3600" b="1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313" y="1773212"/>
            <a:ext cx="6461341" cy="44037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/>
            <a:r>
              <a:rPr lang="en-US" sz="2400" dirty="0"/>
              <a:t>Laboratory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Research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Filed study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Progress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Technical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Financial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Case study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Needs assessment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Comparative advantage report</a:t>
            </a:r>
            <a:endParaRPr lang="en-US" sz="2400" dirty="0">
              <a:cs typeface="Calibri"/>
            </a:endParaRPr>
          </a:p>
          <a:p>
            <a:pPr marL="514350"/>
            <a:r>
              <a:rPr lang="en-US" sz="2400" dirty="0"/>
              <a:t>Feasibility study </a:t>
            </a:r>
            <a:endParaRPr lang="en-US" sz="2400" dirty="0">
              <a:cs typeface="Calibri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xmlns="" id="{07EAA094-9CF6-4695-958A-33D9BCAA9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80C965-DB6D-4F81-9E9E-B027384D0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2">
              <a:extLst>
                <a:ext uri="{FF2B5EF4-FFF2-40B4-BE49-F238E27FC236}">
                  <a16:creationId xmlns:a16="http://schemas.microsoft.com/office/drawing/2014/main" xmlns="" id="{A580F890-B085-4E95-96AA-55AEBEC5CE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nancial Report Free Stock Photo - Public Domain Pictures">
            <a:extLst>
              <a:ext uri="{FF2B5EF4-FFF2-40B4-BE49-F238E27FC236}">
                <a16:creationId xmlns:a16="http://schemas.microsoft.com/office/drawing/2014/main" xmlns="" id="{3A3DA3A7-54FB-B237-48A2-2BFD2C8D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" b="1416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620" y="546426"/>
            <a:ext cx="59240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Types of Reports </a:t>
            </a:r>
            <a:r>
              <a:rPr lang="en-US" sz="3600" b="1" dirty="0">
                <a:cs typeface="Calibri Light"/>
              </a:rPr>
              <a:t/>
            </a:r>
            <a:br>
              <a:rPr lang="en-US" sz="3600" b="1" dirty="0">
                <a:cs typeface="Calibri Light"/>
              </a:rPr>
            </a:br>
            <a:r>
              <a:rPr lang="en-US" sz="3600" b="1" dirty="0"/>
              <a:t>&amp; Their Functions </a:t>
            </a:r>
            <a:r>
              <a:rPr lang="en-US" sz="2400" b="1" dirty="0"/>
              <a:t>(</a:t>
            </a:r>
            <a:r>
              <a:rPr lang="en-US" sz="2400" b="1" err="1"/>
              <a:t>Cont</a:t>
            </a:r>
            <a:r>
              <a:rPr lang="en-US" sz="2400" b="1" dirty="0"/>
              <a:t>)</a:t>
            </a:r>
            <a:endParaRPr lang="en-US" sz="2400" b="1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0620" y="1773212"/>
            <a:ext cx="5924034" cy="4403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Instruction manuals 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Compliance report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Cost-benefit analysis report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Decision report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Benchmark report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Examination report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Physical description report 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Literature review </a:t>
            </a:r>
            <a:endParaRPr lang="en-US">
              <a:cs typeface="Calibri" panose="020F0502020204030204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xmlns="" id="{07EAA094-9CF6-4695-958A-33D9BCAA9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80C965-DB6D-4F81-9E9E-B027384D0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2">
              <a:extLst>
                <a:ext uri="{FF2B5EF4-FFF2-40B4-BE49-F238E27FC236}">
                  <a16:creationId xmlns:a16="http://schemas.microsoft.com/office/drawing/2014/main" xmlns="" id="{A580F890-B085-4E95-96AA-55AEBEC5CE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7718681-A12E-49D6-9925-DD7C68176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BD77573-9EF2-4C35-8285-A1CF6FBB0E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br>
              <a:rPr lang="en-US" dirty="0"/>
            </a:b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Reports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2153" y="713313"/>
            <a:ext cx="6400800" cy="54313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Reports are typically organized around six key elements: 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1. Whom the report is about and/or prepared for </a:t>
            </a:r>
            <a:endParaRPr lang="en-US" sz="200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2. What was done, what problems were addressed, and the results, including conclusions and/or recommendations </a:t>
            </a: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3. Where the subject studied occurred </a:t>
            </a: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4. When the subject studied occurred </a:t>
            </a: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5. Why the report was written (function), including under what authority, for what reason, or by whose request </a:t>
            </a:r>
            <a:endParaRPr lang="en-US" sz="20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6. How the subject operated, functioned, or was used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00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xmlns="" id="{89A320C9-9735-4D13-8279-C1C674841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xmlns="" id="{92544CF4-9B52-4A7B-A4B3-88C72729B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xmlns="" id="{E75862C5-5C00-4421-BC7B-9B7B86DBC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Ten Common Elements of a Report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xmlns="" id="{089440EF-9BE9-4AE9-8C28-00B02296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F22A90CA-9D41-3824-7FF3-8B27444C0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286280"/>
              </p:ext>
            </p:extLst>
          </p:nvPr>
        </p:nvGraphicFramePr>
        <p:xfrm>
          <a:off x="1030566" y="2211115"/>
          <a:ext cx="10107226" cy="33821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8227">
                  <a:extLst>
                    <a:ext uri="{9D8B030D-6E8A-4147-A177-3AD203B41FA5}">
                      <a16:colId xmlns:a16="http://schemas.microsoft.com/office/drawing/2014/main" xmlns="" val="2036126170"/>
                    </a:ext>
                  </a:extLst>
                </a:gridCol>
                <a:gridCol w="8508999">
                  <a:extLst>
                    <a:ext uri="{9D8B030D-6E8A-4147-A177-3AD203B41FA5}">
                      <a16:colId xmlns:a16="http://schemas.microsoft.com/office/drawing/2014/main" xmlns="" val="1123526595"/>
                    </a:ext>
                  </a:extLst>
                </a:gridCol>
              </a:tblGrid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dirty="0"/>
                        <a:t>1. Cover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dirty="0"/>
                        <a:t>Title and image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270691766"/>
                  </a:ext>
                </a:extLst>
              </a:tr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2. Title Fly 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Title only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1361534361"/>
                  </a:ext>
                </a:extLst>
              </a:tr>
              <a:tr h="3223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3. Title Page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Label, report, features title, author, affiliation, date, and sometimes for whom the report was prepared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2768050566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4. Table of Contents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A list of the main parts of the report and their respective page numbers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1060818205"/>
                  </a:ext>
                </a:extLst>
              </a:tr>
              <a:tr h="4786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5. Abstract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• Informational abstract: highlight topic, methods, data, and results </a:t>
                      </a:r>
                    </a:p>
                    <a:p>
                      <a:pPr lvl="0">
                        <a:buNone/>
                      </a:pPr>
                      <a:r>
                        <a:rPr lang="en-US" sz="1300" dirty="0"/>
                        <a:t>• Descriptive abstract: (All of the above without statements of conclusion or recommendations)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619067950"/>
                  </a:ext>
                </a:extLst>
              </a:tr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6. Introduction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Introduces the topic of the report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981169374"/>
                  </a:ext>
                </a:extLst>
              </a:tr>
              <a:tr h="500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7. Body 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Key elements of body include: </a:t>
                      </a:r>
                    </a:p>
                    <a:p>
                      <a:pPr lvl="0">
                        <a:buNone/>
                      </a:pPr>
                      <a:r>
                        <a:rPr lang="en-US" sz="1300" dirty="0"/>
                        <a:t>• Background • Methodology • Results • Analysis and Recommendations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2586739753"/>
                  </a:ext>
                </a:extLst>
              </a:tr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8. Conclusion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Concise presentation of findings 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3462034888"/>
                  </a:ext>
                </a:extLst>
              </a:tr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9. References 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Bibliography or Works Cited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2219145884"/>
                  </a:ext>
                </a:extLst>
              </a:tr>
              <a:tr h="2978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10. Appendix</a:t>
                      </a:r>
                    </a:p>
                  </a:txBody>
                  <a:tcPr marL="67693" marR="67693" marT="33847" marB="338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dirty="0"/>
                        <a:t>Related supporting materials</a:t>
                      </a:r>
                    </a:p>
                  </a:txBody>
                  <a:tcPr marL="67693" marR="67693" marT="33847" marB="33847"/>
                </a:tc>
                <a:extLst>
                  <a:ext uri="{0D108BD9-81ED-4DB2-BD59-A6C34878D82A}">
                    <a16:rowId xmlns:a16="http://schemas.microsoft.com/office/drawing/2014/main" xmlns="" val="93070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1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425</Words>
  <Application>Microsoft Macintosh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Writing a report </vt:lpstr>
      <vt:lpstr>Chapter outlines</vt:lpstr>
      <vt:lpstr>Learning objectives </vt:lpstr>
      <vt:lpstr>1. What Is a Report?</vt:lpstr>
      <vt:lpstr>2. Types of Reports</vt:lpstr>
      <vt:lpstr>Types of Reports  &amp; Their Functions</vt:lpstr>
      <vt:lpstr>Types of Reports  &amp; Their Functions (Cont)</vt:lpstr>
      <vt:lpstr>How  Are  Reports Organized?</vt:lpstr>
      <vt:lpstr>Ten Common Elements of a Report</vt:lpstr>
      <vt:lpstr>The checklist for ensuring that a report fulfills its goals </vt:lpstr>
      <vt:lpstr>The checklist for ensuring that a report fulfills its goals </vt:lpstr>
      <vt:lpstr>The checklist for ensuring that a report fulfills its goals (Cont) </vt:lpstr>
      <vt:lpstr>Activity</vt:lpstr>
      <vt:lpstr>Exercises </vt:lpstr>
      <vt:lpstr>Exercises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Groups and meetings 22. Persuasive Presentations</dc:title>
  <dc:creator>Admin</dc:creator>
  <cp:lastModifiedBy>Microsoft Office User</cp:lastModifiedBy>
  <cp:revision>366</cp:revision>
  <dcterms:created xsi:type="dcterms:W3CDTF">2021-08-31T13:06:13Z</dcterms:created>
  <dcterms:modified xsi:type="dcterms:W3CDTF">2022-06-01T09:40:53Z</dcterms:modified>
</cp:coreProperties>
</file>