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89" r:id="rId4"/>
    <p:sldId id="259" r:id="rId5"/>
    <p:sldId id="260" r:id="rId6"/>
    <p:sldId id="275" r:id="rId7"/>
    <p:sldId id="276" r:id="rId8"/>
    <p:sldId id="277" r:id="rId9"/>
    <p:sldId id="267" r:id="rId10"/>
    <p:sldId id="273" r:id="rId11"/>
    <p:sldId id="269" r:id="rId12"/>
    <p:sldId id="285" r:id="rId13"/>
    <p:sldId id="286" r:id="rId14"/>
    <p:sldId id="287" r:id="rId15"/>
    <p:sldId id="288" r:id="rId16"/>
    <p:sldId id="271" r:id="rId17"/>
    <p:sldId id="280" r:id="rId18"/>
    <p:sldId id="28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X1jaILGcvZzOK9Em1JekVHxG6o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 Thi Phuong Dung (FPTU DN)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6E6B7-C01D-A532-92C5-7663D12DCF5F}" v="55" dt="2022-05-28T14:56:52.758"/>
    <p1510:client id="{98B1844C-42AE-9C96-6B6F-2F824C855486}" v="170" dt="2022-05-28T15:20:02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91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813A6-4563-425A-B42A-66B12B3BDD4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01D839-89AF-4BE3-917F-39D6BB217AC3}">
      <dgm:prSet/>
      <dgm:spPr/>
      <dgm:t>
        <a:bodyPr/>
        <a:lstStyle/>
        <a:p>
          <a:r>
            <a:rPr lang="en-US"/>
            <a:t>Preparation</a:t>
          </a:r>
        </a:p>
      </dgm:t>
    </dgm:pt>
    <dgm:pt modelId="{1E253837-FD70-485F-B16D-891DEDA2C610}" type="parTrans" cxnId="{EC163F31-39D4-41DD-83A4-53A22D3F3620}">
      <dgm:prSet/>
      <dgm:spPr/>
      <dgm:t>
        <a:bodyPr/>
        <a:lstStyle/>
        <a:p>
          <a:endParaRPr lang="en-US"/>
        </a:p>
      </dgm:t>
    </dgm:pt>
    <dgm:pt modelId="{5699467F-BE0F-42C7-80C0-D1B19E76A4F1}" type="sibTrans" cxnId="{EC163F31-39D4-41DD-83A4-53A22D3F3620}">
      <dgm:prSet/>
      <dgm:spPr/>
      <dgm:t>
        <a:bodyPr/>
        <a:lstStyle/>
        <a:p>
          <a:endParaRPr lang="en-US"/>
        </a:p>
      </dgm:t>
    </dgm:pt>
    <dgm:pt modelId="{B320FBCD-3B07-44E1-A691-F631462D4C42}">
      <dgm:prSet/>
      <dgm:spPr/>
      <dgm:t>
        <a:bodyPr/>
        <a:lstStyle/>
        <a:p>
          <a:r>
            <a:rPr lang="en-US"/>
            <a:t>Participation</a:t>
          </a:r>
        </a:p>
      </dgm:t>
    </dgm:pt>
    <dgm:pt modelId="{97E036C1-EC06-48A8-8C4F-A3906ADB53C0}" type="parTrans" cxnId="{4ABB69AB-EA9D-4162-A200-3FED2C95C4D2}">
      <dgm:prSet/>
      <dgm:spPr/>
      <dgm:t>
        <a:bodyPr/>
        <a:lstStyle/>
        <a:p>
          <a:endParaRPr lang="en-US"/>
        </a:p>
      </dgm:t>
    </dgm:pt>
    <dgm:pt modelId="{1319BD6F-ECDB-4F68-9F1F-6CAB4B92A44B}" type="sibTrans" cxnId="{4ABB69AB-EA9D-4162-A200-3FED2C95C4D2}">
      <dgm:prSet/>
      <dgm:spPr/>
      <dgm:t>
        <a:bodyPr/>
        <a:lstStyle/>
        <a:p>
          <a:endParaRPr lang="en-US"/>
        </a:p>
      </dgm:t>
    </dgm:pt>
    <dgm:pt modelId="{70B7AE37-B5D0-4A7F-8CA5-508CAC632F8F}">
      <dgm:prSet/>
      <dgm:spPr/>
      <dgm:t>
        <a:bodyPr/>
        <a:lstStyle/>
        <a:p>
          <a:r>
            <a:rPr lang="en-US"/>
            <a:t>Types of interviews</a:t>
          </a:r>
        </a:p>
      </dgm:t>
    </dgm:pt>
    <dgm:pt modelId="{0190407F-DBD2-4E66-9D57-F4D84518D4D6}" type="parTrans" cxnId="{8C755E7D-82C7-4210-B81C-96211900A9F5}">
      <dgm:prSet/>
      <dgm:spPr/>
      <dgm:t>
        <a:bodyPr/>
        <a:lstStyle/>
        <a:p>
          <a:endParaRPr lang="en-US"/>
        </a:p>
      </dgm:t>
    </dgm:pt>
    <dgm:pt modelId="{BF4742AC-3A09-468B-91B8-9606B36636F2}" type="sibTrans" cxnId="{8C755E7D-82C7-4210-B81C-96211900A9F5}">
      <dgm:prSet/>
      <dgm:spPr/>
      <dgm:t>
        <a:bodyPr/>
        <a:lstStyle/>
        <a:p>
          <a:endParaRPr lang="en-US"/>
        </a:p>
      </dgm:t>
    </dgm:pt>
    <dgm:pt modelId="{AC383E9F-7B03-477F-9D5E-72F3061D744A}" type="pres">
      <dgm:prSet presAssocID="{8F1813A6-4563-425A-B42A-66B12B3BDD40}" presName="vert0" presStyleCnt="0">
        <dgm:presLayoutVars>
          <dgm:dir/>
          <dgm:animOne val="branch"/>
          <dgm:animLvl val="lvl"/>
        </dgm:presLayoutVars>
      </dgm:prSet>
      <dgm:spPr/>
    </dgm:pt>
    <dgm:pt modelId="{832034E5-0879-4D98-98AA-F403D9A5149E}" type="pres">
      <dgm:prSet presAssocID="{7C01D839-89AF-4BE3-917F-39D6BB217AC3}" presName="thickLine" presStyleLbl="alignNode1" presStyleIdx="0" presStyleCnt="3"/>
      <dgm:spPr/>
    </dgm:pt>
    <dgm:pt modelId="{2DE8CEAE-723C-4CFC-82C4-FF29923856CA}" type="pres">
      <dgm:prSet presAssocID="{7C01D839-89AF-4BE3-917F-39D6BB217AC3}" presName="horz1" presStyleCnt="0"/>
      <dgm:spPr/>
    </dgm:pt>
    <dgm:pt modelId="{FE4CDA51-D308-4B79-8644-D474FE485D2A}" type="pres">
      <dgm:prSet presAssocID="{7C01D839-89AF-4BE3-917F-39D6BB217AC3}" presName="tx1" presStyleLbl="revTx" presStyleIdx="0" presStyleCnt="3"/>
      <dgm:spPr/>
    </dgm:pt>
    <dgm:pt modelId="{3DCD39A6-5E2A-4405-9785-5EFA110EDCA7}" type="pres">
      <dgm:prSet presAssocID="{7C01D839-89AF-4BE3-917F-39D6BB217AC3}" presName="vert1" presStyleCnt="0"/>
      <dgm:spPr/>
    </dgm:pt>
    <dgm:pt modelId="{523A1496-2B26-414F-8622-EBB4FD0B2F11}" type="pres">
      <dgm:prSet presAssocID="{B320FBCD-3B07-44E1-A691-F631462D4C42}" presName="thickLine" presStyleLbl="alignNode1" presStyleIdx="1" presStyleCnt="3"/>
      <dgm:spPr/>
    </dgm:pt>
    <dgm:pt modelId="{8DF2A001-3755-44D0-BB7E-F07CDCDEA619}" type="pres">
      <dgm:prSet presAssocID="{B320FBCD-3B07-44E1-A691-F631462D4C42}" presName="horz1" presStyleCnt="0"/>
      <dgm:spPr/>
    </dgm:pt>
    <dgm:pt modelId="{F97B12AE-07DB-4757-8C5E-9065799A3986}" type="pres">
      <dgm:prSet presAssocID="{B320FBCD-3B07-44E1-A691-F631462D4C42}" presName="tx1" presStyleLbl="revTx" presStyleIdx="1" presStyleCnt="3"/>
      <dgm:spPr/>
    </dgm:pt>
    <dgm:pt modelId="{2B3217F1-F640-47A3-BB8C-817FFA61E9B3}" type="pres">
      <dgm:prSet presAssocID="{B320FBCD-3B07-44E1-A691-F631462D4C42}" presName="vert1" presStyleCnt="0"/>
      <dgm:spPr/>
    </dgm:pt>
    <dgm:pt modelId="{63036C5B-0113-477F-8B26-B372064AF09A}" type="pres">
      <dgm:prSet presAssocID="{70B7AE37-B5D0-4A7F-8CA5-508CAC632F8F}" presName="thickLine" presStyleLbl="alignNode1" presStyleIdx="2" presStyleCnt="3"/>
      <dgm:spPr/>
    </dgm:pt>
    <dgm:pt modelId="{D928FF52-C5A4-4D82-ABB7-380E8FDD4C3E}" type="pres">
      <dgm:prSet presAssocID="{70B7AE37-B5D0-4A7F-8CA5-508CAC632F8F}" presName="horz1" presStyleCnt="0"/>
      <dgm:spPr/>
    </dgm:pt>
    <dgm:pt modelId="{7E76BC50-F341-4F6F-8B7E-91E3D64C7552}" type="pres">
      <dgm:prSet presAssocID="{70B7AE37-B5D0-4A7F-8CA5-508CAC632F8F}" presName="tx1" presStyleLbl="revTx" presStyleIdx="2" presStyleCnt="3"/>
      <dgm:spPr/>
    </dgm:pt>
    <dgm:pt modelId="{BE887F94-07D5-4601-BFBC-A2674814C896}" type="pres">
      <dgm:prSet presAssocID="{70B7AE37-B5D0-4A7F-8CA5-508CAC632F8F}" presName="vert1" presStyleCnt="0"/>
      <dgm:spPr/>
    </dgm:pt>
  </dgm:ptLst>
  <dgm:cxnLst>
    <dgm:cxn modelId="{1E199814-A98E-41F7-A43E-E8AA5C0C6F7C}" type="presOf" srcId="{8F1813A6-4563-425A-B42A-66B12B3BDD40}" destId="{AC383E9F-7B03-477F-9D5E-72F3061D744A}" srcOrd="0" destOrd="0" presId="urn:microsoft.com/office/officeart/2008/layout/LinedList"/>
    <dgm:cxn modelId="{A63CD629-30FC-4CC8-9031-B93FA6F5FF0C}" type="presOf" srcId="{B320FBCD-3B07-44E1-A691-F631462D4C42}" destId="{F97B12AE-07DB-4757-8C5E-9065799A3986}" srcOrd="0" destOrd="0" presId="urn:microsoft.com/office/officeart/2008/layout/LinedList"/>
    <dgm:cxn modelId="{EC163F31-39D4-41DD-83A4-53A22D3F3620}" srcId="{8F1813A6-4563-425A-B42A-66B12B3BDD40}" destId="{7C01D839-89AF-4BE3-917F-39D6BB217AC3}" srcOrd="0" destOrd="0" parTransId="{1E253837-FD70-485F-B16D-891DEDA2C610}" sibTransId="{5699467F-BE0F-42C7-80C0-D1B19E76A4F1}"/>
    <dgm:cxn modelId="{8C755E7D-82C7-4210-B81C-96211900A9F5}" srcId="{8F1813A6-4563-425A-B42A-66B12B3BDD40}" destId="{70B7AE37-B5D0-4A7F-8CA5-508CAC632F8F}" srcOrd="2" destOrd="0" parTransId="{0190407F-DBD2-4E66-9D57-F4D84518D4D6}" sibTransId="{BF4742AC-3A09-468B-91B8-9606B36636F2}"/>
    <dgm:cxn modelId="{4ABB69AB-EA9D-4162-A200-3FED2C95C4D2}" srcId="{8F1813A6-4563-425A-B42A-66B12B3BDD40}" destId="{B320FBCD-3B07-44E1-A691-F631462D4C42}" srcOrd="1" destOrd="0" parTransId="{97E036C1-EC06-48A8-8C4F-A3906ADB53C0}" sibTransId="{1319BD6F-ECDB-4F68-9F1F-6CAB4B92A44B}"/>
    <dgm:cxn modelId="{B5223EE5-979D-4360-AD78-A323141B5040}" type="presOf" srcId="{70B7AE37-B5D0-4A7F-8CA5-508CAC632F8F}" destId="{7E76BC50-F341-4F6F-8B7E-91E3D64C7552}" srcOrd="0" destOrd="0" presId="urn:microsoft.com/office/officeart/2008/layout/LinedList"/>
    <dgm:cxn modelId="{5522B9EC-446F-463D-9D5F-2EB23AE89317}" type="presOf" srcId="{7C01D839-89AF-4BE3-917F-39D6BB217AC3}" destId="{FE4CDA51-D308-4B79-8644-D474FE485D2A}" srcOrd="0" destOrd="0" presId="urn:microsoft.com/office/officeart/2008/layout/LinedList"/>
    <dgm:cxn modelId="{E1AD2999-83B6-4BF6-8C08-FB9ECABC3685}" type="presParOf" srcId="{AC383E9F-7B03-477F-9D5E-72F3061D744A}" destId="{832034E5-0879-4D98-98AA-F403D9A5149E}" srcOrd="0" destOrd="0" presId="urn:microsoft.com/office/officeart/2008/layout/LinedList"/>
    <dgm:cxn modelId="{5212BAAE-4096-4A8A-A8B0-FE4CAF70C961}" type="presParOf" srcId="{AC383E9F-7B03-477F-9D5E-72F3061D744A}" destId="{2DE8CEAE-723C-4CFC-82C4-FF29923856CA}" srcOrd="1" destOrd="0" presId="urn:microsoft.com/office/officeart/2008/layout/LinedList"/>
    <dgm:cxn modelId="{D20557BC-F4EC-4A2F-8144-7F1AC39A3091}" type="presParOf" srcId="{2DE8CEAE-723C-4CFC-82C4-FF29923856CA}" destId="{FE4CDA51-D308-4B79-8644-D474FE485D2A}" srcOrd="0" destOrd="0" presId="urn:microsoft.com/office/officeart/2008/layout/LinedList"/>
    <dgm:cxn modelId="{771ED7B3-41DC-4ECD-B8D8-1C2741976C47}" type="presParOf" srcId="{2DE8CEAE-723C-4CFC-82C4-FF29923856CA}" destId="{3DCD39A6-5E2A-4405-9785-5EFA110EDCA7}" srcOrd="1" destOrd="0" presId="urn:microsoft.com/office/officeart/2008/layout/LinedList"/>
    <dgm:cxn modelId="{CD4CF36F-EE42-4179-B859-4C6BC075E7B1}" type="presParOf" srcId="{AC383E9F-7B03-477F-9D5E-72F3061D744A}" destId="{523A1496-2B26-414F-8622-EBB4FD0B2F11}" srcOrd="2" destOrd="0" presId="urn:microsoft.com/office/officeart/2008/layout/LinedList"/>
    <dgm:cxn modelId="{3FC7ABC0-9172-4F82-A8BC-3560D7E6B9CD}" type="presParOf" srcId="{AC383E9F-7B03-477F-9D5E-72F3061D744A}" destId="{8DF2A001-3755-44D0-BB7E-F07CDCDEA619}" srcOrd="3" destOrd="0" presId="urn:microsoft.com/office/officeart/2008/layout/LinedList"/>
    <dgm:cxn modelId="{FBA3170C-C349-4520-B79B-2A15319CDE3C}" type="presParOf" srcId="{8DF2A001-3755-44D0-BB7E-F07CDCDEA619}" destId="{F97B12AE-07DB-4757-8C5E-9065799A3986}" srcOrd="0" destOrd="0" presId="urn:microsoft.com/office/officeart/2008/layout/LinedList"/>
    <dgm:cxn modelId="{DC0CE574-8A3B-46F4-B688-2F9FF48C6DE4}" type="presParOf" srcId="{8DF2A001-3755-44D0-BB7E-F07CDCDEA619}" destId="{2B3217F1-F640-47A3-BB8C-817FFA61E9B3}" srcOrd="1" destOrd="0" presId="urn:microsoft.com/office/officeart/2008/layout/LinedList"/>
    <dgm:cxn modelId="{4E4C3C78-741F-48FE-B7D3-1BB3C4C7EDD6}" type="presParOf" srcId="{AC383E9F-7B03-477F-9D5E-72F3061D744A}" destId="{63036C5B-0113-477F-8B26-B372064AF09A}" srcOrd="4" destOrd="0" presId="urn:microsoft.com/office/officeart/2008/layout/LinedList"/>
    <dgm:cxn modelId="{E2F48AFC-5AEE-4AA0-A201-B5AE61677C08}" type="presParOf" srcId="{AC383E9F-7B03-477F-9D5E-72F3061D744A}" destId="{D928FF52-C5A4-4D82-ABB7-380E8FDD4C3E}" srcOrd="5" destOrd="0" presId="urn:microsoft.com/office/officeart/2008/layout/LinedList"/>
    <dgm:cxn modelId="{B2844AF4-DE9B-459A-ACDC-8CCBA6DA9CCF}" type="presParOf" srcId="{D928FF52-C5A4-4D82-ABB7-380E8FDD4C3E}" destId="{7E76BC50-F341-4F6F-8B7E-91E3D64C7552}" srcOrd="0" destOrd="0" presId="urn:microsoft.com/office/officeart/2008/layout/LinedList"/>
    <dgm:cxn modelId="{E5B20F38-F81C-430C-80F4-02AE53EEEF3D}" type="presParOf" srcId="{D928FF52-C5A4-4D82-ABB7-380E8FDD4C3E}" destId="{BE887F94-07D5-4601-BFBC-A2674814C8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034E5-0879-4D98-98AA-F403D9A5149E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CDA51-D308-4B79-8644-D474FE485D2A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Preparation</a:t>
          </a:r>
        </a:p>
      </dsp:txBody>
      <dsp:txXfrm>
        <a:off x="0" y="2124"/>
        <a:ext cx="10515600" cy="1449029"/>
      </dsp:txXfrm>
    </dsp:sp>
    <dsp:sp modelId="{523A1496-2B26-414F-8622-EBB4FD0B2F11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B12AE-07DB-4757-8C5E-9065799A3986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Participation</a:t>
          </a:r>
        </a:p>
      </dsp:txBody>
      <dsp:txXfrm>
        <a:off x="0" y="1451154"/>
        <a:ext cx="10515600" cy="1449029"/>
      </dsp:txXfrm>
    </dsp:sp>
    <dsp:sp modelId="{63036C5B-0113-477F-8B26-B372064AF09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6BC50-F341-4F6F-8B7E-91E3D64C7552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Types of interviews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67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92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https://resources.biginterview.com/blog/interview-questions-answers/</a:t>
            </a:r>
            <a:endParaRPr/>
          </a:p>
        </p:txBody>
      </p:sp>
      <p:sp>
        <p:nvSpPr>
          <p:cNvPr id="198" name="Google Shape;19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8BA7-685C-A54B-65F9-85448649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FD83A-104E-24FF-A5CC-6B7D5FAA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5C80-D6F6-9568-764D-7C5D3BB3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4F27-D44A-BBC6-E40D-4F1FBB02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7D20-6378-F4EB-29F1-DACE997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8C7-991C-A1D5-DE18-D63D5F37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125DE-5FAA-DD5C-FAFA-0E7DD3B0E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37AD-E4D7-38AF-E34A-02B80ED9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AF0E-E60C-A64C-2011-EF3BE6F4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1DF5-E516-80C8-AA4B-D74EEB4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0CC3A-5B1F-B95A-A943-0930AC694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405FA-EA9D-77AF-B425-784639A5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2868-4977-A946-782D-4F9DA24E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DABF-2612-0592-BC98-0B84D52C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0CBD-D976-6F3C-B2BA-81F139E9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F09C-0FB1-13B2-088F-845F88FE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7E02-57C6-D0C1-7AB0-B3895C69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F85E-8485-2463-59A1-E56C1A66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12BE-D85C-10B7-78BB-91BBC588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09FD-2E2A-6857-6598-84A95813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9476-E746-8C86-C3E4-B5AC6C9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440E-3179-AEB0-0A8C-2D32BC057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AA17-D32A-7E75-9A18-077F6B10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608C-91B8-51BA-12BF-C8095A63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4ADC-0F47-1D37-94CA-04ABA2AD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A3B5-4C6D-FB2F-FA7C-9CA59E0B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3B45-1883-1733-27D3-AE48D7FC7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CBAD1-66A1-9B1B-3A19-E8E23F8D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6EBD-8915-0484-3BBE-6AC7DD78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5B874-31CA-438C-1FC1-402533A7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4592-E334-08F8-82EB-8E08E87D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0A6-C18E-4D05-B682-3177F2FE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939F-AA8C-F089-0609-AF8C704C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227B9-3D8C-85EF-4EF9-638EF872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20011-DF33-BC88-4BEF-40CD6DAA1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A4D37-8B0C-5B98-4375-82DD44F9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DC69B-77E5-4BD5-BE03-98884F70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41201-F4BA-963F-06A1-9ACBC656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A01A2-BE14-3597-04D4-6704BB0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2F7F-5588-9C89-B7B2-E47EB129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58044-74F5-2A7C-C0FF-6F48CBF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4044-5A90-A124-3FB1-F83F7BF4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629F5-3DD7-402A-671F-DA893E7A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8A056-0F2F-45A2-131C-81507A5E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32A53-C115-CA83-BF18-C066D324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B5EB3-1D69-24B8-FBB5-C121237A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B06A-7783-2BF1-24D8-B9DE5B6E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AAA4-237D-B970-17D9-241FDF1A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2418-24A5-39D9-0D83-F39393ED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4D1F-F374-1B49-4B70-7614C17B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2A4C-BC74-9C27-D9E8-74B358A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BCBA-BE5C-EF4A-55D9-6A03A332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31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CF34-E90C-D540-E4EE-1A578A7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0BEE1-EC0F-42FC-5DAD-2925E6B12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F4EC5-381C-B7C2-40CB-0CDE10538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C7EEE-1FBD-83EC-AADC-61381389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7EADA-1AA1-8922-0012-2159258C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1D40-424C-E0A5-55B6-0F9388A3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46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B6B18-2D9D-DBE3-A421-54150178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1333-21DE-6A22-A6DB-73F32550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4007-3CB4-8A20-D459-6D3D9C03A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E89F2-004A-4903-1F78-7E6E905BA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601F-D765-652F-D243-658F1906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romancemeetslife.com/2013/07/winning-image-at-job-interviews-how-to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plan.commons.gc.cuny.edu/blog/job-interview-benefit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262626"/>
              </a:buClr>
              <a:buSzPts val="8000"/>
            </a:pPr>
            <a:r>
              <a:rPr lang="en-US" sz="5400" b="1">
                <a:ea typeface="+mj-lt"/>
                <a:cs typeface="+mj-lt"/>
              </a:rPr>
              <a:t>Job Interview Preparation</a:t>
            </a:r>
            <a:endParaRPr lang="en-US" sz="5400" b="1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-US" dirty="0"/>
              <a:t>SESSION V:  CAREER EXPLORATION</a:t>
            </a:r>
            <a:endParaRPr lang="en-US"/>
          </a:p>
        </p:txBody>
      </p:sp>
      <p:sp>
        <p:nvSpPr>
          <p:cNvPr id="1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3FAC284-9B69-5225-151B-A847F39F8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000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5C2285B-C948-F9D3-FC09-F9A49643E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07" y="77334"/>
            <a:ext cx="224790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3F3F3F"/>
              </a:buClr>
              <a:buSzPts val="4800"/>
            </a:pPr>
            <a:r>
              <a:rPr lang="en-US" sz="3200" b="1" cap="none" dirty="0">
                <a:solidFill>
                  <a:srgbClr val="FFFFFF"/>
                </a:solidFill>
              </a:rPr>
              <a:t>ACTIVITY:</a:t>
            </a:r>
            <a:r>
              <a:rPr lang="en-US" sz="5600" b="1" cap="none" dirty="0">
                <a:solidFill>
                  <a:srgbClr val="FFFFFF"/>
                </a:solidFill>
              </a:rPr>
              <a:t> </a:t>
            </a:r>
            <a:br>
              <a:rPr lang="en-US" sz="5600" b="1" dirty="0">
                <a:solidFill>
                  <a:srgbClr val="FFFFFF"/>
                </a:solidFill>
              </a:rPr>
            </a:br>
            <a:r>
              <a:rPr lang="en-US" sz="5600" b="1" cap="none" dirty="0">
                <a:solidFill>
                  <a:srgbClr val="FFFFFF"/>
                </a:solidFill>
              </a:rPr>
              <a:t>WHAT MAKES YOU A GREAT FIT?</a:t>
            </a: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1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Google Shape;179;p13"/>
          <p:cNvSpPr txBox="1"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/>
          </a:bodyPr>
          <a:lstStyle/>
          <a:p>
            <a:pPr marL="91440" lvl="0" indent="-117475" rtl="0"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Answer the below questions:</a:t>
            </a:r>
            <a:endParaRPr lang="en-US" sz="24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91440" indent="-117475">
              <a:spcBef>
                <a:spcPts val="1400"/>
              </a:spcBef>
              <a:buSzPct val="100000"/>
              <a:buChar char=" 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1. What is your job title and what are you responsible for executing? 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91440" lvl="0" indent="-117475" rtl="0"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2. What is the name of the company or organization? What is its function?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91440" lvl="0" indent="-117475" rtl="0"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3. Identify the top three reasons why you are a great fit for this job.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91440" indent="-117475">
              <a:spcBef>
                <a:spcPts val="1400"/>
              </a:spcBef>
              <a:buSzPct val="100000"/>
              <a:buChar char=" 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4.  What sets you apart from the competition? 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91440" lvl="0" indent="-117475" rtl="0"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5. List the qualities, skills and values you have that match the job requirements. Provide examples to support your answers. Connect your values to the company’s values.</a:t>
            </a:r>
            <a:endParaRPr lang="en-US" sz="24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18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rgbClr val="3F3F3F"/>
              </a:buClr>
              <a:buSzPts val="4800"/>
            </a:pPr>
            <a:r>
              <a:rPr lang="en-US" b="1" dirty="0"/>
              <a:t>3. Interview Questions</a:t>
            </a:r>
            <a:endParaRPr lang="en-US"/>
          </a:p>
        </p:txBody>
      </p:sp>
      <p:sp>
        <p:nvSpPr>
          <p:cNvPr id="185" name="Google Shape;185;p14"/>
          <p:cNvSpPr txBox="1">
            <a:spLocks noGrp="1"/>
          </p:cNvSpPr>
          <p:nvPr>
            <p:ph sz="half" idx="1"/>
          </p:nvPr>
        </p:nvSpPr>
        <p:spPr>
          <a:xfrm>
            <a:off x="838200" y="1714863"/>
            <a:ext cx="5392664" cy="44621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91440" lv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sz="2400" dirty="0"/>
              <a:t>Know the common interview questions to expect, and understand the intention behind each</a:t>
            </a:r>
            <a:endParaRPr lang="en-US" sz="2400" dirty="0">
              <a:cs typeface="Calibri" panose="020F0502020204030204"/>
            </a:endParaRPr>
          </a:p>
          <a:p>
            <a:pPr marL="91440" lv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sz="2400" dirty="0"/>
              <a:t>Strategically craft a great answer for each question</a:t>
            </a:r>
            <a:endParaRPr lang="en-US" sz="2400" dirty="0">
              <a:cs typeface="Calibri" panose="020F0502020204030204"/>
            </a:endParaRPr>
          </a:p>
          <a:p>
            <a:pPr marL="91440" lv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sz="2400" dirty="0"/>
              <a:t>Practice interviewing until you’re as strong as possible</a:t>
            </a:r>
            <a:endParaRPr lang="en-US" sz="2400" dirty="0">
              <a:cs typeface="Calibri" panose="020F0502020204030204"/>
            </a:endParaRPr>
          </a:p>
          <a:p>
            <a:pPr marL="91440" lv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</a:pPr>
            <a:endParaRPr lang="en-US" sz="2400" dirty="0">
              <a:cs typeface="Calibri" panose="020F0502020204030204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/>
          <a:srcRect l="5737" r="3622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ood human figure">
            <a:extLst>
              <a:ext uri="{FF2B5EF4-FFF2-40B4-BE49-F238E27FC236}">
                <a16:creationId xmlns:a16="http://schemas.microsoft.com/office/drawing/2014/main" id="{5E55679D-40D1-D094-2B4F-1B490C99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1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altLang="x-none" sz="3700" dirty="0"/>
              <a:t>Be ready to </a:t>
            </a:r>
            <a:br>
              <a:rPr lang="en-US" altLang="x-none" sz="3700" dirty="0"/>
            </a:br>
            <a:r>
              <a:rPr lang="en-US" altLang="x-none" sz="3700" dirty="0"/>
              <a:t>answer questions:</a:t>
            </a:r>
            <a:br>
              <a:rPr lang="en-US" altLang="x-none" sz="3700" dirty="0"/>
            </a:br>
            <a:endParaRPr lang="en-US" sz="370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74983" y="2434201"/>
            <a:ext cx="4385406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x-none" sz="3200" dirty="0"/>
              <a:t>Traditional questions</a:t>
            </a:r>
            <a:endParaRPr lang="en-US" altLang="x-none" sz="320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altLang="x-none" sz="3200" dirty="0"/>
              <a:t>Behavioral interview questions</a:t>
            </a:r>
            <a:endParaRPr lang="en-US" altLang="x-none" sz="320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altLang="x-none" sz="3200" dirty="0"/>
              <a:t>Unacceptable questions</a:t>
            </a:r>
            <a:endParaRPr lang="en-US" altLang="x-non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37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62359" cy="945914"/>
          </a:xfrm>
        </p:spPr>
        <p:txBody>
          <a:bodyPr>
            <a:normAutofit/>
          </a:bodyPr>
          <a:lstStyle/>
          <a:p>
            <a:r>
              <a:rPr lang="en-US" dirty="0"/>
              <a:t>Traditional questions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273123"/>
            <a:ext cx="5503099" cy="49038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Tell me about yourself. </a:t>
            </a:r>
            <a:endParaRPr lang="en-US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What is your greatest strength? your greatest weakness? </a:t>
            </a:r>
            <a:endParaRPr lang="en-US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Tell me about your course work. What courses did you like best? least? </a:t>
            </a:r>
            <a:endParaRPr lang="en-US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Tell me about your extracurricular activities while you were in school. </a:t>
            </a:r>
            <a:endParaRPr lang="en-US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What job-related skills have you developed that are crucial to this job? </a:t>
            </a:r>
            <a:endParaRPr lang="en-US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endParaRPr lang="en-US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5E8A0166-76C5-7AEF-F5BB-AC2DADA3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614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Behavioral questions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72493" y="2093402"/>
            <a:ext cx="6890247" cy="4097086"/>
          </a:xfrm>
        </p:spPr>
        <p:txBody>
          <a:bodyPr anchor="t">
            <a:normAutofit fontScale="92500"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400" dirty="0"/>
              <a:t>What major problem have you faced in group projects and how have you dealt with it? </a:t>
            </a:r>
            <a:endParaRPr lang="en-US" sz="2400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Describe a situation in which you were successful (or unsuccessful) in </a:t>
            </a:r>
            <a:r>
              <a:rPr lang="en-US" sz="2400" dirty="0" err="1"/>
              <a:t>moti</a:t>
            </a:r>
            <a:r>
              <a:rPr lang="en-US" sz="2400" dirty="0"/>
              <a:t>- </a:t>
            </a:r>
            <a:r>
              <a:rPr lang="en-US" sz="2400" dirty="0" err="1"/>
              <a:t>vating</a:t>
            </a:r>
            <a:r>
              <a:rPr lang="en-US" sz="2400" dirty="0"/>
              <a:t> someone. </a:t>
            </a:r>
            <a:endParaRPr lang="en-US" sz="2400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Describe a situation at work or at school where you took the initiative. What was the result? How did you feel? </a:t>
            </a:r>
            <a:endParaRPr lang="en-US" sz="2400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Describe the most difficult person with whom you have worked. How did you handle the situation? </a:t>
            </a:r>
            <a:endParaRPr lang="en-US" sz="2400" dirty="0">
              <a:cs typeface="Calibri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400" dirty="0"/>
              <a:t>Give me an example of a time management skill you’ve learned and how you applied it at school or at work. 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C3244228-3EB0-8306-EC8B-940D19E2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4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9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Unacceptable questions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200"/>
              <a:t>You don’t look like a native of this country. Where were you born? 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200"/>
              <a:t>Do you have any disabilities? 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200"/>
              <a:t>Where do you attend church? 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200"/>
              <a:t>Do you have adequate child care? Who will look after your children while you work? </a:t>
            </a:r>
          </a:p>
          <a:p>
            <a:endParaRPr lang="en-US" sz="220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DB10E1EB-59F7-DBC7-D6CD-F645E77EA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344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5400"/>
              <a:t>Discussion: </a:t>
            </a:r>
            <a:r>
              <a:rPr lang="en-US" sz="5400" b="1"/>
              <a:t>How to Answer</a:t>
            </a:r>
            <a:endParaRPr lang="en-US" sz="5400"/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Google Shape;201;p16"/>
          <p:cNvSpPr txBox="1"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dirty="0"/>
              <a:t>1. “Tell Me About Yourself”</a:t>
            </a:r>
            <a:endParaRPr lang="en-US" sz="2200" dirty="0">
              <a:cs typeface="Calibri" panose="020F0502020204030204"/>
            </a:endParaRP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200" dirty="0"/>
              <a:t>2. Describe Your Current (or Most Recent) Position”</a:t>
            </a:r>
            <a:endParaRPr lang="en-US" sz="2200" dirty="0">
              <a:cs typeface="Calibri" panose="020F0502020204030204"/>
            </a:endParaRP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200" dirty="0"/>
              <a:t>3. “Why are you looking for a new opportunity now?”</a:t>
            </a:r>
            <a:endParaRPr lang="en-US" sz="2200" dirty="0">
              <a:cs typeface="Calibri" panose="020F0502020204030204"/>
            </a:endParaRP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200" dirty="0"/>
              <a:t>4. “What are your strengths?”</a:t>
            </a:r>
            <a:endParaRPr lang="en-US" sz="2200" dirty="0">
              <a:cs typeface="Calibri" panose="020F0502020204030204"/>
            </a:endParaRP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200" dirty="0"/>
              <a:t>5. “What is your greatest weakness?”</a:t>
            </a:r>
            <a:endParaRPr lang="en-US" sz="2200" dirty="0">
              <a:cs typeface="Calibri" panose="020F0502020204030204"/>
            </a:endParaRPr>
          </a:p>
          <a:p>
            <a:pPr marL="0" indent="0">
              <a:buSzPts val="2000"/>
              <a:buNone/>
            </a:pPr>
            <a:r>
              <a:rPr lang="en-US" sz="2200" dirty="0">
                <a:ea typeface="+mn-lt"/>
                <a:cs typeface="+mn-lt"/>
              </a:rPr>
              <a:t>6. “Why do you want to work here?” </a:t>
            </a:r>
            <a:endParaRPr lang="en-US" sz="2200">
              <a:ea typeface="+mn-lt"/>
              <a:cs typeface="+mn-lt"/>
            </a:endParaRPr>
          </a:p>
          <a:p>
            <a:pPr marL="0" indent="0">
              <a:buSzPts val="2000"/>
              <a:buNone/>
            </a:pPr>
            <a:r>
              <a:rPr lang="en-US" sz="2200" dirty="0">
                <a:ea typeface="+mn-lt"/>
                <a:cs typeface="+mn-lt"/>
              </a:rPr>
              <a:t>7. “Where do you see yourself in five years?” </a:t>
            </a:r>
            <a:endParaRPr lang="en-US" sz="2200">
              <a:cs typeface="Calibri" panose="020F0502020204030204"/>
            </a:endParaRPr>
          </a:p>
          <a:p>
            <a:pPr marL="0" indent="0">
              <a:buSzPts val="2000"/>
              <a:buNone/>
            </a:pPr>
            <a:r>
              <a:rPr lang="en-US" sz="2200" dirty="0">
                <a:ea typeface="+mn-lt"/>
                <a:cs typeface="+mn-lt"/>
              </a:rPr>
              <a:t>8. “Why should we hire you?” </a:t>
            </a:r>
            <a:endParaRPr lang="en-US" sz="2200">
              <a:cs typeface="Calibri" panose="020F0502020204030204"/>
            </a:endParaRPr>
          </a:p>
          <a:p>
            <a:pPr marL="0" indent="0">
              <a:spcBef>
                <a:spcPts val="1400"/>
              </a:spcBef>
              <a:buSzPts val="2000"/>
              <a:buNone/>
            </a:pPr>
            <a:r>
              <a:rPr lang="en-US" sz="2200" dirty="0">
                <a:ea typeface="+mn-lt"/>
                <a:cs typeface="+mn-lt"/>
              </a:rPr>
              <a:t>9. “Do you have any questions for me?”</a:t>
            </a:r>
            <a:endParaRPr lang="en-US" sz="22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65" name="Rectangle 7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>
              <a:buClr>
                <a:srgbClr val="FF9900"/>
              </a:buClr>
            </a:pPr>
            <a:r>
              <a:rPr lang="en-US" altLang="x-none" sz="4000">
                <a:solidFill>
                  <a:srgbClr val="FFFFFF"/>
                </a:solidFill>
              </a:rPr>
              <a:t>Purpose of Other Employment Communication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x-none" sz="2400"/>
              <a:t>Following up on an application</a:t>
            </a:r>
          </a:p>
          <a:p>
            <a:r>
              <a:rPr lang="en-US" altLang="x-none" sz="2400"/>
              <a:t>Accepting an interview invitation</a:t>
            </a:r>
          </a:p>
          <a:p>
            <a:r>
              <a:rPr lang="en-US" altLang="x-none" sz="2400"/>
              <a:t>Following up an interview</a:t>
            </a:r>
          </a:p>
          <a:p>
            <a:r>
              <a:rPr lang="en-US" altLang="x-none" sz="2400"/>
              <a:t>Accepting employment</a:t>
            </a:r>
          </a:p>
          <a:p>
            <a:r>
              <a:rPr lang="en-US" altLang="x-none" sz="2400"/>
              <a:t>Rejecting employment</a:t>
            </a:r>
          </a:p>
          <a:p>
            <a:r>
              <a:rPr lang="en-US" altLang="x-none" sz="2400"/>
              <a:t>Expressing appreciation to references and others</a:t>
            </a:r>
          </a:p>
          <a:p>
            <a:r>
              <a:rPr lang="en-US" altLang="x-none" sz="2400"/>
              <a:t>Resigning from a job</a:t>
            </a:r>
          </a:p>
        </p:txBody>
      </p:sp>
    </p:spTree>
    <p:extLst>
      <p:ext uri="{BB962C8B-B14F-4D97-AF65-F5344CB8AC3E}">
        <p14:creationId xmlns:p14="http://schemas.microsoft.com/office/powerpoint/2010/main" val="161449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Key Takeaway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/>
              <a:t>Use simple, clear, and direct language; get to the point immediately. </a:t>
            </a:r>
          </a:p>
          <a:p>
            <a:pPr>
              <a:buFont typeface="Arial" charset="0"/>
              <a:buChar char="•"/>
            </a:pPr>
            <a:r>
              <a:rPr lang="en-US" sz="2400"/>
              <a:t>Focus on the employer’s needs. </a:t>
            </a:r>
          </a:p>
          <a:p>
            <a:pPr>
              <a:buFont typeface="Arial" charset="0"/>
              <a:buChar char="•"/>
            </a:pPr>
            <a:r>
              <a:rPr lang="en-US" sz="2400"/>
              <a:t>Maintain a balance between professionalism and friendliness. </a:t>
            </a:r>
          </a:p>
          <a:p>
            <a:pPr>
              <a:buFont typeface="Arial" charset="0"/>
              <a:buChar char="•"/>
            </a:pPr>
            <a:r>
              <a:rPr lang="en-US" sz="2400"/>
              <a:t>Demonstrate enthusiasm and confidence, but don’t be presumptuous. </a:t>
            </a:r>
          </a:p>
          <a:p>
            <a:pPr>
              <a:buFont typeface="Arial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216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Google Shape;206;p17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/>
          <a:stretch/>
        </p:blipFill>
        <p:spPr>
          <a:xfrm>
            <a:off x="804101" y="1326496"/>
            <a:ext cx="6519391" cy="4205007"/>
          </a:xfrm>
          <a:prstGeom prst="rect">
            <a:avLst/>
          </a:prstGeom>
          <a:noFill/>
        </p:spPr>
      </p:pic>
      <p:sp>
        <p:nvSpPr>
          <p:cNvPr id="85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Chapter outlines</a:t>
            </a:r>
            <a:endParaRPr lang="en-US"/>
          </a:p>
        </p:txBody>
      </p:sp>
      <p:sp>
        <p:nvSpPr>
          <p:cNvPr id="113" name="Google Shape;113;p2"/>
          <p:cNvSpPr txBox="1">
            <a:spLocks noGrp="1"/>
          </p:cNvSpPr>
          <p:nvPr>
            <p:ph idx="1"/>
          </p:nvPr>
        </p:nvSpPr>
        <p:spPr>
          <a:xfrm>
            <a:off x="5370285" y="1519486"/>
            <a:ext cx="6346372" cy="4625203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/>
          </a:bodyPr>
          <a:lstStyle/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dirty="0"/>
              <a:t>Preparing Effectively for a Job Interview</a:t>
            </a:r>
            <a:endParaRPr lang="en-US" dirty="0">
              <a:cs typeface="Calibri"/>
            </a:endParaRPr>
          </a:p>
          <a:p>
            <a:pPr marL="457200" lvl="0" indent="-457200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dirty="0"/>
              <a:t>Job Interview Types and Techniques</a:t>
            </a:r>
            <a:endParaRPr lang="en-US" dirty="0">
              <a:cs typeface="Calibri"/>
            </a:endParaRPr>
          </a:p>
          <a:p>
            <a:pPr marL="457200" lvl="0" indent="-457200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dirty="0"/>
              <a:t>Interview Questions</a:t>
            </a:r>
            <a:endParaRPr lang="en-US" dirty="0">
              <a:cs typeface="Calibri"/>
            </a:endParaRPr>
          </a:p>
          <a:p>
            <a:pPr marL="457200" lvl="0" indent="-330200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a typeface="+mj-lt"/>
                <a:cs typeface="+mj-lt"/>
              </a:rPr>
              <a:t>LEARNING OBJECTIVES</a:t>
            </a:r>
          </a:p>
        </p:txBody>
      </p:sp>
      <p:sp>
        <p:nvSpPr>
          <p:cNvPr id="113" name="Google Shape;113;p2"/>
          <p:cNvSpPr txBox="1">
            <a:spLocks noGrp="1"/>
          </p:cNvSpPr>
          <p:nvPr>
            <p:ph idx="1"/>
          </p:nvPr>
        </p:nvSpPr>
        <p:spPr>
          <a:xfrm>
            <a:off x="5175138" y="713313"/>
            <a:ext cx="6234860" cy="5431376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 fontScale="92500"/>
          </a:bodyPr>
          <a:lstStyle/>
          <a:p>
            <a:pPr marL="0" indent="0">
              <a:lnSpc>
                <a:spcPct val="150000"/>
              </a:lnSpc>
              <a:buSzPts val="2000"/>
              <a:buNone/>
            </a:pPr>
            <a:r>
              <a:rPr lang="en-US" sz="2600" b="1" dirty="0">
                <a:ea typeface="+mn-lt"/>
                <a:cs typeface="+mn-lt"/>
              </a:rPr>
              <a:t>By the end of this section, you will be able to: </a:t>
            </a:r>
          </a:p>
          <a:p>
            <a:pPr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Describe effective strategies to prepare for an interview </a:t>
            </a:r>
          </a:p>
          <a:p>
            <a:pPr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Differentiate between different types of interview situations and identify appropriate interview techniques for each </a:t>
            </a:r>
          </a:p>
          <a:p>
            <a:pPr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Analyze different question types common in interviews </a:t>
            </a:r>
          </a:p>
        </p:txBody>
      </p:sp>
    </p:spTree>
    <p:extLst>
      <p:ext uri="{BB962C8B-B14F-4D97-AF65-F5344CB8AC3E}">
        <p14:creationId xmlns:p14="http://schemas.microsoft.com/office/powerpoint/2010/main" val="269198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day Reflections: A Beautiful Message by Arthur Ashe : Why Me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5" r="-2" b="16374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Google Shape;124;p4"/>
          <p:cNvSpPr/>
          <p:nvPr/>
        </p:nvSpPr>
        <p:spPr>
          <a:xfrm>
            <a:off x="6657715" y="1336721"/>
            <a:ext cx="4195673" cy="456796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0" i="0" u="none" strike="noStrike" cap="none" dirty="0">
                <a:solidFill>
                  <a:schemeClr val="tx1">
                    <a:alpha val="80000"/>
                  </a:schemeClr>
                </a:solidFill>
                <a:sym typeface="Calibri"/>
              </a:rPr>
              <a:t>One important key to success is self-confidence.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 </a:t>
            </a:r>
            <a:r>
              <a:rPr lang="en-US" sz="2400" b="0" i="0" u="none" strike="noStrike" cap="none" dirty="0">
                <a:solidFill>
                  <a:schemeClr val="tx1">
                    <a:alpha val="80000"/>
                  </a:schemeClr>
                </a:solidFill>
                <a:sym typeface="Calibri"/>
              </a:rPr>
              <a:t>An important key to self-confidence is preparation.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sym typeface="Calibri"/>
              </a:rPr>
              <a:t> </a:t>
            </a:r>
            <a:endParaRPr lang="en-US" sz="2400" b="0" i="0" u="none" strike="noStrike" cap="none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  <a:p>
            <a:pPr marL="0" marR="0" lvl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0" i="1" u="none" strike="noStrike" cap="none" dirty="0">
                <a:solidFill>
                  <a:schemeClr val="tx1">
                    <a:alpha val="80000"/>
                  </a:schemeClr>
                </a:solidFill>
                <a:sym typeface="Calibri"/>
              </a:rPr>
              <a:t>Arthur Ashe, champion tennis player</a:t>
            </a:r>
            <a:endParaRPr lang="en-US" sz="2000" b="1" i="1" u="none" strike="noStrike" cap="none">
              <a:solidFill>
                <a:schemeClr val="tx1">
                  <a:alpha val="80000"/>
                </a:schemeClr>
              </a:solidFill>
              <a:cs typeface="Calibri" panose="020F0502020204030204"/>
            </a:endParaRPr>
          </a:p>
        </p:txBody>
      </p:sp>
      <p:sp>
        <p:nvSpPr>
          <p:cNvPr id="14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000" b="1">
                <a:solidFill>
                  <a:srgbClr val="FFFFFF"/>
                </a:solidFill>
              </a:rPr>
              <a:t>1. Preparing Effectively for a Job Interview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Google Shape;130;p5"/>
          <p:cNvSpPr txBox="1">
            <a:spLocks noGrp="1"/>
          </p:cNvSpPr>
          <p:nvPr>
            <p:ph idx="1"/>
          </p:nvPr>
        </p:nvSpPr>
        <p:spPr>
          <a:xfrm>
            <a:off x="5155379" y="1065862"/>
            <a:ext cx="6701831" cy="4726276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000" dirty="0">
                <a:solidFill>
                  <a:srgbClr val="FFFFFF"/>
                </a:solidFill>
              </a:rPr>
              <a:t>If your résumé and cover letter have served their purposes well, you will be invited to participate in an interview with the company or organization you’re interested in.</a:t>
            </a:r>
            <a:endParaRPr lang="en-US" sz="2000" dirty="0">
              <a:solidFill>
                <a:srgbClr val="FFFFFF"/>
              </a:solidFill>
              <a:cs typeface="Calibri" panose="020F0502020204030204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>
                <a:srgbClr val="FF9900"/>
              </a:buClr>
            </a:pPr>
            <a:r>
              <a:rPr lang="en-US" altLang="x-none"/>
              <a:t>Interviewing for a Job</a:t>
            </a:r>
          </a:p>
        </p:txBody>
      </p:sp>
      <p:graphicFrame>
        <p:nvGraphicFramePr>
          <p:cNvPr id="32775" name="Rectangle 3">
            <a:extLst>
              <a:ext uri="{FF2B5EF4-FFF2-40B4-BE49-F238E27FC236}">
                <a16:creationId xmlns:a16="http://schemas.microsoft.com/office/drawing/2014/main" id="{68AE89E6-76B2-4115-8BC1-E495DBBC7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6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3" name="Rectangle 1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21" name="Picture 34820" descr="Suits hanged in a clothes pile line">
            <a:extLst>
              <a:ext uri="{FF2B5EF4-FFF2-40B4-BE49-F238E27FC236}">
                <a16:creationId xmlns:a16="http://schemas.microsoft.com/office/drawing/2014/main" id="{66C0AAB2-4483-3578-709B-2C4FBDAC0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4824" name="Rectangle 1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Steps for preparing effectively for a job interview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en-US" sz="2000" dirty="0">
                <a:ea typeface="+mn-lt"/>
                <a:cs typeface="+mn-lt"/>
                <a:sym typeface="Arial"/>
              </a:rPr>
              <a:t>Review the Job Description                     </a:t>
            </a:r>
            <a:endParaRPr lang="en-US" sz="2000" dirty="0">
              <a:latin typeface="Calibri"/>
              <a:ea typeface="+mn-lt"/>
              <a:cs typeface="Calibri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sz="2000" dirty="0">
                <a:ea typeface="+mn-lt"/>
                <a:cs typeface="+mn-lt"/>
                <a:sym typeface="Arial"/>
              </a:rPr>
              <a:t>Research the Company or Organization         </a:t>
            </a:r>
            <a:endParaRPr lang="en-US" dirty="0"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sz="2000" dirty="0">
                <a:ea typeface="+mn-lt"/>
                <a:cs typeface="+mn-lt"/>
                <a:sym typeface="Arial"/>
              </a:rPr>
              <a:t>Practice Answering Common Questions            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000" dirty="0">
                <a:ea typeface="+mn-lt"/>
                <a:cs typeface="+mn-lt"/>
                <a:sym typeface="Arial"/>
              </a:rPr>
              <a:t>Plan to Dress Appropriately                 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000" dirty="0">
                <a:ea typeface="+mn-lt"/>
                <a:cs typeface="+mn-lt"/>
                <a:sym typeface="Arial"/>
              </a:rPr>
              <a:t>Come Prepared                                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sz="2000" dirty="0">
                <a:ea typeface="+mn-lt"/>
                <a:cs typeface="+mn-lt"/>
                <a:sym typeface="Arial"/>
              </a:rPr>
              <a:t>Be Confident </a:t>
            </a:r>
            <a:endParaRPr 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14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14453DE-77D8-79D5-2EF7-E6FDFB55C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633" r="2037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>
              <a:buClr>
                <a:srgbClr val="FF9900"/>
              </a:buClr>
            </a:pPr>
            <a:r>
              <a:rPr lang="en-US" altLang="x-none" sz="4000"/>
              <a:t>Participating in an Interview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531610" y="2183992"/>
            <a:ext cx="4230797" cy="4261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x-none" sz="2000" dirty="0"/>
              <a:t>Greet the interviewer.</a:t>
            </a:r>
            <a:endParaRPr lang="en-US" altLang="x-none" sz="2000" dirty="0">
              <a:cs typeface="Calibri"/>
            </a:endParaRPr>
          </a:p>
          <a:p>
            <a:r>
              <a:rPr lang="en-US" altLang="x-none" sz="2000" dirty="0"/>
              <a:t>Shake hands.</a:t>
            </a:r>
            <a:endParaRPr lang="en-US" altLang="x-none" sz="2000" dirty="0">
              <a:cs typeface="Calibri"/>
            </a:endParaRPr>
          </a:p>
          <a:p>
            <a:r>
              <a:rPr lang="en-US" altLang="x-none" sz="2000" dirty="0"/>
              <a:t>Sit when asked. </a:t>
            </a:r>
          </a:p>
          <a:p>
            <a:r>
              <a:rPr lang="en-US" altLang="x-none" sz="2000" dirty="0"/>
              <a:t>Respond in a businesslike manner. </a:t>
            </a:r>
            <a:endParaRPr lang="en-US" altLang="x-none" sz="2000" dirty="0">
              <a:cs typeface="Calibri"/>
            </a:endParaRPr>
          </a:p>
          <a:p>
            <a:r>
              <a:rPr lang="en-US" altLang="x-none" sz="2000" dirty="0"/>
              <a:t>Maintain eye contact.</a:t>
            </a:r>
            <a:endParaRPr lang="en-US" altLang="x-none" sz="2000" dirty="0">
              <a:cs typeface="Calibri"/>
            </a:endParaRPr>
          </a:p>
          <a:p>
            <a:r>
              <a:rPr lang="en-US" altLang="x-none" sz="2000" dirty="0"/>
              <a:t>Be alert to signals the interview is ending.</a:t>
            </a:r>
            <a:endParaRPr lang="en-US" altLang="x-none" sz="2000" dirty="0">
              <a:cs typeface="Calibri"/>
            </a:endParaRPr>
          </a:p>
          <a:p>
            <a:r>
              <a:rPr lang="en-US" altLang="x-none" sz="2000" dirty="0"/>
              <a:t>Express appreciation for the time.</a:t>
            </a:r>
            <a:endParaRPr lang="en-US" altLang="x-none" sz="2000" dirty="0">
              <a:cs typeface="Calibri"/>
            </a:endParaRPr>
          </a:p>
          <a:p>
            <a:r>
              <a:rPr lang="en-US" altLang="x-none" sz="2000" dirty="0"/>
              <a:t>Ask when you will receive notice of the decision.</a:t>
            </a:r>
            <a:endParaRPr lang="en-US" altLang="x-none" sz="2000" dirty="0">
              <a:cs typeface="Calibri"/>
            </a:endParaRPr>
          </a:p>
          <a:p>
            <a:r>
              <a:rPr lang="en-US" altLang="x-none" sz="2000" dirty="0"/>
              <a:t>Shake hands.</a:t>
            </a:r>
            <a:endParaRPr lang="en-US" altLang="x-non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74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5600" b="1">
                <a:solidFill>
                  <a:srgbClr val="FFFFFF"/>
                </a:solidFill>
              </a:rPr>
              <a:t>2.</a:t>
            </a:r>
            <a:r>
              <a:rPr lang="en-US" sz="5600">
                <a:solidFill>
                  <a:srgbClr val="FFFFFF"/>
                </a:solidFill>
              </a:rPr>
              <a:t> </a:t>
            </a:r>
            <a:r>
              <a:rPr lang="en-US" sz="5600" b="1">
                <a:solidFill>
                  <a:srgbClr val="FFFFFF"/>
                </a:solidFill>
              </a:rPr>
              <a:t>Job Interview Types and Techniques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1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Google Shape;173;p12"/>
          <p:cNvSpPr txBox="1">
            <a:spLocks noGrp="1"/>
          </p:cNvSpPr>
          <p:nvPr>
            <p:ph idx="1"/>
          </p:nvPr>
        </p:nvSpPr>
        <p:spPr>
          <a:xfrm>
            <a:off x="6098451" y="551529"/>
            <a:ext cx="5699258" cy="5804820"/>
          </a:xfrm>
          <a:prstGeom prst="rect">
            <a:avLst/>
          </a:prstGeom>
        </p:spPr>
        <p:txBody>
          <a:bodyPr spcFirstLastPara="1" lIns="0" tIns="45700" rIns="0" bIns="45700" anchor="ctr" anchorCtr="0">
            <a:norm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Screening Interviews</a:t>
            </a:r>
            <a:endParaRPr lang="en-US" dirty="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0" rtl="0"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Phone or Web Conference Interviews</a:t>
            </a:r>
            <a:endParaRPr dirty="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0" rtl="0"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One-on-One Interviews</a:t>
            </a:r>
            <a:endParaRPr dirty="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0" rtl="0"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Panel Interviews</a:t>
            </a:r>
            <a:endParaRPr dirty="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0" rtl="0"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Serial Interviews</a:t>
            </a:r>
            <a:endParaRPr dirty="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0" rtl="0"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Lunch Interviews</a:t>
            </a:r>
            <a:endParaRPr dirty="0">
              <a:solidFill>
                <a:srgbClr val="000000">
                  <a:alpha val="80000"/>
                </a:srgbClr>
              </a:solidFill>
              <a:cs typeface="Calibri"/>
            </a:endParaRPr>
          </a:p>
          <a:p>
            <a:pPr lvl="0" rtl="0">
              <a:spcBef>
                <a:spcPts val="140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Group Interviews</a:t>
            </a:r>
            <a:endParaRPr dirty="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1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839</Words>
  <Application>Microsoft Office PowerPoint</Application>
  <PresentationFormat>Widescreen</PresentationFormat>
  <Paragraphs>111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Job Interview Preparation</vt:lpstr>
      <vt:lpstr>Chapter outlines</vt:lpstr>
      <vt:lpstr>LEARNING OBJECTIVES</vt:lpstr>
      <vt:lpstr>PowerPoint Presentation</vt:lpstr>
      <vt:lpstr>1. Preparing Effectively for a Job Interview</vt:lpstr>
      <vt:lpstr>Interviewing for a Job</vt:lpstr>
      <vt:lpstr>Steps for preparing effectively for a job interview</vt:lpstr>
      <vt:lpstr>Participating in an Interview</vt:lpstr>
      <vt:lpstr>2. Job Interview Types and Techniques</vt:lpstr>
      <vt:lpstr>ACTIVITY:  WHAT MAKES YOU A GREAT FIT?</vt:lpstr>
      <vt:lpstr>3. Interview Questions</vt:lpstr>
      <vt:lpstr>Be ready to  answer questions: </vt:lpstr>
      <vt:lpstr>Traditional questions </vt:lpstr>
      <vt:lpstr>Behavioral questions </vt:lpstr>
      <vt:lpstr>Unacceptable questions </vt:lpstr>
      <vt:lpstr>Discussion: How to Answer</vt:lpstr>
      <vt:lpstr>Purpose of Other Employment Communication</vt:lpstr>
      <vt:lpstr>Key Takeaway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Interviewing</dc:title>
  <dc:creator>Admin</dc:creator>
  <cp:lastModifiedBy>FNU LNU</cp:lastModifiedBy>
  <cp:revision>141</cp:revision>
  <dcterms:created xsi:type="dcterms:W3CDTF">2021-08-31T13:06:13Z</dcterms:created>
  <dcterms:modified xsi:type="dcterms:W3CDTF">2022-05-28T15:21:20Z</dcterms:modified>
</cp:coreProperties>
</file>