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7"/>
  </p:notesMasterIdLst>
  <p:sldIdLst>
    <p:sldId id="326" r:id="rId2"/>
    <p:sldId id="257" r:id="rId3"/>
    <p:sldId id="262" r:id="rId4"/>
    <p:sldId id="261" r:id="rId5"/>
    <p:sldId id="263" r:id="rId6"/>
    <p:sldId id="267" r:id="rId7"/>
    <p:sldId id="268" r:id="rId8"/>
    <p:sldId id="272" r:id="rId9"/>
    <p:sldId id="271" r:id="rId10"/>
    <p:sldId id="273" r:id="rId11"/>
    <p:sldId id="274" r:id="rId12"/>
    <p:sldId id="277" r:id="rId13"/>
    <p:sldId id="281" r:id="rId14"/>
    <p:sldId id="285" r:id="rId15"/>
    <p:sldId id="288" r:id="rId16"/>
    <p:sldId id="290" r:id="rId17"/>
    <p:sldId id="293" r:id="rId18"/>
    <p:sldId id="294" r:id="rId19"/>
    <p:sldId id="295" r:id="rId20"/>
    <p:sldId id="296" r:id="rId21"/>
    <p:sldId id="264" r:id="rId22"/>
    <p:sldId id="266" r:id="rId23"/>
    <p:sldId id="327" r:id="rId24"/>
    <p:sldId id="329" r:id="rId25"/>
    <p:sldId id="330" r:id="rId26"/>
    <p:sldId id="331" r:id="rId27"/>
    <p:sldId id="332" r:id="rId28"/>
    <p:sldId id="328" r:id="rId29"/>
    <p:sldId id="333" r:id="rId30"/>
    <p:sldId id="297" r:id="rId31"/>
    <p:sldId id="298" r:id="rId32"/>
    <p:sldId id="300" r:id="rId33"/>
    <p:sldId id="301" r:id="rId34"/>
    <p:sldId id="302" r:id="rId35"/>
    <p:sldId id="304" r:id="rId36"/>
    <p:sldId id="303" r:id="rId37"/>
    <p:sldId id="306" r:id="rId38"/>
    <p:sldId id="307" r:id="rId39"/>
    <p:sldId id="311" r:id="rId40"/>
    <p:sldId id="312" r:id="rId41"/>
    <p:sldId id="313" r:id="rId42"/>
    <p:sldId id="334" r:id="rId43"/>
    <p:sldId id="335" r:id="rId44"/>
    <p:sldId id="336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53" r:id="rId56"/>
    <p:sldId id="356" r:id="rId57"/>
    <p:sldId id="349" r:id="rId58"/>
    <p:sldId id="350" r:id="rId59"/>
    <p:sldId id="357" r:id="rId60"/>
    <p:sldId id="351" r:id="rId61"/>
    <p:sldId id="359" r:id="rId62"/>
    <p:sldId id="355" r:id="rId63"/>
    <p:sldId id="361" r:id="rId64"/>
    <p:sldId id="360" r:id="rId65"/>
    <p:sldId id="35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1830" autoAdjust="0"/>
  </p:normalViewPr>
  <p:slideViewPr>
    <p:cSldViewPr>
      <p:cViewPr varScale="1">
        <p:scale>
          <a:sx n="81" d="100"/>
          <a:sy n="81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1C5E-E029-4EE8-94B6-03DBE2445DA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181CD-3E5F-454F-B724-1BE0222D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ARPANET 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mbria" pitchFamily="18" charset="0"/>
              </a:rPr>
              <a:t>Basis of Internet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latin typeface="Cambria" pitchFamily="18" charset="0"/>
              </a:rPr>
              <a:t>1</a:t>
            </a:r>
            <a:r>
              <a:rPr lang="en-US" sz="1200" baseline="30000" smtClean="0">
                <a:latin typeface="Cambria" pitchFamily="18" charset="0"/>
              </a:rPr>
              <a:t>st</a:t>
            </a:r>
            <a:r>
              <a:rPr lang="en-US" sz="1200" smtClean="0">
                <a:latin typeface="Cambria" pitchFamily="18" charset="0"/>
              </a:rPr>
              <a:t> </a:t>
            </a:r>
            <a:r>
              <a:rPr lang="en-US" sz="1200" dirty="0" smtClean="0">
                <a:latin typeface="Cambria" pitchFamily="18" charset="0"/>
              </a:rPr>
              <a:t>published </a:t>
            </a:r>
            <a:r>
              <a:rPr lang="en-US" sz="1200" smtClean="0">
                <a:latin typeface="Cambria" pitchFamily="18" charset="0"/>
              </a:rPr>
              <a:t>in 1967</a:t>
            </a:r>
            <a:endParaRPr lang="en-IN" dirty="0" smtClean="0"/>
          </a:p>
          <a:p>
            <a:r>
              <a:rPr lang="en-IN" dirty="0" smtClean="0"/>
              <a:t>It was early packet switching</a:t>
            </a:r>
            <a:r>
              <a:rPr lang="en-IN" baseline="0" dirty="0" smtClean="0"/>
              <a:t> Network</a:t>
            </a:r>
          </a:p>
          <a:p>
            <a:r>
              <a:rPr lang="en-US" sz="1200" smtClean="0">
                <a:latin typeface="Cambria" pitchFamily="18" charset="0"/>
              </a:rPr>
              <a:t>1</a:t>
            </a:r>
            <a:r>
              <a:rPr lang="en-US" sz="1200" baseline="30000" smtClean="0">
                <a:latin typeface="Cambria" pitchFamily="18" charset="0"/>
              </a:rPr>
              <a:t>st</a:t>
            </a:r>
            <a:r>
              <a:rPr lang="en-US" sz="1200" smtClean="0">
                <a:latin typeface="Cambria" pitchFamily="18" charset="0"/>
              </a:rPr>
              <a:t> </a:t>
            </a:r>
            <a:r>
              <a:rPr lang="en-US" sz="1200" dirty="0" smtClean="0">
                <a:latin typeface="Cambria" pitchFamily="18" charset="0"/>
              </a:rPr>
              <a:t>network to implement the protocol suite TCP/IP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mbria" pitchFamily="18" charset="0"/>
              </a:rPr>
              <a:t>Founded by ARPA(Advanced Research Project Agency)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4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mbria" pitchFamily="18" charset="0"/>
              </a:rPr>
              <a:t>Network interfacing card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There are two types of address, they are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	MAC address (Media Access Control)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	IP address (Internet Protocol)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Cambri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Cambria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510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48 -&gt; binary digits</a:t>
            </a:r>
          </a:p>
          <a:p>
            <a:r>
              <a:rPr lang="en-US" dirty="0" smtClean="0">
                <a:latin typeface="Agency FB" pitchFamily="34" charset="0"/>
              </a:rPr>
              <a:t>00-02-3F   -</a:t>
            </a:r>
            <a:r>
              <a:rPr lang="en-US" dirty="0" smtClean="0"/>
              <a:t> First half will be manufacturer ‘s address</a:t>
            </a:r>
            <a:endParaRPr lang="en-US" dirty="0" smtClean="0">
              <a:latin typeface="Agency FB" pitchFamily="34" charset="0"/>
            </a:endParaRPr>
          </a:p>
          <a:p>
            <a:r>
              <a:rPr lang="en-US" smtClean="0">
                <a:latin typeface="Agency FB" pitchFamily="34" charset="0"/>
              </a:rPr>
              <a:t>6B-25-13    </a:t>
            </a:r>
            <a:r>
              <a:rPr lang="en-US" dirty="0" smtClean="0">
                <a:latin typeface="Agency FB" pitchFamily="34" charset="0"/>
              </a:rPr>
              <a:t>- </a:t>
            </a:r>
            <a:r>
              <a:rPr lang="en-US" dirty="0" smtClean="0"/>
              <a:t>Second half will be unique ID assigned to the network card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1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mbria" pitchFamily="18" charset="0"/>
              </a:rPr>
              <a:t>IETF? -&gt;Internet Engineer Task Force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mbria" pitchFamily="18" charset="0"/>
              </a:rPr>
              <a:t>IPv4 -&gt; 32 bit binary</a:t>
            </a:r>
            <a:r>
              <a:rPr lang="en-US" sz="1200" baseline="0" dirty="0" smtClean="0">
                <a:latin typeface="Cambria" pitchFamily="18" charset="0"/>
              </a:rPr>
              <a:t> address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latin typeface="Cambria" pitchFamily="18" charset="0"/>
              </a:rPr>
              <a:t>IPv6 -&gt;128 </a:t>
            </a:r>
            <a:r>
              <a:rPr lang="en-US" sz="1200" baseline="0" dirty="0" smtClean="0">
                <a:latin typeface="Cambria" pitchFamily="18" charset="0"/>
              </a:rPr>
              <a:t>bit binary address</a:t>
            </a:r>
            <a:endParaRPr lang="en-US" sz="1200" dirty="0" smtClean="0">
              <a:latin typeface="Cambria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568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N-&gt;Network</a:t>
            </a:r>
          </a:p>
          <a:p>
            <a:r>
              <a:rPr lang="en-IN" dirty="0" smtClean="0"/>
              <a:t>Remain</a:t>
            </a:r>
            <a:r>
              <a:rPr lang="en-IN" baseline="0" dirty="0" smtClean="0"/>
              <a:t> -&gt; hosts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8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large networks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always start with a leftmost bit being a zero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Apple, IBM,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HCL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 sized networks</a:t>
            </a:r>
          </a:p>
          <a:p>
            <a:r>
              <a:rPr lang="en-IN" dirty="0" smtClean="0"/>
              <a:t>Ex: flip kart</a:t>
            </a:r>
          </a:p>
          <a:p>
            <a:r>
              <a:rPr lang="en-IN" dirty="0" smtClean="0"/>
              <a:t>C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 networks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small companies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555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 &amp; E -&gt; </a:t>
            </a:r>
            <a:r>
              <a:rPr lang="en-US" sz="1200" dirty="0" smtClean="0">
                <a:latin typeface="Cambria" pitchFamily="18" charset="0"/>
              </a:rPr>
              <a:t>It does not have any network id and host id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5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Its only knows the source port so it broadcast the data to all port except the source port.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It divides the bandwidth among the user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Hub always makes a broadcast and as a result of broadcast bandwidth will get wasted.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73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Work station on one segment are able to communicate with those on another segment through a bridge.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Like a repeater a bridge extends the maximum distance of the network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68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There is no broadcasting.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No collision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None/>
            </a:pPr>
            <a:r>
              <a:rPr lang="en-US" sz="1200" b="1" dirty="0" smtClean="0">
                <a:latin typeface="Cambria" pitchFamily="18" charset="0"/>
              </a:rPr>
              <a:t>Co-axial Wire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It is a kind of copper cable.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This wire is used by the cable operator.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Advantage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High data transfer rate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Cheaper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More protection from external interface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Disadvantage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Easy to hack.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Regular number of repeater and amplifier are used.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US" sz="1200" dirty="0" smtClean="0">
              <a:latin typeface="Cambria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b="1" dirty="0" smtClean="0">
                <a:latin typeface="Cambria" pitchFamily="18" charset="0"/>
              </a:rPr>
              <a:t>Twisted pair cable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sz="1200" dirty="0" smtClean="0">
                <a:latin typeface="Cambria" pitchFamily="18" charset="0"/>
              </a:rPr>
              <a:t>It is type of copper cable that has extensively used for telephone system and data networks.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sz="1200" dirty="0" smtClean="0">
                <a:latin typeface="Cambria" pitchFamily="18" charset="0"/>
              </a:rPr>
              <a:t>There are two types 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UTP (unshielded twisted pair)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STP (shielded twisted pair)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US" sz="1200" dirty="0" smtClean="0">
              <a:latin typeface="Cambria" pitchFamily="18" charset="0"/>
            </a:endParaRPr>
          </a:p>
          <a:p>
            <a:endParaRPr lang="en-IN" dirty="0" smtClean="0"/>
          </a:p>
          <a:p>
            <a:r>
              <a:rPr lang="en-IN" b="1" dirty="0" err="1" smtClean="0"/>
              <a:t>Fiber</a:t>
            </a:r>
            <a:r>
              <a:rPr lang="en-IN" b="1" dirty="0" smtClean="0"/>
              <a:t> optical cable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A optical fiber is a flexible transparent fiber made of glass or plastic ticker than a human hair.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Advantage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High data transmission rate because the data is transferred with the speed of the light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Widely coverage 1.5km to 2km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More secure and reliable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Speed </a:t>
            </a:r>
            <a:r>
              <a:rPr lang="en-US" sz="1200" dirty="0" err="1" smtClean="0">
                <a:latin typeface="Cambria" pitchFamily="18" charset="0"/>
              </a:rPr>
              <a:t>upto</a:t>
            </a:r>
            <a:r>
              <a:rPr lang="en-US" sz="1200" dirty="0" smtClean="0">
                <a:latin typeface="Cambria" pitchFamily="18" charset="0"/>
              </a:rPr>
              <a:t> 100Gbps</a:t>
            </a:r>
          </a:p>
          <a:p>
            <a:r>
              <a:rPr lang="en-IN" dirty="0" smtClean="0"/>
              <a:t>  </a:t>
            </a:r>
            <a:r>
              <a:rPr lang="en-IN" b="1" dirty="0" err="1" smtClean="0"/>
              <a:t>DisAdvantage</a:t>
            </a:r>
            <a:endParaRPr lang="en-IN" b="1" dirty="0" smtClean="0"/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Fiber optics is costly.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Lot of legal formalities to install the wire.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Difficult to trouble shoot.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5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It is a data communication system within a building plant or campus, between near by buildings.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LAN connect network device shortly distance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LAN is also called intranet.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340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28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Straight through cable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1200" dirty="0" smtClean="0">
                <a:latin typeface="Cambria" pitchFamily="18" charset="0"/>
              </a:rPr>
              <a:t>Connect to any device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pc to router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Pc to pc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Pc to switch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Cross over cable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1200" dirty="0" smtClean="0">
                <a:latin typeface="Cambria" pitchFamily="18" charset="0"/>
              </a:rPr>
              <a:t>Connect only same device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pc to pc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Hub to hub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Switch to switch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Roll over cable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Only pc to router</a:t>
            </a:r>
            <a:endParaRPr lang="en-US" sz="12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3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It default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color</a:t>
            </a:r>
            <a:r>
              <a:rPr lang="en-IN" baseline="0" dirty="0" smtClean="0"/>
              <a:t> of the wire</a:t>
            </a:r>
          </a:p>
          <a:p>
            <a:r>
              <a:rPr lang="en-IN" baseline="0" dirty="0" smtClean="0"/>
              <a:t>4 &amp; 5  inactive</a:t>
            </a:r>
          </a:p>
          <a:p>
            <a:r>
              <a:rPr lang="en-IN" baseline="0" dirty="0" smtClean="0"/>
              <a:t>1,2 -&gt; used the send the data</a:t>
            </a:r>
          </a:p>
          <a:p>
            <a:r>
              <a:rPr lang="en-IN" dirty="0" smtClean="0"/>
              <a:t>3-&gt; additional</a:t>
            </a:r>
            <a:r>
              <a:rPr lang="en-IN" baseline="0" dirty="0" smtClean="0"/>
              <a:t> port for data sending</a:t>
            </a:r>
          </a:p>
          <a:p>
            <a:r>
              <a:rPr lang="en-IN" dirty="0" smtClean="0"/>
              <a:t>6,7 -&gt; used to receive the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8-&gt; additional</a:t>
            </a:r>
            <a:r>
              <a:rPr lang="en-IN" baseline="0" dirty="0" smtClean="0"/>
              <a:t> port for data receiving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74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28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Ssh</a:t>
            </a:r>
            <a:r>
              <a:rPr lang="en-IN" dirty="0" smtClean="0"/>
              <a:t> -&gt; secure shell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28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75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200" dirty="0" smtClean="0"/>
              <a:t>For Static</a:t>
            </a:r>
          </a:p>
          <a:p>
            <a:pPr algn="l"/>
            <a:r>
              <a:rPr lang="en-IN" sz="1200" dirty="0" smtClean="0"/>
              <a:t>R2(</a:t>
            </a:r>
            <a:r>
              <a:rPr lang="en-IN" sz="1200" dirty="0" err="1" smtClean="0"/>
              <a:t>config</a:t>
            </a:r>
            <a:r>
              <a:rPr lang="en-IN" sz="1200" dirty="0" smtClean="0"/>
              <a:t>)#</a:t>
            </a:r>
            <a:r>
              <a:rPr lang="en-IN" sz="1200" dirty="0" err="1" smtClean="0"/>
              <a:t>ip</a:t>
            </a:r>
            <a:r>
              <a:rPr lang="en-IN" sz="1200" dirty="0" smtClean="0"/>
              <a:t> route 20.0.0.0 255.0.0.0 30.0.0.1</a:t>
            </a:r>
          </a:p>
          <a:p>
            <a:pPr algn="l"/>
            <a:r>
              <a:rPr lang="en-IN" sz="1200" dirty="0" smtClean="0"/>
              <a:t>R2(</a:t>
            </a:r>
            <a:r>
              <a:rPr lang="en-IN" sz="1200" dirty="0" err="1" smtClean="0"/>
              <a:t>config</a:t>
            </a:r>
            <a:r>
              <a:rPr lang="en-IN" sz="1200" dirty="0" smtClean="0"/>
              <a:t>)#</a:t>
            </a:r>
            <a:r>
              <a:rPr lang="en-IN" sz="1200" dirty="0" err="1" smtClean="0"/>
              <a:t>ip</a:t>
            </a:r>
            <a:r>
              <a:rPr lang="en-IN" sz="1200" dirty="0" smtClean="0"/>
              <a:t> route 20.0.0.0 255.0.0.0 10.0.0.1</a:t>
            </a:r>
          </a:p>
          <a:p>
            <a:pPr algn="l"/>
            <a:r>
              <a:rPr lang="en-IN" sz="1200" dirty="0" smtClean="0"/>
              <a:t>R3(</a:t>
            </a:r>
            <a:r>
              <a:rPr lang="en-IN" sz="1200" dirty="0" err="1" smtClean="0"/>
              <a:t>config</a:t>
            </a:r>
            <a:r>
              <a:rPr lang="en-IN" sz="1200" dirty="0" smtClean="0"/>
              <a:t>)#</a:t>
            </a:r>
            <a:r>
              <a:rPr lang="en-IN" sz="1200" dirty="0" err="1" smtClean="0"/>
              <a:t>ip</a:t>
            </a:r>
            <a:r>
              <a:rPr lang="en-IN" sz="1200" dirty="0" smtClean="0"/>
              <a:t> route 30.0.0.0 255.0.0.0 40.0.0.1</a:t>
            </a:r>
          </a:p>
          <a:p>
            <a:pPr algn="l"/>
            <a:r>
              <a:rPr lang="en-IN" sz="1200" dirty="0" smtClean="0"/>
              <a:t>R3(</a:t>
            </a:r>
            <a:r>
              <a:rPr lang="en-IN" sz="1200" dirty="0" err="1" smtClean="0"/>
              <a:t>config</a:t>
            </a:r>
            <a:r>
              <a:rPr lang="en-IN" sz="1200" dirty="0" smtClean="0"/>
              <a:t>)#</a:t>
            </a:r>
            <a:r>
              <a:rPr lang="en-IN" sz="1200" dirty="0" err="1" smtClean="0"/>
              <a:t>ip</a:t>
            </a:r>
            <a:r>
              <a:rPr lang="en-IN" sz="1200" dirty="0" smtClean="0"/>
              <a:t> route 30.0.0.0 255.0.0.0 20.0.0.2</a:t>
            </a:r>
          </a:p>
          <a:p>
            <a:endParaRPr lang="en-IN" dirty="0" smtClean="0"/>
          </a:p>
          <a:p>
            <a:r>
              <a:rPr lang="en-IN" dirty="0" smtClean="0"/>
              <a:t>For Dynamic</a:t>
            </a:r>
          </a:p>
          <a:p>
            <a:pPr algn="l"/>
            <a:r>
              <a:rPr lang="en-IN" sz="1200" dirty="0" smtClean="0"/>
              <a:t>R2(</a:t>
            </a:r>
            <a:r>
              <a:rPr lang="en-IN" sz="1200" dirty="0" err="1" smtClean="0"/>
              <a:t>config</a:t>
            </a:r>
            <a:r>
              <a:rPr lang="en-IN" sz="1200" dirty="0" smtClean="0"/>
              <a:t>)#</a:t>
            </a:r>
            <a:r>
              <a:rPr lang="en-IN" sz="1200" dirty="0" err="1" smtClean="0"/>
              <a:t>ip</a:t>
            </a:r>
            <a:r>
              <a:rPr lang="en-IN" sz="1200" dirty="0" smtClean="0"/>
              <a:t> route 0.0.0.0 0.0.0.0 30.0.0.1</a:t>
            </a:r>
          </a:p>
          <a:p>
            <a:pPr algn="l"/>
            <a:r>
              <a:rPr lang="en-IN" sz="1200" dirty="0" smtClean="0"/>
              <a:t>R2(</a:t>
            </a:r>
            <a:r>
              <a:rPr lang="en-IN" sz="1200" dirty="0" err="1" smtClean="0"/>
              <a:t>config</a:t>
            </a:r>
            <a:r>
              <a:rPr lang="en-IN" sz="1200" dirty="0" smtClean="0"/>
              <a:t>)#</a:t>
            </a:r>
            <a:r>
              <a:rPr lang="en-IN" sz="1200" dirty="0" err="1" smtClean="0"/>
              <a:t>ip</a:t>
            </a:r>
            <a:r>
              <a:rPr lang="en-IN" sz="1200" dirty="0" smtClean="0"/>
              <a:t> route 0.0.0.0 0.0.0.0 10.0.0.1</a:t>
            </a:r>
          </a:p>
          <a:p>
            <a:pPr algn="l"/>
            <a:r>
              <a:rPr lang="en-IN" sz="1200" dirty="0" smtClean="0"/>
              <a:t>R3(</a:t>
            </a:r>
            <a:r>
              <a:rPr lang="en-IN" sz="1200" dirty="0" err="1" smtClean="0"/>
              <a:t>config</a:t>
            </a:r>
            <a:r>
              <a:rPr lang="en-IN" sz="1200" dirty="0" smtClean="0"/>
              <a:t>)#</a:t>
            </a:r>
            <a:r>
              <a:rPr lang="en-IN" sz="1200" dirty="0" err="1" smtClean="0"/>
              <a:t>ip</a:t>
            </a:r>
            <a:r>
              <a:rPr lang="en-IN" sz="1200" dirty="0" smtClean="0"/>
              <a:t> route 0.0.0.0 0.0.0.0 40.0.0.1</a:t>
            </a:r>
          </a:p>
          <a:p>
            <a:pPr algn="l"/>
            <a:r>
              <a:rPr lang="en-IN" sz="1200" dirty="0" smtClean="0"/>
              <a:t>R3(</a:t>
            </a:r>
            <a:r>
              <a:rPr lang="en-IN" sz="1200" dirty="0" err="1" smtClean="0"/>
              <a:t>config</a:t>
            </a:r>
            <a:r>
              <a:rPr lang="en-IN" sz="1200" dirty="0" smtClean="0"/>
              <a:t>)#</a:t>
            </a:r>
            <a:r>
              <a:rPr lang="en-IN" sz="1200" dirty="0" err="1" smtClean="0"/>
              <a:t>ip</a:t>
            </a:r>
            <a:r>
              <a:rPr lang="en-IN" sz="1200" dirty="0" smtClean="0"/>
              <a:t> route 0.0.0.0 0.0.0.0 20.0.0.2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98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IGP -&gt; Internal Gateway</a:t>
            </a:r>
            <a:r>
              <a:rPr lang="en-IN" baseline="0" dirty="0" smtClean="0"/>
              <a:t> Protocol</a:t>
            </a:r>
          </a:p>
          <a:p>
            <a:r>
              <a:rPr lang="en-IN" baseline="0" dirty="0" smtClean="0"/>
              <a:t>BGP -&gt; Border Gateway Protocol</a:t>
            </a:r>
          </a:p>
          <a:p>
            <a:r>
              <a:rPr lang="en-IN" dirty="0" smtClean="0"/>
              <a:t>RIP -&gt; Routing Information Protocol</a:t>
            </a:r>
          </a:p>
          <a:p>
            <a:r>
              <a:rPr lang="en-IN" dirty="0" smtClean="0"/>
              <a:t>EIGRP</a:t>
            </a:r>
            <a:r>
              <a:rPr lang="en-IN" baseline="0" dirty="0" smtClean="0"/>
              <a:t> -&gt; Enhanced Interior Gateway Routing Protocol</a:t>
            </a:r>
          </a:p>
          <a:p>
            <a:r>
              <a:rPr lang="en-IN" baseline="0" dirty="0" smtClean="0"/>
              <a:t>OSPF -&gt; Open Shortest path First</a:t>
            </a:r>
            <a:endParaRPr lang="en-IN" dirty="0" smtClean="0"/>
          </a:p>
          <a:p>
            <a:r>
              <a:rPr lang="en-IN" dirty="0" smtClean="0"/>
              <a:t>IBGP -&gt; Internal</a:t>
            </a:r>
            <a:r>
              <a:rPr lang="en-IN" baseline="0" dirty="0" smtClean="0"/>
              <a:t> BGP</a:t>
            </a:r>
          </a:p>
          <a:p>
            <a:r>
              <a:rPr lang="en-IN" baseline="0" dirty="0" smtClean="0"/>
              <a:t>EBGP -&gt; External BGP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185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If</a:t>
            </a:r>
            <a:r>
              <a:rPr lang="en-IN" baseline="0" dirty="0" smtClean="0"/>
              <a:t> 16 host hop is unreachable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44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78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Autonomous system number indicates all routers belonging to the Internetwork.</a:t>
            </a:r>
          </a:p>
          <a:p>
            <a:endParaRPr lang="en-US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Should be configured on Serial links so that convergence happens quickly. Mismatched bandwidth will cause network problem</a:t>
            </a:r>
          </a:p>
          <a:p>
            <a:endParaRPr lang="en-US" alt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9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Collection of many LAN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Physical area larger than a LAN but smaller than WAN such as city.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A MAN is typically owned and operated by a single entity such as government body large corporation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07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Open Shortest Path First (</a:t>
            </a:r>
            <a:r>
              <a:rPr lang="en-IN" b="1" dirty="0" smtClean="0"/>
              <a:t>OSPF</a:t>
            </a:r>
            <a:r>
              <a:rPr lang="en-IN" dirty="0" smtClean="0"/>
              <a:t>) </a:t>
            </a:r>
          </a:p>
          <a:p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Eg: R1(</a:t>
            </a:r>
            <a:r>
              <a:rPr lang="en-IN" dirty="0" err="1" smtClean="0"/>
              <a:t>config</a:t>
            </a:r>
            <a:r>
              <a:rPr lang="en-IN" dirty="0" smtClean="0"/>
              <a:t>)# router </a:t>
            </a:r>
            <a:r>
              <a:rPr lang="en-IN" dirty="0" err="1" smtClean="0"/>
              <a:t>ospf</a:t>
            </a:r>
            <a:r>
              <a:rPr lang="en-IN" dirty="0" smtClean="0"/>
              <a:t> 10</a:t>
            </a:r>
          </a:p>
          <a:p>
            <a:pPr marL="109728" indent="0">
              <a:buNone/>
            </a:pPr>
            <a:r>
              <a:rPr lang="en-IN" dirty="0" smtClean="0"/>
              <a:t>      R1(</a:t>
            </a:r>
            <a:r>
              <a:rPr lang="en-IN" dirty="0" err="1" smtClean="0"/>
              <a:t>config</a:t>
            </a:r>
            <a:r>
              <a:rPr lang="en-IN" dirty="0" smtClean="0"/>
              <a:t>-router)#network 10.0.0.0 0.255.255.255 area 0</a:t>
            </a:r>
          </a:p>
          <a:p>
            <a:pPr marL="109728" indent="0">
              <a:buNone/>
            </a:pPr>
            <a:r>
              <a:rPr lang="en-IN" dirty="0" smtClean="0"/>
              <a:t>      R1(</a:t>
            </a:r>
            <a:r>
              <a:rPr lang="en-IN" dirty="0" err="1" smtClean="0"/>
              <a:t>config</a:t>
            </a:r>
            <a:r>
              <a:rPr lang="en-IN" dirty="0" smtClean="0"/>
              <a:t>-router)#network 20.0.0.0 0.255.255.255 </a:t>
            </a:r>
            <a:r>
              <a:rPr lang="en-IN" baseline="0" dirty="0" smtClean="0"/>
              <a:t> </a:t>
            </a:r>
            <a:r>
              <a:rPr lang="en-IN" dirty="0" smtClean="0"/>
              <a:t>area 0</a:t>
            </a:r>
          </a:p>
          <a:p>
            <a:pPr marL="109728" indent="0">
              <a:buNone/>
            </a:pPr>
            <a:r>
              <a:rPr lang="en-IN" dirty="0" smtClean="0"/>
              <a:t>Interface mode</a:t>
            </a:r>
            <a:r>
              <a:rPr lang="en-IN" baseline="0" dirty="0" smtClean="0"/>
              <a:t> </a:t>
            </a:r>
          </a:p>
          <a:p>
            <a:pPr marL="109728" indent="0">
              <a:buNone/>
            </a:pPr>
            <a:r>
              <a:rPr lang="en-IN" baseline="0" dirty="0" smtClean="0"/>
              <a:t>Hello-interval</a:t>
            </a:r>
          </a:p>
          <a:p>
            <a:pPr marL="109728" indent="0">
              <a:buNone/>
            </a:pPr>
            <a:r>
              <a:rPr lang="en-IN" baseline="0" dirty="0" smtClean="0"/>
              <a:t>Dead-interval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53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Border Gateway Protocol (BGP)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6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It is used to know how to connect a system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Direct physical connection of a system.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8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The bus topology is also called linear topology in which one wire connects all the nodes and the terminator and wire.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Every system connected to a single cable.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Its every connection will be look like a “T” connector.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Terminator should be used in every end of the cable in two sides.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7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The nodes are connected in the form of circle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Point to point line configuration only with the two devices on either side of it.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A signal is passed along the ring in one direction from device to device until it reaches its destination.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When a device receives a signal intended for another device, its repeater regenerates the bit and passes them along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1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In a star network each node is connected to a central device called a hub or switch.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The devices are not directly linked to each other.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Data passes through the router, hub or switch before continuing to its destination.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1200" dirty="0" smtClean="0">
                <a:latin typeface="Cambria" pitchFamily="18" charset="0"/>
              </a:rPr>
              <a:t>The router, hub or switches manage and control all functions of the network.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42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Cambria" pitchFamily="18" charset="0"/>
              </a:rPr>
              <a:t>Each node is connected to every other node is the mesh network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Cambria" pitchFamily="18" charset="0"/>
              </a:rPr>
              <a:t>Each node may send message to destination through multiple path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9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Ex:</a:t>
            </a:r>
          </a:p>
          <a:p>
            <a:r>
              <a:rPr lang="en-IN" dirty="0" smtClean="0"/>
              <a:t>Unicast </a:t>
            </a:r>
            <a:r>
              <a:rPr lang="en-IN" baseline="0" dirty="0" smtClean="0"/>
              <a:t> 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Downloading a file from a FTP Server. (FTP Server is the sender and your computer is the receiver.)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 -&gt; </a:t>
            </a:r>
            <a:r>
              <a:rPr lang="en-US" sz="1200" b="0" dirty="0" err="1" smtClean="0">
                <a:latin typeface="Cambria" pitchFamily="18" charset="0"/>
              </a:rPr>
              <a:t>walkie</a:t>
            </a:r>
            <a:r>
              <a:rPr lang="en-US" sz="1200" b="0" dirty="0" smtClean="0">
                <a:latin typeface="Cambria" pitchFamily="18" charset="0"/>
              </a:rPr>
              <a:t> talkie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whatsapp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(broadcast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Broadcast - &gt; TV, Radio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81CD-3E5F-454F-B724-1BE0222D19C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9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BE19FE-918B-4FBE-9309-18B2E272F5D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B1C243-DEA6-490F-99D6-7DE4B2EAF9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A Network spanning multiple LAN’s bus smaller than a MAN such as a university or local business campus.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US" sz="2600" dirty="0" smtClean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connects server to data storage device through a technology like fiber channel.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link high performance computer with high speed connection</a:t>
            </a:r>
            <a:endParaRPr lang="en-US" sz="2600" dirty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CAN (Campus Area Network)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2438400"/>
            <a:ext cx="8229600" cy="6858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AN (Storage Area Network)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TOPOLOGY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077200" cy="442310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Two or more devices connected to a link, two or more link form a topology.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Topology is a protocol.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Types</a:t>
            </a:r>
          </a:p>
          <a:p>
            <a:pPr lvl="2" algn="just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itchFamily="18" charset="0"/>
              </a:rPr>
              <a:t>Bus</a:t>
            </a:r>
          </a:p>
          <a:p>
            <a:pPr lvl="2" algn="just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itchFamily="18" charset="0"/>
              </a:rPr>
              <a:t>Ring</a:t>
            </a:r>
          </a:p>
          <a:p>
            <a:pPr lvl="2" algn="just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itchFamily="18" charset="0"/>
              </a:rPr>
              <a:t>Star</a:t>
            </a:r>
          </a:p>
          <a:p>
            <a:pPr lvl="2" algn="just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Extended star</a:t>
            </a:r>
          </a:p>
          <a:p>
            <a:pPr lvl="2" algn="just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Mesh</a:t>
            </a:r>
          </a:p>
          <a:p>
            <a:pPr lvl="2" algn="just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Tree</a:t>
            </a:r>
          </a:p>
          <a:p>
            <a:pPr lvl="2" algn="just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Hybrid</a:t>
            </a:r>
          </a:p>
          <a:p>
            <a:pPr lvl="1" algn="just"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US" sz="22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Bus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TOPOLOGY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9094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Cable 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43800" y="2895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Cable 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3155373"/>
            <a:ext cx="914400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3158836"/>
            <a:ext cx="914400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3600" y="3155373"/>
            <a:ext cx="914400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1766455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s/m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766455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s/m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4648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s/m 2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3"/>
            <a:endCxn id="6" idx="1"/>
          </p:cNvCxnSpPr>
          <p:nvPr/>
        </p:nvCxnSpPr>
        <p:spPr>
          <a:xfrm>
            <a:off x="1600200" y="3366655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7" idx="1"/>
          </p:cNvCxnSpPr>
          <p:nvPr/>
        </p:nvCxnSpPr>
        <p:spPr>
          <a:xfrm>
            <a:off x="3352800" y="3366655"/>
            <a:ext cx="838200" cy="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  <a:endCxn id="8" idx="1"/>
          </p:cNvCxnSpPr>
          <p:nvPr/>
        </p:nvCxnSpPr>
        <p:spPr>
          <a:xfrm flipV="1">
            <a:off x="5105400" y="3366655"/>
            <a:ext cx="838200" cy="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5" idx="1"/>
          </p:cNvCxnSpPr>
          <p:nvPr/>
        </p:nvCxnSpPr>
        <p:spPr>
          <a:xfrm flipV="1">
            <a:off x="6858000" y="3352800"/>
            <a:ext cx="685800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0"/>
            <a:endCxn id="9" idx="2"/>
          </p:cNvCxnSpPr>
          <p:nvPr/>
        </p:nvCxnSpPr>
        <p:spPr>
          <a:xfrm flipV="1">
            <a:off x="2895600" y="2223655"/>
            <a:ext cx="0" cy="93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0"/>
            <a:endCxn id="10" idx="2"/>
          </p:cNvCxnSpPr>
          <p:nvPr/>
        </p:nvCxnSpPr>
        <p:spPr>
          <a:xfrm flipV="1">
            <a:off x="6400800" y="2223655"/>
            <a:ext cx="0" cy="93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11" idx="0"/>
          </p:cNvCxnSpPr>
          <p:nvPr/>
        </p:nvCxnSpPr>
        <p:spPr>
          <a:xfrm>
            <a:off x="4648200" y="35814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67000" y="3078481"/>
            <a:ext cx="4572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19600" y="3584172"/>
            <a:ext cx="4572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72200" y="3053543"/>
            <a:ext cx="4572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Ring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TOPOLOGY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3352800"/>
            <a:ext cx="89708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5084618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1" y="3352801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80167" y="1683326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node2</a:t>
            </a:r>
            <a:endParaRPr lang="en-US" dirty="0"/>
          </a:p>
        </p:txBody>
      </p:sp>
      <p:cxnSp>
        <p:nvCxnSpPr>
          <p:cNvPr id="11" name="Curved Connector 10"/>
          <p:cNvCxnSpPr>
            <a:stCxn id="4" idx="0"/>
            <a:endCxn id="9" idx="1"/>
          </p:cNvCxnSpPr>
          <p:nvPr/>
        </p:nvCxnSpPr>
        <p:spPr>
          <a:xfrm rot="5400000" flipH="1" flipV="1">
            <a:off x="2744067" y="2016700"/>
            <a:ext cx="1402774" cy="126942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3"/>
            <a:endCxn id="7" idx="0"/>
          </p:cNvCxnSpPr>
          <p:nvPr/>
        </p:nvCxnSpPr>
        <p:spPr>
          <a:xfrm>
            <a:off x="4994567" y="1950026"/>
            <a:ext cx="1330034" cy="14027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5" idx="1"/>
            <a:endCxn id="4" idx="2"/>
          </p:cNvCxnSpPr>
          <p:nvPr/>
        </p:nvCxnSpPr>
        <p:spPr>
          <a:xfrm rot="10800000">
            <a:off x="2810742" y="3886200"/>
            <a:ext cx="1456459" cy="146511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7" idx="2"/>
            <a:endCxn id="5" idx="3"/>
          </p:cNvCxnSpPr>
          <p:nvPr/>
        </p:nvCxnSpPr>
        <p:spPr>
          <a:xfrm rot="5400000">
            <a:off x="5020543" y="4047259"/>
            <a:ext cx="1465117" cy="114300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43600" y="1950026"/>
            <a:ext cx="76200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38456" y="1551542"/>
            <a:ext cx="1433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Token ring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endCxn id="4" idx="1"/>
          </p:cNvCxnSpPr>
          <p:nvPr/>
        </p:nvCxnSpPr>
        <p:spPr>
          <a:xfrm flipV="1">
            <a:off x="1219200" y="3619500"/>
            <a:ext cx="1143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Star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TOPOLOGY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3276600"/>
            <a:ext cx="1544782" cy="838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Centralized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1066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4648200"/>
            <a:ext cx="1066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4648200"/>
            <a:ext cx="1066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2057400"/>
            <a:ext cx="1066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30982" y="2743200"/>
            <a:ext cx="5888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30982" y="4114800"/>
            <a:ext cx="5126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429000" y="2743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30982" y="3695700"/>
            <a:ext cx="1046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7000" y="344066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Hub, switch </a:t>
            </a:r>
          </a:p>
          <a:p>
            <a:r>
              <a:rPr lang="en-US" dirty="0" smtClean="0">
                <a:latin typeface="Cambria" pitchFamily="18" charset="0"/>
              </a:rPr>
              <a:t>or router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Two or more star topology connection .</a:t>
            </a:r>
          </a:p>
          <a:p>
            <a:pPr marL="109728" indent="0" algn="just">
              <a:buClrTx/>
              <a:buNone/>
            </a:pP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EXTENDED STAR TOPOLOGY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3891" y="3782291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810000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4966850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782291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667000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8036" y="3733800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7400" y="4966850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87935" y="4966850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97782" y="3733800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42563" y="3733800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70172" y="2396836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11091" y="2438400"/>
            <a:ext cx="9144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5" idx="0"/>
            <a:endCxn id="9" idx="2"/>
          </p:cNvCxnSpPr>
          <p:nvPr/>
        </p:nvCxnSpPr>
        <p:spPr>
          <a:xfrm flipV="1">
            <a:off x="1801091" y="3124200"/>
            <a:ext cx="27709" cy="65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3"/>
            <a:endCxn id="8" idx="1"/>
          </p:cNvCxnSpPr>
          <p:nvPr/>
        </p:nvCxnSpPr>
        <p:spPr>
          <a:xfrm>
            <a:off x="2258291" y="4010891"/>
            <a:ext cx="48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72836" y="4010891"/>
            <a:ext cx="429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7" idx="0"/>
          </p:cNvCxnSpPr>
          <p:nvPr/>
        </p:nvCxnSpPr>
        <p:spPr>
          <a:xfrm>
            <a:off x="1801091" y="4239491"/>
            <a:ext cx="27709" cy="72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2043544" y="4002233"/>
            <a:ext cx="2313710" cy="474516"/>
          </a:xfrm>
          <a:prstGeom prst="bentConnector3">
            <a:avLst>
              <a:gd name="adj1" fmla="val 793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043544" y="4267200"/>
            <a:ext cx="0" cy="2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3"/>
            <a:endCxn id="14" idx="1"/>
          </p:cNvCxnSpPr>
          <p:nvPr/>
        </p:nvCxnSpPr>
        <p:spPr>
          <a:xfrm>
            <a:off x="5292436" y="3962400"/>
            <a:ext cx="1205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4" idx="3"/>
            <a:endCxn id="15" idx="1"/>
          </p:cNvCxnSpPr>
          <p:nvPr/>
        </p:nvCxnSpPr>
        <p:spPr>
          <a:xfrm>
            <a:off x="7412182" y="3962400"/>
            <a:ext cx="630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162800" y="2895600"/>
            <a:ext cx="564572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7" idx="2"/>
          </p:cNvCxnSpPr>
          <p:nvPr/>
        </p:nvCxnSpPr>
        <p:spPr>
          <a:xfrm flipH="1" flipV="1">
            <a:off x="6068291" y="2895600"/>
            <a:ext cx="561109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2" idx="0"/>
          </p:cNvCxnSpPr>
          <p:nvPr/>
        </p:nvCxnSpPr>
        <p:spPr>
          <a:xfrm>
            <a:off x="7121236" y="4191000"/>
            <a:ext cx="723899" cy="775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1" idx="0"/>
          </p:cNvCxnSpPr>
          <p:nvPr/>
        </p:nvCxnSpPr>
        <p:spPr>
          <a:xfrm flipH="1">
            <a:off x="6324600" y="4239491"/>
            <a:ext cx="457200" cy="72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Mesh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TOPOLOGY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1828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291638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291638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7018" y="467590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2527" y="467590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0"/>
            <a:endCxn id="5" idx="1"/>
          </p:cNvCxnSpPr>
          <p:nvPr/>
        </p:nvCxnSpPr>
        <p:spPr>
          <a:xfrm flipV="1">
            <a:off x="2667000" y="2057400"/>
            <a:ext cx="1371600" cy="85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9" idx="0"/>
          </p:cNvCxnSpPr>
          <p:nvPr/>
        </p:nvCxnSpPr>
        <p:spPr>
          <a:xfrm>
            <a:off x="2667000" y="3373582"/>
            <a:ext cx="692727" cy="130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8" idx="0"/>
          </p:cNvCxnSpPr>
          <p:nvPr/>
        </p:nvCxnSpPr>
        <p:spPr>
          <a:xfrm flipH="1">
            <a:off x="5694218" y="3373582"/>
            <a:ext cx="706582" cy="130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8" idx="1"/>
          </p:cNvCxnSpPr>
          <p:nvPr/>
        </p:nvCxnSpPr>
        <p:spPr>
          <a:xfrm>
            <a:off x="3816927" y="4904509"/>
            <a:ext cx="1420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0"/>
          </p:cNvCxnSpPr>
          <p:nvPr/>
        </p:nvCxnSpPr>
        <p:spPr>
          <a:xfrm flipH="1" flipV="1">
            <a:off x="5029200" y="2057400"/>
            <a:ext cx="1371600" cy="85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  <a:endCxn id="6" idx="1"/>
          </p:cNvCxnSpPr>
          <p:nvPr/>
        </p:nvCxnSpPr>
        <p:spPr>
          <a:xfrm>
            <a:off x="3124200" y="3144982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9" idx="0"/>
          </p:cNvCxnSpPr>
          <p:nvPr/>
        </p:nvCxnSpPr>
        <p:spPr>
          <a:xfrm flipH="1">
            <a:off x="3359727" y="2286000"/>
            <a:ext cx="1136073" cy="2389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8" idx="0"/>
          </p:cNvCxnSpPr>
          <p:nvPr/>
        </p:nvCxnSpPr>
        <p:spPr>
          <a:xfrm>
            <a:off x="4495800" y="2286000"/>
            <a:ext cx="1198418" cy="2389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8" idx="0"/>
          </p:cNvCxnSpPr>
          <p:nvPr/>
        </p:nvCxnSpPr>
        <p:spPr>
          <a:xfrm>
            <a:off x="3200400" y="3144982"/>
            <a:ext cx="2493818" cy="1530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1"/>
            <a:endCxn id="9" idx="0"/>
          </p:cNvCxnSpPr>
          <p:nvPr/>
        </p:nvCxnSpPr>
        <p:spPr>
          <a:xfrm flipH="1">
            <a:off x="3359727" y="3144982"/>
            <a:ext cx="2583873" cy="1530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Combination of two or more topology </a:t>
            </a: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HYBRID TOPOLOGY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6700" y="1828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81247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3470564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72891" y="475210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00841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75210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900055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8546" y="3837711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4600" y="489758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10945" y="296833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79127" y="298219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10400" y="3900055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24800" y="489758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4533900" y="2286000"/>
            <a:ext cx="0" cy="1184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1"/>
            <a:endCxn id="5" idx="0"/>
          </p:cNvCxnSpPr>
          <p:nvPr/>
        </p:nvCxnSpPr>
        <p:spPr>
          <a:xfrm flipH="1">
            <a:off x="1600200" y="2057400"/>
            <a:ext cx="2476500" cy="75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0"/>
            <a:endCxn id="5" idx="1"/>
          </p:cNvCxnSpPr>
          <p:nvPr/>
        </p:nvCxnSpPr>
        <p:spPr>
          <a:xfrm rot="5400000" flipH="1" flipV="1">
            <a:off x="471054" y="3165765"/>
            <a:ext cx="796639" cy="5472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5" idx="3"/>
            <a:endCxn id="10" idx="0"/>
          </p:cNvCxnSpPr>
          <p:nvPr/>
        </p:nvCxnSpPr>
        <p:spPr>
          <a:xfrm>
            <a:off x="2057400" y="3041072"/>
            <a:ext cx="457200" cy="8589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" idx="2"/>
            <a:endCxn id="8" idx="3"/>
          </p:cNvCxnSpPr>
          <p:nvPr/>
        </p:nvCxnSpPr>
        <p:spPr>
          <a:xfrm rot="5400000">
            <a:off x="1846118" y="4568537"/>
            <a:ext cx="879764" cy="4572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8" idx="1"/>
            <a:endCxn id="11" idx="2"/>
          </p:cNvCxnSpPr>
          <p:nvPr/>
        </p:nvCxnSpPr>
        <p:spPr>
          <a:xfrm rot="10800000">
            <a:off x="595746" y="4294911"/>
            <a:ext cx="547254" cy="9421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9" idx="0"/>
          </p:cNvCxnSpPr>
          <p:nvPr/>
        </p:nvCxnSpPr>
        <p:spPr>
          <a:xfrm>
            <a:off x="3886200" y="3927764"/>
            <a:ext cx="0" cy="82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7" idx="0"/>
          </p:cNvCxnSpPr>
          <p:nvPr/>
        </p:nvCxnSpPr>
        <p:spPr>
          <a:xfrm>
            <a:off x="5230091" y="3927764"/>
            <a:ext cx="0" cy="82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3"/>
            <a:endCxn id="14" idx="0"/>
          </p:cNvCxnSpPr>
          <p:nvPr/>
        </p:nvCxnSpPr>
        <p:spPr>
          <a:xfrm>
            <a:off x="4991100" y="2057400"/>
            <a:ext cx="1645227" cy="924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3" idx="2"/>
          </p:cNvCxnSpPr>
          <p:nvPr/>
        </p:nvCxnSpPr>
        <p:spPr>
          <a:xfrm flipV="1">
            <a:off x="7772400" y="3425537"/>
            <a:ext cx="595745" cy="474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781800" y="3439392"/>
            <a:ext cx="457200" cy="39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2" idx="0"/>
          </p:cNvCxnSpPr>
          <p:nvPr/>
        </p:nvCxnSpPr>
        <p:spPr>
          <a:xfrm flipH="1">
            <a:off x="6781800" y="4357255"/>
            <a:ext cx="457200" cy="540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6" idx="0"/>
          </p:cNvCxnSpPr>
          <p:nvPr/>
        </p:nvCxnSpPr>
        <p:spPr>
          <a:xfrm>
            <a:off x="7772400" y="4357255"/>
            <a:ext cx="609600" cy="540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83446" y="204482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149436" y="576823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459207" y="20448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54691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250000"/>
              </a:lnSpc>
              <a:buClrTx/>
              <a:buNone/>
            </a:pPr>
            <a:r>
              <a:rPr lang="en-US" sz="2600" dirty="0" smtClean="0">
                <a:latin typeface="Cambria" pitchFamily="18" charset="0"/>
              </a:rPr>
              <a:t>There are three types of connection. They are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Unicast – one to one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Multicast – one to many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Broadcast – one to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TRANSMISSION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There are three types of communication, they are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Simplex  </a:t>
            </a:r>
            <a:r>
              <a:rPr lang="en-US" sz="2600" dirty="0" smtClean="0">
                <a:latin typeface="Cambria" pitchFamily="18" charset="0"/>
              </a:rPr>
              <a:t>-  receive the information only  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sz="2600" b="1" dirty="0">
                <a:latin typeface="Cambria" pitchFamily="18" charset="0"/>
              </a:rPr>
              <a:t> </a:t>
            </a:r>
            <a:r>
              <a:rPr lang="en-US" sz="2600" b="1" dirty="0" smtClean="0">
                <a:latin typeface="Cambria" pitchFamily="18" charset="0"/>
              </a:rPr>
              <a:t>   Eg: cable TV</a:t>
            </a:r>
            <a:endParaRPr lang="en-US" sz="2600" dirty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Half duplex </a:t>
            </a:r>
            <a:r>
              <a:rPr lang="en-US" sz="2600" dirty="0" smtClean="0">
                <a:latin typeface="Cambria" pitchFamily="18" charset="0"/>
              </a:rPr>
              <a:t>– send &amp; receive the information one after one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b="1" dirty="0" smtClean="0">
                <a:latin typeface="Cambria" pitchFamily="18" charset="0"/>
              </a:rPr>
              <a:t>    Eg: walkie talkie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Full Duplex </a:t>
            </a:r>
            <a:r>
              <a:rPr lang="en-US" sz="2600" dirty="0" smtClean="0">
                <a:latin typeface="Cambria" pitchFamily="18" charset="0"/>
              </a:rPr>
              <a:t>– send &amp; receive information simultaneously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b="1" dirty="0" smtClean="0">
                <a:latin typeface="Cambria" pitchFamily="18" charset="0"/>
              </a:rPr>
              <a:t>    Eg: mobile phone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COMMUNICATION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500" dirty="0" smtClean="0">
                <a:latin typeface="Cambria" pitchFamily="18" charset="0"/>
              </a:rPr>
              <a:t>Exchange of information from one to another device</a:t>
            </a:r>
            <a:br>
              <a:rPr lang="en-US" sz="2500" dirty="0" smtClean="0">
                <a:latin typeface="Cambria" pitchFamily="18" charset="0"/>
              </a:rPr>
            </a:br>
            <a:r>
              <a:rPr lang="en-US" sz="2500" dirty="0" smtClean="0">
                <a:latin typeface="Cambria" pitchFamily="18" charset="0"/>
              </a:rPr>
              <a:t>		        ie) sender to receiver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500" dirty="0">
                <a:latin typeface="Cambria" pitchFamily="18" charset="0"/>
              </a:rPr>
              <a:t> A</a:t>
            </a:r>
            <a:r>
              <a:rPr lang="en-US" sz="2500" dirty="0" smtClean="0">
                <a:latin typeface="Cambria" pitchFamily="18" charset="0"/>
              </a:rPr>
              <a:t> network is basically all the components involved in connecting computer and application across small and large distances.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500" dirty="0" smtClean="0">
                <a:latin typeface="Cambria" pitchFamily="18" charset="0"/>
              </a:rPr>
              <a:t>Communicating or sharing the data from sender to receiver.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500" dirty="0">
                <a:latin typeface="Cambria" pitchFamily="18" charset="0"/>
              </a:rPr>
              <a:t>Networking is mainly used for purpose, they are communication and sharing</a:t>
            </a:r>
            <a:r>
              <a:rPr lang="en-US" sz="2500" dirty="0" smtClean="0">
                <a:latin typeface="Cambria" pitchFamily="18" charset="0"/>
              </a:rPr>
              <a:t>.</a:t>
            </a:r>
            <a:endParaRPr lang="en-US" sz="25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NETWORKING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NIC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Hub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Bridge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Switch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Repeater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Router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Access point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BASIC HARDWARE</a:t>
            </a:r>
            <a:endParaRPr lang="en-US" sz="4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983611"/>
            <a:ext cx="8382000" cy="302368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US" sz="2000" dirty="0" smtClean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US" sz="2000" dirty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 smtClean="0">
                <a:latin typeface="Cambria" pitchFamily="18" charset="0"/>
              </a:rPr>
              <a:t>It </a:t>
            </a:r>
            <a:r>
              <a:rPr lang="en-US" sz="2000" dirty="0">
                <a:latin typeface="Cambria" pitchFamily="18" charset="0"/>
              </a:rPr>
              <a:t>is one of the networking </a:t>
            </a:r>
            <a:r>
              <a:rPr lang="en-US" sz="2000" dirty="0" smtClean="0">
                <a:latin typeface="Cambria" pitchFamily="18" charset="0"/>
              </a:rPr>
              <a:t>device.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 smtClean="0">
                <a:latin typeface="Cambria" pitchFamily="18" charset="0"/>
              </a:rPr>
              <a:t>It </a:t>
            </a:r>
            <a:r>
              <a:rPr lang="en-US" sz="2000" dirty="0">
                <a:latin typeface="Cambria" pitchFamily="18" charset="0"/>
              </a:rPr>
              <a:t>is responsible for sending and receiving data on the network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>
                <a:latin typeface="Cambria" pitchFamily="18" charset="0"/>
              </a:rPr>
              <a:t>In NIC it contains address in the form of 12 characters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sz="2000" dirty="0" err="1" smtClean="0">
                <a:latin typeface="Cambria" pitchFamily="18" charset="0"/>
              </a:rPr>
              <a:t>eg</a:t>
            </a:r>
            <a:r>
              <a:rPr lang="en-US" sz="2000" dirty="0">
                <a:latin typeface="Cambria" pitchFamily="18" charset="0"/>
              </a:rPr>
              <a:t>: 00-EA-F6-77-D0-11</a:t>
            </a:r>
          </a:p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55" y="1219200"/>
            <a:ext cx="6439645" cy="274558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NIC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5279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Each NIC card has a unique address</a:t>
            </a:r>
          </a:p>
          <a:p>
            <a:pPr algn="just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Unique address is a MAC address</a:t>
            </a:r>
          </a:p>
          <a:p>
            <a:pPr algn="just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Ex: 0B-B3-8E-22-3C-E2</a:t>
            </a:r>
          </a:p>
          <a:p>
            <a:pPr algn="just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is a 48 bit address</a:t>
            </a:r>
          </a:p>
          <a:p>
            <a:pPr algn="just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Hexadecimal </a:t>
            </a:r>
            <a:r>
              <a:rPr lang="en-US" sz="2600" smtClean="0">
                <a:latin typeface="Cambria" pitchFamily="18" charset="0"/>
              </a:rPr>
              <a:t>format 12 </a:t>
            </a:r>
            <a:r>
              <a:rPr lang="en-US" sz="2600" dirty="0" smtClean="0">
                <a:latin typeface="Cambria" pitchFamily="18" charset="0"/>
              </a:rPr>
              <a:t>characters      </a:t>
            </a:r>
          </a:p>
          <a:p>
            <a:pPr algn="just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 e.g. IMEI number</a:t>
            </a:r>
          </a:p>
          <a:p>
            <a:pPr algn="just">
              <a:lnSpc>
                <a:spcPct val="120000"/>
              </a:lnSpc>
              <a:buClrTx/>
              <a:buFont typeface="Wingdings" pitchFamily="2" charset="2"/>
              <a:buChar char="Ø"/>
            </a:pP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8683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MAC Address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IN" sz="2600" dirty="0">
                <a:latin typeface="Cambria" pitchFamily="18" charset="0"/>
              </a:rPr>
              <a:t>IP address is a number  used to indicate the location of a computer or other device on a network using TCP/IP</a:t>
            </a:r>
            <a:r>
              <a:rPr lang="en-IN" sz="2600" dirty="0" smtClean="0">
                <a:latin typeface="Cambria" pitchFamily="18" charset="0"/>
              </a:rPr>
              <a:t>.</a:t>
            </a:r>
          </a:p>
          <a:p>
            <a:pPr algn="just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IN" sz="2600" dirty="0" smtClean="0">
                <a:latin typeface="Cambria" pitchFamily="18" charset="0"/>
              </a:rPr>
              <a:t>Types of IP Address</a:t>
            </a:r>
          </a:p>
          <a:p>
            <a:pPr lvl="1" algn="just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IN" sz="2200" dirty="0" smtClean="0">
                <a:latin typeface="Cambria" pitchFamily="18" charset="0"/>
              </a:rPr>
              <a:t>IPv4</a:t>
            </a:r>
          </a:p>
          <a:p>
            <a:pPr lvl="1" algn="just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IN" sz="2200" dirty="0" smtClean="0">
                <a:latin typeface="Cambria" pitchFamily="18" charset="0"/>
              </a:rPr>
              <a:t>IPv6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IP Address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Five classes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class A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class B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class C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class D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class 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CLASSES OF IP ADDRESS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Autofit/>
          </a:bodyPr>
          <a:lstStyle/>
          <a:p>
            <a:pPr marL="265113" lvl="7" indent="0">
              <a:buNone/>
            </a:pPr>
            <a:r>
              <a:rPr lang="en-IN" sz="7200" dirty="0" smtClean="0"/>
              <a:t>X.X.X.X</a:t>
            </a:r>
            <a:r>
              <a:rPr lang="en-IN" sz="2000" dirty="0"/>
              <a:t>	</a:t>
            </a:r>
            <a:endParaRPr lang="en-IN" sz="2000" dirty="0" smtClean="0"/>
          </a:p>
          <a:p>
            <a:pPr marL="265113" lvl="7" indent="0">
              <a:buNone/>
            </a:pPr>
            <a:r>
              <a:rPr lang="en-IN" sz="2000" dirty="0" smtClean="0"/>
              <a:t>						   Network ID</a:t>
            </a:r>
          </a:p>
          <a:p>
            <a:pPr marL="265113" lvl="7" indent="0">
              <a:lnSpc>
                <a:spcPct val="150000"/>
              </a:lnSpc>
              <a:buNone/>
            </a:pPr>
            <a:r>
              <a:rPr lang="en-IN" dirty="0" smtClean="0"/>
              <a:t>    A			B		  C</a:t>
            </a:r>
            <a:endParaRPr lang="en-IN" sz="2000" dirty="0"/>
          </a:p>
          <a:p>
            <a:pPr marL="265113" lvl="7" indent="0">
              <a:buNone/>
            </a:pPr>
            <a:r>
              <a:rPr lang="en-IN" sz="2700" dirty="0" smtClean="0"/>
              <a:t>00000000.00000000.00000000.00000000</a:t>
            </a:r>
            <a:endParaRPr lang="en-IN" sz="2700" dirty="0"/>
          </a:p>
          <a:p>
            <a:pPr marL="265113" lvl="7" indent="0">
              <a:buNone/>
            </a:pPr>
            <a:endParaRPr lang="en-IN" sz="2800" baseline="30000" dirty="0" smtClean="0"/>
          </a:p>
          <a:p>
            <a:pPr marL="265113" lvl="7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0</a:t>
            </a:r>
            <a:r>
              <a:rPr lang="en-IN" sz="2000" dirty="0" smtClean="0"/>
              <a:t>NNNNNNN - </a:t>
            </a:r>
            <a:r>
              <a:rPr lang="en-IN" sz="2000" dirty="0" smtClean="0">
                <a:solidFill>
                  <a:srgbClr val="FF0000"/>
                </a:solidFill>
              </a:rPr>
              <a:t>0</a:t>
            </a:r>
            <a:r>
              <a:rPr lang="en-IN" sz="2000" dirty="0" smtClean="0"/>
              <a:t>NNNNNNN  -&gt; A    </a:t>
            </a:r>
          </a:p>
          <a:p>
            <a:pPr marL="265113" lvl="7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10</a:t>
            </a:r>
            <a:r>
              <a:rPr lang="en-IN" sz="2000" dirty="0" smtClean="0"/>
              <a:t>NNNNNN - </a:t>
            </a:r>
            <a:r>
              <a:rPr lang="en-IN" sz="2000" dirty="0" smtClean="0">
                <a:solidFill>
                  <a:srgbClr val="FF0000"/>
                </a:solidFill>
              </a:rPr>
              <a:t>10</a:t>
            </a:r>
            <a:r>
              <a:rPr lang="en-IN" sz="2000" dirty="0" smtClean="0"/>
              <a:t>NNNNNN  -&gt; B</a:t>
            </a:r>
          </a:p>
          <a:p>
            <a:pPr marL="265113" lvl="7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110</a:t>
            </a:r>
            <a:r>
              <a:rPr lang="en-IN" sz="2000" dirty="0" smtClean="0"/>
              <a:t>NNNNN – </a:t>
            </a:r>
            <a:r>
              <a:rPr lang="en-IN" sz="2000" dirty="0" smtClean="0">
                <a:solidFill>
                  <a:srgbClr val="FF0000"/>
                </a:solidFill>
              </a:rPr>
              <a:t>110</a:t>
            </a:r>
            <a:r>
              <a:rPr lang="en-IN" sz="2000" dirty="0" smtClean="0"/>
              <a:t>NNNNN  -&gt; C</a:t>
            </a:r>
          </a:p>
          <a:p>
            <a:pPr marL="265113" lvl="7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1110</a:t>
            </a:r>
            <a:r>
              <a:rPr lang="en-IN" sz="2000" dirty="0" smtClean="0"/>
              <a:t>NNNN – </a:t>
            </a:r>
            <a:r>
              <a:rPr lang="en-IN" sz="2000" dirty="0" smtClean="0">
                <a:solidFill>
                  <a:srgbClr val="FF0000"/>
                </a:solidFill>
              </a:rPr>
              <a:t>1110</a:t>
            </a:r>
            <a:r>
              <a:rPr lang="en-IN" sz="2000" dirty="0" smtClean="0"/>
              <a:t>NNNN  -&gt; D</a:t>
            </a:r>
          </a:p>
          <a:p>
            <a:pPr marL="265113" lvl="7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1111</a:t>
            </a:r>
            <a:r>
              <a:rPr lang="en-IN" sz="2000" dirty="0" smtClean="0"/>
              <a:t>NNNN – </a:t>
            </a:r>
            <a:r>
              <a:rPr lang="en-IN" sz="2000" dirty="0" smtClean="0">
                <a:solidFill>
                  <a:srgbClr val="FF0000"/>
                </a:solidFill>
              </a:rPr>
              <a:t>1111</a:t>
            </a:r>
            <a:r>
              <a:rPr lang="en-IN" sz="2000" dirty="0" smtClean="0"/>
              <a:t>NNNN  -&gt; E</a:t>
            </a:r>
          </a:p>
          <a:p>
            <a:pPr marL="265113" lvl="7" indent="0">
              <a:buNone/>
            </a:pPr>
            <a:endParaRPr lang="en-IN" sz="2000" dirty="0"/>
          </a:p>
          <a:p>
            <a:pPr marL="109728" indent="0">
              <a:buNone/>
            </a:pPr>
            <a:r>
              <a:rPr lang="en-IN" sz="2000" dirty="0"/>
              <a:t> 0    0     0    0   0   0  0   0</a:t>
            </a:r>
          </a:p>
          <a:p>
            <a:pPr marL="109728" indent="0">
              <a:buNone/>
            </a:pPr>
            <a:r>
              <a:rPr lang="en-IN" sz="2000" dirty="0"/>
              <a:t>    2</a:t>
            </a:r>
            <a:r>
              <a:rPr lang="en-IN" sz="2000" baseline="30000" dirty="0"/>
              <a:t>7</a:t>
            </a:r>
            <a:r>
              <a:rPr lang="en-IN" sz="2000" dirty="0"/>
              <a:t>   2</a:t>
            </a:r>
            <a:r>
              <a:rPr lang="en-IN" sz="2000" baseline="30000" dirty="0"/>
              <a:t>6</a:t>
            </a:r>
            <a:r>
              <a:rPr lang="en-IN" sz="2000" dirty="0"/>
              <a:t>   2</a:t>
            </a:r>
            <a:r>
              <a:rPr lang="en-IN" sz="2000" baseline="30000" dirty="0"/>
              <a:t>5</a:t>
            </a:r>
            <a:r>
              <a:rPr lang="en-IN" sz="2000" dirty="0"/>
              <a:t>   2</a:t>
            </a:r>
            <a:r>
              <a:rPr lang="en-IN" sz="2000" baseline="30000" dirty="0"/>
              <a:t>4</a:t>
            </a:r>
            <a:r>
              <a:rPr lang="en-IN" sz="2000" dirty="0"/>
              <a:t>  2</a:t>
            </a:r>
            <a:r>
              <a:rPr lang="en-IN" sz="2000" baseline="30000" dirty="0"/>
              <a:t>3</a:t>
            </a:r>
            <a:r>
              <a:rPr lang="en-IN" sz="2000" dirty="0"/>
              <a:t> 2</a:t>
            </a:r>
            <a:r>
              <a:rPr lang="en-IN" sz="2000" baseline="30000" dirty="0"/>
              <a:t>2</a:t>
            </a:r>
            <a:r>
              <a:rPr lang="en-IN" sz="2000" dirty="0"/>
              <a:t> </a:t>
            </a:r>
            <a:r>
              <a:rPr lang="en-IN" sz="2000" dirty="0" smtClean="0"/>
              <a:t>2</a:t>
            </a:r>
            <a:r>
              <a:rPr lang="en-IN" sz="2000" baseline="30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2</a:t>
            </a:r>
            <a:r>
              <a:rPr lang="en-IN" sz="2000" baseline="30000" dirty="0"/>
              <a:t>0</a:t>
            </a:r>
          </a:p>
          <a:p>
            <a:pPr marL="109728" indent="0">
              <a:buNone/>
            </a:pPr>
            <a:r>
              <a:rPr lang="en-IN" sz="2000" dirty="0" smtClean="0"/>
              <a:t>128+64+32+16+8+4+2+1 </a:t>
            </a:r>
            <a:r>
              <a:rPr lang="en-IN" sz="2000" dirty="0"/>
              <a:t>= 255</a:t>
            </a:r>
          </a:p>
        </p:txBody>
      </p:sp>
      <p:sp>
        <p:nvSpPr>
          <p:cNvPr id="5" name="Left Bracket 4"/>
          <p:cNvSpPr/>
          <p:nvPr/>
        </p:nvSpPr>
        <p:spPr>
          <a:xfrm rot="16200000" flipH="1">
            <a:off x="1409702" y="1088927"/>
            <a:ext cx="381000" cy="1828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ket 5"/>
          <p:cNvSpPr/>
          <p:nvPr/>
        </p:nvSpPr>
        <p:spPr>
          <a:xfrm rot="16200000" flipH="1">
            <a:off x="2461751" y="-54074"/>
            <a:ext cx="181898" cy="3733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ket 6"/>
          <p:cNvSpPr/>
          <p:nvPr/>
        </p:nvSpPr>
        <p:spPr>
          <a:xfrm rot="16200000" flipH="1">
            <a:off x="3223751" y="-937749"/>
            <a:ext cx="334299" cy="5410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lnSpcReduction="10000"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Class A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IP:- 0.0.0.0 </a:t>
            </a:r>
            <a:r>
              <a:rPr lang="en-US" smtClean="0">
                <a:latin typeface="Cambria" pitchFamily="18" charset="0"/>
              </a:rPr>
              <a:t>to 127.255.255.255</a:t>
            </a:r>
            <a:endParaRPr lang="en-US" dirty="0" smtClean="0">
              <a:latin typeface="Cambria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SNM:- 255.0.0.0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Class B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dirty="0">
                <a:latin typeface="Cambria" pitchFamily="18" charset="0"/>
              </a:rPr>
              <a:t>IP</a:t>
            </a:r>
            <a:r>
              <a:rPr lang="en-US">
                <a:latin typeface="Cambria" pitchFamily="18" charset="0"/>
              </a:rPr>
              <a:t>:- </a:t>
            </a:r>
            <a:r>
              <a:rPr lang="en-US" smtClean="0">
                <a:latin typeface="Cambria" pitchFamily="18" charset="0"/>
              </a:rPr>
              <a:t>128.0.0.0 </a:t>
            </a:r>
            <a:r>
              <a:rPr lang="en-US">
                <a:latin typeface="Cambria" pitchFamily="18" charset="0"/>
              </a:rPr>
              <a:t>to </a:t>
            </a:r>
            <a:r>
              <a:rPr lang="en-US" smtClean="0">
                <a:latin typeface="Cambria" pitchFamily="18" charset="0"/>
              </a:rPr>
              <a:t>191.255.255.255</a:t>
            </a:r>
            <a:endParaRPr lang="en-US" dirty="0">
              <a:latin typeface="Cambria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dirty="0">
                <a:latin typeface="Cambria" pitchFamily="18" charset="0"/>
              </a:rPr>
              <a:t>SNM:- </a:t>
            </a:r>
            <a:r>
              <a:rPr lang="en-US" dirty="0" smtClean="0">
                <a:latin typeface="Cambria" pitchFamily="18" charset="0"/>
              </a:rPr>
              <a:t>255.255.0.0</a:t>
            </a:r>
            <a:endParaRPr lang="en-US" dirty="0">
              <a:latin typeface="Cambria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Class C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dirty="0">
                <a:latin typeface="Cambria" pitchFamily="18" charset="0"/>
              </a:rPr>
              <a:t>IP</a:t>
            </a:r>
            <a:r>
              <a:rPr lang="en-US">
                <a:latin typeface="Cambria" pitchFamily="18" charset="0"/>
              </a:rPr>
              <a:t>:- </a:t>
            </a:r>
            <a:r>
              <a:rPr lang="en-US" smtClean="0">
                <a:latin typeface="Cambria" pitchFamily="18" charset="0"/>
              </a:rPr>
              <a:t>192.0.0.0 </a:t>
            </a:r>
            <a:r>
              <a:rPr lang="en-US" dirty="0">
                <a:latin typeface="Cambria" pitchFamily="18" charset="0"/>
              </a:rPr>
              <a:t>to </a:t>
            </a:r>
            <a:r>
              <a:rPr lang="en-US" dirty="0" smtClean="0">
                <a:latin typeface="Cambria" pitchFamily="18" charset="0"/>
              </a:rPr>
              <a:t>223.255.255.255</a:t>
            </a:r>
            <a:endParaRPr lang="en-US" dirty="0">
              <a:latin typeface="Cambria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dirty="0">
                <a:latin typeface="Cambria" pitchFamily="18" charset="0"/>
              </a:rPr>
              <a:t>SNM:- </a:t>
            </a:r>
            <a:r>
              <a:rPr lang="en-US" dirty="0" smtClean="0">
                <a:latin typeface="Cambria" pitchFamily="18" charset="0"/>
              </a:rPr>
              <a:t>255.255.255.0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Class D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IP:- 224.0.0.0 to </a:t>
            </a:r>
            <a:r>
              <a:rPr lang="en-US" sz="2600" dirty="0" smtClean="0">
                <a:latin typeface="Cambria" pitchFamily="18" charset="0"/>
              </a:rPr>
              <a:t>239.255.255.255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It is a multicast address.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Class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IP:- 240.0.0.0 to </a:t>
            </a:r>
            <a:r>
              <a:rPr lang="en-US" sz="2600" dirty="0" smtClean="0">
                <a:latin typeface="Cambria" pitchFamily="18" charset="0"/>
              </a:rPr>
              <a:t>255.255.255.255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It is used only for scientific purpose</a:t>
            </a:r>
            <a:endParaRPr lang="en-US" sz="2600" dirty="0">
              <a:latin typeface="Cambria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lnSpc>
                <a:spcPct val="200000"/>
              </a:lnSpc>
              <a:buNone/>
            </a:pPr>
            <a:r>
              <a:rPr lang="en-US" smtClean="0">
                <a:latin typeface="Cambria" pitchFamily="18" charset="0"/>
              </a:rPr>
              <a:t>10.0.0.0 to 10.255.255.255 – (1,67,77,216 </a:t>
            </a:r>
            <a:r>
              <a:rPr lang="en-US" dirty="0" smtClean="0">
                <a:latin typeface="Cambria" pitchFamily="18" charset="0"/>
              </a:rPr>
              <a:t>No. of add)</a:t>
            </a:r>
          </a:p>
          <a:p>
            <a:pPr marL="109728" indent="0" algn="just">
              <a:lnSpc>
                <a:spcPct val="200000"/>
              </a:lnSpc>
              <a:buNone/>
            </a:pPr>
            <a:r>
              <a:rPr lang="en-US" smtClean="0">
                <a:latin typeface="Cambria" pitchFamily="18" charset="0"/>
              </a:rPr>
              <a:t>172.16.0.0 to 172.31.255.255 </a:t>
            </a:r>
            <a:r>
              <a:rPr lang="en-US">
                <a:latin typeface="Cambria" pitchFamily="18" charset="0"/>
              </a:rPr>
              <a:t>– </a:t>
            </a:r>
            <a:r>
              <a:rPr lang="en-US" smtClean="0">
                <a:latin typeface="Cambria" pitchFamily="18" charset="0"/>
              </a:rPr>
              <a:t>(10,48,576 </a:t>
            </a:r>
            <a:r>
              <a:rPr lang="en-US" dirty="0">
                <a:latin typeface="Cambria" pitchFamily="18" charset="0"/>
              </a:rPr>
              <a:t>No. of add)</a:t>
            </a:r>
          </a:p>
          <a:p>
            <a:pPr marL="109728" indent="0" algn="just">
              <a:lnSpc>
                <a:spcPct val="200000"/>
              </a:lnSpc>
              <a:buNone/>
            </a:pPr>
            <a:r>
              <a:rPr lang="en-US" smtClean="0">
                <a:latin typeface="Cambria" pitchFamily="18" charset="0"/>
              </a:rPr>
              <a:t>192.168.0.0 to 192.168.255.255 </a:t>
            </a:r>
            <a:r>
              <a:rPr lang="en-US" dirty="0">
                <a:latin typeface="Cambria" pitchFamily="18" charset="0"/>
              </a:rPr>
              <a:t>– </a:t>
            </a:r>
            <a:r>
              <a:rPr lang="en-US" dirty="0" smtClean="0">
                <a:latin typeface="Cambria" pitchFamily="18" charset="0"/>
              </a:rPr>
              <a:t>(65,536 </a:t>
            </a:r>
            <a:r>
              <a:rPr lang="en-US" dirty="0">
                <a:latin typeface="Cambria" pitchFamily="18" charset="0"/>
              </a:rPr>
              <a:t>No. of add</a:t>
            </a:r>
            <a:r>
              <a:rPr lang="en-US" dirty="0" smtClean="0">
                <a:latin typeface="Cambria" pitchFamily="18" charset="0"/>
              </a:rPr>
              <a:t>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PRIVATE IP RANGE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is the latest version of IP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</a:t>
            </a:r>
            <a:r>
              <a:rPr lang="en-US" sz="2600" smtClean="0">
                <a:latin typeface="Cambria" pitchFamily="18" charset="0"/>
              </a:rPr>
              <a:t>uses 128-bit </a:t>
            </a:r>
            <a:r>
              <a:rPr lang="en-US" sz="2600" dirty="0" smtClean="0">
                <a:latin typeface="Cambria" pitchFamily="18" charset="0"/>
              </a:rPr>
              <a:t>address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consists of 8 groups of 4 hexadecimal digits </a:t>
            </a:r>
            <a:r>
              <a:rPr lang="en-US" sz="2600" dirty="0" err="1" smtClean="0">
                <a:latin typeface="Cambria" pitchFamily="18" charset="0"/>
              </a:rPr>
              <a:t>separted</a:t>
            </a:r>
            <a:r>
              <a:rPr lang="en-US" sz="2600" dirty="0" smtClean="0">
                <a:latin typeface="Cambria" pitchFamily="18" charset="0"/>
              </a:rPr>
              <a:t> by colon(</a:t>
            </a:r>
            <a:r>
              <a:rPr lang="en-US" sz="2600" dirty="0" smtClean="0">
                <a:latin typeface="Cambria" pitchFamily="18" charset="0"/>
                <a:sym typeface="Wingdings" panose="05000000000000000000" pitchFamily="2" charset="2"/>
              </a:rPr>
              <a:t>:)</a:t>
            </a:r>
          </a:p>
          <a:p>
            <a:pPr marL="630936" lvl="2" indent="0" algn="just">
              <a:lnSpc>
                <a:spcPct val="150000"/>
              </a:lnSpc>
              <a:buClrTx/>
              <a:buNone/>
            </a:pPr>
            <a:r>
              <a:rPr lang="en-US" sz="2000" dirty="0" smtClean="0">
                <a:latin typeface="Cambria" pitchFamily="18" charset="0"/>
                <a:sym typeface="Wingdings" panose="05000000000000000000" pitchFamily="2" charset="2"/>
              </a:rPr>
              <a:t>            Global Prefix	     subnet	  Interface ID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sz="2000" dirty="0">
                <a:latin typeface="Cambria" pitchFamily="18" charset="0"/>
                <a:sym typeface="Wingdings" panose="05000000000000000000" pitchFamily="2" charset="2"/>
              </a:rPr>
              <a:t>	</a:t>
            </a:r>
            <a:endParaRPr lang="en-US" sz="2000" dirty="0" smtClean="0">
              <a:latin typeface="Cambria" pitchFamily="18" charset="0"/>
              <a:sym typeface="Wingdings" panose="05000000000000000000" pitchFamily="2" charset="2"/>
            </a:endParaRP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sz="2000" dirty="0">
                <a:solidFill>
                  <a:srgbClr val="FF0000"/>
                </a:solidFill>
                <a:latin typeface="Cambria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  <a:sym typeface="Wingdings" panose="05000000000000000000" pitchFamily="2" charset="2"/>
              </a:rPr>
              <a:t>XXXX : XXXX :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sym typeface="Wingdings" panose="05000000000000000000" pitchFamily="2" charset="2"/>
              </a:rPr>
              <a:t> XXXX </a:t>
            </a:r>
            <a:r>
              <a:rPr lang="en-US" sz="2000" dirty="0">
                <a:latin typeface="Cambria" pitchFamily="18" charset="0"/>
                <a:sym typeface="Wingdings" panose="05000000000000000000" pitchFamily="2" charset="2"/>
              </a:rPr>
              <a:t>: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sym typeface="Wingdings" panose="05000000000000000000" pitchFamily="2" charset="2"/>
              </a:rPr>
              <a:t>XXXX</a:t>
            </a:r>
            <a:r>
              <a:rPr lang="en-US" sz="2000" dirty="0">
                <a:latin typeface="Cambria" pitchFamily="18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Cambria" pitchFamily="18" charset="0"/>
                <a:sym typeface="Wingdings" panose="05000000000000000000" pitchFamily="2" charset="2"/>
              </a:rPr>
              <a:t>:</a:t>
            </a:r>
            <a:r>
              <a:rPr lang="en-US" sz="2000" dirty="0">
                <a:latin typeface="Cambria" pitchFamily="18" charset="0"/>
                <a:sym typeface="Wingdings" panose="05000000000000000000" pitchFamily="2" charset="2"/>
              </a:rPr>
              <a:t> XXXX : XXXX </a:t>
            </a:r>
            <a:r>
              <a:rPr lang="en-US" sz="2000" dirty="0" smtClean="0">
                <a:latin typeface="Cambria" pitchFamily="18" charset="0"/>
                <a:sym typeface="Wingdings" panose="05000000000000000000" pitchFamily="2" charset="2"/>
              </a:rPr>
              <a:t>:</a:t>
            </a:r>
            <a:r>
              <a:rPr lang="en-US" sz="2000" dirty="0">
                <a:latin typeface="Cambria" pitchFamily="18" charset="0"/>
                <a:sym typeface="Wingdings" panose="05000000000000000000" pitchFamily="2" charset="2"/>
              </a:rPr>
              <a:t> XXXX : XXXX </a:t>
            </a:r>
            <a:endParaRPr lang="en-US" sz="2000" dirty="0" smtClean="0">
              <a:latin typeface="Cambria" pitchFamily="18" charset="0"/>
              <a:sym typeface="Wingdings" panose="05000000000000000000" pitchFamily="2" charset="2"/>
            </a:endParaRPr>
          </a:p>
          <a:p>
            <a:pPr marL="109728" indent="0" algn="just">
              <a:lnSpc>
                <a:spcPct val="150000"/>
              </a:lnSpc>
              <a:buClrTx/>
              <a:buNone/>
            </a:pPr>
            <a:endParaRPr lang="en-US" sz="2000" dirty="0" smtClean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US" sz="26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IPv6	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953000"/>
            <a:ext cx="2057400" cy="390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4940710"/>
            <a:ext cx="723900" cy="390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4930878"/>
            <a:ext cx="2781300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Cost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Security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Speed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Topology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Scalability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Reliability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Availability</a:t>
            </a:r>
          </a:p>
          <a:p>
            <a:pPr marL="109728" indent="0" algn="just">
              <a:lnSpc>
                <a:spcPct val="150000"/>
              </a:lnSpc>
              <a:buNone/>
            </a:pP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CHARACTERISTICS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0166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It is a networking device that is used to connect two or more than two computers within a network.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Hubs are also called as a multiport repeater and it does not know any type of IP address(MAC &amp; IP).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HUB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3657600"/>
            <a:ext cx="5257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A bridge is a layer 2 device that provides communication between two or more segments.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BRIDGE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93" y="2895600"/>
            <a:ext cx="6096507" cy="39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 smtClean="0">
                <a:latin typeface="Cambria" pitchFamily="18" charset="0"/>
              </a:rPr>
              <a:t>It is a networking device that is used to connect two or more computers within a LAN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SWITCH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229600" cy="47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32149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The switch will collect all the MAC address which are all connect to it.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Then it will create a MAC table.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will identify the destination by doing broadcasting.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will create a virtual path between source and destination.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If the second data wants to be transfer, it will check the MAC address which is already stored in the Mac table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Due to this there will be a limited broadcasting.</a:t>
            </a:r>
            <a:endParaRPr lang="en-US" sz="2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Repeater is a device which is used to strengthen the electrical signal.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If the two system is placed at far distance, the signal will become so weak by the time it reaches the other side is unreadable.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Hub is a multiport repeater.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Repeater will suppress the noise.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REPEATER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Wireless access points are network devices that can be connected to a wired network to allow a wireless client to pass through to get access to the wired network and its resources.</a:t>
            </a: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ACCESS POINT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is a network device which is used to connect the different networks.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fully depends upon the IP address not an MAC address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US" sz="2600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ROUTER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" y="3893269"/>
            <a:ext cx="8287871" cy="29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There are three types of guided media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Co-axial cable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Fiber optics wire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Twisted pair wire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GUIDED MEDIA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189" y="0"/>
            <a:ext cx="9573768" cy="6858000"/>
          </a:xfrm>
        </p:spPr>
      </p:pic>
    </p:spTree>
    <p:extLst>
      <p:ext uri="{BB962C8B-B14F-4D97-AF65-F5344CB8AC3E}">
        <p14:creationId xmlns:p14="http://schemas.microsoft.com/office/powerpoint/2010/main" val="17914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685834"/>
              </p:ext>
            </p:extLst>
          </p:nvPr>
        </p:nvGraphicFramePr>
        <p:xfrm>
          <a:off x="381000" y="1600200"/>
          <a:ext cx="8229600" cy="48183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Category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Type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Speed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Cat 1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 1 </a:t>
                      </a:r>
                      <a:r>
                        <a:rPr lang="en-US" sz="2400" dirty="0" smtClean="0">
                          <a:latin typeface="Cambria" pitchFamily="18" charset="0"/>
                        </a:rPr>
                        <a:t>pair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 less</a:t>
                      </a:r>
                      <a:r>
                        <a:rPr lang="en-US" sz="24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400" baseline="0" smtClean="0">
                          <a:latin typeface="Cambria" pitchFamily="18" charset="0"/>
                        </a:rPr>
                        <a:t>than 10 </a:t>
                      </a:r>
                      <a:r>
                        <a:rPr lang="en-US" sz="2400" baseline="0" dirty="0" smtClean="0">
                          <a:latin typeface="Cambria" pitchFamily="18" charset="0"/>
                        </a:rPr>
                        <a:t>mbps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Cat 3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Cambria" pitchFamily="18" charset="0"/>
                        </a:rPr>
                        <a:t> 3 pair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 10</a:t>
                      </a:r>
                      <a:r>
                        <a:rPr lang="en-US" sz="2400" baseline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400" baseline="0" dirty="0" smtClean="0">
                          <a:latin typeface="Cambria" pitchFamily="18" charset="0"/>
                        </a:rPr>
                        <a:t>mbps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Cat 4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 Ethernet cable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 100 </a:t>
                      </a:r>
                      <a:r>
                        <a:rPr lang="en-US" sz="2400" dirty="0" smtClean="0">
                          <a:latin typeface="Cambria" pitchFamily="18" charset="0"/>
                        </a:rPr>
                        <a:t>mbps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Cat 5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Fast Ethernet cable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 10-100</a:t>
                      </a:r>
                      <a:r>
                        <a:rPr lang="en-US" sz="2400" baseline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400" baseline="0" dirty="0" smtClean="0">
                          <a:latin typeface="Cambria" pitchFamily="18" charset="0"/>
                        </a:rPr>
                        <a:t>mbps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Cat 5e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 fast Ethernet</a:t>
                      </a:r>
                      <a:r>
                        <a:rPr lang="en-US" sz="2400" baseline="0" dirty="0" smtClean="0">
                          <a:latin typeface="Cambria" pitchFamily="18" charset="0"/>
                        </a:rPr>
                        <a:t> cable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 1000 </a:t>
                      </a:r>
                      <a:r>
                        <a:rPr lang="en-US" sz="2400" dirty="0" smtClean="0">
                          <a:latin typeface="Cambria" pitchFamily="18" charset="0"/>
                        </a:rPr>
                        <a:t>mbps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Cat 6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Gigabyte Ethernet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Above 1000 </a:t>
                      </a:r>
                      <a:r>
                        <a:rPr lang="en-US" sz="2400" dirty="0" smtClean="0">
                          <a:latin typeface="Cambria" pitchFamily="18" charset="0"/>
                        </a:rPr>
                        <a:t>mbps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UTP Categories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Medium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NIC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Addressing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Types of network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Types of topology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Basic hardware</a:t>
            </a: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BASICS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17637"/>
            <a:ext cx="3581400" cy="26825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Types of cable in LAN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000500"/>
            <a:ext cx="38100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7731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258809"/>
              </p:ext>
            </p:extLst>
          </p:nvPr>
        </p:nvGraphicFramePr>
        <p:xfrm>
          <a:off x="381000" y="1219200"/>
          <a:ext cx="8229600" cy="522922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82076498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Pin</a:t>
                      </a:r>
                      <a:r>
                        <a:rPr lang="en-US" sz="20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no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Colors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</a:rPr>
                        <a:t>1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Orange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 sending purpose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</a:rPr>
                        <a:t>2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White/orange                    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 sending purpose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</a:rPr>
                        <a:t>3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Blue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Support for data sending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</a:rPr>
                        <a:t>4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White/blue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working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</a:rPr>
                        <a:t>5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Green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Nor working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</a:rPr>
                        <a:t>6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White/green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 receiving purpose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Brown</a:t>
                      </a:r>
                      <a:endParaRPr lang="en-US" sz="2000" dirty="0" smtClean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 receiving purpose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</a:rPr>
                        <a:t>8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White</a:t>
                      </a:r>
                      <a:r>
                        <a:rPr lang="en-US" sz="2000" baseline="0" dirty="0" smtClean="0"/>
                        <a:t>/brown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Support for receiving purpose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4 PAIRS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Cisco routers and switches has four types of memory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ROM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Flash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NVRAM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RAM</a:t>
            </a: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ROUTER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rmAutofit lnSpcReduction="1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FLASH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is similar to hard disk of our computer (EEPROM).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contains the copy of IOS.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RAM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Running configuration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is volatile memory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It will access the data which we give.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	Eg: if any sudden power failure all the change       	made but not save.</a:t>
            </a:r>
          </a:p>
        </p:txBody>
      </p:sp>
    </p:spTree>
    <p:extLst>
      <p:ext uri="{BB962C8B-B14F-4D97-AF65-F5344CB8AC3E}">
        <p14:creationId xmlns:p14="http://schemas.microsoft.com/office/powerpoint/2010/main" val="23269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553200"/>
          </a:xfrm>
        </p:spPr>
        <p:txBody>
          <a:bodyPr>
            <a:no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NVRAM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500" dirty="0" smtClean="0">
                <a:latin typeface="Cambria" pitchFamily="18" charset="0"/>
              </a:rPr>
              <a:t>Startup configuration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500" dirty="0" smtClean="0">
                <a:latin typeface="Cambria" pitchFamily="18" charset="0"/>
              </a:rPr>
              <a:t>Non volatile random access memory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500" dirty="0" smtClean="0">
                <a:latin typeface="Cambria" pitchFamily="18" charset="0"/>
              </a:rPr>
              <a:t>In case of which all changes made and saved will not yet lost.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ROM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500" b="1" dirty="0" smtClean="0">
                <a:latin typeface="Cambria" pitchFamily="18" charset="0"/>
              </a:rPr>
              <a:t>POST(Power on self test) </a:t>
            </a:r>
            <a:r>
              <a:rPr lang="en-US" sz="2500" dirty="0" smtClean="0">
                <a:latin typeface="Cambria" pitchFamily="18" charset="0"/>
              </a:rPr>
              <a:t>– It is used for hardware testing.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500" b="1" dirty="0" smtClean="0">
                <a:latin typeface="Cambria" pitchFamily="18" charset="0"/>
              </a:rPr>
              <a:t>Bootstrap</a:t>
            </a:r>
            <a:r>
              <a:rPr lang="en-US" sz="2500" dirty="0" smtClean="0">
                <a:latin typeface="Cambria" pitchFamily="18" charset="0"/>
              </a:rPr>
              <a:t> – Its specify the router from where to load the os.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500" b="1" dirty="0" smtClean="0">
                <a:latin typeface="Cambria" pitchFamily="18" charset="0"/>
              </a:rPr>
              <a:t>Mini IOS </a:t>
            </a:r>
            <a:r>
              <a:rPr lang="en-US" sz="2500" dirty="0" smtClean="0">
                <a:latin typeface="Cambria" pitchFamily="18" charset="0"/>
              </a:rPr>
              <a:t>– Minimum set of driver that is required to boot the router.</a:t>
            </a:r>
            <a:endParaRPr lang="en-US" sz="25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Cambria" pitchFamily="18" charset="0"/>
              </a:rPr>
              <a:t>There are two different types of ports. they are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800" dirty="0">
                <a:latin typeface="Cambria" pitchFamily="18" charset="0"/>
              </a:rPr>
              <a:t>	</a:t>
            </a:r>
            <a:r>
              <a:rPr lang="en-US" sz="2800" dirty="0" smtClean="0">
                <a:latin typeface="Cambria" pitchFamily="18" charset="0"/>
              </a:rPr>
              <a:t>		Interfaces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800" dirty="0">
                <a:latin typeface="Cambria" pitchFamily="18" charset="0"/>
              </a:rPr>
              <a:t>	</a:t>
            </a:r>
            <a:r>
              <a:rPr lang="en-US" sz="2800" dirty="0" smtClean="0">
                <a:latin typeface="Cambria" pitchFamily="18" charset="0"/>
              </a:rPr>
              <a:t>		Lines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PARTS OF A ROUTER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It connects router and switches to each other.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Serial interface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Token ring interface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		Ethernet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Fast Ethernet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</a:t>
            </a:r>
            <a:r>
              <a:rPr lang="en-IN" sz="2600" dirty="0" smtClean="0">
                <a:latin typeface="Cambria" pitchFamily="18" charset="0"/>
              </a:rPr>
              <a:t>Asynchronous </a:t>
            </a:r>
            <a:r>
              <a:rPr lang="en-IN" sz="2600" dirty="0">
                <a:latin typeface="Cambria" pitchFamily="18" charset="0"/>
              </a:rPr>
              <a:t>transfer </a:t>
            </a:r>
            <a:r>
              <a:rPr lang="en-IN" sz="2600" dirty="0" smtClean="0">
                <a:latin typeface="Cambria" pitchFamily="18" charset="0"/>
              </a:rPr>
              <a:t>mode(ATM)</a:t>
            </a:r>
            <a:endParaRPr lang="en-US" sz="2600" dirty="0">
              <a:latin typeface="Cambria" pitchFamily="18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	</a:t>
            </a: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INTERFACE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Lines are used to get the access a router in order to configure the router.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	Console ports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	Auxiliary ports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	VTY (telnet) ports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LINES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Execution mode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Privileged mode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Global configuration mode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Interface mode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MODES OF ROUTER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The symbol </a:t>
            </a:r>
            <a:r>
              <a:rPr lang="en-US" sz="2600" b="1" dirty="0" smtClean="0">
                <a:latin typeface="Cambria" pitchFamily="18" charset="0"/>
              </a:rPr>
              <a:t>“&gt;”</a:t>
            </a:r>
            <a:r>
              <a:rPr lang="en-US" sz="2600" dirty="0" smtClean="0">
                <a:latin typeface="Cambria" pitchFamily="18" charset="0"/>
              </a:rPr>
              <a:t> indicates </a:t>
            </a:r>
            <a:r>
              <a:rPr lang="en-US" sz="2600" b="1" dirty="0" smtClean="0">
                <a:latin typeface="Cambria" pitchFamily="18" charset="0"/>
              </a:rPr>
              <a:t>execution mode.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b="1" dirty="0" smtClean="0">
                <a:latin typeface="Cambria" pitchFamily="18" charset="0"/>
              </a:rPr>
              <a:t>Router&gt;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No configuration can be viewed from user mode. Only basic status information can be viewed from this mode.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b="1" dirty="0" smtClean="0">
                <a:latin typeface="Cambria" pitchFamily="18" charset="0"/>
              </a:rPr>
              <a:t>Router &gt; enable-</a:t>
            </a:r>
            <a:r>
              <a:rPr lang="en-US" sz="2600" dirty="0" smtClean="0">
                <a:latin typeface="Cambria" pitchFamily="18" charset="0"/>
              </a:rPr>
              <a:t>------ go to privileged mode.</a:t>
            </a: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Execution Mode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There are two medium involved in the networking, they are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	</a:t>
            </a:r>
            <a:r>
              <a:rPr lang="en-US" sz="2600" smtClean="0">
                <a:latin typeface="Cambria" pitchFamily="18" charset="0"/>
              </a:rPr>
              <a:t>	1)Wired</a:t>
            </a:r>
            <a:r>
              <a:rPr lang="en-US" sz="2600" dirty="0" smtClean="0">
                <a:latin typeface="Cambria" pitchFamily="18" charset="0"/>
              </a:rPr>
              <a:t>		2) Wireless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Wired- it using electric &amp; light transmit cables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Wireless- it using electromagnetic waves</a:t>
            </a: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MEDIUM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The symbol </a:t>
            </a:r>
            <a:r>
              <a:rPr lang="en-US" b="1" dirty="0" smtClean="0">
                <a:latin typeface="Cambria" pitchFamily="18" charset="0"/>
              </a:rPr>
              <a:t>“#”</a:t>
            </a:r>
            <a:r>
              <a:rPr lang="en-US" dirty="0" smtClean="0">
                <a:latin typeface="Cambria" pitchFamily="18" charset="0"/>
              </a:rPr>
              <a:t> indicates </a:t>
            </a:r>
            <a:r>
              <a:rPr lang="en-US" b="1" dirty="0" smtClean="0">
                <a:latin typeface="Cambria" pitchFamily="18" charset="0"/>
              </a:rPr>
              <a:t>privileged mode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It allows access to all router commands including router configuration, settings, status information and management command.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This level is usually password protected for security reason.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b="1" dirty="0" smtClean="0">
                <a:latin typeface="Cambria" pitchFamily="18" charset="0"/>
              </a:rPr>
              <a:t>			Router &gt; enable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b="1" dirty="0" smtClean="0">
                <a:latin typeface="Cambria" pitchFamily="18" charset="0"/>
              </a:rPr>
              <a:t>			Router #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To return back to </a:t>
            </a:r>
            <a:r>
              <a:rPr lang="en-US" b="1" dirty="0" smtClean="0">
                <a:latin typeface="Cambria" pitchFamily="18" charset="0"/>
              </a:rPr>
              <a:t>user mode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en-US" b="1" dirty="0" smtClean="0">
                <a:latin typeface="Cambria" pitchFamily="18" charset="0"/>
              </a:rPr>
              <a:t>			Router # disable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Privileged Mode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Global configuration mode provides command to change the system configuration.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		</a:t>
            </a:r>
            <a:r>
              <a:rPr lang="en-US" sz="2600" b="1" dirty="0" smtClean="0">
                <a:latin typeface="Cambria" pitchFamily="18" charset="0"/>
              </a:rPr>
              <a:t>Router # configure terminal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b="1" dirty="0" smtClean="0">
                <a:latin typeface="Cambria" pitchFamily="18" charset="0"/>
              </a:rPr>
              <a:t>		Router (</a:t>
            </a:r>
            <a:r>
              <a:rPr lang="en-US" sz="2600" b="1" dirty="0" err="1" smtClean="0">
                <a:latin typeface="Cambria" pitchFamily="18" charset="0"/>
              </a:rPr>
              <a:t>config</a:t>
            </a:r>
            <a:r>
              <a:rPr lang="en-US" sz="2600" b="1" dirty="0" smtClean="0">
                <a:latin typeface="Cambria" pitchFamily="18" charset="0"/>
              </a:rPr>
              <a:t>)#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To return back to privileged mode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Cambria" pitchFamily="18" charset="0"/>
              </a:rPr>
              <a:t>		</a:t>
            </a:r>
            <a:r>
              <a:rPr lang="en-US" sz="2600" b="1" dirty="0" smtClean="0">
                <a:latin typeface="Cambria" pitchFamily="18" charset="0"/>
              </a:rPr>
              <a:t>Router (</a:t>
            </a:r>
            <a:r>
              <a:rPr lang="en-US" sz="2600" b="1" dirty="0" err="1" smtClean="0">
                <a:latin typeface="Cambria" pitchFamily="18" charset="0"/>
              </a:rPr>
              <a:t>config</a:t>
            </a:r>
            <a:r>
              <a:rPr lang="en-US" sz="2600" b="1" dirty="0" smtClean="0">
                <a:latin typeface="Cambria" pitchFamily="18" charset="0"/>
              </a:rPr>
              <a:t>)# exit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b="1" dirty="0" smtClean="0">
                <a:latin typeface="Cambria" pitchFamily="18" charset="0"/>
              </a:rPr>
              <a:t>		Router#</a:t>
            </a:r>
            <a:endParaRPr lang="en-US" sz="2600" b="1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Global Configuration Mode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Interface mode is used to assign the IP address, Subnet mask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	</a:t>
            </a:r>
            <a:r>
              <a:rPr lang="en-US" sz="2000" b="1" dirty="0" smtClean="0">
                <a:latin typeface="Cambria" pitchFamily="18" charset="0"/>
              </a:rPr>
              <a:t>Router(</a:t>
            </a:r>
            <a:r>
              <a:rPr lang="en-US" sz="2000" b="1" dirty="0" err="1" smtClean="0">
                <a:latin typeface="Cambria" pitchFamily="18" charset="0"/>
              </a:rPr>
              <a:t>config</a:t>
            </a:r>
            <a:r>
              <a:rPr lang="en-US" sz="2000" b="1" dirty="0" smtClean="0">
                <a:latin typeface="Cambria" pitchFamily="18" charset="0"/>
              </a:rPr>
              <a:t>)# interface(connection type)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Cambria" pitchFamily="18" charset="0"/>
              </a:rPr>
              <a:t>	Router(</a:t>
            </a:r>
            <a:r>
              <a:rPr lang="en-US" sz="2000" b="1" dirty="0" err="1" smtClean="0">
                <a:latin typeface="Cambria" pitchFamily="18" charset="0"/>
              </a:rPr>
              <a:t>config</a:t>
            </a:r>
            <a:r>
              <a:rPr lang="en-US" sz="2000" b="1" dirty="0" smtClean="0">
                <a:latin typeface="Cambria" pitchFamily="18" charset="0"/>
              </a:rPr>
              <a:t>-if)# ip add &lt;ip </a:t>
            </a:r>
            <a:r>
              <a:rPr lang="en-US" sz="2000" b="1" dirty="0" err="1" smtClean="0">
                <a:latin typeface="Cambria" pitchFamily="18" charset="0"/>
              </a:rPr>
              <a:t>addr</a:t>
            </a:r>
            <a:r>
              <a:rPr lang="en-US" sz="2000" b="1" dirty="0" smtClean="0">
                <a:latin typeface="Cambria" pitchFamily="18" charset="0"/>
              </a:rPr>
              <a:t>&gt;&lt;SNM&gt;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Cambria" pitchFamily="18" charset="0"/>
              </a:rPr>
              <a:t>	Router(</a:t>
            </a:r>
            <a:r>
              <a:rPr lang="en-US" sz="2000" b="1" dirty="0" err="1" smtClean="0">
                <a:latin typeface="Cambria" pitchFamily="18" charset="0"/>
              </a:rPr>
              <a:t>config</a:t>
            </a:r>
            <a:r>
              <a:rPr lang="en-US" sz="2000" b="1" dirty="0" smtClean="0">
                <a:latin typeface="Cambria" pitchFamily="18" charset="0"/>
              </a:rPr>
              <a:t>-if)# no shutdown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Cambria" pitchFamily="18" charset="0"/>
              </a:rPr>
              <a:t>	Router(</a:t>
            </a:r>
            <a:r>
              <a:rPr lang="en-US" sz="2000" b="1" dirty="0" err="1" smtClean="0">
                <a:latin typeface="Cambria" pitchFamily="18" charset="0"/>
              </a:rPr>
              <a:t>config</a:t>
            </a:r>
            <a:r>
              <a:rPr lang="en-US" sz="2000" b="1" dirty="0" smtClean="0">
                <a:latin typeface="Cambria" pitchFamily="18" charset="0"/>
              </a:rPr>
              <a:t>-if)# full-duplex / half-duplex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Cambria" pitchFamily="18" charset="0"/>
              </a:rPr>
              <a:t>	Router(</a:t>
            </a:r>
            <a:r>
              <a:rPr lang="en-US" sz="2000" b="1" dirty="0" err="1" smtClean="0">
                <a:latin typeface="Cambria" pitchFamily="18" charset="0"/>
              </a:rPr>
              <a:t>config</a:t>
            </a:r>
            <a:r>
              <a:rPr lang="en-US" sz="2000" b="1" dirty="0" smtClean="0">
                <a:latin typeface="Cambria" pitchFamily="18" charset="0"/>
              </a:rPr>
              <a:t>-if)# exit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Interface Mode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ambria" pitchFamily="18" charset="0"/>
              </a:rPr>
              <a:t>Router(</a:t>
            </a:r>
            <a:r>
              <a:rPr lang="en-US" b="1" dirty="0" err="1">
                <a:latin typeface="Cambria" pitchFamily="18" charset="0"/>
              </a:rPr>
              <a:t>config</a:t>
            </a:r>
            <a:r>
              <a:rPr lang="en-US" b="1" dirty="0">
                <a:latin typeface="Cambria" pitchFamily="18" charset="0"/>
              </a:rPr>
              <a:t>)# </a:t>
            </a:r>
            <a:r>
              <a:rPr lang="en-US" b="1" dirty="0" smtClean="0">
                <a:latin typeface="Cambria" pitchFamily="18" charset="0"/>
              </a:rPr>
              <a:t>hostname R1</a:t>
            </a:r>
          </a:p>
          <a:p>
            <a:r>
              <a:rPr lang="en-US" b="1" dirty="0">
                <a:latin typeface="Cambria" pitchFamily="18" charset="0"/>
              </a:rPr>
              <a:t>Router(</a:t>
            </a:r>
            <a:r>
              <a:rPr lang="en-US" b="1" dirty="0" err="1">
                <a:latin typeface="Cambria" pitchFamily="18" charset="0"/>
              </a:rPr>
              <a:t>config</a:t>
            </a:r>
            <a:r>
              <a:rPr lang="en-US" b="1" dirty="0" smtClean="0">
                <a:latin typeface="Cambria" pitchFamily="18" charset="0"/>
              </a:rPr>
              <a:t>)#</a:t>
            </a:r>
            <a:r>
              <a:rPr lang="en-US" b="1" dirty="0" err="1" smtClean="0">
                <a:latin typeface="Cambria" pitchFamily="18" charset="0"/>
              </a:rPr>
              <a:t>ip</a:t>
            </a:r>
            <a:r>
              <a:rPr lang="en-US" b="1" dirty="0" smtClean="0">
                <a:latin typeface="Cambria" pitchFamily="18" charset="0"/>
              </a:rPr>
              <a:t> domain-name router.in</a:t>
            </a:r>
          </a:p>
          <a:p>
            <a:r>
              <a:rPr lang="en-US" b="1" dirty="0">
                <a:latin typeface="Cambria" pitchFamily="18" charset="0"/>
              </a:rPr>
              <a:t>Router(</a:t>
            </a:r>
            <a:r>
              <a:rPr lang="en-US" b="1" dirty="0" err="1">
                <a:latin typeface="Cambria" pitchFamily="18" charset="0"/>
              </a:rPr>
              <a:t>config</a:t>
            </a:r>
            <a:r>
              <a:rPr lang="en-US" b="1" dirty="0" smtClean="0">
                <a:latin typeface="Cambria" pitchFamily="18" charset="0"/>
              </a:rPr>
              <a:t>)#line </a:t>
            </a:r>
            <a:r>
              <a:rPr lang="en-US" b="1" dirty="0" err="1" smtClean="0">
                <a:latin typeface="Cambria" pitchFamily="18" charset="0"/>
              </a:rPr>
              <a:t>vty</a:t>
            </a:r>
            <a:r>
              <a:rPr lang="en-US" b="1" dirty="0" smtClean="0">
                <a:latin typeface="Cambria" pitchFamily="18" charset="0"/>
              </a:rPr>
              <a:t> 0 4</a:t>
            </a:r>
          </a:p>
          <a:p>
            <a:r>
              <a:rPr lang="en-US" b="1" dirty="0" smtClean="0">
                <a:latin typeface="Cambria" pitchFamily="18" charset="0"/>
              </a:rPr>
              <a:t>Router(</a:t>
            </a:r>
            <a:r>
              <a:rPr lang="en-US" b="1" dirty="0" err="1" smtClean="0">
                <a:latin typeface="Cambria" pitchFamily="18" charset="0"/>
              </a:rPr>
              <a:t>config</a:t>
            </a:r>
            <a:r>
              <a:rPr lang="en-US" b="1" dirty="0" smtClean="0">
                <a:latin typeface="Cambria" pitchFamily="18" charset="0"/>
              </a:rPr>
              <a:t>-line)#transport input </a:t>
            </a:r>
            <a:r>
              <a:rPr lang="en-US" b="1" dirty="0" err="1" smtClean="0">
                <a:latin typeface="Cambria" pitchFamily="18" charset="0"/>
              </a:rPr>
              <a:t>ssh</a:t>
            </a:r>
            <a:endParaRPr lang="en-US" b="1" dirty="0" smtClean="0">
              <a:latin typeface="Cambria" pitchFamily="18" charset="0"/>
            </a:endParaRPr>
          </a:p>
          <a:p>
            <a:r>
              <a:rPr lang="en-US" b="1" dirty="0" smtClean="0">
                <a:latin typeface="Cambria" pitchFamily="18" charset="0"/>
              </a:rPr>
              <a:t>Router(</a:t>
            </a:r>
            <a:r>
              <a:rPr lang="en-US" b="1" dirty="0" err="1" smtClean="0">
                <a:latin typeface="Cambria" pitchFamily="18" charset="0"/>
              </a:rPr>
              <a:t>config</a:t>
            </a:r>
            <a:r>
              <a:rPr lang="en-US" b="1" dirty="0" smtClean="0">
                <a:latin typeface="Cambria" pitchFamily="18" charset="0"/>
              </a:rPr>
              <a:t>-line)#login local</a:t>
            </a:r>
          </a:p>
          <a:p>
            <a:r>
              <a:rPr lang="en-US" b="1" dirty="0">
                <a:latin typeface="Cambria" pitchFamily="18" charset="0"/>
              </a:rPr>
              <a:t>Router(</a:t>
            </a:r>
            <a:r>
              <a:rPr lang="en-US" b="1" dirty="0" err="1">
                <a:latin typeface="Cambria" pitchFamily="18" charset="0"/>
              </a:rPr>
              <a:t>config</a:t>
            </a:r>
            <a:r>
              <a:rPr lang="en-US" b="1" dirty="0" smtClean="0">
                <a:latin typeface="Cambria" pitchFamily="18" charset="0"/>
              </a:rPr>
              <a:t>)#crypto key generate </a:t>
            </a:r>
            <a:r>
              <a:rPr lang="en-US" b="1" dirty="0" err="1" smtClean="0">
                <a:latin typeface="Cambria" pitchFamily="18" charset="0"/>
              </a:rPr>
              <a:t>rsa</a:t>
            </a:r>
            <a:endParaRPr lang="en-US" b="1" dirty="0" smtClean="0">
              <a:latin typeface="Cambria" pitchFamily="18" charset="0"/>
            </a:endParaRPr>
          </a:p>
          <a:p>
            <a:r>
              <a:rPr lang="en-US" b="1" dirty="0">
                <a:latin typeface="Cambria" pitchFamily="18" charset="0"/>
              </a:rPr>
              <a:t>Router(</a:t>
            </a:r>
            <a:r>
              <a:rPr lang="en-US" b="1" dirty="0" err="1">
                <a:latin typeface="Cambria" pitchFamily="18" charset="0"/>
              </a:rPr>
              <a:t>config</a:t>
            </a:r>
            <a:r>
              <a:rPr lang="en-US" b="1" dirty="0" smtClean="0">
                <a:latin typeface="Cambria" pitchFamily="18" charset="0"/>
              </a:rPr>
              <a:t>)#username user password mypwd1</a:t>
            </a:r>
          </a:p>
          <a:p>
            <a:r>
              <a:rPr lang="en-US" b="1" dirty="0">
                <a:latin typeface="Cambria" pitchFamily="18" charset="0"/>
              </a:rPr>
              <a:t>Router(</a:t>
            </a:r>
            <a:r>
              <a:rPr lang="en-US" b="1" dirty="0" err="1">
                <a:latin typeface="Cambria" pitchFamily="18" charset="0"/>
              </a:rPr>
              <a:t>config</a:t>
            </a:r>
            <a:r>
              <a:rPr lang="en-US" b="1" dirty="0" smtClean="0">
                <a:latin typeface="Cambria" pitchFamily="18" charset="0"/>
              </a:rPr>
              <a:t>)#enable secret mypwd2</a:t>
            </a:r>
          </a:p>
          <a:p>
            <a:r>
              <a:rPr lang="en-US" b="1" dirty="0">
                <a:latin typeface="Cambria" pitchFamily="18" charset="0"/>
              </a:rPr>
              <a:t>Router(</a:t>
            </a:r>
            <a:r>
              <a:rPr lang="en-US" b="1" dirty="0" err="1">
                <a:latin typeface="Cambria" pitchFamily="18" charset="0"/>
              </a:rPr>
              <a:t>config</a:t>
            </a:r>
            <a:r>
              <a:rPr lang="en-US" b="1" dirty="0" smtClean="0">
                <a:latin typeface="Cambria" pitchFamily="18" charset="0"/>
              </a:rPr>
              <a:t>)#service password-encryption</a:t>
            </a:r>
          </a:p>
          <a:p>
            <a:r>
              <a:rPr lang="en-US" b="1" dirty="0">
                <a:latin typeface="Cambria" pitchFamily="18" charset="0"/>
              </a:rPr>
              <a:t>Router(</a:t>
            </a:r>
            <a:r>
              <a:rPr lang="en-US" b="1" dirty="0" err="1">
                <a:latin typeface="Cambria" pitchFamily="18" charset="0"/>
              </a:rPr>
              <a:t>config</a:t>
            </a:r>
            <a:r>
              <a:rPr lang="en-US" b="1" dirty="0" smtClean="0">
                <a:latin typeface="Cambria" pitchFamily="18" charset="0"/>
              </a:rPr>
              <a:t>)#</a:t>
            </a:r>
            <a:r>
              <a:rPr lang="en-US" b="1" dirty="0" err="1" smtClean="0">
                <a:latin typeface="Cambria" pitchFamily="18" charset="0"/>
              </a:rPr>
              <a:t>ip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b="1" dirty="0" err="1" smtClean="0">
                <a:latin typeface="Cambria" pitchFamily="18" charset="0"/>
              </a:rPr>
              <a:t>ssh</a:t>
            </a:r>
            <a:r>
              <a:rPr lang="en-US" b="1" dirty="0" smtClean="0">
                <a:latin typeface="Cambria" pitchFamily="18" charset="0"/>
              </a:rPr>
              <a:t> timeout 120</a:t>
            </a:r>
          </a:p>
          <a:p>
            <a:r>
              <a:rPr lang="en-US" b="1" dirty="0">
                <a:latin typeface="Cambria" pitchFamily="18" charset="0"/>
              </a:rPr>
              <a:t>Router(</a:t>
            </a:r>
            <a:r>
              <a:rPr lang="en-US" b="1" dirty="0" err="1">
                <a:latin typeface="Cambria" pitchFamily="18" charset="0"/>
              </a:rPr>
              <a:t>config</a:t>
            </a:r>
            <a:r>
              <a:rPr lang="en-US" b="1" dirty="0" smtClean="0">
                <a:latin typeface="Cambria" pitchFamily="18" charset="0"/>
              </a:rPr>
              <a:t>)#</a:t>
            </a:r>
            <a:r>
              <a:rPr lang="en-US" b="1" dirty="0" err="1" smtClean="0">
                <a:latin typeface="Cambria" pitchFamily="18" charset="0"/>
              </a:rPr>
              <a:t>ip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b="1" dirty="0" err="1" smtClean="0">
                <a:latin typeface="Cambria" pitchFamily="18" charset="0"/>
              </a:rPr>
              <a:t>ssh</a:t>
            </a:r>
            <a:r>
              <a:rPr lang="en-US" b="1" dirty="0" smtClean="0">
                <a:latin typeface="Cambria" pitchFamily="18" charset="0"/>
              </a:rPr>
              <a:t> authentication-retries 3</a:t>
            </a:r>
          </a:p>
          <a:p>
            <a:r>
              <a:rPr lang="en-US" b="1" dirty="0" smtClean="0">
                <a:latin typeface="Cambria" pitchFamily="18" charset="0"/>
              </a:rPr>
              <a:t>Router(</a:t>
            </a:r>
            <a:r>
              <a:rPr lang="en-US" b="1" dirty="0" err="1" smtClean="0">
                <a:latin typeface="Cambria" pitchFamily="18" charset="0"/>
              </a:rPr>
              <a:t>config</a:t>
            </a:r>
            <a:r>
              <a:rPr lang="en-US" b="1" dirty="0" smtClean="0">
                <a:latin typeface="Cambria" pitchFamily="18" charset="0"/>
              </a:rPr>
              <a:t>)#</a:t>
            </a:r>
            <a:r>
              <a:rPr lang="en-US" b="1" dirty="0" err="1" smtClean="0">
                <a:latin typeface="Cambria" pitchFamily="18" charset="0"/>
              </a:rPr>
              <a:t>ip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b="1" dirty="0" err="1" smtClean="0">
                <a:latin typeface="Cambria" pitchFamily="18" charset="0"/>
              </a:rPr>
              <a:t>ssh</a:t>
            </a:r>
            <a:r>
              <a:rPr lang="en-US" b="1" dirty="0" smtClean="0">
                <a:latin typeface="Cambria" pitchFamily="18" charset="0"/>
              </a:rPr>
              <a:t> version 2</a:t>
            </a:r>
          </a:p>
          <a:p>
            <a:r>
              <a:rPr lang="en-US" b="1" dirty="0" err="1" smtClean="0">
                <a:latin typeface="Cambria" pitchFamily="18" charset="0"/>
              </a:rPr>
              <a:t>Router#show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b="1" dirty="0" err="1" smtClean="0">
                <a:latin typeface="Cambria" pitchFamily="18" charset="0"/>
              </a:rPr>
              <a:t>ip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b="1" dirty="0" err="1" smtClean="0">
                <a:latin typeface="Cambria" pitchFamily="18" charset="0"/>
              </a:rPr>
              <a:t>ssh</a:t>
            </a:r>
            <a:endParaRPr lang="en-US" b="1" dirty="0">
              <a:latin typeface="Cambria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SSH Configuration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 of moving the packets from one network </a:t>
            </a:r>
            <a:r>
              <a:rPr lang="en-IN" dirty="0" smtClean="0"/>
              <a:t>to </a:t>
            </a:r>
            <a:r>
              <a:rPr lang="en-IN" dirty="0" smtClean="0"/>
              <a:t>another network using routers</a:t>
            </a:r>
          </a:p>
          <a:p>
            <a:r>
              <a:rPr lang="en-IN" dirty="0" smtClean="0"/>
              <a:t>Routing protocol determine the path of a packet through internetwork.</a:t>
            </a:r>
          </a:p>
          <a:p>
            <a:r>
              <a:rPr lang="en-IN" dirty="0" smtClean="0"/>
              <a:t>Routing Protocols are</a:t>
            </a:r>
          </a:p>
          <a:p>
            <a:pPr lvl="1"/>
            <a:r>
              <a:rPr lang="en-IN" dirty="0" smtClean="0"/>
              <a:t>Static </a:t>
            </a:r>
          </a:p>
          <a:p>
            <a:pPr lvl="1"/>
            <a:r>
              <a:rPr lang="en-IN" dirty="0" smtClean="0"/>
              <a:t>Default</a:t>
            </a:r>
          </a:p>
          <a:p>
            <a:pPr lvl="1"/>
            <a:r>
              <a:rPr lang="en-IN" dirty="0" smtClean="0"/>
              <a:t>Dynamic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Routing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0"/>
            <a:ext cx="8458200" cy="4325937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/>
              <a:t>For Static </a:t>
            </a:r>
          </a:p>
          <a:p>
            <a:pPr algn="l"/>
            <a:r>
              <a:rPr lang="en-IN" sz="2400" dirty="0"/>
              <a:t>	</a:t>
            </a:r>
            <a:r>
              <a:rPr lang="en-IN" sz="2400" dirty="0" smtClean="0"/>
              <a:t>Router(</a:t>
            </a:r>
            <a:r>
              <a:rPr lang="en-IN" sz="2400" dirty="0" err="1" smtClean="0"/>
              <a:t>config</a:t>
            </a:r>
            <a:r>
              <a:rPr lang="en-IN" sz="2400" dirty="0" smtClean="0"/>
              <a:t>)#</a:t>
            </a:r>
            <a:r>
              <a:rPr lang="en-IN" sz="2400" dirty="0" err="1" smtClean="0"/>
              <a:t>ip</a:t>
            </a:r>
            <a:r>
              <a:rPr lang="en-IN" sz="2400" dirty="0" smtClean="0"/>
              <a:t> route &lt;destination n/w&gt; &lt;</a:t>
            </a:r>
            <a:r>
              <a:rPr lang="en-IN" sz="2400" dirty="0" err="1" smtClean="0"/>
              <a:t>subnetmask</a:t>
            </a:r>
            <a:r>
              <a:rPr lang="en-IN" sz="2400" dirty="0" smtClean="0"/>
              <a:t>&gt; &lt;next hop address&gt;</a:t>
            </a:r>
          </a:p>
          <a:p>
            <a:pPr algn="l"/>
            <a:r>
              <a:rPr lang="en-IN" sz="2400" dirty="0"/>
              <a:t>	</a:t>
            </a:r>
            <a:r>
              <a:rPr lang="en-IN" sz="2400" dirty="0" err="1"/>
              <a:t>e</a:t>
            </a:r>
            <a:r>
              <a:rPr lang="en-IN" sz="2400" dirty="0" err="1" smtClean="0"/>
              <a:t>g</a:t>
            </a:r>
            <a:r>
              <a:rPr lang="en-IN" sz="2400" dirty="0" smtClean="0"/>
              <a:t>: R1(</a:t>
            </a:r>
            <a:r>
              <a:rPr lang="en-IN" sz="2400" dirty="0" err="1" smtClean="0"/>
              <a:t>config</a:t>
            </a:r>
            <a:r>
              <a:rPr lang="en-IN" sz="2400" dirty="0"/>
              <a:t>)#</a:t>
            </a:r>
            <a:r>
              <a:rPr lang="en-IN" sz="2400" dirty="0" err="1"/>
              <a:t>ip</a:t>
            </a:r>
            <a:r>
              <a:rPr lang="en-IN" sz="2400" dirty="0"/>
              <a:t> route 10.0.0.0 255.0.0.0 </a:t>
            </a:r>
            <a:r>
              <a:rPr lang="en-IN" sz="2400" dirty="0" smtClean="0"/>
              <a:t>20.0.0.2</a:t>
            </a:r>
            <a:endParaRPr lang="en-IN" sz="2400" dirty="0" smtClean="0"/>
          </a:p>
          <a:p>
            <a:pPr algn="l"/>
            <a:r>
              <a:rPr lang="en-IN" sz="2400" b="1" dirty="0" smtClean="0"/>
              <a:t>For Default</a:t>
            </a:r>
          </a:p>
          <a:p>
            <a:pPr algn="l"/>
            <a:r>
              <a:rPr lang="en-IN" sz="2400" dirty="0"/>
              <a:t>	</a:t>
            </a:r>
            <a:r>
              <a:rPr lang="en-IN" sz="2400" dirty="0" smtClean="0"/>
              <a:t>Router(</a:t>
            </a:r>
            <a:r>
              <a:rPr lang="en-IN" sz="2400" dirty="0" err="1" smtClean="0"/>
              <a:t>config</a:t>
            </a:r>
            <a:r>
              <a:rPr lang="en-IN" sz="2400" dirty="0" smtClean="0"/>
              <a:t>)#</a:t>
            </a:r>
            <a:r>
              <a:rPr lang="en-IN" sz="2400" dirty="0" err="1" smtClean="0"/>
              <a:t>ip</a:t>
            </a:r>
            <a:r>
              <a:rPr lang="en-IN" sz="2400" dirty="0" smtClean="0"/>
              <a:t> route &lt;any </a:t>
            </a:r>
            <a:r>
              <a:rPr lang="en-IN" sz="2400" dirty="0" err="1" smtClean="0"/>
              <a:t>ip</a:t>
            </a:r>
            <a:r>
              <a:rPr lang="en-IN" sz="2400" dirty="0" smtClean="0"/>
              <a:t>&gt; &lt;any </a:t>
            </a:r>
            <a:r>
              <a:rPr lang="en-IN" sz="2400" dirty="0" err="1" smtClean="0"/>
              <a:t>subnetmask</a:t>
            </a:r>
            <a:r>
              <a:rPr lang="en-IN" sz="2400" dirty="0" smtClean="0"/>
              <a:t>&gt; &lt;net hop address&gt;</a:t>
            </a:r>
          </a:p>
          <a:p>
            <a:pPr algn="l"/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</a:t>
            </a:r>
            <a:r>
              <a:rPr lang="en-I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</a:t>
            </a: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R1(</a:t>
            </a:r>
            <a:r>
              <a:rPr lang="en-I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)#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ip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route </a:t>
            </a: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0.0.0.0 0.0.0.0 </a:t>
            </a: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20.0.0.2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4800600"/>
            <a:ext cx="9148763" cy="2057400"/>
          </a:xfrm>
        </p:spPr>
      </p:pic>
    </p:spTree>
    <p:extLst>
      <p:ext uri="{BB962C8B-B14F-4D97-AF65-F5344CB8AC3E}">
        <p14:creationId xmlns:p14="http://schemas.microsoft.com/office/powerpoint/2010/main" val="27545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/>
              <a:t> 2 types</a:t>
            </a:r>
          </a:p>
          <a:p>
            <a:pPr lvl="1"/>
            <a:r>
              <a:rPr lang="en-IN" dirty="0" smtClean="0"/>
              <a:t>IGP</a:t>
            </a:r>
          </a:p>
          <a:p>
            <a:pPr lvl="2"/>
            <a:r>
              <a:rPr lang="en-IN" dirty="0" smtClean="0"/>
              <a:t>RIP</a:t>
            </a:r>
          </a:p>
          <a:p>
            <a:pPr lvl="2"/>
            <a:r>
              <a:rPr lang="en-IN" dirty="0" smtClean="0"/>
              <a:t>OSPF</a:t>
            </a:r>
          </a:p>
          <a:p>
            <a:pPr lvl="2"/>
            <a:r>
              <a:rPr lang="en-IN" dirty="0" smtClean="0"/>
              <a:t>EIGRP</a:t>
            </a:r>
          </a:p>
          <a:p>
            <a:pPr lvl="1"/>
            <a:r>
              <a:rPr lang="en-IN" dirty="0" smtClean="0"/>
              <a:t>BGP</a:t>
            </a:r>
          </a:p>
          <a:p>
            <a:pPr lvl="2"/>
            <a:r>
              <a:rPr lang="en-IN" dirty="0" smtClean="0"/>
              <a:t>IBGP</a:t>
            </a:r>
          </a:p>
          <a:p>
            <a:pPr lvl="2"/>
            <a:r>
              <a:rPr lang="en-IN" dirty="0" smtClean="0"/>
              <a:t>EBGP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Dynamic Protocols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RIP is sends the complete routing table out to all active interfaces every 30 seconds</a:t>
            </a:r>
          </a:p>
          <a:p>
            <a:r>
              <a:rPr lang="en-IN" dirty="0" smtClean="0"/>
              <a:t>It has a maximum allowable hop count of 15 by default.</a:t>
            </a:r>
          </a:p>
          <a:p>
            <a:pPr marL="109728" indent="0">
              <a:buNone/>
            </a:pPr>
            <a:r>
              <a:rPr lang="en-IN" b="1" u="sng" dirty="0" smtClean="0"/>
              <a:t>Configuration</a:t>
            </a:r>
          </a:p>
          <a:p>
            <a:pPr marL="109728" indent="0">
              <a:buNone/>
            </a:pPr>
            <a:r>
              <a:rPr lang="en-IN" sz="2300" b="1" dirty="0" smtClean="0"/>
              <a:t>R1(</a:t>
            </a:r>
            <a:r>
              <a:rPr lang="en-IN" sz="2300" b="1" dirty="0" err="1" smtClean="0"/>
              <a:t>config</a:t>
            </a:r>
            <a:r>
              <a:rPr lang="en-IN" sz="2300" b="1" dirty="0" smtClean="0"/>
              <a:t>)#router rip</a:t>
            </a:r>
          </a:p>
          <a:p>
            <a:pPr marL="109728" indent="0">
              <a:buNone/>
            </a:pPr>
            <a:r>
              <a:rPr lang="en-IN" sz="2300" b="1" dirty="0" smtClean="0"/>
              <a:t>R1(</a:t>
            </a:r>
            <a:r>
              <a:rPr lang="en-IN" sz="2300" b="1" dirty="0" err="1" smtClean="0"/>
              <a:t>config</a:t>
            </a:r>
            <a:r>
              <a:rPr lang="en-IN" sz="2300" b="1" dirty="0" smtClean="0"/>
              <a:t>-router)#network 10.0.0.0</a:t>
            </a:r>
            <a:endParaRPr lang="en-IN" sz="2300" dirty="0" smtClean="0"/>
          </a:p>
          <a:p>
            <a:pPr marL="109728" indent="0">
              <a:buNone/>
            </a:pPr>
            <a:r>
              <a:rPr lang="en-IN" sz="2300" b="1" dirty="0"/>
              <a:t>R1(</a:t>
            </a:r>
            <a:r>
              <a:rPr lang="en-IN" sz="2300" b="1" dirty="0" err="1"/>
              <a:t>config</a:t>
            </a:r>
            <a:r>
              <a:rPr lang="en-IN" sz="2300" b="1" dirty="0"/>
              <a:t>-router)#network </a:t>
            </a:r>
            <a:r>
              <a:rPr lang="en-IN" sz="2300" b="1" dirty="0" smtClean="0"/>
              <a:t>20.0.0.0</a:t>
            </a:r>
          </a:p>
          <a:p>
            <a:pPr marL="109728" indent="0">
              <a:buNone/>
            </a:pPr>
            <a:endParaRPr lang="en-IN" sz="2300" dirty="0" smtClean="0"/>
          </a:p>
          <a:p>
            <a:pPr marL="109728" indent="0">
              <a:buNone/>
            </a:pPr>
            <a:r>
              <a:rPr lang="en-IN" sz="2300" b="1" dirty="0" smtClean="0"/>
              <a:t>R2(</a:t>
            </a:r>
            <a:r>
              <a:rPr lang="en-IN" sz="2300" b="1" dirty="0" err="1" smtClean="0"/>
              <a:t>config</a:t>
            </a:r>
            <a:r>
              <a:rPr lang="en-IN" sz="2300" b="1" dirty="0"/>
              <a:t>)#router rip</a:t>
            </a:r>
          </a:p>
          <a:p>
            <a:pPr marL="109728" indent="0">
              <a:buNone/>
            </a:pPr>
            <a:r>
              <a:rPr lang="en-IN" sz="2300" b="1" dirty="0" smtClean="0"/>
              <a:t>R2(</a:t>
            </a:r>
            <a:r>
              <a:rPr lang="en-IN" sz="2300" b="1" dirty="0" err="1" smtClean="0"/>
              <a:t>config</a:t>
            </a:r>
            <a:r>
              <a:rPr lang="en-IN" sz="2300" b="1" dirty="0" smtClean="0"/>
              <a:t>-router</a:t>
            </a:r>
            <a:r>
              <a:rPr lang="en-IN" sz="2300" b="1" dirty="0"/>
              <a:t>)#network </a:t>
            </a:r>
            <a:r>
              <a:rPr lang="en-IN" sz="2300" b="1" dirty="0" smtClean="0"/>
              <a:t>20.0.0.0</a:t>
            </a:r>
            <a:endParaRPr lang="en-IN" sz="2300" dirty="0"/>
          </a:p>
          <a:p>
            <a:pPr marL="109728" indent="0">
              <a:buNone/>
            </a:pPr>
            <a:r>
              <a:rPr lang="en-IN" sz="2300" b="1" dirty="0" smtClean="0"/>
              <a:t>R2(</a:t>
            </a:r>
            <a:r>
              <a:rPr lang="en-IN" sz="2300" b="1" dirty="0" err="1" smtClean="0"/>
              <a:t>config</a:t>
            </a:r>
            <a:r>
              <a:rPr lang="en-IN" sz="2300" b="1" dirty="0" smtClean="0"/>
              <a:t>-router</a:t>
            </a:r>
            <a:r>
              <a:rPr lang="en-IN" sz="2300" b="1" dirty="0"/>
              <a:t>)#network </a:t>
            </a:r>
            <a:r>
              <a:rPr lang="en-IN" sz="2300" b="1" dirty="0" smtClean="0"/>
              <a:t>30.0.0.0</a:t>
            </a:r>
          </a:p>
          <a:p>
            <a:pPr marL="109728" indent="0">
              <a:buNone/>
            </a:pPr>
            <a:endParaRPr lang="en-IN" sz="2300" b="1" dirty="0"/>
          </a:p>
          <a:p>
            <a:pPr marL="109728" indent="0">
              <a:buNone/>
            </a:pPr>
            <a:r>
              <a:rPr lang="en-IN" sz="2300" b="1" dirty="0" smtClean="0"/>
              <a:t>R3(</a:t>
            </a:r>
            <a:r>
              <a:rPr lang="en-IN" sz="2300" b="1" dirty="0" err="1" smtClean="0"/>
              <a:t>config</a:t>
            </a:r>
            <a:r>
              <a:rPr lang="en-IN" sz="2300" b="1" dirty="0"/>
              <a:t>)#router rip</a:t>
            </a:r>
          </a:p>
          <a:p>
            <a:pPr marL="109728" indent="0">
              <a:buNone/>
            </a:pPr>
            <a:r>
              <a:rPr lang="en-IN" sz="2300" b="1" dirty="0" smtClean="0"/>
              <a:t>R3(</a:t>
            </a:r>
            <a:r>
              <a:rPr lang="en-IN" sz="2300" b="1" dirty="0" err="1" smtClean="0"/>
              <a:t>config</a:t>
            </a:r>
            <a:r>
              <a:rPr lang="en-IN" sz="2300" b="1" dirty="0" smtClean="0"/>
              <a:t>-router</a:t>
            </a:r>
            <a:r>
              <a:rPr lang="en-IN" sz="2300" b="1" dirty="0"/>
              <a:t>)#network </a:t>
            </a:r>
            <a:r>
              <a:rPr lang="en-IN" sz="2300" b="1" dirty="0" smtClean="0"/>
              <a:t>20.0.0.0</a:t>
            </a:r>
            <a:endParaRPr lang="en-IN" sz="2300" dirty="0"/>
          </a:p>
          <a:p>
            <a:pPr marL="109728" indent="0">
              <a:buNone/>
            </a:pPr>
            <a:r>
              <a:rPr lang="en-IN" sz="2300" b="1" dirty="0" smtClean="0"/>
              <a:t>R3(</a:t>
            </a:r>
            <a:r>
              <a:rPr lang="en-IN" sz="2300" b="1" dirty="0" err="1" smtClean="0"/>
              <a:t>config</a:t>
            </a:r>
            <a:r>
              <a:rPr lang="en-IN" sz="2300" b="1" dirty="0" smtClean="0"/>
              <a:t>-router</a:t>
            </a:r>
            <a:r>
              <a:rPr lang="en-IN" sz="2300" b="1" dirty="0"/>
              <a:t>)#network </a:t>
            </a:r>
            <a:r>
              <a:rPr lang="en-IN" sz="2300" b="1" dirty="0" smtClean="0"/>
              <a:t>30.0.0.0</a:t>
            </a:r>
            <a:endParaRPr lang="en-IN" sz="2300" b="1" dirty="0"/>
          </a:p>
          <a:p>
            <a:pPr marL="109728" indent="0">
              <a:buNone/>
            </a:pPr>
            <a:endParaRPr lang="en-IN" b="1" u="sng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RIP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uses Diffusing Update Algorithm(DUAL) to determine the best path among the feasible paths</a:t>
            </a:r>
          </a:p>
          <a:p>
            <a:r>
              <a:rPr lang="en-US" altLang="en-US" sz="2400" dirty="0" smtClean="0"/>
              <a:t>Both </a:t>
            </a:r>
            <a:r>
              <a:rPr lang="en-US" altLang="en-US" sz="2400" dirty="0"/>
              <a:t>calculate metrics using bandwidth and </a:t>
            </a:r>
            <a:r>
              <a:rPr lang="en-US" altLang="en-US" sz="2400" dirty="0" smtClean="0"/>
              <a:t>delay</a:t>
            </a:r>
          </a:p>
          <a:p>
            <a:r>
              <a:rPr lang="en-US" altLang="en-US" sz="2400" dirty="0" smtClean="0"/>
              <a:t>Use </a:t>
            </a:r>
            <a:r>
              <a:rPr lang="en-US" altLang="en-US" sz="2400" dirty="0"/>
              <a:t>autonomous system </a:t>
            </a:r>
            <a:r>
              <a:rPr lang="en-US" altLang="en-US" sz="2400" dirty="0" smtClean="0"/>
              <a:t>numbers</a:t>
            </a:r>
            <a:endParaRPr lang="en-IN" dirty="0" smtClean="0"/>
          </a:p>
          <a:p>
            <a:r>
              <a:rPr lang="en-IN" dirty="0"/>
              <a:t>It has a maximum allowable hop count of </a:t>
            </a:r>
            <a:r>
              <a:rPr lang="en-IN" dirty="0" smtClean="0"/>
              <a:t>224 </a:t>
            </a:r>
            <a:r>
              <a:rPr lang="en-IN" dirty="0"/>
              <a:t>by default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Supports CIDR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EIGRP uses the  transport-layer protocol to guarantee delivery of routing information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EIGRP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991600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eigrp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autonomous-system-number</a:t>
            </a:r>
            <a:endParaRPr lang="en-US" alt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-router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network-id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marL="609600" indent="-609600">
              <a:buSz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router(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-router)#no auto-summary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marL="609600" indent="-609600">
              <a:buSz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Ex</a:t>
            </a:r>
            <a:r>
              <a:rPr lang="en-US" altLang="en-US" sz="2800" dirty="0" smtClean="0">
                <a:latin typeface="Courier New" panose="02070309020205020404" pitchFamily="49" charset="0"/>
              </a:rPr>
              <a:t>:</a:t>
            </a:r>
          </a:p>
          <a:p>
            <a:pPr marL="609600" indent="-609600">
              <a:buSz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Router(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config</a:t>
            </a:r>
            <a:r>
              <a:rPr lang="en-US" altLang="en-US" sz="2800" dirty="0">
                <a:latin typeface="Courier New" panose="02070309020205020404" pitchFamily="49" charset="0"/>
              </a:rPr>
              <a:t>)#router </a:t>
            </a:r>
            <a:r>
              <a:rPr lang="en-US" altLang="en-US" sz="2800" dirty="0" err="1">
                <a:latin typeface="Courier New" panose="02070309020205020404" pitchFamily="49" charset="0"/>
              </a:rPr>
              <a:t>eigrp</a:t>
            </a:r>
            <a:r>
              <a:rPr lang="en-US" altLang="en-US" sz="2800" dirty="0">
                <a:latin typeface="Courier New" panose="02070309020205020404" pitchFamily="49" charset="0"/>
              </a:rPr>
              <a:t> 101</a:t>
            </a:r>
          </a:p>
          <a:p>
            <a:pPr marL="609600" indent="-609600">
              <a:buSzTx/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Router(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config</a:t>
            </a:r>
            <a:r>
              <a:rPr lang="en-US" altLang="en-US" sz="2800" dirty="0" smtClean="0">
                <a:latin typeface="Courier New" panose="02070309020205020404" pitchFamily="49" charset="0"/>
              </a:rPr>
              <a:t>-router</a:t>
            </a:r>
            <a:r>
              <a:rPr lang="en-US" altLang="en-US" sz="2800" dirty="0">
                <a:latin typeface="Courier New" panose="02070309020205020404" pitchFamily="49" charset="0"/>
              </a:rPr>
              <a:t>)# network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10.0.0.0</a:t>
            </a:r>
          </a:p>
          <a:p>
            <a:pPr marL="609600" indent="-609600">
              <a:buSz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router(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-router)#no auto-summary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marL="609600" indent="-609600">
              <a:buSzTx/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 marL="609600" indent="-609600">
              <a:lnSpc>
                <a:spcPct val="90000"/>
              </a:lnSpc>
              <a:buSzTx/>
              <a:buFontTx/>
              <a:buNone/>
            </a:pPr>
            <a:endParaRPr lang="en-IN" altLang="en-US" dirty="0" smtClean="0"/>
          </a:p>
          <a:p>
            <a:pPr marL="609600" indent="-609600">
              <a:lnSpc>
                <a:spcPct val="90000"/>
              </a:lnSpc>
              <a:buSzTx/>
              <a:buFontTx/>
              <a:buNone/>
            </a:pPr>
            <a:endParaRPr lang="en-IN" altLang="en-US" sz="2800" dirty="0">
              <a:latin typeface="Courier New" panose="02070309020205020404" pitchFamily="49" charset="0"/>
            </a:endParaRPr>
          </a:p>
          <a:p>
            <a:pPr marL="609600" indent="-609600">
              <a:lnSpc>
                <a:spcPct val="90000"/>
              </a:lnSpc>
              <a:buSzTx/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EIGRP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9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LAN 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MAN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WAN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CAN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SAN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600" dirty="0" smtClean="0">
                <a:latin typeface="Cambria" pitchFamily="18" charset="0"/>
              </a:rPr>
              <a:t>WLAN</a:t>
            </a:r>
            <a:endParaRPr lang="en-US" sz="26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TYPES OF NETWORK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OSPF</a:t>
            </a:r>
            <a:r>
              <a:rPr lang="en-IN" dirty="0" smtClean="0"/>
              <a:t> is </a:t>
            </a:r>
            <a:r>
              <a:rPr lang="en-IN" dirty="0"/>
              <a:t>a routing protocol for Internet Protocol (IP) networks. It uses a link state routing (LSR) algorithm and falls into the group of interior gateway protocols (IGPs), operating within a single autonomous system (AS</a:t>
            </a:r>
            <a:r>
              <a:rPr lang="en-IN" dirty="0" smtClean="0"/>
              <a:t>)</a:t>
            </a:r>
          </a:p>
          <a:p>
            <a:pPr marL="109728" indent="0">
              <a:buNone/>
            </a:pPr>
            <a:r>
              <a:rPr lang="en-IN" b="1" dirty="0" smtClean="0"/>
              <a:t>Configuration</a:t>
            </a:r>
            <a:r>
              <a:rPr lang="en-IN" dirty="0" smtClean="0"/>
              <a:t>:</a:t>
            </a:r>
          </a:p>
          <a:p>
            <a:pPr marL="109728" indent="0">
              <a:buNone/>
            </a:pPr>
            <a:r>
              <a:rPr lang="en-IN" dirty="0" smtClean="0"/>
              <a:t> Router(</a:t>
            </a:r>
            <a:r>
              <a:rPr lang="en-IN" dirty="0" err="1" smtClean="0"/>
              <a:t>config</a:t>
            </a:r>
            <a:r>
              <a:rPr lang="en-IN" dirty="0" smtClean="0"/>
              <a:t>)# router </a:t>
            </a:r>
            <a:r>
              <a:rPr lang="en-IN" dirty="0" err="1" smtClean="0"/>
              <a:t>ospf</a:t>
            </a:r>
            <a:r>
              <a:rPr lang="en-IN" dirty="0" smtClean="0"/>
              <a:t> </a:t>
            </a:r>
            <a:r>
              <a:rPr lang="en-IN" dirty="0" err="1" smtClean="0"/>
              <a:t>process_id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 Router(</a:t>
            </a:r>
            <a:r>
              <a:rPr lang="en-IN" dirty="0" err="1" smtClean="0"/>
              <a:t>config</a:t>
            </a:r>
            <a:r>
              <a:rPr lang="en-IN" dirty="0" smtClean="0"/>
              <a:t>-router)#network &lt;</a:t>
            </a:r>
            <a:r>
              <a:rPr lang="en-IN" dirty="0" err="1" smtClean="0"/>
              <a:t>network_id</a:t>
            </a:r>
            <a:r>
              <a:rPr lang="en-IN" dirty="0" smtClean="0"/>
              <a:t>&gt;  			&lt;wildcard mask&gt; area &lt;</a:t>
            </a:r>
            <a:r>
              <a:rPr lang="en-IN" dirty="0" err="1" smtClean="0"/>
              <a:t>area_number</a:t>
            </a:r>
            <a:r>
              <a:rPr lang="en-IN" dirty="0" smtClean="0"/>
              <a:t>&gt;</a:t>
            </a:r>
          </a:p>
          <a:p>
            <a:pPr marL="109728" indent="0">
              <a:buNone/>
            </a:pPr>
            <a:r>
              <a:rPr lang="en-IN" dirty="0" smtClean="0"/>
              <a:t>Router(</a:t>
            </a:r>
            <a:r>
              <a:rPr lang="en-IN" dirty="0" err="1" smtClean="0"/>
              <a:t>config</a:t>
            </a:r>
            <a:r>
              <a:rPr lang="en-IN" dirty="0" smtClean="0"/>
              <a:t>-if)#</a:t>
            </a:r>
            <a:r>
              <a:rPr lang="en-IN" dirty="0" err="1" smtClean="0"/>
              <a:t>ip</a:t>
            </a:r>
            <a:r>
              <a:rPr lang="en-IN" dirty="0" smtClean="0"/>
              <a:t> </a:t>
            </a:r>
            <a:r>
              <a:rPr lang="en-IN" dirty="0" err="1" smtClean="0"/>
              <a:t>ospf</a:t>
            </a:r>
            <a:r>
              <a:rPr lang="en-IN" dirty="0" smtClean="0"/>
              <a:t> hello-interval 15</a:t>
            </a:r>
          </a:p>
          <a:p>
            <a:pPr marL="109728" indent="0">
              <a:buNone/>
            </a:pPr>
            <a:r>
              <a:rPr lang="en-IN" dirty="0"/>
              <a:t>Router(</a:t>
            </a:r>
            <a:r>
              <a:rPr lang="en-IN" dirty="0" err="1"/>
              <a:t>config</a:t>
            </a:r>
            <a:r>
              <a:rPr lang="en-IN" dirty="0"/>
              <a:t>-if)#</a:t>
            </a:r>
            <a:r>
              <a:rPr lang="en-IN" dirty="0" err="1"/>
              <a:t>ip</a:t>
            </a:r>
            <a:r>
              <a:rPr lang="en-IN" dirty="0"/>
              <a:t> </a:t>
            </a:r>
            <a:r>
              <a:rPr lang="en-IN" dirty="0" err="1"/>
              <a:t>ospf</a:t>
            </a:r>
            <a:r>
              <a:rPr lang="en-IN" dirty="0"/>
              <a:t> </a:t>
            </a:r>
            <a:r>
              <a:rPr lang="en-IN" dirty="0" smtClean="0"/>
              <a:t>dead-interval 60</a:t>
            </a:r>
          </a:p>
          <a:p>
            <a:pPr marL="109728" indent="0">
              <a:buNone/>
            </a:pPr>
            <a:r>
              <a:rPr lang="en-IN" dirty="0"/>
              <a:t>Eg: R1(</a:t>
            </a:r>
            <a:r>
              <a:rPr lang="en-IN" dirty="0" err="1"/>
              <a:t>config</a:t>
            </a:r>
            <a:r>
              <a:rPr lang="en-IN" dirty="0"/>
              <a:t>)# router </a:t>
            </a:r>
            <a:r>
              <a:rPr lang="en-IN" dirty="0" err="1"/>
              <a:t>ospf</a:t>
            </a:r>
            <a:r>
              <a:rPr lang="en-IN" dirty="0"/>
              <a:t> 10</a:t>
            </a:r>
          </a:p>
          <a:p>
            <a:pPr marL="109728" indent="0">
              <a:buNone/>
            </a:pPr>
            <a:r>
              <a:rPr lang="en-IN" dirty="0"/>
              <a:t>   </a:t>
            </a:r>
            <a:r>
              <a:rPr lang="en-IN" dirty="0" smtClean="0"/>
              <a:t>R1(</a:t>
            </a:r>
            <a:r>
              <a:rPr lang="en-IN" dirty="0" err="1" smtClean="0"/>
              <a:t>config</a:t>
            </a:r>
            <a:r>
              <a:rPr lang="en-IN" dirty="0" smtClean="0"/>
              <a:t>-router</a:t>
            </a:r>
            <a:r>
              <a:rPr lang="en-IN" dirty="0"/>
              <a:t>)#network 10.0.0.0 0.255.255.255 area 0</a:t>
            </a:r>
          </a:p>
          <a:p>
            <a:pPr marL="109728" indent="0">
              <a:buNone/>
            </a:pPr>
            <a:r>
              <a:rPr lang="en-IN" dirty="0"/>
              <a:t>   </a:t>
            </a:r>
            <a:r>
              <a:rPr lang="en-IN" dirty="0" smtClean="0"/>
              <a:t>R1(</a:t>
            </a:r>
            <a:r>
              <a:rPr lang="en-IN" dirty="0" err="1" smtClean="0"/>
              <a:t>config</a:t>
            </a:r>
            <a:r>
              <a:rPr lang="en-IN" dirty="0" smtClean="0"/>
              <a:t>-router</a:t>
            </a:r>
            <a:r>
              <a:rPr lang="en-IN" dirty="0"/>
              <a:t>)#network 20.0.0.0 0.255.255.255 </a:t>
            </a:r>
            <a:r>
              <a:rPr lang="en-IN" dirty="0" smtClean="0"/>
              <a:t>area 0</a:t>
            </a:r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OSPF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34856" cy="5638800"/>
          </a:xfrm>
        </p:spPr>
      </p:pic>
    </p:spTree>
    <p:extLst>
      <p:ext uri="{BB962C8B-B14F-4D97-AF65-F5344CB8AC3E}">
        <p14:creationId xmlns:p14="http://schemas.microsoft.com/office/powerpoint/2010/main" val="22200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8915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BGP </a:t>
            </a:r>
            <a:r>
              <a:rPr lang="en-US" dirty="0"/>
              <a:t>is protocol that manages how packets are routed across the internet through the exchange of routing and reachability information between edge </a:t>
            </a:r>
            <a:r>
              <a:rPr lang="en-US" dirty="0" smtClean="0"/>
              <a:t>routers</a:t>
            </a:r>
          </a:p>
          <a:p>
            <a:r>
              <a:rPr lang="en-US" altLang="en-US" dirty="0"/>
              <a:t>BGP uses TCP to connect peers</a:t>
            </a:r>
          </a:p>
          <a:p>
            <a:r>
              <a:rPr lang="en-US" altLang="en-US" dirty="0"/>
              <a:t>Advantages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/>
            <a:r>
              <a:rPr lang="en-US" altLang="en-US" dirty="0"/>
              <a:t>No need for periodic refresh - routes are valid until withdrawn, or the connection is lost</a:t>
            </a:r>
          </a:p>
          <a:p>
            <a:pPr lvl="1"/>
            <a:r>
              <a:rPr lang="en-US" altLang="en-US" dirty="0"/>
              <a:t>Incremental updates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Congestion control on a routing protocol?</a:t>
            </a:r>
          </a:p>
          <a:p>
            <a:pPr lvl="1"/>
            <a:r>
              <a:rPr lang="en-US" altLang="en-US" dirty="0"/>
              <a:t>Poor interaction during high </a:t>
            </a:r>
            <a:r>
              <a:rPr lang="en-US" altLang="en-US" dirty="0" smtClean="0"/>
              <a:t>load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BGP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4" name="Content Placeholder 9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71349"/>
          </a:xfrm>
        </p:spPr>
      </p:pic>
    </p:spTree>
    <p:extLst>
      <p:ext uri="{BB962C8B-B14F-4D97-AF65-F5344CB8AC3E}">
        <p14:creationId xmlns:p14="http://schemas.microsoft.com/office/powerpoint/2010/main" val="38372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/>
              <a:t>Router(</a:t>
            </a:r>
            <a:r>
              <a:rPr lang="en-IN" dirty="0" err="1" smtClean="0"/>
              <a:t>config</a:t>
            </a:r>
            <a:r>
              <a:rPr lang="en-IN" dirty="0"/>
              <a:t>)# feature </a:t>
            </a:r>
            <a:r>
              <a:rPr lang="en-IN" dirty="0" err="1"/>
              <a:t>bgp</a:t>
            </a:r>
            <a:r>
              <a:rPr lang="en-IN" dirty="0"/>
              <a:t> / no feature </a:t>
            </a:r>
            <a:r>
              <a:rPr lang="en-IN" dirty="0" err="1"/>
              <a:t>bgp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Router</a:t>
            </a:r>
            <a:r>
              <a:rPr lang="en-IN" dirty="0"/>
              <a:t> (</a:t>
            </a:r>
            <a:r>
              <a:rPr lang="en-IN" dirty="0" err="1"/>
              <a:t>config</a:t>
            </a:r>
            <a:r>
              <a:rPr lang="en-IN" dirty="0"/>
              <a:t>)# router </a:t>
            </a:r>
            <a:r>
              <a:rPr lang="en-IN" dirty="0" err="1"/>
              <a:t>bgp</a:t>
            </a:r>
            <a:r>
              <a:rPr lang="en-IN" dirty="0"/>
              <a:t> 20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-router)# neighbor 10.0.0.1</a:t>
            </a:r>
          </a:p>
          <a:p>
            <a:pPr marL="109728" indent="0">
              <a:buNone/>
            </a:pPr>
            <a:r>
              <a:rPr lang="en-IN" dirty="0"/>
              <a:t>Router(</a:t>
            </a:r>
            <a:r>
              <a:rPr lang="en-IN" dirty="0" err="1"/>
              <a:t>config</a:t>
            </a:r>
            <a:r>
              <a:rPr lang="en-IN" dirty="0"/>
              <a:t>-router)# address-family &lt;ipv4/ipv6&gt; </a:t>
            </a:r>
            <a:r>
              <a:rPr lang="en-IN" dirty="0" smtClean="0"/>
              <a:t>&lt;</a:t>
            </a:r>
            <a:r>
              <a:rPr lang="en-IN" dirty="0"/>
              <a:t>unicast/multicast&gt;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BGP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2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Show </a:t>
            </a:r>
            <a:r>
              <a:rPr lang="en-US" altLang="en-US" dirty="0" err="1" smtClean="0"/>
              <a:t>ip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brief</a:t>
            </a:r>
          </a:p>
          <a:p>
            <a:r>
              <a:rPr lang="en-US" altLang="en-US" dirty="0" smtClean="0"/>
              <a:t>Show </a:t>
            </a:r>
            <a:r>
              <a:rPr lang="en-US" altLang="en-US" dirty="0" err="1" smtClean="0"/>
              <a:t>ip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stats</a:t>
            </a:r>
          </a:p>
          <a:p>
            <a:r>
              <a:rPr lang="en-US" altLang="en-US" dirty="0" smtClean="0"/>
              <a:t>Show </a:t>
            </a:r>
            <a:r>
              <a:rPr lang="en-US" altLang="en-US" dirty="0" err="1" smtClean="0"/>
              <a:t>ip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f0/0 stats</a:t>
            </a:r>
          </a:p>
          <a:p>
            <a:r>
              <a:rPr lang="en-US" altLang="en-US" dirty="0" smtClean="0"/>
              <a:t>Show </a:t>
            </a:r>
            <a:r>
              <a:rPr lang="en-US" altLang="en-US" dirty="0" err="1" smtClean="0"/>
              <a:t>ip</a:t>
            </a:r>
            <a:r>
              <a:rPr lang="en-US" altLang="en-US" dirty="0" smtClean="0"/>
              <a:t> route</a:t>
            </a:r>
          </a:p>
          <a:p>
            <a:r>
              <a:rPr lang="en-US" altLang="en-US" dirty="0" smtClean="0"/>
              <a:t>Show </a:t>
            </a:r>
            <a:r>
              <a:rPr lang="en-US" altLang="en-US" dirty="0" err="1" smtClean="0"/>
              <a:t>ip</a:t>
            </a:r>
            <a:r>
              <a:rPr lang="en-US" altLang="en-US" dirty="0" smtClean="0"/>
              <a:t> protocols</a:t>
            </a:r>
          </a:p>
          <a:p>
            <a:r>
              <a:rPr lang="en-US" altLang="en-US" dirty="0" smtClean="0"/>
              <a:t>Show </a:t>
            </a:r>
            <a:r>
              <a:rPr lang="en-US" altLang="en-US" dirty="0"/>
              <a:t>IP EIGRP </a:t>
            </a:r>
            <a:r>
              <a:rPr lang="en-US" altLang="en-US" dirty="0" smtClean="0"/>
              <a:t>neighbor</a:t>
            </a:r>
            <a:endParaRPr lang="en-US" altLang="en-US" dirty="0"/>
          </a:p>
          <a:p>
            <a:r>
              <a:rPr lang="en-US" altLang="en-US" dirty="0"/>
              <a:t>Show IP EIGRP </a:t>
            </a:r>
            <a:r>
              <a:rPr lang="en-US" altLang="en-US" dirty="0" smtClean="0"/>
              <a:t>Interfaces</a:t>
            </a:r>
          </a:p>
          <a:p>
            <a:r>
              <a:rPr lang="en-US" altLang="en-US" dirty="0" smtClean="0"/>
              <a:t>Show </a:t>
            </a:r>
            <a:r>
              <a:rPr lang="en-US" altLang="en-US" dirty="0"/>
              <a:t>IP EIGRP </a:t>
            </a:r>
            <a:r>
              <a:rPr lang="en-US" altLang="en-US" dirty="0" smtClean="0"/>
              <a:t>Topology</a:t>
            </a:r>
          </a:p>
          <a:p>
            <a:r>
              <a:rPr lang="en-US" altLang="en-US" dirty="0" smtClean="0"/>
              <a:t>Show </a:t>
            </a:r>
            <a:r>
              <a:rPr lang="en-US" altLang="en-US" dirty="0" err="1" smtClean="0"/>
              <a:t>Ip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ospf</a:t>
            </a:r>
            <a:r>
              <a:rPr lang="en-US" altLang="en-US" dirty="0" smtClean="0"/>
              <a:t> neighbor</a:t>
            </a:r>
          </a:p>
          <a:p>
            <a:r>
              <a:rPr lang="en-US" altLang="en-US" dirty="0" smtClean="0"/>
              <a:t>Show </a:t>
            </a:r>
            <a:r>
              <a:rPr lang="en-US" altLang="en-US" dirty="0" err="1" smtClean="0"/>
              <a:t>ip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ospf</a:t>
            </a:r>
            <a:r>
              <a:rPr lang="en-US" altLang="en-US" dirty="0" smtClean="0"/>
              <a:t> interfaces </a:t>
            </a:r>
          </a:p>
          <a:p>
            <a:r>
              <a:rPr lang="en-US" altLang="en-US" dirty="0" smtClean="0"/>
              <a:t>Show </a:t>
            </a:r>
            <a:r>
              <a:rPr lang="en-US" altLang="en-US" dirty="0" err="1" smtClean="0"/>
              <a:t>bgp</a:t>
            </a:r>
            <a:r>
              <a:rPr lang="en-US" altLang="en-US" dirty="0" smtClean="0"/>
              <a:t> all</a:t>
            </a:r>
          </a:p>
          <a:p>
            <a:r>
              <a:rPr lang="en-US" altLang="en-US" dirty="0" smtClean="0"/>
              <a:t>Show </a:t>
            </a:r>
            <a:r>
              <a:rPr lang="en-US" altLang="en-US" dirty="0" err="1" smtClean="0"/>
              <a:t>bgp</a:t>
            </a:r>
            <a:r>
              <a:rPr lang="en-US" altLang="en-US" dirty="0" smtClean="0"/>
              <a:t> </a:t>
            </a:r>
            <a:r>
              <a:rPr lang="en-IN" dirty="0"/>
              <a:t>20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Verify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5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LAN(Local Area Network)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1026" name="Picture 2" descr="Image result for LAN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05600" cy="576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MAN (Metropolitan Area Network)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3207327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4491" y="19050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29691" y="4184074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523702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4184074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11982" y="19050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96491" y="3816927"/>
            <a:ext cx="1094509" cy="36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401291" y="2514600"/>
            <a:ext cx="789709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257800" y="2514600"/>
            <a:ext cx="554182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3816927"/>
            <a:ext cx="914400" cy="36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7" idx="0"/>
          </p:cNvCxnSpPr>
          <p:nvPr/>
        </p:nvCxnSpPr>
        <p:spPr>
          <a:xfrm>
            <a:off x="4724400" y="3816927"/>
            <a:ext cx="0" cy="1420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WAN (Wide Area Network)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2507673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442855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34359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6927" y="3442854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4530436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3429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61709" y="2362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0400" y="4530436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03473" y="3429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10400" y="2362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 flipV="1">
            <a:off x="1981200" y="3664527"/>
            <a:ext cx="381000" cy="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7" idx="1"/>
          </p:cNvCxnSpPr>
          <p:nvPr/>
        </p:nvCxnSpPr>
        <p:spPr>
          <a:xfrm>
            <a:off x="3276600" y="3664527"/>
            <a:ext cx="540327" cy="6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0"/>
            <a:endCxn id="4" idx="2"/>
          </p:cNvCxnSpPr>
          <p:nvPr/>
        </p:nvCxnSpPr>
        <p:spPr>
          <a:xfrm flipV="1">
            <a:off x="2819400" y="2964873"/>
            <a:ext cx="0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9" idx="1"/>
          </p:cNvCxnSpPr>
          <p:nvPr/>
        </p:nvCxnSpPr>
        <p:spPr>
          <a:xfrm flipV="1">
            <a:off x="4731327" y="3657600"/>
            <a:ext cx="678873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1"/>
          </p:cNvCxnSpPr>
          <p:nvPr/>
        </p:nvCxnSpPr>
        <p:spPr>
          <a:xfrm flipV="1">
            <a:off x="4731327" y="2590800"/>
            <a:ext cx="630382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8" idx="1"/>
          </p:cNvCxnSpPr>
          <p:nvPr/>
        </p:nvCxnSpPr>
        <p:spPr>
          <a:xfrm>
            <a:off x="4731327" y="3886200"/>
            <a:ext cx="678873" cy="87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3"/>
            <a:endCxn id="13" idx="1"/>
          </p:cNvCxnSpPr>
          <p:nvPr/>
        </p:nvCxnSpPr>
        <p:spPr>
          <a:xfrm>
            <a:off x="6276109" y="2590800"/>
            <a:ext cx="73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31527" y="3643746"/>
            <a:ext cx="678873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3"/>
            <a:endCxn id="11" idx="1"/>
          </p:cNvCxnSpPr>
          <p:nvPr/>
        </p:nvCxnSpPr>
        <p:spPr>
          <a:xfrm>
            <a:off x="6324600" y="4759036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5040</TotalTime>
  <Words>2560</Words>
  <Application>Microsoft Office PowerPoint</Application>
  <PresentationFormat>On-screen Show (4:3)</PresentationFormat>
  <Paragraphs>615</Paragraphs>
  <Slides>65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Agency FB</vt:lpstr>
      <vt:lpstr>Calibri</vt:lpstr>
      <vt:lpstr>Cambria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Network</vt:lpstr>
      <vt:lpstr>NETWORKING</vt:lpstr>
      <vt:lpstr>CHARACTERISTICS</vt:lpstr>
      <vt:lpstr>BASICS</vt:lpstr>
      <vt:lpstr>MEDIUM</vt:lpstr>
      <vt:lpstr>TYPES OF NETWORK</vt:lpstr>
      <vt:lpstr>LAN(Local Area Network)</vt:lpstr>
      <vt:lpstr>MAN (Metropolitan Area Network)</vt:lpstr>
      <vt:lpstr>WAN (Wide Area Network)</vt:lpstr>
      <vt:lpstr>CAN (Campus Area Network)</vt:lpstr>
      <vt:lpstr>TOPOLOGY</vt:lpstr>
      <vt:lpstr>Bus TOPOLOGY</vt:lpstr>
      <vt:lpstr>Ring TOPOLOGY</vt:lpstr>
      <vt:lpstr>Star TOPOLOGY</vt:lpstr>
      <vt:lpstr>EXTENDED STAR TOPOLOGY</vt:lpstr>
      <vt:lpstr>Mesh TOPOLOGY</vt:lpstr>
      <vt:lpstr>HYBRID TOPOLOGY</vt:lpstr>
      <vt:lpstr>TRANSMISSION</vt:lpstr>
      <vt:lpstr>COMMUNICATION</vt:lpstr>
      <vt:lpstr>BASIC HARDWARE</vt:lpstr>
      <vt:lpstr>NIC</vt:lpstr>
      <vt:lpstr>MAC Address</vt:lpstr>
      <vt:lpstr>IP Address</vt:lpstr>
      <vt:lpstr>CLASSES OF IP ADDRESS</vt:lpstr>
      <vt:lpstr>PowerPoint Presentation</vt:lpstr>
      <vt:lpstr>PowerPoint Presentation</vt:lpstr>
      <vt:lpstr>PowerPoint Presentation</vt:lpstr>
      <vt:lpstr>PRIVATE IP RANGE</vt:lpstr>
      <vt:lpstr>IPv6 </vt:lpstr>
      <vt:lpstr>HUB</vt:lpstr>
      <vt:lpstr>BRIDGE</vt:lpstr>
      <vt:lpstr>SWITCH</vt:lpstr>
      <vt:lpstr>PowerPoint Presentation</vt:lpstr>
      <vt:lpstr>REPEATER</vt:lpstr>
      <vt:lpstr>ACCESS POINT</vt:lpstr>
      <vt:lpstr>ROUTER</vt:lpstr>
      <vt:lpstr>GUIDED MEDIA</vt:lpstr>
      <vt:lpstr>PowerPoint Presentation</vt:lpstr>
      <vt:lpstr>UTP Categories</vt:lpstr>
      <vt:lpstr>Types of cable in LAN</vt:lpstr>
      <vt:lpstr>4 PAIRS</vt:lpstr>
      <vt:lpstr>ROUTER</vt:lpstr>
      <vt:lpstr>PowerPoint Presentation</vt:lpstr>
      <vt:lpstr>PowerPoint Presentation</vt:lpstr>
      <vt:lpstr>PARTS OF A ROUTER</vt:lpstr>
      <vt:lpstr>INTERFACE</vt:lpstr>
      <vt:lpstr>LINES</vt:lpstr>
      <vt:lpstr>MODES OF ROUTER</vt:lpstr>
      <vt:lpstr>Execution Mode</vt:lpstr>
      <vt:lpstr>Privileged Mode</vt:lpstr>
      <vt:lpstr>Global Configuration Mode</vt:lpstr>
      <vt:lpstr>Interface Mode</vt:lpstr>
      <vt:lpstr>SSH Configuration</vt:lpstr>
      <vt:lpstr>Routing</vt:lpstr>
      <vt:lpstr>PowerPoint Presentation</vt:lpstr>
      <vt:lpstr>Dynamic Protocols</vt:lpstr>
      <vt:lpstr>RIP</vt:lpstr>
      <vt:lpstr>EIGRP</vt:lpstr>
      <vt:lpstr>EIGRP Configuration</vt:lpstr>
      <vt:lpstr>OSPF</vt:lpstr>
      <vt:lpstr>PowerPoint Presentation</vt:lpstr>
      <vt:lpstr>BGP</vt:lpstr>
      <vt:lpstr>PowerPoint Presentation</vt:lpstr>
      <vt:lpstr> BGP Configuration</vt:lpstr>
      <vt:lpstr>Verify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Comptian+</dc:title>
  <dc:creator>LW 01</dc:creator>
  <cp:lastModifiedBy>Ramesh V</cp:lastModifiedBy>
  <cp:revision>126</cp:revision>
  <dcterms:created xsi:type="dcterms:W3CDTF">2016-05-09T09:04:03Z</dcterms:created>
  <dcterms:modified xsi:type="dcterms:W3CDTF">2018-04-13T07:22:03Z</dcterms:modified>
</cp:coreProperties>
</file>