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0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6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3DC4A-7AB5-FCB3-26FB-8E3190AB1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749"/>
          <a:stretch>
            <a:fillRect/>
          </a:stretch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CB0C116-A347-0626-E0F2-3D293D4D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Phân loại bệnh tiểu đường Pima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17167D7-ED11-8581-879B-72214802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anchor="b"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Trần Nguyễn Minh Tiến</a:t>
            </a:r>
            <a:br>
              <a:rPr lang="vi-VN">
                <a:solidFill>
                  <a:srgbClr val="FFFFFF"/>
                </a:solidFill>
              </a:rPr>
            </a:br>
            <a:r>
              <a:rPr lang="vi-VN">
                <a:solidFill>
                  <a:srgbClr val="FFFFFF"/>
                </a:solidFill>
              </a:rPr>
              <a:t>DDU1231-3123580052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6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4DBDF79-FAC0-18CD-55DF-9E90D94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2500"/>
              <a:t>Hiển thị nhiều tính chất (Multivariate Plots)</a:t>
            </a:r>
            <a:br>
              <a:rPr lang="en-US" sz="2500"/>
            </a:br>
            <a:endParaRPr lang="en-US" sz="2500"/>
          </a:p>
        </p:txBody>
      </p:sp>
      <p:pic>
        <p:nvPicPr>
          <p:cNvPr id="4" name="Hình ảnh 3" descr="Ảnh có chứa văn bản, ảnh chụp màn hình">
            <a:extLst>
              <a:ext uri="{FF2B5EF4-FFF2-40B4-BE49-F238E27FC236}">
                <a16:creationId xmlns:a16="http://schemas.microsoft.com/office/drawing/2014/main" id="{C3E7886D-51B7-01ED-9EA9-D73FB437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" r="2956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7B729C-1C5E-EBBD-84F6-7DD1DAA5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r>
              <a:rPr lang="vi-VN" dirty="0"/>
              <a:t>+ Các cặp tính chất có thể tương quan với nhau ở những mức độ khác nhau, cần quan sát để lựa chọn đặc trưng phù hợp.</a:t>
            </a:r>
            <a:endParaRPr lang="vi-VN"/>
          </a:p>
          <a:p>
            <a:br>
              <a:rPr lang="vi-VN" dirty="0"/>
            </a:br>
            <a:endParaRPr lang="vi-VN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7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FAA4CD-19F9-6306-8A3C-6021F160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2500"/>
              <a:t>Xử lý giá trị bất hợp lệ và trùng lặp</a:t>
            </a:r>
            <a:br>
              <a:rPr lang="en-US" sz="2500"/>
            </a:br>
            <a:endParaRPr lang="en-US" sz="250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D7F3556-792E-B8DF-B4E7-00D7D8F7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53" b="1"/>
          <a:stretch>
            <a:fillRect/>
          </a:stretch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F8F796-2F8C-C51C-C989-F472B5CF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300" b="1">
                <a:latin typeface="Arial" panose="020B0604020202020204" pitchFamily="34" charset="0"/>
              </a:rPr>
              <a:t>Thay </a:t>
            </a:r>
            <a:r>
              <a:rPr lang="en-US" altLang="en-US" sz="1300" b="1" err="1">
                <a:latin typeface="Arial" panose="020B0604020202020204" pitchFamily="34" charset="0"/>
              </a:rPr>
              <a:t>thế</a:t>
            </a:r>
            <a:r>
              <a:rPr lang="en-US" altLang="en-US" sz="1300" b="1">
                <a:latin typeface="Arial" panose="020B0604020202020204" pitchFamily="34" charset="0"/>
              </a:rPr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giá</a:t>
            </a:r>
            <a:r>
              <a:rPr lang="en-US" altLang="en-US" sz="1300" b="1">
                <a:latin typeface="Arial" panose="020B0604020202020204" pitchFamily="34" charset="0"/>
              </a:rPr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trị</a:t>
            </a:r>
            <a:r>
              <a:rPr lang="en-US" altLang="en-US" sz="1300" b="1">
                <a:latin typeface="Arial" panose="020B0604020202020204" pitchFamily="34" charset="0"/>
              </a:rPr>
              <a:t> 0:</a:t>
            </a:r>
            <a:r>
              <a:rPr lang="en-US" altLang="en-US" sz="1300">
                <a:latin typeface="Arial" panose="020B0604020202020204" pitchFamily="34" charset="0"/>
              </a:rPr>
              <a:t> Các </a:t>
            </a:r>
            <a:r>
              <a:rPr lang="en-US" altLang="en-US" sz="1300" err="1">
                <a:latin typeface="Arial" panose="020B0604020202020204" pitchFamily="34" charset="0"/>
              </a:rPr>
              <a:t>giá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trị</a:t>
            </a:r>
            <a:r>
              <a:rPr lang="en-US" altLang="en-US" sz="1300">
                <a:latin typeface="Arial" panose="020B0604020202020204" pitchFamily="34" charset="0"/>
              </a:rPr>
              <a:t> 0 ở </a:t>
            </a:r>
            <a:r>
              <a:rPr lang="en-US" altLang="en-US" sz="1300" err="1">
                <a:latin typeface="Arial" panose="020B0604020202020204" pitchFamily="34" charset="0"/>
              </a:rPr>
              <a:t>các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cột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được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chỉ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định</a:t>
            </a:r>
            <a:r>
              <a:rPr lang="en-US" altLang="en-US" sz="1300">
                <a:latin typeface="Arial" panose="020B0604020202020204" pitchFamily="34" charset="0"/>
              </a:rPr>
              <a:t> (</a:t>
            </a:r>
            <a:r>
              <a:rPr lang="en-US" altLang="en-US" sz="1300">
                <a:latin typeface="Arial Unicode MS"/>
              </a:rPr>
              <a:t>Glucose</a:t>
            </a:r>
            <a:r>
              <a:rPr lang="en-US" altLang="en-US" sz="1300"/>
              <a:t>, </a:t>
            </a:r>
            <a:r>
              <a:rPr lang="en-US" altLang="en-US" sz="1300" err="1">
                <a:latin typeface="Arial Unicode MS"/>
              </a:rPr>
              <a:t>BloodPressure</a:t>
            </a:r>
            <a:r>
              <a:rPr lang="en-US" altLang="en-US" sz="1300"/>
              <a:t>, v.v.) </a:t>
            </a:r>
            <a:r>
              <a:rPr lang="en-US" altLang="en-US" sz="1300" err="1"/>
              <a:t>được</a:t>
            </a:r>
            <a:r>
              <a:rPr lang="en-US" altLang="en-US" sz="1300"/>
              <a:t> </a:t>
            </a:r>
            <a:r>
              <a:rPr lang="en-US" altLang="en-US" sz="1300" err="1"/>
              <a:t>thay</a:t>
            </a:r>
            <a:r>
              <a:rPr lang="en-US" altLang="en-US" sz="1300"/>
              <a:t> </a:t>
            </a:r>
            <a:r>
              <a:rPr lang="en-US" altLang="en-US" sz="1300" err="1"/>
              <a:t>thế</a:t>
            </a:r>
            <a:r>
              <a:rPr lang="en-US" altLang="en-US" sz="1300"/>
              <a:t> </a:t>
            </a:r>
            <a:r>
              <a:rPr lang="en-US" altLang="en-US" sz="1300" err="1"/>
              <a:t>bằng</a:t>
            </a:r>
            <a:r>
              <a:rPr lang="en-US" altLang="en-US" sz="1300"/>
              <a:t> </a:t>
            </a:r>
            <a:r>
              <a:rPr lang="en-US" altLang="en-US" sz="1300" err="1">
                <a:latin typeface="Arial Unicode MS"/>
              </a:rPr>
              <a:t>NaN</a:t>
            </a:r>
            <a:r>
              <a:rPr lang="en-US" altLang="en-US" sz="1300"/>
              <a:t> (</a:t>
            </a:r>
            <a:r>
              <a:rPr lang="en-US" altLang="en-US" sz="1300" err="1"/>
              <a:t>giá</a:t>
            </a:r>
            <a:r>
              <a:rPr lang="en-US" altLang="en-US" sz="1300"/>
              <a:t> </a:t>
            </a:r>
            <a:r>
              <a:rPr lang="en-US" altLang="en-US" sz="1300" err="1"/>
              <a:t>trị</a:t>
            </a:r>
            <a:r>
              <a:rPr lang="en-US" altLang="en-US" sz="1300"/>
              <a:t> </a:t>
            </a:r>
            <a:r>
              <a:rPr lang="en-US" altLang="en-US" sz="1300" err="1"/>
              <a:t>bị</a:t>
            </a:r>
            <a:r>
              <a:rPr lang="en-US" altLang="en-US" sz="1300"/>
              <a:t> </a:t>
            </a:r>
            <a:r>
              <a:rPr lang="en-US" altLang="en-US" sz="1300" err="1"/>
              <a:t>thiếu</a:t>
            </a:r>
            <a:r>
              <a:rPr lang="en-US" altLang="en-US" sz="1300"/>
              <a:t>).</a:t>
            </a:r>
            <a:endParaRPr lang="en-US" altLang="en-US" sz="130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300" b="1" err="1">
                <a:latin typeface="Arial" panose="020B0604020202020204" pitchFamily="34" charset="0"/>
              </a:rPr>
              <a:t>Điền</a:t>
            </a:r>
            <a:r>
              <a:rPr lang="en-US" altLang="en-US" sz="1300" b="1">
                <a:latin typeface="Arial" panose="020B0604020202020204" pitchFamily="34" charset="0"/>
              </a:rPr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giá</a:t>
            </a:r>
            <a:r>
              <a:rPr lang="en-US" altLang="en-US" sz="1300" b="1">
                <a:latin typeface="Arial" panose="020B0604020202020204" pitchFamily="34" charset="0"/>
              </a:rPr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trị</a:t>
            </a:r>
            <a:r>
              <a:rPr lang="en-US" altLang="en-US" sz="1300" b="1">
                <a:latin typeface="Arial" panose="020B0604020202020204" pitchFamily="34" charset="0"/>
              </a:rPr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thiếu</a:t>
            </a:r>
            <a:r>
              <a:rPr lang="en-US" altLang="en-US" sz="1300" b="1">
                <a:latin typeface="Arial" panose="020B0604020202020204" pitchFamily="34" charset="0"/>
              </a:rPr>
              <a:t>:</a:t>
            </a:r>
            <a:r>
              <a:rPr lang="en-US" altLang="en-US" sz="1300">
                <a:latin typeface="Arial" panose="020B0604020202020204" pitchFamily="34" charset="0"/>
              </a:rPr>
              <a:t> Các </a:t>
            </a:r>
            <a:r>
              <a:rPr lang="en-US" altLang="en-US" sz="1300" err="1">
                <a:latin typeface="Arial" panose="020B0604020202020204" pitchFamily="34" charset="0"/>
              </a:rPr>
              <a:t>giá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trị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 Unicode MS"/>
              </a:rPr>
              <a:t>NaN</a:t>
            </a:r>
            <a:r>
              <a:rPr lang="en-US" altLang="en-US" sz="1300"/>
              <a:t> </a:t>
            </a:r>
            <a:r>
              <a:rPr lang="en-US" altLang="en-US" sz="1300" err="1"/>
              <a:t>được</a:t>
            </a:r>
            <a:r>
              <a:rPr lang="en-US" altLang="en-US" sz="1300"/>
              <a:t> </a:t>
            </a:r>
            <a:r>
              <a:rPr lang="en-US" altLang="en-US" sz="1300" err="1"/>
              <a:t>điền</a:t>
            </a:r>
            <a:r>
              <a:rPr lang="en-US" altLang="en-US" sz="1300"/>
              <a:t> </a:t>
            </a:r>
            <a:r>
              <a:rPr lang="en-US" altLang="en-US" sz="1300" err="1"/>
              <a:t>bằng</a:t>
            </a:r>
            <a:r>
              <a:rPr lang="en-US" altLang="en-US" sz="1300"/>
              <a:t> </a:t>
            </a:r>
            <a:r>
              <a:rPr lang="en-US" altLang="en-US" sz="1300" err="1"/>
              <a:t>giá</a:t>
            </a:r>
            <a:r>
              <a:rPr lang="en-US" altLang="en-US" sz="1300"/>
              <a:t> </a:t>
            </a:r>
            <a:r>
              <a:rPr lang="en-US" altLang="en-US" sz="1300" err="1"/>
              <a:t>trị</a:t>
            </a:r>
            <a:r>
              <a:rPr lang="en-US" altLang="en-US" sz="1300"/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trung</a:t>
            </a:r>
            <a:r>
              <a:rPr lang="en-US" altLang="en-US" sz="1300" b="1">
                <a:latin typeface="Arial" panose="020B0604020202020204" pitchFamily="34" charset="0"/>
              </a:rPr>
              <a:t> </a:t>
            </a:r>
            <a:r>
              <a:rPr lang="en-US" altLang="en-US" sz="1300" b="1" err="1">
                <a:latin typeface="Arial" panose="020B0604020202020204" pitchFamily="34" charset="0"/>
              </a:rPr>
              <a:t>vị</a:t>
            </a:r>
            <a:r>
              <a:rPr lang="en-US" altLang="en-US" sz="1300" b="1">
                <a:latin typeface="Arial" panose="020B0604020202020204" pitchFamily="34" charset="0"/>
              </a:rPr>
              <a:t> (median)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của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cột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tương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ứng</a:t>
            </a:r>
            <a:r>
              <a:rPr lang="en-US" altLang="en-US" sz="1300">
                <a:latin typeface="Arial" panose="020B0604020202020204" pitchFamily="34" charset="0"/>
              </a:rPr>
              <a:t>. Phương </a:t>
            </a:r>
            <a:r>
              <a:rPr lang="en-US" altLang="en-US" sz="1300" err="1">
                <a:latin typeface="Arial" panose="020B0604020202020204" pitchFamily="34" charset="0"/>
              </a:rPr>
              <a:t>pháp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này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được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chọn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để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giảm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thiểu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ảnh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hưởng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của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các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giá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trị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ngoại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altLang="en-US" sz="1300" err="1">
                <a:latin typeface="Arial" panose="020B0604020202020204" pitchFamily="34" charset="0"/>
              </a:rPr>
              <a:t>lệ</a:t>
            </a:r>
            <a:r>
              <a:rPr lang="en-US" altLang="en-US" sz="130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8722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2027AE7-7BA9-E309-233E-6B9333F2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/>
              <a:t>Biến</a:t>
            </a:r>
            <a:r>
              <a:rPr lang="en-US" dirty="0"/>
              <a:t> </a:t>
            </a:r>
            <a:r>
              <a:rPr lang="en-US"/>
              <a:t>đổi</a:t>
            </a:r>
            <a:r>
              <a:rPr lang="en-US" dirty="0"/>
              <a:t> </a:t>
            </a:r>
            <a:r>
              <a:rPr lang="en-US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A0C5D60-6ED7-F6EF-A3CF-B0326120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013938"/>
            <a:ext cx="5648193" cy="2245156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84B6B7-EAAA-41EE-7A2D-034BBB96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vi-VN" b="1" dirty="0"/>
              <a:t>Biến đổi (</a:t>
            </a:r>
            <a:r>
              <a:rPr lang="vi-VN" b="1" dirty="0" err="1"/>
              <a:t>Data</a:t>
            </a:r>
            <a:r>
              <a:rPr lang="vi-VN" b="1" dirty="0"/>
              <a:t> </a:t>
            </a:r>
            <a:r>
              <a:rPr lang="vi-VN" b="1" dirty="0" err="1"/>
              <a:t>Transforms</a:t>
            </a:r>
            <a:r>
              <a:rPr lang="vi-VN" b="1" dirty="0"/>
              <a:t>):</a:t>
            </a:r>
            <a:r>
              <a:rPr lang="vi-VN" dirty="0"/>
              <a:t> Thảo luận về tầm quan trọng của việc </a:t>
            </a:r>
            <a:r>
              <a:rPr lang="vi-VN" b="1" dirty="0"/>
              <a:t>chuẩn hóa (</a:t>
            </a:r>
            <a:r>
              <a:rPr lang="vi-VN" b="1" dirty="0" err="1"/>
              <a:t>Scaling</a:t>
            </a:r>
            <a:r>
              <a:rPr lang="vi-VN" b="1" dirty="0"/>
              <a:t>)</a:t>
            </a:r>
            <a:r>
              <a:rPr lang="vi-VN" dirty="0"/>
              <a:t> dữ liệu để đưa các thuộc tính về cùng một thang đo. Các phương pháp như Min-</a:t>
            </a:r>
            <a:r>
              <a:rPr lang="vi-VN" dirty="0" err="1"/>
              <a:t>Max</a:t>
            </a:r>
            <a:r>
              <a:rPr lang="vi-VN" dirty="0"/>
              <a:t> và Standard </a:t>
            </a:r>
            <a:r>
              <a:rPr lang="vi-VN" dirty="0" err="1"/>
              <a:t>Scaling</a:t>
            </a:r>
            <a:r>
              <a:rPr lang="vi-VN" dirty="0"/>
              <a:t> đã được áp dụng và các bộ chuẩn hóa đã được lưu lại để sử dụng sau này.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8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D3D66F-BA35-9F0B-1BBF-A3AEAFB5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45F0E5-B84E-6A2B-6A01-D208638E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Phân chia (</a:t>
            </a:r>
            <a:r>
              <a:rPr lang="vi-VN" b="1" dirty="0" err="1"/>
              <a:t>Data</a:t>
            </a:r>
            <a:r>
              <a:rPr lang="vi-VN" b="1" dirty="0"/>
              <a:t> </a:t>
            </a:r>
            <a:r>
              <a:rPr lang="vi-VN" b="1" dirty="0" err="1"/>
              <a:t>Splitting</a:t>
            </a:r>
            <a:r>
              <a:rPr lang="vi-VN" b="1" dirty="0"/>
              <a:t>):</a:t>
            </a:r>
            <a:r>
              <a:rPr lang="vi-VN" dirty="0"/>
              <a:t> Dữ liệu sạch được chia thành hai tập: </a:t>
            </a:r>
            <a:r>
              <a:rPr lang="vi-VN" b="1" dirty="0"/>
              <a:t>Huấn luyện (70%)</a:t>
            </a:r>
            <a:r>
              <a:rPr lang="vi-VN" dirty="0"/>
              <a:t> và </a:t>
            </a:r>
            <a:r>
              <a:rPr lang="vi-VN" b="1" dirty="0"/>
              <a:t>Kiểm tra (30%)</a:t>
            </a:r>
            <a:r>
              <a:rPr lang="vi-VN" dirty="0"/>
              <a:t>. Việc phân chia có sử dụng tham số </a:t>
            </a:r>
            <a:r>
              <a:rPr lang="vi-VN" dirty="0" err="1"/>
              <a:t>stratify</a:t>
            </a:r>
            <a:r>
              <a:rPr lang="vi-VN" dirty="0"/>
              <a:t> để đảm bảo tỷ lệ phân phối của lớp </a:t>
            </a:r>
            <a:r>
              <a:rPr lang="vi-VN" dirty="0" err="1"/>
              <a:t>Outcome</a:t>
            </a:r>
            <a:r>
              <a:rPr lang="vi-VN" dirty="0"/>
              <a:t> được giữ nguyên trong cả hai tập dữ liệu.</a:t>
            </a:r>
            <a:endParaRPr lang="en-US" dirty="0"/>
          </a:p>
          <a:p>
            <a:endParaRPr lang="en-US" dirty="0"/>
          </a:p>
        </p:txBody>
      </p:sp>
      <p:pic>
        <p:nvPicPr>
          <p:cNvPr id="5" name="Hình ảnh 4" descr="Ảnh có chứa văn bản, Phông chữ, ảnh chụp màn hình, hàng&#10;&#10;Nội dung do AI tạo ra có thể không chính xác.">
            <a:extLst>
              <a:ext uri="{FF2B5EF4-FFF2-40B4-BE49-F238E27FC236}">
                <a16:creationId xmlns:a16="http://schemas.microsoft.com/office/drawing/2014/main" id="{13432EC2-8388-0AC5-CF2D-6DC58509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4245560"/>
            <a:ext cx="9869446" cy="173382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215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A583A53-CED2-A6EB-94A5-BAE8C33E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D26BAB6-C39E-C7EA-47A9-49C55DC3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1877890"/>
            <a:ext cx="4983480" cy="1855909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53D7333-9FAC-BCD1-0083-3CC90597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" y="4038379"/>
            <a:ext cx="4983480" cy="1592801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D1390C-D899-C8E6-193A-35B170C9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chia (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data.npz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(df_clean.csv),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minmax_scaler.joblib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standard_scaler.joblib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alt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lưỡng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312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C46E56A-BC73-DF30-532F-2D6FE67B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vi-VN" sz="2800" dirty="0"/>
              <a:t>Phân tích bộ dữ liệu y tế của phụ nữ </a:t>
            </a:r>
            <a:r>
              <a:rPr lang="vi-VN" sz="2800" dirty="0" err="1"/>
              <a:t>Pima</a:t>
            </a:r>
            <a:r>
              <a:rPr lang="vi-VN" sz="2800" dirty="0"/>
              <a:t> để dự đoán khả năng mắc bệnh tiểu đường.</a:t>
            </a:r>
            <a:endParaRPr lang="en-US" sz="2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BEB181-B556-726E-C2D4-B098AD42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2"/>
            <a:ext cx="10890929" cy="366674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dirty="0" err="1"/>
              <a:t>Dữ</a:t>
            </a:r>
            <a:r>
              <a:rPr lang="en-US" sz="1300" dirty="0"/>
              <a:t> </a:t>
            </a:r>
            <a:r>
              <a:rPr lang="en-US" sz="1300" dirty="0" err="1"/>
              <a:t>liệu</a:t>
            </a:r>
            <a:r>
              <a:rPr lang="en-US" sz="1300" dirty="0"/>
              <a:t> </a:t>
            </a:r>
            <a:r>
              <a:rPr lang="en-US" sz="1300" dirty="0" err="1"/>
              <a:t>vào</a:t>
            </a:r>
            <a:r>
              <a:rPr lang="en-US" sz="1300" dirty="0"/>
              <a:t> (Features):</a:t>
            </a:r>
            <a:endParaRPr lang="vi-VN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Pregnancies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Glucose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</a:t>
            </a:r>
            <a:r>
              <a:rPr lang="en-US" sz="1300" dirty="0" err="1"/>
              <a:t>BloodPressure</a:t>
            </a: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</a:t>
            </a:r>
            <a:r>
              <a:rPr lang="en-US" sz="1300" dirty="0" err="1"/>
              <a:t>SkinThickness</a:t>
            </a: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Insulin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BMI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</a:t>
            </a:r>
            <a:r>
              <a:rPr lang="en-US" sz="1300" dirty="0" err="1"/>
              <a:t>DiabetesPedigreeFunction</a:t>
            </a: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    + Age</a:t>
            </a:r>
            <a:endParaRPr lang="vi-VN" sz="1300" dirty="0"/>
          </a:p>
          <a:p>
            <a:pPr marL="0" indent="0">
              <a:lnSpc>
                <a:spcPct val="110000"/>
              </a:lnSpc>
              <a:buNone/>
            </a:pPr>
            <a:r>
              <a:rPr lang="vi-VN" sz="1300" dirty="0"/>
              <a:t>Dữ liệu ra (</a:t>
            </a:r>
            <a:r>
              <a:rPr lang="vi-VN" sz="1300" dirty="0" err="1"/>
              <a:t>Output</a:t>
            </a:r>
            <a:r>
              <a:rPr lang="vi-VN" sz="1300" dirty="0"/>
              <a:t>): </a:t>
            </a:r>
            <a:r>
              <a:rPr lang="vi-VN" sz="1300" i="1" dirty="0" err="1"/>
              <a:t>Outcome</a:t>
            </a:r>
            <a:r>
              <a:rPr lang="vi-VN" sz="1300" dirty="0"/>
              <a:t> với hai giá trị (0: Không tiểu đường, 1: Có tiểu đường).</a:t>
            </a:r>
            <a:endParaRPr lang="en-US" sz="1300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1E2835-13A9-CE41-5BA6-8BF45C9EE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2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6AED616-7AA7-8867-73BA-53C3A1D8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Định </a:t>
            </a:r>
            <a:r>
              <a:rPr lang="en-US"/>
              <a:t>nghĩa</a:t>
            </a:r>
            <a:r>
              <a:rPr lang="en-US" dirty="0"/>
              <a:t> </a:t>
            </a:r>
            <a:r>
              <a:rPr lang="en-US"/>
              <a:t>vấn</a:t>
            </a:r>
            <a:r>
              <a:rPr lang="en-US" dirty="0"/>
              <a:t> </a:t>
            </a:r>
            <a:r>
              <a:rPr lang="en-US"/>
              <a:t>đề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D71C63-4857-6B1D-E29C-11DC30F7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2"/>
            <a:ext cx="10890929" cy="3666744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Pima Indians Diabetes (768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(feature)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Pregnancies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BloodPressure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SkinThickness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Insulin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insulin)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BMI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DiabetesPedigreeFunction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(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</a:pP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(label)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Outcome (0 =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=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1E2835-13A9-CE41-5BA6-8BF45C9EE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3325148-D693-4756-2A0A-DE9B0A57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16" y="914400"/>
            <a:ext cx="6077493" cy="1097280"/>
          </a:xfrm>
        </p:spPr>
        <p:txBody>
          <a:bodyPr anchor="b">
            <a:normAutofit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CEBC0192-7B4C-3750-C31A-F3D09912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6" y="914400"/>
            <a:ext cx="3654159" cy="248482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206CA09B-9D98-C08B-CA49-0B9553D0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589922"/>
            <a:ext cx="3950828" cy="1435549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44F701-5EC9-2E6B-7776-2CE45C9C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16" y="2185415"/>
            <a:ext cx="6077493" cy="388933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Kích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thước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768 </a:t>
            </a:r>
            <a:r>
              <a:rPr lang="en-US" altLang="en-US" dirty="0" err="1">
                <a:latin typeface="Arial" panose="020B0604020202020204" pitchFamily="34" charset="0"/>
              </a:rPr>
              <a:t>dòng</a:t>
            </a:r>
            <a:r>
              <a:rPr lang="en-US" altLang="en-US" dirty="0">
                <a:latin typeface="Arial" panose="020B0604020202020204" pitchFamily="34" charset="0"/>
              </a:rPr>
              <a:t> × 9 </a:t>
            </a:r>
            <a:r>
              <a:rPr lang="en-US" altLang="en-US" dirty="0" err="1">
                <a:latin typeface="Arial" panose="020B0604020202020204" pitchFamily="34" charset="0"/>
              </a:rPr>
              <a:t>cột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Kiểu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dữ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liệu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Chủ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yếu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>
                <a:latin typeface="Arial Unicode MS"/>
              </a:rPr>
              <a:t>int64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float64</a:t>
            </a:r>
            <a:r>
              <a:rPr lang="en-US" altLang="en-US" dirty="0"/>
              <a:t>).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Kiểm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tra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tính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toàn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vẹn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Dữ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liệu</a:t>
            </a:r>
            <a:r>
              <a:rPr lang="en-US" altLang="en-US" dirty="0">
                <a:latin typeface="Arial" panose="020B0604020202020204" pitchFamily="34" charset="0"/>
              </a:rPr>
              <a:t> ban </a:t>
            </a:r>
            <a:r>
              <a:rPr lang="en-US" altLang="en-US" dirty="0" err="1">
                <a:latin typeface="Arial" panose="020B0604020202020204" pitchFamily="34" charset="0"/>
              </a:rPr>
              <a:t>đầu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không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giá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trị</a:t>
            </a:r>
            <a:r>
              <a:rPr lang="en-US" altLang="en-US" dirty="0">
                <a:latin typeface="Arial" panose="020B0604020202020204" pitchFamily="34" charset="0"/>
              </a:rPr>
              <a:t> Null/</a:t>
            </a:r>
            <a:r>
              <a:rPr lang="en-US" altLang="en-US" dirty="0" err="1">
                <a:latin typeface="Arial" panose="020B0604020202020204" pitchFamily="34" charset="0"/>
              </a:rPr>
              <a:t>NaN</a:t>
            </a:r>
            <a:r>
              <a:rPr lang="en-US" altLang="en-US" dirty="0">
                <a:latin typeface="Arial" panose="020B0604020202020204" pitchFamily="34" charset="0"/>
              </a:rPr>
              <a:t> hay </a:t>
            </a:r>
            <a:r>
              <a:rPr lang="en-US" altLang="en-US" dirty="0" err="1">
                <a:latin typeface="Arial" panose="020B0604020202020204" pitchFamily="34" charset="0"/>
              </a:rPr>
              <a:t>dòng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trùng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lặp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7954F0-D631-DEC5-9F93-EF2A782E0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2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5C4380-22AA-6F14-A7DF-B1D7D243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1737108-EAD7-A8A8-1F14-7788ED3A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434590"/>
            <a:ext cx="4343400" cy="386562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205B56-248F-222C-F923-ACAFF5691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Nội</a:t>
            </a:r>
            <a:r>
              <a:rPr lang="en-US" altLang="en-US" b="1" dirty="0">
                <a:latin typeface="Arial" panose="020B0604020202020204" pitchFamily="34" charset="0"/>
              </a:rPr>
              <a:t> dung: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Trình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bày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bảng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thống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kê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mô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tả</a:t>
            </a:r>
            <a:r>
              <a:rPr lang="en-US" altLang="en-US" dirty="0">
                <a:latin typeface="Arial" panose="020B0604020202020204" pitchFamily="34" charset="0"/>
              </a:rPr>
              <a:t> (count, mean, std, min, max, percentile).</a:t>
            </a:r>
            <a:endParaRPr lang="en-US" altLang="en-US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Nhận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xét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quan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trọng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Nhiều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thuộc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tính</a:t>
            </a:r>
            <a:r>
              <a:rPr lang="en-US" altLang="en-US" dirty="0">
                <a:latin typeface="Arial" panose="020B0604020202020204" pitchFamily="34" charset="0"/>
              </a:rPr>
              <a:t> y </a:t>
            </a:r>
            <a:r>
              <a:rPr lang="en-US" altLang="en-US" dirty="0" err="1">
                <a:latin typeface="Arial" panose="020B0604020202020204" pitchFamily="34" charset="0"/>
              </a:rPr>
              <a:t>tế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như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</a:rPr>
              <a:t>Glucose, </a:t>
            </a:r>
            <a:r>
              <a:rPr lang="en-US" altLang="en-US" i="1" dirty="0" err="1">
                <a:latin typeface="Arial" panose="020B0604020202020204" pitchFamily="34" charset="0"/>
              </a:rPr>
              <a:t>BloodPressure</a:t>
            </a:r>
            <a:r>
              <a:rPr lang="en-US" altLang="en-US" i="1" dirty="0">
                <a:latin typeface="Arial" panose="020B0604020202020204" pitchFamily="34" charset="0"/>
              </a:rPr>
              <a:t>, BMI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giá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trị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tối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thiểu</a:t>
            </a:r>
            <a:r>
              <a:rPr lang="en-US" altLang="en-US" dirty="0">
                <a:latin typeface="Arial" panose="020B0604020202020204" pitchFamily="34" charset="0"/>
              </a:rPr>
              <a:t> (min) </a:t>
            </a:r>
            <a:r>
              <a:rPr lang="en-US" altLang="en-US" dirty="0" err="1">
                <a:latin typeface="Arial" panose="020B0604020202020204" pitchFamily="34" charset="0"/>
              </a:rPr>
              <a:t>bằng</a:t>
            </a:r>
            <a:r>
              <a:rPr lang="en-US" altLang="en-US" dirty="0">
                <a:latin typeface="Arial" panose="020B0604020202020204" pitchFamily="34" charset="0"/>
              </a:rPr>
              <a:t> 0, </a:t>
            </a:r>
            <a:r>
              <a:rPr lang="en-US" altLang="en-US" dirty="0" err="1">
                <a:latin typeface="Arial" panose="020B0604020202020204" pitchFamily="34" charset="0"/>
              </a:rPr>
              <a:t>điều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này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bất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hợp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lý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cho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thấy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sự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thiếu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hụt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dữ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liệu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cần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xử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lý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en-US" altLang="en-US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264EF92-E58E-97E7-63A1-A3645E77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EB541D-8F7E-E79B-33BA-88352DC3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Arial" panose="020B0604020202020204" pitchFamily="34" charset="0"/>
              </a:rPr>
              <a:t>Biểu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tròn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minh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họa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sự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phân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phối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lớp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 Unicode MS"/>
              </a:rPr>
              <a:t>Outcome</a:t>
            </a:r>
            <a:r>
              <a:rPr lang="en-US" altLang="en-US" dirty="0"/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liệu</a:t>
            </a:r>
            <a:r>
              <a:rPr lang="en-US" altLang="en-US" dirty="0">
                <a:latin typeface="Arial" panose="020B0604020202020204" pitchFamily="34" charset="0"/>
              </a:rPr>
              <a:t>: 500 </a:t>
            </a:r>
            <a:r>
              <a:rPr lang="en-US" altLang="en-US" dirty="0" err="1">
                <a:latin typeface="Arial" panose="020B0604020202020204" pitchFamily="34" charset="0"/>
              </a:rPr>
              <a:t>mẫu</a:t>
            </a:r>
            <a:r>
              <a:rPr lang="en-US" altLang="en-US" dirty="0">
                <a:latin typeface="Arial" panose="020B0604020202020204" pitchFamily="34" charset="0"/>
              </a:rPr>
              <a:t> "</a:t>
            </a:r>
            <a:r>
              <a:rPr lang="en-US" altLang="en-US" dirty="0" err="1">
                <a:latin typeface="Arial" panose="020B0604020202020204" pitchFamily="34" charset="0"/>
              </a:rPr>
              <a:t>Không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tiểu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</a:rPr>
              <a:t>" (65.1%) </a:t>
            </a:r>
            <a:r>
              <a:rPr lang="en-US" altLang="en-US" dirty="0" err="1">
                <a:latin typeface="Arial" panose="020B0604020202020204" pitchFamily="34" charset="0"/>
              </a:rPr>
              <a:t>và</a:t>
            </a:r>
            <a:r>
              <a:rPr lang="en-US" altLang="en-US" dirty="0">
                <a:latin typeface="Arial" panose="020B0604020202020204" pitchFamily="34" charset="0"/>
              </a:rPr>
              <a:t> 268 </a:t>
            </a:r>
            <a:r>
              <a:rPr lang="en-US" altLang="en-US" dirty="0" err="1">
                <a:latin typeface="Arial" panose="020B0604020202020204" pitchFamily="34" charset="0"/>
              </a:rPr>
              <a:t>mẫu</a:t>
            </a:r>
            <a:r>
              <a:rPr lang="en-US" altLang="en-US" dirty="0">
                <a:latin typeface="Arial" panose="020B0604020202020204" pitchFamily="34" charset="0"/>
              </a:rPr>
              <a:t> "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tiểu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đường</a:t>
            </a:r>
            <a:r>
              <a:rPr lang="en-US" altLang="en-US" dirty="0">
                <a:latin typeface="Arial" panose="020B0604020202020204" pitchFamily="34" charset="0"/>
              </a:rPr>
              <a:t>" (34.9%).</a:t>
            </a:r>
            <a:endParaRPr lang="vi-VN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vi-VN" dirty="0"/>
              <a:t>Dữ liệu có sự mất cân bằng nhẹ, với số lượng người không mắc bệnh chiếm đa số.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26A5235-A9DF-84C3-1523-93E805B51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46" y="1774539"/>
            <a:ext cx="4250585" cy="1506213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10CB3D29-9401-34CD-62D3-6EFE0E81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745" y="3607283"/>
            <a:ext cx="2660986" cy="26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2DFF0CB-D8A5-CE67-3CD2-82376B5B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vi-VN" sz="3300"/>
              <a:t>Phân tích Tương quan</a:t>
            </a:r>
            <a:endParaRPr lang="en-US" sz="330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93EB004-63FA-E062-8A0C-8B99FB4B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31" r="-1" b="-1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0DC452-EC49-8DF8-04EE-D4F594C9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dirty="0">
                <a:latin typeface="Arial Unicode MS"/>
              </a:rPr>
              <a:t>Glucose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dương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>
                <a:latin typeface="Arial Unicode MS"/>
              </a:rPr>
              <a:t>Outcome</a:t>
            </a:r>
            <a:r>
              <a:rPr lang="en-US" altLang="en-US" dirty="0"/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dirty="0">
                <a:latin typeface="Arial Unicode MS"/>
              </a:rPr>
              <a:t>BMI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>
                <a:latin typeface="Arial Unicode MS"/>
              </a:rPr>
              <a:t>Age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r>
              <a:rPr lang="en-US" altLang="en-US" dirty="0" err="1"/>
              <a:t>kể</a:t>
            </a:r>
            <a:r>
              <a:rPr lang="en-US" altLang="en-US" dirty="0"/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Một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số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thuộc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tính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đầu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vào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tương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quan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với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nhau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ví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dụ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 Unicode MS"/>
              </a:rPr>
              <a:t>SkinThickness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>
                <a:latin typeface="Arial Unicode MS"/>
              </a:rPr>
              <a:t>BMI</a:t>
            </a:r>
            <a:r>
              <a:rPr lang="en-US" altLang="en-US" dirty="0"/>
              <a:t>).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614D5A6-6A07-5B1A-4479-CE2B185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3400" err="1"/>
              <a:t>Trực</a:t>
            </a:r>
            <a:r>
              <a:rPr lang="en-US" sz="3400"/>
              <a:t> </a:t>
            </a:r>
            <a:r>
              <a:rPr lang="en-US" sz="3400" err="1"/>
              <a:t>quan</a:t>
            </a:r>
            <a:r>
              <a:rPr lang="en-US" sz="3400"/>
              <a:t> </a:t>
            </a:r>
            <a:r>
              <a:rPr lang="en-US" sz="3400" err="1"/>
              <a:t>hóa</a:t>
            </a:r>
            <a:r>
              <a:rPr lang="en-US" sz="3400"/>
              <a:t> </a:t>
            </a:r>
            <a:r>
              <a:rPr lang="en-US" sz="3400" err="1"/>
              <a:t>Phân</a:t>
            </a:r>
            <a:r>
              <a:rPr lang="en-US" sz="3400"/>
              <a:t> </a:t>
            </a:r>
            <a:r>
              <a:rPr lang="en-US" sz="3400" err="1"/>
              <a:t>phối</a:t>
            </a:r>
            <a:r>
              <a:rPr lang="en-US" sz="3400"/>
              <a:t> </a:t>
            </a:r>
            <a:r>
              <a:rPr lang="en-US" sz="3400" err="1"/>
              <a:t>Dữ</a:t>
            </a:r>
            <a:r>
              <a:rPr lang="en-US" sz="3400"/>
              <a:t> </a:t>
            </a:r>
            <a:r>
              <a:rPr lang="en-US" sz="3400" err="1"/>
              <a:t>liệu</a:t>
            </a:r>
            <a:endParaRPr lang="en-US" sz="34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29B541-69D8-E8B8-A51C-0CF48FFA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Biểu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hộp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cho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thấy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sự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hiện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diện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giá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trị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ngoại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lệ</a:t>
            </a:r>
            <a:r>
              <a:rPr lang="en-US" altLang="en-US" dirty="0">
                <a:latin typeface="Arial" panose="020B0604020202020204" pitchFamily="34" charset="0"/>
              </a:rPr>
              <a:t> (outliers) ở </a:t>
            </a:r>
            <a:r>
              <a:rPr lang="en-US" altLang="en-US" dirty="0" err="1">
                <a:latin typeface="Arial" panose="020B0604020202020204" pitchFamily="34" charset="0"/>
              </a:rPr>
              <a:t>nhiều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thuộc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tính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Biểu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đồ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phân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bố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cho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thấy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hầu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hết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thuộc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tính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không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tuân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theo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phân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phối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chuẩn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6F9FD3B-2FEE-8EFF-47D1-4BD1A2CA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087" y="914400"/>
            <a:ext cx="3708700" cy="24848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50DD019-4FF0-7A17-3A11-D2203620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9" y="3589922"/>
            <a:ext cx="3950828" cy="20247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9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2CDE4DB-9A49-7408-1EAF-87C2A9DF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en-US" sz="3600"/>
              <a:t>Biểu đồ histogram</a:t>
            </a:r>
          </a:p>
        </p:txBody>
      </p:sp>
      <p:pic>
        <p:nvPicPr>
          <p:cNvPr id="4" name="Chỗ dành sẵn cho Nội dung 3" descr="Ảnh có chứa văn bản, biểu đồ, Sơ đồ, hàng&#10;&#10;Nội dung do AI tạo ra có thể không chính xác.">
            <a:extLst>
              <a:ext uri="{FF2B5EF4-FFF2-40B4-BE49-F238E27FC236}">
                <a16:creationId xmlns:a16="http://schemas.microsoft.com/office/drawing/2014/main" id="{91E55F63-7F6E-B6BA-3DE8-BE9B0E87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9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1608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840</Words>
  <Application>Microsoft Office PowerPoint</Application>
  <PresentationFormat>Màn hình rộng</PresentationFormat>
  <Paragraphs>58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Source Sans Pro</vt:lpstr>
      <vt:lpstr>Source Sans Pro Light</vt:lpstr>
      <vt:lpstr>Times New Roman</vt:lpstr>
      <vt:lpstr>Wingdings</vt:lpstr>
      <vt:lpstr>DashVTI</vt:lpstr>
      <vt:lpstr>Phân loại bệnh tiểu đường Pima</vt:lpstr>
      <vt:lpstr>Phân tích bộ dữ liệu y tế của phụ nữ Pima để dự đoán khả năng mắc bệnh tiểu đường.</vt:lpstr>
      <vt:lpstr>Định nghĩa vấn đề</vt:lpstr>
      <vt:lpstr>Tổng quan Dữ liệu ban đầu</vt:lpstr>
      <vt:lpstr>Phân tích Thống kê mô tả</vt:lpstr>
      <vt:lpstr>Phân tích Phân phối Lớp</vt:lpstr>
      <vt:lpstr>Phân tích Tương quan</vt:lpstr>
      <vt:lpstr>Trực quan hóa Phân phối Dữ liệu</vt:lpstr>
      <vt:lpstr>Biểu đồ histogram</vt:lpstr>
      <vt:lpstr>Hiển thị nhiều tính chất (Multivariate Plots) </vt:lpstr>
      <vt:lpstr>Xử lý giá trị bất hợp lệ và trùng lặp </vt:lpstr>
      <vt:lpstr>Biến đổi dữ liệu</vt:lpstr>
      <vt:lpstr>Chia dữ liệu thực nghiệm</vt:lpstr>
      <vt:lpstr>Tóm tắt và 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Nguyễn Minh Tiến</dc:creator>
  <cp:lastModifiedBy>Trần Nguyễn Minh Tiến</cp:lastModifiedBy>
  <cp:revision>1</cp:revision>
  <dcterms:created xsi:type="dcterms:W3CDTF">2025-09-26T02:40:10Z</dcterms:created>
  <dcterms:modified xsi:type="dcterms:W3CDTF">2025-09-26T03:00:10Z</dcterms:modified>
</cp:coreProperties>
</file>