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Libre Franklin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gZjnFbDxGguwQdUGF4+EFCc8Sb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ibreFranklin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ibreFranklin-italic.fntdata"/><Relationship Id="rId14" Type="http://schemas.openxmlformats.org/officeDocument/2006/relationships/font" Target="fonts/LibreFranklin-bold.fntdata"/><Relationship Id="rId17" Type="http://customschemas.google.com/relationships/presentationmetadata" Target="metadata"/><Relationship Id="rId16" Type="http://schemas.openxmlformats.org/officeDocument/2006/relationships/font" Target="fonts/LibreFranklin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db3954a93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db3954a93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0db3954a93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smart art to be changed.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</a:t>
            </a:r>
            <a:r>
              <a:rPr lang="en-US"/>
              <a:t> color can be changed from off white to white- template from </a:t>
            </a:r>
            <a:r>
              <a:rPr lang="en-US"/>
              <a:t>office 365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slide should </a:t>
            </a:r>
            <a:r>
              <a:rPr lang="en-US"/>
              <a:t>explain</a:t>
            </a:r>
            <a:r>
              <a:rPr lang="en-US"/>
              <a:t> what we were looking to achieve. What questions we are trying to answer and the data we selected. </a:t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explain what can be done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screenshot of dashboard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db3954a93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db3954a93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0db3954a93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challenges? </a:t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db3954a93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db3954a93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0db3954a93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9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9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3" name="Google Shape;23;p9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4" name="Google Shape;24;p9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 rot="5400000">
            <a:off x="4386263" y="-719137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 rot="5400000">
            <a:off x="2839799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12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12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3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3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7" name="Google Shape;67;p16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16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16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7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7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extreme close up of line chart graphic" id="98" name="Google Shape;98;p1"/>
          <p:cNvPicPr preferRelativeResize="0"/>
          <p:nvPr/>
        </p:nvPicPr>
        <p:blipFill rotWithShape="1">
          <a:blip r:embed="rId3">
            <a:alphaModFix/>
          </a:blip>
          <a:srcRect b="0" l="0" r="0" t="10000"/>
          <a:stretch/>
        </p:blipFill>
        <p:spPr>
          <a:xfrm>
            <a:off x="42014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/>
          <p:nvPr/>
        </p:nvSpPr>
        <p:spPr>
          <a:xfrm rot="10800000">
            <a:off x="5671944" y="3711795"/>
            <a:ext cx="2129668" cy="1829358"/>
          </a:xfrm>
          <a:custGeom>
            <a:rect b="b" l="l" r="r" t="t"/>
            <a:pathLst>
              <a:path extrusionOk="0" h="1983044" w="2308583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6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"/>
          <p:cNvSpPr/>
          <p:nvPr/>
        </p:nvSpPr>
        <p:spPr>
          <a:xfrm>
            <a:off x="6138004" y="4166755"/>
            <a:ext cx="5607900" cy="20400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1" name="Google Shape;101;p1"/>
          <p:cNvSpPr txBox="1"/>
          <p:nvPr>
            <p:ph type="ctrTitle"/>
          </p:nvPr>
        </p:nvSpPr>
        <p:spPr>
          <a:xfrm>
            <a:off x="6298010" y="4333009"/>
            <a:ext cx="52683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ibre Franklin"/>
              <a:buNone/>
            </a:pPr>
            <a:r>
              <a:rPr lang="en-US" sz="3600">
                <a:solidFill>
                  <a:srgbClr val="FFFFFF"/>
                </a:solidFill>
              </a:rPr>
              <a:t>ECONOMIC DATA DASHBOARD</a:t>
            </a:r>
            <a:endParaRPr/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6298010" y="5419246"/>
            <a:ext cx="52683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 sz="1800">
                <a:solidFill>
                  <a:srgbClr val="FFFFFF"/>
                </a:solidFill>
              </a:rPr>
              <a:t>Project 3 - Group 7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db3954a93_0_37"/>
          <p:cNvSpPr txBox="1"/>
          <p:nvPr>
            <p:ph type="title"/>
          </p:nvPr>
        </p:nvSpPr>
        <p:spPr>
          <a:xfrm>
            <a:off x="4204000" y="685800"/>
            <a:ext cx="4498200" cy="651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Members</a:t>
            </a:r>
            <a:endParaRPr/>
          </a:p>
        </p:txBody>
      </p:sp>
      <p:sp>
        <p:nvSpPr>
          <p:cNvPr id="109" name="Google Shape;109;g10db3954a93_0_37"/>
          <p:cNvSpPr txBox="1"/>
          <p:nvPr>
            <p:ph idx="1" type="body"/>
          </p:nvPr>
        </p:nvSpPr>
        <p:spPr>
          <a:xfrm>
            <a:off x="4469200" y="1337700"/>
            <a:ext cx="3967800" cy="443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Bill Johnson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Steven Broyles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Tamekia Phillips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Thea James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Tiera Nixon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Venkatesh Hegde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200"/>
              </a:spcAft>
              <a:buNone/>
            </a:pPr>
            <a:r>
              <a:rPr lang="en-US"/>
              <a:t>Wesley Watkins</a:t>
            </a:r>
            <a:endParaRPr/>
          </a:p>
        </p:txBody>
      </p:sp>
      <p:cxnSp>
        <p:nvCxnSpPr>
          <p:cNvPr id="110" name="Google Shape;110;g10db3954a93_0_37"/>
          <p:cNvCxnSpPr/>
          <p:nvPr/>
        </p:nvCxnSpPr>
        <p:spPr>
          <a:xfrm>
            <a:off x="3745300" y="1463625"/>
            <a:ext cx="541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525" y="1651100"/>
            <a:ext cx="1041200" cy="10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"/>
          <p:cNvSpPr txBox="1"/>
          <p:nvPr>
            <p:ph type="title"/>
          </p:nvPr>
        </p:nvSpPr>
        <p:spPr>
          <a:xfrm>
            <a:off x="1371600" y="685800"/>
            <a:ext cx="9601200" cy="81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Data Exploration</a:t>
            </a:r>
            <a:endParaRPr/>
          </a:p>
        </p:txBody>
      </p:sp>
      <p:sp>
        <p:nvSpPr>
          <p:cNvPr id="117" name="Google Shape;117;p2"/>
          <p:cNvSpPr txBox="1"/>
          <p:nvPr>
            <p:ph idx="1" type="body"/>
          </p:nvPr>
        </p:nvSpPr>
        <p:spPr>
          <a:xfrm>
            <a:off x="1354325" y="3035500"/>
            <a:ext cx="3003600" cy="3581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u="sng"/>
              <a:t>Question</a:t>
            </a:r>
            <a:r>
              <a:rPr lang="en-US"/>
              <a:t>: 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Connection between Institutional Economic Data and </a:t>
            </a:r>
            <a:r>
              <a:rPr lang="en-US"/>
              <a:t>Individual Economic</a:t>
            </a:r>
            <a:r>
              <a:rPr lang="en-US"/>
              <a:t> Data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Big </a:t>
            </a:r>
            <a:r>
              <a:rPr lang="en-US"/>
              <a:t>Business</a:t>
            </a:r>
            <a:r>
              <a:rPr lang="en-US"/>
              <a:t> vs the Average Person</a:t>
            </a:r>
            <a:endParaRPr/>
          </a:p>
        </p:txBody>
      </p:sp>
      <p:sp>
        <p:nvSpPr>
          <p:cNvPr id="118" name="Google Shape;118;p2"/>
          <p:cNvSpPr txBox="1"/>
          <p:nvPr>
            <p:ph idx="1" type="body"/>
          </p:nvPr>
        </p:nvSpPr>
        <p:spPr>
          <a:xfrm>
            <a:off x="4452825" y="3035500"/>
            <a:ext cx="3078300" cy="3581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u="sng"/>
              <a:t>Data</a:t>
            </a:r>
            <a:r>
              <a:rPr lang="en-US"/>
              <a:t>: 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Unemployment</a:t>
            </a:r>
            <a:endParaRPr/>
          </a:p>
          <a:p>
            <a:pPr indent="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Inflation</a:t>
            </a:r>
            <a:endParaRPr/>
          </a:p>
          <a:p>
            <a:pPr indent="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Stock Prices</a:t>
            </a:r>
            <a:endParaRPr/>
          </a:p>
          <a:p>
            <a:pPr indent="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Interest Rates</a:t>
            </a:r>
            <a:endParaRPr/>
          </a:p>
          <a:p>
            <a:pPr indent="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Money </a:t>
            </a:r>
            <a:r>
              <a:rPr lang="en-US"/>
              <a:t>Supply</a:t>
            </a:r>
            <a:endParaRPr/>
          </a:p>
          <a:p>
            <a:pPr indent="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Housing Inventory</a:t>
            </a:r>
            <a:endParaRPr/>
          </a:p>
          <a:p>
            <a:pPr indent="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19" name="Google Shape;119;p2"/>
          <p:cNvSpPr txBox="1"/>
          <p:nvPr>
            <p:ph idx="1" type="body"/>
          </p:nvPr>
        </p:nvSpPr>
        <p:spPr>
          <a:xfrm>
            <a:off x="7626025" y="3035500"/>
            <a:ext cx="3078300" cy="3581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u="sng"/>
              <a:t>Visualization</a:t>
            </a:r>
            <a:r>
              <a:rPr lang="en-US"/>
              <a:t>:  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Dashboard</a:t>
            </a:r>
            <a:endParaRPr/>
          </a:p>
          <a:p>
            <a:pPr indent="-342900" lvl="1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Charts</a:t>
            </a:r>
            <a:endParaRPr/>
          </a:p>
          <a:p>
            <a:pPr indent="-342900" lvl="1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Financial  News</a:t>
            </a:r>
            <a:endParaRPr/>
          </a:p>
          <a:p>
            <a:pPr indent="0" lvl="0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Unemployment Map</a:t>
            </a:r>
            <a:endParaRPr/>
          </a:p>
          <a:p>
            <a:pPr indent="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API links to Data</a:t>
            </a:r>
            <a:endParaRPr/>
          </a:p>
        </p:txBody>
      </p:sp>
      <p:pic>
        <p:nvPicPr>
          <p:cNvPr id="120" name="Google Shape;120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4650" y="1800225"/>
            <a:ext cx="7429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1375" y="1651100"/>
            <a:ext cx="1041200" cy="10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44575" y="1651100"/>
            <a:ext cx="1041200" cy="10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39175" y="1800225"/>
            <a:ext cx="7429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793700" y="1800225"/>
            <a:ext cx="74295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>
            <p:ph type="title"/>
          </p:nvPr>
        </p:nvSpPr>
        <p:spPr>
          <a:xfrm>
            <a:off x="4554825" y="157225"/>
            <a:ext cx="3610800" cy="73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ETL Process</a:t>
            </a:r>
            <a:endParaRPr/>
          </a:p>
        </p:txBody>
      </p:sp>
      <p:sp>
        <p:nvSpPr>
          <p:cNvPr id="130" name="Google Shape;130;p3"/>
          <p:cNvSpPr/>
          <p:nvPr/>
        </p:nvSpPr>
        <p:spPr>
          <a:xfrm>
            <a:off x="803325" y="617100"/>
            <a:ext cx="3751500" cy="4470000"/>
          </a:xfrm>
          <a:prstGeom prst="roundRect">
            <a:avLst>
              <a:gd fmla="val 10000" name="adj"/>
            </a:avLst>
          </a:prstGeom>
          <a:solidFill>
            <a:schemeClr val="lt1">
              <a:alpha val="89803"/>
            </a:schemeClr>
          </a:solidFill>
          <a:ln cap="flat" cmpd="sng" w="34925">
            <a:solidFill>
              <a:srgbClr val="8C8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"/>
          <p:cNvSpPr txBox="1"/>
          <p:nvPr/>
        </p:nvSpPr>
        <p:spPr>
          <a:xfrm>
            <a:off x="1094175" y="1476850"/>
            <a:ext cx="28503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80000" lIns="80000" spcFirstLastPara="1" rIns="80000" wrap="square" tIns="80000">
            <a:noAutofit/>
          </a:bodyPr>
          <a:lstStyle/>
          <a:p>
            <a:pPr indent="-19050" lvl="1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ibre Franklin"/>
              <a:buNone/>
            </a:pPr>
            <a:r>
              <a:t/>
            </a:r>
            <a:endParaRPr b="0" i="0" sz="42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9050" lvl="1" marL="2857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ibre Franklin"/>
              <a:buNone/>
            </a:pPr>
            <a:r>
              <a:t/>
            </a:r>
            <a:endParaRPr b="0" i="0" sz="42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3139775" y="3346391"/>
            <a:ext cx="3581400" cy="3206700"/>
          </a:xfrm>
          <a:custGeom>
            <a:rect b="b" l="l" r="r" t="t"/>
            <a:pathLst>
              <a:path extrusionOk="0" h="120000" w="120000">
                <a:moveTo>
                  <a:pt x="11497" y="90763"/>
                </a:moveTo>
                <a:lnTo>
                  <a:pt x="14747" y="88702"/>
                </a:lnTo>
                <a:cubicBezTo>
                  <a:pt x="23951" y="102825"/>
                  <a:pt x="39386" y="111819"/>
                  <a:pt x="56367" y="112953"/>
                </a:cubicBezTo>
                <a:cubicBezTo>
                  <a:pt x="73348" y="114087"/>
                  <a:pt x="89872" y="107227"/>
                  <a:pt x="100921" y="94455"/>
                </a:cubicBezTo>
                <a:lnTo>
                  <a:pt x="98812" y="93117"/>
                </a:lnTo>
                <a:lnTo>
                  <a:pt x="106878" y="89733"/>
                </a:lnTo>
                <a:lnTo>
                  <a:pt x="106361" y="97905"/>
                </a:lnTo>
                <a:lnTo>
                  <a:pt x="104248" y="96565"/>
                </a:lnTo>
                <a:cubicBezTo>
                  <a:pt x="92510" y="110627"/>
                  <a:pt x="74726" y="118264"/>
                  <a:pt x="56390" y="117117"/>
                </a:cubicBezTo>
                <a:cubicBezTo>
                  <a:pt x="38055" y="115970"/>
                  <a:pt x="21373" y="106177"/>
                  <a:pt x="11497" y="90763"/>
                </a:cubicBezTo>
                <a:close/>
              </a:path>
            </a:pathLst>
          </a:custGeom>
          <a:solidFill>
            <a:srgbClr val="C4C4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"/>
          <p:cNvSpPr/>
          <p:nvPr/>
        </p:nvSpPr>
        <p:spPr>
          <a:xfrm>
            <a:off x="1710675" y="4902575"/>
            <a:ext cx="2285100" cy="738900"/>
          </a:xfrm>
          <a:prstGeom prst="roundRect">
            <a:avLst>
              <a:gd fmla="val 10000" name="adj"/>
            </a:avLst>
          </a:prstGeom>
          <a:solidFill>
            <a:srgbClr val="8C8D85"/>
          </a:solidFill>
          <a:ln cap="flat" cmpd="sng" w="349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3"/>
          <p:cNvSpPr txBox="1"/>
          <p:nvPr/>
        </p:nvSpPr>
        <p:spPr>
          <a:xfrm>
            <a:off x="1726950" y="4981500"/>
            <a:ext cx="25722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9675" lIns="89525" spcFirstLastPara="1" rIns="89525" wrap="square" tIns="59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Libre Franklin"/>
              <a:buNone/>
            </a:pPr>
            <a:r>
              <a:t/>
            </a:r>
            <a:endParaRPr b="0" i="0" sz="47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4885875" y="2001025"/>
            <a:ext cx="3432000" cy="3419400"/>
          </a:xfrm>
          <a:prstGeom prst="roundRect">
            <a:avLst>
              <a:gd fmla="val 10000" name="adj"/>
            </a:avLst>
          </a:prstGeom>
          <a:solidFill>
            <a:schemeClr val="lt1">
              <a:alpha val="89803"/>
            </a:schemeClr>
          </a:solidFill>
          <a:ln cap="flat" cmpd="sng" w="34925">
            <a:solidFill>
              <a:srgbClr val="8C8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"/>
          <p:cNvSpPr txBox="1"/>
          <p:nvPr/>
        </p:nvSpPr>
        <p:spPr>
          <a:xfrm>
            <a:off x="4942125" y="2714950"/>
            <a:ext cx="2850300" cy="20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80000" lIns="80000" spcFirstLastPara="1" rIns="80000" wrap="square" tIns="80000">
            <a:noAutofit/>
          </a:bodyPr>
          <a:lstStyle/>
          <a:p>
            <a:pPr indent="-19050" lvl="1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ibre Franklin"/>
              <a:buNone/>
            </a:pPr>
            <a:r>
              <a:t/>
            </a:r>
            <a:endParaRPr b="0" i="0" sz="42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9050" lvl="1" marL="2857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ibre Franklin"/>
              <a:buNone/>
            </a:pPr>
            <a:r>
              <a:t/>
            </a:r>
            <a:endParaRPr b="0" i="0" sz="42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7" name="Google Shape;137;p3"/>
          <p:cNvSpPr/>
          <p:nvPr/>
        </p:nvSpPr>
        <p:spPr>
          <a:xfrm rot="588073">
            <a:off x="7242017" y="383033"/>
            <a:ext cx="3944066" cy="4617785"/>
          </a:xfrm>
          <a:custGeom>
            <a:rect b="b" l="l" r="r" t="t"/>
            <a:pathLst>
              <a:path extrusionOk="0" h="120000" w="120000">
                <a:moveTo>
                  <a:pt x="8194" y="34872"/>
                </a:moveTo>
                <a:cubicBezTo>
                  <a:pt x="17335" y="15788"/>
                  <a:pt x="36107" y="3255"/>
                  <a:pt x="57133" y="2199"/>
                </a:cubicBezTo>
                <a:cubicBezTo>
                  <a:pt x="78159" y="1143"/>
                  <a:pt x="98078" y="11733"/>
                  <a:pt x="109062" y="29806"/>
                </a:cubicBezTo>
                <a:lnTo>
                  <a:pt x="111231" y="28754"/>
                </a:lnTo>
                <a:lnTo>
                  <a:pt x="110171" y="35665"/>
                </a:lnTo>
                <a:lnTo>
                  <a:pt x="103651" y="32431"/>
                </a:lnTo>
                <a:lnTo>
                  <a:pt x="105820" y="31379"/>
                </a:lnTo>
                <a:lnTo>
                  <a:pt x="105820" y="31379"/>
                </a:lnTo>
                <a:cubicBezTo>
                  <a:pt x="95506" y="14305"/>
                  <a:pt x="76835" y="4335"/>
                  <a:pt x="57157" y="5394"/>
                </a:cubicBezTo>
                <a:cubicBezTo>
                  <a:pt x="37480" y="6454"/>
                  <a:pt x="19948" y="18373"/>
                  <a:pt x="11465" y="36459"/>
                </a:cubicBezTo>
                <a:close/>
              </a:path>
            </a:pathLst>
          </a:custGeom>
          <a:solidFill>
            <a:srgbClr val="C4C4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"/>
          <p:cNvSpPr/>
          <p:nvPr/>
        </p:nvSpPr>
        <p:spPr>
          <a:xfrm>
            <a:off x="5544275" y="1644325"/>
            <a:ext cx="2633400" cy="738900"/>
          </a:xfrm>
          <a:prstGeom prst="roundRect">
            <a:avLst>
              <a:gd fmla="val 10000" name="adj"/>
            </a:avLst>
          </a:prstGeom>
          <a:solidFill>
            <a:srgbClr val="8C8D85"/>
          </a:solidFill>
          <a:ln cap="flat" cmpd="sng" w="349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"/>
          <p:cNvSpPr txBox="1"/>
          <p:nvPr/>
        </p:nvSpPr>
        <p:spPr>
          <a:xfrm>
            <a:off x="5574925" y="1661400"/>
            <a:ext cx="25722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9675" lIns="89525" spcFirstLastPara="1" rIns="89525" wrap="square" tIns="59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Libre Franklin"/>
              <a:buNone/>
            </a:pPr>
            <a:r>
              <a:t/>
            </a:r>
            <a:endParaRPr b="0" i="0" sz="47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8814900" y="2400302"/>
            <a:ext cx="2962800" cy="3628200"/>
          </a:xfrm>
          <a:prstGeom prst="roundRect">
            <a:avLst>
              <a:gd fmla="val 10000" name="adj"/>
            </a:avLst>
          </a:prstGeom>
          <a:solidFill>
            <a:schemeClr val="lt1">
              <a:alpha val="89803"/>
            </a:schemeClr>
          </a:solidFill>
          <a:ln cap="flat" cmpd="sng" w="34925">
            <a:solidFill>
              <a:srgbClr val="8C8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"/>
          <p:cNvSpPr txBox="1"/>
          <p:nvPr/>
        </p:nvSpPr>
        <p:spPr>
          <a:xfrm>
            <a:off x="8815599" y="3013275"/>
            <a:ext cx="2850300" cy="22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80000" lIns="80000" spcFirstLastPara="1" rIns="80000" wrap="square" tIns="80000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●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Conversion from csv to json</a:t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9050" lvl="1" marL="2857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ibre Franklin"/>
              <a:buNone/>
            </a:pPr>
            <a:r>
              <a:t/>
            </a:r>
            <a:endParaRPr b="0" i="0" sz="42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9957075" y="5846400"/>
            <a:ext cx="1434300" cy="738900"/>
          </a:xfrm>
          <a:prstGeom prst="roundRect">
            <a:avLst>
              <a:gd fmla="val 10000" name="adj"/>
            </a:avLst>
          </a:prstGeom>
          <a:solidFill>
            <a:srgbClr val="8C8D85"/>
          </a:solidFill>
          <a:ln cap="flat" cmpd="sng" w="349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"/>
          <p:cNvSpPr txBox="1"/>
          <p:nvPr/>
        </p:nvSpPr>
        <p:spPr>
          <a:xfrm>
            <a:off x="1727025" y="4910100"/>
            <a:ext cx="228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Libre Franklin"/>
                <a:ea typeface="Libre Franklin"/>
                <a:cs typeface="Libre Franklin"/>
                <a:sym typeface="Libre Franklin"/>
              </a:rPr>
              <a:t>Extract</a:t>
            </a:r>
            <a:endParaRPr b="1" sz="36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4" name="Google Shape;144;p3"/>
          <p:cNvSpPr txBox="1"/>
          <p:nvPr/>
        </p:nvSpPr>
        <p:spPr>
          <a:xfrm>
            <a:off x="5596800" y="1661400"/>
            <a:ext cx="257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Libre Franklin"/>
                <a:ea typeface="Libre Franklin"/>
                <a:cs typeface="Libre Franklin"/>
                <a:sym typeface="Libre Franklin"/>
              </a:rPr>
              <a:t>Transform</a:t>
            </a:r>
            <a:endParaRPr b="1" sz="36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5" name="Google Shape;145;p3"/>
          <p:cNvSpPr txBox="1"/>
          <p:nvPr/>
        </p:nvSpPr>
        <p:spPr>
          <a:xfrm>
            <a:off x="9559438" y="5846400"/>
            <a:ext cx="228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Libre Franklin"/>
                <a:ea typeface="Libre Franklin"/>
                <a:cs typeface="Libre Franklin"/>
                <a:sym typeface="Libre Franklin"/>
              </a:rPr>
              <a:t>Load</a:t>
            </a:r>
            <a:endParaRPr b="1" sz="36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6" name="Google Shape;146;p3"/>
          <p:cNvSpPr txBox="1"/>
          <p:nvPr/>
        </p:nvSpPr>
        <p:spPr>
          <a:xfrm>
            <a:off x="4841025" y="2480200"/>
            <a:ext cx="3432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ibre Franklin"/>
              <a:buChar char="●"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Read csv files in Pandas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ibre Franklin"/>
              <a:buChar char="●"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Convert format of Date column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ibre Franklin"/>
              <a:buChar char="●"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Filter rows to only include 5 years of data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ibre Franklin"/>
              <a:buChar char="●"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Calculate difference of values and add column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ibre Franklin"/>
              <a:buChar char="●"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Create new csv files for monthly average formula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147" name="Google Shape;147;p3"/>
          <p:cNvGrpSpPr/>
          <p:nvPr/>
        </p:nvGrpSpPr>
        <p:grpSpPr>
          <a:xfrm>
            <a:off x="956077" y="804889"/>
            <a:ext cx="3432080" cy="3893678"/>
            <a:chOff x="727600" y="3485800"/>
            <a:chExt cx="2112049" cy="2907900"/>
          </a:xfrm>
        </p:grpSpPr>
        <p:pic>
          <p:nvPicPr>
            <p:cNvPr id="148" name="Google Shape;148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600" y="3485800"/>
              <a:ext cx="868060" cy="491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0421" y="5039861"/>
              <a:ext cx="616917" cy="6169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46803" y="4328277"/>
              <a:ext cx="616916" cy="6169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27600" y="5725888"/>
              <a:ext cx="616917" cy="6678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226614" y="5087139"/>
              <a:ext cx="613036" cy="37670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3" name="Google Shape;153;p3"/>
            <p:cNvCxnSpPr>
              <a:endCxn id="152" idx="1"/>
            </p:cNvCxnSpPr>
            <p:nvPr/>
          </p:nvCxnSpPr>
          <p:spPr>
            <a:xfrm>
              <a:off x="1408214" y="4743291"/>
              <a:ext cx="818400" cy="53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3"/>
            <p:cNvCxnSpPr>
              <a:endCxn id="152" idx="1"/>
            </p:cNvCxnSpPr>
            <p:nvPr/>
          </p:nvCxnSpPr>
          <p:spPr>
            <a:xfrm flipH="1" rot="10800000">
              <a:off x="1357214" y="5275491"/>
              <a:ext cx="869400" cy="72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3"/>
            <p:cNvCxnSpPr>
              <a:endCxn id="152" idx="1"/>
            </p:cNvCxnSpPr>
            <p:nvPr/>
          </p:nvCxnSpPr>
          <p:spPr>
            <a:xfrm flipH="1" rot="10800000">
              <a:off x="1430414" y="5275491"/>
              <a:ext cx="796200" cy="86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56" name="Google Shape;156;p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330928" y="3862512"/>
              <a:ext cx="344139" cy="43734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7" name="Google Shape;157;p3"/>
            <p:cNvCxnSpPr>
              <a:stCxn id="148" idx="3"/>
              <a:endCxn id="156" idx="1"/>
            </p:cNvCxnSpPr>
            <p:nvPr/>
          </p:nvCxnSpPr>
          <p:spPr>
            <a:xfrm>
              <a:off x="1595660" y="3731475"/>
              <a:ext cx="735300" cy="34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 txBox="1"/>
          <p:nvPr>
            <p:ph type="title"/>
          </p:nvPr>
        </p:nvSpPr>
        <p:spPr>
          <a:xfrm>
            <a:off x="1371600" y="685800"/>
            <a:ext cx="9601200" cy="74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Dashboard</a:t>
            </a:r>
            <a:endParaRPr/>
          </a:p>
        </p:txBody>
      </p:sp>
      <p:sp>
        <p:nvSpPr>
          <p:cNvPr id="163" name="Google Shape;163;p6"/>
          <p:cNvSpPr txBox="1"/>
          <p:nvPr>
            <p:ph idx="1" type="body"/>
          </p:nvPr>
        </p:nvSpPr>
        <p:spPr>
          <a:xfrm>
            <a:off x="1371600" y="2286000"/>
            <a:ext cx="42633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Python</a:t>
            </a:r>
            <a:endParaRPr/>
          </a:p>
          <a:p>
            <a:pPr indent="-342900" lvl="1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Flask</a:t>
            </a:r>
            <a:endParaRPr/>
          </a:p>
          <a:p>
            <a:pPr indent="0" lvl="0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JavaScript</a:t>
            </a:r>
            <a:endParaRPr/>
          </a:p>
          <a:p>
            <a:pPr indent="-342900" lvl="1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Axios</a:t>
            </a:r>
            <a:endParaRPr/>
          </a:p>
          <a:p>
            <a:pPr indent="-342900" lvl="1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React</a:t>
            </a:r>
            <a:endParaRPr/>
          </a:p>
          <a:p>
            <a:pPr indent="0" lvl="0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HTML/CSS</a:t>
            </a:r>
            <a:endParaRPr/>
          </a:p>
          <a:p>
            <a:pPr indent="-342900" lvl="1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BootStrap Framework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db3954a93_0_1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Unemployment</a:t>
            </a:r>
            <a:r>
              <a:rPr lang="en-US"/>
              <a:t> Map</a:t>
            </a:r>
            <a:endParaRPr/>
          </a:p>
        </p:txBody>
      </p:sp>
      <p:sp>
        <p:nvSpPr>
          <p:cNvPr id="170" name="Google Shape;170;g10db3954a93_0_11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176" name="Google Shape;176;p7"/>
          <p:cNvSpPr txBox="1"/>
          <p:nvPr>
            <p:ph idx="1" type="body"/>
          </p:nvPr>
        </p:nvSpPr>
        <p:spPr>
          <a:xfrm>
            <a:off x="1371600" y="1934700"/>
            <a:ext cx="10069800" cy="3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intended to do 10 years but ran into a few problems as it relates to some datasets not going back that far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 to convert daily data to monthly data (Had to find the averages)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overall - financial data unavailable due to fee being associated with viewing information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	  API calls through JavaScript- Axios (News API)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	  Date selection dropdown 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db3954a93_0_23"/>
          <p:cNvSpPr txBox="1"/>
          <p:nvPr/>
        </p:nvSpPr>
        <p:spPr>
          <a:xfrm>
            <a:off x="4281200" y="2967300"/>
            <a:ext cx="3505200" cy="923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Libre Franklin"/>
                <a:ea typeface="Libre Franklin"/>
                <a:cs typeface="Libre Franklin"/>
                <a:sym typeface="Libre Franklin"/>
              </a:rPr>
              <a:t>Questions?</a:t>
            </a:r>
            <a:endParaRPr sz="48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2022-01-12T23:11:47Z</dcterms:created>
  <dc:creator>Wesley Watkins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