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FUuSCzFfhQxdKKsWHQOoTwAQL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db3954a9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db3954a9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0db3954a93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b3954a93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b3954a93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0db3954a93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challenges? </a:t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e6c0dcf75_1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e6c0dcf75_1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0e6c0dcf75_1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db3954a93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db3954a9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0db3954a93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9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Google Shape;23;p9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2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3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extreme close up of line chart graphic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10000"/>
          <a:stretch/>
        </p:blipFill>
        <p:spPr>
          <a:xfrm>
            <a:off x="42014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 rot="10800000">
            <a:off x="5671944" y="3711795"/>
            <a:ext cx="2129668" cy="1829358"/>
          </a:xfrm>
          <a:custGeom>
            <a:rect b="b" l="l" r="r" t="t"/>
            <a:pathLst>
              <a:path extrusionOk="0" h="1983044" w="2308583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6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6138004" y="4166755"/>
            <a:ext cx="5607900" cy="2040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1" name="Google Shape;101;p1"/>
          <p:cNvSpPr txBox="1"/>
          <p:nvPr>
            <p:ph type="ctrTitle"/>
          </p:nvPr>
        </p:nvSpPr>
        <p:spPr>
          <a:xfrm>
            <a:off x="6298010" y="4333009"/>
            <a:ext cx="52683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"/>
              <a:buNone/>
            </a:pPr>
            <a:r>
              <a:rPr lang="en-US" sz="3600">
                <a:solidFill>
                  <a:srgbClr val="FFFFFF"/>
                </a:solidFill>
              </a:rPr>
              <a:t>ECONOMIC DATA DASHBOARD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6298010" y="5419246"/>
            <a:ext cx="52683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Project 3 - Group 7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db3954a93_0_37"/>
          <p:cNvSpPr txBox="1"/>
          <p:nvPr>
            <p:ph type="title"/>
          </p:nvPr>
        </p:nvSpPr>
        <p:spPr>
          <a:xfrm>
            <a:off x="4204000" y="685800"/>
            <a:ext cx="4498200" cy="651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109" name="Google Shape;109;g10db3954a93_0_37"/>
          <p:cNvSpPr txBox="1"/>
          <p:nvPr>
            <p:ph idx="1" type="body"/>
          </p:nvPr>
        </p:nvSpPr>
        <p:spPr>
          <a:xfrm>
            <a:off x="4469200" y="1337700"/>
            <a:ext cx="3967800" cy="443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Bill Johnson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Steven Broyles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Tamekia Phillips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Thea James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Tiera Nixon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Venkatesh Hegde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200"/>
              </a:spcAft>
              <a:buNone/>
            </a:pPr>
            <a:r>
              <a:rPr lang="en-US"/>
              <a:t>Wesley Watkins</a:t>
            </a:r>
            <a:endParaRPr/>
          </a:p>
        </p:txBody>
      </p:sp>
      <p:cxnSp>
        <p:nvCxnSpPr>
          <p:cNvPr id="110" name="Google Shape;110;g10db3954a93_0_37"/>
          <p:cNvCxnSpPr/>
          <p:nvPr/>
        </p:nvCxnSpPr>
        <p:spPr>
          <a:xfrm>
            <a:off x="3745300" y="1463625"/>
            <a:ext cx="541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525" y="1651100"/>
            <a:ext cx="1041200" cy="10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>
            <p:ph type="title"/>
          </p:nvPr>
        </p:nvSpPr>
        <p:spPr>
          <a:xfrm>
            <a:off x="1371600" y="685800"/>
            <a:ext cx="9601200" cy="81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1354325" y="3035500"/>
            <a:ext cx="3003600" cy="3581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u="sng"/>
              <a:t>Question</a:t>
            </a:r>
            <a:r>
              <a:rPr lang="en-US"/>
              <a:t>: 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900"/>
              <a:t>How is the Economy?</a:t>
            </a:r>
            <a:endParaRPr sz="1900"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3655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900"/>
              <a:t>Connection between Institutional Economic Data and </a:t>
            </a:r>
            <a:r>
              <a:rPr lang="en-US" sz="1900"/>
              <a:t>Individual Economic</a:t>
            </a:r>
            <a:r>
              <a:rPr lang="en-US" sz="1900"/>
              <a:t> Data</a:t>
            </a:r>
            <a:endParaRPr sz="1900"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1900"/>
          </a:p>
          <a:p>
            <a:pPr indent="-33655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900"/>
              <a:t>“Big </a:t>
            </a:r>
            <a:r>
              <a:rPr lang="en-US" sz="1900"/>
              <a:t>Business”</a:t>
            </a:r>
            <a:r>
              <a:rPr lang="en-US" sz="1900"/>
              <a:t> vs the Average Person</a:t>
            </a:r>
            <a:endParaRPr sz="1900"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4452825" y="3035500"/>
            <a:ext cx="3078300" cy="3581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u="sng"/>
              <a:t>Data</a:t>
            </a:r>
            <a:r>
              <a:rPr lang="en-US"/>
              <a:t>: 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Unemployment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Inflation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Stock Prices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Interest Rates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Money </a:t>
            </a:r>
            <a:r>
              <a:rPr lang="en-US"/>
              <a:t>Supply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Housing Inventory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7626025" y="3035500"/>
            <a:ext cx="3078300" cy="3581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u="sng"/>
              <a:t>Visualization</a:t>
            </a:r>
            <a:r>
              <a:rPr lang="en-US"/>
              <a:t>:  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Dashboard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Charts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Financial  News</a:t>
            </a:r>
            <a:endParaRPr/>
          </a:p>
          <a:p>
            <a:pPr indent="0" lvl="0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Unemployment Map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Link to API Service</a:t>
            </a:r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650" y="1800225"/>
            <a:ext cx="7429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1375" y="1651100"/>
            <a:ext cx="1041200" cy="10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4575" y="1651100"/>
            <a:ext cx="1041200" cy="10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9175" y="1800225"/>
            <a:ext cx="7429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93700" y="1800225"/>
            <a:ext cx="7429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4554825" y="157225"/>
            <a:ext cx="3610800" cy="73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ETL Process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803325" y="617100"/>
            <a:ext cx="3751500" cy="4470000"/>
          </a:xfrm>
          <a:prstGeom prst="roundRect">
            <a:avLst>
              <a:gd fmla="val 10000" name="adj"/>
            </a:avLst>
          </a:prstGeom>
          <a:solidFill>
            <a:schemeClr val="lt1">
              <a:alpha val="89803"/>
            </a:schemeClr>
          </a:solidFill>
          <a:ln cap="flat" cmpd="sng" w="34925">
            <a:solidFill>
              <a:srgbClr val="8C8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1094175" y="1476850"/>
            <a:ext cx="28503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/>
          <a:p>
            <a:pPr indent="-19050" lvl="1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ibre Franklin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9050" lvl="1" marL="2857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ibre Franklin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3139775" y="3346391"/>
            <a:ext cx="3581400" cy="3206700"/>
          </a:xfrm>
          <a:custGeom>
            <a:rect b="b" l="l" r="r" t="t"/>
            <a:pathLst>
              <a:path extrusionOk="0" h="120000" w="120000">
                <a:moveTo>
                  <a:pt x="11497" y="90763"/>
                </a:moveTo>
                <a:lnTo>
                  <a:pt x="14747" y="88702"/>
                </a:lnTo>
                <a:cubicBezTo>
                  <a:pt x="23951" y="102825"/>
                  <a:pt x="39386" y="111819"/>
                  <a:pt x="56367" y="112953"/>
                </a:cubicBezTo>
                <a:cubicBezTo>
                  <a:pt x="73348" y="114087"/>
                  <a:pt x="89872" y="107227"/>
                  <a:pt x="100921" y="94455"/>
                </a:cubicBezTo>
                <a:lnTo>
                  <a:pt x="98812" y="93117"/>
                </a:lnTo>
                <a:lnTo>
                  <a:pt x="106878" y="89733"/>
                </a:lnTo>
                <a:lnTo>
                  <a:pt x="106361" y="97905"/>
                </a:lnTo>
                <a:lnTo>
                  <a:pt x="104248" y="96565"/>
                </a:lnTo>
                <a:cubicBezTo>
                  <a:pt x="92510" y="110627"/>
                  <a:pt x="74726" y="118264"/>
                  <a:pt x="56390" y="117117"/>
                </a:cubicBezTo>
                <a:cubicBezTo>
                  <a:pt x="38055" y="115970"/>
                  <a:pt x="21373" y="106177"/>
                  <a:pt x="11497" y="90763"/>
                </a:cubicBezTo>
                <a:close/>
              </a:path>
            </a:pathLst>
          </a:custGeom>
          <a:solidFill>
            <a:srgbClr val="C4C4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1710675" y="4902575"/>
            <a:ext cx="2285100" cy="738900"/>
          </a:xfrm>
          <a:prstGeom prst="roundRect">
            <a:avLst>
              <a:gd fmla="val 10000" name="adj"/>
            </a:avLst>
          </a:prstGeom>
          <a:solidFill>
            <a:srgbClr val="8C8D85"/>
          </a:solidFill>
          <a:ln cap="flat" cmpd="sng" w="349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1726950" y="4981500"/>
            <a:ext cx="2572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9675" lIns="89525" spcFirstLastPara="1" rIns="89525" wrap="square" tIns="59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Libre Franklin"/>
              <a:buNone/>
            </a:pPr>
            <a:r>
              <a:t/>
            </a:r>
            <a:endParaRPr b="0" i="0" sz="47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4885875" y="2001025"/>
            <a:ext cx="3432000" cy="3419400"/>
          </a:xfrm>
          <a:prstGeom prst="roundRect">
            <a:avLst>
              <a:gd fmla="val 10000" name="adj"/>
            </a:avLst>
          </a:prstGeom>
          <a:solidFill>
            <a:schemeClr val="lt1">
              <a:alpha val="89803"/>
            </a:schemeClr>
          </a:solidFill>
          <a:ln cap="flat" cmpd="sng" w="34925">
            <a:solidFill>
              <a:srgbClr val="8C8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4942125" y="2714950"/>
            <a:ext cx="2850300" cy="20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/>
          <a:p>
            <a:pPr indent="-19050" lvl="1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ibre Franklin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9050" lvl="1" marL="2857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ibre Franklin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3"/>
          <p:cNvSpPr/>
          <p:nvPr/>
        </p:nvSpPr>
        <p:spPr>
          <a:xfrm rot="-485365">
            <a:off x="6826531" y="766230"/>
            <a:ext cx="3944045" cy="3366791"/>
          </a:xfrm>
          <a:custGeom>
            <a:rect b="b" l="l" r="r" t="t"/>
            <a:pathLst>
              <a:path extrusionOk="0" h="120000" w="120000">
                <a:moveTo>
                  <a:pt x="11908" y="28007"/>
                </a:moveTo>
                <a:lnTo>
                  <a:pt x="11908" y="28007"/>
                </a:lnTo>
                <a:cubicBezTo>
                  <a:pt x="22002" y="13025"/>
                  <a:pt x="38581" y="3614"/>
                  <a:pt x="56695" y="2584"/>
                </a:cubicBezTo>
                <a:cubicBezTo>
                  <a:pt x="74809" y="1555"/>
                  <a:pt x="92360" y="9026"/>
                  <a:pt x="104107" y="22766"/>
                </a:cubicBezTo>
                <a:lnTo>
                  <a:pt x="105907" y="21568"/>
                </a:lnTo>
                <a:lnTo>
                  <a:pt x="106693" y="28937"/>
                </a:lnTo>
                <a:lnTo>
                  <a:pt x="99436" y="25873"/>
                </a:lnTo>
                <a:lnTo>
                  <a:pt x="101233" y="24678"/>
                </a:lnTo>
                <a:lnTo>
                  <a:pt x="101233" y="24678"/>
                </a:lnTo>
                <a:cubicBezTo>
                  <a:pt x="90081" y="12090"/>
                  <a:pt x="73616" y="5309"/>
                  <a:pt x="56670" y="6326"/>
                </a:cubicBezTo>
                <a:cubicBezTo>
                  <a:pt x="39724" y="7343"/>
                  <a:pt x="24220" y="16041"/>
                  <a:pt x="14707" y="29868"/>
                </a:cubicBezTo>
                <a:close/>
              </a:path>
            </a:pathLst>
          </a:custGeom>
          <a:solidFill>
            <a:srgbClr val="C4C4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5544275" y="1644325"/>
            <a:ext cx="2633400" cy="738900"/>
          </a:xfrm>
          <a:prstGeom prst="roundRect">
            <a:avLst>
              <a:gd fmla="val 10000" name="adj"/>
            </a:avLst>
          </a:prstGeom>
          <a:solidFill>
            <a:srgbClr val="8C8D85"/>
          </a:solidFill>
          <a:ln cap="flat" cmpd="sng" w="349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"/>
          <p:cNvSpPr txBox="1"/>
          <p:nvPr/>
        </p:nvSpPr>
        <p:spPr>
          <a:xfrm>
            <a:off x="5574925" y="1661400"/>
            <a:ext cx="2572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9675" lIns="89525" spcFirstLastPara="1" rIns="89525" wrap="square" tIns="59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Libre Franklin"/>
              <a:buNone/>
            </a:pPr>
            <a:r>
              <a:t/>
            </a:r>
            <a:endParaRPr b="0" i="0" sz="47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727025" y="4910100"/>
            <a:ext cx="228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Libre Franklin"/>
                <a:ea typeface="Libre Franklin"/>
                <a:cs typeface="Libre Franklin"/>
                <a:sym typeface="Libre Franklin"/>
              </a:rPr>
              <a:t>Extract</a:t>
            </a:r>
            <a:endParaRPr b="1" sz="3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5596800" y="1661400"/>
            <a:ext cx="257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Libre Franklin"/>
                <a:ea typeface="Libre Franklin"/>
                <a:cs typeface="Libre Franklin"/>
                <a:sym typeface="Libre Franklin"/>
              </a:rPr>
              <a:t>Transform</a:t>
            </a:r>
            <a:endParaRPr b="1" sz="3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4841025" y="2480200"/>
            <a:ext cx="3432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Read csv files in Pandas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Convert format of Date column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Filter rows to only include 5 years of data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Calculate difference of values and add column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Create new csv files for monthly average formula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43" name="Google Shape;143;p3"/>
          <p:cNvGrpSpPr/>
          <p:nvPr/>
        </p:nvGrpSpPr>
        <p:grpSpPr>
          <a:xfrm>
            <a:off x="956077" y="804889"/>
            <a:ext cx="3432080" cy="3893678"/>
            <a:chOff x="727600" y="3485800"/>
            <a:chExt cx="2112049" cy="2907900"/>
          </a:xfrm>
        </p:grpSpPr>
        <p:pic>
          <p:nvPicPr>
            <p:cNvPr id="144" name="Google Shape;144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600" y="3485800"/>
              <a:ext cx="868060" cy="491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0421" y="5039861"/>
              <a:ext cx="616917" cy="6169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6803" y="4328277"/>
              <a:ext cx="616916" cy="6169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27600" y="5725888"/>
              <a:ext cx="616917" cy="6678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226614" y="5087139"/>
              <a:ext cx="613036" cy="3767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9" name="Google Shape;149;p3"/>
            <p:cNvCxnSpPr>
              <a:endCxn id="148" idx="1"/>
            </p:cNvCxnSpPr>
            <p:nvPr/>
          </p:nvCxnSpPr>
          <p:spPr>
            <a:xfrm>
              <a:off x="1408214" y="4743291"/>
              <a:ext cx="818400" cy="53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3"/>
            <p:cNvCxnSpPr>
              <a:endCxn id="148" idx="1"/>
            </p:cNvCxnSpPr>
            <p:nvPr/>
          </p:nvCxnSpPr>
          <p:spPr>
            <a:xfrm flipH="1" rot="10800000">
              <a:off x="1357214" y="5275491"/>
              <a:ext cx="869400" cy="7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3"/>
            <p:cNvCxnSpPr>
              <a:endCxn id="148" idx="1"/>
            </p:cNvCxnSpPr>
            <p:nvPr/>
          </p:nvCxnSpPr>
          <p:spPr>
            <a:xfrm flipH="1" rot="10800000">
              <a:off x="1430414" y="5275491"/>
              <a:ext cx="796200" cy="86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52" name="Google Shape;152;p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330928" y="3862512"/>
              <a:ext cx="344139" cy="43734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3" name="Google Shape;153;p3"/>
            <p:cNvCxnSpPr>
              <a:stCxn id="144" idx="3"/>
              <a:endCxn id="152" idx="1"/>
            </p:cNvCxnSpPr>
            <p:nvPr/>
          </p:nvCxnSpPr>
          <p:spPr>
            <a:xfrm>
              <a:off x="1595660" y="3731475"/>
              <a:ext cx="735300" cy="34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" name="Google Shape;154;p3"/>
          <p:cNvSpPr/>
          <p:nvPr/>
        </p:nvSpPr>
        <p:spPr>
          <a:xfrm>
            <a:off x="8814900" y="1638301"/>
            <a:ext cx="2962800" cy="1952700"/>
          </a:xfrm>
          <a:prstGeom prst="roundRect">
            <a:avLst>
              <a:gd fmla="val 10000" name="adj"/>
            </a:avLst>
          </a:prstGeom>
          <a:solidFill>
            <a:schemeClr val="lt1">
              <a:alpha val="89803"/>
            </a:schemeClr>
          </a:solidFill>
          <a:ln cap="flat" cmpd="sng" w="34925">
            <a:solidFill>
              <a:srgbClr val="8C8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8871150" y="1870600"/>
            <a:ext cx="28503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Conversion from csv to json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Available .js to read with d3 library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10151625" y="3270250"/>
            <a:ext cx="1434300" cy="738900"/>
          </a:xfrm>
          <a:prstGeom prst="roundRect">
            <a:avLst>
              <a:gd fmla="val 10000" name="adj"/>
            </a:avLst>
          </a:prstGeom>
          <a:solidFill>
            <a:srgbClr val="8C8D85"/>
          </a:solidFill>
          <a:ln cap="flat" cmpd="sng" w="349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9726213" y="3270250"/>
            <a:ext cx="228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Libre Franklin"/>
                <a:ea typeface="Libre Franklin"/>
                <a:cs typeface="Libre Franklin"/>
                <a:sym typeface="Libre Franklin"/>
              </a:rPr>
              <a:t>Load</a:t>
            </a:r>
            <a:endParaRPr b="1" sz="3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8" name="Google Shape;158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5575" y="4367188"/>
            <a:ext cx="36290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1371600" y="685800"/>
            <a:ext cx="9601200" cy="74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Dashboard</a:t>
            </a:r>
            <a:endParaRPr/>
          </a:p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1371600" y="2286000"/>
            <a:ext cx="42633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HTML/CSS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BootStrap Framework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JavaScript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Plotly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Axios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Leaflet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React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Python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Flask</a:t>
            </a:r>
            <a:endParaRPr/>
          </a:p>
          <a:p>
            <a:pPr indent="0" lvl="0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275" y="381350"/>
            <a:ext cx="4945125" cy="34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4">
            <a:alphaModFix/>
          </a:blip>
          <a:srcRect b="0" l="0" r="0" t="36716"/>
          <a:stretch/>
        </p:blipFill>
        <p:spPr>
          <a:xfrm>
            <a:off x="6589275" y="3795475"/>
            <a:ext cx="4945125" cy="2159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db3954a93_0_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Unemployment</a:t>
            </a:r>
            <a:r>
              <a:rPr lang="en-US"/>
              <a:t> Map</a:t>
            </a:r>
            <a:endParaRPr/>
          </a:p>
        </p:txBody>
      </p:sp>
      <p:sp>
        <p:nvSpPr>
          <p:cNvPr id="173" name="Google Shape;173;g10db3954a93_0_11"/>
          <p:cNvSpPr txBox="1"/>
          <p:nvPr>
            <p:ph idx="1" type="body"/>
          </p:nvPr>
        </p:nvSpPr>
        <p:spPr>
          <a:xfrm>
            <a:off x="1371600" y="2286000"/>
            <a:ext cx="60900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States are displayed using a geo json file.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The data for the individual states is fetched from the bls.gov using api and stored in individual files for each state.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The JS loads those files to </a:t>
            </a:r>
            <a:r>
              <a:rPr lang="en-US"/>
              <a:t>calculate</a:t>
            </a:r>
            <a:r>
              <a:rPr lang="en-US"/>
              <a:t> the latest unemployment 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Leaflet renders the color coding on the map using the latest updated unemployment average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 popup is bound to the features (state) to display the </a:t>
            </a:r>
            <a:r>
              <a:rPr lang="en-US"/>
              <a:t>unemployment</a:t>
            </a:r>
            <a:r>
              <a:rPr lang="en-US"/>
              <a:t> value.</a:t>
            </a:r>
            <a:endParaRPr/>
          </a:p>
        </p:txBody>
      </p:sp>
      <p:pic>
        <p:nvPicPr>
          <p:cNvPr id="174" name="Google Shape;174;g10db3954a93_0_11"/>
          <p:cNvPicPr preferRelativeResize="0"/>
          <p:nvPr/>
        </p:nvPicPr>
        <p:blipFill rotWithShape="1">
          <a:blip r:embed="rId3">
            <a:alphaModFix/>
          </a:blip>
          <a:srcRect b="2591" l="42465" r="0" t="0"/>
          <a:stretch/>
        </p:blipFill>
        <p:spPr>
          <a:xfrm>
            <a:off x="7298725" y="2171700"/>
            <a:ext cx="4893276" cy="334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0db3954a93_0_11"/>
          <p:cNvSpPr txBox="1"/>
          <p:nvPr/>
        </p:nvSpPr>
        <p:spPr>
          <a:xfrm>
            <a:off x="3868125" y="1312925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1271600" y="1579575"/>
            <a:ext cx="10340400" cy="51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  <a:endParaRPr sz="175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-"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was limited 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-"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 to convert daily data to monthly data (Had to find the averages)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-"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overall - financial data unavailable due to fee being associated with viewing information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None/>
            </a:pPr>
            <a:r>
              <a:t/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None/>
            </a:pPr>
            <a:r>
              <a:rPr lang="en-US" sz="17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175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-"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calls through JavaScript- Axios (News API)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-"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selection dropdown 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None/>
            </a:pPr>
            <a:r>
              <a:t/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None/>
            </a:pPr>
            <a:r>
              <a:rPr lang="en-US" sz="17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 sz="175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-"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Javascript cannot use POST method for api fetches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-"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Values being undefined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-"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Had to ensure all data was fetched before rendering data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018"/>
              <a:buNone/>
            </a:pPr>
            <a:r>
              <a:t/>
            </a:r>
            <a:endParaRPr sz="17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e6c0dcf75_10_0"/>
          <p:cNvSpPr txBox="1"/>
          <p:nvPr>
            <p:ph type="title"/>
          </p:nvPr>
        </p:nvSpPr>
        <p:spPr>
          <a:xfrm>
            <a:off x="1295400" y="325650"/>
            <a:ext cx="9601200" cy="720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Conclusion: How is the Economy doing? </a:t>
            </a:r>
            <a:endParaRPr/>
          </a:p>
        </p:txBody>
      </p:sp>
      <p:sp>
        <p:nvSpPr>
          <p:cNvPr id="188" name="Google Shape;188;g10e6c0dcf75_10_0"/>
          <p:cNvSpPr txBox="1"/>
          <p:nvPr>
            <p:ph idx="1" type="body"/>
          </p:nvPr>
        </p:nvSpPr>
        <p:spPr>
          <a:xfrm>
            <a:off x="1371600" y="1085400"/>
            <a:ext cx="4641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30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Institutional Economic Data: </a:t>
            </a:r>
            <a:endParaRPr b="1" sz="3130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382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ct val="100000"/>
              <a:buChar char="●"/>
            </a:pPr>
            <a:r>
              <a:rPr lang="en-US" sz="2930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 2017 through 2019  there was a steady trend in:</a:t>
            </a:r>
            <a:r>
              <a:rPr b="0" i="0" lang="en-US" sz="2930" u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4530"/>
          </a:p>
          <a:p>
            <a:pPr indent="-23826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ct val="100000"/>
              <a:buChar char="○"/>
            </a:pPr>
            <a:r>
              <a:rPr lang="en-US" sz="2930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Stock Prices</a:t>
            </a:r>
            <a:endParaRPr sz="4130"/>
          </a:p>
          <a:p>
            <a:pPr indent="-23826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ct val="100000"/>
              <a:buChar char="○"/>
            </a:pPr>
            <a:r>
              <a:rPr lang="en-US" sz="2930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Interest Rates</a:t>
            </a:r>
            <a:endParaRPr sz="4130"/>
          </a:p>
          <a:p>
            <a:pPr indent="-23826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ct val="100000"/>
              <a:buChar char="○"/>
            </a:pPr>
            <a:r>
              <a:rPr lang="en-US" sz="2930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Money Supply (1), (2)</a:t>
            </a:r>
            <a:endParaRPr sz="2930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80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382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ct val="100000"/>
              <a:buChar char="●"/>
            </a:pPr>
            <a:r>
              <a:rPr lang="en-US" sz="2930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Beginning of  2020 , we can see the  gradual drop in most variables with the most significant  being the </a:t>
            </a:r>
            <a:endParaRPr sz="2930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3826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ct val="100000"/>
              <a:buChar char="○"/>
            </a:pPr>
            <a:r>
              <a:rPr lang="en-US" sz="2930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Dow Jones dropping  by close to 6 points</a:t>
            </a:r>
            <a:r>
              <a:rPr lang="en-US" sz="2930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4130"/>
          </a:p>
          <a:p>
            <a:pPr indent="-23826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ct val="100000"/>
              <a:buChar char="○"/>
            </a:pPr>
            <a:r>
              <a:rPr lang="en-US" sz="2930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contrast ,</a:t>
            </a:r>
            <a:endParaRPr sz="4130"/>
          </a:p>
          <a:p>
            <a:pPr indent="-238262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ct val="100000"/>
              <a:buChar char="■"/>
            </a:pPr>
            <a:r>
              <a:rPr lang="en-US" sz="2930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Money supply  (1) increased.</a:t>
            </a:r>
            <a:endParaRPr sz="3730"/>
          </a:p>
          <a:p>
            <a:pPr indent="0" lvl="0" marL="1143000" rtl="0" algn="l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900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9" name="Google Shape;189;g10e6c0dcf75_10_0"/>
          <p:cNvSpPr txBox="1"/>
          <p:nvPr/>
        </p:nvSpPr>
        <p:spPr>
          <a:xfrm>
            <a:off x="1125000" y="3271500"/>
            <a:ext cx="48885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Individual Economic  Data: </a:t>
            </a:r>
            <a:endParaRPr b="1" i="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162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150"/>
              <a:buFont typeface="Libre Franklin"/>
              <a:buChar char="●"/>
            </a:pPr>
            <a:r>
              <a:rPr lang="en-US" sz="1150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 2017 through 2019  there was a steady  trend in:</a:t>
            </a:r>
            <a:r>
              <a:rPr i="0" lang="en-US" sz="1150" u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1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1625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Libre Franklin"/>
              <a:buChar char="○"/>
            </a:pPr>
            <a:r>
              <a:rPr i="1" lang="en-US" sz="11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Unemployment</a:t>
            </a:r>
            <a:endParaRPr i="1" sz="115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1625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Libre Franklin"/>
              <a:buChar char="○"/>
            </a:pPr>
            <a:r>
              <a:rPr i="1" lang="en-US" sz="11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Inflation</a:t>
            </a:r>
            <a:endParaRPr i="1" sz="115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1625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Libre Franklin"/>
              <a:buChar char="○"/>
            </a:pPr>
            <a:r>
              <a:rPr i="1" lang="en-US" sz="11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Interest Rates</a:t>
            </a:r>
            <a:endParaRPr i="1" sz="11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16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Libre Franklin"/>
              <a:buChar char="●"/>
            </a:pPr>
            <a:r>
              <a:rPr lang="en-US" sz="11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Unemployment 2020:</a:t>
            </a:r>
            <a:endParaRPr sz="115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1625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Libre Franklin"/>
              <a:buChar char="○"/>
            </a:pPr>
            <a:r>
              <a:rPr lang="en-US" sz="11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i="0" lang="en-US" sz="115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eaked in April  from 4.4 to 14.7 percent.</a:t>
            </a:r>
            <a:endParaRPr sz="115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1625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Libre Franklin"/>
              <a:buChar char="○"/>
            </a:pPr>
            <a:r>
              <a:rPr i="0" lang="en-US" sz="115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 December 2021 it went back down to 3.9 percent.</a:t>
            </a:r>
            <a:endParaRPr i="0" sz="115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16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Libre Franklin"/>
              <a:buChar char="●"/>
            </a:pPr>
            <a:r>
              <a:rPr lang="en-US" sz="11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Inflation 2020:</a:t>
            </a:r>
            <a:endParaRPr sz="115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1625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Libre Franklin"/>
              <a:buChar char="○"/>
            </a:pPr>
            <a:r>
              <a:rPr i="0" lang="en-US" sz="115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January </a:t>
            </a:r>
            <a:r>
              <a:rPr lang="en-US" sz="11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r>
              <a:rPr i="0" lang="en-US" sz="115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Inflation  was at 2.5 percent  and dropped to 0.25 percent  and has gradually increa</a:t>
            </a:r>
            <a:r>
              <a:rPr lang="en-US" sz="11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sed upward.</a:t>
            </a:r>
            <a:r>
              <a:rPr i="0" lang="en-US" sz="115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15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1625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Libre Franklin"/>
              <a:buChar char="○"/>
            </a:pPr>
            <a:r>
              <a:rPr lang="en-US" sz="11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 </a:t>
            </a:r>
            <a:r>
              <a:rPr i="0" lang="en-US" sz="115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December 2021 it  has  increased to 6.8 percent. </a:t>
            </a:r>
            <a:endParaRPr i="0" sz="115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16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Libre Franklin"/>
              <a:buChar char="●"/>
            </a:pPr>
            <a:r>
              <a:rPr lang="en-US" sz="11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Interest Rate: Beginning of 2020 we can see a drop of interest rates from 1.75 percent in February 2020 to 0.25 in March  which has stayed pretty consistent up to today.   </a:t>
            </a:r>
            <a:endParaRPr sz="115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0" name="Google Shape;190;g10e6c0dcf75_1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1120" y="1085400"/>
            <a:ext cx="6048481" cy="24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0e6c0dcf75_1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125" y="3737375"/>
            <a:ext cx="6048475" cy="24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db3954a93_0_23"/>
          <p:cNvSpPr txBox="1"/>
          <p:nvPr/>
        </p:nvSpPr>
        <p:spPr>
          <a:xfrm>
            <a:off x="4281200" y="2967300"/>
            <a:ext cx="3505200" cy="92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ibre Franklin"/>
                <a:ea typeface="Libre Franklin"/>
                <a:cs typeface="Libre Franklin"/>
                <a:sym typeface="Libre Franklin"/>
              </a:rPr>
              <a:t>Questions?</a:t>
            </a:r>
            <a:endParaRPr sz="4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2022-01-12T23:11:47Z</dcterms:created>
  <dc:creator>Wesley Watkins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