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529"/>
    <a:srgbClr val="008591"/>
    <a:srgbClr val="DC4405"/>
    <a:srgbClr val="004348"/>
    <a:srgbClr val="F1BDCF"/>
    <a:srgbClr val="8E9089"/>
    <a:srgbClr val="EBEBEB"/>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51"/>
    <p:restoredTop sz="93172"/>
  </p:normalViewPr>
  <p:slideViewPr>
    <p:cSldViewPr snapToGrid="0" snapToObjects="1">
      <p:cViewPr>
        <p:scale>
          <a:sx n="25" d="100"/>
          <a:sy n="25" d="100"/>
        </p:scale>
        <p:origin x="-2048" y="-712"/>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4/26/2018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890433"/>
            <a:ext cx="19243675" cy="12045546"/>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1935979"/>
            <a:ext cx="7991475" cy="9101234"/>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1" name="Rectangle 30"/>
          <p:cNvSpPr/>
          <p:nvPr userDrawn="1"/>
        </p:nvSpPr>
        <p:spPr>
          <a:xfrm>
            <a:off x="9917723" y="720448"/>
            <a:ext cx="33240718" cy="1828799"/>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28" name="Rectangle 27"/>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7" descr="A close up of text on a white background&#10;&#10;Description generated with high confidence">
            <a:extLst>
              <a:ext uri="{FF2B5EF4-FFF2-40B4-BE49-F238E27FC236}">
                <a16:creationId xmlns:a16="http://schemas.microsoft.com/office/drawing/2014/main" id="{76A6F101-FDAB-4C23-A363-9818D85881A1}"/>
              </a:ext>
            </a:extLst>
          </p:cNvPr>
          <p:cNvPicPr>
            <a:picLocks noGrp="1" noChangeAspect="1"/>
          </p:cNvPicPr>
          <p:nvPr>
            <p:ph type="pic" sz="quarter" idx="10"/>
          </p:nvPr>
        </p:nvPicPr>
        <p:blipFill rotWithShape="1">
          <a:blip r:embed="rId2"/>
          <a:srcRect t="6286" b="6286"/>
          <a:stretch/>
        </p:blipFill>
        <p:spPr>
          <a:xfrm>
            <a:off x="22439947" y="10594444"/>
            <a:ext cx="9397366" cy="8923020"/>
          </a:xfrm>
          <a:prstGeom prst="rect">
            <a:avLst/>
          </a:prstGeom>
        </p:spPr>
      </p:pic>
      <p:pic>
        <p:nvPicPr>
          <p:cNvPr id="21" name="Picture 21">
            <a:extLst>
              <a:ext uri="{FF2B5EF4-FFF2-40B4-BE49-F238E27FC236}">
                <a16:creationId xmlns:a16="http://schemas.microsoft.com/office/drawing/2014/main" id="{12629F79-5F3D-4073-B472-63DC770F7C98}"/>
              </a:ext>
            </a:extLst>
          </p:cNvPr>
          <p:cNvPicPr>
            <a:picLocks noGrp="1" noChangeAspect="1"/>
          </p:cNvPicPr>
          <p:nvPr>
            <p:ph type="pic" sz="quarter" idx="11"/>
          </p:nvPr>
        </p:nvPicPr>
        <p:blipFill rotWithShape="1">
          <a:blip r:embed="rId3"/>
          <a:srcRect l="16364" r="16364"/>
          <a:stretch/>
        </p:blipFill>
        <p:spPr>
          <a:xfrm>
            <a:off x="33934400" y="23426031"/>
            <a:ext cx="7991475" cy="6121130"/>
          </a:xfrm>
          <a:prstGeom prst="rect">
            <a:avLst/>
          </a:prstGeom>
        </p:spPr>
      </p:pic>
      <p:sp>
        <p:nvSpPr>
          <p:cNvPr id="4" name="Text Placeholder 16"/>
          <p:cNvSpPr txBox="1">
            <a:spLocks/>
          </p:cNvSpPr>
          <p:nvPr/>
        </p:nvSpPr>
        <p:spPr>
          <a:xfrm>
            <a:off x="12292014" y="23095171"/>
            <a:ext cx="9418320" cy="1329595"/>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Description of the problem</a:t>
            </a:r>
          </a:p>
        </p:txBody>
      </p:sp>
      <p:sp>
        <p:nvSpPr>
          <p:cNvPr id="6"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Title: lorem ipsum</a:t>
            </a:r>
          </a:p>
        </p:txBody>
      </p:sp>
      <p:sp>
        <p:nvSpPr>
          <p:cNvPr id="7" name="Text Placeholder 18"/>
          <p:cNvSpPr txBox="1">
            <a:spLocks/>
          </p:cNvSpPr>
          <p:nvPr/>
        </p:nvSpPr>
        <p:spPr>
          <a:xfrm>
            <a:off x="22463903" y="24061092"/>
            <a:ext cx="9418320" cy="1170898"/>
          </a:xfrm>
          <a:prstGeom prst="rect">
            <a:avLst/>
          </a:prstGeom>
        </p:spPr>
        <p:txBody>
          <a:bodyPr wrap="square" lIns="0" tIns="0" rIns="0" bIns="0" anchor="t">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endParaRPr lang="en-US" dirty="0">
              <a:latin typeface="Verdana Regular" charset="0"/>
            </a:endParaRPr>
          </a:p>
          <a:p>
            <a:pPr marL="0" indent="0">
              <a:spcAft>
                <a:spcPts val="2600"/>
              </a:spcAft>
              <a:buNone/>
            </a:pPr>
            <a:endParaRPr lang="en-US" dirty="0">
              <a:latin typeface="Verdana Regular" charset="0"/>
            </a:endParaRPr>
          </a:p>
        </p:txBody>
      </p:sp>
      <p:sp>
        <p:nvSpPr>
          <p:cNvPr id="10"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endParaRPr lang="en-US" spc="100" dirty="0">
              <a:solidFill>
                <a:srgbClr val="E05529"/>
              </a:solidFill>
              <a:latin typeface="Impact" charset="0"/>
              <a:ea typeface="Impact" charset="0"/>
              <a:cs typeface="Impact" charset="0"/>
            </a:endParaRPr>
          </a:p>
        </p:txBody>
      </p:sp>
      <p:sp>
        <p:nvSpPr>
          <p:cNvPr id="13" name="Text Placeholder 18"/>
          <p:cNvSpPr txBox="1">
            <a:spLocks/>
          </p:cNvSpPr>
          <p:nvPr/>
        </p:nvSpPr>
        <p:spPr>
          <a:xfrm>
            <a:off x="33966679" y="6970672"/>
            <a:ext cx="8126412" cy="9424247"/>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rtl="0"/>
            <a:r>
              <a:rPr lang="en-US" b="1" i="1" u="none" strike="noStrike" dirty="0">
                <a:solidFill>
                  <a:srgbClr val="000000"/>
                </a:solidFill>
                <a:latin typeface="Verdana Regular"/>
              </a:rPr>
              <a:t>What is </a:t>
            </a:r>
            <a:r>
              <a:rPr lang="en-US" b="1" i="1" u="none" strike="noStrike" err="1">
                <a:solidFill>
                  <a:srgbClr val="000000"/>
                </a:solidFill>
                <a:latin typeface="Verdana Regular"/>
              </a:rPr>
              <a:t>AgBiz</a:t>
            </a:r>
            <a:r>
              <a:rPr lang="en-US" b="1" i="1" u="none" strike="noStrike" dirty="0">
                <a:solidFill>
                  <a:srgbClr val="000000"/>
                </a:solidFill>
                <a:latin typeface="Verdana Regular"/>
              </a:rPr>
              <a:t>-Logic?</a:t>
            </a:r>
            <a:r>
              <a:rPr lang="en-US" b="0" i="0" dirty="0">
                <a:latin typeface="Verdana Regular"/>
              </a:rPr>
              <a:t>​</a:t>
            </a:r>
          </a:p>
          <a:p>
            <a:r>
              <a:rPr lang="en-US" b="0" i="1" u="none" strike="noStrike" dirty="0">
                <a:solidFill>
                  <a:srgbClr val="000000"/>
                </a:solidFill>
                <a:latin typeface="Verdana Regular"/>
              </a:rPr>
              <a:t> - </a:t>
            </a:r>
            <a:r>
              <a:rPr lang="en-US" b="0" i="1" u="none" strike="noStrike" dirty="0" err="1">
                <a:solidFill>
                  <a:srgbClr val="000000"/>
                </a:solidFill>
                <a:latin typeface="Verdana Regular"/>
              </a:rPr>
              <a:t>AgBiz</a:t>
            </a:r>
            <a:r>
              <a:rPr lang="en-US" b="0" i="1" u="none" strike="noStrike" dirty="0">
                <a:solidFill>
                  <a:srgbClr val="000000"/>
                </a:solidFill>
                <a:latin typeface="Verdana Regular"/>
              </a:rPr>
              <a:t>-Logic is</a:t>
            </a:r>
            <a:r>
              <a:rPr lang="en-US" i="1" dirty="0">
                <a:solidFill>
                  <a:srgbClr val="000000"/>
                </a:solidFill>
                <a:latin typeface="Verdana Regular"/>
              </a:rPr>
              <a:t> a suite</a:t>
            </a:r>
            <a:r>
              <a:rPr lang="en-US" b="0" i="0" u="none" strike="noStrike" dirty="0">
                <a:solidFill>
                  <a:srgbClr val="000000"/>
                </a:solidFill>
                <a:latin typeface="Verdana Regular"/>
              </a:rPr>
              <a:t> of </a:t>
            </a:r>
            <a:r>
              <a:rPr lang="en-US" b="1" i="0" u="none" strike="noStrike" dirty="0">
                <a:solidFill>
                  <a:srgbClr val="000000"/>
                </a:solidFill>
                <a:latin typeface="Verdana Regular"/>
              </a:rPr>
              <a:t>economic, financial, and environmental decision tools</a:t>
            </a:r>
            <a:r>
              <a:rPr lang="en-US" b="0" i="0" u="none" strike="noStrike" dirty="0">
                <a:solidFill>
                  <a:srgbClr val="000000"/>
                </a:solidFill>
                <a:latin typeface="Verdana Regular"/>
              </a:rPr>
              <a:t> for businesses that grow, harvest, package, add value, and sell agricultural products.</a:t>
            </a:r>
            <a:r>
              <a:rPr lang="en-US" b="0" i="0" dirty="0">
                <a:latin typeface="Verdana Regular"/>
              </a:rPr>
              <a:t>​</a:t>
            </a:r>
            <a:endParaRPr lang="en-US" b="0" i="0">
              <a:latin typeface="Verdana Regular"/>
              <a:cs typeface="Calibri"/>
            </a:endParaRPr>
          </a:p>
          <a:p>
            <a:pPr marL="0" indent="0" algn="l" rtl="0">
              <a:buNone/>
            </a:pPr>
            <a:endParaRPr lang="en-US" b="0" i="0" dirty="0">
              <a:latin typeface="Verdana Regular"/>
              <a:cs typeface="Calibri"/>
            </a:endParaRPr>
          </a:p>
          <a:p>
            <a:pPr algn="l" rtl="0"/>
            <a:r>
              <a:rPr lang="en-US" b="1" i="0" u="none" strike="noStrike" dirty="0">
                <a:solidFill>
                  <a:srgbClr val="000000"/>
                </a:solidFill>
                <a:latin typeface="Verdana Regular"/>
              </a:rPr>
              <a:t>Where does the  Financial Data come from?</a:t>
            </a:r>
            <a:r>
              <a:rPr lang="en-US" b="0" i="0" dirty="0">
                <a:latin typeface="Verdana Regular"/>
              </a:rPr>
              <a:t>​</a:t>
            </a:r>
            <a:endParaRPr lang="en-US" b="0" i="0">
              <a:latin typeface="Verdana Regular"/>
              <a:cs typeface="Calibri"/>
            </a:endParaRPr>
          </a:p>
          <a:p>
            <a:pPr algn="l" rtl="0"/>
            <a:r>
              <a:rPr lang="en-US" b="0" i="0" u="none" strike="noStrike" dirty="0">
                <a:solidFill>
                  <a:srgbClr val="000000"/>
                </a:solidFill>
                <a:latin typeface="Verdana Regular"/>
              </a:rPr>
              <a:t>- </a:t>
            </a:r>
            <a:r>
              <a:rPr lang="en-US" b="0" i="0" u="none" strike="noStrike" err="1">
                <a:solidFill>
                  <a:srgbClr val="000000"/>
                </a:solidFill>
                <a:latin typeface="Verdana Regular"/>
              </a:rPr>
              <a:t>AgBiz</a:t>
            </a:r>
            <a:r>
              <a:rPr lang="en-US" b="0" i="0" u="none" strike="noStrike" dirty="0">
                <a:solidFill>
                  <a:srgbClr val="000000"/>
                </a:solidFill>
                <a:latin typeface="Verdana Regular"/>
              </a:rPr>
              <a:t>-Logic allows users to enter their own budgets or selects University budgets for varying livestock and crops to plan for the future with </a:t>
            </a:r>
            <a:r>
              <a:rPr lang="en-US" b="0" i="0" u="none" strike="noStrike" err="1">
                <a:solidFill>
                  <a:srgbClr val="000000"/>
                </a:solidFill>
                <a:latin typeface="Verdana Regular"/>
              </a:rPr>
              <a:t>with</a:t>
            </a:r>
            <a:r>
              <a:rPr lang="en-US" b="0" i="0" u="none" strike="noStrike" dirty="0">
                <a:solidFill>
                  <a:srgbClr val="000000"/>
                </a:solidFill>
                <a:latin typeface="Verdana Regular"/>
              </a:rPr>
              <a:t> </a:t>
            </a:r>
            <a:r>
              <a:rPr lang="en-US" b="0" i="0" u="none" strike="noStrike" err="1">
                <a:solidFill>
                  <a:srgbClr val="000000"/>
                </a:solidFill>
                <a:latin typeface="Verdana Regular"/>
              </a:rPr>
              <a:t>AgBiz</a:t>
            </a:r>
            <a:r>
              <a:rPr lang="en-US" b="0" i="0" u="none" strike="noStrike" dirty="0">
                <a:solidFill>
                  <a:srgbClr val="000000"/>
                </a:solidFill>
                <a:latin typeface="Verdana Regular"/>
              </a:rPr>
              <a:t>-Logic tools</a:t>
            </a:r>
            <a:r>
              <a:rPr lang="en-US" b="0" i="0" dirty="0">
                <a:latin typeface="Verdana Regular"/>
              </a:rPr>
              <a:t>​</a:t>
            </a:r>
            <a:endParaRPr lang="en-US" b="0" i="0">
              <a:latin typeface="Verdana Regular"/>
              <a:cs typeface="Calibri"/>
            </a:endParaRPr>
          </a:p>
          <a:p>
            <a:pPr marL="0" indent="0" algn="l" rtl="0">
              <a:buNone/>
            </a:pPr>
            <a:endParaRPr lang="en-US" b="0" i="0" dirty="0">
              <a:latin typeface="Verdana Regular"/>
              <a:cs typeface="Calibri"/>
            </a:endParaRPr>
          </a:p>
          <a:p>
            <a:pPr algn="l" rtl="0"/>
            <a:r>
              <a:rPr lang="en-US" b="1" i="0" u="none" strike="noStrike" dirty="0">
                <a:solidFill>
                  <a:srgbClr val="000000"/>
                </a:solidFill>
                <a:latin typeface="Verdana Regular"/>
              </a:rPr>
              <a:t>What are the actual components that make up </a:t>
            </a:r>
            <a:r>
              <a:rPr lang="en-US" b="1" i="0" u="none" strike="noStrike" err="1">
                <a:solidFill>
                  <a:srgbClr val="000000"/>
                </a:solidFill>
                <a:latin typeface="Verdana Regular"/>
              </a:rPr>
              <a:t>AgBiz</a:t>
            </a:r>
            <a:r>
              <a:rPr lang="en-US" b="1" i="0" u="none" strike="noStrike" dirty="0">
                <a:solidFill>
                  <a:srgbClr val="000000"/>
                </a:solidFill>
                <a:latin typeface="Verdana Regular"/>
              </a:rPr>
              <a:t>-Logic</a:t>
            </a:r>
            <a:r>
              <a:rPr lang="en-US" b="0" i="0" dirty="0">
                <a:latin typeface="Verdana Regular"/>
              </a:rPr>
              <a:t>​</a:t>
            </a:r>
            <a:endParaRPr lang="en-US" b="0" i="0">
              <a:latin typeface="Verdana Regular"/>
              <a:cs typeface="Calibri"/>
            </a:endParaRPr>
          </a:p>
          <a:p>
            <a:pPr algn="l" rtl="0"/>
            <a:r>
              <a:rPr lang="en-US" b="0" i="0" u="none" strike="noStrike" dirty="0">
                <a:solidFill>
                  <a:srgbClr val="000000"/>
                </a:solidFill>
                <a:latin typeface="Verdana Regular"/>
              </a:rPr>
              <a:t>- </a:t>
            </a:r>
            <a:r>
              <a:rPr lang="en-US" b="0" i="0" u="none" strike="noStrike" err="1">
                <a:solidFill>
                  <a:srgbClr val="000000"/>
                </a:solidFill>
                <a:latin typeface="Verdana Regular"/>
              </a:rPr>
              <a:t>AgBiz</a:t>
            </a:r>
            <a:r>
              <a:rPr lang="en-US" b="0" i="0" u="none" strike="noStrike" dirty="0">
                <a:solidFill>
                  <a:srgbClr val="000000"/>
                </a:solidFill>
                <a:latin typeface="Verdana Regular"/>
              </a:rPr>
              <a:t>-Logic consists of five distinct submodules including </a:t>
            </a:r>
            <a:r>
              <a:rPr lang="en-US" b="0" i="0" u="none" strike="noStrike" err="1">
                <a:solidFill>
                  <a:srgbClr val="000000"/>
                </a:solidFill>
                <a:latin typeface="Verdana Regular"/>
              </a:rPr>
              <a:t>AgBizProfit</a:t>
            </a:r>
            <a:r>
              <a:rPr lang="en-US" b="0" i="0" u="none" strike="noStrike" dirty="0">
                <a:solidFill>
                  <a:srgbClr val="000000"/>
                </a:solidFill>
                <a:latin typeface="Verdana Regular"/>
              </a:rPr>
              <a:t>, </a:t>
            </a:r>
            <a:r>
              <a:rPr lang="en-US" b="0" i="0" u="none" strike="noStrike" err="1">
                <a:solidFill>
                  <a:srgbClr val="000000"/>
                </a:solidFill>
                <a:latin typeface="Verdana Regular"/>
              </a:rPr>
              <a:t>AgBizLease</a:t>
            </a:r>
            <a:r>
              <a:rPr lang="en-US" b="0" i="0" u="none" strike="noStrike" dirty="0">
                <a:solidFill>
                  <a:srgbClr val="000000"/>
                </a:solidFill>
                <a:latin typeface="Verdana Regular"/>
              </a:rPr>
              <a:t>, </a:t>
            </a:r>
            <a:r>
              <a:rPr lang="en-US" b="0" i="0" u="none" strike="noStrike" err="1">
                <a:solidFill>
                  <a:srgbClr val="000000"/>
                </a:solidFill>
                <a:latin typeface="Verdana Regular"/>
              </a:rPr>
              <a:t>AgBizFi</a:t>
            </a:r>
            <a:r>
              <a:rPr lang="en-US" b="0" i="0" u="none" strike="noStrike" err="1">
                <a:solidFill>
                  <a:srgbClr val="000000"/>
                </a:solidFill>
                <a:latin typeface="Calibri"/>
              </a:rPr>
              <a:t>nance</a:t>
            </a:r>
            <a:r>
              <a:rPr lang="en-US" b="0" i="0" u="none" strike="noStrike" dirty="0">
                <a:solidFill>
                  <a:srgbClr val="000000"/>
                </a:solidFill>
                <a:latin typeface="Calibri"/>
              </a:rPr>
              <a:t>, </a:t>
            </a:r>
            <a:r>
              <a:rPr lang="en-US" b="0" i="0" u="none" strike="noStrike" err="1">
                <a:solidFill>
                  <a:srgbClr val="000000"/>
                </a:solidFill>
                <a:latin typeface="Calibri"/>
              </a:rPr>
              <a:t>AgBizEnvironment</a:t>
            </a:r>
            <a:r>
              <a:rPr lang="en-US" b="0" i="0" u="none" strike="noStrike" dirty="0">
                <a:solidFill>
                  <a:srgbClr val="000000"/>
                </a:solidFill>
                <a:latin typeface="Calibri"/>
              </a:rPr>
              <a:t>, and </a:t>
            </a:r>
            <a:r>
              <a:rPr lang="en-US" b="0" i="0" u="none" strike="noStrike" err="1">
                <a:solidFill>
                  <a:srgbClr val="000000"/>
                </a:solidFill>
                <a:latin typeface="Calibri"/>
              </a:rPr>
              <a:t>AgBizClimate</a:t>
            </a:r>
            <a:endParaRPr lang="en-US" err="1"/>
          </a:p>
        </p:txBody>
      </p:sp>
      <p:pic>
        <p:nvPicPr>
          <p:cNvPr id="23" name="Picture 23" descr="A picture containing screenshot&#10;&#10;Description generated with very high confidence">
            <a:extLst>
              <a:ext uri="{FF2B5EF4-FFF2-40B4-BE49-F238E27FC236}">
                <a16:creationId xmlns:a16="http://schemas.microsoft.com/office/drawing/2014/main" id="{A3EFA414-A4E4-490F-99F2-7396B6436F55}"/>
              </a:ext>
            </a:extLst>
          </p:cNvPr>
          <p:cNvPicPr>
            <a:picLocks noChangeAspect="1"/>
          </p:cNvPicPr>
          <p:nvPr/>
        </p:nvPicPr>
        <p:blipFill>
          <a:blip r:embed="rId4"/>
          <a:stretch>
            <a:fillRect/>
          </a:stretch>
        </p:blipFill>
        <p:spPr>
          <a:xfrm>
            <a:off x="12275820" y="10617706"/>
            <a:ext cx="9189718" cy="9008363"/>
          </a:xfrm>
          <a:prstGeom prst="rect">
            <a:avLst/>
          </a:prstGeom>
        </p:spPr>
      </p:pic>
      <p:sp>
        <p:nvSpPr>
          <p:cNvPr id="25" name="Text Placeholder 18">
            <a:extLst>
              <a:ext uri="{FF2B5EF4-FFF2-40B4-BE49-F238E27FC236}">
                <a16:creationId xmlns:a16="http://schemas.microsoft.com/office/drawing/2014/main" id="{6001EA23-9A51-4089-9BDC-57AFC88E56F9}"/>
              </a:ext>
            </a:extLst>
          </p:cNvPr>
          <p:cNvSpPr txBox="1">
            <a:spLocks/>
          </p:cNvSpPr>
          <p:nvPr/>
        </p:nvSpPr>
        <p:spPr>
          <a:xfrm>
            <a:off x="1599391" y="6494042"/>
            <a:ext cx="9418320" cy="12064841"/>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Verdana Regular"/>
                <a:ea typeface="Verdana"/>
                <a:cs typeface="Verdana"/>
              </a:rPr>
              <a:t>This workflow assumes that the users is already logged on and authenticated via the </a:t>
            </a:r>
            <a:r>
              <a:rPr lang="en-US" sz="2800" err="1">
                <a:latin typeface="Verdana Regular"/>
                <a:ea typeface="Verdana"/>
                <a:cs typeface="Verdana"/>
              </a:rPr>
              <a:t>AgBizLogic</a:t>
            </a:r>
            <a:r>
              <a:rPr lang="en-US" sz="2800" dirty="0">
                <a:latin typeface="Verdana Regular"/>
                <a:ea typeface="Verdana"/>
                <a:cs typeface="Verdana"/>
              </a:rPr>
              <a:t> Module and has navigated to the Climate Manager.</a:t>
            </a:r>
            <a:endParaRPr lang="en-US" sz="7250">
              <a:latin typeface="Verdana Regular"/>
              <a:ea typeface="Verdana"/>
              <a:cs typeface="Verdana"/>
            </a:endParaRPr>
          </a:p>
          <a:p>
            <a:r>
              <a:rPr lang="en-US" sz="2800" dirty="0">
                <a:latin typeface="Verdana Regular"/>
                <a:ea typeface="Verdana"/>
                <a:cs typeface="Verdana"/>
              </a:rPr>
              <a:t>The user will then select budgets that they would like to analyze using climate data.</a:t>
            </a:r>
            <a:endParaRPr lang="en-US" sz="7250">
              <a:latin typeface="Verdana Regular"/>
              <a:ea typeface="Verdana"/>
              <a:cs typeface="Verdana"/>
            </a:endParaRPr>
          </a:p>
          <a:p>
            <a:r>
              <a:rPr lang="en-US" sz="2800" dirty="0">
                <a:latin typeface="Verdana Regular"/>
                <a:ea typeface="Verdana"/>
                <a:cs typeface="Verdana"/>
              </a:rPr>
              <a:t>They will then be redirected to the Region selection page. This page will allow users to select their location by state and county. On this page they will also select between long term and short term Scenarios.</a:t>
            </a:r>
            <a:endParaRPr lang="en-US" sz="7250">
              <a:latin typeface="Verdana Regular"/>
              <a:ea typeface="Verdana"/>
              <a:cs typeface="Verdana"/>
            </a:endParaRPr>
          </a:p>
          <a:p>
            <a:r>
              <a:rPr lang="en-US" sz="2800" dirty="0">
                <a:latin typeface="Verdana Regular"/>
                <a:ea typeface="Verdana"/>
                <a:cs typeface="Verdana"/>
              </a:rPr>
              <a:t>Selecting A short term climate Scenario will redirect the user to a Chart page where 7 month temperature and precipitation forecasts will be plotted.</a:t>
            </a:r>
            <a:endParaRPr lang="en-US" sz="7250">
              <a:latin typeface="Verdana Regular"/>
              <a:ea typeface="Verdana"/>
              <a:cs typeface="Verdana"/>
            </a:endParaRPr>
          </a:p>
          <a:p>
            <a:r>
              <a:rPr lang="en-US" sz="2800" dirty="0">
                <a:latin typeface="Verdana Regular"/>
                <a:ea typeface="Verdana"/>
                <a:cs typeface="Verdana"/>
              </a:rPr>
              <a:t>In A long term climate scenario the user will be redirected to the user to a page where they will select which variables they would like to analyze.</a:t>
            </a:r>
            <a:endParaRPr lang="en-US" sz="7250">
              <a:latin typeface="Verdana Regular"/>
              <a:ea typeface="Verdana"/>
              <a:cs typeface="Verdana"/>
            </a:endParaRPr>
          </a:p>
          <a:p>
            <a:r>
              <a:rPr lang="en-US" sz="2800" dirty="0">
                <a:latin typeface="Verdana Regular"/>
                <a:ea typeface="Verdana"/>
                <a:cs typeface="Verdana"/>
              </a:rPr>
              <a:t>In both Scenarios the user will enter adjustments to the yield for each budget that they selected based on the climate variables they were shown.</a:t>
            </a:r>
            <a:endParaRPr lang="en-US" sz="7250">
              <a:latin typeface="Verdana Regular"/>
              <a:ea typeface="Verdana"/>
              <a:cs typeface="Verdana"/>
            </a:endParaRPr>
          </a:p>
          <a:p>
            <a:r>
              <a:rPr lang="en-US" sz="2800" dirty="0">
                <a:latin typeface="Verdana Regular"/>
                <a:ea typeface="Verdana"/>
                <a:cs typeface="Verdana"/>
              </a:rPr>
              <a:t>The user will then be directed to the budget page where they can make adjustments to prices, inputs and other budget parameters.</a:t>
            </a:r>
            <a:endParaRPr lang="en-US" sz="7250">
              <a:latin typeface="Verdana Regular"/>
              <a:ea typeface="Verdana"/>
              <a:cs typeface="Verdana"/>
            </a:endParaRPr>
          </a:p>
          <a:p>
            <a:r>
              <a:rPr lang="en-US" sz="2800" dirty="0">
                <a:latin typeface="Verdana Regular"/>
                <a:ea typeface="Verdana"/>
                <a:cs typeface="Verdana"/>
              </a:rPr>
              <a:t>Finally the user will be directed to a climate summary page summarizing what that scenario did to their budget.</a:t>
            </a:r>
            <a:endParaRPr lang="en-US">
              <a:latin typeface="Verdana Regular"/>
              <a:ea typeface="Verdana"/>
              <a:cs typeface="Verdana"/>
            </a:endParaRPr>
          </a:p>
          <a:p>
            <a:endParaRPr lang="en-US" sz="2800" dirty="0">
              <a:latin typeface="Kievit Offc" charset="0"/>
              <a:ea typeface="Kievit Offc" charset="0"/>
              <a:cs typeface="Kievit Offc" charset="0"/>
            </a:endParaRPr>
          </a:p>
          <a:p>
            <a:endParaRPr lang="en-US" sz="2800" dirty="0">
              <a:latin typeface="Kievit Offc" charset="0"/>
              <a:ea typeface="Kievit Offc" charset="0"/>
              <a:cs typeface="Kievit Offc" charset="0"/>
            </a:endParaRPr>
          </a:p>
        </p:txBody>
      </p:sp>
      <p:sp>
        <p:nvSpPr>
          <p:cNvPr id="29" name="TextBox 1">
            <a:extLst>
              <a:ext uri="{FF2B5EF4-FFF2-40B4-BE49-F238E27FC236}">
                <a16:creationId xmlns:a16="http://schemas.microsoft.com/office/drawing/2014/main" id="{535EF271-E67A-4372-8BD3-0494BA14F727}"/>
              </a:ext>
            </a:extLst>
          </p:cNvPr>
          <p:cNvSpPr txBox="1"/>
          <p:nvPr/>
        </p:nvSpPr>
        <p:spPr>
          <a:xfrm>
            <a:off x="1599249" y="5225732"/>
            <a:ext cx="8915400" cy="92333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err="1">
                <a:latin typeface="Verdana Regular"/>
                <a:cs typeface="Arial"/>
              </a:rPr>
              <a:t>AgBizClimate</a:t>
            </a:r>
            <a:r>
              <a:rPr lang="en-US" sz="5400" dirty="0">
                <a:latin typeface="Verdana Regular"/>
                <a:cs typeface="Arial"/>
              </a:rPr>
              <a:t> Workflow</a:t>
            </a:r>
            <a:r>
              <a:rPr lang="en-US" sz="5400" dirty="0">
                <a:latin typeface="Arial"/>
                <a:cs typeface="Arial"/>
              </a:rPr>
              <a:t> </a:t>
            </a:r>
            <a:endParaRPr lang="en-US" dirty="0">
              <a:latin typeface="Arial"/>
              <a:cs typeface="Arial"/>
            </a:endParaRPr>
          </a:p>
        </p:txBody>
      </p:sp>
      <p:sp>
        <p:nvSpPr>
          <p:cNvPr id="30" name="TextBox 29">
            <a:extLst>
              <a:ext uri="{FF2B5EF4-FFF2-40B4-BE49-F238E27FC236}">
                <a16:creationId xmlns:a16="http://schemas.microsoft.com/office/drawing/2014/main" id="{09BC365D-279F-4EFC-BE87-64ED443B38E3}"/>
              </a:ext>
            </a:extLst>
          </p:cNvPr>
          <p:cNvSpPr txBox="1"/>
          <p:nvPr/>
        </p:nvSpPr>
        <p:spPr>
          <a:xfrm>
            <a:off x="12275820" y="3611880"/>
            <a:ext cx="219456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Rufina-Stencil-Regular"/>
              </a:rPr>
              <a:t>AgBizClimate</a:t>
            </a:r>
            <a:endParaRPr lang="en-US" dirty="0" err="1">
              <a:cs typeface="Calibri"/>
            </a:endParaRPr>
          </a:p>
        </p:txBody>
      </p:sp>
      <p:sp>
        <p:nvSpPr>
          <p:cNvPr id="31" name="TextBox 1">
            <a:extLst>
              <a:ext uri="{FF2B5EF4-FFF2-40B4-BE49-F238E27FC236}">
                <a16:creationId xmlns:a16="http://schemas.microsoft.com/office/drawing/2014/main" id="{14844B9A-13F0-437C-A340-8380BB80D038}"/>
              </a:ext>
            </a:extLst>
          </p:cNvPr>
          <p:cNvSpPr txBox="1"/>
          <p:nvPr/>
        </p:nvSpPr>
        <p:spPr>
          <a:xfrm>
            <a:off x="33803911" y="5518784"/>
            <a:ext cx="8496299" cy="120924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7250" dirty="0" err="1">
                <a:latin typeface="Verdana Regular"/>
                <a:cs typeface="Calibri"/>
              </a:rPr>
              <a:t>AgBiz</a:t>
            </a:r>
            <a:r>
              <a:rPr lang="en-US" sz="7250" dirty="0">
                <a:latin typeface="Verdana Regular"/>
                <a:cs typeface="Calibri"/>
              </a:rPr>
              <a:t>-Logic</a:t>
            </a:r>
          </a:p>
        </p:txBody>
      </p:sp>
      <p:sp>
        <p:nvSpPr>
          <p:cNvPr id="34" name="TextBox 33">
            <a:extLst>
              <a:ext uri="{FF2B5EF4-FFF2-40B4-BE49-F238E27FC236}">
                <a16:creationId xmlns:a16="http://schemas.microsoft.com/office/drawing/2014/main" id="{25C08026-416A-4B80-BEFA-95276369E5B9}"/>
              </a:ext>
            </a:extLst>
          </p:cNvPr>
          <p:cNvSpPr txBox="1"/>
          <p:nvPr/>
        </p:nvSpPr>
        <p:spPr>
          <a:xfrm>
            <a:off x="12275820" y="19865340"/>
            <a:ext cx="19545298" cy="209288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Verdana Regular"/>
              </a:rPr>
              <a:t>On the right is a use case diagram for the </a:t>
            </a:r>
            <a:r>
              <a:rPr lang="en-US" sz="2000" dirty="0" err="1">
                <a:latin typeface="Verdana Regular"/>
              </a:rPr>
              <a:t>AgBizClimate</a:t>
            </a:r>
            <a:r>
              <a:rPr lang="en-US" sz="2000" dirty="0">
                <a:latin typeface="Verdana Regular"/>
              </a:rPr>
              <a:t> tool. </a:t>
            </a:r>
            <a:endParaRPr lang="en-US" sz="2000" dirty="0">
              <a:latin typeface="Verdana Regular"/>
              <a:cs typeface="Calibri"/>
            </a:endParaRPr>
          </a:p>
          <a:p>
            <a:endParaRPr lang="en-US" sz="2000" dirty="0">
              <a:latin typeface="Verdana Regular"/>
              <a:cs typeface="Calibri"/>
            </a:endParaRPr>
          </a:p>
          <a:p>
            <a:r>
              <a:rPr lang="en-US" sz="2000" dirty="0">
                <a:latin typeface="Verdana Regular"/>
              </a:rPr>
              <a:t>On the left is a screenshot of one of the charts used in the </a:t>
            </a:r>
            <a:r>
              <a:rPr lang="en-US" sz="2000" dirty="0" err="1">
                <a:latin typeface="Verdana Regular"/>
              </a:rPr>
              <a:t>AgBizClimate</a:t>
            </a:r>
            <a:r>
              <a:rPr lang="en-US" sz="2000" dirty="0">
                <a:latin typeface="Verdana Regular"/>
              </a:rPr>
              <a:t> tool to help farmers forecast how climate may affect their crops. </a:t>
            </a:r>
            <a:endParaRPr lang="en-US" sz="2000">
              <a:latin typeface="Verdana Regular"/>
              <a:cs typeface="Calibri"/>
            </a:endParaRPr>
          </a:p>
          <a:p>
            <a:pPr algn="ctr"/>
            <a:endParaRPr lang="en-US" dirty="0">
              <a:latin typeface="Georgia"/>
            </a:endParaRPr>
          </a:p>
        </p:txBody>
      </p:sp>
      <p:sp>
        <p:nvSpPr>
          <p:cNvPr id="39" name="Text Placeholder 18">
            <a:extLst>
              <a:ext uri="{FF2B5EF4-FFF2-40B4-BE49-F238E27FC236}">
                <a16:creationId xmlns:a16="http://schemas.microsoft.com/office/drawing/2014/main" id="{D9A26410-FF72-4426-B31B-2AC4106A2497}"/>
              </a:ext>
            </a:extLst>
          </p:cNvPr>
          <p:cNvSpPr txBox="1">
            <a:spLocks/>
          </p:cNvSpPr>
          <p:nvPr/>
        </p:nvSpPr>
        <p:spPr>
          <a:xfrm>
            <a:off x="12279652" y="24394283"/>
            <a:ext cx="8866230" cy="4739759"/>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Kievit Offc" charset="0"/>
                <a:ea typeface="Kievit Offc" charset="0"/>
                <a:cs typeface="Kievit Offc" charset="0"/>
              </a:rPr>
              <a:t> Climate change is a huge problem facing many farmers and ranchers. As the climate changes farmers will need to adapt and modify what they grow and how they grow it. To solve this problem will require intelligent data driven solutions.</a:t>
            </a:r>
          </a:p>
          <a:p>
            <a:r>
              <a:rPr lang="en-US" sz="2800" dirty="0">
                <a:latin typeface="Kievit Offc" charset="0"/>
                <a:ea typeface="Kievit Offc" charset="0"/>
                <a:cs typeface="Kievit Offc" charset="0"/>
              </a:rPr>
              <a:t>     This project seeks to arm farmers and rancher with a suit of climate tools to help mitigate the effects of climate change. Currently there is already a long term climate tool that helps make longer term predictions. The focus of this project is providing seasonal guidance to farmers and ranches ultimately helping farmers to be more efficient and more profitable.</a:t>
            </a:r>
          </a:p>
        </p:txBody>
      </p:sp>
      <p:sp>
        <p:nvSpPr>
          <p:cNvPr id="40" name="TextBox 39">
            <a:extLst>
              <a:ext uri="{FF2B5EF4-FFF2-40B4-BE49-F238E27FC236}">
                <a16:creationId xmlns:a16="http://schemas.microsoft.com/office/drawing/2014/main" id="{1C77AAA5-7ACA-436C-B252-7F6E868260AD}"/>
              </a:ext>
            </a:extLst>
          </p:cNvPr>
          <p:cNvSpPr txBox="1"/>
          <p:nvPr/>
        </p:nvSpPr>
        <p:spPr>
          <a:xfrm>
            <a:off x="22425660" y="24048719"/>
            <a:ext cx="9395461" cy="87100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800" dirty="0">
                <a:latin typeface="Verdana Regular"/>
                <a:cs typeface="Arial"/>
              </a:rPr>
              <a:t>REST API that provides the climate data for the short term projections.​</a:t>
            </a:r>
            <a:endParaRPr lang="en-US" sz="2800">
              <a:latin typeface="Verdana Regular"/>
              <a:cs typeface="Calibri"/>
            </a:endParaRPr>
          </a:p>
          <a:p>
            <a:pPr>
              <a:buChar char="•"/>
            </a:pPr>
            <a:r>
              <a:rPr lang="en-US" sz="2800" dirty="0">
                <a:latin typeface="Verdana Regular"/>
                <a:cs typeface="Arial"/>
              </a:rPr>
              <a:t>This API Connects to a Database run by the University of Idaho .​</a:t>
            </a:r>
            <a:endParaRPr lang="en-US" sz="2800">
              <a:latin typeface="Verdana Regular"/>
              <a:cs typeface="Calibri"/>
            </a:endParaRPr>
          </a:p>
          <a:p>
            <a:pPr marL="1842770" lvl="1">
              <a:buChar char="•"/>
            </a:pPr>
            <a:r>
              <a:rPr lang="en-US" sz="2800" dirty="0">
                <a:latin typeface="Verdana Regular"/>
                <a:cs typeface="Arial"/>
              </a:rPr>
              <a:t>This database  uses the NOAA’s NMME data set.​</a:t>
            </a:r>
            <a:endParaRPr lang="en-US" sz="2800">
              <a:latin typeface="Verdana Regular"/>
              <a:cs typeface="Calibri"/>
            </a:endParaRPr>
          </a:p>
          <a:p>
            <a:pPr marL="1842770" lvl="1">
              <a:buChar char="•"/>
            </a:pPr>
            <a:r>
              <a:rPr lang="en-US" sz="2800" dirty="0">
                <a:latin typeface="Verdana Regular"/>
                <a:cs typeface="Arial"/>
              </a:rPr>
              <a:t>This dataset includes 5 different models that provide short term climate forecasts.​</a:t>
            </a:r>
            <a:endParaRPr lang="en-US" sz="2800">
              <a:latin typeface="Verdana Regular"/>
              <a:cs typeface="Calibri"/>
            </a:endParaRPr>
          </a:p>
          <a:p>
            <a:pPr marL="1842770" lvl="1">
              <a:buChar char="•"/>
            </a:pPr>
            <a:r>
              <a:rPr lang="en-US" sz="2800" dirty="0">
                <a:latin typeface="Verdana Regular"/>
                <a:cs typeface="Arial"/>
              </a:rPr>
              <a:t>Provides Forecasts for Temperature and Precipitation.​</a:t>
            </a:r>
            <a:endParaRPr lang="en-US" sz="2800" dirty="0">
              <a:latin typeface="Verdana Regular"/>
              <a:cs typeface="Calibri"/>
            </a:endParaRPr>
          </a:p>
          <a:p>
            <a:pPr>
              <a:buChar char="•"/>
            </a:pPr>
            <a:r>
              <a:rPr lang="en-US" sz="2800" dirty="0">
                <a:latin typeface="Verdana Regular"/>
                <a:cs typeface="Arial"/>
              </a:rPr>
              <a:t>API connects to Threads server using  the </a:t>
            </a:r>
            <a:r>
              <a:rPr lang="en-US" sz="2800" dirty="0" err="1">
                <a:latin typeface="Verdana Regular"/>
                <a:cs typeface="Arial"/>
              </a:rPr>
              <a:t>OPeNDAP</a:t>
            </a:r>
            <a:r>
              <a:rPr lang="en-US" sz="2800" dirty="0">
                <a:latin typeface="Verdana Regular"/>
                <a:cs typeface="Arial"/>
              </a:rPr>
              <a:t> protocol and reads NETCDF Files containing the relevant forecast data.​</a:t>
            </a:r>
            <a:endParaRPr lang="en-US" sz="2800" dirty="0">
              <a:latin typeface="Verdana Regular"/>
              <a:cs typeface="Calibri"/>
            </a:endParaRPr>
          </a:p>
          <a:p>
            <a:pPr>
              <a:buChar char="•"/>
            </a:pPr>
            <a:r>
              <a:rPr lang="en-US" sz="2800" dirty="0">
                <a:latin typeface="Verdana Regular"/>
                <a:cs typeface="Arial"/>
              </a:rPr>
              <a:t>API Uses latitude and longitude to determine the users location. ​</a:t>
            </a:r>
            <a:endParaRPr lang="en-US" sz="2800" dirty="0">
              <a:latin typeface="Verdana Regular"/>
              <a:cs typeface="Calibri"/>
            </a:endParaRPr>
          </a:p>
          <a:p>
            <a:pPr>
              <a:buChar char="•"/>
            </a:pPr>
            <a:r>
              <a:rPr lang="en-US" sz="2800" dirty="0">
                <a:latin typeface="Verdana Regular"/>
                <a:cs typeface="Arial"/>
              </a:rPr>
              <a:t>Gets the data for the nearest location within a radius of 16 miles if no data is available for a certain location.</a:t>
            </a:r>
            <a:endParaRPr lang="en-US" sz="2800" dirty="0">
              <a:latin typeface="Verdana Regular"/>
              <a:cs typeface="Calibri"/>
            </a:endParaRPr>
          </a:p>
          <a:p>
            <a:endParaRPr lang="en-US" sz="2800" dirty="0">
              <a:latin typeface="Verdana Regular"/>
              <a:cs typeface="Calibri"/>
            </a:endParaRPr>
          </a:p>
        </p:txBody>
      </p:sp>
      <p:sp>
        <p:nvSpPr>
          <p:cNvPr id="41" name="TextBox 40">
            <a:extLst>
              <a:ext uri="{FF2B5EF4-FFF2-40B4-BE49-F238E27FC236}">
                <a16:creationId xmlns:a16="http://schemas.microsoft.com/office/drawing/2014/main" id="{9C57C3A0-9AE4-4454-824D-DEFDB06FEC88}"/>
              </a:ext>
            </a:extLst>
          </p:cNvPr>
          <p:cNvSpPr txBox="1"/>
          <p:nvPr/>
        </p:nvSpPr>
        <p:spPr>
          <a:xfrm>
            <a:off x="12275820" y="6217920"/>
            <a:ext cx="19545302"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Verdana Regular"/>
              </a:rPr>
              <a:t>AgBizClimate</a:t>
            </a:r>
            <a:r>
              <a:rPr lang="en-US" sz="2800" dirty="0">
                <a:latin typeface="Verdana Regular"/>
              </a:rPr>
              <a:t> is a submodule of the </a:t>
            </a:r>
            <a:r>
              <a:rPr lang="en-US" sz="2800" err="1">
                <a:latin typeface="Verdana Regular"/>
              </a:rPr>
              <a:t>AgBiz</a:t>
            </a:r>
            <a:r>
              <a:rPr lang="en-US" sz="2800" dirty="0">
                <a:latin typeface="Verdana Regular"/>
              </a:rPr>
              <a:t>-Logic suite of decision tools. This submodule specializes in assisting farmers and ranchers by supplying them with short and long term weather data which they can use to make decisions on which direction to move their business. More specifically, </a:t>
            </a:r>
            <a:r>
              <a:rPr lang="en-US" sz="2800" err="1">
                <a:latin typeface="Verdana Regular"/>
              </a:rPr>
              <a:t>AgBizClimate</a:t>
            </a:r>
            <a:r>
              <a:rPr lang="en-US" sz="2800" dirty="0">
                <a:latin typeface="Verdana Regular"/>
              </a:rPr>
              <a:t> provides precipitation and temperature information in a series of graphs associated to the location the users selected via latitude and longitude. Users are then able to input the percent they believe these factors will influence their yields then return calculations to assist their decisions.</a:t>
            </a:r>
          </a:p>
        </p:txBody>
      </p:sp>
    </p:spTree>
    <p:extLst>
      <p:ext uri="{BB962C8B-B14F-4D97-AF65-F5344CB8AC3E}">
        <p14:creationId xmlns:p14="http://schemas.microsoft.com/office/powerpoint/2010/main" val="3365354927"/>
      </p:ext>
    </p:extLst>
  </p:cSld>
  <p:clrMapOvr>
    <a:masterClrMapping/>
  </p:clrMapOvr>
</p:sld>
</file>

<file path=ppt/theme/theme1.xml><?xml version="1.0" encoding="utf-8"?>
<a:theme xmlns:a="http://schemas.openxmlformats.org/drawingml/2006/main"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542</Words>
  <Application>Microsoft Office PowerPoint</Application>
  <PresentationFormat>Custom</PresentationFormat>
  <Paragraphs>24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Jack Forkey</cp:lastModifiedBy>
  <cp:revision>54</cp:revision>
  <dcterms:created xsi:type="dcterms:W3CDTF">2017-04-19T21:01:26Z</dcterms:created>
  <dcterms:modified xsi:type="dcterms:W3CDTF">2018-04-26T19:48:14Z</dcterms:modified>
</cp:coreProperties>
</file>