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521415D9-36F7-43E2-AB2F-B90AF26B5E84}">
      <p14:sectionLst xmlns:p14="http://schemas.microsoft.com/office/powerpoint/2010/main">
        <p14:section name="Team Photo" id="{0F56471B-B265-425A-9F94-1E0651CE254F}">
          <p14:sldIdLst>
            <p14:sldId id="261"/>
          </p14:sldIdLst>
        </p14:section>
      </p14:sectionLst>
    </p:ex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05"/>
    <a:srgbClr val="E05529"/>
    <a:srgbClr val="008591"/>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07" autoAdjust="0"/>
    <p:restoredTop sz="89333" autoAdjust="0"/>
  </p:normalViewPr>
  <p:slideViewPr>
    <p:cSldViewPr snapToGrid="0" snapToObjects="1">
      <p:cViewPr>
        <p:scale>
          <a:sx n="40" d="100"/>
          <a:sy n="40" d="100"/>
        </p:scale>
        <p:origin x="1764" y="-124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4/27/2018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1" name="Rectangle 30"/>
          <p:cNvSpPr/>
          <p:nvPr userDrawn="1"/>
        </p:nvSpPr>
        <p:spPr>
          <a:xfrm>
            <a:off x="9917723" y="720448"/>
            <a:ext cx="33240718" cy="1828799"/>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7" name="Text Placeholder 18"/>
          <p:cNvSpPr txBox="1">
            <a:spLocks/>
          </p:cNvSpPr>
          <p:nvPr/>
        </p:nvSpPr>
        <p:spPr>
          <a:xfrm>
            <a:off x="22463903" y="24061092"/>
            <a:ext cx="9418320" cy="1170898"/>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latin typeface="Verdana Regular" charset="0"/>
            </a:endParaRPr>
          </a:p>
          <a:p>
            <a:pPr marL="0" indent="0">
              <a:spcAft>
                <a:spcPts val="2600"/>
              </a:spcAft>
              <a:buNone/>
            </a:pPr>
            <a:endParaRPr lang="en-US" dirty="0">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endParaRPr lang="en-US" spc="100" dirty="0">
              <a:solidFill>
                <a:srgbClr val="E05529"/>
              </a:solidFill>
              <a:latin typeface="Impact" charset="0"/>
              <a:ea typeface="Impact" charset="0"/>
              <a:cs typeface="Impact" charset="0"/>
            </a:endParaRPr>
          </a:p>
        </p:txBody>
      </p:sp>
      <p:sp>
        <p:nvSpPr>
          <p:cNvPr id="13" name="Text Placeholder 18"/>
          <p:cNvSpPr txBox="1">
            <a:spLocks/>
          </p:cNvSpPr>
          <p:nvPr/>
        </p:nvSpPr>
        <p:spPr>
          <a:xfrm>
            <a:off x="1780392" y="6217920"/>
            <a:ext cx="8126412" cy="12900968"/>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chemeClr val="bg1"/>
                </a:solidFill>
                <a:latin typeface="Verdana Regular"/>
              </a:rPr>
              <a:t>What is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0" dirty="0" smtClean="0">
                <a:solidFill>
                  <a:schemeClr val="bg1"/>
                </a:solidFill>
                <a:latin typeface="Verdana Regular"/>
              </a:rPr>
              <a:t>​</a:t>
            </a:r>
          </a:p>
          <a:p>
            <a:pPr algn="l" rtl="0">
              <a:buFontTx/>
              <a:buChar char="-"/>
            </a:pPr>
            <a:r>
              <a:rPr lang="en-US" b="0" i="1" u="none" strike="noStrike" dirty="0" err="1" smtClean="0">
                <a:solidFill>
                  <a:schemeClr val="bg1"/>
                </a:solidFill>
                <a:latin typeface="Verdana Regular"/>
              </a:rPr>
              <a:t>AgBiz</a:t>
            </a:r>
            <a:r>
              <a:rPr lang="en-US" b="0" i="1" u="none" strike="noStrike" dirty="0" smtClean="0">
                <a:solidFill>
                  <a:schemeClr val="bg1"/>
                </a:solidFill>
                <a:latin typeface="Verdana Regular"/>
              </a:rPr>
              <a:t>-Logic </a:t>
            </a:r>
            <a:r>
              <a:rPr lang="en-US" b="0" i="1" u="none" strike="noStrike" dirty="0">
                <a:solidFill>
                  <a:schemeClr val="bg1"/>
                </a:solidFill>
                <a:latin typeface="Verdana Regular"/>
              </a:rPr>
              <a:t>is</a:t>
            </a:r>
            <a:r>
              <a:rPr lang="en-US" i="1" dirty="0">
                <a:solidFill>
                  <a:schemeClr val="bg1"/>
                </a:solidFill>
                <a:latin typeface="Verdana Regular"/>
              </a:rPr>
              <a:t> a suite</a:t>
            </a:r>
            <a:r>
              <a:rPr lang="en-US" b="0" i="0" u="none" strike="noStrike" dirty="0">
                <a:solidFill>
                  <a:schemeClr val="bg1"/>
                </a:solidFill>
                <a:latin typeface="Verdana Regular"/>
              </a:rPr>
              <a:t> of </a:t>
            </a:r>
            <a:r>
              <a:rPr lang="en-US" b="1" i="0" u="none" strike="noStrike" dirty="0">
                <a:solidFill>
                  <a:schemeClr val="bg1"/>
                </a:solidFill>
                <a:latin typeface="Verdana Regular"/>
              </a:rPr>
              <a:t>economic, financial, and environmental decision tools</a:t>
            </a:r>
            <a:r>
              <a:rPr lang="en-US" b="0" i="0" u="none" strike="noStrike" dirty="0">
                <a:solidFill>
                  <a:schemeClr val="bg1"/>
                </a:solidFill>
                <a:latin typeface="Verdana Regular"/>
              </a:rPr>
              <a:t> for businesses that grow, harvest, package, add value, and sell agricultural products.</a:t>
            </a:r>
            <a:r>
              <a:rPr lang="en-US" b="0" i="0" dirty="0" smtClean="0">
                <a:solidFill>
                  <a:schemeClr val="bg1"/>
                </a:solidFill>
                <a:latin typeface="Verdana Regular"/>
              </a:rPr>
              <a:t>​</a:t>
            </a:r>
            <a:endParaRPr lang="en-US" dirty="0">
              <a:solidFill>
                <a:schemeClr val="bg1"/>
              </a:solidFill>
              <a:latin typeface="Verdana Regular"/>
            </a:endParaRP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Where does the </a:t>
            </a:r>
            <a:r>
              <a:rPr lang="en-US" b="1" i="0" u="none" strike="noStrike" dirty="0" smtClean="0">
                <a:solidFill>
                  <a:schemeClr val="bg1"/>
                </a:solidFill>
                <a:latin typeface="Verdana Regular"/>
              </a:rPr>
              <a:t>Financial </a:t>
            </a:r>
            <a:r>
              <a:rPr lang="en-US" b="1" i="0" u="none" strike="noStrike" dirty="0">
                <a:solidFill>
                  <a:schemeClr val="bg1"/>
                </a:solidFill>
                <a:latin typeface="Verdana Regular"/>
              </a:rPr>
              <a:t>Data come from?</a:t>
            </a:r>
            <a:r>
              <a:rPr lang="en-US" b="0" i="0" dirty="0" smtClean="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smtClean="0">
                <a:solidFill>
                  <a:schemeClr val="bg1"/>
                </a:solidFill>
                <a:latin typeface="Verdana Regular"/>
              </a:rPr>
              <a:t>AgBiz</a:t>
            </a:r>
            <a:r>
              <a:rPr lang="en-US" b="0" i="1" u="none" strike="noStrike" dirty="0" smtClean="0">
                <a:solidFill>
                  <a:schemeClr val="bg1"/>
                </a:solidFill>
                <a:latin typeface="Verdana Regular"/>
              </a:rPr>
              <a:t>-Logic</a:t>
            </a:r>
            <a:r>
              <a:rPr lang="en-US" b="0" i="0" u="none" strike="noStrike" dirty="0" smtClean="0">
                <a:solidFill>
                  <a:schemeClr val="bg1"/>
                </a:solidFill>
                <a:latin typeface="Verdana Regular"/>
              </a:rPr>
              <a:t> </a:t>
            </a:r>
            <a:r>
              <a:rPr lang="en-US" b="0" i="0" u="none" strike="noStrike" dirty="0">
                <a:solidFill>
                  <a:schemeClr val="bg1"/>
                </a:solidFill>
                <a:latin typeface="Verdana Regular"/>
              </a:rPr>
              <a:t>allows users to enter their own </a:t>
            </a:r>
            <a:r>
              <a:rPr lang="en-US" b="0" i="0" u="none" strike="noStrike" dirty="0" smtClean="0">
                <a:solidFill>
                  <a:schemeClr val="bg1"/>
                </a:solidFill>
                <a:latin typeface="Verdana Regular"/>
              </a:rPr>
              <a:t> budgets </a:t>
            </a:r>
            <a:r>
              <a:rPr lang="en-US" b="0" i="0" u="none" strike="noStrike" dirty="0">
                <a:solidFill>
                  <a:schemeClr val="bg1"/>
                </a:solidFill>
                <a:latin typeface="Verdana Regular"/>
              </a:rPr>
              <a:t>or selects University budgets for varying livestock and crops to plan for the future with </a:t>
            </a:r>
            <a:r>
              <a:rPr lang="en-US" b="0" i="0" u="none" strike="noStrike" dirty="0" err="1">
                <a:solidFill>
                  <a:schemeClr val="bg1"/>
                </a:solidFill>
                <a:latin typeface="Verdana Regular"/>
              </a:rPr>
              <a:t>with</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tools</a:t>
            </a:r>
            <a:r>
              <a:rPr lang="en-US" b="0" i="0" dirty="0" smtClean="0">
                <a:solidFill>
                  <a:schemeClr val="bg1"/>
                </a:solidFill>
                <a:latin typeface="Verdana Regular"/>
              </a:rPr>
              <a:t>​.</a:t>
            </a: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What are the actual components that make up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1" dirty="0" smtClean="0">
                <a:solidFill>
                  <a:schemeClr val="bg1"/>
                </a:solidFill>
                <a:latin typeface="Verdana Regular"/>
              </a:rPr>
              <a:t>​</a:t>
            </a:r>
            <a:r>
              <a:rPr lang="en-US" b="0" i="0" dirty="0" smtClean="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smtClean="0">
                <a:solidFill>
                  <a:schemeClr val="bg1"/>
                </a:solidFill>
                <a:latin typeface="Verdana Regular"/>
              </a:rPr>
              <a:t>AgBiz</a:t>
            </a:r>
            <a:r>
              <a:rPr lang="en-US" b="0" i="1" u="none" strike="noStrike" dirty="0" smtClean="0">
                <a:solidFill>
                  <a:schemeClr val="bg1"/>
                </a:solidFill>
                <a:latin typeface="Verdana Regular"/>
              </a:rPr>
              <a:t>-Logic </a:t>
            </a:r>
            <a:r>
              <a:rPr lang="en-US" b="0" i="0" u="none" strike="noStrike" dirty="0">
                <a:solidFill>
                  <a:schemeClr val="bg1"/>
                </a:solidFill>
                <a:latin typeface="Verdana Regular"/>
              </a:rPr>
              <a:t>consists of five distinct submodules including </a:t>
            </a:r>
            <a:r>
              <a:rPr lang="en-US" b="0" i="1" u="none" strike="noStrike" dirty="0" err="1">
                <a:solidFill>
                  <a:schemeClr val="bg1"/>
                </a:solidFill>
                <a:latin typeface="Verdana Regular"/>
              </a:rPr>
              <a:t>AgBizProfit</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AgBizLease</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AgBizFi</a:t>
            </a:r>
            <a:r>
              <a:rPr lang="en-US" b="0" i="1" u="none" strike="noStrike" dirty="0" err="1">
                <a:solidFill>
                  <a:schemeClr val="bg1"/>
                </a:solidFill>
                <a:latin typeface="Calibri"/>
              </a:rPr>
              <a:t>nance</a:t>
            </a:r>
            <a:r>
              <a:rPr lang="en-US" b="0" i="0" u="none" strike="noStrike" dirty="0">
                <a:solidFill>
                  <a:schemeClr val="bg1"/>
                </a:solidFill>
                <a:latin typeface="Calibri"/>
              </a:rPr>
              <a:t>, </a:t>
            </a:r>
            <a:r>
              <a:rPr lang="en-US" b="0" i="1" u="none" strike="noStrike" dirty="0" err="1">
                <a:solidFill>
                  <a:schemeClr val="bg1"/>
                </a:solidFill>
                <a:latin typeface="Calibri"/>
              </a:rPr>
              <a:t>AgBizEnvironment</a:t>
            </a:r>
            <a:r>
              <a:rPr lang="en-US" b="0" i="0" u="none" strike="noStrike" dirty="0">
                <a:solidFill>
                  <a:schemeClr val="bg1"/>
                </a:solidFill>
                <a:latin typeface="Calibri"/>
              </a:rPr>
              <a:t>, and </a:t>
            </a:r>
            <a:r>
              <a:rPr lang="en-US" b="0" i="1" u="none" strike="noStrike" dirty="0" err="1" smtClean="0">
                <a:solidFill>
                  <a:schemeClr val="bg1"/>
                </a:solidFill>
                <a:latin typeface="Calibri"/>
              </a:rPr>
              <a:t>AgBizClimate</a:t>
            </a:r>
            <a:r>
              <a:rPr lang="en-US" b="0" i="0" u="none" strike="noStrike" dirty="0" smtClean="0">
                <a:solidFill>
                  <a:schemeClr val="bg1"/>
                </a:solidFill>
                <a:latin typeface="Calibri"/>
              </a:rPr>
              <a:t>.</a:t>
            </a:r>
          </a:p>
          <a:p>
            <a:pPr algn="l" rtl="0">
              <a:buFontTx/>
              <a:buChar char="-"/>
            </a:pPr>
            <a:endParaRPr lang="en-US" dirty="0">
              <a:solidFill>
                <a:schemeClr val="bg1"/>
              </a:solidFill>
              <a:latin typeface="Calibri"/>
            </a:endParaRPr>
          </a:p>
          <a:p>
            <a:r>
              <a:rPr lang="en-US" b="1" dirty="0">
                <a:solidFill>
                  <a:schemeClr val="bg1"/>
                </a:solidFill>
                <a:latin typeface="Verdana Regular"/>
              </a:rPr>
              <a:t>What are </a:t>
            </a:r>
            <a:r>
              <a:rPr lang="en-US" b="1" dirty="0" smtClean="0">
                <a:solidFill>
                  <a:schemeClr val="bg1"/>
                </a:solidFill>
                <a:latin typeface="Verdana Regular"/>
              </a:rPr>
              <a:t>the goals of </a:t>
            </a:r>
            <a:r>
              <a:rPr lang="en-US" b="1" i="1" dirty="0" err="1" smtClean="0">
                <a:solidFill>
                  <a:schemeClr val="bg1"/>
                </a:solidFill>
                <a:latin typeface="Verdana Regular"/>
              </a:rPr>
              <a:t>AgBiz</a:t>
            </a:r>
            <a:r>
              <a:rPr lang="en-US" b="1" i="1" dirty="0" smtClean="0">
                <a:solidFill>
                  <a:schemeClr val="bg1"/>
                </a:solidFill>
                <a:latin typeface="Verdana Regular"/>
              </a:rPr>
              <a:t>-Logic</a:t>
            </a:r>
            <a:r>
              <a:rPr lang="en-US" dirty="0" smtClean="0">
                <a:solidFill>
                  <a:schemeClr val="bg1"/>
                </a:solidFill>
                <a:latin typeface="Verdana Regular"/>
              </a:rPr>
              <a:t>?</a:t>
            </a:r>
          </a:p>
          <a:p>
            <a:pPr>
              <a:buFontTx/>
              <a:buChar char="-"/>
            </a:pPr>
            <a:r>
              <a:rPr lang="en-US" i="1" dirty="0" err="1" smtClean="0">
                <a:solidFill>
                  <a:schemeClr val="bg1"/>
                </a:solidFill>
                <a:latin typeface="Verdana Regular"/>
              </a:rPr>
              <a:t>AgBiz</a:t>
            </a:r>
            <a:r>
              <a:rPr lang="en-US" i="1" dirty="0" smtClean="0">
                <a:solidFill>
                  <a:schemeClr val="bg1"/>
                </a:solidFill>
                <a:latin typeface="Verdana Regular"/>
              </a:rPr>
              <a:t>-Logic </a:t>
            </a:r>
            <a:r>
              <a:rPr lang="en-US" dirty="0" smtClean="0">
                <a:solidFill>
                  <a:schemeClr val="bg1"/>
                </a:solidFill>
                <a:latin typeface="Verdana Regular"/>
              </a:rPr>
              <a:t>seeks to assist farmers and ranchers by supplying them with short and long term weather data. Additionally, the data produced by these modules will be used by researches to </a:t>
            </a:r>
            <a:r>
              <a:rPr lang="en-US" smtClean="0">
                <a:solidFill>
                  <a:schemeClr val="bg1"/>
                </a:solidFill>
                <a:latin typeface="Verdana Regular"/>
              </a:rPr>
              <a:t>sudy </a:t>
            </a:r>
            <a:r>
              <a:rPr lang="en-US" dirty="0" smtClean="0">
                <a:solidFill>
                  <a:schemeClr val="bg1"/>
                </a:solidFill>
                <a:latin typeface="Verdana Regular"/>
              </a:rPr>
              <a:t>the effects of climate change on farming and </a:t>
            </a:r>
            <a:r>
              <a:rPr lang="en-US" smtClean="0">
                <a:solidFill>
                  <a:schemeClr val="bg1"/>
                </a:solidFill>
                <a:latin typeface="Verdana Regular"/>
              </a:rPr>
              <a:t>ranching.</a:t>
            </a:r>
            <a:endParaRPr lang="en-US" dirty="0">
              <a:solidFill>
                <a:schemeClr val="bg1"/>
              </a:solidFill>
              <a:latin typeface="Verdana Regular"/>
            </a:endParaRPr>
          </a:p>
          <a:p>
            <a:pPr>
              <a:buFontTx/>
              <a:buChar char="-"/>
            </a:pPr>
            <a:endParaRPr lang="en-US" i="1" dirty="0">
              <a:solidFill>
                <a:schemeClr val="bg1"/>
              </a:solidFill>
              <a:latin typeface="Calibri"/>
            </a:endParaRPr>
          </a:p>
        </p:txBody>
      </p:sp>
      <p:sp>
        <p:nvSpPr>
          <p:cNvPr id="25" name="Text Placeholder 18">
            <a:extLst>
              <a:ext uri="{FF2B5EF4-FFF2-40B4-BE49-F238E27FC236}">
                <a16:creationId xmlns:a16="http://schemas.microsoft.com/office/drawing/2014/main" id="{6001EA23-9A51-4089-9BDC-57AFC88E56F9}"/>
              </a:ext>
            </a:extLst>
          </p:cNvPr>
          <p:cNvSpPr txBox="1">
            <a:spLocks/>
          </p:cNvSpPr>
          <p:nvPr/>
        </p:nvSpPr>
        <p:spPr>
          <a:xfrm>
            <a:off x="33432077" y="5082306"/>
            <a:ext cx="9418320" cy="13419058"/>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i="1" dirty="0" err="1">
                <a:latin typeface="Verdana Regular"/>
                <a:ea typeface="Verdana"/>
                <a:cs typeface="Verdana"/>
              </a:rPr>
              <a:t>AgBizLogic</a:t>
            </a:r>
            <a:r>
              <a:rPr lang="en-US" sz="2800" i="1" dirty="0">
                <a:latin typeface="Verdana Regular"/>
                <a:ea typeface="Verdana"/>
                <a:cs typeface="Verdana"/>
              </a:rPr>
              <a:t> </a:t>
            </a:r>
            <a:r>
              <a:rPr lang="en-US" sz="2800" dirty="0">
                <a:latin typeface="Verdana Regular"/>
                <a:ea typeface="Verdana"/>
                <a:cs typeface="Verdana"/>
              </a:rPr>
              <a:t>Module and </a:t>
            </a:r>
            <a:r>
              <a:rPr lang="en-US" sz="2800" dirty="0" smtClean="0">
                <a:latin typeface="Verdana Regular"/>
                <a:ea typeface="Verdana"/>
                <a:cs typeface="Verdana"/>
              </a:rPr>
              <a:t>has </a:t>
            </a:r>
            <a:r>
              <a:rPr lang="en-US" sz="2800" dirty="0">
                <a:latin typeface="Verdana Regular"/>
                <a:ea typeface="Verdana"/>
                <a:cs typeface="Verdana"/>
              </a:rPr>
              <a:t>navigated to the Climate Manager</a:t>
            </a:r>
            <a:r>
              <a:rPr lang="en-US" sz="2800" dirty="0" smtClean="0">
                <a:latin typeface="Verdana Regular"/>
                <a:ea typeface="Verdana"/>
                <a:cs typeface="Verdana"/>
              </a:rPr>
              <a:t>.</a:t>
            </a:r>
          </a:p>
          <a:p>
            <a:pPr marL="514350" indent="-514350">
              <a:buFont typeface="+mj-lt"/>
              <a:buAutoNum type="arabicPeriod"/>
            </a:pPr>
            <a:endParaRPr lang="en-US" sz="280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pPr marL="514350" indent="-514350">
              <a:buFont typeface="+mj-lt"/>
              <a:buAutoNum type="arabicPeriod"/>
            </a:pPr>
            <a:endParaRPr lang="en-US" sz="3200" dirty="0">
              <a:latin typeface="Verdana Regular"/>
              <a:ea typeface="Verdana"/>
              <a:cs typeface="Verdana"/>
            </a:endParaRPr>
          </a:p>
          <a:p>
            <a:pPr marL="514350" indent="-514350">
              <a:buFont typeface="+mj-lt"/>
              <a:buAutoNum type="arabicPeriod"/>
            </a:pPr>
            <a:r>
              <a:rPr lang="en-US" sz="2800" dirty="0" smtClean="0">
                <a:latin typeface="Verdana Regular"/>
                <a:ea typeface="Verdana"/>
                <a:cs typeface="Verdana"/>
              </a:rPr>
              <a:t>Then </a:t>
            </a:r>
            <a:r>
              <a:rPr lang="en-US" sz="2800" dirty="0">
                <a:latin typeface="Verdana Regular"/>
                <a:ea typeface="Verdana"/>
                <a:cs typeface="Verdana"/>
              </a:rPr>
              <a:t>t</a:t>
            </a:r>
            <a:r>
              <a:rPr lang="en-US" sz="2800" dirty="0" smtClean="0">
                <a:latin typeface="Verdana Regular"/>
                <a:ea typeface="Verdana"/>
                <a:cs typeface="Verdana"/>
              </a:rPr>
              <a:t>hey </a:t>
            </a:r>
            <a:r>
              <a:rPr lang="en-US" sz="2800" dirty="0">
                <a:latin typeface="Verdana Regular"/>
                <a:ea typeface="Verdana"/>
                <a:cs typeface="Verdana"/>
              </a:rPr>
              <a:t>will then be redirected to the </a:t>
            </a:r>
            <a:r>
              <a:rPr lang="en-US" sz="2800" dirty="0" smtClean="0">
                <a:latin typeface="Verdana Regular"/>
                <a:ea typeface="Verdana"/>
                <a:cs typeface="Verdana"/>
              </a:rPr>
              <a:t>region </a:t>
            </a:r>
            <a:r>
              <a:rPr lang="en-US" sz="2800" dirty="0">
                <a:latin typeface="Verdana Regular"/>
                <a:ea typeface="Verdana"/>
                <a:cs typeface="Verdana"/>
              </a:rPr>
              <a:t>selection page. At this page they will select the </a:t>
            </a:r>
            <a:r>
              <a:rPr lang="en-US" sz="2800" dirty="0" smtClean="0">
                <a:latin typeface="Verdana Regular"/>
                <a:ea typeface="Verdana"/>
                <a:cs typeface="Verdana"/>
              </a:rPr>
              <a:t>location by county</a:t>
            </a:r>
            <a:r>
              <a:rPr lang="en-US" sz="2800" dirty="0" smtClean="0">
                <a:latin typeface="Verdana Regular"/>
                <a:ea typeface="Verdana"/>
                <a:cs typeface="Verdana"/>
              </a:rPr>
              <a:t> state.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smtClean="0">
                <a:latin typeface="Verdana Regular"/>
                <a:ea typeface="Verdana"/>
                <a:cs typeface="Verdana"/>
              </a:rPr>
              <a:t>Next</a:t>
            </a:r>
            <a:r>
              <a:rPr lang="en-US" sz="2800" dirty="0">
                <a:latin typeface="Verdana Regular"/>
                <a:ea typeface="Verdana"/>
                <a:cs typeface="Verdana"/>
              </a:rPr>
              <a:t>, The user selects the short term scenario type. </a:t>
            </a:r>
            <a:r>
              <a:rPr lang="en-US" sz="2800" dirty="0" smtClean="0">
                <a:latin typeface="Verdana Regular"/>
                <a:ea typeface="Verdana"/>
                <a:cs typeface="Verdana"/>
              </a:rPr>
              <a:t>Selecting </a:t>
            </a:r>
            <a:r>
              <a:rPr lang="en-US" sz="2800" dirty="0">
                <a:latin typeface="Verdana Regular"/>
                <a:ea typeface="Verdana"/>
                <a:cs typeface="Verdana"/>
              </a:rPr>
              <a:t>short term climate Scenario will redirect the user to the charts page where the climate data for their location will be shown on a graph. If the user </a:t>
            </a:r>
            <a:r>
              <a:rPr lang="en-US" sz="2800" dirty="0" smtClean="0">
                <a:latin typeface="Verdana Regular"/>
                <a:ea typeface="Verdana"/>
                <a:cs typeface="Verdana"/>
              </a:rPr>
              <a:t>selects </a:t>
            </a:r>
            <a:r>
              <a:rPr lang="en-US" sz="2800" dirty="0">
                <a:latin typeface="Verdana Regular"/>
                <a:ea typeface="Verdana"/>
                <a:cs typeface="Verdana"/>
              </a:rPr>
              <a:t>long term climate scenario the user will be redirected to a page where they will select which variables they would like to analyze.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smtClean="0">
                <a:latin typeface="Verdana Regular"/>
                <a:ea typeface="Verdana"/>
                <a:cs typeface="Verdana"/>
              </a:rPr>
              <a:t>Next</a:t>
            </a:r>
            <a:r>
              <a:rPr lang="en-US" sz="2800" dirty="0">
                <a:latin typeface="Verdana Regular"/>
                <a:ea typeface="Verdana"/>
                <a:cs typeface="Verdana"/>
              </a:rPr>
              <a:t>, the user will be </a:t>
            </a:r>
            <a:r>
              <a:rPr lang="en-US" sz="2800" dirty="0" smtClean="0">
                <a:latin typeface="Verdana Regular"/>
                <a:ea typeface="Verdana"/>
                <a:cs typeface="Verdana"/>
              </a:rPr>
              <a:t>directed chart page </a:t>
            </a:r>
            <a:r>
              <a:rPr lang="en-US" sz="2800" dirty="0">
                <a:latin typeface="Verdana Regular"/>
                <a:ea typeface="Verdana"/>
                <a:cs typeface="Verdana"/>
              </a:rPr>
              <a:t>where they </a:t>
            </a:r>
            <a:r>
              <a:rPr lang="en-US" sz="2800" dirty="0" smtClean="0">
                <a:latin typeface="Verdana Regular"/>
                <a:ea typeface="Verdana"/>
                <a:cs typeface="Verdana"/>
              </a:rPr>
              <a:t>may</a:t>
            </a:r>
            <a:r>
              <a:rPr lang="en-US" sz="2800" dirty="0" smtClean="0">
                <a:latin typeface="Verdana Regular"/>
                <a:ea typeface="Verdana"/>
                <a:cs typeface="Verdana"/>
              </a:rPr>
              <a:t> </a:t>
            </a:r>
            <a:r>
              <a:rPr lang="en-US" sz="2800" dirty="0">
                <a:latin typeface="Verdana Regular"/>
                <a:ea typeface="Verdana"/>
                <a:cs typeface="Verdana"/>
              </a:rPr>
              <a:t>enter adjustments to the yield for each budget that they selected based on the climate </a:t>
            </a:r>
            <a:r>
              <a:rPr lang="en-US" sz="2800" dirty="0" smtClean="0">
                <a:latin typeface="Verdana Regular"/>
                <a:ea typeface="Verdana"/>
                <a:cs typeface="Verdana"/>
              </a:rPr>
              <a:t>variables shown</a:t>
            </a:r>
            <a:r>
              <a:rPr lang="en-US" sz="2800" dirty="0">
                <a:latin typeface="Verdana Regular"/>
                <a:ea typeface="Verdana"/>
                <a:cs typeface="Verdana"/>
              </a:rPr>
              <a:t>.</a:t>
            </a:r>
            <a:endParaRPr lang="en-US" sz="7250" dirty="0">
              <a:latin typeface="Verdana Regular"/>
              <a:ea typeface="Verdana"/>
              <a:cs typeface="Verdana"/>
            </a:endParaRP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smtClean="0">
                <a:latin typeface="Verdana Regular"/>
                <a:ea typeface="Verdana"/>
                <a:cs typeface="Verdana"/>
              </a:rPr>
              <a:t>The </a:t>
            </a:r>
            <a:r>
              <a:rPr lang="en-US" sz="2800" dirty="0" smtClean="0">
                <a:latin typeface="Verdana Regular"/>
                <a:ea typeface="Verdana"/>
                <a:cs typeface="Verdana"/>
              </a:rPr>
              <a:t>user </a:t>
            </a:r>
            <a:r>
              <a:rPr lang="en-US" sz="2800" dirty="0">
                <a:latin typeface="Verdana Regular"/>
                <a:ea typeface="Verdana"/>
                <a:cs typeface="Verdana"/>
              </a:rPr>
              <a:t>will then be directed to the budget page where </a:t>
            </a:r>
            <a:r>
              <a:rPr lang="en-US" sz="2800" dirty="0" smtClean="0">
                <a:latin typeface="Verdana Regular"/>
                <a:ea typeface="Verdana"/>
                <a:cs typeface="Verdana"/>
              </a:rPr>
              <a:t>adjustments </a:t>
            </a:r>
            <a:r>
              <a:rPr lang="en-US" sz="2800" dirty="0">
                <a:latin typeface="Verdana Regular"/>
                <a:ea typeface="Verdana"/>
                <a:cs typeface="Verdana"/>
              </a:rPr>
              <a:t>to prices, </a:t>
            </a:r>
            <a:r>
              <a:rPr lang="en-US" sz="2800" dirty="0" smtClean="0">
                <a:latin typeface="Verdana Regular"/>
                <a:ea typeface="Verdana"/>
                <a:cs typeface="Verdana"/>
              </a:rPr>
              <a:t>inputs, </a:t>
            </a:r>
            <a:r>
              <a:rPr lang="en-US" sz="2800" dirty="0">
                <a:latin typeface="Verdana Regular"/>
                <a:ea typeface="Verdana"/>
                <a:cs typeface="Verdana"/>
              </a:rPr>
              <a:t>and other budget </a:t>
            </a:r>
            <a:r>
              <a:rPr lang="en-US" sz="2800" dirty="0" smtClean="0">
                <a:latin typeface="Verdana Regular"/>
                <a:ea typeface="Verdana"/>
                <a:cs typeface="Verdana"/>
              </a:rPr>
              <a:t>parameters may be made for selected budgets.</a:t>
            </a:r>
            <a:endParaRPr lang="en-US" sz="2800" dirty="0">
              <a:latin typeface="Verdana Regular"/>
              <a:ea typeface="Verdana"/>
              <a:cs typeface="Verdana"/>
            </a:endParaRPr>
          </a:p>
          <a:p>
            <a:pPr marL="514350" indent="-514350">
              <a:buFont typeface="+mj-lt"/>
              <a:buAutoNum type="arabicPeriod"/>
            </a:pPr>
            <a:endParaRPr lang="en-US" sz="2800" dirty="0" smtClean="0">
              <a:latin typeface="Verdana Regular"/>
              <a:ea typeface="Verdana"/>
              <a:cs typeface="Verdana"/>
            </a:endParaRPr>
          </a:p>
          <a:p>
            <a:pPr marL="514350" indent="-514350">
              <a:buFont typeface="+mj-lt"/>
              <a:buAutoNum type="arabicPeriod"/>
            </a:pPr>
            <a:r>
              <a:rPr lang="en-US" sz="2800" dirty="0" smtClean="0">
                <a:latin typeface="Verdana Regular"/>
                <a:ea typeface="Verdana"/>
                <a:cs typeface="Verdana"/>
              </a:rPr>
              <a:t>Finally </a:t>
            </a:r>
            <a:r>
              <a:rPr lang="en-US" sz="2800" dirty="0">
                <a:latin typeface="Verdana Regular"/>
                <a:ea typeface="Verdana"/>
                <a:cs typeface="Verdana"/>
              </a:rPr>
              <a:t>the user will be directed to a climate summary page summarizing how the climate projections will </a:t>
            </a:r>
            <a:r>
              <a:rPr lang="en-US" sz="2800" dirty="0" smtClean="0">
                <a:latin typeface="Verdana Regular"/>
                <a:ea typeface="Verdana"/>
                <a:cs typeface="Verdana"/>
              </a:rPr>
              <a:t>affect </a:t>
            </a:r>
            <a:r>
              <a:rPr lang="en-US" sz="2800" dirty="0">
                <a:latin typeface="Verdana Regular"/>
                <a:ea typeface="Verdana"/>
                <a:cs typeface="Verdana"/>
              </a:rPr>
              <a:t>their budget.</a:t>
            </a:r>
            <a:endParaRPr lang="en-US" dirty="0">
              <a:latin typeface="Verdana Regular"/>
              <a:ea typeface="Verdana"/>
              <a:cs typeface="Verdana"/>
            </a:endParaRPr>
          </a:p>
        </p:txBody>
      </p:sp>
      <p:sp>
        <p:nvSpPr>
          <p:cNvPr id="29" name="TextBox 1">
            <a:extLst>
              <a:ext uri="{FF2B5EF4-FFF2-40B4-BE49-F238E27FC236}">
                <a16:creationId xmlns:a16="http://schemas.microsoft.com/office/drawing/2014/main" id="{535EF271-E67A-4372-8BD3-0494BA14F727}"/>
              </a:ext>
            </a:extLst>
          </p:cNvPr>
          <p:cNvSpPr txBox="1"/>
          <p:nvPr/>
        </p:nvSpPr>
        <p:spPr>
          <a:xfrm>
            <a:off x="33432077" y="3746137"/>
            <a:ext cx="891540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i="1" dirty="0" err="1">
                <a:solidFill>
                  <a:schemeClr val="bg1"/>
                </a:solidFill>
                <a:latin typeface="Verdana Regular"/>
                <a:cs typeface="Arial"/>
              </a:rPr>
              <a:t>AgBizClimate</a:t>
            </a:r>
            <a:r>
              <a:rPr lang="en-US" sz="4800" dirty="0">
                <a:solidFill>
                  <a:schemeClr val="bg1"/>
                </a:solidFill>
                <a:latin typeface="Verdana Regular"/>
                <a:cs typeface="Arial"/>
              </a:rPr>
              <a:t> Workflow</a:t>
            </a:r>
            <a:r>
              <a:rPr lang="en-US" sz="4800" dirty="0">
                <a:solidFill>
                  <a:schemeClr val="bg1"/>
                </a:solidFill>
                <a:latin typeface="Arial"/>
                <a:cs typeface="Arial"/>
              </a:rPr>
              <a:t> </a:t>
            </a:r>
          </a:p>
        </p:txBody>
      </p:sp>
      <p:sp>
        <p:nvSpPr>
          <p:cNvPr id="30" name="TextBox 29">
            <a:extLst>
              <a:ext uri="{FF2B5EF4-FFF2-40B4-BE49-F238E27FC236}">
                <a16:creationId xmlns:a16="http://schemas.microsoft.com/office/drawing/2014/main" id="{09BC365D-279F-4EFC-BE87-64ED443B38E3}"/>
              </a:ext>
            </a:extLst>
          </p:cNvPr>
          <p:cNvSpPr txBox="1"/>
          <p:nvPr/>
        </p:nvSpPr>
        <p:spPr>
          <a:xfrm>
            <a:off x="12275820" y="3611880"/>
            <a:ext cx="21945600" cy="20159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0" i="1" dirty="0" err="1" smtClean="0">
                <a:solidFill>
                  <a:srgbClr val="DC4405"/>
                </a:solidFill>
                <a:latin typeface="Impact" panose="020B0806030902050204" pitchFamily="34" charset="0"/>
              </a:rPr>
              <a:t>AgBiz</a:t>
            </a:r>
            <a:r>
              <a:rPr lang="en-US" sz="12500" i="1" dirty="0" smtClean="0">
                <a:solidFill>
                  <a:srgbClr val="DC4405"/>
                </a:solidFill>
                <a:latin typeface="Impact" panose="020B0806030902050204" pitchFamily="34" charset="0"/>
              </a:rPr>
              <a:t>-Logic: </a:t>
            </a:r>
            <a:r>
              <a:rPr lang="en-US" sz="12500" i="1" dirty="0" err="1" smtClean="0">
                <a:solidFill>
                  <a:srgbClr val="DC4405"/>
                </a:solidFill>
                <a:latin typeface="Impact" panose="020B0806030902050204" pitchFamily="34" charset="0"/>
              </a:rPr>
              <a:t>AgBizClimate</a:t>
            </a:r>
            <a:endParaRPr lang="en-US" sz="12500" i="1" dirty="0">
              <a:solidFill>
                <a:srgbClr val="DC4405"/>
              </a:solidFill>
              <a:latin typeface="Impact" panose="020B0806030902050204" pitchFamily="34" charset="0"/>
              <a:cs typeface="Calibri"/>
            </a:endParaRPr>
          </a:p>
        </p:txBody>
      </p:sp>
      <p:sp>
        <p:nvSpPr>
          <p:cNvPr id="31" name="TextBox 1">
            <a:extLst>
              <a:ext uri="{FF2B5EF4-FFF2-40B4-BE49-F238E27FC236}">
                <a16:creationId xmlns:a16="http://schemas.microsoft.com/office/drawing/2014/main" id="{14844B9A-13F0-437C-A340-8380BB80D038}"/>
              </a:ext>
            </a:extLst>
          </p:cNvPr>
          <p:cNvSpPr txBox="1"/>
          <p:nvPr/>
        </p:nvSpPr>
        <p:spPr>
          <a:xfrm>
            <a:off x="1410505" y="3797349"/>
            <a:ext cx="849629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i="1" dirty="0" err="1" smtClean="0">
                <a:solidFill>
                  <a:schemeClr val="bg1"/>
                </a:solidFill>
                <a:latin typeface="Verdana Regular"/>
                <a:ea typeface="Verdana" panose="020B0604030504040204" pitchFamily="34" charset="0"/>
                <a:cs typeface="Verdana" panose="020B0604030504040204" pitchFamily="34" charset="0"/>
              </a:rPr>
              <a:t>AgBiz</a:t>
            </a:r>
            <a:r>
              <a:rPr lang="en-US" sz="4800" i="1" dirty="0" smtClean="0">
                <a:solidFill>
                  <a:schemeClr val="bg1"/>
                </a:solidFill>
                <a:latin typeface="Verdana Regular"/>
                <a:ea typeface="Verdana" panose="020B0604030504040204" pitchFamily="34" charset="0"/>
                <a:cs typeface="Verdana" panose="020B0604030504040204" pitchFamily="34" charset="0"/>
              </a:rPr>
              <a:t>-Logic</a:t>
            </a:r>
            <a:endParaRPr lang="en-US" sz="4800" i="1" dirty="0">
              <a:solidFill>
                <a:schemeClr val="bg1"/>
              </a:solidFill>
              <a:latin typeface="Verdana Regular"/>
              <a:ea typeface="Verdana" panose="020B0604030504040204" pitchFamily="34" charset="0"/>
              <a:cs typeface="Verdana" panose="020B0604030504040204" pitchFamily="34" charset="0"/>
            </a:endParaRPr>
          </a:p>
        </p:txBody>
      </p:sp>
      <p:sp>
        <p:nvSpPr>
          <p:cNvPr id="39"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56015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smtClean="0">
                <a:latin typeface="Kievit Offc" charset="0"/>
                <a:ea typeface="Kievit Offc" charset="0"/>
                <a:cs typeface="Kievit Offc" charset="0"/>
              </a:rPr>
              <a:t>Climate </a:t>
            </a:r>
            <a:r>
              <a:rPr lang="en-US" sz="2800" dirty="0">
                <a:latin typeface="Kievit Offc" charset="0"/>
                <a:ea typeface="Kievit Offc" charset="0"/>
                <a:cs typeface="Kievit Offc" charset="0"/>
              </a:rPr>
              <a:t>change is a huge problem facing many farmers and ranchers. As the climate changes farmers will need to adapt and modify what they grow and how they grow it. To solve this problem will require intelligent data driven solutions</a:t>
            </a:r>
            <a:r>
              <a:rPr lang="en-US" sz="2800" dirty="0" smtClean="0">
                <a:latin typeface="Kievit Offc" charset="0"/>
                <a:ea typeface="Kievit Offc" charset="0"/>
                <a:cs typeface="Kievit Offc" charset="0"/>
              </a:rPr>
              <a:t>.</a:t>
            </a:r>
          </a:p>
          <a:p>
            <a:endParaRPr lang="en-US" sz="2800" dirty="0">
              <a:latin typeface="Kievit Offc" charset="0"/>
              <a:ea typeface="Kievit Offc" charset="0"/>
              <a:cs typeface="Kievit Offc" charset="0"/>
            </a:endParaRPr>
          </a:p>
          <a:p>
            <a:r>
              <a:rPr lang="en-US" sz="2800" dirty="0" smtClean="0">
                <a:latin typeface="Kievit Offc" charset="0"/>
                <a:ea typeface="Kievit Offc" charset="0"/>
                <a:cs typeface="Kievit Offc" charset="0"/>
              </a:rPr>
              <a:t>This </a:t>
            </a:r>
            <a:r>
              <a:rPr lang="en-US" sz="2800" dirty="0">
                <a:latin typeface="Kievit Offc" charset="0"/>
                <a:ea typeface="Kievit Offc" charset="0"/>
                <a:cs typeface="Kievit Offc" charset="0"/>
              </a:rPr>
              <a:t>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a:t>
            </a:r>
            <a:r>
              <a:rPr lang="en-US" sz="2800" dirty="0" smtClean="0">
                <a:latin typeface="Kievit Offc" charset="0"/>
                <a:ea typeface="Kievit Offc" charset="0"/>
                <a:cs typeface="Kievit Offc" charset="0"/>
              </a:rPr>
              <a:t>ranches, </a:t>
            </a:r>
            <a:r>
              <a:rPr lang="en-US" sz="2800" dirty="0">
                <a:latin typeface="Kievit Offc" charset="0"/>
                <a:ea typeface="Kievit Offc" charset="0"/>
                <a:cs typeface="Kievit Offc" charset="0"/>
              </a:rPr>
              <a:t>ultimately helping farmers to be more efficient and more profitable.</a:t>
            </a:r>
          </a:p>
        </p:txBody>
      </p:sp>
      <p:sp>
        <p:nvSpPr>
          <p:cNvPr id="40" name="TextBox 39">
            <a:extLst>
              <a:ext uri="{FF2B5EF4-FFF2-40B4-BE49-F238E27FC236}">
                <a16:creationId xmlns:a16="http://schemas.microsoft.com/office/drawing/2014/main" id="{1C77AAA5-7ACA-436C-B252-7F6E868260AD}"/>
              </a:ext>
            </a:extLst>
          </p:cNvPr>
          <p:cNvSpPr txBox="1"/>
          <p:nvPr/>
        </p:nvSpPr>
        <p:spPr>
          <a:xfrm>
            <a:off x="22425660" y="24048719"/>
            <a:ext cx="93954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2800" dirty="0" smtClean="0">
                <a:latin typeface="Verdana Regular"/>
                <a:cs typeface="Arial"/>
              </a:rPr>
              <a:t>REST </a:t>
            </a:r>
            <a:r>
              <a:rPr lang="en-US" sz="2800" dirty="0">
                <a:latin typeface="Verdana Regular"/>
                <a:cs typeface="Arial"/>
              </a:rPr>
              <a:t>API that provides the climate data for the short term projections.</a:t>
            </a:r>
            <a:r>
              <a:rPr lang="en-US" sz="2800" dirty="0" smtClean="0">
                <a:latin typeface="Verdana Regular"/>
                <a:cs typeface="Arial"/>
              </a:rPr>
              <a:t>​</a:t>
            </a:r>
            <a:endParaRPr lang="en-US" sz="2800" dirty="0">
              <a:latin typeface="Verdana Regular"/>
              <a:cs typeface="Calibri"/>
            </a:endParaRPr>
          </a:p>
          <a:p>
            <a:pPr marL="457200" indent="-457200">
              <a:buFont typeface="Wingdings" panose="05000000000000000000" pitchFamily="2" charset="2"/>
              <a:buChar char="§"/>
            </a:pPr>
            <a:r>
              <a:rPr lang="en-US" sz="2800" dirty="0" smtClean="0">
                <a:latin typeface="Verdana Regular"/>
                <a:cs typeface="Arial"/>
              </a:rPr>
              <a:t>Data: Downscaled version of NOAA’s NMME dataset hosted by University Of Idah</a:t>
            </a:r>
            <a:r>
              <a:rPr lang="en-US" sz="2800" dirty="0" smtClean="0">
                <a:latin typeface="Verdana Regular"/>
                <a:cs typeface="Arial"/>
              </a:rPr>
              <a:t>o.</a:t>
            </a:r>
          </a:p>
          <a:p>
            <a:pPr marL="457200" indent="-457200">
              <a:buFont typeface="Wingdings" panose="05000000000000000000" pitchFamily="2" charset="2"/>
              <a:buChar char="§"/>
            </a:pPr>
            <a:r>
              <a:rPr lang="en-US" sz="2800" dirty="0" smtClean="0">
                <a:latin typeface="Verdana Regular"/>
                <a:cs typeface="Arial"/>
              </a:rPr>
              <a:t>Data files are stored on the production server. </a:t>
            </a:r>
            <a:r>
              <a:rPr lang="en-US" sz="2800" dirty="0" smtClean="0">
                <a:latin typeface="Verdana Regular"/>
                <a:cs typeface="Arial"/>
              </a:rPr>
              <a:t>The production sever updates the data at the same date every month.</a:t>
            </a:r>
            <a:endParaRPr lang="en-US" sz="2800" dirty="0">
              <a:latin typeface="Verdana Regular"/>
              <a:cs typeface="Calibri"/>
            </a:endParaRPr>
          </a:p>
          <a:p>
            <a:pPr marL="457200" indent="-457200">
              <a:buFont typeface="Wingdings" panose="05000000000000000000" pitchFamily="2" charset="2"/>
              <a:buChar char="§"/>
            </a:pPr>
            <a:r>
              <a:rPr lang="en-US" sz="2800" dirty="0" smtClean="0">
                <a:latin typeface="Verdana Regular"/>
                <a:cs typeface="Arial"/>
              </a:rPr>
              <a:t>API Connects Reads Data From the Production server via a Bind Mount to a directory on the production server. </a:t>
            </a:r>
          </a:p>
          <a:p>
            <a:pPr marL="457200" indent="-457200">
              <a:buFont typeface="Wingdings" panose="05000000000000000000" pitchFamily="2" charset="2"/>
              <a:buChar char="§"/>
            </a:pPr>
            <a:r>
              <a:rPr lang="en-US" sz="2800" dirty="0" smtClean="0">
                <a:latin typeface="Verdana Regular"/>
                <a:cs typeface="Arial"/>
              </a:rPr>
              <a:t>API </a:t>
            </a:r>
            <a:r>
              <a:rPr lang="en-US" sz="2800" dirty="0">
                <a:latin typeface="Verdana Regular"/>
                <a:cs typeface="Arial"/>
              </a:rPr>
              <a:t>Uses latitude and longitude to determine the users location. ​</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Gets the data for the nearest location within a radius of </a:t>
            </a:r>
            <a:r>
              <a:rPr lang="en-US" sz="2800" dirty="0" smtClean="0">
                <a:latin typeface="Verdana Regular"/>
                <a:cs typeface="Arial"/>
              </a:rPr>
              <a:t>20</a:t>
            </a:r>
            <a:r>
              <a:rPr lang="en-US" sz="2800" dirty="0" smtClean="0">
                <a:latin typeface="Verdana Regular"/>
                <a:cs typeface="Arial"/>
              </a:rPr>
              <a:t> </a:t>
            </a:r>
            <a:r>
              <a:rPr lang="en-US" sz="2800" dirty="0">
                <a:latin typeface="Verdana Regular"/>
                <a:cs typeface="Arial"/>
              </a:rPr>
              <a:t>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41" name="TextBox 40">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err="1">
                <a:latin typeface="Georgia" panose="02040502050405020303" pitchFamily="18" charset="0"/>
              </a:rPr>
              <a:t>AgBizClimate</a:t>
            </a:r>
            <a:r>
              <a:rPr lang="en-US" sz="2800" dirty="0">
                <a:latin typeface="Georgia" panose="02040502050405020303" pitchFamily="18" charset="0"/>
              </a:rPr>
              <a:t> is a submodule of the </a:t>
            </a:r>
            <a:r>
              <a:rPr lang="en-US" sz="2800" i="1" dirty="0" err="1">
                <a:latin typeface="Georgia" panose="02040502050405020303" pitchFamily="18" charset="0"/>
              </a:rPr>
              <a:t>AgBiz</a:t>
            </a:r>
            <a:r>
              <a:rPr lang="en-US" sz="2800" i="1" dirty="0">
                <a:latin typeface="Georgia" panose="02040502050405020303" pitchFamily="18" charset="0"/>
              </a:rPr>
              <a:t>-Logic</a:t>
            </a:r>
            <a:r>
              <a:rPr lang="en-US" sz="2800" dirty="0">
                <a:latin typeface="Georgia" panose="02040502050405020303" pitchFamily="18" charset="0"/>
              </a:rPr>
              <a:t> suite of decision tools. This submodule specializes in assisting farmers and ranchers by supplying them with short and long term weather data which they can use to make </a:t>
            </a:r>
            <a:r>
              <a:rPr lang="en-US" sz="2800" dirty="0" smtClean="0">
                <a:latin typeface="Georgia" panose="02040502050405020303" pitchFamily="18" charset="0"/>
              </a:rPr>
              <a:t>financial decisions</a:t>
            </a:r>
            <a:r>
              <a:rPr lang="en-US" sz="2800" dirty="0" smtClean="0">
                <a:latin typeface="Georgia" panose="02040502050405020303" pitchFamily="18" charset="0"/>
              </a:rPr>
              <a:t>. </a:t>
            </a:r>
            <a:r>
              <a:rPr lang="en-US" sz="2800" dirty="0">
                <a:latin typeface="Georgia" panose="02040502050405020303" pitchFamily="18" charset="0"/>
              </a:rPr>
              <a:t>More specifically, </a:t>
            </a:r>
            <a:r>
              <a:rPr lang="en-US" sz="2800" i="1" dirty="0" err="1">
                <a:latin typeface="Georgia" panose="02040502050405020303" pitchFamily="18" charset="0"/>
              </a:rPr>
              <a:t>AgBizClimate</a:t>
            </a:r>
            <a:r>
              <a:rPr lang="en-US" sz="2800" i="1" dirty="0">
                <a:latin typeface="Georgia" panose="02040502050405020303" pitchFamily="18" charset="0"/>
              </a:rPr>
              <a:t> </a:t>
            </a:r>
            <a:r>
              <a:rPr lang="en-US" sz="2800" dirty="0">
                <a:latin typeface="Georgia" panose="02040502050405020303" pitchFamily="18" charset="0"/>
              </a:rPr>
              <a:t>provides precipitation and temperature information in a series of graphs associated to the location the users selected via latitude and longitude. Users are then able to input the percent they believe these factors will influence their yields </a:t>
            </a:r>
            <a:r>
              <a:rPr lang="en-US" sz="2800" dirty="0" smtClean="0">
                <a:latin typeface="Georgia" panose="02040502050405020303" pitchFamily="18" charset="0"/>
              </a:rPr>
              <a:t>, </a:t>
            </a:r>
            <a:r>
              <a:rPr lang="en-US" sz="2800" i="1" dirty="0" err="1" smtClean="0">
                <a:latin typeface="Georgia" panose="02040502050405020303" pitchFamily="18" charset="0"/>
              </a:rPr>
              <a:t>AgBizClimate</a:t>
            </a:r>
            <a:r>
              <a:rPr lang="en-US" sz="2800" dirty="0" smtClean="0">
                <a:latin typeface="Georgia" panose="02040502050405020303" pitchFamily="18" charset="0"/>
              </a:rPr>
              <a:t> will then </a:t>
            </a:r>
            <a:r>
              <a:rPr lang="en-US" sz="2800" dirty="0">
                <a:latin typeface="Georgia" panose="02040502050405020303" pitchFamily="18" charset="0"/>
              </a:rPr>
              <a:t>return </a:t>
            </a:r>
            <a:r>
              <a:rPr lang="en-US" sz="2800" dirty="0" smtClean="0">
                <a:latin typeface="Georgia" panose="02040502050405020303" pitchFamily="18" charset="0"/>
              </a:rPr>
              <a:t>the results of the calculations based on the users to </a:t>
            </a:r>
            <a:r>
              <a:rPr lang="en-US" sz="2800" dirty="0">
                <a:latin typeface="Georgia" panose="02040502050405020303" pitchFamily="18" charset="0"/>
              </a:rPr>
              <a:t>assist their decisions.</a:t>
            </a:r>
          </a:p>
        </p:txBody>
      </p:sp>
      <p:sp>
        <p:nvSpPr>
          <p:cNvPr id="2" name="TextBox 1">
            <a:extLst>
              <a:ext uri="{FF2B5EF4-FFF2-40B4-BE49-F238E27FC236}">
                <a16:creationId xmlns:a16="http://schemas.microsoft.com/office/drawing/2014/main" id="{F7C96C28-A807-4C31-A986-520137AEE634}"/>
              </a:ext>
            </a:extLst>
          </p:cNvPr>
          <p:cNvSpPr txBox="1"/>
          <p:nvPr/>
        </p:nvSpPr>
        <p:spPr>
          <a:xfrm>
            <a:off x="34221420" y="24048719"/>
            <a:ext cx="7736734" cy="3323987"/>
          </a:xfrm>
          <a:prstGeom prst="rect">
            <a:avLst/>
          </a:prstGeom>
          <a:noFill/>
        </p:spPr>
        <p:txBody>
          <a:bodyPr wrap="square" rtlCol="0">
            <a:spAutoFit/>
          </a:bodyPr>
          <a:lstStyle/>
          <a:p>
            <a:r>
              <a:rPr lang="en-US" dirty="0"/>
              <a:t>Put Team PHOTO HEEEEEEEEEEER BOIIIIIIIIIIIIIIIIIIIIIII</a:t>
            </a:r>
          </a:p>
        </p:txBody>
      </p:sp>
      <p:pic>
        <p:nvPicPr>
          <p:cNvPr id="9" name="Picture 8">
            <a:extLst>
              <a:ext uri="{FF2B5EF4-FFF2-40B4-BE49-F238E27FC236}">
                <a16:creationId xmlns:a16="http://schemas.microsoft.com/office/drawing/2014/main" id="{6449E66D-A82C-4880-920E-06B2CD924EC1}"/>
              </a:ext>
            </a:extLst>
          </p:cNvPr>
          <p:cNvPicPr>
            <a:picLocks noChangeAspect="1"/>
          </p:cNvPicPr>
          <p:nvPr/>
        </p:nvPicPr>
        <p:blipFill>
          <a:blip r:embed="rId2"/>
          <a:stretch>
            <a:fillRect/>
          </a:stretch>
        </p:blipFill>
        <p:spPr>
          <a:xfrm>
            <a:off x="12070081" y="9397727"/>
            <a:ext cx="9134475" cy="9163050"/>
          </a:xfrm>
          <a:prstGeom prst="rect">
            <a:avLst/>
          </a:prstGeom>
        </p:spPr>
      </p:pic>
      <p:pic>
        <p:nvPicPr>
          <p:cNvPr id="35" name="Picture 34">
            <a:extLst>
              <a:ext uri="{FF2B5EF4-FFF2-40B4-BE49-F238E27FC236}">
                <a16:creationId xmlns:a16="http://schemas.microsoft.com/office/drawing/2014/main" id="{80D8E9A1-FB93-425D-B9E4-FBF6A644A285}"/>
              </a:ext>
            </a:extLst>
          </p:cNvPr>
          <p:cNvPicPr>
            <a:picLocks noChangeAspect="1"/>
          </p:cNvPicPr>
          <p:nvPr/>
        </p:nvPicPr>
        <p:blipFill>
          <a:blip r:embed="rId3"/>
          <a:stretch>
            <a:fillRect/>
          </a:stretch>
        </p:blipFill>
        <p:spPr>
          <a:xfrm>
            <a:off x="1022544" y="20929487"/>
            <a:ext cx="9706275" cy="5346331"/>
          </a:xfrm>
          <a:prstGeom prst="rect">
            <a:avLst/>
          </a:prstGeom>
        </p:spPr>
      </p:pic>
      <p:pic>
        <p:nvPicPr>
          <p:cNvPr id="42" name="Picture 41">
            <a:extLst>
              <a:ext uri="{FF2B5EF4-FFF2-40B4-BE49-F238E27FC236}">
                <a16:creationId xmlns:a16="http://schemas.microsoft.com/office/drawing/2014/main" id="{8DB3AE0A-D999-4354-ABD0-1E40281211DE}"/>
              </a:ext>
            </a:extLst>
          </p:cNvPr>
          <p:cNvPicPr>
            <a:picLocks noChangeAspect="1"/>
          </p:cNvPicPr>
          <p:nvPr/>
        </p:nvPicPr>
        <p:blipFill>
          <a:blip r:embed="rId4"/>
          <a:stretch>
            <a:fillRect/>
          </a:stretch>
        </p:blipFill>
        <p:spPr>
          <a:xfrm>
            <a:off x="22256926" y="11712302"/>
            <a:ext cx="9553575" cy="6848475"/>
          </a:xfrm>
          <a:prstGeom prst="rect">
            <a:avLst/>
          </a:prstGeom>
        </p:spPr>
      </p:pic>
      <p:sp>
        <p:nvSpPr>
          <p:cNvPr id="3" name="TextBox 2"/>
          <p:cNvSpPr txBox="1"/>
          <p:nvPr/>
        </p:nvSpPr>
        <p:spPr>
          <a:xfrm>
            <a:off x="12070081" y="18850117"/>
            <a:ext cx="9134475" cy="1815882"/>
          </a:xfrm>
          <a:prstGeom prst="rect">
            <a:avLst/>
          </a:prstGeom>
          <a:noFill/>
        </p:spPr>
        <p:txBody>
          <a:bodyPr wrap="square" rtlCol="0">
            <a:spAutoFit/>
          </a:bodyPr>
          <a:lstStyle/>
          <a:p>
            <a:r>
              <a:rPr lang="en-US" sz="2800" b="1" dirty="0" smtClean="0">
                <a:latin typeface="Verdana Regular"/>
              </a:rPr>
              <a:t>Figure 1: </a:t>
            </a:r>
            <a:r>
              <a:rPr lang="en-US" sz="2800" dirty="0" smtClean="0">
                <a:latin typeface="Verdana Regular"/>
              </a:rPr>
              <a:t>A screenshot of the </a:t>
            </a:r>
            <a:r>
              <a:rPr lang="en-US" sz="2800" i="1" dirty="0" err="1" smtClean="0">
                <a:latin typeface="Verdana Regular"/>
              </a:rPr>
              <a:t>AgBiz</a:t>
            </a:r>
            <a:r>
              <a:rPr lang="en-US" sz="2800" i="1" dirty="0" smtClean="0">
                <a:latin typeface="Verdana Regular"/>
              </a:rPr>
              <a:t>-Logic</a:t>
            </a:r>
            <a:r>
              <a:rPr lang="en-US" sz="2800" dirty="0" smtClean="0">
                <a:latin typeface="Verdana Regular"/>
              </a:rPr>
              <a:t> Short term Climate tool. This Screen Shot shows the plotting  tool where the user can make choices about their crop based on the plot.</a:t>
            </a:r>
            <a:endParaRPr lang="en-US" sz="2800" dirty="0">
              <a:latin typeface="Verdana Regular"/>
            </a:endParaRPr>
          </a:p>
        </p:txBody>
      </p:sp>
      <p:sp>
        <p:nvSpPr>
          <p:cNvPr id="5" name="TextBox 4"/>
          <p:cNvSpPr txBox="1"/>
          <p:nvPr/>
        </p:nvSpPr>
        <p:spPr>
          <a:xfrm>
            <a:off x="22064112" y="18850117"/>
            <a:ext cx="9564196" cy="954107"/>
          </a:xfrm>
          <a:prstGeom prst="rect">
            <a:avLst/>
          </a:prstGeom>
          <a:noFill/>
        </p:spPr>
        <p:txBody>
          <a:bodyPr wrap="square" rtlCol="0">
            <a:spAutoFit/>
          </a:bodyPr>
          <a:lstStyle/>
          <a:p>
            <a:r>
              <a:rPr lang="en-US" sz="2800" b="1" dirty="0" smtClean="0">
                <a:latin typeface="Verdana Regular"/>
              </a:rPr>
              <a:t>Figure 2: </a:t>
            </a:r>
            <a:r>
              <a:rPr lang="en-US" sz="2800" dirty="0" smtClean="0">
                <a:latin typeface="Verdana Regular"/>
              </a:rPr>
              <a:t>Shown Above is a use case diagram for the </a:t>
            </a:r>
            <a:r>
              <a:rPr lang="en-US" sz="2800" i="1" dirty="0" err="1" smtClean="0">
                <a:latin typeface="Verdana Regular"/>
              </a:rPr>
              <a:t>AgBizClimate</a:t>
            </a:r>
            <a:r>
              <a:rPr lang="en-US" sz="2800" dirty="0">
                <a:latin typeface="Verdana Regular"/>
              </a:rPr>
              <a:t> </a:t>
            </a:r>
            <a:r>
              <a:rPr lang="en-US" sz="2800" dirty="0" smtClean="0">
                <a:latin typeface="Verdana Regular"/>
              </a:rPr>
              <a:t>tool.</a:t>
            </a:r>
            <a:endParaRPr lang="en-US" sz="2800" b="1" dirty="0">
              <a:latin typeface="Verdana Regular"/>
            </a:endParaRPr>
          </a:p>
        </p:txBody>
      </p:sp>
    </p:spTree>
    <p:extLst>
      <p:ext uri="{BB962C8B-B14F-4D97-AF65-F5344CB8AC3E}">
        <p14:creationId xmlns:p14="http://schemas.microsoft.com/office/powerpoint/2010/main" val="3365354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604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Kievit Offc</vt:lpstr>
      <vt:lpstr>Verdana</vt:lpstr>
      <vt:lpstr>Verdana Regular</vt:lpstr>
      <vt:lpstr>Wingdings</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Noelcke, Thomas</cp:lastModifiedBy>
  <cp:revision>66</cp:revision>
  <dcterms:created xsi:type="dcterms:W3CDTF">2017-04-19T21:01:26Z</dcterms:created>
  <dcterms:modified xsi:type="dcterms:W3CDTF">2018-04-27T18:39:58Z</dcterms:modified>
</cp:coreProperties>
</file>