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56"/>
    <p:restoredTop sz="94729"/>
  </p:normalViewPr>
  <p:slideViewPr>
    <p:cSldViewPr snapToGrid="0" snapToObjects="1">
      <p:cViewPr varScale="1">
        <p:scale>
          <a:sx n="23" d="100"/>
          <a:sy n="23" d="100"/>
        </p:scale>
        <p:origin x="-1140" y="-10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59EBC-EC05-6B4D-B166-DDFA6A1EDCB6}" type="datetimeFigureOut">
              <a:rPr lang="en-US" smtClean="0"/>
              <a:t>2/12/2018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D7D82-3AAB-FE4F-A8B8-55362074E59C}" type="slidenum">
              <a:rPr lang="en-US" smtClean="0"/>
              <a:t>‹#›</a:t>
            </a:fld>
            <a:endParaRPr lang="en-US"/>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20240" y="2732721"/>
            <a:ext cx="30185360" cy="1542674"/>
          </a:xfrm>
          <a:prstGeom prst="rect">
            <a:avLst/>
          </a:prstGeom>
        </p:spPr>
        <p:txBody>
          <a:bodyPr wrap="square" lIns="0" tIns="0" rIns="0" bIns="0" anchor="t" anchorCtr="0">
            <a:noAutofit/>
          </a:bodyPr>
          <a:lstStyle>
            <a:lvl1pPr algn="l">
              <a:defRPr sz="12500" cap="all" baseline="0">
                <a:solidFill>
                  <a:schemeClr val="bg1"/>
                </a:solidFill>
                <a:latin typeface="Stratum2 Bold" charset="0"/>
              </a:defRPr>
            </a:lvl1pPr>
          </a:lstStyle>
          <a:p>
            <a:r>
              <a:rPr lang="en-US" dirty="0"/>
              <a:t>Headline: lorem ipsum</a:t>
            </a:r>
          </a:p>
        </p:txBody>
      </p:sp>
      <p:sp>
        <p:nvSpPr>
          <p:cNvPr id="3" name="Subtitle 2"/>
          <p:cNvSpPr>
            <a:spLocks noGrp="1"/>
          </p:cNvSpPr>
          <p:nvPr>
            <p:ph type="subTitle" idx="1" hasCustomPrompt="1"/>
          </p:nvPr>
        </p:nvSpPr>
        <p:spPr>
          <a:xfrm>
            <a:off x="1920240" y="4275395"/>
            <a:ext cx="30185360" cy="2420374"/>
          </a:xfrm>
          <a:prstGeom prst="rect">
            <a:avLst/>
          </a:prstGeom>
        </p:spPr>
        <p:txBody>
          <a:bodyPr lIns="0" tIns="0" rIns="0" bIns="0"/>
          <a:lstStyle>
            <a:lvl1pPr marL="0" indent="0" algn="l">
              <a:lnSpc>
                <a:spcPts val="8640"/>
              </a:lnSpc>
              <a:buNone/>
              <a:defRPr sz="7200" spc="200" baseline="0">
                <a:solidFill>
                  <a:schemeClr val="tx1"/>
                </a:solidFill>
                <a:latin typeface="Rufina-Stencil-Regular" charset="0"/>
              </a:defRPr>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dirty="0"/>
              <a:t>Subhead: </a:t>
            </a:r>
            <a:r>
              <a:rPr lang="en-US" dirty="0" err="1"/>
              <a:t>Uditincil</a:t>
            </a:r>
            <a:r>
              <a:rPr lang="en-US" dirty="0"/>
              <a:t> </a:t>
            </a:r>
            <a:r>
              <a:rPr lang="en-US" dirty="0" err="1"/>
              <a:t>endaeri</a:t>
            </a:r>
            <a:r>
              <a:rPr lang="en-US" dirty="0"/>
              <a:t> </a:t>
            </a:r>
            <a:r>
              <a:rPr lang="en-US" dirty="0" err="1"/>
              <a:t>sus</a:t>
            </a:r>
            <a:r>
              <a:rPr lang="en-US" dirty="0"/>
              <a:t> </a:t>
            </a:r>
            <a:r>
              <a:rPr lang="en-US" dirty="0" err="1"/>
              <a:t>sectur</a:t>
            </a:r>
            <a:r>
              <a:rPr lang="en-US" dirty="0"/>
              <a:t>, </a:t>
            </a:r>
            <a:r>
              <a:rPr lang="en-US" dirty="0" err="1"/>
              <a:t>sam</a:t>
            </a:r>
            <a:r>
              <a:rPr lang="en-US" dirty="0"/>
              <a:t> </a:t>
            </a:r>
            <a:r>
              <a:rPr lang="en-US" dirty="0" err="1"/>
              <a:t>fuga</a:t>
            </a:r>
            <a:r>
              <a:rPr lang="en-US" dirty="0"/>
              <a:t>. </a:t>
            </a:r>
            <a:r>
              <a:rPr lang="en-US" dirty="0" err="1"/>
              <a:t>Nequo</a:t>
            </a:r>
            <a:r>
              <a:rPr lang="en-US" dirty="0"/>
              <a:t> que </a:t>
            </a:r>
            <a:r>
              <a:rPr lang="en-US" dirty="0" err="1"/>
              <a:t>consequi</a:t>
            </a:r>
            <a:r>
              <a:rPr lang="en-US" dirty="0"/>
              <a:t> </a:t>
            </a:r>
            <a:r>
              <a:rPr lang="en-US" dirty="0" err="1"/>
              <a:t>autendi</a:t>
            </a:r>
            <a:r>
              <a:rPr lang="en-US" dirty="0"/>
              <a:t> con </a:t>
            </a:r>
            <a:r>
              <a:rPr lang="en-US" dirty="0" err="1"/>
              <a:t>expelen</a:t>
            </a:r>
            <a:r>
              <a:rPr lang="en-US" dirty="0"/>
              <a:t> </a:t>
            </a:r>
            <a:r>
              <a:rPr lang="en-US" dirty="0" err="1"/>
              <a:t>ihicturibus</a:t>
            </a:r>
            <a:r>
              <a:rPr lang="en-US" dirty="0"/>
              <a:t> </a:t>
            </a:r>
            <a:r>
              <a:rPr lang="en-US" dirty="0" err="1"/>
              <a:t>Duntio</a:t>
            </a:r>
            <a:r>
              <a:rPr lang="en-US" dirty="0"/>
              <a:t> </a:t>
            </a:r>
            <a:r>
              <a:rPr lang="en-US" dirty="0" err="1"/>
              <a:t>dest</a:t>
            </a:r>
            <a:r>
              <a:rPr lang="en-US" dirty="0"/>
              <a:t> </a:t>
            </a:r>
            <a:r>
              <a:rPr lang="en-US" dirty="0" err="1"/>
              <a:t>quibusam</a:t>
            </a:r>
            <a:endParaRPr lang="en-US" dirty="0"/>
          </a:p>
        </p:txBody>
      </p:sp>
      <p:sp>
        <p:nvSpPr>
          <p:cNvPr id="10" name="Text Placeholder 9"/>
          <p:cNvSpPr>
            <a:spLocks noGrp="1"/>
          </p:cNvSpPr>
          <p:nvPr>
            <p:ph type="body" sz="quarter" idx="10" hasCustomPrompt="1"/>
          </p:nvPr>
        </p:nvSpPr>
        <p:spPr>
          <a:xfrm>
            <a:off x="1920240" y="1353233"/>
            <a:ext cx="30185360" cy="553998"/>
          </a:xfrm>
          <a:prstGeom prst="rect">
            <a:avLst/>
          </a:prstGeom>
        </p:spPr>
        <p:txBody>
          <a:bodyPr wrap="square" lIns="0" tIns="0" rIns="0" bIns="0">
            <a:spAutoFit/>
          </a:bodyPr>
          <a:lstStyle>
            <a:lvl1pPr marL="0" indent="0">
              <a:buFontTx/>
              <a:buNone/>
              <a:defRPr sz="4000" spc="200" baseline="0">
                <a:latin typeface="Rufina-Stencil-Bold" charset="0"/>
              </a:defRPr>
            </a:lvl1pPr>
            <a:lvl2pPr>
              <a:defRPr sz="4000" baseline="0">
                <a:latin typeface="Rufina-Stencil-Bold" charset="0"/>
              </a:defRPr>
            </a:lvl2pPr>
            <a:lvl3pPr>
              <a:defRPr sz="4000" baseline="0">
                <a:latin typeface="Rufina-Stencil-Bold" charset="0"/>
              </a:defRPr>
            </a:lvl3pPr>
            <a:lvl4pPr>
              <a:defRPr sz="4000" baseline="0">
                <a:latin typeface="Rufina-Stencil-Bold" charset="0"/>
              </a:defRPr>
            </a:lvl4pPr>
            <a:lvl5pPr>
              <a:defRPr sz="4000" baseline="0">
                <a:latin typeface="Rufina-Stencil-Bold" charset="0"/>
              </a:defRPr>
            </a:lvl5pPr>
          </a:lstStyle>
          <a:p>
            <a:pPr lvl="0"/>
            <a:r>
              <a:rPr lang="en-US" dirty="0"/>
              <a:t>College or department</a:t>
            </a:r>
          </a:p>
        </p:txBody>
      </p:sp>
      <p:cxnSp>
        <p:nvCxnSpPr>
          <p:cNvPr id="12" name="Straight Connector 11"/>
          <p:cNvCxnSpPr/>
          <p:nvPr userDrawn="1"/>
        </p:nvCxnSpPr>
        <p:spPr>
          <a:xfrm>
            <a:off x="1920240" y="2069432"/>
            <a:ext cx="296345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1"/>
          </p:nvPr>
        </p:nvSpPr>
        <p:spPr>
          <a:xfrm>
            <a:off x="1920875" y="8572500"/>
            <a:ext cx="29633863" cy="8599488"/>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7" name="Picture Placeholder 6"/>
          <p:cNvSpPr>
            <a:spLocks noGrp="1"/>
          </p:cNvSpPr>
          <p:nvPr>
            <p:ph type="pic" sz="quarter" idx="12"/>
          </p:nvPr>
        </p:nvSpPr>
        <p:spPr>
          <a:xfrm>
            <a:off x="33872488" y="2068513"/>
            <a:ext cx="8507412" cy="6503987"/>
          </a:xfrm>
          <a:prstGeom prst="rect">
            <a:avLst/>
          </a:prstGeom>
        </p:spPr>
        <p:txBody>
          <a:bodyPr/>
          <a:lstStyle>
            <a:lvl1pPr>
              <a:defRPr sz="10000" baseline="0">
                <a:latin typeface="Kievit Offc" charset="0"/>
              </a:defRPr>
            </a:lvl1pPr>
          </a:lstStyle>
          <a:p>
            <a:r>
              <a:rPr lang="en-US"/>
              <a:t>Click icon to add picture</a:t>
            </a:r>
            <a:endParaRPr lang="en-US" dirty="0"/>
          </a:p>
        </p:txBody>
      </p:sp>
      <p:sp>
        <p:nvSpPr>
          <p:cNvPr id="9" name="Picture Placeholder 8"/>
          <p:cNvSpPr>
            <a:spLocks noGrp="1"/>
          </p:cNvSpPr>
          <p:nvPr>
            <p:ph type="pic" sz="quarter" idx="13"/>
          </p:nvPr>
        </p:nvSpPr>
        <p:spPr>
          <a:xfrm>
            <a:off x="12091988" y="26835100"/>
            <a:ext cx="19462750" cy="4254500"/>
          </a:xfrm>
          <a:prstGeom prst="rect">
            <a:avLst/>
          </a:prstGeom>
        </p:spPr>
        <p:txBody>
          <a:bodyPr/>
          <a:lstStyle>
            <a:lvl1pPr>
              <a:defRPr sz="10000" baseline="0">
                <a:latin typeface="Kievit Offc" charset="0"/>
              </a:defRPr>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32759" y="720448"/>
            <a:ext cx="32071733" cy="6594752"/>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2758" y="7315200"/>
            <a:ext cx="32071733" cy="2490825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804491" y="720448"/>
            <a:ext cx="10353950" cy="31503008"/>
          </a:xfrm>
          <a:prstGeom prst="rect">
            <a:avLst/>
          </a:prstGeom>
          <a:solidFill>
            <a:srgbClr val="8E9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3547" y="28617091"/>
            <a:ext cx="7156175" cy="2945834"/>
          </a:xfrm>
          <a:prstGeom prst="rect">
            <a:avLst/>
          </a:prstGeom>
        </p:spPr>
      </p:pic>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0875" y="2333625"/>
            <a:ext cx="30184725" cy="4745038"/>
          </a:xfrm>
        </p:spPr>
        <p:txBody>
          <a:bodyPr lIns="0" tIns="0" rIns="0" bIns="0" anchor="ctr"/>
          <a:lstStyle/>
          <a:p>
            <a:r>
              <a:rPr lang="en-US" sz="9600" dirty="0"/>
              <a:t>AgBizClimate</a:t>
            </a:r>
          </a:p>
        </p:txBody>
      </p:sp>
      <p:sp>
        <p:nvSpPr>
          <p:cNvPr id="4" name="Text Placeholder 3"/>
          <p:cNvSpPr>
            <a:spLocks noGrp="1"/>
          </p:cNvSpPr>
          <p:nvPr>
            <p:ph type="body" sz="quarter" idx="10"/>
          </p:nvPr>
        </p:nvSpPr>
        <p:spPr>
          <a:xfrm>
            <a:off x="1920240" y="1353233"/>
            <a:ext cx="30185360" cy="553998"/>
          </a:xfrm>
        </p:spPr>
        <p:txBody>
          <a:bodyPr wrap="square" lIns="0" tIns="0" rIns="0" bIns="0" anchor="t">
            <a:spAutoFit/>
          </a:bodyPr>
          <a:lstStyle/>
          <a:p>
            <a:r>
              <a:rPr lang="en-US" dirty="0"/>
              <a:t>School of Electrical Engineering and Computer Science</a:t>
            </a:r>
          </a:p>
        </p:txBody>
      </p:sp>
      <p:sp>
        <p:nvSpPr>
          <p:cNvPr id="5" name="Picture Placeholder 4"/>
          <p:cNvSpPr>
            <a:spLocks noGrp="1"/>
          </p:cNvSpPr>
          <p:nvPr>
            <p:ph type="pic" sz="quarter" idx="11"/>
          </p:nvPr>
        </p:nvSpPr>
        <p:spPr/>
      </p:sp>
      <p:pic>
        <p:nvPicPr>
          <p:cNvPr id="33" name="Picture 33" descr="A large green field&#10;&#10;Description generated with high confidence">
            <a:extLst>
              <a:ext uri="{FF2B5EF4-FFF2-40B4-BE49-F238E27FC236}">
                <a16:creationId xmlns:a16="http://schemas.microsoft.com/office/drawing/2014/main" xmlns="" id="{7DBBADAF-CB85-4A8C-AEDD-F5A4319DFC7C}"/>
              </a:ext>
            </a:extLst>
          </p:cNvPr>
          <p:cNvPicPr>
            <a:picLocks noGrp="1" noChangeAspect="1"/>
          </p:cNvPicPr>
          <p:nvPr>
            <p:ph type="pic" sz="quarter" idx="12"/>
          </p:nvPr>
        </p:nvPicPr>
        <p:blipFill rotWithShape="1">
          <a:blip r:embed="rId2"/>
          <a:srcRect l="13575" r="13575"/>
          <a:stretch/>
        </p:blipFill>
        <p:spPr>
          <a:prstGeom prst="rect">
            <a:avLst/>
          </a:prstGeom>
        </p:spPr>
      </p:pic>
      <p:sp>
        <p:nvSpPr>
          <p:cNvPr id="9" name="Text Placeholder 18"/>
          <p:cNvSpPr txBox="1">
            <a:spLocks/>
          </p:cNvSpPr>
          <p:nvPr/>
        </p:nvSpPr>
        <p:spPr>
          <a:xfrm>
            <a:off x="1920240" y="24974445"/>
            <a:ext cx="9418320" cy="4796185"/>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is a submodule of the </a:t>
            </a:r>
            <a:r>
              <a:rPr lang="en-US" dirty="0" err="1">
                <a:latin typeface="Kievit Offc" charset="0"/>
                <a:ea typeface="Kievit Offc" charset="0"/>
                <a:cs typeface="Kievit Offc" charset="0"/>
              </a:rPr>
              <a:t>AgBiz</a:t>
            </a:r>
            <a:r>
              <a:rPr lang="en-US" dirty="0">
                <a:latin typeface="Kievit Offc" charset="0"/>
                <a:ea typeface="Kievit Offc" charset="0"/>
                <a:cs typeface="Kievit Offc" charset="0"/>
              </a:rPr>
              <a:t>-Logic suite of decision tools. This submodule specializes in assisting farmers and ranchers by supplying them with short and long term weather data which they can use to make decisions on which direction to move their business. More specifically, </a:t>
            </a:r>
            <a:r>
              <a:rPr lang="en-US" dirty="0" err="1">
                <a:latin typeface="Kievit Offc" charset="0"/>
                <a:ea typeface="Kievit Offc" charset="0"/>
                <a:cs typeface="Kievit Offc" charset="0"/>
              </a:rPr>
              <a:t>AgBizClimate</a:t>
            </a:r>
            <a:r>
              <a:rPr lang="en-US" dirty="0">
                <a:latin typeface="Kievit Offc" charset="0"/>
                <a:ea typeface="Kievit Offc" charset="0"/>
                <a:cs typeface="Kievit Offc" charset="0"/>
              </a:rPr>
              <a:t> provides precipitation and temperature information in a series of graphs associated to the location the users selected via </a:t>
            </a:r>
            <a:r>
              <a:rPr lang="en-US" dirty="0" smtClean="0">
                <a:latin typeface="Kievit Offc" charset="0"/>
                <a:ea typeface="Kievit Offc" charset="0"/>
                <a:cs typeface="Kievit Offc" charset="0"/>
              </a:rPr>
              <a:t>latitude </a:t>
            </a:r>
            <a:r>
              <a:rPr lang="en-US" dirty="0">
                <a:latin typeface="Kievit Offc" charset="0"/>
                <a:ea typeface="Kievit Offc" charset="0"/>
                <a:cs typeface="Kievit Offc" charset="0"/>
              </a:rPr>
              <a:t>and longitude. Users are then able to input the percent they believe these factors will influence their yields then return calculations to assist their decisions.</a:t>
            </a:r>
          </a:p>
        </p:txBody>
      </p:sp>
      <p:sp>
        <p:nvSpPr>
          <p:cNvPr id="11" name="Text Placeholder 18"/>
          <p:cNvSpPr txBox="1">
            <a:spLocks/>
          </p:cNvSpPr>
          <p:nvPr/>
        </p:nvSpPr>
        <p:spPr>
          <a:xfrm>
            <a:off x="1989202" y="18495540"/>
            <a:ext cx="9418320" cy="533479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latin typeface="Kievit Offc" charset="0"/>
                <a:ea typeface="Kievit Offc" charset="0"/>
                <a:cs typeface="Kievit Offc" charset="0"/>
              </a:rPr>
              <a:t> </a:t>
            </a:r>
            <a:r>
              <a:rPr lang="en-US" dirty="0" smtClean="0">
                <a:latin typeface="Kievit Offc" charset="0"/>
                <a:ea typeface="Kievit Offc" charset="0"/>
                <a:cs typeface="Kievit Offc" charset="0"/>
              </a:rPr>
              <a:t>    Climate change is a huge problem facing many farmers and ranchers. As the climate changes farmers will need to adapt and modify what they grow and how they grow it. To solve this problem will require intelligent data driven solutions.</a:t>
            </a:r>
            <a:endParaRPr lang="en-US" dirty="0" smtClean="0">
              <a:latin typeface="Kievit Offc" charset="0"/>
              <a:ea typeface="Kievit Offc" charset="0"/>
              <a:cs typeface="Kievit Offc" charset="0"/>
            </a:endParaRPr>
          </a:p>
          <a:p>
            <a:r>
              <a:rPr lang="en-US" dirty="0">
                <a:latin typeface="Kievit Offc" charset="0"/>
                <a:ea typeface="Kievit Offc" charset="0"/>
                <a:cs typeface="Kievit Offc" charset="0"/>
              </a:rPr>
              <a:t>  </a:t>
            </a:r>
            <a:r>
              <a:rPr lang="en-US" dirty="0" smtClean="0">
                <a:latin typeface="Kievit Offc" charset="0"/>
                <a:ea typeface="Kievit Offc" charset="0"/>
                <a:cs typeface="Kievit Offc" charset="0"/>
              </a:rPr>
              <a:t>   </a:t>
            </a:r>
            <a:r>
              <a:rPr lang="en-US" dirty="0" smtClean="0">
                <a:latin typeface="Kievit Offc" charset="0"/>
                <a:ea typeface="Kievit Offc" charset="0"/>
                <a:cs typeface="Kievit Offc" charset="0"/>
              </a:rPr>
              <a:t>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endParaRPr lang="en-US" dirty="0">
              <a:latin typeface="Kievit Offc" charset="0"/>
              <a:ea typeface="Kievit Offc" charset="0"/>
              <a:cs typeface="Kievit Offc" charset="0"/>
            </a:endParaRPr>
          </a:p>
        </p:txBody>
      </p:sp>
      <p:sp>
        <p:nvSpPr>
          <p:cNvPr id="13" name="Text Placeholder 18"/>
          <p:cNvSpPr txBox="1">
            <a:spLocks/>
          </p:cNvSpPr>
          <p:nvPr/>
        </p:nvSpPr>
        <p:spPr>
          <a:xfrm>
            <a:off x="12092129" y="18495540"/>
            <a:ext cx="9418320" cy="118237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smtClean="0">
                <a:latin typeface="Kievit Offc" charset="0"/>
                <a:ea typeface="Kievit Offc" charset="0"/>
                <a:cs typeface="Kievit Offc" charset="0"/>
              </a:rPr>
              <a:t>This workflow assumes that the users is already logged on and authenticated via the </a:t>
            </a:r>
            <a:r>
              <a:rPr lang="en-US" dirty="0" err="1" smtClean="0">
                <a:latin typeface="Kievit Offc" charset="0"/>
                <a:ea typeface="Kievit Offc" charset="0"/>
                <a:cs typeface="Kievit Offc" charset="0"/>
              </a:rPr>
              <a:t>AgBizLogic</a:t>
            </a:r>
            <a:r>
              <a:rPr lang="en-US" dirty="0" smtClean="0">
                <a:latin typeface="Kievit Offc" charset="0"/>
                <a:ea typeface="Kievit Offc" charset="0"/>
                <a:cs typeface="Kievit Offc" charset="0"/>
              </a:rPr>
              <a:t> Module and has navigated to the Climate Manager.</a:t>
            </a:r>
          </a:p>
          <a:p>
            <a:r>
              <a:rPr lang="en-US" dirty="0" smtClean="0">
                <a:latin typeface="Kievit Offc" charset="0"/>
                <a:ea typeface="Kievit Offc" charset="0"/>
                <a:cs typeface="Kievit Offc" charset="0"/>
              </a:rPr>
              <a:t>The user will then select budgets that they would like to analyze using climate data.</a:t>
            </a:r>
          </a:p>
          <a:p>
            <a:r>
              <a:rPr lang="en-US" dirty="0" smtClean="0">
                <a:latin typeface="Kievit Offc" charset="0"/>
                <a:ea typeface="Kievit Offc" charset="0"/>
                <a:cs typeface="Kievit Offc" charset="0"/>
              </a:rPr>
              <a:t>They will then be redirected to the Region selection page. This page will allow users to select their location by state and county. On this page they will also select between long term and short term Scenarios.</a:t>
            </a:r>
          </a:p>
          <a:p>
            <a:r>
              <a:rPr lang="en-US" dirty="0" smtClean="0">
                <a:latin typeface="Kievit Offc" charset="0"/>
                <a:ea typeface="Kievit Offc" charset="0"/>
                <a:cs typeface="Kievit Offc" charset="0"/>
              </a:rPr>
              <a:t>Selecting A short term climate Scenario will redirect the user to a Chart page where 7 month temperature and precipitation forecasts will be plotted.</a:t>
            </a:r>
          </a:p>
          <a:p>
            <a:r>
              <a:rPr lang="en-US" dirty="0" smtClean="0">
                <a:latin typeface="Kievit Offc" charset="0"/>
                <a:ea typeface="Kievit Offc" charset="0"/>
                <a:cs typeface="Kievit Offc" charset="0"/>
              </a:rPr>
              <a:t>In A long term climate scenario the user will be redirected to the user to a page where they will select which variables they would like to analyze.</a:t>
            </a:r>
          </a:p>
          <a:p>
            <a:r>
              <a:rPr lang="en-US" dirty="0" smtClean="0">
                <a:latin typeface="Kievit Offc" charset="0"/>
                <a:ea typeface="Kievit Offc" charset="0"/>
                <a:cs typeface="Kievit Offc" charset="0"/>
              </a:rPr>
              <a:t>In both Scenarios the user will enter adjustments to the yield for each budget that they selected based on the climate variables they were shown.</a:t>
            </a:r>
          </a:p>
          <a:p>
            <a:r>
              <a:rPr lang="en-US" dirty="0" smtClean="0">
                <a:latin typeface="Kievit Offc" charset="0"/>
                <a:ea typeface="Kievit Offc" charset="0"/>
                <a:cs typeface="Kievit Offc" charset="0"/>
              </a:rPr>
              <a:t>The user will then be directed to the budget page where they can make adjustments to prices, inputs and other budget parameters.</a:t>
            </a:r>
          </a:p>
          <a:p>
            <a:r>
              <a:rPr lang="en-US" dirty="0" smtClean="0">
                <a:latin typeface="Kievit Offc" charset="0"/>
                <a:ea typeface="Kievit Offc" charset="0"/>
                <a:cs typeface="Kievit Offc" charset="0"/>
              </a:rPr>
              <a:t>Finally the user will be directed to a climate summary page summarizing what that scenario did to their budget.</a:t>
            </a:r>
          </a:p>
          <a:p>
            <a:endParaRPr lang="en-US" dirty="0" smtClean="0">
              <a:latin typeface="Kievit Offc" charset="0"/>
              <a:ea typeface="Kievit Offc" charset="0"/>
              <a:cs typeface="Kievit Offc" charset="0"/>
            </a:endParaRPr>
          </a:p>
          <a:p>
            <a:endParaRPr lang="en-US" dirty="0">
              <a:latin typeface="Kievit Offc" charset="0"/>
              <a:ea typeface="Kievit Offc" charset="0"/>
              <a:cs typeface="Kievit Offc" charset="0"/>
            </a:endParaRPr>
          </a:p>
        </p:txBody>
      </p:sp>
      <p:sp>
        <p:nvSpPr>
          <p:cNvPr id="15" name="Text Placeholder 18"/>
          <p:cNvSpPr txBox="1">
            <a:spLocks/>
          </p:cNvSpPr>
          <p:nvPr/>
        </p:nvSpPr>
        <p:spPr>
          <a:xfrm>
            <a:off x="22136501" y="18495540"/>
            <a:ext cx="9418320" cy="436017"/>
          </a:xfrm>
          <a:prstGeom prst="rect">
            <a:avLst/>
          </a:prstGeom>
        </p:spPr>
        <p:txBody>
          <a:bodyPr wrap="square" lIns="0" tIns="0" rIns="0" bIns="0" anchor="t">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dirty="0">
              <a:latin typeface="Kievit Offc"/>
            </a:endParaRPr>
          </a:p>
        </p:txBody>
      </p:sp>
      <p:sp>
        <p:nvSpPr>
          <p:cNvPr id="18" name="Text Placeholder 18"/>
          <p:cNvSpPr txBox="1">
            <a:spLocks/>
          </p:cNvSpPr>
          <p:nvPr/>
        </p:nvSpPr>
        <p:spPr>
          <a:xfrm>
            <a:off x="23759188" y="11994761"/>
            <a:ext cx="7013232" cy="166712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r">
              <a:lnSpc>
                <a:spcPts val="2600"/>
              </a:lnSpc>
              <a:spcAft>
                <a:spcPts val="0"/>
              </a:spcAft>
            </a:pPr>
            <a:r>
              <a:rPr lang="en-US" sz="2000" dirty="0" smtClean="0">
                <a:latin typeface="Kievit Offc" charset="0"/>
                <a:ea typeface="Kievit Offc" charset="0"/>
                <a:cs typeface="Kievit Offc" charset="0"/>
              </a:rPr>
              <a:t>On the right is a use case diagram for the </a:t>
            </a:r>
            <a:r>
              <a:rPr lang="en-US" sz="2000" dirty="0" err="1" smtClean="0">
                <a:latin typeface="Kievit Offc" charset="0"/>
                <a:ea typeface="Kievit Offc" charset="0"/>
                <a:cs typeface="Kievit Offc" charset="0"/>
              </a:rPr>
              <a:t>AgBizClimate</a:t>
            </a:r>
            <a:r>
              <a:rPr lang="en-US" sz="2000" dirty="0" smtClean="0">
                <a:latin typeface="Kievit Offc" charset="0"/>
                <a:ea typeface="Kievit Offc" charset="0"/>
                <a:cs typeface="Kievit Offc" charset="0"/>
              </a:rPr>
              <a:t> tool. </a:t>
            </a:r>
            <a:endParaRPr lang="en-US" sz="2000" dirty="0">
              <a:latin typeface="Kievit Offc" charset="0"/>
              <a:ea typeface="Kievit Offc" charset="0"/>
              <a:cs typeface="Kievit Offc" charset="0"/>
            </a:endParaRPr>
          </a:p>
          <a:p>
            <a:pPr>
              <a:lnSpc>
                <a:spcPts val="2600"/>
              </a:lnSpc>
              <a:spcAft>
                <a:spcPts val="0"/>
              </a:spcAft>
            </a:pPr>
            <a:r>
              <a:rPr lang="en-US" sz="2000" dirty="0" smtClean="0">
                <a:latin typeface="Kievit Offc" charset="0"/>
                <a:ea typeface="Kievit Offc" charset="0"/>
                <a:cs typeface="Kievit Offc" charset="0"/>
              </a:rPr>
              <a:t>   On the left Is a screen shot of one of the charts used in the </a:t>
            </a:r>
            <a:r>
              <a:rPr lang="en-US" sz="2000" dirty="0" err="1" smtClean="0">
                <a:latin typeface="Kievit Offc" charset="0"/>
                <a:ea typeface="Kievit Offc" charset="0"/>
                <a:cs typeface="Kievit Offc" charset="0"/>
              </a:rPr>
              <a:t>AgBizClimate</a:t>
            </a:r>
            <a:r>
              <a:rPr lang="en-US" sz="2000" dirty="0" smtClean="0">
                <a:latin typeface="Kievit Offc" charset="0"/>
                <a:ea typeface="Kievit Offc" charset="0"/>
                <a:cs typeface="Kievit Offc" charset="0"/>
              </a:rPr>
              <a:t> tool to help farmers forecast how climate may effect their crops.</a:t>
            </a:r>
            <a:endParaRPr lang="en-US" sz="2000" dirty="0">
              <a:latin typeface="Kievit Offc" charset="0"/>
              <a:ea typeface="Kievit Offc" charset="0"/>
              <a:cs typeface="Kievit Offc" charset="0"/>
            </a:endParaRPr>
          </a:p>
          <a:p>
            <a:pPr algn="r">
              <a:lnSpc>
                <a:spcPts val="2600"/>
              </a:lnSpc>
              <a:spcAft>
                <a:spcPts val="0"/>
              </a:spcAft>
            </a:pPr>
            <a:endParaRPr lang="en-US" sz="2000" dirty="0" smtClean="0">
              <a:latin typeface="Kievit Offc" charset="0"/>
              <a:ea typeface="Kievit Offc" charset="0"/>
              <a:cs typeface="Kievit Offc" charset="0"/>
            </a:endParaRPr>
          </a:p>
        </p:txBody>
      </p:sp>
      <p:sp>
        <p:nvSpPr>
          <p:cNvPr id="29" name="TextBox 28">
            <a:extLst>
              <a:ext uri="{FF2B5EF4-FFF2-40B4-BE49-F238E27FC236}">
                <a16:creationId xmlns:a16="http://schemas.microsoft.com/office/drawing/2014/main" xmlns="" id="{44969D56-54B3-41D9-9F70-4D39C87666C2}"/>
              </a:ext>
            </a:extLst>
          </p:cNvPr>
          <p:cNvSpPr txBox="1"/>
          <p:nvPr/>
        </p:nvSpPr>
        <p:spPr>
          <a:xfrm>
            <a:off x="23175310" y="27736800"/>
            <a:ext cx="8180989" cy="34394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a:t>PUT TEAM PHOTO IN THIS </a:t>
            </a:r>
            <a:r>
              <a:rPr lang="en-US" sz="7250" dirty="0">
                <a:cs typeface="Calibri"/>
              </a:rPr>
              <a:t>SPACE HE-REEEEEEE</a:t>
            </a:r>
          </a:p>
        </p:txBody>
      </p:sp>
      <p:sp>
        <p:nvSpPr>
          <p:cNvPr id="30" name="TextBox 29">
            <a:extLst>
              <a:ext uri="{FF2B5EF4-FFF2-40B4-BE49-F238E27FC236}">
                <a16:creationId xmlns:a16="http://schemas.microsoft.com/office/drawing/2014/main" xmlns="" id="{E819315B-CF28-499C-8E18-B84830CFBE69}"/>
              </a:ext>
            </a:extLst>
          </p:cNvPr>
          <p:cNvSpPr txBox="1"/>
          <p:nvPr/>
        </p:nvSpPr>
        <p:spPr>
          <a:xfrm>
            <a:off x="33872488" y="9153525"/>
            <a:ext cx="8496299" cy="120924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50" dirty="0" err="1">
                <a:cs typeface="Calibri"/>
              </a:rPr>
              <a:t>AgBiz</a:t>
            </a:r>
            <a:r>
              <a:rPr lang="en-US" sz="7250" dirty="0">
                <a:cs typeface="Calibri"/>
              </a:rPr>
              <a:t>-Logic</a:t>
            </a:r>
          </a:p>
        </p:txBody>
      </p:sp>
      <p:sp>
        <p:nvSpPr>
          <p:cNvPr id="31" name="TextBox 30">
            <a:extLst>
              <a:ext uri="{FF2B5EF4-FFF2-40B4-BE49-F238E27FC236}">
                <a16:creationId xmlns:a16="http://schemas.microsoft.com/office/drawing/2014/main" xmlns="" id="{78EA3E9D-480C-40F5-9650-9968F91EDABB}"/>
              </a:ext>
            </a:extLst>
          </p:cNvPr>
          <p:cNvSpPr txBox="1"/>
          <p:nvPr/>
        </p:nvSpPr>
        <p:spPr>
          <a:xfrm>
            <a:off x="33932450" y="10553700"/>
            <a:ext cx="8420100" cy="95718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t>What is </a:t>
            </a:r>
            <a:r>
              <a:rPr lang="en-US" sz="2800" b="1" i="1" dirty="0" err="1"/>
              <a:t>AgBiz</a:t>
            </a:r>
            <a:r>
              <a:rPr lang="en-US" sz="2800" b="1" i="1" dirty="0"/>
              <a:t>-Logic?</a:t>
            </a:r>
            <a:endParaRPr lang="en-US" sz="2800" b="1" i="1" dirty="0">
              <a:cs typeface="Calibri"/>
            </a:endParaRPr>
          </a:p>
          <a:p>
            <a:r>
              <a:rPr lang="en-US" sz="2800" i="1" dirty="0"/>
              <a:t> - </a:t>
            </a:r>
            <a:r>
              <a:rPr lang="en-US" sz="2800" i="1" dirty="0" err="1"/>
              <a:t>AgBiz</a:t>
            </a:r>
            <a:r>
              <a:rPr lang="en-US" sz="2800" i="1" dirty="0"/>
              <a:t>-Logic is </a:t>
            </a:r>
            <a:r>
              <a:rPr lang="en-US" sz="2800" i="1" dirty="0" err="1"/>
              <a:t>Aa</a:t>
            </a:r>
            <a:r>
              <a:rPr lang="en-US" sz="2800" dirty="0" err="1"/>
              <a:t>suite</a:t>
            </a:r>
            <a:r>
              <a:rPr lang="en-US" sz="2800" dirty="0"/>
              <a:t> of </a:t>
            </a:r>
            <a:r>
              <a:rPr lang="en-US" sz="2800" b="1" dirty="0"/>
              <a:t>economic, financial, and environmental decision tools</a:t>
            </a:r>
            <a:r>
              <a:rPr lang="en-US" sz="2800" dirty="0"/>
              <a:t> for businesses that grow, harvest, package, add value, and sell agricultural products.</a:t>
            </a:r>
            <a:endParaRPr lang="en-US" dirty="0"/>
          </a:p>
          <a:p>
            <a:endParaRPr lang="en-US" sz="2800" b="1" dirty="0">
              <a:cs typeface="Calibri"/>
            </a:endParaRPr>
          </a:p>
          <a:p>
            <a:r>
              <a:rPr lang="en-US" sz="2800" b="1" dirty="0">
                <a:cs typeface="Calibri"/>
              </a:rPr>
              <a:t>Where does the  Financial Data come from?</a:t>
            </a:r>
          </a:p>
          <a:p>
            <a:r>
              <a:rPr lang="en-US" sz="2800" dirty="0">
                <a:cs typeface="Calibri"/>
              </a:rPr>
              <a:t>- </a:t>
            </a:r>
            <a:r>
              <a:rPr lang="en-US" sz="2800" dirty="0" err="1">
                <a:cs typeface="Calibri"/>
              </a:rPr>
              <a:t>AgBiz</a:t>
            </a:r>
            <a:r>
              <a:rPr lang="en-US" sz="2800" dirty="0">
                <a:cs typeface="Calibri"/>
              </a:rPr>
              <a:t>-Logic allows users to enter their own budgets or selects University budgets for varying livestock and crops to plan for the future with </a:t>
            </a:r>
            <a:r>
              <a:rPr lang="en-US" sz="2800" dirty="0" err="1">
                <a:cs typeface="Calibri"/>
              </a:rPr>
              <a:t>with</a:t>
            </a:r>
            <a:r>
              <a:rPr lang="en-US" sz="2800" dirty="0">
                <a:cs typeface="Calibri"/>
              </a:rPr>
              <a:t> </a:t>
            </a:r>
            <a:r>
              <a:rPr lang="en-US" sz="2800" dirty="0" err="1">
                <a:cs typeface="Calibri"/>
              </a:rPr>
              <a:t>AgBiz</a:t>
            </a:r>
            <a:r>
              <a:rPr lang="en-US" sz="2800" dirty="0">
                <a:cs typeface="Calibri"/>
              </a:rPr>
              <a:t>-Logic tools</a:t>
            </a:r>
          </a:p>
          <a:p>
            <a:endParaRPr lang="en-US" sz="2800" b="1" dirty="0">
              <a:cs typeface="Calibri"/>
            </a:endParaRPr>
          </a:p>
          <a:p>
            <a:r>
              <a:rPr lang="en-US" sz="2800" b="1" dirty="0">
                <a:cs typeface="Calibri"/>
              </a:rPr>
              <a:t>What are the actual components that make up </a:t>
            </a:r>
            <a:r>
              <a:rPr lang="en-US" sz="2800" b="1" dirty="0" err="1">
                <a:cs typeface="Calibri"/>
              </a:rPr>
              <a:t>AgBiz</a:t>
            </a:r>
            <a:r>
              <a:rPr lang="en-US" sz="2800" b="1" dirty="0">
                <a:cs typeface="Calibri"/>
              </a:rPr>
              <a:t>-Logic</a:t>
            </a:r>
          </a:p>
          <a:p>
            <a:r>
              <a:rPr lang="en-US" sz="2800" dirty="0">
                <a:cs typeface="Calibri"/>
              </a:rPr>
              <a:t>- </a:t>
            </a:r>
            <a:r>
              <a:rPr lang="en-US" sz="2800" dirty="0" err="1">
                <a:cs typeface="Calibri"/>
              </a:rPr>
              <a:t>AgBiz</a:t>
            </a:r>
            <a:r>
              <a:rPr lang="en-US" sz="2800" dirty="0">
                <a:cs typeface="Calibri"/>
              </a:rPr>
              <a:t>-Logic consists of five distinct submodules including </a:t>
            </a:r>
            <a:r>
              <a:rPr lang="en-US" sz="2800" dirty="0" err="1">
                <a:cs typeface="Calibri"/>
              </a:rPr>
              <a:t>AgBizProfit</a:t>
            </a:r>
            <a:r>
              <a:rPr lang="en-US" sz="2800" dirty="0">
                <a:cs typeface="Calibri"/>
              </a:rPr>
              <a:t>, </a:t>
            </a:r>
            <a:r>
              <a:rPr lang="en-US" sz="2800" dirty="0" err="1">
                <a:cs typeface="Calibri"/>
              </a:rPr>
              <a:t>AgBizLease</a:t>
            </a:r>
            <a:r>
              <a:rPr lang="en-US" sz="2800" dirty="0">
                <a:cs typeface="Calibri"/>
              </a:rPr>
              <a:t>, </a:t>
            </a:r>
            <a:r>
              <a:rPr lang="en-US" sz="2800" dirty="0" err="1">
                <a:cs typeface="Calibri"/>
              </a:rPr>
              <a:t>AgBizFinance</a:t>
            </a:r>
            <a:r>
              <a:rPr lang="en-US" sz="2800" dirty="0">
                <a:cs typeface="Calibri"/>
              </a:rPr>
              <a:t>, </a:t>
            </a:r>
            <a:r>
              <a:rPr lang="en-US" sz="2800" dirty="0" err="1">
                <a:cs typeface="Calibri"/>
              </a:rPr>
              <a:t>AgBizEnvironment</a:t>
            </a:r>
            <a:r>
              <a:rPr lang="en-US" sz="2800" dirty="0">
                <a:cs typeface="Calibri"/>
              </a:rPr>
              <a:t>, and </a:t>
            </a:r>
            <a:r>
              <a:rPr lang="en-US" sz="2800" dirty="0" err="1">
                <a:cs typeface="Calibri"/>
              </a:rPr>
              <a:t>AgBizClimate</a:t>
            </a: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a:p>
            <a:endParaRPr lang="en-US" sz="2800" dirty="0">
              <a:cs typeface="Calibri"/>
            </a:endParaRPr>
          </a:p>
        </p:txBody>
      </p:sp>
      <p:sp>
        <p:nvSpPr>
          <p:cNvPr id="35" name="TextBox 34">
            <a:extLst>
              <a:ext uri="{FF2B5EF4-FFF2-40B4-BE49-F238E27FC236}">
                <a16:creationId xmlns:a16="http://schemas.microsoft.com/office/drawing/2014/main" xmlns="" id="{10CEF0F7-46FF-4EB8-BC73-32544C34A145}"/>
              </a:ext>
            </a:extLst>
          </p:cNvPr>
          <p:cNvSpPr txBox="1"/>
          <p:nvPr/>
        </p:nvSpPr>
        <p:spPr>
          <a:xfrm>
            <a:off x="1927860" y="23933730"/>
            <a:ext cx="94107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Arial"/>
                <a:cs typeface="Arial"/>
              </a:rPr>
              <a:t>What is </a:t>
            </a:r>
            <a:r>
              <a:rPr lang="en-US" sz="5400" dirty="0" err="1">
                <a:latin typeface="Arial"/>
                <a:cs typeface="Arial"/>
              </a:rPr>
              <a:t>AgBizClimate</a:t>
            </a:r>
            <a:endParaRPr lang="en-US" sz="2800" dirty="0" err="1">
              <a:cs typeface="Calibri"/>
            </a:endParaRPr>
          </a:p>
        </p:txBody>
      </p:sp>
      <p:sp>
        <p:nvSpPr>
          <p:cNvPr id="36" name="Text Placeholder 16">
            <a:extLst>
              <a:ext uri="{FF2B5EF4-FFF2-40B4-BE49-F238E27FC236}">
                <a16:creationId xmlns:a16="http://schemas.microsoft.com/office/drawing/2014/main" xmlns="" id="{605E48FC-F83C-4FAF-A5D4-A48DD6A8539A}"/>
              </a:ext>
            </a:extLst>
          </p:cNvPr>
          <p:cNvSpPr txBox="1">
            <a:spLocks/>
          </p:cNvSpPr>
          <p:nvPr/>
        </p:nvSpPr>
        <p:spPr>
          <a:xfrm>
            <a:off x="2030766" y="17388146"/>
            <a:ext cx="9418320" cy="830997"/>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5400" dirty="0">
                <a:latin typeface="Arial"/>
                <a:cs typeface="Arial"/>
              </a:rPr>
              <a:t>Description of the Problem</a:t>
            </a:r>
          </a:p>
        </p:txBody>
      </p:sp>
      <p:sp>
        <p:nvSpPr>
          <p:cNvPr id="37" name="TextBox 36">
            <a:extLst>
              <a:ext uri="{FF2B5EF4-FFF2-40B4-BE49-F238E27FC236}">
                <a16:creationId xmlns:a16="http://schemas.microsoft.com/office/drawing/2014/main" xmlns="" id="{CC55DDE4-E152-427A-814F-142E03E1EDE1}"/>
              </a:ext>
            </a:extLst>
          </p:cNvPr>
          <p:cNvSpPr txBox="1"/>
          <p:nvPr/>
        </p:nvSpPr>
        <p:spPr>
          <a:xfrm>
            <a:off x="12091988" y="17295813"/>
            <a:ext cx="89154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Workflow </a:t>
            </a:r>
            <a:endParaRPr lang="en-US" dirty="0">
              <a:latin typeface="Arial"/>
              <a:cs typeface="Arial"/>
            </a:endParaRPr>
          </a:p>
        </p:txBody>
      </p:sp>
      <p:sp>
        <p:nvSpPr>
          <p:cNvPr id="38" name="TextBox 37">
            <a:extLst>
              <a:ext uri="{FF2B5EF4-FFF2-40B4-BE49-F238E27FC236}">
                <a16:creationId xmlns:a16="http://schemas.microsoft.com/office/drawing/2014/main" xmlns="" id="{560A78B7-C04F-49A8-A4D7-68F081E9C007}"/>
              </a:ext>
            </a:extLst>
          </p:cNvPr>
          <p:cNvSpPr txBox="1"/>
          <p:nvPr/>
        </p:nvSpPr>
        <p:spPr>
          <a:xfrm>
            <a:off x="22136100" y="17295813"/>
            <a:ext cx="91821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err="1">
                <a:latin typeface="Arial"/>
                <a:cs typeface="Arial"/>
              </a:rPr>
              <a:t>AgBizClimate</a:t>
            </a:r>
            <a:r>
              <a:rPr lang="en-US" sz="5400" dirty="0">
                <a:latin typeface="Arial"/>
                <a:cs typeface="Arial"/>
              </a:rPr>
              <a:t> Rest </a:t>
            </a:r>
            <a:r>
              <a:rPr lang="en-US" sz="5400" dirty="0" smtClean="0">
                <a:latin typeface="Arial"/>
                <a:cs typeface="Arial"/>
              </a:rPr>
              <a:t>API</a:t>
            </a:r>
            <a:r>
              <a:rPr lang="en-US" sz="5400" dirty="0">
                <a:latin typeface="Arial"/>
                <a:cs typeface="Arial"/>
              </a:rPr>
              <a:t> </a:t>
            </a:r>
            <a:endParaRPr lang="en-US" sz="7250" dirty="0">
              <a:latin typeface="Arial"/>
              <a:cs typeface="Arial"/>
            </a:endParaRPr>
          </a:p>
        </p:txBody>
      </p:sp>
      <p:sp>
        <p:nvSpPr>
          <p:cNvPr id="6" name="TextBox 5"/>
          <p:cNvSpPr txBox="1"/>
          <p:nvPr/>
        </p:nvSpPr>
        <p:spPr>
          <a:xfrm>
            <a:off x="22136100" y="18713548"/>
            <a:ext cx="9182100" cy="7417415"/>
          </a:xfrm>
          <a:prstGeom prst="rect">
            <a:avLst/>
          </a:prstGeom>
          <a:noFill/>
        </p:spPr>
        <p:txBody>
          <a:bodyPr wrap="square" rtlCol="0">
            <a:spAutoFit/>
          </a:bodyPr>
          <a:lstStyle/>
          <a:p>
            <a:pPr marL="457200" indent="-457200">
              <a:buFont typeface="Arial" charset="0"/>
              <a:buChar char="•"/>
            </a:pPr>
            <a:r>
              <a:rPr lang="en-US" sz="2800" dirty="0" smtClean="0"/>
              <a:t>REST API that provides the climate data for the short term projections.</a:t>
            </a:r>
          </a:p>
          <a:p>
            <a:pPr marL="457200" indent="-457200">
              <a:buFont typeface="Arial" charset="0"/>
              <a:buChar char="•"/>
            </a:pPr>
            <a:r>
              <a:rPr lang="en-US" sz="2800" dirty="0" smtClean="0"/>
              <a:t>This API Connects to a Database run by the University of Idaho .</a:t>
            </a:r>
          </a:p>
          <a:p>
            <a:pPr marL="2300630" lvl="1" indent="-457200">
              <a:buFont typeface="Arial" charset="0"/>
              <a:buChar char="•"/>
            </a:pPr>
            <a:r>
              <a:rPr lang="en-US" sz="2800" dirty="0" smtClean="0"/>
              <a:t>This </a:t>
            </a:r>
            <a:r>
              <a:rPr lang="en-US" sz="2800" dirty="0" err="1" smtClean="0"/>
              <a:t>databse</a:t>
            </a:r>
            <a:r>
              <a:rPr lang="en-US" sz="2800" dirty="0" smtClean="0"/>
              <a:t>  uses the NOAA’s NMME data set.</a:t>
            </a:r>
          </a:p>
          <a:p>
            <a:pPr marL="2300630" lvl="1" indent="-457200">
              <a:buFont typeface="Arial" charset="0"/>
              <a:buChar char="•"/>
            </a:pPr>
            <a:r>
              <a:rPr lang="en-US" sz="2800" dirty="0" smtClean="0"/>
              <a:t>This dataset includes 5 different models that provide short term climate forecasts.</a:t>
            </a:r>
          </a:p>
          <a:p>
            <a:pPr marL="2300630" lvl="1" indent="-457200">
              <a:buFont typeface="Arial" charset="0"/>
              <a:buChar char="•"/>
            </a:pPr>
            <a:r>
              <a:rPr lang="en-US" sz="2800" dirty="0" smtClean="0"/>
              <a:t>Provides Forecasts for Temperature and Precipitation.</a:t>
            </a:r>
          </a:p>
          <a:p>
            <a:pPr marL="457200" indent="-457200">
              <a:buFont typeface="Arial" charset="0"/>
              <a:buChar char="•"/>
            </a:pPr>
            <a:r>
              <a:rPr lang="en-US" sz="2800" dirty="0" smtClean="0"/>
              <a:t>API connects to </a:t>
            </a:r>
            <a:r>
              <a:rPr lang="en-US" sz="2800" dirty="0" err="1" smtClean="0"/>
              <a:t>Thredds</a:t>
            </a:r>
            <a:r>
              <a:rPr lang="en-US" sz="2800" dirty="0" smtClean="0"/>
              <a:t> server using  the </a:t>
            </a:r>
            <a:r>
              <a:rPr lang="en-US" sz="2800" dirty="0" err="1" smtClean="0"/>
              <a:t>OPeNDAP</a:t>
            </a:r>
            <a:r>
              <a:rPr lang="en-US" sz="2800" dirty="0" smtClean="0"/>
              <a:t> protocol and reads NETCDF Files containing the relevant forecast data.</a:t>
            </a:r>
          </a:p>
          <a:p>
            <a:pPr marL="457200" indent="-457200">
              <a:buFont typeface="Arial" charset="0"/>
              <a:buChar char="•"/>
            </a:pPr>
            <a:r>
              <a:rPr lang="en-US" sz="2800" dirty="0" smtClean="0"/>
              <a:t>API Uses latitude and longitude to determine the users location. </a:t>
            </a:r>
          </a:p>
          <a:p>
            <a:pPr marL="457200" indent="-457200">
              <a:buFont typeface="Arial" charset="0"/>
              <a:buChar char="•"/>
            </a:pPr>
            <a:r>
              <a:rPr lang="en-US" sz="2800" dirty="0" smtClean="0"/>
              <a:t>Gets the data for the nearest location with  in a radius of 16 miles if no data is </a:t>
            </a:r>
            <a:r>
              <a:rPr lang="en-US" sz="2800" dirty="0" err="1" smtClean="0"/>
              <a:t>availible</a:t>
            </a:r>
            <a:r>
              <a:rPr lang="en-US" sz="2800" dirty="0" smtClean="0"/>
              <a:t> for a certain location.</a:t>
            </a:r>
            <a:endParaRPr lang="en-US" sz="2800" dirty="0"/>
          </a:p>
        </p:txBody>
      </p:sp>
      <p:pic>
        <p:nvPicPr>
          <p:cNvPr id="1026" name="Picture 2" descr="C:\Users\Nikita\Documents\AgBizClimate\ExpoPoster\Graphics\Work Flow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5412" y="8676143"/>
            <a:ext cx="11584525" cy="83043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Nikita\Documents\AgBizClimate\ExpoPoster\Graphics\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766" y="8504692"/>
            <a:ext cx="8594372" cy="862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09988"/>
      </p:ext>
    </p:extLst>
  </p:cSld>
  <p:clrMapOvr>
    <a:masterClrMapping/>
  </p:clrMapOvr>
</p:sld>
</file>

<file path=ppt/theme/theme1.xml><?xml version="1.0" encoding="utf-8"?>
<a:theme xmlns:a="http://schemas.openxmlformats.org/drawingml/2006/main" name="OSU_research_poster_template-48x36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search_poster_template-48x36" id="{C27AE9B0-0AFE-4443-A222-2E6B95A0B11D}" vid="{ED621CB8-3185-A04D-80A2-FAD4A506C8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OSU_research_poster_template-48x36 (1)</Template>
  <TotalTime>65</TotalTime>
  <Words>590</Words>
  <Application>Microsoft Office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OSU_research_poster_template-48x36 (1)</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dc:creator>
  <cp:lastModifiedBy>Nikita</cp:lastModifiedBy>
  <cp:revision>11</cp:revision>
  <dcterms:created xsi:type="dcterms:W3CDTF">2018-02-07T20:57:21Z</dcterms:created>
  <dcterms:modified xsi:type="dcterms:W3CDTF">2018-02-12T23:14:21Z</dcterms:modified>
</cp:coreProperties>
</file>