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8591"/>
    <a:srgbClr val="DC4405"/>
    <a:srgbClr val="004348"/>
    <a:srgbClr val="F1BDCF"/>
    <a:srgbClr val="8E9089"/>
    <a:srgbClr val="EBEBEB"/>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51"/>
    <p:restoredTop sz="93172"/>
  </p:normalViewPr>
  <p:slideViewPr>
    <p:cSldViewPr snapToGrid="0" snapToObjects="1">
      <p:cViewPr>
        <p:scale>
          <a:sx n="15" d="100"/>
          <a:sy n="15" d="100"/>
        </p:scale>
        <p:origin x="-708" y="54"/>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4/30/2018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D7D82-3AAB-FE4F-A8B8-55362074E59C}" type="slidenum">
              <a:rPr lang="en-US" smtClean="0"/>
              <a:pPr/>
              <a:t>1</a:t>
            </a:fld>
            <a:endParaRPr lang="en-US" dirty="0"/>
          </a:p>
        </p:txBody>
      </p:sp>
    </p:spTree>
    <p:extLst>
      <p:ext uri="{BB962C8B-B14F-4D97-AF65-F5344CB8AC3E}">
        <p14:creationId xmlns:p14="http://schemas.microsoft.com/office/powerpoint/2010/main" val="345020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890433"/>
            <a:ext cx="19243675" cy="12045546"/>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1935979"/>
            <a:ext cx="7991475" cy="9101234"/>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2" name="Rectangle 31"/>
          <p:cNvSpPr/>
          <p:nvPr userDrawn="1"/>
        </p:nvSpPr>
        <p:spPr>
          <a:xfrm>
            <a:off x="9906000" y="720448"/>
            <a:ext cx="33252441"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smtClean="0">
                <a:latin typeface="Impact" charset="0"/>
                <a:ea typeface="Impact" charset="0"/>
                <a:cs typeface="Impact" charset="0"/>
              </a:rPr>
              <a:t>Electrical Engineering and Computer Science</a:t>
            </a:r>
            <a:endParaRPr lang="en-US" sz="5400" cap="none" spc="520" baseline="0" dirty="0">
              <a:latin typeface="Impact" charset="0"/>
              <a:ea typeface="Impact" charset="0"/>
              <a:cs typeface="Impact" charset="0"/>
            </a:endParaRP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smtClean="0">
                <a:solidFill>
                  <a:schemeClr val="tx1"/>
                </a:solidFill>
                <a:latin typeface="Verdana Regular" charset="0"/>
                <a:cs typeface="Verdana Regular" charset="0"/>
              </a:rPr>
              <a:t>FOLD</a:t>
            </a:r>
            <a:endParaRPr lang="en-US" sz="5400" b="0" i="0" cap="none" spc="170" dirty="0">
              <a:solidFill>
                <a:schemeClr val="tx1"/>
              </a:solidFill>
              <a:latin typeface="Verdana Regular" charset="0"/>
              <a:cs typeface="Verdana Regular" charset="0"/>
            </a:endParaRP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smtClean="0">
                <a:solidFill>
                  <a:schemeClr val="tx1"/>
                </a:solidFill>
                <a:latin typeface="Verdana Regular" charset="0"/>
                <a:cs typeface="Verdana Regular" charset="0"/>
              </a:rPr>
              <a:t>FOLD</a:t>
            </a:r>
            <a:endParaRPr lang="en-US" sz="5400" b="0" i="0" cap="none" spc="170" dirty="0">
              <a:solidFill>
                <a:schemeClr val="tx1"/>
              </a:solidFill>
              <a:latin typeface="Verdana Regular" charset="0"/>
              <a:cs typeface="Verdana Regular" charset="0"/>
            </a:endParaRP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smtClean="0">
                <a:solidFill>
                  <a:schemeClr val="tx1"/>
                </a:solidFill>
                <a:latin typeface="Verdana Regular" charset="0"/>
                <a:cs typeface="Verdana Regular" charset="0"/>
              </a:rPr>
              <a:t>FOLD</a:t>
            </a:r>
            <a:endParaRPr lang="en-US" sz="5400" b="0" i="0" cap="none" spc="170" dirty="0">
              <a:solidFill>
                <a:schemeClr val="tx1"/>
              </a:solidFill>
              <a:latin typeface="Verdana Regular" charset="0"/>
              <a:cs typeface="Verdana Regular" charset="0"/>
            </a:endParaRP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smtClean="0">
                <a:solidFill>
                  <a:schemeClr val="tx1"/>
                </a:solidFill>
                <a:latin typeface="Verdana Regular" charset="0"/>
                <a:cs typeface="Verdana Regular" charset="0"/>
              </a:rPr>
              <a:t>FOLD</a:t>
            </a:r>
            <a:endParaRPr lang="en-US" sz="5400" b="0" i="0" cap="none" spc="170" dirty="0">
              <a:solidFill>
                <a:schemeClr val="tx1"/>
              </a:solidFill>
              <a:latin typeface="Verdana Regular" charset="0"/>
              <a:cs typeface="Verdana Regular" charset="0"/>
            </a:endParaRP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smtClean="0">
                <a:solidFill>
                  <a:schemeClr val="tx1"/>
                </a:solidFill>
                <a:latin typeface="Verdana Regular" charset="0"/>
                <a:cs typeface="Verdana Regular" charset="0"/>
              </a:rPr>
              <a:t>NO</a:t>
            </a:r>
            <a:r>
              <a:rPr lang="en-US" sz="5400" b="0" i="0" cap="none" spc="170" baseline="0" dirty="0" smtClean="0">
                <a:solidFill>
                  <a:schemeClr val="tx1"/>
                </a:solidFill>
                <a:latin typeface="Verdana Regular" charset="0"/>
                <a:cs typeface="Verdana Regular" charset="0"/>
              </a:rPr>
              <a:t> TEXT </a:t>
            </a:r>
          </a:p>
          <a:p>
            <a:pPr algn="ctr">
              <a:lnSpc>
                <a:spcPct val="120000"/>
              </a:lnSpc>
            </a:pPr>
            <a:r>
              <a:rPr lang="en-US" sz="5400" b="0" i="0" cap="none" spc="170" baseline="0" dirty="0" smtClean="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28" name="Rectangle 27"/>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smtClean="0">
                <a:latin typeface="Impact" charset="0"/>
                <a:ea typeface="Impact" charset="0"/>
                <a:cs typeface="Impact" charset="0"/>
              </a:rPr>
              <a:t>COLLEGE OF ENGINEERING</a:t>
            </a:r>
            <a:endParaRPr lang="en-US" sz="5400" spc="520" baseline="0" dirty="0">
              <a:latin typeface="Impact" charset="0"/>
              <a:ea typeface="Impact" charset="0"/>
              <a:cs typeface="Impact" charset="0"/>
            </a:endParaRP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
            <a:extLst>
              <a:ext uri="{FF2B5EF4-FFF2-40B4-BE49-F238E27FC236}">
                <a16:creationId xmlns:a16="http://schemas.microsoft.com/office/drawing/2014/main" xmlns="" id="{14844B9A-13F0-437C-A340-8380BB80D038}"/>
              </a:ext>
            </a:extLst>
          </p:cNvPr>
          <p:cNvSpPr txBox="1"/>
          <p:nvPr/>
        </p:nvSpPr>
        <p:spPr>
          <a:xfrm>
            <a:off x="496105" y="5006591"/>
            <a:ext cx="8496299"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4800" i="1" dirty="0" err="1">
                <a:solidFill>
                  <a:schemeClr val="bg1"/>
                </a:solidFill>
                <a:latin typeface="Verdana Regular"/>
                <a:ea typeface="Verdana" panose="020B0604030504040204" pitchFamily="34" charset="0"/>
                <a:cs typeface="Verdana" panose="020B0604030504040204" pitchFamily="34" charset="0"/>
              </a:rPr>
              <a:t>AgBiz</a:t>
            </a:r>
            <a:r>
              <a:rPr lang="en-US" sz="4800" i="1" dirty="0">
                <a:solidFill>
                  <a:schemeClr val="bg1"/>
                </a:solidFill>
                <a:latin typeface="Verdana Regular"/>
                <a:ea typeface="Verdana" panose="020B0604030504040204" pitchFamily="34" charset="0"/>
                <a:cs typeface="Verdana" panose="020B0604030504040204" pitchFamily="34" charset="0"/>
              </a:rPr>
              <a:t>-Logic</a:t>
            </a:r>
          </a:p>
        </p:txBody>
      </p:sp>
      <p:sp>
        <p:nvSpPr>
          <p:cNvPr id="15" name="Text Placeholder 18"/>
          <p:cNvSpPr txBox="1">
            <a:spLocks/>
          </p:cNvSpPr>
          <p:nvPr/>
        </p:nvSpPr>
        <p:spPr>
          <a:xfrm>
            <a:off x="1780392" y="6217920"/>
            <a:ext cx="8126412" cy="14630800"/>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rtl="0"/>
            <a:r>
              <a:rPr lang="en-US" b="1" i="1" u="none" strike="noStrike" dirty="0">
                <a:solidFill>
                  <a:schemeClr val="bg1"/>
                </a:solidFill>
                <a:latin typeface="Verdana Regular"/>
              </a:rPr>
              <a:t>What is </a:t>
            </a:r>
            <a:r>
              <a:rPr lang="en-US" b="1" i="1" u="none" strike="noStrike" dirty="0" err="1">
                <a:solidFill>
                  <a:schemeClr val="bg1"/>
                </a:solidFill>
                <a:latin typeface="Verdana Regular"/>
              </a:rPr>
              <a:t>AgBiz</a:t>
            </a:r>
            <a:r>
              <a:rPr lang="en-US" b="1" i="1" u="none" strike="noStrike" dirty="0">
                <a:solidFill>
                  <a:schemeClr val="bg1"/>
                </a:solidFill>
                <a:latin typeface="Verdana Regular"/>
              </a:rPr>
              <a:t>-Logic?</a:t>
            </a:r>
            <a:r>
              <a:rPr lang="en-US" b="0" i="0" dirty="0">
                <a:solidFill>
                  <a:schemeClr val="bg1"/>
                </a:solidFill>
                <a:latin typeface="Verdana Regular"/>
              </a:rPr>
              <a:t>​</a:t>
            </a:r>
          </a:p>
          <a:p>
            <a:pPr algn="l" rtl="0">
              <a:buFontTx/>
              <a:buChar char="-"/>
            </a:pP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 is</a:t>
            </a:r>
            <a:r>
              <a:rPr lang="en-US" i="1" dirty="0">
                <a:solidFill>
                  <a:schemeClr val="bg1"/>
                </a:solidFill>
                <a:latin typeface="Verdana Regular"/>
              </a:rPr>
              <a:t> a suite</a:t>
            </a:r>
            <a:r>
              <a:rPr lang="en-US" b="0" i="0" u="none" strike="noStrike" dirty="0">
                <a:solidFill>
                  <a:schemeClr val="bg1"/>
                </a:solidFill>
                <a:latin typeface="Verdana Regular"/>
              </a:rPr>
              <a:t> of </a:t>
            </a:r>
            <a:r>
              <a:rPr lang="en-US" b="1" i="0" u="none" strike="noStrike" dirty="0">
                <a:solidFill>
                  <a:schemeClr val="bg1"/>
                </a:solidFill>
                <a:latin typeface="Verdana Regular"/>
              </a:rPr>
              <a:t>economic, financial, and environmental decision tools</a:t>
            </a:r>
            <a:r>
              <a:rPr lang="en-US" b="0" i="0" u="none" strike="noStrike" dirty="0">
                <a:solidFill>
                  <a:schemeClr val="bg1"/>
                </a:solidFill>
                <a:latin typeface="Verdana Regular"/>
              </a:rPr>
              <a:t> for businesses that grow, harvest, package, add value, and sell agricultural products.</a:t>
            </a:r>
            <a:r>
              <a:rPr lang="en-US" b="0" i="0" dirty="0">
                <a:solidFill>
                  <a:schemeClr val="bg1"/>
                </a:solidFill>
                <a:latin typeface="Verdana Regular"/>
              </a:rPr>
              <a:t>​</a:t>
            </a:r>
            <a:endParaRPr lang="en-US" dirty="0">
              <a:solidFill>
                <a:schemeClr val="bg1"/>
              </a:solidFill>
              <a:latin typeface="Verdana Regular"/>
            </a:endParaRPr>
          </a:p>
          <a:p>
            <a:pPr marL="0" indent="0" algn="l" rtl="0">
              <a:buNone/>
            </a:pPr>
            <a:endParaRPr lang="en-US" b="0" i="0" dirty="0">
              <a:solidFill>
                <a:schemeClr val="bg1"/>
              </a:solidFill>
              <a:latin typeface="Verdana Regular"/>
              <a:cs typeface="Calibri"/>
            </a:endParaRPr>
          </a:p>
          <a:p>
            <a:pPr algn="l" rtl="0"/>
            <a:r>
              <a:rPr lang="en-US" b="1" i="0" u="none" strike="noStrike" dirty="0">
                <a:solidFill>
                  <a:schemeClr val="bg1"/>
                </a:solidFill>
                <a:latin typeface="Verdana Regular"/>
              </a:rPr>
              <a:t>Where does the Financial Data come from?</a:t>
            </a:r>
            <a:r>
              <a:rPr lang="en-US" b="0" i="0" dirty="0">
                <a:solidFill>
                  <a:schemeClr val="bg1"/>
                </a:solidFill>
                <a:latin typeface="Verdana Regular"/>
              </a:rPr>
              <a:t>​</a:t>
            </a:r>
            <a:endParaRPr lang="en-US" dirty="0">
              <a:solidFill>
                <a:schemeClr val="bg1"/>
              </a:solidFill>
              <a:latin typeface="Verdana Regular"/>
            </a:endParaRPr>
          </a:p>
          <a:p>
            <a:pPr algn="l" rtl="0">
              <a:buFontTx/>
              <a:buChar char="-"/>
            </a:pP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a:t>
            </a:r>
            <a:r>
              <a:rPr lang="en-US" b="0" i="0" u="none" strike="noStrike" dirty="0">
                <a:solidFill>
                  <a:schemeClr val="bg1"/>
                </a:solidFill>
                <a:latin typeface="Verdana Regular"/>
              </a:rPr>
              <a:t> allows users to enter their own  budgets or selects University budgets for varying livestock and crops to plan for the future with </a:t>
            </a:r>
            <a:r>
              <a:rPr lang="en-US" b="0" i="0" u="none" strike="noStrike" dirty="0" err="1">
                <a:solidFill>
                  <a:schemeClr val="bg1"/>
                </a:solidFill>
                <a:latin typeface="Verdana Regular"/>
              </a:rPr>
              <a:t>with</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a:t>
            </a:r>
            <a:r>
              <a:rPr lang="en-US" b="0" i="0" u="none" strike="noStrike" dirty="0">
                <a:solidFill>
                  <a:schemeClr val="bg1"/>
                </a:solidFill>
                <a:latin typeface="Verdana Regular"/>
              </a:rPr>
              <a:t> tools</a:t>
            </a:r>
            <a:r>
              <a:rPr lang="en-US" b="0" i="0" dirty="0">
                <a:solidFill>
                  <a:schemeClr val="bg1"/>
                </a:solidFill>
                <a:latin typeface="Verdana Regular"/>
              </a:rPr>
              <a:t>​.</a:t>
            </a:r>
          </a:p>
          <a:p>
            <a:pPr marL="0" indent="0" algn="l" rtl="0">
              <a:buNone/>
            </a:pPr>
            <a:endParaRPr lang="en-US" b="0" i="0" dirty="0">
              <a:solidFill>
                <a:schemeClr val="bg1"/>
              </a:solidFill>
              <a:latin typeface="Verdana Regular"/>
              <a:cs typeface="Calibri"/>
            </a:endParaRPr>
          </a:p>
          <a:p>
            <a:pPr algn="l" rtl="0"/>
            <a:r>
              <a:rPr lang="en-US" b="1" i="0" u="none" strike="noStrike" dirty="0">
                <a:solidFill>
                  <a:schemeClr val="bg1"/>
                </a:solidFill>
                <a:latin typeface="Verdana Regular"/>
              </a:rPr>
              <a:t>What are the actual components that make up </a:t>
            </a:r>
            <a:r>
              <a:rPr lang="en-US" b="1" i="1" u="none" strike="noStrike" dirty="0" err="1">
                <a:solidFill>
                  <a:schemeClr val="bg1"/>
                </a:solidFill>
                <a:latin typeface="Verdana Regular"/>
              </a:rPr>
              <a:t>AgBiz</a:t>
            </a:r>
            <a:r>
              <a:rPr lang="en-US" b="1" i="1" u="none" strike="noStrike" dirty="0">
                <a:solidFill>
                  <a:schemeClr val="bg1"/>
                </a:solidFill>
                <a:latin typeface="Verdana Regular"/>
              </a:rPr>
              <a:t>-Logic</a:t>
            </a:r>
            <a:r>
              <a:rPr lang="en-US" b="0" i="1" dirty="0">
                <a:solidFill>
                  <a:schemeClr val="bg1"/>
                </a:solidFill>
                <a:latin typeface="Verdana Regular"/>
              </a:rPr>
              <a:t>​</a:t>
            </a:r>
            <a:r>
              <a:rPr lang="en-US" b="0" i="0" dirty="0">
                <a:solidFill>
                  <a:schemeClr val="bg1"/>
                </a:solidFill>
                <a:latin typeface="Verdana Regular"/>
              </a:rPr>
              <a:t>?</a:t>
            </a:r>
            <a:endParaRPr lang="en-US" dirty="0">
              <a:solidFill>
                <a:schemeClr val="bg1"/>
              </a:solidFill>
              <a:latin typeface="Verdana Regular"/>
            </a:endParaRPr>
          </a:p>
          <a:p>
            <a:pPr algn="l" rtl="0">
              <a:buFontTx/>
              <a:buChar char="-"/>
            </a:pP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 </a:t>
            </a:r>
            <a:r>
              <a:rPr lang="en-US" b="0" i="0" u="none" strike="noStrike" dirty="0">
                <a:solidFill>
                  <a:schemeClr val="bg1"/>
                </a:solidFill>
                <a:latin typeface="Verdana Regular"/>
              </a:rPr>
              <a:t>consists of five distinct submodules including </a:t>
            </a:r>
            <a:r>
              <a:rPr lang="en-US" b="0" i="1" u="none" strike="noStrike" dirty="0" err="1">
                <a:solidFill>
                  <a:schemeClr val="bg1"/>
                </a:solidFill>
                <a:latin typeface="Verdana Regular"/>
              </a:rPr>
              <a:t>AgBizProfit</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AgBizLease</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AgBizFi</a:t>
            </a:r>
            <a:r>
              <a:rPr lang="en-US" b="0" i="1" u="none" strike="noStrike" dirty="0" err="1">
                <a:solidFill>
                  <a:schemeClr val="bg1"/>
                </a:solidFill>
                <a:latin typeface="Calibri"/>
              </a:rPr>
              <a:t>nance</a:t>
            </a:r>
            <a:r>
              <a:rPr lang="en-US" b="0" i="0" u="none" strike="noStrike" dirty="0">
                <a:solidFill>
                  <a:schemeClr val="bg1"/>
                </a:solidFill>
                <a:latin typeface="Calibri"/>
              </a:rPr>
              <a:t>, </a:t>
            </a:r>
            <a:r>
              <a:rPr lang="en-US" b="0" i="1" u="none" strike="noStrike" dirty="0" err="1">
                <a:solidFill>
                  <a:schemeClr val="bg1"/>
                </a:solidFill>
                <a:latin typeface="Calibri"/>
              </a:rPr>
              <a:t>AgBizEnvironment</a:t>
            </a:r>
            <a:r>
              <a:rPr lang="en-US" b="0" i="0" u="none" strike="noStrike" dirty="0">
                <a:solidFill>
                  <a:schemeClr val="bg1"/>
                </a:solidFill>
                <a:latin typeface="Calibri"/>
              </a:rPr>
              <a:t>, and </a:t>
            </a:r>
            <a:r>
              <a:rPr lang="en-US" b="0" i="1" u="none" strike="noStrike" dirty="0" err="1">
                <a:solidFill>
                  <a:schemeClr val="bg1"/>
                </a:solidFill>
                <a:latin typeface="Calibri"/>
              </a:rPr>
              <a:t>AgBizClimate</a:t>
            </a:r>
            <a:r>
              <a:rPr lang="en-US" b="0" i="0" u="none" strike="noStrike" dirty="0">
                <a:solidFill>
                  <a:schemeClr val="bg1"/>
                </a:solidFill>
                <a:latin typeface="Calibri"/>
              </a:rPr>
              <a:t>.</a:t>
            </a:r>
          </a:p>
          <a:p>
            <a:pPr algn="l" rtl="0">
              <a:buFontTx/>
              <a:buChar char="-"/>
            </a:pPr>
            <a:endParaRPr lang="en-US" dirty="0">
              <a:solidFill>
                <a:schemeClr val="bg1"/>
              </a:solidFill>
              <a:latin typeface="Calibri"/>
            </a:endParaRPr>
          </a:p>
          <a:p>
            <a:r>
              <a:rPr lang="en-US" b="1" dirty="0">
                <a:solidFill>
                  <a:schemeClr val="bg1"/>
                </a:solidFill>
                <a:latin typeface="Verdana Regular"/>
              </a:rPr>
              <a:t>What are the goals of </a:t>
            </a:r>
            <a:r>
              <a:rPr lang="en-US" b="1" i="1" dirty="0" err="1">
                <a:solidFill>
                  <a:schemeClr val="bg1"/>
                </a:solidFill>
                <a:latin typeface="Verdana Regular"/>
              </a:rPr>
              <a:t>AgBiz</a:t>
            </a:r>
            <a:r>
              <a:rPr lang="en-US" b="1" i="1" dirty="0">
                <a:solidFill>
                  <a:schemeClr val="bg1"/>
                </a:solidFill>
                <a:latin typeface="Verdana Regular"/>
              </a:rPr>
              <a:t>-Logic</a:t>
            </a:r>
            <a:r>
              <a:rPr lang="en-US" dirty="0">
                <a:solidFill>
                  <a:schemeClr val="bg1"/>
                </a:solidFill>
                <a:latin typeface="Verdana Regular"/>
              </a:rPr>
              <a:t>?</a:t>
            </a:r>
          </a:p>
          <a:p>
            <a:pPr>
              <a:buFontTx/>
              <a:buChar char="-"/>
            </a:pPr>
            <a:r>
              <a:rPr lang="en-US" i="1" dirty="0" err="1">
                <a:solidFill>
                  <a:schemeClr val="bg1"/>
                </a:solidFill>
                <a:latin typeface="Verdana Regular"/>
              </a:rPr>
              <a:t>AgBiz</a:t>
            </a:r>
            <a:r>
              <a:rPr lang="en-US" i="1" dirty="0">
                <a:solidFill>
                  <a:schemeClr val="bg1"/>
                </a:solidFill>
                <a:latin typeface="Verdana Regular"/>
              </a:rPr>
              <a:t>-Logic </a:t>
            </a:r>
            <a:r>
              <a:rPr lang="en-US" dirty="0">
                <a:solidFill>
                  <a:schemeClr val="bg1"/>
                </a:solidFill>
                <a:latin typeface="Verdana Regular"/>
              </a:rPr>
              <a:t>seeks to assist farmers and ranchers by supplying them with management tools. Additionally, the data produced by these modules will be used by researches to study the effects of climate change on farming and ranching.</a:t>
            </a:r>
          </a:p>
          <a:p>
            <a:pPr>
              <a:buFontTx/>
              <a:buChar char="-"/>
            </a:pPr>
            <a:endParaRPr lang="en-US" i="1" dirty="0">
              <a:solidFill>
                <a:schemeClr val="bg1"/>
              </a:solidFill>
              <a:latin typeface="Calibri"/>
            </a:endParaRPr>
          </a:p>
        </p:txBody>
      </p:sp>
      <p:pic>
        <p:nvPicPr>
          <p:cNvPr id="16" name="Picture 15">
            <a:extLst>
              <a:ext uri="{FF2B5EF4-FFF2-40B4-BE49-F238E27FC236}">
                <a16:creationId xmlns:a16="http://schemas.microsoft.com/office/drawing/2014/main" xmlns="" id="{80D8E9A1-FB93-425D-B9E4-FBF6A644A285}"/>
              </a:ext>
            </a:extLst>
          </p:cNvPr>
          <p:cNvPicPr>
            <a:picLocks noChangeAspect="1"/>
          </p:cNvPicPr>
          <p:nvPr/>
        </p:nvPicPr>
        <p:blipFill>
          <a:blip r:embed="rId3"/>
          <a:stretch>
            <a:fillRect/>
          </a:stretch>
        </p:blipFill>
        <p:spPr>
          <a:xfrm>
            <a:off x="1022544" y="20929487"/>
            <a:ext cx="9706275" cy="5346331"/>
          </a:xfrm>
          <a:prstGeom prst="rect">
            <a:avLst/>
          </a:prstGeom>
        </p:spPr>
      </p:pic>
      <p:sp>
        <p:nvSpPr>
          <p:cNvPr id="18" name="TextBox 17">
            <a:extLst>
              <a:ext uri="{FF2B5EF4-FFF2-40B4-BE49-F238E27FC236}">
                <a16:creationId xmlns:a16="http://schemas.microsoft.com/office/drawing/2014/main" xmlns="" id="{09BC365D-279F-4EFC-BE87-64ED443B38E3}"/>
              </a:ext>
            </a:extLst>
          </p:cNvPr>
          <p:cNvSpPr txBox="1"/>
          <p:nvPr/>
        </p:nvSpPr>
        <p:spPr>
          <a:xfrm>
            <a:off x="12275820" y="3611880"/>
            <a:ext cx="21945600" cy="201593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500" dirty="0" err="1" smtClean="0">
                <a:solidFill>
                  <a:srgbClr val="DC4405"/>
                </a:solidFill>
                <a:latin typeface="Impact" panose="020B0806030902050204" pitchFamily="34" charset="0"/>
              </a:rPr>
              <a:t>AgBiz</a:t>
            </a:r>
            <a:r>
              <a:rPr lang="en-US" sz="12500" dirty="0" smtClean="0">
                <a:solidFill>
                  <a:srgbClr val="DC4405"/>
                </a:solidFill>
                <a:latin typeface="Impact" panose="020B0806030902050204" pitchFamily="34" charset="0"/>
              </a:rPr>
              <a:t>-Logic: </a:t>
            </a:r>
            <a:r>
              <a:rPr lang="en-US" sz="12500" dirty="0" err="1" smtClean="0">
                <a:solidFill>
                  <a:srgbClr val="DC4405"/>
                </a:solidFill>
                <a:latin typeface="Impact" panose="020B0806030902050204" pitchFamily="34" charset="0"/>
              </a:rPr>
              <a:t>AgBizClimate</a:t>
            </a:r>
            <a:endParaRPr lang="en-US" sz="12500" dirty="0">
              <a:solidFill>
                <a:srgbClr val="DC4405"/>
              </a:solidFill>
              <a:latin typeface="Impact" panose="020B0806030902050204" pitchFamily="34" charset="0"/>
              <a:cs typeface="Calibri"/>
            </a:endParaRPr>
          </a:p>
        </p:txBody>
      </p:sp>
      <p:sp>
        <p:nvSpPr>
          <p:cNvPr id="20" name="TextBox 19">
            <a:extLst>
              <a:ext uri="{FF2B5EF4-FFF2-40B4-BE49-F238E27FC236}">
                <a16:creationId xmlns:a16="http://schemas.microsoft.com/office/drawing/2014/main" xmlns="" id="{9C57C3A0-9AE4-4454-824D-DEFDB06FEC88}"/>
              </a:ext>
            </a:extLst>
          </p:cNvPr>
          <p:cNvSpPr txBox="1"/>
          <p:nvPr/>
        </p:nvSpPr>
        <p:spPr>
          <a:xfrm>
            <a:off x="12275820" y="6217920"/>
            <a:ext cx="19545302"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dirty="0" err="1">
                <a:latin typeface="Georgia" panose="02040502050405020303" pitchFamily="18" charset="0"/>
              </a:rPr>
              <a:t>AgBizClimate</a:t>
            </a:r>
            <a:r>
              <a:rPr lang="en-US" sz="2800" dirty="0">
                <a:latin typeface="Georgia" panose="02040502050405020303" pitchFamily="18" charset="0"/>
              </a:rPr>
              <a:t> is a submodule of the </a:t>
            </a:r>
            <a:r>
              <a:rPr lang="en-US" sz="2800" i="1" dirty="0" err="1">
                <a:latin typeface="Georgia" panose="02040502050405020303" pitchFamily="18" charset="0"/>
              </a:rPr>
              <a:t>AgBiz</a:t>
            </a:r>
            <a:r>
              <a:rPr lang="en-US" sz="2800" i="1" dirty="0">
                <a:latin typeface="Georgia" panose="02040502050405020303" pitchFamily="18" charset="0"/>
              </a:rPr>
              <a:t>-Logic</a:t>
            </a:r>
            <a:r>
              <a:rPr lang="en-US" sz="2800" dirty="0">
                <a:latin typeface="Georgia" panose="02040502050405020303" pitchFamily="18" charset="0"/>
              </a:rPr>
              <a:t> suite of decision tools. This submodule specializes in assisting farmers and ranchers by supplying them </a:t>
            </a:r>
            <a:r>
              <a:rPr lang="en-US" sz="2800" dirty="0" smtClean="0">
                <a:latin typeface="Georgia" panose="02040502050405020303" pitchFamily="18" charset="0"/>
              </a:rPr>
              <a:t>with </a:t>
            </a:r>
            <a:r>
              <a:rPr lang="en-US" sz="2800" dirty="0">
                <a:latin typeface="Georgia" panose="02040502050405020303" pitchFamily="18" charset="0"/>
              </a:rPr>
              <a:t>short and long term weather data which they can use to make financial decisions. More specifically, </a:t>
            </a:r>
            <a:r>
              <a:rPr lang="en-US" sz="2800" i="1" dirty="0" err="1">
                <a:latin typeface="Georgia" panose="02040502050405020303" pitchFamily="18" charset="0"/>
              </a:rPr>
              <a:t>AgBizClimate</a:t>
            </a:r>
            <a:r>
              <a:rPr lang="en-US" sz="2800" i="1" dirty="0">
                <a:latin typeface="Georgia" panose="02040502050405020303" pitchFamily="18" charset="0"/>
              </a:rPr>
              <a:t> </a:t>
            </a:r>
            <a:r>
              <a:rPr lang="en-US" sz="2800" dirty="0">
                <a:latin typeface="Georgia" panose="02040502050405020303" pitchFamily="18" charset="0"/>
              </a:rPr>
              <a:t>provides precipitation and temperature information in a series of graphs associated to the location the users selected via latitude and longitude. Users are then able to input the percent they believe these factors will influence their yields , </a:t>
            </a:r>
            <a:r>
              <a:rPr lang="en-US" sz="2800" i="1" dirty="0" err="1">
                <a:latin typeface="Georgia" panose="02040502050405020303" pitchFamily="18" charset="0"/>
              </a:rPr>
              <a:t>AgBizClimate</a:t>
            </a:r>
            <a:r>
              <a:rPr lang="en-US" sz="2800" dirty="0">
                <a:latin typeface="Georgia" panose="02040502050405020303" pitchFamily="18" charset="0"/>
              </a:rPr>
              <a:t> will then return the results of the calculations based on the users to assist their decisions.</a:t>
            </a:r>
          </a:p>
        </p:txBody>
      </p:sp>
      <p:pic>
        <p:nvPicPr>
          <p:cNvPr id="21" name="Picture 20">
            <a:extLst>
              <a:ext uri="{FF2B5EF4-FFF2-40B4-BE49-F238E27FC236}">
                <a16:creationId xmlns:a16="http://schemas.microsoft.com/office/drawing/2014/main" xmlns="" id="{6449E66D-A82C-4880-920E-06B2CD924EC1}"/>
              </a:ext>
            </a:extLst>
          </p:cNvPr>
          <p:cNvPicPr>
            <a:picLocks noChangeAspect="1"/>
          </p:cNvPicPr>
          <p:nvPr/>
        </p:nvPicPr>
        <p:blipFill>
          <a:blip r:embed="rId4"/>
          <a:stretch>
            <a:fillRect/>
          </a:stretch>
        </p:blipFill>
        <p:spPr>
          <a:xfrm>
            <a:off x="12070081" y="9397727"/>
            <a:ext cx="9134475" cy="9163050"/>
          </a:xfrm>
          <a:prstGeom prst="rect">
            <a:avLst/>
          </a:prstGeom>
        </p:spPr>
      </p:pic>
      <p:pic>
        <p:nvPicPr>
          <p:cNvPr id="22" name="Picture 21">
            <a:extLst>
              <a:ext uri="{FF2B5EF4-FFF2-40B4-BE49-F238E27FC236}">
                <a16:creationId xmlns:a16="http://schemas.microsoft.com/office/drawing/2014/main" xmlns="" id="{8DB3AE0A-D999-4354-ABD0-1E40281211DE}"/>
              </a:ext>
            </a:extLst>
          </p:cNvPr>
          <p:cNvPicPr>
            <a:picLocks noChangeAspect="1"/>
          </p:cNvPicPr>
          <p:nvPr/>
        </p:nvPicPr>
        <p:blipFill>
          <a:blip r:embed="rId5"/>
          <a:stretch>
            <a:fillRect/>
          </a:stretch>
        </p:blipFill>
        <p:spPr>
          <a:xfrm>
            <a:off x="22256926" y="11712302"/>
            <a:ext cx="9553575" cy="6848475"/>
          </a:xfrm>
          <a:prstGeom prst="rect">
            <a:avLst/>
          </a:prstGeom>
        </p:spPr>
      </p:pic>
      <p:sp>
        <p:nvSpPr>
          <p:cNvPr id="23" name="TextBox 22"/>
          <p:cNvSpPr txBox="1"/>
          <p:nvPr/>
        </p:nvSpPr>
        <p:spPr>
          <a:xfrm>
            <a:off x="12070081" y="18850117"/>
            <a:ext cx="9134475" cy="1815882"/>
          </a:xfrm>
          <a:prstGeom prst="rect">
            <a:avLst/>
          </a:prstGeom>
          <a:noFill/>
        </p:spPr>
        <p:txBody>
          <a:bodyPr wrap="square" rtlCol="0">
            <a:spAutoFit/>
          </a:bodyPr>
          <a:lstStyle/>
          <a:p>
            <a:r>
              <a:rPr lang="en-US" sz="2800" b="1" dirty="0">
                <a:latin typeface="Verdana Regular"/>
              </a:rPr>
              <a:t>Figure 1: </a:t>
            </a:r>
            <a:r>
              <a:rPr lang="en-US" sz="2800" dirty="0">
                <a:latin typeface="Verdana Regular"/>
              </a:rPr>
              <a:t>A screenshot of the </a:t>
            </a:r>
            <a:r>
              <a:rPr lang="en-US" sz="2800" i="1" dirty="0" err="1">
                <a:latin typeface="Verdana Regular"/>
              </a:rPr>
              <a:t>AgBiz</a:t>
            </a:r>
            <a:r>
              <a:rPr lang="en-US" sz="2800" i="1" dirty="0">
                <a:latin typeface="Verdana Regular"/>
              </a:rPr>
              <a:t>-Logic</a:t>
            </a:r>
            <a:r>
              <a:rPr lang="en-US" sz="2800" dirty="0">
                <a:latin typeface="Verdana Regular"/>
              </a:rPr>
              <a:t> Short term Climate tool. This Screen Shot shows the plotting  tool where the user can make choices about their crop based on the plot.</a:t>
            </a:r>
          </a:p>
        </p:txBody>
      </p:sp>
      <p:sp>
        <p:nvSpPr>
          <p:cNvPr id="24" name="TextBox 23"/>
          <p:cNvSpPr txBox="1"/>
          <p:nvPr/>
        </p:nvSpPr>
        <p:spPr>
          <a:xfrm>
            <a:off x="22064112" y="18850117"/>
            <a:ext cx="9564196" cy="954107"/>
          </a:xfrm>
          <a:prstGeom prst="rect">
            <a:avLst/>
          </a:prstGeom>
          <a:noFill/>
        </p:spPr>
        <p:txBody>
          <a:bodyPr wrap="square" rtlCol="0">
            <a:spAutoFit/>
          </a:bodyPr>
          <a:lstStyle/>
          <a:p>
            <a:r>
              <a:rPr lang="en-US" sz="2800" b="1" dirty="0">
                <a:latin typeface="Verdana Regular"/>
              </a:rPr>
              <a:t>Figure 2: </a:t>
            </a:r>
            <a:r>
              <a:rPr lang="en-US" sz="2800" dirty="0">
                <a:latin typeface="Verdana Regular"/>
              </a:rPr>
              <a:t>Shown Above is a use case diagram for the </a:t>
            </a:r>
            <a:r>
              <a:rPr lang="en-US" sz="2800" i="1" dirty="0" err="1">
                <a:latin typeface="Verdana Regular"/>
              </a:rPr>
              <a:t>AgBizClimate</a:t>
            </a:r>
            <a:r>
              <a:rPr lang="en-US" sz="2800" dirty="0">
                <a:latin typeface="Verdana Regular"/>
              </a:rPr>
              <a:t> tool.</a:t>
            </a:r>
            <a:endParaRPr lang="en-US" sz="2800" b="1" dirty="0">
              <a:latin typeface="Verdana Regular"/>
            </a:endParaRPr>
          </a:p>
        </p:txBody>
      </p:sp>
      <p:sp>
        <p:nvSpPr>
          <p:cNvPr id="25" name="Text Placeholder 16"/>
          <p:cNvSpPr txBox="1">
            <a:spLocks/>
          </p:cNvSpPr>
          <p:nvPr/>
        </p:nvSpPr>
        <p:spPr>
          <a:xfrm>
            <a:off x="12292014" y="23095171"/>
            <a:ext cx="9418320" cy="1329595"/>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Description of the problem</a:t>
            </a:r>
          </a:p>
        </p:txBody>
      </p:sp>
      <p:sp>
        <p:nvSpPr>
          <p:cNvPr id="26"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err="1">
                <a:solidFill>
                  <a:srgbClr val="E05529"/>
                </a:solidFill>
                <a:latin typeface="Verdana Regular" charset="0"/>
              </a:rPr>
              <a:t>Api</a:t>
            </a:r>
            <a:r>
              <a:rPr lang="en-US" dirty="0">
                <a:solidFill>
                  <a:srgbClr val="E05529"/>
                </a:solidFill>
                <a:latin typeface="Verdana Regular" charset="0"/>
              </a:rPr>
              <a:t> Design</a:t>
            </a:r>
          </a:p>
        </p:txBody>
      </p:sp>
      <p:sp>
        <p:nvSpPr>
          <p:cNvPr id="27" name="Text Placeholder 18">
            <a:extLst>
              <a:ext uri="{FF2B5EF4-FFF2-40B4-BE49-F238E27FC236}">
                <a16:creationId xmlns:a16="http://schemas.microsoft.com/office/drawing/2014/main" xmlns="" id="{D9A26410-FF72-4426-B31B-2AC4106A2497}"/>
              </a:ext>
            </a:extLst>
          </p:cNvPr>
          <p:cNvSpPr txBox="1">
            <a:spLocks/>
          </p:cNvSpPr>
          <p:nvPr/>
        </p:nvSpPr>
        <p:spPr>
          <a:xfrm>
            <a:off x="12279652" y="24394283"/>
            <a:ext cx="8866230" cy="5601533"/>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a:latin typeface="Kievit Offc" charset="0"/>
                <a:ea typeface="Kievit Offc" charset="0"/>
                <a:cs typeface="Kievit Offc" charset="0"/>
              </a:rPr>
              <a:t>Climate change is a huge problem facing many farmers and ranchers. As the climate changes farmers will need to adapt and modify what they grow and how they grow it. To solve this problem will require intelligent data driven solutions.</a:t>
            </a:r>
          </a:p>
          <a:p>
            <a:endParaRPr lang="en-US" sz="2800" dirty="0">
              <a:latin typeface="Kievit Offc" charset="0"/>
              <a:ea typeface="Kievit Offc" charset="0"/>
              <a:cs typeface="Kievit Offc" charset="0"/>
            </a:endParaRPr>
          </a:p>
          <a:p>
            <a:r>
              <a:rPr lang="en-US" sz="2800" dirty="0">
                <a:latin typeface="Kievit Offc" charset="0"/>
                <a:ea typeface="Kievit Offc" charset="0"/>
                <a:cs typeface="Kievit Offc" charset="0"/>
              </a:rPr>
              <a:t>This project seeks to arm farmers and rancher with a suit of climate tools to help mitigate the effects of climate change. Currently there is already a long term climate tool that helps make longer term predictions. The focus of this project is providing seasonal guidance to farmers and ranches, ultimately helping farmers to be more efficient and more profitable.</a:t>
            </a:r>
          </a:p>
        </p:txBody>
      </p:sp>
      <p:sp>
        <p:nvSpPr>
          <p:cNvPr id="28" name="TextBox 27">
            <a:extLst>
              <a:ext uri="{FF2B5EF4-FFF2-40B4-BE49-F238E27FC236}">
                <a16:creationId xmlns:a16="http://schemas.microsoft.com/office/drawing/2014/main" xmlns="" id="{1C77AAA5-7ACA-436C-B252-7F6E868260AD}"/>
              </a:ext>
            </a:extLst>
          </p:cNvPr>
          <p:cNvSpPr txBox="1"/>
          <p:nvPr/>
        </p:nvSpPr>
        <p:spPr>
          <a:xfrm>
            <a:off x="22425660" y="24048719"/>
            <a:ext cx="9395461" cy="65556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
            </a:pPr>
            <a:r>
              <a:rPr lang="en-US" sz="2800" dirty="0">
                <a:latin typeface="Verdana Regular"/>
                <a:cs typeface="Arial"/>
              </a:rPr>
              <a:t>REST API that provides the climate data for the short term projections.​</a:t>
            </a:r>
            <a:endParaRPr lang="en-US" sz="2800" dirty="0">
              <a:latin typeface="Verdana Regular"/>
              <a:cs typeface="Calibri"/>
            </a:endParaRPr>
          </a:p>
          <a:p>
            <a:pPr marL="457200" indent="-457200">
              <a:buFont typeface="Wingdings" panose="05000000000000000000" pitchFamily="2" charset="2"/>
              <a:buChar char="§"/>
            </a:pPr>
            <a:r>
              <a:rPr lang="en-US" sz="2800" dirty="0">
                <a:latin typeface="Verdana Regular"/>
                <a:cs typeface="Arial"/>
              </a:rPr>
              <a:t>Data: Downscaled version of NOAA’s NMME dataset hosted by University Of Idaho.</a:t>
            </a:r>
          </a:p>
          <a:p>
            <a:pPr marL="457200" indent="-457200">
              <a:buFont typeface="Wingdings" panose="05000000000000000000" pitchFamily="2" charset="2"/>
              <a:buChar char="§"/>
            </a:pPr>
            <a:r>
              <a:rPr lang="en-US" sz="2800" dirty="0">
                <a:latin typeface="Verdana Regular"/>
                <a:cs typeface="Arial"/>
              </a:rPr>
              <a:t>Data files are stored on the production server. The production sever updates the data at the same date every month.</a:t>
            </a:r>
            <a:endParaRPr lang="en-US" sz="2800" dirty="0">
              <a:latin typeface="Verdana Regular"/>
              <a:cs typeface="Calibri"/>
            </a:endParaRPr>
          </a:p>
          <a:p>
            <a:pPr marL="457200" indent="-457200">
              <a:buFont typeface="Wingdings" panose="05000000000000000000" pitchFamily="2" charset="2"/>
              <a:buChar char="§"/>
            </a:pPr>
            <a:r>
              <a:rPr lang="en-US" sz="2800" dirty="0">
                <a:latin typeface="Verdana Regular"/>
                <a:cs typeface="Arial"/>
              </a:rPr>
              <a:t>API Connects Reads Data From the Production server via a Bind Mount to a directory on the production server. </a:t>
            </a:r>
          </a:p>
          <a:p>
            <a:pPr marL="457200" indent="-457200">
              <a:buFont typeface="Wingdings" panose="05000000000000000000" pitchFamily="2" charset="2"/>
              <a:buChar char="§"/>
            </a:pPr>
            <a:r>
              <a:rPr lang="en-US" sz="2800" dirty="0">
                <a:latin typeface="Verdana Regular"/>
                <a:cs typeface="Arial"/>
              </a:rPr>
              <a:t>API Uses latitude and longitude to determine the users location. ​</a:t>
            </a:r>
            <a:endParaRPr lang="en-US" sz="2800" dirty="0">
              <a:latin typeface="Verdana Regular"/>
              <a:cs typeface="Calibri"/>
            </a:endParaRPr>
          </a:p>
          <a:p>
            <a:pPr marL="457200" indent="-457200">
              <a:buFont typeface="Wingdings" panose="05000000000000000000" pitchFamily="2" charset="2"/>
              <a:buChar char="§"/>
            </a:pPr>
            <a:r>
              <a:rPr lang="en-US" sz="2800" dirty="0">
                <a:latin typeface="Verdana Regular"/>
                <a:cs typeface="Arial"/>
              </a:rPr>
              <a:t>Gets the data for the nearest location within a radius of 20 miles if no data is available for a certain location.</a:t>
            </a:r>
            <a:endParaRPr lang="en-US" sz="2800" dirty="0">
              <a:latin typeface="Verdana Regular"/>
              <a:cs typeface="Calibri"/>
            </a:endParaRPr>
          </a:p>
          <a:p>
            <a:endParaRPr lang="en-US" sz="2800" dirty="0">
              <a:latin typeface="Verdana Regular"/>
              <a:cs typeface="Calibri"/>
            </a:endParaRPr>
          </a:p>
        </p:txBody>
      </p:sp>
      <p:sp>
        <p:nvSpPr>
          <p:cNvPr id="29" name="Text Placeholder 18">
            <a:extLst>
              <a:ext uri="{FF2B5EF4-FFF2-40B4-BE49-F238E27FC236}">
                <a16:creationId xmlns:a16="http://schemas.microsoft.com/office/drawing/2014/main" xmlns="" id="{6001EA23-9A51-4089-9BDC-57AFC88E56F9}"/>
              </a:ext>
            </a:extLst>
          </p:cNvPr>
          <p:cNvSpPr txBox="1">
            <a:spLocks/>
          </p:cNvSpPr>
          <p:nvPr/>
        </p:nvSpPr>
        <p:spPr>
          <a:xfrm>
            <a:off x="33432077" y="5082306"/>
            <a:ext cx="9418320" cy="13419058"/>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a:latin typeface="Verdana Regular"/>
                <a:ea typeface="Verdana"/>
                <a:cs typeface="Verdana"/>
              </a:rPr>
              <a:t>This workflow assumes that the users is already logged on and authenticated via the </a:t>
            </a:r>
            <a:r>
              <a:rPr lang="en-US" sz="2800" i="1" dirty="0" err="1">
                <a:latin typeface="Verdana Regular"/>
                <a:ea typeface="Verdana"/>
                <a:cs typeface="Verdana"/>
              </a:rPr>
              <a:t>AgBizLogic</a:t>
            </a:r>
            <a:r>
              <a:rPr lang="en-US" sz="2800" i="1" dirty="0">
                <a:latin typeface="Verdana Regular"/>
                <a:ea typeface="Verdana"/>
                <a:cs typeface="Verdana"/>
              </a:rPr>
              <a:t> </a:t>
            </a:r>
            <a:r>
              <a:rPr lang="en-US" sz="2800" dirty="0">
                <a:latin typeface="Verdana Regular"/>
                <a:ea typeface="Verdana"/>
                <a:cs typeface="Verdana"/>
              </a:rPr>
              <a:t>Module and has navigated to the Climate Manager.</a:t>
            </a:r>
          </a:p>
          <a:p>
            <a:pPr marL="514350" indent="-514350">
              <a:buFont typeface="+mj-lt"/>
              <a:buAutoNum type="arabicPeriod"/>
            </a:pPr>
            <a:endParaRPr lang="en-US" sz="2800" dirty="0">
              <a:latin typeface="Verdana Regular"/>
              <a:ea typeface="Verdana"/>
              <a:cs typeface="Verdana"/>
            </a:endParaRPr>
          </a:p>
          <a:p>
            <a:pPr marL="514350" indent="-514350">
              <a:buAutoNum type="arabicPeriod"/>
            </a:pPr>
            <a:r>
              <a:rPr lang="en-US" sz="2800" dirty="0">
                <a:latin typeface="Verdana Regular"/>
                <a:ea typeface="Verdana"/>
                <a:cs typeface="Verdana"/>
              </a:rPr>
              <a:t>First, the user select the budgets that they want to analyze over the next 7 months.</a:t>
            </a:r>
          </a:p>
          <a:p>
            <a:pPr marL="514350" indent="-514350">
              <a:buFont typeface="+mj-lt"/>
              <a:buAutoNum type="arabicPeriod"/>
            </a:pPr>
            <a:endParaRPr lang="en-US" sz="32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Then they will then be redirected to the region selection page. At this page they will select the location by county state.</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Next, The user selects the short term scenario type. Selecting short term climate Scenario will redirect the user to the charts page where the climate data for their location will be shown on a graph. If the user selects long term climate scenario the user will be redirected to a page where they will select which variables they would like to analyze.</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Next, the user will be directed chart page where they may enter adjustments to the yield for each budget that they selected based on the climate variables shown.</a:t>
            </a:r>
            <a:endParaRPr lang="en-US" sz="7250" dirty="0">
              <a:latin typeface="Verdana Regular"/>
              <a:ea typeface="Verdana"/>
              <a:cs typeface="Verdana"/>
            </a:endParaRP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The user will then be directed to the budget page where adjustments to prices, inputs, and other budget parameters may be made for selected budgets.</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Finally the user will be directed to a climate summary page summarizing how the climate projections will affect their budget.</a:t>
            </a:r>
            <a:endParaRPr lang="en-US" dirty="0">
              <a:latin typeface="Verdana Regular"/>
              <a:ea typeface="Verdana"/>
              <a:cs typeface="Verdana"/>
            </a:endParaRPr>
          </a:p>
        </p:txBody>
      </p:sp>
      <p:sp>
        <p:nvSpPr>
          <p:cNvPr id="30" name="TextBox 1">
            <a:extLst>
              <a:ext uri="{FF2B5EF4-FFF2-40B4-BE49-F238E27FC236}">
                <a16:creationId xmlns:a16="http://schemas.microsoft.com/office/drawing/2014/main" xmlns="" id="{535EF271-E67A-4372-8BD3-0494BA14F727}"/>
              </a:ext>
            </a:extLst>
          </p:cNvPr>
          <p:cNvSpPr txBox="1"/>
          <p:nvPr/>
        </p:nvSpPr>
        <p:spPr>
          <a:xfrm>
            <a:off x="33432077" y="3746137"/>
            <a:ext cx="8915400"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4800" i="1" dirty="0" err="1">
                <a:solidFill>
                  <a:schemeClr val="bg1"/>
                </a:solidFill>
                <a:latin typeface="Verdana Regular"/>
                <a:cs typeface="Arial"/>
              </a:rPr>
              <a:t>AgBizClimate</a:t>
            </a:r>
            <a:r>
              <a:rPr lang="en-US" sz="4800" dirty="0">
                <a:solidFill>
                  <a:schemeClr val="bg1"/>
                </a:solidFill>
                <a:latin typeface="Verdana Regular"/>
                <a:cs typeface="Arial"/>
              </a:rPr>
              <a:t> Workflow</a:t>
            </a:r>
            <a:r>
              <a:rPr lang="en-US" sz="4800" dirty="0">
                <a:solidFill>
                  <a:schemeClr val="bg1"/>
                </a:solidFill>
                <a:latin typeface="Arial"/>
                <a:cs typeface="Arial"/>
              </a:rPr>
              <a:t> </a:t>
            </a:r>
          </a:p>
        </p:txBody>
      </p:sp>
      <p:pic>
        <p:nvPicPr>
          <p:cNvPr id="31" name="Picture 30">
            <a:extLst>
              <a:ext uri="{FF2B5EF4-FFF2-40B4-BE49-F238E27FC236}">
                <a16:creationId xmlns:a16="http://schemas.microsoft.com/office/drawing/2014/main" xmlns="" id="{4219221F-4E84-4780-A13F-B926FA911C29}"/>
              </a:ext>
            </a:extLst>
          </p:cNvPr>
          <p:cNvPicPr>
            <a:picLocks noChangeAspect="1"/>
          </p:cNvPicPr>
          <p:nvPr/>
        </p:nvPicPr>
        <p:blipFill>
          <a:blip r:embed="rId6"/>
          <a:stretch>
            <a:fillRect/>
          </a:stretch>
        </p:blipFill>
        <p:spPr>
          <a:xfrm>
            <a:off x="38403133" y="28428662"/>
            <a:ext cx="2765177" cy="2765177"/>
          </a:xfrm>
          <a:prstGeom prst="rect">
            <a:avLst/>
          </a:prstGeom>
        </p:spPr>
      </p:pic>
      <p:pic>
        <p:nvPicPr>
          <p:cNvPr id="32" name="Picture 31">
            <a:extLst>
              <a:ext uri="{FF2B5EF4-FFF2-40B4-BE49-F238E27FC236}">
                <a16:creationId xmlns:a16="http://schemas.microsoft.com/office/drawing/2014/main" xmlns="" id="{E3187515-9C63-463E-A7F7-D6925C43784C}"/>
              </a:ext>
            </a:extLst>
          </p:cNvPr>
          <p:cNvPicPr>
            <a:picLocks noChangeAspect="1"/>
          </p:cNvPicPr>
          <p:nvPr/>
        </p:nvPicPr>
        <p:blipFill>
          <a:blip r:embed="rId7"/>
          <a:stretch>
            <a:fillRect/>
          </a:stretch>
        </p:blipFill>
        <p:spPr>
          <a:xfrm>
            <a:off x="38584556" y="21694361"/>
            <a:ext cx="2402332" cy="2909246"/>
          </a:xfrm>
          <a:prstGeom prst="rect">
            <a:avLst/>
          </a:prstGeom>
        </p:spPr>
      </p:pic>
      <p:pic>
        <p:nvPicPr>
          <p:cNvPr id="33" name="Picture 32">
            <a:extLst>
              <a:ext uri="{FF2B5EF4-FFF2-40B4-BE49-F238E27FC236}">
                <a16:creationId xmlns:a16="http://schemas.microsoft.com/office/drawing/2014/main" xmlns="" id="{1FB0BB0C-48DE-4F46-85F1-E6723CEF2373}"/>
              </a:ext>
            </a:extLst>
          </p:cNvPr>
          <p:cNvPicPr>
            <a:picLocks noChangeAspect="1"/>
          </p:cNvPicPr>
          <p:nvPr/>
        </p:nvPicPr>
        <p:blipFill>
          <a:blip r:embed="rId8"/>
          <a:stretch>
            <a:fillRect/>
          </a:stretch>
        </p:blipFill>
        <p:spPr>
          <a:xfrm>
            <a:off x="38584556" y="25404832"/>
            <a:ext cx="2402332" cy="2402332"/>
          </a:xfrm>
          <a:prstGeom prst="rect">
            <a:avLst/>
          </a:prstGeom>
        </p:spPr>
      </p:pic>
      <p:sp>
        <p:nvSpPr>
          <p:cNvPr id="34" name="TextBox 1">
            <a:extLst>
              <a:ext uri="{FF2B5EF4-FFF2-40B4-BE49-F238E27FC236}">
                <a16:creationId xmlns:a16="http://schemas.microsoft.com/office/drawing/2014/main" xmlns="" id="{0E86434E-AEAB-486E-8539-FDBEA1D53F4E}"/>
              </a:ext>
            </a:extLst>
          </p:cNvPr>
          <p:cNvSpPr txBox="1"/>
          <p:nvPr/>
        </p:nvSpPr>
        <p:spPr>
          <a:xfrm>
            <a:off x="36614697" y="20049055"/>
            <a:ext cx="3053080"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4800" dirty="0">
                <a:solidFill>
                  <a:schemeClr val="bg1"/>
                </a:solidFill>
                <a:latin typeface="Arial"/>
                <a:cs typeface="Arial"/>
              </a:rPr>
              <a:t>The Team</a:t>
            </a:r>
          </a:p>
        </p:txBody>
      </p:sp>
      <p:sp>
        <p:nvSpPr>
          <p:cNvPr id="35" name="TextBox 34">
            <a:extLst>
              <a:ext uri="{FF2B5EF4-FFF2-40B4-BE49-F238E27FC236}">
                <a16:creationId xmlns:a16="http://schemas.microsoft.com/office/drawing/2014/main" xmlns="" id="{A4C68316-7784-4FE8-976E-E284CAFD66B1}"/>
              </a:ext>
            </a:extLst>
          </p:cNvPr>
          <p:cNvSpPr txBox="1"/>
          <p:nvPr/>
        </p:nvSpPr>
        <p:spPr>
          <a:xfrm>
            <a:off x="33585118" y="22791256"/>
            <a:ext cx="3759200" cy="707886"/>
          </a:xfrm>
          <a:prstGeom prst="rect">
            <a:avLst/>
          </a:prstGeom>
          <a:noFill/>
        </p:spPr>
        <p:txBody>
          <a:bodyPr wrap="square" rtlCol="0">
            <a:spAutoFit/>
          </a:bodyPr>
          <a:lstStyle/>
          <a:p>
            <a:r>
              <a:rPr lang="en-US" sz="4000" dirty="0">
                <a:solidFill>
                  <a:schemeClr val="bg1"/>
                </a:solidFill>
              </a:rPr>
              <a:t>Thomas Noelcke</a:t>
            </a:r>
          </a:p>
        </p:txBody>
      </p:sp>
      <p:sp>
        <p:nvSpPr>
          <p:cNvPr id="36" name="TextBox 35">
            <a:extLst>
              <a:ext uri="{FF2B5EF4-FFF2-40B4-BE49-F238E27FC236}">
                <a16:creationId xmlns:a16="http://schemas.microsoft.com/office/drawing/2014/main" xmlns="" id="{89009F58-CB48-4244-A23B-201B72D2D00F}"/>
              </a:ext>
            </a:extLst>
          </p:cNvPr>
          <p:cNvSpPr txBox="1"/>
          <p:nvPr/>
        </p:nvSpPr>
        <p:spPr>
          <a:xfrm>
            <a:off x="33585118" y="26168616"/>
            <a:ext cx="3759200" cy="707886"/>
          </a:xfrm>
          <a:prstGeom prst="rect">
            <a:avLst/>
          </a:prstGeom>
          <a:noFill/>
        </p:spPr>
        <p:txBody>
          <a:bodyPr wrap="square" rtlCol="0">
            <a:spAutoFit/>
          </a:bodyPr>
          <a:lstStyle/>
          <a:p>
            <a:r>
              <a:rPr lang="en-US" sz="4000" dirty="0">
                <a:solidFill>
                  <a:schemeClr val="bg1"/>
                </a:solidFill>
              </a:rPr>
              <a:t>Shane </a:t>
            </a:r>
            <a:r>
              <a:rPr lang="en-US" sz="4000" dirty="0" err="1">
                <a:solidFill>
                  <a:schemeClr val="bg1"/>
                </a:solidFill>
              </a:rPr>
              <a:t>Barrantes</a:t>
            </a:r>
            <a:endParaRPr lang="en-US" sz="4000" dirty="0">
              <a:solidFill>
                <a:schemeClr val="bg1"/>
              </a:solidFill>
            </a:endParaRPr>
          </a:p>
        </p:txBody>
      </p:sp>
      <p:sp>
        <p:nvSpPr>
          <p:cNvPr id="37" name="TextBox 36">
            <a:extLst>
              <a:ext uri="{FF2B5EF4-FFF2-40B4-BE49-F238E27FC236}">
                <a16:creationId xmlns:a16="http://schemas.microsoft.com/office/drawing/2014/main" xmlns="" id="{CADEFAEC-920E-43FE-AD28-3524A29C56DA}"/>
              </a:ext>
            </a:extLst>
          </p:cNvPr>
          <p:cNvSpPr txBox="1"/>
          <p:nvPr/>
        </p:nvSpPr>
        <p:spPr>
          <a:xfrm>
            <a:off x="33585118" y="29457307"/>
            <a:ext cx="3759200" cy="707886"/>
          </a:xfrm>
          <a:prstGeom prst="rect">
            <a:avLst/>
          </a:prstGeom>
          <a:noFill/>
        </p:spPr>
        <p:txBody>
          <a:bodyPr wrap="square" rtlCol="0">
            <a:spAutoFit/>
          </a:bodyPr>
          <a:lstStyle/>
          <a:p>
            <a:r>
              <a:rPr lang="en-US" sz="4000" dirty="0" err="1">
                <a:solidFill>
                  <a:schemeClr val="bg1"/>
                </a:solidFill>
              </a:rPr>
              <a:t>Shengpie</a:t>
            </a:r>
            <a:r>
              <a:rPr lang="en-US" sz="4000" dirty="0">
                <a:solidFill>
                  <a:schemeClr val="bg1"/>
                </a:solidFill>
              </a:rPr>
              <a:t> Yuan</a:t>
            </a:r>
          </a:p>
        </p:txBody>
      </p:sp>
      <p:sp>
        <p:nvSpPr>
          <p:cNvPr id="56" name="TextBox 1">
            <a:extLst>
              <a:ext uri="{FF2B5EF4-FFF2-40B4-BE49-F238E27FC236}">
                <a16:creationId xmlns:a16="http://schemas.microsoft.com/office/drawing/2014/main" xmlns="" id="{535EF271-E67A-4372-8BD3-0494BA14F727}"/>
              </a:ext>
            </a:extLst>
          </p:cNvPr>
          <p:cNvSpPr txBox="1"/>
          <p:nvPr/>
        </p:nvSpPr>
        <p:spPr>
          <a:xfrm>
            <a:off x="39002638" y="1185693"/>
            <a:ext cx="3344839" cy="92333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smtClean="0">
                <a:solidFill>
                  <a:schemeClr val="bg1"/>
                </a:solidFill>
                <a:latin typeface="Arial"/>
                <a:cs typeface="Arial"/>
              </a:rPr>
              <a:t>CS</a:t>
            </a:r>
            <a:r>
              <a:rPr lang="en-US" sz="5400" dirty="0" smtClean="0">
                <a:solidFill>
                  <a:schemeClr val="bg1"/>
                </a:solidFill>
                <a:latin typeface="Arial"/>
                <a:cs typeface="Arial"/>
              </a:rPr>
              <a:t>26</a:t>
            </a:r>
            <a:r>
              <a:rPr lang="en-US" sz="5400" dirty="0">
                <a:solidFill>
                  <a:schemeClr val="bg1"/>
                </a:solidFill>
                <a:latin typeface="Arial"/>
                <a:cs typeface="Arial"/>
              </a:rPr>
              <a:t> </a:t>
            </a:r>
          </a:p>
        </p:txBody>
      </p:sp>
    </p:spTree>
    <p:extLst>
      <p:ext uri="{BB962C8B-B14F-4D97-AF65-F5344CB8AC3E}">
        <p14:creationId xmlns:p14="http://schemas.microsoft.com/office/powerpoint/2010/main" val="3365354927"/>
      </p:ext>
    </p:extLst>
  </p:cSld>
  <p:clrMapOvr>
    <a:masterClrMapping/>
  </p:clrMapOvr>
</p:sld>
</file>

<file path=ppt/theme/theme1.xml><?xml version="1.0" encoding="utf-8"?>
<a:theme xmlns:a="http://schemas.openxmlformats.org/drawingml/2006/main"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609</Words>
  <Application>Microsoft Office PowerPoint</Application>
  <PresentationFormat>Custom</PresentationFormat>
  <Paragraphs>47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research_poster_template-48x36</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Nikita</cp:lastModifiedBy>
  <cp:revision>55</cp:revision>
  <dcterms:created xsi:type="dcterms:W3CDTF">2017-04-19T21:01:26Z</dcterms:created>
  <dcterms:modified xsi:type="dcterms:W3CDTF">2018-05-01T02:48:27Z</dcterms:modified>
</cp:coreProperties>
</file>