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15.xml" ContentType="application/vnd.openxmlformats-officedocument.presentationml.notesSlide+xml"/>
  <Override PartName="/ppt/slideLayouts/slideLayout50.xml" ContentType="application/vnd.openxmlformats-officedocument.presentationml.slideLayout+xml"/>
  <Override PartName="/ppt/notesMasters/notesMaster10.xml" ContentType="application/vnd.openxmlformats-officedocument.presentationml.notesMaster+xml"/>
  <Override PartName="/ppt/slideMasters/slideMaster10.xml" ContentType="application/vnd.openxmlformats-officedocument.presentationml.slideMaster+xml"/>
  <Override PartName="/ppt/theme/theme20.xml" ContentType="application/vnd.openxmlformats-officedocument.theme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6"/>
  </p:notesMasterIdLst>
  <p:sldIdLst>
    <p:sldId id="589" r:id="rId2"/>
    <p:sldId id="590" r:id="rId3"/>
    <p:sldId id="591" r:id="rId4"/>
    <p:sldId id="593" r:id="rId5"/>
  </p:sldIdLst>
  <p:sldSz cx="12192000" cy="6858000"/>
  <p:notesSz cx="6858000" cy="9144000"/>
  <p:embeddedFontLst>
    <p:embeddedFont>
      <p:font typeface="Ricty Diminished Discord" panose="020B0509020203020207" pitchFamily="49" charset="-128"/>
      <p:regular r:id="rId7"/>
      <p:bold r:id="rId8"/>
      <p:italic r:id="rId9"/>
      <p:boldItalic r:id="rId10"/>
    </p:embeddedFont>
    <p:embeddedFont>
      <p:font typeface="源真ゴシックP Heavy" panose="020B0702020203020207" pitchFamily="50" charset="-128"/>
      <p:bold r:id="rId11"/>
    </p:embeddedFont>
    <p:embeddedFont>
      <p:font typeface="源真ゴシックP Light" panose="020B0103020203020207" pitchFamily="50" charset="-128"/>
      <p:regular r:id="rId12"/>
    </p:embeddedFont>
    <p:embeddedFont>
      <p:font typeface="源真ゴシックP Regular" panose="020B0302020203020207" pitchFamily="50" charset="-128"/>
      <p:regular r:id="rId13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1" y="1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_rels/notes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E127C313-0CAE-4333-ACB9-3E4641EEA8A4}" type="datetimeFigureOut">
              <a:rPr lang="ja-JP" altLang="en-US" smtClean="0"/>
              <a:pPr/>
              <a:t>2024/4/24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44E67AC9-7D62-442E-AEB6-C41D172BA9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10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92401362-113B-4640-A94F-08B7D8D16549}" type="datetimeFigureOut">
              <a:rPr lang="ja-JP" altLang="en-US" smtClean="0"/>
              <a:pPr/>
              <a:t>2024/4/24</a:t>
            </a:fld>
            <a:endParaRPr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4F472218-064F-4EA0-8EEE-7338B80F7C7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610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472218-064F-4EA0-8EEE-7338B80F7C7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82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オブジェクト というのを省略してしまってもいいかもね</a:t>
            </a:r>
            <a:r>
              <a:rPr kumimoji="1" lang="en-US" altLang="ja-JP"/>
              <a:t>. </a:t>
            </a:r>
            <a:r>
              <a:rPr kumimoji="1" lang="ja-JP" altLang="en-US"/>
              <a:t>コンパイラに置き換える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82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DBD83-546C-41BE-A557-EC20C3D2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2FD39-53CE-4E5B-9C96-E1624B9F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1EAF78-FF28-AA90-BC09-6F41CF27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DBD83-546C-41BE-A557-EC20C3D2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2FD39-53CE-4E5B-9C96-E1624B9F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62B7B02-D30A-4A66-3E5A-13DD8631A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79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120773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87AE39FF-EC25-725C-0B3E-9F04999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485656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 (オレン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65256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 (オレン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87AE39FF-EC25-725C-0B3E-9F04999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81928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0" y="280089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54D428-5BEE-9C78-31FF-12F10FFD7F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933" y="279340"/>
            <a:ext cx="7372349" cy="419830"/>
          </a:xfrm>
        </p:spPr>
        <p:txBody>
          <a:bodyPr>
            <a:normAutofit/>
          </a:bodyPr>
          <a:lstStyle>
            <a:lvl1pPr>
              <a:defRPr kumimoji="1" lang="ja-JP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/>
              <a:t>このスライドのセクションのタイトル または タイトル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39132-D6AD-183D-44FB-050831242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14341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41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0" y="280089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54D428-5BEE-9C78-31FF-12F10FFD7F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933" y="279340"/>
            <a:ext cx="7372349" cy="419830"/>
          </a:xfrm>
        </p:spPr>
        <p:txBody>
          <a:bodyPr>
            <a:normAutofit/>
          </a:bodyPr>
          <a:lstStyle>
            <a:lvl1pPr>
              <a:defRPr kumimoji="1" lang="ja-JP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/>
              <a:t>このスライドのセクションのタイトル または タイトル</a:t>
            </a:r>
          </a:p>
        </p:txBody>
      </p: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87AE39FF-EC25-725C-0B3E-9F04999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39132-D6AD-183D-44FB-050831242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14341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96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ッター付き 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EF03B7D4-CABB-A4E9-3B70-D1F307FB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00952" y="6399893"/>
            <a:ext cx="3704297" cy="365125"/>
          </a:xfrm>
        </p:spPr>
        <p:txBody>
          <a:bodyPr vert="horz" lIns="91440" tIns="45720" rIns="91440" bIns="45720" rtlCol="0" anchor="ctr"/>
          <a:lstStyle>
            <a:lvl1pPr>
              <a:defRPr lang="en-US" altLang="ja-JP" sz="16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x - x |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AE0E9F-51CB-02AE-7F6A-10BE509E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86751" y="6399892"/>
            <a:ext cx="3704297" cy="365125"/>
          </a:xfrm>
        </p:spPr>
        <p:txBody>
          <a:bodyPr anchor="b"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D594F5-0CD6-4669-8A9D-E7C0C039D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A4370-8015-4DD7-F3CB-E5760E4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0476" y="6270171"/>
            <a:ext cx="11991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57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ッター付き 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EF03B7D4-CABB-A4E9-3B70-D1F307FB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00952" y="6399893"/>
            <a:ext cx="3704297" cy="365125"/>
          </a:xfrm>
        </p:spPr>
        <p:txBody>
          <a:bodyPr vert="horz" lIns="91440" tIns="45720" rIns="91440" bIns="45720" rtlCol="0" anchor="ctr"/>
          <a:lstStyle>
            <a:lvl1pPr>
              <a:defRPr lang="en-US" altLang="ja-JP" sz="16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x - x |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AE0E9F-51CB-02AE-7F6A-10BE509E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86751" y="6399892"/>
            <a:ext cx="3704297" cy="365125"/>
          </a:xfrm>
        </p:spPr>
        <p:txBody>
          <a:bodyPr anchor="b"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D594F5-0CD6-4669-8A9D-E7C0C039D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A4370-8015-4DD7-F3CB-E5760E4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0476" y="6270171"/>
            <a:ext cx="11991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72264B5-6568-3147-8AF2-280D60E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0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04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547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ピード感のあるトンネルの明かり" hidden="1">
            <a:extLst>
              <a:ext uri="{FF2B5EF4-FFF2-40B4-BE49-F238E27FC236}">
                <a16:creationId xmlns:a16="http://schemas.microsoft.com/office/drawing/2014/main" id="{98ECC42E-F23A-4F62-8F56-96E91F5F007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>
          <a:xfrm>
            <a:off x="-1" y="0"/>
            <a:ext cx="12186649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F0492A-2567-4400-8952-70853064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B6373-0185-4692-A99B-1DD1DBEE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1C8D3-178A-402E-BB8B-FF3A50CD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1-1. C++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F8FA-CE46-432D-8545-95F455BF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94F5-0CD6-4669-8A9D-E7C0C039D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 hidden="1">
            <a:extLst>
              <a:ext uri="{FF2B5EF4-FFF2-40B4-BE49-F238E27FC236}">
                <a16:creationId xmlns:a16="http://schemas.microsoft.com/office/drawing/2014/main" id="{B2065D65-787C-4B39-8E4D-613DEF44D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C3781E-8E2E-4AD4-B2BD-5DAF4390F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0144D2-3A6D-FC4B-7785-38C8F4E7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ピード感のあるトンネルの明かり" hidden="1">
            <a:extLst>
              <a:ext uri="{FF2B5EF4-FFF2-40B4-BE49-F238E27FC236}">
                <a16:creationId xmlns:a16="http://schemas.microsoft.com/office/drawing/2014/main" id="{98ECC42E-F23A-4F62-8F56-96E91F5F007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>
          <a:xfrm>
            <a:off x="-1" y="0"/>
            <a:ext cx="12186649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F0492A-2567-4400-8952-70853064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B6373-0185-4692-A99B-1DD1DBEE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1C8D3-178A-402E-BB8B-FF3A50CD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1-1. C++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F8FA-CE46-432D-8545-95F455BF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94F5-0CD6-4669-8A9D-E7C0C039D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 hidden="1">
            <a:extLst>
              <a:ext uri="{FF2B5EF4-FFF2-40B4-BE49-F238E27FC236}">
                <a16:creationId xmlns:a16="http://schemas.microsoft.com/office/drawing/2014/main" id="{B2065D65-787C-4B39-8E4D-613DEF44D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C3781E-8E2E-4AD4-B2BD-5DAF4390F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0144D2-3A6D-FC4B-7785-38C8F4E7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0" r:id="rId3"/>
    <p:sldLayoutId id="2147483679" r:id="rId4"/>
    <p:sldLayoutId id="2147483676" r:id="rId5"/>
    <p:sldLayoutId id="2147483677" r:id="rId6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0CA40-B7F1-E2B7-B89E-55E5ED5E1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</a:t>
            </a:r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F5FA393-E475-604D-0073-C0BBF285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354" y="2381326"/>
            <a:ext cx="3330246" cy="1692000"/>
          </a:xfrm>
        </p:spPr>
        <p:txBody>
          <a:bodyPr>
            <a:normAutofit/>
          </a:bodyPr>
          <a:lstStyle/>
          <a:p>
            <a:r>
              <a:rPr kumimoji="1" lang="ja-JP" altLang="en-US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初年次講義 </a:t>
            </a:r>
            <a:r>
              <a:rPr kumimoji="1" lang="en-US" altLang="ja-JP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#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とは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？</a:t>
            </a:r>
            <a:endParaRPr kumimoji="1" lang="ja-JP" altLang="en-US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E49112-BAAD-CAF1-B6D8-BBEF7F8FD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TNP</a:t>
            </a:r>
            <a:r>
              <a:rPr lang="ja-JP" altLang="en-US"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初年次講義の受け方</a:t>
            </a:r>
          </a:p>
        </p:txBody>
      </p:sp>
    </p:spTree>
    <p:extLst>
      <p:ext uri="{BB962C8B-B14F-4D97-AF65-F5344CB8AC3E}">
        <p14:creationId xmlns:p14="http://schemas.microsoft.com/office/powerpoint/2010/main" val="107177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09DA70-B53B-00EC-2CA9-01EEECE9C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0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DB3CDF0-D6C0-4B4D-C27B-29D1768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初年次講義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#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とは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？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BEEB64-E79A-DA10-95BA-E95201D57246}"/>
              </a:ext>
            </a:extLst>
          </p:cNvPr>
          <p:cNvSpPr txBox="1"/>
          <p:nvPr/>
        </p:nvSpPr>
        <p:spPr>
          <a:xfrm>
            <a:off x="5628377" y="5119252"/>
            <a:ext cx="80554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C++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56A484-0A5B-2A2F-909E-6DFD213EB78C}"/>
              </a:ext>
            </a:extLst>
          </p:cNvPr>
          <p:cNvSpPr txBox="1"/>
          <p:nvPr/>
        </p:nvSpPr>
        <p:spPr>
          <a:xfrm>
            <a:off x="1160729" y="1200752"/>
            <a:ext cx="9870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プログラミングをしたことがない人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あるいは、プログラミング言語 「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C++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 の基礎を学び直す方に向けた講義です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6C157C-1C92-822B-F8F0-E74B477264FF}"/>
              </a:ext>
            </a:extLst>
          </p:cNvPr>
          <p:cNvSpPr txBox="1"/>
          <p:nvPr/>
        </p:nvSpPr>
        <p:spPr>
          <a:xfrm>
            <a:off x="1160730" y="2211336"/>
            <a:ext cx="9870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「講義」とはいえ、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TNP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の先輩メンバーが講師となり教えるために作っています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TNP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に所属しない方でも、この講義資料を自主学習の資料として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ご活用いただければ幸いです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5AFA0E-7EAF-93D1-B212-32363BAB3308}"/>
              </a:ext>
            </a:extLst>
          </p:cNvPr>
          <p:cNvSpPr txBox="1"/>
          <p:nvPr/>
        </p:nvSpPr>
        <p:spPr>
          <a:xfrm>
            <a:off x="1160729" y="3468914"/>
            <a:ext cx="9870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あくまでもひとつの学生集団として学んだ事項をまとめた性質上、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説明やコードの誤り、冗長性など洗練されない点が見つかると思います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これらについては適宜補完ください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55C4A7-40E8-1F10-4365-825CBD0AA625}"/>
              </a:ext>
            </a:extLst>
          </p:cNvPr>
          <p:cNvSpPr txBox="1"/>
          <p:nvPr/>
        </p:nvSpPr>
        <p:spPr>
          <a:xfrm>
            <a:off x="3250786" y="5119252"/>
            <a:ext cx="224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この講義では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AF7AD4-156A-6C34-E4EE-E78E0D652668}"/>
              </a:ext>
            </a:extLst>
          </p:cNvPr>
          <p:cNvSpPr txBox="1"/>
          <p:nvPr/>
        </p:nvSpPr>
        <p:spPr>
          <a:xfrm>
            <a:off x="6568640" y="5119252"/>
            <a:ext cx="224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を取り扱います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16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09DA70-B53B-00EC-2CA9-01EEECE9C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0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DB3CDF0-D6C0-4B4D-C27B-29D1768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初年次講義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#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とは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？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56A484-0A5B-2A2F-909E-6DFD213EB78C}"/>
              </a:ext>
            </a:extLst>
          </p:cNvPr>
          <p:cNvSpPr txBox="1"/>
          <p:nvPr/>
        </p:nvSpPr>
        <p:spPr>
          <a:xfrm>
            <a:off x="1160729" y="968523"/>
            <a:ext cx="987053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一部の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STAGE 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章・節の区切り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の最後には、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EX (Extra)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と呼ばれるスライドが存在します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これらのスライドは、その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STAGE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に関連する内容のうち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さらに深く学習したい方を対象として、発展的な事項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むずかしいこと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を扱います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講義においては難易度が高く、学習者にとって理解が困難になることを避けるため、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EX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スライドは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PowerPoint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上では非表示スライドに設定されています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通常のスライドショーでは、スライドを送る際これらのスライドは表示されません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EX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スライドを閲覧する際は、スライドショーを行わず閲覧するか、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発表者ツールよりスライド一覧やセクション一覧から選択してください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EX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スライドは、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・タイトルに「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EA935E">
                    <a:lumMod val="40000"/>
                    <a:lumOff val="60000"/>
                  </a:srgb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+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」とつく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・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EA935E">
                    <a:lumMod val="40000"/>
                    <a:lumOff val="60000"/>
                  </a:srgb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タイトルがオレンジ色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・背景が黒のスライド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という特徴を持ちます、探す際に参考にしてください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スライド ズーム 11">
                <a:extLst>
                  <a:ext uri="{FF2B5EF4-FFF2-40B4-BE49-F238E27FC236}">
                    <a16:creationId xmlns:a16="http://schemas.microsoft.com/office/drawing/2014/main" id="{8A50C8B7-E38D-C5DD-8270-C2E5F47CC0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998858" y="4741635"/>
              <a:ext cx="3048000" cy="1714500"/>
            </p:xfrm>
            <a:graphic>
              <a:graphicData uri="http://schemas.microsoft.com/office/powerpoint/2016/slidezoom">
                <pslz:sldZm>
                  <pslz:sldZmObj sldId="285" cId="1141843918">
                    <pslz:zmPr id="{13E609F4-6420-4CC5-AC84-005F22ACEA6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スライド ズーム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A50C8B7-E38D-C5DD-8270-C2E5F47CC0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8858" y="474163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8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F7902-EA79-787E-FA5C-EEB2C27E31F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1 - 2+ | 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機械語の仕組み </a:t>
            </a:r>
            <a:r>
              <a:rPr lang="en-US" altLang="ja-JP">
                <a:solidFill>
                  <a:schemeClr val="accent2">
                    <a:lumMod val="40000"/>
                    <a:lumOff val="60000"/>
                  </a:schemeClr>
                </a:solidFill>
              </a:rPr>
              <a:t>(EX)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F649D-CC2F-753E-5B2A-DA8B7AF93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DE299-8946-CCC0-7E59-B4F2AFC9CFB4}"/>
              </a:ext>
            </a:extLst>
          </p:cNvPr>
          <p:cNvSpPr txBox="1"/>
          <p:nvPr/>
        </p:nvSpPr>
        <p:spPr>
          <a:xfrm>
            <a:off x="452387" y="327259"/>
            <a:ext cx="734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C++ 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なら</a:t>
            </a: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…</a:t>
            </a:r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73676-8AD6-E0AA-1560-DDF15C3AB8A3}"/>
              </a:ext>
            </a:extLst>
          </p:cNvPr>
          <p:cNvSpPr txBox="1"/>
          <p:nvPr/>
        </p:nvSpPr>
        <p:spPr>
          <a:xfrm>
            <a:off x="2958722" y="4470770"/>
            <a:ext cx="627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機械語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EC537-4F62-2B69-A6A9-4E5665C6C9C1}"/>
              </a:ext>
            </a:extLst>
          </p:cNvPr>
          <p:cNvSpPr txBox="1"/>
          <p:nvPr/>
        </p:nvSpPr>
        <p:spPr>
          <a:xfrm>
            <a:off x="2053100" y="963718"/>
            <a:ext cx="609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コード</a:t>
            </a: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言語</a:t>
            </a: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</a:t>
            </a:r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C0D21-D91A-90CF-9392-81ABBBA955A2}"/>
              </a:ext>
            </a:extLst>
          </p:cNvPr>
          <p:cNvSpPr txBox="1"/>
          <p:nvPr/>
        </p:nvSpPr>
        <p:spPr>
          <a:xfrm>
            <a:off x="2432785" y="149907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人間が読みやすい形式</a:t>
            </a:r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59624-2BEC-F8CC-8B23-2568E64118D7}"/>
              </a:ext>
            </a:extLst>
          </p:cNvPr>
          <p:cNvSpPr txBox="1"/>
          <p:nvPr/>
        </p:nvSpPr>
        <p:spPr>
          <a:xfrm>
            <a:off x="2531720" y="2532222"/>
            <a:ext cx="609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オブジェクト</a:t>
            </a:r>
            <a:r>
              <a:rPr lang="en-US" altLang="ja-JP" sz="2800">
                <a:solidFill>
                  <a:schemeClr val="accent3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(</a:t>
            </a:r>
            <a:r>
              <a:rPr lang="ja-JP" altLang="en-US" sz="2800">
                <a:solidFill>
                  <a:schemeClr val="accent3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ファイル</a:t>
            </a:r>
            <a:r>
              <a:rPr lang="en-US" altLang="ja-JP" sz="2800">
                <a:solidFill>
                  <a:schemeClr val="accent3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)</a:t>
            </a:r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206EB-849F-38BB-A573-F2EC31AF458A}"/>
              </a:ext>
            </a:extLst>
          </p:cNvPr>
          <p:cNvSpPr txBox="1"/>
          <p:nvPr/>
        </p:nvSpPr>
        <p:spPr>
          <a:xfrm>
            <a:off x="2819284" y="298791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機械語にする前のもの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en-US" altLang="ja-JP">
                <a:solidFill>
                  <a:schemeClr val="bg1">
                    <a:lumMod val="85000"/>
                  </a:schemeClr>
                </a:solidFill>
              </a:rPr>
              <a:t>#include </a:t>
            </a:r>
            <a:r>
              <a:rPr lang="ja-JP" altLang="en-US">
                <a:solidFill>
                  <a:schemeClr val="bg1">
                    <a:lumMod val="85000"/>
                  </a:schemeClr>
                </a:solidFill>
              </a:rPr>
              <a:t>など「参照」の対象をコード内に入れる</a:t>
            </a:r>
            <a:endParaRPr lang="en-US" altLang="ja-JP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33283-0050-A667-715B-318A98CD3109}"/>
              </a:ext>
            </a:extLst>
          </p:cNvPr>
          <p:cNvSpPr txBox="1"/>
          <p:nvPr/>
        </p:nvSpPr>
        <p:spPr>
          <a:xfrm>
            <a:off x="3139795" y="497644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読みたくない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077E6B7-9BB4-44DB-ECFD-5932375531CF}"/>
              </a:ext>
            </a:extLst>
          </p:cNvPr>
          <p:cNvSpPr/>
          <p:nvPr/>
        </p:nvSpPr>
        <p:spPr>
          <a:xfrm>
            <a:off x="3189514" y="3735944"/>
            <a:ext cx="309401" cy="646331"/>
          </a:xfrm>
          <a:prstGeom prst="downArrow">
            <a:avLst>
              <a:gd name="adj1" fmla="val 50000"/>
              <a:gd name="adj2" fmla="val 9265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8D22501-8B49-24BF-52C6-6B80771A5363}"/>
              </a:ext>
            </a:extLst>
          </p:cNvPr>
          <p:cNvSpPr/>
          <p:nvPr/>
        </p:nvSpPr>
        <p:spPr>
          <a:xfrm>
            <a:off x="3189514" y="1885891"/>
            <a:ext cx="309401" cy="646331"/>
          </a:xfrm>
          <a:prstGeom prst="downArrow">
            <a:avLst>
              <a:gd name="adj1" fmla="val 50000"/>
              <a:gd name="adj2" fmla="val 9265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C2C64A-DA18-8A9A-724E-F95E58D5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43" y="965416"/>
            <a:ext cx="4744112" cy="1486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323336-43AF-FEF6-FCD0-A5D6202AA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564" y="3735944"/>
            <a:ext cx="7411484" cy="562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2849C5-FDA4-0E1E-DEA7-412BCC1A8AF0}"/>
              </a:ext>
            </a:extLst>
          </p:cNvPr>
          <p:cNvSpPr txBox="1"/>
          <p:nvPr/>
        </p:nvSpPr>
        <p:spPr>
          <a:xfrm>
            <a:off x="4656840" y="5380733"/>
            <a:ext cx="733420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0100100001100101011011000110110001101111001000000101011101101111011100100110110001100100</a:t>
            </a:r>
            <a:endParaRPr lang="ja-JP" altLang="en-US"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CD727-14AF-936E-C554-5FFED4DD85B5}"/>
              </a:ext>
            </a:extLst>
          </p:cNvPr>
          <p:cNvSpPr txBox="1"/>
          <p:nvPr/>
        </p:nvSpPr>
        <p:spPr>
          <a:xfrm>
            <a:off x="2620424" y="428209"/>
            <a:ext cx="553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※</a:t>
            </a:r>
            <a:r>
              <a:rPr lang="ja-JP" altLang="en-US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使うプログラミング言語によって若干異なります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522C-0269-0EE2-3899-EC2971A6CBDC}"/>
              </a:ext>
            </a:extLst>
          </p:cNvPr>
          <p:cNvSpPr txBox="1"/>
          <p:nvPr/>
        </p:nvSpPr>
        <p:spPr>
          <a:xfrm>
            <a:off x="866775" y="1983929"/>
            <a:ext cx="215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プリコンパイル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62843-CA24-9EC9-D7A8-A110C96330DF}"/>
              </a:ext>
            </a:extLst>
          </p:cNvPr>
          <p:cNvSpPr txBox="1"/>
          <p:nvPr/>
        </p:nvSpPr>
        <p:spPr>
          <a:xfrm>
            <a:off x="452387" y="3678415"/>
            <a:ext cx="2531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コンパイル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リンク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062170-3C10-8DC6-BE3C-9BD7C8A7CE08}"/>
              </a:ext>
            </a:extLst>
          </p:cNvPr>
          <p:cNvSpPr txBox="1"/>
          <p:nvPr/>
        </p:nvSpPr>
        <p:spPr>
          <a:xfrm>
            <a:off x="601574" y="2471843"/>
            <a:ext cx="1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“pre” 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事前の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0C0001-D427-A4A3-28C4-9AAE4F1FC541}"/>
              </a:ext>
            </a:extLst>
          </p:cNvPr>
          <p:cNvSpPr txBox="1"/>
          <p:nvPr/>
        </p:nvSpPr>
        <p:spPr>
          <a:xfrm>
            <a:off x="4133065" y="1107163"/>
            <a:ext cx="1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>
                <a:solidFill>
                  <a:schemeClr val="bg1">
                    <a:lumMod val="8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Code</a:t>
            </a:r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7B88B-ADE8-E6AE-3366-5BE9559E3EFA}"/>
              </a:ext>
            </a:extLst>
          </p:cNvPr>
          <p:cNvSpPr txBox="1"/>
          <p:nvPr/>
        </p:nvSpPr>
        <p:spPr>
          <a:xfrm>
            <a:off x="6188597" y="2698751"/>
            <a:ext cx="1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>
                <a:solidFill>
                  <a:schemeClr val="bg1">
                    <a:lumMod val="8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Object  </a:t>
            </a:r>
            <a:r>
              <a:rPr lang="ja-JP" altLang="en-US">
                <a:solidFill>
                  <a:schemeClr val="bg1">
                    <a:lumMod val="8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モノ</a:t>
            </a:r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B08EC5-2400-D230-67E2-12287E23342A}"/>
              </a:ext>
            </a:extLst>
          </p:cNvPr>
          <p:cNvSpPr txBox="1"/>
          <p:nvPr/>
        </p:nvSpPr>
        <p:spPr>
          <a:xfrm>
            <a:off x="4301277" y="4600931"/>
            <a:ext cx="34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>
                <a:solidFill>
                  <a:schemeClr val="bg1">
                    <a:lumMod val="8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Binary / Machine Language</a:t>
            </a:r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B277D7-2221-03AF-5FA4-E7825E6BE375}"/>
              </a:ext>
            </a:extLst>
          </p:cNvPr>
          <p:cNvSpPr txBox="1"/>
          <p:nvPr/>
        </p:nvSpPr>
        <p:spPr>
          <a:xfrm>
            <a:off x="310147" y="5378879"/>
            <a:ext cx="3188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この作業をまとめて 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7CC4B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ビルド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源真ゴシックP Heavy" panose="020B0702020203020207" pitchFamily="50" charset="-128"/>
              </a:rPr>
              <a:t>ということもあります </a:t>
            </a:r>
          </a:p>
        </p:txBody>
      </p:sp>
    </p:spTree>
    <p:extLst>
      <p:ext uri="{BB962C8B-B14F-4D97-AF65-F5344CB8AC3E}">
        <p14:creationId xmlns:p14="http://schemas.microsoft.com/office/powerpoint/2010/main" val="114184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>
            <a:extLst>
              <a:ext uri="{FF2B5EF4-FFF2-40B4-BE49-F238E27FC236}">
                <a16:creationId xmlns:a16="http://schemas.microsoft.com/office/drawing/2014/main" id="{53207A44-7C90-83C5-0781-33B4CC186990}"/>
              </a:ext>
            </a:extLst>
          </p:cNvPr>
          <p:cNvSpPr txBox="1"/>
          <p:nvPr/>
        </p:nvSpPr>
        <p:spPr>
          <a:xfrm>
            <a:off x="990496" y="2757139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READY</a:t>
            </a:r>
            <a:r>
              <a:rPr kumimoji="1" lang="en-US" altLang="ja-JP" sz="2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!</a:t>
            </a:r>
            <a:endParaRPr kumimoji="1" lang="en-US" altLang="ja-JP" sz="3200" b="0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cty Diminished Discord" panose="020B0509020203020207" pitchFamily="49" charset="-128"/>
              <a:ea typeface="Ricty Diminished Discord" panose="020B0509020203020207" pitchFamily="49" charset="-128"/>
              <a:cs typeface="+mn-cs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D9F9902-908D-9365-904B-E48C3B9BE2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60729" y="3516087"/>
            <a:ext cx="9870539" cy="40011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初年次講義は次のスライドから始まります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04CF85C-5610-576B-DD6B-60FD1FA0A19C}"/>
              </a:ext>
            </a:extLst>
          </p:cNvPr>
          <p:cNvCxnSpPr/>
          <p:nvPr/>
        </p:nvCxnSpPr>
        <p:spPr>
          <a:xfrm>
            <a:off x="5152571" y="3312885"/>
            <a:ext cx="179977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5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llColor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C34"/>
      </a:accent1>
      <a:accent2>
        <a:srgbClr val="EA935E"/>
      </a:accent2>
      <a:accent3>
        <a:srgbClr val="FACF64"/>
      </a:accent3>
      <a:accent4>
        <a:srgbClr val="96C058"/>
      </a:accent4>
      <a:accent5>
        <a:srgbClr val="58A7E8"/>
      </a:accent5>
      <a:accent6>
        <a:srgbClr val="BAB1E2"/>
      </a:accent6>
      <a:hlink>
        <a:srgbClr val="4EA2E8"/>
      </a:hlink>
      <a:folHlink>
        <a:srgbClr val="C899EF"/>
      </a:folHlink>
    </a:clrScheme>
    <a:fontScheme name="Genshin-Separate">
      <a:majorFont>
        <a:latin typeface="源真ゴシックP Heavy"/>
        <a:ea typeface="源真ゴシックP Heavy"/>
        <a:cs typeface=""/>
      </a:majorFont>
      <a:minorFont>
        <a:latin typeface="源真ゴシックP Regular"/>
        <a:ea typeface="源真ゴシック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Aft>
            <a:spcPts val="600"/>
          </a:spcAft>
          <a:buClrTx/>
          <a:buSzTx/>
          <a:buFontTx/>
          <a:buNone/>
          <a:tabLst/>
          <a:defRPr sz="2000" dirty="0" smtClean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llColor" id="{4582CCC7-C045-4B5F-9691-37FBAD2D2702}" vid="{C772759A-B033-4F20-ABE1-C0BD4A259E78}"/>
    </a:ext>
  </a:extLst>
</a:theme>
</file>

<file path=ppt/theme/theme10.xml><?xml version="1.0" encoding="utf-8"?>
<a:theme xmlns:a="http://schemas.openxmlformats.org/drawingml/2006/main" name="FullColor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C34"/>
      </a:accent1>
      <a:accent2>
        <a:srgbClr val="EA935E"/>
      </a:accent2>
      <a:accent3>
        <a:srgbClr val="FACF64"/>
      </a:accent3>
      <a:accent4>
        <a:srgbClr val="96C058"/>
      </a:accent4>
      <a:accent5>
        <a:srgbClr val="58A7E8"/>
      </a:accent5>
      <a:accent6>
        <a:srgbClr val="BAB1E2"/>
      </a:accent6>
      <a:hlink>
        <a:srgbClr val="4EA2E8"/>
      </a:hlink>
      <a:folHlink>
        <a:srgbClr val="C899EF"/>
      </a:folHlink>
    </a:clrScheme>
    <a:fontScheme name="Genshin-Separate">
      <a:majorFont>
        <a:latin typeface="源真ゴシックP Heavy"/>
        <a:ea typeface="源真ゴシックP Heavy"/>
        <a:cs typeface=""/>
      </a:majorFont>
      <a:minorFont>
        <a:latin typeface="源真ゴシックP Regular"/>
        <a:ea typeface="源真ゴシック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Aft>
            <a:spcPts val="600"/>
          </a:spcAft>
          <a:buClrTx/>
          <a:buSzTx/>
          <a:buFontTx/>
          <a:buNone/>
          <a:tabLst/>
          <a:defRPr sz="2000" dirty="0" smtClean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llColor" id="{4582CCC7-C045-4B5F-9691-37FBAD2D2702}" vid="{C772759A-B033-4F20-ABE1-C0BD4A259E7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ワイド画面</PresentationFormat>
  <Paragraphs>20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源真ゴシックP Heavy</vt:lpstr>
      <vt:lpstr>Ricty Diminished Discord</vt:lpstr>
      <vt:lpstr>源真ゴシックP Regular</vt:lpstr>
      <vt:lpstr>源真ゴシックP Light</vt:lpstr>
      <vt:lpstr>FullColor</vt:lpstr>
      <vt:lpstr>初年次講義 #とは？</vt:lpstr>
      <vt:lpstr>初年次講義 #とは？</vt:lpstr>
      <vt:lpstr>初年次講義 #とは？</vt:lpstr>
      <vt:lpstr>初年次講義は次のスライドから始まります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TNP 初年次講義2024 0</dc:title>
  <dc:creator/>
  <cp:keywords>TNP_Crash_Course</cp:keywords>
  <cp:lastModifiedBy/>
  <cp:revision>1</cp:revision>
  <dcterms:created xsi:type="dcterms:W3CDTF">2024-04-24T14:52:25Z</dcterms:created>
  <dcterms:modified xsi:type="dcterms:W3CDTF">2024-04-24T14:54:39Z</dcterms:modified>
</cp:coreProperties>
</file>