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19"/>
  </p:notesMasterIdLst>
  <p:sldIdLst>
    <p:sldId id="344" r:id="rId2"/>
    <p:sldId id="346" r:id="rId3"/>
    <p:sldId id="347" r:id="rId4"/>
    <p:sldId id="348" r:id="rId5"/>
    <p:sldId id="353" r:id="rId6"/>
    <p:sldId id="354" r:id="rId7"/>
    <p:sldId id="356" r:id="rId8"/>
    <p:sldId id="355" r:id="rId9"/>
    <p:sldId id="357" r:id="rId10"/>
    <p:sldId id="358" r:id="rId11"/>
    <p:sldId id="362" r:id="rId12"/>
    <p:sldId id="360" r:id="rId13"/>
    <p:sldId id="361" r:id="rId14"/>
    <p:sldId id="544" r:id="rId15"/>
    <p:sldId id="364" r:id="rId16"/>
    <p:sldId id="368" r:id="rId17"/>
    <p:sldId id="365" r:id="rId18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20"/>
      <p:bold r:id="rId21"/>
      <p:italic r:id="rId22"/>
      <p:boldItalic r:id="rId23"/>
    </p:embeddedFont>
    <p:embeddedFont>
      <p:font typeface="源真ゴシックP Heavy" panose="020B0702020203020207" pitchFamily="50" charset="-128"/>
      <p:bold r:id="rId24"/>
    </p:embeddedFont>
    <p:embeddedFont>
      <p:font typeface="源真ゴシックP Light" panose="020B0103020203020207" pitchFamily="50" charset="-128"/>
      <p:regular r:id="rId25"/>
    </p:embeddedFont>
    <p:embeddedFont>
      <p:font typeface="源真ゴシックP Regular" panose="020B0302020203020207" pitchFamily="50" charset="-128"/>
      <p:regular r:id="rId26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3. 変数を使う" id="{96E7A712-666F-400C-91EA-3893787473B0}">
          <p14:sldIdLst>
            <p14:sldId id="344"/>
            <p14:sldId id="346"/>
            <p14:sldId id="347"/>
            <p14:sldId id="348"/>
            <p14:sldId id="353"/>
            <p14:sldId id="354"/>
            <p14:sldId id="356"/>
            <p14:sldId id="355"/>
            <p14:sldId id="357"/>
            <p14:sldId id="358"/>
            <p14:sldId id="362"/>
            <p14:sldId id="360"/>
            <p14:sldId id="361"/>
            <p14:sldId id="544"/>
            <p14:sldId id="364"/>
            <p14:sldId id="368"/>
          </p14:sldIdLst>
        </p14:section>
        <p14:section name="1-3+. 変数を使う(EX)" id="{745DA096-E036-47F8-9D41-C7F3E0F0F3C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CC9DE-B525-4E43-8D39-1BBEED4589F8}" v="3" dt="2024-04-29T14:11:1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4" y="5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2024/4/29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9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\ </a:t>
            </a:r>
            <a:r>
              <a:rPr kumimoji="1" lang="ja-JP" altLang="en-US"/>
              <a:t>と ＼ は同じモノなので心配しなくていい</a:t>
            </a:r>
            <a:endParaRPr kumimoji="1" lang="en-US" altLang="ja-JP"/>
          </a:p>
          <a:p>
            <a:r>
              <a:rPr kumimoji="1" lang="ja-JP" altLang="en-US"/>
              <a:t>説明しておこうね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84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\ </a:t>
            </a:r>
            <a:r>
              <a:rPr kumimoji="1" lang="ja-JP" altLang="en-US"/>
              <a:t>と ＼ は同じモノなので心配しなくていい</a:t>
            </a:r>
            <a:endParaRPr kumimoji="1" lang="en-US" altLang="ja-JP"/>
          </a:p>
          <a:p>
            <a:r>
              <a:rPr kumimoji="1" lang="ja-JP" altLang="en-US"/>
              <a:t>説明しておこうね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5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2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79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\ </a:t>
            </a:r>
            <a:r>
              <a:rPr kumimoji="1" lang="ja-JP" altLang="en-US"/>
              <a:t>と ＼ は同じモノなので心配しなくていい</a:t>
            </a:r>
            <a:endParaRPr kumimoji="1" lang="en-US" altLang="ja-JP"/>
          </a:p>
          <a:p>
            <a:r>
              <a:rPr kumimoji="1" lang="ja-JP" altLang="en-US"/>
              <a:t>説明しておこうね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08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\ </a:t>
            </a:r>
            <a:r>
              <a:rPr kumimoji="1" lang="ja-JP" altLang="en-US"/>
              <a:t>と ＼ は同じモノなので心配しなくていい</a:t>
            </a:r>
            <a:endParaRPr kumimoji="1" lang="en-US" altLang="ja-JP"/>
          </a:p>
          <a:p>
            <a:r>
              <a:rPr kumimoji="1" lang="ja-JP" altLang="en-US"/>
              <a:t>説明しておこうね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27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\ </a:t>
            </a:r>
            <a:r>
              <a:rPr kumimoji="1" lang="ja-JP" altLang="en-US"/>
              <a:t>と ＼ は同じモノなので心配しなくていい</a:t>
            </a:r>
            <a:endParaRPr kumimoji="1" lang="en-US" altLang="ja-JP"/>
          </a:p>
          <a:p>
            <a:r>
              <a:rPr kumimoji="1" lang="ja-JP" altLang="en-US"/>
              <a:t>説明しておこうね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0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\ </a:t>
            </a:r>
            <a:r>
              <a:rPr kumimoji="1" lang="ja-JP" altLang="en-US"/>
              <a:t>と ＼ は同じモノなので心配しなくていい</a:t>
            </a:r>
            <a:endParaRPr kumimoji="1" lang="en-US" altLang="ja-JP"/>
          </a:p>
          <a:p>
            <a:r>
              <a:rPr kumimoji="1" lang="ja-JP" altLang="en-US"/>
              <a:t>説明しておこうね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77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BEABC-CF87-4E84-BEB6-EF8A5D65A2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1-3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456562-12A4-7544-E971-A2D43F2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accent4"/>
                </a:solidFill>
              </a:rPr>
              <a:t>変数</a:t>
            </a:r>
            <a:r>
              <a:rPr kumimoji="1" lang="ja-JP" altLang="en-US"/>
              <a:t>を使う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F4BF-39C9-309C-5BCF-1AEA21063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データを保存するひとつの手段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95F9B89-65AF-4B89-E64B-F26306D2D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328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8AB3282-7C96-C0D0-9DDB-5A86535BD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804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5A50B700-650C-E752-F0B7-113E4BF4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8852" y="4977111"/>
            <a:ext cx="142875" cy="142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9D4A41AC-936D-63F8-EBD0-06E262ACA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7376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651A7F6E-A2F4-B693-C671-0BC609F60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0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42303738-139A-22A5-FAF7-11968D5F7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4424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AEAD0F1F-F19F-5EA1-7B35-DF0BC9019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948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2B0F4AFD-64ED-3D8B-B8F1-2FEEED50C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1472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23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int </a:t>
                      </a:r>
                      <a:r>
                        <a:rPr kumimoji="1" lang="en-US" altLang="ja-JP" sz="20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3; // x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printf(“%d\n”, x); // x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x = 5; // x 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に 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を代入</a:t>
                      </a:r>
                      <a:endParaRPr kumimoji="1" lang="en-US" altLang="ja-JP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printf(“%d\n”, x); // x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return 0;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7" name="矢印: 下 6">
            <a:extLst>
              <a:ext uri="{FF2B5EF4-FFF2-40B4-BE49-F238E27FC236}">
                <a16:creationId xmlns:a16="http://schemas.microsoft.com/office/drawing/2014/main" id="{8C336B27-2CDB-8677-CAF3-A8ECB60A8A51}"/>
              </a:ext>
            </a:extLst>
          </p:cNvPr>
          <p:cNvSpPr/>
          <p:nvPr/>
        </p:nvSpPr>
        <p:spPr>
          <a:xfrm>
            <a:off x="6135840" y="1440329"/>
            <a:ext cx="249720" cy="100251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884615-7FC2-C589-6D46-DF2F08F69612}"/>
              </a:ext>
            </a:extLst>
          </p:cNvPr>
          <p:cNvCxnSpPr/>
          <p:nvPr/>
        </p:nvCxnSpPr>
        <p:spPr>
          <a:xfrm>
            <a:off x="6096000" y="2538758"/>
            <a:ext cx="5343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9FF3E7-6859-AE17-E3CC-AC7E93916095}"/>
              </a:ext>
            </a:extLst>
          </p:cNvPr>
          <p:cNvSpPr txBox="1"/>
          <p:nvPr/>
        </p:nvSpPr>
        <p:spPr>
          <a:xfrm>
            <a:off x="5902610" y="5063884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162652-14B4-9340-2D2A-DD978E052EC5}"/>
              </a:ext>
            </a:extLst>
          </p:cNvPr>
          <p:cNvSpPr txBox="1"/>
          <p:nvPr/>
        </p:nvSpPr>
        <p:spPr>
          <a:xfrm>
            <a:off x="5964425" y="4953904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7874F-53C9-C535-5219-2126AF3609C3}"/>
              </a:ext>
            </a:extLst>
          </p:cNvPr>
          <p:cNvCxnSpPr>
            <a:cxnSpLocks/>
          </p:cNvCxnSpPr>
          <p:nvPr/>
        </p:nvCxnSpPr>
        <p:spPr>
          <a:xfrm>
            <a:off x="11158607" y="5057327"/>
            <a:ext cx="0" cy="9890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1472D-C8AC-F0F0-E777-EC239A7B99FC}"/>
              </a:ext>
            </a:extLst>
          </p:cNvPr>
          <p:cNvCxnSpPr>
            <a:cxnSpLocks/>
          </p:cNvCxnSpPr>
          <p:nvPr/>
        </p:nvCxnSpPr>
        <p:spPr>
          <a:xfrm>
            <a:off x="6635578" y="5061736"/>
            <a:ext cx="4520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BADAFE3-DDA5-0F3A-CF90-A88D918414C5}"/>
              </a:ext>
            </a:extLst>
          </p:cNvPr>
          <p:cNvCxnSpPr>
            <a:cxnSpLocks/>
          </p:cNvCxnSpPr>
          <p:nvPr/>
        </p:nvCxnSpPr>
        <p:spPr>
          <a:xfrm>
            <a:off x="5902610" y="6038038"/>
            <a:ext cx="52602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E69F18B-6413-0428-D560-FA302A0A470A}"/>
              </a:ext>
            </a:extLst>
          </p:cNvPr>
          <p:cNvCxnSpPr>
            <a:cxnSpLocks/>
          </p:cNvCxnSpPr>
          <p:nvPr/>
        </p:nvCxnSpPr>
        <p:spPr>
          <a:xfrm>
            <a:off x="5898651" y="5058738"/>
            <a:ext cx="3959" cy="982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92C2E5F-E74E-221C-0FE1-98453975302D}"/>
              </a:ext>
            </a:extLst>
          </p:cNvPr>
          <p:cNvCxnSpPr>
            <a:cxnSpLocks/>
          </p:cNvCxnSpPr>
          <p:nvPr/>
        </p:nvCxnSpPr>
        <p:spPr>
          <a:xfrm>
            <a:off x="5900748" y="5062466"/>
            <a:ext cx="925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A21E542-C653-D4BF-93F1-B511F4A8C42D}"/>
              </a:ext>
            </a:extLst>
          </p:cNvPr>
          <p:cNvSpPr txBox="1"/>
          <p:nvPr/>
        </p:nvSpPr>
        <p:spPr>
          <a:xfrm>
            <a:off x="621206" y="5301789"/>
            <a:ext cx="4368805" cy="403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まだ変数はない</a:t>
            </a:r>
            <a:endParaRPr lang="en-US" altLang="ja-JP">
              <a:solidFill>
                <a:schemeClr val="bg1"/>
              </a:solidFill>
              <a:latin typeface="源真ゴシックP Regular"/>
              <a:ea typeface="源真ゴシック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88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x = 5; // x 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に 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を代入</a:t>
                      </a:r>
                      <a:endParaRPr kumimoji="1" lang="en-US" altLang="ja-JP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printf(“%d\n”, x); // x</a:t>
                      </a: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return 0;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7" name="矢印: 下 6">
            <a:extLst>
              <a:ext uri="{FF2B5EF4-FFF2-40B4-BE49-F238E27FC236}">
                <a16:creationId xmlns:a16="http://schemas.microsoft.com/office/drawing/2014/main" id="{8C336B27-2CDB-8677-CAF3-A8ECB60A8A51}"/>
              </a:ext>
            </a:extLst>
          </p:cNvPr>
          <p:cNvSpPr/>
          <p:nvPr/>
        </p:nvSpPr>
        <p:spPr>
          <a:xfrm>
            <a:off x="6135840" y="1440329"/>
            <a:ext cx="249720" cy="179891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884615-7FC2-C589-6D46-DF2F08F69612}"/>
              </a:ext>
            </a:extLst>
          </p:cNvPr>
          <p:cNvCxnSpPr/>
          <p:nvPr/>
        </p:nvCxnSpPr>
        <p:spPr>
          <a:xfrm>
            <a:off x="6096000" y="3308996"/>
            <a:ext cx="5343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9FF3E7-6859-AE17-E3CC-AC7E93916095}"/>
              </a:ext>
            </a:extLst>
          </p:cNvPr>
          <p:cNvSpPr txBox="1"/>
          <p:nvPr/>
        </p:nvSpPr>
        <p:spPr>
          <a:xfrm>
            <a:off x="5902610" y="5063884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162652-14B4-9340-2D2A-DD978E052EC5}"/>
              </a:ext>
            </a:extLst>
          </p:cNvPr>
          <p:cNvSpPr txBox="1"/>
          <p:nvPr/>
        </p:nvSpPr>
        <p:spPr>
          <a:xfrm>
            <a:off x="5964425" y="4953904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7874F-53C9-C535-5219-2126AF3609C3}"/>
              </a:ext>
            </a:extLst>
          </p:cNvPr>
          <p:cNvCxnSpPr>
            <a:cxnSpLocks/>
          </p:cNvCxnSpPr>
          <p:nvPr/>
        </p:nvCxnSpPr>
        <p:spPr>
          <a:xfrm>
            <a:off x="11158607" y="5057327"/>
            <a:ext cx="0" cy="9890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1472D-C8AC-F0F0-E777-EC239A7B99FC}"/>
              </a:ext>
            </a:extLst>
          </p:cNvPr>
          <p:cNvCxnSpPr>
            <a:cxnSpLocks/>
          </p:cNvCxnSpPr>
          <p:nvPr/>
        </p:nvCxnSpPr>
        <p:spPr>
          <a:xfrm>
            <a:off x="6635578" y="5061736"/>
            <a:ext cx="4520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BADAFE3-DDA5-0F3A-CF90-A88D918414C5}"/>
              </a:ext>
            </a:extLst>
          </p:cNvPr>
          <p:cNvCxnSpPr>
            <a:cxnSpLocks/>
          </p:cNvCxnSpPr>
          <p:nvPr/>
        </p:nvCxnSpPr>
        <p:spPr>
          <a:xfrm>
            <a:off x="5902610" y="6038038"/>
            <a:ext cx="52602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E69F18B-6413-0428-D560-FA302A0A470A}"/>
              </a:ext>
            </a:extLst>
          </p:cNvPr>
          <p:cNvCxnSpPr>
            <a:cxnSpLocks/>
          </p:cNvCxnSpPr>
          <p:nvPr/>
        </p:nvCxnSpPr>
        <p:spPr>
          <a:xfrm>
            <a:off x="5898651" y="5058738"/>
            <a:ext cx="3959" cy="982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92C2E5F-E74E-221C-0FE1-98453975302D}"/>
              </a:ext>
            </a:extLst>
          </p:cNvPr>
          <p:cNvCxnSpPr>
            <a:cxnSpLocks/>
          </p:cNvCxnSpPr>
          <p:nvPr/>
        </p:nvCxnSpPr>
        <p:spPr>
          <a:xfrm>
            <a:off x="5900748" y="5062466"/>
            <a:ext cx="925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D557BFC-3D2C-614B-FDBB-173677A622D5}"/>
              </a:ext>
            </a:extLst>
          </p:cNvPr>
          <p:cNvGrpSpPr/>
          <p:nvPr/>
        </p:nvGrpSpPr>
        <p:grpSpPr>
          <a:xfrm>
            <a:off x="1769495" y="2286758"/>
            <a:ext cx="2509871" cy="2047191"/>
            <a:chOff x="1769495" y="2286758"/>
            <a:chExt cx="2509871" cy="2047191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93112BA-0891-7759-95EC-19F3F8B41B94}"/>
                </a:ext>
              </a:extLst>
            </p:cNvPr>
            <p:cNvSpPr txBox="1"/>
            <p:nvPr/>
          </p:nvSpPr>
          <p:spPr>
            <a:xfrm>
              <a:off x="2616605" y="3801330"/>
              <a:ext cx="857642" cy="53261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3200">
                  <a:solidFill>
                    <a:schemeClr val="bg1"/>
                  </a:solidFill>
                </a:rPr>
                <a:t>3</a:t>
              </a:r>
              <a:endParaRPr kumimoji="1" lang="ja-JP" altLang="en-US" sz="3200">
                <a:solidFill>
                  <a:schemeClr val="bg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DACB557-08DB-5411-5053-AA8B0B3DE0D6}"/>
                </a:ext>
              </a:extLst>
            </p:cNvPr>
            <p:cNvCxnSpPr/>
            <p:nvPr/>
          </p:nvCxnSpPr>
          <p:spPr>
            <a:xfrm>
              <a:off x="3045426" y="3115388"/>
              <a:ext cx="0" cy="685942"/>
            </a:xfrm>
            <a:prstGeom prst="straightConnector1">
              <a:avLst/>
            </a:prstGeom>
            <a:ln w="571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901909F-1254-6909-C7AA-C993C2A73617}"/>
                </a:ext>
              </a:extLst>
            </p:cNvPr>
            <p:cNvSpPr txBox="1"/>
            <p:nvPr/>
          </p:nvSpPr>
          <p:spPr>
            <a:xfrm>
              <a:off x="1769495" y="2286758"/>
              <a:ext cx="2509871" cy="8765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>
                  <a:solidFill>
                    <a:schemeClr val="accent2"/>
                  </a:solidFill>
                </a:rPr>
                <a:t>値</a:t>
              </a:r>
              <a:br>
                <a:rPr lang="en-US" altLang="ja-JP">
                  <a:solidFill>
                    <a:schemeClr val="bg1"/>
                  </a:solidFill>
                </a:rPr>
              </a:br>
              <a:r>
                <a:rPr lang="en-US" altLang="ja-JP">
                  <a:solidFill>
                    <a:schemeClr val="bg1"/>
                  </a:solidFill>
                </a:rPr>
                <a:t>(</a:t>
              </a:r>
              <a:r>
                <a:rPr lang="ja-JP" altLang="en-US">
                  <a:solidFill>
                    <a:schemeClr val="bg1"/>
                  </a:solidFill>
                </a:rPr>
                <a:t>古い</a:t>
              </a:r>
              <a:r>
                <a:rPr lang="en-US" altLang="ja-JP">
                  <a:solidFill>
                    <a:schemeClr val="bg1"/>
                  </a:solidFill>
                </a:rPr>
                <a:t>)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CFD5A2-E179-0A0A-A406-5DC597431E11}"/>
              </a:ext>
            </a:extLst>
          </p:cNvPr>
          <p:cNvSpPr txBox="1"/>
          <p:nvPr/>
        </p:nvSpPr>
        <p:spPr>
          <a:xfrm>
            <a:off x="621206" y="5301789"/>
            <a:ext cx="4368805" cy="403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nt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型の変数 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を 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で初期化した</a:t>
            </a:r>
            <a:endParaRPr lang="en-US" altLang="ja-JP">
              <a:solidFill>
                <a:schemeClr val="bg1"/>
              </a:solidFill>
              <a:latin typeface="源真ゴシックP Regular"/>
              <a:ea typeface="源真ゴシック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886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1B7701B-138C-CA20-5584-1DCD4B9E9DF9}"/>
              </a:ext>
            </a:extLst>
          </p:cNvPr>
          <p:cNvGrpSpPr/>
          <p:nvPr/>
        </p:nvGrpSpPr>
        <p:grpSpPr>
          <a:xfrm>
            <a:off x="1769495" y="2286758"/>
            <a:ext cx="2509871" cy="2047191"/>
            <a:chOff x="1769495" y="2286758"/>
            <a:chExt cx="2509871" cy="2047191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493C5CB7-96A9-FEE8-16C8-4C02B549832E}"/>
                </a:ext>
              </a:extLst>
            </p:cNvPr>
            <p:cNvSpPr txBox="1"/>
            <p:nvPr/>
          </p:nvSpPr>
          <p:spPr>
            <a:xfrm>
              <a:off x="2616605" y="3801330"/>
              <a:ext cx="857642" cy="53261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3200">
                  <a:solidFill>
                    <a:schemeClr val="bg1"/>
                  </a:solidFill>
                </a:rPr>
                <a:t>3</a:t>
              </a:r>
              <a:endParaRPr kumimoji="1" lang="ja-JP" altLang="en-US" sz="3200">
                <a:solidFill>
                  <a:schemeClr val="bg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137809F-0BF6-6482-96A5-8979159044C5}"/>
                </a:ext>
              </a:extLst>
            </p:cNvPr>
            <p:cNvCxnSpPr/>
            <p:nvPr/>
          </p:nvCxnSpPr>
          <p:spPr>
            <a:xfrm>
              <a:off x="3045426" y="3115388"/>
              <a:ext cx="0" cy="685942"/>
            </a:xfrm>
            <a:prstGeom prst="straightConnector1">
              <a:avLst/>
            </a:prstGeom>
            <a:ln w="571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F77E91C-1132-6193-4374-F1D8477BF4A9}"/>
                </a:ext>
              </a:extLst>
            </p:cNvPr>
            <p:cNvSpPr txBox="1"/>
            <p:nvPr/>
          </p:nvSpPr>
          <p:spPr>
            <a:xfrm>
              <a:off x="1769495" y="2286758"/>
              <a:ext cx="2509871" cy="8765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>
                  <a:solidFill>
                    <a:schemeClr val="accent2"/>
                  </a:solidFill>
                </a:rPr>
                <a:t>値</a:t>
              </a:r>
              <a:br>
                <a:rPr lang="en-US" altLang="ja-JP">
                  <a:solidFill>
                    <a:schemeClr val="bg1"/>
                  </a:solidFill>
                </a:rPr>
              </a:br>
              <a:r>
                <a:rPr lang="en-US" altLang="ja-JP">
                  <a:solidFill>
                    <a:schemeClr val="bg1"/>
                  </a:solidFill>
                </a:rPr>
                <a:t>(</a:t>
              </a:r>
              <a:r>
                <a:rPr lang="ja-JP" altLang="en-US">
                  <a:solidFill>
                    <a:schemeClr val="bg1"/>
                  </a:solidFill>
                </a:rPr>
                <a:t>古い</a:t>
              </a:r>
              <a:r>
                <a:rPr lang="en-US" altLang="ja-JP">
                  <a:solidFill>
                    <a:schemeClr val="bg1"/>
                  </a:solidFill>
                </a:rPr>
                <a:t>)</a:t>
              </a:r>
            </a:p>
          </p:txBody>
        </p: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に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を代入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return 0;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7" name="矢印: 下 6">
            <a:extLst>
              <a:ext uri="{FF2B5EF4-FFF2-40B4-BE49-F238E27FC236}">
                <a16:creationId xmlns:a16="http://schemas.microsoft.com/office/drawing/2014/main" id="{8C336B27-2CDB-8677-CAF3-A8ECB60A8A51}"/>
              </a:ext>
            </a:extLst>
          </p:cNvPr>
          <p:cNvSpPr/>
          <p:nvPr/>
        </p:nvSpPr>
        <p:spPr>
          <a:xfrm>
            <a:off x="6135840" y="1440329"/>
            <a:ext cx="249720" cy="259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884615-7FC2-C589-6D46-DF2F08F69612}"/>
              </a:ext>
            </a:extLst>
          </p:cNvPr>
          <p:cNvCxnSpPr/>
          <p:nvPr/>
        </p:nvCxnSpPr>
        <p:spPr>
          <a:xfrm>
            <a:off x="6096000" y="4092767"/>
            <a:ext cx="5343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9FF3E7-6859-AE17-E3CC-AC7E93916095}"/>
              </a:ext>
            </a:extLst>
          </p:cNvPr>
          <p:cNvSpPr txBox="1"/>
          <p:nvPr/>
        </p:nvSpPr>
        <p:spPr>
          <a:xfrm>
            <a:off x="5902610" y="5063884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5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162652-14B4-9340-2D2A-DD978E052EC5}"/>
              </a:ext>
            </a:extLst>
          </p:cNvPr>
          <p:cNvSpPr txBox="1"/>
          <p:nvPr/>
        </p:nvSpPr>
        <p:spPr>
          <a:xfrm>
            <a:off x="5964425" y="4953904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7874F-53C9-C535-5219-2126AF3609C3}"/>
              </a:ext>
            </a:extLst>
          </p:cNvPr>
          <p:cNvCxnSpPr>
            <a:cxnSpLocks/>
          </p:cNvCxnSpPr>
          <p:nvPr/>
        </p:nvCxnSpPr>
        <p:spPr>
          <a:xfrm>
            <a:off x="11158607" y="5057327"/>
            <a:ext cx="0" cy="9890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1472D-C8AC-F0F0-E777-EC239A7B99FC}"/>
              </a:ext>
            </a:extLst>
          </p:cNvPr>
          <p:cNvCxnSpPr>
            <a:cxnSpLocks/>
          </p:cNvCxnSpPr>
          <p:nvPr/>
        </p:nvCxnSpPr>
        <p:spPr>
          <a:xfrm>
            <a:off x="6635578" y="5061736"/>
            <a:ext cx="4520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BADAFE3-DDA5-0F3A-CF90-A88D918414C5}"/>
              </a:ext>
            </a:extLst>
          </p:cNvPr>
          <p:cNvCxnSpPr>
            <a:cxnSpLocks/>
          </p:cNvCxnSpPr>
          <p:nvPr/>
        </p:nvCxnSpPr>
        <p:spPr>
          <a:xfrm>
            <a:off x="5902610" y="6038038"/>
            <a:ext cx="52602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E69F18B-6413-0428-D560-FA302A0A470A}"/>
              </a:ext>
            </a:extLst>
          </p:cNvPr>
          <p:cNvCxnSpPr>
            <a:cxnSpLocks/>
          </p:cNvCxnSpPr>
          <p:nvPr/>
        </p:nvCxnSpPr>
        <p:spPr>
          <a:xfrm>
            <a:off x="5898651" y="5058738"/>
            <a:ext cx="3959" cy="982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92C2E5F-E74E-221C-0FE1-98453975302D}"/>
              </a:ext>
            </a:extLst>
          </p:cNvPr>
          <p:cNvCxnSpPr>
            <a:cxnSpLocks/>
          </p:cNvCxnSpPr>
          <p:nvPr/>
        </p:nvCxnSpPr>
        <p:spPr>
          <a:xfrm>
            <a:off x="5900748" y="5062466"/>
            <a:ext cx="925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96022E-D07B-B5EB-6500-61D90390DAB6}"/>
              </a:ext>
            </a:extLst>
          </p:cNvPr>
          <p:cNvGrpSpPr/>
          <p:nvPr/>
        </p:nvGrpSpPr>
        <p:grpSpPr>
          <a:xfrm>
            <a:off x="3614550" y="1411614"/>
            <a:ext cx="2509871" cy="1995635"/>
            <a:chOff x="3614550" y="1411614"/>
            <a:chExt cx="2509871" cy="199563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0EC23D37-6BC5-1834-602C-489B91200298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400742" y="2189852"/>
              <a:ext cx="0" cy="685942"/>
            </a:xfrm>
            <a:prstGeom prst="straightConnector1">
              <a:avLst/>
            </a:prstGeom>
            <a:ln w="571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8CFA7B6-524C-DD7E-4859-76C53B79830A}"/>
                </a:ext>
              </a:extLst>
            </p:cNvPr>
            <p:cNvSpPr txBox="1"/>
            <p:nvPr/>
          </p:nvSpPr>
          <p:spPr>
            <a:xfrm rot="1800000">
              <a:off x="3614550" y="1411614"/>
              <a:ext cx="2509871" cy="8765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>
                  <a:solidFill>
                    <a:schemeClr val="accent2"/>
                  </a:solidFill>
                </a:rPr>
                <a:t>値</a:t>
              </a:r>
              <a:br>
                <a:rPr lang="en-US" altLang="ja-JP">
                  <a:solidFill>
                    <a:schemeClr val="bg1"/>
                  </a:solidFill>
                </a:rPr>
              </a:br>
              <a:r>
                <a:rPr lang="en-US" altLang="ja-JP">
                  <a:solidFill>
                    <a:schemeClr val="bg1"/>
                  </a:solidFill>
                </a:rPr>
                <a:t>(</a:t>
              </a:r>
              <a:r>
                <a:rPr lang="ja-JP" altLang="en-US">
                  <a:solidFill>
                    <a:schemeClr val="bg1"/>
                  </a:solidFill>
                </a:rPr>
                <a:t>新しい</a:t>
              </a:r>
              <a:r>
                <a:rPr lang="en-US" altLang="ja-JP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7FD5C2E-8E62-F839-D7F5-4123718F8338}"/>
                </a:ext>
              </a:extLst>
            </p:cNvPr>
            <p:cNvSpPr txBox="1"/>
            <p:nvPr/>
          </p:nvSpPr>
          <p:spPr>
            <a:xfrm rot="1800000">
              <a:off x="3615827" y="2874630"/>
              <a:ext cx="857642" cy="53261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3200">
                  <a:solidFill>
                    <a:schemeClr val="bg1"/>
                  </a:solidFill>
                </a:rPr>
                <a:t>5</a:t>
              </a:r>
              <a:endParaRPr kumimoji="1" lang="ja-JP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65B3D9-10DB-6325-5461-A4E540A4797B}"/>
              </a:ext>
            </a:extLst>
          </p:cNvPr>
          <p:cNvSpPr txBox="1"/>
          <p:nvPr/>
        </p:nvSpPr>
        <p:spPr>
          <a:xfrm>
            <a:off x="621206" y="5301789"/>
            <a:ext cx="4368805" cy="403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変数 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に 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5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を代入した</a:t>
            </a:r>
            <a:endParaRPr lang="en-US" altLang="ja-JP">
              <a:solidFill>
                <a:schemeClr val="bg1"/>
              </a:solidFill>
              <a:latin typeface="源真ゴシックP Regular"/>
              <a:ea typeface="源真ゴシック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453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に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を代入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return 0;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7" name="矢印: 下 6">
            <a:extLst>
              <a:ext uri="{FF2B5EF4-FFF2-40B4-BE49-F238E27FC236}">
                <a16:creationId xmlns:a16="http://schemas.microsoft.com/office/drawing/2014/main" id="{8C336B27-2CDB-8677-CAF3-A8ECB60A8A51}"/>
              </a:ext>
            </a:extLst>
          </p:cNvPr>
          <p:cNvSpPr/>
          <p:nvPr/>
        </p:nvSpPr>
        <p:spPr>
          <a:xfrm>
            <a:off x="6135840" y="1440329"/>
            <a:ext cx="249720" cy="259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884615-7FC2-C589-6D46-DF2F08F69612}"/>
              </a:ext>
            </a:extLst>
          </p:cNvPr>
          <p:cNvCxnSpPr/>
          <p:nvPr/>
        </p:nvCxnSpPr>
        <p:spPr>
          <a:xfrm>
            <a:off x="6096000" y="4092767"/>
            <a:ext cx="5343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6AFDDEC-DA6A-3268-01E0-315FA57B1D22}"/>
              </a:ext>
            </a:extLst>
          </p:cNvPr>
          <p:cNvGrpSpPr/>
          <p:nvPr/>
        </p:nvGrpSpPr>
        <p:grpSpPr>
          <a:xfrm rot="19800000">
            <a:off x="2079648" y="2065194"/>
            <a:ext cx="2509871" cy="1995635"/>
            <a:chOff x="3614550" y="1411614"/>
            <a:chExt cx="2509871" cy="1995635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22C65A3-6D03-5CFA-1546-8D6A14659E4B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400742" y="2189852"/>
              <a:ext cx="0" cy="685942"/>
            </a:xfrm>
            <a:prstGeom prst="straightConnector1">
              <a:avLst/>
            </a:prstGeom>
            <a:ln w="571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FB8299E-7093-4607-3B6B-92901956D66B}"/>
                </a:ext>
              </a:extLst>
            </p:cNvPr>
            <p:cNvSpPr txBox="1"/>
            <p:nvPr/>
          </p:nvSpPr>
          <p:spPr>
            <a:xfrm rot="1800000">
              <a:off x="3614550" y="1411614"/>
              <a:ext cx="2509871" cy="8765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>
                  <a:solidFill>
                    <a:schemeClr val="accent2"/>
                  </a:solidFill>
                </a:rPr>
                <a:t>値</a:t>
              </a:r>
              <a:br>
                <a:rPr lang="en-US" altLang="ja-JP">
                  <a:solidFill>
                    <a:schemeClr val="bg1"/>
                  </a:solidFill>
                </a:rPr>
              </a:br>
              <a:r>
                <a:rPr lang="en-US" altLang="ja-JP">
                  <a:solidFill>
                    <a:schemeClr val="bg1"/>
                  </a:solidFill>
                </a:rPr>
                <a:t>(</a:t>
              </a:r>
              <a:r>
                <a:rPr lang="ja-JP" altLang="en-US">
                  <a:solidFill>
                    <a:schemeClr val="bg1"/>
                  </a:solidFill>
                </a:rPr>
                <a:t>新しい</a:t>
              </a:r>
              <a:r>
                <a:rPr lang="en-US" altLang="ja-JP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B9CAA7-D9A7-9E40-536E-D3B1387AA2AA}"/>
                </a:ext>
              </a:extLst>
            </p:cNvPr>
            <p:cNvSpPr txBox="1"/>
            <p:nvPr/>
          </p:nvSpPr>
          <p:spPr>
            <a:xfrm rot="1800000">
              <a:off x="3615827" y="2874630"/>
              <a:ext cx="857642" cy="53261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3200">
                  <a:solidFill>
                    <a:schemeClr val="bg1"/>
                  </a:solidFill>
                </a:rPr>
                <a:t>5</a:t>
              </a:r>
              <a:endParaRPr kumimoji="1" lang="ja-JP" altLang="en-US" sz="320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77A595E-0A98-1452-5F9D-C85FCFE37AF3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54FDE0C-E014-6F1D-BE38-3F4C55D6C49F}"/>
              </a:ext>
            </a:extLst>
          </p:cNvPr>
          <p:cNvSpPr txBox="1"/>
          <p:nvPr/>
        </p:nvSpPr>
        <p:spPr>
          <a:xfrm>
            <a:off x="5902610" y="5063884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5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88DCF3E-F26D-3D1D-B0C2-667A2076E2B1}"/>
              </a:ext>
            </a:extLst>
          </p:cNvPr>
          <p:cNvSpPr txBox="1"/>
          <p:nvPr/>
        </p:nvSpPr>
        <p:spPr>
          <a:xfrm>
            <a:off x="5964425" y="4953904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4563D23-55D7-98A4-CB89-54928E19FB3E}"/>
              </a:ext>
            </a:extLst>
          </p:cNvPr>
          <p:cNvCxnSpPr>
            <a:cxnSpLocks/>
          </p:cNvCxnSpPr>
          <p:nvPr/>
        </p:nvCxnSpPr>
        <p:spPr>
          <a:xfrm>
            <a:off x="11158607" y="5057327"/>
            <a:ext cx="0" cy="9890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386F97D-5A00-2442-18F6-BD69EB8A555E}"/>
              </a:ext>
            </a:extLst>
          </p:cNvPr>
          <p:cNvCxnSpPr>
            <a:cxnSpLocks/>
          </p:cNvCxnSpPr>
          <p:nvPr/>
        </p:nvCxnSpPr>
        <p:spPr>
          <a:xfrm>
            <a:off x="6635578" y="5061736"/>
            <a:ext cx="4520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8AE8BBE-8DE5-36B6-7656-16EEF674DDA9}"/>
              </a:ext>
            </a:extLst>
          </p:cNvPr>
          <p:cNvCxnSpPr>
            <a:cxnSpLocks/>
          </p:cNvCxnSpPr>
          <p:nvPr/>
        </p:nvCxnSpPr>
        <p:spPr>
          <a:xfrm>
            <a:off x="5902610" y="6038038"/>
            <a:ext cx="52602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547ED01-7E67-138F-10C5-AB99A9658931}"/>
              </a:ext>
            </a:extLst>
          </p:cNvPr>
          <p:cNvCxnSpPr>
            <a:cxnSpLocks/>
          </p:cNvCxnSpPr>
          <p:nvPr/>
        </p:nvCxnSpPr>
        <p:spPr>
          <a:xfrm>
            <a:off x="5898651" y="5058738"/>
            <a:ext cx="3959" cy="982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4A33E04-2DD1-2369-5519-5358EC25DC8C}"/>
              </a:ext>
            </a:extLst>
          </p:cNvPr>
          <p:cNvCxnSpPr>
            <a:cxnSpLocks/>
          </p:cNvCxnSpPr>
          <p:nvPr/>
        </p:nvCxnSpPr>
        <p:spPr>
          <a:xfrm>
            <a:off x="5900748" y="5062466"/>
            <a:ext cx="925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8E6957A-03DA-E4E9-2B30-3982B51C442E}"/>
              </a:ext>
            </a:extLst>
          </p:cNvPr>
          <p:cNvSpPr txBox="1"/>
          <p:nvPr/>
        </p:nvSpPr>
        <p:spPr>
          <a:xfrm>
            <a:off x="621206" y="5301789"/>
            <a:ext cx="4368805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変数 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に 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5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を代入した</a:t>
            </a:r>
            <a:b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古い値は上書きされる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</a:t>
            </a:r>
            <a:endParaRPr lang="en-US" altLang="ja-JP">
              <a:solidFill>
                <a:schemeClr val="bg1"/>
              </a:solidFill>
              <a:latin typeface="源真ゴシックP Regular"/>
              <a:ea typeface="源真ゴシック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71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970298" y="299987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1229765" y="319935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1539724" y="387772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y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1027085" y="387832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y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y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 kern="12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y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y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をまた初期化？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y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// y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0;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9BA800-8633-0DD5-BCCA-EDA3F9ED5832}"/>
              </a:ext>
            </a:extLst>
          </p:cNvPr>
          <p:cNvSpPr txBox="1"/>
          <p:nvPr/>
        </p:nvSpPr>
        <p:spPr>
          <a:xfrm>
            <a:off x="3179306" y="5107724"/>
            <a:ext cx="6276984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同名の変数を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2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度定義や初期化してはいけない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源真ゴシックP Regular"/>
                <a:ea typeface="源真ゴシックP Regular"/>
              </a:rPr>
              <a:t>(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源真ゴシックP Regular"/>
                <a:ea typeface="源真ゴシックP Regular"/>
              </a:rPr>
              <a:t>ただ、後に習う「スコープ」に依存する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96A1CEC-126E-8D4E-0ED1-750D01786F1B}"/>
              </a:ext>
            </a:extLst>
          </p:cNvPr>
          <p:cNvGrpSpPr/>
          <p:nvPr/>
        </p:nvGrpSpPr>
        <p:grpSpPr>
          <a:xfrm>
            <a:off x="4012707" y="2981919"/>
            <a:ext cx="1404471" cy="1081712"/>
            <a:chOff x="2357138" y="3601853"/>
            <a:chExt cx="1404471" cy="1081712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2278F2A-D2C4-F483-CF6B-0A2CDFD92017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488DF4B-BE85-180D-98A6-6F97B2A92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8E258E4-63F3-C65B-546B-52543FDEC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1EE311-56A7-48B4-D5C4-2E88FC94CC72}"/>
              </a:ext>
            </a:extLst>
          </p:cNvPr>
          <p:cNvSpPr txBox="1"/>
          <p:nvPr/>
        </p:nvSpPr>
        <p:spPr>
          <a:xfrm>
            <a:off x="4272174" y="3181396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>
                <a:solidFill>
                  <a:schemeClr val="bg1"/>
                </a:solidFill>
              </a:rPr>
              <a:t>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A492F66-850B-F846-4395-C038858C91B2}"/>
              </a:ext>
            </a:extLst>
          </p:cNvPr>
          <p:cNvSpPr/>
          <p:nvPr/>
        </p:nvSpPr>
        <p:spPr>
          <a:xfrm>
            <a:off x="4582133" y="3859775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y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FB41822-6DB6-1F6A-1966-FC86FA935B83}"/>
              </a:ext>
            </a:extLst>
          </p:cNvPr>
          <p:cNvSpPr/>
          <p:nvPr/>
        </p:nvSpPr>
        <p:spPr>
          <a:xfrm>
            <a:off x="4069494" y="386037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68D6D0-CE7F-7595-8DF8-E0B592415863}"/>
              </a:ext>
            </a:extLst>
          </p:cNvPr>
          <p:cNvSpPr txBox="1"/>
          <p:nvPr/>
        </p:nvSpPr>
        <p:spPr>
          <a:xfrm>
            <a:off x="2389100" y="2255754"/>
            <a:ext cx="1580411" cy="40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y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はどっち？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1632DA-A8EB-3279-E1E1-B8144FC25F56}"/>
              </a:ext>
            </a:extLst>
          </p:cNvPr>
          <p:cNvSpPr txBox="1"/>
          <p:nvPr/>
        </p:nvSpPr>
        <p:spPr>
          <a:xfrm>
            <a:off x="1843669" y="1867829"/>
            <a:ext cx="2683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FACF64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printf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(“%d\n”,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FACF64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y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);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89799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7840077-B90B-C179-80D0-DE27726787F7}"/>
              </a:ext>
            </a:extLst>
          </p:cNvPr>
          <p:cNvGrpSpPr/>
          <p:nvPr/>
        </p:nvGrpSpPr>
        <p:grpSpPr>
          <a:xfrm>
            <a:off x="4804272" y="5548253"/>
            <a:ext cx="1664428" cy="440644"/>
            <a:chOff x="3795059" y="3561806"/>
            <a:chExt cx="4370198" cy="63327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8CDE968-2D59-8D32-A353-737EA8028227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C580D217-5259-7812-5B4E-E062CE538626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1327BE-83EC-2AA4-A7E9-1E7BE00EF7E8}"/>
              </a:ext>
            </a:extLst>
          </p:cNvPr>
          <p:cNvGrpSpPr/>
          <p:nvPr/>
        </p:nvGrpSpPr>
        <p:grpSpPr>
          <a:xfrm>
            <a:off x="4431572" y="4264022"/>
            <a:ext cx="3104345" cy="440644"/>
            <a:chOff x="3795059" y="3561806"/>
            <a:chExt cx="4370198" cy="63327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D14A8C6-89CF-FB71-9F41-D6D66FB0AE4A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DB124FFD-31BC-0BF7-B2C1-3F6137CBC83A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B40436F-271C-F105-5C4B-D90353132C41}"/>
              </a:ext>
            </a:extLst>
          </p:cNvPr>
          <p:cNvGrpSpPr/>
          <p:nvPr/>
        </p:nvGrpSpPr>
        <p:grpSpPr>
          <a:xfrm>
            <a:off x="4998080" y="3015496"/>
            <a:ext cx="1863073" cy="440644"/>
            <a:chOff x="3795059" y="3561806"/>
            <a:chExt cx="4370198" cy="63327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F26CC4F-DCB5-CFCD-A71C-883FE6F44474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008C688-B07A-01BF-CD7A-6C02F2083B6D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58EF4A-CF40-1E88-3AB4-341770111715}"/>
              </a:ext>
            </a:extLst>
          </p:cNvPr>
          <p:cNvGrpSpPr/>
          <p:nvPr/>
        </p:nvGrpSpPr>
        <p:grpSpPr>
          <a:xfrm>
            <a:off x="4998080" y="2548254"/>
            <a:ext cx="1863073" cy="440644"/>
            <a:chOff x="3795059" y="3561806"/>
            <a:chExt cx="4370198" cy="63327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05A810C-66BC-8942-B942-B97A5238B17D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2F8B6EE6-A67E-BFE6-F956-0149A5BF8E1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61F29957-15BC-7F49-176E-0140E4EB8E2E}"/>
              </a:ext>
            </a:extLst>
          </p:cNvPr>
          <p:cNvGraphicFramePr>
            <a:graphicFrameLocks noGrp="1"/>
          </p:cNvGraphicFramePr>
          <p:nvPr/>
        </p:nvGraphicFramePr>
        <p:xfrm>
          <a:off x="3048526" y="2514600"/>
          <a:ext cx="6094947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1649">
                  <a:extLst>
                    <a:ext uri="{9D8B030D-6E8A-4147-A177-3AD203B41FA5}">
                      <a16:colId xmlns:a16="http://schemas.microsoft.com/office/drawing/2014/main" val="1625112728"/>
                    </a:ext>
                  </a:extLst>
                </a:gridCol>
                <a:gridCol w="2031649">
                  <a:extLst>
                    <a:ext uri="{9D8B030D-6E8A-4147-A177-3AD203B41FA5}">
                      <a16:colId xmlns:a16="http://schemas.microsoft.com/office/drawing/2014/main" val="2888020403"/>
                    </a:ext>
                  </a:extLst>
                </a:gridCol>
                <a:gridCol w="2031649">
                  <a:extLst>
                    <a:ext uri="{9D8B030D-6E8A-4147-A177-3AD203B41FA5}">
                      <a16:colId xmlns:a16="http://schemas.microsoft.com/office/drawing/2014/main" val="301498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chemeClr val="bg1"/>
                          </a:solidFill>
                        </a:rPr>
                        <a:t>定義</a:t>
                      </a:r>
                      <a:endParaRPr kumimoji="1" lang="ja-JP" alt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lang="en-US" altLang="ja-JP" sz="24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x;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「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CC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」「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C4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名前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」</a:t>
                      </a:r>
                      <a:endParaRPr lang="ja-JP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04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chemeClr val="bg1"/>
                          </a:solidFill>
                        </a:rPr>
                        <a:t>初期化</a:t>
                      </a:r>
                      <a:endParaRPr kumimoji="1" lang="ja-JP" alt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lang="en-US" altLang="ja-JP" sz="24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x = </a:t>
                      </a:r>
                      <a:r>
                        <a:rPr lang="en-US" altLang="ja-JP" sz="24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0</a:t>
                      </a:r>
                      <a:r>
                        <a:rPr lang="en-US" altLang="ja-JP" sz="24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lang="ja-JP" altLang="en-US" sz="24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「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7CC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」「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C4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名前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」 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「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E4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値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」</a:t>
                      </a:r>
                      <a:endParaRPr lang="ja-JP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5049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1-3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1174670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💭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のまとめ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を使う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1641653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D6C8BA94-C569-5B68-DB56-C559EB2017D3}"/>
              </a:ext>
            </a:extLst>
          </p:cNvPr>
          <p:cNvSpPr txBox="1">
            <a:spLocks/>
          </p:cNvSpPr>
          <p:nvPr/>
        </p:nvSpPr>
        <p:spPr>
          <a:xfrm>
            <a:off x="2847621" y="1915362"/>
            <a:ext cx="596900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>
                <a:solidFill>
                  <a:schemeClr val="bg1"/>
                </a:solidFill>
              </a:rPr>
              <a:t>変数を使いはじめるには</a:t>
            </a:r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93FD0585-0072-9962-961F-54800BD53D62}"/>
              </a:ext>
            </a:extLst>
          </p:cNvPr>
          <p:cNvSpPr txBox="1">
            <a:spLocks/>
          </p:cNvSpPr>
          <p:nvPr/>
        </p:nvSpPr>
        <p:spPr>
          <a:xfrm>
            <a:off x="3375625" y="2650735"/>
            <a:ext cx="2456496" cy="976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ja-JP" sz="240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ja-JP" altLang="en-US" sz="2400">
              <a:solidFill>
                <a:schemeClr val="bg1"/>
              </a:solidFill>
            </a:endParaRPr>
          </a:p>
        </p:txBody>
      </p:sp>
      <p:sp>
        <p:nvSpPr>
          <p:cNvPr id="16" name="テキスト プレースホルダー 1">
            <a:extLst>
              <a:ext uri="{FF2B5EF4-FFF2-40B4-BE49-F238E27FC236}">
                <a16:creationId xmlns:a16="http://schemas.microsoft.com/office/drawing/2014/main" id="{9E2E3693-A07E-A32B-93E6-2DBC93D76110}"/>
              </a:ext>
            </a:extLst>
          </p:cNvPr>
          <p:cNvSpPr txBox="1">
            <a:spLocks/>
          </p:cNvSpPr>
          <p:nvPr/>
        </p:nvSpPr>
        <p:spPr>
          <a:xfrm>
            <a:off x="5557950" y="2650735"/>
            <a:ext cx="2456496" cy="976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240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2" name="テキスト プレースホルダー 1">
            <a:extLst>
              <a:ext uri="{FF2B5EF4-FFF2-40B4-BE49-F238E27FC236}">
                <a16:creationId xmlns:a16="http://schemas.microsoft.com/office/drawing/2014/main" id="{30608AFB-068A-4381-18FA-E27BA046642E}"/>
              </a:ext>
            </a:extLst>
          </p:cNvPr>
          <p:cNvSpPr txBox="1">
            <a:spLocks/>
          </p:cNvSpPr>
          <p:nvPr/>
        </p:nvSpPr>
        <p:spPr>
          <a:xfrm>
            <a:off x="2981297" y="4994570"/>
            <a:ext cx="596900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>
                <a:solidFill>
                  <a:schemeClr val="bg1"/>
                </a:solidFill>
              </a:rPr>
              <a:t>変数の値を書き換えるには</a:t>
            </a:r>
            <a:endParaRPr lang="en-US" altLang="ja-JP" sz="2400">
              <a:solidFill>
                <a:schemeClr val="bg1"/>
              </a:solidFill>
            </a:endParaRPr>
          </a:p>
        </p:txBody>
      </p:sp>
      <p:graphicFrame>
        <p:nvGraphicFramePr>
          <p:cNvPr id="23" name="表 17">
            <a:extLst>
              <a:ext uri="{FF2B5EF4-FFF2-40B4-BE49-F238E27FC236}">
                <a16:creationId xmlns:a16="http://schemas.microsoft.com/office/drawing/2014/main" id="{E1E1AD0B-D18A-0D5B-E884-CF8FD15FD8DA}"/>
              </a:ext>
            </a:extLst>
          </p:cNvPr>
          <p:cNvGraphicFramePr>
            <a:graphicFrameLocks noGrp="1"/>
          </p:cNvGraphicFramePr>
          <p:nvPr/>
        </p:nvGraphicFramePr>
        <p:xfrm>
          <a:off x="2950930" y="5527186"/>
          <a:ext cx="609494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1649">
                  <a:extLst>
                    <a:ext uri="{9D8B030D-6E8A-4147-A177-3AD203B41FA5}">
                      <a16:colId xmlns:a16="http://schemas.microsoft.com/office/drawing/2014/main" val="1625112728"/>
                    </a:ext>
                  </a:extLst>
                </a:gridCol>
                <a:gridCol w="2031649">
                  <a:extLst>
                    <a:ext uri="{9D8B030D-6E8A-4147-A177-3AD203B41FA5}">
                      <a16:colId xmlns:a16="http://schemas.microsoft.com/office/drawing/2014/main" val="2888020403"/>
                    </a:ext>
                  </a:extLst>
                </a:gridCol>
                <a:gridCol w="2031649">
                  <a:extLst>
                    <a:ext uri="{9D8B030D-6E8A-4147-A177-3AD203B41FA5}">
                      <a16:colId xmlns:a16="http://schemas.microsoft.com/office/drawing/2014/main" val="301498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chemeClr val="bg1"/>
                          </a:solidFill>
                        </a:rPr>
                        <a:t>代入</a:t>
                      </a:r>
                      <a:endParaRPr kumimoji="1" lang="ja-JP" alt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 = </a:t>
                      </a:r>
                      <a:r>
                        <a:rPr lang="en-US" altLang="ja-JP" sz="24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lang="en-US" altLang="ja-JP" sz="24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prstClr val="white"/>
                          </a:solidFill>
                          <a:latin typeface="+mn-lt"/>
                          <a:ea typeface="+mn-ea"/>
                        </a:rPr>
                        <a:t>「</a:t>
                      </a:r>
                      <a:r>
                        <a:rPr lang="ja-JP" altLang="en-US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</a:rPr>
                        <a:t>名前</a:t>
                      </a:r>
                      <a:r>
                        <a:rPr lang="ja-JP" altLang="en-US" dirty="0">
                          <a:solidFill>
                            <a:prstClr val="white"/>
                          </a:solidFill>
                          <a:latin typeface="+mn-lt"/>
                          <a:ea typeface="+mn-ea"/>
                        </a:rPr>
                        <a:t>」 </a:t>
                      </a:r>
                      <a:r>
                        <a:rPr lang="en-US" altLang="ja-JP" dirty="0">
                          <a:solidFill>
                            <a:prstClr val="white"/>
                          </a:solidFill>
                          <a:latin typeface="+mn-lt"/>
                          <a:ea typeface="+mn-ea"/>
                        </a:rPr>
                        <a:t>= </a:t>
                      </a:r>
                      <a:r>
                        <a:rPr lang="ja-JP" altLang="en-US" dirty="0">
                          <a:solidFill>
                            <a:prstClr val="white"/>
                          </a:solidFill>
                          <a:latin typeface="+mn-lt"/>
                          <a:ea typeface="+mn-ea"/>
                        </a:rPr>
                        <a:t>「</a:t>
                      </a:r>
                      <a:r>
                        <a:rPr lang="ja-JP" altLang="en-US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値</a:t>
                      </a:r>
                      <a:r>
                        <a:rPr lang="ja-JP" altLang="en-US" dirty="0">
                          <a:solidFill>
                            <a:prstClr val="white"/>
                          </a:solidFill>
                          <a:latin typeface="+mn-lt"/>
                          <a:ea typeface="+mn-ea"/>
                        </a:rPr>
                        <a:t>」</a:t>
                      </a:r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042988"/>
                  </a:ext>
                </a:extLst>
              </a:tr>
            </a:tbl>
          </a:graphicData>
        </a:graphic>
      </p:graphicFrame>
      <p:sp>
        <p:nvSpPr>
          <p:cNvPr id="24" name="テキスト プレースホルダー 1">
            <a:extLst>
              <a:ext uri="{FF2B5EF4-FFF2-40B4-BE49-F238E27FC236}">
                <a16:creationId xmlns:a16="http://schemas.microsoft.com/office/drawing/2014/main" id="{D2212353-627C-B104-0117-6B0AC618D227}"/>
              </a:ext>
            </a:extLst>
          </p:cNvPr>
          <p:cNvSpPr txBox="1">
            <a:spLocks/>
          </p:cNvSpPr>
          <p:nvPr/>
        </p:nvSpPr>
        <p:spPr>
          <a:xfrm>
            <a:off x="2099131" y="3721274"/>
            <a:ext cx="857292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>
                <a:solidFill>
                  <a:schemeClr val="bg1"/>
                </a:solidFill>
              </a:rPr>
              <a:t>変数の値を使う </a:t>
            </a:r>
            <a:r>
              <a:rPr lang="en-US" altLang="ja-JP" sz="1800">
                <a:solidFill>
                  <a:schemeClr val="bg1"/>
                </a:solidFill>
              </a:rPr>
              <a:t>(</a:t>
            </a:r>
            <a:r>
              <a:rPr lang="ja-JP" altLang="en-US" sz="1800">
                <a:solidFill>
                  <a:schemeClr val="bg1"/>
                </a:solidFill>
              </a:rPr>
              <a:t>参照する</a:t>
            </a:r>
            <a:r>
              <a:rPr lang="en-US" altLang="ja-JP" sz="1800">
                <a:solidFill>
                  <a:schemeClr val="bg1"/>
                </a:solidFill>
              </a:rPr>
              <a:t>) </a:t>
            </a:r>
            <a:r>
              <a:rPr lang="ja-JP" altLang="en-US" sz="2400">
                <a:solidFill>
                  <a:schemeClr val="bg1"/>
                </a:solidFill>
              </a:rPr>
              <a:t>には 変数名をそのままコードに入れる</a:t>
            </a:r>
          </a:p>
          <a:p>
            <a:pPr marL="0" indent="0" algn="ctr">
              <a:buNone/>
            </a:pPr>
            <a:endParaRPr lang="ja-JP" altLang="en-US" sz="240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34B796F-FCD8-46E6-FBD4-12FB86B9CA52}"/>
              </a:ext>
            </a:extLst>
          </p:cNvPr>
          <p:cNvSpPr txBox="1"/>
          <p:nvPr/>
        </p:nvSpPr>
        <p:spPr>
          <a:xfrm>
            <a:off x="2847621" y="4235557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400">
                <a:solidFill>
                  <a:schemeClr val="accent4">
                    <a:lumMod val="5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24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 sz="24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(“%d\n”, </a:t>
            </a:r>
            <a:r>
              <a:rPr kumimoji="1" lang="en-US" altLang="ja-JP" sz="24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</a:t>
            </a:r>
            <a:r>
              <a:rPr kumimoji="1" lang="en-US" altLang="ja-JP" sz="24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  <a:endParaRPr lang="ja-JP" altLang="en-US" sz="2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7D5FF3-9253-6162-D327-F43BCFE6685C}"/>
              </a:ext>
            </a:extLst>
          </p:cNvPr>
          <p:cNvSpPr txBox="1"/>
          <p:nvPr/>
        </p:nvSpPr>
        <p:spPr>
          <a:xfrm>
            <a:off x="9045878" y="4994570"/>
            <a:ext cx="2944640" cy="17468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※ </a:t>
            </a:r>
          </a:p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rintf()  </a:t>
            </a:r>
            <a:r>
              <a:rPr kumimoji="1" lang="ja-JP" altLang="en-US">
                <a:solidFill>
                  <a:schemeClr val="bg1">
                    <a:lumMod val="65000"/>
                  </a:schemeClr>
                </a:solidFill>
              </a:rPr>
              <a:t>の使い方は</a:t>
            </a:r>
            <a:b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>
                <a:solidFill>
                  <a:schemeClr val="bg1">
                    <a:lumMod val="65000"/>
                  </a:schemeClr>
                </a:solidFill>
              </a:rPr>
              <a:t>次節で説明します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4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1-3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1174670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D747C-2E6F-6262-B9B5-4DD9786DBF93}"/>
              </a:ext>
            </a:extLst>
          </p:cNvPr>
          <p:cNvSpPr txBox="1"/>
          <p:nvPr/>
        </p:nvSpPr>
        <p:spPr>
          <a:xfrm>
            <a:off x="990497" y="1948394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「変数」「型」という概念を知る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を使う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1641653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F75D0-79A5-12DF-3814-6A45ABE9828E}"/>
              </a:ext>
            </a:extLst>
          </p:cNvPr>
          <p:cNvSpPr txBox="1"/>
          <p:nvPr/>
        </p:nvSpPr>
        <p:spPr>
          <a:xfrm>
            <a:off x="990497" y="2757998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変数に値を保存したり読み込んだりできる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3239AE1-30A8-9D87-F311-C9F7299861ED}"/>
              </a:ext>
            </a:extLst>
          </p:cNvPr>
          <p:cNvSpPr txBox="1"/>
          <p:nvPr/>
        </p:nvSpPr>
        <p:spPr>
          <a:xfrm>
            <a:off x="3719409" y="3821855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できるようになったこと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DF9DE839-A1B8-A315-9B93-BB16B0A91082}"/>
              </a:ext>
            </a:extLst>
          </p:cNvPr>
          <p:cNvSpPr txBox="1"/>
          <p:nvPr/>
        </p:nvSpPr>
        <p:spPr>
          <a:xfrm>
            <a:off x="1919830" y="4524891"/>
            <a:ext cx="8352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変数の定義や初期化、代入ができる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変数の型がわかる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53AF55DC-F7AA-0977-D0B5-ABE73A83374B}"/>
              </a:ext>
            </a:extLst>
          </p:cNvPr>
          <p:cNvCxnSpPr>
            <a:cxnSpLocks/>
          </p:cNvCxnSpPr>
          <p:nvPr/>
        </p:nvCxnSpPr>
        <p:spPr>
          <a:xfrm>
            <a:off x="4227529" y="4283520"/>
            <a:ext cx="3736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2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1 – 3+ | </a:t>
            </a:r>
            <a:r>
              <a:rPr lang="ja-JP" alt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変数を使う </a:t>
            </a:r>
            <a:r>
              <a:rPr lang="en-US" altLang="ja-JP">
                <a:solidFill>
                  <a:schemeClr val="accent1">
                    <a:lumMod val="40000"/>
                    <a:lumOff val="60000"/>
                  </a:schemeClr>
                </a:solidFill>
              </a:rPr>
              <a:t>(EX)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17</a:t>
            </a:fld>
            <a:endParaRPr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1466184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54DD815-336E-4ABF-0901-7B86B32C97F8}"/>
              </a:ext>
            </a:extLst>
          </p:cNvPr>
          <p:cNvSpPr txBox="1"/>
          <p:nvPr/>
        </p:nvSpPr>
        <p:spPr>
          <a:xfrm>
            <a:off x="3092114" y="3703572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56436B2-C1AB-CA9A-8230-0CDA12215DE0}"/>
              </a:ext>
            </a:extLst>
          </p:cNvPr>
          <p:cNvSpPr/>
          <p:nvPr/>
        </p:nvSpPr>
        <p:spPr>
          <a:xfrm>
            <a:off x="3092114" y="3840744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1725651" y="38013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137809F-0BF6-6482-96A5-8979159044C5}"/>
              </a:ext>
            </a:extLst>
          </p:cNvPr>
          <p:cNvCxnSpPr/>
          <p:nvPr/>
        </p:nvCxnSpPr>
        <p:spPr>
          <a:xfrm>
            <a:off x="2154472" y="3115388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F77E91C-1132-6193-4374-F1D8477BF4A9}"/>
              </a:ext>
            </a:extLst>
          </p:cNvPr>
          <p:cNvSpPr txBox="1"/>
          <p:nvPr/>
        </p:nvSpPr>
        <p:spPr>
          <a:xfrm>
            <a:off x="878541" y="2286758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変数の値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035610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1522971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0632AC6-6D6B-3E3C-D3DE-C6753F431062}"/>
              </a:ext>
            </a:extLst>
          </p:cNvPr>
          <p:cNvSpPr txBox="1"/>
          <p:nvPr/>
        </p:nvSpPr>
        <p:spPr>
          <a:xfrm>
            <a:off x="663664" y="4217910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9EA3A92-5032-C116-D1FB-C0B299276DA2}"/>
              </a:ext>
            </a:extLst>
          </p:cNvPr>
          <p:cNvSpPr/>
          <p:nvPr/>
        </p:nvSpPr>
        <p:spPr>
          <a:xfrm>
            <a:off x="732826" y="4630694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EDAB9DF-488C-7B78-E593-B5A379F41337}"/>
              </a:ext>
            </a:extLst>
          </p:cNvPr>
          <p:cNvSpPr txBox="1"/>
          <p:nvPr/>
        </p:nvSpPr>
        <p:spPr>
          <a:xfrm>
            <a:off x="452387" y="327259"/>
            <a:ext cx="493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C++ 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で使える変数の「型」一覧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8886BCE-53E6-2CA4-D430-977D865C230A}"/>
              </a:ext>
            </a:extLst>
          </p:cNvPr>
          <p:cNvGraphicFramePr>
            <a:graphicFrameLocks noGrp="1"/>
          </p:cNvGraphicFramePr>
          <p:nvPr/>
        </p:nvGraphicFramePr>
        <p:xfrm>
          <a:off x="4563369" y="1024578"/>
          <a:ext cx="7392372" cy="376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816">
                  <a:extLst>
                    <a:ext uri="{9D8B030D-6E8A-4147-A177-3AD203B41FA5}">
                      <a16:colId xmlns:a16="http://schemas.microsoft.com/office/drawing/2014/main" val="4291370809"/>
                    </a:ext>
                  </a:extLst>
                </a:gridCol>
                <a:gridCol w="2266461">
                  <a:extLst>
                    <a:ext uri="{9D8B030D-6E8A-4147-A177-3AD203B41FA5}">
                      <a16:colId xmlns:a16="http://schemas.microsoft.com/office/drawing/2014/main" val="3045145936"/>
                    </a:ext>
                  </a:extLst>
                </a:gridCol>
                <a:gridCol w="3093095">
                  <a:extLst>
                    <a:ext uri="{9D8B030D-6E8A-4147-A177-3AD203B41FA5}">
                      <a16:colId xmlns:a16="http://schemas.microsoft.com/office/drawing/2014/main" val="2461934093"/>
                    </a:ext>
                  </a:extLst>
                </a:gridCol>
              </a:tblGrid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300"/>
                        <a:t>型名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300"/>
                        <a:t>およその値域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300"/>
                        <a:t>例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43662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± 21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億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 i = 201828101;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665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double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有効数字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15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桁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double d = 3.1415926535;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80036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bool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か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bool b = true;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9229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char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-128 ~ 127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char c = ‘a’ // 97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2380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long long int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±922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京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略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7242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short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±3.2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万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short sh = 32767;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277623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float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有効数字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桁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float f = 3.141592;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51075"/>
                  </a:ext>
                </a:extLst>
              </a:tr>
              <a:tr h="418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unsigned int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0 ~ 42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億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略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66565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C051C6-0970-C2F9-E441-F3FC0E4BCFB4}"/>
              </a:ext>
            </a:extLst>
          </p:cNvPr>
          <p:cNvSpPr txBox="1"/>
          <p:nvPr/>
        </p:nvSpPr>
        <p:spPr>
          <a:xfrm>
            <a:off x="6102348" y="5095848"/>
            <a:ext cx="4368805" cy="73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まだまだあるけれど</a:t>
            </a:r>
            <a:endParaRPr kumimoji="1" lang="en-US" altLang="ja-JP" sz="1800">
              <a:solidFill>
                <a:schemeClr val="bg1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ぜんぶを使い分ける必要はない</a:t>
            </a:r>
            <a:endParaRPr kumimoji="1" lang="en-US" altLang="ja-JP" sz="180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4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1-3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2239719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D747C-2E6F-6262-B9B5-4DD9786DBF93}"/>
              </a:ext>
            </a:extLst>
          </p:cNvPr>
          <p:cNvSpPr txBox="1"/>
          <p:nvPr/>
        </p:nvSpPr>
        <p:spPr>
          <a:xfrm>
            <a:off x="990497" y="3013443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「変数」「型」という概念を知る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を使う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2706702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F75D0-79A5-12DF-3814-6A45ABE9828E}"/>
              </a:ext>
            </a:extLst>
          </p:cNvPr>
          <p:cNvSpPr txBox="1"/>
          <p:nvPr/>
        </p:nvSpPr>
        <p:spPr>
          <a:xfrm>
            <a:off x="990497" y="3823047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変数に値を保存したり読み込んだりできる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11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ariable (Vary + able)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2444283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プログラムに値を覚えさせるもの、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またはプログラムが覚えている値のこと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3664D4C-1871-BE3C-78B6-4580A7A795AB}"/>
              </a:ext>
            </a:extLst>
          </p:cNvPr>
          <p:cNvGrpSpPr/>
          <p:nvPr/>
        </p:nvGrpSpPr>
        <p:grpSpPr>
          <a:xfrm>
            <a:off x="2687516" y="4613889"/>
            <a:ext cx="1404471" cy="1081712"/>
            <a:chOff x="2687516" y="4613889"/>
            <a:chExt cx="1404471" cy="1081712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D722EDF-EA2C-2838-340A-4E091A79CBD1}"/>
                </a:ext>
              </a:extLst>
            </p:cNvPr>
            <p:cNvCxnSpPr/>
            <p:nvPr/>
          </p:nvCxnSpPr>
          <p:spPr>
            <a:xfrm>
              <a:off x="2687516" y="5677647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3752A8B-6B21-9DE6-9094-07ADEAC20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899" y="4613889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140436D-CA48-3CA9-953D-839CB2E48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436" y="4615601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ACE03F-19DA-577F-B5AE-DAB99DC06079}"/>
              </a:ext>
            </a:extLst>
          </p:cNvPr>
          <p:cNvSpPr txBox="1"/>
          <p:nvPr/>
        </p:nvSpPr>
        <p:spPr>
          <a:xfrm>
            <a:off x="4313446" y="4715608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accent3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C5E939B-6E89-A71B-493A-0F5DC13155DD}"/>
              </a:ext>
            </a:extLst>
          </p:cNvPr>
          <p:cNvSpPr/>
          <p:nvPr/>
        </p:nvSpPr>
        <p:spPr>
          <a:xfrm>
            <a:off x="4313446" y="4852780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B27089-7684-4794-F788-E80D08BF868D}"/>
              </a:ext>
            </a:extLst>
          </p:cNvPr>
          <p:cNvSpPr txBox="1"/>
          <p:nvPr/>
        </p:nvSpPr>
        <p:spPr>
          <a:xfrm>
            <a:off x="2946983" y="4813366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CBA21A7-6251-0227-118B-DBA14B9C32F4}"/>
              </a:ext>
            </a:extLst>
          </p:cNvPr>
          <p:cNvCxnSpPr/>
          <p:nvPr/>
        </p:nvCxnSpPr>
        <p:spPr>
          <a:xfrm>
            <a:off x="3375804" y="4127424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838BFC-03E1-B29B-0755-F670538D8643}"/>
              </a:ext>
            </a:extLst>
          </p:cNvPr>
          <p:cNvSpPr txBox="1"/>
          <p:nvPr/>
        </p:nvSpPr>
        <p:spPr>
          <a:xfrm>
            <a:off x="2099873" y="3298794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変数の値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A84864-328D-72B2-343D-C31850104B93}"/>
              </a:ext>
            </a:extLst>
          </p:cNvPr>
          <p:cNvSpPr txBox="1"/>
          <p:nvPr/>
        </p:nvSpPr>
        <p:spPr>
          <a:xfrm>
            <a:off x="6552149" y="3806166"/>
            <a:ext cx="4189516" cy="20523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全ての変数は、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「</a:t>
            </a:r>
            <a:r>
              <a:rPr kumimoji="1" lang="ja-JP" altLang="en-US">
                <a:solidFill>
                  <a:schemeClr val="accent3"/>
                </a:solidFill>
              </a:rPr>
              <a:t>名前</a:t>
            </a:r>
            <a:r>
              <a:rPr kumimoji="1" lang="ja-JP" altLang="en-US">
                <a:solidFill>
                  <a:schemeClr val="bg1"/>
                </a:solidFill>
              </a:rPr>
              <a:t>」と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「</a:t>
            </a:r>
            <a:r>
              <a:rPr kumimoji="1" lang="ja-JP" altLang="en-US">
                <a:solidFill>
                  <a:schemeClr val="accent2"/>
                </a:solidFill>
              </a:rPr>
              <a:t>値</a:t>
            </a:r>
            <a:r>
              <a:rPr kumimoji="1" lang="ja-JP" altLang="en-US">
                <a:solidFill>
                  <a:schemeClr val="bg1"/>
                </a:solidFill>
              </a:rPr>
              <a:t>」を持つ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値を入れることができる箱と例えられる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B4ABD6-2E28-3EA0-6D85-CFBDFF83309A}"/>
              </a:ext>
            </a:extLst>
          </p:cNvPr>
          <p:cNvSpPr/>
          <p:nvPr/>
        </p:nvSpPr>
        <p:spPr>
          <a:xfrm>
            <a:off x="2813620" y="5491745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06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7580A4A-E1F8-23CA-256A-1E4A0FA1AC76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D722EDF-EA2C-2838-340A-4E091A79CBD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3752A8B-6B21-9DE6-9094-07ADEAC20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140436D-CA48-3CA9-953D-839CB2E48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ACE03F-19DA-577F-B5AE-DAB99DC06079}"/>
              </a:ext>
            </a:extLst>
          </p:cNvPr>
          <p:cNvSpPr txBox="1"/>
          <p:nvPr/>
        </p:nvSpPr>
        <p:spPr>
          <a:xfrm>
            <a:off x="3983068" y="3703572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C5E939B-6E89-A71B-493A-0F5DC13155DD}"/>
              </a:ext>
            </a:extLst>
          </p:cNvPr>
          <p:cNvSpPr/>
          <p:nvPr/>
        </p:nvSpPr>
        <p:spPr>
          <a:xfrm>
            <a:off x="3983068" y="3840744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B27089-7684-4794-F788-E80D08BF868D}"/>
              </a:ext>
            </a:extLst>
          </p:cNvPr>
          <p:cNvSpPr txBox="1"/>
          <p:nvPr/>
        </p:nvSpPr>
        <p:spPr>
          <a:xfrm>
            <a:off x="2616605" y="38013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CBA21A7-6251-0227-118B-DBA14B9C32F4}"/>
              </a:ext>
            </a:extLst>
          </p:cNvPr>
          <p:cNvCxnSpPr/>
          <p:nvPr/>
        </p:nvCxnSpPr>
        <p:spPr>
          <a:xfrm>
            <a:off x="3045426" y="3115388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838BFC-03E1-B29B-0755-F670538D8643}"/>
              </a:ext>
            </a:extLst>
          </p:cNvPr>
          <p:cNvSpPr txBox="1"/>
          <p:nvPr/>
        </p:nvSpPr>
        <p:spPr>
          <a:xfrm>
            <a:off x="1769495" y="2286758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変数の値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B4ABD6-2E28-3EA0-6D85-CFBDFF83309A}"/>
              </a:ext>
            </a:extLst>
          </p:cNvPr>
          <p:cNvSpPr/>
          <p:nvPr/>
        </p:nvSpPr>
        <p:spPr>
          <a:xfrm>
            <a:off x="2483242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896D0241-9418-F81D-ED7B-E025011B765E}"/>
              </a:ext>
            </a:extLst>
          </p:cNvPr>
          <p:cNvGraphicFramePr>
            <a:graphicFrameLocks noGrp="1"/>
          </p:cNvGraphicFramePr>
          <p:nvPr/>
        </p:nvGraphicFramePr>
        <p:xfrm>
          <a:off x="5418941" y="2274494"/>
          <a:ext cx="5786091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04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22707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 u="sng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まだ実行できない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0;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BF0A2-3BD7-A786-ABC7-C191478377A3}"/>
              </a:ext>
            </a:extLst>
          </p:cNvPr>
          <p:cNvSpPr txBox="1"/>
          <p:nvPr/>
        </p:nvSpPr>
        <p:spPr>
          <a:xfrm>
            <a:off x="5625777" y="1844825"/>
            <a:ext cx="6094948" cy="40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それっぽいコード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F6B111-87C6-48FC-D92B-AF206F5D2E3A}"/>
              </a:ext>
            </a:extLst>
          </p:cNvPr>
          <p:cNvSpPr txBox="1"/>
          <p:nvPr/>
        </p:nvSpPr>
        <p:spPr>
          <a:xfrm>
            <a:off x="5530340" y="4918149"/>
            <a:ext cx="6094948" cy="40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accent3"/>
                </a:solidFill>
                <a:latin typeface="源真ゴシックP Regular"/>
                <a:ea typeface="源真ゴシックP Regular"/>
              </a:rPr>
              <a:t>x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という変数に </a:t>
            </a:r>
            <a:r>
              <a:rPr lang="en-US" altLang="ja-JP">
                <a:solidFill>
                  <a:schemeClr val="accent2"/>
                </a:solidFill>
                <a:latin typeface="源真ゴシックP Regular"/>
                <a:ea typeface="源真ゴシックP Regular"/>
              </a:rPr>
              <a:t>3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を入れる 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(</a:t>
            </a:r>
            <a:r>
              <a:rPr lang="en-US" altLang="ja-JP">
                <a:solidFill>
                  <a:schemeClr val="accent3"/>
                </a:solidFill>
                <a:latin typeface="源真ゴシックP Regular"/>
                <a:ea typeface="源真ゴシックP Regular"/>
              </a:rPr>
              <a:t>x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という変数の値を </a:t>
            </a:r>
            <a:r>
              <a:rPr lang="en-US" altLang="ja-JP">
                <a:solidFill>
                  <a:schemeClr val="accent2"/>
                </a:solidFill>
                <a:latin typeface="源真ゴシックP Regular"/>
                <a:ea typeface="源真ゴシックP Regular"/>
              </a:rPr>
              <a:t>3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にする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54DD815-336E-4ABF-0901-7B86B32C97F8}"/>
              </a:ext>
            </a:extLst>
          </p:cNvPr>
          <p:cNvSpPr txBox="1"/>
          <p:nvPr/>
        </p:nvSpPr>
        <p:spPr>
          <a:xfrm>
            <a:off x="3983068" y="3703572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56436B2-C1AB-CA9A-8230-0CDA12215DE0}"/>
              </a:ext>
            </a:extLst>
          </p:cNvPr>
          <p:cNvSpPr/>
          <p:nvPr/>
        </p:nvSpPr>
        <p:spPr>
          <a:xfrm>
            <a:off x="3983068" y="3840744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2616605" y="38013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137809F-0BF6-6482-96A5-8979159044C5}"/>
              </a:ext>
            </a:extLst>
          </p:cNvPr>
          <p:cNvCxnSpPr/>
          <p:nvPr/>
        </p:nvCxnSpPr>
        <p:spPr>
          <a:xfrm>
            <a:off x="3045426" y="3115388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F77E91C-1132-6193-4374-F1D8477BF4A9}"/>
              </a:ext>
            </a:extLst>
          </p:cNvPr>
          <p:cNvSpPr txBox="1"/>
          <p:nvPr/>
        </p:nvSpPr>
        <p:spPr>
          <a:xfrm>
            <a:off x="1769495" y="2286758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変数の値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0632AC6-6D6B-3E3C-D3DE-C6753F431062}"/>
              </a:ext>
            </a:extLst>
          </p:cNvPr>
          <p:cNvSpPr txBox="1"/>
          <p:nvPr/>
        </p:nvSpPr>
        <p:spPr>
          <a:xfrm>
            <a:off x="1554618" y="4217910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9EA3A92-5032-C116-D1FB-C0B299276DA2}"/>
              </a:ext>
            </a:extLst>
          </p:cNvPr>
          <p:cNvSpPr/>
          <p:nvPr/>
        </p:nvSpPr>
        <p:spPr>
          <a:xfrm>
            <a:off x="1623780" y="4630694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4B80949-2BB1-BEA7-FAEF-0C3C0205114F}"/>
              </a:ext>
            </a:extLst>
          </p:cNvPr>
          <p:cNvSpPr txBox="1"/>
          <p:nvPr/>
        </p:nvSpPr>
        <p:spPr>
          <a:xfrm>
            <a:off x="5997203" y="1792263"/>
            <a:ext cx="5385500" cy="38226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変数には「</a:t>
            </a:r>
            <a:r>
              <a:rPr kumimoji="1" lang="ja-JP" altLang="en-US">
                <a:solidFill>
                  <a:schemeClr val="accent4"/>
                </a:solidFill>
              </a:rPr>
              <a:t>型</a:t>
            </a:r>
            <a:r>
              <a:rPr kumimoji="1" lang="ja-JP" altLang="en-US">
                <a:solidFill>
                  <a:schemeClr val="bg1"/>
                </a:solidFill>
              </a:rPr>
              <a:t>」を設定する </a:t>
            </a:r>
            <a:r>
              <a:rPr kumimoji="1" lang="en-US" altLang="ja-JP">
                <a:solidFill>
                  <a:schemeClr val="bg1"/>
                </a:solidFill>
              </a:rPr>
              <a:t>(C++</a:t>
            </a:r>
            <a:r>
              <a:rPr kumimoji="1" lang="ja-JP" altLang="en-US">
                <a:solidFill>
                  <a:schemeClr val="bg1"/>
                </a:solidFill>
              </a:rPr>
              <a:t>は</a:t>
            </a:r>
            <a:r>
              <a:rPr kumimoji="1" lang="ja-JP" altLang="en-US">
                <a:solidFill>
                  <a:schemeClr val="accent1"/>
                </a:solidFill>
              </a:rPr>
              <a:t>必ず指定する</a:t>
            </a:r>
            <a:r>
              <a:rPr kumimoji="1" lang="en-US" altLang="ja-JP">
                <a:solidFill>
                  <a:schemeClr val="bg1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「</a:t>
            </a:r>
            <a:r>
              <a:rPr lang="ja-JP" altLang="en-US">
                <a:solidFill>
                  <a:schemeClr val="accent4"/>
                </a:solidFill>
              </a:rPr>
              <a:t>型</a:t>
            </a:r>
            <a:r>
              <a:rPr lang="ja-JP" altLang="en-US">
                <a:solidFill>
                  <a:schemeClr val="bg1"/>
                </a:solidFill>
              </a:rPr>
              <a:t>」は、</a:t>
            </a:r>
            <a:r>
              <a:rPr lang="ja-JP" altLang="en-US">
                <a:solidFill>
                  <a:schemeClr val="accent4"/>
                </a:solidFill>
              </a:rPr>
              <a:t>変数に入れる値の種類</a:t>
            </a:r>
            <a:r>
              <a:rPr lang="ja-JP" altLang="en-US">
                <a:solidFill>
                  <a:schemeClr val="bg1"/>
                </a:solidFill>
              </a:rPr>
              <a:t>を決める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</a:t>
            </a:r>
            <a:r>
              <a:rPr kumimoji="1" lang="en-US" altLang="ja-JP">
                <a:solidFill>
                  <a:schemeClr val="bg1"/>
                </a:solidFill>
              </a:rPr>
              <a:t>nt    </a:t>
            </a:r>
            <a:r>
              <a:rPr kumimoji="1" lang="ja-JP" altLang="en-US">
                <a:solidFill>
                  <a:schemeClr val="bg1"/>
                </a:solidFill>
              </a:rPr>
              <a:t>は</a:t>
            </a:r>
            <a:r>
              <a:rPr kumimoji="1" lang="en-US" altLang="ja-JP">
                <a:solidFill>
                  <a:schemeClr val="bg1"/>
                </a:solidFill>
              </a:rPr>
              <a:t> </a:t>
            </a:r>
            <a:r>
              <a:rPr kumimoji="1" lang="ja-JP" altLang="en-US">
                <a:solidFill>
                  <a:schemeClr val="bg1"/>
                </a:solidFill>
              </a:rPr>
              <a:t>整数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(±21</a:t>
            </a:r>
            <a:r>
              <a:rPr lang="ja-JP" altLang="en-US">
                <a:solidFill>
                  <a:schemeClr val="bg1"/>
                </a:solidFill>
              </a:rPr>
              <a:t>億 くらいの範囲</a:t>
            </a:r>
            <a:r>
              <a:rPr lang="en-US" altLang="ja-JP">
                <a:solidFill>
                  <a:schemeClr val="bg1"/>
                </a:solidFill>
              </a:rPr>
              <a:t>)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Double  </a:t>
            </a:r>
            <a:r>
              <a:rPr lang="ja-JP" altLang="en-US">
                <a:solidFill>
                  <a:schemeClr val="bg1"/>
                </a:solidFill>
              </a:rPr>
              <a:t>は 小数も整数も入る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だいたい、小数点以下</a:t>
            </a:r>
            <a:r>
              <a:rPr lang="en-US" altLang="ja-JP">
                <a:solidFill>
                  <a:schemeClr val="bg1"/>
                </a:solidFill>
              </a:rPr>
              <a:t>15</a:t>
            </a:r>
            <a:r>
              <a:rPr lang="ja-JP" altLang="en-US">
                <a:solidFill>
                  <a:schemeClr val="bg1"/>
                </a:solidFill>
              </a:rPr>
              <a:t>桁まで正しい</a:t>
            </a:r>
            <a:r>
              <a:rPr lang="en-US" altLang="ja-JP">
                <a:solidFill>
                  <a:schemeClr val="bg1"/>
                </a:solidFill>
              </a:rPr>
              <a:t>) </a:t>
            </a: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[ </a:t>
            </a:r>
            <a:r>
              <a:rPr lang="ja-JP" altLang="en-US">
                <a:solidFill>
                  <a:schemeClr val="bg1"/>
                </a:solidFill>
              </a:rPr>
              <a:t>注意 </a:t>
            </a:r>
            <a:r>
              <a:rPr lang="en-US" altLang="ja-JP">
                <a:solidFill>
                  <a:schemeClr val="bg1"/>
                </a:solidFill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変数の</a:t>
            </a:r>
            <a:r>
              <a:rPr lang="ja-JP" altLang="en-US">
                <a:solidFill>
                  <a:schemeClr val="accent4"/>
                </a:solidFill>
              </a:rPr>
              <a:t>型</a:t>
            </a:r>
            <a:r>
              <a:rPr lang="ja-JP" altLang="en-US">
                <a:solidFill>
                  <a:schemeClr val="bg1"/>
                </a:solidFill>
              </a:rPr>
              <a:t>は途中で変えられない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4D4EBC4D-A16F-A7D8-36BB-0F61CAF2FEC0}"/>
              </a:ext>
            </a:extLst>
          </p:cNvPr>
          <p:cNvSpPr/>
          <p:nvPr/>
        </p:nvSpPr>
        <p:spPr>
          <a:xfrm>
            <a:off x="6024411" y="281844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F04B894-B2EE-3403-8BFD-411A8CBEEEC8}"/>
              </a:ext>
            </a:extLst>
          </p:cNvPr>
          <p:cNvSpPr/>
          <p:nvPr/>
        </p:nvSpPr>
        <p:spPr>
          <a:xfrm>
            <a:off x="6024411" y="3824564"/>
            <a:ext cx="842678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324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54DD815-336E-4ABF-0901-7B86B32C97F8}"/>
              </a:ext>
            </a:extLst>
          </p:cNvPr>
          <p:cNvSpPr txBox="1"/>
          <p:nvPr/>
        </p:nvSpPr>
        <p:spPr>
          <a:xfrm>
            <a:off x="3983068" y="3703572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56436B2-C1AB-CA9A-8230-0CDA12215DE0}"/>
              </a:ext>
            </a:extLst>
          </p:cNvPr>
          <p:cNvSpPr/>
          <p:nvPr/>
        </p:nvSpPr>
        <p:spPr>
          <a:xfrm>
            <a:off x="3983068" y="3840744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2616605" y="38013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137809F-0BF6-6482-96A5-8979159044C5}"/>
              </a:ext>
            </a:extLst>
          </p:cNvPr>
          <p:cNvCxnSpPr/>
          <p:nvPr/>
        </p:nvCxnSpPr>
        <p:spPr>
          <a:xfrm>
            <a:off x="3045426" y="3115388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F77E91C-1132-6193-4374-F1D8477BF4A9}"/>
              </a:ext>
            </a:extLst>
          </p:cNvPr>
          <p:cNvSpPr txBox="1"/>
          <p:nvPr/>
        </p:nvSpPr>
        <p:spPr>
          <a:xfrm>
            <a:off x="1769495" y="2286758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変数の値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0632AC6-6D6B-3E3C-D3DE-C6753F431062}"/>
              </a:ext>
            </a:extLst>
          </p:cNvPr>
          <p:cNvSpPr txBox="1"/>
          <p:nvPr/>
        </p:nvSpPr>
        <p:spPr>
          <a:xfrm>
            <a:off x="1554618" y="4217910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9EA3A92-5032-C116-D1FB-C0B299276DA2}"/>
              </a:ext>
            </a:extLst>
          </p:cNvPr>
          <p:cNvSpPr/>
          <p:nvPr/>
        </p:nvSpPr>
        <p:spPr>
          <a:xfrm>
            <a:off x="1623780" y="4630694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944644"/>
          <a:ext cx="5856729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これで実行できる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0;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DBA7E4-FF2E-A6A1-43E4-4F73B575A459}"/>
              </a:ext>
            </a:extLst>
          </p:cNvPr>
          <p:cNvSpPr txBox="1"/>
          <p:nvPr/>
        </p:nvSpPr>
        <p:spPr>
          <a:xfrm>
            <a:off x="5714064" y="1509840"/>
            <a:ext cx="6094948" cy="40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これは正しいコード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D270C-FAE0-C42A-1DDC-8C6AE73D1F96}"/>
              </a:ext>
            </a:extLst>
          </p:cNvPr>
          <p:cNvSpPr txBox="1"/>
          <p:nvPr/>
        </p:nvSpPr>
        <p:spPr>
          <a:xfrm>
            <a:off x="5714064" y="4530159"/>
            <a:ext cx="6276984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accent3"/>
                </a:solidFill>
                <a:latin typeface="源真ゴシックP Regular"/>
                <a:ea typeface="源真ゴシックP Regular"/>
              </a:rPr>
              <a:t>x</a:t>
            </a:r>
            <a:r>
              <a:rPr lang="en-US" altLang="ja-JP">
                <a:solidFill>
                  <a:schemeClr val="bg1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源真ゴシックP Regular"/>
                <a:ea typeface="源真ゴシックP Regular"/>
              </a:rPr>
              <a:t>という名前で、 </a:t>
            </a:r>
            <a:r>
              <a:rPr lang="en-US" altLang="ja-JP">
                <a:solidFill>
                  <a:schemeClr val="accent4"/>
                </a:solidFill>
                <a:latin typeface="源真ゴシックP Regular"/>
                <a:ea typeface="源真ゴシックP Regular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源真ゴシックP Regular"/>
                <a:ea typeface="源真ゴシックP Regular"/>
              </a:rPr>
              <a:t>型の変数は</a:t>
            </a:r>
            <a:endParaRPr lang="en-US" altLang="ja-JP">
              <a:solidFill>
                <a:schemeClr val="bg1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値に </a:t>
            </a:r>
            <a:r>
              <a:rPr lang="en-US" altLang="ja-JP">
                <a:solidFill>
                  <a:schemeClr val="accent2"/>
                </a:solidFill>
                <a:latin typeface="源真ゴシックP Regular"/>
                <a:ea typeface="源真ゴシックP Regular"/>
              </a:rPr>
              <a:t>3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を持っている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4A9C6E-A9F9-6EAF-1379-D5821E90B7CB}"/>
              </a:ext>
            </a:extLst>
          </p:cNvPr>
          <p:cNvSpPr txBox="1"/>
          <p:nvPr/>
        </p:nvSpPr>
        <p:spPr>
          <a:xfrm>
            <a:off x="5714064" y="5267733"/>
            <a:ext cx="6146800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変数を使いはじめるときは、「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型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」「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C49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名前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 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=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「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8E49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値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」と書く</a:t>
            </a:r>
            <a:b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これを、「変数を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5A8FB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初期化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する」という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2452184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54DD815-336E-4ABF-0901-7B86B32C97F8}"/>
              </a:ext>
            </a:extLst>
          </p:cNvPr>
          <p:cNvSpPr txBox="1"/>
          <p:nvPr/>
        </p:nvSpPr>
        <p:spPr>
          <a:xfrm>
            <a:off x="3983068" y="2553903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56436B2-C1AB-CA9A-8230-0CDA12215DE0}"/>
              </a:ext>
            </a:extLst>
          </p:cNvPr>
          <p:cNvSpPr/>
          <p:nvPr/>
        </p:nvSpPr>
        <p:spPr>
          <a:xfrm>
            <a:off x="3983068" y="2691075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2616605" y="2651661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137809F-0BF6-6482-96A5-8979159044C5}"/>
              </a:ext>
            </a:extLst>
          </p:cNvPr>
          <p:cNvCxnSpPr/>
          <p:nvPr/>
        </p:nvCxnSpPr>
        <p:spPr>
          <a:xfrm>
            <a:off x="3045426" y="1965719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F77E91C-1132-6193-4374-F1D8477BF4A9}"/>
              </a:ext>
            </a:extLst>
          </p:cNvPr>
          <p:cNvSpPr txBox="1"/>
          <p:nvPr/>
        </p:nvSpPr>
        <p:spPr>
          <a:xfrm>
            <a:off x="1769495" y="1137089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変数の値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3330040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3330638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0632AC6-6D6B-3E3C-D3DE-C6753F431062}"/>
              </a:ext>
            </a:extLst>
          </p:cNvPr>
          <p:cNvSpPr txBox="1"/>
          <p:nvPr/>
        </p:nvSpPr>
        <p:spPr>
          <a:xfrm>
            <a:off x="1554618" y="3068241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9EA3A92-5032-C116-D1FB-C0B299276DA2}"/>
              </a:ext>
            </a:extLst>
          </p:cNvPr>
          <p:cNvSpPr/>
          <p:nvPr/>
        </p:nvSpPr>
        <p:spPr>
          <a:xfrm>
            <a:off x="1623780" y="3481025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y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y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を定義した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06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0;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D270C-FAE0-C42A-1DDC-8C6AE73D1F96}"/>
              </a:ext>
            </a:extLst>
          </p:cNvPr>
          <p:cNvSpPr txBox="1"/>
          <p:nvPr/>
        </p:nvSpPr>
        <p:spPr>
          <a:xfrm>
            <a:off x="5714065" y="5234322"/>
            <a:ext cx="6276984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ただし、「値」は書かなくても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この場合「変数を</a:t>
            </a:r>
            <a:r>
              <a:rPr lang="ja-JP" altLang="en-US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定義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する」という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224F0C7-C322-9285-7F22-E80BC64C3C82}"/>
              </a:ext>
            </a:extLst>
          </p:cNvPr>
          <p:cNvGrpSpPr/>
          <p:nvPr/>
        </p:nvGrpSpPr>
        <p:grpSpPr>
          <a:xfrm>
            <a:off x="2357138" y="4618265"/>
            <a:ext cx="1404471" cy="1081712"/>
            <a:chOff x="2357138" y="3601853"/>
            <a:chExt cx="1404471" cy="1081712"/>
          </a:xfrm>
        </p:grpSpPr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D4BBF26-DD9F-EB90-5669-750274241B3C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4E97483-0795-77BE-457D-61031F894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F21BAE7-7960-3C56-D84C-D1E4D20A1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58BC68-E589-0D85-0559-BF8882A18A63}"/>
              </a:ext>
            </a:extLst>
          </p:cNvPr>
          <p:cNvSpPr txBox="1"/>
          <p:nvPr/>
        </p:nvSpPr>
        <p:spPr>
          <a:xfrm>
            <a:off x="3983068" y="4719984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806379C-4DEC-E789-E76E-B4AB81DBDCAD}"/>
              </a:ext>
            </a:extLst>
          </p:cNvPr>
          <p:cNvSpPr/>
          <p:nvPr/>
        </p:nvSpPr>
        <p:spPr>
          <a:xfrm>
            <a:off x="3983068" y="4857156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y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A3A836-CBD4-262F-3B58-8ADC6485AAD9}"/>
              </a:ext>
            </a:extLst>
          </p:cNvPr>
          <p:cNvSpPr txBox="1"/>
          <p:nvPr/>
        </p:nvSpPr>
        <p:spPr>
          <a:xfrm>
            <a:off x="2616605" y="4817742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CC5E69-32AD-AF83-9268-A95F81F1DE3F}"/>
              </a:ext>
            </a:extLst>
          </p:cNvPr>
          <p:cNvSpPr txBox="1"/>
          <p:nvPr/>
        </p:nvSpPr>
        <p:spPr>
          <a:xfrm>
            <a:off x="1819388" y="4681260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値なし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9CCD023-9E2E-90A3-9399-C208858F392E}"/>
              </a:ext>
            </a:extLst>
          </p:cNvPr>
          <p:cNvSpPr/>
          <p:nvPr/>
        </p:nvSpPr>
        <p:spPr>
          <a:xfrm>
            <a:off x="2926564" y="5496121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y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3DF85EB-3F5A-EAF4-450B-3E87E60F0039}"/>
              </a:ext>
            </a:extLst>
          </p:cNvPr>
          <p:cNvSpPr/>
          <p:nvPr/>
        </p:nvSpPr>
        <p:spPr>
          <a:xfrm>
            <a:off x="2413925" y="5496719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D8879E0-A2A1-7330-F085-3CA71FD36F6A}"/>
              </a:ext>
            </a:extLst>
          </p:cNvPr>
          <p:cNvSpPr txBox="1"/>
          <p:nvPr/>
        </p:nvSpPr>
        <p:spPr>
          <a:xfrm>
            <a:off x="1554618" y="5234322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6F64D04-DAC9-B8C6-D4BC-0F1A10C0761C}"/>
              </a:ext>
            </a:extLst>
          </p:cNvPr>
          <p:cNvSpPr/>
          <p:nvPr/>
        </p:nvSpPr>
        <p:spPr>
          <a:xfrm>
            <a:off x="1623780" y="5647106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703AF4-D626-5F90-B892-4915AD1F5348}"/>
              </a:ext>
            </a:extLst>
          </p:cNvPr>
          <p:cNvSpPr txBox="1"/>
          <p:nvPr/>
        </p:nvSpPr>
        <p:spPr>
          <a:xfrm>
            <a:off x="5714064" y="4420691"/>
            <a:ext cx="6146800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変数を使いはじめるときは、「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型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」「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C49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名前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 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=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「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8E49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値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」と書く</a:t>
            </a:r>
            <a:b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これを、「変数を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5A8FB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初期化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する」という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206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54DD815-336E-4ABF-0901-7B86B32C97F8}"/>
              </a:ext>
            </a:extLst>
          </p:cNvPr>
          <p:cNvSpPr txBox="1"/>
          <p:nvPr/>
        </p:nvSpPr>
        <p:spPr>
          <a:xfrm>
            <a:off x="3983068" y="3703572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56436B2-C1AB-CA9A-8230-0CDA12215DE0}"/>
              </a:ext>
            </a:extLst>
          </p:cNvPr>
          <p:cNvSpPr/>
          <p:nvPr/>
        </p:nvSpPr>
        <p:spPr>
          <a:xfrm>
            <a:off x="3983068" y="3840744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2616605" y="38013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137809F-0BF6-6482-96A5-8979159044C5}"/>
              </a:ext>
            </a:extLst>
          </p:cNvPr>
          <p:cNvCxnSpPr/>
          <p:nvPr/>
        </p:nvCxnSpPr>
        <p:spPr>
          <a:xfrm>
            <a:off x="3045426" y="3115388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F77E91C-1132-6193-4374-F1D8477BF4A9}"/>
              </a:ext>
            </a:extLst>
          </p:cNvPr>
          <p:cNvSpPr txBox="1"/>
          <p:nvPr/>
        </p:nvSpPr>
        <p:spPr>
          <a:xfrm>
            <a:off x="1769495" y="2286758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(4</a:t>
            </a:r>
            <a:r>
              <a:rPr lang="ja-JP" altLang="en-US">
                <a:solidFill>
                  <a:schemeClr val="bg1"/>
                </a:solidFill>
              </a:rPr>
              <a:t>行目終わりの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0632AC6-6D6B-3E3C-D3DE-C6753F431062}"/>
              </a:ext>
            </a:extLst>
          </p:cNvPr>
          <p:cNvSpPr txBox="1"/>
          <p:nvPr/>
        </p:nvSpPr>
        <p:spPr>
          <a:xfrm>
            <a:off x="1554618" y="4217910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9EA3A92-5032-C116-D1FB-C0B299276DA2}"/>
              </a:ext>
            </a:extLst>
          </p:cNvPr>
          <p:cNvSpPr/>
          <p:nvPr/>
        </p:nvSpPr>
        <p:spPr>
          <a:xfrm>
            <a:off x="1623780" y="4630694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に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を代入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0;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B41AC3-7277-985E-6AF8-6ED8FAEC5774}"/>
              </a:ext>
            </a:extLst>
          </p:cNvPr>
          <p:cNvCxnSpPr>
            <a:cxnSpLocks/>
          </p:cNvCxnSpPr>
          <p:nvPr/>
        </p:nvCxnSpPr>
        <p:spPr>
          <a:xfrm rot="1800000">
            <a:off x="4400742" y="2189852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ED491-8ADB-6263-0633-E549A7AE15A8}"/>
              </a:ext>
            </a:extLst>
          </p:cNvPr>
          <p:cNvSpPr txBox="1"/>
          <p:nvPr/>
        </p:nvSpPr>
        <p:spPr>
          <a:xfrm rot="1800000">
            <a:off x="3614550" y="1411614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(5</a:t>
            </a:r>
            <a:r>
              <a:rPr lang="ja-JP" altLang="en-US">
                <a:solidFill>
                  <a:schemeClr val="bg1"/>
                </a:solidFill>
              </a:rPr>
              <a:t>行目終わりの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A117F5A-596D-4762-EE98-877B19CBB697}"/>
              </a:ext>
            </a:extLst>
          </p:cNvPr>
          <p:cNvSpPr txBox="1"/>
          <p:nvPr/>
        </p:nvSpPr>
        <p:spPr>
          <a:xfrm rot="1800000">
            <a:off x="3615827" y="28746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>
                <a:solidFill>
                  <a:schemeClr val="bg1"/>
                </a:solidFill>
              </a:rPr>
              <a:t>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9BA800-8633-0DD5-BCCA-EDA3F9ED5832}"/>
              </a:ext>
            </a:extLst>
          </p:cNvPr>
          <p:cNvSpPr txBox="1"/>
          <p:nvPr/>
        </p:nvSpPr>
        <p:spPr>
          <a:xfrm>
            <a:off x="5714065" y="4141853"/>
            <a:ext cx="6276984" cy="1734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変数を</a:t>
            </a:r>
            <a:r>
              <a:rPr lang="ja-JP" altLang="en-US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初期化</a:t>
            </a:r>
            <a:r>
              <a:rPr lang="ja-JP" altLang="en-US">
                <a:solidFill>
                  <a:schemeClr val="bg1"/>
                </a:solidFill>
                <a:latin typeface="源真ゴシックP Regular"/>
                <a:ea typeface="源真ゴシックP Regular"/>
              </a:rPr>
              <a:t>や</a:t>
            </a:r>
            <a:r>
              <a:rPr lang="ja-JP" altLang="en-US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定義</a:t>
            </a:r>
            <a:r>
              <a:rPr lang="ja-JP" altLang="en-US">
                <a:solidFill>
                  <a:schemeClr val="bg1"/>
                </a:solidFill>
                <a:latin typeface="源真ゴシックP Regular"/>
                <a:ea typeface="源真ゴシックP Regular"/>
              </a:rPr>
              <a:t>した後は、その</a:t>
            </a:r>
            <a:r>
              <a:rPr lang="ja-JP" altLang="en-US">
                <a:solidFill>
                  <a:schemeClr val="accent2"/>
                </a:solidFill>
                <a:latin typeface="源真ゴシックP Regular"/>
                <a:ea typeface="源真ゴシックP Regular"/>
              </a:rPr>
              <a:t>値</a:t>
            </a:r>
            <a:r>
              <a:rPr lang="ja-JP" altLang="en-US">
                <a:solidFill>
                  <a:schemeClr val="bg1"/>
                </a:solidFill>
                <a:latin typeface="源真ゴシックP Regular"/>
                <a:ea typeface="源真ゴシックP Regular"/>
              </a:rPr>
              <a:t>を変えられる</a:t>
            </a:r>
            <a:endParaRPr lang="en-US" altLang="ja-JP">
              <a:solidFill>
                <a:schemeClr val="accent1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5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行目のように、初期化や定義をした変数には、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「</a:t>
            </a:r>
            <a:r>
              <a:rPr lang="ja-JP" altLang="en-US">
                <a:solidFill>
                  <a:schemeClr val="accent3"/>
                </a:solidFill>
                <a:latin typeface="源真ゴシックP Regular"/>
                <a:ea typeface="源真ゴシックP Regular"/>
              </a:rPr>
              <a:t>名前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」 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= 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「</a:t>
            </a:r>
            <a:r>
              <a:rPr lang="ja-JP" altLang="en-US">
                <a:solidFill>
                  <a:schemeClr val="accent2"/>
                </a:solidFill>
                <a:latin typeface="源真ゴシックP Regular"/>
                <a:ea typeface="源真ゴシックP Regular"/>
              </a:rPr>
              <a:t>値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」 と書くと値を</a:t>
            </a:r>
            <a:r>
              <a:rPr lang="ja-JP" altLang="en-US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代入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できる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これで変数の値を上書きする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16713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1 - 3 | </a:t>
            </a:r>
            <a:r>
              <a:rPr lang="ja-JP" altLang="en-US"/>
              <a:t>変数を使う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174697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変数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1748869" y="558028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へん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すう</a:t>
            </a:r>
            <a:endParaRPr lang="ja-JP" altLang="en-US" spc="3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A8A6EA-EF6A-B3EF-EB01-B4358CF7D842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F1F0C45-AAFF-EB72-6056-6A891E38DB04}"/>
              </a:ext>
            </a:extLst>
          </p:cNvPr>
          <p:cNvGrpSpPr/>
          <p:nvPr/>
        </p:nvGrpSpPr>
        <p:grpSpPr>
          <a:xfrm>
            <a:off x="2357138" y="3601853"/>
            <a:ext cx="1404471" cy="1081712"/>
            <a:chOff x="2357138" y="3601853"/>
            <a:chExt cx="1404471" cy="1081712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372FE12A-6FA8-486F-03E2-1A80C20E0B91}"/>
                </a:ext>
              </a:extLst>
            </p:cNvPr>
            <p:cNvCxnSpPr/>
            <p:nvPr/>
          </p:nvCxnSpPr>
          <p:spPr>
            <a:xfrm>
              <a:off x="2357138" y="4665611"/>
              <a:ext cx="140447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E9BDF1BF-1B07-DAE8-94D4-C5AFB341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21" y="3601853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71BF38-526F-FFA2-936D-476299FC9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058" y="3603565"/>
              <a:ext cx="0" cy="10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54DD815-336E-4ABF-0901-7B86B32C97F8}"/>
              </a:ext>
            </a:extLst>
          </p:cNvPr>
          <p:cNvSpPr txBox="1"/>
          <p:nvPr/>
        </p:nvSpPr>
        <p:spPr>
          <a:xfrm>
            <a:off x="3983068" y="3703572"/>
            <a:ext cx="1471255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   </a:t>
            </a:r>
            <a:r>
              <a:rPr lang="ja-JP" altLang="en-US">
                <a:solidFill>
                  <a:schemeClr val="bg1"/>
                </a:solidFill>
              </a:rPr>
              <a:t>という</a:t>
            </a:r>
            <a:r>
              <a:rPr lang="ja-JP" altLang="en-US">
                <a:solidFill>
                  <a:schemeClr val="accent3"/>
                </a:solidFill>
              </a:rPr>
              <a:t>名前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の変数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56436B2-C1AB-CA9A-8230-0CDA12215DE0}"/>
              </a:ext>
            </a:extLst>
          </p:cNvPr>
          <p:cNvSpPr/>
          <p:nvPr/>
        </p:nvSpPr>
        <p:spPr>
          <a:xfrm>
            <a:off x="3983068" y="3840744"/>
            <a:ext cx="162443" cy="301109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3C5CB7-96A9-FEE8-16C8-4C02B549832E}"/>
              </a:ext>
            </a:extLst>
          </p:cNvPr>
          <p:cNvSpPr txBox="1"/>
          <p:nvPr/>
        </p:nvSpPr>
        <p:spPr>
          <a:xfrm>
            <a:off x="2616605" y="38013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3200">
                <a:solidFill>
                  <a:schemeClr val="bg1"/>
                </a:solidFill>
              </a:rPr>
              <a:t>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137809F-0BF6-6482-96A5-8979159044C5}"/>
              </a:ext>
            </a:extLst>
          </p:cNvPr>
          <p:cNvCxnSpPr/>
          <p:nvPr/>
        </p:nvCxnSpPr>
        <p:spPr>
          <a:xfrm>
            <a:off x="3045426" y="3115388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F77E91C-1132-6193-4374-F1D8477BF4A9}"/>
              </a:ext>
            </a:extLst>
          </p:cNvPr>
          <p:cNvSpPr txBox="1"/>
          <p:nvPr/>
        </p:nvSpPr>
        <p:spPr>
          <a:xfrm>
            <a:off x="1769495" y="2286758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古い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B0095A3-AB6B-1C94-A77A-5C8938722644}"/>
              </a:ext>
            </a:extLst>
          </p:cNvPr>
          <p:cNvSpPr/>
          <p:nvPr/>
        </p:nvSpPr>
        <p:spPr>
          <a:xfrm>
            <a:off x="2926564" y="4479709"/>
            <a:ext cx="490832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x</a:t>
            </a:r>
            <a:endParaRPr lang="ja-JP" altLang="en-US" b="1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5B1CA59-FA0B-3825-8D8D-69188A74BC66}"/>
              </a:ext>
            </a:extLst>
          </p:cNvPr>
          <p:cNvSpPr/>
          <p:nvPr/>
        </p:nvSpPr>
        <p:spPr>
          <a:xfrm>
            <a:off x="2413925" y="4480307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0632AC6-6D6B-3E3C-D3DE-C6753F431062}"/>
              </a:ext>
            </a:extLst>
          </p:cNvPr>
          <p:cNvSpPr txBox="1"/>
          <p:nvPr/>
        </p:nvSpPr>
        <p:spPr>
          <a:xfrm>
            <a:off x="1554618" y="4217910"/>
            <a:ext cx="736567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型は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9EA3A92-5032-C116-D1FB-C0B299276DA2}"/>
              </a:ext>
            </a:extLst>
          </p:cNvPr>
          <p:cNvSpPr/>
          <p:nvPr/>
        </p:nvSpPr>
        <p:spPr>
          <a:xfrm>
            <a:off x="1623780" y="4630694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B0B47CBF-542D-1CD7-C642-5234267F891D}"/>
              </a:ext>
            </a:extLst>
          </p:cNvPr>
          <p:cNvGraphicFramePr>
            <a:graphicFrameLocks noGrp="1"/>
          </p:cNvGraphicFramePr>
          <p:nvPr/>
        </p:nvGraphicFramePr>
        <p:xfrm>
          <a:off x="5714065" y="1326132"/>
          <a:ext cx="5856729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985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10823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4577921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20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20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u="none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を初期化した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6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= </a:t>
                      </a:r>
                      <a:r>
                        <a:rPr kumimoji="1" lang="en-US" altLang="ja-JP" sz="20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// x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に 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を代入</a:t>
                      </a:r>
                      <a:endParaRPr kumimoji="1" lang="en-US" altLang="ja-JP" sz="2000">
                        <a:solidFill>
                          <a:schemeClr val="accent4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(“%d\n”,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x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r>
                        <a:rPr kumimoji="1" lang="en-US" altLang="ja-JP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// x</a:t>
                      </a:r>
                      <a:r>
                        <a:rPr kumimoji="1" lang="ja-JP" altLang="en-US" sz="2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の値</a:t>
                      </a:r>
                      <a:endParaRPr kumimoji="1" lang="en-US" altLang="ja-JP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20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0;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2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endParaRPr kumimoji="1" lang="ja-JP" altLang="en-US" sz="20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B41AC3-7277-985E-6AF8-6ED8FAEC5774}"/>
              </a:ext>
            </a:extLst>
          </p:cNvPr>
          <p:cNvCxnSpPr>
            <a:cxnSpLocks/>
          </p:cNvCxnSpPr>
          <p:nvPr/>
        </p:nvCxnSpPr>
        <p:spPr>
          <a:xfrm rot="1800000">
            <a:off x="4400742" y="2189852"/>
            <a:ext cx="0" cy="685942"/>
          </a:xfrm>
          <a:prstGeom prst="straightConnector1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ED491-8ADB-6263-0633-E549A7AE15A8}"/>
              </a:ext>
            </a:extLst>
          </p:cNvPr>
          <p:cNvSpPr txBox="1"/>
          <p:nvPr/>
        </p:nvSpPr>
        <p:spPr>
          <a:xfrm rot="1800000">
            <a:off x="3614550" y="1411614"/>
            <a:ext cx="2509871" cy="8765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accent2"/>
                </a:solidFill>
              </a:rPr>
              <a:t>値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新しい</a:t>
            </a:r>
            <a:r>
              <a:rPr lang="en-US" altLang="ja-JP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A117F5A-596D-4762-EE98-877B19CBB697}"/>
              </a:ext>
            </a:extLst>
          </p:cNvPr>
          <p:cNvSpPr txBox="1"/>
          <p:nvPr/>
        </p:nvSpPr>
        <p:spPr>
          <a:xfrm rot="1800000">
            <a:off x="3615827" y="2874630"/>
            <a:ext cx="857642" cy="5326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>
                <a:solidFill>
                  <a:schemeClr val="bg1"/>
                </a:solidFill>
              </a:rPr>
              <a:t>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9BA800-8633-0DD5-BCCA-EDA3F9ED5832}"/>
              </a:ext>
            </a:extLst>
          </p:cNvPr>
          <p:cNvSpPr txBox="1"/>
          <p:nvPr/>
        </p:nvSpPr>
        <p:spPr>
          <a:xfrm>
            <a:off x="5714064" y="4830682"/>
            <a:ext cx="6276984" cy="14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(“%d\n”, </a:t>
            </a:r>
            <a:r>
              <a:rPr kumimoji="1" lang="ja-JP" altLang="en-US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変数の名前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で、変数の値を確認しよう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最初の数字が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4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行目の初期化後の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x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の値、</a:t>
            </a:r>
            <a:b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</a:b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次の数字が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6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行目の代入後の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x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の値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84975D-8239-A764-1B95-9A9C09534DD4}"/>
              </a:ext>
            </a:extLst>
          </p:cNvPr>
          <p:cNvSpPr txBox="1"/>
          <p:nvPr/>
        </p:nvSpPr>
        <p:spPr>
          <a:xfrm>
            <a:off x="942431" y="5282149"/>
            <a:ext cx="4949929" cy="73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\ </a:t>
            </a:r>
            <a:r>
              <a:rPr kumimoji="1" lang="ja-JP" altLang="en-US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か ＼</a:t>
            </a:r>
            <a:r>
              <a:rPr kumimoji="1" lang="en-US" altLang="ja-JP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ja-JP" altLang="en-US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は</a:t>
            </a:r>
            <a:br>
              <a:rPr kumimoji="1" lang="en-US" altLang="ja-JP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Backspace (1</a:t>
            </a:r>
            <a:r>
              <a:rPr kumimoji="1" lang="ja-JP" altLang="en-US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文字削除</a:t>
            </a:r>
            <a:r>
              <a:rPr kumimoji="1" lang="en-US" altLang="ja-JP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</a:t>
            </a:r>
            <a:r>
              <a:rPr kumimoji="1" lang="ja-JP" altLang="en-US" sz="1800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の左にあるよ</a:t>
            </a:r>
            <a:endParaRPr lang="en-US" altLang="ja-JP">
              <a:solidFill>
                <a:schemeClr val="bg1">
                  <a:lumMod val="75000"/>
                </a:schemeClr>
              </a:solidFill>
              <a:latin typeface="源真ゴシックP Regular"/>
              <a:ea typeface="源真ゴシック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2846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ワイド画面</PresentationFormat>
  <Paragraphs>439</Paragraphs>
  <Slides>17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Ricty Diminished Discord</vt:lpstr>
      <vt:lpstr>Arial</vt:lpstr>
      <vt:lpstr>源真ゴシックP Heavy</vt:lpstr>
      <vt:lpstr>源真ゴシックP Regular</vt:lpstr>
      <vt:lpstr>源真ゴシックP Light</vt:lpstr>
      <vt:lpstr>FullColor</vt:lpstr>
      <vt:lpstr>変数を使う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TNP 初年次講義2024 1-3</dc:title>
  <dc:creator/>
  <cp:keywords>TNP_Crash_Course</cp:keywords>
  <cp:lastModifiedBy/>
  <cp:revision>1</cp:revision>
  <dcterms:created xsi:type="dcterms:W3CDTF">2024-04-29T14:02:08Z</dcterms:created>
  <dcterms:modified xsi:type="dcterms:W3CDTF">2024-04-29T14:11:28Z</dcterms:modified>
</cp:coreProperties>
</file>