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13"/>
  </p:notesMasterIdLst>
  <p:sldIdLst>
    <p:sldId id="366" r:id="rId2"/>
    <p:sldId id="403" r:id="rId3"/>
    <p:sldId id="404" r:id="rId4"/>
    <p:sldId id="405" r:id="rId5"/>
    <p:sldId id="441" r:id="rId6"/>
    <p:sldId id="440" r:id="rId7"/>
    <p:sldId id="442" r:id="rId8"/>
    <p:sldId id="443" r:id="rId9"/>
    <p:sldId id="444" r:id="rId10"/>
    <p:sldId id="439" r:id="rId11"/>
    <p:sldId id="574" r:id="rId12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14"/>
      <p:bold r:id="rId15"/>
      <p:italic r:id="rId16"/>
      <p:boldItalic r:id="rId17"/>
    </p:embeddedFont>
    <p:embeddedFont>
      <p:font typeface="源真ゴシックP Bold" panose="020B0602020203020207" pitchFamily="50" charset="-128"/>
      <p:bold r:id="rId18"/>
    </p:embeddedFont>
    <p:embeddedFont>
      <p:font typeface="源真ゴシックP Heavy" panose="020B0702020203020207" pitchFamily="50" charset="-128"/>
      <p:bold r:id="rId19"/>
    </p:embeddedFont>
    <p:embeddedFont>
      <p:font typeface="源真ゴシックP Light" panose="020B0103020203020207" pitchFamily="50" charset="-128"/>
      <p:regular r:id="rId20"/>
    </p:embeddedFont>
    <p:embeddedFont>
      <p:font typeface="源真ゴシックP Regular" panose="020B0302020203020207" pitchFamily="50" charset="-128"/>
      <p:regular r:id="rId2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4. 基本的な演算" id="{D3B7AFDB-DE16-49AF-BEA5-60EBF920E82A}">
          <p14:sldIdLst>
            <p14:sldId id="366"/>
            <p14:sldId id="403"/>
            <p14:sldId id="404"/>
            <p14:sldId id="405"/>
            <p14:sldId id="441"/>
            <p14:sldId id="440"/>
            <p14:sldId id="442"/>
            <p14:sldId id="443"/>
            <p14:sldId id="444"/>
            <p14:sldId id="439"/>
          </p14:sldIdLst>
        </p14:section>
        <p14:section name="1-4+. 基本的な演算(ex)" id="{21FF4B4D-4656-4774-9210-E672D5F9150A}">
          <p14:sldIdLst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40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2024/5/2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65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6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2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0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87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0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1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BEABC-CF87-4E84-BEB6-EF8A5D65A2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1-4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456562-12A4-7544-E971-A2D43F2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基本的な</a:t>
            </a:r>
            <a:r>
              <a: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演算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F4BF-39C9-309C-5BCF-1AEA2106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加減乗除と </a:t>
            </a:r>
            <a:r>
              <a:rPr kumimoji="1" lang="en-US" altLang="ja-JP"/>
              <a:t>mod </a:t>
            </a:r>
            <a:r>
              <a:rPr lang="ja-JP" altLang="en-US"/>
              <a:t>演算</a:t>
            </a:r>
            <a:endParaRPr kumimoji="1" lang="ja-JP" alt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AC14E073-DBDE-C33A-569B-0BFF8DA22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328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99B8-4386-223F-74F5-A6A6145AE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804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54C36494-DB6D-D58F-F2C4-B9524828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852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591D985-4202-FC38-85D2-DD39FB9A4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7376" y="4977111"/>
            <a:ext cx="142875" cy="14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F9A2E0C-DF69-E305-90DA-F789DFAF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0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5779220B-8BFE-16F2-C2AD-11FC46AFA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4424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058A8CBB-DE4F-7EC9-F750-A0B13660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948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F9BD9653-5AF6-4646-DC07-1D4B8E07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147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11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1-4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7955014" y="203145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📝 練習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>
                <a:solidFill>
                  <a:schemeClr val="bg1"/>
                </a:solidFill>
                <a:latin typeface="+mj-ea"/>
                <a:ea typeface="+mj-ea"/>
              </a:rPr>
              <a:t>基本的な</a:t>
            </a:r>
            <a:r>
              <a: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演算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源真ゴシックP Heavy" panose="020B0702020203020207" pitchFamily="50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7955015" y="670128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EC4DFA-4C94-A215-A246-FF77125317D5}"/>
              </a:ext>
            </a:extLst>
          </p:cNvPr>
          <p:cNvSpPr txBox="1"/>
          <p:nvPr/>
        </p:nvSpPr>
        <p:spPr>
          <a:xfrm>
            <a:off x="2110399" y="1156923"/>
            <a:ext cx="8061513" cy="18769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000">
                <a:solidFill>
                  <a:schemeClr val="bg1"/>
                </a:solidFill>
              </a:rPr>
              <a:t>コードを電卓代わりに使って計算してみよう</a:t>
            </a:r>
            <a:endParaRPr lang="en-US" altLang="ja-JP" sz="2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 sz="2000">
              <a:solidFill>
                <a:schemeClr val="bg1"/>
              </a:solidFill>
            </a:endParaRPr>
          </a:p>
          <a:p>
            <a:pPr marL="457200" indent="-457200" algn="ctr">
              <a:lnSpc>
                <a:spcPct val="120000"/>
              </a:lnSpc>
              <a:buAutoNum type="arabicParenBoth"/>
            </a:pPr>
            <a:r>
              <a:rPr lang="en-US" altLang="ja-JP" sz="2000">
                <a:solidFill>
                  <a:schemeClr val="bg1"/>
                </a:solidFill>
              </a:rPr>
              <a:t>12 - 29 × 3 </a:t>
            </a:r>
          </a:p>
          <a:p>
            <a:pPr marL="457200" indent="-457200" algn="ctr">
              <a:lnSpc>
                <a:spcPct val="120000"/>
              </a:lnSpc>
              <a:buAutoNum type="arabicParenBoth"/>
            </a:pPr>
            <a:r>
              <a:rPr lang="en-US" altLang="ja-JP" sz="2000">
                <a:solidFill>
                  <a:schemeClr val="bg1"/>
                </a:solidFill>
              </a:rPr>
              <a:t>22</a:t>
            </a:r>
            <a:r>
              <a:rPr lang="ja-JP" altLang="en-US" sz="2000">
                <a:solidFill>
                  <a:schemeClr val="bg1"/>
                </a:solidFill>
              </a:rPr>
              <a:t> </a:t>
            </a:r>
            <a:r>
              <a:rPr lang="en-US" altLang="ja-JP" sz="2000">
                <a:solidFill>
                  <a:schemeClr val="bg1"/>
                </a:solidFill>
              </a:rPr>
              <a:t>÷ 3</a:t>
            </a:r>
          </a:p>
          <a:p>
            <a:pPr marL="457200" indent="-457200" algn="ctr">
              <a:lnSpc>
                <a:spcPct val="120000"/>
              </a:lnSpc>
              <a:buAutoNum type="arabicParenBoth"/>
            </a:pPr>
            <a:r>
              <a:rPr lang="en-US" altLang="ja-JP" sz="2000">
                <a:solidFill>
                  <a:schemeClr val="bg1"/>
                </a:solidFill>
              </a:rPr>
              <a:t>57 </a:t>
            </a:r>
            <a:r>
              <a:rPr lang="ja-JP" altLang="en-US" sz="2000">
                <a:solidFill>
                  <a:schemeClr val="bg1"/>
                </a:solidFill>
              </a:rPr>
              <a:t>を </a:t>
            </a:r>
            <a:r>
              <a:rPr lang="en-US" altLang="ja-JP" sz="2000">
                <a:solidFill>
                  <a:schemeClr val="bg1"/>
                </a:solidFill>
              </a:rPr>
              <a:t>19 </a:t>
            </a:r>
            <a:r>
              <a:rPr lang="ja-JP" altLang="en-US" sz="2000">
                <a:solidFill>
                  <a:schemeClr val="bg1"/>
                </a:solidFill>
              </a:rPr>
              <a:t>で割ったあまり</a:t>
            </a:r>
            <a:endParaRPr lang="en-US" altLang="ja-JP" sz="200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EF3661-D594-3734-C099-BA9B2A0DBF05}"/>
              </a:ext>
            </a:extLst>
          </p:cNvPr>
          <p:cNvSpPr txBox="1"/>
          <p:nvPr/>
        </p:nvSpPr>
        <p:spPr>
          <a:xfrm>
            <a:off x="3711204" y="4013362"/>
            <a:ext cx="3922460" cy="554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6BCA10-9898-9014-AE8A-5635F44383C7}"/>
              </a:ext>
            </a:extLst>
          </p:cNvPr>
          <p:cNvSpPr txBox="1"/>
          <p:nvPr/>
        </p:nvSpPr>
        <p:spPr>
          <a:xfrm>
            <a:off x="1923212" y="3857600"/>
            <a:ext cx="8248700" cy="1517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answer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12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-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29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*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</a:t>
            </a:r>
            <a:r>
              <a:rPr kumimoji="1"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答えは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answer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5650F5A-9682-B728-E626-8FD567AFEF72}"/>
              </a:ext>
            </a:extLst>
          </p:cNvPr>
          <p:cNvSpPr txBox="1"/>
          <p:nvPr/>
        </p:nvSpPr>
        <p:spPr>
          <a:xfrm>
            <a:off x="1986773" y="3747620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1F019-726D-5D17-406D-7058A26D108B}"/>
              </a:ext>
            </a:extLst>
          </p:cNvPr>
          <p:cNvSpPr txBox="1"/>
          <p:nvPr/>
        </p:nvSpPr>
        <p:spPr>
          <a:xfrm>
            <a:off x="704407" y="3284294"/>
            <a:ext cx="1123031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例</a:t>
            </a:r>
            <a:endParaRPr kumimoji="1" lang="en-US" altLang="ja-JP" sz="20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C4368FE-CECA-9D66-4ED5-9C9746AEB341}"/>
              </a:ext>
            </a:extLst>
          </p:cNvPr>
          <p:cNvCxnSpPr>
            <a:cxnSpLocks/>
          </p:cNvCxnSpPr>
          <p:nvPr/>
        </p:nvCxnSpPr>
        <p:spPr>
          <a:xfrm>
            <a:off x="1920241" y="3516902"/>
            <a:ext cx="9147152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1 - 4+ | </a:t>
            </a:r>
            <a:r>
              <a:rPr lang="ja-JP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基本的な演算 </a:t>
            </a:r>
            <a:r>
              <a:rPr lang="en-US" altLang="ja-JP">
                <a:solidFill>
                  <a:schemeClr val="accent1">
                    <a:lumMod val="20000"/>
                    <a:lumOff val="80000"/>
                  </a:schemeClr>
                </a:solidFill>
              </a:rPr>
              <a:t>(ex)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1019809"/>
            <a:ext cx="111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よくループで使う記法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424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便利な加減乗除の記法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1614068" y="2257666"/>
          <a:ext cx="9409532" cy="24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165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927202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2620679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39974444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表示される値</a:t>
                      </a:r>
                      <a:br>
                        <a:rPr kumimoji="1" lang="en-US" altLang="ja-JP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kumimoji="1" lang="en-US" altLang="ja-JP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式の評価値</a:t>
                      </a:r>
                      <a:r>
                        <a:rPr kumimoji="1" lang="en-US" altLang="ja-JP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に代入</a:t>
                      </a:r>
                      <a:br>
                        <a:rPr kumimoji="1" lang="en-US" altLang="ja-JP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される値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インクリメント 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前置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++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endParaRPr kumimoji="1" lang="ja-JP" altLang="en-US" sz="200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printf(“%d”,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++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インクリメント 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後置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++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printf(“%d”,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デクリメント 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前置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--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endParaRPr kumimoji="1" lang="ja-JP" altLang="en-US" sz="200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printf(“%d”,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--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デクリメント 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後置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--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printf(“%d”,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);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3E1860F-3186-EC91-8504-2F42BE76E91B}"/>
              </a:ext>
            </a:extLst>
          </p:cNvPr>
          <p:cNvSpPr/>
          <p:nvPr/>
        </p:nvSpPr>
        <p:spPr>
          <a:xfrm>
            <a:off x="5596821" y="1624627"/>
            <a:ext cx="998358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A</a:t>
            </a:r>
            <a:r>
              <a:rPr lang="en-US" altLang="ja-JP" sz="20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=</a:t>
            </a:r>
            <a:r>
              <a:rPr lang="en-US" altLang="ja-JP" sz="20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 </a:t>
            </a:r>
            <a:r>
              <a:rPr lang="en-US" altLang="ja-JP" sz="20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5</a:t>
            </a:r>
            <a:endParaRPr lang="ja-JP" altLang="en-US" sz="2000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79521B-7C69-724C-5288-92B3663FD87E}"/>
              </a:ext>
            </a:extLst>
          </p:cNvPr>
          <p:cNvSpPr txBox="1"/>
          <p:nvPr/>
        </p:nvSpPr>
        <p:spPr>
          <a:xfrm>
            <a:off x="360878" y="5048707"/>
            <a:ext cx="1113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前置型は、はじめに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計算を行う前に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)A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を増減させる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後置型は、最後に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計算を行った後に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)A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を増減させる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式の値を使う際は要注意</a:t>
            </a:r>
            <a:endParaRPr lang="en-US" altLang="ja-JP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40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1-4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2239719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3013443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加減乗除の記法を知る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>
                <a:solidFill>
                  <a:schemeClr val="bg1"/>
                </a:solidFill>
              </a:rPr>
              <a:t>基本的な</a:t>
            </a:r>
            <a:r>
              <a: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演算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2706702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F75D0-79A5-12DF-3814-6A45ABE9828E}"/>
              </a:ext>
            </a:extLst>
          </p:cNvPr>
          <p:cNvSpPr txBox="1"/>
          <p:nvPr/>
        </p:nvSpPr>
        <p:spPr>
          <a:xfrm>
            <a:off x="990497" y="3823047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モジュロ演算の原理を知る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37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1019809"/>
            <a:ext cx="111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基本的な計算は以下のように行う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424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加減乗除の記法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3927150" y="165986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6A4B0F-EEB0-6B76-18E8-1AD790153DC3}"/>
              </a:ext>
            </a:extLst>
          </p:cNvPr>
          <p:cNvSpPr txBox="1"/>
          <p:nvPr/>
        </p:nvSpPr>
        <p:spPr>
          <a:xfrm>
            <a:off x="3689556" y="4455484"/>
            <a:ext cx="49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モジュロ演算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割った余りを求める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は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3905249" y="497685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 b="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E21650-F76C-92F8-7DBB-1C3114B81450}"/>
              </a:ext>
            </a:extLst>
          </p:cNvPr>
          <p:cNvSpPr txBox="1"/>
          <p:nvPr/>
        </p:nvSpPr>
        <p:spPr>
          <a:xfrm>
            <a:off x="8467859" y="4618699"/>
            <a:ext cx="298145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日本語キーボードなら </a:t>
            </a:r>
            <a:endParaRPr kumimoji="1" lang="en-US" altLang="ja-JP">
              <a:solidFill>
                <a:schemeClr val="bg1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8D783DD5-9F31-5C53-9E71-6FD5BF3DF4B1}"/>
              </a:ext>
            </a:extLst>
          </p:cNvPr>
          <p:cNvGraphicFramePr>
            <a:graphicFrameLocks noGrp="1"/>
          </p:cNvGraphicFramePr>
          <p:nvPr/>
        </p:nvGraphicFramePr>
        <p:xfrm>
          <a:off x="8414299" y="5032381"/>
          <a:ext cx="35767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90">
                  <a:extLst>
                    <a:ext uri="{9D8B030D-6E8A-4147-A177-3AD203B41FA5}">
                      <a16:colId xmlns:a16="http://schemas.microsoft.com/office/drawing/2014/main" val="3707703072"/>
                    </a:ext>
                  </a:extLst>
                </a:gridCol>
                <a:gridCol w="1577662">
                  <a:extLst>
                    <a:ext uri="{9D8B030D-6E8A-4147-A177-3AD203B41FA5}">
                      <a16:colId xmlns:a16="http://schemas.microsoft.com/office/drawing/2014/main" val="3099461076"/>
                    </a:ext>
                  </a:extLst>
                </a:gridCol>
                <a:gridCol w="1403797">
                  <a:extLst>
                    <a:ext uri="{9D8B030D-6E8A-4147-A177-3AD203B41FA5}">
                      <a16:colId xmlns:a16="http://schemas.microsoft.com/office/drawing/2014/main" val="427210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アスタリスク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Shift + </a:t>
                      </a: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スラッシュ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パーセント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５・え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5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5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 b="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0557AB-D7CE-084D-2E65-EEABC7CAF171}"/>
              </a:ext>
            </a:extLst>
          </p:cNvPr>
          <p:cNvSpPr txBox="1"/>
          <p:nvPr/>
        </p:nvSpPr>
        <p:spPr>
          <a:xfrm>
            <a:off x="5714064" y="1310920"/>
            <a:ext cx="6276984" cy="2399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(“%d\n”, </a:t>
            </a:r>
            <a:r>
              <a:rPr kumimoji="1" lang="ja-JP" altLang="en-US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変数の名前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で、変数の値を確認できる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変数を使わなくても、</a:t>
            </a:r>
            <a:endParaRPr lang="en-US" altLang="ja-JP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(“%d”, </a:t>
            </a:r>
            <a:r>
              <a:rPr kumimoji="1"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計算式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とすれば、計算式の答えが表示される</a:t>
            </a:r>
            <a:b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</a:b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(</a:t>
            </a:r>
            <a:r>
              <a:rPr lang="ja-JP" altLang="en-US">
                <a:solidFill>
                  <a:prstClr val="white"/>
                </a:solidFill>
                <a:latin typeface="源真ゴシックP Regular"/>
                <a:ea typeface="源真ゴシックP Regular"/>
              </a:rPr>
              <a:t>計算式は、定数・変数のように扱ってもよい</a:t>
            </a:r>
            <a:r>
              <a:rPr lang="en-US" altLang="ja-JP">
                <a:solidFill>
                  <a:prstClr val="white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823B18-19A8-4E4D-6D17-AF6394EEC3EC}"/>
              </a:ext>
            </a:extLst>
          </p:cNvPr>
          <p:cNvSpPr txBox="1"/>
          <p:nvPr/>
        </p:nvSpPr>
        <p:spPr>
          <a:xfrm>
            <a:off x="1201318" y="3962920"/>
            <a:ext cx="4330158" cy="218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kumimoji="1" lang="en-US" altLang="ja-JP" sz="18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</a:t>
            </a: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int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int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answer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+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answer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01F705-7926-516A-E507-DD1B7702F9C6}"/>
              </a:ext>
            </a:extLst>
          </p:cNvPr>
          <p:cNvSpPr txBox="1"/>
          <p:nvPr/>
        </p:nvSpPr>
        <p:spPr>
          <a:xfrm>
            <a:off x="1264879" y="385294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DA114F-D6B0-0DCC-7AE3-854F2CB72BCA}"/>
              </a:ext>
            </a:extLst>
          </p:cNvPr>
          <p:cNvSpPr txBox="1"/>
          <p:nvPr/>
        </p:nvSpPr>
        <p:spPr>
          <a:xfrm>
            <a:off x="6184203" y="3962921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計算式を変数のかわりに</a:t>
            </a:r>
            <a:endParaRPr kumimoji="1" lang="en-US" altLang="ja-JP" sz="1800">
              <a:solidFill>
                <a:schemeClr val="accent4">
                  <a:lumMod val="75000"/>
                </a:schemeClr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+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CF4E337-9D32-7AD9-C1FF-604B5544A1B7}"/>
              </a:ext>
            </a:extLst>
          </p:cNvPr>
          <p:cNvSpPr txBox="1"/>
          <p:nvPr/>
        </p:nvSpPr>
        <p:spPr>
          <a:xfrm>
            <a:off x="6247765" y="385294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251552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 b="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15855-DB8D-DC26-CCF1-56916CA56587}"/>
              </a:ext>
            </a:extLst>
          </p:cNvPr>
          <p:cNvSpPr txBox="1"/>
          <p:nvPr/>
        </p:nvSpPr>
        <p:spPr>
          <a:xfrm>
            <a:off x="5763295" y="1051786"/>
            <a:ext cx="5589431" cy="4723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両辺の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が一致する場合、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結果はそれと同じ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になる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そうでない場合、両辺の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をくらべて、</a:t>
            </a:r>
            <a:endParaRPr kumimoji="1" lang="en-US" altLang="ja-JP">
              <a:solidFill>
                <a:schemeClr val="bg1"/>
              </a:solidFill>
            </a:endParaRPr>
          </a:p>
          <a:p>
            <a:pPr marL="800100" lvl="1" indent="-342900" algn="ctr">
              <a:lnSpc>
                <a:spcPct val="120000"/>
              </a:lnSpc>
              <a:buAutoNum type="arabicPeriod"/>
            </a:pPr>
            <a:r>
              <a:rPr lang="ja-JP" altLang="en-US">
                <a:solidFill>
                  <a:schemeClr val="bg1"/>
                </a:solidFill>
              </a:rPr>
              <a:t>精度の高い</a:t>
            </a:r>
            <a:r>
              <a:rPr kumimoji="1" lang="ja-JP" altLang="en-US">
                <a:solidFill>
                  <a:schemeClr val="bg1"/>
                </a:solidFill>
              </a:rPr>
              <a:t>小数 </a:t>
            </a:r>
            <a:r>
              <a:rPr kumimoji="1" lang="en-US" altLang="ja-JP" sz="1600">
                <a:solidFill>
                  <a:schemeClr val="bg1"/>
                </a:solidFill>
              </a:rPr>
              <a:t>(</a:t>
            </a:r>
            <a:r>
              <a:rPr kumimoji="1" lang="en-US" altLang="ja-JP" sz="16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float</a:t>
            </a:r>
            <a:r>
              <a:rPr kumimoji="1" lang="en-US" altLang="ja-JP" sz="1600">
                <a:solidFill>
                  <a:schemeClr val="bg1"/>
                </a:solidFill>
              </a:rPr>
              <a:t> </a:t>
            </a:r>
            <a:r>
              <a:rPr kumimoji="1" lang="ja-JP" altLang="en-US" sz="1600">
                <a:solidFill>
                  <a:schemeClr val="bg1"/>
                </a:solidFill>
              </a:rPr>
              <a:t>より </a:t>
            </a:r>
            <a:r>
              <a:rPr kumimoji="1" lang="en-US" altLang="ja-JP" sz="16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double</a:t>
            </a:r>
            <a:r>
              <a:rPr kumimoji="1" lang="en-US" altLang="ja-JP" sz="1600">
                <a:solidFill>
                  <a:schemeClr val="bg1"/>
                </a:solidFill>
              </a:rPr>
              <a:t>)</a:t>
            </a:r>
            <a:endParaRPr lang="en-US" altLang="ja-JP">
              <a:solidFill>
                <a:schemeClr val="bg1"/>
              </a:solidFill>
            </a:endParaRPr>
          </a:p>
          <a:p>
            <a:pPr marL="800100" lvl="1" indent="-342900" algn="ctr">
              <a:lnSpc>
                <a:spcPct val="120000"/>
              </a:lnSpc>
              <a:buAutoNum type="arabicPeriod"/>
            </a:pPr>
            <a:r>
              <a:rPr lang="ja-JP" altLang="en-US">
                <a:solidFill>
                  <a:schemeClr val="bg1"/>
                </a:solidFill>
              </a:rPr>
              <a:t>表せる桁数</a:t>
            </a:r>
            <a:r>
              <a:rPr kumimoji="1" lang="ja-JP" altLang="en-US">
                <a:solidFill>
                  <a:schemeClr val="bg1"/>
                </a:solidFill>
              </a:rPr>
              <a:t>の多い整数 </a:t>
            </a:r>
            <a:r>
              <a:rPr kumimoji="1" lang="en-US" altLang="ja-JP" sz="1600">
                <a:solidFill>
                  <a:schemeClr val="bg1"/>
                </a:solidFill>
              </a:rPr>
              <a:t>(</a:t>
            </a:r>
            <a:r>
              <a:rPr kumimoji="1" lang="en-US" altLang="ja-JP" sz="16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kumimoji="1" lang="en-US" altLang="ja-JP" sz="1600">
                <a:solidFill>
                  <a:schemeClr val="bg1"/>
                </a:solidFill>
              </a:rPr>
              <a:t> </a:t>
            </a:r>
            <a:r>
              <a:rPr kumimoji="1" lang="ja-JP" altLang="en-US" sz="1600">
                <a:solidFill>
                  <a:schemeClr val="bg1"/>
                </a:solidFill>
              </a:rPr>
              <a:t>より </a:t>
            </a:r>
            <a:r>
              <a:rPr kumimoji="1" lang="en-US" altLang="ja-JP" sz="16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long long int</a:t>
            </a:r>
            <a:r>
              <a:rPr kumimoji="1" lang="en-US" altLang="ja-JP" sz="1600">
                <a:solidFill>
                  <a:schemeClr val="bg1"/>
                </a:solidFill>
              </a:rPr>
              <a:t>)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の順番で優先される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小数点以下など、収まらない数字は切り捨てられる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CABDC1-E414-E305-686D-2A9EDFCEEFD3}"/>
              </a:ext>
            </a:extLst>
          </p:cNvPr>
          <p:cNvSpPr txBox="1"/>
          <p:nvPr/>
        </p:nvSpPr>
        <p:spPr>
          <a:xfrm>
            <a:off x="7006550" y="4734105"/>
            <a:ext cx="3278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+  </a:t>
            </a:r>
            <a:r>
              <a:rPr lang="en-US" altLang="ja-JP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dpuble</a:t>
            </a:r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 double</a:t>
            </a:r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03ADB7D-6C21-F88E-5824-63A5B3A743A5}"/>
              </a:ext>
            </a:extLst>
          </p:cNvPr>
          <p:cNvSpPr/>
          <p:nvPr/>
        </p:nvSpPr>
        <p:spPr>
          <a:xfrm>
            <a:off x="7065646" y="4756399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6441821-A9F3-AC3C-7CB2-E3F2271D3C74}"/>
              </a:ext>
            </a:extLst>
          </p:cNvPr>
          <p:cNvSpPr/>
          <p:nvPr/>
        </p:nvSpPr>
        <p:spPr>
          <a:xfrm>
            <a:off x="7907993" y="4761754"/>
            <a:ext cx="82519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1799CA7-194D-A1A6-BFBD-7C92803E8467}"/>
              </a:ext>
            </a:extLst>
          </p:cNvPr>
          <p:cNvSpPr/>
          <p:nvPr/>
        </p:nvSpPr>
        <p:spPr>
          <a:xfrm>
            <a:off x="9015552" y="4761754"/>
            <a:ext cx="974517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AE3EE7-34B9-27BF-6806-3EB7A4203485}"/>
              </a:ext>
            </a:extLst>
          </p:cNvPr>
          <p:cNvSpPr txBox="1"/>
          <p:nvPr/>
        </p:nvSpPr>
        <p:spPr>
          <a:xfrm>
            <a:off x="7006550" y="5233242"/>
            <a:ext cx="3278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float +  </a:t>
            </a:r>
            <a:r>
              <a:rPr lang="en-US" altLang="ja-JP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dpuble</a:t>
            </a:r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 double</a:t>
            </a:r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F139252-BF7B-58B7-084F-4645D0305FC1}"/>
              </a:ext>
            </a:extLst>
          </p:cNvPr>
          <p:cNvSpPr/>
          <p:nvPr/>
        </p:nvSpPr>
        <p:spPr>
          <a:xfrm>
            <a:off x="7007337" y="5255536"/>
            <a:ext cx="695183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float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FCECC48-23D6-6EC6-0CBE-B2BB3558C7CF}"/>
              </a:ext>
            </a:extLst>
          </p:cNvPr>
          <p:cNvSpPr/>
          <p:nvPr/>
        </p:nvSpPr>
        <p:spPr>
          <a:xfrm>
            <a:off x="8023942" y="5260891"/>
            <a:ext cx="82519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7B456CF-B2CF-AEE0-EE21-7DBCA1DCE694}"/>
              </a:ext>
            </a:extLst>
          </p:cNvPr>
          <p:cNvSpPr/>
          <p:nvPr/>
        </p:nvSpPr>
        <p:spPr>
          <a:xfrm>
            <a:off x="9127303" y="5260891"/>
            <a:ext cx="974517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2555F-8554-A4E2-234A-4228E1DDBE9C}"/>
              </a:ext>
            </a:extLst>
          </p:cNvPr>
          <p:cNvSpPr txBox="1"/>
          <p:nvPr/>
        </p:nvSpPr>
        <p:spPr>
          <a:xfrm>
            <a:off x="7289579" y="2035222"/>
            <a:ext cx="285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+  int  =  int</a:t>
            </a:r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7C6FFB-7C5F-049A-746F-8B088E5BE558}"/>
              </a:ext>
            </a:extLst>
          </p:cNvPr>
          <p:cNvSpPr/>
          <p:nvPr/>
        </p:nvSpPr>
        <p:spPr>
          <a:xfrm>
            <a:off x="7348674" y="205751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CD402F1-F3FC-F064-951D-69E416E662F8}"/>
              </a:ext>
            </a:extLst>
          </p:cNvPr>
          <p:cNvSpPr/>
          <p:nvPr/>
        </p:nvSpPr>
        <p:spPr>
          <a:xfrm>
            <a:off x="8261855" y="2062871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E587D93-6794-DD63-6E13-96309691CCA5}"/>
              </a:ext>
            </a:extLst>
          </p:cNvPr>
          <p:cNvSpPr/>
          <p:nvPr/>
        </p:nvSpPr>
        <p:spPr>
          <a:xfrm>
            <a:off x="9175036" y="2062871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99B264-32EE-E79C-4A69-E8BFFCB1F6B6}"/>
              </a:ext>
            </a:extLst>
          </p:cNvPr>
          <p:cNvSpPr txBox="1"/>
          <p:nvPr/>
        </p:nvSpPr>
        <p:spPr>
          <a:xfrm>
            <a:off x="904059" y="4430012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 +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+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261344-6C20-3625-0FDA-D08132CF5F55}"/>
              </a:ext>
            </a:extLst>
          </p:cNvPr>
          <p:cNvSpPr txBox="1"/>
          <p:nvPr/>
        </p:nvSpPr>
        <p:spPr>
          <a:xfrm>
            <a:off x="967621" y="4320032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35655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 b="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0E2717-4176-99B3-CFFE-A5358CF166E3}"/>
              </a:ext>
            </a:extLst>
          </p:cNvPr>
          <p:cNvSpPr txBox="1"/>
          <p:nvPr/>
        </p:nvSpPr>
        <p:spPr>
          <a:xfrm>
            <a:off x="5265154" y="887991"/>
            <a:ext cx="5589431" cy="28039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DCFF45-C4DE-FD96-E891-29C4AD265B98}"/>
              </a:ext>
            </a:extLst>
          </p:cNvPr>
          <p:cNvSpPr txBox="1"/>
          <p:nvPr/>
        </p:nvSpPr>
        <p:spPr>
          <a:xfrm>
            <a:off x="5763295" y="1051786"/>
            <a:ext cx="5589431" cy="2801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数値の書き方を変えると、型が変わることがある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22 </a:t>
            </a:r>
            <a:r>
              <a:rPr lang="ja-JP" altLang="en-US">
                <a:solidFill>
                  <a:schemeClr val="bg1"/>
                </a:solidFill>
              </a:rPr>
              <a:t>と整数で書くと </a:t>
            </a:r>
            <a:r>
              <a:rPr lang="en-US" altLang="ja-JP">
                <a:solidFill>
                  <a:schemeClr val="bg1"/>
                </a:solidFill>
              </a:rPr>
              <a:t>int </a:t>
            </a:r>
            <a:r>
              <a:rPr lang="ja-JP" altLang="en-US">
                <a:solidFill>
                  <a:schemeClr val="bg1"/>
                </a:solidFill>
              </a:rPr>
              <a:t>型になり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printf(“%d”,</a:t>
            </a:r>
            <a:r>
              <a:rPr lang="ja-JP" altLang="en-US">
                <a:solidFill>
                  <a:schemeClr val="bg1"/>
                </a:solidFill>
              </a:rPr>
              <a:t> </a:t>
            </a:r>
            <a:r>
              <a:rPr lang="en-US" altLang="ja-JP">
                <a:solidFill>
                  <a:schemeClr val="bg1"/>
                </a:solidFill>
              </a:rPr>
              <a:t>22)</a:t>
            </a: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22.0 </a:t>
            </a:r>
            <a:r>
              <a:rPr lang="ja-JP" altLang="en-US">
                <a:solidFill>
                  <a:schemeClr val="bg1"/>
                </a:solidFill>
              </a:rPr>
              <a:t>と小数点以下を一桁でも書くと </a:t>
            </a:r>
            <a:r>
              <a:rPr lang="en-US" altLang="ja-JP">
                <a:solidFill>
                  <a:schemeClr val="bg1"/>
                </a:solidFill>
              </a:rPr>
              <a:t>float </a:t>
            </a:r>
            <a:r>
              <a:rPr lang="ja-JP" altLang="en-US">
                <a:solidFill>
                  <a:schemeClr val="bg1"/>
                </a:solidFill>
              </a:rPr>
              <a:t>型になる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printf(“%f”, 22.0)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0498CA-B960-BBC5-F223-7336141A28CA}"/>
              </a:ext>
            </a:extLst>
          </p:cNvPr>
          <p:cNvSpPr txBox="1"/>
          <p:nvPr/>
        </p:nvSpPr>
        <p:spPr>
          <a:xfrm>
            <a:off x="904059" y="4430012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 +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+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B98CE90-8265-9247-412A-009046C80A51}"/>
              </a:ext>
            </a:extLst>
          </p:cNvPr>
          <p:cNvSpPr txBox="1"/>
          <p:nvPr/>
        </p:nvSpPr>
        <p:spPr>
          <a:xfrm>
            <a:off x="967621" y="4320032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38571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% B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99B264-32EE-E79C-4A69-E8BFFCB1F6B6}"/>
              </a:ext>
            </a:extLst>
          </p:cNvPr>
          <p:cNvSpPr txBox="1"/>
          <p:nvPr/>
        </p:nvSpPr>
        <p:spPr>
          <a:xfrm>
            <a:off x="904059" y="4430012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22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÷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22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261344-6C20-3625-0FDA-D08132CF5F55}"/>
              </a:ext>
            </a:extLst>
          </p:cNvPr>
          <p:cNvSpPr txBox="1"/>
          <p:nvPr/>
        </p:nvSpPr>
        <p:spPr>
          <a:xfrm>
            <a:off x="967621" y="4320032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00FB94-1CAB-497A-A8DF-997C01C93C29}"/>
              </a:ext>
            </a:extLst>
          </p:cNvPr>
          <p:cNvSpPr txBox="1"/>
          <p:nvPr/>
        </p:nvSpPr>
        <p:spPr>
          <a:xfrm>
            <a:off x="5531476" y="2715699"/>
            <a:ext cx="4836307" cy="6946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← </a:t>
            </a:r>
            <a:r>
              <a:rPr kumimoji="1" lang="en-US" altLang="ja-JP">
                <a:solidFill>
                  <a:schemeClr val="bg1"/>
                </a:solidFill>
              </a:rPr>
              <a:t>22÷3</a:t>
            </a:r>
            <a:r>
              <a:rPr kumimoji="1" lang="ja-JP" altLang="en-US">
                <a:solidFill>
                  <a:schemeClr val="bg1"/>
                </a:solidFill>
              </a:rPr>
              <a:t>の結果は</a:t>
            </a: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</a:rPr>
              <a:t>7.3333… </a:t>
            </a:r>
            <a:r>
              <a:rPr kumimoji="1" lang="ja-JP" altLang="en-US">
                <a:solidFill>
                  <a:schemeClr val="bg1"/>
                </a:solidFill>
              </a:rPr>
              <a:t>となるはずなのに </a:t>
            </a:r>
            <a:r>
              <a:rPr kumimoji="1" lang="en-US" altLang="ja-JP">
                <a:solidFill>
                  <a:schemeClr val="bg1"/>
                </a:solidFill>
              </a:rPr>
              <a:t>7 </a:t>
            </a:r>
            <a:r>
              <a:rPr kumimoji="1" lang="ja-JP" altLang="en-US">
                <a:solidFill>
                  <a:schemeClr val="bg1"/>
                </a:solidFill>
              </a:rPr>
              <a:t>になっている</a:t>
            </a:r>
            <a:endParaRPr kumimoji="1"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</a:t>
                      </a:r>
                      <a:r>
                        <a:rPr kumimoji="1" lang="en-US" altLang="ja-JP" sz="2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 % B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15855-DB8D-DC26-CCF1-56916CA56587}"/>
              </a:ext>
            </a:extLst>
          </p:cNvPr>
          <p:cNvSpPr txBox="1"/>
          <p:nvPr/>
        </p:nvSpPr>
        <p:spPr>
          <a:xfrm>
            <a:off x="5763295" y="1051786"/>
            <a:ext cx="5589431" cy="4723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両辺の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が一致する場合、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結果はそれと同じ</a:t>
            </a:r>
            <a:r>
              <a:rPr kumimoji="1" lang="ja-JP" altLang="en-US">
                <a:solidFill>
                  <a:schemeClr val="accent4"/>
                </a:solidFill>
              </a:rPr>
              <a:t>型</a:t>
            </a:r>
            <a:r>
              <a:rPr kumimoji="1" lang="ja-JP" altLang="en-US">
                <a:solidFill>
                  <a:schemeClr val="bg1"/>
                </a:solidFill>
              </a:rPr>
              <a:t>になる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で</a:t>
            </a: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22 </a:t>
            </a:r>
            <a:r>
              <a:rPr lang="ja-JP" altLang="en-US">
                <a:solidFill>
                  <a:schemeClr val="bg1"/>
                </a:solidFill>
              </a:rPr>
              <a:t>も </a:t>
            </a:r>
            <a:r>
              <a:rPr lang="en-US" altLang="ja-JP">
                <a:solidFill>
                  <a:schemeClr val="bg1"/>
                </a:solidFill>
              </a:rPr>
              <a:t>3 </a:t>
            </a:r>
            <a:r>
              <a:rPr lang="ja-JP" altLang="en-US">
                <a:solidFill>
                  <a:schemeClr val="bg1"/>
                </a:solidFill>
              </a:rPr>
              <a:t>も整数でしか書いていないので、</a:t>
            </a: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22 / 3 </a:t>
            </a:r>
            <a:r>
              <a:rPr lang="ja-JP" altLang="en-US">
                <a:solidFill>
                  <a:schemeClr val="bg1"/>
                </a:solidFill>
              </a:rPr>
              <a:t>は</a:t>
            </a: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int</a:t>
            </a:r>
            <a:r>
              <a:rPr lang="ja-JP" altLang="en-US">
                <a:solidFill>
                  <a:schemeClr val="bg1"/>
                </a:solidFill>
              </a:rPr>
              <a:t>型 </a:t>
            </a:r>
            <a:r>
              <a:rPr lang="en-US" altLang="ja-JP">
                <a:solidFill>
                  <a:schemeClr val="bg1"/>
                </a:solidFill>
              </a:rPr>
              <a:t>÷ int</a:t>
            </a:r>
            <a:r>
              <a:rPr lang="ja-JP" altLang="en-US">
                <a:solidFill>
                  <a:schemeClr val="bg1"/>
                </a:solidFill>
              </a:rPr>
              <a:t>型 の割り算になっている</a:t>
            </a: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>
                <a:solidFill>
                  <a:schemeClr val="bg1"/>
                </a:solidFill>
              </a:rPr>
              <a:t>だから、結果も</a:t>
            </a:r>
            <a:r>
              <a:rPr lang="en-US" altLang="ja-JP">
                <a:solidFill>
                  <a:schemeClr val="bg1"/>
                </a:solidFill>
              </a:rPr>
              <a:t> int </a:t>
            </a:r>
            <a:r>
              <a:rPr lang="ja-JP" altLang="en-US">
                <a:solidFill>
                  <a:schemeClr val="bg1"/>
                </a:solidFill>
              </a:rPr>
              <a:t>型になる</a:t>
            </a:r>
            <a:endParaRPr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kumimoji="1" lang="en-US" altLang="ja-JP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2555F-8554-A4E2-234A-4228E1DDBE9C}"/>
              </a:ext>
            </a:extLst>
          </p:cNvPr>
          <p:cNvSpPr txBox="1"/>
          <p:nvPr/>
        </p:nvSpPr>
        <p:spPr>
          <a:xfrm>
            <a:off x="7289579" y="2035222"/>
            <a:ext cx="285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>
                <a:solidFill>
                  <a:schemeClr val="accent5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+  int  =  int</a:t>
            </a:r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7C6FFB-7C5F-049A-746F-8B088E5BE558}"/>
              </a:ext>
            </a:extLst>
          </p:cNvPr>
          <p:cNvSpPr/>
          <p:nvPr/>
        </p:nvSpPr>
        <p:spPr>
          <a:xfrm>
            <a:off x="7348674" y="205751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CD402F1-F3FC-F064-951D-69E416E662F8}"/>
              </a:ext>
            </a:extLst>
          </p:cNvPr>
          <p:cNvSpPr/>
          <p:nvPr/>
        </p:nvSpPr>
        <p:spPr>
          <a:xfrm>
            <a:off x="8261855" y="2062871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E587D93-6794-DD63-6E13-96309691CCA5}"/>
              </a:ext>
            </a:extLst>
          </p:cNvPr>
          <p:cNvSpPr/>
          <p:nvPr/>
        </p:nvSpPr>
        <p:spPr>
          <a:xfrm>
            <a:off x="9175036" y="2062871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99B264-32EE-E79C-4A69-E8BFFCB1F6B6}"/>
              </a:ext>
            </a:extLst>
          </p:cNvPr>
          <p:cNvSpPr txBox="1"/>
          <p:nvPr/>
        </p:nvSpPr>
        <p:spPr>
          <a:xfrm>
            <a:off x="904059" y="4430012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22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÷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22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261344-6C20-3625-0FDA-D08132CF5F55}"/>
              </a:ext>
            </a:extLst>
          </p:cNvPr>
          <p:cNvSpPr txBox="1"/>
          <p:nvPr/>
        </p:nvSpPr>
        <p:spPr>
          <a:xfrm>
            <a:off x="967621" y="4320032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3B995D-3705-37C3-9ECE-BFB427858EB6}"/>
              </a:ext>
            </a:extLst>
          </p:cNvPr>
          <p:cNvSpPr txBox="1"/>
          <p:nvPr/>
        </p:nvSpPr>
        <p:spPr>
          <a:xfrm>
            <a:off x="7037437" y="5064511"/>
            <a:ext cx="3760709" cy="529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22 /  int  3 =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7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4F1B109-76E6-A197-5079-DBF157FE6D60}"/>
              </a:ext>
            </a:extLst>
          </p:cNvPr>
          <p:cNvSpPr/>
          <p:nvPr/>
        </p:nvSpPr>
        <p:spPr>
          <a:xfrm>
            <a:off x="7037437" y="520271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263E605-221B-840A-33AB-29C1160A28CF}"/>
              </a:ext>
            </a:extLst>
          </p:cNvPr>
          <p:cNvSpPr/>
          <p:nvPr/>
        </p:nvSpPr>
        <p:spPr>
          <a:xfrm>
            <a:off x="8340862" y="520271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AA2C76D-E312-40B4-C1EC-A14C338D45EF}"/>
              </a:ext>
            </a:extLst>
          </p:cNvPr>
          <p:cNvSpPr/>
          <p:nvPr/>
        </p:nvSpPr>
        <p:spPr>
          <a:xfrm>
            <a:off x="9471160" y="520271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09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1">
            <a:extLst>
              <a:ext uri="{FF2B5EF4-FFF2-40B4-BE49-F238E27FC236}">
                <a16:creationId xmlns:a16="http://schemas.microsoft.com/office/drawing/2014/main" id="{642CB8F3-5DAA-AF91-4477-7B47D5585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1 - 4 | </a:t>
            </a:r>
            <a:r>
              <a:rPr lang="ja-JP" altLang="en-US"/>
              <a:t>基本的な演算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A018C8-E14C-2FA1-8C10-C02E01C66715}"/>
              </a:ext>
            </a:extLst>
          </p:cNvPr>
          <p:cNvSpPr txBox="1"/>
          <p:nvPr/>
        </p:nvSpPr>
        <p:spPr>
          <a:xfrm>
            <a:off x="200952" y="235645"/>
            <a:ext cx="533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加減乗除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式による演算</a:t>
            </a:r>
            <a:r>
              <a:rPr kumimoji="1" lang="en-US" altLang="ja-JP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r>
              <a:rPr kumimoji="1" lang="ja-JP" altLang="en-US" sz="2000" b="0" i="0" u="none" strike="noStrike" kern="1200" cap="none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の注意</a:t>
            </a:r>
            <a:endParaRPr kumimoji="1" lang="en-US" altLang="ja-JP" sz="2000" b="0" i="0" u="none" strike="noStrike" kern="1200" cap="none" spc="6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E5CE36C6-DAF8-700D-10DD-5992B9E7ECDA}"/>
              </a:ext>
            </a:extLst>
          </p:cNvPr>
          <p:cNvGraphicFramePr>
            <a:graphicFrameLocks noGrp="1"/>
          </p:cNvGraphicFramePr>
          <p:nvPr/>
        </p:nvGraphicFramePr>
        <p:xfrm>
          <a:off x="697364" y="983724"/>
          <a:ext cx="4337699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1626226737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986787495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3977220397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31163648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種類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書き方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結果</a:t>
                      </a:r>
                      <a:endParaRPr kumimoji="1" lang="en-US" altLang="ja-JP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56901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加法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+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 + 3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08196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減法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5 - 9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-4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48165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乗法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*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19 *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57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18692"/>
                  </a:ext>
                </a:extLst>
              </a:tr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chemeClr val="bg1"/>
                          </a:solidFill>
                        </a:rPr>
                        <a:t>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/</a:t>
                      </a: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/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039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1EC6C6F-23CF-5A9F-DD31-CA2557FE3426}"/>
              </a:ext>
            </a:extLst>
          </p:cNvPr>
          <p:cNvGraphicFramePr>
            <a:graphicFrameLocks noGrp="1"/>
          </p:cNvGraphicFramePr>
          <p:nvPr/>
        </p:nvGraphicFramePr>
        <p:xfrm>
          <a:off x="675463" y="3410371"/>
          <a:ext cx="4337699" cy="44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24">
                  <a:extLst>
                    <a:ext uri="{9D8B030D-6E8A-4147-A177-3AD203B41FA5}">
                      <a16:colId xmlns:a16="http://schemas.microsoft.com/office/drawing/2014/main" val="2084374506"/>
                    </a:ext>
                  </a:extLst>
                </a:gridCol>
                <a:gridCol w="1028034">
                  <a:extLst>
                    <a:ext uri="{9D8B030D-6E8A-4147-A177-3AD203B41FA5}">
                      <a16:colId xmlns:a16="http://schemas.microsoft.com/office/drawing/2014/main" val="320651719"/>
                    </a:ext>
                  </a:extLst>
                </a:gridCol>
                <a:gridCol w="1443996">
                  <a:extLst>
                    <a:ext uri="{9D8B030D-6E8A-4147-A177-3AD203B41FA5}">
                      <a16:colId xmlns:a16="http://schemas.microsoft.com/office/drawing/2014/main" val="408946305"/>
                    </a:ext>
                  </a:extLst>
                </a:gridCol>
                <a:gridCol w="684245">
                  <a:extLst>
                    <a:ext uri="{9D8B030D-6E8A-4147-A177-3AD203B41FA5}">
                      <a16:colId xmlns:a16="http://schemas.microsoft.com/office/drawing/2014/main" val="2964057383"/>
                    </a:ext>
                  </a:extLst>
                </a:gridCol>
              </a:tblGrid>
              <a:tr h="442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</a:rPr>
                        <a:t>mod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%</a:t>
                      </a: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2000" b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B</a:t>
                      </a:r>
                      <a:endParaRPr kumimoji="1" lang="ja-JP" altLang="en-US" sz="2000" b="0">
                        <a:solidFill>
                          <a:schemeClr val="accent3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22 % 3</a:t>
                      </a:r>
                      <a:endParaRPr kumimoji="1" lang="ja-JP" altLang="en-US" sz="20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20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8775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DCFF45-C4DE-FD96-E891-29C4AD265B98}"/>
              </a:ext>
            </a:extLst>
          </p:cNvPr>
          <p:cNvSpPr txBox="1"/>
          <p:nvPr/>
        </p:nvSpPr>
        <p:spPr>
          <a:xfrm>
            <a:off x="5763295" y="1051786"/>
            <a:ext cx="5589431" cy="28011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数値の書き方を変えると型が変わる</a:t>
            </a: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printf(“%d”, 22 / 3)</a:t>
            </a: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printf(“%d”, 22 / 3.0)</a:t>
            </a:r>
          </a:p>
          <a:p>
            <a:pPr algn="l">
              <a:lnSpc>
                <a:spcPct val="120000"/>
              </a:lnSpc>
            </a:pPr>
            <a:endParaRPr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kumimoji="1" lang="en-US" altLang="ja-JP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kumimoji="1" lang="en-US" altLang="ja-JP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F43A4F5-0A92-3D10-AD0B-40244C9C88C7}"/>
              </a:ext>
            </a:extLst>
          </p:cNvPr>
          <p:cNvSpPr txBox="1"/>
          <p:nvPr/>
        </p:nvSpPr>
        <p:spPr>
          <a:xfrm>
            <a:off x="6593904" y="4522031"/>
            <a:ext cx="3760709" cy="529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22 /  int  3 =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  7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E08C083-9224-F970-FFCE-656CD2E7577C}"/>
              </a:ext>
            </a:extLst>
          </p:cNvPr>
          <p:cNvSpPr txBox="1"/>
          <p:nvPr/>
        </p:nvSpPr>
        <p:spPr>
          <a:xfrm>
            <a:off x="6396510" y="4186876"/>
            <a:ext cx="187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なので</a:t>
            </a:r>
            <a:endParaRPr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0E692AD-C8D8-72DB-37FA-9E69D5CA0E65}"/>
              </a:ext>
            </a:extLst>
          </p:cNvPr>
          <p:cNvSpPr/>
          <p:nvPr/>
        </p:nvSpPr>
        <p:spPr>
          <a:xfrm>
            <a:off x="6593904" y="466023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DEDF638-2148-3713-6A64-73094F7C1864}"/>
              </a:ext>
            </a:extLst>
          </p:cNvPr>
          <p:cNvSpPr/>
          <p:nvPr/>
        </p:nvSpPr>
        <p:spPr>
          <a:xfrm>
            <a:off x="7897329" y="466023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63BB16E-DF35-AF9D-5CED-3D7128F13021}"/>
              </a:ext>
            </a:extLst>
          </p:cNvPr>
          <p:cNvSpPr/>
          <p:nvPr/>
        </p:nvSpPr>
        <p:spPr>
          <a:xfrm>
            <a:off x="9027627" y="4660233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3E077B-6291-1211-A48A-AF8A99A7381D}"/>
              </a:ext>
            </a:extLst>
          </p:cNvPr>
          <p:cNvSpPr txBox="1"/>
          <p:nvPr/>
        </p:nvSpPr>
        <p:spPr>
          <a:xfrm>
            <a:off x="6593904" y="5044966"/>
            <a:ext cx="5190265" cy="529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double 22.0 / double  3.0 = double 7.3333…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0A16EDE-A648-DAC7-3734-A8F757B49DDE}"/>
              </a:ext>
            </a:extLst>
          </p:cNvPr>
          <p:cNvSpPr/>
          <p:nvPr/>
        </p:nvSpPr>
        <p:spPr>
          <a:xfrm>
            <a:off x="6593904" y="5147729"/>
            <a:ext cx="850085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0D6D3F99-B422-1814-588F-D9DC422F49F0}"/>
              </a:ext>
            </a:extLst>
          </p:cNvPr>
          <p:cNvSpPr/>
          <p:nvPr/>
        </p:nvSpPr>
        <p:spPr>
          <a:xfrm>
            <a:off x="8275215" y="5144935"/>
            <a:ext cx="850085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659FDF0-1F17-F494-881F-BD81CD150556}"/>
              </a:ext>
            </a:extLst>
          </p:cNvPr>
          <p:cNvSpPr/>
          <p:nvPr/>
        </p:nvSpPr>
        <p:spPr>
          <a:xfrm>
            <a:off x="9804452" y="5144935"/>
            <a:ext cx="850085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double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0498CA-B960-BBC5-F223-7336141A28CA}"/>
              </a:ext>
            </a:extLst>
          </p:cNvPr>
          <p:cNvSpPr txBox="1"/>
          <p:nvPr/>
        </p:nvSpPr>
        <p:spPr>
          <a:xfrm>
            <a:off x="904059" y="4430012"/>
            <a:ext cx="5034851" cy="1512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//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 + int</a:t>
            </a:r>
            <a:r>
              <a:rPr kumimoji="1" lang="ja-JP" altLang="en-US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</a:t>
            </a:r>
            <a:r>
              <a:rPr kumimoji="1" lang="en-US" altLang="ja-JP" sz="18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+ </a:t>
            </a:r>
            <a:r>
              <a:rPr kumimoji="1" lang="en-US" altLang="ja-JP" sz="18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B98CE90-8265-9247-412A-009046C80A51}"/>
              </a:ext>
            </a:extLst>
          </p:cNvPr>
          <p:cNvSpPr txBox="1"/>
          <p:nvPr/>
        </p:nvSpPr>
        <p:spPr>
          <a:xfrm>
            <a:off x="967621" y="4320032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69804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Microsoft Office PowerPoint</Application>
  <PresentationFormat>ワイド画面</PresentationFormat>
  <Paragraphs>372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Ricty Diminished Discord</vt:lpstr>
      <vt:lpstr>源真ゴシックP Heavy</vt:lpstr>
      <vt:lpstr>源真ゴシックP Regular</vt:lpstr>
      <vt:lpstr>源真ゴシックP Bold</vt:lpstr>
      <vt:lpstr>源真ゴシックP Light</vt:lpstr>
      <vt:lpstr>Arial</vt:lpstr>
      <vt:lpstr>FullColor</vt:lpstr>
      <vt:lpstr>基本的な演算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2024-05-02T13:13:41Z</dcterms:created>
  <dcterms:modified xsi:type="dcterms:W3CDTF">2024-05-02T13:13:44Z</dcterms:modified>
</cp:coreProperties>
</file>