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210.xml" ContentType="application/vnd.openxmlformats-officedocument.presentationml.slide+xml"/>
  <Override PartName="/ppt/slides/slide2310.xml" ContentType="application/vnd.openxmlformats-officedocument.presentationml.slide+xml"/>
  <Override PartName="/ppt/slideLayouts/slideLayout50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17"/>
  </p:notesMasterIdLst>
  <p:sldIdLst>
    <p:sldId id="418" r:id="rId2"/>
    <p:sldId id="420" r:id="rId3"/>
    <p:sldId id="422" r:id="rId4"/>
    <p:sldId id="424" r:id="rId5"/>
    <p:sldId id="425" r:id="rId6"/>
    <p:sldId id="423" r:id="rId7"/>
    <p:sldId id="427" r:id="rId8"/>
    <p:sldId id="429" r:id="rId9"/>
    <p:sldId id="431" r:id="rId10"/>
    <p:sldId id="433" r:id="rId11"/>
    <p:sldId id="436" r:id="rId12"/>
    <p:sldId id="435" r:id="rId13"/>
    <p:sldId id="434" r:id="rId14"/>
    <p:sldId id="477" r:id="rId15"/>
    <p:sldId id="430" r:id="rId16"/>
  </p:sldIdLst>
  <p:sldSz cx="12192000" cy="6858000"/>
  <p:notesSz cx="6858000" cy="9144000"/>
  <p:embeddedFontLst>
    <p:embeddedFont>
      <p:font typeface="Ricty Diminished Discord" panose="020B0509020203020207" pitchFamily="49" charset="-128"/>
      <p:regular r:id="rId18"/>
      <p:bold r:id="rId19"/>
      <p:italic r:id="rId20"/>
      <p:boldItalic r:id="rId21"/>
    </p:embeddedFont>
    <p:embeddedFont>
      <p:font typeface="源真ゴシックP Bold" panose="020B0602020203020207" pitchFamily="50" charset="-128"/>
      <p:bold r:id="rId22"/>
    </p:embeddedFont>
    <p:embeddedFont>
      <p:font typeface="源真ゴシックP Heavy" panose="020B0702020203020207" pitchFamily="50" charset="-128"/>
      <p:bold r:id="rId23"/>
    </p:embeddedFont>
    <p:embeddedFont>
      <p:font typeface="源真ゴシックP Light" panose="020B0103020203020207" pitchFamily="50" charset="-128"/>
      <p:regular r:id="rId24"/>
    </p:embeddedFont>
    <p:embeddedFont>
      <p:font typeface="源真ゴシックP Regular" panose="020B0302020203020207" pitchFamily="50" charset="-128"/>
      <p:regular r:id="rId2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6. 入力を扱う" id="{14F11DEE-A5A9-4112-9064-B42921B31303}">
          <p14:sldIdLst>
            <p14:sldId id="418"/>
            <p14:sldId id="420"/>
            <p14:sldId id="422"/>
            <p14:sldId id="424"/>
            <p14:sldId id="425"/>
            <p14:sldId id="423"/>
            <p14:sldId id="427"/>
            <p14:sldId id="429"/>
            <p14:sldId id="431"/>
            <p14:sldId id="433"/>
            <p14:sldId id="436"/>
            <p14:sldId id="435"/>
            <p14:sldId id="434"/>
            <p14:sldId id="477"/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作成者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1" y="1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E127C313-0CAE-4333-ACB9-3E4641EEA8A4}" type="datetimeFigureOut">
              <a:rPr lang="ja-JP" altLang="en-US" smtClean="0"/>
              <a:pPr/>
              <a:t>2024/5/3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44E67AC9-7D62-442E-AEB6-C41D172BA9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40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4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53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72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73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84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0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using namespace std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72218-064F-4EA0-8EEE-7338B80F7C7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09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DBD83-546C-41BE-A557-EC20C3D2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2FD39-53CE-4E5B-9C96-E1624B9F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1EAF78-FF28-AA90-BC09-6F41CF27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DBD83-546C-41BE-A557-EC20C3D2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2FD39-53CE-4E5B-9C96-E1624B9F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62B7B02-D30A-4A66-3E5A-13DD8631A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79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12077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87AE39FF-EC25-725C-0B3E-9F04999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485656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 (オレン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65256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 (オレン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87AE39FF-EC25-725C-0B3E-9F04999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81928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0" y="280089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54D428-5BEE-9C78-31FF-12F10FFD7F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933" y="279340"/>
            <a:ext cx="7372349" cy="419830"/>
          </a:xfrm>
        </p:spPr>
        <p:txBody>
          <a:bodyPr>
            <a:normAutofit/>
          </a:bodyPr>
          <a:lstStyle>
            <a:lvl1pPr>
              <a:defRPr kumimoji="1" lang="ja-JP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/>
              <a:t>このスライドのセクションのタイトル または タイトル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39132-D6AD-183D-44FB-050831242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14341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4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0" y="280089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54D428-5BEE-9C78-31FF-12F10FFD7F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933" y="279340"/>
            <a:ext cx="7372349" cy="419830"/>
          </a:xfrm>
        </p:spPr>
        <p:txBody>
          <a:bodyPr>
            <a:normAutofit/>
          </a:bodyPr>
          <a:lstStyle>
            <a:lvl1pPr>
              <a:defRPr kumimoji="1" lang="ja-JP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/>
              <a:t>このスライドのセクションのタイトル または タイトル</a:t>
            </a:r>
          </a:p>
        </p:txBody>
      </p: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87AE39FF-EC25-725C-0B3E-9F04999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39132-D6AD-183D-44FB-050831242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14341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96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ッター付き 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EF03B7D4-CABB-A4E9-3B70-D1F307FB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00952" y="6399893"/>
            <a:ext cx="3704297" cy="365125"/>
          </a:xfrm>
        </p:spPr>
        <p:txBody>
          <a:bodyPr vert="horz" lIns="91440" tIns="45720" rIns="91440" bIns="45720" rtlCol="0" anchor="ctr"/>
          <a:lstStyle>
            <a:lvl1pPr>
              <a:defRPr lang="en-US" altLang="ja-JP" sz="16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x - x |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AE0E9F-51CB-02AE-7F6A-10BE509E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86751" y="6399892"/>
            <a:ext cx="3704297" cy="365125"/>
          </a:xfrm>
        </p:spPr>
        <p:txBody>
          <a:bodyPr anchor="b"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D594F5-0CD6-4669-8A9D-E7C0C039D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A4370-8015-4DD7-F3CB-E5760E4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0476" y="6270171"/>
            <a:ext cx="11991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5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ッター付き 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EF03B7D4-CABB-A4E9-3B70-D1F307FB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00952" y="6399893"/>
            <a:ext cx="3704297" cy="365125"/>
          </a:xfrm>
        </p:spPr>
        <p:txBody>
          <a:bodyPr vert="horz" lIns="91440" tIns="45720" rIns="91440" bIns="45720" rtlCol="0" anchor="ctr"/>
          <a:lstStyle>
            <a:lvl1pPr>
              <a:defRPr lang="en-US" altLang="ja-JP" sz="16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x - x |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AE0E9F-51CB-02AE-7F6A-10BE509E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86751" y="6399892"/>
            <a:ext cx="3704297" cy="365125"/>
          </a:xfrm>
        </p:spPr>
        <p:txBody>
          <a:bodyPr anchor="b"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D594F5-0CD6-4669-8A9D-E7C0C039D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A4370-8015-4DD7-F3CB-E5760E4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0476" y="6270171"/>
            <a:ext cx="11991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72264B5-6568-3147-8AF2-280D60E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0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0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547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ピード感のあるトンネルの明かり" hidden="1">
            <a:extLst>
              <a:ext uri="{FF2B5EF4-FFF2-40B4-BE49-F238E27FC236}">
                <a16:creationId xmlns:a16="http://schemas.microsoft.com/office/drawing/2014/main" id="{98ECC42E-F23A-4F62-8F56-96E91F5F007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>
          <a:xfrm>
            <a:off x="-1" y="0"/>
            <a:ext cx="12186649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F0492A-2567-4400-8952-70853064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B6373-0185-4692-A99B-1DD1DBEE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1C8D3-178A-402E-BB8B-FF3A50CD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1-1. C++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F8FA-CE46-432D-8545-95F455BF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94F5-0CD6-4669-8A9D-E7C0C039D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 hidden="1">
            <a:extLst>
              <a:ext uri="{FF2B5EF4-FFF2-40B4-BE49-F238E27FC236}">
                <a16:creationId xmlns:a16="http://schemas.microsoft.com/office/drawing/2014/main" id="{B2065D65-787C-4B39-8E4D-613DEF44D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C3781E-8E2E-4AD4-B2BD-5DAF4390F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0144D2-3A6D-FC4B-7785-38C8F4E7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ピード感のあるトンネルの明かり" hidden="1">
            <a:extLst>
              <a:ext uri="{FF2B5EF4-FFF2-40B4-BE49-F238E27FC236}">
                <a16:creationId xmlns:a16="http://schemas.microsoft.com/office/drawing/2014/main" id="{98ECC42E-F23A-4F62-8F56-96E91F5F007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>
          <a:xfrm>
            <a:off x="-1" y="0"/>
            <a:ext cx="12186649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F0492A-2567-4400-8952-70853064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B6373-0185-4692-A99B-1DD1DBEE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1C8D3-178A-402E-BB8B-FF3A50CD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1-1. C++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F8FA-CE46-432D-8545-95F455BF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94F5-0CD6-4669-8A9D-E7C0C039D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 hidden="1">
            <a:extLst>
              <a:ext uri="{FF2B5EF4-FFF2-40B4-BE49-F238E27FC236}">
                <a16:creationId xmlns:a16="http://schemas.microsoft.com/office/drawing/2014/main" id="{B2065D65-787C-4B39-8E4D-613DEF44D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C3781E-8E2E-4AD4-B2BD-5DAF4390F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0144D2-3A6D-FC4B-7785-38C8F4E7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>
                <a:solidFill>
                  <a:schemeClr val="bg1">
                    <a:lumMod val="65000"/>
                  </a:schemeClr>
                </a:solidFill>
              </a:rPr>
              <a:t>2023</a:t>
            </a:r>
            <a:endParaRPr lang="ja-JP" altLang="en-US" sz="1600" spc="150" baseline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0" r:id="rId3"/>
    <p:sldLayoutId id="2147483679" r:id="rId4"/>
    <p:sldLayoutId id="2147483676" r:id="rId5"/>
    <p:sldLayoutId id="2147483677" r:id="rId6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0.xml.rels><?xml version="1.0" encoding="UTF-8" standalone="yes"?>
<Relationships xmlns="http://schemas.openxmlformats.org/package/2006/relationships"><Relationship Id="rId3" Type="http://schemas.openxmlformats.org/officeDocument/2006/relationships/slide" Target="slide2310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0.xml"/></Relationships>
</file>

<file path=ppt/slides/_rels/slide2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520.png"/><Relationship Id="rId4" Type="http://schemas.openxmlformats.org/officeDocument/2006/relationships/slide" Target="slide22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ABEABC-CF87-4E84-BEB6-EF8A5D65A2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1-6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456562-12A4-7544-E971-A2D43F2E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入力</a:t>
            </a:r>
            <a:r>
              <a:rPr kumimoji="1" lang="ja-JP" altLang="en-US"/>
              <a:t>を扱う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6FF4BF-39C9-309C-5BCF-1AEA21063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インタラクティブなプログラミングへ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09E82C3-3D95-7935-E7DC-4E3B8AF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0328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585A12F-4871-5A84-E5DA-A47AA686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804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B4AB39E4-3173-56F6-52CB-EE6A47ECD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8852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C2D89FBE-7F45-151C-5542-E68092E4A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7376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15EFBF17-AC49-3937-F619-3690D2C55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0" y="4977111"/>
            <a:ext cx="14287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71337258-4F3B-F473-098D-19B94C6D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4424" y="4977111"/>
            <a:ext cx="142875" cy="142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40">
            <a:extLst>
              <a:ext uri="{FF2B5EF4-FFF2-40B4-BE49-F238E27FC236}">
                <a16:creationId xmlns:a16="http://schemas.microsoft.com/office/drawing/2014/main" id="{34D39CA5-55B0-9692-E715-98499D98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948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38ABC66C-2006-DD55-DC09-7B316D32A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1472" y="4977111"/>
            <a:ext cx="142875" cy="142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0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1-6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7955014" y="203145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📝 練習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を扱う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7955015" y="670128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EC4DFA-4C94-A215-A246-FF77125317D5}"/>
              </a:ext>
            </a:extLst>
          </p:cNvPr>
          <p:cNvSpPr txBox="1"/>
          <p:nvPr/>
        </p:nvSpPr>
        <p:spPr>
          <a:xfrm>
            <a:off x="453998" y="867906"/>
            <a:ext cx="8061513" cy="8260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ja-JP" altLang="en-US" sz="1400">
                <a:solidFill>
                  <a:schemeClr val="bg1"/>
                </a:solidFill>
              </a:rPr>
              <a:t>与えられた整数を</a:t>
            </a:r>
            <a:r>
              <a:rPr lang="en-US" altLang="ja-JP" sz="1400">
                <a:solidFill>
                  <a:schemeClr val="bg1"/>
                </a:solidFill>
              </a:rPr>
              <a:t>2</a:t>
            </a:r>
            <a:r>
              <a:rPr lang="ja-JP" altLang="en-US" sz="1400">
                <a:solidFill>
                  <a:schemeClr val="bg1"/>
                </a:solidFill>
              </a:rPr>
              <a:t>乗して返す</a:t>
            </a:r>
            <a:endParaRPr lang="en-US" altLang="ja-JP" sz="14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1400">
                <a:solidFill>
                  <a:schemeClr val="bg1"/>
                </a:solidFill>
              </a:rPr>
              <a:t>プログラムを作ろう </a:t>
            </a:r>
            <a:r>
              <a:rPr lang="en-US" altLang="ja-JP" sz="1400">
                <a:solidFill>
                  <a:schemeClr val="bg1"/>
                </a:solidFill>
              </a:rPr>
              <a:t>(main </a:t>
            </a:r>
            <a:r>
              <a:rPr lang="ja-JP" altLang="en-US" sz="1400">
                <a:solidFill>
                  <a:schemeClr val="bg1"/>
                </a:solidFill>
              </a:rPr>
              <a:t>関数に直接書いて</a:t>
            </a:r>
            <a:r>
              <a:rPr lang="en-US" altLang="ja-JP" sz="1400">
                <a:solidFill>
                  <a:schemeClr val="bg1"/>
                </a:solidFill>
              </a:rPr>
              <a:t>OK)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4C48BF-827B-EF70-FD5F-A7EE4CC4635A}"/>
              </a:ext>
            </a:extLst>
          </p:cNvPr>
          <p:cNvSpPr txBox="1"/>
          <p:nvPr/>
        </p:nvSpPr>
        <p:spPr>
          <a:xfrm>
            <a:off x="5872888" y="765301"/>
            <a:ext cx="4690241" cy="33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整数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1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つ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97DF5B-37A3-DB07-31AE-82A9D8A4EA6E}"/>
              </a:ext>
            </a:extLst>
          </p:cNvPr>
          <p:cNvSpPr txBox="1"/>
          <p:nvPr/>
        </p:nvSpPr>
        <p:spPr>
          <a:xfrm>
            <a:off x="4038600" y="771328"/>
            <a:ext cx="1551328" cy="33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標準入力</a:t>
            </a:r>
            <a:endParaRPr kumimoji="1" lang="en-US" altLang="ja-JP" sz="1400" b="1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9409330-F1B2-83FC-B8F6-F9785BF6D02B}"/>
              </a:ext>
            </a:extLst>
          </p:cNvPr>
          <p:cNvCxnSpPr>
            <a:cxnSpLocks/>
          </p:cNvCxnSpPr>
          <p:nvPr/>
        </p:nvCxnSpPr>
        <p:spPr>
          <a:xfrm>
            <a:off x="5672746" y="755984"/>
            <a:ext cx="0" cy="335669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870CF2-30E6-172E-48FE-AF3870E17B4C}"/>
              </a:ext>
            </a:extLst>
          </p:cNvPr>
          <p:cNvSpPr txBox="1"/>
          <p:nvPr/>
        </p:nvSpPr>
        <p:spPr>
          <a:xfrm>
            <a:off x="5872889" y="1164242"/>
            <a:ext cx="4780268" cy="33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上の整数を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2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乗した数 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わかりやすいよう文章を加えてよい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AC1E29-97C4-7DCD-A3F1-BBB50210D3E6}"/>
              </a:ext>
            </a:extLst>
          </p:cNvPr>
          <p:cNvSpPr txBox="1"/>
          <p:nvPr/>
        </p:nvSpPr>
        <p:spPr>
          <a:xfrm>
            <a:off x="4071400" y="1168275"/>
            <a:ext cx="1551328" cy="33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出力</a:t>
            </a:r>
            <a:endParaRPr kumimoji="1" lang="en-US" altLang="ja-JP" sz="1400" b="1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436F18-2651-79E5-BB98-03B12A6A5B3F}"/>
              </a:ext>
            </a:extLst>
          </p:cNvPr>
          <p:cNvCxnSpPr>
            <a:cxnSpLocks/>
          </p:cNvCxnSpPr>
          <p:nvPr/>
        </p:nvCxnSpPr>
        <p:spPr>
          <a:xfrm>
            <a:off x="5672746" y="1157039"/>
            <a:ext cx="0" cy="369305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F809FB-07C1-C893-8A6C-80721C756C0B}"/>
              </a:ext>
            </a:extLst>
          </p:cNvPr>
          <p:cNvSpPr txBox="1"/>
          <p:nvPr/>
        </p:nvSpPr>
        <p:spPr>
          <a:xfrm>
            <a:off x="1481329" y="1932787"/>
            <a:ext cx="9229342" cy="30060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 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// main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関数に直接書く</a:t>
            </a:r>
            <a:endParaRPr lang="en-US" altLang="ja-JP">
              <a:solidFill>
                <a:schemeClr val="bg1">
                  <a:lumMod val="75000"/>
                </a:schemeClr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“2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乗したい値は？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 err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scanf_s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5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&amp;original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result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result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*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の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2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乗は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%d 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です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,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result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F42E59-C7BF-8663-40C4-DC46BBEE62F5}"/>
              </a:ext>
            </a:extLst>
          </p:cNvPr>
          <p:cNvSpPr txBox="1"/>
          <p:nvPr/>
        </p:nvSpPr>
        <p:spPr>
          <a:xfrm>
            <a:off x="1544890" y="1822807"/>
            <a:ext cx="122670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0761F87-B230-9BDD-DB31-587B325C5EBB}"/>
              </a:ext>
            </a:extLst>
          </p:cNvPr>
          <p:cNvGrpSpPr/>
          <p:nvPr/>
        </p:nvGrpSpPr>
        <p:grpSpPr>
          <a:xfrm>
            <a:off x="1544890" y="5078302"/>
            <a:ext cx="3817283" cy="1213957"/>
            <a:chOff x="7897979" y="4072486"/>
            <a:chExt cx="2942593" cy="989015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07C0F8F-FB62-95FC-EBBA-EA91E2FC1F9C}"/>
                </a:ext>
              </a:extLst>
            </p:cNvPr>
            <p:cNvSpPr txBox="1"/>
            <p:nvPr/>
          </p:nvSpPr>
          <p:spPr>
            <a:xfrm>
              <a:off x="7900192" y="4079043"/>
              <a:ext cx="2936361" cy="971156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txBody>
            <a:bodyPr vert="horz" wrap="none" lIns="360000" tIns="144000" rIns="360000" bIns="144000" rtlCol="0" anchor="t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2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乗したい値は？</a:t>
              </a:r>
              <a:endPara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 22</a:t>
              </a:r>
            </a:p>
            <a:p>
              <a:pPr algn="l">
                <a:lnSpc>
                  <a:spcPct val="120000"/>
                </a:lnSpc>
              </a:pP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22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</a:t>
              </a: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2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乗は </a:t>
              </a: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484 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です</a:t>
              </a: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F2596AF-507F-EECB-95D5-78E8BE64294B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90" y="4072486"/>
              <a:ext cx="0" cy="9890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E35CAC33-9916-0874-387D-354588C9890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74" y="4076895"/>
              <a:ext cx="19182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7D0495AF-A711-996D-5E02-3E1013452DDE}"/>
                </a:ext>
              </a:extLst>
            </p:cNvPr>
            <p:cNvCxnSpPr>
              <a:cxnSpLocks/>
            </p:cNvCxnSpPr>
            <p:nvPr/>
          </p:nvCxnSpPr>
          <p:spPr>
            <a:xfrm>
              <a:off x="7900192" y="5053197"/>
              <a:ext cx="29403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D5F4D61-ACA4-E36B-A3AD-76038A6D1CA4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79" y="4073897"/>
              <a:ext cx="2213" cy="982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C8EB9EBF-3671-333B-FE4B-94C518AA969E}"/>
                </a:ext>
              </a:extLst>
            </p:cNvPr>
            <p:cNvCxnSpPr>
              <a:cxnSpLocks/>
            </p:cNvCxnSpPr>
            <p:nvPr/>
          </p:nvCxnSpPr>
          <p:spPr>
            <a:xfrm>
              <a:off x="7899151" y="4077625"/>
              <a:ext cx="517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8E63604-59A3-ADD7-20D4-7E83970DC9F0}"/>
              </a:ext>
            </a:extLst>
          </p:cNvPr>
          <p:cNvSpPr txBox="1"/>
          <p:nvPr/>
        </p:nvSpPr>
        <p:spPr>
          <a:xfrm>
            <a:off x="1610663" y="4956006"/>
            <a:ext cx="139469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コンソール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986CDB-9B29-9938-35A4-D740084C3311}"/>
              </a:ext>
            </a:extLst>
          </p:cNvPr>
          <p:cNvSpPr txBox="1"/>
          <p:nvPr/>
        </p:nvSpPr>
        <p:spPr>
          <a:xfrm>
            <a:off x="5536887" y="5257764"/>
            <a:ext cx="5173784" cy="943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これで</a:t>
            </a:r>
            <a:endParaRPr kumimoji="1" lang="en-US" altLang="ja-JP">
              <a:solidFill>
                <a:schemeClr val="bg1"/>
              </a:solidFill>
            </a:endParaRPr>
          </a:p>
          <a:p>
            <a:pPr algn="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コンピュータと対話できるようになった</a:t>
            </a:r>
          </a:p>
        </p:txBody>
      </p:sp>
    </p:spTree>
    <p:extLst>
      <p:ext uri="{BB962C8B-B14F-4D97-AF65-F5344CB8AC3E}">
        <p14:creationId xmlns:p14="http://schemas.microsoft.com/office/powerpoint/2010/main" val="375787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7840077-B90B-C179-80D0-DE27726787F7}"/>
              </a:ext>
            </a:extLst>
          </p:cNvPr>
          <p:cNvGrpSpPr/>
          <p:nvPr/>
        </p:nvGrpSpPr>
        <p:grpSpPr>
          <a:xfrm>
            <a:off x="3151242" y="2611465"/>
            <a:ext cx="7288159" cy="461665"/>
            <a:chOff x="3795059" y="3561806"/>
            <a:chExt cx="4370198" cy="633274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8CDE968-2D59-8D32-A353-737EA8028227}"/>
                </a:ext>
              </a:extLst>
            </p:cNvPr>
            <p:cNvSpPr/>
            <p:nvPr/>
          </p:nvSpPr>
          <p:spPr>
            <a:xfrm>
              <a:off x="3795059" y="3561806"/>
              <a:ext cx="4370198" cy="633274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kumimoji="1" lang="en-US" altLang="ja-JP" sz="2400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printf</a:t>
              </a:r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(“</a:t>
              </a:r>
              <a:r>
                <a:rPr kumimoji="1" lang="ja-JP" altLang="en-US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文字列</a:t>
              </a:r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”[, …]);</a:t>
              </a:r>
              <a:endParaRPr lang="ja-JP" altLang="en-US" sz="240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C580D217-5259-7812-5B4E-E062CE538626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59" y="3561806"/>
              <a:ext cx="0" cy="63327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3589208" y="1174670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💭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のまとめ</a:t>
            </a:r>
          </a:p>
        </p:txBody>
      </p:sp>
      <p:sp>
        <p:nvSpPr>
          <p:cNvPr id="22" name="テキスト プレースホルダー 1">
            <a:extLst>
              <a:ext uri="{FF2B5EF4-FFF2-40B4-BE49-F238E27FC236}">
                <a16:creationId xmlns:a16="http://schemas.microsoft.com/office/drawing/2014/main" id="{30608AFB-068A-4381-18FA-E27BA046642E}"/>
              </a:ext>
            </a:extLst>
          </p:cNvPr>
          <p:cNvSpPr txBox="1">
            <a:spLocks/>
          </p:cNvSpPr>
          <p:nvPr/>
        </p:nvSpPr>
        <p:spPr>
          <a:xfrm>
            <a:off x="2981297" y="2003863"/>
            <a:ext cx="5969000" cy="461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>
                <a:solidFill>
                  <a:schemeClr val="bg1"/>
                </a:solidFill>
              </a:rPr>
              <a:t>コンソールに対して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D8829E9A-DE15-232E-9837-559DB535CD0F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1-6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25" name="Straight Connector 3">
            <a:extLst>
              <a:ext uri="{FF2B5EF4-FFF2-40B4-BE49-F238E27FC236}">
                <a16:creationId xmlns:a16="http://schemas.microsoft.com/office/drawing/2014/main" id="{2BE45313-A06D-E143-D0D1-D06D322EF9B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">
            <a:extLst>
              <a:ext uri="{FF2B5EF4-FFF2-40B4-BE49-F238E27FC236}">
                <a16:creationId xmlns:a16="http://schemas.microsoft.com/office/drawing/2014/main" id="{A24F1460-8766-771F-9FF2-35BABEDD3BB6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を扱う</a:t>
            </a:r>
          </a:p>
        </p:txBody>
      </p:sp>
      <p:sp>
        <p:nvSpPr>
          <p:cNvPr id="29" name="テキスト プレースホルダー 1">
            <a:extLst>
              <a:ext uri="{FF2B5EF4-FFF2-40B4-BE49-F238E27FC236}">
                <a16:creationId xmlns:a16="http://schemas.microsoft.com/office/drawing/2014/main" id="{B5AC31CC-1016-0D07-CB70-8137132A7FFF}"/>
              </a:ext>
            </a:extLst>
          </p:cNvPr>
          <p:cNvSpPr txBox="1">
            <a:spLocks/>
          </p:cNvSpPr>
          <p:nvPr/>
        </p:nvSpPr>
        <p:spPr>
          <a:xfrm>
            <a:off x="1233161" y="3982329"/>
            <a:ext cx="2201450" cy="461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>
                <a:solidFill>
                  <a:schemeClr val="bg1"/>
                </a:solidFill>
              </a:rPr>
              <a:t>入力 →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33" name="テキスト プレースホルダー 1">
            <a:extLst>
              <a:ext uri="{FF2B5EF4-FFF2-40B4-BE49-F238E27FC236}">
                <a16:creationId xmlns:a16="http://schemas.microsoft.com/office/drawing/2014/main" id="{BA370493-81D1-EB01-56A1-AED09DBE03C8}"/>
              </a:ext>
            </a:extLst>
          </p:cNvPr>
          <p:cNvSpPr txBox="1">
            <a:spLocks/>
          </p:cNvSpPr>
          <p:nvPr/>
        </p:nvSpPr>
        <p:spPr>
          <a:xfrm>
            <a:off x="1233161" y="2679236"/>
            <a:ext cx="2201450" cy="461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>
                <a:solidFill>
                  <a:schemeClr val="bg1"/>
                </a:solidFill>
              </a:rPr>
              <a:t>出力 →</a:t>
            </a:r>
            <a:endParaRPr lang="en-US" altLang="ja-JP" sz="2400">
              <a:solidFill>
                <a:schemeClr val="bg1"/>
              </a:solidFill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ACA28F6-B969-7E6A-F2C6-1470A704F719}"/>
              </a:ext>
            </a:extLst>
          </p:cNvPr>
          <p:cNvGrpSpPr/>
          <p:nvPr/>
        </p:nvGrpSpPr>
        <p:grpSpPr>
          <a:xfrm>
            <a:off x="3151242" y="3931751"/>
            <a:ext cx="7288159" cy="461665"/>
            <a:chOff x="3795059" y="3561806"/>
            <a:chExt cx="4370198" cy="633274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EC027C6-AABC-C1BD-E03D-1AE96F2A20F2}"/>
                </a:ext>
              </a:extLst>
            </p:cNvPr>
            <p:cNvSpPr/>
            <p:nvPr/>
          </p:nvSpPr>
          <p:spPr>
            <a:xfrm>
              <a:off x="3795059" y="3561806"/>
              <a:ext cx="4370198" cy="633274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 </a:t>
              </a:r>
              <a:r>
                <a:rPr kumimoji="1" lang="en-US" altLang="ja-JP" sz="2400" err="1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scanf_s</a:t>
              </a:r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(“</a:t>
              </a:r>
              <a:r>
                <a:rPr kumimoji="1" lang="ja-JP" altLang="en-US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型指定</a:t>
              </a:r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”, </a:t>
              </a:r>
              <a:r>
                <a:rPr kumimoji="1" lang="en-US" altLang="ja-JP" sz="2400">
                  <a:solidFill>
                    <a:schemeClr val="accent5">
                      <a:lumMod val="75000"/>
                    </a:schemeClr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&amp;</a:t>
              </a:r>
              <a:r>
                <a:rPr kumimoji="1" lang="ja-JP" altLang="en-US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入力値を代入する変数</a:t>
              </a:r>
              <a:r>
                <a:rPr kumimoji="1" lang="en-US" altLang="ja-JP" sz="2400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, …);</a:t>
              </a:r>
              <a:endParaRPr lang="ja-JP" altLang="en-US" sz="2400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E831B29F-7A0C-E160-8480-14E4B33C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59" y="3561806"/>
              <a:ext cx="0" cy="633273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1">
            <a:extLst>
              <a:ext uri="{FF2B5EF4-FFF2-40B4-BE49-F238E27FC236}">
                <a16:creationId xmlns:a16="http://schemas.microsoft.com/office/drawing/2014/main" id="{DDAD806A-53C7-6A79-8F7F-B7195B1933D1}"/>
              </a:ext>
            </a:extLst>
          </p:cNvPr>
          <p:cNvSpPr txBox="1">
            <a:spLocks/>
          </p:cNvSpPr>
          <p:nvPr/>
        </p:nvSpPr>
        <p:spPr>
          <a:xfrm>
            <a:off x="3559172" y="3198167"/>
            <a:ext cx="6698607" cy="733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 sz="18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(“</a:t>
            </a:r>
            <a:r>
              <a:rPr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型の値を表示する</a:t>
            </a:r>
            <a:r>
              <a:rPr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:</a:t>
            </a:r>
            <a:r>
              <a:rPr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%d</a:t>
            </a:r>
            <a:r>
              <a:rPr kumimoji="1"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”, 3)</a:t>
            </a:r>
          </a:p>
          <a:p>
            <a:pPr marL="0" indent="0">
              <a:buNone/>
            </a:pPr>
            <a:r>
              <a:rPr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型の値を表示する</a:t>
            </a:r>
            <a:r>
              <a:rPr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:</a:t>
            </a:r>
            <a:r>
              <a:rPr lang="ja-JP" altLang="en-US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 sz="18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3</a:t>
            </a:r>
            <a:endParaRPr lang="ja-JP" altLang="en-US" sz="1800"/>
          </a:p>
        </p:txBody>
      </p:sp>
      <p:cxnSp>
        <p:nvCxnSpPr>
          <p:cNvPr id="2" name="Straight Connector 13">
            <a:extLst>
              <a:ext uri="{FF2B5EF4-FFF2-40B4-BE49-F238E27FC236}">
                <a16:creationId xmlns:a16="http://schemas.microsoft.com/office/drawing/2014/main" id="{8727CFD8-05E1-5F79-2FAC-10E21B603A93}"/>
              </a:ext>
            </a:extLst>
          </p:cNvPr>
          <p:cNvCxnSpPr>
            <a:cxnSpLocks/>
          </p:cNvCxnSpPr>
          <p:nvPr/>
        </p:nvCxnSpPr>
        <p:spPr>
          <a:xfrm>
            <a:off x="3963186" y="1666044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7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3589208" y="1260897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🚩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の目標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3963186" y="1727880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">
            <a:extLst>
              <a:ext uri="{FF2B5EF4-FFF2-40B4-BE49-F238E27FC236}">
                <a16:creationId xmlns:a16="http://schemas.microsoft.com/office/drawing/2014/main" id="{404BB805-5FAF-6DBA-91BD-7A93B6C79478}"/>
              </a:ext>
            </a:extLst>
          </p:cNvPr>
          <p:cNvSpPr txBox="1"/>
          <p:nvPr/>
        </p:nvSpPr>
        <p:spPr>
          <a:xfrm>
            <a:off x="3719409" y="3821855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できるようになったこと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F9E0C088-78CC-FD56-3F48-965BED3E8B28}"/>
              </a:ext>
            </a:extLst>
          </p:cNvPr>
          <p:cNvSpPr txBox="1"/>
          <p:nvPr/>
        </p:nvSpPr>
        <p:spPr>
          <a:xfrm>
            <a:off x="1919830" y="4524891"/>
            <a:ext cx="8352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ユーザーの入力する値によって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結果が変わるプログラムが書ける</a:t>
            </a: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EE303E15-07D4-9FB4-198C-029642163288}"/>
              </a:ext>
            </a:extLst>
          </p:cNvPr>
          <p:cNvCxnSpPr>
            <a:cxnSpLocks/>
          </p:cNvCxnSpPr>
          <p:nvPr/>
        </p:nvCxnSpPr>
        <p:spPr>
          <a:xfrm>
            <a:off x="4227529" y="4283520"/>
            <a:ext cx="3736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>
            <a:extLst>
              <a:ext uri="{FF2B5EF4-FFF2-40B4-BE49-F238E27FC236}">
                <a16:creationId xmlns:a16="http://schemas.microsoft.com/office/drawing/2014/main" id="{24110E1F-0F21-7DB4-CD49-6DF931A36E56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1-6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507E4B22-05BA-D472-A973-FFDCAE23DC53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D99F5103-C06C-7400-8975-E1167066C1F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を扱う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812A8209-FA02-CA29-14A2-491021C3A9C9}"/>
              </a:ext>
            </a:extLst>
          </p:cNvPr>
          <p:cNvSpPr txBox="1"/>
          <p:nvPr/>
        </p:nvSpPr>
        <p:spPr>
          <a:xfrm>
            <a:off x="990497" y="1963932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✅  入出力の概念を知る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DD409B20-4FBA-7EFF-D5FF-1514FA60BED4}"/>
              </a:ext>
            </a:extLst>
          </p:cNvPr>
          <p:cNvSpPr txBox="1"/>
          <p:nvPr/>
        </p:nvSpPr>
        <p:spPr>
          <a:xfrm>
            <a:off x="990497" y="2773536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✅ ユーザーの入力に応じた出力を行えるようになる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5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1-6+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7955014" y="203145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📝 練習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を扱う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7955015" y="670128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EC4DFA-4C94-A215-A246-FF77125317D5}"/>
              </a:ext>
            </a:extLst>
          </p:cNvPr>
          <p:cNvSpPr txBox="1"/>
          <p:nvPr/>
        </p:nvSpPr>
        <p:spPr>
          <a:xfrm>
            <a:off x="453998" y="867906"/>
            <a:ext cx="8061513" cy="8260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ja-JP" altLang="en-US" sz="1400">
                <a:solidFill>
                  <a:schemeClr val="bg1"/>
                </a:solidFill>
              </a:rPr>
              <a:t>与えられた整数を</a:t>
            </a:r>
            <a:r>
              <a:rPr lang="en-US" altLang="ja-JP" sz="1400">
                <a:solidFill>
                  <a:schemeClr val="bg1"/>
                </a:solidFill>
              </a:rPr>
              <a:t>2</a:t>
            </a:r>
            <a:r>
              <a:rPr lang="ja-JP" altLang="en-US" sz="1400">
                <a:solidFill>
                  <a:schemeClr val="bg1"/>
                </a:solidFill>
              </a:rPr>
              <a:t>乗して返す</a:t>
            </a:r>
            <a:endParaRPr lang="en-US" altLang="ja-JP" sz="14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1400">
                <a:solidFill>
                  <a:schemeClr val="bg1"/>
                </a:solidFill>
              </a:rPr>
              <a:t>プログラムを作ろう </a:t>
            </a:r>
            <a:r>
              <a:rPr lang="en-US" altLang="ja-JP" sz="1400">
                <a:solidFill>
                  <a:schemeClr val="bg1"/>
                </a:solidFill>
              </a:rPr>
              <a:t>(main </a:t>
            </a:r>
            <a:r>
              <a:rPr lang="ja-JP" altLang="en-US" sz="1400">
                <a:solidFill>
                  <a:schemeClr val="bg1"/>
                </a:solidFill>
              </a:rPr>
              <a:t>関数に直接書いて</a:t>
            </a:r>
            <a:r>
              <a:rPr lang="en-US" altLang="ja-JP" sz="1400">
                <a:solidFill>
                  <a:schemeClr val="bg1"/>
                </a:solidFill>
              </a:rPr>
              <a:t>OK)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4C48BF-827B-EF70-FD5F-A7EE4CC4635A}"/>
              </a:ext>
            </a:extLst>
          </p:cNvPr>
          <p:cNvSpPr txBox="1"/>
          <p:nvPr/>
        </p:nvSpPr>
        <p:spPr>
          <a:xfrm>
            <a:off x="5872888" y="765301"/>
            <a:ext cx="4690241" cy="33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整数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1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つ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97DF5B-37A3-DB07-31AE-82A9D8A4EA6E}"/>
              </a:ext>
            </a:extLst>
          </p:cNvPr>
          <p:cNvSpPr txBox="1"/>
          <p:nvPr/>
        </p:nvSpPr>
        <p:spPr>
          <a:xfrm>
            <a:off x="4038600" y="771328"/>
            <a:ext cx="1551328" cy="33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標準入力</a:t>
            </a:r>
            <a:endParaRPr kumimoji="1" lang="en-US" altLang="ja-JP" sz="1400" b="1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9409330-F1B2-83FC-B8F6-F9785BF6D02B}"/>
              </a:ext>
            </a:extLst>
          </p:cNvPr>
          <p:cNvCxnSpPr>
            <a:cxnSpLocks/>
          </p:cNvCxnSpPr>
          <p:nvPr/>
        </p:nvCxnSpPr>
        <p:spPr>
          <a:xfrm>
            <a:off x="5672746" y="755984"/>
            <a:ext cx="0" cy="335669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870CF2-30E6-172E-48FE-AF3870E17B4C}"/>
              </a:ext>
            </a:extLst>
          </p:cNvPr>
          <p:cNvSpPr txBox="1"/>
          <p:nvPr/>
        </p:nvSpPr>
        <p:spPr>
          <a:xfrm>
            <a:off x="5872889" y="1164242"/>
            <a:ext cx="4780268" cy="33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上の整数を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2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乗した数 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わかりやすいよう文章を加えてよい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AC1E29-97C4-7DCD-A3F1-BBB50210D3E6}"/>
              </a:ext>
            </a:extLst>
          </p:cNvPr>
          <p:cNvSpPr txBox="1"/>
          <p:nvPr/>
        </p:nvSpPr>
        <p:spPr>
          <a:xfrm>
            <a:off x="4071400" y="1168275"/>
            <a:ext cx="1551328" cy="33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出力</a:t>
            </a:r>
            <a:endParaRPr kumimoji="1" lang="en-US" altLang="ja-JP" sz="1400" b="1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436F18-2651-79E5-BB98-03B12A6A5B3F}"/>
              </a:ext>
            </a:extLst>
          </p:cNvPr>
          <p:cNvCxnSpPr>
            <a:cxnSpLocks/>
          </p:cNvCxnSpPr>
          <p:nvPr/>
        </p:nvCxnSpPr>
        <p:spPr>
          <a:xfrm>
            <a:off x="5672746" y="1157039"/>
            <a:ext cx="0" cy="369305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F809FB-07C1-C893-8A6C-80721C756C0B}"/>
              </a:ext>
            </a:extLst>
          </p:cNvPr>
          <p:cNvSpPr txBox="1"/>
          <p:nvPr/>
        </p:nvSpPr>
        <p:spPr>
          <a:xfrm>
            <a:off x="1481329" y="1932787"/>
            <a:ext cx="9229342" cy="30060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main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void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 { 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// main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関数に直接書く</a:t>
            </a:r>
            <a:endParaRPr lang="en-US" altLang="ja-JP">
              <a:solidFill>
                <a:schemeClr val="bg1">
                  <a:lumMod val="75000"/>
                </a:schemeClr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double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“2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乗したい値は？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 err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scanf_s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</a:t>
            </a:r>
            <a:r>
              <a:rPr lang="en-US" altLang="ja-JP" err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lf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5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&amp;original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double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result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result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*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</a:t>
            </a:r>
            <a:r>
              <a:rPr lang="en-US" altLang="ja-JP" err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lf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の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2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乗は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</a:t>
            </a:r>
            <a:r>
              <a:rPr lang="en-US" altLang="ja-JP" err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lf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です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 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original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result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}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F42E59-C7BF-8663-40C4-DC46BBEE62F5}"/>
              </a:ext>
            </a:extLst>
          </p:cNvPr>
          <p:cNvSpPr txBox="1"/>
          <p:nvPr/>
        </p:nvSpPr>
        <p:spPr>
          <a:xfrm>
            <a:off x="1544890" y="1822807"/>
            <a:ext cx="122670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0761F87-B230-9BDD-DB31-587B325C5EBB}"/>
              </a:ext>
            </a:extLst>
          </p:cNvPr>
          <p:cNvGrpSpPr/>
          <p:nvPr/>
        </p:nvGrpSpPr>
        <p:grpSpPr>
          <a:xfrm>
            <a:off x="1544890" y="5078302"/>
            <a:ext cx="3817283" cy="1213957"/>
            <a:chOff x="7897979" y="4072486"/>
            <a:chExt cx="2942593" cy="989015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07C0F8F-FB62-95FC-EBBA-EA91E2FC1F9C}"/>
                </a:ext>
              </a:extLst>
            </p:cNvPr>
            <p:cNvSpPr txBox="1"/>
            <p:nvPr/>
          </p:nvSpPr>
          <p:spPr>
            <a:xfrm>
              <a:off x="7900192" y="4079043"/>
              <a:ext cx="2936361" cy="971156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txBody>
            <a:bodyPr vert="horz" wrap="none" lIns="360000" tIns="144000" rIns="360000" bIns="144000" rtlCol="0" anchor="t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2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乗したい値は？</a:t>
              </a:r>
              <a:endPara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 22</a:t>
              </a:r>
            </a:p>
            <a:p>
              <a:pPr algn="l">
                <a:lnSpc>
                  <a:spcPct val="120000"/>
                </a:lnSpc>
              </a:pP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22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</a:t>
              </a: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2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乗は </a:t>
              </a: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484 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です</a:t>
              </a: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F2596AF-507F-EECB-95D5-78E8BE64294B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90" y="4072486"/>
              <a:ext cx="0" cy="9890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E35CAC33-9916-0874-387D-354588C9890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74" y="4076895"/>
              <a:ext cx="19182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7D0495AF-A711-996D-5E02-3E1013452DDE}"/>
                </a:ext>
              </a:extLst>
            </p:cNvPr>
            <p:cNvCxnSpPr>
              <a:cxnSpLocks/>
            </p:cNvCxnSpPr>
            <p:nvPr/>
          </p:nvCxnSpPr>
          <p:spPr>
            <a:xfrm>
              <a:off x="7900192" y="5053197"/>
              <a:ext cx="29403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D5F4D61-ACA4-E36B-A3AD-76038A6D1CA4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79" y="4073897"/>
              <a:ext cx="2213" cy="982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C8EB9EBF-3671-333B-FE4B-94C518AA969E}"/>
                </a:ext>
              </a:extLst>
            </p:cNvPr>
            <p:cNvCxnSpPr>
              <a:cxnSpLocks/>
            </p:cNvCxnSpPr>
            <p:nvPr/>
          </p:nvCxnSpPr>
          <p:spPr>
            <a:xfrm>
              <a:off x="7899151" y="4077625"/>
              <a:ext cx="517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8E63604-59A3-ADD7-20D4-7E83970DC9F0}"/>
              </a:ext>
            </a:extLst>
          </p:cNvPr>
          <p:cNvSpPr txBox="1"/>
          <p:nvPr/>
        </p:nvSpPr>
        <p:spPr>
          <a:xfrm>
            <a:off x="1610663" y="4956006"/>
            <a:ext cx="139469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コンソール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986CDB-9B29-9938-35A4-D740084C3311}"/>
              </a:ext>
            </a:extLst>
          </p:cNvPr>
          <p:cNvSpPr txBox="1"/>
          <p:nvPr/>
        </p:nvSpPr>
        <p:spPr>
          <a:xfrm>
            <a:off x="5536886" y="5257764"/>
            <a:ext cx="5615667" cy="943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桁あふれ対策には</a:t>
            </a:r>
            <a:endParaRPr kumimoji="1" lang="en-US" altLang="ja-JP">
              <a:solidFill>
                <a:schemeClr val="bg1"/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/>
                </a:solidFill>
              </a:rPr>
              <a:t>long </a:t>
            </a:r>
            <a:r>
              <a:rPr lang="en-US" altLang="ja-JP" err="1">
                <a:solidFill>
                  <a:schemeClr val="bg1"/>
                </a:solidFill>
              </a:rPr>
              <a:t>long</a:t>
            </a:r>
            <a:r>
              <a:rPr lang="en-US" altLang="ja-JP">
                <a:solidFill>
                  <a:schemeClr val="bg1"/>
                </a:solidFill>
              </a:rPr>
              <a:t> int </a:t>
            </a:r>
            <a:r>
              <a:rPr lang="ja-JP" altLang="en-US">
                <a:solidFill>
                  <a:schemeClr val="bg1"/>
                </a:solidFill>
              </a:rPr>
              <a:t>か </a:t>
            </a:r>
            <a:r>
              <a:rPr lang="en-US" altLang="ja-JP">
                <a:solidFill>
                  <a:schemeClr val="bg1"/>
                </a:solidFill>
              </a:rPr>
              <a:t>double </a:t>
            </a:r>
            <a:r>
              <a:rPr lang="ja-JP" altLang="en-US">
                <a:solidFill>
                  <a:schemeClr val="bg1"/>
                </a:solidFill>
              </a:rPr>
              <a:t>を使うと便利</a:t>
            </a:r>
            <a:endParaRPr lang="en-US" altLang="ja-JP">
              <a:solidFill>
                <a:schemeClr val="bg1"/>
              </a:solidFill>
            </a:endParaRPr>
          </a:p>
          <a:p>
            <a:pPr algn="r">
              <a:lnSpc>
                <a:spcPct val="120000"/>
              </a:lnSpc>
            </a:pPr>
            <a:r>
              <a:rPr kumimoji="1" lang="en-US" altLang="ja-JP">
                <a:solidFill>
                  <a:schemeClr val="bg1"/>
                </a:solidFill>
              </a:rPr>
              <a:t>(</a:t>
            </a:r>
            <a:r>
              <a:rPr kumimoji="1" lang="ja-JP" altLang="en-US">
                <a:solidFill>
                  <a:schemeClr val="bg1"/>
                </a:solidFill>
              </a:rPr>
              <a:t>注意</a:t>
            </a:r>
            <a:r>
              <a:rPr kumimoji="1" lang="en-US" altLang="ja-JP">
                <a:solidFill>
                  <a:schemeClr val="bg1"/>
                </a:solidFill>
              </a:rPr>
              <a:t>: printf </a:t>
            </a:r>
            <a:r>
              <a:rPr kumimoji="1" lang="ja-JP" altLang="en-US">
                <a:solidFill>
                  <a:schemeClr val="bg1"/>
                </a:solidFill>
              </a:rPr>
              <a:t>関数が非常に小さい小数や大きな数を</a:t>
            </a:r>
            <a:endParaRPr kumimoji="1" lang="en-US" altLang="ja-JP">
              <a:solidFill>
                <a:schemeClr val="bg1"/>
              </a:solidFill>
            </a:endParaRPr>
          </a:p>
          <a:p>
            <a:pPr algn="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表示するには桁数の指定が必要</a:t>
            </a:r>
            <a:r>
              <a:rPr lang="en-US" altLang="ja-JP">
                <a:solidFill>
                  <a:schemeClr val="bg1"/>
                </a:solidFill>
              </a:rPr>
              <a:t>)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1 - 6+ | 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入力を扱う</a:t>
            </a:r>
            <a:endParaRPr lang="en-US" altLang="ja-JP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274087-F915-6D47-57A2-98923E72418C}"/>
              </a:ext>
            </a:extLst>
          </p:cNvPr>
          <p:cNvSpPr txBox="1"/>
          <p:nvPr/>
        </p:nvSpPr>
        <p:spPr>
          <a:xfrm>
            <a:off x="484639" y="198139"/>
            <a:ext cx="5764029" cy="5344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000">
                <a:solidFill>
                  <a:schemeClr val="bg1"/>
                </a:solidFill>
              </a:rPr>
              <a:t>★ </a:t>
            </a:r>
            <a:r>
              <a:rPr lang="en-US" altLang="ja-JP" sz="2000" err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scanf_s</a:t>
            </a:r>
            <a:r>
              <a:rPr lang="en-US" altLang="ja-JP" sz="2000">
                <a:solidFill>
                  <a:schemeClr val="bg1"/>
                </a:solidFill>
              </a:rPr>
              <a:t> </a:t>
            </a:r>
            <a:r>
              <a:rPr lang="ja-JP" altLang="en-US" sz="2000">
                <a:solidFill>
                  <a:schemeClr val="bg1"/>
                </a:solidFill>
              </a:rPr>
              <a:t>関数の使い方</a:t>
            </a:r>
            <a:endParaRPr lang="en-US" altLang="ja-JP" sz="2000">
              <a:solidFill>
                <a:schemeClr val="bg1"/>
              </a:solidFill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F759683-29A6-ED0D-DD3B-AA80080D6EDD}"/>
              </a:ext>
            </a:extLst>
          </p:cNvPr>
          <p:cNvGrpSpPr/>
          <p:nvPr/>
        </p:nvGrpSpPr>
        <p:grpSpPr>
          <a:xfrm>
            <a:off x="8001931" y="4534577"/>
            <a:ext cx="3817283" cy="1573156"/>
            <a:chOff x="7897979" y="4072486"/>
            <a:chExt cx="2942593" cy="989015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12C04FE7-5284-9703-04AA-6D72C7FF372B}"/>
                </a:ext>
              </a:extLst>
            </p:cNvPr>
            <p:cNvSpPr txBox="1"/>
            <p:nvPr/>
          </p:nvSpPr>
          <p:spPr>
            <a:xfrm>
              <a:off x="7900192" y="4079043"/>
              <a:ext cx="2936361" cy="971156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txBody>
            <a:bodyPr vert="horz" wrap="none" lIns="360000" tIns="144000" rIns="360000" bIns="144000" rtlCol="0" anchor="t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a</a:t>
              </a:r>
              <a:r>
                <a:rPr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の値は？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 1</a:t>
              </a:r>
            </a:p>
            <a:p>
              <a:pPr algn="l">
                <a:lnSpc>
                  <a:spcPct val="120000"/>
                </a:lnSpc>
              </a:pP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a=1</a:t>
              </a:r>
              <a:endParaRPr kumimoji="1"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C272440-A3BD-65DD-D120-4AA01D6417BF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90" y="4072486"/>
              <a:ext cx="0" cy="9890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71F2283-982D-0116-D8B9-D0260EE8BD5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74" y="4076895"/>
              <a:ext cx="19182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6595E3C-8A58-C514-209D-1BB93173EDE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192" y="5053197"/>
              <a:ext cx="29403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C4CE23E-6775-E7CE-80BE-BCF77446BED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79" y="4073897"/>
              <a:ext cx="2213" cy="982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BDAA29A-ABD0-CD4F-9FBD-91C85D5E81F1}"/>
                </a:ext>
              </a:extLst>
            </p:cNvPr>
            <p:cNvCxnSpPr>
              <a:cxnSpLocks/>
            </p:cNvCxnSpPr>
            <p:nvPr/>
          </p:nvCxnSpPr>
          <p:spPr>
            <a:xfrm>
              <a:off x="7899151" y="4077625"/>
              <a:ext cx="517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1AE2BC1-B15A-AA2B-410A-44CC9417D054}"/>
              </a:ext>
            </a:extLst>
          </p:cNvPr>
          <p:cNvSpPr txBox="1"/>
          <p:nvPr/>
        </p:nvSpPr>
        <p:spPr>
          <a:xfrm>
            <a:off x="8067704" y="4412281"/>
            <a:ext cx="139469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コンソール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E81B021-FCAE-1CBE-4DFD-97C171728154}"/>
              </a:ext>
            </a:extLst>
          </p:cNvPr>
          <p:cNvSpPr/>
          <p:nvPr/>
        </p:nvSpPr>
        <p:spPr>
          <a:xfrm>
            <a:off x="1322714" y="886773"/>
            <a:ext cx="852310" cy="43999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引数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1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8F6C45-798B-2BFB-0590-5F541BFF0EBC}"/>
              </a:ext>
            </a:extLst>
          </p:cNvPr>
          <p:cNvSpPr txBox="1"/>
          <p:nvPr/>
        </p:nvSpPr>
        <p:spPr>
          <a:xfrm>
            <a:off x="2226416" y="869953"/>
            <a:ext cx="9395411" cy="1547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読み取りたいデータの形式を、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%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のあとに アルファベット の形式で指定する</a:t>
            </a:r>
            <a:endParaRPr lang="en-US" altLang="ja-JP" sz="2000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%d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整数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や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</a:t>
            </a:r>
            <a:r>
              <a:rPr kumimoji="1" lang="en-US" altLang="ja-JP" sz="2000" b="0" i="0" u="none" strike="noStrike" kern="1200" cap="none" spc="0" normalizeH="0" baseline="0" noProof="0" err="1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lf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 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小数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、</a:t>
            </a:r>
            <a:r>
              <a:rPr lang="en-US" altLang="ja-JP" sz="2000">
                <a:solidFill>
                  <a:schemeClr val="accent6">
                    <a:lumMod val="40000"/>
                    <a:lumOff val="60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%c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(1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文字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 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%s</a:t>
            </a:r>
            <a:r>
              <a:rPr lang="en-US" altLang="ja-JP" sz="2000">
                <a:solidFill>
                  <a:prstClr val="white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文字列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 …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複数のデータを入力するには、半角スペースで区切る</a:t>
            </a:r>
            <a:endParaRPr lang="en-US" altLang="ja-JP" sz="2000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この場合、キーボードで入力してもらうときも半角スペースで区切らなければならない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521905A5-CC64-D93A-020D-9B85E0C6387E}"/>
              </a:ext>
            </a:extLst>
          </p:cNvPr>
          <p:cNvSpPr/>
          <p:nvPr/>
        </p:nvSpPr>
        <p:spPr>
          <a:xfrm>
            <a:off x="1322714" y="2547534"/>
            <a:ext cx="852310" cy="43999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引数</a:t>
            </a:r>
            <a:r>
              <a:rPr lang="en-US" altLang="ja-JP">
                <a:solidFill>
                  <a:schemeClr val="accent5">
                    <a:lumMod val="40000"/>
                    <a:lumOff val="60000"/>
                  </a:schemeClr>
                </a:solidFill>
                <a:latin typeface="源真ゴシックP Regular"/>
                <a:ea typeface="源真ゴシックP Regular"/>
              </a:rPr>
              <a:t>n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DB13D2E-6476-58EE-7806-831A85110A5D}"/>
              </a:ext>
            </a:extLst>
          </p:cNvPr>
          <p:cNvSpPr txBox="1"/>
          <p:nvPr/>
        </p:nvSpPr>
        <p:spPr>
          <a:xfrm>
            <a:off x="2226415" y="2547534"/>
            <a:ext cx="9395411" cy="1882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読み取ったデータを代入する</a:t>
            </a:r>
            <a:r>
              <a:rPr lang="ja-JP" altLang="en-US" sz="2000">
                <a:solidFill>
                  <a:schemeClr val="accent5"/>
                </a:solidFill>
                <a:latin typeface="源真ゴシックP Regular"/>
                <a:ea typeface="源真ゴシックP Regular"/>
              </a:rPr>
              <a:t>変数のポインタ</a:t>
            </a:r>
            <a:r>
              <a:rPr lang="ja-JP" altLang="en-US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を、順番に指定する</a:t>
            </a:r>
            <a:endParaRPr lang="en-US" altLang="ja-JP" sz="2000">
              <a:solidFill>
                <a:schemeClr val="bg1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(</a:t>
            </a:r>
            <a:r>
              <a:rPr lang="ja-JP" altLang="en-US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変数名の前に </a:t>
            </a:r>
            <a:r>
              <a:rPr lang="en-US" altLang="ja-JP" sz="2000">
                <a:solidFill>
                  <a:schemeClr val="accent5"/>
                </a:solidFill>
                <a:latin typeface="源真ゴシックP Regular"/>
                <a:ea typeface="源真ゴシックP Regular"/>
              </a:rPr>
              <a:t>&amp;</a:t>
            </a:r>
            <a:r>
              <a:rPr lang="en-US" altLang="ja-JP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をつける と覚えればよい</a:t>
            </a:r>
            <a:r>
              <a:rPr lang="en-US" altLang="ja-JP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ただし、文字列 </a:t>
            </a:r>
            <a:r>
              <a:rPr lang="en-US" altLang="ja-JP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(%s, %S) </a:t>
            </a: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や</a:t>
            </a:r>
            <a:r>
              <a:rPr lang="en-US" altLang="ja-JP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1</a:t>
            </a: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文字</a:t>
            </a:r>
            <a:r>
              <a:rPr lang="en-US" altLang="ja-JP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(%c, %C) </a:t>
            </a: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の場合、読み取る最大の文字数を、変数のポインタの引数の次に指定する</a:t>
            </a:r>
            <a:endParaRPr lang="en-US" altLang="ja-JP" sz="2000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  <a:latin typeface="源真ゴシックP Regular"/>
                <a:ea typeface="源真ゴシックP Regular"/>
              </a:rPr>
              <a:t>  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  <a:latin typeface="源真ゴシックP Regular"/>
                <a:ea typeface="源真ゴシックP Regular"/>
              </a:rPr>
              <a:t>※ 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n: 2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以上の整数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. 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定数を書いてもいいです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7EB09A1-5461-809D-AE4E-A32EED88572B}"/>
              </a:ext>
            </a:extLst>
          </p:cNvPr>
          <p:cNvSpPr txBox="1"/>
          <p:nvPr/>
        </p:nvSpPr>
        <p:spPr>
          <a:xfrm>
            <a:off x="3236376" y="5495241"/>
            <a:ext cx="3922460" cy="5549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4A4AA74-C55D-F369-0080-427D109CAAFF}"/>
              </a:ext>
            </a:extLst>
          </p:cNvPr>
          <p:cNvSpPr txBox="1"/>
          <p:nvPr/>
        </p:nvSpPr>
        <p:spPr>
          <a:xfrm>
            <a:off x="484639" y="4532367"/>
            <a:ext cx="7423296" cy="15753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a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0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“a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の値は？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</a:p>
          <a:p>
            <a:pPr>
              <a:lnSpc>
                <a:spcPct val="120000"/>
              </a:lnSpc>
            </a:pPr>
            <a:r>
              <a:rPr kumimoji="1" lang="en-US" altLang="ja-JP" err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scanf_s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accent5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&amp;a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 </a:t>
            </a:r>
            <a:r>
              <a:rPr kumimoji="1" lang="en-US" altLang="ja-JP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// </a:t>
            </a:r>
            <a:r>
              <a:rPr kumimoji="1" lang="ja-JP" altLang="en-US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整数をひとつ読み取る</a:t>
            </a:r>
            <a:b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</a:b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“a=%d”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a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D793E12-CD5A-4509-A880-B206104773C3}"/>
              </a:ext>
            </a:extLst>
          </p:cNvPr>
          <p:cNvSpPr txBox="1"/>
          <p:nvPr/>
        </p:nvSpPr>
        <p:spPr>
          <a:xfrm>
            <a:off x="772837" y="4422388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B0BEA8E-8B66-C496-DD52-BF4E4E870341}"/>
              </a:ext>
            </a:extLst>
          </p:cNvPr>
          <p:cNvSpPr/>
          <p:nvPr/>
        </p:nvSpPr>
        <p:spPr>
          <a:xfrm>
            <a:off x="1383957" y="1469184"/>
            <a:ext cx="816764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string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DFBE08F-2849-CE2C-2C13-F05D7A46E2C7}"/>
              </a:ext>
            </a:extLst>
          </p:cNvPr>
          <p:cNvSpPr/>
          <p:nvPr/>
        </p:nvSpPr>
        <p:spPr>
          <a:xfrm>
            <a:off x="3557370" y="273184"/>
            <a:ext cx="664281" cy="31880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accent4"/>
                </a:solidFill>
              </a:rPr>
              <a:t>戻り値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5A9F18C0-47B4-54AE-7EA3-B89FD280A69C}"/>
              </a:ext>
            </a:extLst>
          </p:cNvPr>
          <p:cNvSpPr/>
          <p:nvPr/>
        </p:nvSpPr>
        <p:spPr>
          <a:xfrm>
            <a:off x="4316674" y="269696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1B7012C-3FA4-424A-E1F5-63EC10635912}"/>
              </a:ext>
            </a:extLst>
          </p:cNvPr>
          <p:cNvSpPr txBox="1"/>
          <p:nvPr/>
        </p:nvSpPr>
        <p:spPr>
          <a:xfrm>
            <a:off x="4821752" y="229590"/>
            <a:ext cx="6657369" cy="370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読み取った値の数</a:t>
            </a:r>
            <a:r>
              <a:rPr lang="en-US" altLang="ja-JP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 (EOF </a:t>
            </a:r>
            <a:r>
              <a:rPr lang="ja-JP" altLang="en-US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文字なら読み取れなかったことを表す</a:t>
            </a:r>
            <a:r>
              <a:rPr lang="en-US" altLang="ja-JP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AA5F09-78C2-060A-9EF9-391044DB92AD}"/>
              </a:ext>
            </a:extLst>
          </p:cNvPr>
          <p:cNvSpPr txBox="1"/>
          <p:nvPr/>
        </p:nvSpPr>
        <p:spPr>
          <a:xfrm>
            <a:off x="9200374" y="4980248"/>
            <a:ext cx="2738763" cy="10097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← 黄色い字は</a:t>
            </a:r>
            <a:endParaRPr kumimoji="1" lang="en-US" altLang="ja-JP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kumimoji="1" lang="ja-JP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ユーザーが打つ内容</a:t>
            </a:r>
            <a:br>
              <a:rPr kumimoji="1" lang="en-US" altLang="ja-JP" sz="160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入力ともいう</a:t>
            </a:r>
            <a:endParaRPr kumimoji="1" lang="en-US" altLang="ja-JP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1 - 6+ | </a:t>
            </a:r>
            <a:r>
              <a:rPr lang="ja-JP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入力を扱う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274087-F915-6D47-57A2-98923E72418C}"/>
              </a:ext>
            </a:extLst>
          </p:cNvPr>
          <p:cNvSpPr txBox="1"/>
          <p:nvPr/>
        </p:nvSpPr>
        <p:spPr>
          <a:xfrm>
            <a:off x="484639" y="198139"/>
            <a:ext cx="5764029" cy="5344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000">
                <a:solidFill>
                  <a:schemeClr val="bg1"/>
                </a:solidFill>
              </a:rPr>
              <a:t>★ </a:t>
            </a:r>
            <a:r>
              <a:rPr lang="en-US" altLang="ja-JP" sz="2000" err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scanf_s</a:t>
            </a:r>
            <a:r>
              <a:rPr lang="en-US" altLang="ja-JP" sz="2000">
                <a:solidFill>
                  <a:schemeClr val="bg1"/>
                </a:solidFill>
              </a:rPr>
              <a:t> </a:t>
            </a:r>
            <a:r>
              <a:rPr lang="ja-JP" altLang="en-US" sz="2000">
                <a:solidFill>
                  <a:schemeClr val="bg1"/>
                </a:solidFill>
              </a:rPr>
              <a:t>関数の使い方</a:t>
            </a:r>
            <a:endParaRPr lang="en-US" altLang="ja-JP" sz="2000">
              <a:solidFill>
                <a:schemeClr val="bg1"/>
              </a:solidFill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F759683-29A6-ED0D-DD3B-AA80080D6EDD}"/>
              </a:ext>
            </a:extLst>
          </p:cNvPr>
          <p:cNvGrpSpPr/>
          <p:nvPr/>
        </p:nvGrpSpPr>
        <p:grpSpPr>
          <a:xfrm>
            <a:off x="8001931" y="1447302"/>
            <a:ext cx="3817283" cy="1573156"/>
            <a:chOff x="7897979" y="4072486"/>
            <a:chExt cx="2942593" cy="989015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12C04FE7-5284-9703-04AA-6D72C7FF372B}"/>
                </a:ext>
              </a:extLst>
            </p:cNvPr>
            <p:cNvSpPr txBox="1"/>
            <p:nvPr/>
          </p:nvSpPr>
          <p:spPr>
            <a:xfrm>
              <a:off x="7900192" y="4079043"/>
              <a:ext cx="2936361" cy="971156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txBody>
            <a:bodyPr vert="horz" wrap="none" lIns="360000" tIns="144000" rIns="360000" bIns="144000" rtlCol="0" anchor="t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好きな文字は？</a:t>
              </a:r>
              <a:endPara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 B</a:t>
              </a:r>
            </a:p>
            <a:p>
              <a:pPr algn="l">
                <a:lnSpc>
                  <a:spcPct val="120000"/>
                </a:lnSpc>
              </a:pP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文字は </a:t>
              </a: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B</a:t>
              </a:r>
              <a:endParaRPr kumimoji="1"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C272440-A3BD-65DD-D120-4AA01D6417BF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90" y="4072486"/>
              <a:ext cx="0" cy="9890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71F2283-982D-0116-D8B9-D0260EE8BD5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74" y="4076895"/>
              <a:ext cx="19182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6595E3C-8A58-C514-209D-1BB93173EDE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192" y="5053197"/>
              <a:ext cx="29403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C4CE23E-6775-E7CE-80BE-BCF77446BED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79" y="4073897"/>
              <a:ext cx="2213" cy="982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BDAA29A-ABD0-CD4F-9FBD-91C85D5E81F1}"/>
                </a:ext>
              </a:extLst>
            </p:cNvPr>
            <p:cNvCxnSpPr>
              <a:cxnSpLocks/>
            </p:cNvCxnSpPr>
            <p:nvPr/>
          </p:nvCxnSpPr>
          <p:spPr>
            <a:xfrm>
              <a:off x="7899151" y="4077625"/>
              <a:ext cx="517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1AE2BC1-B15A-AA2B-410A-44CC9417D054}"/>
              </a:ext>
            </a:extLst>
          </p:cNvPr>
          <p:cNvSpPr txBox="1"/>
          <p:nvPr/>
        </p:nvSpPr>
        <p:spPr>
          <a:xfrm>
            <a:off x="8067704" y="1325006"/>
            <a:ext cx="139469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コンソール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7EB09A1-5461-809D-AE4E-A32EED88572B}"/>
              </a:ext>
            </a:extLst>
          </p:cNvPr>
          <p:cNvSpPr txBox="1"/>
          <p:nvPr/>
        </p:nvSpPr>
        <p:spPr>
          <a:xfrm>
            <a:off x="3236376" y="5495241"/>
            <a:ext cx="3922460" cy="5549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4A4AA74-C55D-F369-0080-427D109CAAFF}"/>
              </a:ext>
            </a:extLst>
          </p:cNvPr>
          <p:cNvSpPr txBox="1"/>
          <p:nvPr/>
        </p:nvSpPr>
        <p:spPr>
          <a:xfrm>
            <a:off x="484639" y="1514630"/>
            <a:ext cx="7423296" cy="15753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/>
                <a:ea typeface="Ricty Diminished Discord"/>
              </a:rPr>
              <a:t>char</a:t>
            </a:r>
            <a:r>
              <a:rPr lang="en-US" altLang="ja-JP">
                <a:solidFill>
                  <a:schemeClr val="accent3"/>
                </a:solidFill>
                <a:latin typeface="Ricty Diminished Discord"/>
                <a:ea typeface="Ricty Diminished Discord"/>
              </a:rPr>
              <a:t> </a:t>
            </a:r>
            <a:r>
              <a:rPr lang="en-US" altLang="ja-JP" err="1">
                <a:solidFill>
                  <a:schemeClr val="accent3"/>
                </a:solidFill>
                <a:latin typeface="Ricty Diminished Discord"/>
                <a:ea typeface="Ricty Diminished Discord"/>
              </a:rPr>
              <a:t>ch</a:t>
            </a:r>
            <a:r>
              <a:rPr lang="en-US" altLang="ja-JP">
                <a:solidFill>
                  <a:schemeClr val="bg1"/>
                </a:solidFill>
                <a:latin typeface="Ricty Diminished Discord"/>
                <a:ea typeface="Ricty Diminished Discord"/>
              </a:rPr>
              <a:t>;</a:t>
            </a:r>
            <a:endParaRPr lang="en-US" altLang="ja-JP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3"/>
                </a:solidFill>
                <a:latin typeface="Ricty Diminished Discord"/>
                <a:ea typeface="Ricty Diminished Discord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/>
                <a:ea typeface="Ricty Diminished Discord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/>
                <a:ea typeface="Ricty Diminished Discord"/>
              </a:rPr>
              <a:t>“</a:t>
            </a:r>
            <a:r>
              <a:rPr lang="ja-JP" altLang="en-US">
                <a:solidFill>
                  <a:schemeClr val="accent2"/>
                </a:solidFill>
                <a:latin typeface="Ricty Diminished Discord"/>
                <a:ea typeface="Ricty Diminished Discord"/>
              </a:rPr>
              <a:t>好きな文字は？</a:t>
            </a:r>
            <a:r>
              <a:rPr lang="en-US" altLang="ja-JP">
                <a:solidFill>
                  <a:schemeClr val="accent2"/>
                </a:solidFill>
                <a:latin typeface="Ricty Diminished Discord"/>
                <a:ea typeface="Ricty Diminished Discord"/>
              </a:rPr>
              <a:t>”</a:t>
            </a:r>
            <a:r>
              <a:rPr lang="en-US" altLang="ja-JP">
                <a:solidFill>
                  <a:schemeClr val="bg1"/>
                </a:solidFill>
                <a:latin typeface="Ricty Diminished Discord"/>
                <a:ea typeface="Ricty Diminished Discord"/>
              </a:rPr>
              <a:t> );</a:t>
            </a:r>
          </a:p>
          <a:p>
            <a:pPr>
              <a:lnSpc>
                <a:spcPct val="120000"/>
              </a:lnSpc>
            </a:pPr>
            <a:r>
              <a:rPr kumimoji="1" lang="en-US" altLang="ja-JP" err="1">
                <a:solidFill>
                  <a:schemeClr val="accent3"/>
                </a:solidFill>
                <a:latin typeface="Ricty Diminished Discord"/>
                <a:ea typeface="Ricty Diminished Discord"/>
              </a:rPr>
              <a:t>scanf_s</a:t>
            </a:r>
            <a:r>
              <a:rPr kumimoji="1" lang="en-US" altLang="ja-JP">
                <a:solidFill>
                  <a:schemeClr val="bg1"/>
                </a:solidFill>
                <a:latin typeface="Ricty Diminished Discord"/>
                <a:ea typeface="Ricty Diminished Discord"/>
              </a:rPr>
              <a:t>(</a:t>
            </a:r>
            <a:r>
              <a:rPr kumimoji="1" lang="en-US" altLang="ja-JP">
                <a:solidFill>
                  <a:schemeClr val="accent3"/>
                </a:solidFill>
                <a:latin typeface="Ricty Diminished Discord"/>
                <a:ea typeface="Ricty Diminished Discord"/>
              </a:rPr>
              <a:t> </a:t>
            </a:r>
            <a:r>
              <a:rPr kumimoji="1" lang="en-US" altLang="ja-JP">
                <a:solidFill>
                  <a:schemeClr val="accent2"/>
                </a:solidFill>
                <a:latin typeface="Ricty Diminished Discord"/>
                <a:ea typeface="Ricty Diminished Discord"/>
              </a:rPr>
              <a:t>“%</a:t>
            </a:r>
            <a:r>
              <a:rPr lang="en-US" altLang="ja-JP">
                <a:solidFill>
                  <a:schemeClr val="accent2"/>
                </a:solidFill>
                <a:latin typeface="Ricty Diminished Discord"/>
                <a:ea typeface="Ricty Diminished Discord"/>
              </a:rPr>
              <a:t>c”</a:t>
            </a:r>
            <a:r>
              <a:rPr kumimoji="1" lang="en-US" altLang="ja-JP">
                <a:solidFill>
                  <a:schemeClr val="bg1"/>
                </a:solidFill>
                <a:latin typeface="Ricty Diminished Discord"/>
                <a:ea typeface="Ricty Diminished Discord"/>
              </a:rPr>
              <a:t>,</a:t>
            </a:r>
            <a:r>
              <a:rPr kumimoji="1" lang="en-US" altLang="ja-JP">
                <a:solidFill>
                  <a:schemeClr val="accent3"/>
                </a:solidFill>
                <a:latin typeface="Ricty Diminished Discord"/>
                <a:ea typeface="Ricty Diminished Discord"/>
              </a:rPr>
              <a:t> </a:t>
            </a:r>
            <a:r>
              <a:rPr kumimoji="1" lang="en-US" altLang="ja-JP">
                <a:solidFill>
                  <a:schemeClr val="accent5"/>
                </a:solidFill>
                <a:latin typeface="Ricty Diminished Discord"/>
                <a:ea typeface="Ricty Diminished Discord"/>
              </a:rPr>
              <a:t>&amp;</a:t>
            </a:r>
            <a:r>
              <a:rPr kumimoji="1" lang="en-US" altLang="ja-JP" err="1">
                <a:solidFill>
                  <a:schemeClr val="accent5"/>
                </a:solidFill>
                <a:latin typeface="Ricty Diminished Discord"/>
                <a:ea typeface="Ricty Diminished Discord"/>
              </a:rPr>
              <a:t>ch</a:t>
            </a:r>
            <a:r>
              <a:rPr kumimoji="1" lang="en-US" altLang="ja-JP">
                <a:solidFill>
                  <a:schemeClr val="accent3"/>
                </a:solidFill>
                <a:latin typeface="Ricty Diminished Discord"/>
                <a:ea typeface="Ricty Diminished Discord"/>
              </a:rPr>
              <a:t> , 1</a:t>
            </a:r>
            <a:r>
              <a:rPr kumimoji="1" lang="en-US" altLang="ja-JP">
                <a:solidFill>
                  <a:schemeClr val="bg1"/>
                </a:solidFill>
                <a:latin typeface="Ricty Diminished Discord"/>
                <a:ea typeface="Ricty Diminished Discord"/>
              </a:rPr>
              <a:t>); </a:t>
            </a:r>
            <a:r>
              <a:rPr kumimoji="1" lang="en-US" altLang="ja-JP">
                <a:solidFill>
                  <a:schemeClr val="accent4">
                    <a:lumMod val="75000"/>
                  </a:schemeClr>
                </a:solidFill>
                <a:latin typeface="Ricty Diminished Discord"/>
                <a:ea typeface="Ricty Diminished Discord"/>
              </a:rPr>
              <a:t>// </a:t>
            </a:r>
            <a:r>
              <a:rPr kumimoji="1" lang="ja-JP" altLang="en-US">
                <a:solidFill>
                  <a:schemeClr val="accent4">
                    <a:lumMod val="75000"/>
                  </a:schemeClr>
                </a:solidFill>
                <a:latin typeface="Ricty Diminished Discord"/>
                <a:ea typeface="Ricty Diminished Discord"/>
              </a:rPr>
              <a:t>文字を</a:t>
            </a:r>
            <a:r>
              <a:rPr kumimoji="1" lang="en-US" altLang="ja-JP">
                <a:solidFill>
                  <a:schemeClr val="accent4">
                    <a:lumMod val="75000"/>
                  </a:schemeClr>
                </a:solidFill>
                <a:latin typeface="Ricty Diminished Discord"/>
                <a:ea typeface="Ricty Diminished Discord"/>
              </a:rPr>
              <a:t>1</a:t>
            </a:r>
            <a:r>
              <a:rPr kumimoji="1" lang="ja-JP" altLang="en-US">
                <a:solidFill>
                  <a:schemeClr val="accent4">
                    <a:lumMod val="75000"/>
                  </a:schemeClr>
                </a:solidFill>
                <a:latin typeface="Ricty Diminished Discord"/>
                <a:ea typeface="Ricty Diminished Discord"/>
              </a:rPr>
              <a:t>文字まで読み取る</a:t>
            </a:r>
            <a:br>
              <a:rPr lang="en-US" altLang="ja-JP"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</a:br>
            <a:r>
              <a:rPr kumimoji="1" lang="en-US" altLang="ja-JP">
                <a:solidFill>
                  <a:schemeClr val="accent3"/>
                </a:solidFill>
                <a:latin typeface="Ricty Diminished Discord"/>
                <a:ea typeface="Ricty Diminished Discord"/>
              </a:rPr>
              <a:t>printf</a:t>
            </a:r>
            <a:r>
              <a:rPr kumimoji="1" lang="en-US" altLang="ja-JP">
                <a:solidFill>
                  <a:schemeClr val="bg1"/>
                </a:solidFill>
                <a:latin typeface="Ricty Diminished Discord"/>
                <a:ea typeface="Ricty Diminished Discord"/>
              </a:rPr>
              <a:t>( </a:t>
            </a:r>
            <a:r>
              <a:rPr kumimoji="1" lang="en-US" altLang="ja-JP">
                <a:solidFill>
                  <a:schemeClr val="accent2"/>
                </a:solidFill>
                <a:latin typeface="Ricty Diminished Discord"/>
                <a:ea typeface="Ricty Diminished Discord"/>
              </a:rPr>
              <a:t>“</a:t>
            </a:r>
            <a:r>
              <a:rPr kumimoji="1" lang="ja-JP" altLang="en-US">
                <a:solidFill>
                  <a:schemeClr val="accent2"/>
                </a:solidFill>
                <a:latin typeface="Ricty Diminished Discord"/>
                <a:ea typeface="Ricty Diminished Discord"/>
              </a:rPr>
              <a:t>文字は </a:t>
            </a:r>
            <a:r>
              <a:rPr lang="en-US" altLang="ja-JP">
                <a:solidFill>
                  <a:schemeClr val="accent2"/>
                </a:solidFill>
                <a:latin typeface="Ricty Diminished Discord"/>
                <a:ea typeface="Ricty Diminished Discord"/>
              </a:rPr>
              <a:t>%c</a:t>
            </a:r>
            <a:r>
              <a:rPr kumimoji="1" lang="en-US" altLang="ja-JP">
                <a:solidFill>
                  <a:schemeClr val="accent2"/>
                </a:solidFill>
                <a:latin typeface="Ricty Diminished Discord"/>
                <a:ea typeface="Ricty Diminished Discord"/>
              </a:rPr>
              <a:t>”</a:t>
            </a:r>
            <a:r>
              <a:rPr kumimoji="1" lang="en-US" altLang="ja-JP">
                <a:solidFill>
                  <a:schemeClr val="bg1"/>
                </a:solidFill>
                <a:latin typeface="Ricty Diminished Discord"/>
                <a:ea typeface="Ricty Diminished Discord"/>
              </a:rPr>
              <a:t>, </a:t>
            </a:r>
            <a:r>
              <a:rPr lang="en-US" altLang="ja-JP" err="1">
                <a:solidFill>
                  <a:schemeClr val="accent3"/>
                </a:solidFill>
                <a:latin typeface="Ricty Diminished Discord"/>
                <a:ea typeface="Ricty Diminished Discord"/>
              </a:rPr>
              <a:t>ch</a:t>
            </a:r>
            <a:r>
              <a:rPr kumimoji="1" lang="en-US" altLang="ja-JP">
                <a:solidFill>
                  <a:schemeClr val="bg1"/>
                </a:solidFill>
                <a:latin typeface="Ricty Diminished Discord"/>
                <a:ea typeface="Ricty Diminished Discord"/>
              </a:rPr>
              <a:t> );</a:t>
            </a:r>
            <a:endParaRPr kumimoji="1" lang="ja-JP" altLang="en-US">
              <a:solidFill>
                <a:schemeClr val="bg1"/>
              </a:solidFill>
              <a:latin typeface="Ricty Diminished Discord"/>
              <a:ea typeface="Ricty Diminished Discord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D793E12-CD5A-4509-A880-B206104773C3}"/>
              </a:ext>
            </a:extLst>
          </p:cNvPr>
          <p:cNvSpPr txBox="1"/>
          <p:nvPr/>
        </p:nvSpPr>
        <p:spPr>
          <a:xfrm>
            <a:off x="772837" y="1404651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DFBE08F-2849-CE2C-2C13-F05D7A46E2C7}"/>
              </a:ext>
            </a:extLst>
          </p:cNvPr>
          <p:cNvSpPr/>
          <p:nvPr/>
        </p:nvSpPr>
        <p:spPr>
          <a:xfrm>
            <a:off x="3557370" y="273184"/>
            <a:ext cx="664281" cy="31880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accent4"/>
                </a:solidFill>
              </a:rPr>
              <a:t>戻り値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5A9F18C0-47B4-54AE-7EA3-B89FD280A69C}"/>
              </a:ext>
            </a:extLst>
          </p:cNvPr>
          <p:cNvSpPr/>
          <p:nvPr/>
        </p:nvSpPr>
        <p:spPr>
          <a:xfrm>
            <a:off x="4316674" y="269696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1B7012C-3FA4-424A-E1F5-63EC10635912}"/>
              </a:ext>
            </a:extLst>
          </p:cNvPr>
          <p:cNvSpPr txBox="1"/>
          <p:nvPr/>
        </p:nvSpPr>
        <p:spPr>
          <a:xfrm>
            <a:off x="4774715" y="436553"/>
            <a:ext cx="6657369" cy="370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読み取った値の数</a:t>
            </a:r>
            <a:r>
              <a:rPr lang="en-US" altLang="ja-JP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 (EOF </a:t>
            </a:r>
            <a:r>
              <a:rPr lang="ja-JP" altLang="en-US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文字なら読み取れなかったことを表す</a:t>
            </a:r>
            <a:r>
              <a:rPr lang="en-US" altLang="ja-JP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D83DEE-358A-8CE4-2BCA-F8051C70988A}"/>
              </a:ext>
            </a:extLst>
          </p:cNvPr>
          <p:cNvSpPr txBox="1"/>
          <p:nvPr/>
        </p:nvSpPr>
        <p:spPr>
          <a:xfrm>
            <a:off x="743488" y="869953"/>
            <a:ext cx="9395411" cy="43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1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文字を読み取るには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F3F2F8-B73D-13ED-079A-B02FEEF5F012}"/>
              </a:ext>
            </a:extLst>
          </p:cNvPr>
          <p:cNvSpPr txBox="1"/>
          <p:nvPr/>
        </p:nvSpPr>
        <p:spPr>
          <a:xfrm>
            <a:off x="743487" y="3429000"/>
            <a:ext cx="9395411" cy="43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文字列を読み取るには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…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8E2F76F-4501-8BE1-24A4-456FD567BE66}"/>
              </a:ext>
            </a:extLst>
          </p:cNvPr>
          <p:cNvGrpSpPr/>
          <p:nvPr/>
        </p:nvGrpSpPr>
        <p:grpSpPr>
          <a:xfrm>
            <a:off x="7907935" y="4070889"/>
            <a:ext cx="3817283" cy="1573156"/>
            <a:chOff x="7897979" y="4072486"/>
            <a:chExt cx="2942593" cy="98901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54C2592-3748-5BEA-1B0F-9B54A10F1CEB}"/>
                </a:ext>
              </a:extLst>
            </p:cNvPr>
            <p:cNvSpPr txBox="1"/>
            <p:nvPr/>
          </p:nvSpPr>
          <p:spPr>
            <a:xfrm>
              <a:off x="7900192" y="4079043"/>
              <a:ext cx="2936361" cy="971156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txBody>
            <a:bodyPr vert="horz" wrap="none" lIns="360000" tIns="144000" rIns="360000" bIns="144000" rtlCol="0" anchor="t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好きな言葉は？</a:t>
              </a:r>
              <a:endPara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 </a:t>
              </a:r>
              <a:r>
                <a:rPr lang="ja-JP" altLang="en-US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単位</a:t>
              </a:r>
              <a:endPara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 algn="l">
                <a:lnSpc>
                  <a:spcPct val="120000"/>
                </a:lnSpc>
              </a:pP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言葉は 単位 </a:t>
              </a: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BC3C1FC-726B-2B5A-C1AA-30C20E712D3E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90" y="4072486"/>
              <a:ext cx="0" cy="9890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EB5427B-1BE4-F39A-D4C4-D7A3565FC2C2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74" y="4076895"/>
              <a:ext cx="19182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D4E310A-ACE1-1C83-24E6-9C873B78530D}"/>
                </a:ext>
              </a:extLst>
            </p:cNvPr>
            <p:cNvCxnSpPr>
              <a:cxnSpLocks/>
            </p:cNvCxnSpPr>
            <p:nvPr/>
          </p:nvCxnSpPr>
          <p:spPr>
            <a:xfrm>
              <a:off x="7900192" y="5053197"/>
              <a:ext cx="29403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2307256-B0CF-ED98-04E3-4FFE00CA02ED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79" y="4073897"/>
              <a:ext cx="2213" cy="982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2023D9F-44FE-BBF5-00B3-ADE4DF42B659}"/>
                </a:ext>
              </a:extLst>
            </p:cNvPr>
            <p:cNvCxnSpPr>
              <a:cxnSpLocks/>
            </p:cNvCxnSpPr>
            <p:nvPr/>
          </p:nvCxnSpPr>
          <p:spPr>
            <a:xfrm>
              <a:off x="7899151" y="4077625"/>
              <a:ext cx="517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FDEE97E-4518-21AE-F5D2-7723B25BEF94}"/>
              </a:ext>
            </a:extLst>
          </p:cNvPr>
          <p:cNvSpPr txBox="1"/>
          <p:nvPr/>
        </p:nvSpPr>
        <p:spPr>
          <a:xfrm>
            <a:off x="7973708" y="3948593"/>
            <a:ext cx="139469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コンソール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A91ED9-DE68-66AA-0D7A-FD630C60CDFA}"/>
              </a:ext>
            </a:extLst>
          </p:cNvPr>
          <p:cNvSpPr txBox="1"/>
          <p:nvPr/>
        </p:nvSpPr>
        <p:spPr>
          <a:xfrm>
            <a:off x="390643" y="4138217"/>
            <a:ext cx="7423296" cy="15753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string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lang="en-US" altLang="ja-JP" err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st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  <a:endParaRPr lang="en-US" altLang="ja-JP">
              <a:solidFill>
                <a:schemeClr val="accent4">
                  <a:lumMod val="75000"/>
                </a:schemeClr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好きな言葉は？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(50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字まで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</a:p>
          <a:p>
            <a:pPr>
              <a:lnSpc>
                <a:spcPct val="120000"/>
              </a:lnSpc>
            </a:pPr>
            <a:r>
              <a:rPr kumimoji="1" lang="en-US" altLang="ja-JP" err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scanf_s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“%s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accent5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&amp;</a:t>
            </a:r>
            <a:r>
              <a:rPr kumimoji="1" lang="en-US" altLang="ja-JP" err="1">
                <a:solidFill>
                  <a:schemeClr val="accent5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st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, </a:t>
            </a:r>
            <a:r>
              <a:rPr kumimoji="1" lang="en-US" altLang="ja-JP" err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sizeof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 err="1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st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 </a:t>
            </a:r>
            <a:r>
              <a:rPr kumimoji="1" lang="en-US" altLang="ja-JP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// </a:t>
            </a:r>
            <a:r>
              <a:rPr kumimoji="1" lang="ja-JP" altLang="en-US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最大まで読み取る</a:t>
            </a:r>
            <a:b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</a:b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</a:t>
            </a:r>
            <a:r>
              <a:rPr kumimoji="1"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言葉は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%s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lang="en-US" altLang="ja-JP" err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st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8A08D6-307C-6590-985B-4759A4E38993}"/>
              </a:ext>
            </a:extLst>
          </p:cNvPr>
          <p:cNvSpPr txBox="1"/>
          <p:nvPr/>
        </p:nvSpPr>
        <p:spPr>
          <a:xfrm>
            <a:off x="678841" y="4028238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FB42CC-38E2-456A-84C2-6A9FF78D9B78}"/>
              </a:ext>
            </a:extLst>
          </p:cNvPr>
          <p:cNvSpPr txBox="1"/>
          <p:nvPr/>
        </p:nvSpPr>
        <p:spPr>
          <a:xfrm>
            <a:off x="743486" y="5736047"/>
            <a:ext cx="9395411" cy="370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※ 50</a:t>
            </a: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文字目より先は読まれず、無視される</a:t>
            </a:r>
            <a:endParaRPr kumimoji="1" lang="en-US" altLang="ja-JP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3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1-6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3589208" y="2239719"/>
            <a:ext cx="475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🚩 この </a:t>
            </a:r>
            <a:r>
              <a:rPr kumimoji="1" lang="en-US" altLang="ja-JP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</a:t>
            </a: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の目標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D747C-2E6F-6262-B9B5-4DD9786DBF93}"/>
              </a:ext>
            </a:extLst>
          </p:cNvPr>
          <p:cNvSpPr txBox="1"/>
          <p:nvPr/>
        </p:nvSpPr>
        <p:spPr>
          <a:xfrm>
            <a:off x="990497" y="3013443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入出力の概念を知る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を扱う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3963186" y="2706702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2F75D0-79A5-12DF-3814-6A45ABE9828E}"/>
              </a:ext>
            </a:extLst>
          </p:cNvPr>
          <p:cNvSpPr txBox="1"/>
          <p:nvPr/>
        </p:nvSpPr>
        <p:spPr>
          <a:xfrm>
            <a:off x="990497" y="3823047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ja-JP" sz="3200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&gt;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 ユーザーの入力に応じた出力を行えるようになる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34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2A1A5-948B-13A5-63FE-2F966EF5A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19" r="9512"/>
          <a:stretch/>
        </p:blipFill>
        <p:spPr>
          <a:xfrm>
            <a:off x="200953" y="700860"/>
            <a:ext cx="12045756" cy="573810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ED40D0-40E4-1A0D-0226-6C56F282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0121" y="6399892"/>
            <a:ext cx="3704297" cy="365125"/>
          </a:xfrm>
        </p:spPr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22</a:t>
            </a:fld>
            <a:endParaRPr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C93F228-56B2-76E7-8F83-36E5042EB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15166"/>
              </p:ext>
            </p:extLst>
          </p:nvPr>
        </p:nvGraphicFramePr>
        <p:xfrm>
          <a:off x="1193407" y="1477888"/>
          <a:ext cx="8128001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102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6421619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32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32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3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32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32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32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32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32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(“Hello World!\n”);</a:t>
                      </a:r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32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32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0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</a:t>
                      </a:r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32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277105F-83BB-4845-9BD9-00DC09B86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97906" y="1369977"/>
            <a:ext cx="0" cy="34029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26906B3A-7A95-549D-DF1C-12B7D9E80D6E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1-1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DC43E874-64A7-D1FC-BA10-4144821F8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7A360BE7-15E2-FE60-45DC-7601998B477C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統合開発環境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(IDE)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のインストール 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// 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はじめてのコード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DF2160-1EBD-0FE3-290C-022B3F49471E}"/>
              </a:ext>
            </a:extLst>
          </p:cNvPr>
          <p:cNvSpPr txBox="1"/>
          <p:nvPr/>
        </p:nvSpPr>
        <p:spPr>
          <a:xfrm>
            <a:off x="984739" y="5370351"/>
            <a:ext cx="10605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打ち終わったら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F5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 か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ウィンドウ上側の「ローカル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Windows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デバッガー」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を押して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/>
              <a:ea typeface="源真ゴシックP Regular"/>
              <a:cs typeface="源真ゴシックP Heavy" panose="020B0702020203020207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プログラムを実行してみよう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/>
              <a:ea typeface="源真ゴシックP Regular"/>
              <a:cs typeface="源真ゴシックP Heavy" panose="020B07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53E5E-DBF2-CC1D-4E1A-E9A8B05B59B4}"/>
              </a:ext>
            </a:extLst>
          </p:cNvPr>
          <p:cNvSpPr txBox="1"/>
          <p:nvPr/>
        </p:nvSpPr>
        <p:spPr>
          <a:xfrm>
            <a:off x="2691562" y="6157140"/>
            <a:ext cx="719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1" lang="ja-JP" altLang="en-US" sz="2000">
                <a:solidFill>
                  <a:schemeClr val="bg1">
                    <a:lumMod val="75000"/>
                  </a:schemeClr>
                </a:solidFill>
                <a:latin typeface="+mn-ea"/>
              </a:rPr>
              <a:t>記号の入力法が分からない場合は、</a:t>
            </a:r>
            <a:r>
              <a:rPr kumimoji="1" lang="ja-JP" altLang="en-US" sz="2000" u="sng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hlinkClick r:id="rId3" action="ppaction://hlinksldjump" tooltip="クリックして移動します"/>
              </a:rPr>
              <a:t>次の非表示スライド</a:t>
            </a:r>
            <a:r>
              <a:rPr kumimoji="1" lang="ja-JP" altLang="en-US" sz="2000">
                <a:solidFill>
                  <a:schemeClr val="bg1">
                    <a:lumMod val="75000"/>
                  </a:schemeClr>
                </a:solidFill>
                <a:latin typeface="+mn-ea"/>
              </a:rPr>
              <a:t>へ</a:t>
            </a:r>
          </a:p>
        </p:txBody>
      </p:sp>
    </p:spTree>
    <p:extLst>
      <p:ext uri="{BB962C8B-B14F-4D97-AF65-F5344CB8AC3E}">
        <p14:creationId xmlns:p14="http://schemas.microsoft.com/office/powerpoint/2010/main" val="3765601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2A1A5-948B-13A5-63FE-2F966EF5A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19" r="9512"/>
          <a:stretch/>
        </p:blipFill>
        <p:spPr>
          <a:xfrm>
            <a:off x="200953" y="700860"/>
            <a:ext cx="12045756" cy="573810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ED40D0-40E4-1A0D-0226-6C56F282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974"/>
            <a:ext cx="1219200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C2F3-DE04-2B7D-8872-1D669AE323A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0121" y="6399892"/>
            <a:ext cx="3704297" cy="365125"/>
          </a:xfrm>
        </p:spPr>
        <p:txBody>
          <a:bodyPr/>
          <a:lstStyle/>
          <a:p>
            <a:r>
              <a:rPr lang="en-US" altLang="ja-JP"/>
              <a:t>1 – 1 | IDE</a:t>
            </a:r>
            <a:r>
              <a:rPr lang="ja-JP" altLang="en-US"/>
              <a:t>のインストール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7FA91-A3AD-F40A-F5FD-0755BCC8CE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23</a:t>
            </a:fld>
            <a:endParaRPr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C93F228-56B2-76E7-8F83-36E5042EB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34164"/>
              </p:ext>
            </p:extLst>
          </p:nvPr>
        </p:nvGraphicFramePr>
        <p:xfrm>
          <a:off x="-54709" y="1477888"/>
          <a:ext cx="8128001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102">
                  <a:extLst>
                    <a:ext uri="{9D8B030D-6E8A-4147-A177-3AD203B41FA5}">
                      <a16:colId xmlns:a16="http://schemas.microsoft.com/office/drawing/2014/main" val="93732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9735645"/>
                    </a:ext>
                  </a:extLst>
                </a:gridCol>
                <a:gridCol w="6421619">
                  <a:extLst>
                    <a:ext uri="{9D8B030D-6E8A-4147-A177-3AD203B41FA5}">
                      <a16:colId xmlns:a16="http://schemas.microsoft.com/office/drawing/2014/main" val="37823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1</a:t>
                      </a:r>
                      <a:endParaRPr kumimoji="1" lang="ja-JP" altLang="en-US" sz="3200" b="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#include &lt;</a:t>
                      </a:r>
                      <a:r>
                        <a:rPr kumimoji="1" lang="en-US" altLang="ja-JP" sz="3200" b="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cstdio</a:t>
                      </a:r>
                      <a:r>
                        <a:rPr kumimoji="1" lang="en-US" altLang="ja-JP" sz="3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&gt;</a:t>
                      </a:r>
                      <a:endParaRPr kumimoji="1" lang="ja-JP" altLang="en-US" sz="32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2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5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3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accent4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int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32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main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(void) </a:t>
                      </a:r>
                      <a:r>
                        <a:rPr kumimoji="1" lang="en-US" altLang="ja-JP" sz="32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</a:t>
                      </a:r>
                      <a:endParaRPr kumimoji="1" lang="ja-JP" altLang="en-US" sz="32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4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3200">
                          <a:solidFill>
                            <a:schemeClr val="accent3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printf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(“Hello World!\n”);</a:t>
                      </a:r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5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   </a:t>
                      </a:r>
                      <a:r>
                        <a:rPr kumimoji="1" lang="en-US" altLang="ja-JP" sz="3200">
                          <a:solidFill>
                            <a:schemeClr val="accent6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return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 </a:t>
                      </a:r>
                      <a:r>
                        <a:rPr kumimoji="1" lang="en-US" altLang="ja-JP" sz="32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0</a:t>
                      </a:r>
                      <a:r>
                        <a:rPr kumimoji="1" lang="en-US" altLang="ja-JP" sz="320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</a:t>
                      </a:r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/>
                      <a:r>
                        <a:rPr kumimoji="1" lang="en-US" altLang="ja-JP" sz="3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6</a:t>
                      </a:r>
                      <a:endParaRPr kumimoji="1" lang="ja-JP" altLang="en-US" sz="3200">
                        <a:solidFill>
                          <a:schemeClr val="bg1">
                            <a:lumMod val="75000"/>
                          </a:schemeClr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/>
                      <a:endParaRPr kumimoji="1" lang="ja-JP" altLang="en-US" sz="320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>
                          <a:solidFill>
                            <a:schemeClr val="accent2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}</a:t>
                      </a:r>
                      <a:endParaRPr kumimoji="1" lang="ja-JP" altLang="en-US" sz="3200">
                        <a:solidFill>
                          <a:schemeClr val="accent2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02964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277105F-83BB-4845-9BD9-00DC09B86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97906" y="1369977"/>
            <a:ext cx="0" cy="34029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26906B3A-7A95-549D-DF1C-12B7D9E80D6E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1-1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DC43E874-64A7-D1FC-BA10-4144821F8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7A360BE7-15E2-FE60-45DC-7601998B477C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統合開発環境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(IDE)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のインストール 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// 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はじめてのコード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DF2160-1EBD-0FE3-290C-022B3F49471E}"/>
              </a:ext>
            </a:extLst>
          </p:cNvPr>
          <p:cNvSpPr txBox="1"/>
          <p:nvPr/>
        </p:nvSpPr>
        <p:spPr>
          <a:xfrm>
            <a:off x="984739" y="5370351"/>
            <a:ext cx="10605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打ち終わったら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F5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 か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ウィンドウ上側の「ローカル 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Windows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デバッガー」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を押して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/>
              <a:ea typeface="源真ゴシックP Regular"/>
              <a:cs typeface="源真ゴシックP Heavy" panose="020B0702020203020207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源真ゴシックP Heavy" panose="020B0702020203020207" pitchFamily="50" charset="-128"/>
              </a:rPr>
              <a:t>プログラムを実行してみよう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/>
              <a:ea typeface="源真ゴシックP Regular"/>
              <a:cs typeface="源真ゴシックP Heavy" panose="020B07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BCDE59-1CC8-EEB1-4D64-4F5A3C8F35B4}"/>
              </a:ext>
            </a:extLst>
          </p:cNvPr>
          <p:cNvSpPr txBox="1"/>
          <p:nvPr/>
        </p:nvSpPr>
        <p:spPr>
          <a:xfrm>
            <a:off x="9131156" y="1220730"/>
            <a:ext cx="2981459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kumimoji="1" lang="ja-JP" altLang="en-US">
                <a:solidFill>
                  <a:schemeClr val="bg1"/>
                </a:solidFill>
              </a:rPr>
              <a:t>日本語キーボードなら </a:t>
            </a:r>
            <a:endParaRPr kumimoji="1" lang="en-US" altLang="ja-JP">
              <a:solidFill>
                <a:schemeClr val="bg1"/>
              </a:solidFill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0BE3CFFC-D8F4-0F89-2192-3F80FFEFD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96787"/>
              </p:ext>
            </p:extLst>
          </p:nvPr>
        </p:nvGraphicFramePr>
        <p:xfrm>
          <a:off x="7710642" y="1573722"/>
          <a:ext cx="4401973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893">
                  <a:extLst>
                    <a:ext uri="{9D8B030D-6E8A-4147-A177-3AD203B41FA5}">
                      <a16:colId xmlns:a16="http://schemas.microsoft.com/office/drawing/2014/main" val="3707703072"/>
                    </a:ext>
                  </a:extLst>
                </a:gridCol>
                <a:gridCol w="2051003">
                  <a:extLst>
                    <a:ext uri="{9D8B030D-6E8A-4147-A177-3AD203B41FA5}">
                      <a16:colId xmlns:a16="http://schemas.microsoft.com/office/drawing/2014/main" val="3099461076"/>
                    </a:ext>
                  </a:extLst>
                </a:gridCol>
                <a:gridCol w="1577077">
                  <a:extLst>
                    <a:ext uri="{9D8B030D-6E8A-4147-A177-3AD203B41FA5}">
                      <a16:colId xmlns:a16="http://schemas.microsoft.com/office/drawing/2014/main" val="427210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#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シャープ </a:t>
                      </a:r>
                      <a:r>
                        <a:rPr kumimoji="1" lang="ja-JP" altLang="en-US" sz="11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とか</a:t>
                      </a:r>
                      <a:b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ハッシュタグ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Shift + 3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&lt; &gt;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角かっこ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ね・る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65983"/>
                  </a:ext>
                </a:extLst>
              </a:tr>
              <a:tr h="463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{ }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波かっこ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Shift + [</a:t>
                      </a:r>
                      <a:b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en-US" altLang="ja-JP" sz="1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Enter</a:t>
                      </a:r>
                      <a:r>
                        <a:rPr kumimoji="1" lang="ja-JP" altLang="en-US" sz="1200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のすぐ左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6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“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ダブル</a:t>
                      </a:r>
                      <a:b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クオーテーション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Shift + 2</a:t>
                      </a: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84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\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円マーク</a:t>
                      </a:r>
                      <a:b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</a:br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バックスラッシュ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\ </a:t>
                      </a: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＼</a:t>
                      </a:r>
                      <a:b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</a:b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BackSpace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のすぐ左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0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;</a:t>
                      </a:r>
                      <a:endParaRPr kumimoji="1" lang="ja-JP" altLang="en-US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bg1"/>
                          </a:solidFill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</a:rPr>
                        <a:t>セミコロン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Shift + </a:t>
                      </a: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icty Diminished Discord" panose="020B0509020203020207" pitchFamily="49" charset="-128"/>
                          <a:ea typeface="Ricty Diminished Discord" panose="020B0509020203020207" pitchFamily="49" charset="-128"/>
                          <a:cs typeface="+mn-cs"/>
                        </a:rPr>
                        <a:t>れ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  <a:latin typeface="Ricty Diminished Discord" panose="020B0509020203020207" pitchFamily="49" charset="-128"/>
                        <a:ea typeface="Ricty Diminished Discord" panose="020B0509020203020207" pitchFamily="49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5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209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1 - 6 | </a:t>
            </a:r>
            <a:r>
              <a:rPr lang="ja-JP" altLang="en-US"/>
              <a:t>入力を扱う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3960204" y="1312058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AB7DA7-16E5-A605-F84D-891A632E56A2}"/>
              </a:ext>
            </a:extLst>
          </p:cNvPr>
          <p:cNvSpPr txBox="1"/>
          <p:nvPr/>
        </p:nvSpPr>
        <p:spPr>
          <a:xfrm>
            <a:off x="7526438" y="1271831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input (in + put)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4665563" y="999463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にゅう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りょく</a:t>
            </a:r>
            <a:endParaRPr lang="ja-JP" altLang="en-US" spc="3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7E8D69-9D72-84AD-0E98-D94AD3A12AC1}"/>
              </a:ext>
            </a:extLst>
          </p:cNvPr>
          <p:cNvSpPr txBox="1"/>
          <p:nvPr/>
        </p:nvSpPr>
        <p:spPr>
          <a:xfrm>
            <a:off x="527793" y="2167827"/>
            <a:ext cx="1113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プログラムに値や文字列など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データを与えること、または与えるデータそのもの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43C65A-D5CF-4F4F-B4C8-3E5246A7DF74}"/>
              </a:ext>
            </a:extLst>
          </p:cNvPr>
          <p:cNvSpPr txBox="1"/>
          <p:nvPr/>
        </p:nvSpPr>
        <p:spPr>
          <a:xfrm>
            <a:off x="3960204" y="3820276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出力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A5948E-7C89-6636-0A62-F42E933DE884}"/>
              </a:ext>
            </a:extLst>
          </p:cNvPr>
          <p:cNvSpPr txBox="1"/>
          <p:nvPr/>
        </p:nvSpPr>
        <p:spPr>
          <a:xfrm>
            <a:off x="7526438" y="3933522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output (out + put)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930B69-6440-F3AC-805E-D1049E8AF73D}"/>
              </a:ext>
            </a:extLst>
          </p:cNvPr>
          <p:cNvSpPr txBox="1"/>
          <p:nvPr/>
        </p:nvSpPr>
        <p:spPr>
          <a:xfrm>
            <a:off x="4665563" y="3507681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しゅつ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りょく</a:t>
            </a:r>
            <a:endParaRPr lang="ja-JP" altLang="en-US" spc="3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8C0751-4668-8A28-92CA-A064AC65E8A7}"/>
              </a:ext>
            </a:extLst>
          </p:cNvPr>
          <p:cNvSpPr txBox="1"/>
          <p:nvPr/>
        </p:nvSpPr>
        <p:spPr>
          <a:xfrm>
            <a:off x="527793" y="4713126"/>
            <a:ext cx="1113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プログラムから与えられるデータのこと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関数の戻り値や、プログラムを実行したときの結果、表示される文字列などをさす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1 - 6 | </a:t>
            </a:r>
            <a:r>
              <a:rPr lang="ja-JP" altLang="en-US"/>
              <a:t>入力を扱う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43C65A-D5CF-4F4F-B4C8-3E5246A7DF74}"/>
              </a:ext>
            </a:extLst>
          </p:cNvPr>
          <p:cNvSpPr txBox="1"/>
          <p:nvPr/>
        </p:nvSpPr>
        <p:spPr>
          <a:xfrm>
            <a:off x="3960204" y="3820276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出力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A5948E-7C89-6636-0A62-F42E933DE884}"/>
              </a:ext>
            </a:extLst>
          </p:cNvPr>
          <p:cNvSpPr txBox="1"/>
          <p:nvPr/>
        </p:nvSpPr>
        <p:spPr>
          <a:xfrm>
            <a:off x="7526438" y="3933522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output (out + put)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930B69-6440-F3AC-805E-D1049E8AF73D}"/>
              </a:ext>
            </a:extLst>
          </p:cNvPr>
          <p:cNvSpPr txBox="1"/>
          <p:nvPr/>
        </p:nvSpPr>
        <p:spPr>
          <a:xfrm>
            <a:off x="4665563" y="3507681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しゅつ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りょく</a:t>
            </a:r>
            <a:endParaRPr lang="ja-JP" altLang="en-US" spc="3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8C0751-4668-8A28-92CA-A064AC65E8A7}"/>
              </a:ext>
            </a:extLst>
          </p:cNvPr>
          <p:cNvSpPr txBox="1"/>
          <p:nvPr/>
        </p:nvSpPr>
        <p:spPr>
          <a:xfrm>
            <a:off x="527793" y="4713126"/>
            <a:ext cx="1113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プログラムから与えられるデータのこと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関数の戻り値や、プログラムを実行したときの結果、表示される文字列などをさす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スライド ズーム 16">
                <a:extLst>
                  <a:ext uri="{FF2B5EF4-FFF2-40B4-BE49-F238E27FC236}">
                    <a16:creationId xmlns:a16="http://schemas.microsoft.com/office/drawing/2014/main" id="{179941B1-893D-6250-C796-A45541BDB3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8799" y="1417684"/>
              <a:ext cx="3575672" cy="2011316"/>
            </p:xfrm>
            <a:graphic>
              <a:graphicData uri="http://schemas.microsoft.com/office/powerpoint/2016/slidezoom">
                <pslz:sldZm>
                  <pslz:sldZmObj sldId="296" cId="3765601469">
                    <pslz:zmPr id="{2B883A12-8473-4273-B3B2-CF6FE62AD5B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5672" cy="20113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スライド ズーム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9941B1-893D-6250-C796-A45541BDB3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799" y="1417684"/>
                <a:ext cx="3575672" cy="20113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377CD7D-0BAE-750B-DFA7-AABD41D7BA7D}"/>
              </a:ext>
            </a:extLst>
          </p:cNvPr>
          <p:cNvSpPr txBox="1"/>
          <p:nvPr/>
        </p:nvSpPr>
        <p:spPr>
          <a:xfrm>
            <a:off x="527793" y="746123"/>
            <a:ext cx="6094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 sz="2400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 sz="2400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(“Hello World!\n”);</a:t>
            </a:r>
            <a:endParaRPr lang="ja-JP" alt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47D91D6-B569-2EAD-9FDD-E381A780BF5A}"/>
              </a:ext>
            </a:extLst>
          </p:cNvPr>
          <p:cNvSpPr txBox="1"/>
          <p:nvPr/>
        </p:nvSpPr>
        <p:spPr>
          <a:xfrm>
            <a:off x="5638044" y="746123"/>
            <a:ext cx="5297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printf </a:t>
            </a:r>
            <a:r>
              <a:rPr lang="ja-JP" altLang="en-US" sz="2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関数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は</a:t>
            </a:r>
            <a:endParaRPr lang="en-US" altLang="ja-JP" sz="2400" noProof="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引数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1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をコンソールへ出力する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101A46F-2237-EB43-04C0-D2EE0C56B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3053" y="1699360"/>
            <a:ext cx="5066362" cy="140560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DCB575-8E1D-01B8-331C-774FBA2A6C73}"/>
              </a:ext>
            </a:extLst>
          </p:cNvPr>
          <p:cNvSpPr txBox="1"/>
          <p:nvPr/>
        </p:nvSpPr>
        <p:spPr>
          <a:xfrm>
            <a:off x="8231795" y="2479326"/>
            <a:ext cx="2217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コンソール</a:t>
            </a:r>
            <a:br>
              <a:rPr lang="en-US" altLang="ja-JP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</a:br>
            <a:r>
              <a:rPr lang="en-US" altLang="ja-JP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(</a:t>
            </a:r>
            <a:r>
              <a:rPr lang="ja-JP" altLang="en-US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プログラムの出力先</a:t>
            </a:r>
            <a:r>
              <a:rPr lang="en-US" altLang="ja-JP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)</a:t>
            </a:r>
            <a:endParaRPr kumimoji="1" lang="en-US" altLang="ja-JP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81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1 - 6 | </a:t>
            </a:r>
            <a:r>
              <a:rPr lang="ja-JP" altLang="en-US"/>
              <a:t>入力を扱う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3960204" y="1312058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AB7DA7-16E5-A605-F84D-891A632E56A2}"/>
              </a:ext>
            </a:extLst>
          </p:cNvPr>
          <p:cNvSpPr txBox="1"/>
          <p:nvPr/>
        </p:nvSpPr>
        <p:spPr>
          <a:xfrm>
            <a:off x="7526438" y="1271831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input (in + put)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4665563" y="999463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にゅう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りょく</a:t>
            </a:r>
            <a:endParaRPr lang="ja-JP" altLang="en-US" spc="3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7E8D69-9D72-84AD-0E98-D94AD3A12AC1}"/>
              </a:ext>
            </a:extLst>
          </p:cNvPr>
          <p:cNvSpPr txBox="1"/>
          <p:nvPr/>
        </p:nvSpPr>
        <p:spPr>
          <a:xfrm>
            <a:off x="527793" y="2167827"/>
            <a:ext cx="1113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プログラムに値や文字列など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データを与えること、または与えるデータそのもの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43C65A-D5CF-4F4F-B4C8-3E5246A7DF74}"/>
              </a:ext>
            </a:extLst>
          </p:cNvPr>
          <p:cNvSpPr txBox="1"/>
          <p:nvPr/>
        </p:nvSpPr>
        <p:spPr>
          <a:xfrm>
            <a:off x="3960204" y="3820276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出力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A5948E-7C89-6636-0A62-F42E933DE884}"/>
              </a:ext>
            </a:extLst>
          </p:cNvPr>
          <p:cNvSpPr txBox="1"/>
          <p:nvPr/>
        </p:nvSpPr>
        <p:spPr>
          <a:xfrm>
            <a:off x="7526438" y="3933522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output (out + put)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930B69-6440-F3AC-805E-D1049E8AF73D}"/>
              </a:ext>
            </a:extLst>
          </p:cNvPr>
          <p:cNvSpPr txBox="1"/>
          <p:nvPr/>
        </p:nvSpPr>
        <p:spPr>
          <a:xfrm>
            <a:off x="4665563" y="3507681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しゅつ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りょく</a:t>
            </a:r>
            <a:endParaRPr lang="ja-JP" altLang="en-US" spc="3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8C0751-4668-8A28-92CA-A064AC65E8A7}"/>
              </a:ext>
            </a:extLst>
          </p:cNvPr>
          <p:cNvSpPr txBox="1"/>
          <p:nvPr/>
        </p:nvSpPr>
        <p:spPr>
          <a:xfrm>
            <a:off x="527793" y="4713126"/>
            <a:ext cx="1113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プログラムから与えられるデータのこと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関数の戻り値や、プログラムを実行したときの結果、表示される文字列などをさす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03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1 - 6 | </a:t>
            </a:r>
            <a:r>
              <a:rPr lang="ja-JP" altLang="en-US"/>
              <a:t>入力を扱う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3960204" y="1312058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AB7DA7-16E5-A605-F84D-891A632E56A2}"/>
              </a:ext>
            </a:extLst>
          </p:cNvPr>
          <p:cNvSpPr txBox="1"/>
          <p:nvPr/>
        </p:nvSpPr>
        <p:spPr>
          <a:xfrm>
            <a:off x="7526438" y="1271831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input (in + put)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4665563" y="999463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にゅう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りょく</a:t>
            </a:r>
            <a:endParaRPr lang="ja-JP" altLang="en-US" spc="3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7E8D69-9D72-84AD-0E98-D94AD3A12AC1}"/>
              </a:ext>
            </a:extLst>
          </p:cNvPr>
          <p:cNvSpPr txBox="1"/>
          <p:nvPr/>
        </p:nvSpPr>
        <p:spPr>
          <a:xfrm>
            <a:off x="527793" y="2167827"/>
            <a:ext cx="1113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プログラムに値や文字列など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データを与えること、または与えるデータそのもの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741F58-769F-FAE8-431E-514A3C9D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0964" y="3410726"/>
            <a:ext cx="5066362" cy="140560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F32A8A-BF35-1CD3-CCD7-DE586E9D560D}"/>
              </a:ext>
            </a:extLst>
          </p:cNvPr>
          <p:cNvSpPr txBox="1"/>
          <p:nvPr/>
        </p:nvSpPr>
        <p:spPr>
          <a:xfrm>
            <a:off x="6629706" y="4192456"/>
            <a:ext cx="2217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コンソール</a:t>
            </a:r>
            <a:br>
              <a:rPr lang="en-US" altLang="ja-JP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</a:br>
            <a:r>
              <a:rPr lang="en-US" altLang="ja-JP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(</a:t>
            </a:r>
            <a:r>
              <a:rPr lang="ja-JP" altLang="en-US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プログラムの出力先</a:t>
            </a:r>
            <a:r>
              <a:rPr lang="en-US" altLang="ja-JP" sz="16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)</a:t>
            </a:r>
            <a:endParaRPr kumimoji="1" lang="en-US" altLang="ja-JP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7233B4-998C-671B-BE14-8FC2140DF677}"/>
              </a:ext>
            </a:extLst>
          </p:cNvPr>
          <p:cNvSpPr txBox="1"/>
          <p:nvPr/>
        </p:nvSpPr>
        <p:spPr>
          <a:xfrm>
            <a:off x="680193" y="4943958"/>
            <a:ext cx="1113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コンソールに文字を打つと、その文字がプログラムに「入力」される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コンソールに入力された文字を受け取る関数がある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27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1 - 6 | </a:t>
            </a:r>
            <a:r>
              <a:rPr lang="ja-JP" altLang="en-US"/>
              <a:t>入力を扱う</a:t>
            </a:r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74D685-B79F-CDC7-F5B4-12C53CF1C800}"/>
              </a:ext>
            </a:extLst>
          </p:cNvPr>
          <p:cNvSpPr txBox="1"/>
          <p:nvPr/>
        </p:nvSpPr>
        <p:spPr>
          <a:xfrm>
            <a:off x="3960204" y="1312058"/>
            <a:ext cx="4271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AB7DA7-16E5-A605-F84D-891A632E56A2}"/>
              </a:ext>
            </a:extLst>
          </p:cNvPr>
          <p:cNvSpPr txBox="1"/>
          <p:nvPr/>
        </p:nvSpPr>
        <p:spPr>
          <a:xfrm>
            <a:off x="7526438" y="1271831"/>
            <a:ext cx="4560047" cy="4840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input (in + put)</a:t>
            </a:r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6D6DE3-0B7D-1158-FDA9-8134E7E6F9FF}"/>
              </a:ext>
            </a:extLst>
          </p:cNvPr>
          <p:cNvSpPr txBox="1"/>
          <p:nvPr/>
        </p:nvSpPr>
        <p:spPr>
          <a:xfrm>
            <a:off x="4665563" y="999463"/>
            <a:ext cx="2860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にゅう</a:t>
            </a:r>
            <a:r>
              <a:rPr kumimoji="1" lang="en-US" altLang="ja-JP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-</a:t>
            </a:r>
            <a:r>
              <a:rPr kumimoji="1" lang="ja-JP" altLang="en-US" sz="1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りょく</a:t>
            </a:r>
            <a:endParaRPr lang="ja-JP" altLang="en-US" spc="3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7E8D69-9D72-84AD-0E98-D94AD3A12AC1}"/>
              </a:ext>
            </a:extLst>
          </p:cNvPr>
          <p:cNvSpPr txBox="1"/>
          <p:nvPr/>
        </p:nvSpPr>
        <p:spPr>
          <a:xfrm>
            <a:off x="527793" y="2167827"/>
            <a:ext cx="1113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プログラムに値や文字列など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データを与えること、または与えるデータそのもの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7233B4-998C-671B-BE14-8FC2140DF677}"/>
              </a:ext>
            </a:extLst>
          </p:cNvPr>
          <p:cNvSpPr txBox="1"/>
          <p:nvPr/>
        </p:nvSpPr>
        <p:spPr>
          <a:xfrm>
            <a:off x="680193" y="3576137"/>
            <a:ext cx="1113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コンソールに打った文字を読み取るには </a:t>
            </a:r>
            <a:r>
              <a:rPr kumimoji="1" lang="en-US" altLang="ja-JP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scanf_s</a:t>
            </a: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関数を使うとよい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34DE66-4102-F8AA-6442-8A37CD8A8219}"/>
              </a:ext>
            </a:extLst>
          </p:cNvPr>
          <p:cNvSpPr txBox="1"/>
          <p:nvPr/>
        </p:nvSpPr>
        <p:spPr>
          <a:xfrm>
            <a:off x="3491345" y="4322618"/>
            <a:ext cx="6068291" cy="14282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4F612F-0E53-2150-9FDD-88AC32A89D1E}"/>
              </a:ext>
            </a:extLst>
          </p:cNvPr>
          <p:cNvSpPr txBox="1"/>
          <p:nvPr/>
        </p:nvSpPr>
        <p:spPr>
          <a:xfrm>
            <a:off x="3294285" y="4322662"/>
            <a:ext cx="5827044" cy="16873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a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0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“a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の値は？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</a:p>
          <a:p>
            <a:pPr>
              <a:lnSpc>
                <a:spcPct val="120000"/>
              </a:lnSpc>
            </a:pPr>
            <a:r>
              <a:rPr kumimoji="1" lang="en-US" altLang="ja-JP" err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scanf_s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accent5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&amp;a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 </a:t>
            </a:r>
            <a:r>
              <a:rPr kumimoji="1" lang="en-US" altLang="ja-JP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// </a:t>
            </a:r>
            <a:r>
              <a:rPr kumimoji="1" lang="ja-JP" altLang="en-US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整数をひとつ読み取る</a:t>
            </a:r>
            <a:b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</a:b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“a=%d”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a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074A45-5280-9287-1A96-0AB20111D121}"/>
              </a:ext>
            </a:extLst>
          </p:cNvPr>
          <p:cNvSpPr txBox="1"/>
          <p:nvPr/>
        </p:nvSpPr>
        <p:spPr>
          <a:xfrm>
            <a:off x="3415700" y="4212683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374403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A08462-88B1-6CB3-697A-5C148F4238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1 - 6 | </a:t>
            </a:r>
            <a:r>
              <a:rPr lang="ja-JP" altLang="en-US" dirty="0"/>
              <a:t>関数を使う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8D6ECB-D9D0-D36F-4A67-C8E0226F7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FD594F5-0CD6-4669-8A9D-E7C0C039D30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274087-F915-6D47-57A2-98923E72418C}"/>
              </a:ext>
            </a:extLst>
          </p:cNvPr>
          <p:cNvSpPr txBox="1"/>
          <p:nvPr/>
        </p:nvSpPr>
        <p:spPr>
          <a:xfrm>
            <a:off x="484639" y="198139"/>
            <a:ext cx="5764029" cy="5344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000">
                <a:solidFill>
                  <a:schemeClr val="bg1"/>
                </a:solidFill>
              </a:rPr>
              <a:t>★ </a:t>
            </a:r>
            <a:r>
              <a:rPr lang="en-US" altLang="ja-JP" sz="2000" err="1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scanf_s</a:t>
            </a:r>
            <a:r>
              <a:rPr lang="en-US" altLang="ja-JP" sz="2000">
                <a:solidFill>
                  <a:schemeClr val="bg1"/>
                </a:solidFill>
              </a:rPr>
              <a:t> </a:t>
            </a:r>
            <a:r>
              <a:rPr lang="ja-JP" altLang="en-US" sz="2000">
                <a:solidFill>
                  <a:schemeClr val="bg1"/>
                </a:solidFill>
              </a:rPr>
              <a:t>関数の使い方</a:t>
            </a:r>
            <a:endParaRPr lang="en-US" altLang="ja-JP" sz="2000">
              <a:solidFill>
                <a:schemeClr val="bg1"/>
              </a:solidFill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F759683-29A6-ED0D-DD3B-AA80080D6EDD}"/>
              </a:ext>
            </a:extLst>
          </p:cNvPr>
          <p:cNvGrpSpPr/>
          <p:nvPr/>
        </p:nvGrpSpPr>
        <p:grpSpPr>
          <a:xfrm>
            <a:off x="8001931" y="4534577"/>
            <a:ext cx="3817283" cy="1573156"/>
            <a:chOff x="7897979" y="4072486"/>
            <a:chExt cx="2942593" cy="989015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12C04FE7-5284-9703-04AA-6D72C7FF372B}"/>
                </a:ext>
              </a:extLst>
            </p:cNvPr>
            <p:cNvSpPr txBox="1"/>
            <p:nvPr/>
          </p:nvSpPr>
          <p:spPr>
            <a:xfrm>
              <a:off x="7900192" y="4079043"/>
              <a:ext cx="2936361" cy="971156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txBody>
            <a:bodyPr vert="horz" wrap="none" lIns="360000" tIns="144000" rIns="360000" bIns="144000" rtlCol="0" anchor="t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a</a:t>
              </a:r>
              <a:r>
                <a:rPr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の値は？</a:t>
              </a:r>
              <a:br>
                <a:rPr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</a:b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 1</a:t>
              </a:r>
            </a:p>
            <a:p>
              <a:pPr algn="l">
                <a:lnSpc>
                  <a:spcPct val="120000"/>
                </a:lnSpc>
              </a:pP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a=1</a:t>
              </a:r>
              <a:endParaRPr kumimoji="1" lang="ja-JP" altLang="en-US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C272440-A3BD-65DD-D120-4AA01D6417BF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90" y="4072486"/>
              <a:ext cx="0" cy="9890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71F2283-982D-0116-D8B9-D0260EE8BD5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74" y="4076895"/>
              <a:ext cx="19182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6595E3C-8A58-C514-209D-1BB93173EDE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192" y="5053197"/>
              <a:ext cx="29403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C4CE23E-6775-E7CE-80BE-BCF77446BED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79" y="4073897"/>
              <a:ext cx="2213" cy="982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BDAA29A-ABD0-CD4F-9FBD-91C85D5E81F1}"/>
                </a:ext>
              </a:extLst>
            </p:cNvPr>
            <p:cNvCxnSpPr>
              <a:cxnSpLocks/>
            </p:cNvCxnSpPr>
            <p:nvPr/>
          </p:nvCxnSpPr>
          <p:spPr>
            <a:xfrm>
              <a:off x="7899151" y="4077625"/>
              <a:ext cx="517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1AE2BC1-B15A-AA2B-410A-44CC9417D054}"/>
              </a:ext>
            </a:extLst>
          </p:cNvPr>
          <p:cNvSpPr txBox="1"/>
          <p:nvPr/>
        </p:nvSpPr>
        <p:spPr>
          <a:xfrm>
            <a:off x="8067704" y="4412281"/>
            <a:ext cx="139469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コンソール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E81B021-FCAE-1CBE-4DFD-97C171728154}"/>
              </a:ext>
            </a:extLst>
          </p:cNvPr>
          <p:cNvSpPr/>
          <p:nvPr/>
        </p:nvSpPr>
        <p:spPr>
          <a:xfrm>
            <a:off x="1322714" y="886773"/>
            <a:ext cx="852310" cy="43999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引数</a:t>
            </a: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1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8F6C45-798B-2BFB-0590-5F541BFF0EBC}"/>
              </a:ext>
            </a:extLst>
          </p:cNvPr>
          <p:cNvSpPr txBox="1"/>
          <p:nvPr/>
        </p:nvSpPr>
        <p:spPr>
          <a:xfrm>
            <a:off x="2226416" y="869953"/>
            <a:ext cx="9395411" cy="1547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読み取りたいデータの形式を、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%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のあとに アルファベット の形式で指定する</a:t>
            </a:r>
            <a:endParaRPr lang="en-US" altLang="ja-JP" sz="2000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%d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整数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 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や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%</a:t>
            </a:r>
            <a:r>
              <a:rPr kumimoji="1" lang="en-US" altLang="ja-JP" sz="2000" b="0" i="0" u="none" strike="noStrike" kern="1200" cap="none" spc="0" normalizeH="0" baseline="0" noProof="0" err="1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lf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 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小数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複数のデータを入力するには、半角スペースで区切る</a:t>
            </a:r>
            <a:endParaRPr lang="en-US" altLang="ja-JP" sz="2000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この場合、キーボードで入力してもらうときも半角スペースで区切らなければならない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521905A5-CC64-D93A-020D-9B85E0C6387E}"/>
              </a:ext>
            </a:extLst>
          </p:cNvPr>
          <p:cNvSpPr/>
          <p:nvPr/>
        </p:nvSpPr>
        <p:spPr>
          <a:xfrm>
            <a:off x="1322714" y="2547534"/>
            <a:ext cx="852310" cy="43999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引数</a:t>
            </a:r>
            <a:r>
              <a:rPr lang="en-US" altLang="ja-JP">
                <a:solidFill>
                  <a:schemeClr val="accent5">
                    <a:lumMod val="40000"/>
                    <a:lumOff val="60000"/>
                  </a:schemeClr>
                </a:solidFill>
                <a:latin typeface="源真ゴシックP Regular"/>
                <a:ea typeface="源真ゴシックP Regular"/>
              </a:rPr>
              <a:t>n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DB13D2E-6476-58EE-7806-831A85110A5D}"/>
              </a:ext>
            </a:extLst>
          </p:cNvPr>
          <p:cNvSpPr txBox="1"/>
          <p:nvPr/>
        </p:nvSpPr>
        <p:spPr>
          <a:xfrm>
            <a:off x="2226415" y="2547534"/>
            <a:ext cx="9395411" cy="80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読み取ったデータを代入する</a:t>
            </a:r>
            <a:r>
              <a:rPr lang="ja-JP" altLang="en-US" sz="2000">
                <a:solidFill>
                  <a:schemeClr val="accent5"/>
                </a:solidFill>
                <a:latin typeface="源真ゴシックP Regular"/>
                <a:ea typeface="源真ゴシックP Regular"/>
              </a:rPr>
              <a:t>変数のポインタ</a:t>
            </a:r>
            <a:r>
              <a:rPr lang="ja-JP" altLang="en-US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を、順番に指定する</a:t>
            </a:r>
            <a:endParaRPr lang="en-US" altLang="ja-JP" sz="2000">
              <a:solidFill>
                <a:schemeClr val="bg1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(</a:t>
            </a:r>
            <a:r>
              <a:rPr lang="ja-JP" altLang="en-US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変数名の前に </a:t>
            </a:r>
            <a:r>
              <a:rPr lang="en-US" altLang="ja-JP" sz="2000">
                <a:solidFill>
                  <a:schemeClr val="accent5"/>
                </a:solidFill>
                <a:latin typeface="源真ゴシックP Regular"/>
                <a:ea typeface="源真ゴシックP Regular"/>
              </a:rPr>
              <a:t>&amp;</a:t>
            </a:r>
            <a:r>
              <a:rPr lang="en-US" altLang="ja-JP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をつける と覚えればよい</a:t>
            </a:r>
            <a:r>
              <a:rPr lang="en-US" altLang="ja-JP" sz="2000">
                <a:solidFill>
                  <a:schemeClr val="bg1"/>
                </a:solidFill>
                <a:latin typeface="源真ゴシックP Regular"/>
                <a:ea typeface="源真ゴシックP Regular"/>
              </a:rPr>
              <a:t>)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7EB09A1-5461-809D-AE4E-A32EED88572B}"/>
              </a:ext>
            </a:extLst>
          </p:cNvPr>
          <p:cNvSpPr txBox="1"/>
          <p:nvPr/>
        </p:nvSpPr>
        <p:spPr>
          <a:xfrm>
            <a:off x="3236376" y="5495241"/>
            <a:ext cx="3922460" cy="5549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4A4AA74-C55D-F369-0080-427D109CAAFF}"/>
              </a:ext>
            </a:extLst>
          </p:cNvPr>
          <p:cNvSpPr txBox="1"/>
          <p:nvPr/>
        </p:nvSpPr>
        <p:spPr>
          <a:xfrm>
            <a:off x="484639" y="4532367"/>
            <a:ext cx="7423296" cy="15753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360000" tIns="144000" rIns="360000" bIns="144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int</a:t>
            </a: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a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=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0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“a</a:t>
            </a:r>
            <a:r>
              <a:rPr lang="ja-JP" altLang="en-US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の値は？</a:t>
            </a:r>
            <a:r>
              <a:rPr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”</a:t>
            </a:r>
            <a:r>
              <a:rPr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</a:p>
          <a:p>
            <a:pPr>
              <a:lnSpc>
                <a:spcPct val="120000"/>
              </a:lnSpc>
            </a:pPr>
            <a:r>
              <a:rPr kumimoji="1" lang="en-US" altLang="ja-JP" err="1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scanf_s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“%d”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accent5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&amp;a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); </a:t>
            </a:r>
            <a:r>
              <a:rPr kumimoji="1" lang="en-US" altLang="ja-JP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// </a:t>
            </a:r>
            <a:r>
              <a:rPr kumimoji="1" lang="ja-JP" altLang="en-US">
                <a:solidFill>
                  <a:schemeClr val="accent4">
                    <a:lumMod val="75000"/>
                  </a:schemeClr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整数をひとつ読み取る</a:t>
            </a:r>
            <a:b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</a:b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printf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( </a:t>
            </a:r>
            <a:r>
              <a:rPr kumimoji="1" lang="en-US" altLang="ja-JP">
                <a:solidFill>
                  <a:schemeClr val="accent2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“a=%d”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, </a:t>
            </a:r>
            <a:r>
              <a:rPr kumimoji="1" lang="en-US" altLang="ja-JP">
                <a:solidFill>
                  <a:schemeClr val="accent3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a</a:t>
            </a:r>
            <a:r>
              <a: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rPr>
              <a:t> );</a:t>
            </a: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D793E12-CD5A-4509-A880-B206104773C3}"/>
              </a:ext>
            </a:extLst>
          </p:cNvPr>
          <p:cNvSpPr txBox="1"/>
          <p:nvPr/>
        </p:nvSpPr>
        <p:spPr>
          <a:xfrm>
            <a:off x="772837" y="4422388"/>
            <a:ext cx="744770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300">
                <a:solidFill>
                  <a:schemeClr val="bg1"/>
                </a:solidFill>
              </a:rPr>
              <a:t>コード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B0BEA8E-8B66-C496-DD52-BF4E4E870341}"/>
              </a:ext>
            </a:extLst>
          </p:cNvPr>
          <p:cNvSpPr/>
          <p:nvPr/>
        </p:nvSpPr>
        <p:spPr>
          <a:xfrm>
            <a:off x="1383957" y="1469184"/>
            <a:ext cx="816764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string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DFBE08F-2849-CE2C-2C13-F05D7A46E2C7}"/>
              </a:ext>
            </a:extLst>
          </p:cNvPr>
          <p:cNvSpPr/>
          <p:nvPr/>
        </p:nvSpPr>
        <p:spPr>
          <a:xfrm>
            <a:off x="3557370" y="273184"/>
            <a:ext cx="664281" cy="31880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accent4"/>
                </a:solidFill>
              </a:rPr>
              <a:t>戻り値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5A9F18C0-47B4-54AE-7EA3-B89FD280A69C}"/>
              </a:ext>
            </a:extLst>
          </p:cNvPr>
          <p:cNvSpPr/>
          <p:nvPr/>
        </p:nvSpPr>
        <p:spPr>
          <a:xfrm>
            <a:off x="4316674" y="269696"/>
            <a:ext cx="457711" cy="327898"/>
          </a:xfrm>
          <a:prstGeom prst="roundRect">
            <a:avLst>
              <a:gd name="adj" fmla="val 2732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" tIns="0" rIns="10800" bIns="0" rtlCol="0" anchor="ctr">
            <a:spAutoFit/>
          </a:bodyPr>
          <a:lstStyle/>
          <a:p>
            <a:pPr algn="ctr"/>
            <a:r>
              <a:rPr lang="en-US" altLang="ja-JP" b="1">
                <a:solidFill>
                  <a:schemeClr val="accent4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源真ゴシック等幅 Regular" panose="020B0309020203020207" pitchFamily="49" charset="-128"/>
              </a:rPr>
              <a:t>int</a:t>
            </a:r>
            <a:endParaRPr lang="ja-JP" altLang="en-US" b="1">
              <a:solidFill>
                <a:schemeClr val="accent4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  <a:cs typeface="源真ゴシック等幅 Regular" panose="020B0309020203020207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1B7012C-3FA4-424A-E1F5-63EC10635912}"/>
              </a:ext>
            </a:extLst>
          </p:cNvPr>
          <p:cNvSpPr txBox="1"/>
          <p:nvPr/>
        </p:nvSpPr>
        <p:spPr>
          <a:xfrm>
            <a:off x="4821752" y="229590"/>
            <a:ext cx="6657369" cy="370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読み取った値の数</a:t>
            </a:r>
            <a:r>
              <a:rPr lang="en-US" altLang="ja-JP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 (EOF </a:t>
            </a:r>
            <a:r>
              <a:rPr lang="ja-JP" altLang="en-US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文字なら読み取れなかったことを表す</a:t>
            </a:r>
            <a:r>
              <a:rPr lang="en-US" altLang="ja-JP" sz="16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AA5F09-78C2-060A-9EF9-391044DB92AD}"/>
              </a:ext>
            </a:extLst>
          </p:cNvPr>
          <p:cNvSpPr txBox="1"/>
          <p:nvPr/>
        </p:nvSpPr>
        <p:spPr>
          <a:xfrm>
            <a:off x="9200374" y="4980248"/>
            <a:ext cx="2738763" cy="10097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← 黄色い字は</a:t>
            </a:r>
            <a:endParaRPr kumimoji="1" lang="en-US" altLang="ja-JP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kumimoji="1" lang="ja-JP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ユーザーが打つ内容</a:t>
            </a:r>
            <a:br>
              <a:rPr kumimoji="1" lang="en-US" altLang="ja-JP" sz="160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入力ともいう</a:t>
            </a:r>
            <a:endParaRPr kumimoji="1" lang="en-US" altLang="ja-JP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F9EC1D-ABB7-4E54-BC3C-0C96B307180C}"/>
              </a:ext>
            </a:extLst>
          </p:cNvPr>
          <p:cNvSpPr txBox="1"/>
          <p:nvPr/>
        </p:nvSpPr>
        <p:spPr>
          <a:xfrm>
            <a:off x="0" y="280089"/>
            <a:ext cx="217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STAGE 1-6</a:t>
            </a:r>
            <a:endParaRPr kumimoji="1" lang="ja-JP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源真ゴシックP Light" panose="020B0103020203020207" pitchFamily="50" charset="-128"/>
              <a:ea typeface="源真ゴシックP Light" panose="020B0103020203020207" pitchFamily="50" charset="-128"/>
              <a:cs typeface="源真ゴシックP Light" panose="020B0103020203020207" pitchFamily="50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14817A-AB0A-B998-D4F5-787CECC02419}"/>
              </a:ext>
            </a:extLst>
          </p:cNvPr>
          <p:cNvCxnSpPr/>
          <p:nvPr/>
        </p:nvCxnSpPr>
        <p:spPr>
          <a:xfrm>
            <a:off x="2266716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1CFFD-D5C9-9DC2-A716-6BA2383BAB5D}"/>
              </a:ext>
            </a:extLst>
          </p:cNvPr>
          <p:cNvSpPr txBox="1"/>
          <p:nvPr/>
        </p:nvSpPr>
        <p:spPr>
          <a:xfrm>
            <a:off x="7955014" y="203145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rPr>
              <a:t>📝 練習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DE127-58A2-1BDC-24E5-9CA1C3970E04}"/>
              </a:ext>
            </a:extLst>
          </p:cNvPr>
          <p:cNvSpPr txBox="1"/>
          <p:nvPr/>
        </p:nvSpPr>
        <p:spPr>
          <a:xfrm>
            <a:off x="2497999" y="295478"/>
            <a:ext cx="7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入力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を扱う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97BD1-D347-FBB7-7BE1-D4AC53064AB0}"/>
              </a:ext>
            </a:extLst>
          </p:cNvPr>
          <p:cNvCxnSpPr>
            <a:cxnSpLocks/>
          </p:cNvCxnSpPr>
          <p:nvPr/>
        </p:nvCxnSpPr>
        <p:spPr>
          <a:xfrm>
            <a:off x="7955015" y="670128"/>
            <a:ext cx="411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EC4DFA-4C94-A215-A246-FF77125317D5}"/>
              </a:ext>
            </a:extLst>
          </p:cNvPr>
          <p:cNvSpPr txBox="1"/>
          <p:nvPr/>
        </p:nvSpPr>
        <p:spPr>
          <a:xfrm>
            <a:off x="2110399" y="849273"/>
            <a:ext cx="8061513" cy="8260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2000">
                <a:solidFill>
                  <a:schemeClr val="bg1"/>
                </a:solidFill>
              </a:rPr>
              <a:t>与えられた整数を</a:t>
            </a:r>
            <a:r>
              <a:rPr lang="en-US" altLang="ja-JP" sz="2000">
                <a:solidFill>
                  <a:schemeClr val="bg1"/>
                </a:solidFill>
              </a:rPr>
              <a:t>2</a:t>
            </a:r>
            <a:r>
              <a:rPr lang="ja-JP" altLang="en-US" sz="2000">
                <a:solidFill>
                  <a:schemeClr val="bg1"/>
                </a:solidFill>
              </a:rPr>
              <a:t>乗して返す</a:t>
            </a:r>
            <a:endParaRPr lang="en-US" altLang="ja-JP" sz="20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ja-JP" altLang="en-US" sz="2000">
                <a:solidFill>
                  <a:schemeClr val="bg1"/>
                </a:solidFill>
              </a:rPr>
              <a:t>プログラムを作ろう </a:t>
            </a:r>
            <a:r>
              <a:rPr lang="en-US" altLang="ja-JP" sz="2000">
                <a:solidFill>
                  <a:schemeClr val="bg1"/>
                </a:solidFill>
              </a:rPr>
              <a:t>(main </a:t>
            </a:r>
            <a:r>
              <a:rPr lang="ja-JP" altLang="en-US" sz="2000">
                <a:solidFill>
                  <a:schemeClr val="bg1"/>
                </a:solidFill>
              </a:rPr>
              <a:t>関数に直接書いて</a:t>
            </a:r>
            <a:r>
              <a:rPr lang="en-US" altLang="ja-JP" sz="2000">
                <a:solidFill>
                  <a:schemeClr val="bg1"/>
                </a:solidFill>
              </a:rPr>
              <a:t>OK)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4C48BF-827B-EF70-FD5F-A7EE4CC4635A}"/>
              </a:ext>
            </a:extLst>
          </p:cNvPr>
          <p:cNvSpPr txBox="1"/>
          <p:nvPr/>
        </p:nvSpPr>
        <p:spPr>
          <a:xfrm>
            <a:off x="3661727" y="1708994"/>
            <a:ext cx="4690241" cy="43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整数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1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つ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97DF5B-37A3-DB07-31AE-82A9D8A4EA6E}"/>
              </a:ext>
            </a:extLst>
          </p:cNvPr>
          <p:cNvSpPr txBox="1"/>
          <p:nvPr/>
        </p:nvSpPr>
        <p:spPr>
          <a:xfrm>
            <a:off x="1827439" y="1675358"/>
            <a:ext cx="1551328" cy="43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標準入力</a:t>
            </a:r>
            <a:endParaRPr kumimoji="1" lang="en-US" altLang="ja-JP" sz="2000" b="1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55DF872-014C-7136-DD8C-A5C23DE7362F}"/>
              </a:ext>
            </a:extLst>
          </p:cNvPr>
          <p:cNvSpPr txBox="1"/>
          <p:nvPr/>
        </p:nvSpPr>
        <p:spPr>
          <a:xfrm>
            <a:off x="704407" y="3196392"/>
            <a:ext cx="1123031" cy="43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例</a:t>
            </a:r>
            <a:endParaRPr kumimoji="1" lang="en-US" altLang="ja-JP" sz="2000" b="1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8E76203-BEB2-55A8-DB5F-87242CF47C64}"/>
              </a:ext>
            </a:extLst>
          </p:cNvPr>
          <p:cNvCxnSpPr>
            <a:cxnSpLocks/>
          </p:cNvCxnSpPr>
          <p:nvPr/>
        </p:nvCxnSpPr>
        <p:spPr>
          <a:xfrm>
            <a:off x="1920241" y="3429000"/>
            <a:ext cx="9147152" cy="0"/>
          </a:xfrm>
          <a:prstGeom prst="line">
            <a:avLst/>
          </a:prstGeom>
          <a:ln w="6350"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EF3661-D594-3734-C099-BA9B2A0DBF05}"/>
              </a:ext>
            </a:extLst>
          </p:cNvPr>
          <p:cNvSpPr txBox="1"/>
          <p:nvPr/>
        </p:nvSpPr>
        <p:spPr>
          <a:xfrm>
            <a:off x="3711204" y="4013362"/>
            <a:ext cx="3922460" cy="5549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lnSpc>
                <a:spcPct val="120000"/>
              </a:lnSpc>
            </a:pPr>
            <a:endParaRPr kumimoji="1" lang="ja-JP" altLang="en-US">
              <a:solidFill>
                <a:schemeClr val="bg1"/>
              </a:solidFill>
              <a:latin typeface="Ricty Diminished Discord" panose="020B0509020203020207" pitchFamily="49" charset="-128"/>
              <a:ea typeface="Ricty Diminished Discord" panose="020B0509020203020207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6B2582-A598-9EFF-A527-F304AB503838}"/>
              </a:ext>
            </a:extLst>
          </p:cNvPr>
          <p:cNvSpPr txBox="1"/>
          <p:nvPr/>
        </p:nvSpPr>
        <p:spPr>
          <a:xfrm>
            <a:off x="1392581" y="4979790"/>
            <a:ext cx="10102544" cy="1332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　　　 </a:t>
            </a:r>
            <a:r>
              <a:rPr lang="en-US" altLang="ja-JP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22 </a:t>
            </a: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の</a:t>
            </a:r>
            <a:r>
              <a:rPr lang="en-US" altLang="ja-JP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 2 </a:t>
            </a: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乗 </a:t>
            </a:r>
            <a:r>
              <a:rPr lang="en-US" altLang="ja-JP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(22 × 22) </a:t>
            </a: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は </a:t>
            </a:r>
            <a:r>
              <a:rPr lang="en-US" altLang="ja-JP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484 </a:t>
            </a: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なので、 </a:t>
            </a:r>
            <a:r>
              <a:rPr lang="en-US" altLang="ja-JP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printf </a:t>
            </a: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関数を使って </a:t>
            </a:r>
            <a:r>
              <a:rPr lang="en-US" altLang="ja-JP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484 </a:t>
            </a: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を出力します</a:t>
            </a:r>
            <a:endParaRPr lang="en-US" altLang="ja-JP" sz="2000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わかりやすいように説明を加えてもかまいません</a:t>
            </a:r>
            <a:endParaRPr lang="en-US" altLang="ja-JP" sz="2000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ただし、あまりにも大きい数を</a:t>
            </a:r>
            <a:r>
              <a:rPr lang="en-US" altLang="ja-JP" sz="14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2</a:t>
            </a:r>
            <a:r>
              <a:rPr lang="ja-JP" altLang="en-US" sz="14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乗しようとすると「桁あふれ」が起こって正しく計算できなくなるので、</a:t>
            </a:r>
            <a:endParaRPr lang="en-US" altLang="ja-JP" sz="1400">
              <a:solidFill>
                <a:prstClr val="white"/>
              </a:solidFill>
              <a:latin typeface="源真ゴシックP Regular"/>
              <a:ea typeface="源真ゴシックP Regular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その場合は計算中に扱う型を変えても</a:t>
            </a:r>
            <a:r>
              <a:rPr lang="en-US" altLang="ja-JP" sz="14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OK</a:t>
            </a:r>
            <a:r>
              <a:rPr lang="ja-JP" altLang="en-US" sz="14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です。 </a:t>
            </a:r>
            <a:r>
              <a:rPr lang="en-US" altLang="ja-JP" sz="1400" err="1">
                <a:solidFill>
                  <a:prstClr val="white"/>
                </a:solidFill>
                <a:latin typeface="源真ゴシックP Regular"/>
                <a:ea typeface="源真ゴシックP Regular"/>
              </a:rPr>
              <a:t>scanf_s</a:t>
            </a:r>
            <a:r>
              <a:rPr lang="en-US" altLang="ja-JP" sz="14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 </a:t>
            </a:r>
            <a:r>
              <a:rPr lang="ja-JP" altLang="en-US" sz="1400">
                <a:solidFill>
                  <a:prstClr val="white"/>
                </a:solidFill>
                <a:latin typeface="源真ゴシックP Regular"/>
                <a:ea typeface="源真ゴシックP Regular"/>
              </a:rPr>
              <a:t>関数の入力の型を変えるのをお忘れなく</a:t>
            </a:r>
            <a:endParaRPr lang="en-US" altLang="ja-JP" sz="1400">
              <a:solidFill>
                <a:prstClr val="white"/>
              </a:solidFill>
              <a:latin typeface="源真ゴシックP Regular"/>
              <a:ea typeface="源真ゴシックP Regular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9409330-F1B2-83FC-B8F6-F9785BF6D02B}"/>
              </a:ext>
            </a:extLst>
          </p:cNvPr>
          <p:cNvCxnSpPr>
            <a:cxnSpLocks/>
          </p:cNvCxnSpPr>
          <p:nvPr/>
        </p:nvCxnSpPr>
        <p:spPr>
          <a:xfrm>
            <a:off x="3461584" y="1675358"/>
            <a:ext cx="0" cy="507265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AD57D92-D273-9F26-5EB0-F7F06F5A2AAF}"/>
              </a:ext>
            </a:extLst>
          </p:cNvPr>
          <p:cNvSpPr/>
          <p:nvPr/>
        </p:nvSpPr>
        <p:spPr>
          <a:xfrm>
            <a:off x="1528098" y="5054006"/>
            <a:ext cx="664281" cy="31880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入力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870CF2-30E6-172E-48FE-AF3870E17B4C}"/>
              </a:ext>
            </a:extLst>
          </p:cNvPr>
          <p:cNvSpPr txBox="1"/>
          <p:nvPr/>
        </p:nvSpPr>
        <p:spPr>
          <a:xfrm>
            <a:off x="3661726" y="2419728"/>
            <a:ext cx="6702835" cy="43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上の整数を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2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乗した数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わかりやすいよう文章を加えてよい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AC1E29-97C4-7DCD-A3F1-BBB50210D3E6}"/>
              </a:ext>
            </a:extLst>
          </p:cNvPr>
          <p:cNvSpPr txBox="1"/>
          <p:nvPr/>
        </p:nvSpPr>
        <p:spPr>
          <a:xfrm>
            <a:off x="1827438" y="2386092"/>
            <a:ext cx="1551328" cy="43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出力</a:t>
            </a:r>
            <a:endParaRPr kumimoji="1" lang="en-US" altLang="ja-JP" sz="2000" b="1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436F18-2651-79E5-BB98-03B12A6A5B3F}"/>
              </a:ext>
            </a:extLst>
          </p:cNvPr>
          <p:cNvCxnSpPr>
            <a:cxnSpLocks/>
          </p:cNvCxnSpPr>
          <p:nvPr/>
        </p:nvCxnSpPr>
        <p:spPr>
          <a:xfrm>
            <a:off x="3461583" y="2386092"/>
            <a:ext cx="0" cy="507265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E22BA01-5F14-4E0D-8D56-91BF6231B97D}"/>
              </a:ext>
            </a:extLst>
          </p:cNvPr>
          <p:cNvGrpSpPr/>
          <p:nvPr/>
        </p:nvGrpSpPr>
        <p:grpSpPr>
          <a:xfrm>
            <a:off x="4137731" y="3660275"/>
            <a:ext cx="3817283" cy="1213957"/>
            <a:chOff x="7897979" y="4072486"/>
            <a:chExt cx="2942593" cy="989015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25AC6D4-C3F8-00F6-CB14-8D4EFBA1E613}"/>
                </a:ext>
              </a:extLst>
            </p:cNvPr>
            <p:cNvSpPr txBox="1"/>
            <p:nvPr/>
          </p:nvSpPr>
          <p:spPr>
            <a:xfrm>
              <a:off x="7900192" y="4079043"/>
              <a:ext cx="2936361" cy="971156"/>
            </a:xfrm>
            <a:prstGeom prst="rect">
              <a:avLst/>
            </a:prstGeom>
            <a:solidFill>
              <a:srgbClr val="24330F"/>
            </a:solidFill>
            <a:ln>
              <a:noFill/>
            </a:ln>
          </p:spPr>
          <p:txBody>
            <a:bodyPr vert="horz" wrap="none" lIns="360000" tIns="144000" rIns="360000" bIns="144000" rtlCol="0" anchor="t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2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乗したい値は？</a:t>
              </a:r>
              <a:endParaRPr kumimoji="1" lang="en-US" altLang="ja-JP">
                <a:solidFill>
                  <a:schemeClr val="bg1"/>
                </a:solidFill>
                <a:latin typeface="Ricty Diminished Discord" panose="020B0509020203020207" pitchFamily="49" charset="-128"/>
                <a:ea typeface="Ricty Diminished Discord" panose="020B0509020203020207" pitchFamily="49" charset="-128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ja-JP">
                  <a:solidFill>
                    <a:schemeClr val="accent3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&gt; 22</a:t>
              </a:r>
            </a:p>
            <a:p>
              <a:pPr algn="l">
                <a:lnSpc>
                  <a:spcPct val="120000"/>
                </a:lnSpc>
              </a:pP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22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の</a:t>
              </a: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2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乗は </a:t>
              </a:r>
              <a:r>
                <a:rPr kumimoji="1" lang="en-US" altLang="ja-JP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484 </a:t>
              </a:r>
              <a:r>
                <a:rPr kumimoji="1" lang="ja-JP" altLang="en-US">
                  <a:solidFill>
                    <a:schemeClr val="bg1"/>
                  </a:solidFill>
                  <a:latin typeface="Ricty Diminished Discord" panose="020B0509020203020207" pitchFamily="49" charset="-128"/>
                  <a:ea typeface="Ricty Diminished Discord" panose="020B0509020203020207" pitchFamily="49" charset="-128"/>
                </a:rPr>
                <a:t>です</a:t>
              </a: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38AED87-99C7-A4F7-C60A-C7EAE0656AA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90" y="4072486"/>
              <a:ext cx="0" cy="9890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294DAD6-BADE-2C56-9EC2-C43D67A43F56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74" y="4076895"/>
              <a:ext cx="19182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360B749-62BF-3E19-9087-6238B8D87BD5}"/>
                </a:ext>
              </a:extLst>
            </p:cNvPr>
            <p:cNvCxnSpPr>
              <a:cxnSpLocks/>
            </p:cNvCxnSpPr>
            <p:nvPr/>
          </p:nvCxnSpPr>
          <p:spPr>
            <a:xfrm>
              <a:off x="7900192" y="5053197"/>
              <a:ext cx="29403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116DAEF1-F238-0584-DCF6-97DB983EA0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79" y="4073897"/>
              <a:ext cx="2213" cy="982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28C25CA-D1FD-CB46-F7BA-0C7429823E54}"/>
                </a:ext>
              </a:extLst>
            </p:cNvPr>
            <p:cNvCxnSpPr>
              <a:cxnSpLocks/>
            </p:cNvCxnSpPr>
            <p:nvPr/>
          </p:nvCxnSpPr>
          <p:spPr>
            <a:xfrm>
              <a:off x="7899151" y="4077625"/>
              <a:ext cx="517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661C92-1019-3D27-43CC-9A8D75F35732}"/>
              </a:ext>
            </a:extLst>
          </p:cNvPr>
          <p:cNvSpPr txBox="1"/>
          <p:nvPr/>
        </p:nvSpPr>
        <p:spPr>
          <a:xfrm>
            <a:off x="4203504" y="3537979"/>
            <a:ext cx="1394692" cy="214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 spc="600">
                <a:solidFill>
                  <a:schemeClr val="bg1"/>
                </a:solidFill>
              </a:rPr>
              <a:t>コンソール</a:t>
            </a:r>
          </a:p>
        </p:txBody>
      </p:sp>
    </p:spTree>
    <p:extLst>
      <p:ext uri="{BB962C8B-B14F-4D97-AF65-F5344CB8AC3E}">
        <p14:creationId xmlns:p14="http://schemas.microsoft.com/office/powerpoint/2010/main" val="162108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llColor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C34"/>
      </a:accent1>
      <a:accent2>
        <a:srgbClr val="EA935E"/>
      </a:accent2>
      <a:accent3>
        <a:srgbClr val="FACF64"/>
      </a:accent3>
      <a:accent4>
        <a:srgbClr val="96C058"/>
      </a:accent4>
      <a:accent5>
        <a:srgbClr val="58A7E8"/>
      </a:accent5>
      <a:accent6>
        <a:srgbClr val="BAB1E2"/>
      </a:accent6>
      <a:hlink>
        <a:srgbClr val="4EA2E8"/>
      </a:hlink>
      <a:folHlink>
        <a:srgbClr val="C899EF"/>
      </a:folHlink>
    </a:clrScheme>
    <a:fontScheme name="Genshin-Separate">
      <a:majorFont>
        <a:latin typeface="源真ゴシックP Heavy"/>
        <a:ea typeface="源真ゴシックP Heavy"/>
        <a:cs typeface=""/>
      </a:majorFont>
      <a:minorFont>
        <a:latin typeface="源真ゴシックP Regular"/>
        <a:ea typeface="源真ゴシック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Aft>
            <a:spcPts val="600"/>
          </a:spcAft>
          <a:buClrTx/>
          <a:buSzTx/>
          <a:buFontTx/>
          <a:buNone/>
          <a:tabLst/>
          <a:defRPr sz="2000" dirty="0" smtClean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llColor" id="{4582CCC7-C045-4B5F-9691-37FBAD2D2702}" vid="{C772759A-B033-4F20-ABE1-C0BD4A259E78}"/>
    </a:ext>
  </a:extLst>
</a:theme>
</file>

<file path=ppt/theme/theme10.xml><?xml version="1.0" encoding="utf-8"?>
<a:theme xmlns:a="http://schemas.openxmlformats.org/drawingml/2006/main" name="FullColor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C34"/>
      </a:accent1>
      <a:accent2>
        <a:srgbClr val="EA935E"/>
      </a:accent2>
      <a:accent3>
        <a:srgbClr val="FACF64"/>
      </a:accent3>
      <a:accent4>
        <a:srgbClr val="96C058"/>
      </a:accent4>
      <a:accent5>
        <a:srgbClr val="58A7E8"/>
      </a:accent5>
      <a:accent6>
        <a:srgbClr val="BAB1E2"/>
      </a:accent6>
      <a:hlink>
        <a:srgbClr val="4EA2E8"/>
      </a:hlink>
      <a:folHlink>
        <a:srgbClr val="C899EF"/>
      </a:folHlink>
    </a:clrScheme>
    <a:fontScheme name="Genshin-Separate">
      <a:majorFont>
        <a:latin typeface="源真ゴシックP Heavy"/>
        <a:ea typeface="源真ゴシックP Heavy"/>
        <a:cs typeface=""/>
      </a:majorFont>
      <a:minorFont>
        <a:latin typeface="源真ゴシックP Regular"/>
        <a:ea typeface="源真ゴシック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Aft>
            <a:spcPts val="600"/>
          </a:spcAft>
          <a:buClrTx/>
          <a:buSzTx/>
          <a:buFontTx/>
          <a:buNone/>
          <a:tabLst/>
          <a:defRPr sz="2000" dirty="0" smtClean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llColor" id="{4582CCC7-C045-4B5F-9691-37FBAD2D2702}" vid="{C772759A-B033-4F20-ABE1-C0BD4A259E7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Office PowerPoint</Application>
  <PresentationFormat>ワイド画面</PresentationFormat>
  <Paragraphs>236</Paragraphs>
  <Slides>15</Slides>
  <Notes>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源真ゴシックP Light</vt:lpstr>
      <vt:lpstr>源真ゴシックP Bold</vt:lpstr>
      <vt:lpstr>源真ゴシックP Regular</vt:lpstr>
      <vt:lpstr>源真ゴシックP Heavy</vt:lpstr>
      <vt:lpstr>Ricty Diminished Discord</vt:lpstr>
      <vt:lpstr>Arial</vt:lpstr>
      <vt:lpstr>FullColor</vt:lpstr>
      <vt:lpstr>入力を扱う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2024-05-02T13:13:41Z</dcterms:created>
  <dcterms:modified xsi:type="dcterms:W3CDTF">2024-05-03T08:28:32Z</dcterms:modified>
</cp:coreProperties>
</file>