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</p:sldMasterIdLst>
  <p:notesMasterIdLst>
    <p:notesMasterId r:id="rId6"/>
  </p:notesMasterIdLst>
  <p:sldIdLst>
    <p:sldId id="589" r:id="rId2"/>
    <p:sldId id="590" r:id="rId3"/>
    <p:sldId id="591" r:id="rId4"/>
    <p:sldId id="593" r:id="rId5"/>
  </p:sldIdLst>
  <p:sldSz cx="12192000" cy="6858000"/>
  <p:notesSz cx="6858000" cy="9144000"/>
  <p:embeddedFontLst>
    <p:embeddedFont>
      <p:font typeface="Ricty Diminished Discord" panose="020B0509020203020207" pitchFamily="49" charset="-128"/>
      <p:regular r:id="rId7"/>
      <p:bold r:id="rId8"/>
      <p:italic r:id="rId9"/>
      <p:boldItalic r:id="rId10"/>
    </p:embeddedFont>
    <p:embeddedFont>
      <p:font typeface="源真ゴシックP Heavy" panose="020B0702020203020207" pitchFamily="50" charset="-128"/>
      <p:bold r:id="rId11"/>
    </p:embeddedFont>
    <p:embeddedFont>
      <p:font typeface="源真ゴシックP Light" panose="020B0103020203020207" pitchFamily="50" charset="-128"/>
      <p:regular r:id="rId12"/>
    </p:embeddedFont>
    <p:embeddedFont>
      <p:font typeface="源真ゴシックP Regular" panose="020B0302020203020207" pitchFamily="50" charset="-128"/>
      <p:regular r:id="rId13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fld id="{E127C313-0CAE-4333-ACB9-3E4641EEA8A4}" type="datetimeFigureOut">
              <a:rPr lang="ja-JP" altLang="en-US" smtClean="0"/>
              <a:pPr/>
              <a:t>2024/4/28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源真ゴシックP Regular" panose="020B0302020203020207" pitchFamily="50" charset="-128"/>
                <a:ea typeface="源真ゴシックP Regular" panose="020B0302020203020207" pitchFamily="50" charset="-128"/>
              </a:defRPr>
            </a:lvl1pPr>
          </a:lstStyle>
          <a:p>
            <a:fld id="{44E67AC9-7D62-442E-AEB6-C41D172BA96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901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源真ゴシックP Regular" panose="020B0302020203020207" pitchFamily="50" charset="-128"/>
        <a:ea typeface="源真ゴシックP Regular" panose="020B0302020203020207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472218-064F-4EA0-8EEE-7338B80F7C7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源真ゴシックP Regular" panose="020B0302020203020207" pitchFamily="50" charset="-128"/>
              <a:ea typeface="源真ゴシックP Regular" panose="020B0302020203020207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82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DBD83-546C-41BE-A557-EC20C3D26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62FD39-53CE-4E5B-9C96-E1624B9FB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91EAF78-FF28-AA90-BC09-6F41CF27C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 dirty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2024</a:t>
            </a:r>
            <a:endParaRPr lang="ja-JP" altLang="en-US" sz="1600" spc="150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4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DC0EC104-B885-6426-39C7-61982189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521699" y="-412750"/>
            <a:ext cx="4114791" cy="7683500"/>
          </a:xfrm>
          <a:prstGeom prst="rtTriangle">
            <a:avLst/>
          </a:prstGeom>
          <a:solidFill>
            <a:schemeClr val="accent4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DDCB2182-CE11-D15E-300A-C7CEA837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077209" y="-751185"/>
            <a:ext cx="4114791" cy="7683500"/>
          </a:xfrm>
          <a:prstGeom prst="rtTriangle">
            <a:avLst/>
          </a:prstGeom>
          <a:solidFill>
            <a:schemeClr val="tx1">
              <a:lumMod val="50000"/>
              <a:lumOff val="5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45BD4-6549-3446-2EAF-EC798A56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4125" y="1666578"/>
            <a:ext cx="0" cy="3000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8DA39C-665E-546D-96A2-593C6D50C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853598" y="2127999"/>
            <a:ext cx="21747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53598" y="1723907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E90AC6-DF99-5B3E-49F9-D0CC91C78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354" y="2381326"/>
            <a:ext cx="6239860" cy="1692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4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en-US" altLang="ja-JP"/>
              <a:t>2</a:t>
            </a:r>
            <a:r>
              <a:rPr kumimoji="1" lang="ja-JP" altLang="en-US"/>
              <a:t>行にわたる</a:t>
            </a:r>
            <a:br>
              <a:rPr kumimoji="1" lang="en-US" altLang="ja-JP"/>
            </a:br>
            <a:r>
              <a:rPr kumimoji="1" lang="ja-JP" altLang="en-US"/>
              <a:t>タイトルを扱う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6EB4470-3839-4690-2F7A-AD56D12B1F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3598" y="4217001"/>
            <a:ext cx="5969000" cy="42227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120773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-3.7037E-7 L 4.58333E-6 -3.7037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58 -0.00116 L -0.00092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 -1.85185E-6 L -4.16667E-7 -1.85185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4.81481E-6 L 2.91667E-6 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6888 -3.7037E-7 L 4.58333E-6 -3.7037E-7 " pathEditMode="relative" rAng="0" ptsTypes="AA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438" y="0"/>
                    </p:animMotion>
                  </p:childTnLst>
                </p:cTn>
              </p:par>
            </p:tnLst>
          </p:tmpl>
        </p:tmplLst>
      </p:bldP>
      <p:bldP spid="70" grpI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" grpId="1"/>
      <p:bldP spid="68" grpId="0" build="allAtOnce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47 -1.85185E-6 L -4.16667E-7 -1.85185E-6 " pathEditMode="relative" rAng="0" ptsTypes="AA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44" y="0"/>
                    </p:animMotion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 (オレン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DC0EC104-B885-6426-39C7-61982189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521699" y="-412750"/>
            <a:ext cx="4114791" cy="7683500"/>
          </a:xfrm>
          <a:prstGeom prst="rtTriangle">
            <a:avLst/>
          </a:prstGeom>
          <a:solidFill>
            <a:schemeClr val="accent2">
              <a:lumMod val="40000"/>
              <a:lumOff val="6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DDCB2182-CE11-D15E-300A-C7CEA837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077209" y="-751185"/>
            <a:ext cx="4114791" cy="7683500"/>
          </a:xfrm>
          <a:prstGeom prst="rtTriangle">
            <a:avLst/>
          </a:prstGeom>
          <a:solidFill>
            <a:schemeClr val="tx1">
              <a:lumMod val="65000"/>
              <a:lumOff val="3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645BD4-6549-3446-2EAF-EC798A56D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4125" y="1666578"/>
            <a:ext cx="0" cy="300067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8DA39C-665E-546D-96A2-593C6D50C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853598" y="2127999"/>
            <a:ext cx="21747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53598" y="1723907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4E90AC6-DF99-5B3E-49F9-D0CC91C78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354" y="2381326"/>
            <a:ext cx="6239860" cy="1692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48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r>
              <a:rPr kumimoji="1" lang="en-US" altLang="ja-JP"/>
              <a:t>2</a:t>
            </a:r>
            <a:r>
              <a:rPr kumimoji="1" lang="ja-JP" altLang="en-US"/>
              <a:t>行にわたる</a:t>
            </a:r>
            <a:br>
              <a:rPr kumimoji="1" lang="en-US" altLang="ja-JP"/>
            </a:br>
            <a:r>
              <a:rPr kumimoji="1" lang="ja-JP" altLang="en-US"/>
              <a:t>タイトルを扱う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6EB4470-3839-4690-2F7A-AD56D12B1F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53598" y="4217001"/>
            <a:ext cx="5969000" cy="42227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65256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-3.7037E-7 L 4.58333E-6 -3.7037E-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58 -0.00116 L -0.00092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 -1.85185E-6 L -4.16667E-7 -1.85185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88 4.81481E-6 L 2.91667E-6 4.81481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6888 -3.7037E-7 L 4.58333E-6 -3.7037E-7 " pathEditMode="relative" rAng="0" ptsTypes="AA">
                      <p:cBhvr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3438" y="0"/>
                    </p:animMotion>
                  </p:childTnLst>
                </p:cTn>
              </p:par>
            </p:tnLst>
          </p:tmpl>
        </p:tmplLst>
      </p:bldP>
      <p:bldP spid="70" grpI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2" grpId="1"/>
      <p:bldP spid="68" grpId="0" build="allAtOnce">
        <p:tmplLst>
          <p:tmpl lvl="1">
            <p:tnLst>
              <p:par>
                <p:cTn presetID="63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47 -1.85185E-6 L -4.16667E-7 -1.85185E-6 " pathEditMode="relative" rAng="0" ptsTypes="AA">
                      <p:cBhvr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344" y="0"/>
                    </p:animMotion>
                  </p:childTnLst>
                </p:cTn>
              </p:par>
            </p:tnLst>
          </p:tmpl>
        </p:tmplLst>
      </p:bldP>
      <p:bldP spid="6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もく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53373C27-78D1-D790-09B0-1537479BE9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00" y="280089"/>
            <a:ext cx="2208150" cy="400110"/>
          </a:xfrm>
        </p:spPr>
        <p:txBody>
          <a:bodyPr anchor="b">
            <a:normAutofit/>
          </a:bodyPr>
          <a:lstStyle>
            <a:lvl1pPr marL="0" indent="0" algn="ctr">
              <a:buNone/>
              <a:defRPr kumimoji="1" lang="en-US" altLang="ja-JP" sz="2000" b="0" i="0" u="none" strike="noStrike" kern="1200" cap="none" spc="30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Light" panose="020B0103020203020207" pitchFamily="50" charset="-128"/>
                <a:ea typeface="源真ゴシックP Light" panose="020B0103020203020207" pitchFamily="50" charset="-128"/>
                <a:cs typeface="源真ゴシックP Light" panose="020B0103020203020207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STAGE x-x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154D428-5BEE-9C78-31FF-12F10FFD7F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2933" y="279340"/>
            <a:ext cx="7372349" cy="419830"/>
          </a:xfrm>
        </p:spPr>
        <p:txBody>
          <a:bodyPr>
            <a:normAutofit/>
          </a:bodyPr>
          <a:lstStyle>
            <a:lvl1pPr>
              <a:defRPr kumimoji="1" lang="ja-JP" altLang="en-US" sz="20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Heavy" panose="020B0702020203020207" pitchFamily="50" charset="-128"/>
                <a:ea typeface="源真ゴシックP Heavy" panose="020B0702020203020207" pitchFamily="50" charset="-128"/>
                <a:cs typeface="源真ゴシックP Heavy" panose="020B0702020203020207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1" lang="ja-JP" altLang="en-US"/>
              <a:t>このスライドのセクションのタイトル または タイトル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339132-D6AD-183D-44FB-050831242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314341" y="280089"/>
            <a:ext cx="0" cy="400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44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ッター付き ti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EF03B7D4-CABB-A4E9-3B70-D1F307FB0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00952" y="6399893"/>
            <a:ext cx="3704297" cy="365125"/>
          </a:xfrm>
        </p:spPr>
        <p:txBody>
          <a:bodyPr vert="horz" lIns="91440" tIns="45720" rIns="91440" bIns="45720" rtlCol="0" anchor="ctr"/>
          <a:lstStyle>
            <a:lvl1pPr>
              <a:defRPr lang="en-US" altLang="ja-JP" sz="16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x - x |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EAE0E9F-51CB-02AE-7F6A-10BE509E9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286751" y="6399892"/>
            <a:ext cx="3704297" cy="365125"/>
          </a:xfrm>
        </p:spPr>
        <p:txBody>
          <a:bodyPr anchor="b"/>
          <a:lstStyle>
            <a:lvl1pPr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FD594F5-0CD6-4669-8A9D-E7C0C039D30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5A4370-8015-4DD7-F3CB-E5760E462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0476" y="6270171"/>
            <a:ext cx="119910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5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404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スピード感のあるトンネルの明かり" hidden="1">
            <a:extLst>
              <a:ext uri="{FF2B5EF4-FFF2-40B4-BE49-F238E27FC236}">
                <a16:creationId xmlns:a16="http://schemas.microsoft.com/office/drawing/2014/main" id="{98ECC42E-F23A-4F62-8F56-96E91F5F0076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Diffused intensity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90"/>
          <a:stretch/>
        </p:blipFill>
        <p:spPr>
          <a:xfrm>
            <a:off x="-1" y="0"/>
            <a:ext cx="12186649" cy="6858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F0492A-2567-4400-8952-70853064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7B6373-0185-4692-A99B-1DD1DBEE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C1C8D3-178A-402E-BB8B-FF3A50CD5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1-1. C++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4F8FA-CE46-432D-8545-95F455BF1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594F5-0CD6-4669-8A9D-E7C0C039D30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正方形/長方形 8" hidden="1">
            <a:extLst>
              <a:ext uri="{FF2B5EF4-FFF2-40B4-BE49-F238E27FC236}">
                <a16:creationId xmlns:a16="http://schemas.microsoft.com/office/drawing/2014/main" id="{B2065D65-787C-4B39-8E4D-613DEF44D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C3781E-8E2E-4AD4-B2BD-5DAF4390FE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70144D2-3A6D-FC4B-7785-38C8F4E7A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4038600" y="6426319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TNP </a:t>
            </a:r>
            <a:r>
              <a:rPr lang="ja-JP" altLang="en-US" sz="1600" spc="150" baseline="0" dirty="0">
                <a:solidFill>
                  <a:schemeClr val="bg1">
                    <a:lumMod val="65000"/>
                  </a:schemeClr>
                </a:solidFill>
              </a:rPr>
              <a:t>・ 初年次講義 </a:t>
            </a:r>
            <a:r>
              <a:rPr lang="en-US" altLang="ja-JP" sz="1600" spc="150" baseline="0" dirty="0">
                <a:solidFill>
                  <a:schemeClr val="bg1">
                    <a:lumMod val="65000"/>
                  </a:schemeClr>
                </a:solidFill>
              </a:rPr>
              <a:t>2024</a:t>
            </a:r>
            <a:endParaRPr lang="ja-JP" altLang="en-US" sz="1600" spc="150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8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514">
          <p15:clr>
            <a:srgbClr val="F26B43"/>
          </p15:clr>
        </p15:guide>
        <p15:guide id="4" pos="166">
          <p15:clr>
            <a:srgbClr val="F26B43"/>
          </p15:clr>
        </p15:guide>
        <p15:guide id="5" orient="horz" pos="119">
          <p15:clr>
            <a:srgbClr val="F26B43"/>
          </p15:clr>
        </p15:guide>
        <p15:guide id="6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0CA40-B7F1-E2B7-B89E-55E5ED5E15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/>
              <a:t>STAGE </a:t>
            </a:r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F5FA393-E475-604D-0073-C0BBF285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354" y="2381326"/>
            <a:ext cx="3330246" cy="1692000"/>
          </a:xfrm>
        </p:spPr>
        <p:txBody>
          <a:bodyPr>
            <a:normAutofit/>
          </a:bodyPr>
          <a:lstStyle/>
          <a:p>
            <a:r>
              <a:rPr kumimoji="1" lang="ja-JP" altLang="en-US" sz="4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初年次講義 </a:t>
            </a:r>
            <a:r>
              <a:rPr kumimoji="1" lang="en-US" altLang="ja-JP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#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とは</a:t>
            </a: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？</a:t>
            </a:r>
            <a:endParaRPr kumimoji="1" lang="ja-JP" altLang="en-US" dirty="0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3E49112-BAAD-CAF1-B6D8-BBEF7F8FD0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TNP</a:t>
            </a:r>
            <a:r>
              <a:rPr lang="ja-JP" altLang="en-US">
                <a:latin typeface="源真ゴシックP Regular" panose="020B0302020203020207" pitchFamily="50" charset="-128"/>
                <a:ea typeface="源真ゴシックP Regular" panose="020B0302020203020207" pitchFamily="50" charset="-128"/>
              </a:rPr>
              <a:t>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源真ゴシックP Regular" panose="020B0302020203020207" pitchFamily="50" charset="-128"/>
                <a:ea typeface="源真ゴシックP Regular" panose="020B0302020203020207" pitchFamily="50" charset="-128"/>
                <a:cs typeface="+mn-cs"/>
              </a:rPr>
              <a:t>初年次講義の受け方</a:t>
            </a:r>
          </a:p>
        </p:txBody>
      </p:sp>
    </p:spTree>
    <p:extLst>
      <p:ext uri="{BB962C8B-B14F-4D97-AF65-F5344CB8AC3E}">
        <p14:creationId xmlns:p14="http://schemas.microsoft.com/office/powerpoint/2010/main" val="107177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09DA70-B53B-00EC-2CA9-01EEECE9C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/>
              <a:t>STAGE 0</a:t>
            </a:r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DB3CDF0-D6C0-4B4D-C27B-29D1768A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初年次講義 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#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とは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？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BEEB64-E79A-DA10-95BA-E95201D57246}"/>
              </a:ext>
            </a:extLst>
          </p:cNvPr>
          <p:cNvSpPr txBox="1"/>
          <p:nvPr/>
        </p:nvSpPr>
        <p:spPr>
          <a:xfrm>
            <a:off x="5628377" y="5119252"/>
            <a:ext cx="80554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C++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56A484-0A5B-2A2F-909E-6DFD213EB78C}"/>
              </a:ext>
            </a:extLst>
          </p:cNvPr>
          <p:cNvSpPr txBox="1"/>
          <p:nvPr/>
        </p:nvSpPr>
        <p:spPr>
          <a:xfrm>
            <a:off x="1160729" y="1200752"/>
            <a:ext cx="9870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プログラミングをしたことがない人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あるいは、プログラミング言語 「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C++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」 の基礎を学び直す方に向けた講義です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6C157C-1C92-822B-F8F0-E74B477264FF}"/>
              </a:ext>
            </a:extLst>
          </p:cNvPr>
          <p:cNvSpPr txBox="1"/>
          <p:nvPr/>
        </p:nvSpPr>
        <p:spPr>
          <a:xfrm>
            <a:off x="1160730" y="2211336"/>
            <a:ext cx="9870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「講義」とはいえ、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TNP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の先輩メンバーが講師となり教えるために作っています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TNP</a:t>
            </a: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に所属しない方でも、この講義資料を自主学習の資料として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ご活用いただければ幸いです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5AFA0E-7EAF-93D1-B212-32363BAB3308}"/>
              </a:ext>
            </a:extLst>
          </p:cNvPr>
          <p:cNvSpPr txBox="1"/>
          <p:nvPr/>
        </p:nvSpPr>
        <p:spPr>
          <a:xfrm>
            <a:off x="1160729" y="3468914"/>
            <a:ext cx="9870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あくまでもひとつの学生集団として学んだ事項をまとめた性質上、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説明やコードの誤り、冗長性など洗練されない点が見つかると思います</a:t>
            </a:r>
            <a:b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これらについては適宜補完ください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55C4A7-40E8-1F10-4365-825CBD0AA625}"/>
              </a:ext>
            </a:extLst>
          </p:cNvPr>
          <p:cNvSpPr txBox="1"/>
          <p:nvPr/>
        </p:nvSpPr>
        <p:spPr>
          <a:xfrm>
            <a:off x="3250786" y="5119252"/>
            <a:ext cx="2242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この講義では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AF7AD4-156A-6C34-E4EE-E78E0D652668}"/>
              </a:ext>
            </a:extLst>
          </p:cNvPr>
          <p:cNvSpPr txBox="1"/>
          <p:nvPr/>
        </p:nvSpPr>
        <p:spPr>
          <a:xfrm>
            <a:off x="6568640" y="5119252"/>
            <a:ext cx="2242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を取り扱います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167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09DA70-B53B-00EC-2CA9-01EEECE9C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/>
              <a:t>STAGE 0</a:t>
            </a:r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DB3CDF0-D6C0-4B4D-C27B-29D1768A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初年次講義 </a:t>
            </a: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#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とは</a:t>
            </a: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源真ゴシックP Heavy"/>
                <a:ea typeface="源真ゴシックP Heavy"/>
                <a:cs typeface="源真ゴシックP Heavy"/>
              </a:rPr>
              <a:t>？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56A484-0A5B-2A2F-909E-6DFD213EB78C}"/>
              </a:ext>
            </a:extLst>
          </p:cNvPr>
          <p:cNvSpPr txBox="1"/>
          <p:nvPr/>
        </p:nvSpPr>
        <p:spPr>
          <a:xfrm>
            <a:off x="1160729" y="968523"/>
            <a:ext cx="987053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一部の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STAGE (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章・節の区切り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)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の最後には、</a:t>
            </a:r>
            <a:b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EX (Extra)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と呼ばれるスライドが存在します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これらのスライドは、その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STAGE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に関連する内容のうち</a:t>
            </a:r>
            <a:b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さらに深く学習したい方を対象として、発展的な事項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(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むずかしいこと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)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を扱います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講義においては難易度が高く、学習者にとって理解が困難になることを避けるため、</a:t>
            </a:r>
            <a:b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EX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スライドは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PowerPoint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上では非表示スライドに設定されています</a:t>
            </a:r>
            <a:b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通常のスライドショーでは、スライドを送る際これらのスライドは表示されません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EX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スライドを閲覧する際は、スライドショーを行わず閲覧するか、</a:t>
            </a:r>
            <a:b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発表者ツールよりスライド一覧やセクション一覧から選択してください</a:t>
            </a:r>
            <a:b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b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EX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スライドは、</a:t>
            </a:r>
            <a:b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・タイトルに「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EA935E">
                    <a:lumMod val="40000"/>
                    <a:lumOff val="60000"/>
                  </a:srgbClr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+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」とつく</a:t>
            </a:r>
            <a:b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・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A935E">
                    <a:lumMod val="40000"/>
                    <a:lumOff val="60000"/>
                  </a:srgbClr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タイトルがオレンジ色</a:t>
            </a:r>
            <a:b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・背景が黒のスライド</a:t>
            </a:r>
            <a:b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源真ゴシックP Regular"/>
                <a:ea typeface="源真ゴシックP Regular"/>
                <a:cs typeface="+mn-cs"/>
              </a:rPr>
              <a:t>という特徴を持ちます、探す際に参考にしてください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源真ゴシックP Regular"/>
              <a:ea typeface="源真ゴシックP Regular"/>
              <a:cs typeface="+mn-cs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スライド ズーム 11">
                <a:extLst>
                  <a:ext uri="{FF2B5EF4-FFF2-40B4-BE49-F238E27FC236}">
                    <a16:creationId xmlns:a16="http://schemas.microsoft.com/office/drawing/2014/main" id="{8A50C8B7-E38D-C5DD-8270-C2E5F47CC0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97267160"/>
                  </p:ext>
                </p:extLst>
              </p:nvPr>
            </p:nvGraphicFramePr>
            <p:xfrm>
              <a:off x="9003750" y="4741635"/>
              <a:ext cx="3038215" cy="1714500"/>
            </p:xfrm>
            <a:graphic>
              <a:graphicData uri="http://schemas.microsoft.com/office/powerpoint/2016/slidezoom">
                <pslz:sldZm>
                  <pslz:sldZmObj sldId="285" cId="1141843918">
                    <pslz:zmPr id="{13E609F4-6420-4CC5-AC84-005F22ACEA63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38215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スライド ズーム 11">
                <a:extLst>
                  <a:ext uri="{FF2B5EF4-FFF2-40B4-BE49-F238E27FC236}">
                    <a16:creationId xmlns:a16="http://schemas.microsoft.com/office/drawing/2014/main" id="{8A50C8B7-E38D-C5DD-8270-C2E5F47CC0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03750" y="4741635"/>
                <a:ext cx="3038215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28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>
            <a:extLst>
              <a:ext uri="{FF2B5EF4-FFF2-40B4-BE49-F238E27FC236}">
                <a16:creationId xmlns:a16="http://schemas.microsoft.com/office/drawing/2014/main" id="{53207A44-7C90-83C5-0781-33B4CC186990}"/>
              </a:ext>
            </a:extLst>
          </p:cNvPr>
          <p:cNvSpPr txBox="1"/>
          <p:nvPr/>
        </p:nvSpPr>
        <p:spPr>
          <a:xfrm>
            <a:off x="990496" y="2757139"/>
            <a:ext cx="10211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+mn-cs"/>
              </a:rPr>
              <a:t>READY</a:t>
            </a:r>
            <a:r>
              <a:rPr kumimoji="1" lang="en-US" altLang="ja-JP" sz="2800" b="0" i="0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cty Diminished Discord" panose="020B0509020203020207" pitchFamily="49" charset="-128"/>
                <a:ea typeface="Ricty Diminished Discord" panose="020B0509020203020207" pitchFamily="49" charset="-128"/>
                <a:cs typeface="+mn-cs"/>
              </a:rPr>
              <a:t>!</a:t>
            </a:r>
            <a:endParaRPr kumimoji="1" lang="en-US" altLang="ja-JP" sz="3200" b="0" i="0" u="none" strike="noStrike" kern="1200" cap="none" spc="3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cty Diminished Discord" panose="020B0509020203020207" pitchFamily="49" charset="-128"/>
              <a:ea typeface="Ricty Diminished Discord" panose="020B0509020203020207" pitchFamily="49" charset="-128"/>
              <a:cs typeface="+mn-cs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D9F9902-908D-9365-904B-E48C3B9BE2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60729" y="3516087"/>
            <a:ext cx="9870539" cy="40011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初年次講義は次のスライドから始まります</a:t>
            </a:r>
            <a:endParaRPr kumimoji="1" lang="en-US" altLang="ja-JP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04CF85C-5610-576B-DD6B-60FD1FA0A19C}"/>
              </a:ext>
            </a:extLst>
          </p:cNvPr>
          <p:cNvCxnSpPr/>
          <p:nvPr/>
        </p:nvCxnSpPr>
        <p:spPr>
          <a:xfrm>
            <a:off x="5152571" y="3312885"/>
            <a:ext cx="179977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352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llColor">
  <a:themeElements>
    <a:clrScheme name="ユーザー定義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A4C34"/>
      </a:accent1>
      <a:accent2>
        <a:srgbClr val="EA935E"/>
      </a:accent2>
      <a:accent3>
        <a:srgbClr val="FACF64"/>
      </a:accent3>
      <a:accent4>
        <a:srgbClr val="96C058"/>
      </a:accent4>
      <a:accent5>
        <a:srgbClr val="58A7E8"/>
      </a:accent5>
      <a:accent6>
        <a:srgbClr val="BAB1E2"/>
      </a:accent6>
      <a:hlink>
        <a:srgbClr val="4EA2E8"/>
      </a:hlink>
      <a:folHlink>
        <a:srgbClr val="C899EF"/>
      </a:folHlink>
    </a:clrScheme>
    <a:fontScheme name="Genshin-Separate">
      <a:majorFont>
        <a:latin typeface="源真ゴシックP Heavy"/>
        <a:ea typeface="源真ゴシックP Heavy"/>
        <a:cs typeface=""/>
      </a:majorFont>
      <a:minorFont>
        <a:latin typeface="源真ゴシックP Regular"/>
        <a:ea typeface="源真ゴシック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Aft>
            <a:spcPts val="600"/>
          </a:spcAft>
          <a:buClrTx/>
          <a:buSzTx/>
          <a:buFontTx/>
          <a:buNone/>
          <a:tabLst/>
          <a:defRPr sz="2000" dirty="0" smtClean="0">
            <a:solidFill>
              <a:schemeClr val="bg1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ullColor" id="{4582CCC7-C045-4B5F-9691-37FBAD2D2702}" vid="{C772759A-B033-4F20-ABE1-C0BD4A259E7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ワイド画面</PresentationFormat>
  <Paragraphs>20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Arial</vt:lpstr>
      <vt:lpstr>源真ゴシックP Heavy</vt:lpstr>
      <vt:lpstr>源真ゴシックP Regular</vt:lpstr>
      <vt:lpstr>Ricty Diminished Discord</vt:lpstr>
      <vt:lpstr>源真ゴシックP Light</vt:lpstr>
      <vt:lpstr>FullColor</vt:lpstr>
      <vt:lpstr>初年次講義 #とは？</vt:lpstr>
      <vt:lpstr>初年次講義 #とは？</vt:lpstr>
      <vt:lpstr>初年次講義 #とは？</vt:lpstr>
      <vt:lpstr>初年次講義は次のスライドから始まります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TNP 初年次講義2024 0</dc:title>
  <dc:creator/>
  <cp:keywords>TNP_Crash_Course</cp:keywords>
  <cp:lastModifiedBy/>
  <cp:revision>1</cp:revision>
  <dcterms:created xsi:type="dcterms:W3CDTF">2024-04-24T14:52:25Z</dcterms:created>
  <dcterms:modified xsi:type="dcterms:W3CDTF">2024-04-28T12:41:04Z</dcterms:modified>
</cp:coreProperties>
</file>