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"/>
  </p:sldMasterIdLst>
  <p:notesMasterIdLst>
    <p:notesMasterId r:id="rId17"/>
  </p:notesMasterIdLst>
  <p:sldIdLst>
    <p:sldId id="445" r:id="rId2"/>
    <p:sldId id="446" r:id="rId3"/>
    <p:sldId id="447" r:id="rId4"/>
    <p:sldId id="451" r:id="rId5"/>
    <p:sldId id="453" r:id="rId6"/>
    <p:sldId id="454" r:id="rId7"/>
    <p:sldId id="450" r:id="rId8"/>
    <p:sldId id="585" r:id="rId9"/>
    <p:sldId id="455" r:id="rId10"/>
    <p:sldId id="456" r:id="rId11"/>
    <p:sldId id="457" r:id="rId12"/>
    <p:sldId id="481" r:id="rId13"/>
    <p:sldId id="459" r:id="rId14"/>
    <p:sldId id="460" r:id="rId15"/>
    <p:sldId id="452" r:id="rId16"/>
  </p:sldIdLst>
  <p:sldSz cx="12192000" cy="6858000"/>
  <p:notesSz cx="6858000" cy="9144000"/>
  <p:embeddedFontLst>
    <p:embeddedFont>
      <p:font typeface="Ricty Diminished Discord" panose="020B0509020203020207" pitchFamily="49" charset="-128"/>
      <p:regular r:id="rId18"/>
      <p:bold r:id="rId19"/>
      <p:italic r:id="rId20"/>
      <p:boldItalic r:id="rId21"/>
    </p:embeddedFont>
    <p:embeddedFont>
      <p:font typeface="源真ゴシックP Heavy" panose="020B0702020203020207" pitchFamily="50" charset="-128"/>
      <p:bold r:id="rId22"/>
    </p:embeddedFont>
    <p:embeddedFont>
      <p:font typeface="源真ゴシックP Light" panose="020B0103020203020207" pitchFamily="50" charset="-128"/>
      <p:regular r:id="rId23"/>
    </p:embeddedFont>
    <p:embeddedFont>
      <p:font typeface="源真ゴシックP Regular" panose="020B0302020203020207" pitchFamily="50" charset="-128"/>
      <p:regular r:id="rId24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7. 真理値と条件分岐" id="{217C2E4D-9251-49C5-9AE2-A5B436267FA0}">
          <p14:sldIdLst>
            <p14:sldId id="445"/>
            <p14:sldId id="446"/>
            <p14:sldId id="447"/>
            <p14:sldId id="451"/>
            <p14:sldId id="453"/>
            <p14:sldId id="454"/>
            <p14:sldId id="450"/>
            <p14:sldId id="585"/>
            <p14:sldId id="455"/>
            <p14:sldId id="456"/>
            <p14:sldId id="457"/>
            <p14:sldId id="481"/>
            <p14:sldId id="459"/>
            <p14:sldId id="460"/>
            <p14:sldId id="4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作成者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21" y="1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fld id="{E127C313-0CAE-4333-ACB9-3E4641EEA8A4}" type="datetimeFigureOut">
              <a:rPr lang="ja-JP" altLang="en-US" smtClean="0"/>
              <a:pPr/>
              <a:t>2024/5/3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fld id="{44E67AC9-7D62-442E-AEB6-C41D172BA96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901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905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698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03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84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8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83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28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723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else-if </a:t>
            </a:r>
            <a:r>
              <a:rPr kumimoji="1" lang="ja-JP" altLang="en-US"/>
              <a:t>も含めよう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790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else-if </a:t>
            </a:r>
            <a:r>
              <a:rPr kumimoji="1" lang="ja-JP" altLang="en-US"/>
              <a:t>も含めよう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62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8026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DBD83-546C-41BE-A557-EC20C3D26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62FD39-53CE-4E5B-9C96-E1624B9FB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91EAF78-FF28-AA90-BC09-6F41CF27C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 dirty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2024</a:t>
            </a:r>
            <a:endParaRPr lang="ja-JP" altLang="en-US" sz="1600" spc="150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4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DC0EC104-B885-6426-39C7-61982189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521699" y="-412750"/>
            <a:ext cx="4114791" cy="7683500"/>
          </a:xfrm>
          <a:prstGeom prst="rtTriangle">
            <a:avLst/>
          </a:prstGeom>
          <a:solidFill>
            <a:schemeClr val="accent4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DDCB2182-CE11-D15E-300A-C7CEA837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077209" y="-751185"/>
            <a:ext cx="4114791" cy="7683500"/>
          </a:xfrm>
          <a:prstGeom prst="rtTriangle">
            <a:avLst/>
          </a:prstGeom>
          <a:solidFill>
            <a:schemeClr val="tx1">
              <a:lumMod val="50000"/>
              <a:lumOff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645BD4-6549-3446-2EAF-EC798A56D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4125" y="1666578"/>
            <a:ext cx="0" cy="3000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8DA39C-665E-546D-96A2-593C6D50C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853598" y="2127999"/>
            <a:ext cx="21747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53598" y="1723907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E90AC6-DF99-5B3E-49F9-D0CC91C78B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7354" y="2381326"/>
            <a:ext cx="6239860" cy="1692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4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kumimoji="1" lang="en-US" altLang="ja-JP"/>
              <a:t>2</a:t>
            </a:r>
            <a:r>
              <a:rPr kumimoji="1" lang="ja-JP" altLang="en-US"/>
              <a:t>行にわたる</a:t>
            </a:r>
            <a:br>
              <a:rPr kumimoji="1" lang="en-US" altLang="ja-JP"/>
            </a:br>
            <a:r>
              <a:rPr kumimoji="1" lang="ja-JP" altLang="en-US"/>
              <a:t>タイトルを扱う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96EB4470-3839-4690-2F7A-AD56D12B1F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3598" y="4217001"/>
            <a:ext cx="5969000" cy="42227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120773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-3.7037E-7 L 4.58333E-6 -3.7037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58 -0.00116 L -0.00092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 -1.85185E-6 L -4.16667E-7 -1.85185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4.81481E-6 L 2.91667E-6 4.8148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6888 -3.7037E-7 L 4.58333E-6 -3.7037E-7 " pathEditMode="relative" rAng="0" ptsTypes="AA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438" y="0"/>
                    </p:animMotion>
                  </p:childTnLst>
                </p:cTn>
              </p:par>
            </p:tnLst>
          </p:tmpl>
        </p:tmplLst>
      </p:bldP>
      <p:bldP spid="70" grpI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" grpId="1"/>
      <p:bldP spid="68" grpId="0" build="allAtOnce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47 -1.85185E-6 L -4.16667E-7 -1.85185E-6 " pathEditMode="relative" rAng="0" ptsTypes="AA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44" y="0"/>
                    </p:animMotion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 (オレン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DC0EC104-B885-6426-39C7-61982189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521699" y="-412750"/>
            <a:ext cx="4114791" cy="7683500"/>
          </a:xfrm>
          <a:prstGeom prst="rtTriangle">
            <a:avLst/>
          </a:prstGeom>
          <a:solidFill>
            <a:schemeClr val="accent2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DDCB2182-CE11-D15E-300A-C7CEA837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077209" y="-751185"/>
            <a:ext cx="4114791" cy="7683500"/>
          </a:xfrm>
          <a:prstGeom prst="rtTriangle">
            <a:avLst/>
          </a:prstGeom>
          <a:solidFill>
            <a:schemeClr val="tx1">
              <a:lumMod val="65000"/>
              <a:lumOff val="3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645BD4-6549-3446-2EAF-EC798A56D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4125" y="1666578"/>
            <a:ext cx="0" cy="3000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8DA39C-665E-546D-96A2-593C6D50C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853598" y="2127999"/>
            <a:ext cx="21747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53598" y="1723907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E90AC6-DF99-5B3E-49F9-D0CC91C78B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7354" y="2381326"/>
            <a:ext cx="6239860" cy="1692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4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kumimoji="1" lang="en-US" altLang="ja-JP"/>
              <a:t>2</a:t>
            </a:r>
            <a:r>
              <a:rPr kumimoji="1" lang="ja-JP" altLang="en-US"/>
              <a:t>行にわたる</a:t>
            </a:r>
            <a:br>
              <a:rPr kumimoji="1" lang="en-US" altLang="ja-JP"/>
            </a:br>
            <a:r>
              <a:rPr kumimoji="1" lang="ja-JP" altLang="en-US"/>
              <a:t>タイトルを扱う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96EB4470-3839-4690-2F7A-AD56D12B1F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3598" y="4217001"/>
            <a:ext cx="5969000" cy="42227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65256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-3.7037E-7 L 4.58333E-6 -3.7037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58 -0.00116 L -0.00092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 -1.85185E-6 L -4.16667E-7 -1.85185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4.81481E-6 L 2.91667E-6 4.8148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6888 -3.7037E-7 L 4.58333E-6 -3.7037E-7 " pathEditMode="relative" rAng="0" ptsTypes="AA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438" y="0"/>
                    </p:animMotion>
                  </p:childTnLst>
                </p:cTn>
              </p:par>
            </p:tnLst>
          </p:tmpl>
        </p:tmplLst>
      </p:bldP>
      <p:bldP spid="70" grpI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" grpId="1"/>
      <p:bldP spid="68" grpId="0" build="allAtOnce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47 -1.85185E-6 L -4.16667E-7 -1.85185E-6 " pathEditMode="relative" rAng="0" ptsTypes="AA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44" y="0"/>
                    </p:animMotion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もく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00" y="280089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54D428-5BEE-9C78-31FF-12F10FFD7F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2933" y="279340"/>
            <a:ext cx="7372349" cy="419830"/>
          </a:xfrm>
        </p:spPr>
        <p:txBody>
          <a:bodyPr>
            <a:normAutofit/>
          </a:bodyPr>
          <a:lstStyle>
            <a:lvl1pPr>
              <a:defRPr kumimoji="1" lang="ja-JP" alt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/>
              <a:t>このスライドのセクションのタイトル または タイトル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339132-D6AD-183D-44FB-050831242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314341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441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ッター付き 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EF03B7D4-CABB-A4E9-3B70-D1F307FB0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00952" y="6399893"/>
            <a:ext cx="3704297" cy="365125"/>
          </a:xfrm>
        </p:spPr>
        <p:txBody>
          <a:bodyPr vert="horz" lIns="91440" tIns="45720" rIns="91440" bIns="45720" rtlCol="0" anchor="ctr"/>
          <a:lstStyle>
            <a:lvl1pPr>
              <a:defRPr lang="en-US" altLang="ja-JP" sz="16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x - x |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EAE0E9F-51CB-02AE-7F6A-10BE509E9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286751" y="6399892"/>
            <a:ext cx="3704297" cy="365125"/>
          </a:xfrm>
        </p:spPr>
        <p:txBody>
          <a:bodyPr anchor="b"/>
          <a:lstStyle>
            <a:lvl1pPr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FD594F5-0CD6-4669-8A9D-E7C0C039D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5A4370-8015-4DD7-F3CB-E5760E462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0476" y="6270171"/>
            <a:ext cx="11991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5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404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スピード感のあるトンネルの明かり" hidden="1">
            <a:extLst>
              <a:ext uri="{FF2B5EF4-FFF2-40B4-BE49-F238E27FC236}">
                <a16:creationId xmlns:a16="http://schemas.microsoft.com/office/drawing/2014/main" id="{98ECC42E-F23A-4F62-8F56-96E91F5F0076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Diffused intensity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0"/>
          <a:stretch/>
        </p:blipFill>
        <p:spPr>
          <a:xfrm>
            <a:off x="-1" y="0"/>
            <a:ext cx="12186649" cy="6858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F0492A-2567-4400-8952-70853064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7B6373-0185-4692-A99B-1DD1DBEE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C1C8D3-178A-402E-BB8B-FF3A50CD5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1-1. C++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4F8FA-CE46-432D-8545-95F455BF1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594F5-0CD6-4669-8A9D-E7C0C039D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 hidden="1">
            <a:extLst>
              <a:ext uri="{FF2B5EF4-FFF2-40B4-BE49-F238E27FC236}">
                <a16:creationId xmlns:a16="http://schemas.microsoft.com/office/drawing/2014/main" id="{B2065D65-787C-4B39-8E4D-613DEF44D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C3781E-8E2E-4AD4-B2BD-5DAF4390FE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70144D2-3A6D-FC4B-7785-38C8F4E7A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 dirty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2024</a:t>
            </a:r>
            <a:endParaRPr lang="ja-JP" altLang="en-US" sz="1600" spc="150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8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514">
          <p15:clr>
            <a:srgbClr val="F26B43"/>
          </p15:clr>
        </p15:guide>
        <p15:guide id="4" pos="166">
          <p15:clr>
            <a:srgbClr val="F26B43"/>
          </p15:clr>
        </p15:guide>
        <p15:guide id="5" orient="horz" pos="119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ABEABC-CF87-4E84-BEB6-EF8A5D65A2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/>
              <a:t>STAGE 1-7</a:t>
            </a:r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0456562-12A4-7544-E971-A2D43F2E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chemeClr val="accent4"/>
                </a:solidFill>
              </a:rPr>
              <a:t>真理値</a:t>
            </a:r>
            <a:r>
              <a:rPr kumimoji="1" lang="ja-JP" altLang="en-US"/>
              <a:t>と</a:t>
            </a:r>
            <a:r>
              <a:rPr kumimoji="1" lang="ja-JP" altLang="en-US">
                <a:solidFill>
                  <a:schemeClr val="accent6">
                    <a:lumMod val="40000"/>
                    <a:lumOff val="60000"/>
                  </a:schemeClr>
                </a:solidFill>
              </a:rPr>
              <a:t>条件分岐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6FF4BF-39C9-309C-5BCF-1AEA21063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「もしそうなら」を定義する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77B0DBD9-AA32-161A-39CB-84DECDE82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0328" y="4977111"/>
            <a:ext cx="142875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4A240C0-F07A-0C0D-A694-27EE7474C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1804" y="4977111"/>
            <a:ext cx="142875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40">
            <a:extLst>
              <a:ext uri="{FF2B5EF4-FFF2-40B4-BE49-F238E27FC236}">
                <a16:creationId xmlns:a16="http://schemas.microsoft.com/office/drawing/2014/main" id="{B4F452FC-132F-2FDC-F290-5358F2DFA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8852" y="4977111"/>
            <a:ext cx="142875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3898FA81-1B3B-582A-180D-7788112B0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7376" y="4977111"/>
            <a:ext cx="142875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D96B9EBE-B351-6FBC-BB8B-0FCDD359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55900" y="4977111"/>
            <a:ext cx="142875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7F95684E-7E52-C44D-C844-B90DFA3F4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4424" y="4977111"/>
            <a:ext cx="142875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40">
            <a:extLst>
              <a:ext uri="{FF2B5EF4-FFF2-40B4-BE49-F238E27FC236}">
                <a16:creationId xmlns:a16="http://schemas.microsoft.com/office/drawing/2014/main" id="{CAA98BA4-8C76-1505-950A-8C06654E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948" y="4977111"/>
            <a:ext cx="142875" cy="142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40">
            <a:extLst>
              <a:ext uri="{FF2B5EF4-FFF2-40B4-BE49-F238E27FC236}">
                <a16:creationId xmlns:a16="http://schemas.microsoft.com/office/drawing/2014/main" id="{EF122CF7-DB8F-9379-8FE6-40A6D0857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1472" y="4977111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961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1 - 7 | </a:t>
            </a:r>
            <a:r>
              <a:rPr lang="ja-JP" altLang="en-US"/>
              <a:t>真理値と条件分岐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3EDDE5-CB11-A036-E763-D0AC9731D881}"/>
              </a:ext>
            </a:extLst>
          </p:cNvPr>
          <p:cNvSpPr txBox="1"/>
          <p:nvPr/>
        </p:nvSpPr>
        <p:spPr>
          <a:xfrm>
            <a:off x="2136772" y="399746"/>
            <a:ext cx="7998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400">
                <a:solidFill>
                  <a:schemeClr val="accent6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if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2400">
                <a:solidFill>
                  <a:schemeClr val="bg1"/>
                </a:solidFill>
                <a:latin typeface="+mn-ea"/>
              </a:rPr>
              <a:t>文を使うと、値に応じてプログラムの流れを変更できる</a:t>
            </a:r>
            <a:endParaRPr lang="en-US" altLang="ja-JP" sz="240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F40D751-3839-A539-E59F-E745D15F9101}"/>
              </a:ext>
            </a:extLst>
          </p:cNvPr>
          <p:cNvGrpSpPr/>
          <p:nvPr/>
        </p:nvGrpSpPr>
        <p:grpSpPr>
          <a:xfrm>
            <a:off x="3533847" y="1072446"/>
            <a:ext cx="8321259" cy="3790060"/>
            <a:chOff x="2096942" y="3338834"/>
            <a:chExt cx="7998115" cy="3790060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649444A-D272-E7BE-B7FE-0BE8E6D14B5A}"/>
                </a:ext>
              </a:extLst>
            </p:cNvPr>
            <p:cNvSpPr txBox="1"/>
            <p:nvPr/>
          </p:nvSpPr>
          <p:spPr>
            <a:xfrm>
              <a:off x="2096942" y="3458590"/>
              <a:ext cx="7998115" cy="36703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360000" tIns="144000" rIns="360000" bIns="144000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accent4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int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main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(</a:t>
              </a:r>
              <a:r>
                <a:rPr lang="en-US" altLang="ja-JP">
                  <a:solidFill>
                    <a:schemeClr val="accent4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void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) {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accent4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int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= 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-100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;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//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変更</a:t>
              </a:r>
              <a:b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accent4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int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= 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3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;   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//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変更</a:t>
              </a:r>
              <a:endPara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(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b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&gt;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) {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// </a:t>
              </a:r>
              <a:r>
                <a:rPr lang="en-US" altLang="ja-JP" err="1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&gt; </a:t>
              </a:r>
              <a:r>
                <a:rPr lang="en-US" altLang="ja-JP" err="1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が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true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なら実行</a:t>
              </a:r>
              <a:endPara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  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printf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(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“X=%d</a:t>
              </a:r>
              <a:r>
                <a:rPr lang="ja-JP" altLang="en-US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は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Y=%d</a:t>
              </a:r>
              <a:r>
                <a:rPr lang="ja-JP" altLang="en-US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より大きいです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”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,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,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);</a:t>
              </a:r>
              <a:b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}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( </a:t>
              </a:r>
              <a:r>
                <a:rPr lang="en-US" altLang="ja-JP" b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!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(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b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&gt;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) ) {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//!(NOT)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を使い、↑が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false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なら実行</a:t>
              </a:r>
              <a:endPara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  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printf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(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“X=%d</a:t>
              </a:r>
              <a:r>
                <a:rPr lang="ja-JP" altLang="en-US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は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Y=%d</a:t>
              </a:r>
              <a:r>
                <a:rPr lang="ja-JP" altLang="en-US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より大きくありません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”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,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,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);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}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return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0;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}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2124FF9-1AED-51B7-ED40-D3C236AA1B6D}"/>
                </a:ext>
              </a:extLst>
            </p:cNvPr>
            <p:cNvSpPr txBox="1"/>
            <p:nvPr/>
          </p:nvSpPr>
          <p:spPr>
            <a:xfrm>
              <a:off x="2160504" y="3338834"/>
              <a:ext cx="1226702" cy="21498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ja-JP" altLang="en-US" sz="1400" spc="300">
                  <a:solidFill>
                    <a:schemeClr val="bg1"/>
                  </a:solidFill>
                </a:rPr>
                <a:t>コード</a:t>
              </a: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AB8E4F2-2B3A-77E2-4E88-EC7551817869}"/>
              </a:ext>
            </a:extLst>
          </p:cNvPr>
          <p:cNvSpPr txBox="1"/>
          <p:nvPr/>
        </p:nvSpPr>
        <p:spPr>
          <a:xfrm>
            <a:off x="4876241" y="5090631"/>
            <a:ext cx="5253070" cy="9711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X=-100</a:t>
            </a:r>
            <a:r>
              <a:rPr lang="ja-JP" altLang="en-US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は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Y=3</a:t>
            </a:r>
            <a:r>
              <a:rPr lang="ja-JP" altLang="en-US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より大きくありません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8E8204A-6CAD-E622-13F7-57BE788EBCAA}"/>
              </a:ext>
            </a:extLst>
          </p:cNvPr>
          <p:cNvSpPr txBox="1"/>
          <p:nvPr/>
        </p:nvSpPr>
        <p:spPr>
          <a:xfrm>
            <a:off x="4938056" y="4980651"/>
            <a:ext cx="744770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600">
                <a:solidFill>
                  <a:schemeClr val="bg1"/>
                </a:solidFill>
              </a:rPr>
              <a:t>出力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8E60033-DAA5-5474-E84D-5A6778A267C1}"/>
              </a:ext>
            </a:extLst>
          </p:cNvPr>
          <p:cNvGrpSpPr/>
          <p:nvPr/>
        </p:nvGrpSpPr>
        <p:grpSpPr>
          <a:xfrm>
            <a:off x="336894" y="976162"/>
            <a:ext cx="3066324" cy="3886344"/>
            <a:chOff x="-962658" y="3633404"/>
            <a:chExt cx="7998118" cy="3886344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D91352A-5BC9-0447-734A-11436728B126}"/>
                </a:ext>
              </a:extLst>
            </p:cNvPr>
            <p:cNvSpPr txBox="1"/>
            <p:nvPr/>
          </p:nvSpPr>
          <p:spPr>
            <a:xfrm>
              <a:off x="-962655" y="3849444"/>
              <a:ext cx="7998115" cy="36703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360000" tIns="144000" rIns="360000" bIns="144000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( 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bool</a:t>
              </a:r>
              <a:r>
                <a:rPr lang="ja-JP" altLang="en-US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型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</a:t>
              </a:r>
              <a:r>
                <a:rPr lang="ja-JP" altLang="en-US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論理式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) {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//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波かっこで開始</a:t>
              </a:r>
              <a:endPara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/* 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bool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型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論理式が</a:t>
              </a:r>
              <a:b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true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のときに</a:t>
              </a:r>
              <a:b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実行される</a:t>
              </a:r>
              <a:b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コードを書く</a:t>
              </a:r>
              <a:endPara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*/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}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//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波かっこで終了</a:t>
              </a:r>
              <a:endPara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C8A5DE5-F365-E0E6-629E-845B7515284E}"/>
                </a:ext>
              </a:extLst>
            </p:cNvPr>
            <p:cNvSpPr txBox="1"/>
            <p:nvPr/>
          </p:nvSpPr>
          <p:spPr>
            <a:xfrm>
              <a:off x="-962658" y="3633404"/>
              <a:ext cx="3272075" cy="4045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ja-JP" altLang="en-US" sz="1400" spc="300">
                  <a:solidFill>
                    <a:schemeClr val="bg1"/>
                  </a:solidFill>
                </a:rPr>
                <a:t>コード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9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1 - 7 | </a:t>
            </a:r>
            <a:r>
              <a:rPr lang="ja-JP" altLang="en-US"/>
              <a:t>真理値と条件分岐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3EDDE5-CB11-A036-E763-D0AC9731D881}"/>
              </a:ext>
            </a:extLst>
          </p:cNvPr>
          <p:cNvSpPr txBox="1"/>
          <p:nvPr/>
        </p:nvSpPr>
        <p:spPr>
          <a:xfrm>
            <a:off x="1326207" y="399746"/>
            <a:ext cx="9539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400">
                <a:solidFill>
                  <a:schemeClr val="accent6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if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2400">
                <a:solidFill>
                  <a:schemeClr val="bg1"/>
                </a:solidFill>
                <a:latin typeface="+mn-ea"/>
              </a:rPr>
              <a:t>文の閉じかっこの直後に </a:t>
            </a:r>
            <a:r>
              <a:rPr lang="en-US" altLang="ja-JP" sz="2400">
                <a:solidFill>
                  <a:schemeClr val="accent6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else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2400">
                <a:solidFill>
                  <a:schemeClr val="bg1"/>
                </a:solidFill>
                <a:latin typeface="+mn-ea"/>
              </a:rPr>
              <a:t>を入れると否定の条件を書かなくていい</a:t>
            </a:r>
            <a:endParaRPr lang="en-US" altLang="ja-JP" sz="240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F40D751-3839-A539-E59F-E745D15F9101}"/>
              </a:ext>
            </a:extLst>
          </p:cNvPr>
          <p:cNvGrpSpPr/>
          <p:nvPr/>
        </p:nvGrpSpPr>
        <p:grpSpPr>
          <a:xfrm>
            <a:off x="3533847" y="1072446"/>
            <a:ext cx="8321259" cy="3790060"/>
            <a:chOff x="2096942" y="3338834"/>
            <a:chExt cx="7998115" cy="3790060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649444A-D272-E7BE-B7FE-0BE8E6D14B5A}"/>
                </a:ext>
              </a:extLst>
            </p:cNvPr>
            <p:cNvSpPr txBox="1"/>
            <p:nvPr/>
          </p:nvSpPr>
          <p:spPr>
            <a:xfrm>
              <a:off x="2096942" y="3458590"/>
              <a:ext cx="7998115" cy="36703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360000" tIns="144000" rIns="360000" bIns="144000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accent4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int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main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(</a:t>
              </a:r>
              <a:r>
                <a:rPr lang="en-US" altLang="ja-JP">
                  <a:solidFill>
                    <a:schemeClr val="accent4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void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) {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accent4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int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= 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-100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; </a:t>
              </a:r>
              <a:b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accent4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int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= 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3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;</a:t>
              </a:r>
              <a:endParaRPr lang="en-US" altLang="ja-JP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(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b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&gt;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) {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// </a:t>
              </a:r>
              <a:r>
                <a:rPr lang="en-US" altLang="ja-JP" err="1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&gt; </a:t>
              </a:r>
              <a:r>
                <a:rPr lang="en-US" altLang="ja-JP" err="1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が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true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なら実行</a:t>
              </a:r>
              <a:endPara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  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printf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(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“X=%d</a:t>
              </a:r>
              <a:r>
                <a:rPr lang="ja-JP" altLang="en-US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は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Y=%d</a:t>
              </a:r>
              <a:r>
                <a:rPr lang="ja-JP" altLang="en-US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より大きいです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”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,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,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);</a:t>
              </a:r>
              <a:b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} </a:t>
              </a: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else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{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// ( </a:t>
              </a:r>
              <a:r>
                <a:rPr lang="en-US" altLang="ja-JP" b="1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!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( </a:t>
              </a:r>
              <a:r>
                <a:rPr lang="en-US" altLang="ja-JP" err="1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b="1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&gt;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err="1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) )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と同等</a:t>
              </a:r>
              <a:endPara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  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printf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(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“X=%d</a:t>
              </a:r>
              <a:r>
                <a:rPr lang="ja-JP" altLang="en-US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は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Y=%d</a:t>
              </a:r>
              <a:r>
                <a:rPr lang="ja-JP" altLang="en-US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より大きくありません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”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,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,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);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}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return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0;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}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2124FF9-1AED-51B7-ED40-D3C236AA1B6D}"/>
                </a:ext>
              </a:extLst>
            </p:cNvPr>
            <p:cNvSpPr txBox="1"/>
            <p:nvPr/>
          </p:nvSpPr>
          <p:spPr>
            <a:xfrm>
              <a:off x="2160504" y="3338834"/>
              <a:ext cx="1226702" cy="21498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ja-JP" altLang="en-US" sz="1400" spc="300">
                  <a:solidFill>
                    <a:schemeClr val="bg1"/>
                  </a:solidFill>
                </a:rPr>
                <a:t>コード</a:t>
              </a: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AB8E4F2-2B3A-77E2-4E88-EC7551817869}"/>
              </a:ext>
            </a:extLst>
          </p:cNvPr>
          <p:cNvSpPr txBox="1"/>
          <p:nvPr/>
        </p:nvSpPr>
        <p:spPr>
          <a:xfrm>
            <a:off x="4876241" y="5090631"/>
            <a:ext cx="5253070" cy="9711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X=-100</a:t>
            </a:r>
            <a:r>
              <a:rPr lang="ja-JP" altLang="en-US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は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Y=3</a:t>
            </a:r>
            <a:r>
              <a:rPr lang="ja-JP" altLang="en-US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より大きくありません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8E8204A-6CAD-E622-13F7-57BE788EBCAA}"/>
              </a:ext>
            </a:extLst>
          </p:cNvPr>
          <p:cNvSpPr txBox="1"/>
          <p:nvPr/>
        </p:nvSpPr>
        <p:spPr>
          <a:xfrm>
            <a:off x="4938056" y="4980651"/>
            <a:ext cx="744770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600">
                <a:solidFill>
                  <a:schemeClr val="bg1"/>
                </a:solidFill>
              </a:rPr>
              <a:t>出力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AA02E88-FC1D-7FD9-BD37-134438370585}"/>
              </a:ext>
            </a:extLst>
          </p:cNvPr>
          <p:cNvGrpSpPr/>
          <p:nvPr/>
        </p:nvGrpSpPr>
        <p:grpSpPr>
          <a:xfrm>
            <a:off x="336894" y="976162"/>
            <a:ext cx="3066324" cy="3886344"/>
            <a:chOff x="-962658" y="3633404"/>
            <a:chExt cx="7998118" cy="3886344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3BD7A1B-DE48-51A4-BBD9-0BB806A8C448}"/>
                </a:ext>
              </a:extLst>
            </p:cNvPr>
            <p:cNvSpPr txBox="1"/>
            <p:nvPr/>
          </p:nvSpPr>
          <p:spPr>
            <a:xfrm>
              <a:off x="-962655" y="3849444"/>
              <a:ext cx="7998115" cy="36703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360000" tIns="144000" rIns="360000" bIns="144000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( 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bool</a:t>
              </a:r>
              <a:r>
                <a:rPr lang="ja-JP" altLang="en-US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型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</a:t>
              </a:r>
              <a:r>
                <a:rPr lang="ja-JP" altLang="en-US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論理式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) {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// bool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型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論理式が</a:t>
              </a:r>
              <a:b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// true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のときに</a:t>
              </a:r>
              <a:b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//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実行される</a:t>
              </a:r>
              <a:endPara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} </a:t>
              </a: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else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{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// bool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型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論理式が</a:t>
              </a:r>
              <a:b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// false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のときに</a:t>
              </a:r>
              <a:b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//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実行される</a:t>
              </a:r>
              <a:endPara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}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4537680-3BF3-AD09-5EA3-53EB0BE6820E}"/>
                </a:ext>
              </a:extLst>
            </p:cNvPr>
            <p:cNvSpPr txBox="1"/>
            <p:nvPr/>
          </p:nvSpPr>
          <p:spPr>
            <a:xfrm>
              <a:off x="-962658" y="3633404"/>
              <a:ext cx="3272075" cy="4045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ja-JP" altLang="en-US" sz="1400" spc="300">
                  <a:solidFill>
                    <a:schemeClr val="bg1"/>
                  </a:solidFill>
                </a:rPr>
                <a:t>コード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7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1 - 7 | </a:t>
            </a:r>
            <a:r>
              <a:rPr lang="ja-JP" altLang="en-US"/>
              <a:t>真理値と条件分岐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3EDDE5-CB11-A036-E763-D0AC9731D881}"/>
              </a:ext>
            </a:extLst>
          </p:cNvPr>
          <p:cNvSpPr txBox="1"/>
          <p:nvPr/>
        </p:nvSpPr>
        <p:spPr>
          <a:xfrm>
            <a:off x="1122598" y="399746"/>
            <a:ext cx="1005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400">
                <a:solidFill>
                  <a:schemeClr val="accent6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if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2400">
                <a:solidFill>
                  <a:schemeClr val="bg1"/>
                </a:solidFill>
                <a:latin typeface="+mn-ea"/>
              </a:rPr>
              <a:t>文の閉じかっこの直後に </a:t>
            </a:r>
            <a:r>
              <a:rPr lang="en-US" altLang="ja-JP" sz="2400">
                <a:solidFill>
                  <a:schemeClr val="accent6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else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2400">
                <a:solidFill>
                  <a:schemeClr val="accent6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if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2400">
                <a:solidFill>
                  <a:schemeClr val="bg1"/>
                </a:solidFill>
                <a:latin typeface="+mn-ea"/>
              </a:rPr>
              <a:t>を入れると、「そうでないとき」が書ける</a:t>
            </a:r>
            <a:endParaRPr lang="en-US" altLang="ja-JP" sz="240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F40D751-3839-A539-E59F-E745D15F9101}"/>
              </a:ext>
            </a:extLst>
          </p:cNvPr>
          <p:cNvGrpSpPr/>
          <p:nvPr/>
        </p:nvGrpSpPr>
        <p:grpSpPr>
          <a:xfrm>
            <a:off x="4188623" y="1099878"/>
            <a:ext cx="7789682" cy="4288694"/>
            <a:chOff x="2096943" y="3338834"/>
            <a:chExt cx="7487181" cy="3790060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649444A-D272-E7BE-B7FE-0BE8E6D14B5A}"/>
                </a:ext>
              </a:extLst>
            </p:cNvPr>
            <p:cNvSpPr txBox="1"/>
            <p:nvPr/>
          </p:nvSpPr>
          <p:spPr>
            <a:xfrm>
              <a:off x="2096943" y="3458590"/>
              <a:ext cx="7487181" cy="36703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360000" tIns="144000" rIns="360000" bIns="144000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accent4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int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main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(</a:t>
              </a:r>
              <a:r>
                <a:rPr lang="en-US" altLang="ja-JP">
                  <a:solidFill>
                    <a:schemeClr val="accent4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void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) {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accent4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int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= 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-100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; </a:t>
              </a:r>
              <a:b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accent4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int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= 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3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;</a:t>
              </a:r>
              <a:endParaRPr lang="en-US" altLang="ja-JP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(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b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&gt;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) {</a:t>
              </a:r>
              <a:endParaRPr lang="en-US" altLang="ja-JP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  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printf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(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“X=%d</a:t>
              </a:r>
              <a:r>
                <a:rPr lang="ja-JP" altLang="en-US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は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Y=%d</a:t>
              </a:r>
              <a:r>
                <a:rPr lang="ja-JP" altLang="en-US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より大きいです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”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,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,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);</a:t>
              </a:r>
              <a:b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} </a:t>
              </a: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else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(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==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) { </a:t>
              </a:r>
              <a:b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  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printf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(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“X=%d</a:t>
              </a:r>
              <a:r>
                <a:rPr lang="ja-JP" altLang="en-US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は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Y=%d</a:t>
              </a:r>
              <a:r>
                <a:rPr lang="ja-JP" altLang="en-US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と等しいです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”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,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,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);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} </a:t>
              </a: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else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{ 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// </a:t>
              </a:r>
              <a:r>
                <a:rPr lang="en-US" altLang="ja-JP" err="1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&gt; </a:t>
              </a:r>
              <a:r>
                <a:rPr lang="en-US" altLang="ja-JP" err="1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でなく </a:t>
              </a:r>
              <a:r>
                <a:rPr lang="en-US" altLang="ja-JP" err="1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== </a:t>
              </a:r>
              <a:r>
                <a:rPr lang="en-US" altLang="ja-JP" err="1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でない</a:t>
              </a:r>
              <a:endPara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  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printf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(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“X=%d</a:t>
              </a:r>
              <a:r>
                <a:rPr lang="ja-JP" altLang="en-US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は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Y=%d</a:t>
              </a:r>
              <a:r>
                <a:rPr lang="ja-JP" altLang="en-US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より小さいです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”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,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,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);    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}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return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0;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}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2124FF9-1AED-51B7-ED40-D3C236AA1B6D}"/>
                </a:ext>
              </a:extLst>
            </p:cNvPr>
            <p:cNvSpPr txBox="1"/>
            <p:nvPr/>
          </p:nvSpPr>
          <p:spPr>
            <a:xfrm>
              <a:off x="2160504" y="3338834"/>
              <a:ext cx="1226702" cy="21498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ja-JP" altLang="en-US" sz="1400" spc="300">
                  <a:solidFill>
                    <a:schemeClr val="bg1"/>
                  </a:solidFill>
                </a:rPr>
                <a:t>コード</a:t>
              </a: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AB8E4F2-2B3A-77E2-4E88-EC7551817869}"/>
              </a:ext>
            </a:extLst>
          </p:cNvPr>
          <p:cNvSpPr txBox="1"/>
          <p:nvPr/>
        </p:nvSpPr>
        <p:spPr>
          <a:xfrm>
            <a:off x="6147632" y="5065579"/>
            <a:ext cx="5253070" cy="9711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/>
            </a:solidFill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X=-100</a:t>
            </a:r>
            <a:r>
              <a:rPr lang="ja-JP" altLang="en-US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は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Y=3</a:t>
            </a:r>
            <a:r>
              <a:rPr lang="ja-JP" altLang="en-US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より大きくありません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8E8204A-6CAD-E622-13F7-57BE788EBCAA}"/>
              </a:ext>
            </a:extLst>
          </p:cNvPr>
          <p:cNvSpPr txBox="1"/>
          <p:nvPr/>
        </p:nvSpPr>
        <p:spPr>
          <a:xfrm>
            <a:off x="6209447" y="4955599"/>
            <a:ext cx="744770" cy="21498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600">
                <a:solidFill>
                  <a:schemeClr val="bg1"/>
                </a:solidFill>
              </a:rPr>
              <a:t>出力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AA02E88-FC1D-7FD9-BD37-134438370585}"/>
              </a:ext>
            </a:extLst>
          </p:cNvPr>
          <p:cNvGrpSpPr/>
          <p:nvPr/>
        </p:nvGrpSpPr>
        <p:grpSpPr>
          <a:xfrm>
            <a:off x="336894" y="976161"/>
            <a:ext cx="3771644" cy="4153181"/>
            <a:chOff x="-962658" y="3633404"/>
            <a:chExt cx="7156242" cy="3886344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3BD7A1B-DE48-51A4-BBD9-0BB806A8C448}"/>
                </a:ext>
              </a:extLst>
            </p:cNvPr>
            <p:cNvSpPr txBox="1"/>
            <p:nvPr/>
          </p:nvSpPr>
          <p:spPr>
            <a:xfrm>
              <a:off x="-962654" y="3849444"/>
              <a:ext cx="7156238" cy="36703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180000" tIns="144000" rIns="36000" bIns="144000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( 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bool</a:t>
              </a:r>
              <a:r>
                <a:rPr lang="ja-JP" altLang="en-US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型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</a:t>
              </a:r>
              <a:r>
                <a:rPr lang="ja-JP" altLang="en-US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論理式①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) {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// bool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型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論理式① が</a:t>
              </a:r>
              <a:b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// true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のとき実行される</a:t>
              </a:r>
              <a:endPara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} </a:t>
              </a: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else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( 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bool</a:t>
              </a:r>
              <a:r>
                <a:rPr lang="ja-JP" altLang="en-US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型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</a:t>
              </a:r>
              <a:r>
                <a:rPr lang="ja-JP" altLang="en-US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論理式② 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)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{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// bool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型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論理式①が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false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で</a:t>
              </a:r>
              <a:endPara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// bool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型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論理式② が</a:t>
              </a:r>
              <a:b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// true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のとき実行される</a:t>
              </a:r>
              <a:endPara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} </a:t>
              </a: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else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{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//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ここまですべて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(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①と②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)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が</a:t>
              </a:r>
              <a:endPara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// false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のとき</a:t>
              </a:r>
              <a:endPara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//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ここが実行される</a:t>
              </a:r>
              <a:endPara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}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4537680-3BF3-AD09-5EA3-53EB0BE6820E}"/>
                </a:ext>
              </a:extLst>
            </p:cNvPr>
            <p:cNvSpPr txBox="1"/>
            <p:nvPr/>
          </p:nvSpPr>
          <p:spPr>
            <a:xfrm>
              <a:off x="-962658" y="3633404"/>
              <a:ext cx="1761215" cy="4045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ja-JP" altLang="en-US" sz="1400" spc="300">
                  <a:solidFill>
                    <a:schemeClr val="bg1"/>
                  </a:solidFill>
                </a:rPr>
                <a:t>コード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922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F9EC1D-ABB7-4E54-BC3C-0C96B307180C}"/>
              </a:ext>
            </a:extLst>
          </p:cNvPr>
          <p:cNvSpPr txBox="1"/>
          <p:nvPr/>
        </p:nvSpPr>
        <p:spPr>
          <a:xfrm>
            <a:off x="0" y="280089"/>
            <a:ext cx="21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1-7</a:t>
            </a:r>
            <a:endParaRPr kumimoji="1" lang="ja-JP" altLang="en-US" sz="2000" b="0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Light" panose="020B0103020203020207" pitchFamily="50" charset="-128"/>
              <a:ea typeface="源真ゴシックP Light" panose="020B0103020203020207" pitchFamily="50" charset="-128"/>
              <a:cs typeface="源真ゴシックP Light" panose="020B0103020203020207" pitchFamily="50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14817A-AB0A-B998-D4F5-787CECC02419}"/>
              </a:ext>
            </a:extLst>
          </p:cNvPr>
          <p:cNvCxnSpPr/>
          <p:nvPr/>
        </p:nvCxnSpPr>
        <p:spPr>
          <a:xfrm>
            <a:off x="2266716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1DE127-58A2-1BDC-24E5-9CA1C3970E04}"/>
              </a:ext>
            </a:extLst>
          </p:cNvPr>
          <p:cNvSpPr txBox="1"/>
          <p:nvPr/>
        </p:nvSpPr>
        <p:spPr>
          <a:xfrm>
            <a:off x="2497999" y="295478"/>
            <a:ext cx="79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真理値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と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条件分岐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4A64F2D6-BBC5-76DA-D117-5C2A3EFDA086}"/>
              </a:ext>
            </a:extLst>
          </p:cNvPr>
          <p:cNvSpPr txBox="1"/>
          <p:nvPr/>
        </p:nvSpPr>
        <p:spPr>
          <a:xfrm>
            <a:off x="3589208" y="1077238"/>
            <a:ext cx="475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💭 この </a:t>
            </a:r>
            <a:r>
              <a:rPr kumimoji="1" lang="en-US" altLang="ja-JP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</a:t>
            </a: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のまとめ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9BD4AC2-5107-5E67-1FCE-2A265BA40C48}"/>
              </a:ext>
            </a:extLst>
          </p:cNvPr>
          <p:cNvGrpSpPr/>
          <p:nvPr/>
        </p:nvGrpSpPr>
        <p:grpSpPr>
          <a:xfrm>
            <a:off x="2497999" y="3136048"/>
            <a:ext cx="7288159" cy="461665"/>
            <a:chOff x="3795059" y="3561806"/>
            <a:chExt cx="4370198" cy="633274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E4A0062-C981-BD62-F924-64DB37C4661B}"/>
                </a:ext>
              </a:extLst>
            </p:cNvPr>
            <p:cNvSpPr/>
            <p:nvPr/>
          </p:nvSpPr>
          <p:spPr>
            <a:xfrm>
              <a:off x="3795059" y="3561806"/>
              <a:ext cx="4370198" cy="633274"/>
            </a:xfrm>
            <a:prstGeom prst="rect">
              <a:avLst/>
            </a:prstGeom>
            <a:solidFill>
              <a:srgbClr val="2433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( (1 </a:t>
              </a:r>
              <a:r>
                <a:rPr kumimoji="1" lang="en-US" altLang="ja-JP" sz="2400" b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&gt;</a:t>
              </a:r>
              <a:r>
                <a:rPr kumimoji="1" lang="en-US" altLang="ja-JP" sz="2400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3) </a:t>
              </a:r>
              <a:r>
                <a:rPr lang="en-US" altLang="ja-JP" sz="2400" b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==</a:t>
              </a:r>
              <a:r>
                <a:rPr kumimoji="1" lang="en-US" altLang="ja-JP" sz="2400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true ) </a:t>
              </a:r>
              <a:r>
                <a:rPr kumimoji="1" lang="en-US" altLang="ja-JP" sz="2400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// </a:t>
              </a:r>
              <a:r>
                <a:rPr kumimoji="1" lang="ja-JP" altLang="en-US" sz="2400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結果は </a:t>
              </a:r>
              <a:r>
                <a:rPr kumimoji="1" lang="en-US" altLang="ja-JP" sz="2400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true</a:t>
              </a:r>
              <a:endParaRPr lang="ja-JP" alt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2A655423-3CBB-133D-EDCE-AD74E9DBA1EA}"/>
                </a:ext>
              </a:extLst>
            </p:cNvPr>
            <p:cNvCxnSpPr>
              <a:cxnSpLocks/>
            </p:cNvCxnSpPr>
            <p:nvPr/>
          </p:nvCxnSpPr>
          <p:spPr>
            <a:xfrm>
              <a:off x="3795059" y="3561806"/>
              <a:ext cx="0" cy="633273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4C3EB76-69C3-2DFD-E4FA-5C52089BD413}"/>
              </a:ext>
            </a:extLst>
          </p:cNvPr>
          <p:cNvSpPr txBox="1">
            <a:spLocks/>
          </p:cNvSpPr>
          <p:nvPr/>
        </p:nvSpPr>
        <p:spPr>
          <a:xfrm>
            <a:off x="3048000" y="184835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bool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型は </a:t>
            </a:r>
            <a:r>
              <a:rPr lang="en-US" altLang="ja-JP" sz="2400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true</a:t>
            </a:r>
            <a:r>
              <a:rPr lang="en-US" altLang="ja-JP" sz="2400">
                <a:solidFill>
                  <a:prstClr val="white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 </a:t>
            </a:r>
            <a:r>
              <a:rPr lang="ja-JP" altLang="en-US" sz="2400">
                <a:solidFill>
                  <a:prstClr val="white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か </a:t>
            </a:r>
            <a:r>
              <a:rPr lang="en-US" altLang="ja-JP" sz="2400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false</a:t>
            </a:r>
            <a:r>
              <a:rPr lang="en-US" altLang="ja-JP" sz="2400">
                <a:solidFill>
                  <a:prstClr val="white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 </a:t>
            </a:r>
            <a:r>
              <a:rPr lang="ja-JP" altLang="en-US" sz="2400">
                <a:solidFill>
                  <a:prstClr val="white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だけ格納できる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E955CE1-D3B2-6C12-EA2D-FE392EC4B583}"/>
              </a:ext>
            </a:extLst>
          </p:cNvPr>
          <p:cNvSpPr/>
          <p:nvPr/>
        </p:nvSpPr>
        <p:spPr>
          <a:xfrm>
            <a:off x="3368347" y="1890169"/>
            <a:ext cx="756270" cy="364331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bool</a:t>
            </a:r>
            <a:endParaRPr lang="ja-JP" altLang="en-US" sz="2000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9E73375-E183-7949-FCF2-A785AAEC7108}"/>
              </a:ext>
            </a:extLst>
          </p:cNvPr>
          <p:cNvSpPr txBox="1">
            <a:spLocks/>
          </p:cNvSpPr>
          <p:nvPr/>
        </p:nvSpPr>
        <p:spPr>
          <a:xfrm>
            <a:off x="3048000" y="267438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論理演算・比較の結果は 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bool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型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08F7FB3-6850-1EE2-3832-E93A54D08714}"/>
              </a:ext>
            </a:extLst>
          </p:cNvPr>
          <p:cNvSpPr txBox="1">
            <a:spLocks/>
          </p:cNvSpPr>
          <p:nvPr/>
        </p:nvSpPr>
        <p:spPr>
          <a:xfrm>
            <a:off x="3094078" y="396207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>
                <a:solidFill>
                  <a:schemeClr val="accent6">
                    <a:lumMod val="40000"/>
                    <a:lumOff val="60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if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 ~ </a:t>
            </a:r>
            <a:r>
              <a:rPr lang="en-US" altLang="ja-JP" sz="2400">
                <a:solidFill>
                  <a:schemeClr val="accent6">
                    <a:lumMod val="40000"/>
                    <a:lumOff val="60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else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で分岐できる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09C4C08-C9AD-B53F-4935-910FE4C3A877}"/>
              </a:ext>
            </a:extLst>
          </p:cNvPr>
          <p:cNvSpPr txBox="1"/>
          <p:nvPr/>
        </p:nvSpPr>
        <p:spPr>
          <a:xfrm>
            <a:off x="1753185" y="4423744"/>
            <a:ext cx="9226491" cy="1891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6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if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(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bool</a:t>
            </a:r>
            <a:r>
              <a:rPr lang="ja-JP" altLang="en-US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型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/</a:t>
            </a:r>
            <a:r>
              <a:rPr lang="ja-JP" altLang="en-US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論理式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) {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// bool</a:t>
            </a:r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型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/</a:t>
            </a:r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論理式が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true </a:t>
            </a:r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のとき実行されるコード</a:t>
            </a:r>
            <a:br>
              <a: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</a:b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} </a:t>
            </a:r>
            <a:r>
              <a:rPr lang="en-US" altLang="ja-JP">
                <a:solidFill>
                  <a:schemeClr val="accent6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else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{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// else </a:t>
            </a:r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以降は省略可能</a:t>
            </a:r>
            <a:endParaRPr lang="en-US" altLang="ja-JP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// bool</a:t>
            </a:r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型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/</a:t>
            </a:r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論理式が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false </a:t>
            </a:r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のとき実行されるコード</a:t>
            </a:r>
            <a:endParaRPr lang="en-US" altLang="ja-JP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}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AEFCD9-4A23-DA10-41C1-C9B55C1B0EC7}"/>
              </a:ext>
            </a:extLst>
          </p:cNvPr>
          <p:cNvSpPr txBox="1"/>
          <p:nvPr/>
        </p:nvSpPr>
        <p:spPr>
          <a:xfrm>
            <a:off x="1661718" y="4221455"/>
            <a:ext cx="1254450" cy="4045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300">
                <a:solidFill>
                  <a:schemeClr val="bg1"/>
                </a:solidFill>
              </a:rPr>
              <a:t>コード</a:t>
            </a:r>
          </a:p>
        </p:txBody>
      </p:sp>
      <p:cxnSp>
        <p:nvCxnSpPr>
          <p:cNvPr id="29" name="Straight Connector 13">
            <a:extLst>
              <a:ext uri="{FF2B5EF4-FFF2-40B4-BE49-F238E27FC236}">
                <a16:creationId xmlns:a16="http://schemas.microsoft.com/office/drawing/2014/main" id="{EAE70C89-934E-72BC-EA84-4F745780D1EA}"/>
              </a:ext>
            </a:extLst>
          </p:cNvPr>
          <p:cNvCxnSpPr>
            <a:cxnSpLocks/>
          </p:cNvCxnSpPr>
          <p:nvPr/>
        </p:nvCxnSpPr>
        <p:spPr>
          <a:xfrm>
            <a:off x="3963186" y="1513610"/>
            <a:ext cx="411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6FC233E8-F4A1-9AF0-BE51-17D11B7887AC}"/>
              </a:ext>
            </a:extLst>
          </p:cNvPr>
          <p:cNvSpPr/>
          <p:nvPr/>
        </p:nvSpPr>
        <p:spPr>
          <a:xfrm>
            <a:off x="7150846" y="2709462"/>
            <a:ext cx="756270" cy="364331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bool</a:t>
            </a:r>
            <a:endParaRPr lang="ja-JP" altLang="en-US" sz="2000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701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EE1CFFD-D5C9-9DC2-A716-6BA2383BAB5D}"/>
              </a:ext>
            </a:extLst>
          </p:cNvPr>
          <p:cNvSpPr txBox="1"/>
          <p:nvPr/>
        </p:nvSpPr>
        <p:spPr>
          <a:xfrm>
            <a:off x="3589208" y="1260897"/>
            <a:ext cx="475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🚩 この </a:t>
            </a:r>
            <a:r>
              <a:rPr kumimoji="1" lang="en-US" altLang="ja-JP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</a:t>
            </a: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の目標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B97BD1-D347-FBB7-7BE1-D4AC53064AB0}"/>
              </a:ext>
            </a:extLst>
          </p:cNvPr>
          <p:cNvCxnSpPr>
            <a:cxnSpLocks/>
          </p:cNvCxnSpPr>
          <p:nvPr/>
        </p:nvCxnSpPr>
        <p:spPr>
          <a:xfrm>
            <a:off x="3963186" y="1727880"/>
            <a:ext cx="411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0">
            <a:extLst>
              <a:ext uri="{FF2B5EF4-FFF2-40B4-BE49-F238E27FC236}">
                <a16:creationId xmlns:a16="http://schemas.microsoft.com/office/drawing/2014/main" id="{404BB805-5FAF-6DBA-91BD-7A93B6C79478}"/>
              </a:ext>
            </a:extLst>
          </p:cNvPr>
          <p:cNvSpPr txBox="1"/>
          <p:nvPr/>
        </p:nvSpPr>
        <p:spPr>
          <a:xfrm>
            <a:off x="3719409" y="3821855"/>
            <a:ext cx="475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できるようになったこと</a:t>
            </a: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F9E0C088-78CC-FD56-3F48-965BED3E8B28}"/>
              </a:ext>
            </a:extLst>
          </p:cNvPr>
          <p:cNvSpPr txBox="1"/>
          <p:nvPr/>
        </p:nvSpPr>
        <p:spPr>
          <a:xfrm>
            <a:off x="1919830" y="4524891"/>
            <a:ext cx="8352336" cy="1331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値の内容によって</a:t>
            </a:r>
            <a:b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</a:b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結果が変わるプログラムが書ける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R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論理演算ができる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cxnSp>
        <p:nvCxnSpPr>
          <p:cNvPr id="5" name="Straight Connector 15">
            <a:extLst>
              <a:ext uri="{FF2B5EF4-FFF2-40B4-BE49-F238E27FC236}">
                <a16:creationId xmlns:a16="http://schemas.microsoft.com/office/drawing/2014/main" id="{EE303E15-07D4-9FB4-198C-029642163288}"/>
              </a:ext>
            </a:extLst>
          </p:cNvPr>
          <p:cNvCxnSpPr>
            <a:cxnSpLocks/>
          </p:cNvCxnSpPr>
          <p:nvPr/>
        </p:nvCxnSpPr>
        <p:spPr>
          <a:xfrm>
            <a:off x="4227529" y="4283520"/>
            <a:ext cx="3736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2">
            <a:extLst>
              <a:ext uri="{FF2B5EF4-FFF2-40B4-BE49-F238E27FC236}">
                <a16:creationId xmlns:a16="http://schemas.microsoft.com/office/drawing/2014/main" id="{812A8209-FA02-CA29-14A2-491021C3A9C9}"/>
              </a:ext>
            </a:extLst>
          </p:cNvPr>
          <p:cNvSpPr txBox="1"/>
          <p:nvPr/>
        </p:nvSpPr>
        <p:spPr>
          <a:xfrm>
            <a:off x="990497" y="1963932"/>
            <a:ext cx="1021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✅新たな型「真理値」の演算を知る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DD409B20-4FBA-7EFF-D5FF-1514FA60BED4}"/>
              </a:ext>
            </a:extLst>
          </p:cNvPr>
          <p:cNvSpPr txBox="1"/>
          <p:nvPr/>
        </p:nvSpPr>
        <p:spPr>
          <a:xfrm>
            <a:off x="990497" y="2773536"/>
            <a:ext cx="1021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✅条件分岐の代表例を知る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91B5B927-5A1D-EEDD-BDC5-A4033D16C64F}"/>
              </a:ext>
            </a:extLst>
          </p:cNvPr>
          <p:cNvSpPr txBox="1"/>
          <p:nvPr/>
        </p:nvSpPr>
        <p:spPr>
          <a:xfrm>
            <a:off x="0" y="280089"/>
            <a:ext cx="21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1-7</a:t>
            </a:r>
            <a:endParaRPr kumimoji="1" lang="ja-JP" altLang="en-US" sz="2000" b="0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Light" panose="020B0103020203020207" pitchFamily="50" charset="-128"/>
              <a:ea typeface="源真ゴシックP Light" panose="020B0103020203020207" pitchFamily="50" charset="-128"/>
              <a:cs typeface="源真ゴシックP Light" panose="020B0103020203020207" pitchFamily="50" charset="-128"/>
            </a:endParaRPr>
          </a:p>
        </p:txBody>
      </p:sp>
      <p:cxnSp>
        <p:nvCxnSpPr>
          <p:cNvPr id="10" name="Straight Connector 3">
            <a:extLst>
              <a:ext uri="{FF2B5EF4-FFF2-40B4-BE49-F238E27FC236}">
                <a16:creationId xmlns:a16="http://schemas.microsoft.com/office/drawing/2014/main" id="{960F7595-FFA7-79EB-F524-34FFA3D1E471}"/>
              </a:ext>
            </a:extLst>
          </p:cNvPr>
          <p:cNvCxnSpPr/>
          <p:nvPr/>
        </p:nvCxnSpPr>
        <p:spPr>
          <a:xfrm>
            <a:off x="2266716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B77EF2DD-BA73-FF03-6E7B-F2261649F942}"/>
              </a:ext>
            </a:extLst>
          </p:cNvPr>
          <p:cNvSpPr txBox="1"/>
          <p:nvPr/>
        </p:nvSpPr>
        <p:spPr>
          <a:xfrm>
            <a:off x="2497999" y="295478"/>
            <a:ext cx="79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真理値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と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条件分岐</a:t>
            </a:r>
          </a:p>
        </p:txBody>
      </p:sp>
    </p:spTree>
    <p:extLst>
      <p:ext uri="{BB962C8B-B14F-4D97-AF65-F5344CB8AC3E}">
        <p14:creationId xmlns:p14="http://schemas.microsoft.com/office/powerpoint/2010/main" val="201256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1 - 7 | </a:t>
            </a:r>
            <a:r>
              <a:rPr lang="ja-JP" altLang="en-US"/>
              <a:t>真理値と条件分岐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15</a:t>
            </a:fld>
            <a:endParaRPr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39B8780-B4B2-4479-D2E3-0DFA9DD7EBE7}"/>
              </a:ext>
            </a:extLst>
          </p:cNvPr>
          <p:cNvCxnSpPr/>
          <p:nvPr/>
        </p:nvCxnSpPr>
        <p:spPr>
          <a:xfrm>
            <a:off x="258461" y="1026092"/>
            <a:ext cx="66656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C0BF9F8-A9BB-0B0B-B10D-C46BD7852A70}"/>
              </a:ext>
            </a:extLst>
          </p:cNvPr>
          <p:cNvSpPr txBox="1"/>
          <p:nvPr/>
        </p:nvSpPr>
        <p:spPr>
          <a:xfrm>
            <a:off x="174696" y="207360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真理値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588B2AE-22F2-C009-9459-2B041B43662F}"/>
              </a:ext>
            </a:extLst>
          </p:cNvPr>
          <p:cNvSpPr txBox="1"/>
          <p:nvPr/>
        </p:nvSpPr>
        <p:spPr>
          <a:xfrm>
            <a:off x="2316375" y="545764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しん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り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ち</a:t>
            </a:r>
            <a:endParaRPr lang="ja-JP" altLang="en-US" spc="3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01AD72-87EB-CB6F-C46C-0A4FF723668C}"/>
              </a:ext>
            </a:extLst>
          </p:cNvPr>
          <p:cNvSpPr txBox="1"/>
          <p:nvPr/>
        </p:nvSpPr>
        <p:spPr>
          <a:xfrm>
            <a:off x="3905249" y="514986"/>
            <a:ext cx="505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2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種類の値  </a:t>
            </a: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true  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か  </a:t>
            </a: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false  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しかとらない型</a:t>
            </a:r>
            <a:endParaRPr lang="en-US" altLang="ja-JP" sz="20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456E3795-E4BF-7E39-76F1-7B423035BDCA}"/>
              </a:ext>
            </a:extLst>
          </p:cNvPr>
          <p:cNvSpPr/>
          <p:nvPr/>
        </p:nvSpPr>
        <p:spPr>
          <a:xfrm>
            <a:off x="5176518" y="551092"/>
            <a:ext cx="649374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true</a:t>
            </a:r>
            <a:endParaRPr lang="ja-JP" altLang="en-US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4D713366-31B3-B3F8-F337-7036406045DE}"/>
              </a:ext>
            </a:extLst>
          </p:cNvPr>
          <p:cNvSpPr/>
          <p:nvPr/>
        </p:nvSpPr>
        <p:spPr>
          <a:xfrm>
            <a:off x="6135830" y="550223"/>
            <a:ext cx="716628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false</a:t>
            </a:r>
            <a:endParaRPr lang="ja-JP" altLang="en-US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5D528539-F400-7FC8-BFFE-2E05BAC781DB}"/>
              </a:ext>
            </a:extLst>
          </p:cNvPr>
          <p:cNvSpPr/>
          <p:nvPr/>
        </p:nvSpPr>
        <p:spPr>
          <a:xfrm>
            <a:off x="2361778" y="181433"/>
            <a:ext cx="756270" cy="364331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bool</a:t>
            </a:r>
            <a:endParaRPr lang="ja-JP" altLang="en-US" sz="2000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21C387-55ED-45BC-8EB1-BBF5DF1B99B1}"/>
              </a:ext>
            </a:extLst>
          </p:cNvPr>
          <p:cNvSpPr txBox="1"/>
          <p:nvPr/>
        </p:nvSpPr>
        <p:spPr>
          <a:xfrm>
            <a:off x="1481329" y="1810846"/>
            <a:ext cx="3873496" cy="23556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main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void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bool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yes 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=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1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“true = %d”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yes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bool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no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=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“no”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“false = %s”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no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D52DC2-D148-EFC5-4D5D-AF02A24E986F}"/>
              </a:ext>
            </a:extLst>
          </p:cNvPr>
          <p:cNvSpPr txBox="1"/>
          <p:nvPr/>
        </p:nvSpPr>
        <p:spPr>
          <a:xfrm>
            <a:off x="1544890" y="1700866"/>
            <a:ext cx="1226702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300">
                <a:solidFill>
                  <a:schemeClr val="bg1"/>
                </a:solidFill>
              </a:rPr>
              <a:t>コード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2DF82D-CF23-C2D3-1FC6-D7CAB4322A7C}"/>
              </a:ext>
            </a:extLst>
          </p:cNvPr>
          <p:cNvSpPr txBox="1"/>
          <p:nvPr/>
        </p:nvSpPr>
        <p:spPr>
          <a:xfrm>
            <a:off x="5725459" y="1810846"/>
            <a:ext cx="5623611" cy="971156"/>
          </a:xfrm>
          <a:prstGeom prst="rect">
            <a:avLst/>
          </a:prstGeom>
          <a:solidFill>
            <a:srgbClr val="24330F"/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Code.cpp(5,12): </a:t>
            </a:r>
            <a:r>
              <a:rPr lang="en-US" altLang="ja-JP" b="1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warning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C4305: ‘</a:t>
            </a:r>
            <a:r>
              <a:rPr lang="ja-JP" altLang="en-US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初期化中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’:</a:t>
            </a:r>
            <a:b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</a:b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'int' </a:t>
            </a:r>
            <a:r>
              <a:rPr lang="ja-JP" altLang="en-US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から 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'bool' </a:t>
            </a:r>
            <a:r>
              <a:rPr lang="ja-JP" altLang="en-US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へ切り詰めます。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467BDE-B58C-71A5-9080-EC6F02ED10CA}"/>
              </a:ext>
            </a:extLst>
          </p:cNvPr>
          <p:cNvSpPr txBox="1"/>
          <p:nvPr/>
        </p:nvSpPr>
        <p:spPr>
          <a:xfrm>
            <a:off x="6157815" y="1700866"/>
            <a:ext cx="1368623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600">
                <a:solidFill>
                  <a:schemeClr val="bg1"/>
                </a:solidFill>
              </a:rPr>
              <a:t>コンソール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A1E545-2B42-57FE-FD77-97CFE496EDD3}"/>
              </a:ext>
            </a:extLst>
          </p:cNvPr>
          <p:cNvSpPr txBox="1"/>
          <p:nvPr/>
        </p:nvSpPr>
        <p:spPr>
          <a:xfrm>
            <a:off x="6096000" y="2891982"/>
            <a:ext cx="5253070" cy="182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true    false  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以外も代入できるが</a:t>
            </a:r>
            <a:endParaRPr lang="en-US" altLang="ja-JP" sz="20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「切り詰め」の</a:t>
            </a:r>
            <a:r>
              <a:rPr lang="ja-JP" altLang="en-US" sz="2000">
                <a:solidFill>
                  <a:schemeClr val="accent3"/>
                </a:solidFill>
                <a:latin typeface="+mj-ea"/>
                <a:ea typeface="+mj-ea"/>
              </a:rPr>
              <a:t>警告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が表示される</a:t>
            </a:r>
            <a:endParaRPr lang="en-US" altLang="ja-JP" sz="20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20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ゼロ以外の値は、すべて </a:t>
            </a: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  true</a:t>
            </a:r>
          </a:p>
          <a:p>
            <a:pPr marL="0" marR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厳密にゼロなら、   </a:t>
            </a: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false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6A23C30-8B05-43D3-9D7E-84FA0F463B06}"/>
              </a:ext>
            </a:extLst>
          </p:cNvPr>
          <p:cNvSpPr/>
          <p:nvPr/>
        </p:nvSpPr>
        <p:spPr>
          <a:xfrm>
            <a:off x="9376207" y="4345238"/>
            <a:ext cx="785850" cy="364331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false</a:t>
            </a:r>
            <a:endParaRPr lang="ja-JP" altLang="en-US" sz="2000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F927DA0-A2C3-BBFC-8E2D-486C89ED45B4}"/>
              </a:ext>
            </a:extLst>
          </p:cNvPr>
          <p:cNvSpPr/>
          <p:nvPr/>
        </p:nvSpPr>
        <p:spPr>
          <a:xfrm>
            <a:off x="9769132" y="3966784"/>
            <a:ext cx="694394" cy="364331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true</a:t>
            </a:r>
            <a:endParaRPr lang="ja-JP" altLang="en-US" sz="2000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B2BDC4E-D76B-7FC9-9CB4-8C24A8D74A09}"/>
              </a:ext>
            </a:extLst>
          </p:cNvPr>
          <p:cNvSpPr/>
          <p:nvPr/>
        </p:nvSpPr>
        <p:spPr>
          <a:xfrm>
            <a:off x="6810999" y="2907800"/>
            <a:ext cx="694394" cy="364331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true</a:t>
            </a:r>
            <a:endParaRPr lang="ja-JP" altLang="en-US" sz="2000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DC93E2D-DD6A-6E04-2AF9-D7DAE4DFDFB3}"/>
              </a:ext>
            </a:extLst>
          </p:cNvPr>
          <p:cNvSpPr/>
          <p:nvPr/>
        </p:nvSpPr>
        <p:spPr>
          <a:xfrm>
            <a:off x="7526438" y="2907800"/>
            <a:ext cx="785850" cy="364331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false</a:t>
            </a:r>
            <a:endParaRPr lang="ja-JP" altLang="en-US" sz="2000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5921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F9EC1D-ABB7-4E54-BC3C-0C96B307180C}"/>
              </a:ext>
            </a:extLst>
          </p:cNvPr>
          <p:cNvSpPr txBox="1"/>
          <p:nvPr/>
        </p:nvSpPr>
        <p:spPr>
          <a:xfrm>
            <a:off x="0" y="280089"/>
            <a:ext cx="21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1-7</a:t>
            </a:r>
            <a:endParaRPr kumimoji="1" lang="ja-JP" altLang="en-US" sz="2000" b="0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Light" panose="020B0103020203020207" pitchFamily="50" charset="-128"/>
              <a:ea typeface="源真ゴシックP Light" panose="020B0103020203020207" pitchFamily="50" charset="-128"/>
              <a:cs typeface="源真ゴシックP Light" panose="020B0103020203020207" pitchFamily="50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14817A-AB0A-B998-D4F5-787CECC02419}"/>
              </a:ext>
            </a:extLst>
          </p:cNvPr>
          <p:cNvCxnSpPr/>
          <p:nvPr/>
        </p:nvCxnSpPr>
        <p:spPr>
          <a:xfrm>
            <a:off x="2266716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E1CFFD-D5C9-9DC2-A716-6BA2383BAB5D}"/>
              </a:ext>
            </a:extLst>
          </p:cNvPr>
          <p:cNvSpPr txBox="1"/>
          <p:nvPr/>
        </p:nvSpPr>
        <p:spPr>
          <a:xfrm>
            <a:off x="3589208" y="2239719"/>
            <a:ext cx="475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🚩 この </a:t>
            </a:r>
            <a:r>
              <a:rPr kumimoji="1" lang="en-US" altLang="ja-JP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</a:t>
            </a: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の目標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D747C-2E6F-6262-B9B5-4DD9786DBF93}"/>
              </a:ext>
            </a:extLst>
          </p:cNvPr>
          <p:cNvSpPr txBox="1"/>
          <p:nvPr/>
        </p:nvSpPr>
        <p:spPr>
          <a:xfrm>
            <a:off x="990497" y="3013443"/>
            <a:ext cx="1021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ja-JP" sz="32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&gt;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  新たな型「真理値」の演算を知る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DE127-58A2-1BDC-24E5-9CA1C3970E04}"/>
              </a:ext>
            </a:extLst>
          </p:cNvPr>
          <p:cNvSpPr txBox="1"/>
          <p:nvPr/>
        </p:nvSpPr>
        <p:spPr>
          <a:xfrm>
            <a:off x="2497999" y="295478"/>
            <a:ext cx="79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真理値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と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条件分岐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B97BD1-D347-FBB7-7BE1-D4AC53064AB0}"/>
              </a:ext>
            </a:extLst>
          </p:cNvPr>
          <p:cNvCxnSpPr>
            <a:cxnSpLocks/>
          </p:cNvCxnSpPr>
          <p:nvPr/>
        </p:nvCxnSpPr>
        <p:spPr>
          <a:xfrm>
            <a:off x="3963186" y="2706702"/>
            <a:ext cx="411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2F75D0-79A5-12DF-3814-6A45ABE9828E}"/>
              </a:ext>
            </a:extLst>
          </p:cNvPr>
          <p:cNvSpPr txBox="1"/>
          <p:nvPr/>
        </p:nvSpPr>
        <p:spPr>
          <a:xfrm>
            <a:off x="990497" y="3823047"/>
            <a:ext cx="1021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ja-JP" sz="32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&gt;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  条件分岐の代表例を知る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623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CE80E2-B362-6BAB-1FFD-E66BC1D06E99}"/>
              </a:ext>
            </a:extLst>
          </p:cNvPr>
          <p:cNvSpPr txBox="1">
            <a:spLocks/>
          </p:cNvSpPr>
          <p:nvPr/>
        </p:nvSpPr>
        <p:spPr>
          <a:xfrm>
            <a:off x="3018116" y="289486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bool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型と呼ばれる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1 - 7 | </a:t>
            </a:r>
            <a:r>
              <a:rPr lang="ja-JP" altLang="en-US"/>
              <a:t>真理値と条件分岐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AB7DA7-16E5-A605-F84D-891A632E56A2}"/>
              </a:ext>
            </a:extLst>
          </p:cNvPr>
          <p:cNvSpPr txBox="1"/>
          <p:nvPr/>
        </p:nvSpPr>
        <p:spPr>
          <a:xfrm>
            <a:off x="7526438" y="1271831"/>
            <a:ext cx="4560047" cy="4840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ja-JP" err="1">
                <a:solidFill>
                  <a:schemeClr val="bg1">
                    <a:lumMod val="65000"/>
                  </a:schemeClr>
                </a:solidFill>
              </a:rPr>
              <a:t>boolean</a:t>
            </a:r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2CC612-48B8-F87A-5D90-DC0DDBBB2103}"/>
              </a:ext>
            </a:extLst>
          </p:cNvPr>
          <p:cNvSpPr txBox="1"/>
          <p:nvPr/>
        </p:nvSpPr>
        <p:spPr>
          <a:xfrm>
            <a:off x="1481329" y="3657498"/>
            <a:ext cx="3873496" cy="23556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main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void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bool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yes 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=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true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bool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no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=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false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}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6E32E76-04CD-3F3F-3434-F55181CBED71}"/>
              </a:ext>
            </a:extLst>
          </p:cNvPr>
          <p:cNvSpPr txBox="1"/>
          <p:nvPr/>
        </p:nvSpPr>
        <p:spPr>
          <a:xfrm>
            <a:off x="1544890" y="3547518"/>
            <a:ext cx="1226702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300">
                <a:solidFill>
                  <a:schemeClr val="bg1"/>
                </a:solidFill>
              </a:rPr>
              <a:t>コード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A0D3FB8-5F9E-1A69-0ED8-DD30F3B0E638}"/>
              </a:ext>
            </a:extLst>
          </p:cNvPr>
          <p:cNvSpPr txBox="1"/>
          <p:nvPr/>
        </p:nvSpPr>
        <p:spPr>
          <a:xfrm>
            <a:off x="3960204" y="1312058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真理値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61B2684-A9AE-B168-1DDF-2A5D192C7CEA}"/>
              </a:ext>
            </a:extLst>
          </p:cNvPr>
          <p:cNvSpPr txBox="1"/>
          <p:nvPr/>
        </p:nvSpPr>
        <p:spPr>
          <a:xfrm>
            <a:off x="7526438" y="1271831"/>
            <a:ext cx="4560047" cy="4840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ja-JP" err="1">
                <a:solidFill>
                  <a:schemeClr val="bg1">
                    <a:lumMod val="65000"/>
                  </a:schemeClr>
                </a:solidFill>
              </a:rPr>
              <a:t>boolean</a:t>
            </a:r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4F20C3-90FB-F038-9A8C-91BF683DBBA5}"/>
              </a:ext>
            </a:extLst>
          </p:cNvPr>
          <p:cNvSpPr txBox="1"/>
          <p:nvPr/>
        </p:nvSpPr>
        <p:spPr>
          <a:xfrm>
            <a:off x="4665563" y="999463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しん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り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ち</a:t>
            </a:r>
            <a:endParaRPr lang="ja-JP" altLang="en-US" spc="3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351D89D-2FAE-CCEA-ECFD-40BD769EB82D}"/>
              </a:ext>
            </a:extLst>
          </p:cNvPr>
          <p:cNvSpPr txBox="1"/>
          <p:nvPr/>
        </p:nvSpPr>
        <p:spPr>
          <a:xfrm>
            <a:off x="527793" y="2167827"/>
            <a:ext cx="1113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2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種類の値  </a:t>
            </a: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true  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か  </a:t>
            </a: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false  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しかとらない型</a:t>
            </a: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BEB20AB-90B4-42F1-CCCF-B3BB08B10CE0}"/>
              </a:ext>
            </a:extLst>
          </p:cNvPr>
          <p:cNvSpPr/>
          <p:nvPr/>
        </p:nvSpPr>
        <p:spPr>
          <a:xfrm>
            <a:off x="4764506" y="2935798"/>
            <a:ext cx="756270" cy="364331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bool</a:t>
            </a:r>
            <a:endParaRPr lang="ja-JP" altLang="en-US" sz="2000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EF5C85BE-5F7A-6BC2-BC11-9B653DA3FBCA}"/>
              </a:ext>
            </a:extLst>
          </p:cNvPr>
          <p:cNvSpPr/>
          <p:nvPr/>
        </p:nvSpPr>
        <p:spPr>
          <a:xfrm>
            <a:off x="4834404" y="2201299"/>
            <a:ext cx="756270" cy="364331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true</a:t>
            </a:r>
            <a:endParaRPr lang="ja-JP" altLang="en-US" sz="2000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A280E170-FAD2-63B6-1376-18505B7A259A}"/>
              </a:ext>
            </a:extLst>
          </p:cNvPr>
          <p:cNvSpPr/>
          <p:nvPr/>
        </p:nvSpPr>
        <p:spPr>
          <a:xfrm>
            <a:off x="6018082" y="2210063"/>
            <a:ext cx="756270" cy="364331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false</a:t>
            </a:r>
            <a:endParaRPr lang="ja-JP" altLang="en-US" sz="2000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7635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CE80E2-B362-6BAB-1FFD-E66BC1D06E99}"/>
              </a:ext>
            </a:extLst>
          </p:cNvPr>
          <p:cNvSpPr txBox="1">
            <a:spLocks/>
          </p:cNvSpPr>
          <p:nvPr/>
        </p:nvSpPr>
        <p:spPr>
          <a:xfrm>
            <a:off x="3018116" y="289486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bool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型と呼ばれる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1 - 7 | </a:t>
            </a:r>
            <a:r>
              <a:rPr lang="ja-JP" altLang="en-US"/>
              <a:t>真理値と条件分岐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AB7DA7-16E5-A605-F84D-891A632E56A2}"/>
              </a:ext>
            </a:extLst>
          </p:cNvPr>
          <p:cNvSpPr txBox="1"/>
          <p:nvPr/>
        </p:nvSpPr>
        <p:spPr>
          <a:xfrm>
            <a:off x="7526438" y="1271831"/>
            <a:ext cx="4560047" cy="4840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ja-JP" err="1">
                <a:solidFill>
                  <a:schemeClr val="bg1">
                    <a:lumMod val="65000"/>
                  </a:schemeClr>
                </a:solidFill>
              </a:rPr>
              <a:t>boolean</a:t>
            </a:r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2CC612-48B8-F87A-5D90-DC0DDBBB2103}"/>
              </a:ext>
            </a:extLst>
          </p:cNvPr>
          <p:cNvSpPr txBox="1"/>
          <p:nvPr/>
        </p:nvSpPr>
        <p:spPr>
          <a:xfrm>
            <a:off x="1481329" y="3657498"/>
            <a:ext cx="3873496" cy="23556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main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void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bool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yes 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=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true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“true = %d”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yes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bool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no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=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false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“false = %d”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no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}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6E32E76-04CD-3F3F-3434-F55181CBED71}"/>
              </a:ext>
            </a:extLst>
          </p:cNvPr>
          <p:cNvSpPr txBox="1"/>
          <p:nvPr/>
        </p:nvSpPr>
        <p:spPr>
          <a:xfrm>
            <a:off x="1544890" y="3547518"/>
            <a:ext cx="1226702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300">
                <a:solidFill>
                  <a:schemeClr val="bg1"/>
                </a:solidFill>
              </a:rPr>
              <a:t>コード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9BDF07C-B50C-0CBC-10C3-F151552F083A}"/>
              </a:ext>
            </a:extLst>
          </p:cNvPr>
          <p:cNvSpPr txBox="1"/>
          <p:nvPr/>
        </p:nvSpPr>
        <p:spPr>
          <a:xfrm>
            <a:off x="6096000" y="3657498"/>
            <a:ext cx="5253070" cy="9711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true = 1</a:t>
            </a:r>
          </a:p>
          <a:p>
            <a:pPr algn="l">
              <a:lnSpc>
                <a:spcPct val="120000"/>
              </a:lnSpc>
            </a:pP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false = 0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94DD5A-E95E-F752-3484-71B34E9E0B4B}"/>
              </a:ext>
            </a:extLst>
          </p:cNvPr>
          <p:cNvSpPr txBox="1"/>
          <p:nvPr/>
        </p:nvSpPr>
        <p:spPr>
          <a:xfrm>
            <a:off x="6157815" y="3547518"/>
            <a:ext cx="744770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600">
                <a:solidFill>
                  <a:schemeClr val="bg1"/>
                </a:solidFill>
              </a:rPr>
              <a:t>出力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4551CB9-C7DE-3CE4-8CE8-989987F42945}"/>
              </a:ext>
            </a:extLst>
          </p:cNvPr>
          <p:cNvSpPr txBox="1"/>
          <p:nvPr/>
        </p:nvSpPr>
        <p:spPr>
          <a:xfrm>
            <a:off x="6096000" y="4738634"/>
            <a:ext cx="5253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printf 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で  </a:t>
            </a: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“%d”  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で表示できるが</a:t>
            </a:r>
            <a:endParaRPr lang="en-US" altLang="ja-JP" sz="20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数字になってしまう</a:t>
            </a:r>
            <a:endParaRPr lang="en-US" altLang="ja-JP" sz="20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20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true  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は  </a:t>
            </a: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1  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、  </a:t>
            </a: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false  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は  </a:t>
            </a: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0  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に変換される</a:t>
            </a:r>
            <a:endParaRPr lang="en-US" altLang="ja-JP" sz="20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1885CCB-D676-A394-B3F6-AD9E46A18861}"/>
              </a:ext>
            </a:extLst>
          </p:cNvPr>
          <p:cNvSpPr/>
          <p:nvPr/>
        </p:nvSpPr>
        <p:spPr>
          <a:xfrm>
            <a:off x="7986890" y="4733811"/>
            <a:ext cx="694394" cy="364331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“%d”</a:t>
            </a:r>
            <a:endParaRPr lang="ja-JP" altLang="en-US" sz="2000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23F8DAD-D588-4302-FC89-65BCB4D89897}"/>
              </a:ext>
            </a:extLst>
          </p:cNvPr>
          <p:cNvSpPr/>
          <p:nvPr/>
        </p:nvSpPr>
        <p:spPr>
          <a:xfrm>
            <a:off x="7969588" y="5654719"/>
            <a:ext cx="785850" cy="364331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false</a:t>
            </a:r>
            <a:endParaRPr lang="ja-JP" altLang="en-US" sz="2000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1649BCD-1712-AE0D-3E50-988A1C49A8C4}"/>
              </a:ext>
            </a:extLst>
          </p:cNvPr>
          <p:cNvSpPr/>
          <p:nvPr/>
        </p:nvSpPr>
        <p:spPr>
          <a:xfrm>
            <a:off x="6510117" y="5654720"/>
            <a:ext cx="694394" cy="364331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true</a:t>
            </a:r>
            <a:endParaRPr lang="ja-JP" altLang="en-US" sz="2000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668A6FB-8922-B255-749E-571F60868BF4}"/>
              </a:ext>
            </a:extLst>
          </p:cNvPr>
          <p:cNvSpPr/>
          <p:nvPr/>
        </p:nvSpPr>
        <p:spPr>
          <a:xfrm>
            <a:off x="9065498" y="5675555"/>
            <a:ext cx="241176" cy="343495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0</a:t>
            </a:r>
            <a:endParaRPr lang="ja-JP" altLang="en-US" sz="2000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099E73DD-485A-1D28-47DE-ADEB4E1145FC}"/>
              </a:ext>
            </a:extLst>
          </p:cNvPr>
          <p:cNvSpPr/>
          <p:nvPr/>
        </p:nvSpPr>
        <p:spPr>
          <a:xfrm>
            <a:off x="7526438" y="5644542"/>
            <a:ext cx="241176" cy="343495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1</a:t>
            </a:r>
            <a:endParaRPr lang="ja-JP" altLang="en-US" sz="2000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A0D3FB8-5F9E-1A69-0ED8-DD30F3B0E638}"/>
              </a:ext>
            </a:extLst>
          </p:cNvPr>
          <p:cNvSpPr txBox="1"/>
          <p:nvPr/>
        </p:nvSpPr>
        <p:spPr>
          <a:xfrm>
            <a:off x="3960204" y="1312058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真理値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61B2684-A9AE-B168-1DDF-2A5D192C7CEA}"/>
              </a:ext>
            </a:extLst>
          </p:cNvPr>
          <p:cNvSpPr txBox="1"/>
          <p:nvPr/>
        </p:nvSpPr>
        <p:spPr>
          <a:xfrm>
            <a:off x="7526438" y="1271831"/>
            <a:ext cx="4560047" cy="4840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ja-JP" err="1">
                <a:solidFill>
                  <a:schemeClr val="bg1">
                    <a:lumMod val="65000"/>
                  </a:schemeClr>
                </a:solidFill>
              </a:rPr>
              <a:t>boolean</a:t>
            </a:r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4F20C3-90FB-F038-9A8C-91BF683DBBA5}"/>
              </a:ext>
            </a:extLst>
          </p:cNvPr>
          <p:cNvSpPr txBox="1"/>
          <p:nvPr/>
        </p:nvSpPr>
        <p:spPr>
          <a:xfrm>
            <a:off x="4665563" y="999463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しん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り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ち</a:t>
            </a:r>
            <a:endParaRPr lang="ja-JP" altLang="en-US" spc="3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351D89D-2FAE-CCEA-ECFD-40BD769EB82D}"/>
              </a:ext>
            </a:extLst>
          </p:cNvPr>
          <p:cNvSpPr txBox="1"/>
          <p:nvPr/>
        </p:nvSpPr>
        <p:spPr>
          <a:xfrm>
            <a:off x="527793" y="2167827"/>
            <a:ext cx="1113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2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種類の値  </a:t>
            </a: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true  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か  </a:t>
            </a: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false  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しかとらない型</a:t>
            </a: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BEB20AB-90B4-42F1-CCCF-B3BB08B10CE0}"/>
              </a:ext>
            </a:extLst>
          </p:cNvPr>
          <p:cNvSpPr/>
          <p:nvPr/>
        </p:nvSpPr>
        <p:spPr>
          <a:xfrm>
            <a:off x="4764506" y="2935798"/>
            <a:ext cx="756270" cy="364331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bool</a:t>
            </a:r>
            <a:endParaRPr lang="ja-JP" altLang="en-US" sz="2000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EF5C85BE-5F7A-6BC2-BC11-9B653DA3FBCA}"/>
              </a:ext>
            </a:extLst>
          </p:cNvPr>
          <p:cNvSpPr/>
          <p:nvPr/>
        </p:nvSpPr>
        <p:spPr>
          <a:xfrm>
            <a:off x="4834404" y="2201299"/>
            <a:ext cx="756270" cy="364331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true</a:t>
            </a:r>
            <a:endParaRPr lang="ja-JP" altLang="en-US" sz="2000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A280E170-FAD2-63B6-1376-18505B7A259A}"/>
              </a:ext>
            </a:extLst>
          </p:cNvPr>
          <p:cNvSpPr/>
          <p:nvPr/>
        </p:nvSpPr>
        <p:spPr>
          <a:xfrm>
            <a:off x="6018082" y="2210063"/>
            <a:ext cx="756270" cy="364331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false</a:t>
            </a:r>
            <a:endParaRPr lang="ja-JP" altLang="en-US" sz="2000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038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1 - 7 | </a:t>
            </a:r>
            <a:r>
              <a:rPr lang="ja-JP" altLang="en-US"/>
              <a:t>真理値と条件分岐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5</a:t>
            </a:fld>
            <a:endParaRPr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39B8780-B4B2-4479-D2E3-0DFA9DD7EBE7}"/>
              </a:ext>
            </a:extLst>
          </p:cNvPr>
          <p:cNvCxnSpPr/>
          <p:nvPr/>
        </p:nvCxnSpPr>
        <p:spPr>
          <a:xfrm>
            <a:off x="258461" y="1026092"/>
            <a:ext cx="66656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C0BF9F8-A9BB-0B0B-B10D-C46BD7852A70}"/>
              </a:ext>
            </a:extLst>
          </p:cNvPr>
          <p:cNvSpPr txBox="1"/>
          <p:nvPr/>
        </p:nvSpPr>
        <p:spPr>
          <a:xfrm>
            <a:off x="174696" y="207360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真理値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588B2AE-22F2-C009-9459-2B041B43662F}"/>
              </a:ext>
            </a:extLst>
          </p:cNvPr>
          <p:cNvSpPr txBox="1"/>
          <p:nvPr/>
        </p:nvSpPr>
        <p:spPr>
          <a:xfrm>
            <a:off x="2316375" y="545764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しん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り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ち</a:t>
            </a:r>
            <a:endParaRPr lang="ja-JP" altLang="en-US" spc="3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01AD72-87EB-CB6F-C46C-0A4FF723668C}"/>
              </a:ext>
            </a:extLst>
          </p:cNvPr>
          <p:cNvSpPr txBox="1"/>
          <p:nvPr/>
        </p:nvSpPr>
        <p:spPr>
          <a:xfrm>
            <a:off x="3905249" y="514986"/>
            <a:ext cx="505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2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種類の値  </a:t>
            </a: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true  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か  </a:t>
            </a: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false  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しかとらない型</a:t>
            </a:r>
            <a:endParaRPr lang="en-US" altLang="ja-JP" sz="20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456E3795-E4BF-7E39-76F1-7B423035BDCA}"/>
              </a:ext>
            </a:extLst>
          </p:cNvPr>
          <p:cNvSpPr/>
          <p:nvPr/>
        </p:nvSpPr>
        <p:spPr>
          <a:xfrm>
            <a:off x="5176518" y="551092"/>
            <a:ext cx="649374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true</a:t>
            </a:r>
            <a:endParaRPr lang="ja-JP" altLang="en-US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4D713366-31B3-B3F8-F337-7036406045DE}"/>
              </a:ext>
            </a:extLst>
          </p:cNvPr>
          <p:cNvSpPr/>
          <p:nvPr/>
        </p:nvSpPr>
        <p:spPr>
          <a:xfrm>
            <a:off x="6135830" y="550223"/>
            <a:ext cx="716628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false</a:t>
            </a:r>
            <a:endParaRPr lang="ja-JP" altLang="en-US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5D528539-F400-7FC8-BFFE-2E05BAC781DB}"/>
              </a:ext>
            </a:extLst>
          </p:cNvPr>
          <p:cNvSpPr/>
          <p:nvPr/>
        </p:nvSpPr>
        <p:spPr>
          <a:xfrm>
            <a:off x="2361778" y="181433"/>
            <a:ext cx="756270" cy="364331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bool</a:t>
            </a:r>
            <a:endParaRPr lang="ja-JP" altLang="en-US" sz="2000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5588A90-8E14-F0D3-76D8-65FF52288DED}"/>
              </a:ext>
            </a:extLst>
          </p:cNvPr>
          <p:cNvSpPr/>
          <p:nvPr/>
        </p:nvSpPr>
        <p:spPr>
          <a:xfrm>
            <a:off x="1226036" y="2259462"/>
            <a:ext cx="9819588" cy="756063"/>
          </a:xfrm>
          <a:prstGeom prst="rect">
            <a:avLst/>
          </a:prstGeom>
          <a:solidFill>
            <a:srgbClr val="243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BB74B21-56DB-0084-B0CF-BD55777BF7EE}"/>
              </a:ext>
            </a:extLst>
          </p:cNvPr>
          <p:cNvCxnSpPr>
            <a:cxnSpLocks/>
          </p:cNvCxnSpPr>
          <p:nvPr/>
        </p:nvCxnSpPr>
        <p:spPr>
          <a:xfrm>
            <a:off x="3861969" y="2328755"/>
            <a:ext cx="0" cy="601416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C7D1AD7-3FE8-C6E8-F9AF-06517A38988F}"/>
              </a:ext>
            </a:extLst>
          </p:cNvPr>
          <p:cNvSpPr txBox="1"/>
          <p:nvPr/>
        </p:nvSpPr>
        <p:spPr>
          <a:xfrm>
            <a:off x="1774048" y="2487034"/>
            <a:ext cx="1582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論理演算</a:t>
            </a:r>
            <a:endParaRPr lang="ja-JP" altLang="en-US"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FF72FCA-E4F1-FA8C-D0B5-CF88463E251D}"/>
              </a:ext>
            </a:extLst>
          </p:cNvPr>
          <p:cNvSpPr txBox="1"/>
          <p:nvPr/>
        </p:nvSpPr>
        <p:spPr>
          <a:xfrm>
            <a:off x="4197707" y="2283840"/>
            <a:ext cx="6146418" cy="70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NOT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や </a:t>
            </a: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AND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に代表される、条件が正しいか判断する演算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プログラミングでは 「～と等しい」 「～より大きい」 も含む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3731DD3-5E57-7DB2-ABC7-17DB76ABB2BB}"/>
              </a:ext>
            </a:extLst>
          </p:cNvPr>
          <p:cNvSpPr txBox="1"/>
          <p:nvPr/>
        </p:nvSpPr>
        <p:spPr>
          <a:xfrm>
            <a:off x="1821212" y="2322975"/>
            <a:ext cx="15435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1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ろんりえんざん</a:t>
            </a:r>
            <a:endParaRPr lang="ja-JP" altLang="en-US" sz="1100" spc="3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3EDDE5-CB11-A036-E763-D0AC9731D881}"/>
              </a:ext>
            </a:extLst>
          </p:cNvPr>
          <p:cNvSpPr txBox="1"/>
          <p:nvPr/>
        </p:nvSpPr>
        <p:spPr>
          <a:xfrm>
            <a:off x="2535745" y="3366262"/>
            <a:ext cx="7120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>
                <a:solidFill>
                  <a:schemeClr val="bg1"/>
                </a:solidFill>
                <a:latin typeface="+mn-ea"/>
              </a:rPr>
              <a:t>基本的に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2</a:t>
            </a:r>
            <a:r>
              <a:rPr lang="ja-JP" altLang="en-US" sz="2400">
                <a:solidFill>
                  <a:schemeClr val="bg1"/>
                </a:solidFill>
                <a:latin typeface="+mn-ea"/>
              </a:rPr>
              <a:t>つの数を</a:t>
            </a:r>
            <a:endParaRPr lang="en-US" altLang="ja-JP" sz="2400">
              <a:solidFill>
                <a:schemeClr val="bg1"/>
              </a:solidFill>
              <a:latin typeface="+mn-ea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 b="1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論理演算子</a:t>
            </a:r>
            <a:r>
              <a:rPr lang="ja-JP" altLang="en-US" sz="24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(</a:t>
            </a:r>
            <a:r>
              <a:rPr lang="ja-JP" altLang="en-US" sz="2400">
                <a:solidFill>
                  <a:schemeClr val="bg1"/>
                </a:solidFill>
                <a:latin typeface="+mn-ea"/>
              </a:rPr>
              <a:t>論理演算に使う記号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) </a:t>
            </a:r>
            <a:r>
              <a:rPr lang="ja-JP" altLang="en-US" sz="2400">
                <a:solidFill>
                  <a:schemeClr val="bg1"/>
                </a:solidFill>
                <a:latin typeface="+mn-ea"/>
              </a:rPr>
              <a:t>の前後に書く</a:t>
            </a:r>
            <a:endParaRPr lang="en-US" altLang="ja-JP" sz="240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F40D751-3839-A539-E59F-E745D15F9101}"/>
              </a:ext>
            </a:extLst>
          </p:cNvPr>
          <p:cNvGrpSpPr/>
          <p:nvPr/>
        </p:nvGrpSpPr>
        <p:grpSpPr>
          <a:xfrm>
            <a:off x="2136772" y="4422724"/>
            <a:ext cx="7998115" cy="1603273"/>
            <a:chOff x="2096942" y="4488558"/>
            <a:chExt cx="7998115" cy="1603273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649444A-D272-E7BE-B7FE-0BE8E6D14B5A}"/>
                </a:ext>
              </a:extLst>
            </p:cNvPr>
            <p:cNvSpPr txBox="1"/>
            <p:nvPr/>
          </p:nvSpPr>
          <p:spPr>
            <a:xfrm>
              <a:off x="2096942" y="4598538"/>
              <a:ext cx="7998115" cy="149329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360000" tIns="144000" rIns="360000" bIns="144000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accent4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int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main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(</a:t>
              </a:r>
              <a:r>
                <a:rPr lang="en-US" altLang="ja-JP">
                  <a:solidFill>
                    <a:schemeClr val="accent4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void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) {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printf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( 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“true AND false = %d”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, 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true </a:t>
              </a:r>
              <a:r>
                <a:rPr lang="en-US" altLang="ja-JP" b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&amp;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false 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);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return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0;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}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2124FF9-1AED-51B7-ED40-D3C236AA1B6D}"/>
                </a:ext>
              </a:extLst>
            </p:cNvPr>
            <p:cNvSpPr txBox="1"/>
            <p:nvPr/>
          </p:nvSpPr>
          <p:spPr>
            <a:xfrm>
              <a:off x="2160504" y="4488558"/>
              <a:ext cx="1226702" cy="21498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ja-JP" altLang="en-US" sz="1400" spc="300">
                  <a:solidFill>
                    <a:schemeClr val="bg1"/>
                  </a:solidFill>
                </a:rPr>
                <a:t>コード</a:t>
              </a:r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6D32217-77F8-DC1C-DCC3-F92C8CC7C098}"/>
              </a:ext>
            </a:extLst>
          </p:cNvPr>
          <p:cNvSpPr txBox="1"/>
          <p:nvPr/>
        </p:nvSpPr>
        <p:spPr>
          <a:xfrm>
            <a:off x="6793441" y="5349574"/>
            <a:ext cx="2862814" cy="3648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↑ 論理演算子</a:t>
            </a:r>
          </a:p>
        </p:txBody>
      </p:sp>
    </p:spTree>
    <p:extLst>
      <p:ext uri="{BB962C8B-B14F-4D97-AF65-F5344CB8AC3E}">
        <p14:creationId xmlns:p14="http://schemas.microsoft.com/office/powerpoint/2010/main" val="1383815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1 - 7 | </a:t>
            </a:r>
            <a:r>
              <a:rPr lang="ja-JP" altLang="en-US"/>
              <a:t>真理値と条件分岐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6</a:t>
            </a:fld>
            <a:endParaRPr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39B8780-B4B2-4479-D2E3-0DFA9DD7EBE7}"/>
              </a:ext>
            </a:extLst>
          </p:cNvPr>
          <p:cNvCxnSpPr/>
          <p:nvPr/>
        </p:nvCxnSpPr>
        <p:spPr>
          <a:xfrm>
            <a:off x="258461" y="-206705"/>
            <a:ext cx="66656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C0BF9F8-A9BB-0B0B-B10D-C46BD7852A70}"/>
              </a:ext>
            </a:extLst>
          </p:cNvPr>
          <p:cNvSpPr txBox="1"/>
          <p:nvPr/>
        </p:nvSpPr>
        <p:spPr>
          <a:xfrm>
            <a:off x="174696" y="-1025437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真理値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588B2AE-22F2-C009-9459-2B041B43662F}"/>
              </a:ext>
            </a:extLst>
          </p:cNvPr>
          <p:cNvSpPr txBox="1"/>
          <p:nvPr/>
        </p:nvSpPr>
        <p:spPr>
          <a:xfrm>
            <a:off x="2316375" y="-687033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しん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り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ち</a:t>
            </a:r>
            <a:endParaRPr lang="ja-JP" altLang="en-US" spc="3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01AD72-87EB-CB6F-C46C-0A4FF723668C}"/>
              </a:ext>
            </a:extLst>
          </p:cNvPr>
          <p:cNvSpPr txBox="1"/>
          <p:nvPr/>
        </p:nvSpPr>
        <p:spPr>
          <a:xfrm>
            <a:off x="3905249" y="-717811"/>
            <a:ext cx="505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2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種類の値  </a:t>
            </a: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true  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か  </a:t>
            </a: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false  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しかとらない型</a:t>
            </a:r>
            <a:endParaRPr lang="en-US" altLang="ja-JP" sz="20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456E3795-E4BF-7E39-76F1-7B423035BDCA}"/>
              </a:ext>
            </a:extLst>
          </p:cNvPr>
          <p:cNvSpPr/>
          <p:nvPr/>
        </p:nvSpPr>
        <p:spPr>
          <a:xfrm>
            <a:off x="5176518" y="-681705"/>
            <a:ext cx="649374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true</a:t>
            </a:r>
            <a:endParaRPr lang="ja-JP" altLang="en-US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4D713366-31B3-B3F8-F337-7036406045DE}"/>
              </a:ext>
            </a:extLst>
          </p:cNvPr>
          <p:cNvSpPr/>
          <p:nvPr/>
        </p:nvSpPr>
        <p:spPr>
          <a:xfrm>
            <a:off x="6135830" y="-682574"/>
            <a:ext cx="716628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false</a:t>
            </a:r>
            <a:endParaRPr lang="ja-JP" altLang="en-US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5D528539-F400-7FC8-BFFE-2E05BAC781DB}"/>
              </a:ext>
            </a:extLst>
          </p:cNvPr>
          <p:cNvSpPr/>
          <p:nvPr/>
        </p:nvSpPr>
        <p:spPr>
          <a:xfrm>
            <a:off x="2361778" y="-1051364"/>
            <a:ext cx="756270" cy="364331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bool</a:t>
            </a:r>
            <a:endParaRPr lang="ja-JP" altLang="en-US" sz="2000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5588A90-8E14-F0D3-76D8-65FF52288DED}"/>
              </a:ext>
            </a:extLst>
          </p:cNvPr>
          <p:cNvSpPr/>
          <p:nvPr/>
        </p:nvSpPr>
        <p:spPr>
          <a:xfrm>
            <a:off x="1430040" y="336113"/>
            <a:ext cx="9819588" cy="756063"/>
          </a:xfrm>
          <a:prstGeom prst="rect">
            <a:avLst/>
          </a:prstGeom>
          <a:solidFill>
            <a:srgbClr val="243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BB74B21-56DB-0084-B0CF-BD55777BF7EE}"/>
              </a:ext>
            </a:extLst>
          </p:cNvPr>
          <p:cNvCxnSpPr>
            <a:cxnSpLocks/>
          </p:cNvCxnSpPr>
          <p:nvPr/>
        </p:nvCxnSpPr>
        <p:spPr>
          <a:xfrm>
            <a:off x="4065973" y="405406"/>
            <a:ext cx="0" cy="601416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C7D1AD7-3FE8-C6E8-F9AF-06517A38988F}"/>
              </a:ext>
            </a:extLst>
          </p:cNvPr>
          <p:cNvSpPr txBox="1"/>
          <p:nvPr/>
        </p:nvSpPr>
        <p:spPr>
          <a:xfrm>
            <a:off x="1978052" y="563685"/>
            <a:ext cx="1582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論理演算</a:t>
            </a:r>
            <a:endParaRPr lang="ja-JP" altLang="en-US"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FF72FCA-E4F1-FA8C-D0B5-CF88463E251D}"/>
              </a:ext>
            </a:extLst>
          </p:cNvPr>
          <p:cNvSpPr txBox="1"/>
          <p:nvPr/>
        </p:nvSpPr>
        <p:spPr>
          <a:xfrm>
            <a:off x="4401711" y="360491"/>
            <a:ext cx="6146418" cy="70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NOT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や </a:t>
            </a: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AND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に代表される、条件が正しいか判断する演算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プログラミングでは 「～と等しい」 「～より大きい」 も含む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3731DD3-5E57-7DB2-ABC7-17DB76ABB2BB}"/>
              </a:ext>
            </a:extLst>
          </p:cNvPr>
          <p:cNvSpPr txBox="1"/>
          <p:nvPr/>
        </p:nvSpPr>
        <p:spPr>
          <a:xfrm>
            <a:off x="2025216" y="399626"/>
            <a:ext cx="15435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1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ろんりえんざん</a:t>
            </a:r>
            <a:endParaRPr lang="ja-JP" altLang="en-US" sz="1100" spc="300"/>
          </a:p>
        </p:txBody>
      </p:sp>
      <p:graphicFrame>
        <p:nvGraphicFramePr>
          <p:cNvPr id="56" name="表 56">
            <a:extLst>
              <a:ext uri="{FF2B5EF4-FFF2-40B4-BE49-F238E27FC236}">
                <a16:creationId xmlns:a16="http://schemas.microsoft.com/office/drawing/2014/main" id="{62CACF20-4A8B-1815-4C40-8422DE6D15DA}"/>
              </a:ext>
            </a:extLst>
          </p:cNvPr>
          <p:cNvGraphicFramePr>
            <a:graphicFrameLocks noGrp="1"/>
          </p:cNvGraphicFramePr>
          <p:nvPr/>
        </p:nvGraphicFramePr>
        <p:xfrm>
          <a:off x="1328229" y="1461508"/>
          <a:ext cx="9921399" cy="44897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6460">
                  <a:extLst>
                    <a:ext uri="{9D8B030D-6E8A-4147-A177-3AD203B41FA5}">
                      <a16:colId xmlns:a16="http://schemas.microsoft.com/office/drawing/2014/main" val="801273482"/>
                    </a:ext>
                  </a:extLst>
                </a:gridCol>
                <a:gridCol w="2578313">
                  <a:extLst>
                    <a:ext uri="{9D8B030D-6E8A-4147-A177-3AD203B41FA5}">
                      <a16:colId xmlns:a16="http://schemas.microsoft.com/office/drawing/2014/main" val="3743207941"/>
                    </a:ext>
                  </a:extLst>
                </a:gridCol>
                <a:gridCol w="2578313">
                  <a:extLst>
                    <a:ext uri="{9D8B030D-6E8A-4147-A177-3AD203B41FA5}">
                      <a16:colId xmlns:a16="http://schemas.microsoft.com/office/drawing/2014/main" val="1555286356"/>
                    </a:ext>
                  </a:extLst>
                </a:gridCol>
                <a:gridCol w="2578313">
                  <a:extLst>
                    <a:ext uri="{9D8B030D-6E8A-4147-A177-3AD203B41FA5}">
                      <a16:colId xmlns:a16="http://schemas.microsoft.com/office/drawing/2014/main" val="846337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solidFill>
                            <a:schemeClr val="bg1"/>
                          </a:solidFill>
                        </a:rPr>
                        <a:t>コード内の書き方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solidFill>
                            <a:schemeClr val="bg1"/>
                          </a:solidFill>
                        </a:rPr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solidFill>
                            <a:schemeClr val="bg1"/>
                          </a:solidFill>
                        </a:rPr>
                        <a:t>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07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==</a:t>
                      </a:r>
                      <a:endParaRPr kumimoji="1" lang="ja-JP" altLang="en-US" b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値が等しい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==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</a:p>
                    <a:p>
                      <a:pPr lvl="3" algn="l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  <a:endParaRPr kumimoji="1" lang="ja-JP" altLang="en-US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==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</a:t>
                      </a:r>
                    </a:p>
                    <a:p>
                      <a:pPr lvl="3" algn="l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  <a:endParaRPr kumimoji="1" lang="ja-JP" altLang="en-US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57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!=</a:t>
                      </a:r>
                      <a:endParaRPr kumimoji="1" lang="ja-JP" altLang="en-US" b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値が異なる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6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!=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9</a:t>
                      </a:r>
                    </a:p>
                    <a:p>
                      <a:pPr lvl="3" algn="l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  <a:endParaRPr kumimoji="1" lang="ja-JP" altLang="en-US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!=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</a:p>
                    <a:p>
                      <a:pPr lvl="3" algn="l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  <a:endParaRPr kumimoji="1" lang="ja-JP" altLang="en-US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79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&gt;</a:t>
                      </a:r>
                      <a:endParaRPr kumimoji="1" lang="ja-JP" altLang="en-US" b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前の値が後の値</a:t>
                      </a:r>
                      <a:b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</a:b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よりも大きい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12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&gt;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7</a:t>
                      </a:r>
                    </a:p>
                    <a:p>
                      <a:pPr lvl="3" algn="l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  <a:endParaRPr kumimoji="1" lang="ja-JP" altLang="en-US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&gt;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</a:t>
                      </a:r>
                    </a:p>
                    <a:p>
                      <a:pPr lvl="3" algn="l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  <a:endParaRPr kumimoji="1" lang="ja-JP" altLang="en-US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37005"/>
                  </a:ext>
                </a:extLst>
              </a:tr>
              <a:tr h="7328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&lt;</a:t>
                      </a:r>
                      <a:endParaRPr kumimoji="1" lang="ja-JP" altLang="en-US" b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前の値が後の値</a:t>
                      </a:r>
                      <a:b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</a:b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よりも小さい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&lt;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8</a:t>
                      </a:r>
                    </a:p>
                    <a:p>
                      <a:pPr lvl="3" algn="l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  <a:endParaRPr kumimoji="1" lang="ja-JP" altLang="en-US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&lt;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</a:p>
                    <a:p>
                      <a:pPr lvl="3" algn="l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  <a:endParaRPr kumimoji="1" lang="ja-JP" altLang="en-US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291872"/>
                  </a:ext>
                </a:extLst>
              </a:tr>
              <a:tr h="7328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&gt;=</a:t>
                      </a:r>
                      <a:endParaRPr kumimoji="1" lang="ja-JP" altLang="en-US" b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前の値が後の値</a:t>
                      </a:r>
                      <a:b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</a:b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以上である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&gt;=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</a:p>
                    <a:p>
                      <a:pPr lvl="3" algn="l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  <a:endParaRPr kumimoji="1" lang="ja-JP" altLang="en-US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&gt;=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</a:t>
                      </a:r>
                    </a:p>
                    <a:p>
                      <a:pPr lvl="3" algn="l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  <a:endParaRPr kumimoji="1" lang="ja-JP" altLang="en-US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669802"/>
                  </a:ext>
                </a:extLst>
              </a:tr>
              <a:tr h="7328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&lt;=</a:t>
                      </a:r>
                      <a:endParaRPr kumimoji="1" lang="ja-JP" altLang="en-US" b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前の値が後の値</a:t>
                      </a:r>
                      <a:b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</a:b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以下である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3.1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&lt;=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3.1</a:t>
                      </a:r>
                    </a:p>
                    <a:p>
                      <a:pPr lvl="3" algn="l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  <a:endParaRPr kumimoji="1" lang="ja-JP" altLang="en-US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9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b="1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&lt;=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dirty="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-2</a:t>
                      </a:r>
                    </a:p>
                    <a:p>
                      <a:pPr lvl="3" algn="l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 dirty="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  <a:endParaRPr kumimoji="1" lang="ja-JP" altLang="en-US" dirty="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283520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5D2286-0DF9-BF5B-770D-EDF59335334F}"/>
              </a:ext>
            </a:extLst>
          </p:cNvPr>
          <p:cNvSpPr txBox="1"/>
          <p:nvPr/>
        </p:nvSpPr>
        <p:spPr>
          <a:xfrm>
            <a:off x="430341" y="1527199"/>
            <a:ext cx="793443" cy="4495466"/>
          </a:xfrm>
          <a:prstGeom prst="rect">
            <a:avLst/>
          </a:prstGeom>
        </p:spPr>
        <p:txBody>
          <a:bodyPr vert="eaVert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pc="600">
                <a:solidFill>
                  <a:schemeClr val="bg1"/>
                </a:solidFill>
              </a:rPr>
              <a:t>比較演算子</a:t>
            </a:r>
          </a:p>
        </p:txBody>
      </p:sp>
    </p:spTree>
    <p:extLst>
      <p:ext uri="{BB962C8B-B14F-4D97-AF65-F5344CB8AC3E}">
        <p14:creationId xmlns:p14="http://schemas.microsoft.com/office/powerpoint/2010/main" val="996607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DA90583-3501-CFA9-0736-3E6096B0FA4E}"/>
              </a:ext>
            </a:extLst>
          </p:cNvPr>
          <p:cNvSpPr/>
          <p:nvPr/>
        </p:nvSpPr>
        <p:spPr>
          <a:xfrm>
            <a:off x="1430040" y="336113"/>
            <a:ext cx="9819588" cy="756063"/>
          </a:xfrm>
          <a:prstGeom prst="rect">
            <a:avLst/>
          </a:prstGeom>
          <a:solidFill>
            <a:srgbClr val="243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261A574-7786-AFD8-6152-37E77F9BCD51}"/>
              </a:ext>
            </a:extLst>
          </p:cNvPr>
          <p:cNvCxnSpPr>
            <a:cxnSpLocks/>
          </p:cNvCxnSpPr>
          <p:nvPr/>
        </p:nvCxnSpPr>
        <p:spPr>
          <a:xfrm>
            <a:off x="4065973" y="405406"/>
            <a:ext cx="0" cy="601416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EDA455-E17A-8C15-DD84-BE62CA6C7FBB}"/>
              </a:ext>
            </a:extLst>
          </p:cNvPr>
          <p:cNvSpPr txBox="1"/>
          <p:nvPr/>
        </p:nvSpPr>
        <p:spPr>
          <a:xfrm>
            <a:off x="1978052" y="563685"/>
            <a:ext cx="1582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論理演算</a:t>
            </a:r>
            <a:endParaRPr lang="ja-JP" altLang="en-US"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6135A1-0FF0-95A6-0BB3-D0E9096807B0}"/>
              </a:ext>
            </a:extLst>
          </p:cNvPr>
          <p:cNvSpPr txBox="1"/>
          <p:nvPr/>
        </p:nvSpPr>
        <p:spPr>
          <a:xfrm>
            <a:off x="4401711" y="360491"/>
            <a:ext cx="6146418" cy="70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NOT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や </a:t>
            </a: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AND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に代表される、条件が正しいか判断する演算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プログラミングでは 「～と等しい」 「～より大きい」 も含む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347D42-8B56-7AF8-DD87-00148F76034C}"/>
              </a:ext>
            </a:extLst>
          </p:cNvPr>
          <p:cNvSpPr txBox="1"/>
          <p:nvPr/>
        </p:nvSpPr>
        <p:spPr>
          <a:xfrm>
            <a:off x="2025216" y="399626"/>
            <a:ext cx="15435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1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ろんりえんざん</a:t>
            </a:r>
            <a:endParaRPr lang="ja-JP" altLang="en-US" sz="1100" spc="30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1 - 7 | </a:t>
            </a:r>
            <a:r>
              <a:rPr lang="ja-JP" altLang="en-US"/>
              <a:t>真理値と条件分岐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7</a:t>
            </a:fld>
            <a:endParaRPr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39B8780-B4B2-4479-D2E3-0DFA9DD7EBE7}"/>
              </a:ext>
            </a:extLst>
          </p:cNvPr>
          <p:cNvCxnSpPr/>
          <p:nvPr/>
        </p:nvCxnSpPr>
        <p:spPr>
          <a:xfrm>
            <a:off x="258461" y="-211442"/>
            <a:ext cx="66656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C0BF9F8-A9BB-0B0B-B10D-C46BD7852A70}"/>
              </a:ext>
            </a:extLst>
          </p:cNvPr>
          <p:cNvSpPr txBox="1"/>
          <p:nvPr/>
        </p:nvSpPr>
        <p:spPr>
          <a:xfrm>
            <a:off x="174696" y="-1030174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真理値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588B2AE-22F2-C009-9459-2B041B43662F}"/>
              </a:ext>
            </a:extLst>
          </p:cNvPr>
          <p:cNvSpPr txBox="1"/>
          <p:nvPr/>
        </p:nvSpPr>
        <p:spPr>
          <a:xfrm>
            <a:off x="2316375" y="-691770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しん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り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ち</a:t>
            </a:r>
            <a:endParaRPr lang="ja-JP" altLang="en-US" spc="3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01AD72-87EB-CB6F-C46C-0A4FF723668C}"/>
              </a:ext>
            </a:extLst>
          </p:cNvPr>
          <p:cNvSpPr txBox="1"/>
          <p:nvPr/>
        </p:nvSpPr>
        <p:spPr>
          <a:xfrm>
            <a:off x="3905249" y="-722548"/>
            <a:ext cx="505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2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種類の値  </a:t>
            </a: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true  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か  </a:t>
            </a: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false  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しかとらない型</a:t>
            </a:r>
            <a:endParaRPr lang="en-US" altLang="ja-JP" sz="20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456E3795-E4BF-7E39-76F1-7B423035BDCA}"/>
              </a:ext>
            </a:extLst>
          </p:cNvPr>
          <p:cNvSpPr/>
          <p:nvPr/>
        </p:nvSpPr>
        <p:spPr>
          <a:xfrm>
            <a:off x="5176518" y="-686442"/>
            <a:ext cx="649374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true</a:t>
            </a:r>
            <a:endParaRPr lang="ja-JP" altLang="en-US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4D713366-31B3-B3F8-F337-7036406045DE}"/>
              </a:ext>
            </a:extLst>
          </p:cNvPr>
          <p:cNvSpPr/>
          <p:nvPr/>
        </p:nvSpPr>
        <p:spPr>
          <a:xfrm>
            <a:off x="6135830" y="-687311"/>
            <a:ext cx="716628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false</a:t>
            </a:r>
            <a:endParaRPr lang="ja-JP" altLang="en-US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5D528539-F400-7FC8-BFFE-2E05BAC781DB}"/>
              </a:ext>
            </a:extLst>
          </p:cNvPr>
          <p:cNvSpPr/>
          <p:nvPr/>
        </p:nvSpPr>
        <p:spPr>
          <a:xfrm>
            <a:off x="2361778" y="-1056101"/>
            <a:ext cx="756270" cy="364331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bool</a:t>
            </a:r>
            <a:endParaRPr lang="ja-JP" altLang="en-US" sz="2000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6F616FE-4ED6-E534-E41F-CF96F5AAA6D3}"/>
              </a:ext>
            </a:extLst>
          </p:cNvPr>
          <p:cNvSpPr txBox="1"/>
          <p:nvPr/>
        </p:nvSpPr>
        <p:spPr>
          <a:xfrm>
            <a:off x="2535745" y="1416108"/>
            <a:ext cx="712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真理値どうしで演算することもできる</a:t>
            </a: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</p:txBody>
      </p:sp>
      <p:graphicFrame>
        <p:nvGraphicFramePr>
          <p:cNvPr id="56" name="表 56">
            <a:extLst>
              <a:ext uri="{FF2B5EF4-FFF2-40B4-BE49-F238E27FC236}">
                <a16:creationId xmlns:a16="http://schemas.microsoft.com/office/drawing/2014/main" id="{62CACF20-4A8B-1815-4C40-8422DE6D15DA}"/>
              </a:ext>
            </a:extLst>
          </p:cNvPr>
          <p:cNvGraphicFramePr>
            <a:graphicFrameLocks noGrp="1"/>
          </p:cNvGraphicFramePr>
          <p:nvPr/>
        </p:nvGraphicFramePr>
        <p:xfrm>
          <a:off x="1223784" y="2147254"/>
          <a:ext cx="10737496" cy="3443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0483">
                  <a:extLst>
                    <a:ext uri="{9D8B030D-6E8A-4147-A177-3AD203B41FA5}">
                      <a16:colId xmlns:a16="http://schemas.microsoft.com/office/drawing/2014/main" val="2934381911"/>
                    </a:ext>
                  </a:extLst>
                </a:gridCol>
                <a:gridCol w="1860846">
                  <a:extLst>
                    <a:ext uri="{9D8B030D-6E8A-4147-A177-3AD203B41FA5}">
                      <a16:colId xmlns:a16="http://schemas.microsoft.com/office/drawing/2014/main" val="801273482"/>
                    </a:ext>
                  </a:extLst>
                </a:gridCol>
                <a:gridCol w="2922812">
                  <a:extLst>
                    <a:ext uri="{9D8B030D-6E8A-4147-A177-3AD203B41FA5}">
                      <a16:colId xmlns:a16="http://schemas.microsoft.com/office/drawing/2014/main" val="3743207941"/>
                    </a:ext>
                  </a:extLst>
                </a:gridCol>
                <a:gridCol w="2437089">
                  <a:extLst>
                    <a:ext uri="{9D8B030D-6E8A-4147-A177-3AD203B41FA5}">
                      <a16:colId xmlns:a16="http://schemas.microsoft.com/office/drawing/2014/main" val="1555286356"/>
                    </a:ext>
                  </a:extLst>
                </a:gridCol>
                <a:gridCol w="2476266">
                  <a:extLst>
                    <a:ext uri="{9D8B030D-6E8A-4147-A177-3AD203B41FA5}">
                      <a16:colId xmlns:a16="http://schemas.microsoft.com/office/drawing/2014/main" val="1330843713"/>
                    </a:ext>
                  </a:extLst>
                </a:gridCol>
              </a:tblGrid>
              <a:tr h="386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solidFill>
                            <a:schemeClr val="bg1"/>
                          </a:solidFill>
                        </a:rPr>
                        <a:t>名称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solidFill>
                            <a:schemeClr val="bg1"/>
                          </a:solidFill>
                        </a:rPr>
                        <a:t>コード内の書き方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solidFill>
                            <a:schemeClr val="bg1"/>
                          </a:solidFill>
                        </a:rPr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solidFill>
                            <a:schemeClr val="bg1"/>
                          </a:solidFill>
                        </a:rPr>
                        <a:t>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074749"/>
                  </a:ext>
                </a:extLst>
              </a:tr>
              <a:tr h="6662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AND</a:t>
                      </a:r>
                      <a:endParaRPr kumimoji="1" lang="ja-JP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&amp;</a:t>
                      </a:r>
                      <a:endParaRPr kumimoji="1" lang="ja-JP" altLang="en-US" b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どちらも 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 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のとき</a:t>
                      </a:r>
                      <a:endParaRPr kumimoji="1" lang="en-US" altLang="ja-JP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  <a:p>
                      <a:pPr lvl="0"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 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を返す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&amp;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</a:p>
                    <a:p>
                      <a:pPr lvl="3" algn="l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  <a:endParaRPr kumimoji="1" lang="ja-JP" altLang="en-US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&amp;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</a:p>
                    <a:p>
                      <a:pPr lvl="3" algn="l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  <a:endParaRPr kumimoji="1" lang="ja-JP" altLang="en-US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574418"/>
                  </a:ext>
                </a:extLst>
              </a:tr>
              <a:tr h="3860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AND</a:t>
                      </a:r>
                      <a:endParaRPr kumimoji="1" lang="ja-JP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&amp;&amp;</a:t>
                      </a:r>
                      <a:endParaRPr kumimoji="1" lang="ja-JP" altLang="en-US" b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アンパサンド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AND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の代わり 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少し仕様が異なる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)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91540"/>
                  </a:ext>
                </a:extLst>
              </a:tr>
              <a:tr h="6662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OR</a:t>
                      </a:r>
                      <a:endParaRPr kumimoji="1" lang="ja-JP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|</a:t>
                      </a:r>
                      <a:endParaRPr kumimoji="1" lang="ja-JP" altLang="en-US" b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つ以上 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 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のとき</a:t>
                      </a:r>
                      <a:endParaRPr kumimoji="1" lang="en-US" altLang="ja-JP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  <a:p>
                      <a:pPr lvl="0"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 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を返す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|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  <a:endParaRPr kumimoji="1" lang="en-US" altLang="ja-JP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  <a:p>
                      <a:pPr lvl="3" algn="l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  <a:endParaRPr kumimoji="1" lang="ja-JP" altLang="en-US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|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  <a:endParaRPr kumimoji="1" lang="en-US" altLang="ja-JP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  <a:p>
                      <a:pPr lvl="3" algn="l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  <a:endParaRPr kumimoji="1" lang="ja-JP" altLang="en-US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37005"/>
                  </a:ext>
                </a:extLst>
              </a:tr>
              <a:tr h="3860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OR</a:t>
                      </a:r>
                      <a:endParaRPr kumimoji="1" lang="ja-JP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||</a:t>
                      </a:r>
                      <a:endParaRPr kumimoji="1" lang="ja-JP" altLang="en-US" b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絶対値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OR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の代わり 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少し仕様が異なる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)</a:t>
                      </a:r>
                      <a:endParaRPr kumimoji="1" lang="ja-JP" altLang="en-US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/>
                      <a:endParaRPr kumimoji="1" lang="ja-JP" altLang="en-US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819149"/>
                  </a:ext>
                </a:extLst>
              </a:tr>
              <a:tr h="190367">
                <a:tc>
                  <a:txBody>
                    <a:bodyPr/>
                    <a:lstStyle/>
                    <a:p>
                      <a:pPr algn="ctr"/>
                      <a:endParaRPr lang="ja-JP" altLang="en-US" sz="6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6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ja-JP" altLang="en-US" sz="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3" algn="l"/>
                      <a:endParaRPr lang="ja-JP" altLang="en-US" sz="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3" algn="l"/>
                      <a:endParaRPr lang="ja-JP" altLang="en-US" sz="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876313"/>
                  </a:ext>
                </a:extLst>
              </a:tr>
              <a:tr h="7628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NOT</a:t>
                      </a:r>
                      <a:endParaRPr kumimoji="1" lang="ja-JP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!</a:t>
                      </a:r>
                      <a:endParaRPr kumimoji="1" lang="ja-JP" altLang="en-US" b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直後の真理値を</a:t>
                      </a:r>
                      <a:b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</a:b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反転する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!</a:t>
                      </a:r>
                      <a:r>
                        <a:rPr kumimoji="1" lang="en-US" altLang="ja-JP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  <a:endParaRPr kumimoji="1" lang="en-US" altLang="ja-JP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  <a:p>
                      <a:pPr lvl="3" algn="l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  <a:endParaRPr kumimoji="1" lang="ja-JP" altLang="en-US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b="1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!</a:t>
                      </a:r>
                      <a:r>
                        <a:rPr kumimoji="1" lang="en-US" altLang="ja-JP" dirty="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</a:p>
                    <a:p>
                      <a:pPr lvl="3" algn="l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 dirty="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  <a:endParaRPr kumimoji="1" lang="ja-JP" altLang="en-US" dirty="0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29187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A336AA-A78E-15C8-2C04-E0A4EC565FD9}"/>
              </a:ext>
            </a:extLst>
          </p:cNvPr>
          <p:cNvSpPr txBox="1"/>
          <p:nvPr/>
        </p:nvSpPr>
        <p:spPr>
          <a:xfrm>
            <a:off x="2633144" y="5868775"/>
            <a:ext cx="71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Python </a:t>
            </a:r>
            <a:r>
              <a:rPr lang="ja-JP" altLang="en-US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などで使える </a:t>
            </a:r>
            <a:r>
              <a:rPr lang="en-US" altLang="ja-JP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AND </a:t>
            </a:r>
            <a:r>
              <a:rPr lang="ja-JP" altLang="en-US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や </a:t>
            </a:r>
            <a:r>
              <a:rPr lang="en-US" altLang="ja-JP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OR </a:t>
            </a:r>
            <a:r>
              <a:rPr lang="ja-JP" altLang="en-US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などのキーワードは </a:t>
            </a:r>
            <a:r>
              <a:rPr lang="en-US" altLang="ja-JP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C++ </a:t>
            </a:r>
            <a:r>
              <a:rPr lang="ja-JP" altLang="en-US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では使えないので注意</a:t>
            </a:r>
            <a:endParaRPr lang="en-US" altLang="ja-JP" sz="1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A87DED-5613-35B1-D4AB-A9DE9CE18FC6}"/>
              </a:ext>
            </a:extLst>
          </p:cNvPr>
          <p:cNvSpPr txBox="1"/>
          <p:nvPr/>
        </p:nvSpPr>
        <p:spPr>
          <a:xfrm>
            <a:off x="430341" y="2241311"/>
            <a:ext cx="793443" cy="3349827"/>
          </a:xfrm>
          <a:prstGeom prst="rect">
            <a:avLst/>
          </a:prstGeom>
        </p:spPr>
        <p:txBody>
          <a:bodyPr vert="eaVert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pc="600">
                <a:solidFill>
                  <a:schemeClr val="bg1"/>
                </a:solidFill>
              </a:rPr>
              <a:t>論理演算子</a:t>
            </a:r>
          </a:p>
        </p:txBody>
      </p:sp>
    </p:spTree>
    <p:extLst>
      <p:ext uri="{BB962C8B-B14F-4D97-AF65-F5344CB8AC3E}">
        <p14:creationId xmlns:p14="http://schemas.microsoft.com/office/powerpoint/2010/main" val="29394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DA90583-3501-CFA9-0736-3E6096B0FA4E}"/>
              </a:ext>
            </a:extLst>
          </p:cNvPr>
          <p:cNvSpPr/>
          <p:nvPr/>
        </p:nvSpPr>
        <p:spPr>
          <a:xfrm>
            <a:off x="1430040" y="336113"/>
            <a:ext cx="9819588" cy="756063"/>
          </a:xfrm>
          <a:prstGeom prst="rect">
            <a:avLst/>
          </a:prstGeom>
          <a:solidFill>
            <a:srgbClr val="243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261A574-7786-AFD8-6152-37E77F9BCD51}"/>
              </a:ext>
            </a:extLst>
          </p:cNvPr>
          <p:cNvCxnSpPr>
            <a:cxnSpLocks/>
          </p:cNvCxnSpPr>
          <p:nvPr/>
        </p:nvCxnSpPr>
        <p:spPr>
          <a:xfrm>
            <a:off x="4065973" y="405406"/>
            <a:ext cx="0" cy="601416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EDA455-E17A-8C15-DD84-BE62CA6C7FBB}"/>
              </a:ext>
            </a:extLst>
          </p:cNvPr>
          <p:cNvSpPr txBox="1"/>
          <p:nvPr/>
        </p:nvSpPr>
        <p:spPr>
          <a:xfrm>
            <a:off x="1978052" y="563685"/>
            <a:ext cx="1582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論理演算</a:t>
            </a:r>
            <a:endParaRPr lang="ja-JP" altLang="en-US"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6135A1-0FF0-95A6-0BB3-D0E9096807B0}"/>
              </a:ext>
            </a:extLst>
          </p:cNvPr>
          <p:cNvSpPr txBox="1"/>
          <p:nvPr/>
        </p:nvSpPr>
        <p:spPr>
          <a:xfrm>
            <a:off x="4401711" y="360491"/>
            <a:ext cx="6146418" cy="70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NOT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や </a:t>
            </a: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AND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に代表される、条件が正しいか判断する演算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プログラミングでは 「～と等しい」 「～より大きい」 も含む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347D42-8B56-7AF8-DD87-00148F76034C}"/>
              </a:ext>
            </a:extLst>
          </p:cNvPr>
          <p:cNvSpPr txBox="1"/>
          <p:nvPr/>
        </p:nvSpPr>
        <p:spPr>
          <a:xfrm>
            <a:off x="2025216" y="399626"/>
            <a:ext cx="15435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1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ろんりえんざん</a:t>
            </a:r>
            <a:endParaRPr lang="ja-JP" altLang="en-US" sz="1100" spc="30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1 - 7 | </a:t>
            </a:r>
            <a:r>
              <a:rPr lang="ja-JP" altLang="en-US"/>
              <a:t>真理値と条件分岐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8</a:t>
            </a:fld>
            <a:endParaRPr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39B8780-B4B2-4479-D2E3-0DFA9DD7EBE7}"/>
              </a:ext>
            </a:extLst>
          </p:cNvPr>
          <p:cNvCxnSpPr/>
          <p:nvPr/>
        </p:nvCxnSpPr>
        <p:spPr>
          <a:xfrm>
            <a:off x="258461" y="-211442"/>
            <a:ext cx="66656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C0BF9F8-A9BB-0B0B-B10D-C46BD7852A70}"/>
              </a:ext>
            </a:extLst>
          </p:cNvPr>
          <p:cNvSpPr txBox="1"/>
          <p:nvPr/>
        </p:nvSpPr>
        <p:spPr>
          <a:xfrm>
            <a:off x="174696" y="-1030174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真理値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588B2AE-22F2-C009-9459-2B041B43662F}"/>
              </a:ext>
            </a:extLst>
          </p:cNvPr>
          <p:cNvSpPr txBox="1"/>
          <p:nvPr/>
        </p:nvSpPr>
        <p:spPr>
          <a:xfrm>
            <a:off x="2316375" y="-691770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しん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り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ち</a:t>
            </a:r>
            <a:endParaRPr lang="ja-JP" altLang="en-US" spc="3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01AD72-87EB-CB6F-C46C-0A4FF723668C}"/>
              </a:ext>
            </a:extLst>
          </p:cNvPr>
          <p:cNvSpPr txBox="1"/>
          <p:nvPr/>
        </p:nvSpPr>
        <p:spPr>
          <a:xfrm>
            <a:off x="3905249" y="-722548"/>
            <a:ext cx="505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2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種類の値  </a:t>
            </a: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true  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か  </a:t>
            </a:r>
            <a:r>
              <a:rPr lang="en-US" altLang="ja-JP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false  </a:t>
            </a:r>
            <a:r>
              <a:rPr lang="ja-JP" altLang="en-US" sz="20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しかとらない型</a:t>
            </a:r>
            <a:endParaRPr lang="en-US" altLang="ja-JP" sz="20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456E3795-E4BF-7E39-76F1-7B423035BDCA}"/>
              </a:ext>
            </a:extLst>
          </p:cNvPr>
          <p:cNvSpPr/>
          <p:nvPr/>
        </p:nvSpPr>
        <p:spPr>
          <a:xfrm>
            <a:off x="5176518" y="-686442"/>
            <a:ext cx="649374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true</a:t>
            </a:r>
            <a:endParaRPr lang="ja-JP" altLang="en-US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4D713366-31B3-B3F8-F337-7036406045DE}"/>
              </a:ext>
            </a:extLst>
          </p:cNvPr>
          <p:cNvSpPr/>
          <p:nvPr/>
        </p:nvSpPr>
        <p:spPr>
          <a:xfrm>
            <a:off x="6135830" y="-687311"/>
            <a:ext cx="716628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false</a:t>
            </a:r>
            <a:endParaRPr lang="ja-JP" altLang="en-US" b="1">
              <a:solidFill>
                <a:schemeClr val="accent2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5D528539-F400-7FC8-BFFE-2E05BAC781DB}"/>
              </a:ext>
            </a:extLst>
          </p:cNvPr>
          <p:cNvSpPr/>
          <p:nvPr/>
        </p:nvSpPr>
        <p:spPr>
          <a:xfrm>
            <a:off x="2361778" y="-1056101"/>
            <a:ext cx="756270" cy="364331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sz="2000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bool</a:t>
            </a:r>
            <a:endParaRPr lang="ja-JP" altLang="en-US" sz="2000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6F616FE-4ED6-E534-E41F-CF96F5AAA6D3}"/>
              </a:ext>
            </a:extLst>
          </p:cNvPr>
          <p:cNvSpPr txBox="1"/>
          <p:nvPr/>
        </p:nvSpPr>
        <p:spPr>
          <a:xfrm>
            <a:off x="2535745" y="1416108"/>
            <a:ext cx="712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真理値どうしで演算することもできる</a:t>
            </a: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</p:txBody>
      </p:sp>
      <p:graphicFrame>
        <p:nvGraphicFramePr>
          <p:cNvPr id="56" name="表 56">
            <a:extLst>
              <a:ext uri="{FF2B5EF4-FFF2-40B4-BE49-F238E27FC236}">
                <a16:creationId xmlns:a16="http://schemas.microsoft.com/office/drawing/2014/main" id="{62CACF20-4A8B-1815-4C40-8422DE6D15DA}"/>
              </a:ext>
            </a:extLst>
          </p:cNvPr>
          <p:cNvGraphicFramePr>
            <a:graphicFrameLocks noGrp="1"/>
          </p:cNvGraphicFramePr>
          <p:nvPr/>
        </p:nvGraphicFramePr>
        <p:xfrm>
          <a:off x="1223784" y="2147254"/>
          <a:ext cx="10737496" cy="3443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0483">
                  <a:extLst>
                    <a:ext uri="{9D8B030D-6E8A-4147-A177-3AD203B41FA5}">
                      <a16:colId xmlns:a16="http://schemas.microsoft.com/office/drawing/2014/main" val="2934381911"/>
                    </a:ext>
                  </a:extLst>
                </a:gridCol>
                <a:gridCol w="1860846">
                  <a:extLst>
                    <a:ext uri="{9D8B030D-6E8A-4147-A177-3AD203B41FA5}">
                      <a16:colId xmlns:a16="http://schemas.microsoft.com/office/drawing/2014/main" val="801273482"/>
                    </a:ext>
                  </a:extLst>
                </a:gridCol>
                <a:gridCol w="2922812">
                  <a:extLst>
                    <a:ext uri="{9D8B030D-6E8A-4147-A177-3AD203B41FA5}">
                      <a16:colId xmlns:a16="http://schemas.microsoft.com/office/drawing/2014/main" val="3743207941"/>
                    </a:ext>
                  </a:extLst>
                </a:gridCol>
                <a:gridCol w="2437089">
                  <a:extLst>
                    <a:ext uri="{9D8B030D-6E8A-4147-A177-3AD203B41FA5}">
                      <a16:colId xmlns:a16="http://schemas.microsoft.com/office/drawing/2014/main" val="1555286356"/>
                    </a:ext>
                  </a:extLst>
                </a:gridCol>
                <a:gridCol w="2476266">
                  <a:extLst>
                    <a:ext uri="{9D8B030D-6E8A-4147-A177-3AD203B41FA5}">
                      <a16:colId xmlns:a16="http://schemas.microsoft.com/office/drawing/2014/main" val="1330843713"/>
                    </a:ext>
                  </a:extLst>
                </a:gridCol>
              </a:tblGrid>
              <a:tr h="386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solidFill>
                            <a:schemeClr val="bg1"/>
                          </a:solidFill>
                        </a:rPr>
                        <a:t>名称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solidFill>
                            <a:schemeClr val="bg1"/>
                          </a:solidFill>
                        </a:rPr>
                        <a:t>コード内の書き方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solidFill>
                            <a:schemeClr val="bg1"/>
                          </a:solidFill>
                        </a:rPr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solidFill>
                            <a:schemeClr val="bg1"/>
                          </a:solidFill>
                        </a:rPr>
                        <a:t>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074749"/>
                  </a:ext>
                </a:extLst>
              </a:tr>
              <a:tr h="6662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AND</a:t>
                      </a:r>
                      <a:endParaRPr kumimoji="1" lang="ja-JP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&amp;</a:t>
                      </a:r>
                      <a:endParaRPr kumimoji="1" lang="ja-JP" altLang="en-US" b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どちらも 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 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のとき</a:t>
                      </a:r>
                      <a:endParaRPr kumimoji="1" lang="en-US" altLang="ja-JP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  <a:p>
                      <a:pPr lvl="0"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 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を返す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&amp;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</a:p>
                    <a:p>
                      <a:pPr lvl="3" algn="l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  <a:endParaRPr kumimoji="1" lang="ja-JP" altLang="en-US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&amp;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</a:p>
                    <a:p>
                      <a:pPr lvl="3" algn="l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  <a:endParaRPr kumimoji="1" lang="ja-JP" altLang="en-US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574418"/>
                  </a:ext>
                </a:extLst>
              </a:tr>
              <a:tr h="3860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AND</a:t>
                      </a:r>
                      <a:endParaRPr kumimoji="1" lang="ja-JP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&amp;&amp;</a:t>
                      </a:r>
                      <a:endParaRPr kumimoji="1" lang="ja-JP" altLang="en-US" b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アンパサンド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AND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の代わり 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少し仕様が異なる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)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91540"/>
                  </a:ext>
                </a:extLst>
              </a:tr>
              <a:tr h="6662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OR</a:t>
                      </a:r>
                      <a:endParaRPr kumimoji="1" lang="ja-JP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|</a:t>
                      </a:r>
                      <a:endParaRPr kumimoji="1" lang="ja-JP" altLang="en-US" b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つ以上 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 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のとき</a:t>
                      </a:r>
                      <a:endParaRPr kumimoji="1" lang="en-US" altLang="ja-JP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  <a:p>
                      <a:pPr lvl="0"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 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を返す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|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  <a:endParaRPr kumimoji="1" lang="en-US" altLang="ja-JP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  <a:p>
                      <a:pPr lvl="3" algn="l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  <a:endParaRPr kumimoji="1" lang="ja-JP" altLang="en-US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|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  <a:endParaRPr kumimoji="1" lang="en-US" altLang="ja-JP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  <a:p>
                      <a:pPr lvl="3" algn="l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  <a:endParaRPr kumimoji="1" lang="ja-JP" altLang="en-US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37005"/>
                  </a:ext>
                </a:extLst>
              </a:tr>
              <a:tr h="3860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OR</a:t>
                      </a:r>
                      <a:endParaRPr kumimoji="1" lang="ja-JP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||</a:t>
                      </a:r>
                      <a:endParaRPr kumimoji="1" lang="ja-JP" altLang="en-US" b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絶対値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OR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の代わり 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</a:t>
                      </a: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少し仕様が異なる</a:t>
                      </a:r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)</a:t>
                      </a:r>
                      <a:endParaRPr kumimoji="1" lang="ja-JP" altLang="en-US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/>
                      <a:endParaRPr kumimoji="1" lang="ja-JP" altLang="en-US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819149"/>
                  </a:ext>
                </a:extLst>
              </a:tr>
              <a:tr h="190367">
                <a:tc>
                  <a:txBody>
                    <a:bodyPr/>
                    <a:lstStyle/>
                    <a:p>
                      <a:pPr algn="ctr"/>
                      <a:endParaRPr lang="ja-JP" altLang="en-US" sz="6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6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ja-JP" altLang="en-US" sz="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3" algn="l"/>
                      <a:endParaRPr lang="ja-JP" altLang="en-US" sz="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3" algn="l"/>
                      <a:endParaRPr lang="ja-JP" altLang="en-US" sz="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876313"/>
                  </a:ext>
                </a:extLst>
              </a:tr>
              <a:tr h="7628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NOT</a:t>
                      </a:r>
                      <a:endParaRPr kumimoji="1" lang="ja-JP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!</a:t>
                      </a:r>
                      <a:endParaRPr kumimoji="1" lang="ja-JP" altLang="en-US" b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直後の真理値を</a:t>
                      </a:r>
                      <a:b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</a:br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反転する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!</a:t>
                      </a:r>
                      <a:r>
                        <a:rPr kumimoji="1" lang="en-US" altLang="ja-JP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  <a:endParaRPr kumimoji="1" lang="en-US" altLang="ja-JP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  <a:p>
                      <a:pPr lvl="3" algn="l"/>
                      <a:r>
                        <a:rPr kumimoji="1" lang="en-US" altLang="ja-JP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  <a:endParaRPr kumimoji="1" lang="ja-JP" altLang="en-US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b="1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!</a:t>
                      </a:r>
                      <a:r>
                        <a:rPr kumimoji="1" lang="en-US" altLang="ja-JP" dirty="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true</a:t>
                      </a:r>
                    </a:p>
                    <a:p>
                      <a:pPr lvl="3" algn="l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= </a:t>
                      </a:r>
                      <a:r>
                        <a:rPr kumimoji="1" lang="en-US" altLang="ja-JP" dirty="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false</a:t>
                      </a:r>
                      <a:endParaRPr kumimoji="1" lang="ja-JP" altLang="en-US" dirty="0">
                        <a:solidFill>
                          <a:schemeClr val="accent4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29187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A336AA-A78E-15C8-2C04-E0A4EC565FD9}"/>
              </a:ext>
            </a:extLst>
          </p:cNvPr>
          <p:cNvSpPr txBox="1"/>
          <p:nvPr/>
        </p:nvSpPr>
        <p:spPr>
          <a:xfrm>
            <a:off x="2633144" y="5868775"/>
            <a:ext cx="71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Python </a:t>
            </a:r>
            <a:r>
              <a:rPr lang="ja-JP" altLang="en-US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などで使える </a:t>
            </a:r>
            <a:r>
              <a:rPr lang="en-US" altLang="ja-JP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AND </a:t>
            </a:r>
            <a:r>
              <a:rPr lang="ja-JP" altLang="en-US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や </a:t>
            </a:r>
            <a:r>
              <a:rPr lang="en-US" altLang="ja-JP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OR </a:t>
            </a:r>
            <a:r>
              <a:rPr lang="ja-JP" altLang="en-US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などのキーワードは </a:t>
            </a:r>
            <a:r>
              <a:rPr lang="en-US" altLang="ja-JP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C++ </a:t>
            </a:r>
            <a:r>
              <a:rPr lang="ja-JP" altLang="en-US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では使えないので注意</a:t>
            </a:r>
            <a:endParaRPr lang="en-US" altLang="ja-JP" sz="1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A87DED-5613-35B1-D4AB-A9DE9CE18FC6}"/>
              </a:ext>
            </a:extLst>
          </p:cNvPr>
          <p:cNvSpPr txBox="1"/>
          <p:nvPr/>
        </p:nvSpPr>
        <p:spPr>
          <a:xfrm>
            <a:off x="430341" y="2241311"/>
            <a:ext cx="793443" cy="3349827"/>
          </a:xfrm>
          <a:prstGeom prst="rect">
            <a:avLst/>
          </a:prstGeom>
        </p:spPr>
        <p:txBody>
          <a:bodyPr vert="eaVert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pc="600">
                <a:solidFill>
                  <a:schemeClr val="bg1"/>
                </a:solidFill>
              </a:rPr>
              <a:t>論理演算子</a:t>
            </a:r>
          </a:p>
        </p:txBody>
      </p:sp>
    </p:spTree>
    <p:extLst>
      <p:ext uri="{BB962C8B-B14F-4D97-AF65-F5344CB8AC3E}">
        <p14:creationId xmlns:p14="http://schemas.microsoft.com/office/powerpoint/2010/main" val="146409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1 - 7 | </a:t>
            </a:r>
            <a:r>
              <a:rPr lang="ja-JP" altLang="en-US"/>
              <a:t>真理値と条件分岐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3EDDE5-CB11-A036-E763-D0AC9731D881}"/>
              </a:ext>
            </a:extLst>
          </p:cNvPr>
          <p:cNvSpPr txBox="1"/>
          <p:nvPr/>
        </p:nvSpPr>
        <p:spPr>
          <a:xfrm>
            <a:off x="2136772" y="399746"/>
            <a:ext cx="7998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400">
                <a:solidFill>
                  <a:schemeClr val="accent6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if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2400">
                <a:solidFill>
                  <a:schemeClr val="bg1"/>
                </a:solidFill>
                <a:latin typeface="+mn-ea"/>
              </a:rPr>
              <a:t>文を使うと、値に応じてプログラムの流れを変更できる</a:t>
            </a:r>
            <a:endParaRPr lang="en-US" altLang="ja-JP" sz="240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F40D751-3839-A539-E59F-E745D15F9101}"/>
              </a:ext>
            </a:extLst>
          </p:cNvPr>
          <p:cNvGrpSpPr/>
          <p:nvPr/>
        </p:nvGrpSpPr>
        <p:grpSpPr>
          <a:xfrm>
            <a:off x="3533847" y="1072446"/>
            <a:ext cx="8321259" cy="3790060"/>
            <a:chOff x="2096942" y="3338834"/>
            <a:chExt cx="7998115" cy="3790060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649444A-D272-E7BE-B7FE-0BE8E6D14B5A}"/>
                </a:ext>
              </a:extLst>
            </p:cNvPr>
            <p:cNvSpPr txBox="1"/>
            <p:nvPr/>
          </p:nvSpPr>
          <p:spPr>
            <a:xfrm>
              <a:off x="2096942" y="3458590"/>
              <a:ext cx="7998115" cy="36703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360000" tIns="144000" rIns="360000" bIns="144000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accent4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int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main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(</a:t>
              </a:r>
              <a:r>
                <a:rPr lang="en-US" altLang="ja-JP">
                  <a:solidFill>
                    <a:schemeClr val="accent4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void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) {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accent4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int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= 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5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;</a:t>
              </a:r>
              <a:b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accent4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int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= 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1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;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(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b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&gt;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) {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// </a:t>
              </a:r>
              <a:r>
                <a:rPr lang="en-US" altLang="ja-JP" err="1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&gt; </a:t>
              </a:r>
              <a:r>
                <a:rPr lang="en-US" altLang="ja-JP" err="1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が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true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なら実行</a:t>
              </a:r>
              <a:endPara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  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printf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(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“X=%d</a:t>
              </a:r>
              <a:r>
                <a:rPr lang="ja-JP" altLang="en-US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は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Y=%d</a:t>
              </a:r>
              <a:r>
                <a:rPr lang="ja-JP" altLang="en-US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より大きいです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”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,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,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);</a:t>
              </a:r>
              <a:b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}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( </a:t>
              </a:r>
              <a:r>
                <a:rPr lang="en-US" altLang="ja-JP" b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!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(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b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&gt;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) ) {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// ! (NOT)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で、↑が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false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なら実行</a:t>
              </a:r>
              <a:endPara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  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printf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(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“X=%d</a:t>
              </a:r>
              <a:r>
                <a:rPr lang="ja-JP" altLang="en-US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は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Y=%d</a:t>
              </a:r>
              <a:r>
                <a:rPr lang="ja-JP" altLang="en-US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より大きくありません</a:t>
              </a:r>
              <a:r>
                <a:rPr lang="en-US" altLang="ja-JP">
                  <a:solidFill>
                    <a:schemeClr val="accent2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”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,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valueX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, </a:t>
              </a:r>
              <a:r>
                <a:rPr lang="en-US" altLang="ja-JP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valueY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);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}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return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0;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}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2124FF9-1AED-51B7-ED40-D3C236AA1B6D}"/>
                </a:ext>
              </a:extLst>
            </p:cNvPr>
            <p:cNvSpPr txBox="1"/>
            <p:nvPr/>
          </p:nvSpPr>
          <p:spPr>
            <a:xfrm>
              <a:off x="2160504" y="3338834"/>
              <a:ext cx="1226702" cy="21498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ja-JP" altLang="en-US" sz="1400" spc="300">
                  <a:solidFill>
                    <a:schemeClr val="bg1"/>
                  </a:solidFill>
                </a:rPr>
                <a:t>コード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2B142BA-AB45-1250-BE15-55D88DC076C8}"/>
              </a:ext>
            </a:extLst>
          </p:cNvPr>
          <p:cNvGrpSpPr/>
          <p:nvPr/>
        </p:nvGrpSpPr>
        <p:grpSpPr>
          <a:xfrm>
            <a:off x="336894" y="976162"/>
            <a:ext cx="3066324" cy="3886344"/>
            <a:chOff x="-962658" y="3633404"/>
            <a:chExt cx="7998118" cy="3886344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0EC7172-0719-BECE-670C-D482CEA50C63}"/>
                </a:ext>
              </a:extLst>
            </p:cNvPr>
            <p:cNvSpPr txBox="1"/>
            <p:nvPr/>
          </p:nvSpPr>
          <p:spPr>
            <a:xfrm>
              <a:off x="-962655" y="3849444"/>
              <a:ext cx="7998115" cy="36703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360000" tIns="144000" rIns="360000" bIns="144000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accent6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if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( 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bool</a:t>
              </a:r>
              <a:r>
                <a:rPr lang="ja-JP" altLang="en-US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型</a:t>
              </a: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</a:t>
              </a:r>
              <a:r>
                <a:rPr lang="ja-JP" altLang="en-US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論理式</a:t>
              </a: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) {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//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波かっこで開始</a:t>
              </a:r>
              <a:endPara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/* 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bool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型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論理式が</a:t>
              </a:r>
              <a:b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true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のときに</a:t>
              </a:r>
              <a:b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実行される</a:t>
              </a:r>
              <a:b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コードを書く</a:t>
              </a:r>
              <a:endPara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 */</a:t>
              </a:r>
            </a:p>
            <a:p>
              <a:pPr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} </a:t>
              </a:r>
              <a:r>
                <a:rPr lang="en-US" altLang="ja-JP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// </a:t>
              </a:r>
              <a:r>
                <a:rPr lang="ja-JP" altLang="en-US">
                  <a:solidFill>
                    <a:schemeClr val="bg1">
                      <a:lumMod val="6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波かっこで終了</a:t>
              </a:r>
              <a:endParaRPr lang="en-US" altLang="ja-JP">
                <a:solidFill>
                  <a:schemeClr val="bg1">
                    <a:lumMod val="6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AA162E3-2303-8173-08D7-08AE08E65C68}"/>
                </a:ext>
              </a:extLst>
            </p:cNvPr>
            <p:cNvSpPr txBox="1"/>
            <p:nvPr/>
          </p:nvSpPr>
          <p:spPr>
            <a:xfrm>
              <a:off x="-962658" y="3633404"/>
              <a:ext cx="3272075" cy="4045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ja-JP" altLang="en-US" sz="1400" spc="300">
                  <a:solidFill>
                    <a:schemeClr val="bg1"/>
                  </a:solidFill>
                </a:rPr>
                <a:t>コード</a:t>
              </a: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AB8E4F2-2B3A-77E2-4E88-EC7551817869}"/>
              </a:ext>
            </a:extLst>
          </p:cNvPr>
          <p:cNvSpPr txBox="1"/>
          <p:nvPr/>
        </p:nvSpPr>
        <p:spPr>
          <a:xfrm>
            <a:off x="4876241" y="5090631"/>
            <a:ext cx="5253070" cy="9711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X=5</a:t>
            </a:r>
            <a:r>
              <a:rPr lang="ja-JP" altLang="en-US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は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Y=1</a:t>
            </a:r>
            <a:r>
              <a:rPr lang="ja-JP" altLang="en-US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より大きいです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8E8204A-6CAD-E622-13F7-57BE788EBCAA}"/>
              </a:ext>
            </a:extLst>
          </p:cNvPr>
          <p:cNvSpPr txBox="1"/>
          <p:nvPr/>
        </p:nvSpPr>
        <p:spPr>
          <a:xfrm>
            <a:off x="4938056" y="4980651"/>
            <a:ext cx="744770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600">
                <a:solidFill>
                  <a:schemeClr val="bg1"/>
                </a:solidFill>
              </a:rPr>
              <a:t>出力</a:t>
            </a:r>
          </a:p>
        </p:txBody>
      </p:sp>
    </p:spTree>
    <p:extLst>
      <p:ext uri="{BB962C8B-B14F-4D97-AF65-F5344CB8AC3E}">
        <p14:creationId xmlns:p14="http://schemas.microsoft.com/office/powerpoint/2010/main" val="1844826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llColor">
  <a:themeElements>
    <a:clrScheme name="ユーザー定義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A4C34"/>
      </a:accent1>
      <a:accent2>
        <a:srgbClr val="EA935E"/>
      </a:accent2>
      <a:accent3>
        <a:srgbClr val="FACF64"/>
      </a:accent3>
      <a:accent4>
        <a:srgbClr val="96C058"/>
      </a:accent4>
      <a:accent5>
        <a:srgbClr val="58A7E8"/>
      </a:accent5>
      <a:accent6>
        <a:srgbClr val="BAB1E2"/>
      </a:accent6>
      <a:hlink>
        <a:srgbClr val="4EA2E8"/>
      </a:hlink>
      <a:folHlink>
        <a:srgbClr val="C899EF"/>
      </a:folHlink>
    </a:clrScheme>
    <a:fontScheme name="Genshin-Separate">
      <a:majorFont>
        <a:latin typeface="源真ゴシックP Heavy"/>
        <a:ea typeface="源真ゴシックP Heavy"/>
        <a:cs typeface=""/>
      </a:majorFont>
      <a:minorFont>
        <a:latin typeface="源真ゴシックP Regular"/>
        <a:ea typeface="源真ゴシック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Aft>
            <a:spcPts val="600"/>
          </a:spcAft>
          <a:buClrTx/>
          <a:buSzTx/>
          <a:buFontTx/>
          <a:buNone/>
          <a:tabLst/>
          <a:defRPr sz="2000" dirty="0" smtClean="0">
            <a:solidFill>
              <a:schemeClr val="bg1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ullColor" id="{4582CCC7-C045-4B5F-9691-37FBAD2D2702}" vid="{C772759A-B033-4F20-ABE1-C0BD4A259E7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1960</Words>
  <Application>Microsoft Office PowerPoint</Application>
  <PresentationFormat>ワイド画面</PresentationFormat>
  <Paragraphs>377</Paragraphs>
  <Slides>15</Slides>
  <Notes>11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源真ゴシックP Light</vt:lpstr>
      <vt:lpstr>源真ゴシックP Regular</vt:lpstr>
      <vt:lpstr>源真ゴシックP Heavy</vt:lpstr>
      <vt:lpstr>Ricty Diminished Discord</vt:lpstr>
      <vt:lpstr>Arial</vt:lpstr>
      <vt:lpstr>FullColor</vt:lpstr>
      <vt:lpstr>真理値と条件分岐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2024-05-02T13:13:41Z</dcterms:created>
  <dcterms:modified xsi:type="dcterms:W3CDTF">2024-05-03T08:31:48Z</dcterms:modified>
</cp:coreProperties>
</file>