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22"/>
  </p:notesMasterIdLst>
  <p:sldIdLst>
    <p:sldId id="292" r:id="rId2"/>
    <p:sldId id="617" r:id="rId3"/>
    <p:sldId id="263" r:id="rId4"/>
    <p:sldId id="264" r:id="rId5"/>
    <p:sldId id="265" r:id="rId6"/>
    <p:sldId id="266" r:id="rId7"/>
    <p:sldId id="267" r:id="rId8"/>
    <p:sldId id="297" r:id="rId9"/>
    <p:sldId id="270" r:id="rId10"/>
    <p:sldId id="272" r:id="rId11"/>
    <p:sldId id="275" r:id="rId12"/>
    <p:sldId id="273" r:id="rId13"/>
    <p:sldId id="274" r:id="rId14"/>
    <p:sldId id="276" r:id="rId15"/>
    <p:sldId id="277" r:id="rId16"/>
    <p:sldId id="296" r:id="rId17"/>
    <p:sldId id="483" r:id="rId18"/>
    <p:sldId id="279" r:id="rId19"/>
    <p:sldId id="587" r:id="rId20"/>
    <p:sldId id="588" r:id="rId21"/>
  </p:sldIdLst>
  <p:sldSz cx="12192000" cy="6858000"/>
  <p:notesSz cx="6858000" cy="9144000"/>
  <p:embeddedFontLst>
    <p:embeddedFont>
      <p:font typeface="Ricty Diminished Discord" panose="020B0509020203020207" pitchFamily="49" charset="-128"/>
      <p:regular r:id="rId23"/>
      <p:bold r:id="rId24"/>
      <p:italic r:id="rId25"/>
      <p:boldItalic r:id="rId26"/>
    </p:embeddedFont>
    <p:embeddedFont>
      <p:font typeface="源真ゴシックP Bold" panose="020B0602020203020207" pitchFamily="50" charset="-128"/>
      <p:bold r:id="rId27"/>
    </p:embeddedFont>
    <p:embeddedFont>
      <p:font typeface="源真ゴシックP Heavy" panose="020B0702020203020207" pitchFamily="50" charset="-128"/>
      <p:bold r:id="rId28"/>
    </p:embeddedFont>
    <p:embeddedFont>
      <p:font typeface="源真ゴシックP Light" panose="020B0103020203020207" pitchFamily="50" charset="-128"/>
      <p:regular r:id="rId29"/>
    </p:embeddedFont>
    <p:embeddedFont>
      <p:font typeface="源真ゴシックP Regular" panose="020B0302020203020207" pitchFamily="50" charset="-128"/>
      <p:regular r:id="rId30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55FD5-926B-4117-BAF8-2B1F0D3740E8}" v="9" dt="2024-04-29T14:06:34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21" y="2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E127C313-0CAE-4333-ACB9-3E4641EEA8A4}" type="datetimeFigureOut">
              <a:rPr lang="ja-JP" altLang="en-US" smtClean="0"/>
              <a:pPr/>
              <a:t>2024/4/29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44E67AC9-7D62-442E-AEB6-C41D172BA96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901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164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096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プロジェクト名もソリューション名も、日本語を使うことはオススメしない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83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DBD83-546C-41BE-A557-EC20C3D2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62FD39-53CE-4E5B-9C96-E1624B9FB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1EAF78-FF28-AA90-BC09-6F41CF27C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4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50000"/>
              <a:lumOff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120773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 (オレン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65256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00" y="280089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54D428-5BEE-9C78-31FF-12F10FFD7F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2933" y="279340"/>
            <a:ext cx="7372349" cy="419830"/>
          </a:xfrm>
        </p:spPr>
        <p:txBody>
          <a:bodyPr>
            <a:normAutofit/>
          </a:bodyPr>
          <a:lstStyle>
            <a:lvl1pPr>
              <a:defRPr kumimoji="1" lang="ja-JP" alt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/>
              <a:t>このスライドのセクションのタイトル または タイトル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339132-D6AD-183D-44FB-050831242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314341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4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ッター付き 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EF03B7D4-CABB-A4E9-3B70-D1F307FB0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00952" y="6399893"/>
            <a:ext cx="3704297" cy="365125"/>
          </a:xfrm>
        </p:spPr>
        <p:txBody>
          <a:bodyPr vert="horz" lIns="91440" tIns="45720" rIns="91440" bIns="45720" rtlCol="0" anchor="ctr"/>
          <a:lstStyle>
            <a:lvl1pPr>
              <a:defRPr lang="en-US" altLang="ja-JP" sz="16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x - x |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EAE0E9F-51CB-02AE-7F6A-10BE509E9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286751" y="6399892"/>
            <a:ext cx="3704297" cy="365125"/>
          </a:xfrm>
        </p:spPr>
        <p:txBody>
          <a:bodyPr anchor="b"/>
          <a:lstStyle>
            <a:lvl1pPr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FD594F5-0CD6-4669-8A9D-E7C0C039D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5A4370-8015-4DD7-F3CB-E5760E462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0476" y="6270171"/>
            <a:ext cx="11991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5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0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スピード感のあるトンネルの明かり" hidden="1">
            <a:extLst>
              <a:ext uri="{FF2B5EF4-FFF2-40B4-BE49-F238E27FC236}">
                <a16:creationId xmlns:a16="http://schemas.microsoft.com/office/drawing/2014/main" id="{98ECC42E-F23A-4F62-8F56-96E91F5F007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 intensity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>
          <a:xfrm>
            <a:off x="-1" y="0"/>
            <a:ext cx="12186649" cy="6858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F0492A-2567-4400-8952-70853064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B6373-0185-4692-A99B-1DD1DBEE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1C8D3-178A-402E-BB8B-FF3A50CD5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1-1. C++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4F8FA-CE46-432D-8545-95F455BF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94F5-0CD6-4669-8A9D-E7C0C039D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 hidden="1">
            <a:extLst>
              <a:ext uri="{FF2B5EF4-FFF2-40B4-BE49-F238E27FC236}">
                <a16:creationId xmlns:a16="http://schemas.microsoft.com/office/drawing/2014/main" id="{B2065D65-787C-4B39-8E4D-613DEF44D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C3781E-8E2E-4AD4-B2BD-5DAF4390FE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70144D2-3A6D-FC4B-7785-38C8F4E7A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ja/v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isualstudio.microsoft.com/ja/vs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0">
            <a:extLst>
              <a:ext uri="{FF2B5EF4-FFF2-40B4-BE49-F238E27FC236}">
                <a16:creationId xmlns:a16="http://schemas.microsoft.com/office/drawing/2014/main" id="{D5C9BF28-0DC1-7910-B9E2-82AD52F05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0328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0CA40-B7F1-E2B7-B89E-55E5ED5E1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/>
              <a:t>STAGE 1-1</a:t>
            </a:r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F5FA393-E475-604D-0073-C0BBF285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354" y="2381326"/>
            <a:ext cx="5391275" cy="1692000"/>
          </a:xfrm>
        </p:spPr>
        <p:txBody>
          <a:bodyPr>
            <a:normAutofit/>
          </a:bodyPr>
          <a:lstStyle/>
          <a:p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統合開発環境</a:t>
            </a:r>
            <a:r>
              <a:rPr kumimoji="1" lang="en-US" altLang="ja-JP" sz="48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(IDE)</a:t>
            </a: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のインストール</a:t>
            </a:r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3E49112-BAAD-CAF1-B6D8-BBEF7F8FD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Visual Studio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 を使おう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615D0E9-C8DB-D830-C695-A245E2230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804" y="4977111"/>
            <a:ext cx="142875" cy="142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Rectangle 40">
            <a:extLst>
              <a:ext uri="{FF2B5EF4-FFF2-40B4-BE49-F238E27FC236}">
                <a16:creationId xmlns:a16="http://schemas.microsoft.com/office/drawing/2014/main" id="{CCC5E4DA-4EDF-B92C-494A-C076BB743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8852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B738A218-39D2-0AE7-4C11-D977F8155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7376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B4C0E911-D278-715D-6C74-88919A2F3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5900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ectangle 40">
            <a:extLst>
              <a:ext uri="{FF2B5EF4-FFF2-40B4-BE49-F238E27FC236}">
                <a16:creationId xmlns:a16="http://schemas.microsoft.com/office/drawing/2014/main" id="{21B4F390-78B3-8769-88AF-17D915031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4424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13C275E8-AD4F-DF94-FAF8-3DFE8CAEF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948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B92DFD3D-586E-D706-10FD-941CCF087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1472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61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11598-C68E-99CD-08B8-345CE7D65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29"/>
          <a:stretch/>
        </p:blipFill>
        <p:spPr>
          <a:xfrm>
            <a:off x="584440" y="492105"/>
            <a:ext cx="3148673" cy="5370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EA168C-DFA8-3B89-2B21-039CD4262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80"/>
          <a:stretch/>
        </p:blipFill>
        <p:spPr>
          <a:xfrm>
            <a:off x="3733113" y="492104"/>
            <a:ext cx="3590925" cy="537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1B98B-8735-45C7-C3AD-CDAF25F08901}"/>
              </a:ext>
            </a:extLst>
          </p:cNvPr>
          <p:cNvSpPr txBox="1"/>
          <p:nvPr/>
        </p:nvSpPr>
        <p:spPr>
          <a:xfrm>
            <a:off x="7372350" y="2700526"/>
            <a:ext cx="4533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「新しいプロジェクト</a:t>
            </a:r>
            <a:br>
              <a:rPr kumimoji="1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</a:b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の作成」</a:t>
            </a: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を押す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7574D1D-C123-FD5E-44BD-D171849EE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5168" y="3720123"/>
            <a:ext cx="3126155" cy="6877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DCEA67-AAE2-AF6E-F671-F58B7D2F0D87}"/>
              </a:ext>
            </a:extLst>
          </p:cNvPr>
          <p:cNvSpPr txBox="1"/>
          <p:nvPr/>
        </p:nvSpPr>
        <p:spPr>
          <a:xfrm>
            <a:off x="380060" y="5870710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2022“. Microsoft. (2022-05-07)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116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1B98B-8735-45C7-C3AD-CDAF25F08901}"/>
              </a:ext>
            </a:extLst>
          </p:cNvPr>
          <p:cNvSpPr txBox="1"/>
          <p:nvPr/>
        </p:nvSpPr>
        <p:spPr>
          <a:xfrm>
            <a:off x="7372350" y="1320730"/>
            <a:ext cx="45337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検索ボックス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に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400">
                <a:solidFill>
                  <a:schemeClr val="accent2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C++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と入力する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※ </a:t>
            </a:r>
            <a:r>
              <a:rPr lang="ja-JP" altLang="en-US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「</a:t>
            </a:r>
            <a:r>
              <a:rPr lang="en-US" altLang="ja-JP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+</a:t>
            </a:r>
            <a:r>
              <a:rPr lang="ja-JP" altLang="en-US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」</a:t>
            </a:r>
            <a:r>
              <a:rPr lang="en-US" altLang="ja-JP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 </a:t>
            </a:r>
            <a:r>
              <a:rPr lang="ja-JP" altLang="en-US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は </a:t>
            </a:r>
            <a:r>
              <a:rPr lang="en-US" altLang="ja-JP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Shift + </a:t>
            </a:r>
            <a:r>
              <a:rPr lang="ja-JP" altLang="en-US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れ、下から</a:t>
            </a:r>
            <a:r>
              <a:rPr lang="en-US" altLang="ja-JP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3</a:t>
            </a:r>
            <a:r>
              <a:rPr lang="ja-JP" altLang="en-US"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段目の右寄り</a:t>
            </a:r>
            <a:endParaRPr lang="en-US" altLang="ja-JP" sz="1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400">
                <a:solidFill>
                  <a:schemeClr val="accent2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『Windows </a:t>
            </a:r>
            <a:r>
              <a:rPr lang="ja-JP" altLang="en-US" sz="2400">
                <a:solidFill>
                  <a:schemeClr val="accent2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デスクトップ</a:t>
            </a:r>
            <a:br>
              <a:rPr lang="en-US" altLang="ja-JP" sz="2400">
                <a:solidFill>
                  <a:schemeClr val="accent2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</a:br>
            <a:r>
              <a:rPr lang="ja-JP" altLang="en-US" sz="2400">
                <a:solidFill>
                  <a:schemeClr val="accent2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ウィザード</a:t>
            </a:r>
            <a:r>
              <a:rPr lang="en-US" altLang="ja-JP" sz="2400">
                <a:solidFill>
                  <a:schemeClr val="accent2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』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を選ぶ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accent2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次へ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を押す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DD223-E3C7-9755-42D1-C0A1C4C8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8" y="814825"/>
            <a:ext cx="6724581" cy="4539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C04F60-ADD9-C117-6C7A-3EBD0186F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76833" y="1159497"/>
            <a:ext cx="2733773" cy="34407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D1E8B5-A90D-0CA3-7937-E5E50B740A2C}"/>
              </a:ext>
            </a:extLst>
          </p:cNvPr>
          <p:cNvSpPr txBox="1"/>
          <p:nvPr/>
        </p:nvSpPr>
        <p:spPr>
          <a:xfrm>
            <a:off x="380060" y="5870710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2022“. Microsoft. (2022-05-07)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001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2E10A-7A57-1C83-3594-3BBE2DEFB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5"/>
          <a:stretch/>
        </p:blipFill>
        <p:spPr>
          <a:xfrm>
            <a:off x="413873" y="625671"/>
            <a:ext cx="7155852" cy="4747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616398-2516-7DE6-BF2E-DF1B96DFE5DD}"/>
              </a:ext>
            </a:extLst>
          </p:cNvPr>
          <p:cNvSpPr txBox="1"/>
          <p:nvPr/>
        </p:nvSpPr>
        <p:spPr>
          <a:xfrm>
            <a:off x="7927942" y="1565827"/>
            <a:ext cx="39781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プロジェクト名 をつける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(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例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:  </a:t>
            </a:r>
            <a:r>
              <a:rPr lang="en-US" altLang="ja-JP" sz="24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TNP_Tutorial 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)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400">
              <a:solidFill>
                <a:schemeClr val="accent4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場所 は適当に決めてよい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ソリューション名 はいじらない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「</a:t>
            </a:r>
            <a:r>
              <a:rPr lang="ja-JP" altLang="en-US" sz="2400" b="1">
                <a:solidFill>
                  <a:schemeClr val="accent2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作成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」を押す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3D718780-AB0F-8995-FC26-589A0197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9952" y="4995257"/>
            <a:ext cx="799773" cy="3265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8351EB-C879-9EC3-D6CF-44A6C70ABA00}"/>
              </a:ext>
            </a:extLst>
          </p:cNvPr>
          <p:cNvSpPr txBox="1"/>
          <p:nvPr/>
        </p:nvSpPr>
        <p:spPr>
          <a:xfrm>
            <a:off x="380060" y="5870710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2022“. Microsoft. (2022-05-07)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38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DED6D-7C87-75A3-EAB8-8114A526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17" y="188913"/>
            <a:ext cx="6862242" cy="5854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7E04C-5776-4C20-A18B-3FFB7DC6B4C9}"/>
              </a:ext>
            </a:extLst>
          </p:cNvPr>
          <p:cNvSpPr txBox="1"/>
          <p:nvPr/>
        </p:nvSpPr>
        <p:spPr>
          <a:xfrm>
            <a:off x="7927942" y="1042074"/>
            <a:ext cx="39781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chemeClr val="accent4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「ソリューション</a:t>
            </a:r>
            <a:br>
              <a:rPr lang="en-US" altLang="ja-JP" sz="2400" dirty="0">
                <a:solidFill>
                  <a:schemeClr val="accent4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</a:br>
            <a:r>
              <a:rPr lang="ja-JP" altLang="en-US" sz="2400" dirty="0">
                <a:solidFill>
                  <a:schemeClr val="accent4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エクスプローラー」</a:t>
            </a:r>
            <a:endParaRPr lang="en-US" altLang="ja-JP" sz="2400" dirty="0">
              <a:solidFill>
                <a:schemeClr val="accent4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のエリアの</a:t>
            </a:r>
            <a:endParaRPr lang="en-US" altLang="ja-JP" sz="2400" dirty="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chemeClr val="accent2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空白部分で右クリック</a:t>
            </a:r>
            <a:endParaRPr lang="en-US" altLang="ja-JP" sz="2400" dirty="0">
              <a:solidFill>
                <a:schemeClr val="accent2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(</a:t>
            </a:r>
            <a:r>
              <a:rPr lang="ja-JP" altLang="en-US" dirty="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うまくいかないなら、</a:t>
            </a:r>
            <a:br>
              <a:rPr lang="en-US" altLang="ja-JP" dirty="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</a:br>
            <a:r>
              <a:rPr lang="ja-JP" altLang="en-US" dirty="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左側の文字のないところ</a:t>
            </a:r>
            <a:r>
              <a:rPr lang="en-US" altLang="ja-JP" dirty="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)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400" dirty="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「追加」</a:t>
            </a:r>
            <a:r>
              <a:rPr lang="en-US" altLang="ja-JP" sz="2400" dirty="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-&gt; </a:t>
            </a:r>
            <a:r>
              <a:rPr lang="ja-JP" altLang="en-US" sz="2400" dirty="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「新しい項目」</a:t>
            </a:r>
            <a:endParaRPr lang="en-US" altLang="ja-JP" sz="2400" dirty="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を順番にクリック</a:t>
            </a:r>
            <a:endParaRPr lang="en-US" altLang="ja-JP" sz="2400" dirty="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465A4-8976-30FF-7737-F8B25077D928}"/>
              </a:ext>
            </a:extLst>
          </p:cNvPr>
          <p:cNvSpPr txBox="1"/>
          <p:nvPr/>
        </p:nvSpPr>
        <p:spPr>
          <a:xfrm>
            <a:off x="8080342" y="4738708"/>
            <a:ext cx="3978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ソリューションエクスプローラーがない場合、</a:t>
            </a:r>
            <a:endParaRPr lang="en-US" altLang="ja-JP" sz="16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ウィンドウの上のほうの「表示」から出せる</a:t>
            </a:r>
            <a:endParaRPr lang="en-US" altLang="ja-JP" sz="16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意外と上の方にあるので</a:t>
            </a:r>
            <a:br>
              <a:rPr lang="en-US" altLang="ja-JP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</a:br>
            <a:r>
              <a:rPr lang="ja-JP" altLang="en-US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根気よく探してみよう</a:t>
            </a:r>
            <a:endParaRPr lang="en-US" altLang="ja-JP" sz="16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BCBAA0-599B-235D-18BD-F4978A56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43" y="2510668"/>
            <a:ext cx="6230219" cy="262926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F6F196-BFFD-485E-6847-27B80A1E4652}"/>
              </a:ext>
            </a:extLst>
          </p:cNvPr>
          <p:cNvSpPr txBox="1"/>
          <p:nvPr/>
        </p:nvSpPr>
        <p:spPr>
          <a:xfrm>
            <a:off x="380060" y="5966641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2022“. Microsoft. (2022-05-07)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81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7E04C-5776-4C20-A18B-3FFB7DC6B4C9}"/>
              </a:ext>
            </a:extLst>
          </p:cNvPr>
          <p:cNvSpPr txBox="1"/>
          <p:nvPr/>
        </p:nvSpPr>
        <p:spPr>
          <a:xfrm>
            <a:off x="7927942" y="1629110"/>
            <a:ext cx="39781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C++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ファイル 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(.cpp)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を選ぶ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「</a:t>
            </a:r>
            <a:r>
              <a:rPr lang="ja-JP" altLang="en-US" sz="2400">
                <a:solidFill>
                  <a:schemeClr val="accent4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名前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」を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わかりやすいものに変える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algn="ctr"/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(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例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:  </a:t>
            </a:r>
            <a:r>
              <a:rPr lang="en-US" altLang="ja-JP" sz="24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Main.cpp 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)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拡張子は 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.cpp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「</a:t>
            </a:r>
            <a:r>
              <a:rPr lang="ja-JP" altLang="en-US" sz="2400">
                <a:solidFill>
                  <a:schemeClr val="accent2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追加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」を押す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94C58D-9EB5-E6B0-95CA-A35044AB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26" y="620845"/>
            <a:ext cx="7280265" cy="50635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F33BDC-9480-E70D-7A40-2B58739FF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526" y="4949072"/>
            <a:ext cx="5325959" cy="28280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E67A29-BD95-AD6A-C21B-01D535C4292B}"/>
              </a:ext>
            </a:extLst>
          </p:cNvPr>
          <p:cNvSpPr txBox="1"/>
          <p:nvPr/>
        </p:nvSpPr>
        <p:spPr>
          <a:xfrm>
            <a:off x="380060" y="5870710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2022“. Microsoft. (2022-05-07)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85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15</a:t>
            </a:fld>
            <a:endParaRPr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2A1A5-948B-13A5-63FE-2F966EF5A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68" y="720691"/>
            <a:ext cx="8869013" cy="234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F11051-5BFB-AAD8-40EC-28E0F1680D32}"/>
              </a:ext>
            </a:extLst>
          </p:cNvPr>
          <p:cNvSpPr txBox="1"/>
          <p:nvPr/>
        </p:nvSpPr>
        <p:spPr>
          <a:xfrm>
            <a:off x="5354424" y="3201341"/>
            <a:ext cx="390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↑ 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エディタ</a:t>
            </a: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C6D2A8-6C2B-B719-9C8B-1E88660DB896}"/>
              </a:ext>
            </a:extLst>
          </p:cNvPr>
          <p:cNvSpPr txBox="1"/>
          <p:nvPr/>
        </p:nvSpPr>
        <p:spPr>
          <a:xfrm>
            <a:off x="5799055" y="3724561"/>
            <a:ext cx="4985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コードを書くところ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源真ゴシックP Heavy" panose="020B0702020203020207" pitchFamily="50" charset="-128"/>
              </a:rPr>
              <a:t>最初は例が入っている</a:t>
            </a:r>
            <a:endParaRPr lang="en-US" altLang="ja-JP" sz="2400">
              <a:solidFill>
                <a:schemeClr val="bg1"/>
              </a:solidFill>
              <a:latin typeface="+mn-ea"/>
              <a:cs typeface="源真ゴシックP Heavy" panose="020B0702020203020207" pitchFamily="50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8B08D-DF83-E858-3CA5-D0A146813D42}"/>
              </a:ext>
            </a:extLst>
          </p:cNvPr>
          <p:cNvSpPr txBox="1"/>
          <p:nvPr/>
        </p:nvSpPr>
        <p:spPr>
          <a:xfrm>
            <a:off x="1843725" y="3247507"/>
            <a:ext cx="3288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ソリューション</a:t>
            </a:r>
            <a:br>
              <a:rPr kumimoji="1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</a:b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エクスプローラー</a:t>
            </a: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145BD-4444-96A7-889B-C62CBB2F2A01}"/>
              </a:ext>
            </a:extLst>
          </p:cNvPr>
          <p:cNvSpPr txBox="1"/>
          <p:nvPr/>
        </p:nvSpPr>
        <p:spPr>
          <a:xfrm>
            <a:off x="4346542" y="3147520"/>
            <a:ext cx="563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↑ </a:t>
            </a:r>
            <a:endParaRPr lang="ja-JP" alt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FAF88-00B1-89BF-DAAE-A72EA22FDFC1}"/>
              </a:ext>
            </a:extLst>
          </p:cNvPr>
          <p:cNvSpPr txBox="1"/>
          <p:nvPr/>
        </p:nvSpPr>
        <p:spPr>
          <a:xfrm>
            <a:off x="1308382" y="4077177"/>
            <a:ext cx="390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ソリューション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フォルダ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)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の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源真ゴシックP Heavy" panose="020B0702020203020207" pitchFamily="50" charset="-128"/>
              </a:rPr>
              <a:t>内容を表示したり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源真ゴシックP Heavy" panose="020B0702020203020207" pitchFamily="50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源真ゴシックP Heavy" panose="020B0702020203020207" pitchFamily="50" charset="-128"/>
              </a:rPr>
              <a:t>ファイルを作成したり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源真ゴシックP Heavy" panose="020B0702020203020207" pitchFamily="50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E364FE-EAC4-6562-8C6A-B471B64C1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12" y="235700"/>
            <a:ext cx="8135485" cy="6573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48DD17-A984-0C9B-AB1E-BF83B937282C}"/>
              </a:ext>
            </a:extLst>
          </p:cNvPr>
          <p:cNvSpPr/>
          <p:nvPr/>
        </p:nvSpPr>
        <p:spPr>
          <a:xfrm>
            <a:off x="5703217" y="229655"/>
            <a:ext cx="1800520" cy="3076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2A1AA6-75D0-8CE1-34F0-3DA1CE6EAB7A}"/>
              </a:ext>
            </a:extLst>
          </p:cNvPr>
          <p:cNvSpPr txBox="1"/>
          <p:nvPr/>
        </p:nvSpPr>
        <p:spPr>
          <a:xfrm>
            <a:off x="380060" y="5870710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2022“. Microsoft. (2022-05-07)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107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2A1A5-948B-13A5-63FE-2F966EF5A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19" r="9512"/>
          <a:stretch/>
        </p:blipFill>
        <p:spPr>
          <a:xfrm>
            <a:off x="200953" y="700860"/>
            <a:ext cx="12045756" cy="573810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ED40D0-40E4-1A0D-0226-6C56F282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0121" y="6399892"/>
            <a:ext cx="3704297" cy="365125"/>
          </a:xfrm>
        </p:spPr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16</a:t>
            </a:fld>
            <a:endParaRPr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5C93F228-56B2-76E7-8F83-36E5042EB8D1}"/>
              </a:ext>
            </a:extLst>
          </p:cNvPr>
          <p:cNvGraphicFramePr>
            <a:graphicFrameLocks noGrp="1"/>
          </p:cNvGraphicFramePr>
          <p:nvPr/>
        </p:nvGraphicFramePr>
        <p:xfrm>
          <a:off x="1193407" y="1477888"/>
          <a:ext cx="8128001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102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6421619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32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3200" b="0" dirty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3200" b="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320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3200" dirty="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3200" dirty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3200" dirty="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3200" dirty="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32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(“Hello World!\n”);</a:t>
                      </a:r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3200">
                          <a:solidFill>
                            <a:schemeClr val="accent6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return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32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0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</a:t>
                      </a:r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3200" dirty="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277105F-83BB-4845-9BD9-00DC09B86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97906" y="1369977"/>
            <a:ext cx="0" cy="34029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26906B3A-7A95-549D-DF1C-12B7D9E80D6E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1-1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DC43E874-64A7-D1FC-BA10-4144821F8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7A360BE7-15E2-FE60-45DC-7601998B477C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統合開発環境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(IDE)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のインストール 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// 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はじめてのコード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DF2160-1EBD-0FE3-290C-022B3F49471E}"/>
              </a:ext>
            </a:extLst>
          </p:cNvPr>
          <p:cNvSpPr txBox="1"/>
          <p:nvPr/>
        </p:nvSpPr>
        <p:spPr>
          <a:xfrm>
            <a:off x="984739" y="5370351"/>
            <a:ext cx="10605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打ち終わったら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F5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 か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ウィンドウ上側の「ローカル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Windows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デバッガー」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を押して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/>
              <a:ea typeface="源真ゴシックP Regular"/>
              <a:cs typeface="源真ゴシックP Heavy" panose="020B0702020203020207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プログラムを実行してみよう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/>
              <a:ea typeface="源真ゴシックP Regular"/>
              <a:cs typeface="源真ゴシックP Heavy" panose="020B07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53E5E-DBF2-CC1D-4E1A-E9A8B05B59B4}"/>
              </a:ext>
            </a:extLst>
          </p:cNvPr>
          <p:cNvSpPr txBox="1"/>
          <p:nvPr/>
        </p:nvSpPr>
        <p:spPr>
          <a:xfrm>
            <a:off x="2691562" y="6157140"/>
            <a:ext cx="7191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ja-JP" altLang="en-US" sz="2000">
                <a:solidFill>
                  <a:schemeClr val="bg1">
                    <a:lumMod val="75000"/>
                  </a:schemeClr>
                </a:solidFill>
                <a:latin typeface="+mn-ea"/>
              </a:rPr>
              <a:t>記号の入力法が分からない場合は、</a:t>
            </a:r>
            <a:r>
              <a:rPr kumimoji="1" lang="ja-JP" altLang="en-US" sz="2000" u="sng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hlinkClick r:id="rId3" action="ppaction://hlinksldjump"/>
              </a:rPr>
              <a:t>次の非表示スライド</a:t>
            </a:r>
            <a:r>
              <a:rPr kumimoji="1" lang="ja-JP" altLang="en-US" sz="2000">
                <a:solidFill>
                  <a:schemeClr val="bg1">
                    <a:lumMod val="75000"/>
                  </a:schemeClr>
                </a:solidFill>
                <a:latin typeface="+mn-ea"/>
              </a:rPr>
              <a:t>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96DF0E-4618-D17A-E342-CB4DCEAC09B2}"/>
              </a:ext>
            </a:extLst>
          </p:cNvPr>
          <p:cNvSpPr txBox="1"/>
          <p:nvPr/>
        </p:nvSpPr>
        <p:spPr>
          <a:xfrm>
            <a:off x="380060" y="616159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2022“. Microsoft. (2022-05-07)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560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2A1A5-948B-13A5-63FE-2F966EF5A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19" r="9512"/>
          <a:stretch/>
        </p:blipFill>
        <p:spPr>
          <a:xfrm>
            <a:off x="200953" y="700860"/>
            <a:ext cx="12045756" cy="573810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ED40D0-40E4-1A0D-0226-6C56F282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974"/>
            <a:ext cx="12192000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0121" y="6399892"/>
            <a:ext cx="3704297" cy="365125"/>
          </a:xfrm>
        </p:spPr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17</a:t>
            </a:fld>
            <a:endParaRPr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5C93F228-56B2-76E7-8F83-36E5042EB8D1}"/>
              </a:ext>
            </a:extLst>
          </p:cNvPr>
          <p:cNvGraphicFramePr>
            <a:graphicFrameLocks noGrp="1"/>
          </p:cNvGraphicFramePr>
          <p:nvPr/>
        </p:nvGraphicFramePr>
        <p:xfrm>
          <a:off x="-54709" y="1477888"/>
          <a:ext cx="8128001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102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6421619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32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3200" b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32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32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32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32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32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32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(“Hello World!\n”);</a:t>
                      </a:r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3200">
                          <a:solidFill>
                            <a:schemeClr val="accent6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return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32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0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</a:t>
                      </a:r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3200" dirty="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277105F-83BB-4845-9BD9-00DC09B86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97906" y="1369977"/>
            <a:ext cx="0" cy="34029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26906B3A-7A95-549D-DF1C-12B7D9E80D6E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1-1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DC43E874-64A7-D1FC-BA10-4144821F8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7A360BE7-15E2-FE60-45DC-7601998B477C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統合開発環境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(IDE)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のインストール 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// 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はじめてのコード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DF2160-1EBD-0FE3-290C-022B3F49471E}"/>
              </a:ext>
            </a:extLst>
          </p:cNvPr>
          <p:cNvSpPr txBox="1"/>
          <p:nvPr/>
        </p:nvSpPr>
        <p:spPr>
          <a:xfrm>
            <a:off x="984739" y="5370351"/>
            <a:ext cx="10605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打ち終わったら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F5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 か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ウィンドウ上側の「ローカル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Windows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デバッガー」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を押して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/>
              <a:ea typeface="源真ゴシックP Regular"/>
              <a:cs typeface="源真ゴシックP Heavy" panose="020B0702020203020207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プログラムを実行してみよう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/>
              <a:ea typeface="源真ゴシックP Regular"/>
              <a:cs typeface="源真ゴシックP Heavy" panose="020B07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BCDE59-1CC8-EEB1-4D64-4F5A3C8F35B4}"/>
              </a:ext>
            </a:extLst>
          </p:cNvPr>
          <p:cNvSpPr txBox="1"/>
          <p:nvPr/>
        </p:nvSpPr>
        <p:spPr>
          <a:xfrm>
            <a:off x="9131156" y="1220730"/>
            <a:ext cx="2981459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日本語キーボードなら </a:t>
            </a:r>
            <a:endParaRPr kumimoji="1" lang="en-US" altLang="ja-JP">
              <a:solidFill>
                <a:schemeClr val="bg1"/>
              </a:solidFill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0BE3CFFC-D8F4-0F89-2192-3F80FFEFD21B}"/>
              </a:ext>
            </a:extLst>
          </p:cNvPr>
          <p:cNvGraphicFramePr>
            <a:graphicFrameLocks noGrp="1"/>
          </p:cNvGraphicFramePr>
          <p:nvPr/>
        </p:nvGraphicFramePr>
        <p:xfrm>
          <a:off x="7710642" y="1573722"/>
          <a:ext cx="4401973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893">
                  <a:extLst>
                    <a:ext uri="{9D8B030D-6E8A-4147-A177-3AD203B41FA5}">
                      <a16:colId xmlns:a16="http://schemas.microsoft.com/office/drawing/2014/main" val="3707703072"/>
                    </a:ext>
                  </a:extLst>
                </a:gridCol>
                <a:gridCol w="2051003">
                  <a:extLst>
                    <a:ext uri="{9D8B030D-6E8A-4147-A177-3AD203B41FA5}">
                      <a16:colId xmlns:a16="http://schemas.microsoft.com/office/drawing/2014/main" val="3099461076"/>
                    </a:ext>
                  </a:extLst>
                </a:gridCol>
                <a:gridCol w="1577077">
                  <a:extLst>
                    <a:ext uri="{9D8B030D-6E8A-4147-A177-3AD203B41FA5}">
                      <a16:colId xmlns:a16="http://schemas.microsoft.com/office/drawing/2014/main" val="427210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シャープ </a:t>
                      </a:r>
                      <a:r>
                        <a:rPr kumimoji="1" lang="ja-JP" altLang="en-US" sz="11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とか</a:t>
                      </a:r>
                      <a:b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ハッシュタグ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Shift + 3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&lt; &gt;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角かっこ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ね・る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65983"/>
                  </a:ext>
                </a:extLst>
              </a:tr>
              <a:tr h="463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 }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波かっこ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Shift + [</a:t>
                      </a:r>
                      <a:b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en-US" altLang="ja-JP" sz="12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Enter</a:t>
                      </a:r>
                      <a:r>
                        <a:rPr kumimoji="1" lang="ja-JP" altLang="en-US" sz="12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のすぐ左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6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“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ダブル</a:t>
                      </a:r>
                      <a:b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クオーテーション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Shift + 2</a:t>
                      </a: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84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\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円マーク</a:t>
                      </a:r>
                      <a:b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バックスラッシュ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\ </a:t>
                      </a: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＼</a:t>
                      </a:r>
                      <a:b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</a:b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BackSpace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のすぐ左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0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セミコロン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Shift + </a:t>
                      </a: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れ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5093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75A13C-476D-9FA7-BF07-A7A05BEBC961}"/>
              </a:ext>
            </a:extLst>
          </p:cNvPr>
          <p:cNvSpPr txBox="1"/>
          <p:nvPr/>
        </p:nvSpPr>
        <p:spPr>
          <a:xfrm>
            <a:off x="380060" y="616159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2022“. Microsoft. (2022-05-07)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720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1-1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DD747C-2E6F-6262-B9B5-4DD9786DBF93}"/>
              </a:ext>
            </a:extLst>
          </p:cNvPr>
          <p:cNvSpPr txBox="1"/>
          <p:nvPr/>
        </p:nvSpPr>
        <p:spPr>
          <a:xfrm>
            <a:off x="990497" y="1976495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✅  </a:t>
            </a: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Visual Studio 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を導入しよう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67E2F1-69D7-874E-4B7C-62E5662F9AE3}"/>
              </a:ext>
            </a:extLst>
          </p:cNvPr>
          <p:cNvSpPr txBox="1"/>
          <p:nvPr/>
        </p:nvSpPr>
        <p:spPr>
          <a:xfrm>
            <a:off x="996681" y="2807609"/>
            <a:ext cx="1021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ja-JP" sz="24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&gt;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もしくは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C++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を扱う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IDE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を導入しよう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統合開発環境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(IDE)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のインストール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42ECB-E851-1E99-0948-3DEC764070A0}"/>
              </a:ext>
            </a:extLst>
          </p:cNvPr>
          <p:cNvSpPr txBox="1"/>
          <p:nvPr/>
        </p:nvSpPr>
        <p:spPr>
          <a:xfrm>
            <a:off x="3589208" y="1268491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🚩 この </a:t>
            </a:r>
            <a:r>
              <a:rPr kumimoji="1" lang="en-US" altLang="ja-JP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</a:t>
            </a: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の目標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E7E6F-331D-7FE9-1F63-08C646A0C9AF}"/>
              </a:ext>
            </a:extLst>
          </p:cNvPr>
          <p:cNvSpPr txBox="1"/>
          <p:nvPr/>
        </p:nvSpPr>
        <p:spPr>
          <a:xfrm>
            <a:off x="3719409" y="3821855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できるようになったこと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127E8-5C76-C024-B8D9-2800B0E005EC}"/>
              </a:ext>
            </a:extLst>
          </p:cNvPr>
          <p:cNvSpPr txBox="1"/>
          <p:nvPr/>
        </p:nvSpPr>
        <p:spPr>
          <a:xfrm>
            <a:off x="2849165" y="4524891"/>
            <a:ext cx="6233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コードが書けて、実行できる</a:t>
            </a: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ja-JP" sz="28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(</a:t>
            </a:r>
            <a:r>
              <a:rPr lang="ja-JP" altLang="en-US" sz="28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書き方はまだだけど</a:t>
            </a:r>
            <a:r>
              <a:rPr lang="en-US" altLang="ja-JP" sz="28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)</a:t>
            </a: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92F4E6-4681-B8F0-8F4F-2DF5AB54F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3186" y="1730156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594D3E-1034-5EE6-4550-1FBDC3031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27529" y="4283520"/>
            <a:ext cx="3736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44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1-1+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97999" y="295478"/>
            <a:ext cx="376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統合開発環境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(IDE)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のインストール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B7C89619-3F33-C49E-3EC6-2DB09A366F13}"/>
              </a:ext>
            </a:extLst>
          </p:cNvPr>
          <p:cNvSpPr txBox="1"/>
          <p:nvPr/>
        </p:nvSpPr>
        <p:spPr>
          <a:xfrm>
            <a:off x="6095998" y="295478"/>
            <a:ext cx="198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>
                <a:solidFill>
                  <a:schemeClr val="bg1"/>
                </a:solidFill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--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  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ほかの選択肢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88764F1-97FE-8B2F-4B3E-E37EB6103558}"/>
              </a:ext>
            </a:extLst>
          </p:cNvPr>
          <p:cNvSpPr txBox="1"/>
          <p:nvPr/>
        </p:nvSpPr>
        <p:spPr>
          <a:xfrm>
            <a:off x="2028904" y="889202"/>
            <a:ext cx="851199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学生なら無料で使える強力な開発環境</a:t>
            </a:r>
            <a:r>
              <a:rPr kumimoji="1" lang="en-US" altLang="ja-JP" sz="20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(IDE)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AAC283-F8BF-533B-B3F1-84032FD48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21947" y="1508305"/>
            <a:ext cx="5416463" cy="374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 descr="JetBrains 社">
            <a:extLst>
              <a:ext uri="{FF2B5EF4-FFF2-40B4-BE49-F238E27FC236}">
                <a16:creationId xmlns:a16="http://schemas.microsoft.com/office/drawing/2014/main" id="{C5CB900D-5E04-870A-02FD-449CD506C8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38" y="2609508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CLion by JetBrains">
            <a:extLst>
              <a:ext uri="{FF2B5EF4-FFF2-40B4-BE49-F238E27FC236}">
                <a16:creationId xmlns:a16="http://schemas.microsoft.com/office/drawing/2014/main" id="{49FDBA9D-2E48-18FA-CD2B-1D62B64E59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610" y="1602310"/>
            <a:ext cx="2538066" cy="1080000"/>
          </a:xfrm>
          <a:prstGeom prst="rect">
            <a:avLst/>
          </a:prstGeom>
          <a:noFill/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D2B0A7-A8B9-113F-4C39-9E03C6273B74}"/>
              </a:ext>
            </a:extLst>
          </p:cNvPr>
          <p:cNvSpPr txBox="1"/>
          <p:nvPr/>
        </p:nvSpPr>
        <p:spPr>
          <a:xfrm>
            <a:off x="8538410" y="1757054"/>
            <a:ext cx="2547815" cy="49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C, C++ </a:t>
            </a:r>
            <a:r>
              <a:rPr kumimoji="1" lang="ja-JP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用 </a:t>
            </a:r>
            <a:r>
              <a:rPr lang="en-US" altLang="ja-JP" sz="24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IDE</a:t>
            </a:r>
            <a:endParaRPr kumimoji="1" lang="ja-JP" altLang="en-US" sz="2400" b="0" i="0" u="none" strike="noStrike" kern="1200" cap="none" spc="2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pic>
        <p:nvPicPr>
          <p:cNvPr id="8" name="Picture 4" descr="IntelliJ IDEA by JetBrains">
            <a:extLst>
              <a:ext uri="{FF2B5EF4-FFF2-40B4-BE49-F238E27FC236}">
                <a16:creationId xmlns:a16="http://schemas.microsoft.com/office/drawing/2014/main" id="{F726A5C6-9EE6-F166-4EF6-F7CDDD932D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610" y="2832416"/>
            <a:ext cx="415135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3114233-F6FD-FDD0-758B-E2E99A022192}"/>
              </a:ext>
            </a:extLst>
          </p:cNvPr>
          <p:cNvSpPr txBox="1"/>
          <p:nvPr/>
        </p:nvSpPr>
        <p:spPr>
          <a:xfrm>
            <a:off x="8574961" y="2963721"/>
            <a:ext cx="2547815" cy="49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Java </a:t>
            </a:r>
            <a:r>
              <a:rPr kumimoji="1" lang="ja-JP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用 </a:t>
            </a:r>
            <a:r>
              <a:rPr kumimoji="1" lang="en-US" altLang="ja-JP" sz="24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IDE</a:t>
            </a:r>
            <a:endParaRPr kumimoji="1" lang="ja-JP" altLang="en-US" sz="2400" b="0" i="0" u="none" strike="noStrike" kern="1200" cap="none" spc="2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pic>
        <p:nvPicPr>
          <p:cNvPr id="12" name="Picture 6" descr="PyCharm by JetBrains">
            <a:extLst>
              <a:ext uri="{FF2B5EF4-FFF2-40B4-BE49-F238E27FC236}">
                <a16:creationId xmlns:a16="http://schemas.microsoft.com/office/drawing/2014/main" id="{9D6C2A7A-7DF1-87B9-EB49-651E250E4C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20" y="4091388"/>
            <a:ext cx="3504182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22CF957-F9D2-CCED-060B-F002D7A59EDA}"/>
              </a:ext>
            </a:extLst>
          </p:cNvPr>
          <p:cNvSpPr txBox="1"/>
          <p:nvPr/>
        </p:nvSpPr>
        <p:spPr>
          <a:xfrm>
            <a:off x="8574961" y="4212992"/>
            <a:ext cx="2547815" cy="49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Python </a:t>
            </a:r>
            <a:r>
              <a:rPr kumimoji="1" lang="ja-JP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用 </a:t>
            </a:r>
            <a:r>
              <a:rPr kumimoji="1" lang="en-US" altLang="ja-JP" sz="24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IDE</a:t>
            </a:r>
            <a:endParaRPr kumimoji="1" lang="ja-JP" altLang="en-US" sz="2400" b="0" i="0" u="none" strike="noStrike" kern="1200" cap="none" spc="2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FE90289E-2EAA-3ADE-E393-C841F43C3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99" y="41323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1F08E357-E69D-100A-C7CB-4B6B7039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50" y="295760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881C3334-0127-6F92-4DE5-2774DD7C7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75" y="169175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BA9084-8437-38C3-AC3C-202FDA8D95AD}"/>
              </a:ext>
            </a:extLst>
          </p:cNvPr>
          <p:cNvSpPr txBox="1"/>
          <p:nvPr/>
        </p:nvSpPr>
        <p:spPr>
          <a:xfrm>
            <a:off x="380060" y="5486749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Copyright © 2023 JetBrains s.r.o. InteliJ IDEA and the InteliJ IDEA logo are registered trademarks of JetBrains s.r.o.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5F6187F-A079-7222-BC7E-324847AFA766}"/>
              </a:ext>
            </a:extLst>
          </p:cNvPr>
          <p:cNvSpPr txBox="1"/>
          <p:nvPr/>
        </p:nvSpPr>
        <p:spPr>
          <a:xfrm>
            <a:off x="380059" y="5679131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Copyright © 2023 JetBrains s.r.o. CLion and the CLion logo are registered trademarks of JetBrains s.r.o.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CEC0AB9-689E-269C-61DD-0F7410411EC1}"/>
              </a:ext>
            </a:extLst>
          </p:cNvPr>
          <p:cNvSpPr txBox="1"/>
          <p:nvPr/>
        </p:nvSpPr>
        <p:spPr>
          <a:xfrm>
            <a:off x="380059" y="5886722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Copyright © 2023 JetBrains s.r.o. PyCharm and the PyCharm logo are registered trademarks of JetBrains s.r.o.</a:t>
            </a:r>
            <a:endParaRPr lang="ja-JP" altLang="en-US" sz="120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06C66A2-E7CE-CA28-1053-4D23C1F1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069" y="4409508"/>
            <a:ext cx="229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www.jetbrains.com</a:t>
            </a:r>
          </a:p>
        </p:txBody>
      </p:sp>
    </p:spTree>
    <p:extLst>
      <p:ext uri="{BB962C8B-B14F-4D97-AF65-F5344CB8AC3E}">
        <p14:creationId xmlns:p14="http://schemas.microsoft.com/office/powerpoint/2010/main" val="386817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8DB3EB-A618-F559-2369-5D592BBC8D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/>
              <a:t>STAGE 1-1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066D806-DD30-4279-ADA1-3E4A210F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統合開発環境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(IDE)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のインストール</a:t>
            </a:r>
            <a:endParaRPr kumimoji="1" lang="ja-JP" alt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44AC5EDE-1609-ACBE-5547-843D79588424}"/>
              </a:ext>
            </a:extLst>
          </p:cNvPr>
          <p:cNvSpPr txBox="1">
            <a:spLocks/>
          </p:cNvSpPr>
          <p:nvPr/>
        </p:nvSpPr>
        <p:spPr>
          <a:xfrm>
            <a:off x="3589208" y="2239719"/>
            <a:ext cx="4753179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altLang="en-US" sz="2400" spc="300"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🚩 この </a:t>
            </a:r>
            <a:r>
              <a:rPr lang="en-US" altLang="ja-JP" sz="2400" spc="300"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</a:t>
            </a:r>
            <a:r>
              <a:rPr lang="ja-JP" altLang="en-US" sz="2400" spc="300"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の目標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040EB2FA-D5D0-3D8D-90DA-B4C7DE4B05DC}"/>
              </a:ext>
            </a:extLst>
          </p:cNvPr>
          <p:cNvSpPr txBox="1">
            <a:spLocks/>
          </p:cNvSpPr>
          <p:nvPr/>
        </p:nvSpPr>
        <p:spPr>
          <a:xfrm>
            <a:off x="990497" y="3013443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+mn-cs"/>
              </a:rPr>
              <a:t>&gt;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</a:t>
            </a: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Visual Studio 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を導入しよう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6" name="TextBox 64">
            <a:extLst>
              <a:ext uri="{FF2B5EF4-FFF2-40B4-BE49-F238E27FC236}">
                <a16:creationId xmlns:a16="http://schemas.microsoft.com/office/drawing/2014/main" id="{D071C8B2-7FCD-176D-2300-5FE5DB99BCB4}"/>
              </a:ext>
            </a:extLst>
          </p:cNvPr>
          <p:cNvSpPr txBox="1"/>
          <p:nvPr/>
        </p:nvSpPr>
        <p:spPr>
          <a:xfrm>
            <a:off x="996681" y="3844557"/>
            <a:ext cx="1021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ja-JP" sz="24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&gt;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もしくは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C++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を扱う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IDE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を導入しよう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AEA28CFE-EB50-E33D-64B0-04169E0D2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3186" y="2706702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45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1-1+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</a:extLst>
          </p:cNvPr>
          <p:cNvSpPr txBox="1"/>
          <p:nvPr/>
        </p:nvSpPr>
        <p:spPr>
          <a:xfrm>
            <a:off x="2497999" y="295478"/>
            <a:ext cx="376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統合開発環境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(IDE)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のインストール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B7C89619-3F33-C49E-3EC6-2DB09A366F13}"/>
              </a:ext>
            </a:extLst>
          </p:cNvPr>
          <p:cNvSpPr txBox="1"/>
          <p:nvPr/>
        </p:nvSpPr>
        <p:spPr>
          <a:xfrm>
            <a:off x="6095998" y="295478"/>
            <a:ext cx="198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>
                <a:solidFill>
                  <a:schemeClr val="bg1"/>
                </a:solidFill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--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  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ほかの選択肢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AAC283-F8BF-533B-B3F1-84032FD48715}"/>
              </a:ext>
            </a:extLst>
          </p:cNvPr>
          <p:cNvSpPr/>
          <p:nvPr/>
        </p:nvSpPr>
        <p:spPr>
          <a:xfrm>
            <a:off x="465452" y="845503"/>
            <a:ext cx="4541978" cy="1280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49FDBA9D-2E48-18FA-CD2B-1D62B64E5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14" y="939508"/>
            <a:ext cx="2538066" cy="1080000"/>
          </a:xfrm>
          <a:prstGeom prst="rect">
            <a:avLst/>
          </a:prstGeom>
          <a:noFill/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881C3334-0127-6F92-4DE5-2774DD7C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79" y="10289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D2B0A7-A8B9-113F-4C39-9E03C6273B74}"/>
              </a:ext>
            </a:extLst>
          </p:cNvPr>
          <p:cNvSpPr txBox="1"/>
          <p:nvPr/>
        </p:nvSpPr>
        <p:spPr>
          <a:xfrm>
            <a:off x="640494" y="2189291"/>
            <a:ext cx="4845906" cy="360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JetBrains </a:t>
            </a:r>
            <a:r>
              <a:rPr kumimoji="1" lang="ja-JP" altLang="en-US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社が提供する </a:t>
            </a:r>
            <a:r>
              <a:rPr kumimoji="1" lang="en-US" altLang="ja-JP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C </a:t>
            </a:r>
            <a:r>
              <a:rPr kumimoji="1" lang="ja-JP" altLang="en-US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や </a:t>
            </a:r>
            <a:r>
              <a:rPr kumimoji="1" lang="en-US" altLang="ja-JP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C++ </a:t>
            </a:r>
            <a:r>
              <a:rPr kumimoji="1" lang="ja-JP" altLang="en-US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向けの</a:t>
            </a:r>
            <a:r>
              <a:rPr kumimoji="1" lang="en-US" altLang="ja-JP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IDE(</a:t>
            </a:r>
            <a:r>
              <a:rPr kumimoji="1" lang="ja-JP" altLang="en-US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統合開発環境</a:t>
            </a:r>
            <a:r>
              <a:rPr kumimoji="1" lang="en-US" altLang="ja-JP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14000"/>
              </a:lnSpc>
              <a:buClrTx/>
              <a:buSzTx/>
              <a:buFontTx/>
              <a:buNone/>
              <a:tabLst/>
            </a:pPr>
            <a:endParaRPr lang="en-US" altLang="ja-JP" sz="1600" spc="2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14000"/>
              </a:lnSpc>
              <a:buClrTx/>
              <a:buSzTx/>
              <a:buFontTx/>
              <a:buNone/>
              <a:tabLst/>
            </a:pPr>
            <a:r>
              <a:rPr lang="en-US" altLang="ja-JP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Visual Studio </a:t>
            </a:r>
            <a:r>
              <a:rPr lang="ja-JP" altLang="en-US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は</a:t>
            </a:r>
            <a:r>
              <a:rPr lang="en-US" altLang="ja-JP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 Linux </a:t>
            </a:r>
            <a:r>
              <a:rPr lang="ja-JP" altLang="en-US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に非対応だが、</a:t>
            </a:r>
            <a:br>
              <a:rPr lang="en-US" altLang="ja-JP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</a:br>
            <a:r>
              <a:rPr kumimoji="1" lang="ja-JP" altLang="en-US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こちらは主要な</a:t>
            </a:r>
            <a:r>
              <a:rPr kumimoji="1" lang="en-US" altLang="ja-JP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OS</a:t>
            </a:r>
            <a:r>
              <a:rPr kumimoji="1" lang="ja-JP" altLang="en-US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で同じ</a:t>
            </a:r>
            <a:r>
              <a:rPr kumimoji="1" lang="en-US" altLang="ja-JP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IDE</a:t>
            </a:r>
            <a:r>
              <a:rPr kumimoji="1" lang="ja-JP" altLang="en-US" sz="1600" b="0" i="0" u="none" strike="noStrike" kern="1200" cap="none" spc="2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を使える</a:t>
            </a:r>
            <a:br>
              <a:rPr lang="en-US" altLang="ja-JP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</a:br>
            <a:endParaRPr lang="en-US" altLang="ja-JP" sz="1600" spc="2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14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ja-JP" altLang="en-US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個人的な意見として、</a:t>
            </a:r>
            <a:endParaRPr lang="en-US" altLang="ja-JP" sz="1600" spc="2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pPr marL="285750" marR="0" indent="-285750" algn="l" defTabSz="914400" rtl="0" eaLnBrk="1" fontAlgn="auto" latinLnBrk="0" hangingPunct="1">
              <a:lnSpc>
                <a:spcPct val="114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ja-JP" altLang="en-US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ヘルプや補完、コード分析機能が豊富</a:t>
            </a:r>
            <a:endParaRPr lang="en-US" altLang="ja-JP" sz="1600" spc="2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pPr marL="285750" marR="0" indent="-285750" algn="l" defTabSz="914400" rtl="0" eaLnBrk="1" fontAlgn="auto" latinLnBrk="0" hangingPunct="1">
              <a:lnSpc>
                <a:spcPct val="114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ja-JP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UI</a:t>
            </a:r>
            <a:r>
              <a:rPr lang="ja-JP" altLang="en-US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がすっきりしている</a:t>
            </a:r>
            <a:endParaRPr lang="en-US" altLang="ja-JP" sz="1600" spc="2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pPr marL="285750" marR="0" indent="-285750" algn="l" defTabSz="914400" rtl="0" eaLnBrk="1" fontAlgn="auto" latinLnBrk="0" hangingPunct="1">
              <a:lnSpc>
                <a:spcPct val="114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ja-JP" altLang="en-US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他の </a:t>
            </a:r>
            <a:r>
              <a:rPr lang="en-US" altLang="ja-JP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JetBrains </a:t>
            </a:r>
            <a:r>
              <a:rPr lang="ja-JP" altLang="en-US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社の</a:t>
            </a:r>
            <a:r>
              <a:rPr lang="en-US" altLang="ja-JP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IDE</a:t>
            </a:r>
            <a:r>
              <a:rPr lang="ja-JP" altLang="en-US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とほぼ同じ機能を備え、</a:t>
            </a:r>
            <a:r>
              <a:rPr lang="en-US" altLang="ja-JP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IDE</a:t>
            </a:r>
            <a:r>
              <a:rPr lang="ja-JP" altLang="en-US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によって機能が違うストレスがない</a:t>
            </a:r>
            <a:endParaRPr lang="en-US" altLang="ja-JP" sz="1600" spc="2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pPr marR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buClrTx/>
              <a:buSzTx/>
              <a:tabLst/>
            </a:pPr>
            <a:r>
              <a:rPr lang="ja-JP" altLang="en-US" sz="1600" spc="2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ことが強みだと思っています</a:t>
            </a:r>
            <a:endParaRPr lang="en-US" altLang="ja-JP" sz="1600" spc="2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F77FB2-330A-A12D-EB18-8C6BC7DB3CCA}"/>
              </a:ext>
            </a:extLst>
          </p:cNvPr>
          <p:cNvSpPr txBox="1"/>
          <p:nvPr/>
        </p:nvSpPr>
        <p:spPr>
          <a:xfrm>
            <a:off x="234183" y="6180984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Copyright © 2023 JetBrains s.r.o. CLion and the CLion logo are registered trademarks of JetBrains s.r.o.</a:t>
            </a:r>
            <a:endParaRPr lang="ja-JP" altLang="en-US" sz="120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2D85452-389E-6159-9AA6-F8DCAC400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969" y="910145"/>
            <a:ext cx="5882908" cy="511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20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DD710-326A-539F-2FC6-F76F1AFF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83B5C-3670-2553-3C67-92E1111FE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C7BE09-71B3-DA34-2BA4-B931D3D350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84143" y="1257300"/>
            <a:ext cx="6919912" cy="18161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TNP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では </a:t>
            </a:r>
            <a:r>
              <a:rPr kumimoji="1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Visual Studio 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を使います</a:t>
            </a: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</a:br>
            <a:r>
              <a:rPr kumimoji="1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C++ 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の経験がない方は、</a:t>
            </a: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とりあえずインストールしてください</a:t>
            </a:r>
          </a:p>
        </p:txBody>
      </p:sp>
      <p:pic>
        <p:nvPicPr>
          <p:cNvPr id="1026" name="Picture 2" descr="Microsoft Visual Studio">
            <a:extLst>
              <a:ext uri="{FF2B5EF4-FFF2-40B4-BE49-F238E27FC236}">
                <a16:creationId xmlns:a16="http://schemas.microsoft.com/office/drawing/2014/main" id="{D7B317CF-4AD8-C333-C10B-B5D583B3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00" y="336167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0F58D4-AF83-AD10-46EE-2755E796A7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415050" y="3291089"/>
            <a:ext cx="765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  <a:hlinkClick r:id="rId3"/>
              </a:rPr>
              <a:t>https://visualstudio.microsoft.com/ja/vs/</a:t>
            </a:r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1C563D-3100-989A-132D-2E4A0E890D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966742" y="4618063"/>
            <a:ext cx="8554715" cy="88738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インストールには </a:t>
            </a:r>
            <a:r>
              <a:rPr kumimoji="1" lang="en-US" altLang="ja-JP"/>
              <a:t>10 GB </a:t>
            </a:r>
            <a:r>
              <a:rPr kumimoji="1" lang="ja-JP" altLang="en-US"/>
              <a:t>以上のストレージ と</a:t>
            </a:r>
            <a:r>
              <a:rPr lang="en-US" altLang="ja-JP"/>
              <a:t> </a:t>
            </a:r>
            <a:r>
              <a:rPr kumimoji="1" lang="ja-JP" altLang="en-US"/>
              <a:t>通信量 </a:t>
            </a:r>
            <a:r>
              <a:rPr kumimoji="1" lang="en-US" altLang="ja-JP"/>
              <a:t>3 GB </a:t>
            </a:r>
            <a:r>
              <a:rPr kumimoji="1" lang="ja-JP" altLang="en-US"/>
              <a:t>くらいが必要です</a:t>
            </a:r>
            <a:endParaRPr kumimoji="1" lang="en-US" altLang="ja-JP"/>
          </a:p>
          <a:p>
            <a:pPr algn="ctr"/>
            <a:r>
              <a:rPr kumimoji="1" lang="ja-JP" altLang="en-US"/>
              <a:t>テザリングをしている場合はおすすめしません</a:t>
            </a:r>
            <a:endParaRPr kumimoji="1" lang="en-US" altLang="ja-JP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219259-848D-1F8A-0C1B-DD02FA76C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0700000">
            <a:off x="1461916" y="4288602"/>
            <a:ext cx="1009650" cy="6589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>
                  <a:outerShdw blurRad="254000" sx="104000" sy="104000" algn="ctr" rotWithShape="0">
                    <a:prstClr val="black"/>
                  </a:outerShdw>
                </a:effectLst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5FD249-B2D6-E6F0-23C8-1133B393CC06}"/>
              </a:ext>
            </a:extLst>
          </p:cNvPr>
          <p:cNvSpPr txBox="1"/>
          <p:nvPr/>
        </p:nvSpPr>
        <p:spPr>
          <a:xfrm>
            <a:off x="380060" y="5870710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© Visual Studio 2022 by Microsoft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396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F5B31-3248-5B71-82C8-51EB3F1B6D66}"/>
              </a:ext>
            </a:extLst>
          </p:cNvPr>
          <p:cNvSpPr txBox="1"/>
          <p:nvPr/>
        </p:nvSpPr>
        <p:spPr>
          <a:xfrm>
            <a:off x="0" y="233564"/>
            <a:ext cx="765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  <a:hlinkClick r:id="rId2"/>
              </a:rPr>
              <a:t>https://visualstudio.microsoft.com/ja/vs/</a:t>
            </a:r>
            <a:endParaRPr kumimoji="1" lang="ja-JP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63D12-A6C9-CFEA-30E1-E4F5B7668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01" r="51405"/>
          <a:stretch/>
        </p:blipFill>
        <p:spPr>
          <a:xfrm>
            <a:off x="760150" y="1226247"/>
            <a:ext cx="4887130" cy="3836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6D319A-5CCE-69F3-FC57-48A054525584}"/>
              </a:ext>
            </a:extLst>
          </p:cNvPr>
          <p:cNvSpPr txBox="1"/>
          <p:nvPr/>
        </p:nvSpPr>
        <p:spPr>
          <a:xfrm>
            <a:off x="6191250" y="1158540"/>
            <a:ext cx="5799798" cy="1395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Visual Studio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のダウンロード </a:t>
            </a:r>
            <a:b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</a:b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にカーソルを合わせて、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Community 2022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を選ぶ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A0E2A-50E7-EC5D-77EB-B2CDA5EE2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858" y="2645969"/>
            <a:ext cx="2177358" cy="19562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13C5FF-161C-F8BB-CBBB-563C1D824A6E}"/>
              </a:ext>
            </a:extLst>
          </p:cNvPr>
          <p:cNvSpPr txBox="1">
            <a:spLocks/>
          </p:cNvSpPr>
          <p:nvPr/>
        </p:nvSpPr>
        <p:spPr>
          <a:xfrm>
            <a:off x="6096000" y="4693775"/>
            <a:ext cx="5553075" cy="95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+mn-cs"/>
              </a:rPr>
              <a:t>VisualStudioSetup.exe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ダウンロードしたら、実行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E3F1DF-D10E-7A97-AA03-35099FAE055E}"/>
              </a:ext>
            </a:extLst>
          </p:cNvPr>
          <p:cNvSpPr txBox="1"/>
          <p:nvPr/>
        </p:nvSpPr>
        <p:spPr>
          <a:xfrm>
            <a:off x="380060" y="5870710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2022“. Microsoft. (2022-05-07)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72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0C8D0-3C5A-A0EB-63ED-F12D011F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38" y="847725"/>
            <a:ext cx="5885301" cy="4352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A64A09-D273-FCBC-56C2-C8140EFA1F8D}"/>
              </a:ext>
            </a:extLst>
          </p:cNvPr>
          <p:cNvSpPr txBox="1">
            <a:spLocks/>
          </p:cNvSpPr>
          <p:nvPr/>
        </p:nvSpPr>
        <p:spPr>
          <a:xfrm>
            <a:off x="6762750" y="847725"/>
            <a:ext cx="5041812" cy="449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Visual Studio Installer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が開く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上の「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使用可能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」が選ばれていることを確認して、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Visual Studio Community 2022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を探す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「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インストール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」を押す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(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画面は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2019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年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A1B1CC-F795-7FA6-B22A-D2BA4C3F80FD}"/>
              </a:ext>
            </a:extLst>
          </p:cNvPr>
          <p:cNvSpPr txBox="1"/>
          <p:nvPr/>
        </p:nvSpPr>
        <p:spPr>
          <a:xfrm>
            <a:off x="380060" y="5870710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2019“. Microsoft. (2019)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18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64372-AD88-65F4-8D34-ED6AF94B3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84" t="33709" r="30669" b="48669"/>
          <a:stretch/>
        </p:blipFill>
        <p:spPr>
          <a:xfrm>
            <a:off x="1533525" y="457200"/>
            <a:ext cx="3533775" cy="1000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122C2F-8D4B-989F-9C66-9733A3F17001}"/>
              </a:ext>
            </a:extLst>
          </p:cNvPr>
          <p:cNvSpPr txBox="1">
            <a:spLocks/>
          </p:cNvSpPr>
          <p:nvPr/>
        </p:nvSpPr>
        <p:spPr>
          <a:xfrm>
            <a:off x="6553200" y="238125"/>
            <a:ext cx="5251362" cy="582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左側から、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『C++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によるデスクトップ開発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』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と、自分の興味のあるものを選ぶ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インストールの詳細 はいじらなくてよい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ストレージが足りない場合は</a:t>
            </a:r>
            <a:b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</a:b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  Windows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用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C++ Cmake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ツール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  C++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のプロファイル ツール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  Just-In-Time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デバッガー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以外はチェックを外す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「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インストール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」を押す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816A27-2BC8-E8E4-65C9-1BF4CFD452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833"/>
          <a:stretch/>
        </p:blipFill>
        <p:spPr>
          <a:xfrm>
            <a:off x="1769826" y="1733096"/>
            <a:ext cx="3173649" cy="2000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3E6C2F-CA14-DEA3-E592-743430CC5B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243" b="22792"/>
          <a:stretch/>
        </p:blipFill>
        <p:spPr>
          <a:xfrm>
            <a:off x="1769825" y="3733347"/>
            <a:ext cx="3173649" cy="9576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39F242-3796-87B1-52F8-14D501EC8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761" b="37"/>
          <a:stretch/>
        </p:blipFill>
        <p:spPr>
          <a:xfrm>
            <a:off x="1769825" y="4691023"/>
            <a:ext cx="3173649" cy="104257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3A8AE1-50D2-42DB-3CF4-9D7818C95921}"/>
              </a:ext>
            </a:extLst>
          </p:cNvPr>
          <p:cNvSpPr txBox="1"/>
          <p:nvPr/>
        </p:nvSpPr>
        <p:spPr>
          <a:xfrm>
            <a:off x="380060" y="5870710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2022“. Microsoft. (2022-05-07)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93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ADFA0-25C3-B6FF-A51F-853098F7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614327"/>
            <a:ext cx="8192643" cy="2295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05C98F-536B-EDAF-68A3-AEECC2DF7F9E}"/>
              </a:ext>
            </a:extLst>
          </p:cNvPr>
          <p:cNvSpPr txBox="1"/>
          <p:nvPr/>
        </p:nvSpPr>
        <p:spPr>
          <a:xfrm>
            <a:off x="3400425" y="4390785"/>
            <a:ext cx="5321255" cy="509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ひたすら待つ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3C42B9-B47D-CB81-7583-F9DDE0C524E0}"/>
              </a:ext>
            </a:extLst>
          </p:cNvPr>
          <p:cNvSpPr txBox="1"/>
          <p:nvPr/>
        </p:nvSpPr>
        <p:spPr>
          <a:xfrm>
            <a:off x="380060" y="5870710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2019“. Microsoft. (2019)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354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BE1DDAE-7C6C-7038-BE8C-20865D69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19" y="1591710"/>
            <a:ext cx="11430283" cy="4004105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72A5D6EB-4678-2D68-45AE-6A0AEAD51D5C}"/>
              </a:ext>
            </a:extLst>
          </p:cNvPr>
          <p:cNvSpPr txBox="1"/>
          <p:nvPr/>
        </p:nvSpPr>
        <p:spPr>
          <a:xfrm>
            <a:off x="1133474" y="379595"/>
            <a:ext cx="10134601" cy="95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「起動」を押すか、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スタートメニュー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 -&gt;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すべてのアプリ から 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Visual Studio 2022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を探して押す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 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B6EB9D7-E8C6-2421-02B3-0644FE6EA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72245" y="4129531"/>
            <a:ext cx="2102339" cy="3643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B5D66A-2F0E-4576-493D-9914904E1808}"/>
              </a:ext>
            </a:extLst>
          </p:cNvPr>
          <p:cNvSpPr txBox="1"/>
          <p:nvPr/>
        </p:nvSpPr>
        <p:spPr>
          <a:xfrm>
            <a:off x="380060" y="5870710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2022“. Microsoft. (2022-05-07)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454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C2DB6-E62E-8446-88E0-B7469110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08" y="1428799"/>
            <a:ext cx="2891569" cy="3520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717154-DBC3-B187-CA1D-7C1EC709E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966" y="1428799"/>
            <a:ext cx="2891569" cy="3554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53143E-5890-6A46-6EBE-AEDFA773345B}"/>
              </a:ext>
            </a:extLst>
          </p:cNvPr>
          <p:cNvSpPr txBox="1"/>
          <p:nvPr/>
        </p:nvSpPr>
        <p:spPr>
          <a:xfrm>
            <a:off x="1133474" y="379595"/>
            <a:ext cx="10134601" cy="95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「起動」を押すか、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スタートメニュー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 -&gt;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すべてのアプリ から 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Visual Studio 2022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を探して押す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E61CC-9249-FE62-1109-50CBF6F805F5}"/>
              </a:ext>
            </a:extLst>
          </p:cNvPr>
          <p:cNvSpPr txBox="1"/>
          <p:nvPr/>
        </p:nvSpPr>
        <p:spPr>
          <a:xfrm>
            <a:off x="1381124" y="5079789"/>
            <a:ext cx="10134601" cy="95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もう少し待つ</a:t>
            </a:r>
            <a:endParaRPr lang="en-US" altLang="ja-JP" sz="240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「サインイン」は、してもしなくても </a:t>
            </a: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OK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A21C0E-B889-A6C9-C47C-B64F1EE70268}"/>
              </a:ext>
            </a:extLst>
          </p:cNvPr>
          <p:cNvSpPr txBox="1"/>
          <p:nvPr/>
        </p:nvSpPr>
        <p:spPr>
          <a:xfrm>
            <a:off x="380060" y="5870710"/>
            <a:ext cx="954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“© Visual Studio 2022“. Microsoft. (2022-05-07) </a:t>
            </a:r>
            <a:endParaRPr lang="ja-JP" altLang="en-US" sz="1200" dirty="0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67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llColor">
  <a:themeElements>
    <a:clrScheme name="ユーザー定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4C34"/>
      </a:accent1>
      <a:accent2>
        <a:srgbClr val="EA935E"/>
      </a:accent2>
      <a:accent3>
        <a:srgbClr val="FACF64"/>
      </a:accent3>
      <a:accent4>
        <a:srgbClr val="96C058"/>
      </a:accent4>
      <a:accent5>
        <a:srgbClr val="58A7E8"/>
      </a:accent5>
      <a:accent6>
        <a:srgbClr val="BAB1E2"/>
      </a:accent6>
      <a:hlink>
        <a:srgbClr val="4EA2E8"/>
      </a:hlink>
      <a:folHlink>
        <a:srgbClr val="C899EF"/>
      </a:folHlink>
    </a:clrScheme>
    <a:fontScheme name="Genshin-Separate">
      <a:majorFont>
        <a:latin typeface="源真ゴシックP Heavy"/>
        <a:ea typeface="源真ゴシックP Heavy"/>
        <a:cs typeface=""/>
      </a:majorFont>
      <a:minorFont>
        <a:latin typeface="源真ゴシックP Regular"/>
        <a:ea typeface="源真ゴシック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Aft>
            <a:spcPts val="600"/>
          </a:spcAft>
          <a:buClrTx/>
          <a:buSzTx/>
          <a:buFontTx/>
          <a:buNone/>
          <a:tabLst/>
          <a:defRPr sz="2000" dirty="0" smtClean="0">
            <a:solidFill>
              <a:schemeClr val="bg1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ullColor" id="{4582CCC7-C045-4B5F-9691-37FBAD2D2702}" vid="{C772759A-B033-4F20-ABE1-C0BD4A259E7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Microsoft Office PowerPoint</Application>
  <PresentationFormat>ワイド画面</PresentationFormat>
  <Paragraphs>223</Paragraphs>
  <Slides>20</Slides>
  <Notes>3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源真ゴシックP Heavy</vt:lpstr>
      <vt:lpstr>Arial</vt:lpstr>
      <vt:lpstr>Ricty Diminished Discord</vt:lpstr>
      <vt:lpstr>源真ゴシックP Regular</vt:lpstr>
      <vt:lpstr>源真ゴシックP Bold</vt:lpstr>
      <vt:lpstr>源真ゴシックP Light</vt:lpstr>
      <vt:lpstr>FullColor</vt:lpstr>
      <vt:lpstr>統合開発環境(IDE)のインストール</vt:lpstr>
      <vt:lpstr>統合開発環境(IDE)のインストール</vt:lpstr>
      <vt:lpstr>TNPでは Visual Studio を使います  C++ の経験がない方は、 とりあえずインストールしてください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TNP 初年次講義2024 1-1</dc:title>
  <dc:creator/>
  <cp:keywords>TNP_Crash_Course</cp:keywords>
  <cp:lastModifiedBy/>
  <cp:revision>1</cp:revision>
  <dcterms:created xsi:type="dcterms:W3CDTF">2024-04-29T14:06:08Z</dcterms:created>
  <dcterms:modified xsi:type="dcterms:W3CDTF">2024-04-29T14:06:39Z</dcterms:modified>
</cp:coreProperties>
</file>